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tableStyles.xml" ContentType="application/vnd.openxmlformats-officedocument.presentationml.tableStyles+xml"/>
  <Override PartName="/ppt/slideLayouts/slideLayout102.xml" ContentType="application/vnd.openxmlformats-officedocument.presentationml.slideLayout+xml"/>
  <Override PartName="/ppt/ink/ink2.xml" ContentType="application/inkml+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Default Extension="png" ContentType="image/png"/>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s/slide33.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Default Extension="emf" ContentType="image/x-emf"/>
  <Override PartName="/ppt/ink/ink7.xml" ContentType="application/inkml+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32.xml" ContentType="application/vnd.openxmlformats-officedocument.presentationml.slideLayout+xml"/>
  <Override PartName="/ppt/slideLayouts/slideLayout150.xml" ContentType="application/vnd.openxmlformats-officedocument.presentationml.slideLayout+xml"/>
  <Override PartName="/docProps/app.xml" ContentType="application/vnd.openxmlformats-officedocument.extended-properties+xml"/>
  <Override PartName="/ppt/ink/ink3.xml" ContentType="application/inkml+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10.xml" ContentType="application/vnd.openxmlformats-officedocument.presentationml.slideLayout+xml"/>
  <Override PartName="/ppt/theme/theme15.xml" ContentType="application/vnd.openxmlformats-officedocument.theme+xml"/>
  <Default Extension="gif" ContentType="image/gif"/>
  <Override PartName="/ppt/notesSlides/notesSlide8.xml" ContentType="application/vnd.openxmlformats-officedocument.presentationml.notesSlide+xml"/>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Layouts/slideLayout140.xml" ContentType="application/vnd.openxmlformats-officedocument.presentationml.slideLayout+xml"/>
  <Override PartName="/ppt/ink/ink4.xml" ContentType="application/inkml+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slideMasters/slideMaster13.xml" ContentType="application/vnd.openxmlformats-officedocument.presentationml.slideMaster+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slideLayouts/slideLayout89.xml" ContentType="application/vnd.openxmlformats-officedocument.presentationml.slideLayout+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4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ink/ink5.xml" ContentType="application/inkml+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ink/ink1.xml" ContentType="application/inkml+xml"/>
  <Default Extension="tiff" ContentType="image/tiff"/>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ink/ink6.xml" ContentType="application/inkml+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theme/theme14.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50" r:id="rId2"/>
    <p:sldMasterId id="2147483762" r:id="rId3"/>
    <p:sldMasterId id="2147483775" r:id="rId4"/>
    <p:sldMasterId id="2147483787" r:id="rId5"/>
    <p:sldMasterId id="2147483790" r:id="rId6"/>
    <p:sldMasterId id="2147483914" r:id="rId7"/>
    <p:sldMasterId id="2147483927" r:id="rId8"/>
    <p:sldMasterId id="2147483940" r:id="rId9"/>
    <p:sldMasterId id="2147483965" r:id="rId10"/>
    <p:sldMasterId id="2147483977" r:id="rId11"/>
    <p:sldMasterId id="2147483989" r:id="rId12"/>
    <p:sldMasterId id="2147484001" r:id="rId13"/>
    <p:sldMasterId id="2147484013" r:id="rId14"/>
  </p:sldMasterIdLst>
  <p:notesMasterIdLst>
    <p:notesMasterId r:id="rId54"/>
  </p:notesMasterIdLst>
  <p:sldIdLst>
    <p:sldId id="459" r:id="rId15"/>
    <p:sldId id="536" r:id="rId16"/>
    <p:sldId id="537" r:id="rId17"/>
    <p:sldId id="538" r:id="rId18"/>
    <p:sldId id="539" r:id="rId19"/>
    <p:sldId id="430" r:id="rId20"/>
    <p:sldId id="531" r:id="rId21"/>
    <p:sldId id="532" r:id="rId22"/>
    <p:sldId id="533" r:id="rId23"/>
    <p:sldId id="534" r:id="rId24"/>
    <p:sldId id="442" r:id="rId25"/>
    <p:sldId id="422" r:id="rId26"/>
    <p:sldId id="542" r:id="rId27"/>
    <p:sldId id="543" r:id="rId28"/>
    <p:sldId id="544" r:id="rId29"/>
    <p:sldId id="545" r:id="rId30"/>
    <p:sldId id="546" r:id="rId31"/>
    <p:sldId id="425" r:id="rId32"/>
    <p:sldId id="443" r:id="rId33"/>
    <p:sldId id="501" r:id="rId34"/>
    <p:sldId id="493" r:id="rId35"/>
    <p:sldId id="495" r:id="rId36"/>
    <p:sldId id="541" r:id="rId37"/>
    <p:sldId id="427" r:id="rId38"/>
    <p:sldId id="535" r:id="rId39"/>
    <p:sldId id="460" r:id="rId40"/>
    <p:sldId id="456" r:id="rId41"/>
    <p:sldId id="497" r:id="rId42"/>
    <p:sldId id="548" r:id="rId43"/>
    <p:sldId id="504" r:id="rId44"/>
    <p:sldId id="505" r:id="rId45"/>
    <p:sldId id="506" r:id="rId46"/>
    <p:sldId id="507" r:id="rId47"/>
    <p:sldId id="508" r:id="rId48"/>
    <p:sldId id="509" r:id="rId49"/>
    <p:sldId id="549" r:id="rId50"/>
    <p:sldId id="550" r:id="rId51"/>
    <p:sldId id="551" r:id="rId52"/>
    <p:sldId id="552" r:id="rId53"/>
  </p:sldIdLst>
  <p:sldSz cx="9144000" cy="6858000" type="screen4x3"/>
  <p:notesSz cx="7099300" cy="10234613"/>
  <p:defaultTextStyle>
    <a:defPPr>
      <a:defRPr lang="en-US"/>
    </a:defPPr>
    <a:lvl1pPr algn="l" rtl="0" fontAlgn="base">
      <a:spcBef>
        <a:spcPct val="0"/>
      </a:spcBef>
      <a:spcAft>
        <a:spcPct val="0"/>
      </a:spcAft>
      <a:defRPr kumimoji="1" sz="2000" b="1" kern="1200">
        <a:solidFill>
          <a:schemeClr val="tx1"/>
        </a:solidFill>
        <a:latin typeface="Arial" charset="0"/>
        <a:ea typeface="新細明體" pitchFamily="18" charset="-120"/>
        <a:cs typeface="+mn-cs"/>
      </a:defRPr>
    </a:lvl1pPr>
    <a:lvl2pPr marL="457200" algn="l" rtl="0" fontAlgn="base">
      <a:spcBef>
        <a:spcPct val="0"/>
      </a:spcBef>
      <a:spcAft>
        <a:spcPct val="0"/>
      </a:spcAft>
      <a:defRPr kumimoji="1" sz="2000" b="1" kern="1200">
        <a:solidFill>
          <a:schemeClr val="tx1"/>
        </a:solidFill>
        <a:latin typeface="Arial" charset="0"/>
        <a:ea typeface="新細明體" pitchFamily="18" charset="-120"/>
        <a:cs typeface="+mn-cs"/>
      </a:defRPr>
    </a:lvl2pPr>
    <a:lvl3pPr marL="914400" algn="l" rtl="0" fontAlgn="base">
      <a:spcBef>
        <a:spcPct val="0"/>
      </a:spcBef>
      <a:spcAft>
        <a:spcPct val="0"/>
      </a:spcAft>
      <a:defRPr kumimoji="1" sz="2000" b="1" kern="1200">
        <a:solidFill>
          <a:schemeClr val="tx1"/>
        </a:solidFill>
        <a:latin typeface="Arial" charset="0"/>
        <a:ea typeface="新細明體" pitchFamily="18" charset="-120"/>
        <a:cs typeface="+mn-cs"/>
      </a:defRPr>
    </a:lvl3pPr>
    <a:lvl4pPr marL="1371600" algn="l" rtl="0" fontAlgn="base">
      <a:spcBef>
        <a:spcPct val="0"/>
      </a:spcBef>
      <a:spcAft>
        <a:spcPct val="0"/>
      </a:spcAft>
      <a:defRPr kumimoji="1" sz="2000" b="1" kern="1200">
        <a:solidFill>
          <a:schemeClr val="tx1"/>
        </a:solidFill>
        <a:latin typeface="Arial" charset="0"/>
        <a:ea typeface="新細明體" pitchFamily="18" charset="-120"/>
        <a:cs typeface="+mn-cs"/>
      </a:defRPr>
    </a:lvl4pPr>
    <a:lvl5pPr marL="1828800" algn="l" rtl="0" fontAlgn="base">
      <a:spcBef>
        <a:spcPct val="0"/>
      </a:spcBef>
      <a:spcAft>
        <a:spcPct val="0"/>
      </a:spcAft>
      <a:defRPr kumimoji="1" sz="2000" b="1" kern="1200">
        <a:solidFill>
          <a:schemeClr val="tx1"/>
        </a:solidFill>
        <a:latin typeface="Arial" charset="0"/>
        <a:ea typeface="新細明體" pitchFamily="18" charset="-120"/>
        <a:cs typeface="+mn-cs"/>
      </a:defRPr>
    </a:lvl5pPr>
    <a:lvl6pPr marL="2286000" algn="l" defTabSz="914400" rtl="0" eaLnBrk="1" latinLnBrk="0" hangingPunct="1">
      <a:defRPr kumimoji="1" sz="2000" b="1" kern="1200">
        <a:solidFill>
          <a:schemeClr val="tx1"/>
        </a:solidFill>
        <a:latin typeface="Arial" charset="0"/>
        <a:ea typeface="新細明體" pitchFamily="18" charset="-120"/>
        <a:cs typeface="+mn-cs"/>
      </a:defRPr>
    </a:lvl6pPr>
    <a:lvl7pPr marL="2743200" algn="l" defTabSz="914400" rtl="0" eaLnBrk="1" latinLnBrk="0" hangingPunct="1">
      <a:defRPr kumimoji="1" sz="2000" b="1" kern="1200">
        <a:solidFill>
          <a:schemeClr val="tx1"/>
        </a:solidFill>
        <a:latin typeface="Arial" charset="0"/>
        <a:ea typeface="新細明體" pitchFamily="18" charset="-120"/>
        <a:cs typeface="+mn-cs"/>
      </a:defRPr>
    </a:lvl7pPr>
    <a:lvl8pPr marL="3200400" algn="l" defTabSz="914400" rtl="0" eaLnBrk="1" latinLnBrk="0" hangingPunct="1">
      <a:defRPr kumimoji="1" sz="2000" b="1" kern="1200">
        <a:solidFill>
          <a:schemeClr val="tx1"/>
        </a:solidFill>
        <a:latin typeface="Arial" charset="0"/>
        <a:ea typeface="新細明體" pitchFamily="18" charset="-120"/>
        <a:cs typeface="+mn-cs"/>
      </a:defRPr>
    </a:lvl8pPr>
    <a:lvl9pPr marL="3657600" algn="l" defTabSz="914400" rtl="0" eaLnBrk="1" latinLnBrk="0" hangingPunct="1">
      <a:defRPr kumimoji="1" sz="2000" b="1" kern="1200">
        <a:solidFill>
          <a:schemeClr val="tx1"/>
        </a:solidFill>
        <a:latin typeface="Arial" charset="0"/>
        <a:ea typeface="新細明體" pitchFamily="18"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0000CC"/>
    <a:srgbClr val="FFFFCC"/>
    <a:srgbClr val="CCECFF"/>
    <a:srgbClr val="FF99FF"/>
    <a:srgbClr val="FF66FF"/>
    <a:srgbClr val="99CCFF"/>
    <a:srgbClr val="008000"/>
    <a:srgbClr val="FF0000"/>
    <a:srgbClr val="00FF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18088" autoAdjust="0"/>
    <p:restoredTop sz="94660"/>
  </p:normalViewPr>
  <p:slideViewPr>
    <p:cSldViewPr showGuides="1">
      <p:cViewPr varScale="1">
        <p:scale>
          <a:sx n="72" d="100"/>
          <a:sy n="72" d="100"/>
        </p:scale>
        <p:origin x="-432" y="-84"/>
      </p:cViewPr>
      <p:guideLst>
        <p:guide orient="horz" pos="4315"/>
        <p:guide pos="2937"/>
      </p:guideLst>
    </p:cSldViewPr>
  </p:slideViewPr>
  <p:notesTextViewPr>
    <p:cViewPr>
      <p:scale>
        <a:sx n="100" d="100"/>
        <a:sy n="100" d="100"/>
      </p:scale>
      <p:origin x="0" y="0"/>
    </p:cViewPr>
  </p:notesTextViewPr>
  <p:sorterViewPr>
    <p:cViewPr>
      <p:scale>
        <a:sx n="66" d="100"/>
        <a:sy n="66" d="100"/>
      </p:scale>
      <p:origin x="0" y="1770"/>
    </p:cViewPr>
  </p:sorterViewPr>
  <p:gridSpacing cx="46085125" cy="46085125"/>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slide" Target="slides/slide2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7.xml"/><Relationship Id="rId3" Type="http://schemas.openxmlformats.org/officeDocument/2006/relationships/slideMaster" Target="slideMasters/slideMaster3.xml"/></Relationships>
</file>

<file path=ppt/ink/ink1.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42" units="1/cm"/>
          <inkml:channelProperty channel="Y" name="resolution" value="42" units="1/cm"/>
        </inkml:channelProperties>
      </inkml:inkSource>
      <inkml:timestamp xml:id="ts0" timeString="2004-07-08T21:55:31.885"/>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0 0</inkml:trace>
</inkml:ink>
</file>

<file path=ppt/ink/ink2.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42" units="1/cm"/>
          <inkml:channelProperty channel="Y" name="resolution" value="42" units="1/cm"/>
        </inkml:channelProperties>
      </inkml:inkSource>
      <inkml:timestamp xml:id="ts0" timeString="2004-07-08T21:55:29.081"/>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0 0</inkml:trace>
</inkml:ink>
</file>

<file path=ppt/ink/ink3.xml><?xml version="1.0" encoding="utf-8"?>
<inkml:ink xmlns:inkml="http://www.w3.org/2003/InkML">
  <inkml:definitions>
    <inkml:context xml:id="ctx0">
      <inkml:inkSource xml:id="inkSrc0">
        <inkml:traceFormat>
          <inkml:channel name="X" type="integer" max="24570" units="in"/>
          <inkml:channel name="Y" type="integer" max="18428" units="in"/>
          <inkml:channel name="F" type="integer" max="255" units="dev"/>
        </inkml:traceFormat>
        <inkml:channelProperties>
          <inkml:channelProperty channel="X" name="resolution" value="2978.18188" units="1/in"/>
          <inkml:channelProperty channel="Y" name="resolution" value="2978.02197" units="1/in"/>
          <inkml:channelProperty channel="F" name="resolution" value="INF" units="1/dev"/>
        </inkml:channelProperties>
      </inkml:inkSource>
      <inkml:timestamp xml:id="ts0" timeString="2004-07-08T21:56:08.608"/>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0 0 25,'0'0'22,"0"0"-5,0 0-8,15 7-11,-15-7-11,0 0-8,24 18-1</inkml:trace>
</inkml:ink>
</file>

<file path=ppt/ink/ink4.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42" units="1/cm"/>
          <inkml:channelProperty channel="Y" name="resolution" value="42" units="1/cm"/>
        </inkml:channelProperties>
      </inkml:inkSource>
      <inkml:timestamp xml:id="ts0" timeString="2004-07-08T21:55:29.221"/>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0 0</inkml:trace>
</inkml:ink>
</file>

<file path=ppt/ink/ink5.xml><?xml version="1.0" encoding="utf-8"?>
<inkml:ink xmlns:inkml="http://www.w3.org/2003/InkML">
  <inkml:definitions>
    <inkml:context xml:id="ctx0">
      <inkml:inkSource xml:id="inkSrc0">
        <inkml:traceFormat>
          <inkml:channel name="X" type="integer" max="24570" units="in"/>
          <inkml:channel name="Y" type="integer" max="18428" units="in"/>
          <inkml:channel name="F" type="integer" max="255" units="dev"/>
        </inkml:traceFormat>
        <inkml:channelProperties>
          <inkml:channelProperty channel="X" name="resolution" value="2978.18188" units="1/in"/>
          <inkml:channelProperty channel="Y" name="resolution" value="2978.02197" units="1/in"/>
          <inkml:channelProperty channel="F" name="resolution" value="INF" units="1/dev"/>
        </inkml:channelProperties>
      </inkml:inkSource>
      <inkml:timestamp xml:id="ts0" timeString="2004-07-08T22:24:48.641"/>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17 4 25,'0'0'23,"0"0"-2,-17-4-7,17 4-28,0 0-8,0 0-1</inkml:trace>
</inkml:ink>
</file>

<file path=ppt/ink/ink6.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42" units="1/cm"/>
          <inkml:channelProperty channel="Y" name="resolution" value="42" units="1/cm"/>
        </inkml:channelProperties>
      </inkml:inkSource>
      <inkml:timestamp xml:id="ts0" timeString="2004-07-10T06:09:28.046"/>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0 0</inkml:trace>
</inkml:ink>
</file>

<file path=ppt/ink/ink7.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42" units="1/cm"/>
          <inkml:channelProperty channel="Y" name="resolution" value="42" units="1/cm"/>
        </inkml:channelProperties>
      </inkml:inkSource>
      <inkml:timestamp xml:id="ts0" timeString="2004-07-10T06:09:36.078"/>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3076363" cy="511731"/>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defRPr sz="1300" b="0">
                <a:latin typeface="Times New Roman" pitchFamily="18" charset="0"/>
              </a:defRPr>
            </a:lvl1pPr>
          </a:lstStyle>
          <a:p>
            <a:pPr>
              <a:defRPr/>
            </a:pPr>
            <a:endParaRPr lang="en-US" altLang="zh-TW"/>
          </a:p>
        </p:txBody>
      </p:sp>
      <p:sp>
        <p:nvSpPr>
          <p:cNvPr id="10243" name="Rectangle 3"/>
          <p:cNvSpPr>
            <a:spLocks noGrp="1" noChangeArrowheads="1"/>
          </p:cNvSpPr>
          <p:nvPr>
            <p:ph type="dt" idx="1"/>
          </p:nvPr>
        </p:nvSpPr>
        <p:spPr bwMode="auto">
          <a:xfrm>
            <a:off x="4021294" y="0"/>
            <a:ext cx="3076363" cy="511731"/>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a:defRPr sz="1300" b="0">
                <a:latin typeface="Times New Roman" pitchFamily="18" charset="0"/>
              </a:defRPr>
            </a:lvl1pPr>
          </a:lstStyle>
          <a:p>
            <a:pPr>
              <a:defRPr/>
            </a:pPr>
            <a:endParaRPr lang="en-US" altLang="zh-TW"/>
          </a:p>
        </p:txBody>
      </p:sp>
      <p:sp>
        <p:nvSpPr>
          <p:cNvPr id="44036"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p:spPr>
      </p:sp>
      <p:sp>
        <p:nvSpPr>
          <p:cNvPr id="10245" name="Rectangle 5"/>
          <p:cNvSpPr>
            <a:spLocks noGrp="1" noChangeArrowheads="1"/>
          </p:cNvSpPr>
          <p:nvPr>
            <p:ph type="body" sz="quarter" idx="3"/>
          </p:nvPr>
        </p:nvSpPr>
        <p:spPr bwMode="auto">
          <a:xfrm>
            <a:off x="709930" y="4861441"/>
            <a:ext cx="5679440" cy="4605576"/>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zh-TW" altLang="en-US" noProof="0" smtClean="0"/>
              <a:t>按一下以編輯母片</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10246" name="Rectangle 6"/>
          <p:cNvSpPr>
            <a:spLocks noGrp="1" noChangeArrowheads="1"/>
          </p:cNvSpPr>
          <p:nvPr>
            <p:ph type="ftr" sz="quarter" idx="4"/>
          </p:nvPr>
        </p:nvSpPr>
        <p:spPr bwMode="auto">
          <a:xfrm>
            <a:off x="0" y="9721106"/>
            <a:ext cx="3076363" cy="511731"/>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defRPr sz="1300" b="0">
                <a:latin typeface="Times New Roman" pitchFamily="18" charset="0"/>
              </a:defRPr>
            </a:lvl1pPr>
          </a:lstStyle>
          <a:p>
            <a:pPr>
              <a:defRPr/>
            </a:pPr>
            <a:endParaRPr lang="en-US" altLang="zh-TW"/>
          </a:p>
        </p:txBody>
      </p:sp>
      <p:sp>
        <p:nvSpPr>
          <p:cNvPr id="10247" name="Rectangle 7"/>
          <p:cNvSpPr>
            <a:spLocks noGrp="1" noChangeArrowheads="1"/>
          </p:cNvSpPr>
          <p:nvPr>
            <p:ph type="sldNum" sz="quarter" idx="5"/>
          </p:nvPr>
        </p:nvSpPr>
        <p:spPr bwMode="auto">
          <a:xfrm>
            <a:off x="4021294" y="9721106"/>
            <a:ext cx="3076363" cy="511731"/>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a:defRPr sz="1300" b="0">
                <a:latin typeface="Times New Roman" pitchFamily="18" charset="0"/>
              </a:defRPr>
            </a:lvl1pPr>
          </a:lstStyle>
          <a:p>
            <a:pPr>
              <a:defRPr/>
            </a:pPr>
            <a:fld id="{E606A716-3BD8-439C-8013-837336F000B3}" type="slidenum">
              <a:rPr lang="zh-TW" altLang="en-US"/>
              <a:pPr>
                <a:defRPr/>
              </a:pPr>
              <a:t>‹#›</a:t>
            </a:fld>
            <a:endParaRPr lang="en-US" altLang="zh-TW"/>
          </a:p>
        </p:txBody>
      </p:sp>
    </p:spTree>
    <p:extLst>
      <p:ext uri="{BB962C8B-B14F-4D97-AF65-F5344CB8AC3E}">
        <p14:creationId xmlns:p14="http://schemas.microsoft.com/office/powerpoint/2010/main" xmlns="" val="26728891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93775" y="768350"/>
            <a:ext cx="5113338" cy="3835400"/>
          </a:xfrm>
        </p:spPr>
      </p:sp>
      <p:sp>
        <p:nvSpPr>
          <p:cNvPr id="3" name="備忘稿版面配置區 2"/>
          <p:cNvSpPr>
            <a:spLocks noGrp="1"/>
          </p:cNvSpPr>
          <p:nvPr>
            <p:ph type="body" idx="1"/>
          </p:nvPr>
        </p:nvSpPr>
        <p:spPr/>
        <p:txBody>
          <a:bodyPr/>
          <a:lstStyle/>
          <a:p>
            <a:r>
              <a:rPr lang="zh-TW" altLang="zh-TW" sz="1300" dirty="0" smtClean="0">
                <a:latin typeface="+mn-lt"/>
                <a:ea typeface="+mn-ea"/>
              </a:rPr>
              <a:t>第一型糖尿病是一種自體免疫疾病，在第一型糖尿病的患者，胰臟中的胰島細胞會被自身的免疫系統所攻擊，使得胰島細胞遭到破壞</a:t>
            </a:r>
          </a:p>
          <a:p>
            <a:endParaRPr lang="zh-TW" altLang="en-US" dirty="0"/>
          </a:p>
        </p:txBody>
      </p:sp>
      <p:sp>
        <p:nvSpPr>
          <p:cNvPr id="4" name="投影片編號版面配置區 3"/>
          <p:cNvSpPr>
            <a:spLocks noGrp="1"/>
          </p:cNvSpPr>
          <p:nvPr>
            <p:ph type="sldNum" sz="quarter" idx="10"/>
          </p:nvPr>
        </p:nvSpPr>
        <p:spPr/>
        <p:txBody>
          <a:bodyPr/>
          <a:lstStyle/>
          <a:p>
            <a:fld id="{345B7BF8-F3A7-42A1-9CC2-431F1B3A9E31}" type="slidenum">
              <a:rPr lang="zh-TW" altLang="en-US" smtClean="0">
                <a:solidFill>
                  <a:prstClr val="black"/>
                </a:solidFill>
              </a:rPr>
              <a:pPr/>
              <a:t>2</a:t>
            </a:fld>
            <a:endParaRPr lang="zh-TW" altLang="en-US">
              <a:solidFill>
                <a:prstClr val="black"/>
              </a:solidFill>
            </a:endParaRPr>
          </a:p>
        </p:txBody>
      </p:sp>
    </p:spTree>
    <p:extLst>
      <p:ext uri="{BB962C8B-B14F-4D97-AF65-F5344CB8AC3E}">
        <p14:creationId xmlns="" xmlns:p14="http://schemas.microsoft.com/office/powerpoint/2010/main" val="2617190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defTabSz="990478" eaLnBrk="1" fontAlgn="auto" hangingPunct="1">
              <a:spcBef>
                <a:spcPts val="0"/>
              </a:spcBef>
              <a:spcAft>
                <a:spcPts val="0"/>
              </a:spcAft>
              <a:defRPr/>
            </a:pPr>
            <a:r>
              <a:rPr lang="zh-TW" altLang="en-US" dirty="0" smtClean="0"/>
              <a:t>為了觀察在胰島細胞表現</a:t>
            </a:r>
            <a:r>
              <a:rPr lang="en-US" altLang="zh-TW" dirty="0" smtClean="0"/>
              <a:t>anti-PEG reporter</a:t>
            </a:r>
            <a:r>
              <a:rPr lang="zh-TW" altLang="en-US" dirty="0" smtClean="0"/>
              <a:t>是否會影響胰島細胞的生理模式，因此本實驗測量了胰島細胞的大小與數目以評估</a:t>
            </a:r>
            <a:r>
              <a:rPr lang="en-US" altLang="zh-TW" dirty="0" smtClean="0"/>
              <a:t>NOD/anti-PEG</a:t>
            </a:r>
            <a:r>
              <a:rPr lang="zh-TW" altLang="en-US" dirty="0" smtClean="0"/>
              <a:t>小鼠胰島細胞之生理模式與</a:t>
            </a:r>
            <a:r>
              <a:rPr lang="en-US" altLang="zh-TW" dirty="0" smtClean="0"/>
              <a:t>wild-type</a:t>
            </a:r>
            <a:r>
              <a:rPr lang="zh-TW" altLang="en-US" dirty="0" smtClean="0"/>
              <a:t> </a:t>
            </a:r>
            <a:r>
              <a:rPr lang="en-US" altLang="zh-TW" dirty="0" smtClean="0"/>
              <a:t>NOD</a:t>
            </a:r>
            <a:r>
              <a:rPr lang="zh-TW" altLang="en-US" dirty="0" smtClean="0"/>
              <a:t>是否有差異。</a:t>
            </a:r>
            <a:endParaRPr lang="en-US" altLang="zh-TW" dirty="0" smtClean="0"/>
          </a:p>
          <a:p>
            <a:pPr defTabSz="990478" eaLnBrk="1" fontAlgn="auto" hangingPunct="1">
              <a:spcBef>
                <a:spcPts val="0"/>
              </a:spcBef>
              <a:spcAft>
                <a:spcPts val="0"/>
              </a:spcAft>
              <a:defRPr/>
            </a:pPr>
            <a:r>
              <a:rPr lang="zh-TW" altLang="en-US" dirty="0" smtClean="0"/>
              <a:t>首先我們先測量胰臟中胰島於的大小</a:t>
            </a:r>
            <a:endParaRPr lang="en-US" altLang="zh-TW" dirty="0" smtClean="0"/>
          </a:p>
          <a:p>
            <a:r>
              <a:rPr lang="zh-TW" altLang="en-US" dirty="0" smtClean="0"/>
              <a:t>我們將</a:t>
            </a:r>
            <a:r>
              <a:rPr lang="en-US" altLang="zh-TW" dirty="0" smtClean="0"/>
              <a:t>NOD</a:t>
            </a:r>
            <a:r>
              <a:rPr lang="zh-TW" altLang="en-US" dirty="0" smtClean="0"/>
              <a:t>及</a:t>
            </a:r>
            <a:r>
              <a:rPr lang="en-US" altLang="zh-TW" dirty="0" smtClean="0"/>
              <a:t>NOD/anti-PEG</a:t>
            </a:r>
            <a:r>
              <a:rPr lang="zh-TW" altLang="en-US" dirty="0" smtClean="0"/>
              <a:t> </a:t>
            </a:r>
            <a:r>
              <a:rPr lang="en-US" altLang="zh-TW" dirty="0" smtClean="0"/>
              <a:t>mice</a:t>
            </a:r>
            <a:r>
              <a:rPr lang="zh-TW" altLang="en-US" dirty="0" smtClean="0"/>
              <a:t>於</a:t>
            </a:r>
            <a:r>
              <a:rPr lang="en-US" altLang="zh-TW" dirty="0" smtClean="0"/>
              <a:t>10</a:t>
            </a:r>
            <a:r>
              <a:rPr lang="zh-TW" altLang="en-US" dirty="0" smtClean="0"/>
              <a:t>週齡時，將胰臟取出後利用</a:t>
            </a:r>
            <a:r>
              <a:rPr lang="en-US" altLang="zh-TW" dirty="0" err="1" smtClean="0"/>
              <a:t>H&amp;Estain</a:t>
            </a:r>
            <a:r>
              <a:rPr lang="zh-TW" altLang="en-US" dirty="0" smtClean="0"/>
              <a:t>進行染色觀察並記錄小鼠胰島之大小。</a:t>
            </a:r>
            <a:endParaRPr lang="en-US" altLang="zh-TW" dirty="0" smtClean="0"/>
          </a:p>
          <a:p>
            <a:r>
              <a:rPr lang="zh-TW" altLang="en-US" dirty="0" smtClean="0"/>
              <a:t>此圖為</a:t>
            </a:r>
            <a:r>
              <a:rPr lang="en-US" altLang="zh-TW" dirty="0" smtClean="0"/>
              <a:t>NOD</a:t>
            </a:r>
            <a:r>
              <a:rPr lang="zh-TW" altLang="en-US" dirty="0" smtClean="0"/>
              <a:t>與</a:t>
            </a:r>
            <a:r>
              <a:rPr lang="en-US" altLang="zh-TW" dirty="0" smtClean="0"/>
              <a:t>NOD/anti-PEG</a:t>
            </a:r>
            <a:r>
              <a:rPr lang="zh-TW" altLang="en-US" dirty="0" smtClean="0"/>
              <a:t>小鼠的胰臟染色切片圖，右邊為統計之量化圖，白色</a:t>
            </a:r>
            <a:r>
              <a:rPr lang="en-US" altLang="zh-TW" dirty="0" smtClean="0"/>
              <a:t>bar</a:t>
            </a:r>
            <a:r>
              <a:rPr lang="zh-TW" altLang="en-US" dirty="0" smtClean="0"/>
              <a:t>為</a:t>
            </a:r>
            <a:r>
              <a:rPr lang="en-US" altLang="zh-TW" dirty="0" smtClean="0"/>
              <a:t>NOD</a:t>
            </a:r>
            <a:r>
              <a:rPr lang="zh-TW" altLang="en-US" dirty="0" smtClean="0"/>
              <a:t>黑色</a:t>
            </a:r>
            <a:r>
              <a:rPr lang="en-US" altLang="zh-TW" dirty="0" smtClean="0"/>
              <a:t>bar</a:t>
            </a:r>
            <a:r>
              <a:rPr lang="zh-TW" altLang="en-US" dirty="0" smtClean="0"/>
              <a:t>為</a:t>
            </a:r>
            <a:r>
              <a:rPr lang="en-US" altLang="zh-TW" dirty="0" smtClean="0"/>
              <a:t>NOD/anti-PEG</a:t>
            </a:r>
            <a:r>
              <a:rPr lang="zh-TW" altLang="en-US" dirty="0" smtClean="0"/>
              <a:t>，縱軸為胰島大小。</a:t>
            </a:r>
            <a:endParaRPr lang="en-US" altLang="zh-TW" dirty="0" smtClean="0"/>
          </a:p>
          <a:p>
            <a:r>
              <a:rPr lang="zh-TW" altLang="en-US" dirty="0" smtClean="0"/>
              <a:t>從染色切片圖可以看到，</a:t>
            </a:r>
            <a:r>
              <a:rPr lang="en-US" altLang="zh-TW" dirty="0" smtClean="0"/>
              <a:t>NOD</a:t>
            </a:r>
            <a:r>
              <a:rPr lang="zh-TW" altLang="en-US" dirty="0" smtClean="0"/>
              <a:t>與</a:t>
            </a:r>
            <a:r>
              <a:rPr lang="en-US" altLang="zh-TW" dirty="0" smtClean="0"/>
              <a:t>NOD/anti-PEG</a:t>
            </a:r>
            <a:r>
              <a:rPr lang="zh-TW" altLang="en-US" dirty="0" smtClean="0"/>
              <a:t> 小鼠之胰島大小沒有太大的差異，之後我們將此胰島大小量化並利用統計分析後得到之量化圖確認</a:t>
            </a:r>
            <a:r>
              <a:rPr lang="en-US" altLang="zh-TW" dirty="0" smtClean="0"/>
              <a:t>NOD</a:t>
            </a:r>
            <a:r>
              <a:rPr lang="zh-TW" altLang="en-US" dirty="0" smtClean="0"/>
              <a:t>與</a:t>
            </a:r>
            <a:r>
              <a:rPr lang="en-US" altLang="zh-TW" dirty="0" smtClean="0"/>
              <a:t>NOD/anti-PEG</a:t>
            </a:r>
            <a:r>
              <a:rPr lang="zh-TW" altLang="en-US" dirty="0" smtClean="0"/>
              <a:t> 小鼠胰島大小在統計數據上並無差異。</a:t>
            </a:r>
            <a:endParaRPr lang="en-US" altLang="zh-TW" dirty="0" smtClean="0"/>
          </a:p>
          <a:p>
            <a:endParaRPr lang="en-US" altLang="zh-TW" dirty="0" smtClean="0"/>
          </a:p>
        </p:txBody>
      </p:sp>
      <p:sp>
        <p:nvSpPr>
          <p:cNvPr id="4" name="投影片編號版面配置區 3"/>
          <p:cNvSpPr>
            <a:spLocks noGrp="1"/>
          </p:cNvSpPr>
          <p:nvPr>
            <p:ph type="sldNum" sz="quarter" idx="10"/>
          </p:nvPr>
        </p:nvSpPr>
        <p:spPr/>
        <p:txBody>
          <a:bodyPr/>
          <a:lstStyle/>
          <a:p>
            <a:fld id="{345B7BF8-F3A7-42A1-9CC2-431F1B3A9E31}" type="slidenum">
              <a:rPr lang="zh-TW" altLang="en-US" smtClean="0"/>
              <a:pPr/>
              <a:t>21</a:t>
            </a:fld>
            <a:endParaRPr lang="zh-TW" altLang="en-US"/>
          </a:p>
        </p:txBody>
      </p:sp>
    </p:spTree>
    <p:extLst>
      <p:ext uri="{BB962C8B-B14F-4D97-AF65-F5344CB8AC3E}">
        <p14:creationId xmlns:p14="http://schemas.microsoft.com/office/powerpoint/2010/main" xmlns="" val="935744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93775" y="768350"/>
            <a:ext cx="5113338" cy="3835400"/>
          </a:xfrm>
        </p:spPr>
      </p:sp>
      <p:sp>
        <p:nvSpPr>
          <p:cNvPr id="3" name="備忘稿版面配置區 2"/>
          <p:cNvSpPr>
            <a:spLocks noGrp="1"/>
          </p:cNvSpPr>
          <p:nvPr>
            <p:ph type="body" idx="1"/>
          </p:nvPr>
        </p:nvSpPr>
        <p:spPr/>
        <p:txBody>
          <a:bodyPr/>
          <a:lstStyle/>
          <a:p>
            <a:r>
              <a:rPr lang="zh-TW" altLang="en-US" dirty="0" smtClean="0"/>
              <a:t>為了去評估胰島</a:t>
            </a:r>
            <a:r>
              <a:rPr lang="el-GR" altLang="zh-TW" dirty="0" smtClean="0"/>
              <a:t>β</a:t>
            </a:r>
            <a:r>
              <a:rPr lang="zh-TW" altLang="en-US" dirty="0" smtClean="0"/>
              <a:t>細胞上表現</a:t>
            </a:r>
            <a:r>
              <a:rPr lang="en-US" altLang="zh-TW" dirty="0" smtClean="0"/>
              <a:t>anti-PEG</a:t>
            </a:r>
            <a:r>
              <a:rPr lang="zh-TW" altLang="en-US" dirty="0" smtClean="0"/>
              <a:t> </a:t>
            </a:r>
            <a:r>
              <a:rPr lang="en-US" altLang="zh-TW" dirty="0" smtClean="0"/>
              <a:t>reporter</a:t>
            </a:r>
            <a:r>
              <a:rPr lang="zh-TW" altLang="en-US" dirty="0" smtClean="0"/>
              <a:t>是否會影響胰島</a:t>
            </a:r>
            <a:r>
              <a:rPr lang="el-GR" altLang="zh-TW" dirty="0" smtClean="0"/>
              <a:t>β</a:t>
            </a:r>
            <a:r>
              <a:rPr lang="zh-TW" altLang="en-US" dirty="0" smtClean="0"/>
              <a:t>細胞分泌胰島素的能力，因此利用葡萄糖耐量試驗來進行觀察。</a:t>
            </a:r>
            <a:endParaRPr lang="en-US" altLang="zh-TW" dirty="0" smtClean="0"/>
          </a:p>
          <a:p>
            <a:r>
              <a:rPr lang="zh-TW" altLang="en-US" dirty="0" smtClean="0"/>
              <a:t>首先我們將</a:t>
            </a:r>
            <a:r>
              <a:rPr lang="en-US" altLang="zh-TW" dirty="0" smtClean="0"/>
              <a:t>NOD</a:t>
            </a:r>
            <a:r>
              <a:rPr lang="zh-TW" altLang="en-US" dirty="0" smtClean="0"/>
              <a:t>及</a:t>
            </a:r>
            <a:r>
              <a:rPr lang="en-US" altLang="zh-TW" dirty="0" smtClean="0"/>
              <a:t>NOD/</a:t>
            </a:r>
            <a:r>
              <a:rPr lang="en-US" altLang="zh-TW" dirty="0" err="1" smtClean="0"/>
              <a:t>pIns-antiPEG</a:t>
            </a:r>
            <a:r>
              <a:rPr lang="en-US" altLang="zh-TW" dirty="0" smtClean="0"/>
              <a:t> mice</a:t>
            </a:r>
            <a:r>
              <a:rPr lang="zh-TW" altLang="en-US" dirty="0" smtClean="0"/>
              <a:t>小鼠禁食</a:t>
            </a:r>
            <a:r>
              <a:rPr lang="en-US" altLang="zh-TW" dirty="0" smtClean="0"/>
              <a:t>8</a:t>
            </a:r>
            <a:r>
              <a:rPr lang="zh-TW" altLang="en-US" dirty="0" smtClean="0"/>
              <a:t>小時</a:t>
            </a:r>
            <a:r>
              <a:rPr lang="en-US" altLang="zh-TW" dirty="0" smtClean="0"/>
              <a:t>,8</a:t>
            </a:r>
            <a:r>
              <a:rPr lang="zh-TW" altLang="en-US" dirty="0" smtClean="0"/>
              <a:t>小時後給予</a:t>
            </a:r>
            <a:r>
              <a:rPr lang="en-US" altLang="zh-TW" dirty="0" smtClean="0"/>
              <a:t>1.5g/kg</a:t>
            </a:r>
            <a:r>
              <a:rPr lang="zh-TW" altLang="en-US" dirty="0" smtClean="0"/>
              <a:t>的葡萄糖，然後於不同時間進行尾端採血並利用血糖機測量血液中葡萄糖含量，得到以下結果</a:t>
            </a:r>
            <a:endParaRPr lang="en-US" altLang="zh-TW" dirty="0" smtClean="0"/>
          </a:p>
          <a:p>
            <a:pPr defTabSz="990478" eaLnBrk="1" fontAlgn="auto" hangingPunct="1">
              <a:spcBef>
                <a:spcPts val="0"/>
              </a:spcBef>
              <a:spcAft>
                <a:spcPts val="0"/>
              </a:spcAft>
              <a:defRPr/>
            </a:pPr>
            <a:r>
              <a:rPr lang="zh-TW" altLang="en-US" dirty="0" smtClean="0"/>
              <a:t>橫軸為時間點，第０點為給予葡萄糖前的血糖濃度，其餘時間點為給予葡萄糖後測量的時間點，縱軸為血糖濃度</a:t>
            </a:r>
            <a:endParaRPr lang="en-US" altLang="zh-TW" dirty="0" smtClean="0"/>
          </a:p>
          <a:p>
            <a:pPr defTabSz="990478" eaLnBrk="1" fontAlgn="auto" hangingPunct="1">
              <a:spcBef>
                <a:spcPts val="0"/>
              </a:spcBef>
              <a:spcAft>
                <a:spcPts val="0"/>
              </a:spcAft>
              <a:defRPr/>
            </a:pPr>
            <a:r>
              <a:rPr lang="zh-TW" altLang="en-US" dirty="0" smtClean="0"/>
              <a:t>可以從結果看到，在給予葡萄糖</a:t>
            </a:r>
            <a:r>
              <a:rPr lang="en-US" altLang="zh-TW" dirty="0" smtClean="0"/>
              <a:t>30</a:t>
            </a:r>
            <a:r>
              <a:rPr lang="zh-TW" altLang="en-US" dirty="0" smtClean="0"/>
              <a:t>分鐘後，</a:t>
            </a:r>
            <a:r>
              <a:rPr lang="en-US" altLang="zh-TW" dirty="0" smtClean="0"/>
              <a:t>NOD</a:t>
            </a:r>
            <a:r>
              <a:rPr lang="zh-TW" altLang="en-US" dirty="0" smtClean="0"/>
              <a:t>及</a:t>
            </a:r>
            <a:r>
              <a:rPr lang="en-US" altLang="zh-TW" dirty="0" smtClean="0"/>
              <a:t>NOD/anti-PEG</a:t>
            </a:r>
            <a:r>
              <a:rPr lang="zh-TW" altLang="en-US" dirty="0" smtClean="0"/>
              <a:t>小鼠的血糖值均有升高，在６０分鐘後皆有慢慢回復血糖值，而在</a:t>
            </a:r>
            <a:r>
              <a:rPr lang="en-US" altLang="zh-TW" dirty="0" smtClean="0"/>
              <a:t>120</a:t>
            </a:r>
            <a:r>
              <a:rPr lang="zh-TW" altLang="en-US" dirty="0" smtClean="0"/>
              <a:t>分鐘時，兩者血糖均有回復到接近起始血糖值。</a:t>
            </a:r>
            <a:endParaRPr lang="en-US" altLang="zh-TW" dirty="0" smtClean="0"/>
          </a:p>
          <a:p>
            <a:pPr defTabSz="990478" eaLnBrk="1" fontAlgn="auto" hangingPunct="1">
              <a:spcBef>
                <a:spcPts val="0"/>
              </a:spcBef>
              <a:spcAft>
                <a:spcPts val="0"/>
              </a:spcAft>
              <a:defRPr/>
            </a:pPr>
            <a:r>
              <a:rPr lang="zh-TW" altLang="en-US" dirty="0" smtClean="0"/>
              <a:t>因此從此結果確認，在胰島</a:t>
            </a:r>
            <a:r>
              <a:rPr lang="el-GR" altLang="zh-TW" dirty="0" smtClean="0"/>
              <a:t>β</a:t>
            </a:r>
            <a:r>
              <a:rPr lang="zh-TW" altLang="en-US" dirty="0" smtClean="0"/>
              <a:t>細胞上表現</a:t>
            </a:r>
            <a:r>
              <a:rPr lang="en-US" altLang="zh-TW" dirty="0" smtClean="0"/>
              <a:t>anti-PEG</a:t>
            </a:r>
            <a:r>
              <a:rPr lang="zh-TW" altLang="en-US" dirty="0" smtClean="0"/>
              <a:t> </a:t>
            </a:r>
            <a:r>
              <a:rPr lang="en-US" altLang="zh-TW" dirty="0" smtClean="0"/>
              <a:t>reporter</a:t>
            </a:r>
            <a:r>
              <a:rPr lang="zh-TW" altLang="en-US" dirty="0" smtClean="0"/>
              <a:t>並不會影響</a:t>
            </a:r>
            <a:r>
              <a:rPr lang="el-GR" altLang="zh-TW" dirty="0" smtClean="0"/>
              <a:t>β</a:t>
            </a:r>
            <a:r>
              <a:rPr lang="zh-TW" altLang="en-US" dirty="0" smtClean="0"/>
              <a:t>細胞上分泌胰島素的能力。</a:t>
            </a:r>
            <a:endParaRPr lang="en-US" altLang="zh-TW" dirty="0" smtClean="0"/>
          </a:p>
        </p:txBody>
      </p:sp>
      <p:sp>
        <p:nvSpPr>
          <p:cNvPr id="4" name="投影片編號版面配置區 3"/>
          <p:cNvSpPr>
            <a:spLocks noGrp="1"/>
          </p:cNvSpPr>
          <p:nvPr>
            <p:ph type="sldNum" sz="quarter" idx="10"/>
          </p:nvPr>
        </p:nvSpPr>
        <p:spPr/>
        <p:txBody>
          <a:bodyPr/>
          <a:lstStyle/>
          <a:p>
            <a:fld id="{345B7BF8-F3A7-42A1-9CC2-431F1B3A9E31}" type="slidenum">
              <a:rPr lang="zh-TW" altLang="en-US" smtClean="0"/>
              <a:pPr/>
              <a:t>22</a:t>
            </a:fld>
            <a:endParaRPr lang="zh-TW" altLang="en-US"/>
          </a:p>
        </p:txBody>
      </p:sp>
    </p:spTree>
    <p:extLst>
      <p:ext uri="{BB962C8B-B14F-4D97-AF65-F5344CB8AC3E}">
        <p14:creationId xmlns:p14="http://schemas.microsoft.com/office/powerpoint/2010/main" xmlns="" val="3109054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在本研究中我們使</a:t>
            </a:r>
            <a:r>
              <a:rPr lang="en-US" altLang="zh-TW" dirty="0" smtClean="0"/>
              <a:t>NOD</a:t>
            </a:r>
            <a:r>
              <a:rPr lang="zh-TW" altLang="en-US" dirty="0" smtClean="0"/>
              <a:t>小鼠的</a:t>
            </a:r>
            <a:r>
              <a:rPr lang="en-US" altLang="zh-TW" dirty="0" smtClean="0"/>
              <a:t>beta</a:t>
            </a:r>
            <a:r>
              <a:rPr lang="zh-TW" altLang="en-US" dirty="0" smtClean="0"/>
              <a:t>細胞表現</a:t>
            </a:r>
            <a:r>
              <a:rPr lang="en-US" altLang="zh-TW" dirty="0" smtClean="0"/>
              <a:t>anti-PEG reporter</a:t>
            </a:r>
            <a:r>
              <a:rPr lang="zh-TW" altLang="en-US" dirty="0" smtClean="0"/>
              <a:t>利用</a:t>
            </a:r>
            <a:r>
              <a:rPr lang="en-US" altLang="zh-TW" dirty="0" smtClean="0"/>
              <a:t>PEG</a:t>
            </a:r>
            <a:r>
              <a:rPr lang="zh-TW" altLang="en-US" dirty="0" smtClean="0"/>
              <a:t>造影劑搭配光學造影，即時且連續地以非侵犯性造影觀察同一隻小鼠胰島的存活情形，因此可增加觀察胰島細胞的方便性與準確性。</a:t>
            </a:r>
            <a:endParaRPr lang="en-US" altLang="zh-TW" dirty="0" smtClean="0"/>
          </a:p>
          <a:p>
            <a:r>
              <a:rPr lang="zh-TW" altLang="en-US" dirty="0" smtClean="0"/>
              <a:t>此外，在胰島細胞上表現</a:t>
            </a:r>
            <a:r>
              <a:rPr lang="en-US" altLang="zh-TW" dirty="0" smtClean="0"/>
              <a:t>anti-PEG</a:t>
            </a:r>
            <a:r>
              <a:rPr lang="zh-TW" altLang="en-US" dirty="0" smtClean="0"/>
              <a:t> </a:t>
            </a:r>
            <a:r>
              <a:rPr lang="en-US" altLang="zh-TW" dirty="0" smtClean="0"/>
              <a:t>reporter</a:t>
            </a:r>
            <a:r>
              <a:rPr lang="zh-TW" altLang="en-US" dirty="0" smtClean="0"/>
              <a:t>，並不會影響胰島的數目及大小。而在病理模式上，像是胰島被免疫細胞浸潤的情形或是分泌胰島素的能力、產生自體免疫抗體及發病率等，均與傳統</a:t>
            </a:r>
            <a:r>
              <a:rPr lang="en-US" altLang="zh-TW" dirty="0" smtClean="0"/>
              <a:t>NOD</a:t>
            </a:r>
            <a:r>
              <a:rPr lang="zh-TW" altLang="en-US" dirty="0" smtClean="0"/>
              <a:t>小鼠的胰島沒有差異。</a:t>
            </a:r>
            <a:endParaRPr lang="en-US" altLang="zh-TW" dirty="0" smtClean="0"/>
          </a:p>
          <a:p>
            <a:r>
              <a:rPr lang="zh-TW" altLang="en-US" dirty="0" smtClean="0"/>
              <a:t>因此，我們相信</a:t>
            </a:r>
            <a:r>
              <a:rPr lang="en-US" altLang="zh-TW" dirty="0" smtClean="0"/>
              <a:t>NOD/</a:t>
            </a:r>
            <a:r>
              <a:rPr lang="en-US" altLang="zh-TW" dirty="0" err="1" smtClean="0"/>
              <a:t>pIns</a:t>
            </a:r>
            <a:r>
              <a:rPr lang="en-US" altLang="zh-TW" dirty="0" smtClean="0"/>
              <a:t>-αPEG mice</a:t>
            </a:r>
            <a:r>
              <a:rPr lang="zh-TW" altLang="en-US" dirty="0" smtClean="0"/>
              <a:t>可加速研究追蹤</a:t>
            </a:r>
            <a:r>
              <a:rPr lang="en-US" altLang="zh-TW" dirty="0" smtClean="0"/>
              <a:t>NOD mice</a:t>
            </a:r>
            <a:r>
              <a:rPr lang="zh-TW" altLang="en-US" dirty="0" smtClean="0"/>
              <a:t>罹患第一型糖尿病之病程，並且進一步為全世界藥廠與藥物研發單位提供一種糖尿病藥物篩選平台。</a:t>
            </a:r>
            <a:endParaRPr lang="en-US" altLang="zh-TW" dirty="0" smtClean="0"/>
          </a:p>
        </p:txBody>
      </p:sp>
      <p:sp>
        <p:nvSpPr>
          <p:cNvPr id="4" name="投影片編號版面配置區 3"/>
          <p:cNvSpPr>
            <a:spLocks noGrp="1"/>
          </p:cNvSpPr>
          <p:nvPr>
            <p:ph type="sldNum" sz="quarter" idx="10"/>
          </p:nvPr>
        </p:nvSpPr>
        <p:spPr/>
        <p:txBody>
          <a:bodyPr/>
          <a:lstStyle/>
          <a:p>
            <a:fld id="{345B7BF8-F3A7-42A1-9CC2-431F1B3A9E31}" type="slidenum">
              <a:rPr lang="zh-TW" altLang="en-US" smtClean="0">
                <a:solidFill>
                  <a:prstClr val="black"/>
                </a:solidFill>
              </a:rPr>
              <a:pPr/>
              <a:t>25</a:t>
            </a:fld>
            <a:endParaRPr lang="zh-TW" altLang="en-US">
              <a:solidFill>
                <a:prstClr val="black"/>
              </a:solidFill>
            </a:endParaRPr>
          </a:p>
        </p:txBody>
      </p:sp>
    </p:spTree>
    <p:extLst>
      <p:ext uri="{BB962C8B-B14F-4D97-AF65-F5344CB8AC3E}">
        <p14:creationId xmlns="" xmlns:p14="http://schemas.microsoft.com/office/powerpoint/2010/main" val="3931783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4035"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22532" name="投影片編號版面配置區 3"/>
          <p:cNvSpPr txBox="1">
            <a:spLocks noGrp="1"/>
          </p:cNvSpPr>
          <p:nvPr/>
        </p:nvSpPr>
        <p:spPr bwMode="auto">
          <a:xfrm>
            <a:off x="4021294" y="9721106"/>
            <a:ext cx="3076363" cy="511731"/>
          </a:xfrm>
          <a:prstGeom prst="rect">
            <a:avLst/>
          </a:prstGeom>
          <a:noFill/>
          <a:ln>
            <a:miter lim="800000"/>
            <a:headEnd/>
            <a:tailEnd/>
          </a:ln>
        </p:spPr>
        <p:txBody>
          <a:bodyPr lIns="99048" tIns="49524" rIns="99048" bIns="49524" anchor="b"/>
          <a:lstStyle/>
          <a:p>
            <a:pPr algn="r" fontAlgn="auto">
              <a:spcBef>
                <a:spcPts val="0"/>
              </a:spcBef>
              <a:spcAft>
                <a:spcPts val="0"/>
              </a:spcAft>
              <a:defRPr/>
            </a:pPr>
            <a:fld id="{8C7A7E82-A128-4474-9380-C626E33634C7}" type="slidenum">
              <a:rPr kumimoji="0" lang="zh-TW" altLang="en-US" sz="1300" b="0">
                <a:solidFill>
                  <a:prstClr val="black"/>
                </a:solidFill>
                <a:latin typeface="Calibri"/>
                <a:ea typeface="新細明體"/>
              </a:rPr>
              <a:pPr algn="r" fontAlgn="auto">
                <a:spcBef>
                  <a:spcPts val="0"/>
                </a:spcBef>
                <a:spcAft>
                  <a:spcPts val="0"/>
                </a:spcAft>
                <a:defRPr/>
              </a:pPr>
              <a:t>29</a:t>
            </a:fld>
            <a:endParaRPr kumimoji="0" lang="zh-TW" altLang="en-US" sz="1300" b="0" dirty="0">
              <a:solidFill>
                <a:prstClr val="black"/>
              </a:solidFill>
              <a:latin typeface="Calibri"/>
              <a:ea typeface="新細明體"/>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93775" y="768350"/>
            <a:ext cx="5113338" cy="38354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45B7BF8-F3A7-42A1-9CC2-431F1B3A9E31}" type="slidenum">
              <a:rPr lang="zh-TW" altLang="en-US" smtClean="0"/>
              <a:pPr/>
              <a:t>36</a:t>
            </a:fld>
            <a:endParaRPr lang="zh-TW" altLang="en-US"/>
          </a:p>
        </p:txBody>
      </p:sp>
    </p:spTree>
    <p:extLst>
      <p:ext uri="{BB962C8B-B14F-4D97-AF65-F5344CB8AC3E}">
        <p14:creationId xmlns="" xmlns:p14="http://schemas.microsoft.com/office/powerpoint/2010/main" val="53827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93775" y="768350"/>
            <a:ext cx="5113338" cy="3835400"/>
          </a:xfrm>
        </p:spPr>
      </p:sp>
      <p:sp>
        <p:nvSpPr>
          <p:cNvPr id="3" name="備忘稿版面配置區 2"/>
          <p:cNvSpPr>
            <a:spLocks noGrp="1"/>
          </p:cNvSpPr>
          <p:nvPr>
            <p:ph type="body" idx="1"/>
          </p:nvPr>
        </p:nvSpPr>
        <p:spPr/>
        <p:txBody>
          <a:bodyPr/>
          <a:lstStyle/>
          <a:p>
            <a:pPr defTabSz="990478" eaLnBrk="1" fontAlgn="auto" hangingPunct="1">
              <a:spcBef>
                <a:spcPts val="0"/>
              </a:spcBef>
              <a:spcAft>
                <a:spcPts val="0"/>
              </a:spcAft>
              <a:defRPr/>
            </a:pPr>
            <a:r>
              <a:rPr lang="zh-TW" altLang="zh-TW" sz="1300" dirty="0" smtClean="0">
                <a:latin typeface="+mn-lt"/>
                <a:ea typeface="+mn-ea"/>
              </a:rPr>
              <a:t>而被自身免疫系統攻擊的胰島細胞會受到破壞後會失去其功能，使得</a:t>
            </a:r>
            <a:r>
              <a:rPr lang="en-US" altLang="zh-TW" sz="1300" dirty="0" smtClean="0">
                <a:latin typeface="+mn-lt"/>
                <a:ea typeface="+mn-ea"/>
              </a:rPr>
              <a:t>beta-cell</a:t>
            </a:r>
            <a:r>
              <a:rPr lang="zh-TW" altLang="zh-TW" sz="1300" dirty="0" smtClean="0">
                <a:latin typeface="+mn-lt"/>
                <a:ea typeface="+mn-ea"/>
              </a:rPr>
              <a:t>無法分泌胰島素到血液中作用，而無法被代謝的葡萄糖會開始累積，血液中葡萄糖濃度失衡，最終會導致高血糖的症狀</a:t>
            </a:r>
          </a:p>
          <a:p>
            <a:endParaRPr lang="zh-TW" altLang="en-US" dirty="0"/>
          </a:p>
        </p:txBody>
      </p:sp>
      <p:sp>
        <p:nvSpPr>
          <p:cNvPr id="4" name="投影片編號版面配置區 3"/>
          <p:cNvSpPr>
            <a:spLocks noGrp="1"/>
          </p:cNvSpPr>
          <p:nvPr>
            <p:ph type="sldNum" sz="quarter" idx="10"/>
          </p:nvPr>
        </p:nvSpPr>
        <p:spPr/>
        <p:txBody>
          <a:bodyPr/>
          <a:lstStyle/>
          <a:p>
            <a:fld id="{345B7BF8-F3A7-42A1-9CC2-431F1B3A9E31}" type="slidenum">
              <a:rPr lang="zh-TW" altLang="en-US" smtClean="0">
                <a:solidFill>
                  <a:prstClr val="black"/>
                </a:solidFill>
              </a:rPr>
              <a:pPr/>
              <a:t>3</a:t>
            </a:fld>
            <a:endParaRPr lang="zh-TW" altLang="en-US">
              <a:solidFill>
                <a:prstClr val="black"/>
              </a:solidFill>
            </a:endParaRPr>
          </a:p>
        </p:txBody>
      </p:sp>
    </p:spTree>
    <p:extLst>
      <p:ext uri="{BB962C8B-B14F-4D97-AF65-F5344CB8AC3E}">
        <p14:creationId xmlns="" xmlns:p14="http://schemas.microsoft.com/office/powerpoint/2010/main" val="1591582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93775" y="768350"/>
            <a:ext cx="5113338" cy="3835400"/>
          </a:xfrm>
        </p:spPr>
      </p:sp>
      <p:sp>
        <p:nvSpPr>
          <p:cNvPr id="3" name="備忘稿版面配置區 2"/>
          <p:cNvSpPr>
            <a:spLocks noGrp="1"/>
          </p:cNvSpPr>
          <p:nvPr>
            <p:ph type="body" idx="1"/>
          </p:nvPr>
        </p:nvSpPr>
        <p:spPr/>
        <p:txBody>
          <a:bodyPr/>
          <a:lstStyle/>
          <a:p>
            <a:r>
              <a:rPr lang="zh-TW" altLang="en-US" sz="1300" dirty="0" smtClean="0">
                <a:latin typeface="+mn-lt"/>
                <a:ea typeface="+mn-ea"/>
              </a:rPr>
              <a:t>受到免疫系統所攻擊的</a:t>
            </a:r>
            <a:r>
              <a:rPr lang="en-US" altLang="zh-TW" sz="1300" dirty="0" smtClean="0">
                <a:latin typeface="+mn-lt"/>
                <a:ea typeface="+mn-ea"/>
              </a:rPr>
              <a:t>β</a:t>
            </a:r>
            <a:r>
              <a:rPr lang="zh-TW" altLang="en-US" sz="1300" dirty="0" smtClean="0">
                <a:latin typeface="+mn-lt"/>
                <a:ea typeface="+mn-ea"/>
              </a:rPr>
              <a:t>細胞，無法自行修復導致不可逆的受損。</a:t>
            </a:r>
            <a:endParaRPr lang="en-US" altLang="zh-TW" sz="1300" dirty="0" smtClean="0">
              <a:latin typeface="+mn-lt"/>
              <a:ea typeface="+mn-ea"/>
            </a:endParaRPr>
          </a:p>
          <a:p>
            <a:r>
              <a:rPr lang="zh-TW" altLang="en-US" sz="1300" dirty="0" smtClean="0">
                <a:latin typeface="+mn-lt"/>
                <a:ea typeface="+mn-ea"/>
              </a:rPr>
              <a:t>第一型糖尿病的患者若是血糖持續失衡則會</a:t>
            </a:r>
            <a:r>
              <a:rPr lang="zh-TW" altLang="zh-TW" sz="1300" dirty="0" smtClean="0">
                <a:latin typeface="+mn-lt"/>
                <a:ea typeface="+mn-ea"/>
              </a:rPr>
              <a:t>引起併發症，像是酮酸中毒糖尿病腎病變等，而病人為了維持正常生理機能，唯一的治療方法就是施打胰島素，但是施打胰島素這種治療方式是非常被動的。</a:t>
            </a:r>
          </a:p>
          <a:p>
            <a:r>
              <a:rPr lang="zh-TW" altLang="zh-TW" sz="1300" dirty="0" smtClean="0">
                <a:latin typeface="+mn-lt"/>
                <a:ea typeface="+mn-ea"/>
              </a:rPr>
              <a:t>因此目前研究專研於開發藥物去保護胰島不被自體免疫系統攻擊，使得施打胰島素不在是第一型糖尿病患者唯一的治療方法。</a:t>
            </a:r>
          </a:p>
          <a:p>
            <a:r>
              <a:rPr lang="zh-TW" altLang="zh-TW" sz="1300" dirty="0" smtClean="0">
                <a:latin typeface="+mn-lt"/>
                <a:ea typeface="+mn-ea"/>
              </a:rPr>
              <a:t>而目前在研究開發第一型糖尿病的藥物在進入臨床之前都須經過動物</a:t>
            </a:r>
            <a:r>
              <a:rPr lang="zh-TW" altLang="en-US" sz="1300" dirty="0" smtClean="0">
                <a:latin typeface="+mn-lt"/>
                <a:ea typeface="+mn-ea"/>
              </a:rPr>
              <a:t>實驗之測試</a:t>
            </a:r>
            <a:r>
              <a:rPr lang="zh-TW" altLang="zh-TW" sz="1300" dirty="0" smtClean="0">
                <a:latin typeface="+mn-lt"/>
                <a:ea typeface="+mn-ea"/>
              </a:rPr>
              <a:t>，而</a:t>
            </a:r>
            <a:r>
              <a:rPr lang="zh-TW" altLang="en-US" sz="1300" dirty="0" smtClean="0">
                <a:latin typeface="+mn-lt"/>
                <a:ea typeface="+mn-ea"/>
              </a:rPr>
              <a:t>目前研究</a:t>
            </a:r>
            <a:r>
              <a:rPr lang="zh-TW" altLang="zh-TW" sz="1300" dirty="0" smtClean="0">
                <a:latin typeface="+mn-lt"/>
                <a:ea typeface="+mn-ea"/>
              </a:rPr>
              <a:t>第一型糖尿病</a:t>
            </a:r>
            <a:r>
              <a:rPr lang="zh-TW" altLang="en-US" sz="1300" dirty="0" smtClean="0">
                <a:latin typeface="+mn-lt"/>
                <a:ea typeface="+mn-ea"/>
              </a:rPr>
              <a:t>的指標性疾病動物模式為</a:t>
            </a:r>
            <a:r>
              <a:rPr lang="en-US" altLang="zh-TW" sz="1300" dirty="0" smtClean="0">
                <a:latin typeface="+mn-lt"/>
                <a:ea typeface="+mn-ea"/>
              </a:rPr>
              <a:t>NOD</a:t>
            </a:r>
            <a:r>
              <a:rPr lang="zh-TW" altLang="zh-TW" sz="1300" dirty="0" smtClean="0">
                <a:latin typeface="+mn-lt"/>
                <a:ea typeface="+mn-ea"/>
              </a:rPr>
              <a:t>小鼠</a:t>
            </a:r>
            <a:r>
              <a:rPr lang="zh-TW" altLang="en-US" sz="1300" dirty="0" smtClean="0">
                <a:latin typeface="+mn-lt"/>
                <a:ea typeface="+mn-ea"/>
              </a:rPr>
              <a:t>。</a:t>
            </a:r>
            <a:endParaRPr lang="zh-TW" altLang="zh-TW" sz="1300" dirty="0" smtClean="0">
              <a:latin typeface="+mn-lt"/>
              <a:ea typeface="+mn-ea"/>
            </a:endParaRPr>
          </a:p>
          <a:p>
            <a:endParaRPr lang="zh-TW" altLang="en-US" dirty="0"/>
          </a:p>
        </p:txBody>
      </p:sp>
      <p:sp>
        <p:nvSpPr>
          <p:cNvPr id="4" name="投影片編號版面配置區 3"/>
          <p:cNvSpPr>
            <a:spLocks noGrp="1"/>
          </p:cNvSpPr>
          <p:nvPr>
            <p:ph type="sldNum" sz="quarter" idx="10"/>
          </p:nvPr>
        </p:nvSpPr>
        <p:spPr/>
        <p:txBody>
          <a:bodyPr/>
          <a:lstStyle/>
          <a:p>
            <a:fld id="{345B7BF8-F3A7-42A1-9CC2-431F1B3A9E31}" type="slidenum">
              <a:rPr lang="zh-TW" altLang="en-US" smtClean="0">
                <a:solidFill>
                  <a:prstClr val="black"/>
                </a:solidFill>
              </a:rPr>
              <a:pPr/>
              <a:t>4</a:t>
            </a:fld>
            <a:endParaRPr lang="zh-TW" altLang="en-US">
              <a:solidFill>
                <a:prstClr val="black"/>
              </a:solidFill>
            </a:endParaRPr>
          </a:p>
        </p:txBody>
      </p:sp>
    </p:spTree>
    <p:extLst>
      <p:ext uri="{BB962C8B-B14F-4D97-AF65-F5344CB8AC3E}">
        <p14:creationId xmlns="" xmlns:p14="http://schemas.microsoft.com/office/powerpoint/2010/main" val="367864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93775" y="768350"/>
            <a:ext cx="5113338" cy="3835400"/>
          </a:xfrm>
        </p:spPr>
      </p:sp>
      <p:sp>
        <p:nvSpPr>
          <p:cNvPr id="3" name="備忘稿版面配置區 2"/>
          <p:cNvSpPr>
            <a:spLocks noGrp="1"/>
          </p:cNvSpPr>
          <p:nvPr>
            <p:ph type="body" idx="1"/>
          </p:nvPr>
        </p:nvSpPr>
        <p:spPr/>
        <p:txBody>
          <a:bodyPr/>
          <a:lstStyle/>
          <a:p>
            <a:r>
              <a:rPr lang="en-US" altLang="zh-TW" sz="1300" dirty="0" smtClean="0">
                <a:latin typeface="+mn-lt"/>
                <a:ea typeface="+mn-ea"/>
              </a:rPr>
              <a:t>NOD</a:t>
            </a:r>
            <a:r>
              <a:rPr lang="zh-TW" altLang="zh-TW" sz="1300" dirty="0" smtClean="0">
                <a:latin typeface="+mn-lt"/>
                <a:ea typeface="+mn-ea"/>
              </a:rPr>
              <a:t>小鼠為非肥胖型糖尿鼠，是一種可自發性產生胰島素依賴型糖尿病的疾病動物模式，</a:t>
            </a:r>
            <a:r>
              <a:rPr lang="en-US" altLang="zh-TW" sz="1300" dirty="0" smtClean="0">
                <a:latin typeface="+mn-lt"/>
                <a:ea typeface="+mn-ea"/>
              </a:rPr>
              <a:t>NOD</a:t>
            </a:r>
            <a:r>
              <a:rPr lang="zh-TW" altLang="zh-TW" sz="1300" dirty="0" smtClean="0">
                <a:latin typeface="+mn-lt"/>
                <a:ea typeface="+mn-ea"/>
              </a:rPr>
              <a:t>小鼠</a:t>
            </a:r>
            <a:r>
              <a:rPr lang="en-US" altLang="zh-TW" sz="1300" dirty="0" smtClean="0">
                <a:latin typeface="+mn-lt"/>
                <a:ea typeface="+mn-ea"/>
              </a:rPr>
              <a:t>T cell</a:t>
            </a:r>
            <a:r>
              <a:rPr lang="zh-TW" altLang="zh-TW" sz="1300" dirty="0" smtClean="0">
                <a:latin typeface="+mn-lt"/>
                <a:ea typeface="+mn-ea"/>
              </a:rPr>
              <a:t>會不斷的攻擊破壞自己的胰島導致胰島素無法分泌，糖尿病發病機制與人類相似，因此為現今研究第一型糖尿病疾病動物</a:t>
            </a:r>
            <a:r>
              <a:rPr lang="en-US" altLang="zh-TW" sz="1300" dirty="0" smtClean="0">
                <a:latin typeface="+mn-lt"/>
                <a:ea typeface="+mn-ea"/>
              </a:rPr>
              <a:t>model</a:t>
            </a:r>
            <a:endParaRPr lang="zh-TW" altLang="zh-TW" sz="1300" dirty="0" smtClean="0">
              <a:latin typeface="+mn-lt"/>
              <a:ea typeface="+mn-ea"/>
            </a:endParaRPr>
          </a:p>
          <a:p>
            <a:r>
              <a:rPr lang="zh-TW" altLang="zh-TW" sz="1300" dirty="0" smtClean="0">
                <a:latin typeface="+mn-lt"/>
                <a:ea typeface="+mn-ea"/>
              </a:rPr>
              <a:t>　　</a:t>
            </a:r>
            <a:r>
              <a:rPr lang="en-US" altLang="zh-TW" sz="1300" dirty="0" smtClean="0">
                <a:latin typeface="+mn-lt"/>
                <a:ea typeface="+mn-ea"/>
              </a:rPr>
              <a:t>NOD</a:t>
            </a:r>
            <a:r>
              <a:rPr lang="zh-TW" altLang="zh-TW" sz="1300" dirty="0" smtClean="0">
                <a:latin typeface="+mn-lt"/>
                <a:ea typeface="+mn-ea"/>
              </a:rPr>
              <a:t>母鼠的發病率大於公鼠，母鼠發病率約為</a:t>
            </a:r>
            <a:r>
              <a:rPr lang="en-US" altLang="zh-TW" sz="1300" dirty="0" smtClean="0">
                <a:latin typeface="+mn-lt"/>
                <a:ea typeface="+mn-ea"/>
              </a:rPr>
              <a:t>80%</a:t>
            </a:r>
            <a:r>
              <a:rPr lang="zh-TW" altLang="zh-TW" sz="1300" dirty="0" smtClean="0">
                <a:latin typeface="+mn-lt"/>
                <a:ea typeface="+mn-ea"/>
              </a:rPr>
              <a:t>而公鼠約為</a:t>
            </a:r>
            <a:r>
              <a:rPr lang="en-US" altLang="zh-TW" sz="1300" dirty="0" smtClean="0">
                <a:latin typeface="+mn-lt"/>
                <a:ea typeface="+mn-ea"/>
              </a:rPr>
              <a:t>20%</a:t>
            </a:r>
            <a:r>
              <a:rPr lang="zh-TW" altLang="zh-TW" sz="1300" dirty="0" smtClean="0">
                <a:latin typeface="+mn-lt"/>
                <a:ea typeface="+mn-ea"/>
              </a:rPr>
              <a:t>，因此常使用母鼠來進行研究。</a:t>
            </a:r>
          </a:p>
          <a:p>
            <a:r>
              <a:rPr lang="zh-TW" altLang="zh-TW" sz="1300" dirty="0" smtClean="0">
                <a:latin typeface="+mn-lt"/>
                <a:ea typeface="+mn-ea"/>
              </a:rPr>
              <a:t>　　但是</a:t>
            </a:r>
            <a:r>
              <a:rPr lang="en-US" altLang="zh-TW" sz="1300" dirty="0" smtClean="0">
                <a:latin typeface="+mn-lt"/>
                <a:ea typeface="+mn-ea"/>
              </a:rPr>
              <a:t>NOD</a:t>
            </a:r>
            <a:r>
              <a:rPr lang="zh-TW" altLang="zh-TW" sz="1300" dirty="0" smtClean="0">
                <a:latin typeface="+mn-lt"/>
                <a:ea typeface="+mn-ea"/>
              </a:rPr>
              <a:t>小鼠在研究上會有遇到一些問題，像是不易觀察胰島</a:t>
            </a:r>
            <a:r>
              <a:rPr lang="zh-TW" altLang="en-US" sz="1300" dirty="0" smtClean="0">
                <a:latin typeface="+mn-lt"/>
                <a:ea typeface="+mn-ea"/>
              </a:rPr>
              <a:t>細胞在體內</a:t>
            </a:r>
            <a:r>
              <a:rPr lang="zh-TW" altLang="zh-TW" sz="1300" dirty="0" smtClean="0">
                <a:latin typeface="+mn-lt"/>
                <a:ea typeface="+mn-ea"/>
              </a:rPr>
              <a:t>存活的情形，需每週犧牲老鼠取出胰臟做染色切片來觀察，而一種藥物可能要花大量的老鼠來測試，因此是非常耗費時間且不人道，而且也無法連續觀察同一隻小鼠的胰臟所以會有個體差異上的問題。</a:t>
            </a:r>
          </a:p>
          <a:p>
            <a:r>
              <a:rPr lang="zh-TW" altLang="zh-TW" sz="1300" dirty="0" smtClean="0">
                <a:latin typeface="+mn-lt"/>
                <a:ea typeface="+mn-ea"/>
              </a:rPr>
              <a:t>　　因此！有沒有什麼方法，能夠以非侵犯性的造影來即時觀察胰島存活的情形？</a:t>
            </a:r>
            <a:r>
              <a:rPr lang="zh-TW" altLang="en-US" sz="1300" dirty="0" smtClean="0">
                <a:latin typeface="+mn-lt"/>
                <a:ea typeface="+mn-ea"/>
              </a:rPr>
              <a:t>那為了達成能夠此目的以方便地進行第一型糖尿病的研究，我們可能需要報告基因的輔助。</a:t>
            </a:r>
            <a:endParaRPr lang="zh-TW" altLang="zh-TW" sz="1300" dirty="0" smtClean="0">
              <a:latin typeface="+mn-lt"/>
              <a:ea typeface="+mn-ea"/>
            </a:endParaRPr>
          </a:p>
        </p:txBody>
      </p:sp>
      <p:sp>
        <p:nvSpPr>
          <p:cNvPr id="4" name="投影片編號版面配置區 3"/>
          <p:cNvSpPr>
            <a:spLocks noGrp="1"/>
          </p:cNvSpPr>
          <p:nvPr>
            <p:ph type="sldNum" sz="quarter" idx="10"/>
          </p:nvPr>
        </p:nvSpPr>
        <p:spPr/>
        <p:txBody>
          <a:bodyPr/>
          <a:lstStyle/>
          <a:p>
            <a:fld id="{345B7BF8-F3A7-42A1-9CC2-431F1B3A9E31}" type="slidenum">
              <a:rPr lang="zh-TW" altLang="en-US" smtClean="0">
                <a:solidFill>
                  <a:prstClr val="black"/>
                </a:solidFill>
              </a:rPr>
              <a:pPr/>
              <a:t>5</a:t>
            </a:fld>
            <a:endParaRPr lang="zh-TW" altLang="en-US">
              <a:solidFill>
                <a:prstClr val="black"/>
              </a:solidFill>
            </a:endParaRPr>
          </a:p>
        </p:txBody>
      </p:sp>
    </p:spTree>
    <p:extLst>
      <p:ext uri="{BB962C8B-B14F-4D97-AF65-F5344CB8AC3E}">
        <p14:creationId xmlns="" xmlns:p14="http://schemas.microsoft.com/office/powerpoint/2010/main" val="3744657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93775" y="768350"/>
            <a:ext cx="5113338" cy="3835400"/>
          </a:xfrm>
        </p:spPr>
      </p:sp>
      <p:sp>
        <p:nvSpPr>
          <p:cNvPr id="3" name="備忘稿版面配置區 2"/>
          <p:cNvSpPr>
            <a:spLocks noGrp="1"/>
          </p:cNvSpPr>
          <p:nvPr>
            <p:ph type="body" idx="1"/>
          </p:nvPr>
        </p:nvSpPr>
        <p:spPr/>
        <p:txBody>
          <a:bodyPr>
            <a:normAutofit/>
          </a:bodyPr>
          <a:lstStyle/>
          <a:p>
            <a:r>
              <a:rPr lang="zh-TW" altLang="zh-TW" sz="1300" dirty="0" smtClean="0">
                <a:latin typeface="+mn-lt"/>
                <a:ea typeface="+mn-ea"/>
              </a:rPr>
              <a:t>首先我們先</a:t>
            </a:r>
            <a:r>
              <a:rPr lang="zh-TW" altLang="en-US" sz="1300" dirty="0" smtClean="0">
                <a:latin typeface="+mn-lt"/>
                <a:ea typeface="+mn-ea"/>
              </a:rPr>
              <a:t>只會專一性地於胰島</a:t>
            </a:r>
            <a:r>
              <a:rPr lang="el-GR" altLang="zh-TW" sz="1300" dirty="0" smtClean="0">
                <a:latin typeface="+mn-lt"/>
                <a:ea typeface="+mn-ea"/>
              </a:rPr>
              <a:t>β</a:t>
            </a:r>
            <a:r>
              <a:rPr lang="zh-TW" altLang="en-US" sz="1300" dirty="0" smtClean="0">
                <a:latin typeface="+mn-lt"/>
                <a:ea typeface="+mn-ea"/>
              </a:rPr>
              <a:t>細胞表現的</a:t>
            </a:r>
            <a:r>
              <a:rPr lang="en-US" altLang="zh-TW" sz="1300" dirty="0" smtClean="0">
                <a:latin typeface="+mn-lt"/>
                <a:ea typeface="+mn-ea"/>
              </a:rPr>
              <a:t>anti-PEG</a:t>
            </a:r>
            <a:r>
              <a:rPr lang="zh-TW" altLang="en-US" sz="1300" dirty="0" smtClean="0">
                <a:latin typeface="+mn-lt"/>
                <a:ea typeface="+mn-ea"/>
              </a:rPr>
              <a:t> </a:t>
            </a:r>
            <a:r>
              <a:rPr lang="en-US" altLang="zh-TW" sz="1300" dirty="0" smtClean="0">
                <a:latin typeface="+mn-lt"/>
                <a:ea typeface="+mn-ea"/>
              </a:rPr>
              <a:t>reporter</a:t>
            </a:r>
          </a:p>
          <a:p>
            <a:r>
              <a:rPr lang="zh-TW" altLang="zh-TW" sz="1300" dirty="0" smtClean="0">
                <a:latin typeface="+mn-lt"/>
                <a:ea typeface="+mn-ea"/>
              </a:rPr>
              <a:t>接下來我們將篩選出具有</a:t>
            </a:r>
            <a:r>
              <a:rPr lang="en-US" altLang="zh-TW" sz="1300" dirty="0" smtClean="0">
                <a:latin typeface="+mn-lt"/>
                <a:ea typeface="+mn-ea"/>
              </a:rPr>
              <a:t>anti-PEG reporter</a:t>
            </a:r>
            <a:r>
              <a:rPr lang="zh-TW" altLang="zh-TW" sz="1300" dirty="0" smtClean="0">
                <a:latin typeface="+mn-lt"/>
                <a:ea typeface="+mn-ea"/>
              </a:rPr>
              <a:t>高表現的</a:t>
            </a:r>
            <a:r>
              <a:rPr lang="en-US" altLang="zh-TW" sz="1300" dirty="0" smtClean="0">
                <a:latin typeface="+mn-lt"/>
                <a:ea typeface="+mn-ea"/>
              </a:rPr>
              <a:t>anti-PEG</a:t>
            </a:r>
            <a:r>
              <a:rPr lang="zh-TW" altLang="zh-TW" sz="1300" dirty="0" smtClean="0">
                <a:latin typeface="+mn-lt"/>
                <a:ea typeface="+mn-ea"/>
              </a:rPr>
              <a:t>小鼠</a:t>
            </a:r>
          </a:p>
          <a:p>
            <a:r>
              <a:rPr lang="zh-TW" altLang="zh-TW" sz="1300" dirty="0" smtClean="0">
                <a:latin typeface="+mn-lt"/>
                <a:ea typeface="+mn-ea"/>
              </a:rPr>
              <a:t>然後利用造影系統來追蹤胰島存活率</a:t>
            </a:r>
          </a:p>
          <a:p>
            <a:r>
              <a:rPr lang="zh-TW" altLang="zh-TW" sz="1300" dirty="0" smtClean="0">
                <a:latin typeface="+mn-lt"/>
                <a:ea typeface="+mn-ea"/>
              </a:rPr>
              <a:t>最後比較</a:t>
            </a:r>
            <a:r>
              <a:rPr lang="en-US" altLang="zh-TW" sz="1300" dirty="0" smtClean="0">
                <a:latin typeface="+mn-lt"/>
                <a:ea typeface="+mn-ea"/>
              </a:rPr>
              <a:t>NOD/anti-PEG mice</a:t>
            </a:r>
            <a:r>
              <a:rPr lang="zh-TW" altLang="en-US" sz="1300" dirty="0" smtClean="0">
                <a:latin typeface="+mn-lt"/>
                <a:ea typeface="+mn-ea"/>
              </a:rPr>
              <a:t>生理與病理模式和</a:t>
            </a:r>
            <a:r>
              <a:rPr lang="en-US" altLang="zh-TW" sz="1300" dirty="0" smtClean="0">
                <a:latin typeface="+mn-lt"/>
                <a:ea typeface="+mn-ea"/>
              </a:rPr>
              <a:t>wild-type NOD</a:t>
            </a:r>
            <a:r>
              <a:rPr lang="zh-TW" altLang="en-US" sz="1300" dirty="0" smtClean="0">
                <a:latin typeface="+mn-lt"/>
                <a:ea typeface="+mn-ea"/>
              </a:rPr>
              <a:t>之間</a:t>
            </a:r>
            <a:r>
              <a:rPr lang="zh-TW" altLang="zh-TW" sz="1300" dirty="0" smtClean="0">
                <a:latin typeface="+mn-lt"/>
                <a:ea typeface="+mn-ea"/>
              </a:rPr>
              <a:t>有無差異</a:t>
            </a:r>
            <a:endParaRPr lang="zh-TW" altLang="zh-TW" sz="1300" dirty="0">
              <a:latin typeface="+mn-lt"/>
              <a:ea typeface="+mn-ea"/>
            </a:endParaRPr>
          </a:p>
        </p:txBody>
      </p:sp>
      <p:sp>
        <p:nvSpPr>
          <p:cNvPr id="4" name="投影片編號版面配置區 3"/>
          <p:cNvSpPr>
            <a:spLocks noGrp="1"/>
          </p:cNvSpPr>
          <p:nvPr>
            <p:ph type="sldNum" sz="quarter" idx="10"/>
          </p:nvPr>
        </p:nvSpPr>
        <p:spPr/>
        <p:txBody>
          <a:bodyPr/>
          <a:lstStyle/>
          <a:p>
            <a:fld id="{345B7BF8-F3A7-42A1-9CC2-431F1B3A9E31}" type="slidenum">
              <a:rPr lang="zh-TW" altLang="en-US" smtClean="0">
                <a:solidFill>
                  <a:prstClr val="black"/>
                </a:solidFill>
              </a:rPr>
              <a:pPr/>
              <a:t>13</a:t>
            </a:fld>
            <a:endParaRPr lang="zh-TW" altLang="en-US">
              <a:solidFill>
                <a:prstClr val="black"/>
              </a:solidFill>
            </a:endParaRPr>
          </a:p>
        </p:txBody>
      </p:sp>
    </p:spTree>
    <p:extLst>
      <p:ext uri="{BB962C8B-B14F-4D97-AF65-F5344CB8AC3E}">
        <p14:creationId xmlns="" xmlns:p14="http://schemas.microsoft.com/office/powerpoint/2010/main" val="816196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93775" y="768350"/>
            <a:ext cx="5113338" cy="3835400"/>
          </a:xfrm>
        </p:spPr>
      </p:sp>
      <p:sp>
        <p:nvSpPr>
          <p:cNvPr id="3" name="備忘稿版面配置區 2"/>
          <p:cNvSpPr>
            <a:spLocks noGrp="1"/>
          </p:cNvSpPr>
          <p:nvPr>
            <p:ph type="body" idx="1"/>
          </p:nvPr>
        </p:nvSpPr>
        <p:spPr/>
        <p:txBody>
          <a:bodyPr/>
          <a:lstStyle/>
          <a:p>
            <a:r>
              <a:rPr lang="zh-TW" altLang="en-US" sz="1300" dirty="0" smtClean="0">
                <a:latin typeface="+mn-lt"/>
                <a:ea typeface="+mn-ea"/>
              </a:rPr>
              <a:t>為了建構出只會專一性地於胰島</a:t>
            </a:r>
            <a:r>
              <a:rPr lang="el-GR" altLang="zh-TW" sz="1300" dirty="0" smtClean="0">
                <a:latin typeface="+mn-lt"/>
                <a:ea typeface="+mn-ea"/>
              </a:rPr>
              <a:t>β</a:t>
            </a:r>
            <a:r>
              <a:rPr lang="zh-TW" altLang="en-US" sz="1300" dirty="0" smtClean="0">
                <a:latin typeface="+mn-lt"/>
                <a:ea typeface="+mn-ea"/>
              </a:rPr>
              <a:t>細胞表現的</a:t>
            </a:r>
            <a:r>
              <a:rPr lang="en-US" altLang="zh-TW" sz="1300" dirty="0" smtClean="0">
                <a:latin typeface="+mn-lt"/>
                <a:ea typeface="+mn-ea"/>
              </a:rPr>
              <a:t>anti-PEG</a:t>
            </a:r>
            <a:r>
              <a:rPr lang="zh-TW" altLang="en-US" sz="1300" dirty="0" smtClean="0">
                <a:latin typeface="+mn-lt"/>
                <a:ea typeface="+mn-ea"/>
              </a:rPr>
              <a:t> </a:t>
            </a:r>
            <a:r>
              <a:rPr lang="en-US" altLang="zh-TW" sz="1300" dirty="0" smtClean="0">
                <a:latin typeface="+mn-lt"/>
                <a:ea typeface="+mn-ea"/>
              </a:rPr>
              <a:t>reporter</a:t>
            </a:r>
          </a:p>
          <a:p>
            <a:r>
              <a:rPr lang="zh-TW" altLang="en-US" sz="1300" dirty="0" smtClean="0">
                <a:latin typeface="+mn-lt"/>
                <a:ea typeface="+mn-ea"/>
              </a:rPr>
              <a:t>我們利用基因克隆技術</a:t>
            </a:r>
            <a:r>
              <a:rPr lang="zh-TW" altLang="zh-TW" sz="1300" dirty="0" smtClean="0">
                <a:latin typeface="+mn-lt"/>
                <a:ea typeface="+mn-ea"/>
              </a:rPr>
              <a:t>將原</a:t>
            </a:r>
            <a:r>
              <a:rPr lang="zh-TW" altLang="en-US" sz="1300" dirty="0" smtClean="0">
                <a:latin typeface="+mn-lt"/>
                <a:ea typeface="+mn-ea"/>
              </a:rPr>
              <a:t>本</a:t>
            </a:r>
            <a:r>
              <a:rPr lang="zh-TW" altLang="zh-TW" sz="1300" dirty="0" smtClean="0">
                <a:latin typeface="+mn-lt"/>
                <a:ea typeface="+mn-ea"/>
              </a:rPr>
              <a:t>在帶有</a:t>
            </a:r>
            <a:r>
              <a:rPr lang="en-US" altLang="zh-TW" sz="1300" dirty="0" smtClean="0">
                <a:latin typeface="+mn-lt"/>
                <a:ea typeface="+mn-ea"/>
              </a:rPr>
              <a:t>CMV promoter</a:t>
            </a:r>
            <a:r>
              <a:rPr lang="zh-TW" altLang="zh-TW" sz="1300" dirty="0" smtClean="0">
                <a:latin typeface="+mn-lt"/>
                <a:ea typeface="+mn-ea"/>
              </a:rPr>
              <a:t>上的</a:t>
            </a:r>
            <a:r>
              <a:rPr lang="en-US" altLang="zh-TW" sz="1300" dirty="0" smtClean="0">
                <a:latin typeface="+mn-lt"/>
                <a:ea typeface="+mn-ea"/>
              </a:rPr>
              <a:t>anti-PEG </a:t>
            </a:r>
            <a:r>
              <a:rPr lang="zh-TW" altLang="zh-TW" sz="1300" dirty="0" smtClean="0">
                <a:latin typeface="+mn-lt"/>
                <a:ea typeface="+mn-ea"/>
              </a:rPr>
              <a:t>報告基因</a:t>
            </a:r>
            <a:r>
              <a:rPr lang="en-US" altLang="zh-TW" sz="1300" dirty="0" err="1" smtClean="0">
                <a:latin typeface="+mn-lt"/>
                <a:ea typeface="+mn-ea"/>
              </a:rPr>
              <a:t>subclone</a:t>
            </a:r>
            <a:r>
              <a:rPr lang="zh-TW" altLang="zh-TW" sz="1300" dirty="0" smtClean="0">
                <a:latin typeface="+mn-lt"/>
                <a:ea typeface="+mn-ea"/>
              </a:rPr>
              <a:t>到帶有</a:t>
            </a:r>
            <a:r>
              <a:rPr lang="en-US" altLang="zh-TW" sz="1300" dirty="0" smtClean="0">
                <a:latin typeface="+mn-lt"/>
                <a:ea typeface="+mn-ea"/>
              </a:rPr>
              <a:t>insulin promoter</a:t>
            </a:r>
            <a:r>
              <a:rPr lang="zh-TW" altLang="zh-TW" sz="1300" dirty="0" smtClean="0">
                <a:latin typeface="+mn-lt"/>
                <a:ea typeface="+mn-ea"/>
              </a:rPr>
              <a:t>的載體上（此載體由國防醫學大學司徒惠康教授提供）。</a:t>
            </a:r>
            <a:endParaRPr lang="en-US" altLang="zh-TW" sz="1300" dirty="0" smtClean="0">
              <a:latin typeface="+mn-lt"/>
              <a:ea typeface="+mn-ea"/>
            </a:endParaRPr>
          </a:p>
          <a:p>
            <a:r>
              <a:rPr lang="en-US" altLang="zh-TW" sz="1300" dirty="0" smtClean="0">
                <a:latin typeface="+mn-lt"/>
                <a:ea typeface="+mn-ea"/>
              </a:rPr>
              <a:t>CMV promoter</a:t>
            </a:r>
            <a:r>
              <a:rPr lang="zh-TW" altLang="en-US" sz="1300" dirty="0" smtClean="0">
                <a:latin typeface="+mn-lt"/>
                <a:ea typeface="+mn-ea"/>
              </a:rPr>
              <a:t>是會於所有哺乳細胞表現，而</a:t>
            </a:r>
            <a:r>
              <a:rPr lang="en-US" altLang="zh-TW" sz="1300" dirty="0" smtClean="0">
                <a:latin typeface="+mn-lt"/>
                <a:ea typeface="+mn-ea"/>
              </a:rPr>
              <a:t>insulin</a:t>
            </a:r>
            <a:r>
              <a:rPr lang="zh-TW" altLang="en-US" sz="1300" dirty="0" smtClean="0">
                <a:latin typeface="+mn-lt"/>
                <a:ea typeface="+mn-ea"/>
              </a:rPr>
              <a:t> </a:t>
            </a:r>
            <a:r>
              <a:rPr lang="en-US" altLang="zh-TW" sz="1300" dirty="0" smtClean="0">
                <a:latin typeface="+mn-lt"/>
                <a:ea typeface="+mn-ea"/>
              </a:rPr>
              <a:t>promoter</a:t>
            </a:r>
            <a:r>
              <a:rPr lang="zh-TW" altLang="en-US" sz="1300" dirty="0" smtClean="0">
                <a:latin typeface="+mn-lt"/>
                <a:ea typeface="+mn-ea"/>
              </a:rPr>
              <a:t>則是只會在胰島</a:t>
            </a:r>
            <a:r>
              <a:rPr lang="el-GR" altLang="zh-TW" sz="1300" dirty="0" smtClean="0">
                <a:latin typeface="+mn-lt"/>
                <a:ea typeface="+mn-ea"/>
              </a:rPr>
              <a:t>β</a:t>
            </a:r>
            <a:r>
              <a:rPr lang="zh-TW" altLang="en-US" sz="1300" dirty="0" smtClean="0">
                <a:latin typeface="+mn-lt"/>
                <a:ea typeface="+mn-ea"/>
              </a:rPr>
              <a:t>細胞表現</a:t>
            </a:r>
            <a:endParaRPr lang="zh-TW" altLang="zh-TW" sz="1300" dirty="0" smtClean="0">
              <a:latin typeface="+mn-lt"/>
              <a:ea typeface="+mn-ea"/>
            </a:endParaRPr>
          </a:p>
          <a:p>
            <a:r>
              <a:rPr lang="zh-TW" altLang="zh-TW" sz="1300" dirty="0" smtClean="0">
                <a:latin typeface="+mn-lt"/>
                <a:ea typeface="+mn-ea"/>
              </a:rPr>
              <a:t>　　將</a:t>
            </a:r>
            <a:r>
              <a:rPr lang="zh-TW" altLang="en-US" sz="1300" dirty="0" smtClean="0">
                <a:latin typeface="+mn-lt"/>
                <a:ea typeface="+mn-ea"/>
              </a:rPr>
              <a:t>此兩種帶有不同</a:t>
            </a:r>
            <a:r>
              <a:rPr lang="en-US" altLang="zh-TW" sz="1300" dirty="0" smtClean="0">
                <a:latin typeface="+mn-lt"/>
                <a:ea typeface="+mn-ea"/>
              </a:rPr>
              <a:t>promoter</a:t>
            </a:r>
            <a:r>
              <a:rPr lang="zh-TW" altLang="en-US" sz="1300" dirty="0" smtClean="0">
                <a:latin typeface="+mn-lt"/>
                <a:ea typeface="+mn-ea"/>
              </a:rPr>
              <a:t>的</a:t>
            </a:r>
            <a:r>
              <a:rPr lang="en-US" altLang="zh-TW" sz="1300" dirty="0" smtClean="0">
                <a:latin typeface="+mn-lt"/>
                <a:ea typeface="+mn-ea"/>
              </a:rPr>
              <a:t>plasmid</a:t>
            </a:r>
            <a:r>
              <a:rPr lang="zh-TW" altLang="zh-TW" sz="1300" dirty="0" smtClean="0">
                <a:latin typeface="+mn-lt"/>
                <a:ea typeface="+mn-ea"/>
              </a:rPr>
              <a:t>分別轉染到</a:t>
            </a:r>
            <a:r>
              <a:rPr lang="en-US" altLang="zh-TW" sz="1300" dirty="0" smtClean="0">
                <a:latin typeface="+mn-lt"/>
                <a:ea typeface="+mn-ea"/>
              </a:rPr>
              <a:t>3T3 cell(</a:t>
            </a:r>
            <a:r>
              <a:rPr lang="zh-TW" altLang="zh-TW" sz="1300" dirty="0" smtClean="0">
                <a:latin typeface="+mn-lt"/>
                <a:ea typeface="+mn-ea"/>
              </a:rPr>
              <a:t>老鼠的纖維母細胞</a:t>
            </a:r>
            <a:r>
              <a:rPr lang="en-US" altLang="zh-TW" sz="1300" dirty="0" smtClean="0">
                <a:latin typeface="+mn-lt"/>
                <a:ea typeface="+mn-ea"/>
              </a:rPr>
              <a:t>)</a:t>
            </a:r>
            <a:r>
              <a:rPr lang="zh-TW" altLang="zh-TW" sz="1300" dirty="0" smtClean="0">
                <a:latin typeface="+mn-lt"/>
                <a:ea typeface="+mn-ea"/>
              </a:rPr>
              <a:t>和</a:t>
            </a:r>
            <a:r>
              <a:rPr lang="en-US" altLang="zh-TW" sz="1300" dirty="0" smtClean="0">
                <a:latin typeface="+mn-lt"/>
                <a:ea typeface="+mn-ea"/>
              </a:rPr>
              <a:t>NIT1 cell(beta-cell line)</a:t>
            </a:r>
            <a:r>
              <a:rPr lang="zh-TW" altLang="zh-TW" sz="1300" dirty="0" smtClean="0">
                <a:latin typeface="+mn-lt"/>
                <a:ea typeface="+mn-ea"/>
              </a:rPr>
              <a:t>中，加入</a:t>
            </a:r>
            <a:r>
              <a:rPr lang="en-US" altLang="zh-TW" sz="1300" dirty="0" smtClean="0">
                <a:latin typeface="+mn-lt"/>
                <a:ea typeface="+mn-ea"/>
              </a:rPr>
              <a:t>PEGQ-dot</a:t>
            </a:r>
            <a:r>
              <a:rPr lang="zh-TW" altLang="zh-TW" sz="1300" dirty="0" smtClean="0">
                <a:latin typeface="+mn-lt"/>
                <a:ea typeface="+mn-ea"/>
              </a:rPr>
              <a:t>，利用流式細胞儀來偵測其功能。</a:t>
            </a:r>
            <a:r>
              <a:rPr lang="zh-TW" altLang="en-US" sz="1300" dirty="0" smtClean="0">
                <a:latin typeface="+mn-lt"/>
                <a:ea typeface="+mn-ea"/>
              </a:rPr>
              <a:t>此實驗與鄭達俊博士共同協助完成。</a:t>
            </a:r>
            <a:endParaRPr lang="zh-TW" altLang="zh-TW" sz="1300" dirty="0" smtClean="0">
              <a:latin typeface="+mn-lt"/>
              <a:ea typeface="+mn-ea"/>
            </a:endParaRPr>
          </a:p>
          <a:p>
            <a:r>
              <a:rPr lang="zh-TW" altLang="zh-TW" sz="1300" dirty="0" smtClean="0">
                <a:latin typeface="+mn-lt"/>
                <a:ea typeface="+mn-ea"/>
              </a:rPr>
              <a:t>　　</a:t>
            </a:r>
            <a:endParaRPr lang="en-US" altLang="zh-TW" sz="1000" dirty="0" smtClean="0"/>
          </a:p>
        </p:txBody>
      </p:sp>
      <p:sp>
        <p:nvSpPr>
          <p:cNvPr id="4" name="投影片編號版面配置區 3"/>
          <p:cNvSpPr>
            <a:spLocks noGrp="1"/>
          </p:cNvSpPr>
          <p:nvPr>
            <p:ph type="sldNum" sz="quarter" idx="10"/>
          </p:nvPr>
        </p:nvSpPr>
        <p:spPr/>
        <p:txBody>
          <a:bodyPr/>
          <a:lstStyle/>
          <a:p>
            <a:fld id="{345B7BF8-F3A7-42A1-9CC2-431F1B3A9E31}" type="slidenum">
              <a:rPr lang="zh-TW" altLang="en-US" smtClean="0">
                <a:solidFill>
                  <a:prstClr val="black"/>
                </a:solidFill>
              </a:rPr>
              <a:pPr/>
              <a:t>14</a:t>
            </a:fld>
            <a:endParaRPr lang="zh-TW" altLang="en-US">
              <a:solidFill>
                <a:prstClr val="black"/>
              </a:solidFill>
            </a:endParaRPr>
          </a:p>
        </p:txBody>
      </p:sp>
    </p:spTree>
    <p:extLst>
      <p:ext uri="{BB962C8B-B14F-4D97-AF65-F5344CB8AC3E}">
        <p14:creationId xmlns="" xmlns:p14="http://schemas.microsoft.com/office/powerpoint/2010/main" val="2191968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300" dirty="0" smtClean="0">
                <a:latin typeface="+mn-lt"/>
                <a:ea typeface="+mn-ea"/>
              </a:rPr>
              <a:t>左圖為在</a:t>
            </a:r>
            <a:r>
              <a:rPr lang="en-US" altLang="zh-TW" sz="1300" dirty="0" smtClean="0">
                <a:latin typeface="+mn-lt"/>
                <a:ea typeface="+mn-ea"/>
              </a:rPr>
              <a:t>NIT1 cell</a:t>
            </a:r>
            <a:r>
              <a:rPr lang="zh-TW" altLang="en-US" sz="1300" dirty="0" smtClean="0">
                <a:latin typeface="+mn-lt"/>
                <a:ea typeface="+mn-ea"/>
              </a:rPr>
              <a:t>為</a:t>
            </a:r>
            <a:r>
              <a:rPr lang="en-US" altLang="zh-TW" sz="1300" dirty="0" smtClean="0">
                <a:latin typeface="+mn-lt"/>
                <a:ea typeface="+mn-ea"/>
              </a:rPr>
              <a:t>pancreatic beta-cell line</a:t>
            </a:r>
            <a:r>
              <a:rPr lang="zh-TW" altLang="zh-TW" sz="1300" dirty="0" smtClean="0">
                <a:latin typeface="+mn-lt"/>
                <a:ea typeface="+mn-ea"/>
              </a:rPr>
              <a:t>，右圖為</a:t>
            </a:r>
            <a:r>
              <a:rPr lang="en-US" altLang="zh-TW" sz="1300" dirty="0" smtClean="0">
                <a:latin typeface="+mn-lt"/>
                <a:ea typeface="+mn-ea"/>
              </a:rPr>
              <a:t>3T3 cell</a:t>
            </a:r>
            <a:r>
              <a:rPr lang="zh-TW" altLang="en-US" sz="1300" dirty="0" smtClean="0">
                <a:latin typeface="+mn-lt"/>
                <a:ea typeface="+mn-ea"/>
              </a:rPr>
              <a:t>為老鼠纖維母細胞</a:t>
            </a:r>
            <a:r>
              <a:rPr lang="zh-TW" altLang="zh-TW" sz="1300" dirty="0" smtClean="0">
                <a:latin typeface="+mn-lt"/>
                <a:ea typeface="+mn-ea"/>
              </a:rPr>
              <a:t>，紅色為</a:t>
            </a:r>
            <a:r>
              <a:rPr lang="en-US" altLang="zh-TW" sz="1300" dirty="0" smtClean="0">
                <a:latin typeface="+mn-lt"/>
                <a:ea typeface="+mn-ea"/>
              </a:rPr>
              <a:t>negative control</a:t>
            </a:r>
            <a:r>
              <a:rPr lang="zh-TW" altLang="en-US" sz="1300" dirty="0" smtClean="0">
                <a:latin typeface="+mn-lt"/>
                <a:ea typeface="+mn-ea"/>
              </a:rPr>
              <a:t>，</a:t>
            </a:r>
            <a:r>
              <a:rPr lang="zh-TW" altLang="zh-TW" sz="1300" dirty="0" smtClean="0">
                <a:latin typeface="+mn-lt"/>
                <a:ea typeface="+mn-ea"/>
              </a:rPr>
              <a:t>螢光位移表示</a:t>
            </a:r>
            <a:r>
              <a:rPr lang="zh-TW" altLang="en-US" sz="1300" dirty="0" smtClean="0">
                <a:latin typeface="+mn-lt"/>
                <a:ea typeface="+mn-ea"/>
              </a:rPr>
              <a:t>細胞的</a:t>
            </a:r>
            <a:r>
              <a:rPr lang="en-US" altLang="zh-TW" sz="1300" dirty="0" smtClean="0">
                <a:latin typeface="+mn-lt"/>
                <a:ea typeface="+mn-ea"/>
              </a:rPr>
              <a:t>anti-PEG</a:t>
            </a:r>
            <a:r>
              <a:rPr lang="zh-TW" altLang="en-US" sz="1300" dirty="0" smtClean="0">
                <a:latin typeface="+mn-lt"/>
                <a:ea typeface="+mn-ea"/>
              </a:rPr>
              <a:t> </a:t>
            </a:r>
            <a:r>
              <a:rPr lang="en-US" altLang="zh-TW" sz="1300" dirty="0" smtClean="0">
                <a:latin typeface="+mn-lt"/>
                <a:ea typeface="+mn-ea"/>
              </a:rPr>
              <a:t>reporter</a:t>
            </a:r>
            <a:r>
              <a:rPr lang="zh-TW" altLang="en-US" sz="1300" dirty="0" smtClean="0">
                <a:latin typeface="+mn-lt"/>
                <a:ea typeface="+mn-ea"/>
              </a:rPr>
              <a:t>上</a:t>
            </a:r>
            <a:r>
              <a:rPr lang="zh-TW" altLang="zh-TW" sz="1300" dirty="0" smtClean="0">
                <a:latin typeface="+mn-lt"/>
                <a:ea typeface="+mn-ea"/>
              </a:rPr>
              <a:t>具有</a:t>
            </a:r>
            <a:r>
              <a:rPr lang="zh-TW" altLang="en-US" sz="1300" dirty="0" smtClean="0">
                <a:latin typeface="+mn-lt"/>
                <a:ea typeface="+mn-ea"/>
              </a:rPr>
              <a:t>辨認</a:t>
            </a:r>
            <a:r>
              <a:rPr lang="en-US" altLang="zh-TW" sz="1300" dirty="0" smtClean="0">
                <a:latin typeface="+mn-lt"/>
                <a:ea typeface="+mn-ea"/>
              </a:rPr>
              <a:t>PEG</a:t>
            </a:r>
            <a:r>
              <a:rPr lang="zh-TW" altLang="en-US" sz="1300" dirty="0" smtClean="0">
                <a:latin typeface="+mn-lt"/>
                <a:ea typeface="+mn-ea"/>
              </a:rPr>
              <a:t>的</a:t>
            </a:r>
            <a:r>
              <a:rPr lang="zh-TW" altLang="zh-TW" sz="1300" dirty="0" smtClean="0">
                <a:latin typeface="+mn-lt"/>
                <a:ea typeface="+mn-ea"/>
              </a:rPr>
              <a:t>功能</a:t>
            </a:r>
            <a:endParaRPr lang="en-US" altLang="zh-TW" sz="1300" dirty="0" smtClean="0">
              <a:latin typeface="+mn-lt"/>
              <a:ea typeface="+mn-ea"/>
            </a:endParaRPr>
          </a:p>
          <a:p>
            <a:r>
              <a:rPr lang="zh-TW" altLang="en-US" sz="1300" dirty="0" smtClean="0">
                <a:latin typeface="+mn-lt"/>
                <a:ea typeface="+mn-ea"/>
              </a:rPr>
              <a:t>首先先看轉染</a:t>
            </a:r>
            <a:r>
              <a:rPr lang="en-US" altLang="zh-TW" sz="1300" dirty="0" smtClean="0">
                <a:latin typeface="+mn-lt"/>
                <a:ea typeface="+mn-ea"/>
              </a:rPr>
              <a:t>CMV</a:t>
            </a:r>
            <a:r>
              <a:rPr lang="zh-TW" altLang="en-US" sz="1300" dirty="0" smtClean="0">
                <a:latin typeface="+mn-lt"/>
                <a:ea typeface="+mn-ea"/>
              </a:rPr>
              <a:t> </a:t>
            </a:r>
            <a:r>
              <a:rPr lang="en-US" altLang="zh-TW" sz="1300" dirty="0" smtClean="0">
                <a:latin typeface="+mn-lt"/>
                <a:ea typeface="+mn-ea"/>
              </a:rPr>
              <a:t>promoter</a:t>
            </a:r>
            <a:r>
              <a:rPr lang="zh-TW" altLang="en-US" sz="1300" dirty="0" smtClean="0">
                <a:latin typeface="+mn-lt"/>
                <a:ea typeface="+mn-ea"/>
              </a:rPr>
              <a:t>的組別</a:t>
            </a:r>
            <a:r>
              <a:rPr lang="zh-TW" altLang="en-US" sz="1300" dirty="0" smtClean="0">
                <a:solidFill>
                  <a:srgbClr val="FF0000"/>
                </a:solidFill>
                <a:latin typeface="+mn-lt"/>
                <a:ea typeface="+mn-ea"/>
              </a:rPr>
              <a:t>，</a:t>
            </a:r>
            <a:r>
              <a:rPr lang="en-US" altLang="zh-TW" sz="1300" dirty="0" smtClean="0">
                <a:solidFill>
                  <a:srgbClr val="FF0000"/>
                </a:solidFill>
                <a:latin typeface="+mn-lt"/>
                <a:ea typeface="+mn-ea"/>
              </a:rPr>
              <a:t>CMV</a:t>
            </a:r>
            <a:r>
              <a:rPr lang="zh-TW" altLang="en-US" sz="1300" dirty="0" smtClean="0">
                <a:solidFill>
                  <a:srgbClr val="FF0000"/>
                </a:solidFill>
                <a:latin typeface="+mn-lt"/>
                <a:ea typeface="+mn-ea"/>
              </a:rPr>
              <a:t> </a:t>
            </a:r>
            <a:r>
              <a:rPr lang="en-US" altLang="zh-TW" sz="1300" dirty="0" smtClean="0">
                <a:solidFill>
                  <a:srgbClr val="FF0000"/>
                </a:solidFill>
                <a:latin typeface="+mn-lt"/>
                <a:ea typeface="+mn-ea"/>
              </a:rPr>
              <a:t>promoter</a:t>
            </a:r>
            <a:r>
              <a:rPr lang="zh-TW" altLang="en-US" sz="1300" dirty="0" smtClean="0">
                <a:solidFill>
                  <a:srgbClr val="FF0000"/>
                </a:solidFill>
                <a:latin typeface="+mn-lt"/>
                <a:ea typeface="+mn-ea"/>
              </a:rPr>
              <a:t>會在所有哺乳細胞表現，所以兩株細胞均會表現</a:t>
            </a:r>
            <a:r>
              <a:rPr lang="en-US" altLang="zh-TW" sz="1300" dirty="0" smtClean="0">
                <a:solidFill>
                  <a:srgbClr val="FF0000"/>
                </a:solidFill>
                <a:latin typeface="+mn-lt"/>
                <a:ea typeface="+mn-ea"/>
              </a:rPr>
              <a:t>anti-PEG</a:t>
            </a:r>
            <a:r>
              <a:rPr lang="zh-TW" altLang="en-US" sz="1300" dirty="0" smtClean="0">
                <a:solidFill>
                  <a:srgbClr val="FF0000"/>
                </a:solidFill>
                <a:latin typeface="+mn-lt"/>
                <a:ea typeface="+mn-ea"/>
              </a:rPr>
              <a:t> </a:t>
            </a:r>
            <a:r>
              <a:rPr lang="en-US" altLang="zh-TW" sz="1300" dirty="0" smtClean="0">
                <a:solidFill>
                  <a:srgbClr val="FF0000"/>
                </a:solidFill>
                <a:latin typeface="+mn-lt"/>
                <a:ea typeface="+mn-ea"/>
              </a:rPr>
              <a:t>reporter</a:t>
            </a:r>
            <a:r>
              <a:rPr lang="zh-TW" altLang="en-US" sz="1300" dirty="0" smtClean="0">
                <a:solidFill>
                  <a:srgbClr val="FF0000"/>
                </a:solidFill>
                <a:latin typeface="+mn-lt"/>
                <a:ea typeface="+mn-ea"/>
              </a:rPr>
              <a:t>，在我們加入</a:t>
            </a:r>
            <a:r>
              <a:rPr lang="en-US" altLang="zh-TW" sz="1300" dirty="0" smtClean="0">
                <a:solidFill>
                  <a:srgbClr val="FF0000"/>
                </a:solidFill>
                <a:latin typeface="+mn-lt"/>
                <a:ea typeface="+mn-ea"/>
              </a:rPr>
              <a:t>PEG-Q-dot</a:t>
            </a:r>
            <a:r>
              <a:rPr lang="zh-TW" altLang="en-US" sz="1300" dirty="0" smtClean="0">
                <a:solidFill>
                  <a:srgbClr val="FF0000"/>
                </a:solidFill>
                <a:latin typeface="+mn-lt"/>
                <a:ea typeface="+mn-ea"/>
              </a:rPr>
              <a:t>後，皆會和</a:t>
            </a:r>
            <a:r>
              <a:rPr lang="en-US" altLang="zh-TW" sz="1300" dirty="0" smtClean="0">
                <a:solidFill>
                  <a:srgbClr val="FF0000"/>
                </a:solidFill>
                <a:latin typeface="+mn-lt"/>
                <a:ea typeface="+mn-ea"/>
              </a:rPr>
              <a:t>anti-PEG</a:t>
            </a:r>
            <a:r>
              <a:rPr lang="zh-TW" altLang="en-US" sz="1300" dirty="0" smtClean="0">
                <a:solidFill>
                  <a:srgbClr val="FF0000"/>
                </a:solidFill>
                <a:latin typeface="+mn-lt"/>
                <a:ea typeface="+mn-ea"/>
              </a:rPr>
              <a:t> </a:t>
            </a:r>
            <a:r>
              <a:rPr lang="en-US" altLang="zh-TW" sz="1300" dirty="0" smtClean="0">
                <a:solidFill>
                  <a:srgbClr val="FF0000"/>
                </a:solidFill>
                <a:latin typeface="+mn-lt"/>
                <a:ea typeface="+mn-ea"/>
              </a:rPr>
              <a:t>reporter</a:t>
            </a:r>
            <a:r>
              <a:rPr lang="zh-TW" altLang="en-US" sz="1300" dirty="0" smtClean="0">
                <a:solidFill>
                  <a:srgbClr val="FF0000"/>
                </a:solidFill>
                <a:latin typeface="+mn-lt"/>
                <a:ea typeface="+mn-ea"/>
              </a:rPr>
              <a:t> 結合，因此兩株細胞皆會有螢光訊號產生。</a:t>
            </a:r>
            <a:endParaRPr lang="en-US" altLang="zh-TW" sz="1300" dirty="0" smtClean="0">
              <a:solidFill>
                <a:srgbClr val="FF0000"/>
              </a:solidFill>
              <a:latin typeface="+mn-lt"/>
              <a:ea typeface="+mn-ea"/>
            </a:endParaRPr>
          </a:p>
        </p:txBody>
      </p:sp>
      <p:sp>
        <p:nvSpPr>
          <p:cNvPr id="4" name="投影片編號版面配置區 3"/>
          <p:cNvSpPr>
            <a:spLocks noGrp="1"/>
          </p:cNvSpPr>
          <p:nvPr>
            <p:ph type="sldNum" sz="quarter" idx="10"/>
          </p:nvPr>
        </p:nvSpPr>
        <p:spPr/>
        <p:txBody>
          <a:bodyPr/>
          <a:lstStyle/>
          <a:p>
            <a:fld id="{345B7BF8-F3A7-42A1-9CC2-431F1B3A9E31}" type="slidenum">
              <a:rPr lang="zh-TW" altLang="en-US" smtClean="0">
                <a:solidFill>
                  <a:prstClr val="black"/>
                </a:solidFill>
              </a:rPr>
              <a:pPr/>
              <a:t>15</a:t>
            </a:fld>
            <a:endParaRPr lang="zh-TW" altLang="en-US">
              <a:solidFill>
                <a:prstClr val="black"/>
              </a:solidFill>
            </a:endParaRPr>
          </a:p>
        </p:txBody>
      </p:sp>
    </p:spTree>
    <p:extLst>
      <p:ext uri="{BB962C8B-B14F-4D97-AF65-F5344CB8AC3E}">
        <p14:creationId xmlns="" xmlns:p14="http://schemas.microsoft.com/office/powerpoint/2010/main" val="3272737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defTabSz="990478" eaLnBrk="1" fontAlgn="auto" hangingPunct="1">
              <a:spcBef>
                <a:spcPts val="0"/>
              </a:spcBef>
              <a:spcAft>
                <a:spcPts val="0"/>
              </a:spcAft>
              <a:defRPr/>
            </a:pPr>
            <a:r>
              <a:rPr lang="zh-TW" altLang="en-US" sz="1300" dirty="0" smtClean="0">
                <a:latin typeface="+mn-lt"/>
                <a:ea typeface="+mn-ea"/>
              </a:rPr>
              <a:t>接下來看轉染</a:t>
            </a:r>
            <a:r>
              <a:rPr lang="en-US" altLang="zh-TW" sz="1300" dirty="0" smtClean="0">
                <a:latin typeface="+mn-lt"/>
                <a:ea typeface="+mn-ea"/>
              </a:rPr>
              <a:t>insulin promoter</a:t>
            </a:r>
            <a:r>
              <a:rPr lang="zh-TW" altLang="en-US" sz="1300" dirty="0" smtClean="0">
                <a:latin typeface="+mn-lt"/>
                <a:ea typeface="+mn-ea"/>
              </a:rPr>
              <a:t>的組別</a:t>
            </a:r>
            <a:r>
              <a:rPr lang="zh-TW" altLang="en-US" sz="1300" dirty="0" smtClean="0">
                <a:solidFill>
                  <a:srgbClr val="FF0000"/>
                </a:solidFill>
                <a:latin typeface="+mn-lt"/>
                <a:ea typeface="+mn-ea"/>
              </a:rPr>
              <a:t>，</a:t>
            </a:r>
            <a:r>
              <a:rPr lang="en-US" altLang="zh-TW" sz="1300" dirty="0" smtClean="0">
                <a:solidFill>
                  <a:srgbClr val="FF0000"/>
                </a:solidFill>
                <a:latin typeface="+mn-lt"/>
                <a:ea typeface="+mn-ea"/>
              </a:rPr>
              <a:t>insulin</a:t>
            </a:r>
            <a:r>
              <a:rPr lang="zh-TW" altLang="en-US" sz="1300" dirty="0" smtClean="0">
                <a:solidFill>
                  <a:srgbClr val="FF0000"/>
                </a:solidFill>
                <a:latin typeface="+mn-lt"/>
                <a:ea typeface="+mn-ea"/>
              </a:rPr>
              <a:t> </a:t>
            </a:r>
            <a:r>
              <a:rPr lang="en-US" altLang="zh-TW" sz="1300" dirty="0" smtClean="0">
                <a:solidFill>
                  <a:srgbClr val="FF0000"/>
                </a:solidFill>
                <a:latin typeface="+mn-lt"/>
                <a:ea typeface="+mn-ea"/>
              </a:rPr>
              <a:t>promoter</a:t>
            </a:r>
            <a:r>
              <a:rPr lang="zh-TW" altLang="en-US" sz="1300" dirty="0" smtClean="0">
                <a:solidFill>
                  <a:srgbClr val="FF0000"/>
                </a:solidFill>
                <a:latin typeface="+mn-lt"/>
                <a:ea typeface="+mn-ea"/>
              </a:rPr>
              <a:t>只會在胰島</a:t>
            </a:r>
            <a:r>
              <a:rPr lang="en-US" altLang="zh-TW" sz="1300" dirty="0" smtClean="0">
                <a:solidFill>
                  <a:srgbClr val="FF0000"/>
                </a:solidFill>
                <a:latin typeface="+mn-lt"/>
                <a:ea typeface="+mn-ea"/>
              </a:rPr>
              <a:t>beta</a:t>
            </a:r>
            <a:r>
              <a:rPr lang="zh-TW" altLang="en-US" sz="1300" dirty="0" smtClean="0">
                <a:solidFill>
                  <a:srgbClr val="FF0000"/>
                </a:solidFill>
                <a:latin typeface="+mn-lt"/>
                <a:ea typeface="+mn-ea"/>
              </a:rPr>
              <a:t> 細胞表現，所以僅</a:t>
            </a:r>
            <a:r>
              <a:rPr lang="en-US" altLang="zh-TW" sz="1300" dirty="0" smtClean="0">
                <a:solidFill>
                  <a:srgbClr val="FF0000"/>
                </a:solidFill>
                <a:latin typeface="+mn-lt"/>
                <a:ea typeface="+mn-ea"/>
              </a:rPr>
              <a:t>NIT-1</a:t>
            </a:r>
            <a:r>
              <a:rPr lang="zh-TW" altLang="en-US" sz="1300" dirty="0" smtClean="0">
                <a:solidFill>
                  <a:srgbClr val="FF0000"/>
                </a:solidFill>
                <a:latin typeface="+mn-lt"/>
                <a:ea typeface="+mn-ea"/>
              </a:rPr>
              <a:t>細胞會表現</a:t>
            </a:r>
            <a:r>
              <a:rPr lang="en-US" altLang="zh-TW" sz="1300" dirty="0" smtClean="0">
                <a:solidFill>
                  <a:srgbClr val="FF0000"/>
                </a:solidFill>
                <a:latin typeface="+mn-lt"/>
                <a:ea typeface="+mn-ea"/>
              </a:rPr>
              <a:t>anti-PEG</a:t>
            </a:r>
            <a:r>
              <a:rPr lang="zh-TW" altLang="en-US" sz="1300" dirty="0" smtClean="0">
                <a:solidFill>
                  <a:srgbClr val="FF0000"/>
                </a:solidFill>
                <a:latin typeface="+mn-lt"/>
                <a:ea typeface="+mn-ea"/>
              </a:rPr>
              <a:t> </a:t>
            </a:r>
            <a:r>
              <a:rPr lang="en-US" altLang="zh-TW" sz="1300" dirty="0" smtClean="0">
                <a:solidFill>
                  <a:srgbClr val="FF0000"/>
                </a:solidFill>
                <a:latin typeface="+mn-lt"/>
                <a:ea typeface="+mn-ea"/>
              </a:rPr>
              <a:t>reporter</a:t>
            </a:r>
            <a:r>
              <a:rPr lang="zh-TW" altLang="en-US" sz="1300" dirty="0" smtClean="0">
                <a:solidFill>
                  <a:srgbClr val="FF0000"/>
                </a:solidFill>
                <a:latin typeface="+mn-lt"/>
                <a:ea typeface="+mn-ea"/>
              </a:rPr>
              <a:t>，在我們加入</a:t>
            </a:r>
            <a:r>
              <a:rPr lang="en-US" altLang="zh-TW" sz="1300" dirty="0" smtClean="0">
                <a:solidFill>
                  <a:srgbClr val="FF0000"/>
                </a:solidFill>
                <a:latin typeface="+mn-lt"/>
                <a:ea typeface="+mn-ea"/>
              </a:rPr>
              <a:t>PEG-Q-dot</a:t>
            </a:r>
            <a:r>
              <a:rPr lang="zh-TW" altLang="en-US" sz="1300" dirty="0" smtClean="0">
                <a:solidFill>
                  <a:srgbClr val="FF0000"/>
                </a:solidFill>
                <a:latin typeface="+mn-lt"/>
                <a:ea typeface="+mn-ea"/>
              </a:rPr>
              <a:t>後，只會和</a:t>
            </a:r>
            <a:r>
              <a:rPr lang="en-US" altLang="zh-TW" sz="1300" dirty="0" smtClean="0">
                <a:solidFill>
                  <a:srgbClr val="FF0000"/>
                </a:solidFill>
                <a:latin typeface="+mn-lt"/>
                <a:ea typeface="+mn-ea"/>
              </a:rPr>
              <a:t>NIT-1</a:t>
            </a:r>
            <a:r>
              <a:rPr lang="zh-TW" altLang="en-US" sz="1300" dirty="0" smtClean="0">
                <a:solidFill>
                  <a:srgbClr val="FF0000"/>
                </a:solidFill>
                <a:latin typeface="+mn-lt"/>
                <a:ea typeface="+mn-ea"/>
              </a:rPr>
              <a:t>細胞上的</a:t>
            </a:r>
            <a:r>
              <a:rPr lang="en-US" altLang="zh-TW" sz="1300" dirty="0" smtClean="0">
                <a:solidFill>
                  <a:srgbClr val="FF0000"/>
                </a:solidFill>
                <a:latin typeface="+mn-lt"/>
                <a:ea typeface="+mn-ea"/>
              </a:rPr>
              <a:t>anti-PEG</a:t>
            </a:r>
            <a:r>
              <a:rPr lang="zh-TW" altLang="en-US" sz="1300" dirty="0" smtClean="0">
                <a:solidFill>
                  <a:srgbClr val="FF0000"/>
                </a:solidFill>
                <a:latin typeface="+mn-lt"/>
                <a:ea typeface="+mn-ea"/>
              </a:rPr>
              <a:t> </a:t>
            </a:r>
            <a:r>
              <a:rPr lang="en-US" altLang="zh-TW" sz="1300" dirty="0" smtClean="0">
                <a:solidFill>
                  <a:srgbClr val="FF0000"/>
                </a:solidFill>
                <a:latin typeface="+mn-lt"/>
                <a:ea typeface="+mn-ea"/>
              </a:rPr>
              <a:t>reporter</a:t>
            </a:r>
            <a:r>
              <a:rPr lang="zh-TW" altLang="en-US" sz="1300" dirty="0" smtClean="0">
                <a:solidFill>
                  <a:srgbClr val="FF0000"/>
                </a:solidFill>
                <a:latin typeface="+mn-lt"/>
                <a:ea typeface="+mn-ea"/>
              </a:rPr>
              <a:t>結合，因此結果只有</a:t>
            </a:r>
            <a:r>
              <a:rPr lang="en-US" altLang="zh-TW" sz="1300" dirty="0" smtClean="0">
                <a:solidFill>
                  <a:srgbClr val="FF0000"/>
                </a:solidFill>
                <a:latin typeface="+mn-lt"/>
                <a:ea typeface="+mn-ea"/>
              </a:rPr>
              <a:t>NIT-1</a:t>
            </a:r>
            <a:r>
              <a:rPr lang="zh-TW" altLang="en-US" sz="1300" dirty="0" smtClean="0">
                <a:solidFill>
                  <a:srgbClr val="FF0000"/>
                </a:solidFill>
                <a:latin typeface="+mn-lt"/>
                <a:ea typeface="+mn-ea"/>
              </a:rPr>
              <a:t>細胞有螢光位移</a:t>
            </a:r>
            <a:endParaRPr lang="en-US" altLang="zh-TW" sz="1300" dirty="0" smtClean="0">
              <a:solidFill>
                <a:srgbClr val="FF0000"/>
              </a:solidFill>
              <a:latin typeface="+mn-lt"/>
              <a:ea typeface="+mn-ea"/>
            </a:endParaRPr>
          </a:p>
          <a:p>
            <a:r>
              <a:rPr lang="zh-TW" altLang="en-US" sz="1300" dirty="0" smtClean="0">
                <a:latin typeface="+mn-lt"/>
                <a:ea typeface="+mn-ea"/>
              </a:rPr>
              <a:t>表示帶有</a:t>
            </a:r>
            <a:r>
              <a:rPr lang="en-US" altLang="zh-TW" sz="1300" dirty="0" smtClean="0">
                <a:latin typeface="+mn-lt"/>
                <a:ea typeface="+mn-ea"/>
              </a:rPr>
              <a:t>insulin promoter</a:t>
            </a:r>
            <a:r>
              <a:rPr lang="zh-TW" altLang="en-US" sz="1300" dirty="0" smtClean="0">
                <a:latin typeface="+mn-lt"/>
                <a:ea typeface="+mn-ea"/>
              </a:rPr>
              <a:t>的</a:t>
            </a:r>
            <a:r>
              <a:rPr lang="en-US" altLang="zh-TW" sz="1300" dirty="0" smtClean="0">
                <a:latin typeface="+mn-lt"/>
                <a:ea typeface="+mn-ea"/>
              </a:rPr>
              <a:t>anti-PEG</a:t>
            </a:r>
            <a:r>
              <a:rPr lang="zh-TW" altLang="en-US" sz="1300" dirty="0" smtClean="0">
                <a:latin typeface="+mn-lt"/>
                <a:ea typeface="+mn-ea"/>
              </a:rPr>
              <a:t> </a:t>
            </a:r>
            <a:r>
              <a:rPr lang="en-US" altLang="zh-TW" sz="1300" dirty="0" smtClean="0">
                <a:latin typeface="+mn-lt"/>
                <a:ea typeface="+mn-ea"/>
              </a:rPr>
              <a:t>reporter</a:t>
            </a:r>
            <a:r>
              <a:rPr lang="zh-TW" altLang="en-US" sz="1300" dirty="0" smtClean="0">
                <a:latin typeface="+mn-lt"/>
                <a:ea typeface="+mn-ea"/>
              </a:rPr>
              <a:t>能專一的表現於胰臟</a:t>
            </a:r>
            <a:r>
              <a:rPr lang="el-GR" altLang="zh-TW" sz="1300" dirty="0" smtClean="0">
                <a:latin typeface="+mn-lt"/>
                <a:ea typeface="+mn-ea"/>
              </a:rPr>
              <a:t>β</a:t>
            </a:r>
            <a:r>
              <a:rPr lang="zh-TW" altLang="en-US" sz="1300" dirty="0" smtClean="0">
                <a:latin typeface="+mn-lt"/>
                <a:ea typeface="+mn-ea"/>
              </a:rPr>
              <a:t>細胞上</a:t>
            </a:r>
            <a:endParaRPr lang="zh-TW" altLang="zh-TW" sz="1300" dirty="0" smtClean="0">
              <a:latin typeface="+mn-lt"/>
              <a:ea typeface="+mn-ea"/>
            </a:endParaRPr>
          </a:p>
          <a:p>
            <a:endParaRPr lang="zh-TW" altLang="en-US" dirty="0"/>
          </a:p>
        </p:txBody>
      </p:sp>
      <p:sp>
        <p:nvSpPr>
          <p:cNvPr id="4" name="投影片編號版面配置區 3"/>
          <p:cNvSpPr>
            <a:spLocks noGrp="1"/>
          </p:cNvSpPr>
          <p:nvPr>
            <p:ph type="sldNum" sz="quarter" idx="10"/>
          </p:nvPr>
        </p:nvSpPr>
        <p:spPr/>
        <p:txBody>
          <a:bodyPr/>
          <a:lstStyle/>
          <a:p>
            <a:fld id="{345B7BF8-F3A7-42A1-9CC2-431F1B3A9E31}" type="slidenum">
              <a:rPr lang="zh-TW" altLang="en-US" smtClean="0">
                <a:solidFill>
                  <a:prstClr val="black"/>
                </a:solidFill>
              </a:rPr>
              <a:pPr/>
              <a:t>16</a:t>
            </a:fld>
            <a:endParaRPr lang="zh-TW" altLang="en-US">
              <a:solidFill>
                <a:prstClr val="black"/>
              </a:solidFill>
            </a:endParaRPr>
          </a:p>
        </p:txBody>
      </p:sp>
    </p:spTree>
    <p:extLst>
      <p:ext uri="{BB962C8B-B14F-4D97-AF65-F5344CB8AC3E}">
        <p14:creationId xmlns="" xmlns:p14="http://schemas.microsoft.com/office/powerpoint/2010/main" val="2612341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93775" y="768350"/>
            <a:ext cx="5113338" cy="3835400"/>
          </a:xfrm>
        </p:spPr>
      </p:sp>
      <p:sp>
        <p:nvSpPr>
          <p:cNvPr id="3" name="備忘稿版面配置區 2"/>
          <p:cNvSpPr>
            <a:spLocks noGrp="1"/>
          </p:cNvSpPr>
          <p:nvPr>
            <p:ph type="body" idx="1"/>
          </p:nvPr>
        </p:nvSpPr>
        <p:spPr/>
        <p:txBody>
          <a:bodyPr/>
          <a:lstStyle/>
          <a:p>
            <a:r>
              <a:rPr lang="zh-TW" altLang="en-US" dirty="0" smtClean="0"/>
              <a:t>我們將</a:t>
            </a:r>
            <a:r>
              <a:rPr lang="en-US" altLang="zh-TW" dirty="0" err="1" smtClean="0"/>
              <a:t>subclone</a:t>
            </a:r>
            <a:r>
              <a:rPr lang="zh-TW" altLang="en-US" dirty="0" smtClean="0"/>
              <a:t>好的</a:t>
            </a:r>
            <a:r>
              <a:rPr lang="en-US" altLang="zh-TW" dirty="0" smtClean="0"/>
              <a:t>anti-PEG reporter</a:t>
            </a:r>
            <a:r>
              <a:rPr lang="en-US" altLang="zh-TW" baseline="0" dirty="0" smtClean="0"/>
              <a:t> gene </a:t>
            </a:r>
            <a:r>
              <a:rPr lang="zh-TW" altLang="en-US" baseline="0" dirty="0" smtClean="0"/>
              <a:t>委託南部國家動物中心，利用</a:t>
            </a:r>
            <a:r>
              <a:rPr lang="en-US" altLang="zh-TW" baseline="0" dirty="0" smtClean="0"/>
              <a:t>micro-injection</a:t>
            </a:r>
            <a:r>
              <a:rPr lang="zh-TW" altLang="en-US" baseline="0" dirty="0" smtClean="0"/>
              <a:t>技術，將質體送到</a:t>
            </a:r>
            <a:r>
              <a:rPr lang="en-US" altLang="zh-TW" baseline="0" dirty="0" smtClean="0"/>
              <a:t>NOD</a:t>
            </a:r>
            <a:r>
              <a:rPr lang="zh-TW" altLang="en-US" baseline="0" dirty="0" smtClean="0"/>
              <a:t>的受精卵中，再把受精卵送到代理孕母的子宮，即會繁殖出帶有</a:t>
            </a:r>
            <a:r>
              <a:rPr lang="en-US" altLang="zh-TW" baseline="0" dirty="0" smtClean="0"/>
              <a:t>anti-PEG</a:t>
            </a:r>
            <a:r>
              <a:rPr lang="zh-TW" altLang="en-US" baseline="0" dirty="0" smtClean="0"/>
              <a:t> </a:t>
            </a:r>
            <a:r>
              <a:rPr lang="en-US" altLang="zh-TW" baseline="0" dirty="0" smtClean="0"/>
              <a:t>reporter</a:t>
            </a:r>
            <a:r>
              <a:rPr lang="zh-TW" altLang="en-US" baseline="0" dirty="0" smtClean="0"/>
              <a:t> </a:t>
            </a:r>
            <a:r>
              <a:rPr lang="en-US" altLang="zh-TW" baseline="0" dirty="0" smtClean="0"/>
              <a:t>gene</a:t>
            </a:r>
            <a:r>
              <a:rPr lang="zh-TW" altLang="en-US" baseline="0" dirty="0" smtClean="0"/>
              <a:t>的</a:t>
            </a:r>
            <a:r>
              <a:rPr lang="en-US" altLang="zh-TW" baseline="0" dirty="0" smtClean="0"/>
              <a:t>NOD</a:t>
            </a:r>
            <a:r>
              <a:rPr lang="zh-TW" altLang="en-US" baseline="0" dirty="0" smtClean="0"/>
              <a:t>小鼠，我們稱為</a:t>
            </a:r>
            <a:r>
              <a:rPr lang="en-US" altLang="zh-TW" baseline="0" dirty="0" smtClean="0"/>
              <a:t>NOD/</a:t>
            </a:r>
            <a:r>
              <a:rPr lang="en-US" altLang="zh-TW" baseline="0" dirty="0" err="1" smtClean="0"/>
              <a:t>pIns</a:t>
            </a:r>
            <a:r>
              <a:rPr lang="en-US" altLang="zh-TW" baseline="0" dirty="0" smtClean="0"/>
              <a:t>-anti-PEG mice</a:t>
            </a:r>
            <a:r>
              <a:rPr lang="zh-TW" altLang="en-US" baseline="0" dirty="0" smtClean="0"/>
              <a:t>。</a:t>
            </a:r>
            <a:endParaRPr lang="en-US" altLang="zh-TW" baseline="0" dirty="0" smtClean="0"/>
          </a:p>
          <a:p>
            <a:r>
              <a:rPr lang="zh-TW" altLang="en-US" baseline="0" dirty="0" smtClean="0"/>
              <a:t>而轉殖出的老鼠分為三個</a:t>
            </a:r>
            <a:r>
              <a:rPr lang="en-US" altLang="zh-TW" baseline="0" dirty="0" smtClean="0"/>
              <a:t>line</a:t>
            </a:r>
            <a:r>
              <a:rPr lang="zh-TW" altLang="en-US" baseline="0" dirty="0" smtClean="0"/>
              <a:t>，命名為</a:t>
            </a:r>
            <a:r>
              <a:rPr lang="en-US" altLang="zh-TW" baseline="0" dirty="0" smtClean="0"/>
              <a:t>anti-PEG1, anti-PEG2, anti-PEG3</a:t>
            </a:r>
          </a:p>
          <a:p>
            <a:endParaRPr lang="en-US" altLang="zh-TW" baseline="0" dirty="0" smtClean="0"/>
          </a:p>
          <a:p>
            <a:r>
              <a:rPr lang="zh-TW" altLang="en-US" baseline="0" dirty="0" smtClean="0"/>
              <a:t>那此三個</a:t>
            </a:r>
            <a:r>
              <a:rPr lang="en-US" altLang="zh-TW" baseline="0" dirty="0" smtClean="0"/>
              <a:t>LINE</a:t>
            </a:r>
            <a:r>
              <a:rPr lang="zh-TW" altLang="en-US" baseline="0" dirty="0" smtClean="0"/>
              <a:t>的</a:t>
            </a:r>
            <a:r>
              <a:rPr lang="en-US" altLang="zh-TW" baseline="0" dirty="0" smtClean="0"/>
              <a:t>NOD/anti-PEG mice</a:t>
            </a:r>
            <a:r>
              <a:rPr lang="zh-TW" altLang="en-US" baseline="0" dirty="0" smtClean="0"/>
              <a:t>，染色體單股帶有轉殖基因，我們又稱為</a:t>
            </a:r>
            <a:r>
              <a:rPr lang="en-US" altLang="zh-TW" baseline="0" dirty="0" err="1" smtClean="0"/>
              <a:t>Tg</a:t>
            </a:r>
            <a:r>
              <a:rPr lang="en-US" altLang="zh-TW" baseline="0" dirty="0" smtClean="0"/>
              <a:t>/0</a:t>
            </a:r>
            <a:r>
              <a:rPr lang="zh-TW" altLang="en-US" baseline="0" dirty="0" smtClean="0"/>
              <a:t>小鼠，</a:t>
            </a:r>
            <a:endParaRPr lang="en-US" altLang="zh-TW" baseline="0" dirty="0" smtClean="0"/>
          </a:p>
          <a:p>
            <a:r>
              <a:rPr lang="zh-TW" altLang="en-US" baseline="0" dirty="0" smtClean="0"/>
              <a:t>之後將此三個</a:t>
            </a:r>
            <a:r>
              <a:rPr lang="en-US" altLang="zh-TW" baseline="0" dirty="0" smtClean="0"/>
              <a:t>line</a:t>
            </a:r>
            <a:r>
              <a:rPr lang="zh-TW" altLang="en-US" baseline="0" dirty="0" smtClean="0"/>
              <a:t>的小鼠分別和</a:t>
            </a:r>
            <a:r>
              <a:rPr lang="en-US" altLang="zh-TW" baseline="0" dirty="0" smtClean="0"/>
              <a:t>wild-type(0/0)</a:t>
            </a:r>
            <a:r>
              <a:rPr lang="zh-TW" altLang="en-US" baseline="0" dirty="0" smtClean="0"/>
              <a:t>的</a:t>
            </a:r>
            <a:r>
              <a:rPr lang="en-US" altLang="zh-TW" baseline="0" dirty="0" smtClean="0"/>
              <a:t>NOD</a:t>
            </a:r>
            <a:r>
              <a:rPr lang="zh-TW" altLang="en-US" baseline="0" dirty="0" smtClean="0"/>
              <a:t>小鼠交配，生下的小鼠會有</a:t>
            </a:r>
            <a:r>
              <a:rPr lang="en-US" altLang="zh-TW" baseline="0" dirty="0" smtClean="0"/>
              <a:t>1/2</a:t>
            </a:r>
            <a:r>
              <a:rPr lang="zh-TW" altLang="en-US" baseline="0" dirty="0" smtClean="0"/>
              <a:t>的機率會帶有轉殖基因，為了鑑定小鼠是否帶有轉殖基因，因此收集小鼠的指頭，抽出</a:t>
            </a:r>
            <a:r>
              <a:rPr lang="en-US" altLang="zh-TW" baseline="0" dirty="0" smtClean="0"/>
              <a:t>Genomic</a:t>
            </a:r>
            <a:r>
              <a:rPr lang="zh-TW" altLang="en-US" baseline="0" dirty="0" smtClean="0"/>
              <a:t> </a:t>
            </a:r>
            <a:r>
              <a:rPr lang="en-US" altLang="zh-TW" baseline="0" dirty="0" smtClean="0"/>
              <a:t>DNA</a:t>
            </a:r>
            <a:r>
              <a:rPr lang="zh-TW" altLang="en-US" baseline="0" dirty="0" smtClean="0"/>
              <a:t>，利用ＰＣＲ的方式來做基因鑑定，而我們使用的</a:t>
            </a:r>
            <a:r>
              <a:rPr lang="en-US" altLang="zh-TW" baseline="0" dirty="0" smtClean="0"/>
              <a:t>primer</a:t>
            </a:r>
            <a:r>
              <a:rPr lang="zh-TW" altLang="en-US" baseline="0" dirty="0" smtClean="0"/>
              <a:t> </a:t>
            </a:r>
            <a:r>
              <a:rPr lang="en-US" altLang="zh-TW" baseline="0" dirty="0" smtClean="0"/>
              <a:t>5’</a:t>
            </a:r>
            <a:r>
              <a:rPr lang="zh-TW" altLang="en-US" baseline="0" dirty="0" smtClean="0"/>
              <a:t>端為</a:t>
            </a:r>
            <a:r>
              <a:rPr lang="en-US" altLang="zh-TW" baseline="0" dirty="0" smtClean="0"/>
              <a:t>insulin transgene, 3’</a:t>
            </a:r>
            <a:r>
              <a:rPr lang="zh-TW" altLang="en-US" baseline="0" dirty="0" smtClean="0"/>
              <a:t>端為</a:t>
            </a:r>
            <a:r>
              <a:rPr lang="en-US" altLang="zh-TW" baseline="0" dirty="0" smtClean="0"/>
              <a:t>transgene VL</a:t>
            </a:r>
          </a:p>
          <a:p>
            <a:endParaRPr lang="en-US" altLang="zh-TW" baseline="0" dirty="0" smtClean="0"/>
          </a:p>
        </p:txBody>
      </p:sp>
      <p:sp>
        <p:nvSpPr>
          <p:cNvPr id="4" name="投影片編號版面配置區 3"/>
          <p:cNvSpPr>
            <a:spLocks noGrp="1"/>
          </p:cNvSpPr>
          <p:nvPr>
            <p:ph type="sldNum" sz="quarter" idx="10"/>
          </p:nvPr>
        </p:nvSpPr>
        <p:spPr/>
        <p:txBody>
          <a:bodyPr/>
          <a:lstStyle/>
          <a:p>
            <a:fld id="{345B7BF8-F3A7-42A1-9CC2-431F1B3A9E31}" type="slidenum">
              <a:rPr lang="zh-TW" altLang="en-US" smtClean="0">
                <a:solidFill>
                  <a:prstClr val="black"/>
                </a:solidFill>
              </a:rPr>
              <a:pPr/>
              <a:t>17</a:t>
            </a:fld>
            <a:endParaRPr lang="zh-TW" altLang="en-US">
              <a:solidFill>
                <a:prstClr val="black"/>
              </a:solidFill>
            </a:endParaRPr>
          </a:p>
        </p:txBody>
      </p:sp>
    </p:spTree>
    <p:extLst>
      <p:ext uri="{BB962C8B-B14F-4D97-AF65-F5344CB8AC3E}">
        <p14:creationId xmlns="" xmlns:p14="http://schemas.microsoft.com/office/powerpoint/2010/main" val="2743756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B4419959-ADA9-492C-84E8-E330091D9FF5}" type="slidenum">
              <a:rPr lang="zh-TW" altLang="en-US"/>
              <a:pPr>
                <a:defRPr/>
              </a:pPr>
              <a:t>‹#›</a:t>
            </a:fld>
            <a:endParaRPr lang="en-US" altLang="zh-TW"/>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572411B3-86F2-494C-8629-2D26981BB621}" type="slidenum">
              <a:rPr lang="zh-TW" altLang="en-US"/>
              <a:pPr>
                <a:defRPr/>
              </a:pPr>
              <a:t>‹#›</a:t>
            </a:fld>
            <a:endParaRPr lang="en-US" altLang="zh-TW"/>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r>
              <a:rPr lang="en-US" altLang="zh-TW" smtClean="0">
                <a:solidFill>
                  <a:prstClr val="black">
                    <a:tint val="75000"/>
                  </a:prstClr>
                </a:solidFill>
              </a:rPr>
              <a:t>2015/5/29</a:t>
            </a:r>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CF99D4FA-62AF-405A-8B3C-58202ADC9D93}"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r>
              <a:rPr lang="en-US" altLang="zh-TW" smtClean="0">
                <a:solidFill>
                  <a:prstClr val="black">
                    <a:tint val="75000"/>
                  </a:prstClr>
                </a:solidFill>
              </a:rPr>
              <a:t>2015/5/29</a:t>
            </a:r>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CF99D4FA-62AF-405A-8B3C-58202ADC9D93}"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r>
              <a:rPr lang="en-US" altLang="zh-TW" smtClean="0">
                <a:solidFill>
                  <a:prstClr val="black">
                    <a:tint val="75000"/>
                  </a:prstClr>
                </a:solidFill>
              </a:rPr>
              <a:t>2015/5/29</a:t>
            </a:r>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CF99D4FA-62AF-405A-8B3C-58202ADC9D93}"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2"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r>
              <a:rPr lang="en-US" altLang="zh-TW" smtClean="0">
                <a:solidFill>
                  <a:prstClr val="black">
                    <a:tint val="75000"/>
                  </a:prstClr>
                </a:solidFill>
              </a:rPr>
              <a:t>2015/5/29</a:t>
            </a:r>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CF99D4FA-62AF-405A-8B3C-58202ADC9D93}"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r>
              <a:rPr lang="en-US" altLang="zh-TW" smtClean="0">
                <a:solidFill>
                  <a:prstClr val="black">
                    <a:tint val="75000"/>
                  </a:prstClr>
                </a:solidFill>
              </a:rPr>
              <a:t>2015/5/29</a:t>
            </a:r>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CF99D4FA-62AF-405A-8B3C-58202ADC9D93}"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r>
              <a:rPr lang="en-US" altLang="zh-TW" smtClean="0">
                <a:solidFill>
                  <a:prstClr val="black">
                    <a:tint val="75000"/>
                  </a:prstClr>
                </a:solidFill>
              </a:rPr>
              <a:t>2015/5/29</a:t>
            </a: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CF99D4FA-62AF-405A-8B3C-58202ADC9D93}"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42"/>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42"/>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r>
              <a:rPr lang="en-US" altLang="zh-TW" smtClean="0">
                <a:solidFill>
                  <a:prstClr val="black">
                    <a:tint val="75000"/>
                  </a:prstClr>
                </a:solidFill>
              </a:rPr>
              <a:t>2015/5/29</a:t>
            </a: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CF99D4FA-62AF-405A-8B3C-58202ADC9D93}"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9"/>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r>
              <a:rPr lang="en-US" altLang="zh-TW" smtClean="0">
                <a:solidFill>
                  <a:prstClr val="black">
                    <a:tint val="75000"/>
                  </a:prstClr>
                </a:solidFill>
              </a:rPr>
              <a:t>2015/5/29</a:t>
            </a: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CF99D4FA-62AF-405A-8B3C-58202ADC9D93}"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r>
              <a:rPr lang="en-US" altLang="zh-TW" smtClean="0">
                <a:solidFill>
                  <a:prstClr val="black">
                    <a:tint val="75000"/>
                  </a:prstClr>
                </a:solidFill>
              </a:rPr>
              <a:t>2015/5/29</a:t>
            </a: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CF99D4FA-62AF-405A-8B3C-58202ADC9D93}"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4"/>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r>
              <a:rPr lang="en-US" altLang="zh-TW" smtClean="0">
                <a:solidFill>
                  <a:prstClr val="black">
                    <a:tint val="75000"/>
                  </a:prstClr>
                </a:solidFill>
              </a:rPr>
              <a:t>2015/5/29</a:t>
            </a: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CF99D4FA-62AF-405A-8B3C-58202ADC9D93}"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609600"/>
            <a:ext cx="1943100" cy="54864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85800" y="609600"/>
            <a:ext cx="5676900" cy="54864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B7D4A287-6ABC-4ED3-AF43-30B71C71BA95}" type="slidenum">
              <a:rPr lang="zh-TW" altLang="en-US"/>
              <a:pPr>
                <a:defRPr/>
              </a:pPr>
              <a:t>‹#›</a:t>
            </a:fld>
            <a:endParaRPr lang="en-US" altLang="zh-TW"/>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r>
              <a:rPr lang="en-US" altLang="zh-TW" smtClean="0">
                <a:solidFill>
                  <a:prstClr val="black">
                    <a:tint val="75000"/>
                  </a:prstClr>
                </a:solidFill>
              </a:rPr>
              <a:t>2015/5/29</a:t>
            </a:r>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CF99D4FA-62AF-405A-8B3C-58202ADC9D93}"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r>
              <a:rPr lang="en-US" altLang="zh-TW" smtClean="0">
                <a:solidFill>
                  <a:prstClr val="black">
                    <a:tint val="75000"/>
                  </a:prstClr>
                </a:solidFill>
              </a:rPr>
              <a:t>2015/5/29</a:t>
            </a:r>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CF99D4FA-62AF-405A-8B3C-58202ADC9D93}"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r>
              <a:rPr lang="en-US" altLang="zh-TW" smtClean="0">
                <a:solidFill>
                  <a:prstClr val="black">
                    <a:tint val="75000"/>
                  </a:prstClr>
                </a:solidFill>
              </a:rPr>
              <a:t>2015/5/29</a:t>
            </a:r>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CF99D4FA-62AF-405A-8B3C-58202ADC9D93}"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r>
              <a:rPr lang="en-US" altLang="zh-TW" smtClean="0">
                <a:solidFill>
                  <a:prstClr val="black">
                    <a:tint val="75000"/>
                  </a:prstClr>
                </a:solidFill>
              </a:rPr>
              <a:t>2015/5/29</a:t>
            </a:r>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CF99D4FA-62AF-405A-8B3C-58202ADC9D93}"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2"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r>
              <a:rPr lang="en-US" altLang="zh-TW" smtClean="0">
                <a:solidFill>
                  <a:prstClr val="black">
                    <a:tint val="75000"/>
                  </a:prstClr>
                </a:solidFill>
              </a:rPr>
              <a:t>2015/5/29</a:t>
            </a:r>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CF99D4FA-62AF-405A-8B3C-58202ADC9D93}"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r>
              <a:rPr lang="en-US" altLang="zh-TW" smtClean="0">
                <a:solidFill>
                  <a:prstClr val="black">
                    <a:tint val="75000"/>
                  </a:prstClr>
                </a:solidFill>
              </a:rPr>
              <a:t>2015/5/29</a:t>
            </a:r>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CF99D4FA-62AF-405A-8B3C-58202ADC9D93}"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r>
              <a:rPr lang="en-US" altLang="zh-TW" smtClean="0">
                <a:solidFill>
                  <a:prstClr val="black">
                    <a:tint val="75000"/>
                  </a:prstClr>
                </a:solidFill>
              </a:rPr>
              <a:t>2015/5/29</a:t>
            </a: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CF99D4FA-62AF-405A-8B3C-58202ADC9D93}"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42"/>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42"/>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r>
              <a:rPr lang="en-US" altLang="zh-TW" smtClean="0">
                <a:solidFill>
                  <a:prstClr val="black">
                    <a:tint val="75000"/>
                  </a:prstClr>
                </a:solidFill>
              </a:rPr>
              <a:t>2015/5/29</a:t>
            </a: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CF99D4FA-62AF-405A-8B3C-58202ADC9D93}"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9"/>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r>
              <a:rPr lang="en-US" altLang="zh-TW" smtClean="0">
                <a:solidFill>
                  <a:prstClr val="black">
                    <a:tint val="75000"/>
                  </a:prstClr>
                </a:solidFill>
              </a:rPr>
              <a:t>2015/5/29</a:t>
            </a: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CF99D4FA-62AF-405A-8B3C-58202ADC9D93}"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r>
              <a:rPr lang="en-US" altLang="zh-TW" smtClean="0">
                <a:solidFill>
                  <a:prstClr val="black">
                    <a:tint val="75000"/>
                  </a:prstClr>
                </a:solidFill>
              </a:rPr>
              <a:t>2015/5/29</a:t>
            </a: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CF99D4FA-62AF-405A-8B3C-58202ADC9D93}"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685800" y="609600"/>
            <a:ext cx="7772400" cy="54864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6FAFA780-E974-4B68-A658-B1B00E0E895A}" type="slidenum">
              <a:rPr lang="zh-TW" altLang="en-US"/>
              <a:pPr>
                <a:defRPr/>
              </a:pPr>
              <a:t>‹#›</a:t>
            </a:fld>
            <a:endParaRPr lang="en-US" altLang="zh-TW"/>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4"/>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r>
              <a:rPr lang="en-US" altLang="zh-TW" smtClean="0">
                <a:solidFill>
                  <a:prstClr val="black">
                    <a:tint val="75000"/>
                  </a:prstClr>
                </a:solidFill>
              </a:rPr>
              <a:t>2015/5/29</a:t>
            </a: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CF99D4FA-62AF-405A-8B3C-58202ADC9D93}"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r>
              <a:rPr lang="en-US" altLang="zh-TW" smtClean="0">
                <a:solidFill>
                  <a:prstClr val="black">
                    <a:tint val="75000"/>
                  </a:prstClr>
                </a:solidFill>
              </a:rPr>
              <a:t>2015/5/29</a:t>
            </a:r>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CF99D4FA-62AF-405A-8B3C-58202ADC9D93}"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r>
              <a:rPr lang="en-US" altLang="zh-TW" smtClean="0">
                <a:solidFill>
                  <a:prstClr val="black">
                    <a:tint val="75000"/>
                  </a:prstClr>
                </a:solidFill>
              </a:rPr>
              <a:t>2015/5/29</a:t>
            </a:r>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CF99D4FA-62AF-405A-8B3C-58202ADC9D93}"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r>
              <a:rPr lang="en-US" altLang="zh-TW" smtClean="0">
                <a:solidFill>
                  <a:prstClr val="black">
                    <a:tint val="75000"/>
                  </a:prstClr>
                </a:solidFill>
              </a:rPr>
              <a:t>2015/5/29</a:t>
            </a:r>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CF99D4FA-62AF-405A-8B3C-58202ADC9D93}"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r>
              <a:rPr lang="en-US" altLang="zh-TW" smtClean="0">
                <a:solidFill>
                  <a:prstClr val="black">
                    <a:tint val="75000"/>
                  </a:prstClr>
                </a:solidFill>
              </a:rPr>
              <a:t>2015/5/29</a:t>
            </a:r>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CF99D4FA-62AF-405A-8B3C-58202ADC9D93}"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2"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r>
              <a:rPr lang="en-US" altLang="zh-TW" smtClean="0">
                <a:solidFill>
                  <a:prstClr val="black">
                    <a:tint val="75000"/>
                  </a:prstClr>
                </a:solidFill>
              </a:rPr>
              <a:t>2015/5/29</a:t>
            </a:r>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CF99D4FA-62AF-405A-8B3C-58202ADC9D93}"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r>
              <a:rPr lang="en-US" altLang="zh-TW" smtClean="0">
                <a:solidFill>
                  <a:prstClr val="black">
                    <a:tint val="75000"/>
                  </a:prstClr>
                </a:solidFill>
              </a:rPr>
              <a:t>2015/5/29</a:t>
            </a:r>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CF99D4FA-62AF-405A-8B3C-58202ADC9D93}"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r>
              <a:rPr lang="en-US" altLang="zh-TW" smtClean="0">
                <a:solidFill>
                  <a:prstClr val="black">
                    <a:tint val="75000"/>
                  </a:prstClr>
                </a:solidFill>
              </a:rPr>
              <a:t>2015/5/29</a:t>
            </a: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CF99D4FA-62AF-405A-8B3C-58202ADC9D93}"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42"/>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42"/>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r>
              <a:rPr lang="en-US" altLang="zh-TW" smtClean="0">
                <a:solidFill>
                  <a:prstClr val="black">
                    <a:tint val="75000"/>
                  </a:prstClr>
                </a:solidFill>
              </a:rPr>
              <a:t>2015/5/29</a:t>
            </a: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CF99D4FA-62AF-405A-8B3C-58202ADC9D93}"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9"/>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r>
              <a:rPr lang="en-US" altLang="zh-TW" smtClean="0">
                <a:solidFill>
                  <a:prstClr val="black">
                    <a:tint val="75000"/>
                  </a:prstClr>
                </a:solidFill>
              </a:rPr>
              <a:t>2015/5/29</a:t>
            </a: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CF99D4FA-62AF-405A-8B3C-58202ADC9D93}"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BF30803E-8B52-4DC7-A67F-7196149C50E4}" type="datetimeFigureOut">
              <a:rPr lang="zh-TW" altLang="en-US" smtClean="0">
                <a:solidFill>
                  <a:prstClr val="black">
                    <a:tint val="75000"/>
                  </a:prstClr>
                </a:solidFill>
              </a:rPr>
              <a:pPr/>
              <a:t>2015/10/27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F22005D8-2C24-4BB5-9B24-F5DB99E6E433}"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xmlns="" val="28729865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r>
              <a:rPr lang="en-US" altLang="zh-TW" smtClean="0">
                <a:solidFill>
                  <a:prstClr val="black">
                    <a:tint val="75000"/>
                  </a:prstClr>
                </a:solidFill>
              </a:rPr>
              <a:t>2015/5/29</a:t>
            </a: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CF99D4FA-62AF-405A-8B3C-58202ADC9D93}"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4"/>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r>
              <a:rPr lang="en-US" altLang="zh-TW" smtClean="0">
                <a:solidFill>
                  <a:prstClr val="black">
                    <a:tint val="75000"/>
                  </a:prstClr>
                </a:solidFill>
              </a:rPr>
              <a:t>2015/5/29</a:t>
            </a: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CF99D4FA-62AF-405A-8B3C-58202ADC9D93}"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r>
              <a:rPr lang="en-US" altLang="zh-TW" smtClean="0">
                <a:solidFill>
                  <a:prstClr val="black">
                    <a:tint val="75000"/>
                  </a:prstClr>
                </a:solidFill>
              </a:rPr>
              <a:t>2015/5/29</a:t>
            </a:r>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CF99D4FA-62AF-405A-8B3C-58202ADC9D93}"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r>
              <a:rPr lang="en-US" altLang="zh-TW" smtClean="0">
                <a:solidFill>
                  <a:prstClr val="black">
                    <a:tint val="75000"/>
                  </a:prstClr>
                </a:solidFill>
              </a:rPr>
              <a:t>2015/5/29</a:t>
            </a:r>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CF99D4FA-62AF-405A-8B3C-58202ADC9D93}"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r>
              <a:rPr lang="en-US" altLang="zh-TW" smtClean="0">
                <a:solidFill>
                  <a:prstClr val="black">
                    <a:tint val="75000"/>
                  </a:prstClr>
                </a:solidFill>
              </a:rPr>
              <a:t>2015/5/29</a:t>
            </a:r>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CF99D4FA-62AF-405A-8B3C-58202ADC9D93}"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r>
              <a:rPr lang="en-US" altLang="zh-TW" smtClean="0">
                <a:solidFill>
                  <a:prstClr val="black">
                    <a:tint val="75000"/>
                  </a:prstClr>
                </a:solidFill>
              </a:rPr>
              <a:t>2015/5/29</a:t>
            </a:r>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CF99D4FA-62AF-405A-8B3C-58202ADC9D93}"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2"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r>
              <a:rPr lang="en-US" altLang="zh-TW" smtClean="0">
                <a:solidFill>
                  <a:prstClr val="black">
                    <a:tint val="75000"/>
                  </a:prstClr>
                </a:solidFill>
              </a:rPr>
              <a:t>2015/5/29</a:t>
            </a:r>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CF99D4FA-62AF-405A-8B3C-58202ADC9D93}"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r>
              <a:rPr lang="en-US" altLang="zh-TW" smtClean="0">
                <a:solidFill>
                  <a:prstClr val="black">
                    <a:tint val="75000"/>
                  </a:prstClr>
                </a:solidFill>
              </a:rPr>
              <a:t>2015/5/29</a:t>
            </a:r>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CF99D4FA-62AF-405A-8B3C-58202ADC9D93}"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r>
              <a:rPr lang="en-US" altLang="zh-TW" smtClean="0">
                <a:solidFill>
                  <a:prstClr val="black">
                    <a:tint val="75000"/>
                  </a:prstClr>
                </a:solidFill>
              </a:rPr>
              <a:t>2015/5/29</a:t>
            </a: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CF99D4FA-62AF-405A-8B3C-58202ADC9D93}"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42"/>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42"/>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r>
              <a:rPr lang="en-US" altLang="zh-TW" smtClean="0">
                <a:solidFill>
                  <a:prstClr val="black">
                    <a:tint val="75000"/>
                  </a:prstClr>
                </a:solidFill>
              </a:rPr>
              <a:t>2015/5/29</a:t>
            </a: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CF99D4FA-62AF-405A-8B3C-58202ADC9D93}"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F30803E-8B52-4DC7-A67F-7196149C50E4}" type="datetimeFigureOut">
              <a:rPr lang="zh-TW" altLang="en-US" smtClean="0">
                <a:solidFill>
                  <a:prstClr val="black">
                    <a:tint val="75000"/>
                  </a:prstClr>
                </a:solidFill>
              </a:rPr>
              <a:pPr/>
              <a:t>2015/10/27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F22005D8-2C24-4BB5-9B24-F5DB99E6E433}"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xmlns="" val="312905368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9"/>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r>
              <a:rPr lang="en-US" altLang="zh-TW" smtClean="0">
                <a:solidFill>
                  <a:prstClr val="black">
                    <a:tint val="75000"/>
                  </a:prstClr>
                </a:solidFill>
              </a:rPr>
              <a:t>2015/5/29</a:t>
            </a: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CF99D4FA-62AF-405A-8B3C-58202ADC9D93}"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r>
              <a:rPr lang="en-US" altLang="zh-TW" smtClean="0">
                <a:solidFill>
                  <a:prstClr val="black">
                    <a:tint val="75000"/>
                  </a:prstClr>
                </a:solidFill>
              </a:rPr>
              <a:t>2015/5/29</a:t>
            </a: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CF99D4FA-62AF-405A-8B3C-58202ADC9D93}"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4"/>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r>
              <a:rPr lang="en-US" altLang="zh-TW" smtClean="0">
                <a:solidFill>
                  <a:prstClr val="black">
                    <a:tint val="75000"/>
                  </a:prstClr>
                </a:solidFill>
              </a:rPr>
              <a:t>2015/5/29</a:t>
            </a: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CF99D4FA-62AF-405A-8B3C-58202ADC9D93}"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r>
              <a:rPr lang="en-US" altLang="zh-TW" smtClean="0">
                <a:solidFill>
                  <a:prstClr val="black">
                    <a:tint val="75000"/>
                  </a:prstClr>
                </a:solidFill>
              </a:rPr>
              <a:t>2015/5/29</a:t>
            </a:r>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CF99D4FA-62AF-405A-8B3C-58202ADC9D93}"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r>
              <a:rPr lang="en-US" altLang="zh-TW" smtClean="0">
                <a:solidFill>
                  <a:prstClr val="black">
                    <a:tint val="75000"/>
                  </a:prstClr>
                </a:solidFill>
              </a:rPr>
              <a:t>2015/5/29</a:t>
            </a:r>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CF99D4FA-62AF-405A-8B3C-58202ADC9D93}"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r>
              <a:rPr lang="en-US" altLang="zh-TW" smtClean="0">
                <a:solidFill>
                  <a:prstClr val="black">
                    <a:tint val="75000"/>
                  </a:prstClr>
                </a:solidFill>
              </a:rPr>
              <a:t>2015/5/29</a:t>
            </a:r>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CF99D4FA-62AF-405A-8B3C-58202ADC9D93}"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r>
              <a:rPr lang="en-US" altLang="zh-TW" smtClean="0">
                <a:solidFill>
                  <a:prstClr val="black">
                    <a:tint val="75000"/>
                  </a:prstClr>
                </a:solidFill>
              </a:rPr>
              <a:t>2015/5/29</a:t>
            </a:r>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CF99D4FA-62AF-405A-8B3C-58202ADC9D93}"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2"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r>
              <a:rPr lang="en-US" altLang="zh-TW" smtClean="0">
                <a:solidFill>
                  <a:prstClr val="black">
                    <a:tint val="75000"/>
                  </a:prstClr>
                </a:solidFill>
              </a:rPr>
              <a:t>2015/5/29</a:t>
            </a:r>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CF99D4FA-62AF-405A-8B3C-58202ADC9D93}"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r>
              <a:rPr lang="en-US" altLang="zh-TW" smtClean="0">
                <a:solidFill>
                  <a:prstClr val="black">
                    <a:tint val="75000"/>
                  </a:prstClr>
                </a:solidFill>
              </a:rPr>
              <a:t>2015/5/29</a:t>
            </a:r>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CF99D4FA-62AF-405A-8B3C-58202ADC9D93}"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r>
              <a:rPr lang="en-US" altLang="zh-TW" smtClean="0">
                <a:solidFill>
                  <a:prstClr val="black">
                    <a:tint val="75000"/>
                  </a:prstClr>
                </a:solidFill>
              </a:rPr>
              <a:t>2015/5/29</a:t>
            </a: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CF99D4FA-62AF-405A-8B3C-58202ADC9D93}"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BF30803E-8B52-4DC7-A67F-7196149C50E4}" type="datetimeFigureOut">
              <a:rPr lang="zh-TW" altLang="en-US" smtClean="0">
                <a:solidFill>
                  <a:prstClr val="black">
                    <a:tint val="75000"/>
                  </a:prstClr>
                </a:solidFill>
              </a:rPr>
              <a:pPr/>
              <a:t>2015/10/27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F22005D8-2C24-4BB5-9B24-F5DB99E6E433}"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xmlns="" val="341432183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42"/>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42"/>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r>
              <a:rPr lang="en-US" altLang="zh-TW" smtClean="0">
                <a:solidFill>
                  <a:prstClr val="black">
                    <a:tint val="75000"/>
                  </a:prstClr>
                </a:solidFill>
              </a:rPr>
              <a:t>2015/5/29</a:t>
            </a: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CF99D4FA-62AF-405A-8B3C-58202ADC9D93}"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BF30803E-8B52-4DC7-A67F-7196149C50E4}" type="datetimeFigureOut">
              <a:rPr lang="zh-TW" altLang="en-US" smtClean="0">
                <a:solidFill>
                  <a:prstClr val="black">
                    <a:tint val="75000"/>
                  </a:prstClr>
                </a:solidFill>
              </a:rPr>
              <a:pPr/>
              <a:t>2015/10/27</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F22005D8-2C24-4BB5-9B24-F5DB99E6E433}"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xmlns="" val="19494655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BF30803E-8B52-4DC7-A67F-7196149C50E4}" type="datetimeFigureOut">
              <a:rPr lang="zh-TW" altLang="en-US" smtClean="0">
                <a:solidFill>
                  <a:prstClr val="black">
                    <a:tint val="75000"/>
                  </a:prstClr>
                </a:solidFill>
              </a:rPr>
              <a:pPr/>
              <a:t>2015/10/27</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F22005D8-2C24-4BB5-9B24-F5DB99E6E433}"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xmlns="" val="20830869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BF30803E-8B52-4DC7-A67F-7196149C50E4}" type="datetimeFigureOut">
              <a:rPr lang="zh-TW" altLang="en-US" smtClean="0">
                <a:solidFill>
                  <a:prstClr val="black">
                    <a:tint val="75000"/>
                  </a:prstClr>
                </a:solidFill>
              </a:rPr>
              <a:pPr/>
              <a:t>2015/10/27</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F22005D8-2C24-4BB5-9B24-F5DB99E6E433}"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xmlns="" val="21161003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BF30803E-8B52-4DC7-A67F-7196149C50E4}" type="datetimeFigureOut">
              <a:rPr lang="zh-TW" altLang="en-US" smtClean="0">
                <a:solidFill>
                  <a:prstClr val="black">
                    <a:tint val="75000"/>
                  </a:prstClr>
                </a:solidFill>
              </a:rPr>
              <a:pPr/>
              <a:t>2015/10/27</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F22005D8-2C24-4BB5-9B24-F5DB99E6E433}"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xmlns="" val="1680424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15C3241C-EA27-4125-BB1B-5C33804589B4}" type="slidenum">
              <a:rPr lang="zh-TW" altLang="en-US"/>
              <a:pPr>
                <a:defRPr/>
              </a:pPr>
              <a:t>‹#›</a:t>
            </a:fld>
            <a:endParaRPr lang="en-US" altLang="zh-TW"/>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F30803E-8B52-4DC7-A67F-7196149C50E4}" type="datetimeFigureOut">
              <a:rPr lang="zh-TW" altLang="en-US" smtClean="0">
                <a:solidFill>
                  <a:prstClr val="black">
                    <a:tint val="75000"/>
                  </a:prstClr>
                </a:solidFill>
              </a:rPr>
              <a:pPr/>
              <a:t>2015/10/27</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F22005D8-2C24-4BB5-9B24-F5DB99E6E433}"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xmlns="" val="21023529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F30803E-8B52-4DC7-A67F-7196149C50E4}" type="datetimeFigureOut">
              <a:rPr lang="zh-TW" altLang="en-US" smtClean="0">
                <a:solidFill>
                  <a:prstClr val="black">
                    <a:tint val="75000"/>
                  </a:prstClr>
                </a:solidFill>
              </a:rPr>
              <a:pPr/>
              <a:t>2015/10/27</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F22005D8-2C24-4BB5-9B24-F5DB99E6E433}"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xmlns="" val="17173531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F30803E-8B52-4DC7-A67F-7196149C50E4}" type="datetimeFigureOut">
              <a:rPr lang="zh-TW" altLang="en-US" smtClean="0">
                <a:solidFill>
                  <a:prstClr val="black">
                    <a:tint val="75000"/>
                  </a:prstClr>
                </a:solidFill>
              </a:rPr>
              <a:pPr/>
              <a:t>2015/10/27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F22005D8-2C24-4BB5-9B24-F5DB99E6E433}"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xmlns="" val="16207770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F30803E-8B52-4DC7-A67F-7196149C50E4}" type="datetimeFigureOut">
              <a:rPr lang="zh-TW" altLang="en-US" smtClean="0">
                <a:solidFill>
                  <a:prstClr val="black">
                    <a:tint val="75000"/>
                  </a:prstClr>
                </a:solidFill>
              </a:rPr>
              <a:pPr/>
              <a:t>2015/10/27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F22005D8-2C24-4BB5-9B24-F5DB99E6E433}"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xmlns="" val="33060255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E9C365-C34D-40F3-9377-75EE4CF7E5C9}"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15968238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F380A9-7D7C-4F61-AC61-42C1B8A4A5A1}"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13981910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A90505-E336-4A9F-AF5A-064B6F6E4ED3}"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33719727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C68971-9A0A-4CAD-80AA-4C6186CE9A50}"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36325308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429C2AC-5FE4-4E6D-B813-B1548A398E6B}"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11312193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ABA290D-E70A-47E5-B67E-5E204E27AEB8}"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2901211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0E978BF4-7B77-4800-B556-2BCC0927AAF7}" type="slidenum">
              <a:rPr lang="zh-TW" altLang="en-US"/>
              <a:pPr>
                <a:defRPr/>
              </a:pPr>
              <a:t>‹#›</a:t>
            </a:fld>
            <a:endParaRPr lang="en-US" altLang="zh-TW"/>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A513D6D-298A-474A-88ED-E43A9E1B66F9}"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2377738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2103BC-A493-4C82-B12F-96FE8E958EE8}"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35425716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F77E73-6A86-4155-96F9-A2B7EC276FA7}"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37851849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74FE5A-D421-419B-B208-5E3568EA07A8}"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4492624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609600"/>
            <a:ext cx="1943100" cy="54864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85800" y="609600"/>
            <a:ext cx="5676900" cy="54864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03C45B-6169-4EE9-B124-6AE911ED0B80}"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7675396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685800" y="609600"/>
            <a:ext cx="7772400" cy="54864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8023587-BE50-4C08-AD65-6F9191F7610A}"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40976925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2E7F715F-0C65-4702-847B-4F94FB4A60CF}" type="datetimeFigureOut">
              <a:rPr lang="zh-TW" altLang="en-US" smtClean="0">
                <a:solidFill>
                  <a:prstClr val="black">
                    <a:tint val="75000"/>
                  </a:prstClr>
                </a:solidFill>
              </a:rPr>
              <a:pPr/>
              <a:t>2015/10/27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D5A8B9A-BA86-4332-AF73-7882F7AD54F7}"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xmlns="" val="15110320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2E7F715F-0C65-4702-847B-4F94FB4A60CF}" type="datetimeFigureOut">
              <a:rPr lang="zh-TW" altLang="en-US" smtClean="0">
                <a:solidFill>
                  <a:prstClr val="black">
                    <a:tint val="75000"/>
                  </a:prstClr>
                </a:solidFill>
              </a:rPr>
              <a:pPr/>
              <a:t>2015/10/27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D5A8B9A-BA86-4332-AF73-7882F7AD54F7}"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xmlns="" val="41225800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2E7F715F-0C65-4702-847B-4F94FB4A60CF}" type="datetimeFigureOut">
              <a:rPr lang="zh-TW" altLang="en-US" smtClean="0">
                <a:solidFill>
                  <a:prstClr val="black">
                    <a:tint val="75000"/>
                  </a:prstClr>
                </a:solidFill>
              </a:rPr>
              <a:pPr/>
              <a:t>2015/10/27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D5A8B9A-BA86-4332-AF73-7882F7AD54F7}"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xmlns="" val="31684528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2E7F715F-0C65-4702-847B-4F94FB4A60CF}" type="datetimeFigureOut">
              <a:rPr lang="zh-TW" altLang="en-US" smtClean="0">
                <a:solidFill>
                  <a:prstClr val="black">
                    <a:tint val="75000"/>
                  </a:prstClr>
                </a:solidFill>
              </a:rPr>
              <a:pPr/>
              <a:t>2015/10/27</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D5A8B9A-BA86-4332-AF73-7882F7AD54F7}"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xmlns="" val="66361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A45AE0F4-EF19-4754-B749-71266F7AFF25}" type="slidenum">
              <a:rPr lang="zh-TW" altLang="en-US"/>
              <a:pPr>
                <a:defRPr/>
              </a:pPr>
              <a:t>‹#›</a:t>
            </a:fld>
            <a:endParaRPr lang="en-US" altLang="zh-TW"/>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2E7F715F-0C65-4702-847B-4F94FB4A60CF}" type="datetimeFigureOut">
              <a:rPr lang="zh-TW" altLang="en-US" smtClean="0">
                <a:solidFill>
                  <a:prstClr val="black">
                    <a:tint val="75000"/>
                  </a:prstClr>
                </a:solidFill>
              </a:rPr>
              <a:pPr/>
              <a:t>2015/10/27</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BD5A8B9A-BA86-4332-AF73-7882F7AD54F7}"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xmlns="" val="34325708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2E7F715F-0C65-4702-847B-4F94FB4A60CF}" type="datetimeFigureOut">
              <a:rPr lang="zh-TW" altLang="en-US" smtClean="0">
                <a:solidFill>
                  <a:prstClr val="black">
                    <a:tint val="75000"/>
                  </a:prstClr>
                </a:solidFill>
              </a:rPr>
              <a:pPr/>
              <a:t>2015/10/27</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BD5A8B9A-BA86-4332-AF73-7882F7AD54F7}"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xmlns="" val="25363157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2E7F715F-0C65-4702-847B-4F94FB4A60CF}" type="datetimeFigureOut">
              <a:rPr lang="zh-TW" altLang="en-US" smtClean="0">
                <a:solidFill>
                  <a:prstClr val="black">
                    <a:tint val="75000"/>
                  </a:prstClr>
                </a:solidFill>
              </a:rPr>
              <a:pPr/>
              <a:t>2015/10/27</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BD5A8B9A-BA86-4332-AF73-7882F7AD54F7}"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xmlns="" val="37704764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2E7F715F-0C65-4702-847B-4F94FB4A60CF}" type="datetimeFigureOut">
              <a:rPr lang="zh-TW" altLang="en-US" smtClean="0">
                <a:solidFill>
                  <a:prstClr val="black">
                    <a:tint val="75000"/>
                  </a:prstClr>
                </a:solidFill>
              </a:rPr>
              <a:pPr/>
              <a:t>2015/10/27</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D5A8B9A-BA86-4332-AF73-7882F7AD54F7}"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xmlns="" val="14648029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2E7F715F-0C65-4702-847B-4F94FB4A60CF}" type="datetimeFigureOut">
              <a:rPr lang="zh-TW" altLang="en-US" smtClean="0">
                <a:solidFill>
                  <a:prstClr val="black">
                    <a:tint val="75000"/>
                  </a:prstClr>
                </a:solidFill>
              </a:rPr>
              <a:pPr/>
              <a:t>2015/10/27</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D5A8B9A-BA86-4332-AF73-7882F7AD54F7}"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xmlns="" val="18259148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2E7F715F-0C65-4702-847B-4F94FB4A60CF}" type="datetimeFigureOut">
              <a:rPr lang="zh-TW" altLang="en-US" smtClean="0">
                <a:solidFill>
                  <a:prstClr val="black">
                    <a:tint val="75000"/>
                  </a:prstClr>
                </a:solidFill>
              </a:rPr>
              <a:pPr/>
              <a:t>2015/10/27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D5A8B9A-BA86-4332-AF73-7882F7AD54F7}"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xmlns="" val="28884324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2E7F715F-0C65-4702-847B-4F94FB4A60CF}" type="datetimeFigureOut">
              <a:rPr lang="zh-TW" altLang="en-US" smtClean="0">
                <a:solidFill>
                  <a:prstClr val="black">
                    <a:tint val="75000"/>
                  </a:prstClr>
                </a:solidFill>
              </a:rPr>
              <a:pPr/>
              <a:t>2015/10/27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D5A8B9A-BA86-4332-AF73-7882F7AD54F7}"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xmlns="" val="8476627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11560" y="260649"/>
            <a:ext cx="7416824" cy="792088"/>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611560" y="1340768"/>
            <a:ext cx="7416824" cy="4752528"/>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Tree>
    <p:extLst>
      <p:ext uri="{BB962C8B-B14F-4D97-AF65-F5344CB8AC3E}">
        <p14:creationId xmlns:p14="http://schemas.microsoft.com/office/powerpoint/2010/main" xmlns="" val="25209928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1_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11560" y="260649"/>
            <a:ext cx="7416824" cy="792088"/>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611560" y="1340768"/>
            <a:ext cx="7416824" cy="4752528"/>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Tree>
    <p:extLst>
      <p:ext uri="{BB962C8B-B14F-4D97-AF65-F5344CB8AC3E}">
        <p14:creationId xmlns:p14="http://schemas.microsoft.com/office/powerpoint/2010/main" xmlns="" val="20788756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4"/>
          <p:cNvSpPr>
            <a:spLocks noGrp="1" noChangeArrowheads="1"/>
          </p:cNvSpPr>
          <p:nvPr>
            <p:ph type="dt" sz="half" idx="10"/>
          </p:nvPr>
        </p:nvSpPr>
        <p:spPr/>
        <p:txBody>
          <a:bodyPr/>
          <a:lstStyle>
            <a:lvl1pPr>
              <a:defRPr>
                <a:ea typeface="新細明體" charset="-12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ea typeface="新細明體" charset="-12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ea typeface="新細明體" charset="-120"/>
              </a:defRPr>
            </a:lvl1pPr>
          </a:lstStyle>
          <a:p>
            <a:pPr>
              <a:defRPr/>
            </a:pPr>
            <a:fld id="{90C62CC9-5B5F-4A64-933D-30A8176BF95D}" type="slidenum">
              <a:rPr lang="zh-TW" altLang="en-US"/>
              <a:pPr>
                <a:defRPr/>
              </a:pPr>
              <a:t>‹#›</a:t>
            </a:fld>
            <a:endParaRPr lang="en-US" altLang="zh-TW"/>
          </a:p>
        </p:txBody>
      </p:sp>
    </p:spTree>
    <p:extLst>
      <p:ext uri="{BB962C8B-B14F-4D97-AF65-F5344CB8AC3E}">
        <p14:creationId xmlns:p14="http://schemas.microsoft.com/office/powerpoint/2010/main" xmlns="" val="3974357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7701A9BA-43A6-4C03-BA7D-9655306458DA}" type="slidenum">
              <a:rPr lang="zh-TW" altLang="en-US"/>
              <a:pPr>
                <a:defRPr/>
              </a:pPr>
              <a:t>‹#›</a:t>
            </a:fld>
            <a:endParaRPr lang="en-US" altLang="zh-TW"/>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p:txBody>
          <a:bodyPr/>
          <a:lstStyle>
            <a:lvl1pPr>
              <a:defRPr>
                <a:ea typeface="新細明體" charset="-12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ea typeface="新細明體" charset="-12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ea typeface="新細明體" charset="-120"/>
              </a:defRPr>
            </a:lvl1pPr>
          </a:lstStyle>
          <a:p>
            <a:pPr>
              <a:defRPr/>
            </a:pPr>
            <a:fld id="{BF0262B7-1A7F-4156-BCB6-FD6A403D5C58}" type="slidenum">
              <a:rPr lang="zh-TW" altLang="en-US"/>
              <a:pPr>
                <a:defRPr/>
              </a:pPr>
              <a:t>‹#›</a:t>
            </a:fld>
            <a:endParaRPr lang="en-US" altLang="zh-TW"/>
          </a:p>
        </p:txBody>
      </p:sp>
    </p:spTree>
    <p:extLst>
      <p:ext uri="{BB962C8B-B14F-4D97-AF65-F5344CB8AC3E}">
        <p14:creationId xmlns:p14="http://schemas.microsoft.com/office/powerpoint/2010/main" xmlns="" val="23420111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p:txBody>
          <a:bodyPr/>
          <a:lstStyle>
            <a:lvl1pPr>
              <a:defRPr>
                <a:ea typeface="新細明體" charset="-12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ea typeface="新細明體" charset="-12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ea typeface="新細明體" charset="-120"/>
              </a:defRPr>
            </a:lvl1pPr>
          </a:lstStyle>
          <a:p>
            <a:pPr>
              <a:defRPr/>
            </a:pPr>
            <a:fld id="{22BA7640-E8E6-452A-88A1-62715744D83F}" type="slidenum">
              <a:rPr lang="zh-TW" altLang="en-US"/>
              <a:pPr>
                <a:defRPr/>
              </a:pPr>
              <a:t>‹#›</a:t>
            </a:fld>
            <a:endParaRPr lang="en-US" altLang="zh-TW"/>
          </a:p>
        </p:txBody>
      </p:sp>
    </p:spTree>
    <p:extLst>
      <p:ext uri="{BB962C8B-B14F-4D97-AF65-F5344CB8AC3E}">
        <p14:creationId xmlns:p14="http://schemas.microsoft.com/office/powerpoint/2010/main" xmlns="" val="9912591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p:txBody>
          <a:bodyPr/>
          <a:lstStyle>
            <a:lvl1pPr>
              <a:defRPr>
                <a:ea typeface="新細明體" charset="-12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ea typeface="新細明體" charset="-12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ea typeface="新細明體" charset="-120"/>
              </a:defRPr>
            </a:lvl1pPr>
          </a:lstStyle>
          <a:p>
            <a:pPr>
              <a:defRPr/>
            </a:pPr>
            <a:fld id="{A28DC0D8-4C72-4D36-BC18-2D092EB54225}" type="slidenum">
              <a:rPr lang="zh-TW" altLang="en-US"/>
              <a:pPr>
                <a:defRPr/>
              </a:pPr>
              <a:t>‹#›</a:t>
            </a:fld>
            <a:endParaRPr lang="en-US" altLang="zh-TW"/>
          </a:p>
        </p:txBody>
      </p:sp>
    </p:spTree>
    <p:extLst>
      <p:ext uri="{BB962C8B-B14F-4D97-AF65-F5344CB8AC3E}">
        <p14:creationId xmlns:p14="http://schemas.microsoft.com/office/powerpoint/2010/main" xmlns="" val="2163837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p:txBody>
          <a:bodyPr/>
          <a:lstStyle>
            <a:lvl1pPr>
              <a:defRPr>
                <a:ea typeface="新細明體" charset="-12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ea typeface="新細明體" charset="-12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ea typeface="新細明體" charset="-120"/>
              </a:defRPr>
            </a:lvl1pPr>
          </a:lstStyle>
          <a:p>
            <a:pPr>
              <a:defRPr/>
            </a:pPr>
            <a:fld id="{AACE7EB7-88AA-459F-8257-CEEB0D3AC9C0}" type="slidenum">
              <a:rPr lang="zh-TW" altLang="en-US"/>
              <a:pPr>
                <a:defRPr/>
              </a:pPr>
              <a:t>‹#›</a:t>
            </a:fld>
            <a:endParaRPr lang="en-US" altLang="zh-TW"/>
          </a:p>
        </p:txBody>
      </p:sp>
    </p:spTree>
    <p:extLst>
      <p:ext uri="{BB962C8B-B14F-4D97-AF65-F5344CB8AC3E}">
        <p14:creationId xmlns:p14="http://schemas.microsoft.com/office/powerpoint/2010/main" xmlns="" val="13228593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p:txBody>
          <a:bodyPr/>
          <a:lstStyle>
            <a:lvl1pPr>
              <a:defRPr>
                <a:ea typeface="新細明體" charset="-12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ea typeface="新細明體" charset="-12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ea typeface="新細明體" charset="-120"/>
              </a:defRPr>
            </a:lvl1pPr>
          </a:lstStyle>
          <a:p>
            <a:pPr>
              <a:defRPr/>
            </a:pPr>
            <a:fld id="{A2EDBDE3-5CB7-4765-B34A-99007FC91899}" type="slidenum">
              <a:rPr lang="zh-TW" altLang="en-US"/>
              <a:pPr>
                <a:defRPr/>
              </a:pPr>
              <a:t>‹#›</a:t>
            </a:fld>
            <a:endParaRPr lang="en-US" altLang="zh-TW"/>
          </a:p>
        </p:txBody>
      </p:sp>
    </p:spTree>
    <p:extLst>
      <p:ext uri="{BB962C8B-B14F-4D97-AF65-F5344CB8AC3E}">
        <p14:creationId xmlns:p14="http://schemas.microsoft.com/office/powerpoint/2010/main" xmlns="" val="42806443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新細明體" charset="-12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ea typeface="新細明體" charset="-12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ea typeface="新細明體" charset="-120"/>
              </a:defRPr>
            </a:lvl1pPr>
          </a:lstStyle>
          <a:p>
            <a:pPr>
              <a:defRPr/>
            </a:pPr>
            <a:fld id="{4EFF1ED0-C033-463A-9133-AEDFE6106F20}" type="slidenum">
              <a:rPr lang="zh-TW" altLang="en-US"/>
              <a:pPr>
                <a:defRPr/>
              </a:pPr>
              <a:t>‹#›</a:t>
            </a:fld>
            <a:endParaRPr lang="en-US" altLang="zh-TW"/>
          </a:p>
        </p:txBody>
      </p:sp>
    </p:spTree>
    <p:extLst>
      <p:ext uri="{BB962C8B-B14F-4D97-AF65-F5344CB8AC3E}">
        <p14:creationId xmlns:p14="http://schemas.microsoft.com/office/powerpoint/2010/main" xmlns="" val="28051310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p:txBody>
          <a:bodyPr/>
          <a:lstStyle>
            <a:lvl1pPr>
              <a:defRPr>
                <a:ea typeface="新細明體" charset="-12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ea typeface="新細明體" charset="-12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ea typeface="新細明體" charset="-120"/>
              </a:defRPr>
            </a:lvl1pPr>
          </a:lstStyle>
          <a:p>
            <a:pPr>
              <a:defRPr/>
            </a:pPr>
            <a:fld id="{A3C6B45A-810E-42C8-B861-E8DC16891448}" type="slidenum">
              <a:rPr lang="zh-TW" altLang="en-US"/>
              <a:pPr>
                <a:defRPr/>
              </a:pPr>
              <a:t>‹#›</a:t>
            </a:fld>
            <a:endParaRPr lang="en-US" altLang="zh-TW"/>
          </a:p>
        </p:txBody>
      </p:sp>
    </p:spTree>
    <p:extLst>
      <p:ext uri="{BB962C8B-B14F-4D97-AF65-F5344CB8AC3E}">
        <p14:creationId xmlns:p14="http://schemas.microsoft.com/office/powerpoint/2010/main" xmlns="" val="42511624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p:txBody>
          <a:bodyPr/>
          <a:lstStyle>
            <a:lvl1pPr>
              <a:defRPr>
                <a:ea typeface="新細明體" charset="-12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ea typeface="新細明體" charset="-12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ea typeface="新細明體" charset="-120"/>
              </a:defRPr>
            </a:lvl1pPr>
          </a:lstStyle>
          <a:p>
            <a:pPr>
              <a:defRPr/>
            </a:pPr>
            <a:fld id="{B0E0BDEF-F752-46AB-B595-77DBA760F9B2}" type="slidenum">
              <a:rPr lang="zh-TW" altLang="en-US"/>
              <a:pPr>
                <a:defRPr/>
              </a:pPr>
              <a:t>‹#›</a:t>
            </a:fld>
            <a:endParaRPr lang="en-US" altLang="zh-TW"/>
          </a:p>
        </p:txBody>
      </p:sp>
    </p:spTree>
    <p:extLst>
      <p:ext uri="{BB962C8B-B14F-4D97-AF65-F5344CB8AC3E}">
        <p14:creationId xmlns:p14="http://schemas.microsoft.com/office/powerpoint/2010/main" xmlns="" val="39353596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p:txBody>
          <a:bodyPr/>
          <a:lstStyle>
            <a:lvl1pPr>
              <a:defRPr>
                <a:ea typeface="新細明體" charset="-12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ea typeface="新細明體" charset="-12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ea typeface="新細明體" charset="-120"/>
              </a:defRPr>
            </a:lvl1pPr>
          </a:lstStyle>
          <a:p>
            <a:pPr>
              <a:defRPr/>
            </a:pPr>
            <a:fld id="{6962092D-D101-4D67-BEDE-444BC0CEE004}" type="slidenum">
              <a:rPr lang="zh-TW" altLang="en-US"/>
              <a:pPr>
                <a:defRPr/>
              </a:pPr>
              <a:t>‹#›</a:t>
            </a:fld>
            <a:endParaRPr lang="en-US" altLang="zh-TW"/>
          </a:p>
        </p:txBody>
      </p:sp>
    </p:spTree>
    <p:extLst>
      <p:ext uri="{BB962C8B-B14F-4D97-AF65-F5344CB8AC3E}">
        <p14:creationId xmlns:p14="http://schemas.microsoft.com/office/powerpoint/2010/main" xmlns="" val="14455978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609600"/>
            <a:ext cx="1943100" cy="54864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85800" y="609600"/>
            <a:ext cx="5676900" cy="54864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p:txBody>
          <a:bodyPr/>
          <a:lstStyle>
            <a:lvl1pPr>
              <a:defRPr>
                <a:ea typeface="新細明體" charset="-12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ea typeface="新細明體" charset="-12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ea typeface="新細明體" charset="-120"/>
              </a:defRPr>
            </a:lvl1pPr>
          </a:lstStyle>
          <a:p>
            <a:pPr>
              <a:defRPr/>
            </a:pPr>
            <a:fld id="{48C5B3F1-4ECA-45AC-9988-675877BFA73E}" type="slidenum">
              <a:rPr lang="zh-TW" altLang="en-US"/>
              <a:pPr>
                <a:defRPr/>
              </a:pPr>
              <a:t>‹#›</a:t>
            </a:fld>
            <a:endParaRPr lang="en-US" altLang="zh-TW"/>
          </a:p>
        </p:txBody>
      </p:sp>
    </p:spTree>
    <p:extLst>
      <p:ext uri="{BB962C8B-B14F-4D97-AF65-F5344CB8AC3E}">
        <p14:creationId xmlns:p14="http://schemas.microsoft.com/office/powerpoint/2010/main" xmlns="" val="2390622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A9187CE5-CB1F-41D2-BC6E-5A62F48889A5}" type="slidenum">
              <a:rPr lang="zh-TW" altLang="en-US"/>
              <a:pPr>
                <a:defRPr/>
              </a:pPr>
              <a:t>‹#›</a:t>
            </a:fld>
            <a:endParaRPr lang="en-US" altLang="zh-TW"/>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685800" y="609600"/>
            <a:ext cx="7772400" cy="54864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3" name="Rectangle 4"/>
          <p:cNvSpPr>
            <a:spLocks noGrp="1" noChangeArrowheads="1"/>
          </p:cNvSpPr>
          <p:nvPr>
            <p:ph type="dt" sz="half" idx="10"/>
          </p:nvPr>
        </p:nvSpPr>
        <p:spPr/>
        <p:txBody>
          <a:bodyPr/>
          <a:lstStyle>
            <a:lvl1pPr>
              <a:defRPr>
                <a:ea typeface="新細明體" charset="-12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ea typeface="新細明體" charset="-12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ea typeface="新細明體" charset="-120"/>
              </a:defRPr>
            </a:lvl1pPr>
          </a:lstStyle>
          <a:p>
            <a:pPr>
              <a:defRPr/>
            </a:pPr>
            <a:fld id="{105A1EF7-C504-4578-98D3-8A5C0CB06B8D}" type="slidenum">
              <a:rPr lang="zh-TW" altLang="en-US"/>
              <a:pPr>
                <a:defRPr/>
              </a:pPr>
              <a:t>‹#›</a:t>
            </a:fld>
            <a:endParaRPr lang="en-US" altLang="zh-TW"/>
          </a:p>
        </p:txBody>
      </p:sp>
    </p:spTree>
    <p:extLst>
      <p:ext uri="{BB962C8B-B14F-4D97-AF65-F5344CB8AC3E}">
        <p14:creationId xmlns:p14="http://schemas.microsoft.com/office/powerpoint/2010/main" xmlns="" val="528651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419959-ADA9-492C-84E8-E330091D9FF5}" type="slidenum">
              <a:rPr lang="zh-TW" altLang="en-US">
                <a:solidFill>
                  <a:srgbClr val="000000"/>
                </a:solidFill>
              </a:rPr>
              <a:pPr>
                <a:defRPr/>
              </a:pPr>
              <a:t>‹#›</a:t>
            </a:fld>
            <a:endParaRPr lang="en-US" altLang="zh-TW">
              <a:solidFill>
                <a:srgbClr val="000000"/>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C3241C-EA27-4125-BB1B-5C33804589B4}" type="slidenum">
              <a:rPr lang="zh-TW" altLang="en-US">
                <a:solidFill>
                  <a:srgbClr val="000000"/>
                </a:solidFill>
              </a:rPr>
              <a:pPr>
                <a:defRPr/>
              </a:pPr>
              <a:t>‹#›</a:t>
            </a:fld>
            <a:endParaRPr lang="en-US" altLang="zh-TW">
              <a:solidFill>
                <a:srgbClr val="000000"/>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978BF4-7B77-4800-B556-2BCC0927AAF7}" type="slidenum">
              <a:rPr lang="zh-TW" altLang="en-US">
                <a:solidFill>
                  <a:srgbClr val="000000"/>
                </a:solidFill>
              </a:rPr>
              <a:pPr>
                <a:defRPr/>
              </a:pPr>
              <a:t>‹#›</a:t>
            </a:fld>
            <a:endParaRPr lang="en-US" altLang="zh-TW">
              <a:solidFill>
                <a:srgbClr val="000000"/>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45AE0F4-EF19-4754-B749-71266F7AFF25}" type="slidenum">
              <a:rPr lang="zh-TW" altLang="en-US">
                <a:solidFill>
                  <a:srgbClr val="000000"/>
                </a:solidFill>
              </a:rPr>
              <a:pPr>
                <a:defRPr/>
              </a:pPr>
              <a:t>‹#›</a:t>
            </a:fld>
            <a:endParaRPr lang="en-US" altLang="zh-TW">
              <a:solidFill>
                <a:srgbClr val="000000"/>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701A9BA-43A6-4C03-BA7D-9655306458DA}" type="slidenum">
              <a:rPr lang="zh-TW" altLang="en-US">
                <a:solidFill>
                  <a:srgbClr val="000000"/>
                </a:solidFill>
              </a:rPr>
              <a:pPr>
                <a:defRPr/>
              </a:pPr>
              <a:t>‹#›</a:t>
            </a:fld>
            <a:endParaRPr lang="en-US" altLang="zh-TW">
              <a:solidFill>
                <a:srgbClr val="000000"/>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187CE5-CB1F-41D2-BC6E-5A62F48889A5}" type="slidenum">
              <a:rPr lang="zh-TW" altLang="en-US">
                <a:solidFill>
                  <a:srgbClr val="000000"/>
                </a:solidFill>
              </a:rPr>
              <a:pPr>
                <a:defRPr/>
              </a:pPr>
              <a:t>‹#›</a:t>
            </a:fld>
            <a:endParaRPr lang="en-US" altLang="zh-TW">
              <a:solidFill>
                <a:srgbClr val="000000"/>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E8978B-3CE4-43C5-B7F2-10F7B93519B4}" type="slidenum">
              <a:rPr lang="zh-TW" altLang="en-US">
                <a:solidFill>
                  <a:srgbClr val="000000"/>
                </a:solidFill>
              </a:rPr>
              <a:pPr>
                <a:defRPr/>
              </a:pPr>
              <a:t>‹#›</a:t>
            </a:fld>
            <a:endParaRPr lang="en-US" altLang="zh-TW">
              <a:solidFill>
                <a:srgbClr val="000000"/>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6AC574-45A0-46D7-87C4-B3F20C81BD7D}" type="slidenum">
              <a:rPr lang="zh-TW" altLang="en-US">
                <a:solidFill>
                  <a:srgbClr val="000000"/>
                </a:solidFill>
              </a:rPr>
              <a:pPr>
                <a:defRPr/>
              </a:pPr>
              <a:t>‹#›</a:t>
            </a:fld>
            <a:endParaRPr lang="en-US" altLang="zh-TW">
              <a:solidFill>
                <a:srgbClr val="000000"/>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5581C3-0518-49B1-9976-D9853A3BBDE7}" type="slidenum">
              <a:rPr lang="zh-TW" altLang="en-US">
                <a:solidFill>
                  <a:srgbClr val="000000"/>
                </a:solidFill>
              </a:rPr>
              <a:pPr>
                <a:defRPr/>
              </a:pPr>
              <a:t>‹#›</a:t>
            </a:fld>
            <a:endParaRPr lang="en-US" altLang="zh-TW">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51E8978B-3CE4-43C5-B7F2-10F7B93519B4}" type="slidenum">
              <a:rPr lang="zh-TW" altLang="en-US"/>
              <a:pPr>
                <a:defRPr/>
              </a:pPr>
              <a:t>‹#›</a:t>
            </a:fld>
            <a:endParaRPr lang="en-US" altLang="zh-TW"/>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2411B3-86F2-494C-8629-2D26981BB621}" type="slidenum">
              <a:rPr lang="zh-TW" altLang="en-US">
                <a:solidFill>
                  <a:srgbClr val="000000"/>
                </a:solidFill>
              </a:rPr>
              <a:pPr>
                <a:defRPr/>
              </a:pPr>
              <a:t>‹#›</a:t>
            </a:fld>
            <a:endParaRPr lang="en-US" altLang="zh-TW">
              <a:solidFill>
                <a:srgbClr val="000000"/>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609600"/>
            <a:ext cx="1943100" cy="54864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85800" y="609600"/>
            <a:ext cx="5676900" cy="54864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D4A287-6ABC-4ED3-AF43-30B71C71BA95}" type="slidenum">
              <a:rPr lang="zh-TW" altLang="en-US">
                <a:solidFill>
                  <a:srgbClr val="000000"/>
                </a:solidFill>
              </a:rPr>
              <a:pPr>
                <a:defRPr/>
              </a:pPr>
              <a:t>‹#›</a:t>
            </a:fld>
            <a:endParaRPr lang="en-US" altLang="zh-TW">
              <a:solidFill>
                <a:srgbClr val="000000"/>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685800" y="609600"/>
            <a:ext cx="7772400" cy="54864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FAFA780-E974-4B68-A658-B1B00E0E895A}" type="slidenum">
              <a:rPr lang="zh-TW" altLang="en-US">
                <a:solidFill>
                  <a:srgbClr val="000000"/>
                </a:solidFill>
              </a:rPr>
              <a:pPr>
                <a:defRPr/>
              </a:pPr>
              <a:t>‹#›</a:t>
            </a:fld>
            <a:endParaRPr lang="en-US" altLang="zh-TW">
              <a:solidFill>
                <a:srgbClr val="000000"/>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6FCAA8-526A-486F-AF4A-B2186A4303D2}"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28635312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3250AA-B2F4-4DF4-9961-8B6B8FF31689}"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19580859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4D83DD-65E8-4FDC-9099-4F6B7DCAD5CF}"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33847392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0C80B4-A5AE-458C-A839-7E71FDC9F59B}"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6626503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D6E905B-1764-4C33-9732-B9083CABBDC7}"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35865675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BC539D7-0E3C-4457-8346-8EA6F837B5E3}"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25638999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D3734C-1816-41D5-B1BC-9B435B8D4BC7}"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3534389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066AC574-45A0-46D7-87C4-B3F20C81BD7D}" type="slidenum">
              <a:rPr lang="zh-TW" altLang="en-US"/>
              <a:pPr>
                <a:defRPr/>
              </a:pPr>
              <a:t>‹#›</a:t>
            </a:fld>
            <a:endParaRPr lang="en-US" altLang="zh-TW"/>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23B06F-0F8A-41F0-A05E-0A8BBD59AAE2}"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23615573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019AA2-7DEA-4C1E-86E4-E07DA771A488}"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40597415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A0BE17-5C5D-4218-AD8E-F4B68415699C}"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36687212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609600"/>
            <a:ext cx="1943100" cy="54864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85800" y="609600"/>
            <a:ext cx="5676900" cy="54864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65F235-D2B9-4EBE-8162-8415AE0F2535}"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17101246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685800" y="609600"/>
            <a:ext cx="7772400" cy="54864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A6FE218-6F86-489B-B640-16A4B1B5AA1D}"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23407702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DB2A95C5-859D-45A6-A132-FEC84BBABB2E}" type="datetime1">
              <a:rPr lang="zh-TW" altLang="en-US" smtClean="0">
                <a:solidFill>
                  <a:prstClr val="black">
                    <a:tint val="75000"/>
                  </a:prstClr>
                </a:solidFill>
              </a:rPr>
              <a:pPr/>
              <a:t>2015/10/27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solidFill>
                  <a:schemeClr val="tx1"/>
                </a:solidFill>
              </a:defRPr>
            </a:lvl1pPr>
          </a:lstStyle>
          <a:p>
            <a:fld id="{93D0A029-38BC-4F67-9918-EDED5BC1EFF1}" type="slidenum">
              <a:rPr lang="zh-TW" altLang="en-US" smtClean="0">
                <a:solidFill>
                  <a:prstClr val="black"/>
                </a:solidFill>
              </a:rPr>
              <a:pPr/>
              <a:t>‹#›</a:t>
            </a:fld>
            <a:endParaRPr lang="zh-TW" altLang="en-US" dirty="0">
              <a:solidFill>
                <a:prstClr val="black"/>
              </a:solidFill>
            </a:endParaRPr>
          </a:p>
        </p:txBody>
      </p:sp>
    </p:spTree>
    <p:extLst>
      <p:ext uri="{BB962C8B-B14F-4D97-AF65-F5344CB8AC3E}">
        <p14:creationId xmlns:p14="http://schemas.microsoft.com/office/powerpoint/2010/main" xmlns="" val="763586736"/>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1B511DDF-0147-4508-AAAF-2AF03CE482B3}" type="datetime1">
              <a:rPr lang="zh-TW" altLang="en-US" smtClean="0">
                <a:solidFill>
                  <a:prstClr val="black">
                    <a:tint val="75000"/>
                  </a:prstClr>
                </a:solidFill>
              </a:rPr>
              <a:pPr/>
              <a:t>2015/10/27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solidFill>
                  <a:schemeClr val="tx1"/>
                </a:solidFill>
              </a:defRPr>
            </a:lvl1pPr>
          </a:lstStyle>
          <a:p>
            <a:fld id="{93D0A029-38BC-4F67-9918-EDED5BC1EFF1}" type="slidenum">
              <a:rPr lang="zh-TW" altLang="en-US" smtClean="0">
                <a:solidFill>
                  <a:prstClr val="black"/>
                </a:solidFill>
              </a:rPr>
              <a:pPr/>
              <a:t>‹#›</a:t>
            </a:fld>
            <a:endParaRPr lang="zh-TW" altLang="en-US" dirty="0">
              <a:solidFill>
                <a:prstClr val="black"/>
              </a:solidFill>
            </a:endParaRPr>
          </a:p>
        </p:txBody>
      </p:sp>
    </p:spTree>
    <p:extLst>
      <p:ext uri="{BB962C8B-B14F-4D97-AF65-F5344CB8AC3E}">
        <p14:creationId xmlns:p14="http://schemas.microsoft.com/office/powerpoint/2010/main" xmlns="" val="299085559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D729EE67-4363-49E9-A1EB-63EC2501884A}" type="datetime1">
              <a:rPr lang="zh-TW" altLang="en-US" smtClean="0">
                <a:solidFill>
                  <a:prstClr val="black">
                    <a:tint val="75000"/>
                  </a:prstClr>
                </a:solidFill>
              </a:rPr>
              <a:pPr/>
              <a:t>2015/10/27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93D0A029-38BC-4F67-9918-EDED5BC1EFF1}"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xmlns="" val="42747595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1D896C34-457D-41DC-85B3-A175130C8EFF}" type="datetime1">
              <a:rPr lang="zh-TW" altLang="en-US" smtClean="0">
                <a:solidFill>
                  <a:prstClr val="black">
                    <a:tint val="75000"/>
                  </a:prstClr>
                </a:solidFill>
              </a:rPr>
              <a:pPr/>
              <a:t>2015/10/27</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93D0A029-38BC-4F67-9918-EDED5BC1EFF1}"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xmlns="" val="25068798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F98EC498-3C53-4413-9047-A16CD2634741}" type="datetime1">
              <a:rPr lang="zh-TW" altLang="en-US" smtClean="0">
                <a:solidFill>
                  <a:prstClr val="black">
                    <a:tint val="75000"/>
                  </a:prstClr>
                </a:solidFill>
              </a:rPr>
              <a:pPr/>
              <a:t>2015/10/27</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93D0A029-38BC-4F67-9918-EDED5BC1EFF1}"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xmlns="" val="3231548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4D5581C3-0518-49B1-9976-D9853A3BBDE7}" type="slidenum">
              <a:rPr lang="zh-TW" altLang="en-US"/>
              <a:pPr>
                <a:defRPr/>
              </a:pPr>
              <a:t>‹#›</a:t>
            </a:fld>
            <a:endParaRPr lang="en-US" altLang="zh-TW"/>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24270C81-791C-4EEA-ADF0-8ACBD7C52F38}" type="datetime1">
              <a:rPr lang="zh-TW" altLang="en-US" smtClean="0">
                <a:solidFill>
                  <a:prstClr val="black">
                    <a:tint val="75000"/>
                  </a:prstClr>
                </a:solidFill>
              </a:rPr>
              <a:pPr/>
              <a:t>2015/10/27</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93D0A029-38BC-4F67-9918-EDED5BC1EFF1}"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xmlns="" val="18972296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5ABAF68F-62DB-403D-8B52-CD6E9E659EF1}" type="datetime1">
              <a:rPr lang="zh-TW" altLang="en-US" smtClean="0">
                <a:solidFill>
                  <a:prstClr val="black">
                    <a:tint val="75000"/>
                  </a:prstClr>
                </a:solidFill>
              </a:rPr>
              <a:pPr/>
              <a:t>2015/10/27</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93D0A029-38BC-4F67-9918-EDED5BC1EFF1}"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xmlns="" val="32639929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19868F00-E63D-43D8-A03A-D557AA053B87}" type="datetime1">
              <a:rPr lang="zh-TW" altLang="en-US" smtClean="0">
                <a:solidFill>
                  <a:prstClr val="black">
                    <a:tint val="75000"/>
                  </a:prstClr>
                </a:solidFill>
              </a:rPr>
              <a:pPr/>
              <a:t>2015/10/27</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93D0A029-38BC-4F67-9918-EDED5BC1EFF1}"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xmlns="" val="34023802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735FEC4C-6D29-4847-BED0-BA72DEBB3C22}" type="datetime1">
              <a:rPr lang="zh-TW" altLang="en-US" smtClean="0">
                <a:solidFill>
                  <a:prstClr val="black">
                    <a:tint val="75000"/>
                  </a:prstClr>
                </a:solidFill>
              </a:rPr>
              <a:pPr/>
              <a:t>2015/10/27</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93D0A029-38BC-4F67-9918-EDED5BC1EFF1}"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xmlns="" val="11516120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8227B662-A83D-4BDA-BC18-43543F261204}" type="datetime1">
              <a:rPr lang="zh-TW" altLang="en-US" smtClean="0">
                <a:solidFill>
                  <a:prstClr val="black">
                    <a:tint val="75000"/>
                  </a:prstClr>
                </a:solidFill>
              </a:rPr>
              <a:pPr/>
              <a:t>2015/10/27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93D0A029-38BC-4F67-9918-EDED5BC1EFF1}"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xmlns="" val="21240677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1376034-5325-4526-B1AF-8DB57944239C}" type="datetime1">
              <a:rPr lang="zh-TW" altLang="en-US" smtClean="0">
                <a:solidFill>
                  <a:prstClr val="black">
                    <a:tint val="75000"/>
                  </a:prstClr>
                </a:solidFill>
              </a:rPr>
              <a:pPr/>
              <a:t>2015/10/27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93D0A029-38BC-4F67-9918-EDED5BC1EFF1}"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xmlns="" val="1252542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9"/>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r>
              <a:rPr lang="en-US" altLang="zh-TW" smtClean="0">
                <a:solidFill>
                  <a:prstClr val="black">
                    <a:tint val="75000"/>
                  </a:prstClr>
                </a:solidFill>
              </a:rPr>
              <a:t>2015/5/29</a:t>
            </a: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CF99D4FA-62AF-405A-8B3C-58202ADC9D93}"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r>
              <a:rPr lang="en-US" altLang="zh-TW" smtClean="0">
                <a:solidFill>
                  <a:prstClr val="black">
                    <a:tint val="75000"/>
                  </a:prstClr>
                </a:solidFill>
              </a:rPr>
              <a:t>2015/5/29</a:t>
            </a: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CF99D4FA-62AF-405A-8B3C-58202ADC9D93}"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4"/>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r>
              <a:rPr lang="en-US" altLang="zh-TW" smtClean="0">
                <a:solidFill>
                  <a:prstClr val="black">
                    <a:tint val="75000"/>
                  </a:prstClr>
                </a:solidFill>
              </a:rPr>
              <a:t>2015/5/29</a:t>
            </a: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CF99D4FA-62AF-405A-8B3C-58202ADC9D93}"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r>
              <a:rPr lang="en-US" altLang="zh-TW" smtClean="0">
                <a:solidFill>
                  <a:prstClr val="black">
                    <a:tint val="75000"/>
                  </a:prstClr>
                </a:solidFill>
              </a:rPr>
              <a:t>2015/5/29</a:t>
            </a:r>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CF99D4FA-62AF-405A-8B3C-58202ADC9D93}"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0.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1.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2.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3.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4.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4"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7.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8.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9.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0">
                <a:latin typeface="+mn-lt"/>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0">
                <a:latin typeface="+mn-lt"/>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b="0">
                <a:latin typeface="+mn-lt"/>
              </a:defRPr>
            </a:lvl1pPr>
          </a:lstStyle>
          <a:p>
            <a:pPr>
              <a:defRPr/>
            </a:pPr>
            <a:fld id="{B05E11F8-6C97-4881-8C3E-F8ED09AD1380}" type="slidenum">
              <a:rPr lang="zh-TW" altLang="en-US"/>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r>
              <a:rPr kumimoji="0" lang="en-US" altLang="zh-TW" b="0" smtClean="0">
                <a:solidFill>
                  <a:prstClr val="black">
                    <a:tint val="75000"/>
                  </a:prstClr>
                </a:solidFill>
                <a:latin typeface="Calibri"/>
                <a:ea typeface="新細明體"/>
              </a:rPr>
              <a:t>2015/5/29</a:t>
            </a:r>
            <a:endParaRPr kumimoji="0" lang="zh-TW" altLang="en-US" b="0">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zh-TW" altLang="en-US" b="0">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F99D4FA-62AF-405A-8B3C-58202ADC9D93}" type="slidenum">
              <a:rPr kumimoji="0" lang="zh-TW" altLang="en-US" b="0" smtClean="0">
                <a:solidFill>
                  <a:prstClr val="black">
                    <a:tint val="75000"/>
                  </a:prstClr>
                </a:solidFill>
                <a:latin typeface="Calibri"/>
                <a:ea typeface="新細明體"/>
              </a:rPr>
              <a:pPr fontAlgn="auto">
                <a:spcBef>
                  <a:spcPts val="0"/>
                </a:spcBef>
                <a:spcAft>
                  <a:spcPts val="0"/>
                </a:spcAft>
              </a:pPr>
              <a:t>‹#›</a:t>
            </a:fld>
            <a:endParaRPr kumimoji="0" lang="zh-TW" altLang="en-US" b="0">
              <a:solidFill>
                <a:prstClr val="black">
                  <a:tint val="75000"/>
                </a:prstClr>
              </a:solidFill>
              <a:latin typeface="Calibri"/>
              <a:ea typeface="新細明體"/>
            </a:endParaRPr>
          </a:p>
        </p:txBody>
      </p:sp>
    </p:spTree>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hf hdr="0" ftr="0" dt="0"/>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r>
              <a:rPr kumimoji="0" lang="en-US" altLang="zh-TW" b="0" smtClean="0">
                <a:solidFill>
                  <a:prstClr val="black">
                    <a:tint val="75000"/>
                  </a:prstClr>
                </a:solidFill>
                <a:latin typeface="Calibri"/>
                <a:ea typeface="新細明體"/>
              </a:rPr>
              <a:t>2015/5/29</a:t>
            </a:r>
            <a:endParaRPr kumimoji="0" lang="zh-TW" altLang="en-US" b="0">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zh-TW" altLang="en-US" b="0">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F99D4FA-62AF-405A-8B3C-58202ADC9D93}" type="slidenum">
              <a:rPr kumimoji="0" lang="zh-TW" altLang="en-US" b="0" smtClean="0">
                <a:solidFill>
                  <a:prstClr val="black">
                    <a:tint val="75000"/>
                  </a:prstClr>
                </a:solidFill>
                <a:latin typeface="Calibri"/>
                <a:ea typeface="新細明體"/>
              </a:rPr>
              <a:pPr fontAlgn="auto">
                <a:spcBef>
                  <a:spcPts val="0"/>
                </a:spcBef>
                <a:spcAft>
                  <a:spcPts val="0"/>
                </a:spcAft>
              </a:pPr>
              <a:t>‹#›</a:t>
            </a:fld>
            <a:endParaRPr kumimoji="0" lang="zh-TW" altLang="en-US" b="0">
              <a:solidFill>
                <a:prstClr val="black">
                  <a:tint val="75000"/>
                </a:prstClr>
              </a:solidFill>
              <a:latin typeface="Calibri"/>
              <a:ea typeface="新細明體"/>
            </a:endParaRPr>
          </a:p>
        </p:txBody>
      </p:sp>
    </p:spTree>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Lst>
  <p:hf hdr="0" ftr="0" dt="0"/>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r>
              <a:rPr kumimoji="0" lang="en-US" altLang="zh-TW" b="0" smtClean="0">
                <a:solidFill>
                  <a:prstClr val="black">
                    <a:tint val="75000"/>
                  </a:prstClr>
                </a:solidFill>
                <a:latin typeface="Calibri"/>
                <a:ea typeface="新細明體"/>
              </a:rPr>
              <a:t>2015/5/29</a:t>
            </a:r>
            <a:endParaRPr kumimoji="0" lang="zh-TW" altLang="en-US" b="0">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zh-TW" altLang="en-US" b="0">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F99D4FA-62AF-405A-8B3C-58202ADC9D93}" type="slidenum">
              <a:rPr kumimoji="0" lang="zh-TW" altLang="en-US" b="0" smtClean="0">
                <a:solidFill>
                  <a:prstClr val="black">
                    <a:tint val="75000"/>
                  </a:prstClr>
                </a:solidFill>
                <a:latin typeface="Calibri"/>
                <a:ea typeface="新細明體"/>
              </a:rPr>
              <a:pPr fontAlgn="auto">
                <a:spcBef>
                  <a:spcPts val="0"/>
                </a:spcBef>
                <a:spcAft>
                  <a:spcPts val="0"/>
                </a:spcAft>
              </a:pPr>
              <a:t>‹#›</a:t>
            </a:fld>
            <a:endParaRPr kumimoji="0" lang="zh-TW" altLang="en-US" b="0">
              <a:solidFill>
                <a:prstClr val="black">
                  <a:tint val="75000"/>
                </a:prstClr>
              </a:solidFill>
              <a:latin typeface="Calibri"/>
              <a:ea typeface="新細明體"/>
            </a:endParaRPr>
          </a:p>
        </p:txBody>
      </p:sp>
    </p:spTree>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Lst>
  <p:hf hdr="0" ftr="0" dt="0"/>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r>
              <a:rPr kumimoji="0" lang="en-US" altLang="zh-TW" b="0" smtClean="0">
                <a:solidFill>
                  <a:prstClr val="black">
                    <a:tint val="75000"/>
                  </a:prstClr>
                </a:solidFill>
                <a:latin typeface="Calibri"/>
                <a:ea typeface="新細明體"/>
              </a:rPr>
              <a:t>2015/5/29</a:t>
            </a:r>
            <a:endParaRPr kumimoji="0" lang="zh-TW" altLang="en-US" b="0">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zh-TW" altLang="en-US" b="0">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F99D4FA-62AF-405A-8B3C-58202ADC9D93}" type="slidenum">
              <a:rPr kumimoji="0" lang="zh-TW" altLang="en-US" b="0" smtClean="0">
                <a:solidFill>
                  <a:prstClr val="black">
                    <a:tint val="75000"/>
                  </a:prstClr>
                </a:solidFill>
                <a:latin typeface="Calibri"/>
                <a:ea typeface="新細明體"/>
              </a:rPr>
              <a:pPr fontAlgn="auto">
                <a:spcBef>
                  <a:spcPts val="0"/>
                </a:spcBef>
                <a:spcAft>
                  <a:spcPts val="0"/>
                </a:spcAft>
              </a:pPr>
              <a:t>‹#›</a:t>
            </a:fld>
            <a:endParaRPr kumimoji="0" lang="zh-TW" altLang="en-US" b="0">
              <a:solidFill>
                <a:prstClr val="black">
                  <a:tint val="75000"/>
                </a:prstClr>
              </a:solidFill>
              <a:latin typeface="Calibri"/>
              <a:ea typeface="新細明體"/>
            </a:endParaRPr>
          </a:p>
        </p:txBody>
      </p:sp>
    </p:spTree>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Lst>
  <p:hf hdr="0" ftr="0" dt="0"/>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r>
              <a:rPr kumimoji="0" lang="en-US" altLang="zh-TW" b="0" smtClean="0">
                <a:solidFill>
                  <a:prstClr val="black">
                    <a:tint val="75000"/>
                  </a:prstClr>
                </a:solidFill>
                <a:latin typeface="Calibri"/>
                <a:ea typeface="新細明體"/>
              </a:rPr>
              <a:t>2015/5/29</a:t>
            </a:r>
            <a:endParaRPr kumimoji="0" lang="zh-TW" altLang="en-US" b="0">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zh-TW" altLang="en-US" b="0">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F99D4FA-62AF-405A-8B3C-58202ADC9D93}" type="slidenum">
              <a:rPr kumimoji="0" lang="zh-TW" altLang="en-US" b="0" smtClean="0">
                <a:solidFill>
                  <a:prstClr val="black">
                    <a:tint val="75000"/>
                  </a:prstClr>
                </a:solidFill>
                <a:latin typeface="Calibri"/>
                <a:ea typeface="新細明體"/>
              </a:rPr>
              <a:pPr fontAlgn="auto">
                <a:spcBef>
                  <a:spcPts val="0"/>
                </a:spcBef>
                <a:spcAft>
                  <a:spcPts val="0"/>
                </a:spcAft>
              </a:pPr>
              <a:t>‹#›</a:t>
            </a:fld>
            <a:endParaRPr kumimoji="0" lang="zh-TW" altLang="en-US" b="0">
              <a:solidFill>
                <a:prstClr val="black">
                  <a:tint val="75000"/>
                </a:prstClr>
              </a:solidFill>
              <a:latin typeface="Calibri"/>
              <a:ea typeface="新細明體"/>
            </a:endParaRPr>
          </a:p>
        </p:txBody>
      </p:sp>
    </p:spTree>
  </p:cSld>
  <p:clrMap bg1="lt1" tx1="dk1" bg2="lt2" tx2="dk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 id="2147484024" r:id="rId11"/>
  </p:sldLayoutIdLst>
  <p:hf hdr="0" ftr="0" dt="0"/>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F30803E-8B52-4DC7-A67F-7196149C50E4}" type="datetimeFigureOut">
              <a:rPr kumimoji="0" lang="zh-TW" altLang="en-US" b="0" smtClean="0">
                <a:solidFill>
                  <a:prstClr val="black">
                    <a:tint val="75000"/>
                  </a:prstClr>
                </a:solidFill>
                <a:latin typeface="Calibri"/>
                <a:ea typeface="新細明體"/>
              </a:rPr>
              <a:pPr fontAlgn="auto">
                <a:spcBef>
                  <a:spcPts val="0"/>
                </a:spcBef>
                <a:spcAft>
                  <a:spcPts val="0"/>
                </a:spcAft>
              </a:pPr>
              <a:t>2015/10/27</a:t>
            </a:fld>
            <a:endParaRPr kumimoji="0" lang="zh-TW" altLang="en-US" b="0">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zh-TW" altLang="en-US" b="0">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F22005D8-2C24-4BB5-9B24-F5DB99E6E433}" type="slidenum">
              <a:rPr kumimoji="0" lang="zh-TW" altLang="en-US" b="0" smtClean="0">
                <a:solidFill>
                  <a:prstClr val="black">
                    <a:tint val="75000"/>
                  </a:prstClr>
                </a:solidFill>
                <a:latin typeface="Calibri"/>
                <a:ea typeface="新細明體"/>
              </a:rPr>
              <a:pPr fontAlgn="auto">
                <a:spcBef>
                  <a:spcPts val="0"/>
                </a:spcBef>
                <a:spcAft>
                  <a:spcPts val="0"/>
                </a:spcAft>
              </a:pPr>
              <a:t>‹#›</a:t>
            </a:fld>
            <a:endParaRPr kumimoji="0" lang="zh-TW" altLang="en-US" b="0">
              <a:solidFill>
                <a:prstClr val="black">
                  <a:tint val="75000"/>
                </a:prstClr>
              </a:solidFill>
              <a:latin typeface="Calibri"/>
              <a:ea typeface="新細明體"/>
            </a:endParaRPr>
          </a:p>
        </p:txBody>
      </p:sp>
    </p:spTree>
    <p:extLst>
      <p:ext uri="{BB962C8B-B14F-4D97-AF65-F5344CB8AC3E}">
        <p14:creationId xmlns:p14="http://schemas.microsoft.com/office/powerpoint/2010/main" xmlns="" val="1847920786"/>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0">
                <a:latin typeface="+mn-lt"/>
                <a:ea typeface="新細明體" pitchFamily="18" charset="-120"/>
              </a:defRPr>
            </a:lvl1pPr>
          </a:lstStyle>
          <a:p>
            <a:pPr>
              <a:defRPr/>
            </a:pPr>
            <a:endParaRPr lang="en-US" altLang="zh-TW">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0">
                <a:latin typeface="+mn-lt"/>
                <a:ea typeface="新細明體" pitchFamily="18" charset="-120"/>
              </a:defRPr>
            </a:lvl1pPr>
          </a:lstStyle>
          <a:p>
            <a:pPr>
              <a:defRPr/>
            </a:pPr>
            <a:endParaRPr lang="en-US" altLang="zh-TW">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b="0">
                <a:latin typeface="+mn-lt"/>
                <a:ea typeface="新細明體" pitchFamily="18" charset="-120"/>
              </a:defRPr>
            </a:lvl1pPr>
          </a:lstStyle>
          <a:p>
            <a:pPr>
              <a:defRPr/>
            </a:pPr>
            <a:fld id="{E796F617-816D-42DC-8C6B-18B0712B7F21}"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3525321039"/>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2E7F715F-0C65-4702-847B-4F94FB4A60CF}" type="datetimeFigureOut">
              <a:rPr kumimoji="0" lang="zh-TW" altLang="en-US" b="0" smtClean="0">
                <a:solidFill>
                  <a:prstClr val="black">
                    <a:tint val="75000"/>
                  </a:prstClr>
                </a:solidFill>
                <a:latin typeface="Calibri"/>
                <a:ea typeface="新細明體"/>
              </a:rPr>
              <a:pPr fontAlgn="auto">
                <a:spcBef>
                  <a:spcPts val="0"/>
                </a:spcBef>
                <a:spcAft>
                  <a:spcPts val="0"/>
                </a:spcAft>
              </a:pPr>
              <a:t>2015/10/27</a:t>
            </a:fld>
            <a:endParaRPr kumimoji="0" lang="zh-TW" altLang="en-US" b="0">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zh-TW" altLang="en-US" b="0">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D5A8B9A-BA86-4332-AF73-7882F7AD54F7}" type="slidenum">
              <a:rPr kumimoji="0" lang="zh-TW" altLang="en-US" b="0" smtClean="0">
                <a:solidFill>
                  <a:prstClr val="black">
                    <a:tint val="75000"/>
                  </a:prstClr>
                </a:solidFill>
                <a:latin typeface="Calibri"/>
                <a:ea typeface="新細明體"/>
              </a:rPr>
              <a:pPr fontAlgn="auto">
                <a:spcBef>
                  <a:spcPts val="0"/>
                </a:spcBef>
                <a:spcAft>
                  <a:spcPts val="0"/>
                </a:spcAft>
              </a:pPr>
              <a:t>‹#›</a:t>
            </a:fld>
            <a:endParaRPr kumimoji="0" lang="zh-TW" altLang="en-US" b="0">
              <a:solidFill>
                <a:prstClr val="black">
                  <a:tint val="75000"/>
                </a:prstClr>
              </a:solidFill>
              <a:latin typeface="Calibri"/>
              <a:ea typeface="新細明體"/>
            </a:endParaRPr>
          </a:p>
        </p:txBody>
      </p:sp>
    </p:spTree>
    <p:extLst>
      <p:ext uri="{BB962C8B-B14F-4D97-AF65-F5344CB8AC3E}">
        <p14:creationId xmlns:p14="http://schemas.microsoft.com/office/powerpoint/2010/main" xmlns="" val="3268282682"/>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67544" y="4077072"/>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959F3A9-05EF-47D5-B71D-F858D38EA7E7}" type="datetimeFigureOut">
              <a:rPr kumimoji="0" lang="zh-TW" altLang="en-US" b="0" smtClean="0">
                <a:solidFill>
                  <a:prstClr val="black">
                    <a:tint val="75000"/>
                  </a:prstClr>
                </a:solidFill>
                <a:latin typeface="Calibri"/>
                <a:ea typeface="新細明體"/>
              </a:rPr>
              <a:pPr fontAlgn="auto">
                <a:spcBef>
                  <a:spcPts val="0"/>
                </a:spcBef>
                <a:spcAft>
                  <a:spcPts val="0"/>
                </a:spcAft>
              </a:pPr>
              <a:t>2015/10/27</a:t>
            </a:fld>
            <a:endParaRPr kumimoji="0" lang="zh-TW" altLang="en-US" b="0">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zh-TW" altLang="en-US" b="0">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EF4BCE5B-3CA9-43D9-97FB-543203B24CB6}" type="slidenum">
              <a:rPr kumimoji="0" lang="zh-TW" altLang="en-US" b="0" smtClean="0">
                <a:solidFill>
                  <a:prstClr val="black">
                    <a:tint val="75000"/>
                  </a:prstClr>
                </a:solidFill>
                <a:latin typeface="Calibri"/>
                <a:ea typeface="新細明體"/>
              </a:rPr>
              <a:pPr fontAlgn="auto">
                <a:spcBef>
                  <a:spcPts val="0"/>
                </a:spcBef>
                <a:spcAft>
                  <a:spcPts val="0"/>
                </a:spcAft>
              </a:pPr>
              <a:t>‹#›</a:t>
            </a:fld>
            <a:endParaRPr kumimoji="0" lang="zh-TW" altLang="en-US" b="0">
              <a:solidFill>
                <a:prstClr val="black">
                  <a:tint val="75000"/>
                </a:prstClr>
              </a:solidFill>
              <a:latin typeface="Calibri"/>
              <a:ea typeface="新細明體"/>
            </a:endParaRPr>
          </a:p>
        </p:txBody>
      </p:sp>
    </p:spTree>
    <p:extLst>
      <p:ext uri="{BB962C8B-B14F-4D97-AF65-F5344CB8AC3E}">
        <p14:creationId xmlns:p14="http://schemas.microsoft.com/office/powerpoint/2010/main" xmlns="" val="2162785110"/>
      </p:ext>
    </p:extLst>
  </p:cSld>
  <p:clrMap bg1="lt1" tx1="dk1" bg2="lt2" tx2="dk2" accent1="accent1" accent2="accent2" accent3="accent3" accent4="accent4" accent5="accent5" accent6="accent6" hlink="hlink" folHlink="folHlink"/>
  <p:sldLayoutIdLst>
    <p:sldLayoutId id="2147483788" r:id="rId1"/>
    <p:sldLayoutId id="2147483789"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0">
                <a:solidFill>
                  <a:srgbClr val="000000"/>
                </a:solidFill>
                <a:latin typeface="+mn-lt"/>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0">
                <a:solidFill>
                  <a:srgbClr val="000000"/>
                </a:solidFill>
                <a:latin typeface="+mn-lt"/>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b="0">
                <a:solidFill>
                  <a:srgbClr val="000000"/>
                </a:solidFill>
                <a:latin typeface="+mn-lt"/>
              </a:defRPr>
            </a:lvl1pPr>
          </a:lstStyle>
          <a:p>
            <a:pPr>
              <a:defRPr/>
            </a:pPr>
            <a:fld id="{C8B90C6C-8784-466A-A6B4-1E797FAED6A0}" type="slidenum">
              <a:rPr lang="zh-TW" altLang="en-US"/>
              <a:pPr>
                <a:defRPr/>
              </a:pPr>
              <a:t>‹#›</a:t>
            </a:fld>
            <a:endParaRPr lang="en-US" altLang="zh-TW"/>
          </a:p>
        </p:txBody>
      </p:sp>
    </p:spTree>
    <p:extLst>
      <p:ext uri="{BB962C8B-B14F-4D97-AF65-F5344CB8AC3E}">
        <p14:creationId xmlns:p14="http://schemas.microsoft.com/office/powerpoint/2010/main" xmlns="" val="3460460389"/>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0">
                <a:latin typeface="+mn-lt"/>
              </a:defRPr>
            </a:lvl1pPr>
          </a:lstStyle>
          <a:p>
            <a:pPr>
              <a:defRPr/>
            </a:pPr>
            <a:endParaRPr lang="en-US" altLang="zh-TW">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0">
                <a:latin typeface="+mn-lt"/>
              </a:defRPr>
            </a:lvl1pPr>
          </a:lstStyle>
          <a:p>
            <a:pPr>
              <a:defRPr/>
            </a:pPr>
            <a:endParaRPr lang="en-US" altLang="zh-TW">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b="0">
                <a:latin typeface="+mn-lt"/>
              </a:defRPr>
            </a:lvl1pPr>
          </a:lstStyle>
          <a:p>
            <a:pPr>
              <a:defRPr/>
            </a:pPr>
            <a:fld id="{B05E11F8-6C97-4881-8C3E-F8ED09AD1380}" type="slidenum">
              <a:rPr lang="zh-TW" altLang="en-US">
                <a:solidFill>
                  <a:srgbClr val="000000"/>
                </a:solidFill>
              </a:rPr>
              <a:pPr>
                <a:defRPr/>
              </a:pPr>
              <a:t>‹#›</a:t>
            </a:fld>
            <a:endParaRPr lang="en-US" altLang="zh-TW">
              <a:solidFill>
                <a:srgbClr val="000000"/>
              </a:solidFill>
            </a:endParaRPr>
          </a:p>
        </p:txBody>
      </p:sp>
    </p:spTree>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0">
                <a:latin typeface="+mn-lt"/>
                <a:ea typeface="新細明體" pitchFamily="18" charset="-120"/>
              </a:defRPr>
            </a:lvl1pPr>
          </a:lstStyle>
          <a:p>
            <a:pPr>
              <a:defRPr/>
            </a:pPr>
            <a:endParaRPr lang="en-US" altLang="zh-TW">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0">
                <a:latin typeface="+mn-lt"/>
                <a:ea typeface="新細明體" pitchFamily="18" charset="-120"/>
              </a:defRPr>
            </a:lvl1pPr>
          </a:lstStyle>
          <a:p>
            <a:pPr>
              <a:defRPr/>
            </a:pPr>
            <a:endParaRPr lang="en-US" altLang="zh-TW">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b="0">
                <a:latin typeface="+mn-lt"/>
                <a:ea typeface="新細明體" pitchFamily="18" charset="-120"/>
              </a:defRPr>
            </a:lvl1pPr>
          </a:lstStyle>
          <a:p>
            <a:pPr>
              <a:defRPr/>
            </a:pPr>
            <a:fld id="{97E54C56-4BBD-4419-AC10-E70855149C3C}"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2070851977"/>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776A89B-44A4-42B4-8734-53FC37356FE8}" type="datetime1">
              <a:rPr kumimoji="0" lang="zh-TW" altLang="en-US" b="0" smtClean="0">
                <a:solidFill>
                  <a:prstClr val="black">
                    <a:tint val="75000"/>
                  </a:prstClr>
                </a:solidFill>
                <a:latin typeface="Calibri"/>
                <a:ea typeface="新細明體"/>
              </a:rPr>
              <a:pPr fontAlgn="auto">
                <a:spcBef>
                  <a:spcPts val="0"/>
                </a:spcBef>
                <a:spcAft>
                  <a:spcPts val="0"/>
                </a:spcAft>
              </a:pPr>
              <a:t>2015/10/27</a:t>
            </a:fld>
            <a:endParaRPr kumimoji="0" lang="zh-TW" altLang="en-US" b="0">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zh-TW" altLang="en-US" b="0">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fontAlgn="auto">
              <a:spcBef>
                <a:spcPts val="0"/>
              </a:spcBef>
              <a:spcAft>
                <a:spcPts val="0"/>
              </a:spcAft>
            </a:pPr>
            <a:fld id="{93D0A029-38BC-4F67-9918-EDED5BC1EFF1}" type="slidenum">
              <a:rPr kumimoji="0" lang="zh-TW" altLang="en-US" b="0" smtClean="0">
                <a:solidFill>
                  <a:prstClr val="black"/>
                </a:solidFill>
                <a:latin typeface="Calibri"/>
                <a:ea typeface="新細明體"/>
              </a:rPr>
              <a:pPr fontAlgn="auto">
                <a:spcBef>
                  <a:spcPts val="0"/>
                </a:spcBef>
                <a:spcAft>
                  <a:spcPts val="0"/>
                </a:spcAft>
              </a:pPr>
              <a:t>‹#›</a:t>
            </a:fld>
            <a:endParaRPr kumimoji="0" lang="zh-TW" altLang="en-US" b="0" dirty="0">
              <a:solidFill>
                <a:prstClr val="black"/>
              </a:solidFill>
              <a:latin typeface="Calibri"/>
              <a:ea typeface="新細明體"/>
            </a:endParaRPr>
          </a:p>
        </p:txBody>
      </p:sp>
    </p:spTree>
    <p:extLst>
      <p:ext uri="{BB962C8B-B14F-4D97-AF65-F5344CB8AC3E}">
        <p14:creationId xmlns:p14="http://schemas.microsoft.com/office/powerpoint/2010/main" xmlns="" val="2806498847"/>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7.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30.xml"/><Relationship Id="rId5" Type="http://schemas.openxmlformats.org/officeDocument/2006/relationships/image" Target="../media/image29.png"/><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24.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135.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135.xml"/><Relationship Id="rId6" Type="http://schemas.openxmlformats.org/officeDocument/2006/relationships/image" Target="../media/image43.png"/><Relationship Id="rId5" Type="http://schemas.openxmlformats.org/officeDocument/2006/relationships/image" Target="../media/image46.png"/><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xml"/><Relationship Id="rId1" Type="http://schemas.openxmlformats.org/officeDocument/2006/relationships/slideLayout" Target="../slideLayouts/slideLayout135.xml"/><Relationship Id="rId6" Type="http://schemas.openxmlformats.org/officeDocument/2006/relationships/image" Target="../media/image43.png"/><Relationship Id="rId5" Type="http://schemas.openxmlformats.org/officeDocument/2006/relationships/image" Target="../media/image46.png"/><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146.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12.png"/><Relationship Id="rId10" Type="http://schemas.openxmlformats.org/officeDocument/2006/relationships/image" Target="../media/image54.png"/><Relationship Id="rId4" Type="http://schemas.openxmlformats.org/officeDocument/2006/relationships/image" Target="../media/image53.jpeg"/><Relationship Id="rId9"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image" Target="../media/image55.tiff"/><Relationship Id="rId1" Type="http://schemas.openxmlformats.org/officeDocument/2006/relationships/slideLayout" Target="../slideLayouts/slideLayout42.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1.png"/><Relationship Id="rId4" Type="http://schemas.openxmlformats.org/officeDocument/2006/relationships/image" Target="../media/image57.png"/><Relationship Id="rId9"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1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4.jpeg"/><Relationship Id="rId7" Type="http://schemas.openxmlformats.org/officeDocument/2006/relationships/image" Target="../media/image64.png"/><Relationship Id="rId12" Type="http://schemas.openxmlformats.org/officeDocument/2006/relationships/image" Target="../media/image68.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7.png"/><Relationship Id="rId5" Type="http://schemas.openxmlformats.org/officeDocument/2006/relationships/image" Target="../media/image62.png"/><Relationship Id="rId10" Type="http://schemas.openxmlformats.org/officeDocument/2006/relationships/image" Target="../media/image66.png"/><Relationship Id="rId4" Type="http://schemas.openxmlformats.org/officeDocument/2006/relationships/image" Target="../media/image56.jpeg"/><Relationship Id="rId9" Type="http://schemas.openxmlformats.org/officeDocument/2006/relationships/image" Target="../media/image65.png"/></Relationships>
</file>

<file path=ppt/slides/_rels/slide2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41.png"/><Relationship Id="rId7" Type="http://schemas.openxmlformats.org/officeDocument/2006/relationships/image" Target="../media/image71.jpeg"/><Relationship Id="rId12"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42.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4.jpeg"/><Relationship Id="rId9"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42.xml"/><Relationship Id="rId5" Type="http://schemas.openxmlformats.org/officeDocument/2006/relationships/image" Target="../media/image78.png"/><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0.png"/><Relationship Id="rId7" Type="http://schemas.openxmlformats.org/officeDocument/2006/relationships/image" Target="../media/image83.png"/><Relationship Id="rId2" Type="http://schemas.openxmlformats.org/officeDocument/2006/relationships/image" Target="../media/image79.png"/><Relationship Id="rId1" Type="http://schemas.openxmlformats.org/officeDocument/2006/relationships/slideLayout" Target="../slideLayouts/slideLayout19.xml"/><Relationship Id="rId6" Type="http://schemas.openxmlformats.org/officeDocument/2006/relationships/image" Target="../media/image82.png"/><Relationship Id="rId5" Type="http://schemas.openxmlformats.org/officeDocument/2006/relationships/image" Target="../media/image81.png"/><Relationship Id="rId10" Type="http://schemas.openxmlformats.org/officeDocument/2006/relationships/image" Target="../media/image85.png"/><Relationship Id="rId4" Type="http://schemas.openxmlformats.org/officeDocument/2006/relationships/image" Target="../media/image5.png"/><Relationship Id="rId9" Type="http://schemas.openxmlformats.org/officeDocument/2006/relationships/image" Target="../media/image6.png"/></Relationships>
</file>

<file path=ppt/slides/_rels/slide2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87.jpeg"/><Relationship Id="rId7"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102.xml"/><Relationship Id="rId6" Type="http://schemas.openxmlformats.org/officeDocument/2006/relationships/image" Target="../media/image46.png"/><Relationship Id="rId5" Type="http://schemas.openxmlformats.org/officeDocument/2006/relationships/image" Target="../media/image4.jpe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88.jpeg"/><Relationship Id="rId1" Type="http://schemas.openxmlformats.org/officeDocument/2006/relationships/slideLayout" Target="../slideLayouts/slideLayout5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13.xml"/><Relationship Id="rId1" Type="http://schemas.openxmlformats.org/officeDocument/2006/relationships/slideLayout" Target="../slideLayouts/slideLayout91.xml"/><Relationship Id="rId6" Type="http://schemas.openxmlformats.org/officeDocument/2006/relationships/image" Target="../media/image92.jpeg"/><Relationship Id="rId5" Type="http://schemas.openxmlformats.org/officeDocument/2006/relationships/image" Target="../media/image91.png"/><Relationship Id="rId4" Type="http://schemas.openxmlformats.org/officeDocument/2006/relationships/image" Target="../media/image90.jpeg"/><Relationship Id="rId9"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13.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7.xml"/></Relationships>
</file>

<file path=ppt/slides/_rels/slide3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7.xml"/></Relationships>
</file>

<file path=ppt/slides/_rels/slide3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79.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98.png"/><Relationship Id="rId1" Type="http://schemas.openxmlformats.org/officeDocument/2006/relationships/slideLayout" Target="../slideLayouts/slideLayout67.xml"/><Relationship Id="rId4" Type="http://schemas.openxmlformats.org/officeDocument/2006/relationships/image" Target="../media/image23.jpeg"/></Relationships>
</file>

<file path=ppt/slides/_rels/slide3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23.jpeg"/><Relationship Id="rId1" Type="http://schemas.openxmlformats.org/officeDocument/2006/relationships/slideLayout" Target="../slideLayouts/slideLayout67.xml"/><Relationship Id="rId4" Type="http://schemas.openxmlformats.org/officeDocument/2006/relationships/image" Target="../media/image100.jpe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01.png"/><Relationship Id="rId1" Type="http://schemas.openxmlformats.org/officeDocument/2006/relationships/slideLayout" Target="../slideLayouts/slideLayout67.xml"/><Relationship Id="rId4" Type="http://schemas.openxmlformats.org/officeDocument/2006/relationships/image" Target="../media/image37.jpeg"/></Relationships>
</file>

<file path=ppt/slides/_rels/slide3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4.xml"/><Relationship Id="rId1" Type="http://schemas.openxmlformats.org/officeDocument/2006/relationships/slideLayout" Target="../slideLayouts/slideLayout6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0.png"/><Relationship Id="rId1" Type="http://schemas.openxmlformats.org/officeDocument/2006/relationships/slideLayout" Target="../slideLayouts/slideLayout67.xml"/><Relationship Id="rId5" Type="http://schemas.openxmlformats.org/officeDocument/2006/relationships/image" Target="../media/image106.jpeg"/><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7.xml"/></Relationships>
</file>

<file path=ppt/slides/_rels/slide39.xml.rels><?xml version="1.0" encoding="UTF-8" standalone="yes"?>
<Relationships xmlns="http://schemas.openxmlformats.org/package/2006/relationships"><Relationship Id="rId8" Type="http://schemas.openxmlformats.org/officeDocument/2006/relationships/image" Target="../media/image109.emf"/><Relationship Id="rId13" Type="http://schemas.openxmlformats.org/officeDocument/2006/relationships/customXml" Target="../ink/ink7.xml"/><Relationship Id="rId3" Type="http://schemas.openxmlformats.org/officeDocument/2006/relationships/image" Target="../media/image107.emf"/><Relationship Id="rId7" Type="http://schemas.openxmlformats.org/officeDocument/2006/relationships/customXml" Target="../ink/ink3.xml"/><Relationship Id="rId12" Type="http://schemas.openxmlformats.org/officeDocument/2006/relationships/customXml" Target="../ink/ink6.xml"/><Relationship Id="rId2" Type="http://schemas.openxmlformats.org/officeDocument/2006/relationships/customXml" Target="../ink/ink1.xml"/><Relationship Id="rId1" Type="http://schemas.openxmlformats.org/officeDocument/2006/relationships/slideLayout" Target="../slideLayouts/slideLayout62.xml"/><Relationship Id="rId6" Type="http://schemas.openxmlformats.org/officeDocument/2006/relationships/image" Target="../media/image108.emf"/><Relationship Id="rId11" Type="http://schemas.openxmlformats.org/officeDocument/2006/relationships/image" Target="../media/image110.emf"/><Relationship Id="rId5" Type="http://schemas.openxmlformats.org/officeDocument/2006/relationships/customXml" Target="../ink/ink2.xml"/><Relationship Id="rId10" Type="http://schemas.openxmlformats.org/officeDocument/2006/relationships/customXml" Target="../ink/ink5.xml"/><Relationship Id="rId9" Type="http://schemas.openxmlformats.org/officeDocument/2006/relationships/customXml" Target="../ink/ink4.xml"/><Relationship Id="rId14" Type="http://schemas.openxmlformats.org/officeDocument/2006/relationships/image" Target="../media/image111.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jpe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13.xml"/><Relationship Id="rId6" Type="http://schemas.openxmlformats.org/officeDocument/2006/relationships/image" Target="../media/image10.png"/><Relationship Id="rId5" Type="http://schemas.openxmlformats.org/officeDocument/2006/relationships/image" Target="../media/image9.gif"/><Relationship Id="rId10" Type="http://schemas.microsoft.com/office/2007/relationships/hdphoto" Target="../media/hdphoto1.wdp"/><Relationship Id="rId4" Type="http://schemas.openxmlformats.org/officeDocument/2006/relationships/image" Target="../media/image4.jpe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jpe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jpe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jpeg"/><Relationship Id="rId9"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wmf"/><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0" y="2618976"/>
            <a:ext cx="9144000" cy="2745239"/>
          </a:xfrm>
          <a:prstGeom prst="rect">
            <a:avLst/>
          </a:prstGeom>
        </p:spPr>
        <p:txBody>
          <a:bodyPr wrap="square">
            <a:spAutoFit/>
          </a:bodyPr>
          <a:lstStyle/>
          <a:p>
            <a:pPr algn="ctr" fontAlgn="auto">
              <a:lnSpc>
                <a:spcPct val="130000"/>
              </a:lnSpc>
              <a:spcBef>
                <a:spcPts val="0"/>
              </a:spcBef>
              <a:spcAft>
                <a:spcPts val="0"/>
              </a:spcAft>
            </a:pPr>
            <a:r>
              <a:rPr lang="it-IT" altLang="zh-TW" sz="3400" dirty="0" smtClean="0">
                <a:solidFill>
                  <a:srgbClr val="0000CC"/>
                </a:solidFill>
                <a:latin typeface="Times New Roman" pitchFamily="18" charset="0"/>
                <a:cs typeface="Times New Roman" pitchFamily="18" charset="0"/>
              </a:rPr>
              <a:t>Expressing membrane antibody reporter </a:t>
            </a:r>
          </a:p>
          <a:p>
            <a:pPr algn="ctr" fontAlgn="auto">
              <a:lnSpc>
                <a:spcPct val="130000"/>
              </a:lnSpc>
              <a:spcBef>
                <a:spcPts val="0"/>
              </a:spcBef>
              <a:spcAft>
                <a:spcPts val="0"/>
              </a:spcAft>
            </a:pPr>
            <a:r>
              <a:rPr lang="it-IT" altLang="zh-TW" sz="3400" dirty="0" smtClean="0">
                <a:solidFill>
                  <a:srgbClr val="0000CC"/>
                </a:solidFill>
                <a:latin typeface="Times New Roman" pitchFamily="18" charset="0"/>
                <a:cs typeface="Times New Roman" pitchFamily="18" charset="0"/>
              </a:rPr>
              <a:t>in the islet cells of nonobese diabetic mice </a:t>
            </a:r>
          </a:p>
          <a:p>
            <a:pPr algn="ctr" fontAlgn="auto">
              <a:lnSpc>
                <a:spcPct val="130000"/>
              </a:lnSpc>
              <a:spcBef>
                <a:spcPts val="0"/>
              </a:spcBef>
              <a:spcAft>
                <a:spcPts val="0"/>
              </a:spcAft>
            </a:pPr>
            <a:r>
              <a:rPr lang="it-IT" altLang="zh-TW" sz="3400" dirty="0" smtClean="0">
                <a:solidFill>
                  <a:srgbClr val="0000CC"/>
                </a:solidFill>
                <a:latin typeface="Times New Roman" pitchFamily="18" charset="0"/>
                <a:cs typeface="Times New Roman" pitchFamily="18" charset="0"/>
              </a:rPr>
              <a:t>to noninvasive image the disease progression</a:t>
            </a:r>
          </a:p>
          <a:p>
            <a:pPr algn="ctr" fontAlgn="auto">
              <a:lnSpc>
                <a:spcPct val="130000"/>
              </a:lnSpc>
              <a:spcBef>
                <a:spcPts val="0"/>
              </a:spcBef>
              <a:spcAft>
                <a:spcPts val="0"/>
              </a:spcAft>
            </a:pPr>
            <a:r>
              <a:rPr lang="it-IT" altLang="zh-TW" sz="3400" dirty="0" smtClean="0">
                <a:solidFill>
                  <a:srgbClr val="0000CC"/>
                </a:solidFill>
                <a:latin typeface="Times New Roman" pitchFamily="18" charset="0"/>
                <a:cs typeface="Times New Roman" pitchFamily="18" charset="0"/>
              </a:rPr>
              <a:t> of autoimmune diabetes</a:t>
            </a:r>
            <a:endParaRPr kumimoji="0" lang="zh-TW" altLang="en-US" sz="3400" dirty="0">
              <a:solidFill>
                <a:srgbClr val="0000CC"/>
              </a:solidFill>
              <a:latin typeface="Times New Roman" pitchFamily="18" charset="0"/>
              <a:ea typeface="新細明體"/>
              <a:cs typeface="Times New Roman" pitchFamily="18" charset="0"/>
            </a:endParaRPr>
          </a:p>
        </p:txBody>
      </p:sp>
      <p:sp>
        <p:nvSpPr>
          <p:cNvPr id="4" name="矩形 3"/>
          <p:cNvSpPr/>
          <p:nvPr/>
        </p:nvSpPr>
        <p:spPr>
          <a:xfrm>
            <a:off x="1314450" y="5426839"/>
            <a:ext cx="6515100" cy="1431161"/>
          </a:xfrm>
          <a:prstGeom prst="rect">
            <a:avLst/>
          </a:prstGeom>
        </p:spPr>
        <p:txBody>
          <a:bodyPr>
            <a:spAutoFit/>
          </a:bodyPr>
          <a:lstStyle/>
          <a:p>
            <a:pPr algn="ctr" fontAlgn="auto">
              <a:lnSpc>
                <a:spcPct val="150000"/>
              </a:lnSpc>
              <a:spcBef>
                <a:spcPts val="0"/>
              </a:spcBef>
              <a:spcAft>
                <a:spcPts val="0"/>
              </a:spcAft>
              <a:defRPr/>
            </a:pPr>
            <a:r>
              <a:rPr kumimoji="0" lang="en-US" altLang="zh-TW" u="sng" dirty="0" smtClean="0">
                <a:solidFill>
                  <a:prstClr val="black"/>
                </a:solidFill>
                <a:latin typeface="Times New Roman" panose="02020603050405020304" pitchFamily="18" charset="0"/>
                <a:ea typeface="新細明體"/>
                <a:cs typeface="Times New Roman" panose="02020603050405020304" pitchFamily="18" charset="0"/>
              </a:rPr>
              <a:t>Graduate </a:t>
            </a:r>
            <a:r>
              <a:rPr kumimoji="0" lang="en-US" altLang="zh-TW" u="sng" dirty="0">
                <a:solidFill>
                  <a:prstClr val="black"/>
                </a:solidFill>
                <a:latin typeface="Times New Roman" panose="02020603050405020304" pitchFamily="18" charset="0"/>
                <a:ea typeface="新細明體"/>
                <a:cs typeface="Times New Roman" panose="02020603050405020304" pitchFamily="18" charset="0"/>
              </a:rPr>
              <a:t>Institute of </a:t>
            </a:r>
            <a:r>
              <a:rPr kumimoji="0" lang="en-US" altLang="zh-TW" u="sng" dirty="0" err="1">
                <a:solidFill>
                  <a:prstClr val="black"/>
                </a:solidFill>
                <a:latin typeface="Times New Roman" panose="02020603050405020304" pitchFamily="18" charset="0"/>
                <a:ea typeface="新細明體"/>
                <a:cs typeface="Times New Roman" panose="02020603050405020304" pitchFamily="18" charset="0"/>
              </a:rPr>
              <a:t>Pharmacognosy</a:t>
            </a:r>
            <a:endParaRPr kumimoji="0" lang="en-US" altLang="zh-TW" u="sng" dirty="0">
              <a:solidFill>
                <a:prstClr val="black"/>
              </a:solidFill>
              <a:latin typeface="Times New Roman" panose="02020603050405020304" pitchFamily="18" charset="0"/>
              <a:ea typeface="新細明體"/>
              <a:cs typeface="Times New Roman" panose="02020603050405020304" pitchFamily="18" charset="0"/>
            </a:endParaRPr>
          </a:p>
          <a:p>
            <a:pPr algn="ctr" fontAlgn="auto">
              <a:lnSpc>
                <a:spcPct val="150000"/>
              </a:lnSpc>
              <a:spcBef>
                <a:spcPts val="0"/>
              </a:spcBef>
              <a:spcAft>
                <a:spcPts val="0"/>
              </a:spcAft>
              <a:defRPr/>
            </a:pPr>
            <a:r>
              <a:rPr kumimoji="0" lang="en-US" altLang="zh-TW" dirty="0">
                <a:solidFill>
                  <a:prstClr val="black"/>
                </a:solidFill>
                <a:latin typeface="Times New Roman" panose="02020603050405020304" pitchFamily="18" charset="0"/>
                <a:ea typeface="標楷體" pitchFamily="65" charset="-120"/>
                <a:cs typeface="Times New Roman" panose="02020603050405020304" pitchFamily="18" charset="0"/>
              </a:rPr>
              <a:t>Speaker: </a:t>
            </a:r>
            <a:r>
              <a:rPr kumimoji="0" lang="en-US" altLang="zh-TW" dirty="0" err="1">
                <a:solidFill>
                  <a:prstClr val="black"/>
                </a:solidFill>
                <a:latin typeface="Times New Roman" panose="02020603050405020304" pitchFamily="18" charset="0"/>
                <a:ea typeface="標楷體" pitchFamily="65" charset="-120"/>
                <a:cs typeface="Times New Roman" panose="02020603050405020304" pitchFamily="18" charset="0"/>
              </a:rPr>
              <a:t>Kuo</a:t>
            </a:r>
            <a:r>
              <a:rPr kumimoji="0" lang="en-US" altLang="zh-TW" dirty="0">
                <a:solidFill>
                  <a:prstClr val="black"/>
                </a:solidFill>
                <a:latin typeface="Times New Roman" panose="02020603050405020304" pitchFamily="18" charset="0"/>
                <a:ea typeface="標楷體" pitchFamily="65" charset="-120"/>
                <a:cs typeface="Times New Roman" panose="02020603050405020304" pitchFamily="18" charset="0"/>
              </a:rPr>
              <a:t>-Hsiang Chuang, Ph.D. (</a:t>
            </a:r>
            <a:r>
              <a:rPr kumimoji="0" lang="zh-TW" altLang="en-US" dirty="0">
                <a:solidFill>
                  <a:srgbClr val="0000CC"/>
                </a:solidFill>
                <a:latin typeface="Times New Roman" panose="02020603050405020304" pitchFamily="18" charset="0"/>
                <a:ea typeface="標楷體" pitchFamily="65" charset="-120"/>
                <a:cs typeface="Times New Roman" panose="02020603050405020304" pitchFamily="18" charset="0"/>
              </a:rPr>
              <a:t>莊國祥</a:t>
            </a:r>
            <a:r>
              <a:rPr kumimoji="0" lang="en-US" altLang="zh-TW" dirty="0" smtClean="0">
                <a:solidFill>
                  <a:prstClr val="black"/>
                </a:solidFill>
                <a:latin typeface="Times New Roman" panose="02020603050405020304" pitchFamily="18" charset="0"/>
                <a:ea typeface="標楷體" pitchFamily="65" charset="-120"/>
                <a:cs typeface="Times New Roman" panose="02020603050405020304" pitchFamily="18" charset="0"/>
              </a:rPr>
              <a:t>)</a:t>
            </a:r>
          </a:p>
          <a:p>
            <a:pPr algn="ctr" fontAlgn="auto">
              <a:lnSpc>
                <a:spcPct val="150000"/>
              </a:lnSpc>
              <a:spcBef>
                <a:spcPts val="0"/>
              </a:spcBef>
              <a:spcAft>
                <a:spcPts val="0"/>
              </a:spcAft>
              <a:defRPr/>
            </a:pPr>
            <a:r>
              <a:rPr lang="en-US" altLang="zh-TW" sz="1800" dirty="0" smtClean="0">
                <a:latin typeface="Times New Roman" panose="02020603050405020304" pitchFamily="18" charset="0"/>
                <a:cs typeface="Times New Roman" panose="02020603050405020304" pitchFamily="18" charset="0"/>
              </a:rPr>
              <a:t>khchuang@tmu.edu.tw</a:t>
            </a:r>
          </a:p>
        </p:txBody>
      </p:sp>
    </p:spTree>
    <p:extLst>
      <p:ext uri="{BB962C8B-B14F-4D97-AF65-F5344CB8AC3E}">
        <p14:creationId xmlns:p14="http://schemas.microsoft.com/office/powerpoint/2010/main" xmlns="" val="39097314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ext Box 6"/>
          <p:cNvSpPr txBox="1">
            <a:spLocks noChangeArrowheads="1"/>
          </p:cNvSpPr>
          <p:nvPr/>
        </p:nvSpPr>
        <p:spPr bwMode="auto">
          <a:xfrm>
            <a:off x="71438" y="5502275"/>
            <a:ext cx="8982075" cy="866775"/>
          </a:xfrm>
          <a:prstGeom prst="rect">
            <a:avLst/>
          </a:prstGeom>
          <a:noFill/>
          <a:ln w="9525">
            <a:noFill/>
            <a:miter lim="800000"/>
            <a:headEnd/>
            <a:tailEnd/>
          </a:ln>
        </p:spPr>
        <p:txBody>
          <a:bodyPr>
            <a:spAutoFit/>
          </a:bodyPr>
          <a:lstStyle/>
          <a:p>
            <a:pPr>
              <a:lnSpc>
                <a:spcPct val="120000"/>
              </a:lnSpc>
              <a:spcBef>
                <a:spcPct val="50000"/>
              </a:spcBef>
            </a:pPr>
            <a:r>
              <a:rPr lang="en-US" altLang="zh-TW" sz="2200">
                <a:solidFill>
                  <a:srgbClr val="0000CC"/>
                </a:solidFill>
              </a:rPr>
              <a:t>PEGylated probes displayed little toxicity to mammalian cells but the dose of HSV-tk probes should be carefully adjusted</a:t>
            </a:r>
          </a:p>
        </p:txBody>
      </p:sp>
      <p:pic>
        <p:nvPicPr>
          <p:cNvPr id="12291" name="Picture 7" descr="Supplementary Fig 4"/>
          <p:cNvPicPr>
            <a:picLocks noChangeAspect="1" noChangeArrowheads="1"/>
          </p:cNvPicPr>
          <p:nvPr/>
        </p:nvPicPr>
        <p:blipFill>
          <a:blip r:embed="rId2" cstate="print"/>
          <a:srcRect t="6819" r="22823" b="47008"/>
          <a:stretch>
            <a:fillRect/>
          </a:stretch>
        </p:blipFill>
        <p:spPr bwMode="auto">
          <a:xfrm>
            <a:off x="26988" y="2071688"/>
            <a:ext cx="4016375" cy="3108325"/>
          </a:xfrm>
          <a:prstGeom prst="rect">
            <a:avLst/>
          </a:prstGeom>
          <a:noFill/>
          <a:ln w="9525">
            <a:noFill/>
            <a:miter lim="800000"/>
            <a:headEnd/>
            <a:tailEnd/>
          </a:ln>
        </p:spPr>
      </p:pic>
      <p:pic>
        <p:nvPicPr>
          <p:cNvPr id="12292" name="Picture 8" descr="Supplementary Fig 4"/>
          <p:cNvPicPr>
            <a:picLocks noChangeAspect="1" noChangeArrowheads="1"/>
          </p:cNvPicPr>
          <p:nvPr/>
        </p:nvPicPr>
        <p:blipFill>
          <a:blip r:embed="rId2" cstate="print"/>
          <a:srcRect t="53009" r="1221"/>
          <a:stretch>
            <a:fillRect/>
          </a:stretch>
        </p:blipFill>
        <p:spPr bwMode="auto">
          <a:xfrm>
            <a:off x="4003675" y="2078038"/>
            <a:ext cx="5140325" cy="3165475"/>
          </a:xfrm>
          <a:prstGeom prst="rect">
            <a:avLst/>
          </a:prstGeom>
          <a:noFill/>
          <a:ln w="9525">
            <a:noFill/>
            <a:miter lim="800000"/>
            <a:headEnd/>
            <a:tailEnd/>
          </a:ln>
        </p:spPr>
      </p:pic>
      <p:pic>
        <p:nvPicPr>
          <p:cNvPr id="12293" name="Picture 9" descr="Supplementary Fig 4"/>
          <p:cNvPicPr>
            <a:picLocks noChangeAspect="1" noChangeArrowheads="1"/>
          </p:cNvPicPr>
          <p:nvPr/>
        </p:nvPicPr>
        <p:blipFill>
          <a:blip r:embed="rId2" cstate="print"/>
          <a:srcRect l="76230" t="13184" b="74739"/>
          <a:stretch>
            <a:fillRect/>
          </a:stretch>
        </p:blipFill>
        <p:spPr bwMode="auto">
          <a:xfrm>
            <a:off x="1106488" y="3336925"/>
            <a:ext cx="1425575" cy="936625"/>
          </a:xfrm>
          <a:prstGeom prst="rect">
            <a:avLst/>
          </a:prstGeom>
          <a:noFill/>
          <a:ln w="9525">
            <a:noFill/>
            <a:miter lim="800000"/>
            <a:headEnd/>
            <a:tailEnd/>
          </a:ln>
        </p:spPr>
      </p:pic>
      <p:grpSp>
        <p:nvGrpSpPr>
          <p:cNvPr id="2" name="Group 13"/>
          <p:cNvGrpSpPr>
            <a:grpSpLocks/>
          </p:cNvGrpSpPr>
          <p:nvPr/>
        </p:nvGrpSpPr>
        <p:grpSpPr bwMode="auto">
          <a:xfrm>
            <a:off x="5157788" y="1089025"/>
            <a:ext cx="2381250" cy="1470025"/>
            <a:chOff x="3249" y="516"/>
            <a:chExt cx="1500" cy="926"/>
          </a:xfrm>
        </p:grpSpPr>
        <p:pic>
          <p:nvPicPr>
            <p:cNvPr id="12303" name="Picture 10" descr="PET + BioD"/>
            <p:cNvPicPr>
              <a:picLocks noChangeAspect="1" noChangeArrowheads="1"/>
            </p:cNvPicPr>
            <p:nvPr/>
          </p:nvPicPr>
          <p:blipFill>
            <a:blip r:embed="rId3" cstate="print"/>
            <a:srcRect l="55606" r="25500" b="82310"/>
            <a:stretch>
              <a:fillRect/>
            </a:stretch>
          </p:blipFill>
          <p:spPr bwMode="auto">
            <a:xfrm>
              <a:off x="3305" y="516"/>
              <a:ext cx="1437" cy="926"/>
            </a:xfrm>
            <a:prstGeom prst="rect">
              <a:avLst/>
            </a:prstGeom>
            <a:noFill/>
            <a:ln w="9525">
              <a:noFill/>
              <a:miter lim="800000"/>
              <a:headEnd/>
              <a:tailEnd/>
            </a:ln>
          </p:spPr>
        </p:pic>
        <p:sp>
          <p:nvSpPr>
            <p:cNvPr id="12304" name="Rectangle 11"/>
            <p:cNvSpPr>
              <a:spLocks noChangeArrowheads="1"/>
            </p:cNvSpPr>
            <p:nvPr/>
          </p:nvSpPr>
          <p:spPr bwMode="auto">
            <a:xfrm>
              <a:off x="3249" y="572"/>
              <a:ext cx="425" cy="284"/>
            </a:xfrm>
            <a:prstGeom prst="rect">
              <a:avLst/>
            </a:prstGeom>
            <a:solidFill>
              <a:schemeClr val="bg1"/>
            </a:solidFill>
            <a:ln w="9525">
              <a:noFill/>
              <a:miter lim="800000"/>
              <a:headEnd/>
              <a:tailEnd/>
            </a:ln>
          </p:spPr>
          <p:txBody>
            <a:bodyPr wrap="none" anchor="ctr"/>
            <a:lstStyle/>
            <a:p>
              <a:endParaRPr lang="zh-TW" altLang="en-US"/>
            </a:p>
          </p:txBody>
        </p:sp>
        <p:sp>
          <p:nvSpPr>
            <p:cNvPr id="12305" name="Text Box 12"/>
            <p:cNvSpPr txBox="1">
              <a:spLocks noChangeArrowheads="1"/>
            </p:cNvSpPr>
            <p:nvPr/>
          </p:nvSpPr>
          <p:spPr bwMode="auto">
            <a:xfrm>
              <a:off x="4127" y="1116"/>
              <a:ext cx="622" cy="250"/>
            </a:xfrm>
            <a:prstGeom prst="rect">
              <a:avLst/>
            </a:prstGeom>
            <a:solidFill>
              <a:schemeClr val="bg1"/>
            </a:solidFill>
            <a:ln w="9525">
              <a:noFill/>
              <a:miter lim="800000"/>
              <a:headEnd/>
              <a:tailEnd/>
            </a:ln>
          </p:spPr>
          <p:txBody>
            <a:bodyPr wrap="none">
              <a:spAutoFit/>
            </a:bodyPr>
            <a:lstStyle/>
            <a:p>
              <a:r>
                <a:rPr lang="en-US" altLang="zh-TW">
                  <a:solidFill>
                    <a:srgbClr val="FF0000"/>
                  </a:solidFill>
                </a:rPr>
                <a:t> FIAU  </a:t>
              </a:r>
            </a:p>
          </p:txBody>
        </p:sp>
      </p:grpSp>
      <p:grpSp>
        <p:nvGrpSpPr>
          <p:cNvPr id="3" name="Group 18"/>
          <p:cNvGrpSpPr>
            <a:grpSpLocks/>
          </p:cNvGrpSpPr>
          <p:nvPr/>
        </p:nvGrpSpPr>
        <p:grpSpPr bwMode="auto">
          <a:xfrm>
            <a:off x="657225" y="1089025"/>
            <a:ext cx="3644900" cy="1038225"/>
            <a:chOff x="414" y="516"/>
            <a:chExt cx="2296" cy="654"/>
          </a:xfrm>
        </p:grpSpPr>
        <p:pic>
          <p:nvPicPr>
            <p:cNvPr id="12299" name="Picture 14" descr="PET + BioD"/>
            <p:cNvPicPr>
              <a:picLocks noChangeAspect="1" noChangeArrowheads="1"/>
            </p:cNvPicPr>
            <p:nvPr/>
          </p:nvPicPr>
          <p:blipFill>
            <a:blip r:embed="rId3" cstate="print"/>
            <a:srcRect l="13550" t="2229" r="54523" b="85135"/>
            <a:stretch>
              <a:fillRect/>
            </a:stretch>
          </p:blipFill>
          <p:spPr bwMode="auto">
            <a:xfrm>
              <a:off x="414" y="544"/>
              <a:ext cx="2296" cy="626"/>
            </a:xfrm>
            <a:prstGeom prst="rect">
              <a:avLst/>
            </a:prstGeom>
            <a:noFill/>
            <a:ln w="9525">
              <a:noFill/>
              <a:miter lim="800000"/>
              <a:headEnd/>
              <a:tailEnd/>
            </a:ln>
          </p:spPr>
        </p:pic>
        <p:sp>
          <p:nvSpPr>
            <p:cNvPr id="12300" name="Rectangle 15"/>
            <p:cNvSpPr>
              <a:spLocks noChangeArrowheads="1"/>
            </p:cNvSpPr>
            <p:nvPr/>
          </p:nvSpPr>
          <p:spPr bwMode="auto">
            <a:xfrm>
              <a:off x="612" y="516"/>
              <a:ext cx="369" cy="227"/>
            </a:xfrm>
            <a:prstGeom prst="rect">
              <a:avLst/>
            </a:prstGeom>
            <a:solidFill>
              <a:schemeClr val="bg1"/>
            </a:solidFill>
            <a:ln w="9525">
              <a:noFill/>
              <a:miter lim="800000"/>
              <a:headEnd/>
              <a:tailEnd/>
            </a:ln>
          </p:spPr>
          <p:txBody>
            <a:bodyPr wrap="none" anchor="ctr"/>
            <a:lstStyle/>
            <a:p>
              <a:endParaRPr lang="zh-TW" altLang="en-US"/>
            </a:p>
          </p:txBody>
        </p:sp>
        <p:sp>
          <p:nvSpPr>
            <p:cNvPr id="12301" name="Rectangle 16"/>
            <p:cNvSpPr>
              <a:spLocks noChangeArrowheads="1"/>
            </p:cNvSpPr>
            <p:nvPr/>
          </p:nvSpPr>
          <p:spPr bwMode="auto">
            <a:xfrm rot="-2200101">
              <a:off x="499" y="601"/>
              <a:ext cx="369" cy="227"/>
            </a:xfrm>
            <a:prstGeom prst="rect">
              <a:avLst/>
            </a:prstGeom>
            <a:solidFill>
              <a:schemeClr val="bg1"/>
            </a:solidFill>
            <a:ln w="9525">
              <a:noFill/>
              <a:miter lim="800000"/>
              <a:headEnd/>
              <a:tailEnd/>
            </a:ln>
          </p:spPr>
          <p:txBody>
            <a:bodyPr wrap="none" anchor="ctr"/>
            <a:lstStyle/>
            <a:p>
              <a:endParaRPr lang="zh-TW" altLang="en-US"/>
            </a:p>
          </p:txBody>
        </p:sp>
        <p:sp>
          <p:nvSpPr>
            <p:cNvPr id="12302" name="Text Box 17"/>
            <p:cNvSpPr txBox="1">
              <a:spLocks noChangeArrowheads="1"/>
            </p:cNvSpPr>
            <p:nvPr/>
          </p:nvSpPr>
          <p:spPr bwMode="auto">
            <a:xfrm>
              <a:off x="1191" y="937"/>
              <a:ext cx="1491" cy="233"/>
            </a:xfrm>
            <a:prstGeom prst="rect">
              <a:avLst/>
            </a:prstGeom>
            <a:solidFill>
              <a:schemeClr val="bg1"/>
            </a:solidFill>
            <a:ln w="9525">
              <a:noFill/>
              <a:miter lim="800000"/>
              <a:headEnd/>
              <a:tailEnd/>
            </a:ln>
          </p:spPr>
          <p:txBody>
            <a:bodyPr>
              <a:spAutoFit/>
            </a:bodyPr>
            <a:lstStyle/>
            <a:p>
              <a:pPr algn="r"/>
              <a:r>
                <a:rPr lang="en-US" altLang="zh-TW" sz="1800">
                  <a:solidFill>
                    <a:srgbClr val="FF0000"/>
                  </a:solidFill>
                </a:rPr>
                <a:t>PEG-SHPP</a:t>
              </a:r>
            </a:p>
          </p:txBody>
        </p:sp>
      </p:grpSp>
      <p:pic>
        <p:nvPicPr>
          <p:cNvPr id="12296" name="Picture 8" descr="Supplementary Fig 4"/>
          <p:cNvPicPr>
            <a:picLocks noChangeAspect="1" noChangeArrowheads="1"/>
          </p:cNvPicPr>
          <p:nvPr/>
        </p:nvPicPr>
        <p:blipFill>
          <a:blip r:embed="rId2" cstate="print"/>
          <a:srcRect l="77180" t="58923" r="4149" b="29199"/>
          <a:stretch>
            <a:fillRect/>
          </a:stretch>
        </p:blipFill>
        <p:spPr bwMode="auto">
          <a:xfrm>
            <a:off x="7905750" y="2495550"/>
            <a:ext cx="1193800" cy="982663"/>
          </a:xfrm>
          <a:prstGeom prst="rect">
            <a:avLst/>
          </a:prstGeom>
          <a:noFill/>
          <a:ln w="9525">
            <a:noFill/>
            <a:miter lim="800000"/>
            <a:headEnd/>
            <a:tailEnd/>
          </a:ln>
        </p:spPr>
      </p:pic>
      <p:sp>
        <p:nvSpPr>
          <p:cNvPr id="18" name="Rectangle 20"/>
          <p:cNvSpPr>
            <a:spLocks noChangeArrowheads="1"/>
          </p:cNvSpPr>
          <p:nvPr/>
        </p:nvSpPr>
        <p:spPr bwMode="auto">
          <a:xfrm>
            <a:off x="115888" y="204788"/>
            <a:ext cx="8926512" cy="523875"/>
          </a:xfrm>
          <a:prstGeom prst="rect">
            <a:avLst/>
          </a:prstGeom>
          <a:noFill/>
          <a:ln w="9525">
            <a:noFill/>
            <a:miter lim="800000"/>
            <a:headEnd/>
            <a:tailEnd/>
          </a:ln>
        </p:spPr>
        <p:txBody>
          <a:bodyPr anchor="ctr">
            <a:spAutoFit/>
          </a:bodyPr>
          <a:lstStyle/>
          <a:p>
            <a:pPr algn="ctr">
              <a:defRPr/>
            </a:pPr>
            <a:r>
              <a:rPr lang="el-GR" altLang="zh-TW" sz="2800" u="sng" dirty="0">
                <a:solidFill>
                  <a:srgbClr val="0000CC"/>
                </a:solidFill>
                <a:ea typeface="新細明體" pitchFamily="18" charset="-120"/>
              </a:rPr>
              <a:t>α </a:t>
            </a:r>
            <a:r>
              <a:rPr lang="en-US" altLang="zh-TW" sz="2800" u="sng" dirty="0">
                <a:solidFill>
                  <a:srgbClr val="0000CC"/>
                </a:solidFill>
                <a:ea typeface="新細明體" pitchFamily="18" charset="-120"/>
              </a:rPr>
              <a:t>PEG reporter vs. HSV-TK </a:t>
            </a:r>
            <a:r>
              <a:rPr lang="en-US" altLang="zh-TW" sz="2800" dirty="0">
                <a:solidFill>
                  <a:srgbClr val="0000CC"/>
                </a:solidFill>
                <a:ea typeface="新細明體" pitchFamily="18" charset="-120"/>
              </a:rPr>
              <a:t>: </a:t>
            </a:r>
            <a:r>
              <a:rPr lang="en-US" altLang="zh-TW" sz="2800" dirty="0">
                <a:solidFill>
                  <a:srgbClr val="FF0000"/>
                </a:solidFill>
                <a:latin typeface="+mn-lt"/>
                <a:ea typeface="新細明體" pitchFamily="18" charset="-120"/>
              </a:rPr>
              <a:t>Probe Toxicity</a:t>
            </a:r>
            <a:endParaRPr lang="en-US" altLang="zh-TW" sz="2800" dirty="0">
              <a:solidFill>
                <a:srgbClr val="FF0000"/>
              </a:solidFill>
              <a:latin typeface="+mn-lt"/>
              <a:ea typeface="新細明體" pitchFamily="18" charset="-120"/>
              <a:cs typeface="Times New Roman" pitchFamily="18" charset="0"/>
            </a:endParaRPr>
          </a:p>
        </p:txBody>
      </p:sp>
      <p:sp>
        <p:nvSpPr>
          <p:cNvPr id="12298" name="投影片編號版面配置區 5"/>
          <p:cNvSpPr txBox="1">
            <a:spLocks noGrp="1"/>
          </p:cNvSpPr>
          <p:nvPr/>
        </p:nvSpPr>
        <p:spPr bwMode="auto">
          <a:xfrm>
            <a:off x="71438" y="6484938"/>
            <a:ext cx="487362" cy="365125"/>
          </a:xfrm>
          <a:prstGeom prst="rect">
            <a:avLst/>
          </a:prstGeom>
          <a:noFill/>
          <a:ln w="9525">
            <a:noFill/>
            <a:miter lim="800000"/>
            <a:headEnd/>
            <a:tailEnd/>
          </a:ln>
        </p:spPr>
        <p:txBody>
          <a:bodyPr anchor="ctr"/>
          <a:lstStyle/>
          <a:p>
            <a:pPr algn="r"/>
            <a:fld id="{C68B6C5F-2B66-470B-97C7-1336309C0B79}" type="slidenum">
              <a:rPr kumimoji="0" lang="zh-TW" altLang="en-US"/>
              <a:pPr algn="r"/>
              <a:t>10</a:t>
            </a:fld>
            <a:endParaRPr kumimoji="0" lang="en-US" altLang="zh-TW"/>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blinds(horizontal)">
                                      <p:cBhvr>
                                        <p:cTn id="7" dur="5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0" name="群組 939"/>
          <p:cNvGrpSpPr/>
          <p:nvPr/>
        </p:nvGrpSpPr>
        <p:grpSpPr>
          <a:xfrm>
            <a:off x="-312131" y="98630"/>
            <a:ext cx="9429636" cy="2922713"/>
            <a:chOff x="-357137" y="3363541"/>
            <a:chExt cx="9429636" cy="2922713"/>
          </a:xfrm>
        </p:grpSpPr>
        <p:sp>
          <p:nvSpPr>
            <p:cNvPr id="10243" name="Text Box 5"/>
            <p:cNvSpPr txBox="1">
              <a:spLocks noChangeArrowheads="1"/>
            </p:cNvSpPr>
            <p:nvPr/>
          </p:nvSpPr>
          <p:spPr bwMode="auto">
            <a:xfrm>
              <a:off x="260350" y="3363541"/>
              <a:ext cx="8623300" cy="492443"/>
            </a:xfrm>
            <a:prstGeom prst="rect">
              <a:avLst/>
            </a:prstGeom>
            <a:noFill/>
            <a:ln w="9525">
              <a:noFill/>
              <a:miter lim="800000"/>
              <a:headEnd/>
              <a:tailEnd/>
            </a:ln>
          </p:spPr>
          <p:txBody>
            <a:bodyPr>
              <a:spAutoFit/>
            </a:bodyPr>
            <a:lstStyle/>
            <a:p>
              <a:pPr algn="ctr"/>
              <a:r>
                <a:rPr lang="en-US" altLang="zh-TW" sz="2600" u="sng" dirty="0" smtClean="0">
                  <a:solidFill>
                    <a:srgbClr val="0000CC"/>
                  </a:solidFill>
                </a:rPr>
                <a:t>In vivo Imaging of metastatic </a:t>
              </a:r>
              <a:r>
                <a:rPr lang="en-US" altLang="zh-TW" sz="2600" u="sng" dirty="0" err="1" smtClean="0">
                  <a:solidFill>
                    <a:srgbClr val="0000CC"/>
                  </a:solidFill>
                </a:rPr>
                <a:t>Hela</a:t>
              </a:r>
              <a:r>
                <a:rPr lang="en-US" altLang="zh-TW" sz="2600" u="sng" dirty="0" smtClean="0">
                  <a:solidFill>
                    <a:srgbClr val="0000CC"/>
                  </a:solidFill>
                </a:rPr>
                <a:t>/h-</a:t>
              </a:r>
              <a:r>
                <a:rPr lang="en-US" altLang="zh-TW" sz="2600" u="sng" dirty="0" err="1" smtClean="0">
                  <a:solidFill>
                    <a:srgbClr val="0000CC"/>
                  </a:solidFill>
                </a:rPr>
                <a:t>αPEG</a:t>
              </a:r>
              <a:r>
                <a:rPr lang="en-US" altLang="zh-TW" sz="2600" u="sng" dirty="0" smtClean="0">
                  <a:solidFill>
                    <a:srgbClr val="0000CC"/>
                  </a:solidFill>
                </a:rPr>
                <a:t> cells</a:t>
              </a:r>
              <a:endParaRPr lang="en-US" altLang="zh-TW" sz="2600" u="sng" dirty="0">
                <a:solidFill>
                  <a:srgbClr val="0000CC"/>
                </a:solidFill>
              </a:endParaRPr>
            </a:p>
          </p:txBody>
        </p:sp>
        <p:grpSp>
          <p:nvGrpSpPr>
            <p:cNvPr id="3" name="群組 12"/>
            <p:cNvGrpSpPr>
              <a:grpSpLocks/>
            </p:cNvGrpSpPr>
            <p:nvPr/>
          </p:nvGrpSpPr>
          <p:grpSpPr bwMode="auto">
            <a:xfrm>
              <a:off x="3896924" y="3924055"/>
              <a:ext cx="5175575" cy="2362199"/>
              <a:chOff x="2879533" y="3947055"/>
              <a:chExt cx="5923155" cy="2361670"/>
            </a:xfrm>
          </p:grpSpPr>
          <p:pic>
            <p:nvPicPr>
              <p:cNvPr id="10257" name="Picture 4" descr="Figure 5 (JNM)"/>
              <p:cNvPicPr>
                <a:picLocks noChangeAspect="1" noChangeArrowheads="1"/>
              </p:cNvPicPr>
              <p:nvPr/>
            </p:nvPicPr>
            <p:blipFill>
              <a:blip r:embed="rId2" cstate="print"/>
              <a:srcRect l="41216" t="58002" b="2058"/>
              <a:stretch>
                <a:fillRect/>
              </a:stretch>
            </p:blipFill>
            <p:spPr bwMode="auto">
              <a:xfrm>
                <a:off x="3761910" y="3947055"/>
                <a:ext cx="5040778" cy="2361670"/>
              </a:xfrm>
              <a:prstGeom prst="rect">
                <a:avLst/>
              </a:prstGeom>
              <a:noFill/>
              <a:ln w="9525">
                <a:noFill/>
                <a:miter lim="800000"/>
                <a:headEnd/>
                <a:tailEnd/>
              </a:ln>
            </p:spPr>
          </p:pic>
          <p:pic>
            <p:nvPicPr>
              <p:cNvPr id="10258" name="Picture 4" descr="Figure 5 (JNM)"/>
              <p:cNvPicPr>
                <a:picLocks noChangeAspect="1" noChangeArrowheads="1"/>
              </p:cNvPicPr>
              <p:nvPr/>
            </p:nvPicPr>
            <p:blipFill>
              <a:blip r:embed="rId2" cstate="print"/>
              <a:srcRect l="2585" t="58002" r="88174" b="2058"/>
              <a:stretch>
                <a:fillRect/>
              </a:stretch>
            </p:blipFill>
            <p:spPr bwMode="auto">
              <a:xfrm>
                <a:off x="2879533" y="3947055"/>
                <a:ext cx="792367" cy="2361670"/>
              </a:xfrm>
              <a:prstGeom prst="rect">
                <a:avLst/>
              </a:prstGeom>
              <a:noFill/>
              <a:ln w="9525">
                <a:noFill/>
                <a:miter lim="800000"/>
                <a:headEnd/>
                <a:tailEnd/>
              </a:ln>
            </p:spPr>
          </p:pic>
        </p:grpSp>
        <p:pic>
          <p:nvPicPr>
            <p:cNvPr id="27" name="圖片 16" descr="圖片1.jpg"/>
            <p:cNvPicPr>
              <a:picLocks noChangeAspect="1"/>
            </p:cNvPicPr>
            <p:nvPr/>
          </p:nvPicPr>
          <p:blipFill>
            <a:blip r:embed="rId3" cstate="print"/>
            <a:srcRect l="20837"/>
            <a:stretch>
              <a:fillRect/>
            </a:stretch>
          </p:blipFill>
          <p:spPr bwMode="auto">
            <a:xfrm>
              <a:off x="1668088" y="5210472"/>
              <a:ext cx="1710292" cy="755688"/>
            </a:xfrm>
            <a:prstGeom prst="rect">
              <a:avLst/>
            </a:prstGeom>
            <a:noFill/>
            <a:ln w="9525">
              <a:noFill/>
              <a:miter lim="800000"/>
              <a:headEnd/>
              <a:tailEnd/>
            </a:ln>
          </p:spPr>
        </p:pic>
        <p:sp>
          <p:nvSpPr>
            <p:cNvPr id="31" name="手繪多邊形 140"/>
            <p:cNvSpPr>
              <a:spLocks/>
            </p:cNvSpPr>
            <p:nvPr/>
          </p:nvSpPr>
          <p:spPr bwMode="auto">
            <a:xfrm>
              <a:off x="1821623" y="5107245"/>
              <a:ext cx="253203" cy="323573"/>
            </a:xfrm>
            <a:custGeom>
              <a:avLst/>
              <a:gdLst>
                <a:gd name="T0" fmla="*/ 0 w 253218"/>
                <a:gd name="T1" fmla="*/ 0 h 323557"/>
                <a:gd name="T2" fmla="*/ 211015 w 253218"/>
                <a:gd name="T3" fmla="*/ 112542 h 323557"/>
                <a:gd name="T4" fmla="*/ 98474 w 253218"/>
                <a:gd name="T5" fmla="*/ 253218 h 323557"/>
                <a:gd name="T6" fmla="*/ 253218 w 253218"/>
                <a:gd name="T7" fmla="*/ 323557 h 323557"/>
                <a:gd name="T8" fmla="*/ 0 60000 65536"/>
                <a:gd name="T9" fmla="*/ 0 60000 65536"/>
                <a:gd name="T10" fmla="*/ 0 60000 65536"/>
                <a:gd name="T11" fmla="*/ 0 60000 65536"/>
                <a:gd name="T12" fmla="*/ 0 w 253218"/>
                <a:gd name="T13" fmla="*/ 0 h 323557"/>
                <a:gd name="T14" fmla="*/ 253218 w 253218"/>
                <a:gd name="T15" fmla="*/ 323557 h 323557"/>
              </a:gdLst>
              <a:ahLst/>
              <a:cxnLst>
                <a:cxn ang="T8">
                  <a:pos x="T0" y="T1"/>
                </a:cxn>
                <a:cxn ang="T9">
                  <a:pos x="T2" y="T3"/>
                </a:cxn>
                <a:cxn ang="T10">
                  <a:pos x="T4" y="T5"/>
                </a:cxn>
                <a:cxn ang="T11">
                  <a:pos x="T6" y="T7"/>
                </a:cxn>
              </a:cxnLst>
              <a:rect l="T12" t="T13" r="T14" b="T15"/>
              <a:pathLst>
                <a:path w="253218" h="323557">
                  <a:moveTo>
                    <a:pt x="0" y="0"/>
                  </a:moveTo>
                  <a:cubicBezTo>
                    <a:pt x="97301" y="35169"/>
                    <a:pt x="194603" y="70339"/>
                    <a:pt x="211015" y="112542"/>
                  </a:cubicBezTo>
                  <a:cubicBezTo>
                    <a:pt x="227427" y="154745"/>
                    <a:pt x="91440" y="218049"/>
                    <a:pt x="98474" y="253218"/>
                  </a:cubicBezTo>
                  <a:cubicBezTo>
                    <a:pt x="105508" y="288387"/>
                    <a:pt x="179363" y="305972"/>
                    <a:pt x="253218" y="323557"/>
                  </a:cubicBezTo>
                </a:path>
              </a:pathLst>
            </a:custGeom>
            <a:noFill/>
            <a:ln w="28575" cap="flat" cmpd="sng" algn="ctr">
              <a:solidFill>
                <a:srgbClr val="0000CC"/>
              </a:solidFill>
              <a:prstDash val="solid"/>
              <a:round/>
              <a:headEnd type="none" w="med" len="med"/>
              <a:tailEnd type="triangle" w="med" len="med"/>
            </a:ln>
          </p:spPr>
          <p:txBody>
            <a:bodyPr/>
            <a:lstStyle/>
            <a:p>
              <a:endParaRPr lang="zh-TW" altLang="en-US" smtClean="0">
                <a:solidFill>
                  <a:srgbClr val="000000"/>
                </a:solidFill>
                <a:ea typeface="新細明體"/>
              </a:endParaRPr>
            </a:p>
          </p:txBody>
        </p:sp>
        <p:sp>
          <p:nvSpPr>
            <p:cNvPr id="32" name="Text Box 548"/>
            <p:cNvSpPr txBox="1">
              <a:spLocks noChangeArrowheads="1"/>
            </p:cNvSpPr>
            <p:nvPr/>
          </p:nvSpPr>
          <p:spPr bwMode="auto">
            <a:xfrm>
              <a:off x="2538289" y="5915689"/>
              <a:ext cx="1358636" cy="307777"/>
            </a:xfrm>
            <a:prstGeom prst="rect">
              <a:avLst/>
            </a:prstGeom>
            <a:noFill/>
            <a:ln w="9525">
              <a:noFill/>
              <a:miter lim="800000"/>
              <a:headEnd/>
              <a:tailEnd/>
            </a:ln>
          </p:spPr>
          <p:txBody>
            <a:bodyPr wrap="square">
              <a:spAutoFit/>
            </a:bodyPr>
            <a:lstStyle/>
            <a:p>
              <a:pPr algn="r"/>
              <a:r>
                <a:rPr lang="en-US" altLang="zh-TW" sz="1400" dirty="0" smtClean="0">
                  <a:solidFill>
                    <a:srgbClr val="000000"/>
                  </a:solidFill>
                  <a:latin typeface="Times New Roman"/>
                  <a:ea typeface="新細明體"/>
                  <a:cs typeface="Times New Roman" pitchFamily="18" charset="0"/>
                </a:rPr>
                <a:t>PEG-probe</a:t>
              </a:r>
            </a:p>
          </p:txBody>
        </p:sp>
        <p:grpSp>
          <p:nvGrpSpPr>
            <p:cNvPr id="33" name="群組 1851"/>
            <p:cNvGrpSpPr>
              <a:grpSpLocks/>
            </p:cNvGrpSpPr>
            <p:nvPr/>
          </p:nvGrpSpPr>
          <p:grpSpPr bwMode="auto">
            <a:xfrm>
              <a:off x="2991457" y="5750532"/>
              <a:ext cx="307871" cy="149389"/>
              <a:chOff x="4798114" y="5115341"/>
              <a:chExt cx="457469" cy="226734"/>
            </a:xfrm>
          </p:grpSpPr>
          <p:sp>
            <p:nvSpPr>
              <p:cNvPr id="42" name="Freeform 546"/>
              <p:cNvSpPr>
                <a:spLocks/>
              </p:cNvSpPr>
              <p:nvPr/>
            </p:nvSpPr>
            <p:spPr bwMode="auto">
              <a:xfrm>
                <a:off x="4798114" y="5264287"/>
                <a:ext cx="330200" cy="77788"/>
              </a:xfrm>
              <a:custGeom>
                <a:avLst/>
                <a:gdLst>
                  <a:gd name="T0" fmla="*/ 0 w 368"/>
                  <a:gd name="T1" fmla="*/ 2147483647 h 90"/>
                  <a:gd name="T2" fmla="*/ 2147483647 w 368"/>
                  <a:gd name="T3" fmla="*/ 2147483647 h 90"/>
                  <a:gd name="T4" fmla="*/ 2147483647 w 368"/>
                  <a:gd name="T5" fmla="*/ 2147483647 h 90"/>
                  <a:gd name="T6" fmla="*/ 2147483647 w 368"/>
                  <a:gd name="T7" fmla="*/ 2147483647 h 90"/>
                  <a:gd name="T8" fmla="*/ 2147483647 w 368"/>
                  <a:gd name="T9" fmla="*/ 2147483647 h 90"/>
                  <a:gd name="T10" fmla="*/ 2147483647 w 368"/>
                  <a:gd name="T11" fmla="*/ 0 h 90"/>
                  <a:gd name="T12" fmla="*/ 0 60000 65536"/>
                  <a:gd name="T13" fmla="*/ 0 60000 65536"/>
                  <a:gd name="T14" fmla="*/ 0 60000 65536"/>
                  <a:gd name="T15" fmla="*/ 0 60000 65536"/>
                  <a:gd name="T16" fmla="*/ 0 60000 65536"/>
                  <a:gd name="T17" fmla="*/ 0 60000 65536"/>
                  <a:gd name="T18" fmla="*/ 0 w 368"/>
                  <a:gd name="T19" fmla="*/ 0 h 90"/>
                  <a:gd name="T20" fmla="*/ 368 w 368"/>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368" h="90">
                    <a:moveTo>
                      <a:pt x="0" y="85"/>
                    </a:moveTo>
                    <a:cubicBezTo>
                      <a:pt x="18" y="56"/>
                      <a:pt x="37" y="28"/>
                      <a:pt x="56" y="28"/>
                    </a:cubicBezTo>
                    <a:cubicBezTo>
                      <a:pt x="75" y="28"/>
                      <a:pt x="89" y="85"/>
                      <a:pt x="113" y="85"/>
                    </a:cubicBezTo>
                    <a:cubicBezTo>
                      <a:pt x="137" y="85"/>
                      <a:pt x="174" y="28"/>
                      <a:pt x="198" y="28"/>
                    </a:cubicBezTo>
                    <a:cubicBezTo>
                      <a:pt x="222" y="28"/>
                      <a:pt x="227" y="90"/>
                      <a:pt x="255" y="85"/>
                    </a:cubicBezTo>
                    <a:cubicBezTo>
                      <a:pt x="283" y="80"/>
                      <a:pt x="325" y="40"/>
                      <a:pt x="368" y="0"/>
                    </a:cubicBezTo>
                  </a:path>
                </a:pathLst>
              </a:custGeom>
              <a:noFill/>
              <a:ln w="28575">
                <a:solidFill>
                  <a:schemeClr val="tx1"/>
                </a:solidFill>
                <a:round/>
                <a:headEnd/>
                <a:tailEnd/>
              </a:ln>
            </p:spPr>
            <p:txBody>
              <a:bodyPr/>
              <a:lstStyle/>
              <a:p>
                <a:endParaRPr lang="zh-TW" altLang="en-US" smtClean="0">
                  <a:solidFill>
                    <a:srgbClr val="000000"/>
                  </a:solidFill>
                  <a:ea typeface="新細明體"/>
                </a:endParaRPr>
              </a:p>
            </p:txBody>
          </p:sp>
          <p:sp>
            <p:nvSpPr>
              <p:cNvPr id="43" name="等腰三角形 42"/>
              <p:cNvSpPr/>
              <p:nvPr/>
            </p:nvSpPr>
            <p:spPr>
              <a:xfrm>
                <a:off x="5077094" y="5115229"/>
                <a:ext cx="179275" cy="180705"/>
              </a:xfrm>
              <a:prstGeom prst="triangle">
                <a:avLst/>
              </a:prstGeom>
              <a:solidFill>
                <a:srgbClr val="FF0000"/>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endParaRPr>
              </a:p>
            </p:txBody>
          </p:sp>
        </p:grpSp>
        <p:grpSp>
          <p:nvGrpSpPr>
            <p:cNvPr id="35" name="群組 70"/>
            <p:cNvGrpSpPr/>
            <p:nvPr/>
          </p:nvGrpSpPr>
          <p:grpSpPr>
            <a:xfrm>
              <a:off x="2527760" y="4149080"/>
              <a:ext cx="1414170" cy="1060228"/>
              <a:chOff x="7243811" y="2184180"/>
              <a:chExt cx="1414170" cy="1060228"/>
            </a:xfrm>
          </p:grpSpPr>
          <p:pic>
            <p:nvPicPr>
              <p:cNvPr id="36" name="Picture 471" descr="gigi_15_02"/>
              <p:cNvPicPr>
                <a:picLocks noChangeAspect="1" noChangeArrowheads="1"/>
              </p:cNvPicPr>
              <p:nvPr/>
            </p:nvPicPr>
            <p:blipFill>
              <a:blip r:embed="rId4" cstate="print"/>
              <a:srcRect l="8978" t="8812" r="26048" b="49557"/>
              <a:stretch>
                <a:fillRect/>
              </a:stretch>
            </p:blipFill>
            <p:spPr bwMode="auto">
              <a:xfrm>
                <a:off x="7464259" y="2435482"/>
                <a:ext cx="878585" cy="808926"/>
              </a:xfrm>
              <a:prstGeom prst="rect">
                <a:avLst/>
              </a:prstGeom>
              <a:noFill/>
              <a:ln w="9525">
                <a:noFill/>
                <a:miter lim="800000"/>
                <a:headEnd/>
                <a:tailEnd/>
              </a:ln>
            </p:spPr>
          </p:pic>
          <p:sp>
            <p:nvSpPr>
              <p:cNvPr id="41" name="Text Box 476"/>
              <p:cNvSpPr txBox="1">
                <a:spLocks noChangeArrowheads="1"/>
              </p:cNvSpPr>
              <p:nvPr/>
            </p:nvSpPr>
            <p:spPr bwMode="auto">
              <a:xfrm>
                <a:off x="7243811" y="2184180"/>
                <a:ext cx="1414170" cy="307777"/>
              </a:xfrm>
              <a:prstGeom prst="rect">
                <a:avLst/>
              </a:prstGeom>
              <a:noFill/>
              <a:ln w="9525">
                <a:noFill/>
                <a:miter lim="800000"/>
                <a:headEnd/>
                <a:tailEnd/>
              </a:ln>
            </p:spPr>
            <p:txBody>
              <a:bodyPr wrap="none">
                <a:spAutoFit/>
              </a:bodyPr>
              <a:lstStyle/>
              <a:p>
                <a:pPr fontAlgn="auto">
                  <a:spcBef>
                    <a:spcPts val="0"/>
                  </a:spcBef>
                  <a:spcAft>
                    <a:spcPts val="0"/>
                  </a:spcAft>
                  <a:defRPr/>
                </a:pPr>
                <a:r>
                  <a:rPr kumimoji="0" lang="en-US" altLang="zh-TW" sz="1400" kern="0" dirty="0" smtClean="0">
                    <a:solidFill>
                      <a:srgbClr val="FF0000"/>
                    </a:solidFill>
                    <a:latin typeface="Times New Roman"/>
                    <a:ea typeface="新細明體"/>
                  </a:rPr>
                  <a:t>Optical imaging</a:t>
                </a:r>
              </a:p>
            </p:txBody>
          </p:sp>
        </p:grpSp>
        <p:sp>
          <p:nvSpPr>
            <p:cNvPr id="44" name="Oval 27"/>
            <p:cNvSpPr>
              <a:spLocks noChangeArrowheads="1"/>
            </p:cNvSpPr>
            <p:nvPr/>
          </p:nvSpPr>
          <p:spPr bwMode="auto">
            <a:xfrm>
              <a:off x="362943" y="4258695"/>
              <a:ext cx="736603" cy="423785"/>
            </a:xfrm>
            <a:prstGeom prst="ellipse">
              <a:avLst/>
            </a:prstGeom>
            <a:solidFill>
              <a:srgbClr val="FFFF99"/>
            </a:solidFill>
            <a:ln w="9525">
              <a:solidFill>
                <a:srgbClr val="FF6600"/>
              </a:solidFill>
              <a:round/>
              <a:headEnd/>
              <a:tailEnd/>
            </a:ln>
          </p:spPr>
          <p:txBody>
            <a:bodyPr wrap="none" anchor="ctr"/>
            <a:lstStyle/>
            <a:p>
              <a:pPr algn="ctr" fontAlgn="auto">
                <a:spcBef>
                  <a:spcPts val="0"/>
                </a:spcBef>
                <a:spcAft>
                  <a:spcPts val="0"/>
                </a:spcAft>
              </a:pPr>
              <a:r>
                <a:rPr kumimoji="0" lang="en-US" altLang="zh-TW" sz="1600">
                  <a:solidFill>
                    <a:srgbClr val="000000"/>
                  </a:solidFill>
                  <a:latin typeface="Times New Roman"/>
                  <a:ea typeface="標楷體" pitchFamily="65" charset="-120"/>
                </a:rPr>
                <a:t>Cells</a:t>
              </a:r>
            </a:p>
          </p:txBody>
        </p:sp>
        <p:grpSp>
          <p:nvGrpSpPr>
            <p:cNvPr id="45" name="Group 28"/>
            <p:cNvGrpSpPr>
              <a:grpSpLocks/>
            </p:cNvGrpSpPr>
            <p:nvPr/>
          </p:nvGrpSpPr>
          <p:grpSpPr bwMode="auto">
            <a:xfrm>
              <a:off x="517638" y="4059070"/>
              <a:ext cx="205345" cy="289635"/>
              <a:chOff x="4014" y="1071"/>
              <a:chExt cx="136" cy="318"/>
            </a:xfrm>
          </p:grpSpPr>
          <p:sp>
            <p:nvSpPr>
              <p:cNvPr id="46" name="Line 29"/>
              <p:cNvSpPr>
                <a:spLocks noChangeShapeType="1"/>
              </p:cNvSpPr>
              <p:nvPr/>
            </p:nvSpPr>
            <p:spPr bwMode="auto">
              <a:xfrm>
                <a:off x="4014" y="1207"/>
                <a:ext cx="91" cy="0"/>
              </a:xfrm>
              <a:prstGeom prst="line">
                <a:avLst/>
              </a:prstGeom>
              <a:noFill/>
              <a:ln w="28575">
                <a:solidFill>
                  <a:schemeClr val="tx1"/>
                </a:solid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grpSp>
            <p:nvGrpSpPr>
              <p:cNvPr id="47" name="Group 30"/>
              <p:cNvGrpSpPr>
                <a:grpSpLocks/>
              </p:cNvGrpSpPr>
              <p:nvPr/>
            </p:nvGrpSpPr>
            <p:grpSpPr bwMode="auto">
              <a:xfrm>
                <a:off x="4014" y="1071"/>
                <a:ext cx="136" cy="318"/>
                <a:chOff x="2034" y="1418"/>
                <a:chExt cx="104" cy="385"/>
              </a:xfrm>
            </p:grpSpPr>
            <p:grpSp>
              <p:nvGrpSpPr>
                <p:cNvPr id="48" name="Group 31"/>
                <p:cNvGrpSpPr>
                  <a:grpSpLocks/>
                </p:cNvGrpSpPr>
                <p:nvPr/>
              </p:nvGrpSpPr>
              <p:grpSpPr bwMode="auto">
                <a:xfrm>
                  <a:off x="2034" y="1418"/>
                  <a:ext cx="94" cy="213"/>
                  <a:chOff x="2034" y="1418"/>
                  <a:chExt cx="94" cy="213"/>
                </a:xfrm>
              </p:grpSpPr>
              <p:grpSp>
                <p:nvGrpSpPr>
                  <p:cNvPr id="154" name="Group 32"/>
                  <p:cNvGrpSpPr>
                    <a:grpSpLocks/>
                  </p:cNvGrpSpPr>
                  <p:nvPr/>
                </p:nvGrpSpPr>
                <p:grpSpPr bwMode="auto">
                  <a:xfrm>
                    <a:off x="2034" y="1418"/>
                    <a:ext cx="94" cy="213"/>
                    <a:chOff x="2034" y="1418"/>
                    <a:chExt cx="94" cy="213"/>
                  </a:xfrm>
                </p:grpSpPr>
                <p:sp>
                  <p:nvSpPr>
                    <p:cNvPr id="278" name="AutoShape 33"/>
                    <p:cNvSpPr>
                      <a:spLocks noChangeArrowheads="1"/>
                    </p:cNvSpPr>
                    <p:nvPr/>
                  </p:nvSpPr>
                  <p:spPr bwMode="auto">
                    <a:xfrm>
                      <a:off x="2034" y="1418"/>
                      <a:ext cx="30" cy="212"/>
                    </a:xfrm>
                    <a:prstGeom prst="roundRect">
                      <a:avLst>
                        <a:gd name="adj" fmla="val 50000"/>
                      </a:avLst>
                    </a:prstGeom>
                    <a:solidFill>
                      <a:srgbClr val="FF2327"/>
                    </a:solid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79" name="Line 34"/>
                    <p:cNvSpPr>
                      <a:spLocks noChangeShapeType="1"/>
                    </p:cNvSpPr>
                    <p:nvPr/>
                  </p:nvSpPr>
                  <p:spPr bwMode="auto">
                    <a:xfrm>
                      <a:off x="2034" y="1418"/>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80" name="Line 35"/>
                    <p:cNvSpPr>
                      <a:spLocks noChangeShapeType="1"/>
                    </p:cNvSpPr>
                    <p:nvPr/>
                  </p:nvSpPr>
                  <p:spPr bwMode="auto">
                    <a:xfrm>
                      <a:off x="2034" y="1420"/>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81" name="Line 36"/>
                    <p:cNvSpPr>
                      <a:spLocks noChangeShapeType="1"/>
                    </p:cNvSpPr>
                    <p:nvPr/>
                  </p:nvSpPr>
                  <p:spPr bwMode="auto">
                    <a:xfrm>
                      <a:off x="2034" y="1422"/>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82" name="Line 37"/>
                    <p:cNvSpPr>
                      <a:spLocks noChangeShapeType="1"/>
                    </p:cNvSpPr>
                    <p:nvPr/>
                  </p:nvSpPr>
                  <p:spPr bwMode="auto">
                    <a:xfrm>
                      <a:off x="2034" y="1424"/>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83" name="Line 38"/>
                    <p:cNvSpPr>
                      <a:spLocks noChangeShapeType="1"/>
                    </p:cNvSpPr>
                    <p:nvPr/>
                  </p:nvSpPr>
                  <p:spPr bwMode="auto">
                    <a:xfrm>
                      <a:off x="2034" y="1426"/>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84" name="Line 39"/>
                    <p:cNvSpPr>
                      <a:spLocks noChangeShapeType="1"/>
                    </p:cNvSpPr>
                    <p:nvPr/>
                  </p:nvSpPr>
                  <p:spPr bwMode="auto">
                    <a:xfrm>
                      <a:off x="2034" y="1428"/>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85" name="Line 40"/>
                    <p:cNvSpPr>
                      <a:spLocks noChangeShapeType="1"/>
                    </p:cNvSpPr>
                    <p:nvPr/>
                  </p:nvSpPr>
                  <p:spPr bwMode="auto">
                    <a:xfrm>
                      <a:off x="2034" y="1430"/>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86" name="Line 41"/>
                    <p:cNvSpPr>
                      <a:spLocks noChangeShapeType="1"/>
                    </p:cNvSpPr>
                    <p:nvPr/>
                  </p:nvSpPr>
                  <p:spPr bwMode="auto">
                    <a:xfrm>
                      <a:off x="2034" y="1432"/>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87" name="Line 42"/>
                    <p:cNvSpPr>
                      <a:spLocks noChangeShapeType="1"/>
                    </p:cNvSpPr>
                    <p:nvPr/>
                  </p:nvSpPr>
                  <p:spPr bwMode="auto">
                    <a:xfrm>
                      <a:off x="2034" y="1434"/>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88" name="Line 43"/>
                    <p:cNvSpPr>
                      <a:spLocks noChangeShapeType="1"/>
                    </p:cNvSpPr>
                    <p:nvPr/>
                  </p:nvSpPr>
                  <p:spPr bwMode="auto">
                    <a:xfrm>
                      <a:off x="2034" y="1436"/>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89" name="Line 44"/>
                    <p:cNvSpPr>
                      <a:spLocks noChangeShapeType="1"/>
                    </p:cNvSpPr>
                    <p:nvPr/>
                  </p:nvSpPr>
                  <p:spPr bwMode="auto">
                    <a:xfrm>
                      <a:off x="2034" y="1438"/>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90" name="Line 45"/>
                    <p:cNvSpPr>
                      <a:spLocks noChangeShapeType="1"/>
                    </p:cNvSpPr>
                    <p:nvPr/>
                  </p:nvSpPr>
                  <p:spPr bwMode="auto">
                    <a:xfrm>
                      <a:off x="2034" y="1440"/>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91" name="Line 46"/>
                    <p:cNvSpPr>
                      <a:spLocks noChangeShapeType="1"/>
                    </p:cNvSpPr>
                    <p:nvPr/>
                  </p:nvSpPr>
                  <p:spPr bwMode="auto">
                    <a:xfrm>
                      <a:off x="2034" y="1442"/>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92" name="Line 47"/>
                    <p:cNvSpPr>
                      <a:spLocks noChangeShapeType="1"/>
                    </p:cNvSpPr>
                    <p:nvPr/>
                  </p:nvSpPr>
                  <p:spPr bwMode="auto">
                    <a:xfrm>
                      <a:off x="2034" y="1444"/>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93" name="Line 48"/>
                    <p:cNvSpPr>
                      <a:spLocks noChangeShapeType="1"/>
                    </p:cNvSpPr>
                    <p:nvPr/>
                  </p:nvSpPr>
                  <p:spPr bwMode="auto">
                    <a:xfrm>
                      <a:off x="2034" y="1446"/>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94" name="Line 49"/>
                    <p:cNvSpPr>
                      <a:spLocks noChangeShapeType="1"/>
                    </p:cNvSpPr>
                    <p:nvPr/>
                  </p:nvSpPr>
                  <p:spPr bwMode="auto">
                    <a:xfrm>
                      <a:off x="2034" y="1448"/>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95" name="Line 50"/>
                    <p:cNvSpPr>
                      <a:spLocks noChangeShapeType="1"/>
                    </p:cNvSpPr>
                    <p:nvPr/>
                  </p:nvSpPr>
                  <p:spPr bwMode="auto">
                    <a:xfrm>
                      <a:off x="2034" y="1450"/>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96" name="Line 51"/>
                    <p:cNvSpPr>
                      <a:spLocks noChangeShapeType="1"/>
                    </p:cNvSpPr>
                    <p:nvPr/>
                  </p:nvSpPr>
                  <p:spPr bwMode="auto">
                    <a:xfrm>
                      <a:off x="2034" y="1452"/>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97" name="Line 52"/>
                    <p:cNvSpPr>
                      <a:spLocks noChangeShapeType="1"/>
                    </p:cNvSpPr>
                    <p:nvPr/>
                  </p:nvSpPr>
                  <p:spPr bwMode="auto">
                    <a:xfrm>
                      <a:off x="2034" y="1454"/>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98" name="Line 53"/>
                    <p:cNvSpPr>
                      <a:spLocks noChangeShapeType="1"/>
                    </p:cNvSpPr>
                    <p:nvPr/>
                  </p:nvSpPr>
                  <p:spPr bwMode="auto">
                    <a:xfrm>
                      <a:off x="2034" y="1456"/>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99" name="Line 54"/>
                    <p:cNvSpPr>
                      <a:spLocks noChangeShapeType="1"/>
                    </p:cNvSpPr>
                    <p:nvPr/>
                  </p:nvSpPr>
                  <p:spPr bwMode="auto">
                    <a:xfrm>
                      <a:off x="2034" y="1458"/>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00" name="Line 55"/>
                    <p:cNvSpPr>
                      <a:spLocks noChangeShapeType="1"/>
                    </p:cNvSpPr>
                    <p:nvPr/>
                  </p:nvSpPr>
                  <p:spPr bwMode="auto">
                    <a:xfrm>
                      <a:off x="2034" y="1460"/>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01" name="Line 56"/>
                    <p:cNvSpPr>
                      <a:spLocks noChangeShapeType="1"/>
                    </p:cNvSpPr>
                    <p:nvPr/>
                  </p:nvSpPr>
                  <p:spPr bwMode="auto">
                    <a:xfrm>
                      <a:off x="2034" y="1462"/>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02" name="Line 57"/>
                    <p:cNvSpPr>
                      <a:spLocks noChangeShapeType="1"/>
                    </p:cNvSpPr>
                    <p:nvPr/>
                  </p:nvSpPr>
                  <p:spPr bwMode="auto">
                    <a:xfrm>
                      <a:off x="2034" y="1464"/>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03" name="Line 58"/>
                    <p:cNvSpPr>
                      <a:spLocks noChangeShapeType="1"/>
                    </p:cNvSpPr>
                    <p:nvPr/>
                  </p:nvSpPr>
                  <p:spPr bwMode="auto">
                    <a:xfrm>
                      <a:off x="2034" y="1466"/>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04" name="Line 59"/>
                    <p:cNvSpPr>
                      <a:spLocks noChangeShapeType="1"/>
                    </p:cNvSpPr>
                    <p:nvPr/>
                  </p:nvSpPr>
                  <p:spPr bwMode="auto">
                    <a:xfrm>
                      <a:off x="2034" y="1468"/>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05" name="Line 60"/>
                    <p:cNvSpPr>
                      <a:spLocks noChangeShapeType="1"/>
                    </p:cNvSpPr>
                    <p:nvPr/>
                  </p:nvSpPr>
                  <p:spPr bwMode="auto">
                    <a:xfrm>
                      <a:off x="2034" y="1470"/>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06" name="Line 61"/>
                    <p:cNvSpPr>
                      <a:spLocks noChangeShapeType="1"/>
                    </p:cNvSpPr>
                    <p:nvPr/>
                  </p:nvSpPr>
                  <p:spPr bwMode="auto">
                    <a:xfrm>
                      <a:off x="2034" y="1472"/>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07" name="Line 62"/>
                    <p:cNvSpPr>
                      <a:spLocks noChangeShapeType="1"/>
                    </p:cNvSpPr>
                    <p:nvPr/>
                  </p:nvSpPr>
                  <p:spPr bwMode="auto">
                    <a:xfrm>
                      <a:off x="2034" y="1474"/>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08" name="Line 63"/>
                    <p:cNvSpPr>
                      <a:spLocks noChangeShapeType="1"/>
                    </p:cNvSpPr>
                    <p:nvPr/>
                  </p:nvSpPr>
                  <p:spPr bwMode="auto">
                    <a:xfrm>
                      <a:off x="2034" y="1476"/>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09" name="Line 64"/>
                    <p:cNvSpPr>
                      <a:spLocks noChangeShapeType="1"/>
                    </p:cNvSpPr>
                    <p:nvPr/>
                  </p:nvSpPr>
                  <p:spPr bwMode="auto">
                    <a:xfrm>
                      <a:off x="2034" y="1478"/>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10" name="Line 65"/>
                    <p:cNvSpPr>
                      <a:spLocks noChangeShapeType="1"/>
                    </p:cNvSpPr>
                    <p:nvPr/>
                  </p:nvSpPr>
                  <p:spPr bwMode="auto">
                    <a:xfrm>
                      <a:off x="2034" y="1480"/>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11" name="Line 66"/>
                    <p:cNvSpPr>
                      <a:spLocks noChangeShapeType="1"/>
                    </p:cNvSpPr>
                    <p:nvPr/>
                  </p:nvSpPr>
                  <p:spPr bwMode="auto">
                    <a:xfrm>
                      <a:off x="2034" y="1482"/>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12" name="Line 67"/>
                    <p:cNvSpPr>
                      <a:spLocks noChangeShapeType="1"/>
                    </p:cNvSpPr>
                    <p:nvPr/>
                  </p:nvSpPr>
                  <p:spPr bwMode="auto">
                    <a:xfrm>
                      <a:off x="2034" y="1484"/>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13" name="Line 68"/>
                    <p:cNvSpPr>
                      <a:spLocks noChangeShapeType="1"/>
                    </p:cNvSpPr>
                    <p:nvPr/>
                  </p:nvSpPr>
                  <p:spPr bwMode="auto">
                    <a:xfrm>
                      <a:off x="2034" y="1486"/>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14" name="Line 69"/>
                    <p:cNvSpPr>
                      <a:spLocks noChangeShapeType="1"/>
                    </p:cNvSpPr>
                    <p:nvPr/>
                  </p:nvSpPr>
                  <p:spPr bwMode="auto">
                    <a:xfrm>
                      <a:off x="2034" y="1488"/>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15" name="Line 70"/>
                    <p:cNvSpPr>
                      <a:spLocks noChangeShapeType="1"/>
                    </p:cNvSpPr>
                    <p:nvPr/>
                  </p:nvSpPr>
                  <p:spPr bwMode="auto">
                    <a:xfrm>
                      <a:off x="2034" y="1490"/>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16" name="Line 71"/>
                    <p:cNvSpPr>
                      <a:spLocks noChangeShapeType="1"/>
                    </p:cNvSpPr>
                    <p:nvPr/>
                  </p:nvSpPr>
                  <p:spPr bwMode="auto">
                    <a:xfrm>
                      <a:off x="2034" y="1492"/>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17" name="Line 72"/>
                    <p:cNvSpPr>
                      <a:spLocks noChangeShapeType="1"/>
                    </p:cNvSpPr>
                    <p:nvPr/>
                  </p:nvSpPr>
                  <p:spPr bwMode="auto">
                    <a:xfrm>
                      <a:off x="2034" y="1494"/>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18" name="Line 73"/>
                    <p:cNvSpPr>
                      <a:spLocks noChangeShapeType="1"/>
                    </p:cNvSpPr>
                    <p:nvPr/>
                  </p:nvSpPr>
                  <p:spPr bwMode="auto">
                    <a:xfrm>
                      <a:off x="2034" y="1496"/>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19" name="Line 74"/>
                    <p:cNvSpPr>
                      <a:spLocks noChangeShapeType="1"/>
                    </p:cNvSpPr>
                    <p:nvPr/>
                  </p:nvSpPr>
                  <p:spPr bwMode="auto">
                    <a:xfrm>
                      <a:off x="2034" y="1498"/>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20" name="Line 75"/>
                    <p:cNvSpPr>
                      <a:spLocks noChangeShapeType="1"/>
                    </p:cNvSpPr>
                    <p:nvPr/>
                  </p:nvSpPr>
                  <p:spPr bwMode="auto">
                    <a:xfrm>
                      <a:off x="2034" y="1500"/>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21" name="Line 76"/>
                    <p:cNvSpPr>
                      <a:spLocks noChangeShapeType="1"/>
                    </p:cNvSpPr>
                    <p:nvPr/>
                  </p:nvSpPr>
                  <p:spPr bwMode="auto">
                    <a:xfrm>
                      <a:off x="2034" y="1502"/>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22" name="Line 77"/>
                    <p:cNvSpPr>
                      <a:spLocks noChangeShapeType="1"/>
                    </p:cNvSpPr>
                    <p:nvPr/>
                  </p:nvSpPr>
                  <p:spPr bwMode="auto">
                    <a:xfrm>
                      <a:off x="2034" y="1504"/>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23" name="Line 78"/>
                    <p:cNvSpPr>
                      <a:spLocks noChangeShapeType="1"/>
                    </p:cNvSpPr>
                    <p:nvPr/>
                  </p:nvSpPr>
                  <p:spPr bwMode="auto">
                    <a:xfrm>
                      <a:off x="2034" y="1506"/>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24" name="Line 79"/>
                    <p:cNvSpPr>
                      <a:spLocks noChangeShapeType="1"/>
                    </p:cNvSpPr>
                    <p:nvPr/>
                  </p:nvSpPr>
                  <p:spPr bwMode="auto">
                    <a:xfrm>
                      <a:off x="2034" y="1508"/>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25" name="Line 80"/>
                    <p:cNvSpPr>
                      <a:spLocks noChangeShapeType="1"/>
                    </p:cNvSpPr>
                    <p:nvPr/>
                  </p:nvSpPr>
                  <p:spPr bwMode="auto">
                    <a:xfrm>
                      <a:off x="2034" y="1510"/>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26" name="Line 81"/>
                    <p:cNvSpPr>
                      <a:spLocks noChangeShapeType="1"/>
                    </p:cNvSpPr>
                    <p:nvPr/>
                  </p:nvSpPr>
                  <p:spPr bwMode="auto">
                    <a:xfrm>
                      <a:off x="2034" y="1512"/>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27" name="Line 82"/>
                    <p:cNvSpPr>
                      <a:spLocks noChangeShapeType="1"/>
                    </p:cNvSpPr>
                    <p:nvPr/>
                  </p:nvSpPr>
                  <p:spPr bwMode="auto">
                    <a:xfrm>
                      <a:off x="2034" y="1514"/>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28" name="Line 83"/>
                    <p:cNvSpPr>
                      <a:spLocks noChangeShapeType="1"/>
                    </p:cNvSpPr>
                    <p:nvPr/>
                  </p:nvSpPr>
                  <p:spPr bwMode="auto">
                    <a:xfrm>
                      <a:off x="2034" y="1516"/>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29" name="Line 84"/>
                    <p:cNvSpPr>
                      <a:spLocks noChangeShapeType="1"/>
                    </p:cNvSpPr>
                    <p:nvPr/>
                  </p:nvSpPr>
                  <p:spPr bwMode="auto">
                    <a:xfrm>
                      <a:off x="2034" y="1518"/>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30" name="Line 85"/>
                    <p:cNvSpPr>
                      <a:spLocks noChangeShapeType="1"/>
                    </p:cNvSpPr>
                    <p:nvPr/>
                  </p:nvSpPr>
                  <p:spPr bwMode="auto">
                    <a:xfrm>
                      <a:off x="2034" y="1520"/>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31" name="Line 86"/>
                    <p:cNvSpPr>
                      <a:spLocks noChangeShapeType="1"/>
                    </p:cNvSpPr>
                    <p:nvPr/>
                  </p:nvSpPr>
                  <p:spPr bwMode="auto">
                    <a:xfrm>
                      <a:off x="2034" y="1522"/>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32" name="Line 87"/>
                    <p:cNvSpPr>
                      <a:spLocks noChangeShapeType="1"/>
                    </p:cNvSpPr>
                    <p:nvPr/>
                  </p:nvSpPr>
                  <p:spPr bwMode="auto">
                    <a:xfrm>
                      <a:off x="2034" y="1524"/>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33" name="Line 88"/>
                    <p:cNvSpPr>
                      <a:spLocks noChangeShapeType="1"/>
                    </p:cNvSpPr>
                    <p:nvPr/>
                  </p:nvSpPr>
                  <p:spPr bwMode="auto">
                    <a:xfrm>
                      <a:off x="2034" y="1526"/>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34" name="Line 89"/>
                    <p:cNvSpPr>
                      <a:spLocks noChangeShapeType="1"/>
                    </p:cNvSpPr>
                    <p:nvPr/>
                  </p:nvSpPr>
                  <p:spPr bwMode="auto">
                    <a:xfrm>
                      <a:off x="2034" y="1528"/>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35" name="Line 90"/>
                    <p:cNvSpPr>
                      <a:spLocks noChangeShapeType="1"/>
                    </p:cNvSpPr>
                    <p:nvPr/>
                  </p:nvSpPr>
                  <p:spPr bwMode="auto">
                    <a:xfrm>
                      <a:off x="2034" y="1530"/>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36" name="Line 91"/>
                    <p:cNvSpPr>
                      <a:spLocks noChangeShapeType="1"/>
                    </p:cNvSpPr>
                    <p:nvPr/>
                  </p:nvSpPr>
                  <p:spPr bwMode="auto">
                    <a:xfrm>
                      <a:off x="2034" y="1532"/>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37" name="Line 92"/>
                    <p:cNvSpPr>
                      <a:spLocks noChangeShapeType="1"/>
                    </p:cNvSpPr>
                    <p:nvPr/>
                  </p:nvSpPr>
                  <p:spPr bwMode="auto">
                    <a:xfrm>
                      <a:off x="2034" y="1534"/>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38" name="Line 93"/>
                    <p:cNvSpPr>
                      <a:spLocks noChangeShapeType="1"/>
                    </p:cNvSpPr>
                    <p:nvPr/>
                  </p:nvSpPr>
                  <p:spPr bwMode="auto">
                    <a:xfrm>
                      <a:off x="2034" y="1536"/>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39" name="Line 94"/>
                    <p:cNvSpPr>
                      <a:spLocks noChangeShapeType="1"/>
                    </p:cNvSpPr>
                    <p:nvPr/>
                  </p:nvSpPr>
                  <p:spPr bwMode="auto">
                    <a:xfrm>
                      <a:off x="2034" y="1538"/>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40" name="Line 95"/>
                    <p:cNvSpPr>
                      <a:spLocks noChangeShapeType="1"/>
                    </p:cNvSpPr>
                    <p:nvPr/>
                  </p:nvSpPr>
                  <p:spPr bwMode="auto">
                    <a:xfrm>
                      <a:off x="2034" y="1540"/>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41" name="Line 96"/>
                    <p:cNvSpPr>
                      <a:spLocks noChangeShapeType="1"/>
                    </p:cNvSpPr>
                    <p:nvPr/>
                  </p:nvSpPr>
                  <p:spPr bwMode="auto">
                    <a:xfrm>
                      <a:off x="2034" y="1542"/>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42" name="Line 97"/>
                    <p:cNvSpPr>
                      <a:spLocks noChangeShapeType="1"/>
                    </p:cNvSpPr>
                    <p:nvPr/>
                  </p:nvSpPr>
                  <p:spPr bwMode="auto">
                    <a:xfrm>
                      <a:off x="2034" y="1544"/>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43" name="Line 98"/>
                    <p:cNvSpPr>
                      <a:spLocks noChangeShapeType="1"/>
                    </p:cNvSpPr>
                    <p:nvPr/>
                  </p:nvSpPr>
                  <p:spPr bwMode="auto">
                    <a:xfrm>
                      <a:off x="2034" y="1546"/>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44" name="Line 99"/>
                    <p:cNvSpPr>
                      <a:spLocks noChangeShapeType="1"/>
                    </p:cNvSpPr>
                    <p:nvPr/>
                  </p:nvSpPr>
                  <p:spPr bwMode="auto">
                    <a:xfrm>
                      <a:off x="2034" y="1548"/>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45" name="Line 100"/>
                    <p:cNvSpPr>
                      <a:spLocks noChangeShapeType="1"/>
                    </p:cNvSpPr>
                    <p:nvPr/>
                  </p:nvSpPr>
                  <p:spPr bwMode="auto">
                    <a:xfrm>
                      <a:off x="2034" y="1550"/>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46" name="Line 101"/>
                    <p:cNvSpPr>
                      <a:spLocks noChangeShapeType="1"/>
                    </p:cNvSpPr>
                    <p:nvPr/>
                  </p:nvSpPr>
                  <p:spPr bwMode="auto">
                    <a:xfrm>
                      <a:off x="2034" y="1552"/>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47" name="Line 102"/>
                    <p:cNvSpPr>
                      <a:spLocks noChangeShapeType="1"/>
                    </p:cNvSpPr>
                    <p:nvPr/>
                  </p:nvSpPr>
                  <p:spPr bwMode="auto">
                    <a:xfrm>
                      <a:off x="2034" y="1554"/>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48" name="Line 103"/>
                    <p:cNvSpPr>
                      <a:spLocks noChangeShapeType="1"/>
                    </p:cNvSpPr>
                    <p:nvPr/>
                  </p:nvSpPr>
                  <p:spPr bwMode="auto">
                    <a:xfrm>
                      <a:off x="2034" y="1556"/>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49" name="Line 104"/>
                    <p:cNvSpPr>
                      <a:spLocks noChangeShapeType="1"/>
                    </p:cNvSpPr>
                    <p:nvPr/>
                  </p:nvSpPr>
                  <p:spPr bwMode="auto">
                    <a:xfrm>
                      <a:off x="2034" y="1558"/>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50" name="Line 105"/>
                    <p:cNvSpPr>
                      <a:spLocks noChangeShapeType="1"/>
                    </p:cNvSpPr>
                    <p:nvPr/>
                  </p:nvSpPr>
                  <p:spPr bwMode="auto">
                    <a:xfrm>
                      <a:off x="2034" y="1560"/>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51" name="Line 106"/>
                    <p:cNvSpPr>
                      <a:spLocks noChangeShapeType="1"/>
                    </p:cNvSpPr>
                    <p:nvPr/>
                  </p:nvSpPr>
                  <p:spPr bwMode="auto">
                    <a:xfrm>
                      <a:off x="2034" y="1562"/>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52" name="Line 107"/>
                    <p:cNvSpPr>
                      <a:spLocks noChangeShapeType="1"/>
                    </p:cNvSpPr>
                    <p:nvPr/>
                  </p:nvSpPr>
                  <p:spPr bwMode="auto">
                    <a:xfrm>
                      <a:off x="2034" y="1564"/>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53" name="Line 108"/>
                    <p:cNvSpPr>
                      <a:spLocks noChangeShapeType="1"/>
                    </p:cNvSpPr>
                    <p:nvPr/>
                  </p:nvSpPr>
                  <p:spPr bwMode="auto">
                    <a:xfrm>
                      <a:off x="2034" y="1566"/>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54" name="Line 109"/>
                    <p:cNvSpPr>
                      <a:spLocks noChangeShapeType="1"/>
                    </p:cNvSpPr>
                    <p:nvPr/>
                  </p:nvSpPr>
                  <p:spPr bwMode="auto">
                    <a:xfrm>
                      <a:off x="2034" y="1568"/>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55" name="Line 110"/>
                    <p:cNvSpPr>
                      <a:spLocks noChangeShapeType="1"/>
                    </p:cNvSpPr>
                    <p:nvPr/>
                  </p:nvSpPr>
                  <p:spPr bwMode="auto">
                    <a:xfrm>
                      <a:off x="2034" y="1570"/>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56" name="Line 111"/>
                    <p:cNvSpPr>
                      <a:spLocks noChangeShapeType="1"/>
                    </p:cNvSpPr>
                    <p:nvPr/>
                  </p:nvSpPr>
                  <p:spPr bwMode="auto">
                    <a:xfrm>
                      <a:off x="2034" y="1572"/>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57" name="Line 112"/>
                    <p:cNvSpPr>
                      <a:spLocks noChangeShapeType="1"/>
                    </p:cNvSpPr>
                    <p:nvPr/>
                  </p:nvSpPr>
                  <p:spPr bwMode="auto">
                    <a:xfrm>
                      <a:off x="2034" y="1574"/>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58" name="Line 113"/>
                    <p:cNvSpPr>
                      <a:spLocks noChangeShapeType="1"/>
                    </p:cNvSpPr>
                    <p:nvPr/>
                  </p:nvSpPr>
                  <p:spPr bwMode="auto">
                    <a:xfrm>
                      <a:off x="2034" y="1576"/>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59" name="Line 114"/>
                    <p:cNvSpPr>
                      <a:spLocks noChangeShapeType="1"/>
                    </p:cNvSpPr>
                    <p:nvPr/>
                  </p:nvSpPr>
                  <p:spPr bwMode="auto">
                    <a:xfrm>
                      <a:off x="2034" y="1578"/>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60" name="Line 115"/>
                    <p:cNvSpPr>
                      <a:spLocks noChangeShapeType="1"/>
                    </p:cNvSpPr>
                    <p:nvPr/>
                  </p:nvSpPr>
                  <p:spPr bwMode="auto">
                    <a:xfrm>
                      <a:off x="2034" y="1580"/>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61" name="Line 116"/>
                    <p:cNvSpPr>
                      <a:spLocks noChangeShapeType="1"/>
                    </p:cNvSpPr>
                    <p:nvPr/>
                  </p:nvSpPr>
                  <p:spPr bwMode="auto">
                    <a:xfrm>
                      <a:off x="2034" y="1582"/>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62" name="Line 117"/>
                    <p:cNvSpPr>
                      <a:spLocks noChangeShapeType="1"/>
                    </p:cNvSpPr>
                    <p:nvPr/>
                  </p:nvSpPr>
                  <p:spPr bwMode="auto">
                    <a:xfrm>
                      <a:off x="2034" y="1584"/>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63" name="Line 118"/>
                    <p:cNvSpPr>
                      <a:spLocks noChangeShapeType="1"/>
                    </p:cNvSpPr>
                    <p:nvPr/>
                  </p:nvSpPr>
                  <p:spPr bwMode="auto">
                    <a:xfrm>
                      <a:off x="2034" y="1586"/>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64" name="Line 119"/>
                    <p:cNvSpPr>
                      <a:spLocks noChangeShapeType="1"/>
                    </p:cNvSpPr>
                    <p:nvPr/>
                  </p:nvSpPr>
                  <p:spPr bwMode="auto">
                    <a:xfrm>
                      <a:off x="2034" y="1588"/>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65" name="Line 120"/>
                    <p:cNvSpPr>
                      <a:spLocks noChangeShapeType="1"/>
                    </p:cNvSpPr>
                    <p:nvPr/>
                  </p:nvSpPr>
                  <p:spPr bwMode="auto">
                    <a:xfrm>
                      <a:off x="2034" y="1590"/>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66" name="Line 121"/>
                    <p:cNvSpPr>
                      <a:spLocks noChangeShapeType="1"/>
                    </p:cNvSpPr>
                    <p:nvPr/>
                  </p:nvSpPr>
                  <p:spPr bwMode="auto">
                    <a:xfrm>
                      <a:off x="2034" y="1592"/>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67" name="Line 122"/>
                    <p:cNvSpPr>
                      <a:spLocks noChangeShapeType="1"/>
                    </p:cNvSpPr>
                    <p:nvPr/>
                  </p:nvSpPr>
                  <p:spPr bwMode="auto">
                    <a:xfrm>
                      <a:off x="2034" y="1594"/>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68" name="Line 123"/>
                    <p:cNvSpPr>
                      <a:spLocks noChangeShapeType="1"/>
                    </p:cNvSpPr>
                    <p:nvPr/>
                  </p:nvSpPr>
                  <p:spPr bwMode="auto">
                    <a:xfrm>
                      <a:off x="2034" y="1596"/>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69" name="Line 124"/>
                    <p:cNvSpPr>
                      <a:spLocks noChangeShapeType="1"/>
                    </p:cNvSpPr>
                    <p:nvPr/>
                  </p:nvSpPr>
                  <p:spPr bwMode="auto">
                    <a:xfrm>
                      <a:off x="2034" y="1598"/>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70" name="Line 125"/>
                    <p:cNvSpPr>
                      <a:spLocks noChangeShapeType="1"/>
                    </p:cNvSpPr>
                    <p:nvPr/>
                  </p:nvSpPr>
                  <p:spPr bwMode="auto">
                    <a:xfrm>
                      <a:off x="2034" y="1600"/>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71" name="Line 126"/>
                    <p:cNvSpPr>
                      <a:spLocks noChangeShapeType="1"/>
                    </p:cNvSpPr>
                    <p:nvPr/>
                  </p:nvSpPr>
                  <p:spPr bwMode="auto">
                    <a:xfrm>
                      <a:off x="2034" y="1602"/>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72" name="Line 127"/>
                    <p:cNvSpPr>
                      <a:spLocks noChangeShapeType="1"/>
                    </p:cNvSpPr>
                    <p:nvPr/>
                  </p:nvSpPr>
                  <p:spPr bwMode="auto">
                    <a:xfrm>
                      <a:off x="2034" y="1604"/>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73" name="Line 128"/>
                    <p:cNvSpPr>
                      <a:spLocks noChangeShapeType="1"/>
                    </p:cNvSpPr>
                    <p:nvPr/>
                  </p:nvSpPr>
                  <p:spPr bwMode="auto">
                    <a:xfrm>
                      <a:off x="2034" y="1606"/>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74" name="Line 129"/>
                    <p:cNvSpPr>
                      <a:spLocks noChangeShapeType="1"/>
                    </p:cNvSpPr>
                    <p:nvPr/>
                  </p:nvSpPr>
                  <p:spPr bwMode="auto">
                    <a:xfrm>
                      <a:off x="2034" y="1608"/>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75" name="Line 130"/>
                    <p:cNvSpPr>
                      <a:spLocks noChangeShapeType="1"/>
                    </p:cNvSpPr>
                    <p:nvPr/>
                  </p:nvSpPr>
                  <p:spPr bwMode="auto">
                    <a:xfrm>
                      <a:off x="2034" y="1610"/>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76" name="Line 131"/>
                    <p:cNvSpPr>
                      <a:spLocks noChangeShapeType="1"/>
                    </p:cNvSpPr>
                    <p:nvPr/>
                  </p:nvSpPr>
                  <p:spPr bwMode="auto">
                    <a:xfrm>
                      <a:off x="2034" y="1612"/>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77" name="Line 132"/>
                    <p:cNvSpPr>
                      <a:spLocks noChangeShapeType="1"/>
                    </p:cNvSpPr>
                    <p:nvPr/>
                  </p:nvSpPr>
                  <p:spPr bwMode="auto">
                    <a:xfrm>
                      <a:off x="2034" y="1614"/>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78" name="Line 133"/>
                    <p:cNvSpPr>
                      <a:spLocks noChangeShapeType="1"/>
                    </p:cNvSpPr>
                    <p:nvPr/>
                  </p:nvSpPr>
                  <p:spPr bwMode="auto">
                    <a:xfrm>
                      <a:off x="2034" y="1616"/>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79" name="Line 134"/>
                    <p:cNvSpPr>
                      <a:spLocks noChangeShapeType="1"/>
                    </p:cNvSpPr>
                    <p:nvPr/>
                  </p:nvSpPr>
                  <p:spPr bwMode="auto">
                    <a:xfrm>
                      <a:off x="2034" y="1618"/>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80" name="Line 135"/>
                    <p:cNvSpPr>
                      <a:spLocks noChangeShapeType="1"/>
                    </p:cNvSpPr>
                    <p:nvPr/>
                  </p:nvSpPr>
                  <p:spPr bwMode="auto">
                    <a:xfrm>
                      <a:off x="2034" y="1620"/>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81" name="Line 136"/>
                    <p:cNvSpPr>
                      <a:spLocks noChangeShapeType="1"/>
                    </p:cNvSpPr>
                    <p:nvPr/>
                  </p:nvSpPr>
                  <p:spPr bwMode="auto">
                    <a:xfrm>
                      <a:off x="2034" y="1622"/>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82" name="Line 137"/>
                    <p:cNvSpPr>
                      <a:spLocks noChangeShapeType="1"/>
                    </p:cNvSpPr>
                    <p:nvPr/>
                  </p:nvSpPr>
                  <p:spPr bwMode="auto">
                    <a:xfrm>
                      <a:off x="2034" y="1624"/>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83" name="Line 138"/>
                    <p:cNvSpPr>
                      <a:spLocks noChangeShapeType="1"/>
                    </p:cNvSpPr>
                    <p:nvPr/>
                  </p:nvSpPr>
                  <p:spPr bwMode="auto">
                    <a:xfrm>
                      <a:off x="2034" y="1626"/>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84" name="Line 139"/>
                    <p:cNvSpPr>
                      <a:spLocks noChangeShapeType="1"/>
                    </p:cNvSpPr>
                    <p:nvPr/>
                  </p:nvSpPr>
                  <p:spPr bwMode="auto">
                    <a:xfrm>
                      <a:off x="2034" y="1628"/>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85" name="Line 140"/>
                    <p:cNvSpPr>
                      <a:spLocks noChangeShapeType="1"/>
                    </p:cNvSpPr>
                    <p:nvPr/>
                  </p:nvSpPr>
                  <p:spPr bwMode="auto">
                    <a:xfrm>
                      <a:off x="2034" y="1630"/>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86" name="AutoShape 141"/>
                    <p:cNvSpPr>
                      <a:spLocks noChangeArrowheads="1"/>
                    </p:cNvSpPr>
                    <p:nvPr/>
                  </p:nvSpPr>
                  <p:spPr bwMode="auto">
                    <a:xfrm>
                      <a:off x="2034" y="1418"/>
                      <a:ext cx="30" cy="212"/>
                    </a:xfrm>
                    <a:prstGeom prst="roundRect">
                      <a:avLst>
                        <a:gd name="adj" fmla="val 50000"/>
                      </a:avLst>
                    </a:prstGeom>
                    <a:solidFill>
                      <a:srgbClr val="FF2327"/>
                    </a:solid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87" name="AutoShape 142"/>
                    <p:cNvSpPr>
                      <a:spLocks noChangeArrowheads="1"/>
                    </p:cNvSpPr>
                    <p:nvPr/>
                  </p:nvSpPr>
                  <p:spPr bwMode="auto">
                    <a:xfrm>
                      <a:off x="2100" y="1418"/>
                      <a:ext cx="28" cy="212"/>
                    </a:xfrm>
                    <a:prstGeom prst="roundRect">
                      <a:avLst>
                        <a:gd name="adj" fmla="val 50000"/>
                      </a:avLst>
                    </a:prstGeom>
                    <a:solidFill>
                      <a:srgbClr val="FF2327"/>
                    </a:solid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88" name="Line 143"/>
                    <p:cNvSpPr>
                      <a:spLocks noChangeShapeType="1"/>
                    </p:cNvSpPr>
                    <p:nvPr/>
                  </p:nvSpPr>
                  <p:spPr bwMode="auto">
                    <a:xfrm>
                      <a:off x="2100" y="1418"/>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89" name="Line 144"/>
                    <p:cNvSpPr>
                      <a:spLocks noChangeShapeType="1"/>
                    </p:cNvSpPr>
                    <p:nvPr/>
                  </p:nvSpPr>
                  <p:spPr bwMode="auto">
                    <a:xfrm>
                      <a:off x="2100" y="1420"/>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90" name="Line 145"/>
                    <p:cNvSpPr>
                      <a:spLocks noChangeShapeType="1"/>
                    </p:cNvSpPr>
                    <p:nvPr/>
                  </p:nvSpPr>
                  <p:spPr bwMode="auto">
                    <a:xfrm>
                      <a:off x="2100" y="1422"/>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91" name="Line 146"/>
                    <p:cNvSpPr>
                      <a:spLocks noChangeShapeType="1"/>
                    </p:cNvSpPr>
                    <p:nvPr/>
                  </p:nvSpPr>
                  <p:spPr bwMode="auto">
                    <a:xfrm>
                      <a:off x="2100" y="1424"/>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92" name="Line 147"/>
                    <p:cNvSpPr>
                      <a:spLocks noChangeShapeType="1"/>
                    </p:cNvSpPr>
                    <p:nvPr/>
                  </p:nvSpPr>
                  <p:spPr bwMode="auto">
                    <a:xfrm>
                      <a:off x="2100" y="1426"/>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93" name="Line 148"/>
                    <p:cNvSpPr>
                      <a:spLocks noChangeShapeType="1"/>
                    </p:cNvSpPr>
                    <p:nvPr/>
                  </p:nvSpPr>
                  <p:spPr bwMode="auto">
                    <a:xfrm>
                      <a:off x="2100" y="1428"/>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94" name="Line 149"/>
                    <p:cNvSpPr>
                      <a:spLocks noChangeShapeType="1"/>
                    </p:cNvSpPr>
                    <p:nvPr/>
                  </p:nvSpPr>
                  <p:spPr bwMode="auto">
                    <a:xfrm>
                      <a:off x="2100" y="1430"/>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95" name="Line 150"/>
                    <p:cNvSpPr>
                      <a:spLocks noChangeShapeType="1"/>
                    </p:cNvSpPr>
                    <p:nvPr/>
                  </p:nvSpPr>
                  <p:spPr bwMode="auto">
                    <a:xfrm>
                      <a:off x="2100" y="1432"/>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96" name="Line 151"/>
                    <p:cNvSpPr>
                      <a:spLocks noChangeShapeType="1"/>
                    </p:cNvSpPr>
                    <p:nvPr/>
                  </p:nvSpPr>
                  <p:spPr bwMode="auto">
                    <a:xfrm>
                      <a:off x="2100" y="1434"/>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97" name="Line 152"/>
                    <p:cNvSpPr>
                      <a:spLocks noChangeShapeType="1"/>
                    </p:cNvSpPr>
                    <p:nvPr/>
                  </p:nvSpPr>
                  <p:spPr bwMode="auto">
                    <a:xfrm>
                      <a:off x="2100" y="1436"/>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98" name="Line 153"/>
                    <p:cNvSpPr>
                      <a:spLocks noChangeShapeType="1"/>
                    </p:cNvSpPr>
                    <p:nvPr/>
                  </p:nvSpPr>
                  <p:spPr bwMode="auto">
                    <a:xfrm>
                      <a:off x="2100" y="1438"/>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399" name="Line 154"/>
                    <p:cNvSpPr>
                      <a:spLocks noChangeShapeType="1"/>
                    </p:cNvSpPr>
                    <p:nvPr/>
                  </p:nvSpPr>
                  <p:spPr bwMode="auto">
                    <a:xfrm>
                      <a:off x="2100" y="1440"/>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00" name="Line 155"/>
                    <p:cNvSpPr>
                      <a:spLocks noChangeShapeType="1"/>
                    </p:cNvSpPr>
                    <p:nvPr/>
                  </p:nvSpPr>
                  <p:spPr bwMode="auto">
                    <a:xfrm>
                      <a:off x="2100" y="1442"/>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01" name="Line 156"/>
                    <p:cNvSpPr>
                      <a:spLocks noChangeShapeType="1"/>
                    </p:cNvSpPr>
                    <p:nvPr/>
                  </p:nvSpPr>
                  <p:spPr bwMode="auto">
                    <a:xfrm>
                      <a:off x="2100" y="1444"/>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02" name="Line 157"/>
                    <p:cNvSpPr>
                      <a:spLocks noChangeShapeType="1"/>
                    </p:cNvSpPr>
                    <p:nvPr/>
                  </p:nvSpPr>
                  <p:spPr bwMode="auto">
                    <a:xfrm>
                      <a:off x="2100" y="1446"/>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03" name="Line 158"/>
                    <p:cNvSpPr>
                      <a:spLocks noChangeShapeType="1"/>
                    </p:cNvSpPr>
                    <p:nvPr/>
                  </p:nvSpPr>
                  <p:spPr bwMode="auto">
                    <a:xfrm>
                      <a:off x="2100" y="1448"/>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04" name="Line 159"/>
                    <p:cNvSpPr>
                      <a:spLocks noChangeShapeType="1"/>
                    </p:cNvSpPr>
                    <p:nvPr/>
                  </p:nvSpPr>
                  <p:spPr bwMode="auto">
                    <a:xfrm>
                      <a:off x="2100" y="1450"/>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05" name="Line 160"/>
                    <p:cNvSpPr>
                      <a:spLocks noChangeShapeType="1"/>
                    </p:cNvSpPr>
                    <p:nvPr/>
                  </p:nvSpPr>
                  <p:spPr bwMode="auto">
                    <a:xfrm>
                      <a:off x="2100" y="1452"/>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06" name="Line 161"/>
                    <p:cNvSpPr>
                      <a:spLocks noChangeShapeType="1"/>
                    </p:cNvSpPr>
                    <p:nvPr/>
                  </p:nvSpPr>
                  <p:spPr bwMode="auto">
                    <a:xfrm>
                      <a:off x="2100" y="1454"/>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07" name="Line 162"/>
                    <p:cNvSpPr>
                      <a:spLocks noChangeShapeType="1"/>
                    </p:cNvSpPr>
                    <p:nvPr/>
                  </p:nvSpPr>
                  <p:spPr bwMode="auto">
                    <a:xfrm>
                      <a:off x="2100" y="1456"/>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08" name="Line 163"/>
                    <p:cNvSpPr>
                      <a:spLocks noChangeShapeType="1"/>
                    </p:cNvSpPr>
                    <p:nvPr/>
                  </p:nvSpPr>
                  <p:spPr bwMode="auto">
                    <a:xfrm>
                      <a:off x="2100" y="1458"/>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09" name="Line 164"/>
                    <p:cNvSpPr>
                      <a:spLocks noChangeShapeType="1"/>
                    </p:cNvSpPr>
                    <p:nvPr/>
                  </p:nvSpPr>
                  <p:spPr bwMode="auto">
                    <a:xfrm>
                      <a:off x="2100" y="1460"/>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10" name="Line 165"/>
                    <p:cNvSpPr>
                      <a:spLocks noChangeShapeType="1"/>
                    </p:cNvSpPr>
                    <p:nvPr/>
                  </p:nvSpPr>
                  <p:spPr bwMode="auto">
                    <a:xfrm>
                      <a:off x="2100" y="1462"/>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11" name="Line 166"/>
                    <p:cNvSpPr>
                      <a:spLocks noChangeShapeType="1"/>
                    </p:cNvSpPr>
                    <p:nvPr/>
                  </p:nvSpPr>
                  <p:spPr bwMode="auto">
                    <a:xfrm>
                      <a:off x="2100" y="1464"/>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12" name="Line 167"/>
                    <p:cNvSpPr>
                      <a:spLocks noChangeShapeType="1"/>
                    </p:cNvSpPr>
                    <p:nvPr/>
                  </p:nvSpPr>
                  <p:spPr bwMode="auto">
                    <a:xfrm>
                      <a:off x="2100" y="1466"/>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13" name="Line 168"/>
                    <p:cNvSpPr>
                      <a:spLocks noChangeShapeType="1"/>
                    </p:cNvSpPr>
                    <p:nvPr/>
                  </p:nvSpPr>
                  <p:spPr bwMode="auto">
                    <a:xfrm>
                      <a:off x="2100" y="1468"/>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14" name="Line 169"/>
                    <p:cNvSpPr>
                      <a:spLocks noChangeShapeType="1"/>
                    </p:cNvSpPr>
                    <p:nvPr/>
                  </p:nvSpPr>
                  <p:spPr bwMode="auto">
                    <a:xfrm>
                      <a:off x="2100" y="1470"/>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15" name="Line 170"/>
                    <p:cNvSpPr>
                      <a:spLocks noChangeShapeType="1"/>
                    </p:cNvSpPr>
                    <p:nvPr/>
                  </p:nvSpPr>
                  <p:spPr bwMode="auto">
                    <a:xfrm>
                      <a:off x="2100" y="1472"/>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16" name="Line 171"/>
                    <p:cNvSpPr>
                      <a:spLocks noChangeShapeType="1"/>
                    </p:cNvSpPr>
                    <p:nvPr/>
                  </p:nvSpPr>
                  <p:spPr bwMode="auto">
                    <a:xfrm>
                      <a:off x="2100" y="1474"/>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17" name="Line 172"/>
                    <p:cNvSpPr>
                      <a:spLocks noChangeShapeType="1"/>
                    </p:cNvSpPr>
                    <p:nvPr/>
                  </p:nvSpPr>
                  <p:spPr bwMode="auto">
                    <a:xfrm>
                      <a:off x="2100" y="1476"/>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18" name="Line 173"/>
                    <p:cNvSpPr>
                      <a:spLocks noChangeShapeType="1"/>
                    </p:cNvSpPr>
                    <p:nvPr/>
                  </p:nvSpPr>
                  <p:spPr bwMode="auto">
                    <a:xfrm>
                      <a:off x="2100" y="1478"/>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19" name="Line 174"/>
                    <p:cNvSpPr>
                      <a:spLocks noChangeShapeType="1"/>
                    </p:cNvSpPr>
                    <p:nvPr/>
                  </p:nvSpPr>
                  <p:spPr bwMode="auto">
                    <a:xfrm>
                      <a:off x="2100" y="1480"/>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20" name="Line 175"/>
                    <p:cNvSpPr>
                      <a:spLocks noChangeShapeType="1"/>
                    </p:cNvSpPr>
                    <p:nvPr/>
                  </p:nvSpPr>
                  <p:spPr bwMode="auto">
                    <a:xfrm>
                      <a:off x="2100" y="1482"/>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21" name="Line 176"/>
                    <p:cNvSpPr>
                      <a:spLocks noChangeShapeType="1"/>
                    </p:cNvSpPr>
                    <p:nvPr/>
                  </p:nvSpPr>
                  <p:spPr bwMode="auto">
                    <a:xfrm>
                      <a:off x="2100" y="1484"/>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22" name="Line 177"/>
                    <p:cNvSpPr>
                      <a:spLocks noChangeShapeType="1"/>
                    </p:cNvSpPr>
                    <p:nvPr/>
                  </p:nvSpPr>
                  <p:spPr bwMode="auto">
                    <a:xfrm>
                      <a:off x="2100" y="1486"/>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23" name="Line 178"/>
                    <p:cNvSpPr>
                      <a:spLocks noChangeShapeType="1"/>
                    </p:cNvSpPr>
                    <p:nvPr/>
                  </p:nvSpPr>
                  <p:spPr bwMode="auto">
                    <a:xfrm>
                      <a:off x="2100" y="1488"/>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24" name="Line 179"/>
                    <p:cNvSpPr>
                      <a:spLocks noChangeShapeType="1"/>
                    </p:cNvSpPr>
                    <p:nvPr/>
                  </p:nvSpPr>
                  <p:spPr bwMode="auto">
                    <a:xfrm>
                      <a:off x="2100" y="1490"/>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25" name="Line 180"/>
                    <p:cNvSpPr>
                      <a:spLocks noChangeShapeType="1"/>
                    </p:cNvSpPr>
                    <p:nvPr/>
                  </p:nvSpPr>
                  <p:spPr bwMode="auto">
                    <a:xfrm>
                      <a:off x="2100" y="1492"/>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26" name="Line 181"/>
                    <p:cNvSpPr>
                      <a:spLocks noChangeShapeType="1"/>
                    </p:cNvSpPr>
                    <p:nvPr/>
                  </p:nvSpPr>
                  <p:spPr bwMode="auto">
                    <a:xfrm>
                      <a:off x="2100" y="1494"/>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27" name="Line 182"/>
                    <p:cNvSpPr>
                      <a:spLocks noChangeShapeType="1"/>
                    </p:cNvSpPr>
                    <p:nvPr/>
                  </p:nvSpPr>
                  <p:spPr bwMode="auto">
                    <a:xfrm>
                      <a:off x="2100" y="1496"/>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28" name="Line 183"/>
                    <p:cNvSpPr>
                      <a:spLocks noChangeShapeType="1"/>
                    </p:cNvSpPr>
                    <p:nvPr/>
                  </p:nvSpPr>
                  <p:spPr bwMode="auto">
                    <a:xfrm>
                      <a:off x="2100" y="1498"/>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29" name="Line 184"/>
                    <p:cNvSpPr>
                      <a:spLocks noChangeShapeType="1"/>
                    </p:cNvSpPr>
                    <p:nvPr/>
                  </p:nvSpPr>
                  <p:spPr bwMode="auto">
                    <a:xfrm>
                      <a:off x="2100" y="1500"/>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30" name="Line 185"/>
                    <p:cNvSpPr>
                      <a:spLocks noChangeShapeType="1"/>
                    </p:cNvSpPr>
                    <p:nvPr/>
                  </p:nvSpPr>
                  <p:spPr bwMode="auto">
                    <a:xfrm>
                      <a:off x="2100" y="1502"/>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31" name="Line 186"/>
                    <p:cNvSpPr>
                      <a:spLocks noChangeShapeType="1"/>
                    </p:cNvSpPr>
                    <p:nvPr/>
                  </p:nvSpPr>
                  <p:spPr bwMode="auto">
                    <a:xfrm>
                      <a:off x="2100" y="1504"/>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32" name="Line 187"/>
                    <p:cNvSpPr>
                      <a:spLocks noChangeShapeType="1"/>
                    </p:cNvSpPr>
                    <p:nvPr/>
                  </p:nvSpPr>
                  <p:spPr bwMode="auto">
                    <a:xfrm>
                      <a:off x="2100" y="1506"/>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33" name="Line 188"/>
                    <p:cNvSpPr>
                      <a:spLocks noChangeShapeType="1"/>
                    </p:cNvSpPr>
                    <p:nvPr/>
                  </p:nvSpPr>
                  <p:spPr bwMode="auto">
                    <a:xfrm>
                      <a:off x="2100" y="1508"/>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34" name="Line 189"/>
                    <p:cNvSpPr>
                      <a:spLocks noChangeShapeType="1"/>
                    </p:cNvSpPr>
                    <p:nvPr/>
                  </p:nvSpPr>
                  <p:spPr bwMode="auto">
                    <a:xfrm>
                      <a:off x="2100" y="1510"/>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35" name="Line 190"/>
                    <p:cNvSpPr>
                      <a:spLocks noChangeShapeType="1"/>
                    </p:cNvSpPr>
                    <p:nvPr/>
                  </p:nvSpPr>
                  <p:spPr bwMode="auto">
                    <a:xfrm>
                      <a:off x="2100" y="1512"/>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36" name="Line 191"/>
                    <p:cNvSpPr>
                      <a:spLocks noChangeShapeType="1"/>
                    </p:cNvSpPr>
                    <p:nvPr/>
                  </p:nvSpPr>
                  <p:spPr bwMode="auto">
                    <a:xfrm>
                      <a:off x="2100" y="1514"/>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37" name="Line 192"/>
                    <p:cNvSpPr>
                      <a:spLocks noChangeShapeType="1"/>
                    </p:cNvSpPr>
                    <p:nvPr/>
                  </p:nvSpPr>
                  <p:spPr bwMode="auto">
                    <a:xfrm>
                      <a:off x="2100" y="1516"/>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38" name="Line 193"/>
                    <p:cNvSpPr>
                      <a:spLocks noChangeShapeType="1"/>
                    </p:cNvSpPr>
                    <p:nvPr/>
                  </p:nvSpPr>
                  <p:spPr bwMode="auto">
                    <a:xfrm>
                      <a:off x="2100" y="1518"/>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39" name="Line 194"/>
                    <p:cNvSpPr>
                      <a:spLocks noChangeShapeType="1"/>
                    </p:cNvSpPr>
                    <p:nvPr/>
                  </p:nvSpPr>
                  <p:spPr bwMode="auto">
                    <a:xfrm>
                      <a:off x="2100" y="1520"/>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40" name="Line 195"/>
                    <p:cNvSpPr>
                      <a:spLocks noChangeShapeType="1"/>
                    </p:cNvSpPr>
                    <p:nvPr/>
                  </p:nvSpPr>
                  <p:spPr bwMode="auto">
                    <a:xfrm>
                      <a:off x="2100" y="1522"/>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41" name="Line 196"/>
                    <p:cNvSpPr>
                      <a:spLocks noChangeShapeType="1"/>
                    </p:cNvSpPr>
                    <p:nvPr/>
                  </p:nvSpPr>
                  <p:spPr bwMode="auto">
                    <a:xfrm>
                      <a:off x="2100" y="1524"/>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42" name="Line 197"/>
                    <p:cNvSpPr>
                      <a:spLocks noChangeShapeType="1"/>
                    </p:cNvSpPr>
                    <p:nvPr/>
                  </p:nvSpPr>
                  <p:spPr bwMode="auto">
                    <a:xfrm>
                      <a:off x="2100" y="1526"/>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43" name="Line 198"/>
                    <p:cNvSpPr>
                      <a:spLocks noChangeShapeType="1"/>
                    </p:cNvSpPr>
                    <p:nvPr/>
                  </p:nvSpPr>
                  <p:spPr bwMode="auto">
                    <a:xfrm>
                      <a:off x="2100" y="1528"/>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44" name="Line 199"/>
                    <p:cNvSpPr>
                      <a:spLocks noChangeShapeType="1"/>
                    </p:cNvSpPr>
                    <p:nvPr/>
                  </p:nvSpPr>
                  <p:spPr bwMode="auto">
                    <a:xfrm>
                      <a:off x="2100" y="1530"/>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45" name="Line 200"/>
                    <p:cNvSpPr>
                      <a:spLocks noChangeShapeType="1"/>
                    </p:cNvSpPr>
                    <p:nvPr/>
                  </p:nvSpPr>
                  <p:spPr bwMode="auto">
                    <a:xfrm>
                      <a:off x="2100" y="1532"/>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46" name="Line 201"/>
                    <p:cNvSpPr>
                      <a:spLocks noChangeShapeType="1"/>
                    </p:cNvSpPr>
                    <p:nvPr/>
                  </p:nvSpPr>
                  <p:spPr bwMode="auto">
                    <a:xfrm>
                      <a:off x="2100" y="1534"/>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47" name="Line 202"/>
                    <p:cNvSpPr>
                      <a:spLocks noChangeShapeType="1"/>
                    </p:cNvSpPr>
                    <p:nvPr/>
                  </p:nvSpPr>
                  <p:spPr bwMode="auto">
                    <a:xfrm>
                      <a:off x="2100" y="1536"/>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48" name="Line 203"/>
                    <p:cNvSpPr>
                      <a:spLocks noChangeShapeType="1"/>
                    </p:cNvSpPr>
                    <p:nvPr/>
                  </p:nvSpPr>
                  <p:spPr bwMode="auto">
                    <a:xfrm>
                      <a:off x="2100" y="1538"/>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49" name="Line 204"/>
                    <p:cNvSpPr>
                      <a:spLocks noChangeShapeType="1"/>
                    </p:cNvSpPr>
                    <p:nvPr/>
                  </p:nvSpPr>
                  <p:spPr bwMode="auto">
                    <a:xfrm>
                      <a:off x="2100" y="1540"/>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50" name="Line 205"/>
                    <p:cNvSpPr>
                      <a:spLocks noChangeShapeType="1"/>
                    </p:cNvSpPr>
                    <p:nvPr/>
                  </p:nvSpPr>
                  <p:spPr bwMode="auto">
                    <a:xfrm>
                      <a:off x="2100" y="1542"/>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51" name="Line 206"/>
                    <p:cNvSpPr>
                      <a:spLocks noChangeShapeType="1"/>
                    </p:cNvSpPr>
                    <p:nvPr/>
                  </p:nvSpPr>
                  <p:spPr bwMode="auto">
                    <a:xfrm>
                      <a:off x="2100" y="1544"/>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52" name="Line 207"/>
                    <p:cNvSpPr>
                      <a:spLocks noChangeShapeType="1"/>
                    </p:cNvSpPr>
                    <p:nvPr/>
                  </p:nvSpPr>
                  <p:spPr bwMode="auto">
                    <a:xfrm>
                      <a:off x="2100" y="1546"/>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53" name="Line 208"/>
                    <p:cNvSpPr>
                      <a:spLocks noChangeShapeType="1"/>
                    </p:cNvSpPr>
                    <p:nvPr/>
                  </p:nvSpPr>
                  <p:spPr bwMode="auto">
                    <a:xfrm>
                      <a:off x="2100" y="1548"/>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54" name="Line 209"/>
                    <p:cNvSpPr>
                      <a:spLocks noChangeShapeType="1"/>
                    </p:cNvSpPr>
                    <p:nvPr/>
                  </p:nvSpPr>
                  <p:spPr bwMode="auto">
                    <a:xfrm>
                      <a:off x="2100" y="1550"/>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55" name="Line 210"/>
                    <p:cNvSpPr>
                      <a:spLocks noChangeShapeType="1"/>
                    </p:cNvSpPr>
                    <p:nvPr/>
                  </p:nvSpPr>
                  <p:spPr bwMode="auto">
                    <a:xfrm>
                      <a:off x="2100" y="1552"/>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56" name="Line 211"/>
                    <p:cNvSpPr>
                      <a:spLocks noChangeShapeType="1"/>
                    </p:cNvSpPr>
                    <p:nvPr/>
                  </p:nvSpPr>
                  <p:spPr bwMode="auto">
                    <a:xfrm>
                      <a:off x="2100" y="1554"/>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57" name="Line 212"/>
                    <p:cNvSpPr>
                      <a:spLocks noChangeShapeType="1"/>
                    </p:cNvSpPr>
                    <p:nvPr/>
                  </p:nvSpPr>
                  <p:spPr bwMode="auto">
                    <a:xfrm>
                      <a:off x="2100" y="1556"/>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58" name="Line 213"/>
                    <p:cNvSpPr>
                      <a:spLocks noChangeShapeType="1"/>
                    </p:cNvSpPr>
                    <p:nvPr/>
                  </p:nvSpPr>
                  <p:spPr bwMode="auto">
                    <a:xfrm>
                      <a:off x="2100" y="1558"/>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59" name="Line 214"/>
                    <p:cNvSpPr>
                      <a:spLocks noChangeShapeType="1"/>
                    </p:cNvSpPr>
                    <p:nvPr/>
                  </p:nvSpPr>
                  <p:spPr bwMode="auto">
                    <a:xfrm>
                      <a:off x="2100" y="1560"/>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60" name="Line 215"/>
                    <p:cNvSpPr>
                      <a:spLocks noChangeShapeType="1"/>
                    </p:cNvSpPr>
                    <p:nvPr/>
                  </p:nvSpPr>
                  <p:spPr bwMode="auto">
                    <a:xfrm>
                      <a:off x="2100" y="1562"/>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61" name="Line 216"/>
                    <p:cNvSpPr>
                      <a:spLocks noChangeShapeType="1"/>
                    </p:cNvSpPr>
                    <p:nvPr/>
                  </p:nvSpPr>
                  <p:spPr bwMode="auto">
                    <a:xfrm>
                      <a:off x="2100" y="1564"/>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62" name="Line 217"/>
                    <p:cNvSpPr>
                      <a:spLocks noChangeShapeType="1"/>
                    </p:cNvSpPr>
                    <p:nvPr/>
                  </p:nvSpPr>
                  <p:spPr bwMode="auto">
                    <a:xfrm>
                      <a:off x="2100" y="1566"/>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63" name="Line 218"/>
                    <p:cNvSpPr>
                      <a:spLocks noChangeShapeType="1"/>
                    </p:cNvSpPr>
                    <p:nvPr/>
                  </p:nvSpPr>
                  <p:spPr bwMode="auto">
                    <a:xfrm>
                      <a:off x="2100" y="1568"/>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64" name="Line 219"/>
                    <p:cNvSpPr>
                      <a:spLocks noChangeShapeType="1"/>
                    </p:cNvSpPr>
                    <p:nvPr/>
                  </p:nvSpPr>
                  <p:spPr bwMode="auto">
                    <a:xfrm>
                      <a:off x="2100" y="1570"/>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65" name="Line 220"/>
                    <p:cNvSpPr>
                      <a:spLocks noChangeShapeType="1"/>
                    </p:cNvSpPr>
                    <p:nvPr/>
                  </p:nvSpPr>
                  <p:spPr bwMode="auto">
                    <a:xfrm>
                      <a:off x="2100" y="1572"/>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66" name="Line 221"/>
                    <p:cNvSpPr>
                      <a:spLocks noChangeShapeType="1"/>
                    </p:cNvSpPr>
                    <p:nvPr/>
                  </p:nvSpPr>
                  <p:spPr bwMode="auto">
                    <a:xfrm>
                      <a:off x="2100" y="1574"/>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67" name="Line 222"/>
                    <p:cNvSpPr>
                      <a:spLocks noChangeShapeType="1"/>
                    </p:cNvSpPr>
                    <p:nvPr/>
                  </p:nvSpPr>
                  <p:spPr bwMode="auto">
                    <a:xfrm>
                      <a:off x="2100" y="1576"/>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68" name="Line 223"/>
                    <p:cNvSpPr>
                      <a:spLocks noChangeShapeType="1"/>
                    </p:cNvSpPr>
                    <p:nvPr/>
                  </p:nvSpPr>
                  <p:spPr bwMode="auto">
                    <a:xfrm>
                      <a:off x="2100" y="1578"/>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69" name="Line 224"/>
                    <p:cNvSpPr>
                      <a:spLocks noChangeShapeType="1"/>
                    </p:cNvSpPr>
                    <p:nvPr/>
                  </p:nvSpPr>
                  <p:spPr bwMode="auto">
                    <a:xfrm>
                      <a:off x="2100" y="1580"/>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70" name="Line 225"/>
                    <p:cNvSpPr>
                      <a:spLocks noChangeShapeType="1"/>
                    </p:cNvSpPr>
                    <p:nvPr/>
                  </p:nvSpPr>
                  <p:spPr bwMode="auto">
                    <a:xfrm>
                      <a:off x="2100" y="1582"/>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71" name="Line 226"/>
                    <p:cNvSpPr>
                      <a:spLocks noChangeShapeType="1"/>
                    </p:cNvSpPr>
                    <p:nvPr/>
                  </p:nvSpPr>
                  <p:spPr bwMode="auto">
                    <a:xfrm>
                      <a:off x="2100" y="1584"/>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72" name="Line 227"/>
                    <p:cNvSpPr>
                      <a:spLocks noChangeShapeType="1"/>
                    </p:cNvSpPr>
                    <p:nvPr/>
                  </p:nvSpPr>
                  <p:spPr bwMode="auto">
                    <a:xfrm>
                      <a:off x="2100" y="1586"/>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73" name="Line 228"/>
                    <p:cNvSpPr>
                      <a:spLocks noChangeShapeType="1"/>
                    </p:cNvSpPr>
                    <p:nvPr/>
                  </p:nvSpPr>
                  <p:spPr bwMode="auto">
                    <a:xfrm>
                      <a:off x="2100" y="1588"/>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74" name="Line 229"/>
                    <p:cNvSpPr>
                      <a:spLocks noChangeShapeType="1"/>
                    </p:cNvSpPr>
                    <p:nvPr/>
                  </p:nvSpPr>
                  <p:spPr bwMode="auto">
                    <a:xfrm>
                      <a:off x="2100" y="1590"/>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75" name="Line 230"/>
                    <p:cNvSpPr>
                      <a:spLocks noChangeShapeType="1"/>
                    </p:cNvSpPr>
                    <p:nvPr/>
                  </p:nvSpPr>
                  <p:spPr bwMode="auto">
                    <a:xfrm>
                      <a:off x="2100" y="1592"/>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76" name="Line 231"/>
                    <p:cNvSpPr>
                      <a:spLocks noChangeShapeType="1"/>
                    </p:cNvSpPr>
                    <p:nvPr/>
                  </p:nvSpPr>
                  <p:spPr bwMode="auto">
                    <a:xfrm>
                      <a:off x="2100" y="1594"/>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77" name="Line 232"/>
                    <p:cNvSpPr>
                      <a:spLocks noChangeShapeType="1"/>
                    </p:cNvSpPr>
                    <p:nvPr/>
                  </p:nvSpPr>
                  <p:spPr bwMode="auto">
                    <a:xfrm>
                      <a:off x="2100" y="1596"/>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grpSp>
              <p:sp>
                <p:nvSpPr>
                  <p:cNvPr id="155" name="Line 233"/>
                  <p:cNvSpPr>
                    <a:spLocks noChangeShapeType="1"/>
                  </p:cNvSpPr>
                  <p:nvPr/>
                </p:nvSpPr>
                <p:spPr bwMode="auto">
                  <a:xfrm>
                    <a:off x="2100" y="1598"/>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56" name="Line 234"/>
                  <p:cNvSpPr>
                    <a:spLocks noChangeShapeType="1"/>
                  </p:cNvSpPr>
                  <p:nvPr/>
                </p:nvSpPr>
                <p:spPr bwMode="auto">
                  <a:xfrm>
                    <a:off x="2100" y="1600"/>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57" name="Line 235"/>
                  <p:cNvSpPr>
                    <a:spLocks noChangeShapeType="1"/>
                  </p:cNvSpPr>
                  <p:nvPr/>
                </p:nvSpPr>
                <p:spPr bwMode="auto">
                  <a:xfrm>
                    <a:off x="2100" y="1602"/>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58" name="Line 236"/>
                  <p:cNvSpPr>
                    <a:spLocks noChangeShapeType="1"/>
                  </p:cNvSpPr>
                  <p:nvPr/>
                </p:nvSpPr>
                <p:spPr bwMode="auto">
                  <a:xfrm>
                    <a:off x="2100" y="1604"/>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59" name="Line 237"/>
                  <p:cNvSpPr>
                    <a:spLocks noChangeShapeType="1"/>
                  </p:cNvSpPr>
                  <p:nvPr/>
                </p:nvSpPr>
                <p:spPr bwMode="auto">
                  <a:xfrm>
                    <a:off x="2100" y="1606"/>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60" name="Line 238"/>
                  <p:cNvSpPr>
                    <a:spLocks noChangeShapeType="1"/>
                  </p:cNvSpPr>
                  <p:nvPr/>
                </p:nvSpPr>
                <p:spPr bwMode="auto">
                  <a:xfrm>
                    <a:off x="2100" y="1608"/>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61" name="Line 239"/>
                  <p:cNvSpPr>
                    <a:spLocks noChangeShapeType="1"/>
                  </p:cNvSpPr>
                  <p:nvPr/>
                </p:nvSpPr>
                <p:spPr bwMode="auto">
                  <a:xfrm>
                    <a:off x="2100" y="1610"/>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62" name="Line 240"/>
                  <p:cNvSpPr>
                    <a:spLocks noChangeShapeType="1"/>
                  </p:cNvSpPr>
                  <p:nvPr/>
                </p:nvSpPr>
                <p:spPr bwMode="auto">
                  <a:xfrm>
                    <a:off x="2100" y="1612"/>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63" name="Line 241"/>
                  <p:cNvSpPr>
                    <a:spLocks noChangeShapeType="1"/>
                  </p:cNvSpPr>
                  <p:nvPr/>
                </p:nvSpPr>
                <p:spPr bwMode="auto">
                  <a:xfrm>
                    <a:off x="2100" y="1614"/>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64" name="Line 242"/>
                  <p:cNvSpPr>
                    <a:spLocks noChangeShapeType="1"/>
                  </p:cNvSpPr>
                  <p:nvPr/>
                </p:nvSpPr>
                <p:spPr bwMode="auto">
                  <a:xfrm>
                    <a:off x="2100" y="1616"/>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65" name="Line 243"/>
                  <p:cNvSpPr>
                    <a:spLocks noChangeShapeType="1"/>
                  </p:cNvSpPr>
                  <p:nvPr/>
                </p:nvSpPr>
                <p:spPr bwMode="auto">
                  <a:xfrm>
                    <a:off x="2100" y="1618"/>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66" name="Line 244"/>
                  <p:cNvSpPr>
                    <a:spLocks noChangeShapeType="1"/>
                  </p:cNvSpPr>
                  <p:nvPr/>
                </p:nvSpPr>
                <p:spPr bwMode="auto">
                  <a:xfrm>
                    <a:off x="2100" y="1620"/>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67" name="Line 245"/>
                  <p:cNvSpPr>
                    <a:spLocks noChangeShapeType="1"/>
                  </p:cNvSpPr>
                  <p:nvPr/>
                </p:nvSpPr>
                <p:spPr bwMode="auto">
                  <a:xfrm>
                    <a:off x="2100" y="1622"/>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68" name="Line 246"/>
                  <p:cNvSpPr>
                    <a:spLocks noChangeShapeType="1"/>
                  </p:cNvSpPr>
                  <p:nvPr/>
                </p:nvSpPr>
                <p:spPr bwMode="auto">
                  <a:xfrm>
                    <a:off x="2100" y="1624"/>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69" name="Line 247"/>
                  <p:cNvSpPr>
                    <a:spLocks noChangeShapeType="1"/>
                  </p:cNvSpPr>
                  <p:nvPr/>
                </p:nvSpPr>
                <p:spPr bwMode="auto">
                  <a:xfrm>
                    <a:off x="2100" y="1626"/>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70" name="Line 248"/>
                  <p:cNvSpPr>
                    <a:spLocks noChangeShapeType="1"/>
                  </p:cNvSpPr>
                  <p:nvPr/>
                </p:nvSpPr>
                <p:spPr bwMode="auto">
                  <a:xfrm>
                    <a:off x="2100" y="1628"/>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71" name="Line 249"/>
                  <p:cNvSpPr>
                    <a:spLocks noChangeShapeType="1"/>
                  </p:cNvSpPr>
                  <p:nvPr/>
                </p:nvSpPr>
                <p:spPr bwMode="auto">
                  <a:xfrm>
                    <a:off x="2100" y="1630"/>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72" name="AutoShape 250"/>
                  <p:cNvSpPr>
                    <a:spLocks noChangeArrowheads="1"/>
                  </p:cNvSpPr>
                  <p:nvPr/>
                </p:nvSpPr>
                <p:spPr bwMode="auto">
                  <a:xfrm>
                    <a:off x="2100" y="1418"/>
                    <a:ext cx="28" cy="212"/>
                  </a:xfrm>
                  <a:prstGeom prst="roundRect">
                    <a:avLst>
                      <a:gd name="adj" fmla="val 50000"/>
                    </a:avLst>
                  </a:prstGeom>
                  <a:solidFill>
                    <a:srgbClr val="FF2327"/>
                  </a:solid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73" name="Freeform 251"/>
                  <p:cNvSpPr>
                    <a:spLocks/>
                  </p:cNvSpPr>
                  <p:nvPr/>
                </p:nvSpPr>
                <p:spPr bwMode="auto">
                  <a:xfrm>
                    <a:off x="2056" y="1430"/>
                    <a:ext cx="40" cy="162"/>
                  </a:xfrm>
                  <a:custGeom>
                    <a:avLst/>
                    <a:gdLst>
                      <a:gd name="T0" fmla="*/ 0 w 40"/>
                      <a:gd name="T1" fmla="*/ 0 h 162"/>
                      <a:gd name="T2" fmla="*/ 4 w 40"/>
                      <a:gd name="T3" fmla="*/ 14 h 162"/>
                      <a:gd name="T4" fmla="*/ 6 w 40"/>
                      <a:gd name="T5" fmla="*/ 28 h 162"/>
                      <a:gd name="T6" fmla="*/ 10 w 40"/>
                      <a:gd name="T7" fmla="*/ 38 h 162"/>
                      <a:gd name="T8" fmla="*/ 12 w 40"/>
                      <a:gd name="T9" fmla="*/ 48 h 162"/>
                      <a:gd name="T10" fmla="*/ 16 w 40"/>
                      <a:gd name="T11" fmla="*/ 66 h 162"/>
                      <a:gd name="T12" fmla="*/ 20 w 40"/>
                      <a:gd name="T13" fmla="*/ 82 h 162"/>
                      <a:gd name="T14" fmla="*/ 24 w 40"/>
                      <a:gd name="T15" fmla="*/ 96 h 162"/>
                      <a:gd name="T16" fmla="*/ 28 w 40"/>
                      <a:gd name="T17" fmla="*/ 114 h 162"/>
                      <a:gd name="T18" fmla="*/ 30 w 40"/>
                      <a:gd name="T19" fmla="*/ 124 h 162"/>
                      <a:gd name="T20" fmla="*/ 32 w 40"/>
                      <a:gd name="T21" fmla="*/ 134 h 162"/>
                      <a:gd name="T22" fmla="*/ 36 w 40"/>
                      <a:gd name="T23" fmla="*/ 148 h 162"/>
                      <a:gd name="T24" fmla="*/ 40 w 40"/>
                      <a:gd name="T25" fmla="*/ 162 h 162"/>
                      <a:gd name="T26" fmla="*/ 0 w 40"/>
                      <a:gd name="T27" fmla="*/ 0 h 1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0"/>
                      <a:gd name="T43" fmla="*/ 0 h 162"/>
                      <a:gd name="T44" fmla="*/ 40 w 40"/>
                      <a:gd name="T45" fmla="*/ 162 h 16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0" h="162">
                        <a:moveTo>
                          <a:pt x="0" y="0"/>
                        </a:moveTo>
                        <a:lnTo>
                          <a:pt x="4" y="14"/>
                        </a:lnTo>
                        <a:lnTo>
                          <a:pt x="6" y="28"/>
                        </a:lnTo>
                        <a:lnTo>
                          <a:pt x="10" y="38"/>
                        </a:lnTo>
                        <a:lnTo>
                          <a:pt x="12" y="48"/>
                        </a:lnTo>
                        <a:lnTo>
                          <a:pt x="16" y="66"/>
                        </a:lnTo>
                        <a:lnTo>
                          <a:pt x="20" y="82"/>
                        </a:lnTo>
                        <a:lnTo>
                          <a:pt x="24" y="96"/>
                        </a:lnTo>
                        <a:lnTo>
                          <a:pt x="28" y="114"/>
                        </a:lnTo>
                        <a:lnTo>
                          <a:pt x="30" y="124"/>
                        </a:lnTo>
                        <a:lnTo>
                          <a:pt x="32" y="134"/>
                        </a:lnTo>
                        <a:lnTo>
                          <a:pt x="36" y="148"/>
                        </a:lnTo>
                        <a:lnTo>
                          <a:pt x="40" y="162"/>
                        </a:lnTo>
                        <a:lnTo>
                          <a:pt x="0" y="0"/>
                        </a:lnTo>
                        <a:close/>
                      </a:path>
                    </a:pathLst>
                  </a:custGeom>
                  <a:solidFill>
                    <a:srgbClr val="FF2327"/>
                  </a:solidFill>
                  <a:ln w="190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74" name="Line 252"/>
                  <p:cNvSpPr>
                    <a:spLocks noChangeShapeType="1"/>
                  </p:cNvSpPr>
                  <p:nvPr/>
                </p:nvSpPr>
                <p:spPr bwMode="auto">
                  <a:xfrm>
                    <a:off x="2056" y="1430"/>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75" name="Line 253"/>
                  <p:cNvSpPr>
                    <a:spLocks noChangeShapeType="1"/>
                  </p:cNvSpPr>
                  <p:nvPr/>
                </p:nvSpPr>
                <p:spPr bwMode="auto">
                  <a:xfrm>
                    <a:off x="2056" y="1430"/>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76" name="Line 254"/>
                  <p:cNvSpPr>
                    <a:spLocks noChangeShapeType="1"/>
                  </p:cNvSpPr>
                  <p:nvPr/>
                </p:nvSpPr>
                <p:spPr bwMode="auto">
                  <a:xfrm>
                    <a:off x="2056" y="1432"/>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77" name="Line 255"/>
                  <p:cNvSpPr>
                    <a:spLocks noChangeShapeType="1"/>
                  </p:cNvSpPr>
                  <p:nvPr/>
                </p:nvSpPr>
                <p:spPr bwMode="auto">
                  <a:xfrm>
                    <a:off x="2056" y="1434"/>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78" name="Line 256"/>
                  <p:cNvSpPr>
                    <a:spLocks noChangeShapeType="1"/>
                  </p:cNvSpPr>
                  <p:nvPr/>
                </p:nvSpPr>
                <p:spPr bwMode="auto">
                  <a:xfrm>
                    <a:off x="2056" y="1436"/>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79" name="Line 257"/>
                  <p:cNvSpPr>
                    <a:spLocks noChangeShapeType="1"/>
                  </p:cNvSpPr>
                  <p:nvPr/>
                </p:nvSpPr>
                <p:spPr bwMode="auto">
                  <a:xfrm>
                    <a:off x="2056" y="1438"/>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80" name="Line 258"/>
                  <p:cNvSpPr>
                    <a:spLocks noChangeShapeType="1"/>
                  </p:cNvSpPr>
                  <p:nvPr/>
                </p:nvSpPr>
                <p:spPr bwMode="auto">
                  <a:xfrm>
                    <a:off x="2056" y="1440"/>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81" name="Line 259"/>
                  <p:cNvSpPr>
                    <a:spLocks noChangeShapeType="1"/>
                  </p:cNvSpPr>
                  <p:nvPr/>
                </p:nvSpPr>
                <p:spPr bwMode="auto">
                  <a:xfrm>
                    <a:off x="2056" y="1442"/>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82" name="Line 260"/>
                  <p:cNvSpPr>
                    <a:spLocks noChangeShapeType="1"/>
                  </p:cNvSpPr>
                  <p:nvPr/>
                </p:nvSpPr>
                <p:spPr bwMode="auto">
                  <a:xfrm>
                    <a:off x="2056" y="1442"/>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83" name="Line 261"/>
                  <p:cNvSpPr>
                    <a:spLocks noChangeShapeType="1"/>
                  </p:cNvSpPr>
                  <p:nvPr/>
                </p:nvSpPr>
                <p:spPr bwMode="auto">
                  <a:xfrm>
                    <a:off x="2056" y="1444"/>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84" name="Line 262"/>
                  <p:cNvSpPr>
                    <a:spLocks noChangeShapeType="1"/>
                  </p:cNvSpPr>
                  <p:nvPr/>
                </p:nvSpPr>
                <p:spPr bwMode="auto">
                  <a:xfrm>
                    <a:off x="2056" y="1446"/>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85" name="Line 263"/>
                  <p:cNvSpPr>
                    <a:spLocks noChangeShapeType="1"/>
                  </p:cNvSpPr>
                  <p:nvPr/>
                </p:nvSpPr>
                <p:spPr bwMode="auto">
                  <a:xfrm>
                    <a:off x="2056" y="1448"/>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86" name="Line 264"/>
                  <p:cNvSpPr>
                    <a:spLocks noChangeShapeType="1"/>
                  </p:cNvSpPr>
                  <p:nvPr/>
                </p:nvSpPr>
                <p:spPr bwMode="auto">
                  <a:xfrm>
                    <a:off x="2056" y="1450"/>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87" name="Line 265"/>
                  <p:cNvSpPr>
                    <a:spLocks noChangeShapeType="1"/>
                  </p:cNvSpPr>
                  <p:nvPr/>
                </p:nvSpPr>
                <p:spPr bwMode="auto">
                  <a:xfrm>
                    <a:off x="2056" y="1452"/>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88" name="Line 266"/>
                  <p:cNvSpPr>
                    <a:spLocks noChangeShapeType="1"/>
                  </p:cNvSpPr>
                  <p:nvPr/>
                </p:nvSpPr>
                <p:spPr bwMode="auto">
                  <a:xfrm>
                    <a:off x="2056" y="1454"/>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89" name="Line 267"/>
                  <p:cNvSpPr>
                    <a:spLocks noChangeShapeType="1"/>
                  </p:cNvSpPr>
                  <p:nvPr/>
                </p:nvSpPr>
                <p:spPr bwMode="auto">
                  <a:xfrm>
                    <a:off x="2056" y="1454"/>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90" name="Line 268"/>
                  <p:cNvSpPr>
                    <a:spLocks noChangeShapeType="1"/>
                  </p:cNvSpPr>
                  <p:nvPr/>
                </p:nvSpPr>
                <p:spPr bwMode="auto">
                  <a:xfrm>
                    <a:off x="2056" y="1456"/>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91" name="Line 269"/>
                  <p:cNvSpPr>
                    <a:spLocks noChangeShapeType="1"/>
                  </p:cNvSpPr>
                  <p:nvPr/>
                </p:nvSpPr>
                <p:spPr bwMode="auto">
                  <a:xfrm>
                    <a:off x="2056" y="1458"/>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92" name="Line 270"/>
                  <p:cNvSpPr>
                    <a:spLocks noChangeShapeType="1"/>
                  </p:cNvSpPr>
                  <p:nvPr/>
                </p:nvSpPr>
                <p:spPr bwMode="auto">
                  <a:xfrm>
                    <a:off x="2056" y="1460"/>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93" name="Line 271"/>
                  <p:cNvSpPr>
                    <a:spLocks noChangeShapeType="1"/>
                  </p:cNvSpPr>
                  <p:nvPr/>
                </p:nvSpPr>
                <p:spPr bwMode="auto">
                  <a:xfrm>
                    <a:off x="2056" y="1462"/>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94" name="Line 272"/>
                  <p:cNvSpPr>
                    <a:spLocks noChangeShapeType="1"/>
                  </p:cNvSpPr>
                  <p:nvPr/>
                </p:nvSpPr>
                <p:spPr bwMode="auto">
                  <a:xfrm>
                    <a:off x="2056" y="1464"/>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95" name="Line 273"/>
                  <p:cNvSpPr>
                    <a:spLocks noChangeShapeType="1"/>
                  </p:cNvSpPr>
                  <p:nvPr/>
                </p:nvSpPr>
                <p:spPr bwMode="auto">
                  <a:xfrm>
                    <a:off x="2056" y="1466"/>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96" name="Line 274"/>
                  <p:cNvSpPr>
                    <a:spLocks noChangeShapeType="1"/>
                  </p:cNvSpPr>
                  <p:nvPr/>
                </p:nvSpPr>
                <p:spPr bwMode="auto">
                  <a:xfrm>
                    <a:off x="2056" y="1466"/>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97" name="Line 275"/>
                  <p:cNvSpPr>
                    <a:spLocks noChangeShapeType="1"/>
                  </p:cNvSpPr>
                  <p:nvPr/>
                </p:nvSpPr>
                <p:spPr bwMode="auto">
                  <a:xfrm>
                    <a:off x="2056" y="1468"/>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98" name="Line 276"/>
                  <p:cNvSpPr>
                    <a:spLocks noChangeShapeType="1"/>
                  </p:cNvSpPr>
                  <p:nvPr/>
                </p:nvSpPr>
                <p:spPr bwMode="auto">
                  <a:xfrm>
                    <a:off x="2056" y="1470"/>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99" name="Line 277"/>
                  <p:cNvSpPr>
                    <a:spLocks noChangeShapeType="1"/>
                  </p:cNvSpPr>
                  <p:nvPr/>
                </p:nvSpPr>
                <p:spPr bwMode="auto">
                  <a:xfrm>
                    <a:off x="2056" y="1472"/>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00" name="Line 278"/>
                  <p:cNvSpPr>
                    <a:spLocks noChangeShapeType="1"/>
                  </p:cNvSpPr>
                  <p:nvPr/>
                </p:nvSpPr>
                <p:spPr bwMode="auto">
                  <a:xfrm>
                    <a:off x="2056" y="1474"/>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01" name="Line 279"/>
                  <p:cNvSpPr>
                    <a:spLocks noChangeShapeType="1"/>
                  </p:cNvSpPr>
                  <p:nvPr/>
                </p:nvSpPr>
                <p:spPr bwMode="auto">
                  <a:xfrm>
                    <a:off x="2056" y="1476"/>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02" name="Line 280"/>
                  <p:cNvSpPr>
                    <a:spLocks noChangeShapeType="1"/>
                  </p:cNvSpPr>
                  <p:nvPr/>
                </p:nvSpPr>
                <p:spPr bwMode="auto">
                  <a:xfrm>
                    <a:off x="2056" y="1478"/>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03" name="Line 281"/>
                  <p:cNvSpPr>
                    <a:spLocks noChangeShapeType="1"/>
                  </p:cNvSpPr>
                  <p:nvPr/>
                </p:nvSpPr>
                <p:spPr bwMode="auto">
                  <a:xfrm>
                    <a:off x="2056" y="1480"/>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04" name="Line 282"/>
                  <p:cNvSpPr>
                    <a:spLocks noChangeShapeType="1"/>
                  </p:cNvSpPr>
                  <p:nvPr/>
                </p:nvSpPr>
                <p:spPr bwMode="auto">
                  <a:xfrm>
                    <a:off x="2056" y="1480"/>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05" name="Line 283"/>
                  <p:cNvSpPr>
                    <a:spLocks noChangeShapeType="1"/>
                  </p:cNvSpPr>
                  <p:nvPr/>
                </p:nvSpPr>
                <p:spPr bwMode="auto">
                  <a:xfrm>
                    <a:off x="2056" y="1482"/>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06" name="Line 284"/>
                  <p:cNvSpPr>
                    <a:spLocks noChangeShapeType="1"/>
                  </p:cNvSpPr>
                  <p:nvPr/>
                </p:nvSpPr>
                <p:spPr bwMode="auto">
                  <a:xfrm>
                    <a:off x="2056" y="1484"/>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07" name="Line 285"/>
                  <p:cNvSpPr>
                    <a:spLocks noChangeShapeType="1"/>
                  </p:cNvSpPr>
                  <p:nvPr/>
                </p:nvSpPr>
                <p:spPr bwMode="auto">
                  <a:xfrm>
                    <a:off x="2056" y="1486"/>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08" name="Line 286"/>
                  <p:cNvSpPr>
                    <a:spLocks noChangeShapeType="1"/>
                  </p:cNvSpPr>
                  <p:nvPr/>
                </p:nvSpPr>
                <p:spPr bwMode="auto">
                  <a:xfrm>
                    <a:off x="2056" y="1488"/>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09" name="Line 287"/>
                  <p:cNvSpPr>
                    <a:spLocks noChangeShapeType="1"/>
                  </p:cNvSpPr>
                  <p:nvPr/>
                </p:nvSpPr>
                <p:spPr bwMode="auto">
                  <a:xfrm>
                    <a:off x="2056" y="1490"/>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10" name="Line 288"/>
                  <p:cNvSpPr>
                    <a:spLocks noChangeShapeType="1"/>
                  </p:cNvSpPr>
                  <p:nvPr/>
                </p:nvSpPr>
                <p:spPr bwMode="auto">
                  <a:xfrm>
                    <a:off x="2056" y="1492"/>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11" name="Line 289"/>
                  <p:cNvSpPr>
                    <a:spLocks noChangeShapeType="1"/>
                  </p:cNvSpPr>
                  <p:nvPr/>
                </p:nvSpPr>
                <p:spPr bwMode="auto">
                  <a:xfrm>
                    <a:off x="2056" y="1492"/>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12" name="Line 290"/>
                  <p:cNvSpPr>
                    <a:spLocks noChangeShapeType="1"/>
                  </p:cNvSpPr>
                  <p:nvPr/>
                </p:nvSpPr>
                <p:spPr bwMode="auto">
                  <a:xfrm>
                    <a:off x="2056" y="1494"/>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13" name="Line 291"/>
                  <p:cNvSpPr>
                    <a:spLocks noChangeShapeType="1"/>
                  </p:cNvSpPr>
                  <p:nvPr/>
                </p:nvSpPr>
                <p:spPr bwMode="auto">
                  <a:xfrm>
                    <a:off x="2056" y="1496"/>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14" name="Line 292"/>
                  <p:cNvSpPr>
                    <a:spLocks noChangeShapeType="1"/>
                  </p:cNvSpPr>
                  <p:nvPr/>
                </p:nvSpPr>
                <p:spPr bwMode="auto">
                  <a:xfrm>
                    <a:off x="2056" y="1498"/>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15" name="Line 293"/>
                  <p:cNvSpPr>
                    <a:spLocks noChangeShapeType="1"/>
                  </p:cNvSpPr>
                  <p:nvPr/>
                </p:nvSpPr>
                <p:spPr bwMode="auto">
                  <a:xfrm>
                    <a:off x="2056" y="1500"/>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16" name="Line 294"/>
                  <p:cNvSpPr>
                    <a:spLocks noChangeShapeType="1"/>
                  </p:cNvSpPr>
                  <p:nvPr/>
                </p:nvSpPr>
                <p:spPr bwMode="auto">
                  <a:xfrm>
                    <a:off x="2056" y="1502"/>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17" name="Line 295"/>
                  <p:cNvSpPr>
                    <a:spLocks noChangeShapeType="1"/>
                  </p:cNvSpPr>
                  <p:nvPr/>
                </p:nvSpPr>
                <p:spPr bwMode="auto">
                  <a:xfrm>
                    <a:off x="2056" y="1504"/>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18" name="Line 296"/>
                  <p:cNvSpPr>
                    <a:spLocks noChangeShapeType="1"/>
                  </p:cNvSpPr>
                  <p:nvPr/>
                </p:nvSpPr>
                <p:spPr bwMode="auto">
                  <a:xfrm>
                    <a:off x="2056" y="1504"/>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19" name="Line 297"/>
                  <p:cNvSpPr>
                    <a:spLocks noChangeShapeType="1"/>
                  </p:cNvSpPr>
                  <p:nvPr/>
                </p:nvSpPr>
                <p:spPr bwMode="auto">
                  <a:xfrm>
                    <a:off x="2056" y="1506"/>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20" name="Line 298"/>
                  <p:cNvSpPr>
                    <a:spLocks noChangeShapeType="1"/>
                  </p:cNvSpPr>
                  <p:nvPr/>
                </p:nvSpPr>
                <p:spPr bwMode="auto">
                  <a:xfrm>
                    <a:off x="2056" y="1508"/>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21" name="Line 299"/>
                  <p:cNvSpPr>
                    <a:spLocks noChangeShapeType="1"/>
                  </p:cNvSpPr>
                  <p:nvPr/>
                </p:nvSpPr>
                <p:spPr bwMode="auto">
                  <a:xfrm>
                    <a:off x="2056" y="1510"/>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22" name="Line 300"/>
                  <p:cNvSpPr>
                    <a:spLocks noChangeShapeType="1"/>
                  </p:cNvSpPr>
                  <p:nvPr/>
                </p:nvSpPr>
                <p:spPr bwMode="auto">
                  <a:xfrm>
                    <a:off x="2056" y="1512"/>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23" name="Line 301"/>
                  <p:cNvSpPr>
                    <a:spLocks noChangeShapeType="1"/>
                  </p:cNvSpPr>
                  <p:nvPr/>
                </p:nvSpPr>
                <p:spPr bwMode="auto">
                  <a:xfrm>
                    <a:off x="2056" y="1514"/>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24" name="Line 302"/>
                  <p:cNvSpPr>
                    <a:spLocks noChangeShapeType="1"/>
                  </p:cNvSpPr>
                  <p:nvPr/>
                </p:nvSpPr>
                <p:spPr bwMode="auto">
                  <a:xfrm>
                    <a:off x="2056" y="1516"/>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25" name="Line 303"/>
                  <p:cNvSpPr>
                    <a:spLocks noChangeShapeType="1"/>
                  </p:cNvSpPr>
                  <p:nvPr/>
                </p:nvSpPr>
                <p:spPr bwMode="auto">
                  <a:xfrm>
                    <a:off x="2056" y="1516"/>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26" name="Line 304"/>
                  <p:cNvSpPr>
                    <a:spLocks noChangeShapeType="1"/>
                  </p:cNvSpPr>
                  <p:nvPr/>
                </p:nvSpPr>
                <p:spPr bwMode="auto">
                  <a:xfrm>
                    <a:off x="2056" y="1518"/>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27" name="Line 305"/>
                  <p:cNvSpPr>
                    <a:spLocks noChangeShapeType="1"/>
                  </p:cNvSpPr>
                  <p:nvPr/>
                </p:nvSpPr>
                <p:spPr bwMode="auto">
                  <a:xfrm>
                    <a:off x="2056" y="1520"/>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28" name="Line 306"/>
                  <p:cNvSpPr>
                    <a:spLocks noChangeShapeType="1"/>
                  </p:cNvSpPr>
                  <p:nvPr/>
                </p:nvSpPr>
                <p:spPr bwMode="auto">
                  <a:xfrm>
                    <a:off x="2056" y="1522"/>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29" name="Line 307"/>
                  <p:cNvSpPr>
                    <a:spLocks noChangeShapeType="1"/>
                  </p:cNvSpPr>
                  <p:nvPr/>
                </p:nvSpPr>
                <p:spPr bwMode="auto">
                  <a:xfrm>
                    <a:off x="2056" y="1524"/>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30" name="Line 308"/>
                  <p:cNvSpPr>
                    <a:spLocks noChangeShapeType="1"/>
                  </p:cNvSpPr>
                  <p:nvPr/>
                </p:nvSpPr>
                <p:spPr bwMode="auto">
                  <a:xfrm>
                    <a:off x="2056" y="1526"/>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31" name="Line 309"/>
                  <p:cNvSpPr>
                    <a:spLocks noChangeShapeType="1"/>
                  </p:cNvSpPr>
                  <p:nvPr/>
                </p:nvSpPr>
                <p:spPr bwMode="auto">
                  <a:xfrm>
                    <a:off x="2056" y="1528"/>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32" name="Line 310"/>
                  <p:cNvSpPr>
                    <a:spLocks noChangeShapeType="1"/>
                  </p:cNvSpPr>
                  <p:nvPr/>
                </p:nvSpPr>
                <p:spPr bwMode="auto">
                  <a:xfrm>
                    <a:off x="2056" y="1530"/>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33" name="Line 311"/>
                  <p:cNvSpPr>
                    <a:spLocks noChangeShapeType="1"/>
                  </p:cNvSpPr>
                  <p:nvPr/>
                </p:nvSpPr>
                <p:spPr bwMode="auto">
                  <a:xfrm>
                    <a:off x="2056" y="1530"/>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34" name="Line 312"/>
                  <p:cNvSpPr>
                    <a:spLocks noChangeShapeType="1"/>
                  </p:cNvSpPr>
                  <p:nvPr/>
                </p:nvSpPr>
                <p:spPr bwMode="auto">
                  <a:xfrm>
                    <a:off x="2056" y="1532"/>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35" name="Line 313"/>
                  <p:cNvSpPr>
                    <a:spLocks noChangeShapeType="1"/>
                  </p:cNvSpPr>
                  <p:nvPr/>
                </p:nvSpPr>
                <p:spPr bwMode="auto">
                  <a:xfrm>
                    <a:off x="2056" y="1534"/>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36" name="Line 314"/>
                  <p:cNvSpPr>
                    <a:spLocks noChangeShapeType="1"/>
                  </p:cNvSpPr>
                  <p:nvPr/>
                </p:nvSpPr>
                <p:spPr bwMode="auto">
                  <a:xfrm>
                    <a:off x="2056" y="1536"/>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37" name="Line 315"/>
                  <p:cNvSpPr>
                    <a:spLocks noChangeShapeType="1"/>
                  </p:cNvSpPr>
                  <p:nvPr/>
                </p:nvSpPr>
                <p:spPr bwMode="auto">
                  <a:xfrm>
                    <a:off x="2056" y="1538"/>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38" name="Line 316"/>
                  <p:cNvSpPr>
                    <a:spLocks noChangeShapeType="1"/>
                  </p:cNvSpPr>
                  <p:nvPr/>
                </p:nvSpPr>
                <p:spPr bwMode="auto">
                  <a:xfrm>
                    <a:off x="2056" y="1540"/>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39" name="Line 317"/>
                  <p:cNvSpPr>
                    <a:spLocks noChangeShapeType="1"/>
                  </p:cNvSpPr>
                  <p:nvPr/>
                </p:nvSpPr>
                <p:spPr bwMode="auto">
                  <a:xfrm>
                    <a:off x="2056" y="1542"/>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40" name="Line 318"/>
                  <p:cNvSpPr>
                    <a:spLocks noChangeShapeType="1"/>
                  </p:cNvSpPr>
                  <p:nvPr/>
                </p:nvSpPr>
                <p:spPr bwMode="auto">
                  <a:xfrm>
                    <a:off x="2056" y="1542"/>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41" name="Line 319"/>
                  <p:cNvSpPr>
                    <a:spLocks noChangeShapeType="1"/>
                  </p:cNvSpPr>
                  <p:nvPr/>
                </p:nvSpPr>
                <p:spPr bwMode="auto">
                  <a:xfrm>
                    <a:off x="2056" y="1544"/>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42" name="Line 320"/>
                  <p:cNvSpPr>
                    <a:spLocks noChangeShapeType="1"/>
                  </p:cNvSpPr>
                  <p:nvPr/>
                </p:nvSpPr>
                <p:spPr bwMode="auto">
                  <a:xfrm>
                    <a:off x="2056" y="1546"/>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43" name="Line 321"/>
                  <p:cNvSpPr>
                    <a:spLocks noChangeShapeType="1"/>
                  </p:cNvSpPr>
                  <p:nvPr/>
                </p:nvSpPr>
                <p:spPr bwMode="auto">
                  <a:xfrm>
                    <a:off x="2056" y="1548"/>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44" name="Line 322"/>
                  <p:cNvSpPr>
                    <a:spLocks noChangeShapeType="1"/>
                  </p:cNvSpPr>
                  <p:nvPr/>
                </p:nvSpPr>
                <p:spPr bwMode="auto">
                  <a:xfrm>
                    <a:off x="2056" y="1550"/>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45" name="Line 323"/>
                  <p:cNvSpPr>
                    <a:spLocks noChangeShapeType="1"/>
                  </p:cNvSpPr>
                  <p:nvPr/>
                </p:nvSpPr>
                <p:spPr bwMode="auto">
                  <a:xfrm>
                    <a:off x="2056" y="1552"/>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46" name="Line 324"/>
                  <p:cNvSpPr>
                    <a:spLocks noChangeShapeType="1"/>
                  </p:cNvSpPr>
                  <p:nvPr/>
                </p:nvSpPr>
                <p:spPr bwMode="auto">
                  <a:xfrm>
                    <a:off x="2056" y="1554"/>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47" name="Line 325"/>
                  <p:cNvSpPr>
                    <a:spLocks noChangeShapeType="1"/>
                  </p:cNvSpPr>
                  <p:nvPr/>
                </p:nvSpPr>
                <p:spPr bwMode="auto">
                  <a:xfrm>
                    <a:off x="2056" y="1554"/>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48" name="Line 326"/>
                  <p:cNvSpPr>
                    <a:spLocks noChangeShapeType="1"/>
                  </p:cNvSpPr>
                  <p:nvPr/>
                </p:nvSpPr>
                <p:spPr bwMode="auto">
                  <a:xfrm>
                    <a:off x="2056" y="1556"/>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49" name="Line 327"/>
                  <p:cNvSpPr>
                    <a:spLocks noChangeShapeType="1"/>
                  </p:cNvSpPr>
                  <p:nvPr/>
                </p:nvSpPr>
                <p:spPr bwMode="auto">
                  <a:xfrm>
                    <a:off x="2056" y="1558"/>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50" name="Line 328"/>
                  <p:cNvSpPr>
                    <a:spLocks noChangeShapeType="1"/>
                  </p:cNvSpPr>
                  <p:nvPr/>
                </p:nvSpPr>
                <p:spPr bwMode="auto">
                  <a:xfrm>
                    <a:off x="2056" y="1560"/>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51" name="Line 329"/>
                  <p:cNvSpPr>
                    <a:spLocks noChangeShapeType="1"/>
                  </p:cNvSpPr>
                  <p:nvPr/>
                </p:nvSpPr>
                <p:spPr bwMode="auto">
                  <a:xfrm>
                    <a:off x="2056" y="1562"/>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52" name="Line 330"/>
                  <p:cNvSpPr>
                    <a:spLocks noChangeShapeType="1"/>
                  </p:cNvSpPr>
                  <p:nvPr/>
                </p:nvSpPr>
                <p:spPr bwMode="auto">
                  <a:xfrm>
                    <a:off x="2056" y="1564"/>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53" name="Line 331"/>
                  <p:cNvSpPr>
                    <a:spLocks noChangeShapeType="1"/>
                  </p:cNvSpPr>
                  <p:nvPr/>
                </p:nvSpPr>
                <p:spPr bwMode="auto">
                  <a:xfrm>
                    <a:off x="2056" y="1566"/>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54" name="Line 332"/>
                  <p:cNvSpPr>
                    <a:spLocks noChangeShapeType="1"/>
                  </p:cNvSpPr>
                  <p:nvPr/>
                </p:nvSpPr>
                <p:spPr bwMode="auto">
                  <a:xfrm>
                    <a:off x="2056" y="1568"/>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55" name="Line 333"/>
                  <p:cNvSpPr>
                    <a:spLocks noChangeShapeType="1"/>
                  </p:cNvSpPr>
                  <p:nvPr/>
                </p:nvSpPr>
                <p:spPr bwMode="auto">
                  <a:xfrm>
                    <a:off x="2056" y="1568"/>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56" name="Line 334"/>
                  <p:cNvSpPr>
                    <a:spLocks noChangeShapeType="1"/>
                  </p:cNvSpPr>
                  <p:nvPr/>
                </p:nvSpPr>
                <p:spPr bwMode="auto">
                  <a:xfrm>
                    <a:off x="2056" y="1570"/>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57" name="Line 335"/>
                  <p:cNvSpPr>
                    <a:spLocks noChangeShapeType="1"/>
                  </p:cNvSpPr>
                  <p:nvPr/>
                </p:nvSpPr>
                <p:spPr bwMode="auto">
                  <a:xfrm>
                    <a:off x="2056" y="1572"/>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58" name="Line 336"/>
                  <p:cNvSpPr>
                    <a:spLocks noChangeShapeType="1"/>
                  </p:cNvSpPr>
                  <p:nvPr/>
                </p:nvSpPr>
                <p:spPr bwMode="auto">
                  <a:xfrm>
                    <a:off x="2056" y="1574"/>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59" name="Line 337"/>
                  <p:cNvSpPr>
                    <a:spLocks noChangeShapeType="1"/>
                  </p:cNvSpPr>
                  <p:nvPr/>
                </p:nvSpPr>
                <p:spPr bwMode="auto">
                  <a:xfrm>
                    <a:off x="2056" y="1576"/>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60" name="Line 338"/>
                  <p:cNvSpPr>
                    <a:spLocks noChangeShapeType="1"/>
                  </p:cNvSpPr>
                  <p:nvPr/>
                </p:nvSpPr>
                <p:spPr bwMode="auto">
                  <a:xfrm>
                    <a:off x="2056" y="1578"/>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61" name="Line 339"/>
                  <p:cNvSpPr>
                    <a:spLocks noChangeShapeType="1"/>
                  </p:cNvSpPr>
                  <p:nvPr/>
                </p:nvSpPr>
                <p:spPr bwMode="auto">
                  <a:xfrm>
                    <a:off x="2056" y="1580"/>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62" name="Line 340"/>
                  <p:cNvSpPr>
                    <a:spLocks noChangeShapeType="1"/>
                  </p:cNvSpPr>
                  <p:nvPr/>
                </p:nvSpPr>
                <p:spPr bwMode="auto">
                  <a:xfrm>
                    <a:off x="2056" y="1580"/>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63" name="Line 341"/>
                  <p:cNvSpPr>
                    <a:spLocks noChangeShapeType="1"/>
                  </p:cNvSpPr>
                  <p:nvPr/>
                </p:nvSpPr>
                <p:spPr bwMode="auto">
                  <a:xfrm>
                    <a:off x="2056" y="1582"/>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64" name="Line 342"/>
                  <p:cNvSpPr>
                    <a:spLocks noChangeShapeType="1"/>
                  </p:cNvSpPr>
                  <p:nvPr/>
                </p:nvSpPr>
                <p:spPr bwMode="auto">
                  <a:xfrm>
                    <a:off x="2056" y="1584"/>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65" name="Line 343"/>
                  <p:cNvSpPr>
                    <a:spLocks noChangeShapeType="1"/>
                  </p:cNvSpPr>
                  <p:nvPr/>
                </p:nvSpPr>
                <p:spPr bwMode="auto">
                  <a:xfrm>
                    <a:off x="2056" y="1586"/>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66" name="Line 344"/>
                  <p:cNvSpPr>
                    <a:spLocks noChangeShapeType="1"/>
                  </p:cNvSpPr>
                  <p:nvPr/>
                </p:nvSpPr>
                <p:spPr bwMode="auto">
                  <a:xfrm>
                    <a:off x="2056" y="1588"/>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67" name="Line 345"/>
                  <p:cNvSpPr>
                    <a:spLocks noChangeShapeType="1"/>
                  </p:cNvSpPr>
                  <p:nvPr/>
                </p:nvSpPr>
                <p:spPr bwMode="auto">
                  <a:xfrm>
                    <a:off x="2056" y="1590"/>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68" name="Line 346"/>
                  <p:cNvSpPr>
                    <a:spLocks noChangeShapeType="1"/>
                  </p:cNvSpPr>
                  <p:nvPr/>
                </p:nvSpPr>
                <p:spPr bwMode="auto">
                  <a:xfrm>
                    <a:off x="2056" y="1592"/>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69" name="Line 347"/>
                  <p:cNvSpPr>
                    <a:spLocks noChangeShapeType="1"/>
                  </p:cNvSpPr>
                  <p:nvPr/>
                </p:nvSpPr>
                <p:spPr bwMode="auto">
                  <a:xfrm>
                    <a:off x="2056" y="1592"/>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70" name="Line 348"/>
                  <p:cNvSpPr>
                    <a:spLocks noChangeShapeType="1"/>
                  </p:cNvSpPr>
                  <p:nvPr/>
                </p:nvSpPr>
                <p:spPr bwMode="auto">
                  <a:xfrm>
                    <a:off x="2056" y="1594"/>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71" name="Line 349"/>
                  <p:cNvSpPr>
                    <a:spLocks noChangeShapeType="1"/>
                  </p:cNvSpPr>
                  <p:nvPr/>
                </p:nvSpPr>
                <p:spPr bwMode="auto">
                  <a:xfrm>
                    <a:off x="2056" y="1596"/>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72" name="Line 350"/>
                  <p:cNvSpPr>
                    <a:spLocks noChangeShapeType="1"/>
                  </p:cNvSpPr>
                  <p:nvPr/>
                </p:nvSpPr>
                <p:spPr bwMode="auto">
                  <a:xfrm>
                    <a:off x="2056" y="1598"/>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73" name="Line 351"/>
                  <p:cNvSpPr>
                    <a:spLocks noChangeShapeType="1"/>
                  </p:cNvSpPr>
                  <p:nvPr/>
                </p:nvSpPr>
                <p:spPr bwMode="auto">
                  <a:xfrm>
                    <a:off x="2056" y="1600"/>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74" name="Line 352"/>
                  <p:cNvSpPr>
                    <a:spLocks noChangeShapeType="1"/>
                  </p:cNvSpPr>
                  <p:nvPr/>
                </p:nvSpPr>
                <p:spPr bwMode="auto">
                  <a:xfrm>
                    <a:off x="2056" y="1602"/>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75" name="Line 353"/>
                  <p:cNvSpPr>
                    <a:spLocks noChangeShapeType="1"/>
                  </p:cNvSpPr>
                  <p:nvPr/>
                </p:nvSpPr>
                <p:spPr bwMode="auto">
                  <a:xfrm>
                    <a:off x="2056" y="1604"/>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76" name="Line 354"/>
                  <p:cNvSpPr>
                    <a:spLocks noChangeShapeType="1"/>
                  </p:cNvSpPr>
                  <p:nvPr/>
                </p:nvSpPr>
                <p:spPr bwMode="auto">
                  <a:xfrm>
                    <a:off x="2056" y="1604"/>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277" name="Freeform 355"/>
                  <p:cNvSpPr>
                    <a:spLocks/>
                  </p:cNvSpPr>
                  <p:nvPr/>
                </p:nvSpPr>
                <p:spPr bwMode="auto">
                  <a:xfrm>
                    <a:off x="2056" y="1430"/>
                    <a:ext cx="40" cy="162"/>
                  </a:xfrm>
                  <a:custGeom>
                    <a:avLst/>
                    <a:gdLst>
                      <a:gd name="T0" fmla="*/ 0 w 40"/>
                      <a:gd name="T1" fmla="*/ 0 h 162"/>
                      <a:gd name="T2" fmla="*/ 4 w 40"/>
                      <a:gd name="T3" fmla="*/ 14 h 162"/>
                      <a:gd name="T4" fmla="*/ 6 w 40"/>
                      <a:gd name="T5" fmla="*/ 28 h 162"/>
                      <a:gd name="T6" fmla="*/ 10 w 40"/>
                      <a:gd name="T7" fmla="*/ 38 h 162"/>
                      <a:gd name="T8" fmla="*/ 12 w 40"/>
                      <a:gd name="T9" fmla="*/ 48 h 162"/>
                      <a:gd name="T10" fmla="*/ 16 w 40"/>
                      <a:gd name="T11" fmla="*/ 66 h 162"/>
                      <a:gd name="T12" fmla="*/ 20 w 40"/>
                      <a:gd name="T13" fmla="*/ 82 h 162"/>
                      <a:gd name="T14" fmla="*/ 24 w 40"/>
                      <a:gd name="T15" fmla="*/ 96 h 162"/>
                      <a:gd name="T16" fmla="*/ 28 w 40"/>
                      <a:gd name="T17" fmla="*/ 114 h 162"/>
                      <a:gd name="T18" fmla="*/ 30 w 40"/>
                      <a:gd name="T19" fmla="*/ 124 h 162"/>
                      <a:gd name="T20" fmla="*/ 32 w 40"/>
                      <a:gd name="T21" fmla="*/ 134 h 162"/>
                      <a:gd name="T22" fmla="*/ 36 w 40"/>
                      <a:gd name="T23" fmla="*/ 148 h 162"/>
                      <a:gd name="T24" fmla="*/ 40 w 40"/>
                      <a:gd name="T25" fmla="*/ 162 h 1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162"/>
                      <a:gd name="T41" fmla="*/ 40 w 40"/>
                      <a:gd name="T42" fmla="*/ 162 h 1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162">
                        <a:moveTo>
                          <a:pt x="0" y="0"/>
                        </a:moveTo>
                        <a:lnTo>
                          <a:pt x="4" y="14"/>
                        </a:lnTo>
                        <a:lnTo>
                          <a:pt x="6" y="28"/>
                        </a:lnTo>
                        <a:lnTo>
                          <a:pt x="10" y="38"/>
                        </a:lnTo>
                        <a:lnTo>
                          <a:pt x="12" y="48"/>
                        </a:lnTo>
                        <a:lnTo>
                          <a:pt x="16" y="66"/>
                        </a:lnTo>
                        <a:lnTo>
                          <a:pt x="20" y="82"/>
                        </a:lnTo>
                        <a:lnTo>
                          <a:pt x="24" y="96"/>
                        </a:lnTo>
                        <a:lnTo>
                          <a:pt x="28" y="114"/>
                        </a:lnTo>
                        <a:lnTo>
                          <a:pt x="30" y="124"/>
                        </a:lnTo>
                        <a:lnTo>
                          <a:pt x="32" y="134"/>
                        </a:lnTo>
                        <a:lnTo>
                          <a:pt x="36" y="148"/>
                        </a:lnTo>
                        <a:lnTo>
                          <a:pt x="40" y="162"/>
                        </a:lnTo>
                      </a:path>
                    </a:pathLst>
                  </a:custGeom>
                  <a:solidFill>
                    <a:srgbClr val="FF2327"/>
                  </a:solidFill>
                  <a:ln w="190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grpSp>
            <p:sp>
              <p:nvSpPr>
                <p:cNvPr id="49" name="Freeform 356"/>
                <p:cNvSpPr>
                  <a:spLocks/>
                </p:cNvSpPr>
                <p:nvPr/>
              </p:nvSpPr>
              <p:spPr bwMode="auto">
                <a:xfrm>
                  <a:off x="2088" y="1606"/>
                  <a:ext cx="42" cy="190"/>
                </a:xfrm>
                <a:custGeom>
                  <a:avLst/>
                  <a:gdLst>
                    <a:gd name="T0" fmla="*/ 20 w 42"/>
                    <a:gd name="T1" fmla="*/ 0 h 190"/>
                    <a:gd name="T2" fmla="*/ 8 w 42"/>
                    <a:gd name="T3" fmla="*/ 16 h 190"/>
                    <a:gd name="T4" fmla="*/ 2 w 42"/>
                    <a:gd name="T5" fmla="*/ 30 h 190"/>
                    <a:gd name="T6" fmla="*/ 0 w 42"/>
                    <a:gd name="T7" fmla="*/ 44 h 190"/>
                    <a:gd name="T8" fmla="*/ 2 w 42"/>
                    <a:gd name="T9" fmla="*/ 56 h 190"/>
                    <a:gd name="T10" fmla="*/ 6 w 42"/>
                    <a:gd name="T11" fmla="*/ 68 h 190"/>
                    <a:gd name="T12" fmla="*/ 10 w 42"/>
                    <a:gd name="T13" fmla="*/ 80 h 190"/>
                    <a:gd name="T14" fmla="*/ 18 w 42"/>
                    <a:gd name="T15" fmla="*/ 92 h 190"/>
                    <a:gd name="T16" fmla="*/ 24 w 42"/>
                    <a:gd name="T17" fmla="*/ 102 h 190"/>
                    <a:gd name="T18" fmla="*/ 30 w 42"/>
                    <a:gd name="T19" fmla="*/ 114 h 190"/>
                    <a:gd name="T20" fmla="*/ 36 w 42"/>
                    <a:gd name="T21" fmla="*/ 124 h 190"/>
                    <a:gd name="T22" fmla="*/ 40 w 42"/>
                    <a:gd name="T23" fmla="*/ 134 h 190"/>
                    <a:gd name="T24" fmla="*/ 42 w 42"/>
                    <a:gd name="T25" fmla="*/ 146 h 190"/>
                    <a:gd name="T26" fmla="*/ 40 w 42"/>
                    <a:gd name="T27" fmla="*/ 156 h 190"/>
                    <a:gd name="T28" fmla="*/ 36 w 42"/>
                    <a:gd name="T29" fmla="*/ 168 h 190"/>
                    <a:gd name="T30" fmla="*/ 26 w 42"/>
                    <a:gd name="T31" fmla="*/ 178 h 190"/>
                    <a:gd name="T32" fmla="*/ 10 w 42"/>
                    <a:gd name="T33" fmla="*/ 190 h 190"/>
                    <a:gd name="T34" fmla="*/ 20 w 42"/>
                    <a:gd name="T35" fmla="*/ 0 h 1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
                    <a:gd name="T55" fmla="*/ 0 h 190"/>
                    <a:gd name="T56" fmla="*/ 42 w 42"/>
                    <a:gd name="T57" fmla="*/ 190 h 1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 h="190">
                      <a:moveTo>
                        <a:pt x="20" y="0"/>
                      </a:moveTo>
                      <a:lnTo>
                        <a:pt x="8" y="16"/>
                      </a:lnTo>
                      <a:lnTo>
                        <a:pt x="2" y="30"/>
                      </a:lnTo>
                      <a:lnTo>
                        <a:pt x="0" y="44"/>
                      </a:lnTo>
                      <a:lnTo>
                        <a:pt x="2" y="56"/>
                      </a:lnTo>
                      <a:lnTo>
                        <a:pt x="6" y="68"/>
                      </a:lnTo>
                      <a:lnTo>
                        <a:pt x="10" y="80"/>
                      </a:lnTo>
                      <a:lnTo>
                        <a:pt x="18" y="92"/>
                      </a:lnTo>
                      <a:lnTo>
                        <a:pt x="24" y="102"/>
                      </a:lnTo>
                      <a:lnTo>
                        <a:pt x="30" y="114"/>
                      </a:lnTo>
                      <a:lnTo>
                        <a:pt x="36" y="124"/>
                      </a:lnTo>
                      <a:lnTo>
                        <a:pt x="40" y="134"/>
                      </a:lnTo>
                      <a:lnTo>
                        <a:pt x="42" y="146"/>
                      </a:lnTo>
                      <a:lnTo>
                        <a:pt x="40" y="156"/>
                      </a:lnTo>
                      <a:lnTo>
                        <a:pt x="36" y="168"/>
                      </a:lnTo>
                      <a:lnTo>
                        <a:pt x="26" y="178"/>
                      </a:lnTo>
                      <a:lnTo>
                        <a:pt x="10" y="190"/>
                      </a:lnTo>
                      <a:lnTo>
                        <a:pt x="20" y="0"/>
                      </a:lnTo>
                      <a:close/>
                    </a:path>
                  </a:pathLst>
                </a:custGeom>
                <a:solidFill>
                  <a:srgbClr val="FF2327"/>
                </a:solidFill>
                <a:ln w="9525">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0" name="Line 357"/>
                <p:cNvSpPr>
                  <a:spLocks noChangeShapeType="1"/>
                </p:cNvSpPr>
                <p:nvPr/>
              </p:nvSpPr>
              <p:spPr bwMode="auto">
                <a:xfrm>
                  <a:off x="2088" y="1606"/>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1" name="Line 358"/>
                <p:cNvSpPr>
                  <a:spLocks noChangeShapeType="1"/>
                </p:cNvSpPr>
                <p:nvPr/>
              </p:nvSpPr>
              <p:spPr bwMode="auto">
                <a:xfrm>
                  <a:off x="2088" y="1606"/>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2" name="Line 359"/>
                <p:cNvSpPr>
                  <a:spLocks noChangeShapeType="1"/>
                </p:cNvSpPr>
                <p:nvPr/>
              </p:nvSpPr>
              <p:spPr bwMode="auto">
                <a:xfrm>
                  <a:off x="2088" y="1608"/>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3" name="Line 360"/>
                <p:cNvSpPr>
                  <a:spLocks noChangeShapeType="1"/>
                </p:cNvSpPr>
                <p:nvPr/>
              </p:nvSpPr>
              <p:spPr bwMode="auto">
                <a:xfrm>
                  <a:off x="2088" y="1610"/>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4" name="Line 361"/>
                <p:cNvSpPr>
                  <a:spLocks noChangeShapeType="1"/>
                </p:cNvSpPr>
                <p:nvPr/>
              </p:nvSpPr>
              <p:spPr bwMode="auto">
                <a:xfrm>
                  <a:off x="2088" y="1612"/>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5" name="Line 362"/>
                <p:cNvSpPr>
                  <a:spLocks noChangeShapeType="1"/>
                </p:cNvSpPr>
                <p:nvPr/>
              </p:nvSpPr>
              <p:spPr bwMode="auto">
                <a:xfrm>
                  <a:off x="2088" y="1614"/>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6" name="Line 363"/>
                <p:cNvSpPr>
                  <a:spLocks noChangeShapeType="1"/>
                </p:cNvSpPr>
                <p:nvPr/>
              </p:nvSpPr>
              <p:spPr bwMode="auto">
                <a:xfrm>
                  <a:off x="2088" y="1616"/>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7" name="Line 364"/>
                <p:cNvSpPr>
                  <a:spLocks noChangeShapeType="1"/>
                </p:cNvSpPr>
                <p:nvPr/>
              </p:nvSpPr>
              <p:spPr bwMode="auto">
                <a:xfrm>
                  <a:off x="2088" y="1618"/>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8" name="Line 365"/>
                <p:cNvSpPr>
                  <a:spLocks noChangeShapeType="1"/>
                </p:cNvSpPr>
                <p:nvPr/>
              </p:nvSpPr>
              <p:spPr bwMode="auto">
                <a:xfrm>
                  <a:off x="2088" y="1620"/>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9" name="Line 366"/>
                <p:cNvSpPr>
                  <a:spLocks noChangeShapeType="1"/>
                </p:cNvSpPr>
                <p:nvPr/>
              </p:nvSpPr>
              <p:spPr bwMode="auto">
                <a:xfrm>
                  <a:off x="2088" y="1622"/>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0" name="Line 367"/>
                <p:cNvSpPr>
                  <a:spLocks noChangeShapeType="1"/>
                </p:cNvSpPr>
                <p:nvPr/>
              </p:nvSpPr>
              <p:spPr bwMode="auto">
                <a:xfrm>
                  <a:off x="2088" y="1624"/>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1" name="Line 368"/>
                <p:cNvSpPr>
                  <a:spLocks noChangeShapeType="1"/>
                </p:cNvSpPr>
                <p:nvPr/>
              </p:nvSpPr>
              <p:spPr bwMode="auto">
                <a:xfrm>
                  <a:off x="2088" y="1626"/>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2" name="Line 369"/>
                <p:cNvSpPr>
                  <a:spLocks noChangeShapeType="1"/>
                </p:cNvSpPr>
                <p:nvPr/>
              </p:nvSpPr>
              <p:spPr bwMode="auto">
                <a:xfrm>
                  <a:off x="2088" y="1628"/>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3" name="Line 370"/>
                <p:cNvSpPr>
                  <a:spLocks noChangeShapeType="1"/>
                </p:cNvSpPr>
                <p:nvPr/>
              </p:nvSpPr>
              <p:spPr bwMode="auto">
                <a:xfrm>
                  <a:off x="2088" y="1630"/>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4" name="Line 371"/>
                <p:cNvSpPr>
                  <a:spLocks noChangeShapeType="1"/>
                </p:cNvSpPr>
                <p:nvPr/>
              </p:nvSpPr>
              <p:spPr bwMode="auto">
                <a:xfrm>
                  <a:off x="2088" y="1632"/>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5" name="Line 372"/>
                <p:cNvSpPr>
                  <a:spLocks noChangeShapeType="1"/>
                </p:cNvSpPr>
                <p:nvPr/>
              </p:nvSpPr>
              <p:spPr bwMode="auto">
                <a:xfrm>
                  <a:off x="2088" y="1634"/>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6" name="Line 373"/>
                <p:cNvSpPr>
                  <a:spLocks noChangeShapeType="1"/>
                </p:cNvSpPr>
                <p:nvPr/>
              </p:nvSpPr>
              <p:spPr bwMode="auto">
                <a:xfrm>
                  <a:off x="2088" y="1636"/>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7" name="Line 374"/>
                <p:cNvSpPr>
                  <a:spLocks noChangeShapeType="1"/>
                </p:cNvSpPr>
                <p:nvPr/>
              </p:nvSpPr>
              <p:spPr bwMode="auto">
                <a:xfrm>
                  <a:off x="2088" y="1638"/>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8" name="Line 375"/>
                <p:cNvSpPr>
                  <a:spLocks noChangeShapeType="1"/>
                </p:cNvSpPr>
                <p:nvPr/>
              </p:nvSpPr>
              <p:spPr bwMode="auto">
                <a:xfrm>
                  <a:off x="2088" y="1640"/>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9" name="Line 376"/>
                <p:cNvSpPr>
                  <a:spLocks noChangeShapeType="1"/>
                </p:cNvSpPr>
                <p:nvPr/>
              </p:nvSpPr>
              <p:spPr bwMode="auto">
                <a:xfrm>
                  <a:off x="2088" y="1642"/>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0" name="Line 377"/>
                <p:cNvSpPr>
                  <a:spLocks noChangeShapeType="1"/>
                </p:cNvSpPr>
                <p:nvPr/>
              </p:nvSpPr>
              <p:spPr bwMode="auto">
                <a:xfrm>
                  <a:off x="2088" y="1644"/>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1" name="Line 378"/>
                <p:cNvSpPr>
                  <a:spLocks noChangeShapeType="1"/>
                </p:cNvSpPr>
                <p:nvPr/>
              </p:nvSpPr>
              <p:spPr bwMode="auto">
                <a:xfrm>
                  <a:off x="2088" y="1646"/>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2" name="Line 379"/>
                <p:cNvSpPr>
                  <a:spLocks noChangeShapeType="1"/>
                </p:cNvSpPr>
                <p:nvPr/>
              </p:nvSpPr>
              <p:spPr bwMode="auto">
                <a:xfrm>
                  <a:off x="2088" y="1648"/>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3" name="Line 380"/>
                <p:cNvSpPr>
                  <a:spLocks noChangeShapeType="1"/>
                </p:cNvSpPr>
                <p:nvPr/>
              </p:nvSpPr>
              <p:spPr bwMode="auto">
                <a:xfrm>
                  <a:off x="2088" y="1650"/>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4" name="Line 381"/>
                <p:cNvSpPr>
                  <a:spLocks noChangeShapeType="1"/>
                </p:cNvSpPr>
                <p:nvPr/>
              </p:nvSpPr>
              <p:spPr bwMode="auto">
                <a:xfrm>
                  <a:off x="2088" y="1652"/>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5" name="Line 382"/>
                <p:cNvSpPr>
                  <a:spLocks noChangeShapeType="1"/>
                </p:cNvSpPr>
                <p:nvPr/>
              </p:nvSpPr>
              <p:spPr bwMode="auto">
                <a:xfrm>
                  <a:off x="2088" y="1654"/>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6" name="Line 383"/>
                <p:cNvSpPr>
                  <a:spLocks noChangeShapeType="1"/>
                </p:cNvSpPr>
                <p:nvPr/>
              </p:nvSpPr>
              <p:spPr bwMode="auto">
                <a:xfrm>
                  <a:off x="2088" y="1656"/>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7" name="Line 384"/>
                <p:cNvSpPr>
                  <a:spLocks noChangeShapeType="1"/>
                </p:cNvSpPr>
                <p:nvPr/>
              </p:nvSpPr>
              <p:spPr bwMode="auto">
                <a:xfrm>
                  <a:off x="2088" y="1658"/>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8" name="Line 385"/>
                <p:cNvSpPr>
                  <a:spLocks noChangeShapeType="1"/>
                </p:cNvSpPr>
                <p:nvPr/>
              </p:nvSpPr>
              <p:spPr bwMode="auto">
                <a:xfrm>
                  <a:off x="2088" y="1660"/>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9" name="Line 386"/>
                <p:cNvSpPr>
                  <a:spLocks noChangeShapeType="1"/>
                </p:cNvSpPr>
                <p:nvPr/>
              </p:nvSpPr>
              <p:spPr bwMode="auto">
                <a:xfrm>
                  <a:off x="2088" y="1662"/>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0" name="Line 387"/>
                <p:cNvSpPr>
                  <a:spLocks noChangeShapeType="1"/>
                </p:cNvSpPr>
                <p:nvPr/>
              </p:nvSpPr>
              <p:spPr bwMode="auto">
                <a:xfrm>
                  <a:off x="2088" y="1664"/>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1" name="Line 388"/>
                <p:cNvSpPr>
                  <a:spLocks noChangeShapeType="1"/>
                </p:cNvSpPr>
                <p:nvPr/>
              </p:nvSpPr>
              <p:spPr bwMode="auto">
                <a:xfrm>
                  <a:off x="2088" y="1666"/>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2" name="Line 389"/>
                <p:cNvSpPr>
                  <a:spLocks noChangeShapeType="1"/>
                </p:cNvSpPr>
                <p:nvPr/>
              </p:nvSpPr>
              <p:spPr bwMode="auto">
                <a:xfrm>
                  <a:off x="2088" y="1668"/>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3" name="Line 390"/>
                <p:cNvSpPr>
                  <a:spLocks noChangeShapeType="1"/>
                </p:cNvSpPr>
                <p:nvPr/>
              </p:nvSpPr>
              <p:spPr bwMode="auto">
                <a:xfrm>
                  <a:off x="2088" y="1670"/>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4" name="Line 391"/>
                <p:cNvSpPr>
                  <a:spLocks noChangeShapeType="1"/>
                </p:cNvSpPr>
                <p:nvPr/>
              </p:nvSpPr>
              <p:spPr bwMode="auto">
                <a:xfrm>
                  <a:off x="2088" y="1670"/>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5" name="Line 392"/>
                <p:cNvSpPr>
                  <a:spLocks noChangeShapeType="1"/>
                </p:cNvSpPr>
                <p:nvPr/>
              </p:nvSpPr>
              <p:spPr bwMode="auto">
                <a:xfrm>
                  <a:off x="2088" y="1672"/>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6" name="Line 393"/>
                <p:cNvSpPr>
                  <a:spLocks noChangeShapeType="1"/>
                </p:cNvSpPr>
                <p:nvPr/>
              </p:nvSpPr>
              <p:spPr bwMode="auto">
                <a:xfrm>
                  <a:off x="2088" y="1674"/>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7" name="Line 394"/>
                <p:cNvSpPr>
                  <a:spLocks noChangeShapeType="1"/>
                </p:cNvSpPr>
                <p:nvPr/>
              </p:nvSpPr>
              <p:spPr bwMode="auto">
                <a:xfrm>
                  <a:off x="2088" y="1676"/>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8" name="Line 395"/>
                <p:cNvSpPr>
                  <a:spLocks noChangeShapeType="1"/>
                </p:cNvSpPr>
                <p:nvPr/>
              </p:nvSpPr>
              <p:spPr bwMode="auto">
                <a:xfrm>
                  <a:off x="2088" y="1678"/>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9" name="Line 396"/>
                <p:cNvSpPr>
                  <a:spLocks noChangeShapeType="1"/>
                </p:cNvSpPr>
                <p:nvPr/>
              </p:nvSpPr>
              <p:spPr bwMode="auto">
                <a:xfrm>
                  <a:off x="2088" y="1680"/>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90" name="Line 397"/>
                <p:cNvSpPr>
                  <a:spLocks noChangeShapeType="1"/>
                </p:cNvSpPr>
                <p:nvPr/>
              </p:nvSpPr>
              <p:spPr bwMode="auto">
                <a:xfrm>
                  <a:off x="2088" y="1682"/>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91" name="Line 398"/>
                <p:cNvSpPr>
                  <a:spLocks noChangeShapeType="1"/>
                </p:cNvSpPr>
                <p:nvPr/>
              </p:nvSpPr>
              <p:spPr bwMode="auto">
                <a:xfrm>
                  <a:off x="2088" y="1684"/>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92" name="Line 399"/>
                <p:cNvSpPr>
                  <a:spLocks noChangeShapeType="1"/>
                </p:cNvSpPr>
                <p:nvPr/>
              </p:nvSpPr>
              <p:spPr bwMode="auto">
                <a:xfrm>
                  <a:off x="2088" y="1686"/>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93" name="Line 400"/>
                <p:cNvSpPr>
                  <a:spLocks noChangeShapeType="1"/>
                </p:cNvSpPr>
                <p:nvPr/>
              </p:nvSpPr>
              <p:spPr bwMode="auto">
                <a:xfrm>
                  <a:off x="2088" y="1688"/>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94" name="Line 401"/>
                <p:cNvSpPr>
                  <a:spLocks noChangeShapeType="1"/>
                </p:cNvSpPr>
                <p:nvPr/>
              </p:nvSpPr>
              <p:spPr bwMode="auto">
                <a:xfrm>
                  <a:off x="2088" y="1690"/>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95" name="Line 402"/>
                <p:cNvSpPr>
                  <a:spLocks noChangeShapeType="1"/>
                </p:cNvSpPr>
                <p:nvPr/>
              </p:nvSpPr>
              <p:spPr bwMode="auto">
                <a:xfrm>
                  <a:off x="2088" y="1692"/>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96" name="Line 403"/>
                <p:cNvSpPr>
                  <a:spLocks noChangeShapeType="1"/>
                </p:cNvSpPr>
                <p:nvPr/>
              </p:nvSpPr>
              <p:spPr bwMode="auto">
                <a:xfrm>
                  <a:off x="2088" y="1694"/>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97" name="Line 404"/>
                <p:cNvSpPr>
                  <a:spLocks noChangeShapeType="1"/>
                </p:cNvSpPr>
                <p:nvPr/>
              </p:nvSpPr>
              <p:spPr bwMode="auto">
                <a:xfrm>
                  <a:off x="2088" y="1696"/>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98" name="Line 405"/>
                <p:cNvSpPr>
                  <a:spLocks noChangeShapeType="1"/>
                </p:cNvSpPr>
                <p:nvPr/>
              </p:nvSpPr>
              <p:spPr bwMode="auto">
                <a:xfrm>
                  <a:off x="2088" y="1698"/>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99" name="Line 406"/>
                <p:cNvSpPr>
                  <a:spLocks noChangeShapeType="1"/>
                </p:cNvSpPr>
                <p:nvPr/>
              </p:nvSpPr>
              <p:spPr bwMode="auto">
                <a:xfrm>
                  <a:off x="2088" y="1700"/>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00" name="Line 407"/>
                <p:cNvSpPr>
                  <a:spLocks noChangeShapeType="1"/>
                </p:cNvSpPr>
                <p:nvPr/>
              </p:nvSpPr>
              <p:spPr bwMode="auto">
                <a:xfrm>
                  <a:off x="2088" y="1702"/>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01" name="Line 408"/>
                <p:cNvSpPr>
                  <a:spLocks noChangeShapeType="1"/>
                </p:cNvSpPr>
                <p:nvPr/>
              </p:nvSpPr>
              <p:spPr bwMode="auto">
                <a:xfrm>
                  <a:off x="2088" y="1704"/>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02" name="Line 409"/>
                <p:cNvSpPr>
                  <a:spLocks noChangeShapeType="1"/>
                </p:cNvSpPr>
                <p:nvPr/>
              </p:nvSpPr>
              <p:spPr bwMode="auto">
                <a:xfrm>
                  <a:off x="2088" y="1706"/>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03" name="Line 410"/>
                <p:cNvSpPr>
                  <a:spLocks noChangeShapeType="1"/>
                </p:cNvSpPr>
                <p:nvPr/>
              </p:nvSpPr>
              <p:spPr bwMode="auto">
                <a:xfrm>
                  <a:off x="2088" y="1708"/>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04" name="Line 411"/>
                <p:cNvSpPr>
                  <a:spLocks noChangeShapeType="1"/>
                </p:cNvSpPr>
                <p:nvPr/>
              </p:nvSpPr>
              <p:spPr bwMode="auto">
                <a:xfrm>
                  <a:off x="2088" y="1710"/>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05" name="Line 412"/>
                <p:cNvSpPr>
                  <a:spLocks noChangeShapeType="1"/>
                </p:cNvSpPr>
                <p:nvPr/>
              </p:nvSpPr>
              <p:spPr bwMode="auto">
                <a:xfrm>
                  <a:off x="2088" y="1712"/>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06" name="Line 413"/>
                <p:cNvSpPr>
                  <a:spLocks noChangeShapeType="1"/>
                </p:cNvSpPr>
                <p:nvPr/>
              </p:nvSpPr>
              <p:spPr bwMode="auto">
                <a:xfrm>
                  <a:off x="2088" y="1714"/>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07" name="Line 414"/>
                <p:cNvSpPr>
                  <a:spLocks noChangeShapeType="1"/>
                </p:cNvSpPr>
                <p:nvPr/>
              </p:nvSpPr>
              <p:spPr bwMode="auto">
                <a:xfrm>
                  <a:off x="2088" y="1716"/>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08" name="Line 415"/>
                <p:cNvSpPr>
                  <a:spLocks noChangeShapeType="1"/>
                </p:cNvSpPr>
                <p:nvPr/>
              </p:nvSpPr>
              <p:spPr bwMode="auto">
                <a:xfrm>
                  <a:off x="2088" y="1718"/>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09" name="Line 416"/>
                <p:cNvSpPr>
                  <a:spLocks noChangeShapeType="1"/>
                </p:cNvSpPr>
                <p:nvPr/>
              </p:nvSpPr>
              <p:spPr bwMode="auto">
                <a:xfrm>
                  <a:off x="2088" y="1720"/>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10" name="Line 417"/>
                <p:cNvSpPr>
                  <a:spLocks noChangeShapeType="1"/>
                </p:cNvSpPr>
                <p:nvPr/>
              </p:nvSpPr>
              <p:spPr bwMode="auto">
                <a:xfrm>
                  <a:off x="2088" y="1722"/>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11" name="Line 418"/>
                <p:cNvSpPr>
                  <a:spLocks noChangeShapeType="1"/>
                </p:cNvSpPr>
                <p:nvPr/>
              </p:nvSpPr>
              <p:spPr bwMode="auto">
                <a:xfrm>
                  <a:off x="2088" y="1724"/>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12" name="Line 419"/>
                <p:cNvSpPr>
                  <a:spLocks noChangeShapeType="1"/>
                </p:cNvSpPr>
                <p:nvPr/>
              </p:nvSpPr>
              <p:spPr bwMode="auto">
                <a:xfrm>
                  <a:off x="2088" y="1726"/>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13" name="Line 420"/>
                <p:cNvSpPr>
                  <a:spLocks noChangeShapeType="1"/>
                </p:cNvSpPr>
                <p:nvPr/>
              </p:nvSpPr>
              <p:spPr bwMode="auto">
                <a:xfrm>
                  <a:off x="2088" y="1728"/>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14" name="Line 421"/>
                <p:cNvSpPr>
                  <a:spLocks noChangeShapeType="1"/>
                </p:cNvSpPr>
                <p:nvPr/>
              </p:nvSpPr>
              <p:spPr bwMode="auto">
                <a:xfrm>
                  <a:off x="2088" y="1730"/>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15" name="Line 422"/>
                <p:cNvSpPr>
                  <a:spLocks noChangeShapeType="1"/>
                </p:cNvSpPr>
                <p:nvPr/>
              </p:nvSpPr>
              <p:spPr bwMode="auto">
                <a:xfrm>
                  <a:off x="2088" y="1732"/>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16" name="Line 423"/>
                <p:cNvSpPr>
                  <a:spLocks noChangeShapeType="1"/>
                </p:cNvSpPr>
                <p:nvPr/>
              </p:nvSpPr>
              <p:spPr bwMode="auto">
                <a:xfrm>
                  <a:off x="2088" y="1734"/>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17" name="Line 424"/>
                <p:cNvSpPr>
                  <a:spLocks noChangeShapeType="1"/>
                </p:cNvSpPr>
                <p:nvPr/>
              </p:nvSpPr>
              <p:spPr bwMode="auto">
                <a:xfrm>
                  <a:off x="2088" y="1736"/>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18" name="Line 425"/>
                <p:cNvSpPr>
                  <a:spLocks noChangeShapeType="1"/>
                </p:cNvSpPr>
                <p:nvPr/>
              </p:nvSpPr>
              <p:spPr bwMode="auto">
                <a:xfrm>
                  <a:off x="2088" y="1736"/>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19" name="Line 426"/>
                <p:cNvSpPr>
                  <a:spLocks noChangeShapeType="1"/>
                </p:cNvSpPr>
                <p:nvPr/>
              </p:nvSpPr>
              <p:spPr bwMode="auto">
                <a:xfrm>
                  <a:off x="2088" y="1738"/>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20" name="Line 427"/>
                <p:cNvSpPr>
                  <a:spLocks noChangeShapeType="1"/>
                </p:cNvSpPr>
                <p:nvPr/>
              </p:nvSpPr>
              <p:spPr bwMode="auto">
                <a:xfrm>
                  <a:off x="2088" y="1740"/>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21" name="Line 428"/>
                <p:cNvSpPr>
                  <a:spLocks noChangeShapeType="1"/>
                </p:cNvSpPr>
                <p:nvPr/>
              </p:nvSpPr>
              <p:spPr bwMode="auto">
                <a:xfrm>
                  <a:off x="2088" y="1742"/>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22" name="Line 429"/>
                <p:cNvSpPr>
                  <a:spLocks noChangeShapeType="1"/>
                </p:cNvSpPr>
                <p:nvPr/>
              </p:nvSpPr>
              <p:spPr bwMode="auto">
                <a:xfrm>
                  <a:off x="2088" y="1744"/>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23" name="Line 430"/>
                <p:cNvSpPr>
                  <a:spLocks noChangeShapeType="1"/>
                </p:cNvSpPr>
                <p:nvPr/>
              </p:nvSpPr>
              <p:spPr bwMode="auto">
                <a:xfrm>
                  <a:off x="2088" y="1746"/>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24" name="Line 431"/>
                <p:cNvSpPr>
                  <a:spLocks noChangeShapeType="1"/>
                </p:cNvSpPr>
                <p:nvPr/>
              </p:nvSpPr>
              <p:spPr bwMode="auto">
                <a:xfrm>
                  <a:off x="2088" y="1748"/>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25" name="Line 432"/>
                <p:cNvSpPr>
                  <a:spLocks noChangeShapeType="1"/>
                </p:cNvSpPr>
                <p:nvPr/>
              </p:nvSpPr>
              <p:spPr bwMode="auto">
                <a:xfrm>
                  <a:off x="2088" y="1750"/>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26" name="Line 433"/>
                <p:cNvSpPr>
                  <a:spLocks noChangeShapeType="1"/>
                </p:cNvSpPr>
                <p:nvPr/>
              </p:nvSpPr>
              <p:spPr bwMode="auto">
                <a:xfrm>
                  <a:off x="2088" y="1752"/>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27" name="Line 434"/>
                <p:cNvSpPr>
                  <a:spLocks noChangeShapeType="1"/>
                </p:cNvSpPr>
                <p:nvPr/>
              </p:nvSpPr>
              <p:spPr bwMode="auto">
                <a:xfrm>
                  <a:off x="2088" y="1754"/>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28" name="Line 435"/>
                <p:cNvSpPr>
                  <a:spLocks noChangeShapeType="1"/>
                </p:cNvSpPr>
                <p:nvPr/>
              </p:nvSpPr>
              <p:spPr bwMode="auto">
                <a:xfrm>
                  <a:off x="2088" y="1756"/>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29" name="Line 436"/>
                <p:cNvSpPr>
                  <a:spLocks noChangeShapeType="1"/>
                </p:cNvSpPr>
                <p:nvPr/>
              </p:nvSpPr>
              <p:spPr bwMode="auto">
                <a:xfrm>
                  <a:off x="2088" y="1758"/>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30" name="Line 437"/>
                <p:cNvSpPr>
                  <a:spLocks noChangeShapeType="1"/>
                </p:cNvSpPr>
                <p:nvPr/>
              </p:nvSpPr>
              <p:spPr bwMode="auto">
                <a:xfrm>
                  <a:off x="2088" y="1760"/>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31" name="Line 438"/>
                <p:cNvSpPr>
                  <a:spLocks noChangeShapeType="1"/>
                </p:cNvSpPr>
                <p:nvPr/>
              </p:nvSpPr>
              <p:spPr bwMode="auto">
                <a:xfrm>
                  <a:off x="2088" y="1762"/>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32" name="Line 439"/>
                <p:cNvSpPr>
                  <a:spLocks noChangeShapeType="1"/>
                </p:cNvSpPr>
                <p:nvPr/>
              </p:nvSpPr>
              <p:spPr bwMode="auto">
                <a:xfrm>
                  <a:off x="2088" y="1764"/>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33" name="Line 440"/>
                <p:cNvSpPr>
                  <a:spLocks noChangeShapeType="1"/>
                </p:cNvSpPr>
                <p:nvPr/>
              </p:nvSpPr>
              <p:spPr bwMode="auto">
                <a:xfrm>
                  <a:off x="2088" y="1766"/>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34" name="Line 441"/>
                <p:cNvSpPr>
                  <a:spLocks noChangeShapeType="1"/>
                </p:cNvSpPr>
                <p:nvPr/>
              </p:nvSpPr>
              <p:spPr bwMode="auto">
                <a:xfrm>
                  <a:off x="2088" y="1768"/>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35" name="Line 442"/>
                <p:cNvSpPr>
                  <a:spLocks noChangeShapeType="1"/>
                </p:cNvSpPr>
                <p:nvPr/>
              </p:nvSpPr>
              <p:spPr bwMode="auto">
                <a:xfrm>
                  <a:off x="2088" y="1770"/>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36" name="Line 443"/>
                <p:cNvSpPr>
                  <a:spLocks noChangeShapeType="1"/>
                </p:cNvSpPr>
                <p:nvPr/>
              </p:nvSpPr>
              <p:spPr bwMode="auto">
                <a:xfrm>
                  <a:off x="2088" y="1772"/>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37" name="Line 444"/>
                <p:cNvSpPr>
                  <a:spLocks noChangeShapeType="1"/>
                </p:cNvSpPr>
                <p:nvPr/>
              </p:nvSpPr>
              <p:spPr bwMode="auto">
                <a:xfrm>
                  <a:off x="2088" y="1774"/>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38" name="Line 445"/>
                <p:cNvSpPr>
                  <a:spLocks noChangeShapeType="1"/>
                </p:cNvSpPr>
                <p:nvPr/>
              </p:nvSpPr>
              <p:spPr bwMode="auto">
                <a:xfrm>
                  <a:off x="2088" y="1776"/>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39" name="Line 446"/>
                <p:cNvSpPr>
                  <a:spLocks noChangeShapeType="1"/>
                </p:cNvSpPr>
                <p:nvPr/>
              </p:nvSpPr>
              <p:spPr bwMode="auto">
                <a:xfrm>
                  <a:off x="2088" y="1778"/>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40" name="Line 447"/>
                <p:cNvSpPr>
                  <a:spLocks noChangeShapeType="1"/>
                </p:cNvSpPr>
                <p:nvPr/>
              </p:nvSpPr>
              <p:spPr bwMode="auto">
                <a:xfrm>
                  <a:off x="2088" y="1780"/>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41" name="Line 448"/>
                <p:cNvSpPr>
                  <a:spLocks noChangeShapeType="1"/>
                </p:cNvSpPr>
                <p:nvPr/>
              </p:nvSpPr>
              <p:spPr bwMode="auto">
                <a:xfrm>
                  <a:off x="2088" y="1782"/>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42" name="Line 449"/>
                <p:cNvSpPr>
                  <a:spLocks noChangeShapeType="1"/>
                </p:cNvSpPr>
                <p:nvPr/>
              </p:nvSpPr>
              <p:spPr bwMode="auto">
                <a:xfrm>
                  <a:off x="2088" y="1784"/>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43" name="Line 450"/>
                <p:cNvSpPr>
                  <a:spLocks noChangeShapeType="1"/>
                </p:cNvSpPr>
                <p:nvPr/>
              </p:nvSpPr>
              <p:spPr bwMode="auto">
                <a:xfrm>
                  <a:off x="2088" y="1786"/>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44" name="Line 451"/>
                <p:cNvSpPr>
                  <a:spLocks noChangeShapeType="1"/>
                </p:cNvSpPr>
                <p:nvPr/>
              </p:nvSpPr>
              <p:spPr bwMode="auto">
                <a:xfrm>
                  <a:off x="2088" y="1788"/>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45" name="Line 452"/>
                <p:cNvSpPr>
                  <a:spLocks noChangeShapeType="1"/>
                </p:cNvSpPr>
                <p:nvPr/>
              </p:nvSpPr>
              <p:spPr bwMode="auto">
                <a:xfrm>
                  <a:off x="2088" y="1790"/>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46" name="Line 453"/>
                <p:cNvSpPr>
                  <a:spLocks noChangeShapeType="1"/>
                </p:cNvSpPr>
                <p:nvPr/>
              </p:nvSpPr>
              <p:spPr bwMode="auto">
                <a:xfrm>
                  <a:off x="2088" y="1792"/>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47" name="Line 454"/>
                <p:cNvSpPr>
                  <a:spLocks noChangeShapeType="1"/>
                </p:cNvSpPr>
                <p:nvPr/>
              </p:nvSpPr>
              <p:spPr bwMode="auto">
                <a:xfrm>
                  <a:off x="2088" y="1794"/>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48" name="Line 455"/>
                <p:cNvSpPr>
                  <a:spLocks noChangeShapeType="1"/>
                </p:cNvSpPr>
                <p:nvPr/>
              </p:nvSpPr>
              <p:spPr bwMode="auto">
                <a:xfrm>
                  <a:off x="2088" y="1796"/>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49" name="Line 456"/>
                <p:cNvSpPr>
                  <a:spLocks noChangeShapeType="1"/>
                </p:cNvSpPr>
                <p:nvPr/>
              </p:nvSpPr>
              <p:spPr bwMode="auto">
                <a:xfrm>
                  <a:off x="2088" y="1798"/>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50" name="Line 457"/>
                <p:cNvSpPr>
                  <a:spLocks noChangeShapeType="1"/>
                </p:cNvSpPr>
                <p:nvPr/>
              </p:nvSpPr>
              <p:spPr bwMode="auto">
                <a:xfrm>
                  <a:off x="2088" y="1800"/>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51" name="Line 458"/>
                <p:cNvSpPr>
                  <a:spLocks noChangeShapeType="1"/>
                </p:cNvSpPr>
                <p:nvPr/>
              </p:nvSpPr>
              <p:spPr bwMode="auto">
                <a:xfrm>
                  <a:off x="2088" y="1802"/>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52" name="Line 459"/>
                <p:cNvSpPr>
                  <a:spLocks noChangeShapeType="1"/>
                </p:cNvSpPr>
                <p:nvPr/>
              </p:nvSpPr>
              <p:spPr bwMode="auto">
                <a:xfrm>
                  <a:off x="2088" y="1802"/>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153" name="Freeform 460"/>
                <p:cNvSpPr>
                  <a:spLocks/>
                </p:cNvSpPr>
                <p:nvPr/>
              </p:nvSpPr>
              <p:spPr bwMode="auto">
                <a:xfrm>
                  <a:off x="2088" y="1606"/>
                  <a:ext cx="42" cy="190"/>
                </a:xfrm>
                <a:custGeom>
                  <a:avLst/>
                  <a:gdLst>
                    <a:gd name="T0" fmla="*/ 20 w 42"/>
                    <a:gd name="T1" fmla="*/ 0 h 190"/>
                    <a:gd name="T2" fmla="*/ 8 w 42"/>
                    <a:gd name="T3" fmla="*/ 16 h 190"/>
                    <a:gd name="T4" fmla="*/ 2 w 42"/>
                    <a:gd name="T5" fmla="*/ 30 h 190"/>
                    <a:gd name="T6" fmla="*/ 0 w 42"/>
                    <a:gd name="T7" fmla="*/ 44 h 190"/>
                    <a:gd name="T8" fmla="*/ 2 w 42"/>
                    <a:gd name="T9" fmla="*/ 56 h 190"/>
                    <a:gd name="T10" fmla="*/ 6 w 42"/>
                    <a:gd name="T11" fmla="*/ 68 h 190"/>
                    <a:gd name="T12" fmla="*/ 10 w 42"/>
                    <a:gd name="T13" fmla="*/ 80 h 190"/>
                    <a:gd name="T14" fmla="*/ 18 w 42"/>
                    <a:gd name="T15" fmla="*/ 92 h 190"/>
                    <a:gd name="T16" fmla="*/ 24 w 42"/>
                    <a:gd name="T17" fmla="*/ 102 h 190"/>
                    <a:gd name="T18" fmla="*/ 30 w 42"/>
                    <a:gd name="T19" fmla="*/ 114 h 190"/>
                    <a:gd name="T20" fmla="*/ 36 w 42"/>
                    <a:gd name="T21" fmla="*/ 124 h 190"/>
                    <a:gd name="T22" fmla="*/ 40 w 42"/>
                    <a:gd name="T23" fmla="*/ 134 h 190"/>
                    <a:gd name="T24" fmla="*/ 42 w 42"/>
                    <a:gd name="T25" fmla="*/ 146 h 190"/>
                    <a:gd name="T26" fmla="*/ 40 w 42"/>
                    <a:gd name="T27" fmla="*/ 156 h 190"/>
                    <a:gd name="T28" fmla="*/ 36 w 42"/>
                    <a:gd name="T29" fmla="*/ 168 h 190"/>
                    <a:gd name="T30" fmla="*/ 26 w 42"/>
                    <a:gd name="T31" fmla="*/ 178 h 190"/>
                    <a:gd name="T32" fmla="*/ 10 w 42"/>
                    <a:gd name="T33" fmla="*/ 190 h 1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190"/>
                    <a:gd name="T53" fmla="*/ 42 w 42"/>
                    <a:gd name="T54" fmla="*/ 190 h 19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190">
                      <a:moveTo>
                        <a:pt x="20" y="0"/>
                      </a:moveTo>
                      <a:lnTo>
                        <a:pt x="8" y="16"/>
                      </a:lnTo>
                      <a:lnTo>
                        <a:pt x="2" y="30"/>
                      </a:lnTo>
                      <a:lnTo>
                        <a:pt x="0" y="44"/>
                      </a:lnTo>
                      <a:lnTo>
                        <a:pt x="2" y="56"/>
                      </a:lnTo>
                      <a:lnTo>
                        <a:pt x="6" y="68"/>
                      </a:lnTo>
                      <a:lnTo>
                        <a:pt x="10" y="80"/>
                      </a:lnTo>
                      <a:lnTo>
                        <a:pt x="18" y="92"/>
                      </a:lnTo>
                      <a:lnTo>
                        <a:pt x="24" y="102"/>
                      </a:lnTo>
                      <a:lnTo>
                        <a:pt x="30" y="114"/>
                      </a:lnTo>
                      <a:lnTo>
                        <a:pt x="36" y="124"/>
                      </a:lnTo>
                      <a:lnTo>
                        <a:pt x="40" y="134"/>
                      </a:lnTo>
                      <a:lnTo>
                        <a:pt x="42" y="146"/>
                      </a:lnTo>
                      <a:lnTo>
                        <a:pt x="40" y="156"/>
                      </a:lnTo>
                      <a:lnTo>
                        <a:pt x="36" y="168"/>
                      </a:lnTo>
                      <a:lnTo>
                        <a:pt x="26" y="178"/>
                      </a:lnTo>
                      <a:lnTo>
                        <a:pt x="10" y="190"/>
                      </a:lnTo>
                    </a:path>
                  </a:pathLst>
                </a:custGeom>
                <a:solidFill>
                  <a:srgbClr val="FF2327"/>
                </a:solidFill>
                <a:ln w="9525">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grpSp>
        </p:grpSp>
        <p:grpSp>
          <p:nvGrpSpPr>
            <p:cNvPr id="478" name="Group 461"/>
            <p:cNvGrpSpPr>
              <a:grpSpLocks/>
            </p:cNvGrpSpPr>
            <p:nvPr/>
          </p:nvGrpSpPr>
          <p:grpSpPr bwMode="auto">
            <a:xfrm>
              <a:off x="832673" y="4059070"/>
              <a:ext cx="205345" cy="289635"/>
              <a:chOff x="4014" y="1071"/>
              <a:chExt cx="136" cy="318"/>
            </a:xfrm>
          </p:grpSpPr>
          <p:sp>
            <p:nvSpPr>
              <p:cNvPr id="479" name="Line 462"/>
              <p:cNvSpPr>
                <a:spLocks noChangeShapeType="1"/>
              </p:cNvSpPr>
              <p:nvPr/>
            </p:nvSpPr>
            <p:spPr bwMode="auto">
              <a:xfrm>
                <a:off x="4014" y="1207"/>
                <a:ext cx="91" cy="0"/>
              </a:xfrm>
              <a:prstGeom prst="line">
                <a:avLst/>
              </a:prstGeom>
              <a:noFill/>
              <a:ln w="28575">
                <a:solidFill>
                  <a:schemeClr val="tx1"/>
                </a:solid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grpSp>
            <p:nvGrpSpPr>
              <p:cNvPr id="480" name="Group 463"/>
              <p:cNvGrpSpPr>
                <a:grpSpLocks/>
              </p:cNvGrpSpPr>
              <p:nvPr/>
            </p:nvGrpSpPr>
            <p:grpSpPr bwMode="auto">
              <a:xfrm>
                <a:off x="4014" y="1071"/>
                <a:ext cx="136" cy="318"/>
                <a:chOff x="2034" y="1418"/>
                <a:chExt cx="104" cy="385"/>
              </a:xfrm>
            </p:grpSpPr>
            <p:grpSp>
              <p:nvGrpSpPr>
                <p:cNvPr id="481" name="Group 464"/>
                <p:cNvGrpSpPr>
                  <a:grpSpLocks/>
                </p:cNvGrpSpPr>
                <p:nvPr/>
              </p:nvGrpSpPr>
              <p:grpSpPr bwMode="auto">
                <a:xfrm>
                  <a:off x="2034" y="1418"/>
                  <a:ext cx="94" cy="213"/>
                  <a:chOff x="2034" y="1418"/>
                  <a:chExt cx="94" cy="213"/>
                </a:xfrm>
              </p:grpSpPr>
              <p:grpSp>
                <p:nvGrpSpPr>
                  <p:cNvPr id="587" name="Group 465"/>
                  <p:cNvGrpSpPr>
                    <a:grpSpLocks/>
                  </p:cNvGrpSpPr>
                  <p:nvPr/>
                </p:nvGrpSpPr>
                <p:grpSpPr bwMode="auto">
                  <a:xfrm>
                    <a:off x="2034" y="1418"/>
                    <a:ext cx="94" cy="213"/>
                    <a:chOff x="2034" y="1418"/>
                    <a:chExt cx="94" cy="213"/>
                  </a:xfrm>
                </p:grpSpPr>
                <p:sp>
                  <p:nvSpPr>
                    <p:cNvPr id="711" name="AutoShape 466"/>
                    <p:cNvSpPr>
                      <a:spLocks noChangeArrowheads="1"/>
                    </p:cNvSpPr>
                    <p:nvPr/>
                  </p:nvSpPr>
                  <p:spPr bwMode="auto">
                    <a:xfrm>
                      <a:off x="2034" y="1418"/>
                      <a:ext cx="30" cy="212"/>
                    </a:xfrm>
                    <a:prstGeom prst="roundRect">
                      <a:avLst>
                        <a:gd name="adj" fmla="val 50000"/>
                      </a:avLst>
                    </a:prstGeom>
                    <a:solidFill>
                      <a:srgbClr val="FF2327"/>
                    </a:solid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12" name="Line 467"/>
                    <p:cNvSpPr>
                      <a:spLocks noChangeShapeType="1"/>
                    </p:cNvSpPr>
                    <p:nvPr/>
                  </p:nvSpPr>
                  <p:spPr bwMode="auto">
                    <a:xfrm>
                      <a:off x="2034" y="1418"/>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13" name="Line 468"/>
                    <p:cNvSpPr>
                      <a:spLocks noChangeShapeType="1"/>
                    </p:cNvSpPr>
                    <p:nvPr/>
                  </p:nvSpPr>
                  <p:spPr bwMode="auto">
                    <a:xfrm>
                      <a:off x="2034" y="1420"/>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14" name="Line 469"/>
                    <p:cNvSpPr>
                      <a:spLocks noChangeShapeType="1"/>
                    </p:cNvSpPr>
                    <p:nvPr/>
                  </p:nvSpPr>
                  <p:spPr bwMode="auto">
                    <a:xfrm>
                      <a:off x="2034" y="1422"/>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15" name="Line 470"/>
                    <p:cNvSpPr>
                      <a:spLocks noChangeShapeType="1"/>
                    </p:cNvSpPr>
                    <p:nvPr/>
                  </p:nvSpPr>
                  <p:spPr bwMode="auto">
                    <a:xfrm>
                      <a:off x="2034" y="1424"/>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16" name="Line 471"/>
                    <p:cNvSpPr>
                      <a:spLocks noChangeShapeType="1"/>
                    </p:cNvSpPr>
                    <p:nvPr/>
                  </p:nvSpPr>
                  <p:spPr bwMode="auto">
                    <a:xfrm>
                      <a:off x="2034" y="1426"/>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17" name="Line 472"/>
                    <p:cNvSpPr>
                      <a:spLocks noChangeShapeType="1"/>
                    </p:cNvSpPr>
                    <p:nvPr/>
                  </p:nvSpPr>
                  <p:spPr bwMode="auto">
                    <a:xfrm>
                      <a:off x="2034" y="1428"/>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18" name="Line 473"/>
                    <p:cNvSpPr>
                      <a:spLocks noChangeShapeType="1"/>
                    </p:cNvSpPr>
                    <p:nvPr/>
                  </p:nvSpPr>
                  <p:spPr bwMode="auto">
                    <a:xfrm>
                      <a:off x="2034" y="1430"/>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19" name="Line 474"/>
                    <p:cNvSpPr>
                      <a:spLocks noChangeShapeType="1"/>
                    </p:cNvSpPr>
                    <p:nvPr/>
                  </p:nvSpPr>
                  <p:spPr bwMode="auto">
                    <a:xfrm>
                      <a:off x="2034" y="1432"/>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20" name="Line 475"/>
                    <p:cNvSpPr>
                      <a:spLocks noChangeShapeType="1"/>
                    </p:cNvSpPr>
                    <p:nvPr/>
                  </p:nvSpPr>
                  <p:spPr bwMode="auto">
                    <a:xfrm>
                      <a:off x="2034" y="1434"/>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21" name="Line 476"/>
                    <p:cNvSpPr>
                      <a:spLocks noChangeShapeType="1"/>
                    </p:cNvSpPr>
                    <p:nvPr/>
                  </p:nvSpPr>
                  <p:spPr bwMode="auto">
                    <a:xfrm>
                      <a:off x="2034" y="1436"/>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22" name="Line 477"/>
                    <p:cNvSpPr>
                      <a:spLocks noChangeShapeType="1"/>
                    </p:cNvSpPr>
                    <p:nvPr/>
                  </p:nvSpPr>
                  <p:spPr bwMode="auto">
                    <a:xfrm>
                      <a:off x="2034" y="1438"/>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23" name="Line 478"/>
                    <p:cNvSpPr>
                      <a:spLocks noChangeShapeType="1"/>
                    </p:cNvSpPr>
                    <p:nvPr/>
                  </p:nvSpPr>
                  <p:spPr bwMode="auto">
                    <a:xfrm>
                      <a:off x="2034" y="1440"/>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24" name="Line 479"/>
                    <p:cNvSpPr>
                      <a:spLocks noChangeShapeType="1"/>
                    </p:cNvSpPr>
                    <p:nvPr/>
                  </p:nvSpPr>
                  <p:spPr bwMode="auto">
                    <a:xfrm>
                      <a:off x="2034" y="1442"/>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25" name="Line 480"/>
                    <p:cNvSpPr>
                      <a:spLocks noChangeShapeType="1"/>
                    </p:cNvSpPr>
                    <p:nvPr/>
                  </p:nvSpPr>
                  <p:spPr bwMode="auto">
                    <a:xfrm>
                      <a:off x="2034" y="1444"/>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26" name="Line 481"/>
                    <p:cNvSpPr>
                      <a:spLocks noChangeShapeType="1"/>
                    </p:cNvSpPr>
                    <p:nvPr/>
                  </p:nvSpPr>
                  <p:spPr bwMode="auto">
                    <a:xfrm>
                      <a:off x="2034" y="1446"/>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27" name="Line 482"/>
                    <p:cNvSpPr>
                      <a:spLocks noChangeShapeType="1"/>
                    </p:cNvSpPr>
                    <p:nvPr/>
                  </p:nvSpPr>
                  <p:spPr bwMode="auto">
                    <a:xfrm>
                      <a:off x="2034" y="1448"/>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28" name="Line 483"/>
                    <p:cNvSpPr>
                      <a:spLocks noChangeShapeType="1"/>
                    </p:cNvSpPr>
                    <p:nvPr/>
                  </p:nvSpPr>
                  <p:spPr bwMode="auto">
                    <a:xfrm>
                      <a:off x="2034" y="1450"/>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29" name="Line 484"/>
                    <p:cNvSpPr>
                      <a:spLocks noChangeShapeType="1"/>
                    </p:cNvSpPr>
                    <p:nvPr/>
                  </p:nvSpPr>
                  <p:spPr bwMode="auto">
                    <a:xfrm>
                      <a:off x="2034" y="1452"/>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30" name="Line 485"/>
                    <p:cNvSpPr>
                      <a:spLocks noChangeShapeType="1"/>
                    </p:cNvSpPr>
                    <p:nvPr/>
                  </p:nvSpPr>
                  <p:spPr bwMode="auto">
                    <a:xfrm>
                      <a:off x="2034" y="1454"/>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31" name="Line 486"/>
                    <p:cNvSpPr>
                      <a:spLocks noChangeShapeType="1"/>
                    </p:cNvSpPr>
                    <p:nvPr/>
                  </p:nvSpPr>
                  <p:spPr bwMode="auto">
                    <a:xfrm>
                      <a:off x="2034" y="1456"/>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32" name="Line 487"/>
                    <p:cNvSpPr>
                      <a:spLocks noChangeShapeType="1"/>
                    </p:cNvSpPr>
                    <p:nvPr/>
                  </p:nvSpPr>
                  <p:spPr bwMode="auto">
                    <a:xfrm>
                      <a:off x="2034" y="1458"/>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33" name="Line 488"/>
                    <p:cNvSpPr>
                      <a:spLocks noChangeShapeType="1"/>
                    </p:cNvSpPr>
                    <p:nvPr/>
                  </p:nvSpPr>
                  <p:spPr bwMode="auto">
                    <a:xfrm>
                      <a:off x="2034" y="1460"/>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34" name="Line 489"/>
                    <p:cNvSpPr>
                      <a:spLocks noChangeShapeType="1"/>
                    </p:cNvSpPr>
                    <p:nvPr/>
                  </p:nvSpPr>
                  <p:spPr bwMode="auto">
                    <a:xfrm>
                      <a:off x="2034" y="1462"/>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35" name="Line 490"/>
                    <p:cNvSpPr>
                      <a:spLocks noChangeShapeType="1"/>
                    </p:cNvSpPr>
                    <p:nvPr/>
                  </p:nvSpPr>
                  <p:spPr bwMode="auto">
                    <a:xfrm>
                      <a:off x="2034" y="1464"/>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36" name="Line 491"/>
                    <p:cNvSpPr>
                      <a:spLocks noChangeShapeType="1"/>
                    </p:cNvSpPr>
                    <p:nvPr/>
                  </p:nvSpPr>
                  <p:spPr bwMode="auto">
                    <a:xfrm>
                      <a:off x="2034" y="1466"/>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37" name="Line 492"/>
                    <p:cNvSpPr>
                      <a:spLocks noChangeShapeType="1"/>
                    </p:cNvSpPr>
                    <p:nvPr/>
                  </p:nvSpPr>
                  <p:spPr bwMode="auto">
                    <a:xfrm>
                      <a:off x="2034" y="1468"/>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38" name="Line 493"/>
                    <p:cNvSpPr>
                      <a:spLocks noChangeShapeType="1"/>
                    </p:cNvSpPr>
                    <p:nvPr/>
                  </p:nvSpPr>
                  <p:spPr bwMode="auto">
                    <a:xfrm>
                      <a:off x="2034" y="1470"/>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39" name="Line 494"/>
                    <p:cNvSpPr>
                      <a:spLocks noChangeShapeType="1"/>
                    </p:cNvSpPr>
                    <p:nvPr/>
                  </p:nvSpPr>
                  <p:spPr bwMode="auto">
                    <a:xfrm>
                      <a:off x="2034" y="1472"/>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40" name="Line 495"/>
                    <p:cNvSpPr>
                      <a:spLocks noChangeShapeType="1"/>
                    </p:cNvSpPr>
                    <p:nvPr/>
                  </p:nvSpPr>
                  <p:spPr bwMode="auto">
                    <a:xfrm>
                      <a:off x="2034" y="1474"/>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41" name="Line 496"/>
                    <p:cNvSpPr>
                      <a:spLocks noChangeShapeType="1"/>
                    </p:cNvSpPr>
                    <p:nvPr/>
                  </p:nvSpPr>
                  <p:spPr bwMode="auto">
                    <a:xfrm>
                      <a:off x="2034" y="1476"/>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42" name="Line 497"/>
                    <p:cNvSpPr>
                      <a:spLocks noChangeShapeType="1"/>
                    </p:cNvSpPr>
                    <p:nvPr/>
                  </p:nvSpPr>
                  <p:spPr bwMode="auto">
                    <a:xfrm>
                      <a:off x="2034" y="1478"/>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43" name="Line 498"/>
                    <p:cNvSpPr>
                      <a:spLocks noChangeShapeType="1"/>
                    </p:cNvSpPr>
                    <p:nvPr/>
                  </p:nvSpPr>
                  <p:spPr bwMode="auto">
                    <a:xfrm>
                      <a:off x="2034" y="1480"/>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44" name="Line 499"/>
                    <p:cNvSpPr>
                      <a:spLocks noChangeShapeType="1"/>
                    </p:cNvSpPr>
                    <p:nvPr/>
                  </p:nvSpPr>
                  <p:spPr bwMode="auto">
                    <a:xfrm>
                      <a:off x="2034" y="1482"/>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45" name="Line 500"/>
                    <p:cNvSpPr>
                      <a:spLocks noChangeShapeType="1"/>
                    </p:cNvSpPr>
                    <p:nvPr/>
                  </p:nvSpPr>
                  <p:spPr bwMode="auto">
                    <a:xfrm>
                      <a:off x="2034" y="1484"/>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46" name="Line 501"/>
                    <p:cNvSpPr>
                      <a:spLocks noChangeShapeType="1"/>
                    </p:cNvSpPr>
                    <p:nvPr/>
                  </p:nvSpPr>
                  <p:spPr bwMode="auto">
                    <a:xfrm>
                      <a:off x="2034" y="1486"/>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47" name="Line 502"/>
                    <p:cNvSpPr>
                      <a:spLocks noChangeShapeType="1"/>
                    </p:cNvSpPr>
                    <p:nvPr/>
                  </p:nvSpPr>
                  <p:spPr bwMode="auto">
                    <a:xfrm>
                      <a:off x="2034" y="1488"/>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48" name="Line 503"/>
                    <p:cNvSpPr>
                      <a:spLocks noChangeShapeType="1"/>
                    </p:cNvSpPr>
                    <p:nvPr/>
                  </p:nvSpPr>
                  <p:spPr bwMode="auto">
                    <a:xfrm>
                      <a:off x="2034" y="1490"/>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49" name="Line 504"/>
                    <p:cNvSpPr>
                      <a:spLocks noChangeShapeType="1"/>
                    </p:cNvSpPr>
                    <p:nvPr/>
                  </p:nvSpPr>
                  <p:spPr bwMode="auto">
                    <a:xfrm>
                      <a:off x="2034" y="1492"/>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50" name="Line 505"/>
                    <p:cNvSpPr>
                      <a:spLocks noChangeShapeType="1"/>
                    </p:cNvSpPr>
                    <p:nvPr/>
                  </p:nvSpPr>
                  <p:spPr bwMode="auto">
                    <a:xfrm>
                      <a:off x="2034" y="1494"/>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51" name="Line 506"/>
                    <p:cNvSpPr>
                      <a:spLocks noChangeShapeType="1"/>
                    </p:cNvSpPr>
                    <p:nvPr/>
                  </p:nvSpPr>
                  <p:spPr bwMode="auto">
                    <a:xfrm>
                      <a:off x="2034" y="1496"/>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52" name="Line 507"/>
                    <p:cNvSpPr>
                      <a:spLocks noChangeShapeType="1"/>
                    </p:cNvSpPr>
                    <p:nvPr/>
                  </p:nvSpPr>
                  <p:spPr bwMode="auto">
                    <a:xfrm>
                      <a:off x="2034" y="1498"/>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53" name="Line 508"/>
                    <p:cNvSpPr>
                      <a:spLocks noChangeShapeType="1"/>
                    </p:cNvSpPr>
                    <p:nvPr/>
                  </p:nvSpPr>
                  <p:spPr bwMode="auto">
                    <a:xfrm>
                      <a:off x="2034" y="1500"/>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54" name="Line 509"/>
                    <p:cNvSpPr>
                      <a:spLocks noChangeShapeType="1"/>
                    </p:cNvSpPr>
                    <p:nvPr/>
                  </p:nvSpPr>
                  <p:spPr bwMode="auto">
                    <a:xfrm>
                      <a:off x="2034" y="1502"/>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55" name="Line 510"/>
                    <p:cNvSpPr>
                      <a:spLocks noChangeShapeType="1"/>
                    </p:cNvSpPr>
                    <p:nvPr/>
                  </p:nvSpPr>
                  <p:spPr bwMode="auto">
                    <a:xfrm>
                      <a:off x="2034" y="1504"/>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56" name="Line 511"/>
                    <p:cNvSpPr>
                      <a:spLocks noChangeShapeType="1"/>
                    </p:cNvSpPr>
                    <p:nvPr/>
                  </p:nvSpPr>
                  <p:spPr bwMode="auto">
                    <a:xfrm>
                      <a:off x="2034" y="1506"/>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57" name="Line 512"/>
                    <p:cNvSpPr>
                      <a:spLocks noChangeShapeType="1"/>
                    </p:cNvSpPr>
                    <p:nvPr/>
                  </p:nvSpPr>
                  <p:spPr bwMode="auto">
                    <a:xfrm>
                      <a:off x="2034" y="1508"/>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58" name="Line 513"/>
                    <p:cNvSpPr>
                      <a:spLocks noChangeShapeType="1"/>
                    </p:cNvSpPr>
                    <p:nvPr/>
                  </p:nvSpPr>
                  <p:spPr bwMode="auto">
                    <a:xfrm>
                      <a:off x="2034" y="1510"/>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59" name="Line 514"/>
                    <p:cNvSpPr>
                      <a:spLocks noChangeShapeType="1"/>
                    </p:cNvSpPr>
                    <p:nvPr/>
                  </p:nvSpPr>
                  <p:spPr bwMode="auto">
                    <a:xfrm>
                      <a:off x="2034" y="1512"/>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60" name="Line 515"/>
                    <p:cNvSpPr>
                      <a:spLocks noChangeShapeType="1"/>
                    </p:cNvSpPr>
                    <p:nvPr/>
                  </p:nvSpPr>
                  <p:spPr bwMode="auto">
                    <a:xfrm>
                      <a:off x="2034" y="1514"/>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61" name="Line 516"/>
                    <p:cNvSpPr>
                      <a:spLocks noChangeShapeType="1"/>
                    </p:cNvSpPr>
                    <p:nvPr/>
                  </p:nvSpPr>
                  <p:spPr bwMode="auto">
                    <a:xfrm>
                      <a:off x="2034" y="1516"/>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62" name="Line 517"/>
                    <p:cNvSpPr>
                      <a:spLocks noChangeShapeType="1"/>
                    </p:cNvSpPr>
                    <p:nvPr/>
                  </p:nvSpPr>
                  <p:spPr bwMode="auto">
                    <a:xfrm>
                      <a:off x="2034" y="1518"/>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63" name="Line 518"/>
                    <p:cNvSpPr>
                      <a:spLocks noChangeShapeType="1"/>
                    </p:cNvSpPr>
                    <p:nvPr/>
                  </p:nvSpPr>
                  <p:spPr bwMode="auto">
                    <a:xfrm>
                      <a:off x="2034" y="1520"/>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64" name="Line 519"/>
                    <p:cNvSpPr>
                      <a:spLocks noChangeShapeType="1"/>
                    </p:cNvSpPr>
                    <p:nvPr/>
                  </p:nvSpPr>
                  <p:spPr bwMode="auto">
                    <a:xfrm>
                      <a:off x="2034" y="1522"/>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65" name="Line 520"/>
                    <p:cNvSpPr>
                      <a:spLocks noChangeShapeType="1"/>
                    </p:cNvSpPr>
                    <p:nvPr/>
                  </p:nvSpPr>
                  <p:spPr bwMode="auto">
                    <a:xfrm>
                      <a:off x="2034" y="1524"/>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66" name="Line 521"/>
                    <p:cNvSpPr>
                      <a:spLocks noChangeShapeType="1"/>
                    </p:cNvSpPr>
                    <p:nvPr/>
                  </p:nvSpPr>
                  <p:spPr bwMode="auto">
                    <a:xfrm>
                      <a:off x="2034" y="1526"/>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67" name="Line 522"/>
                    <p:cNvSpPr>
                      <a:spLocks noChangeShapeType="1"/>
                    </p:cNvSpPr>
                    <p:nvPr/>
                  </p:nvSpPr>
                  <p:spPr bwMode="auto">
                    <a:xfrm>
                      <a:off x="2034" y="1528"/>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68" name="Line 523"/>
                    <p:cNvSpPr>
                      <a:spLocks noChangeShapeType="1"/>
                    </p:cNvSpPr>
                    <p:nvPr/>
                  </p:nvSpPr>
                  <p:spPr bwMode="auto">
                    <a:xfrm>
                      <a:off x="2034" y="1530"/>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69" name="Line 524"/>
                    <p:cNvSpPr>
                      <a:spLocks noChangeShapeType="1"/>
                    </p:cNvSpPr>
                    <p:nvPr/>
                  </p:nvSpPr>
                  <p:spPr bwMode="auto">
                    <a:xfrm>
                      <a:off x="2034" y="1532"/>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70" name="Line 525"/>
                    <p:cNvSpPr>
                      <a:spLocks noChangeShapeType="1"/>
                    </p:cNvSpPr>
                    <p:nvPr/>
                  </p:nvSpPr>
                  <p:spPr bwMode="auto">
                    <a:xfrm>
                      <a:off x="2034" y="1534"/>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71" name="Line 526"/>
                    <p:cNvSpPr>
                      <a:spLocks noChangeShapeType="1"/>
                    </p:cNvSpPr>
                    <p:nvPr/>
                  </p:nvSpPr>
                  <p:spPr bwMode="auto">
                    <a:xfrm>
                      <a:off x="2034" y="1536"/>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72" name="Line 527"/>
                    <p:cNvSpPr>
                      <a:spLocks noChangeShapeType="1"/>
                    </p:cNvSpPr>
                    <p:nvPr/>
                  </p:nvSpPr>
                  <p:spPr bwMode="auto">
                    <a:xfrm>
                      <a:off x="2034" y="1538"/>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73" name="Line 528"/>
                    <p:cNvSpPr>
                      <a:spLocks noChangeShapeType="1"/>
                    </p:cNvSpPr>
                    <p:nvPr/>
                  </p:nvSpPr>
                  <p:spPr bwMode="auto">
                    <a:xfrm>
                      <a:off x="2034" y="1540"/>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74" name="Line 529"/>
                    <p:cNvSpPr>
                      <a:spLocks noChangeShapeType="1"/>
                    </p:cNvSpPr>
                    <p:nvPr/>
                  </p:nvSpPr>
                  <p:spPr bwMode="auto">
                    <a:xfrm>
                      <a:off x="2034" y="1542"/>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75" name="Line 530"/>
                    <p:cNvSpPr>
                      <a:spLocks noChangeShapeType="1"/>
                    </p:cNvSpPr>
                    <p:nvPr/>
                  </p:nvSpPr>
                  <p:spPr bwMode="auto">
                    <a:xfrm>
                      <a:off x="2034" y="1544"/>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76" name="Line 531"/>
                    <p:cNvSpPr>
                      <a:spLocks noChangeShapeType="1"/>
                    </p:cNvSpPr>
                    <p:nvPr/>
                  </p:nvSpPr>
                  <p:spPr bwMode="auto">
                    <a:xfrm>
                      <a:off x="2034" y="1546"/>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77" name="Line 532"/>
                    <p:cNvSpPr>
                      <a:spLocks noChangeShapeType="1"/>
                    </p:cNvSpPr>
                    <p:nvPr/>
                  </p:nvSpPr>
                  <p:spPr bwMode="auto">
                    <a:xfrm>
                      <a:off x="2034" y="1548"/>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78" name="Line 533"/>
                    <p:cNvSpPr>
                      <a:spLocks noChangeShapeType="1"/>
                    </p:cNvSpPr>
                    <p:nvPr/>
                  </p:nvSpPr>
                  <p:spPr bwMode="auto">
                    <a:xfrm>
                      <a:off x="2034" y="1550"/>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79" name="Line 534"/>
                    <p:cNvSpPr>
                      <a:spLocks noChangeShapeType="1"/>
                    </p:cNvSpPr>
                    <p:nvPr/>
                  </p:nvSpPr>
                  <p:spPr bwMode="auto">
                    <a:xfrm>
                      <a:off x="2034" y="1552"/>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80" name="Line 535"/>
                    <p:cNvSpPr>
                      <a:spLocks noChangeShapeType="1"/>
                    </p:cNvSpPr>
                    <p:nvPr/>
                  </p:nvSpPr>
                  <p:spPr bwMode="auto">
                    <a:xfrm>
                      <a:off x="2034" y="1554"/>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81" name="Line 536"/>
                    <p:cNvSpPr>
                      <a:spLocks noChangeShapeType="1"/>
                    </p:cNvSpPr>
                    <p:nvPr/>
                  </p:nvSpPr>
                  <p:spPr bwMode="auto">
                    <a:xfrm>
                      <a:off x="2034" y="1556"/>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82" name="Line 537"/>
                    <p:cNvSpPr>
                      <a:spLocks noChangeShapeType="1"/>
                    </p:cNvSpPr>
                    <p:nvPr/>
                  </p:nvSpPr>
                  <p:spPr bwMode="auto">
                    <a:xfrm>
                      <a:off x="2034" y="1558"/>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83" name="Line 538"/>
                    <p:cNvSpPr>
                      <a:spLocks noChangeShapeType="1"/>
                    </p:cNvSpPr>
                    <p:nvPr/>
                  </p:nvSpPr>
                  <p:spPr bwMode="auto">
                    <a:xfrm>
                      <a:off x="2034" y="1560"/>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84" name="Line 539"/>
                    <p:cNvSpPr>
                      <a:spLocks noChangeShapeType="1"/>
                    </p:cNvSpPr>
                    <p:nvPr/>
                  </p:nvSpPr>
                  <p:spPr bwMode="auto">
                    <a:xfrm>
                      <a:off x="2034" y="1562"/>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85" name="Line 540"/>
                    <p:cNvSpPr>
                      <a:spLocks noChangeShapeType="1"/>
                    </p:cNvSpPr>
                    <p:nvPr/>
                  </p:nvSpPr>
                  <p:spPr bwMode="auto">
                    <a:xfrm>
                      <a:off x="2034" y="1564"/>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86" name="Line 541"/>
                    <p:cNvSpPr>
                      <a:spLocks noChangeShapeType="1"/>
                    </p:cNvSpPr>
                    <p:nvPr/>
                  </p:nvSpPr>
                  <p:spPr bwMode="auto">
                    <a:xfrm>
                      <a:off x="2034" y="1566"/>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87" name="Line 542"/>
                    <p:cNvSpPr>
                      <a:spLocks noChangeShapeType="1"/>
                    </p:cNvSpPr>
                    <p:nvPr/>
                  </p:nvSpPr>
                  <p:spPr bwMode="auto">
                    <a:xfrm>
                      <a:off x="2034" y="1568"/>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88" name="Line 543"/>
                    <p:cNvSpPr>
                      <a:spLocks noChangeShapeType="1"/>
                    </p:cNvSpPr>
                    <p:nvPr/>
                  </p:nvSpPr>
                  <p:spPr bwMode="auto">
                    <a:xfrm>
                      <a:off x="2034" y="1570"/>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89" name="Line 544"/>
                    <p:cNvSpPr>
                      <a:spLocks noChangeShapeType="1"/>
                    </p:cNvSpPr>
                    <p:nvPr/>
                  </p:nvSpPr>
                  <p:spPr bwMode="auto">
                    <a:xfrm>
                      <a:off x="2034" y="1572"/>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90" name="Line 545"/>
                    <p:cNvSpPr>
                      <a:spLocks noChangeShapeType="1"/>
                    </p:cNvSpPr>
                    <p:nvPr/>
                  </p:nvSpPr>
                  <p:spPr bwMode="auto">
                    <a:xfrm>
                      <a:off x="2034" y="1574"/>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91" name="Line 546"/>
                    <p:cNvSpPr>
                      <a:spLocks noChangeShapeType="1"/>
                    </p:cNvSpPr>
                    <p:nvPr/>
                  </p:nvSpPr>
                  <p:spPr bwMode="auto">
                    <a:xfrm>
                      <a:off x="2034" y="1576"/>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92" name="Line 547"/>
                    <p:cNvSpPr>
                      <a:spLocks noChangeShapeType="1"/>
                    </p:cNvSpPr>
                    <p:nvPr/>
                  </p:nvSpPr>
                  <p:spPr bwMode="auto">
                    <a:xfrm>
                      <a:off x="2034" y="1578"/>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93" name="Line 548"/>
                    <p:cNvSpPr>
                      <a:spLocks noChangeShapeType="1"/>
                    </p:cNvSpPr>
                    <p:nvPr/>
                  </p:nvSpPr>
                  <p:spPr bwMode="auto">
                    <a:xfrm>
                      <a:off x="2034" y="1580"/>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94" name="Line 549"/>
                    <p:cNvSpPr>
                      <a:spLocks noChangeShapeType="1"/>
                    </p:cNvSpPr>
                    <p:nvPr/>
                  </p:nvSpPr>
                  <p:spPr bwMode="auto">
                    <a:xfrm>
                      <a:off x="2034" y="1582"/>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95" name="Line 550"/>
                    <p:cNvSpPr>
                      <a:spLocks noChangeShapeType="1"/>
                    </p:cNvSpPr>
                    <p:nvPr/>
                  </p:nvSpPr>
                  <p:spPr bwMode="auto">
                    <a:xfrm>
                      <a:off x="2034" y="1584"/>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96" name="Line 551"/>
                    <p:cNvSpPr>
                      <a:spLocks noChangeShapeType="1"/>
                    </p:cNvSpPr>
                    <p:nvPr/>
                  </p:nvSpPr>
                  <p:spPr bwMode="auto">
                    <a:xfrm>
                      <a:off x="2034" y="1586"/>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97" name="Line 552"/>
                    <p:cNvSpPr>
                      <a:spLocks noChangeShapeType="1"/>
                    </p:cNvSpPr>
                    <p:nvPr/>
                  </p:nvSpPr>
                  <p:spPr bwMode="auto">
                    <a:xfrm>
                      <a:off x="2034" y="1588"/>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98" name="Line 553"/>
                    <p:cNvSpPr>
                      <a:spLocks noChangeShapeType="1"/>
                    </p:cNvSpPr>
                    <p:nvPr/>
                  </p:nvSpPr>
                  <p:spPr bwMode="auto">
                    <a:xfrm>
                      <a:off x="2034" y="1590"/>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99" name="Line 554"/>
                    <p:cNvSpPr>
                      <a:spLocks noChangeShapeType="1"/>
                    </p:cNvSpPr>
                    <p:nvPr/>
                  </p:nvSpPr>
                  <p:spPr bwMode="auto">
                    <a:xfrm>
                      <a:off x="2034" y="1592"/>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00" name="Line 555"/>
                    <p:cNvSpPr>
                      <a:spLocks noChangeShapeType="1"/>
                    </p:cNvSpPr>
                    <p:nvPr/>
                  </p:nvSpPr>
                  <p:spPr bwMode="auto">
                    <a:xfrm>
                      <a:off x="2034" y="1594"/>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01" name="Line 556"/>
                    <p:cNvSpPr>
                      <a:spLocks noChangeShapeType="1"/>
                    </p:cNvSpPr>
                    <p:nvPr/>
                  </p:nvSpPr>
                  <p:spPr bwMode="auto">
                    <a:xfrm>
                      <a:off x="2034" y="1596"/>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02" name="Line 557"/>
                    <p:cNvSpPr>
                      <a:spLocks noChangeShapeType="1"/>
                    </p:cNvSpPr>
                    <p:nvPr/>
                  </p:nvSpPr>
                  <p:spPr bwMode="auto">
                    <a:xfrm>
                      <a:off x="2034" y="1598"/>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03" name="Line 558"/>
                    <p:cNvSpPr>
                      <a:spLocks noChangeShapeType="1"/>
                    </p:cNvSpPr>
                    <p:nvPr/>
                  </p:nvSpPr>
                  <p:spPr bwMode="auto">
                    <a:xfrm>
                      <a:off x="2034" y="1600"/>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04" name="Line 559"/>
                    <p:cNvSpPr>
                      <a:spLocks noChangeShapeType="1"/>
                    </p:cNvSpPr>
                    <p:nvPr/>
                  </p:nvSpPr>
                  <p:spPr bwMode="auto">
                    <a:xfrm>
                      <a:off x="2034" y="1602"/>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05" name="Line 560"/>
                    <p:cNvSpPr>
                      <a:spLocks noChangeShapeType="1"/>
                    </p:cNvSpPr>
                    <p:nvPr/>
                  </p:nvSpPr>
                  <p:spPr bwMode="auto">
                    <a:xfrm>
                      <a:off x="2034" y="1604"/>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06" name="Line 561"/>
                    <p:cNvSpPr>
                      <a:spLocks noChangeShapeType="1"/>
                    </p:cNvSpPr>
                    <p:nvPr/>
                  </p:nvSpPr>
                  <p:spPr bwMode="auto">
                    <a:xfrm>
                      <a:off x="2034" y="1606"/>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07" name="Line 562"/>
                    <p:cNvSpPr>
                      <a:spLocks noChangeShapeType="1"/>
                    </p:cNvSpPr>
                    <p:nvPr/>
                  </p:nvSpPr>
                  <p:spPr bwMode="auto">
                    <a:xfrm>
                      <a:off x="2034" y="1608"/>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08" name="Line 563"/>
                    <p:cNvSpPr>
                      <a:spLocks noChangeShapeType="1"/>
                    </p:cNvSpPr>
                    <p:nvPr/>
                  </p:nvSpPr>
                  <p:spPr bwMode="auto">
                    <a:xfrm>
                      <a:off x="2034" y="1610"/>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09" name="Line 564"/>
                    <p:cNvSpPr>
                      <a:spLocks noChangeShapeType="1"/>
                    </p:cNvSpPr>
                    <p:nvPr/>
                  </p:nvSpPr>
                  <p:spPr bwMode="auto">
                    <a:xfrm>
                      <a:off x="2034" y="1612"/>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10" name="Line 565"/>
                    <p:cNvSpPr>
                      <a:spLocks noChangeShapeType="1"/>
                    </p:cNvSpPr>
                    <p:nvPr/>
                  </p:nvSpPr>
                  <p:spPr bwMode="auto">
                    <a:xfrm>
                      <a:off x="2034" y="1614"/>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11" name="Line 566"/>
                    <p:cNvSpPr>
                      <a:spLocks noChangeShapeType="1"/>
                    </p:cNvSpPr>
                    <p:nvPr/>
                  </p:nvSpPr>
                  <p:spPr bwMode="auto">
                    <a:xfrm>
                      <a:off x="2034" y="1616"/>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12" name="Line 567"/>
                    <p:cNvSpPr>
                      <a:spLocks noChangeShapeType="1"/>
                    </p:cNvSpPr>
                    <p:nvPr/>
                  </p:nvSpPr>
                  <p:spPr bwMode="auto">
                    <a:xfrm>
                      <a:off x="2034" y="1618"/>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13" name="Line 568"/>
                    <p:cNvSpPr>
                      <a:spLocks noChangeShapeType="1"/>
                    </p:cNvSpPr>
                    <p:nvPr/>
                  </p:nvSpPr>
                  <p:spPr bwMode="auto">
                    <a:xfrm>
                      <a:off x="2034" y="1620"/>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14" name="Line 569"/>
                    <p:cNvSpPr>
                      <a:spLocks noChangeShapeType="1"/>
                    </p:cNvSpPr>
                    <p:nvPr/>
                  </p:nvSpPr>
                  <p:spPr bwMode="auto">
                    <a:xfrm>
                      <a:off x="2034" y="1622"/>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15" name="Line 570"/>
                    <p:cNvSpPr>
                      <a:spLocks noChangeShapeType="1"/>
                    </p:cNvSpPr>
                    <p:nvPr/>
                  </p:nvSpPr>
                  <p:spPr bwMode="auto">
                    <a:xfrm>
                      <a:off x="2034" y="1624"/>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16" name="Line 571"/>
                    <p:cNvSpPr>
                      <a:spLocks noChangeShapeType="1"/>
                    </p:cNvSpPr>
                    <p:nvPr/>
                  </p:nvSpPr>
                  <p:spPr bwMode="auto">
                    <a:xfrm>
                      <a:off x="2034" y="1626"/>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17" name="Line 572"/>
                    <p:cNvSpPr>
                      <a:spLocks noChangeShapeType="1"/>
                    </p:cNvSpPr>
                    <p:nvPr/>
                  </p:nvSpPr>
                  <p:spPr bwMode="auto">
                    <a:xfrm>
                      <a:off x="2034" y="1628"/>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18" name="Line 573"/>
                    <p:cNvSpPr>
                      <a:spLocks noChangeShapeType="1"/>
                    </p:cNvSpPr>
                    <p:nvPr/>
                  </p:nvSpPr>
                  <p:spPr bwMode="auto">
                    <a:xfrm>
                      <a:off x="2034" y="1630"/>
                      <a:ext cx="3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19" name="AutoShape 574"/>
                    <p:cNvSpPr>
                      <a:spLocks noChangeArrowheads="1"/>
                    </p:cNvSpPr>
                    <p:nvPr/>
                  </p:nvSpPr>
                  <p:spPr bwMode="auto">
                    <a:xfrm>
                      <a:off x="2034" y="1418"/>
                      <a:ext cx="30" cy="212"/>
                    </a:xfrm>
                    <a:prstGeom prst="roundRect">
                      <a:avLst>
                        <a:gd name="adj" fmla="val 50000"/>
                      </a:avLst>
                    </a:prstGeom>
                    <a:solidFill>
                      <a:srgbClr val="FF2327"/>
                    </a:solid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20" name="AutoShape 575"/>
                    <p:cNvSpPr>
                      <a:spLocks noChangeArrowheads="1"/>
                    </p:cNvSpPr>
                    <p:nvPr/>
                  </p:nvSpPr>
                  <p:spPr bwMode="auto">
                    <a:xfrm>
                      <a:off x="2100" y="1418"/>
                      <a:ext cx="28" cy="212"/>
                    </a:xfrm>
                    <a:prstGeom prst="roundRect">
                      <a:avLst>
                        <a:gd name="adj" fmla="val 50000"/>
                      </a:avLst>
                    </a:prstGeom>
                    <a:solidFill>
                      <a:srgbClr val="FF2327"/>
                    </a:solid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21" name="Line 576"/>
                    <p:cNvSpPr>
                      <a:spLocks noChangeShapeType="1"/>
                    </p:cNvSpPr>
                    <p:nvPr/>
                  </p:nvSpPr>
                  <p:spPr bwMode="auto">
                    <a:xfrm>
                      <a:off x="2100" y="1418"/>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22" name="Line 577"/>
                    <p:cNvSpPr>
                      <a:spLocks noChangeShapeType="1"/>
                    </p:cNvSpPr>
                    <p:nvPr/>
                  </p:nvSpPr>
                  <p:spPr bwMode="auto">
                    <a:xfrm>
                      <a:off x="2100" y="1420"/>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23" name="Line 578"/>
                    <p:cNvSpPr>
                      <a:spLocks noChangeShapeType="1"/>
                    </p:cNvSpPr>
                    <p:nvPr/>
                  </p:nvSpPr>
                  <p:spPr bwMode="auto">
                    <a:xfrm>
                      <a:off x="2100" y="1422"/>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24" name="Line 579"/>
                    <p:cNvSpPr>
                      <a:spLocks noChangeShapeType="1"/>
                    </p:cNvSpPr>
                    <p:nvPr/>
                  </p:nvSpPr>
                  <p:spPr bwMode="auto">
                    <a:xfrm>
                      <a:off x="2100" y="1424"/>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25" name="Line 580"/>
                    <p:cNvSpPr>
                      <a:spLocks noChangeShapeType="1"/>
                    </p:cNvSpPr>
                    <p:nvPr/>
                  </p:nvSpPr>
                  <p:spPr bwMode="auto">
                    <a:xfrm>
                      <a:off x="2100" y="1426"/>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26" name="Line 581"/>
                    <p:cNvSpPr>
                      <a:spLocks noChangeShapeType="1"/>
                    </p:cNvSpPr>
                    <p:nvPr/>
                  </p:nvSpPr>
                  <p:spPr bwMode="auto">
                    <a:xfrm>
                      <a:off x="2100" y="1428"/>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27" name="Line 582"/>
                    <p:cNvSpPr>
                      <a:spLocks noChangeShapeType="1"/>
                    </p:cNvSpPr>
                    <p:nvPr/>
                  </p:nvSpPr>
                  <p:spPr bwMode="auto">
                    <a:xfrm>
                      <a:off x="2100" y="1430"/>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28" name="Line 583"/>
                    <p:cNvSpPr>
                      <a:spLocks noChangeShapeType="1"/>
                    </p:cNvSpPr>
                    <p:nvPr/>
                  </p:nvSpPr>
                  <p:spPr bwMode="auto">
                    <a:xfrm>
                      <a:off x="2100" y="1432"/>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29" name="Line 584"/>
                    <p:cNvSpPr>
                      <a:spLocks noChangeShapeType="1"/>
                    </p:cNvSpPr>
                    <p:nvPr/>
                  </p:nvSpPr>
                  <p:spPr bwMode="auto">
                    <a:xfrm>
                      <a:off x="2100" y="1434"/>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30" name="Line 585"/>
                    <p:cNvSpPr>
                      <a:spLocks noChangeShapeType="1"/>
                    </p:cNvSpPr>
                    <p:nvPr/>
                  </p:nvSpPr>
                  <p:spPr bwMode="auto">
                    <a:xfrm>
                      <a:off x="2100" y="1436"/>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31" name="Line 586"/>
                    <p:cNvSpPr>
                      <a:spLocks noChangeShapeType="1"/>
                    </p:cNvSpPr>
                    <p:nvPr/>
                  </p:nvSpPr>
                  <p:spPr bwMode="auto">
                    <a:xfrm>
                      <a:off x="2100" y="1438"/>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32" name="Line 587"/>
                    <p:cNvSpPr>
                      <a:spLocks noChangeShapeType="1"/>
                    </p:cNvSpPr>
                    <p:nvPr/>
                  </p:nvSpPr>
                  <p:spPr bwMode="auto">
                    <a:xfrm>
                      <a:off x="2100" y="1440"/>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33" name="Line 588"/>
                    <p:cNvSpPr>
                      <a:spLocks noChangeShapeType="1"/>
                    </p:cNvSpPr>
                    <p:nvPr/>
                  </p:nvSpPr>
                  <p:spPr bwMode="auto">
                    <a:xfrm>
                      <a:off x="2100" y="1442"/>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34" name="Line 589"/>
                    <p:cNvSpPr>
                      <a:spLocks noChangeShapeType="1"/>
                    </p:cNvSpPr>
                    <p:nvPr/>
                  </p:nvSpPr>
                  <p:spPr bwMode="auto">
                    <a:xfrm>
                      <a:off x="2100" y="1444"/>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35" name="Line 590"/>
                    <p:cNvSpPr>
                      <a:spLocks noChangeShapeType="1"/>
                    </p:cNvSpPr>
                    <p:nvPr/>
                  </p:nvSpPr>
                  <p:spPr bwMode="auto">
                    <a:xfrm>
                      <a:off x="2100" y="1446"/>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36" name="Line 591"/>
                    <p:cNvSpPr>
                      <a:spLocks noChangeShapeType="1"/>
                    </p:cNvSpPr>
                    <p:nvPr/>
                  </p:nvSpPr>
                  <p:spPr bwMode="auto">
                    <a:xfrm>
                      <a:off x="2100" y="1448"/>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37" name="Line 592"/>
                    <p:cNvSpPr>
                      <a:spLocks noChangeShapeType="1"/>
                    </p:cNvSpPr>
                    <p:nvPr/>
                  </p:nvSpPr>
                  <p:spPr bwMode="auto">
                    <a:xfrm>
                      <a:off x="2100" y="1450"/>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38" name="Line 593"/>
                    <p:cNvSpPr>
                      <a:spLocks noChangeShapeType="1"/>
                    </p:cNvSpPr>
                    <p:nvPr/>
                  </p:nvSpPr>
                  <p:spPr bwMode="auto">
                    <a:xfrm>
                      <a:off x="2100" y="1452"/>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39" name="Line 594"/>
                    <p:cNvSpPr>
                      <a:spLocks noChangeShapeType="1"/>
                    </p:cNvSpPr>
                    <p:nvPr/>
                  </p:nvSpPr>
                  <p:spPr bwMode="auto">
                    <a:xfrm>
                      <a:off x="2100" y="1454"/>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40" name="Line 595"/>
                    <p:cNvSpPr>
                      <a:spLocks noChangeShapeType="1"/>
                    </p:cNvSpPr>
                    <p:nvPr/>
                  </p:nvSpPr>
                  <p:spPr bwMode="auto">
                    <a:xfrm>
                      <a:off x="2100" y="1456"/>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41" name="Line 596"/>
                    <p:cNvSpPr>
                      <a:spLocks noChangeShapeType="1"/>
                    </p:cNvSpPr>
                    <p:nvPr/>
                  </p:nvSpPr>
                  <p:spPr bwMode="auto">
                    <a:xfrm>
                      <a:off x="2100" y="1458"/>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42" name="Line 597"/>
                    <p:cNvSpPr>
                      <a:spLocks noChangeShapeType="1"/>
                    </p:cNvSpPr>
                    <p:nvPr/>
                  </p:nvSpPr>
                  <p:spPr bwMode="auto">
                    <a:xfrm>
                      <a:off x="2100" y="1460"/>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43" name="Line 598"/>
                    <p:cNvSpPr>
                      <a:spLocks noChangeShapeType="1"/>
                    </p:cNvSpPr>
                    <p:nvPr/>
                  </p:nvSpPr>
                  <p:spPr bwMode="auto">
                    <a:xfrm>
                      <a:off x="2100" y="1462"/>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44" name="Line 599"/>
                    <p:cNvSpPr>
                      <a:spLocks noChangeShapeType="1"/>
                    </p:cNvSpPr>
                    <p:nvPr/>
                  </p:nvSpPr>
                  <p:spPr bwMode="auto">
                    <a:xfrm>
                      <a:off x="2100" y="1464"/>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45" name="Line 600"/>
                    <p:cNvSpPr>
                      <a:spLocks noChangeShapeType="1"/>
                    </p:cNvSpPr>
                    <p:nvPr/>
                  </p:nvSpPr>
                  <p:spPr bwMode="auto">
                    <a:xfrm>
                      <a:off x="2100" y="1466"/>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46" name="Line 601"/>
                    <p:cNvSpPr>
                      <a:spLocks noChangeShapeType="1"/>
                    </p:cNvSpPr>
                    <p:nvPr/>
                  </p:nvSpPr>
                  <p:spPr bwMode="auto">
                    <a:xfrm>
                      <a:off x="2100" y="1468"/>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47" name="Line 602"/>
                    <p:cNvSpPr>
                      <a:spLocks noChangeShapeType="1"/>
                    </p:cNvSpPr>
                    <p:nvPr/>
                  </p:nvSpPr>
                  <p:spPr bwMode="auto">
                    <a:xfrm>
                      <a:off x="2100" y="1470"/>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48" name="Line 603"/>
                    <p:cNvSpPr>
                      <a:spLocks noChangeShapeType="1"/>
                    </p:cNvSpPr>
                    <p:nvPr/>
                  </p:nvSpPr>
                  <p:spPr bwMode="auto">
                    <a:xfrm>
                      <a:off x="2100" y="1472"/>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49" name="Line 604"/>
                    <p:cNvSpPr>
                      <a:spLocks noChangeShapeType="1"/>
                    </p:cNvSpPr>
                    <p:nvPr/>
                  </p:nvSpPr>
                  <p:spPr bwMode="auto">
                    <a:xfrm>
                      <a:off x="2100" y="1474"/>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50" name="Line 605"/>
                    <p:cNvSpPr>
                      <a:spLocks noChangeShapeType="1"/>
                    </p:cNvSpPr>
                    <p:nvPr/>
                  </p:nvSpPr>
                  <p:spPr bwMode="auto">
                    <a:xfrm>
                      <a:off x="2100" y="1476"/>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51" name="Line 606"/>
                    <p:cNvSpPr>
                      <a:spLocks noChangeShapeType="1"/>
                    </p:cNvSpPr>
                    <p:nvPr/>
                  </p:nvSpPr>
                  <p:spPr bwMode="auto">
                    <a:xfrm>
                      <a:off x="2100" y="1478"/>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52" name="Line 607"/>
                    <p:cNvSpPr>
                      <a:spLocks noChangeShapeType="1"/>
                    </p:cNvSpPr>
                    <p:nvPr/>
                  </p:nvSpPr>
                  <p:spPr bwMode="auto">
                    <a:xfrm>
                      <a:off x="2100" y="1480"/>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53" name="Line 608"/>
                    <p:cNvSpPr>
                      <a:spLocks noChangeShapeType="1"/>
                    </p:cNvSpPr>
                    <p:nvPr/>
                  </p:nvSpPr>
                  <p:spPr bwMode="auto">
                    <a:xfrm>
                      <a:off x="2100" y="1482"/>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54" name="Line 609"/>
                    <p:cNvSpPr>
                      <a:spLocks noChangeShapeType="1"/>
                    </p:cNvSpPr>
                    <p:nvPr/>
                  </p:nvSpPr>
                  <p:spPr bwMode="auto">
                    <a:xfrm>
                      <a:off x="2100" y="1484"/>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55" name="Line 610"/>
                    <p:cNvSpPr>
                      <a:spLocks noChangeShapeType="1"/>
                    </p:cNvSpPr>
                    <p:nvPr/>
                  </p:nvSpPr>
                  <p:spPr bwMode="auto">
                    <a:xfrm>
                      <a:off x="2100" y="1486"/>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56" name="Line 611"/>
                    <p:cNvSpPr>
                      <a:spLocks noChangeShapeType="1"/>
                    </p:cNvSpPr>
                    <p:nvPr/>
                  </p:nvSpPr>
                  <p:spPr bwMode="auto">
                    <a:xfrm>
                      <a:off x="2100" y="1488"/>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57" name="Line 612"/>
                    <p:cNvSpPr>
                      <a:spLocks noChangeShapeType="1"/>
                    </p:cNvSpPr>
                    <p:nvPr/>
                  </p:nvSpPr>
                  <p:spPr bwMode="auto">
                    <a:xfrm>
                      <a:off x="2100" y="1490"/>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58" name="Line 613"/>
                    <p:cNvSpPr>
                      <a:spLocks noChangeShapeType="1"/>
                    </p:cNvSpPr>
                    <p:nvPr/>
                  </p:nvSpPr>
                  <p:spPr bwMode="auto">
                    <a:xfrm>
                      <a:off x="2100" y="1492"/>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59" name="Line 614"/>
                    <p:cNvSpPr>
                      <a:spLocks noChangeShapeType="1"/>
                    </p:cNvSpPr>
                    <p:nvPr/>
                  </p:nvSpPr>
                  <p:spPr bwMode="auto">
                    <a:xfrm>
                      <a:off x="2100" y="1494"/>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60" name="Line 615"/>
                    <p:cNvSpPr>
                      <a:spLocks noChangeShapeType="1"/>
                    </p:cNvSpPr>
                    <p:nvPr/>
                  </p:nvSpPr>
                  <p:spPr bwMode="auto">
                    <a:xfrm>
                      <a:off x="2100" y="1496"/>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61" name="Line 616"/>
                    <p:cNvSpPr>
                      <a:spLocks noChangeShapeType="1"/>
                    </p:cNvSpPr>
                    <p:nvPr/>
                  </p:nvSpPr>
                  <p:spPr bwMode="auto">
                    <a:xfrm>
                      <a:off x="2100" y="1498"/>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62" name="Line 617"/>
                    <p:cNvSpPr>
                      <a:spLocks noChangeShapeType="1"/>
                    </p:cNvSpPr>
                    <p:nvPr/>
                  </p:nvSpPr>
                  <p:spPr bwMode="auto">
                    <a:xfrm>
                      <a:off x="2100" y="1500"/>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63" name="Line 618"/>
                    <p:cNvSpPr>
                      <a:spLocks noChangeShapeType="1"/>
                    </p:cNvSpPr>
                    <p:nvPr/>
                  </p:nvSpPr>
                  <p:spPr bwMode="auto">
                    <a:xfrm>
                      <a:off x="2100" y="1502"/>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64" name="Line 619"/>
                    <p:cNvSpPr>
                      <a:spLocks noChangeShapeType="1"/>
                    </p:cNvSpPr>
                    <p:nvPr/>
                  </p:nvSpPr>
                  <p:spPr bwMode="auto">
                    <a:xfrm>
                      <a:off x="2100" y="1504"/>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65" name="Line 620"/>
                    <p:cNvSpPr>
                      <a:spLocks noChangeShapeType="1"/>
                    </p:cNvSpPr>
                    <p:nvPr/>
                  </p:nvSpPr>
                  <p:spPr bwMode="auto">
                    <a:xfrm>
                      <a:off x="2100" y="1506"/>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66" name="Line 621"/>
                    <p:cNvSpPr>
                      <a:spLocks noChangeShapeType="1"/>
                    </p:cNvSpPr>
                    <p:nvPr/>
                  </p:nvSpPr>
                  <p:spPr bwMode="auto">
                    <a:xfrm>
                      <a:off x="2100" y="1508"/>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67" name="Line 622"/>
                    <p:cNvSpPr>
                      <a:spLocks noChangeShapeType="1"/>
                    </p:cNvSpPr>
                    <p:nvPr/>
                  </p:nvSpPr>
                  <p:spPr bwMode="auto">
                    <a:xfrm>
                      <a:off x="2100" y="1510"/>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68" name="Line 623"/>
                    <p:cNvSpPr>
                      <a:spLocks noChangeShapeType="1"/>
                    </p:cNvSpPr>
                    <p:nvPr/>
                  </p:nvSpPr>
                  <p:spPr bwMode="auto">
                    <a:xfrm>
                      <a:off x="2100" y="1512"/>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69" name="Line 624"/>
                    <p:cNvSpPr>
                      <a:spLocks noChangeShapeType="1"/>
                    </p:cNvSpPr>
                    <p:nvPr/>
                  </p:nvSpPr>
                  <p:spPr bwMode="auto">
                    <a:xfrm>
                      <a:off x="2100" y="1514"/>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70" name="Line 625"/>
                    <p:cNvSpPr>
                      <a:spLocks noChangeShapeType="1"/>
                    </p:cNvSpPr>
                    <p:nvPr/>
                  </p:nvSpPr>
                  <p:spPr bwMode="auto">
                    <a:xfrm>
                      <a:off x="2100" y="1516"/>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71" name="Line 626"/>
                    <p:cNvSpPr>
                      <a:spLocks noChangeShapeType="1"/>
                    </p:cNvSpPr>
                    <p:nvPr/>
                  </p:nvSpPr>
                  <p:spPr bwMode="auto">
                    <a:xfrm>
                      <a:off x="2100" y="1518"/>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72" name="Line 627"/>
                    <p:cNvSpPr>
                      <a:spLocks noChangeShapeType="1"/>
                    </p:cNvSpPr>
                    <p:nvPr/>
                  </p:nvSpPr>
                  <p:spPr bwMode="auto">
                    <a:xfrm>
                      <a:off x="2100" y="1520"/>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73" name="Line 628"/>
                    <p:cNvSpPr>
                      <a:spLocks noChangeShapeType="1"/>
                    </p:cNvSpPr>
                    <p:nvPr/>
                  </p:nvSpPr>
                  <p:spPr bwMode="auto">
                    <a:xfrm>
                      <a:off x="2100" y="1522"/>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74" name="Line 629"/>
                    <p:cNvSpPr>
                      <a:spLocks noChangeShapeType="1"/>
                    </p:cNvSpPr>
                    <p:nvPr/>
                  </p:nvSpPr>
                  <p:spPr bwMode="auto">
                    <a:xfrm>
                      <a:off x="2100" y="1524"/>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75" name="Line 630"/>
                    <p:cNvSpPr>
                      <a:spLocks noChangeShapeType="1"/>
                    </p:cNvSpPr>
                    <p:nvPr/>
                  </p:nvSpPr>
                  <p:spPr bwMode="auto">
                    <a:xfrm>
                      <a:off x="2100" y="1526"/>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76" name="Line 631"/>
                    <p:cNvSpPr>
                      <a:spLocks noChangeShapeType="1"/>
                    </p:cNvSpPr>
                    <p:nvPr/>
                  </p:nvSpPr>
                  <p:spPr bwMode="auto">
                    <a:xfrm>
                      <a:off x="2100" y="1528"/>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77" name="Line 632"/>
                    <p:cNvSpPr>
                      <a:spLocks noChangeShapeType="1"/>
                    </p:cNvSpPr>
                    <p:nvPr/>
                  </p:nvSpPr>
                  <p:spPr bwMode="auto">
                    <a:xfrm>
                      <a:off x="2100" y="1530"/>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78" name="Line 633"/>
                    <p:cNvSpPr>
                      <a:spLocks noChangeShapeType="1"/>
                    </p:cNvSpPr>
                    <p:nvPr/>
                  </p:nvSpPr>
                  <p:spPr bwMode="auto">
                    <a:xfrm>
                      <a:off x="2100" y="1532"/>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79" name="Line 634"/>
                    <p:cNvSpPr>
                      <a:spLocks noChangeShapeType="1"/>
                    </p:cNvSpPr>
                    <p:nvPr/>
                  </p:nvSpPr>
                  <p:spPr bwMode="auto">
                    <a:xfrm>
                      <a:off x="2100" y="1534"/>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80" name="Line 635"/>
                    <p:cNvSpPr>
                      <a:spLocks noChangeShapeType="1"/>
                    </p:cNvSpPr>
                    <p:nvPr/>
                  </p:nvSpPr>
                  <p:spPr bwMode="auto">
                    <a:xfrm>
                      <a:off x="2100" y="1536"/>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81" name="Line 636"/>
                    <p:cNvSpPr>
                      <a:spLocks noChangeShapeType="1"/>
                    </p:cNvSpPr>
                    <p:nvPr/>
                  </p:nvSpPr>
                  <p:spPr bwMode="auto">
                    <a:xfrm>
                      <a:off x="2100" y="1538"/>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82" name="Line 637"/>
                    <p:cNvSpPr>
                      <a:spLocks noChangeShapeType="1"/>
                    </p:cNvSpPr>
                    <p:nvPr/>
                  </p:nvSpPr>
                  <p:spPr bwMode="auto">
                    <a:xfrm>
                      <a:off x="2100" y="1540"/>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83" name="Line 638"/>
                    <p:cNvSpPr>
                      <a:spLocks noChangeShapeType="1"/>
                    </p:cNvSpPr>
                    <p:nvPr/>
                  </p:nvSpPr>
                  <p:spPr bwMode="auto">
                    <a:xfrm>
                      <a:off x="2100" y="1542"/>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84" name="Line 639"/>
                    <p:cNvSpPr>
                      <a:spLocks noChangeShapeType="1"/>
                    </p:cNvSpPr>
                    <p:nvPr/>
                  </p:nvSpPr>
                  <p:spPr bwMode="auto">
                    <a:xfrm>
                      <a:off x="2100" y="1544"/>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85" name="Line 640"/>
                    <p:cNvSpPr>
                      <a:spLocks noChangeShapeType="1"/>
                    </p:cNvSpPr>
                    <p:nvPr/>
                  </p:nvSpPr>
                  <p:spPr bwMode="auto">
                    <a:xfrm>
                      <a:off x="2100" y="1546"/>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86" name="Line 641"/>
                    <p:cNvSpPr>
                      <a:spLocks noChangeShapeType="1"/>
                    </p:cNvSpPr>
                    <p:nvPr/>
                  </p:nvSpPr>
                  <p:spPr bwMode="auto">
                    <a:xfrm>
                      <a:off x="2100" y="1548"/>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87" name="Line 642"/>
                    <p:cNvSpPr>
                      <a:spLocks noChangeShapeType="1"/>
                    </p:cNvSpPr>
                    <p:nvPr/>
                  </p:nvSpPr>
                  <p:spPr bwMode="auto">
                    <a:xfrm>
                      <a:off x="2100" y="1550"/>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88" name="Line 643"/>
                    <p:cNvSpPr>
                      <a:spLocks noChangeShapeType="1"/>
                    </p:cNvSpPr>
                    <p:nvPr/>
                  </p:nvSpPr>
                  <p:spPr bwMode="auto">
                    <a:xfrm>
                      <a:off x="2100" y="1552"/>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89" name="Line 644"/>
                    <p:cNvSpPr>
                      <a:spLocks noChangeShapeType="1"/>
                    </p:cNvSpPr>
                    <p:nvPr/>
                  </p:nvSpPr>
                  <p:spPr bwMode="auto">
                    <a:xfrm>
                      <a:off x="2100" y="1554"/>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90" name="Line 645"/>
                    <p:cNvSpPr>
                      <a:spLocks noChangeShapeType="1"/>
                    </p:cNvSpPr>
                    <p:nvPr/>
                  </p:nvSpPr>
                  <p:spPr bwMode="auto">
                    <a:xfrm>
                      <a:off x="2100" y="1556"/>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91" name="Line 646"/>
                    <p:cNvSpPr>
                      <a:spLocks noChangeShapeType="1"/>
                    </p:cNvSpPr>
                    <p:nvPr/>
                  </p:nvSpPr>
                  <p:spPr bwMode="auto">
                    <a:xfrm>
                      <a:off x="2100" y="1558"/>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92" name="Line 647"/>
                    <p:cNvSpPr>
                      <a:spLocks noChangeShapeType="1"/>
                    </p:cNvSpPr>
                    <p:nvPr/>
                  </p:nvSpPr>
                  <p:spPr bwMode="auto">
                    <a:xfrm>
                      <a:off x="2100" y="1560"/>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93" name="Line 648"/>
                    <p:cNvSpPr>
                      <a:spLocks noChangeShapeType="1"/>
                    </p:cNvSpPr>
                    <p:nvPr/>
                  </p:nvSpPr>
                  <p:spPr bwMode="auto">
                    <a:xfrm>
                      <a:off x="2100" y="1562"/>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94" name="Line 649"/>
                    <p:cNvSpPr>
                      <a:spLocks noChangeShapeType="1"/>
                    </p:cNvSpPr>
                    <p:nvPr/>
                  </p:nvSpPr>
                  <p:spPr bwMode="auto">
                    <a:xfrm>
                      <a:off x="2100" y="1564"/>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95" name="Line 650"/>
                    <p:cNvSpPr>
                      <a:spLocks noChangeShapeType="1"/>
                    </p:cNvSpPr>
                    <p:nvPr/>
                  </p:nvSpPr>
                  <p:spPr bwMode="auto">
                    <a:xfrm>
                      <a:off x="2100" y="1566"/>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96" name="Line 651"/>
                    <p:cNvSpPr>
                      <a:spLocks noChangeShapeType="1"/>
                    </p:cNvSpPr>
                    <p:nvPr/>
                  </p:nvSpPr>
                  <p:spPr bwMode="auto">
                    <a:xfrm>
                      <a:off x="2100" y="1568"/>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97" name="Line 652"/>
                    <p:cNvSpPr>
                      <a:spLocks noChangeShapeType="1"/>
                    </p:cNvSpPr>
                    <p:nvPr/>
                  </p:nvSpPr>
                  <p:spPr bwMode="auto">
                    <a:xfrm>
                      <a:off x="2100" y="1570"/>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98" name="Line 653"/>
                    <p:cNvSpPr>
                      <a:spLocks noChangeShapeType="1"/>
                    </p:cNvSpPr>
                    <p:nvPr/>
                  </p:nvSpPr>
                  <p:spPr bwMode="auto">
                    <a:xfrm>
                      <a:off x="2100" y="1572"/>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899" name="Line 654"/>
                    <p:cNvSpPr>
                      <a:spLocks noChangeShapeType="1"/>
                    </p:cNvSpPr>
                    <p:nvPr/>
                  </p:nvSpPr>
                  <p:spPr bwMode="auto">
                    <a:xfrm>
                      <a:off x="2100" y="1574"/>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900" name="Line 655"/>
                    <p:cNvSpPr>
                      <a:spLocks noChangeShapeType="1"/>
                    </p:cNvSpPr>
                    <p:nvPr/>
                  </p:nvSpPr>
                  <p:spPr bwMode="auto">
                    <a:xfrm>
                      <a:off x="2100" y="1576"/>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901" name="Line 656"/>
                    <p:cNvSpPr>
                      <a:spLocks noChangeShapeType="1"/>
                    </p:cNvSpPr>
                    <p:nvPr/>
                  </p:nvSpPr>
                  <p:spPr bwMode="auto">
                    <a:xfrm>
                      <a:off x="2100" y="1578"/>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902" name="Line 657"/>
                    <p:cNvSpPr>
                      <a:spLocks noChangeShapeType="1"/>
                    </p:cNvSpPr>
                    <p:nvPr/>
                  </p:nvSpPr>
                  <p:spPr bwMode="auto">
                    <a:xfrm>
                      <a:off x="2100" y="1580"/>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903" name="Line 658"/>
                    <p:cNvSpPr>
                      <a:spLocks noChangeShapeType="1"/>
                    </p:cNvSpPr>
                    <p:nvPr/>
                  </p:nvSpPr>
                  <p:spPr bwMode="auto">
                    <a:xfrm>
                      <a:off x="2100" y="1582"/>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904" name="Line 659"/>
                    <p:cNvSpPr>
                      <a:spLocks noChangeShapeType="1"/>
                    </p:cNvSpPr>
                    <p:nvPr/>
                  </p:nvSpPr>
                  <p:spPr bwMode="auto">
                    <a:xfrm>
                      <a:off x="2100" y="1584"/>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905" name="Line 660"/>
                    <p:cNvSpPr>
                      <a:spLocks noChangeShapeType="1"/>
                    </p:cNvSpPr>
                    <p:nvPr/>
                  </p:nvSpPr>
                  <p:spPr bwMode="auto">
                    <a:xfrm>
                      <a:off x="2100" y="1586"/>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906" name="Line 661"/>
                    <p:cNvSpPr>
                      <a:spLocks noChangeShapeType="1"/>
                    </p:cNvSpPr>
                    <p:nvPr/>
                  </p:nvSpPr>
                  <p:spPr bwMode="auto">
                    <a:xfrm>
                      <a:off x="2100" y="1588"/>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907" name="Line 662"/>
                    <p:cNvSpPr>
                      <a:spLocks noChangeShapeType="1"/>
                    </p:cNvSpPr>
                    <p:nvPr/>
                  </p:nvSpPr>
                  <p:spPr bwMode="auto">
                    <a:xfrm>
                      <a:off x="2100" y="1590"/>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908" name="Line 663"/>
                    <p:cNvSpPr>
                      <a:spLocks noChangeShapeType="1"/>
                    </p:cNvSpPr>
                    <p:nvPr/>
                  </p:nvSpPr>
                  <p:spPr bwMode="auto">
                    <a:xfrm>
                      <a:off x="2100" y="1592"/>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909" name="Line 664"/>
                    <p:cNvSpPr>
                      <a:spLocks noChangeShapeType="1"/>
                    </p:cNvSpPr>
                    <p:nvPr/>
                  </p:nvSpPr>
                  <p:spPr bwMode="auto">
                    <a:xfrm>
                      <a:off x="2100" y="1594"/>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910" name="Line 665"/>
                    <p:cNvSpPr>
                      <a:spLocks noChangeShapeType="1"/>
                    </p:cNvSpPr>
                    <p:nvPr/>
                  </p:nvSpPr>
                  <p:spPr bwMode="auto">
                    <a:xfrm>
                      <a:off x="2100" y="1596"/>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grpSp>
              <p:sp>
                <p:nvSpPr>
                  <p:cNvPr id="588" name="Line 666"/>
                  <p:cNvSpPr>
                    <a:spLocks noChangeShapeType="1"/>
                  </p:cNvSpPr>
                  <p:nvPr/>
                </p:nvSpPr>
                <p:spPr bwMode="auto">
                  <a:xfrm>
                    <a:off x="2100" y="1598"/>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89" name="Line 667"/>
                  <p:cNvSpPr>
                    <a:spLocks noChangeShapeType="1"/>
                  </p:cNvSpPr>
                  <p:nvPr/>
                </p:nvSpPr>
                <p:spPr bwMode="auto">
                  <a:xfrm>
                    <a:off x="2100" y="1600"/>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90" name="Line 668"/>
                  <p:cNvSpPr>
                    <a:spLocks noChangeShapeType="1"/>
                  </p:cNvSpPr>
                  <p:nvPr/>
                </p:nvSpPr>
                <p:spPr bwMode="auto">
                  <a:xfrm>
                    <a:off x="2100" y="1602"/>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91" name="Line 669"/>
                  <p:cNvSpPr>
                    <a:spLocks noChangeShapeType="1"/>
                  </p:cNvSpPr>
                  <p:nvPr/>
                </p:nvSpPr>
                <p:spPr bwMode="auto">
                  <a:xfrm>
                    <a:off x="2100" y="1604"/>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92" name="Line 670"/>
                  <p:cNvSpPr>
                    <a:spLocks noChangeShapeType="1"/>
                  </p:cNvSpPr>
                  <p:nvPr/>
                </p:nvSpPr>
                <p:spPr bwMode="auto">
                  <a:xfrm>
                    <a:off x="2100" y="1606"/>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93" name="Line 671"/>
                  <p:cNvSpPr>
                    <a:spLocks noChangeShapeType="1"/>
                  </p:cNvSpPr>
                  <p:nvPr/>
                </p:nvSpPr>
                <p:spPr bwMode="auto">
                  <a:xfrm>
                    <a:off x="2100" y="1608"/>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94" name="Line 672"/>
                  <p:cNvSpPr>
                    <a:spLocks noChangeShapeType="1"/>
                  </p:cNvSpPr>
                  <p:nvPr/>
                </p:nvSpPr>
                <p:spPr bwMode="auto">
                  <a:xfrm>
                    <a:off x="2100" y="1610"/>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95" name="Line 673"/>
                  <p:cNvSpPr>
                    <a:spLocks noChangeShapeType="1"/>
                  </p:cNvSpPr>
                  <p:nvPr/>
                </p:nvSpPr>
                <p:spPr bwMode="auto">
                  <a:xfrm>
                    <a:off x="2100" y="1612"/>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96" name="Line 674"/>
                  <p:cNvSpPr>
                    <a:spLocks noChangeShapeType="1"/>
                  </p:cNvSpPr>
                  <p:nvPr/>
                </p:nvSpPr>
                <p:spPr bwMode="auto">
                  <a:xfrm>
                    <a:off x="2100" y="1614"/>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97" name="Line 675"/>
                  <p:cNvSpPr>
                    <a:spLocks noChangeShapeType="1"/>
                  </p:cNvSpPr>
                  <p:nvPr/>
                </p:nvSpPr>
                <p:spPr bwMode="auto">
                  <a:xfrm>
                    <a:off x="2100" y="1616"/>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98" name="Line 676"/>
                  <p:cNvSpPr>
                    <a:spLocks noChangeShapeType="1"/>
                  </p:cNvSpPr>
                  <p:nvPr/>
                </p:nvSpPr>
                <p:spPr bwMode="auto">
                  <a:xfrm>
                    <a:off x="2100" y="1618"/>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99" name="Line 677"/>
                  <p:cNvSpPr>
                    <a:spLocks noChangeShapeType="1"/>
                  </p:cNvSpPr>
                  <p:nvPr/>
                </p:nvSpPr>
                <p:spPr bwMode="auto">
                  <a:xfrm>
                    <a:off x="2100" y="1620"/>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00" name="Line 678"/>
                  <p:cNvSpPr>
                    <a:spLocks noChangeShapeType="1"/>
                  </p:cNvSpPr>
                  <p:nvPr/>
                </p:nvSpPr>
                <p:spPr bwMode="auto">
                  <a:xfrm>
                    <a:off x="2100" y="1622"/>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01" name="Line 679"/>
                  <p:cNvSpPr>
                    <a:spLocks noChangeShapeType="1"/>
                  </p:cNvSpPr>
                  <p:nvPr/>
                </p:nvSpPr>
                <p:spPr bwMode="auto">
                  <a:xfrm>
                    <a:off x="2100" y="1624"/>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02" name="Line 680"/>
                  <p:cNvSpPr>
                    <a:spLocks noChangeShapeType="1"/>
                  </p:cNvSpPr>
                  <p:nvPr/>
                </p:nvSpPr>
                <p:spPr bwMode="auto">
                  <a:xfrm>
                    <a:off x="2100" y="1626"/>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03" name="Line 681"/>
                  <p:cNvSpPr>
                    <a:spLocks noChangeShapeType="1"/>
                  </p:cNvSpPr>
                  <p:nvPr/>
                </p:nvSpPr>
                <p:spPr bwMode="auto">
                  <a:xfrm>
                    <a:off x="2100" y="1628"/>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04" name="Line 682"/>
                  <p:cNvSpPr>
                    <a:spLocks noChangeShapeType="1"/>
                  </p:cNvSpPr>
                  <p:nvPr/>
                </p:nvSpPr>
                <p:spPr bwMode="auto">
                  <a:xfrm>
                    <a:off x="2100" y="1630"/>
                    <a:ext cx="28"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05" name="AutoShape 683"/>
                  <p:cNvSpPr>
                    <a:spLocks noChangeArrowheads="1"/>
                  </p:cNvSpPr>
                  <p:nvPr/>
                </p:nvSpPr>
                <p:spPr bwMode="auto">
                  <a:xfrm>
                    <a:off x="2100" y="1418"/>
                    <a:ext cx="28" cy="212"/>
                  </a:xfrm>
                  <a:prstGeom prst="roundRect">
                    <a:avLst>
                      <a:gd name="adj" fmla="val 50000"/>
                    </a:avLst>
                  </a:prstGeom>
                  <a:solidFill>
                    <a:srgbClr val="FF2327"/>
                  </a:solid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06" name="Freeform 684"/>
                  <p:cNvSpPr>
                    <a:spLocks/>
                  </p:cNvSpPr>
                  <p:nvPr/>
                </p:nvSpPr>
                <p:spPr bwMode="auto">
                  <a:xfrm>
                    <a:off x="2056" y="1430"/>
                    <a:ext cx="40" cy="162"/>
                  </a:xfrm>
                  <a:custGeom>
                    <a:avLst/>
                    <a:gdLst>
                      <a:gd name="T0" fmla="*/ 0 w 40"/>
                      <a:gd name="T1" fmla="*/ 0 h 162"/>
                      <a:gd name="T2" fmla="*/ 4 w 40"/>
                      <a:gd name="T3" fmla="*/ 14 h 162"/>
                      <a:gd name="T4" fmla="*/ 6 w 40"/>
                      <a:gd name="T5" fmla="*/ 28 h 162"/>
                      <a:gd name="T6" fmla="*/ 10 w 40"/>
                      <a:gd name="T7" fmla="*/ 38 h 162"/>
                      <a:gd name="T8" fmla="*/ 12 w 40"/>
                      <a:gd name="T9" fmla="*/ 48 h 162"/>
                      <a:gd name="T10" fmla="*/ 16 w 40"/>
                      <a:gd name="T11" fmla="*/ 66 h 162"/>
                      <a:gd name="T12" fmla="*/ 20 w 40"/>
                      <a:gd name="T13" fmla="*/ 82 h 162"/>
                      <a:gd name="T14" fmla="*/ 24 w 40"/>
                      <a:gd name="T15" fmla="*/ 96 h 162"/>
                      <a:gd name="T16" fmla="*/ 28 w 40"/>
                      <a:gd name="T17" fmla="*/ 114 h 162"/>
                      <a:gd name="T18" fmla="*/ 30 w 40"/>
                      <a:gd name="T19" fmla="*/ 124 h 162"/>
                      <a:gd name="T20" fmla="*/ 32 w 40"/>
                      <a:gd name="T21" fmla="*/ 134 h 162"/>
                      <a:gd name="T22" fmla="*/ 36 w 40"/>
                      <a:gd name="T23" fmla="*/ 148 h 162"/>
                      <a:gd name="T24" fmla="*/ 40 w 40"/>
                      <a:gd name="T25" fmla="*/ 162 h 162"/>
                      <a:gd name="T26" fmla="*/ 0 w 40"/>
                      <a:gd name="T27" fmla="*/ 0 h 1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0"/>
                      <a:gd name="T43" fmla="*/ 0 h 162"/>
                      <a:gd name="T44" fmla="*/ 40 w 40"/>
                      <a:gd name="T45" fmla="*/ 162 h 16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0" h="162">
                        <a:moveTo>
                          <a:pt x="0" y="0"/>
                        </a:moveTo>
                        <a:lnTo>
                          <a:pt x="4" y="14"/>
                        </a:lnTo>
                        <a:lnTo>
                          <a:pt x="6" y="28"/>
                        </a:lnTo>
                        <a:lnTo>
                          <a:pt x="10" y="38"/>
                        </a:lnTo>
                        <a:lnTo>
                          <a:pt x="12" y="48"/>
                        </a:lnTo>
                        <a:lnTo>
                          <a:pt x="16" y="66"/>
                        </a:lnTo>
                        <a:lnTo>
                          <a:pt x="20" y="82"/>
                        </a:lnTo>
                        <a:lnTo>
                          <a:pt x="24" y="96"/>
                        </a:lnTo>
                        <a:lnTo>
                          <a:pt x="28" y="114"/>
                        </a:lnTo>
                        <a:lnTo>
                          <a:pt x="30" y="124"/>
                        </a:lnTo>
                        <a:lnTo>
                          <a:pt x="32" y="134"/>
                        </a:lnTo>
                        <a:lnTo>
                          <a:pt x="36" y="148"/>
                        </a:lnTo>
                        <a:lnTo>
                          <a:pt x="40" y="162"/>
                        </a:lnTo>
                        <a:lnTo>
                          <a:pt x="0" y="0"/>
                        </a:lnTo>
                        <a:close/>
                      </a:path>
                    </a:pathLst>
                  </a:custGeom>
                  <a:solidFill>
                    <a:srgbClr val="FF2327"/>
                  </a:solidFill>
                  <a:ln w="190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07" name="Line 685"/>
                  <p:cNvSpPr>
                    <a:spLocks noChangeShapeType="1"/>
                  </p:cNvSpPr>
                  <p:nvPr/>
                </p:nvSpPr>
                <p:spPr bwMode="auto">
                  <a:xfrm>
                    <a:off x="2056" y="1430"/>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08" name="Line 686"/>
                  <p:cNvSpPr>
                    <a:spLocks noChangeShapeType="1"/>
                  </p:cNvSpPr>
                  <p:nvPr/>
                </p:nvSpPr>
                <p:spPr bwMode="auto">
                  <a:xfrm>
                    <a:off x="2056" y="1430"/>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09" name="Line 687"/>
                  <p:cNvSpPr>
                    <a:spLocks noChangeShapeType="1"/>
                  </p:cNvSpPr>
                  <p:nvPr/>
                </p:nvSpPr>
                <p:spPr bwMode="auto">
                  <a:xfrm>
                    <a:off x="2056" y="1432"/>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10" name="Line 688"/>
                  <p:cNvSpPr>
                    <a:spLocks noChangeShapeType="1"/>
                  </p:cNvSpPr>
                  <p:nvPr/>
                </p:nvSpPr>
                <p:spPr bwMode="auto">
                  <a:xfrm>
                    <a:off x="2056" y="1434"/>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11" name="Line 689"/>
                  <p:cNvSpPr>
                    <a:spLocks noChangeShapeType="1"/>
                  </p:cNvSpPr>
                  <p:nvPr/>
                </p:nvSpPr>
                <p:spPr bwMode="auto">
                  <a:xfrm>
                    <a:off x="2056" y="1436"/>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12" name="Line 690"/>
                  <p:cNvSpPr>
                    <a:spLocks noChangeShapeType="1"/>
                  </p:cNvSpPr>
                  <p:nvPr/>
                </p:nvSpPr>
                <p:spPr bwMode="auto">
                  <a:xfrm>
                    <a:off x="2056" y="1438"/>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13" name="Line 691"/>
                  <p:cNvSpPr>
                    <a:spLocks noChangeShapeType="1"/>
                  </p:cNvSpPr>
                  <p:nvPr/>
                </p:nvSpPr>
                <p:spPr bwMode="auto">
                  <a:xfrm>
                    <a:off x="2056" y="1440"/>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14" name="Line 692"/>
                  <p:cNvSpPr>
                    <a:spLocks noChangeShapeType="1"/>
                  </p:cNvSpPr>
                  <p:nvPr/>
                </p:nvSpPr>
                <p:spPr bwMode="auto">
                  <a:xfrm>
                    <a:off x="2056" y="1442"/>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15" name="Line 693"/>
                  <p:cNvSpPr>
                    <a:spLocks noChangeShapeType="1"/>
                  </p:cNvSpPr>
                  <p:nvPr/>
                </p:nvSpPr>
                <p:spPr bwMode="auto">
                  <a:xfrm>
                    <a:off x="2056" y="1442"/>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16" name="Line 694"/>
                  <p:cNvSpPr>
                    <a:spLocks noChangeShapeType="1"/>
                  </p:cNvSpPr>
                  <p:nvPr/>
                </p:nvSpPr>
                <p:spPr bwMode="auto">
                  <a:xfrm>
                    <a:off x="2056" y="1444"/>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17" name="Line 695"/>
                  <p:cNvSpPr>
                    <a:spLocks noChangeShapeType="1"/>
                  </p:cNvSpPr>
                  <p:nvPr/>
                </p:nvSpPr>
                <p:spPr bwMode="auto">
                  <a:xfrm>
                    <a:off x="2056" y="1446"/>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18" name="Line 696"/>
                  <p:cNvSpPr>
                    <a:spLocks noChangeShapeType="1"/>
                  </p:cNvSpPr>
                  <p:nvPr/>
                </p:nvSpPr>
                <p:spPr bwMode="auto">
                  <a:xfrm>
                    <a:off x="2056" y="1448"/>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19" name="Line 697"/>
                  <p:cNvSpPr>
                    <a:spLocks noChangeShapeType="1"/>
                  </p:cNvSpPr>
                  <p:nvPr/>
                </p:nvSpPr>
                <p:spPr bwMode="auto">
                  <a:xfrm>
                    <a:off x="2056" y="1450"/>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20" name="Line 698"/>
                  <p:cNvSpPr>
                    <a:spLocks noChangeShapeType="1"/>
                  </p:cNvSpPr>
                  <p:nvPr/>
                </p:nvSpPr>
                <p:spPr bwMode="auto">
                  <a:xfrm>
                    <a:off x="2056" y="1452"/>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21" name="Line 699"/>
                  <p:cNvSpPr>
                    <a:spLocks noChangeShapeType="1"/>
                  </p:cNvSpPr>
                  <p:nvPr/>
                </p:nvSpPr>
                <p:spPr bwMode="auto">
                  <a:xfrm>
                    <a:off x="2056" y="1454"/>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22" name="Line 700"/>
                  <p:cNvSpPr>
                    <a:spLocks noChangeShapeType="1"/>
                  </p:cNvSpPr>
                  <p:nvPr/>
                </p:nvSpPr>
                <p:spPr bwMode="auto">
                  <a:xfrm>
                    <a:off x="2056" y="1454"/>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23" name="Line 701"/>
                  <p:cNvSpPr>
                    <a:spLocks noChangeShapeType="1"/>
                  </p:cNvSpPr>
                  <p:nvPr/>
                </p:nvSpPr>
                <p:spPr bwMode="auto">
                  <a:xfrm>
                    <a:off x="2056" y="1456"/>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24" name="Line 702"/>
                  <p:cNvSpPr>
                    <a:spLocks noChangeShapeType="1"/>
                  </p:cNvSpPr>
                  <p:nvPr/>
                </p:nvSpPr>
                <p:spPr bwMode="auto">
                  <a:xfrm>
                    <a:off x="2056" y="1458"/>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25" name="Line 703"/>
                  <p:cNvSpPr>
                    <a:spLocks noChangeShapeType="1"/>
                  </p:cNvSpPr>
                  <p:nvPr/>
                </p:nvSpPr>
                <p:spPr bwMode="auto">
                  <a:xfrm>
                    <a:off x="2056" y="1460"/>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26" name="Line 704"/>
                  <p:cNvSpPr>
                    <a:spLocks noChangeShapeType="1"/>
                  </p:cNvSpPr>
                  <p:nvPr/>
                </p:nvSpPr>
                <p:spPr bwMode="auto">
                  <a:xfrm>
                    <a:off x="2056" y="1462"/>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27" name="Line 705"/>
                  <p:cNvSpPr>
                    <a:spLocks noChangeShapeType="1"/>
                  </p:cNvSpPr>
                  <p:nvPr/>
                </p:nvSpPr>
                <p:spPr bwMode="auto">
                  <a:xfrm>
                    <a:off x="2056" y="1464"/>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28" name="Line 706"/>
                  <p:cNvSpPr>
                    <a:spLocks noChangeShapeType="1"/>
                  </p:cNvSpPr>
                  <p:nvPr/>
                </p:nvSpPr>
                <p:spPr bwMode="auto">
                  <a:xfrm>
                    <a:off x="2056" y="1466"/>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29" name="Line 707"/>
                  <p:cNvSpPr>
                    <a:spLocks noChangeShapeType="1"/>
                  </p:cNvSpPr>
                  <p:nvPr/>
                </p:nvSpPr>
                <p:spPr bwMode="auto">
                  <a:xfrm>
                    <a:off x="2056" y="1466"/>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30" name="Line 708"/>
                  <p:cNvSpPr>
                    <a:spLocks noChangeShapeType="1"/>
                  </p:cNvSpPr>
                  <p:nvPr/>
                </p:nvSpPr>
                <p:spPr bwMode="auto">
                  <a:xfrm>
                    <a:off x="2056" y="1468"/>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31" name="Line 709"/>
                  <p:cNvSpPr>
                    <a:spLocks noChangeShapeType="1"/>
                  </p:cNvSpPr>
                  <p:nvPr/>
                </p:nvSpPr>
                <p:spPr bwMode="auto">
                  <a:xfrm>
                    <a:off x="2056" y="1470"/>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32" name="Line 710"/>
                  <p:cNvSpPr>
                    <a:spLocks noChangeShapeType="1"/>
                  </p:cNvSpPr>
                  <p:nvPr/>
                </p:nvSpPr>
                <p:spPr bwMode="auto">
                  <a:xfrm>
                    <a:off x="2056" y="1472"/>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33" name="Line 711"/>
                  <p:cNvSpPr>
                    <a:spLocks noChangeShapeType="1"/>
                  </p:cNvSpPr>
                  <p:nvPr/>
                </p:nvSpPr>
                <p:spPr bwMode="auto">
                  <a:xfrm>
                    <a:off x="2056" y="1474"/>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34" name="Line 712"/>
                  <p:cNvSpPr>
                    <a:spLocks noChangeShapeType="1"/>
                  </p:cNvSpPr>
                  <p:nvPr/>
                </p:nvSpPr>
                <p:spPr bwMode="auto">
                  <a:xfrm>
                    <a:off x="2056" y="1476"/>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35" name="Line 713"/>
                  <p:cNvSpPr>
                    <a:spLocks noChangeShapeType="1"/>
                  </p:cNvSpPr>
                  <p:nvPr/>
                </p:nvSpPr>
                <p:spPr bwMode="auto">
                  <a:xfrm>
                    <a:off x="2056" y="1478"/>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36" name="Line 714"/>
                  <p:cNvSpPr>
                    <a:spLocks noChangeShapeType="1"/>
                  </p:cNvSpPr>
                  <p:nvPr/>
                </p:nvSpPr>
                <p:spPr bwMode="auto">
                  <a:xfrm>
                    <a:off x="2056" y="1480"/>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37" name="Line 715"/>
                  <p:cNvSpPr>
                    <a:spLocks noChangeShapeType="1"/>
                  </p:cNvSpPr>
                  <p:nvPr/>
                </p:nvSpPr>
                <p:spPr bwMode="auto">
                  <a:xfrm>
                    <a:off x="2056" y="1480"/>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38" name="Line 716"/>
                  <p:cNvSpPr>
                    <a:spLocks noChangeShapeType="1"/>
                  </p:cNvSpPr>
                  <p:nvPr/>
                </p:nvSpPr>
                <p:spPr bwMode="auto">
                  <a:xfrm>
                    <a:off x="2056" y="1482"/>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39" name="Line 717"/>
                  <p:cNvSpPr>
                    <a:spLocks noChangeShapeType="1"/>
                  </p:cNvSpPr>
                  <p:nvPr/>
                </p:nvSpPr>
                <p:spPr bwMode="auto">
                  <a:xfrm>
                    <a:off x="2056" y="1484"/>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40" name="Line 718"/>
                  <p:cNvSpPr>
                    <a:spLocks noChangeShapeType="1"/>
                  </p:cNvSpPr>
                  <p:nvPr/>
                </p:nvSpPr>
                <p:spPr bwMode="auto">
                  <a:xfrm>
                    <a:off x="2056" y="1486"/>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41" name="Line 719"/>
                  <p:cNvSpPr>
                    <a:spLocks noChangeShapeType="1"/>
                  </p:cNvSpPr>
                  <p:nvPr/>
                </p:nvSpPr>
                <p:spPr bwMode="auto">
                  <a:xfrm>
                    <a:off x="2056" y="1488"/>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42" name="Line 720"/>
                  <p:cNvSpPr>
                    <a:spLocks noChangeShapeType="1"/>
                  </p:cNvSpPr>
                  <p:nvPr/>
                </p:nvSpPr>
                <p:spPr bwMode="auto">
                  <a:xfrm>
                    <a:off x="2056" y="1490"/>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43" name="Line 721"/>
                  <p:cNvSpPr>
                    <a:spLocks noChangeShapeType="1"/>
                  </p:cNvSpPr>
                  <p:nvPr/>
                </p:nvSpPr>
                <p:spPr bwMode="auto">
                  <a:xfrm>
                    <a:off x="2056" y="1492"/>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44" name="Line 722"/>
                  <p:cNvSpPr>
                    <a:spLocks noChangeShapeType="1"/>
                  </p:cNvSpPr>
                  <p:nvPr/>
                </p:nvSpPr>
                <p:spPr bwMode="auto">
                  <a:xfrm>
                    <a:off x="2056" y="1492"/>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45" name="Line 723"/>
                  <p:cNvSpPr>
                    <a:spLocks noChangeShapeType="1"/>
                  </p:cNvSpPr>
                  <p:nvPr/>
                </p:nvSpPr>
                <p:spPr bwMode="auto">
                  <a:xfrm>
                    <a:off x="2056" y="1494"/>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46" name="Line 724"/>
                  <p:cNvSpPr>
                    <a:spLocks noChangeShapeType="1"/>
                  </p:cNvSpPr>
                  <p:nvPr/>
                </p:nvSpPr>
                <p:spPr bwMode="auto">
                  <a:xfrm>
                    <a:off x="2056" y="1496"/>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47" name="Line 725"/>
                  <p:cNvSpPr>
                    <a:spLocks noChangeShapeType="1"/>
                  </p:cNvSpPr>
                  <p:nvPr/>
                </p:nvSpPr>
                <p:spPr bwMode="auto">
                  <a:xfrm>
                    <a:off x="2056" y="1498"/>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48" name="Line 726"/>
                  <p:cNvSpPr>
                    <a:spLocks noChangeShapeType="1"/>
                  </p:cNvSpPr>
                  <p:nvPr/>
                </p:nvSpPr>
                <p:spPr bwMode="auto">
                  <a:xfrm>
                    <a:off x="2056" y="1500"/>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49" name="Line 727"/>
                  <p:cNvSpPr>
                    <a:spLocks noChangeShapeType="1"/>
                  </p:cNvSpPr>
                  <p:nvPr/>
                </p:nvSpPr>
                <p:spPr bwMode="auto">
                  <a:xfrm>
                    <a:off x="2056" y="1502"/>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50" name="Line 728"/>
                  <p:cNvSpPr>
                    <a:spLocks noChangeShapeType="1"/>
                  </p:cNvSpPr>
                  <p:nvPr/>
                </p:nvSpPr>
                <p:spPr bwMode="auto">
                  <a:xfrm>
                    <a:off x="2056" y="1504"/>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51" name="Line 729"/>
                  <p:cNvSpPr>
                    <a:spLocks noChangeShapeType="1"/>
                  </p:cNvSpPr>
                  <p:nvPr/>
                </p:nvSpPr>
                <p:spPr bwMode="auto">
                  <a:xfrm>
                    <a:off x="2056" y="1504"/>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52" name="Line 730"/>
                  <p:cNvSpPr>
                    <a:spLocks noChangeShapeType="1"/>
                  </p:cNvSpPr>
                  <p:nvPr/>
                </p:nvSpPr>
                <p:spPr bwMode="auto">
                  <a:xfrm>
                    <a:off x="2056" y="1506"/>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53" name="Line 731"/>
                  <p:cNvSpPr>
                    <a:spLocks noChangeShapeType="1"/>
                  </p:cNvSpPr>
                  <p:nvPr/>
                </p:nvSpPr>
                <p:spPr bwMode="auto">
                  <a:xfrm>
                    <a:off x="2056" y="1508"/>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54" name="Line 732"/>
                  <p:cNvSpPr>
                    <a:spLocks noChangeShapeType="1"/>
                  </p:cNvSpPr>
                  <p:nvPr/>
                </p:nvSpPr>
                <p:spPr bwMode="auto">
                  <a:xfrm>
                    <a:off x="2056" y="1510"/>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55" name="Line 733"/>
                  <p:cNvSpPr>
                    <a:spLocks noChangeShapeType="1"/>
                  </p:cNvSpPr>
                  <p:nvPr/>
                </p:nvSpPr>
                <p:spPr bwMode="auto">
                  <a:xfrm>
                    <a:off x="2056" y="1512"/>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56" name="Line 734"/>
                  <p:cNvSpPr>
                    <a:spLocks noChangeShapeType="1"/>
                  </p:cNvSpPr>
                  <p:nvPr/>
                </p:nvSpPr>
                <p:spPr bwMode="auto">
                  <a:xfrm>
                    <a:off x="2056" y="1514"/>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57" name="Line 735"/>
                  <p:cNvSpPr>
                    <a:spLocks noChangeShapeType="1"/>
                  </p:cNvSpPr>
                  <p:nvPr/>
                </p:nvSpPr>
                <p:spPr bwMode="auto">
                  <a:xfrm>
                    <a:off x="2056" y="1516"/>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58" name="Line 736"/>
                  <p:cNvSpPr>
                    <a:spLocks noChangeShapeType="1"/>
                  </p:cNvSpPr>
                  <p:nvPr/>
                </p:nvSpPr>
                <p:spPr bwMode="auto">
                  <a:xfrm>
                    <a:off x="2056" y="1516"/>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59" name="Line 737"/>
                  <p:cNvSpPr>
                    <a:spLocks noChangeShapeType="1"/>
                  </p:cNvSpPr>
                  <p:nvPr/>
                </p:nvSpPr>
                <p:spPr bwMode="auto">
                  <a:xfrm>
                    <a:off x="2056" y="1518"/>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60" name="Line 738"/>
                  <p:cNvSpPr>
                    <a:spLocks noChangeShapeType="1"/>
                  </p:cNvSpPr>
                  <p:nvPr/>
                </p:nvSpPr>
                <p:spPr bwMode="auto">
                  <a:xfrm>
                    <a:off x="2056" y="1520"/>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61" name="Line 739"/>
                  <p:cNvSpPr>
                    <a:spLocks noChangeShapeType="1"/>
                  </p:cNvSpPr>
                  <p:nvPr/>
                </p:nvSpPr>
                <p:spPr bwMode="auto">
                  <a:xfrm>
                    <a:off x="2056" y="1522"/>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62" name="Line 740"/>
                  <p:cNvSpPr>
                    <a:spLocks noChangeShapeType="1"/>
                  </p:cNvSpPr>
                  <p:nvPr/>
                </p:nvSpPr>
                <p:spPr bwMode="auto">
                  <a:xfrm>
                    <a:off x="2056" y="1524"/>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63" name="Line 741"/>
                  <p:cNvSpPr>
                    <a:spLocks noChangeShapeType="1"/>
                  </p:cNvSpPr>
                  <p:nvPr/>
                </p:nvSpPr>
                <p:spPr bwMode="auto">
                  <a:xfrm>
                    <a:off x="2056" y="1526"/>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64" name="Line 742"/>
                  <p:cNvSpPr>
                    <a:spLocks noChangeShapeType="1"/>
                  </p:cNvSpPr>
                  <p:nvPr/>
                </p:nvSpPr>
                <p:spPr bwMode="auto">
                  <a:xfrm>
                    <a:off x="2056" y="1528"/>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65" name="Line 743"/>
                  <p:cNvSpPr>
                    <a:spLocks noChangeShapeType="1"/>
                  </p:cNvSpPr>
                  <p:nvPr/>
                </p:nvSpPr>
                <p:spPr bwMode="auto">
                  <a:xfrm>
                    <a:off x="2056" y="1530"/>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66" name="Line 744"/>
                  <p:cNvSpPr>
                    <a:spLocks noChangeShapeType="1"/>
                  </p:cNvSpPr>
                  <p:nvPr/>
                </p:nvSpPr>
                <p:spPr bwMode="auto">
                  <a:xfrm>
                    <a:off x="2056" y="1530"/>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67" name="Line 745"/>
                  <p:cNvSpPr>
                    <a:spLocks noChangeShapeType="1"/>
                  </p:cNvSpPr>
                  <p:nvPr/>
                </p:nvSpPr>
                <p:spPr bwMode="auto">
                  <a:xfrm>
                    <a:off x="2056" y="1532"/>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68" name="Line 746"/>
                  <p:cNvSpPr>
                    <a:spLocks noChangeShapeType="1"/>
                  </p:cNvSpPr>
                  <p:nvPr/>
                </p:nvSpPr>
                <p:spPr bwMode="auto">
                  <a:xfrm>
                    <a:off x="2056" y="1534"/>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69" name="Line 747"/>
                  <p:cNvSpPr>
                    <a:spLocks noChangeShapeType="1"/>
                  </p:cNvSpPr>
                  <p:nvPr/>
                </p:nvSpPr>
                <p:spPr bwMode="auto">
                  <a:xfrm>
                    <a:off x="2056" y="1536"/>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70" name="Line 748"/>
                  <p:cNvSpPr>
                    <a:spLocks noChangeShapeType="1"/>
                  </p:cNvSpPr>
                  <p:nvPr/>
                </p:nvSpPr>
                <p:spPr bwMode="auto">
                  <a:xfrm>
                    <a:off x="2056" y="1538"/>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71" name="Line 749"/>
                  <p:cNvSpPr>
                    <a:spLocks noChangeShapeType="1"/>
                  </p:cNvSpPr>
                  <p:nvPr/>
                </p:nvSpPr>
                <p:spPr bwMode="auto">
                  <a:xfrm>
                    <a:off x="2056" y="1540"/>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72" name="Line 750"/>
                  <p:cNvSpPr>
                    <a:spLocks noChangeShapeType="1"/>
                  </p:cNvSpPr>
                  <p:nvPr/>
                </p:nvSpPr>
                <p:spPr bwMode="auto">
                  <a:xfrm>
                    <a:off x="2056" y="1542"/>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73" name="Line 751"/>
                  <p:cNvSpPr>
                    <a:spLocks noChangeShapeType="1"/>
                  </p:cNvSpPr>
                  <p:nvPr/>
                </p:nvSpPr>
                <p:spPr bwMode="auto">
                  <a:xfrm>
                    <a:off x="2056" y="1542"/>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74" name="Line 752"/>
                  <p:cNvSpPr>
                    <a:spLocks noChangeShapeType="1"/>
                  </p:cNvSpPr>
                  <p:nvPr/>
                </p:nvSpPr>
                <p:spPr bwMode="auto">
                  <a:xfrm>
                    <a:off x="2056" y="1544"/>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75" name="Line 753"/>
                  <p:cNvSpPr>
                    <a:spLocks noChangeShapeType="1"/>
                  </p:cNvSpPr>
                  <p:nvPr/>
                </p:nvSpPr>
                <p:spPr bwMode="auto">
                  <a:xfrm>
                    <a:off x="2056" y="1546"/>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76" name="Line 754"/>
                  <p:cNvSpPr>
                    <a:spLocks noChangeShapeType="1"/>
                  </p:cNvSpPr>
                  <p:nvPr/>
                </p:nvSpPr>
                <p:spPr bwMode="auto">
                  <a:xfrm>
                    <a:off x="2056" y="1548"/>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77" name="Line 755"/>
                  <p:cNvSpPr>
                    <a:spLocks noChangeShapeType="1"/>
                  </p:cNvSpPr>
                  <p:nvPr/>
                </p:nvSpPr>
                <p:spPr bwMode="auto">
                  <a:xfrm>
                    <a:off x="2056" y="1550"/>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78" name="Line 756"/>
                  <p:cNvSpPr>
                    <a:spLocks noChangeShapeType="1"/>
                  </p:cNvSpPr>
                  <p:nvPr/>
                </p:nvSpPr>
                <p:spPr bwMode="auto">
                  <a:xfrm>
                    <a:off x="2056" y="1552"/>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79" name="Line 757"/>
                  <p:cNvSpPr>
                    <a:spLocks noChangeShapeType="1"/>
                  </p:cNvSpPr>
                  <p:nvPr/>
                </p:nvSpPr>
                <p:spPr bwMode="auto">
                  <a:xfrm>
                    <a:off x="2056" y="1554"/>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80" name="Line 758"/>
                  <p:cNvSpPr>
                    <a:spLocks noChangeShapeType="1"/>
                  </p:cNvSpPr>
                  <p:nvPr/>
                </p:nvSpPr>
                <p:spPr bwMode="auto">
                  <a:xfrm>
                    <a:off x="2056" y="1554"/>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81" name="Line 759"/>
                  <p:cNvSpPr>
                    <a:spLocks noChangeShapeType="1"/>
                  </p:cNvSpPr>
                  <p:nvPr/>
                </p:nvSpPr>
                <p:spPr bwMode="auto">
                  <a:xfrm>
                    <a:off x="2056" y="1556"/>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82" name="Line 760"/>
                  <p:cNvSpPr>
                    <a:spLocks noChangeShapeType="1"/>
                  </p:cNvSpPr>
                  <p:nvPr/>
                </p:nvSpPr>
                <p:spPr bwMode="auto">
                  <a:xfrm>
                    <a:off x="2056" y="1558"/>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83" name="Line 761"/>
                  <p:cNvSpPr>
                    <a:spLocks noChangeShapeType="1"/>
                  </p:cNvSpPr>
                  <p:nvPr/>
                </p:nvSpPr>
                <p:spPr bwMode="auto">
                  <a:xfrm>
                    <a:off x="2056" y="1560"/>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84" name="Line 762"/>
                  <p:cNvSpPr>
                    <a:spLocks noChangeShapeType="1"/>
                  </p:cNvSpPr>
                  <p:nvPr/>
                </p:nvSpPr>
                <p:spPr bwMode="auto">
                  <a:xfrm>
                    <a:off x="2056" y="1562"/>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85" name="Line 763"/>
                  <p:cNvSpPr>
                    <a:spLocks noChangeShapeType="1"/>
                  </p:cNvSpPr>
                  <p:nvPr/>
                </p:nvSpPr>
                <p:spPr bwMode="auto">
                  <a:xfrm>
                    <a:off x="2056" y="1564"/>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86" name="Line 764"/>
                  <p:cNvSpPr>
                    <a:spLocks noChangeShapeType="1"/>
                  </p:cNvSpPr>
                  <p:nvPr/>
                </p:nvSpPr>
                <p:spPr bwMode="auto">
                  <a:xfrm>
                    <a:off x="2056" y="1566"/>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87" name="Line 765"/>
                  <p:cNvSpPr>
                    <a:spLocks noChangeShapeType="1"/>
                  </p:cNvSpPr>
                  <p:nvPr/>
                </p:nvSpPr>
                <p:spPr bwMode="auto">
                  <a:xfrm>
                    <a:off x="2056" y="1568"/>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88" name="Line 766"/>
                  <p:cNvSpPr>
                    <a:spLocks noChangeShapeType="1"/>
                  </p:cNvSpPr>
                  <p:nvPr/>
                </p:nvSpPr>
                <p:spPr bwMode="auto">
                  <a:xfrm>
                    <a:off x="2056" y="1568"/>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89" name="Line 767"/>
                  <p:cNvSpPr>
                    <a:spLocks noChangeShapeType="1"/>
                  </p:cNvSpPr>
                  <p:nvPr/>
                </p:nvSpPr>
                <p:spPr bwMode="auto">
                  <a:xfrm>
                    <a:off x="2056" y="1570"/>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90" name="Line 768"/>
                  <p:cNvSpPr>
                    <a:spLocks noChangeShapeType="1"/>
                  </p:cNvSpPr>
                  <p:nvPr/>
                </p:nvSpPr>
                <p:spPr bwMode="auto">
                  <a:xfrm>
                    <a:off x="2056" y="1572"/>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91" name="Line 769"/>
                  <p:cNvSpPr>
                    <a:spLocks noChangeShapeType="1"/>
                  </p:cNvSpPr>
                  <p:nvPr/>
                </p:nvSpPr>
                <p:spPr bwMode="auto">
                  <a:xfrm>
                    <a:off x="2056" y="1574"/>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92" name="Line 770"/>
                  <p:cNvSpPr>
                    <a:spLocks noChangeShapeType="1"/>
                  </p:cNvSpPr>
                  <p:nvPr/>
                </p:nvSpPr>
                <p:spPr bwMode="auto">
                  <a:xfrm>
                    <a:off x="2056" y="1576"/>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93" name="Line 771"/>
                  <p:cNvSpPr>
                    <a:spLocks noChangeShapeType="1"/>
                  </p:cNvSpPr>
                  <p:nvPr/>
                </p:nvSpPr>
                <p:spPr bwMode="auto">
                  <a:xfrm>
                    <a:off x="2056" y="1578"/>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94" name="Line 772"/>
                  <p:cNvSpPr>
                    <a:spLocks noChangeShapeType="1"/>
                  </p:cNvSpPr>
                  <p:nvPr/>
                </p:nvSpPr>
                <p:spPr bwMode="auto">
                  <a:xfrm>
                    <a:off x="2056" y="1580"/>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95" name="Line 773"/>
                  <p:cNvSpPr>
                    <a:spLocks noChangeShapeType="1"/>
                  </p:cNvSpPr>
                  <p:nvPr/>
                </p:nvSpPr>
                <p:spPr bwMode="auto">
                  <a:xfrm>
                    <a:off x="2056" y="1580"/>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96" name="Line 774"/>
                  <p:cNvSpPr>
                    <a:spLocks noChangeShapeType="1"/>
                  </p:cNvSpPr>
                  <p:nvPr/>
                </p:nvSpPr>
                <p:spPr bwMode="auto">
                  <a:xfrm>
                    <a:off x="2056" y="1582"/>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97" name="Line 775"/>
                  <p:cNvSpPr>
                    <a:spLocks noChangeShapeType="1"/>
                  </p:cNvSpPr>
                  <p:nvPr/>
                </p:nvSpPr>
                <p:spPr bwMode="auto">
                  <a:xfrm>
                    <a:off x="2056" y="1584"/>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98" name="Line 776"/>
                  <p:cNvSpPr>
                    <a:spLocks noChangeShapeType="1"/>
                  </p:cNvSpPr>
                  <p:nvPr/>
                </p:nvSpPr>
                <p:spPr bwMode="auto">
                  <a:xfrm>
                    <a:off x="2056" y="1586"/>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699" name="Line 777"/>
                  <p:cNvSpPr>
                    <a:spLocks noChangeShapeType="1"/>
                  </p:cNvSpPr>
                  <p:nvPr/>
                </p:nvSpPr>
                <p:spPr bwMode="auto">
                  <a:xfrm>
                    <a:off x="2056" y="1588"/>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00" name="Line 778"/>
                  <p:cNvSpPr>
                    <a:spLocks noChangeShapeType="1"/>
                  </p:cNvSpPr>
                  <p:nvPr/>
                </p:nvSpPr>
                <p:spPr bwMode="auto">
                  <a:xfrm>
                    <a:off x="2056" y="1590"/>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01" name="Line 779"/>
                  <p:cNvSpPr>
                    <a:spLocks noChangeShapeType="1"/>
                  </p:cNvSpPr>
                  <p:nvPr/>
                </p:nvSpPr>
                <p:spPr bwMode="auto">
                  <a:xfrm>
                    <a:off x="2056" y="1592"/>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02" name="Line 780"/>
                  <p:cNvSpPr>
                    <a:spLocks noChangeShapeType="1"/>
                  </p:cNvSpPr>
                  <p:nvPr/>
                </p:nvSpPr>
                <p:spPr bwMode="auto">
                  <a:xfrm>
                    <a:off x="2056" y="1592"/>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03" name="Line 781"/>
                  <p:cNvSpPr>
                    <a:spLocks noChangeShapeType="1"/>
                  </p:cNvSpPr>
                  <p:nvPr/>
                </p:nvSpPr>
                <p:spPr bwMode="auto">
                  <a:xfrm>
                    <a:off x="2056" y="1594"/>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04" name="Line 782"/>
                  <p:cNvSpPr>
                    <a:spLocks noChangeShapeType="1"/>
                  </p:cNvSpPr>
                  <p:nvPr/>
                </p:nvSpPr>
                <p:spPr bwMode="auto">
                  <a:xfrm>
                    <a:off x="2056" y="1596"/>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05" name="Line 783"/>
                  <p:cNvSpPr>
                    <a:spLocks noChangeShapeType="1"/>
                  </p:cNvSpPr>
                  <p:nvPr/>
                </p:nvSpPr>
                <p:spPr bwMode="auto">
                  <a:xfrm>
                    <a:off x="2056" y="1598"/>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06" name="Line 784"/>
                  <p:cNvSpPr>
                    <a:spLocks noChangeShapeType="1"/>
                  </p:cNvSpPr>
                  <p:nvPr/>
                </p:nvSpPr>
                <p:spPr bwMode="auto">
                  <a:xfrm>
                    <a:off x="2056" y="1600"/>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07" name="Line 785"/>
                  <p:cNvSpPr>
                    <a:spLocks noChangeShapeType="1"/>
                  </p:cNvSpPr>
                  <p:nvPr/>
                </p:nvSpPr>
                <p:spPr bwMode="auto">
                  <a:xfrm>
                    <a:off x="2056" y="1602"/>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08" name="Line 786"/>
                  <p:cNvSpPr>
                    <a:spLocks noChangeShapeType="1"/>
                  </p:cNvSpPr>
                  <p:nvPr/>
                </p:nvSpPr>
                <p:spPr bwMode="auto">
                  <a:xfrm>
                    <a:off x="2056" y="1604"/>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09" name="Line 787"/>
                  <p:cNvSpPr>
                    <a:spLocks noChangeShapeType="1"/>
                  </p:cNvSpPr>
                  <p:nvPr/>
                </p:nvSpPr>
                <p:spPr bwMode="auto">
                  <a:xfrm>
                    <a:off x="2056" y="1604"/>
                    <a:ext cx="52"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710" name="Freeform 788"/>
                  <p:cNvSpPr>
                    <a:spLocks/>
                  </p:cNvSpPr>
                  <p:nvPr/>
                </p:nvSpPr>
                <p:spPr bwMode="auto">
                  <a:xfrm>
                    <a:off x="2056" y="1430"/>
                    <a:ext cx="40" cy="162"/>
                  </a:xfrm>
                  <a:custGeom>
                    <a:avLst/>
                    <a:gdLst>
                      <a:gd name="T0" fmla="*/ 0 w 40"/>
                      <a:gd name="T1" fmla="*/ 0 h 162"/>
                      <a:gd name="T2" fmla="*/ 4 w 40"/>
                      <a:gd name="T3" fmla="*/ 14 h 162"/>
                      <a:gd name="T4" fmla="*/ 6 w 40"/>
                      <a:gd name="T5" fmla="*/ 28 h 162"/>
                      <a:gd name="T6" fmla="*/ 10 w 40"/>
                      <a:gd name="T7" fmla="*/ 38 h 162"/>
                      <a:gd name="T8" fmla="*/ 12 w 40"/>
                      <a:gd name="T9" fmla="*/ 48 h 162"/>
                      <a:gd name="T10" fmla="*/ 16 w 40"/>
                      <a:gd name="T11" fmla="*/ 66 h 162"/>
                      <a:gd name="T12" fmla="*/ 20 w 40"/>
                      <a:gd name="T13" fmla="*/ 82 h 162"/>
                      <a:gd name="T14" fmla="*/ 24 w 40"/>
                      <a:gd name="T15" fmla="*/ 96 h 162"/>
                      <a:gd name="T16" fmla="*/ 28 w 40"/>
                      <a:gd name="T17" fmla="*/ 114 h 162"/>
                      <a:gd name="T18" fmla="*/ 30 w 40"/>
                      <a:gd name="T19" fmla="*/ 124 h 162"/>
                      <a:gd name="T20" fmla="*/ 32 w 40"/>
                      <a:gd name="T21" fmla="*/ 134 h 162"/>
                      <a:gd name="T22" fmla="*/ 36 w 40"/>
                      <a:gd name="T23" fmla="*/ 148 h 162"/>
                      <a:gd name="T24" fmla="*/ 40 w 40"/>
                      <a:gd name="T25" fmla="*/ 162 h 1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162"/>
                      <a:gd name="T41" fmla="*/ 40 w 40"/>
                      <a:gd name="T42" fmla="*/ 162 h 1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162">
                        <a:moveTo>
                          <a:pt x="0" y="0"/>
                        </a:moveTo>
                        <a:lnTo>
                          <a:pt x="4" y="14"/>
                        </a:lnTo>
                        <a:lnTo>
                          <a:pt x="6" y="28"/>
                        </a:lnTo>
                        <a:lnTo>
                          <a:pt x="10" y="38"/>
                        </a:lnTo>
                        <a:lnTo>
                          <a:pt x="12" y="48"/>
                        </a:lnTo>
                        <a:lnTo>
                          <a:pt x="16" y="66"/>
                        </a:lnTo>
                        <a:lnTo>
                          <a:pt x="20" y="82"/>
                        </a:lnTo>
                        <a:lnTo>
                          <a:pt x="24" y="96"/>
                        </a:lnTo>
                        <a:lnTo>
                          <a:pt x="28" y="114"/>
                        </a:lnTo>
                        <a:lnTo>
                          <a:pt x="30" y="124"/>
                        </a:lnTo>
                        <a:lnTo>
                          <a:pt x="32" y="134"/>
                        </a:lnTo>
                        <a:lnTo>
                          <a:pt x="36" y="148"/>
                        </a:lnTo>
                        <a:lnTo>
                          <a:pt x="40" y="162"/>
                        </a:lnTo>
                      </a:path>
                    </a:pathLst>
                  </a:custGeom>
                  <a:solidFill>
                    <a:srgbClr val="FF2327"/>
                  </a:solidFill>
                  <a:ln w="190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grpSp>
            <p:sp>
              <p:nvSpPr>
                <p:cNvPr id="482" name="Freeform 789"/>
                <p:cNvSpPr>
                  <a:spLocks/>
                </p:cNvSpPr>
                <p:nvPr/>
              </p:nvSpPr>
              <p:spPr bwMode="auto">
                <a:xfrm>
                  <a:off x="2088" y="1606"/>
                  <a:ext cx="42" cy="190"/>
                </a:xfrm>
                <a:custGeom>
                  <a:avLst/>
                  <a:gdLst>
                    <a:gd name="T0" fmla="*/ 20 w 42"/>
                    <a:gd name="T1" fmla="*/ 0 h 190"/>
                    <a:gd name="T2" fmla="*/ 8 w 42"/>
                    <a:gd name="T3" fmla="*/ 16 h 190"/>
                    <a:gd name="T4" fmla="*/ 2 w 42"/>
                    <a:gd name="T5" fmla="*/ 30 h 190"/>
                    <a:gd name="T6" fmla="*/ 0 w 42"/>
                    <a:gd name="T7" fmla="*/ 44 h 190"/>
                    <a:gd name="T8" fmla="*/ 2 w 42"/>
                    <a:gd name="T9" fmla="*/ 56 h 190"/>
                    <a:gd name="T10" fmla="*/ 6 w 42"/>
                    <a:gd name="T11" fmla="*/ 68 h 190"/>
                    <a:gd name="T12" fmla="*/ 10 w 42"/>
                    <a:gd name="T13" fmla="*/ 80 h 190"/>
                    <a:gd name="T14" fmla="*/ 18 w 42"/>
                    <a:gd name="T15" fmla="*/ 92 h 190"/>
                    <a:gd name="T16" fmla="*/ 24 w 42"/>
                    <a:gd name="T17" fmla="*/ 102 h 190"/>
                    <a:gd name="T18" fmla="*/ 30 w 42"/>
                    <a:gd name="T19" fmla="*/ 114 h 190"/>
                    <a:gd name="T20" fmla="*/ 36 w 42"/>
                    <a:gd name="T21" fmla="*/ 124 h 190"/>
                    <a:gd name="T22" fmla="*/ 40 w 42"/>
                    <a:gd name="T23" fmla="*/ 134 h 190"/>
                    <a:gd name="T24" fmla="*/ 42 w 42"/>
                    <a:gd name="T25" fmla="*/ 146 h 190"/>
                    <a:gd name="T26" fmla="*/ 40 w 42"/>
                    <a:gd name="T27" fmla="*/ 156 h 190"/>
                    <a:gd name="T28" fmla="*/ 36 w 42"/>
                    <a:gd name="T29" fmla="*/ 168 h 190"/>
                    <a:gd name="T30" fmla="*/ 26 w 42"/>
                    <a:gd name="T31" fmla="*/ 178 h 190"/>
                    <a:gd name="T32" fmla="*/ 10 w 42"/>
                    <a:gd name="T33" fmla="*/ 190 h 190"/>
                    <a:gd name="T34" fmla="*/ 20 w 42"/>
                    <a:gd name="T35" fmla="*/ 0 h 1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
                    <a:gd name="T55" fmla="*/ 0 h 190"/>
                    <a:gd name="T56" fmla="*/ 42 w 42"/>
                    <a:gd name="T57" fmla="*/ 190 h 1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 h="190">
                      <a:moveTo>
                        <a:pt x="20" y="0"/>
                      </a:moveTo>
                      <a:lnTo>
                        <a:pt x="8" y="16"/>
                      </a:lnTo>
                      <a:lnTo>
                        <a:pt x="2" y="30"/>
                      </a:lnTo>
                      <a:lnTo>
                        <a:pt x="0" y="44"/>
                      </a:lnTo>
                      <a:lnTo>
                        <a:pt x="2" y="56"/>
                      </a:lnTo>
                      <a:lnTo>
                        <a:pt x="6" y="68"/>
                      </a:lnTo>
                      <a:lnTo>
                        <a:pt x="10" y="80"/>
                      </a:lnTo>
                      <a:lnTo>
                        <a:pt x="18" y="92"/>
                      </a:lnTo>
                      <a:lnTo>
                        <a:pt x="24" y="102"/>
                      </a:lnTo>
                      <a:lnTo>
                        <a:pt x="30" y="114"/>
                      </a:lnTo>
                      <a:lnTo>
                        <a:pt x="36" y="124"/>
                      </a:lnTo>
                      <a:lnTo>
                        <a:pt x="40" y="134"/>
                      </a:lnTo>
                      <a:lnTo>
                        <a:pt x="42" y="146"/>
                      </a:lnTo>
                      <a:lnTo>
                        <a:pt x="40" y="156"/>
                      </a:lnTo>
                      <a:lnTo>
                        <a:pt x="36" y="168"/>
                      </a:lnTo>
                      <a:lnTo>
                        <a:pt x="26" y="178"/>
                      </a:lnTo>
                      <a:lnTo>
                        <a:pt x="10" y="190"/>
                      </a:lnTo>
                      <a:lnTo>
                        <a:pt x="20" y="0"/>
                      </a:lnTo>
                      <a:close/>
                    </a:path>
                  </a:pathLst>
                </a:custGeom>
                <a:solidFill>
                  <a:srgbClr val="FF2327"/>
                </a:solidFill>
                <a:ln w="9525">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83" name="Line 790"/>
                <p:cNvSpPr>
                  <a:spLocks noChangeShapeType="1"/>
                </p:cNvSpPr>
                <p:nvPr/>
              </p:nvSpPr>
              <p:spPr bwMode="auto">
                <a:xfrm>
                  <a:off x="2088" y="1606"/>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84" name="Line 791"/>
                <p:cNvSpPr>
                  <a:spLocks noChangeShapeType="1"/>
                </p:cNvSpPr>
                <p:nvPr/>
              </p:nvSpPr>
              <p:spPr bwMode="auto">
                <a:xfrm>
                  <a:off x="2088" y="1606"/>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85" name="Line 792"/>
                <p:cNvSpPr>
                  <a:spLocks noChangeShapeType="1"/>
                </p:cNvSpPr>
                <p:nvPr/>
              </p:nvSpPr>
              <p:spPr bwMode="auto">
                <a:xfrm>
                  <a:off x="2088" y="1608"/>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86" name="Line 793"/>
                <p:cNvSpPr>
                  <a:spLocks noChangeShapeType="1"/>
                </p:cNvSpPr>
                <p:nvPr/>
              </p:nvSpPr>
              <p:spPr bwMode="auto">
                <a:xfrm>
                  <a:off x="2088" y="1610"/>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87" name="Line 794"/>
                <p:cNvSpPr>
                  <a:spLocks noChangeShapeType="1"/>
                </p:cNvSpPr>
                <p:nvPr/>
              </p:nvSpPr>
              <p:spPr bwMode="auto">
                <a:xfrm>
                  <a:off x="2088" y="1612"/>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88" name="Line 795"/>
                <p:cNvSpPr>
                  <a:spLocks noChangeShapeType="1"/>
                </p:cNvSpPr>
                <p:nvPr/>
              </p:nvSpPr>
              <p:spPr bwMode="auto">
                <a:xfrm>
                  <a:off x="2088" y="1614"/>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89" name="Line 796"/>
                <p:cNvSpPr>
                  <a:spLocks noChangeShapeType="1"/>
                </p:cNvSpPr>
                <p:nvPr/>
              </p:nvSpPr>
              <p:spPr bwMode="auto">
                <a:xfrm>
                  <a:off x="2088" y="1616"/>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90" name="Line 797"/>
                <p:cNvSpPr>
                  <a:spLocks noChangeShapeType="1"/>
                </p:cNvSpPr>
                <p:nvPr/>
              </p:nvSpPr>
              <p:spPr bwMode="auto">
                <a:xfrm>
                  <a:off x="2088" y="1618"/>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91" name="Line 798"/>
                <p:cNvSpPr>
                  <a:spLocks noChangeShapeType="1"/>
                </p:cNvSpPr>
                <p:nvPr/>
              </p:nvSpPr>
              <p:spPr bwMode="auto">
                <a:xfrm>
                  <a:off x="2088" y="1620"/>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92" name="Line 799"/>
                <p:cNvSpPr>
                  <a:spLocks noChangeShapeType="1"/>
                </p:cNvSpPr>
                <p:nvPr/>
              </p:nvSpPr>
              <p:spPr bwMode="auto">
                <a:xfrm>
                  <a:off x="2088" y="1622"/>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93" name="Line 800"/>
                <p:cNvSpPr>
                  <a:spLocks noChangeShapeType="1"/>
                </p:cNvSpPr>
                <p:nvPr/>
              </p:nvSpPr>
              <p:spPr bwMode="auto">
                <a:xfrm>
                  <a:off x="2088" y="1624"/>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94" name="Line 801"/>
                <p:cNvSpPr>
                  <a:spLocks noChangeShapeType="1"/>
                </p:cNvSpPr>
                <p:nvPr/>
              </p:nvSpPr>
              <p:spPr bwMode="auto">
                <a:xfrm>
                  <a:off x="2088" y="1626"/>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95" name="Line 802"/>
                <p:cNvSpPr>
                  <a:spLocks noChangeShapeType="1"/>
                </p:cNvSpPr>
                <p:nvPr/>
              </p:nvSpPr>
              <p:spPr bwMode="auto">
                <a:xfrm>
                  <a:off x="2088" y="1628"/>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96" name="Line 803"/>
                <p:cNvSpPr>
                  <a:spLocks noChangeShapeType="1"/>
                </p:cNvSpPr>
                <p:nvPr/>
              </p:nvSpPr>
              <p:spPr bwMode="auto">
                <a:xfrm>
                  <a:off x="2088" y="1630"/>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97" name="Line 804"/>
                <p:cNvSpPr>
                  <a:spLocks noChangeShapeType="1"/>
                </p:cNvSpPr>
                <p:nvPr/>
              </p:nvSpPr>
              <p:spPr bwMode="auto">
                <a:xfrm>
                  <a:off x="2088" y="1632"/>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98" name="Line 805"/>
                <p:cNvSpPr>
                  <a:spLocks noChangeShapeType="1"/>
                </p:cNvSpPr>
                <p:nvPr/>
              </p:nvSpPr>
              <p:spPr bwMode="auto">
                <a:xfrm>
                  <a:off x="2088" y="1634"/>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499" name="Line 806"/>
                <p:cNvSpPr>
                  <a:spLocks noChangeShapeType="1"/>
                </p:cNvSpPr>
                <p:nvPr/>
              </p:nvSpPr>
              <p:spPr bwMode="auto">
                <a:xfrm>
                  <a:off x="2088" y="1636"/>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00" name="Line 807"/>
                <p:cNvSpPr>
                  <a:spLocks noChangeShapeType="1"/>
                </p:cNvSpPr>
                <p:nvPr/>
              </p:nvSpPr>
              <p:spPr bwMode="auto">
                <a:xfrm>
                  <a:off x="2088" y="1638"/>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01" name="Line 808"/>
                <p:cNvSpPr>
                  <a:spLocks noChangeShapeType="1"/>
                </p:cNvSpPr>
                <p:nvPr/>
              </p:nvSpPr>
              <p:spPr bwMode="auto">
                <a:xfrm>
                  <a:off x="2088" y="1640"/>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02" name="Line 809"/>
                <p:cNvSpPr>
                  <a:spLocks noChangeShapeType="1"/>
                </p:cNvSpPr>
                <p:nvPr/>
              </p:nvSpPr>
              <p:spPr bwMode="auto">
                <a:xfrm>
                  <a:off x="2088" y="1642"/>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03" name="Line 810"/>
                <p:cNvSpPr>
                  <a:spLocks noChangeShapeType="1"/>
                </p:cNvSpPr>
                <p:nvPr/>
              </p:nvSpPr>
              <p:spPr bwMode="auto">
                <a:xfrm>
                  <a:off x="2088" y="1644"/>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04" name="Line 811"/>
                <p:cNvSpPr>
                  <a:spLocks noChangeShapeType="1"/>
                </p:cNvSpPr>
                <p:nvPr/>
              </p:nvSpPr>
              <p:spPr bwMode="auto">
                <a:xfrm>
                  <a:off x="2088" y="1646"/>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05" name="Line 812"/>
                <p:cNvSpPr>
                  <a:spLocks noChangeShapeType="1"/>
                </p:cNvSpPr>
                <p:nvPr/>
              </p:nvSpPr>
              <p:spPr bwMode="auto">
                <a:xfrm>
                  <a:off x="2088" y="1648"/>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06" name="Line 813"/>
                <p:cNvSpPr>
                  <a:spLocks noChangeShapeType="1"/>
                </p:cNvSpPr>
                <p:nvPr/>
              </p:nvSpPr>
              <p:spPr bwMode="auto">
                <a:xfrm>
                  <a:off x="2088" y="1650"/>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07" name="Line 814"/>
                <p:cNvSpPr>
                  <a:spLocks noChangeShapeType="1"/>
                </p:cNvSpPr>
                <p:nvPr/>
              </p:nvSpPr>
              <p:spPr bwMode="auto">
                <a:xfrm>
                  <a:off x="2088" y="1652"/>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08" name="Line 815"/>
                <p:cNvSpPr>
                  <a:spLocks noChangeShapeType="1"/>
                </p:cNvSpPr>
                <p:nvPr/>
              </p:nvSpPr>
              <p:spPr bwMode="auto">
                <a:xfrm>
                  <a:off x="2088" y="1654"/>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09" name="Line 816"/>
                <p:cNvSpPr>
                  <a:spLocks noChangeShapeType="1"/>
                </p:cNvSpPr>
                <p:nvPr/>
              </p:nvSpPr>
              <p:spPr bwMode="auto">
                <a:xfrm>
                  <a:off x="2088" y="1656"/>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10" name="Line 817"/>
                <p:cNvSpPr>
                  <a:spLocks noChangeShapeType="1"/>
                </p:cNvSpPr>
                <p:nvPr/>
              </p:nvSpPr>
              <p:spPr bwMode="auto">
                <a:xfrm>
                  <a:off x="2088" y="1658"/>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11" name="Line 818"/>
                <p:cNvSpPr>
                  <a:spLocks noChangeShapeType="1"/>
                </p:cNvSpPr>
                <p:nvPr/>
              </p:nvSpPr>
              <p:spPr bwMode="auto">
                <a:xfrm>
                  <a:off x="2088" y="1660"/>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12" name="Line 819"/>
                <p:cNvSpPr>
                  <a:spLocks noChangeShapeType="1"/>
                </p:cNvSpPr>
                <p:nvPr/>
              </p:nvSpPr>
              <p:spPr bwMode="auto">
                <a:xfrm>
                  <a:off x="2088" y="1662"/>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13" name="Line 820"/>
                <p:cNvSpPr>
                  <a:spLocks noChangeShapeType="1"/>
                </p:cNvSpPr>
                <p:nvPr/>
              </p:nvSpPr>
              <p:spPr bwMode="auto">
                <a:xfrm>
                  <a:off x="2088" y="1664"/>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14" name="Line 821"/>
                <p:cNvSpPr>
                  <a:spLocks noChangeShapeType="1"/>
                </p:cNvSpPr>
                <p:nvPr/>
              </p:nvSpPr>
              <p:spPr bwMode="auto">
                <a:xfrm>
                  <a:off x="2088" y="1666"/>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15" name="Line 822"/>
                <p:cNvSpPr>
                  <a:spLocks noChangeShapeType="1"/>
                </p:cNvSpPr>
                <p:nvPr/>
              </p:nvSpPr>
              <p:spPr bwMode="auto">
                <a:xfrm>
                  <a:off x="2088" y="1668"/>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16" name="Line 823"/>
                <p:cNvSpPr>
                  <a:spLocks noChangeShapeType="1"/>
                </p:cNvSpPr>
                <p:nvPr/>
              </p:nvSpPr>
              <p:spPr bwMode="auto">
                <a:xfrm>
                  <a:off x="2088" y="1670"/>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17" name="Line 824"/>
                <p:cNvSpPr>
                  <a:spLocks noChangeShapeType="1"/>
                </p:cNvSpPr>
                <p:nvPr/>
              </p:nvSpPr>
              <p:spPr bwMode="auto">
                <a:xfrm>
                  <a:off x="2088" y="1670"/>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18" name="Line 825"/>
                <p:cNvSpPr>
                  <a:spLocks noChangeShapeType="1"/>
                </p:cNvSpPr>
                <p:nvPr/>
              </p:nvSpPr>
              <p:spPr bwMode="auto">
                <a:xfrm>
                  <a:off x="2088" y="1672"/>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19" name="Line 826"/>
                <p:cNvSpPr>
                  <a:spLocks noChangeShapeType="1"/>
                </p:cNvSpPr>
                <p:nvPr/>
              </p:nvSpPr>
              <p:spPr bwMode="auto">
                <a:xfrm>
                  <a:off x="2088" y="1674"/>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20" name="Line 827"/>
                <p:cNvSpPr>
                  <a:spLocks noChangeShapeType="1"/>
                </p:cNvSpPr>
                <p:nvPr/>
              </p:nvSpPr>
              <p:spPr bwMode="auto">
                <a:xfrm>
                  <a:off x="2088" y="1676"/>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21" name="Line 828"/>
                <p:cNvSpPr>
                  <a:spLocks noChangeShapeType="1"/>
                </p:cNvSpPr>
                <p:nvPr/>
              </p:nvSpPr>
              <p:spPr bwMode="auto">
                <a:xfrm>
                  <a:off x="2088" y="1678"/>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22" name="Line 829"/>
                <p:cNvSpPr>
                  <a:spLocks noChangeShapeType="1"/>
                </p:cNvSpPr>
                <p:nvPr/>
              </p:nvSpPr>
              <p:spPr bwMode="auto">
                <a:xfrm>
                  <a:off x="2088" y="1680"/>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23" name="Line 830"/>
                <p:cNvSpPr>
                  <a:spLocks noChangeShapeType="1"/>
                </p:cNvSpPr>
                <p:nvPr/>
              </p:nvSpPr>
              <p:spPr bwMode="auto">
                <a:xfrm>
                  <a:off x="2088" y="1682"/>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24" name="Line 831"/>
                <p:cNvSpPr>
                  <a:spLocks noChangeShapeType="1"/>
                </p:cNvSpPr>
                <p:nvPr/>
              </p:nvSpPr>
              <p:spPr bwMode="auto">
                <a:xfrm>
                  <a:off x="2088" y="1684"/>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25" name="Line 832"/>
                <p:cNvSpPr>
                  <a:spLocks noChangeShapeType="1"/>
                </p:cNvSpPr>
                <p:nvPr/>
              </p:nvSpPr>
              <p:spPr bwMode="auto">
                <a:xfrm>
                  <a:off x="2088" y="1686"/>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26" name="Line 833"/>
                <p:cNvSpPr>
                  <a:spLocks noChangeShapeType="1"/>
                </p:cNvSpPr>
                <p:nvPr/>
              </p:nvSpPr>
              <p:spPr bwMode="auto">
                <a:xfrm>
                  <a:off x="2088" y="1688"/>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27" name="Line 834"/>
                <p:cNvSpPr>
                  <a:spLocks noChangeShapeType="1"/>
                </p:cNvSpPr>
                <p:nvPr/>
              </p:nvSpPr>
              <p:spPr bwMode="auto">
                <a:xfrm>
                  <a:off x="2088" y="1690"/>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28" name="Line 835"/>
                <p:cNvSpPr>
                  <a:spLocks noChangeShapeType="1"/>
                </p:cNvSpPr>
                <p:nvPr/>
              </p:nvSpPr>
              <p:spPr bwMode="auto">
                <a:xfrm>
                  <a:off x="2088" y="1692"/>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29" name="Line 836"/>
                <p:cNvSpPr>
                  <a:spLocks noChangeShapeType="1"/>
                </p:cNvSpPr>
                <p:nvPr/>
              </p:nvSpPr>
              <p:spPr bwMode="auto">
                <a:xfrm>
                  <a:off x="2088" y="1694"/>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30" name="Line 837"/>
                <p:cNvSpPr>
                  <a:spLocks noChangeShapeType="1"/>
                </p:cNvSpPr>
                <p:nvPr/>
              </p:nvSpPr>
              <p:spPr bwMode="auto">
                <a:xfrm>
                  <a:off x="2088" y="1696"/>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31" name="Line 838"/>
                <p:cNvSpPr>
                  <a:spLocks noChangeShapeType="1"/>
                </p:cNvSpPr>
                <p:nvPr/>
              </p:nvSpPr>
              <p:spPr bwMode="auto">
                <a:xfrm>
                  <a:off x="2088" y="1698"/>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32" name="Line 839"/>
                <p:cNvSpPr>
                  <a:spLocks noChangeShapeType="1"/>
                </p:cNvSpPr>
                <p:nvPr/>
              </p:nvSpPr>
              <p:spPr bwMode="auto">
                <a:xfrm>
                  <a:off x="2088" y="1700"/>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33" name="Line 840"/>
                <p:cNvSpPr>
                  <a:spLocks noChangeShapeType="1"/>
                </p:cNvSpPr>
                <p:nvPr/>
              </p:nvSpPr>
              <p:spPr bwMode="auto">
                <a:xfrm>
                  <a:off x="2088" y="1702"/>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34" name="Line 841"/>
                <p:cNvSpPr>
                  <a:spLocks noChangeShapeType="1"/>
                </p:cNvSpPr>
                <p:nvPr/>
              </p:nvSpPr>
              <p:spPr bwMode="auto">
                <a:xfrm>
                  <a:off x="2088" y="1704"/>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35" name="Line 842"/>
                <p:cNvSpPr>
                  <a:spLocks noChangeShapeType="1"/>
                </p:cNvSpPr>
                <p:nvPr/>
              </p:nvSpPr>
              <p:spPr bwMode="auto">
                <a:xfrm>
                  <a:off x="2088" y="1706"/>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36" name="Line 843"/>
                <p:cNvSpPr>
                  <a:spLocks noChangeShapeType="1"/>
                </p:cNvSpPr>
                <p:nvPr/>
              </p:nvSpPr>
              <p:spPr bwMode="auto">
                <a:xfrm>
                  <a:off x="2088" y="1708"/>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37" name="Line 844"/>
                <p:cNvSpPr>
                  <a:spLocks noChangeShapeType="1"/>
                </p:cNvSpPr>
                <p:nvPr/>
              </p:nvSpPr>
              <p:spPr bwMode="auto">
                <a:xfrm>
                  <a:off x="2088" y="1710"/>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38" name="Line 845"/>
                <p:cNvSpPr>
                  <a:spLocks noChangeShapeType="1"/>
                </p:cNvSpPr>
                <p:nvPr/>
              </p:nvSpPr>
              <p:spPr bwMode="auto">
                <a:xfrm>
                  <a:off x="2088" y="1712"/>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39" name="Line 846"/>
                <p:cNvSpPr>
                  <a:spLocks noChangeShapeType="1"/>
                </p:cNvSpPr>
                <p:nvPr/>
              </p:nvSpPr>
              <p:spPr bwMode="auto">
                <a:xfrm>
                  <a:off x="2088" y="1714"/>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40" name="Line 847"/>
                <p:cNvSpPr>
                  <a:spLocks noChangeShapeType="1"/>
                </p:cNvSpPr>
                <p:nvPr/>
              </p:nvSpPr>
              <p:spPr bwMode="auto">
                <a:xfrm>
                  <a:off x="2088" y="1716"/>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41" name="Line 848"/>
                <p:cNvSpPr>
                  <a:spLocks noChangeShapeType="1"/>
                </p:cNvSpPr>
                <p:nvPr/>
              </p:nvSpPr>
              <p:spPr bwMode="auto">
                <a:xfrm>
                  <a:off x="2088" y="1718"/>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42" name="Line 849"/>
                <p:cNvSpPr>
                  <a:spLocks noChangeShapeType="1"/>
                </p:cNvSpPr>
                <p:nvPr/>
              </p:nvSpPr>
              <p:spPr bwMode="auto">
                <a:xfrm>
                  <a:off x="2088" y="1720"/>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43" name="Line 850"/>
                <p:cNvSpPr>
                  <a:spLocks noChangeShapeType="1"/>
                </p:cNvSpPr>
                <p:nvPr/>
              </p:nvSpPr>
              <p:spPr bwMode="auto">
                <a:xfrm>
                  <a:off x="2088" y="1722"/>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44" name="Line 851"/>
                <p:cNvSpPr>
                  <a:spLocks noChangeShapeType="1"/>
                </p:cNvSpPr>
                <p:nvPr/>
              </p:nvSpPr>
              <p:spPr bwMode="auto">
                <a:xfrm>
                  <a:off x="2088" y="1724"/>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45" name="Line 852"/>
                <p:cNvSpPr>
                  <a:spLocks noChangeShapeType="1"/>
                </p:cNvSpPr>
                <p:nvPr/>
              </p:nvSpPr>
              <p:spPr bwMode="auto">
                <a:xfrm>
                  <a:off x="2088" y="1726"/>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46" name="Line 853"/>
                <p:cNvSpPr>
                  <a:spLocks noChangeShapeType="1"/>
                </p:cNvSpPr>
                <p:nvPr/>
              </p:nvSpPr>
              <p:spPr bwMode="auto">
                <a:xfrm>
                  <a:off x="2088" y="1728"/>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47" name="Line 854"/>
                <p:cNvSpPr>
                  <a:spLocks noChangeShapeType="1"/>
                </p:cNvSpPr>
                <p:nvPr/>
              </p:nvSpPr>
              <p:spPr bwMode="auto">
                <a:xfrm>
                  <a:off x="2088" y="1730"/>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48" name="Line 855"/>
                <p:cNvSpPr>
                  <a:spLocks noChangeShapeType="1"/>
                </p:cNvSpPr>
                <p:nvPr/>
              </p:nvSpPr>
              <p:spPr bwMode="auto">
                <a:xfrm>
                  <a:off x="2088" y="1732"/>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49" name="Line 856"/>
                <p:cNvSpPr>
                  <a:spLocks noChangeShapeType="1"/>
                </p:cNvSpPr>
                <p:nvPr/>
              </p:nvSpPr>
              <p:spPr bwMode="auto">
                <a:xfrm>
                  <a:off x="2088" y="1734"/>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50" name="Line 857"/>
                <p:cNvSpPr>
                  <a:spLocks noChangeShapeType="1"/>
                </p:cNvSpPr>
                <p:nvPr/>
              </p:nvSpPr>
              <p:spPr bwMode="auto">
                <a:xfrm>
                  <a:off x="2088" y="1736"/>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51" name="Line 858"/>
                <p:cNvSpPr>
                  <a:spLocks noChangeShapeType="1"/>
                </p:cNvSpPr>
                <p:nvPr/>
              </p:nvSpPr>
              <p:spPr bwMode="auto">
                <a:xfrm>
                  <a:off x="2088" y="1736"/>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52" name="Line 859"/>
                <p:cNvSpPr>
                  <a:spLocks noChangeShapeType="1"/>
                </p:cNvSpPr>
                <p:nvPr/>
              </p:nvSpPr>
              <p:spPr bwMode="auto">
                <a:xfrm>
                  <a:off x="2088" y="1738"/>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53" name="Line 860"/>
                <p:cNvSpPr>
                  <a:spLocks noChangeShapeType="1"/>
                </p:cNvSpPr>
                <p:nvPr/>
              </p:nvSpPr>
              <p:spPr bwMode="auto">
                <a:xfrm>
                  <a:off x="2088" y="1740"/>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54" name="Line 861"/>
                <p:cNvSpPr>
                  <a:spLocks noChangeShapeType="1"/>
                </p:cNvSpPr>
                <p:nvPr/>
              </p:nvSpPr>
              <p:spPr bwMode="auto">
                <a:xfrm>
                  <a:off x="2088" y="1742"/>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55" name="Line 862"/>
                <p:cNvSpPr>
                  <a:spLocks noChangeShapeType="1"/>
                </p:cNvSpPr>
                <p:nvPr/>
              </p:nvSpPr>
              <p:spPr bwMode="auto">
                <a:xfrm>
                  <a:off x="2088" y="1744"/>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56" name="Line 863"/>
                <p:cNvSpPr>
                  <a:spLocks noChangeShapeType="1"/>
                </p:cNvSpPr>
                <p:nvPr/>
              </p:nvSpPr>
              <p:spPr bwMode="auto">
                <a:xfrm>
                  <a:off x="2088" y="1746"/>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57" name="Line 864"/>
                <p:cNvSpPr>
                  <a:spLocks noChangeShapeType="1"/>
                </p:cNvSpPr>
                <p:nvPr/>
              </p:nvSpPr>
              <p:spPr bwMode="auto">
                <a:xfrm>
                  <a:off x="2088" y="1748"/>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58" name="Line 865"/>
                <p:cNvSpPr>
                  <a:spLocks noChangeShapeType="1"/>
                </p:cNvSpPr>
                <p:nvPr/>
              </p:nvSpPr>
              <p:spPr bwMode="auto">
                <a:xfrm>
                  <a:off x="2088" y="1750"/>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59" name="Line 866"/>
                <p:cNvSpPr>
                  <a:spLocks noChangeShapeType="1"/>
                </p:cNvSpPr>
                <p:nvPr/>
              </p:nvSpPr>
              <p:spPr bwMode="auto">
                <a:xfrm>
                  <a:off x="2088" y="1752"/>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60" name="Line 867"/>
                <p:cNvSpPr>
                  <a:spLocks noChangeShapeType="1"/>
                </p:cNvSpPr>
                <p:nvPr/>
              </p:nvSpPr>
              <p:spPr bwMode="auto">
                <a:xfrm>
                  <a:off x="2088" y="1754"/>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61" name="Line 868"/>
                <p:cNvSpPr>
                  <a:spLocks noChangeShapeType="1"/>
                </p:cNvSpPr>
                <p:nvPr/>
              </p:nvSpPr>
              <p:spPr bwMode="auto">
                <a:xfrm>
                  <a:off x="2088" y="1756"/>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62" name="Line 869"/>
                <p:cNvSpPr>
                  <a:spLocks noChangeShapeType="1"/>
                </p:cNvSpPr>
                <p:nvPr/>
              </p:nvSpPr>
              <p:spPr bwMode="auto">
                <a:xfrm>
                  <a:off x="2088" y="1758"/>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63" name="Line 870"/>
                <p:cNvSpPr>
                  <a:spLocks noChangeShapeType="1"/>
                </p:cNvSpPr>
                <p:nvPr/>
              </p:nvSpPr>
              <p:spPr bwMode="auto">
                <a:xfrm>
                  <a:off x="2088" y="1760"/>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64" name="Line 871"/>
                <p:cNvSpPr>
                  <a:spLocks noChangeShapeType="1"/>
                </p:cNvSpPr>
                <p:nvPr/>
              </p:nvSpPr>
              <p:spPr bwMode="auto">
                <a:xfrm>
                  <a:off x="2088" y="1762"/>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65" name="Line 872"/>
                <p:cNvSpPr>
                  <a:spLocks noChangeShapeType="1"/>
                </p:cNvSpPr>
                <p:nvPr/>
              </p:nvSpPr>
              <p:spPr bwMode="auto">
                <a:xfrm>
                  <a:off x="2088" y="1764"/>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66" name="Line 873"/>
                <p:cNvSpPr>
                  <a:spLocks noChangeShapeType="1"/>
                </p:cNvSpPr>
                <p:nvPr/>
              </p:nvSpPr>
              <p:spPr bwMode="auto">
                <a:xfrm>
                  <a:off x="2088" y="1766"/>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67" name="Line 874"/>
                <p:cNvSpPr>
                  <a:spLocks noChangeShapeType="1"/>
                </p:cNvSpPr>
                <p:nvPr/>
              </p:nvSpPr>
              <p:spPr bwMode="auto">
                <a:xfrm>
                  <a:off x="2088" y="1768"/>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68" name="Line 875"/>
                <p:cNvSpPr>
                  <a:spLocks noChangeShapeType="1"/>
                </p:cNvSpPr>
                <p:nvPr/>
              </p:nvSpPr>
              <p:spPr bwMode="auto">
                <a:xfrm>
                  <a:off x="2088" y="1770"/>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69" name="Line 876"/>
                <p:cNvSpPr>
                  <a:spLocks noChangeShapeType="1"/>
                </p:cNvSpPr>
                <p:nvPr/>
              </p:nvSpPr>
              <p:spPr bwMode="auto">
                <a:xfrm>
                  <a:off x="2088" y="1772"/>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70" name="Line 877"/>
                <p:cNvSpPr>
                  <a:spLocks noChangeShapeType="1"/>
                </p:cNvSpPr>
                <p:nvPr/>
              </p:nvSpPr>
              <p:spPr bwMode="auto">
                <a:xfrm>
                  <a:off x="2088" y="1774"/>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71" name="Line 878"/>
                <p:cNvSpPr>
                  <a:spLocks noChangeShapeType="1"/>
                </p:cNvSpPr>
                <p:nvPr/>
              </p:nvSpPr>
              <p:spPr bwMode="auto">
                <a:xfrm>
                  <a:off x="2088" y="1776"/>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72" name="Line 879"/>
                <p:cNvSpPr>
                  <a:spLocks noChangeShapeType="1"/>
                </p:cNvSpPr>
                <p:nvPr/>
              </p:nvSpPr>
              <p:spPr bwMode="auto">
                <a:xfrm>
                  <a:off x="2088" y="1778"/>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73" name="Line 880"/>
                <p:cNvSpPr>
                  <a:spLocks noChangeShapeType="1"/>
                </p:cNvSpPr>
                <p:nvPr/>
              </p:nvSpPr>
              <p:spPr bwMode="auto">
                <a:xfrm>
                  <a:off x="2088" y="1780"/>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74" name="Line 881"/>
                <p:cNvSpPr>
                  <a:spLocks noChangeShapeType="1"/>
                </p:cNvSpPr>
                <p:nvPr/>
              </p:nvSpPr>
              <p:spPr bwMode="auto">
                <a:xfrm>
                  <a:off x="2088" y="1782"/>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75" name="Line 882"/>
                <p:cNvSpPr>
                  <a:spLocks noChangeShapeType="1"/>
                </p:cNvSpPr>
                <p:nvPr/>
              </p:nvSpPr>
              <p:spPr bwMode="auto">
                <a:xfrm>
                  <a:off x="2088" y="1784"/>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76" name="Line 883"/>
                <p:cNvSpPr>
                  <a:spLocks noChangeShapeType="1"/>
                </p:cNvSpPr>
                <p:nvPr/>
              </p:nvSpPr>
              <p:spPr bwMode="auto">
                <a:xfrm>
                  <a:off x="2088" y="1786"/>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77" name="Line 884"/>
                <p:cNvSpPr>
                  <a:spLocks noChangeShapeType="1"/>
                </p:cNvSpPr>
                <p:nvPr/>
              </p:nvSpPr>
              <p:spPr bwMode="auto">
                <a:xfrm>
                  <a:off x="2088" y="1788"/>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78" name="Line 885"/>
                <p:cNvSpPr>
                  <a:spLocks noChangeShapeType="1"/>
                </p:cNvSpPr>
                <p:nvPr/>
              </p:nvSpPr>
              <p:spPr bwMode="auto">
                <a:xfrm>
                  <a:off x="2088" y="1790"/>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79" name="Line 886"/>
                <p:cNvSpPr>
                  <a:spLocks noChangeShapeType="1"/>
                </p:cNvSpPr>
                <p:nvPr/>
              </p:nvSpPr>
              <p:spPr bwMode="auto">
                <a:xfrm>
                  <a:off x="2088" y="1792"/>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80" name="Line 887"/>
                <p:cNvSpPr>
                  <a:spLocks noChangeShapeType="1"/>
                </p:cNvSpPr>
                <p:nvPr/>
              </p:nvSpPr>
              <p:spPr bwMode="auto">
                <a:xfrm>
                  <a:off x="2088" y="1794"/>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81" name="Line 888"/>
                <p:cNvSpPr>
                  <a:spLocks noChangeShapeType="1"/>
                </p:cNvSpPr>
                <p:nvPr/>
              </p:nvSpPr>
              <p:spPr bwMode="auto">
                <a:xfrm>
                  <a:off x="2088" y="1796"/>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82" name="Line 889"/>
                <p:cNvSpPr>
                  <a:spLocks noChangeShapeType="1"/>
                </p:cNvSpPr>
                <p:nvPr/>
              </p:nvSpPr>
              <p:spPr bwMode="auto">
                <a:xfrm>
                  <a:off x="2088" y="1798"/>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83" name="Line 890"/>
                <p:cNvSpPr>
                  <a:spLocks noChangeShapeType="1"/>
                </p:cNvSpPr>
                <p:nvPr/>
              </p:nvSpPr>
              <p:spPr bwMode="auto">
                <a:xfrm>
                  <a:off x="2088" y="1800"/>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84" name="Line 891"/>
                <p:cNvSpPr>
                  <a:spLocks noChangeShapeType="1"/>
                </p:cNvSpPr>
                <p:nvPr/>
              </p:nvSpPr>
              <p:spPr bwMode="auto">
                <a:xfrm>
                  <a:off x="2088" y="1802"/>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85" name="Line 892"/>
                <p:cNvSpPr>
                  <a:spLocks noChangeShapeType="1"/>
                </p:cNvSpPr>
                <p:nvPr/>
              </p:nvSpPr>
              <p:spPr bwMode="auto">
                <a:xfrm>
                  <a:off x="2088" y="1802"/>
                  <a:ext cx="50" cy="1"/>
                </a:xfrm>
                <a:prstGeom prst="line">
                  <a:avLst/>
                </a:prstGeom>
                <a:noFill/>
                <a:ln w="6350">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sp>
              <p:nvSpPr>
                <p:cNvPr id="586" name="Freeform 893"/>
                <p:cNvSpPr>
                  <a:spLocks/>
                </p:cNvSpPr>
                <p:nvPr/>
              </p:nvSpPr>
              <p:spPr bwMode="auto">
                <a:xfrm>
                  <a:off x="2088" y="1606"/>
                  <a:ext cx="42" cy="190"/>
                </a:xfrm>
                <a:custGeom>
                  <a:avLst/>
                  <a:gdLst>
                    <a:gd name="T0" fmla="*/ 20 w 42"/>
                    <a:gd name="T1" fmla="*/ 0 h 190"/>
                    <a:gd name="T2" fmla="*/ 8 w 42"/>
                    <a:gd name="T3" fmla="*/ 16 h 190"/>
                    <a:gd name="T4" fmla="*/ 2 w 42"/>
                    <a:gd name="T5" fmla="*/ 30 h 190"/>
                    <a:gd name="T6" fmla="*/ 0 w 42"/>
                    <a:gd name="T7" fmla="*/ 44 h 190"/>
                    <a:gd name="T8" fmla="*/ 2 w 42"/>
                    <a:gd name="T9" fmla="*/ 56 h 190"/>
                    <a:gd name="T10" fmla="*/ 6 w 42"/>
                    <a:gd name="T11" fmla="*/ 68 h 190"/>
                    <a:gd name="T12" fmla="*/ 10 w 42"/>
                    <a:gd name="T13" fmla="*/ 80 h 190"/>
                    <a:gd name="T14" fmla="*/ 18 w 42"/>
                    <a:gd name="T15" fmla="*/ 92 h 190"/>
                    <a:gd name="T16" fmla="*/ 24 w 42"/>
                    <a:gd name="T17" fmla="*/ 102 h 190"/>
                    <a:gd name="T18" fmla="*/ 30 w 42"/>
                    <a:gd name="T19" fmla="*/ 114 h 190"/>
                    <a:gd name="T20" fmla="*/ 36 w 42"/>
                    <a:gd name="T21" fmla="*/ 124 h 190"/>
                    <a:gd name="T22" fmla="*/ 40 w 42"/>
                    <a:gd name="T23" fmla="*/ 134 h 190"/>
                    <a:gd name="T24" fmla="*/ 42 w 42"/>
                    <a:gd name="T25" fmla="*/ 146 h 190"/>
                    <a:gd name="T26" fmla="*/ 40 w 42"/>
                    <a:gd name="T27" fmla="*/ 156 h 190"/>
                    <a:gd name="T28" fmla="*/ 36 w 42"/>
                    <a:gd name="T29" fmla="*/ 168 h 190"/>
                    <a:gd name="T30" fmla="*/ 26 w 42"/>
                    <a:gd name="T31" fmla="*/ 178 h 190"/>
                    <a:gd name="T32" fmla="*/ 10 w 42"/>
                    <a:gd name="T33" fmla="*/ 190 h 1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190"/>
                    <a:gd name="T53" fmla="*/ 42 w 42"/>
                    <a:gd name="T54" fmla="*/ 190 h 19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190">
                      <a:moveTo>
                        <a:pt x="20" y="0"/>
                      </a:moveTo>
                      <a:lnTo>
                        <a:pt x="8" y="16"/>
                      </a:lnTo>
                      <a:lnTo>
                        <a:pt x="2" y="30"/>
                      </a:lnTo>
                      <a:lnTo>
                        <a:pt x="0" y="44"/>
                      </a:lnTo>
                      <a:lnTo>
                        <a:pt x="2" y="56"/>
                      </a:lnTo>
                      <a:lnTo>
                        <a:pt x="6" y="68"/>
                      </a:lnTo>
                      <a:lnTo>
                        <a:pt x="10" y="80"/>
                      </a:lnTo>
                      <a:lnTo>
                        <a:pt x="18" y="92"/>
                      </a:lnTo>
                      <a:lnTo>
                        <a:pt x="24" y="102"/>
                      </a:lnTo>
                      <a:lnTo>
                        <a:pt x="30" y="114"/>
                      </a:lnTo>
                      <a:lnTo>
                        <a:pt x="36" y="124"/>
                      </a:lnTo>
                      <a:lnTo>
                        <a:pt x="40" y="134"/>
                      </a:lnTo>
                      <a:lnTo>
                        <a:pt x="42" y="146"/>
                      </a:lnTo>
                      <a:lnTo>
                        <a:pt x="40" y="156"/>
                      </a:lnTo>
                      <a:lnTo>
                        <a:pt x="36" y="168"/>
                      </a:lnTo>
                      <a:lnTo>
                        <a:pt x="26" y="178"/>
                      </a:lnTo>
                      <a:lnTo>
                        <a:pt x="10" y="190"/>
                      </a:lnTo>
                    </a:path>
                  </a:pathLst>
                </a:custGeom>
                <a:solidFill>
                  <a:srgbClr val="FF2327"/>
                </a:solidFill>
                <a:ln w="9525">
                  <a:noFill/>
                  <a:round/>
                  <a:headEnd/>
                  <a:tailEnd/>
                </a:ln>
              </p:spPr>
              <p:txBody>
                <a:bodyPr/>
                <a:lstStyle/>
                <a:p>
                  <a:pPr fontAlgn="auto">
                    <a:spcBef>
                      <a:spcPts val="0"/>
                    </a:spcBef>
                    <a:spcAft>
                      <a:spcPts val="0"/>
                    </a:spcAft>
                  </a:pPr>
                  <a:endParaRPr kumimoji="0" lang="zh-TW" altLang="en-US" sz="1600">
                    <a:solidFill>
                      <a:srgbClr val="000000"/>
                    </a:solidFill>
                    <a:latin typeface="Times New Roman"/>
                    <a:ea typeface="新細明體"/>
                  </a:endParaRPr>
                </a:p>
              </p:txBody>
            </p:sp>
          </p:grpSp>
        </p:grpSp>
        <p:sp>
          <p:nvSpPr>
            <p:cNvPr id="911" name="Text Box 894"/>
            <p:cNvSpPr txBox="1">
              <a:spLocks noChangeArrowheads="1"/>
            </p:cNvSpPr>
            <p:nvPr/>
          </p:nvSpPr>
          <p:spPr bwMode="auto">
            <a:xfrm>
              <a:off x="-357137" y="4708745"/>
              <a:ext cx="2089150" cy="366712"/>
            </a:xfrm>
            <a:prstGeom prst="rect">
              <a:avLst/>
            </a:prstGeom>
            <a:noFill/>
            <a:ln w="9525">
              <a:noFill/>
              <a:miter lim="800000"/>
              <a:headEnd/>
              <a:tailEnd/>
            </a:ln>
          </p:spPr>
          <p:txBody>
            <a:bodyPr>
              <a:spAutoFit/>
            </a:bodyPr>
            <a:lstStyle/>
            <a:p>
              <a:pPr algn="ctr" fontAlgn="auto">
                <a:spcBef>
                  <a:spcPct val="50000"/>
                </a:spcBef>
                <a:spcAft>
                  <a:spcPts val="0"/>
                </a:spcAft>
              </a:pPr>
              <a:r>
                <a:rPr kumimoji="0" lang="en-US" altLang="zh-TW" sz="1800" dirty="0" err="1">
                  <a:solidFill>
                    <a:srgbClr val="000000"/>
                  </a:solidFill>
                  <a:latin typeface="Times New Roman"/>
                  <a:ea typeface="新細明體"/>
                </a:rPr>
                <a:t>HeLa</a:t>
              </a:r>
              <a:r>
                <a:rPr kumimoji="0" lang="en-US" altLang="zh-TW" sz="1800" dirty="0">
                  <a:solidFill>
                    <a:srgbClr val="000000"/>
                  </a:solidFill>
                  <a:latin typeface="Times New Roman"/>
                  <a:ea typeface="新細明體"/>
                </a:rPr>
                <a:t>/</a:t>
              </a:r>
              <a:r>
                <a:rPr kumimoji="0" lang="el-GR" altLang="zh-TW" sz="1800" dirty="0">
                  <a:solidFill>
                    <a:srgbClr val="000000"/>
                  </a:solidFill>
                  <a:latin typeface="Times New Roman"/>
                  <a:ea typeface="新細明體"/>
                  <a:cs typeface="Arial" charset="0"/>
                </a:rPr>
                <a:t>α</a:t>
              </a:r>
              <a:r>
                <a:rPr kumimoji="0" lang="en-US" altLang="zh-TW" sz="1800" dirty="0">
                  <a:solidFill>
                    <a:srgbClr val="000000"/>
                  </a:solidFill>
                  <a:latin typeface="Times New Roman"/>
                  <a:ea typeface="新細明體"/>
                  <a:cs typeface="Arial" charset="0"/>
                </a:rPr>
                <a:t>PEG</a:t>
              </a:r>
              <a:endParaRPr kumimoji="0" lang="el-GR" altLang="zh-TW" sz="1800" dirty="0">
                <a:solidFill>
                  <a:srgbClr val="000000"/>
                </a:solidFill>
                <a:latin typeface="Times New Roman"/>
                <a:ea typeface="新細明體"/>
                <a:cs typeface="Arial" charset="0"/>
              </a:endParaRPr>
            </a:p>
          </p:txBody>
        </p:sp>
        <p:sp>
          <p:nvSpPr>
            <p:cNvPr id="913" name="Text Box 1762"/>
            <p:cNvSpPr txBox="1">
              <a:spLocks noChangeArrowheads="1"/>
            </p:cNvSpPr>
            <p:nvPr/>
          </p:nvSpPr>
          <p:spPr bwMode="auto">
            <a:xfrm>
              <a:off x="1430778" y="4696768"/>
              <a:ext cx="1137410" cy="338554"/>
            </a:xfrm>
            <a:prstGeom prst="rect">
              <a:avLst/>
            </a:prstGeom>
            <a:noFill/>
            <a:ln w="9525">
              <a:noFill/>
              <a:miter lim="800000"/>
              <a:headEnd/>
              <a:tailEnd/>
            </a:ln>
          </p:spPr>
          <p:txBody>
            <a:bodyPr wrap="square">
              <a:spAutoFit/>
            </a:bodyPr>
            <a:lstStyle/>
            <a:p>
              <a:pPr algn="ctr" fontAlgn="auto">
                <a:spcBef>
                  <a:spcPct val="50000"/>
                </a:spcBef>
                <a:spcAft>
                  <a:spcPts val="0"/>
                </a:spcAft>
              </a:pPr>
              <a:r>
                <a:rPr kumimoji="0" lang="en-US" altLang="zh-TW" sz="1600" dirty="0" err="1">
                  <a:solidFill>
                    <a:srgbClr val="000000"/>
                  </a:solidFill>
                  <a:latin typeface="Times New Roman"/>
                  <a:ea typeface="新細明體"/>
                </a:rPr>
                <a:t>HeLa</a:t>
              </a:r>
              <a:endParaRPr kumimoji="0" lang="en-US" altLang="zh-TW" sz="1600" dirty="0">
                <a:solidFill>
                  <a:srgbClr val="000000"/>
                </a:solidFill>
                <a:latin typeface="Times New Roman"/>
                <a:ea typeface="新細明體"/>
              </a:endParaRPr>
            </a:p>
          </p:txBody>
        </p:sp>
        <p:sp>
          <p:nvSpPr>
            <p:cNvPr id="914" name="Text Box 1763"/>
            <p:cNvSpPr txBox="1">
              <a:spLocks noChangeArrowheads="1"/>
            </p:cNvSpPr>
            <p:nvPr/>
          </p:nvSpPr>
          <p:spPr bwMode="auto">
            <a:xfrm>
              <a:off x="1173033" y="4149080"/>
              <a:ext cx="474810" cy="461665"/>
            </a:xfrm>
            <a:prstGeom prst="rect">
              <a:avLst/>
            </a:prstGeom>
            <a:noFill/>
            <a:ln w="9525">
              <a:noFill/>
              <a:miter lim="800000"/>
              <a:headEnd/>
              <a:tailEnd/>
            </a:ln>
          </p:spPr>
          <p:txBody>
            <a:bodyPr wrap="none">
              <a:spAutoFit/>
            </a:bodyPr>
            <a:lstStyle/>
            <a:p>
              <a:pPr fontAlgn="auto">
                <a:spcBef>
                  <a:spcPts val="0"/>
                </a:spcBef>
                <a:spcAft>
                  <a:spcPts val="0"/>
                </a:spcAft>
              </a:pPr>
              <a:r>
                <a:rPr kumimoji="0" lang="en-US" altLang="zh-TW" sz="2400" dirty="0">
                  <a:solidFill>
                    <a:srgbClr val="000000"/>
                  </a:solidFill>
                  <a:latin typeface="Times New Roman"/>
                  <a:ea typeface="新細明體"/>
                </a:rPr>
                <a:t>or</a:t>
              </a:r>
            </a:p>
          </p:txBody>
        </p:sp>
        <p:sp>
          <p:nvSpPr>
            <p:cNvPr id="915" name="Oval 27"/>
            <p:cNvSpPr>
              <a:spLocks noChangeArrowheads="1"/>
            </p:cNvSpPr>
            <p:nvPr/>
          </p:nvSpPr>
          <p:spPr bwMode="auto">
            <a:xfrm>
              <a:off x="1651565" y="4239955"/>
              <a:ext cx="736603" cy="423785"/>
            </a:xfrm>
            <a:prstGeom prst="ellipse">
              <a:avLst/>
            </a:prstGeom>
            <a:solidFill>
              <a:srgbClr val="FFFF99"/>
            </a:solidFill>
            <a:ln w="9525">
              <a:solidFill>
                <a:srgbClr val="FF6600"/>
              </a:solidFill>
              <a:round/>
              <a:headEnd/>
              <a:tailEnd/>
            </a:ln>
          </p:spPr>
          <p:txBody>
            <a:bodyPr wrap="none" anchor="ctr"/>
            <a:lstStyle/>
            <a:p>
              <a:pPr algn="ctr" fontAlgn="auto">
                <a:spcBef>
                  <a:spcPts val="0"/>
                </a:spcBef>
                <a:spcAft>
                  <a:spcPts val="0"/>
                </a:spcAft>
              </a:pPr>
              <a:r>
                <a:rPr kumimoji="0" lang="en-US" altLang="zh-TW" sz="1600" dirty="0">
                  <a:solidFill>
                    <a:srgbClr val="000000"/>
                  </a:solidFill>
                  <a:latin typeface="Times New Roman"/>
                  <a:ea typeface="標楷體" pitchFamily="65" charset="-120"/>
                </a:rPr>
                <a:t>Cells</a:t>
              </a:r>
            </a:p>
          </p:txBody>
        </p:sp>
      </p:grpSp>
      <p:sp>
        <p:nvSpPr>
          <p:cNvPr id="2" name="投影片編號版面配置區 1"/>
          <p:cNvSpPr>
            <a:spLocks noGrp="1"/>
          </p:cNvSpPr>
          <p:nvPr>
            <p:ph type="sldNum" sz="quarter" idx="12"/>
          </p:nvPr>
        </p:nvSpPr>
        <p:spPr>
          <a:xfrm>
            <a:off x="8631924" y="6400800"/>
            <a:ext cx="509588" cy="457200"/>
          </a:xfrm>
        </p:spPr>
        <p:txBody>
          <a:bodyPr/>
          <a:lstStyle/>
          <a:p>
            <a:pPr>
              <a:defRPr/>
            </a:pPr>
            <a:fld id="{E0C6CB6B-2827-4130-B243-F509E25B21B1}" type="slidenum">
              <a:rPr lang="zh-TW" altLang="en-US" sz="1800" b="1" smtClean="0">
                <a:solidFill>
                  <a:srgbClr val="000000"/>
                </a:solidFill>
              </a:rPr>
              <a:pPr>
                <a:defRPr/>
              </a:pPr>
              <a:t>11</a:t>
            </a:fld>
            <a:endParaRPr lang="en-US" altLang="zh-TW" sz="1800" b="1" dirty="0">
              <a:solidFill>
                <a:srgbClr val="000000"/>
              </a:solidFill>
            </a:endParaRPr>
          </a:p>
        </p:txBody>
      </p:sp>
      <p:sp>
        <p:nvSpPr>
          <p:cNvPr id="923" name="Rectangle 1"/>
          <p:cNvSpPr>
            <a:spLocks noChangeArrowheads="1"/>
          </p:cNvSpPr>
          <p:nvPr/>
        </p:nvSpPr>
        <p:spPr bwMode="auto">
          <a:xfrm>
            <a:off x="-18510" y="6496149"/>
            <a:ext cx="8972906" cy="307777"/>
          </a:xfrm>
          <a:prstGeom prst="rect">
            <a:avLst/>
          </a:prstGeom>
          <a:noFill/>
          <a:ln w="9525">
            <a:noFill/>
            <a:miter lim="800000"/>
            <a:headEnd/>
            <a:tailEnd/>
          </a:ln>
          <a:effectLst>
            <a:prstShdw prst="shdw13" dist="53882" dir="13500000">
              <a:schemeClr val="bg2">
                <a:alpha val="50000"/>
              </a:schemeClr>
            </a:prstShdw>
          </a:effectLst>
        </p:spPr>
        <p:txBody>
          <a:bodyPr wrap="none" anchor="ctr">
            <a:spAutoFit/>
          </a:bodyPr>
          <a:lstStyle/>
          <a:p>
            <a:pPr algn="ctr" eaLnBrk="0" hangingPunct="0">
              <a:tabLst>
                <a:tab pos="5829300" algn="l"/>
              </a:tabLst>
              <a:defRPr/>
            </a:pPr>
            <a:r>
              <a:rPr lang="en-US" altLang="zh-TW" sz="1200" dirty="0">
                <a:solidFill>
                  <a:srgbClr val="000000"/>
                </a:solidFill>
                <a:latin typeface="+mn-lt"/>
                <a:ea typeface="新細明體" pitchFamily="18" charset="-120"/>
                <a:cs typeface="Times New Roman" pitchFamily="18" charset="0"/>
              </a:rPr>
              <a:t>Journal of Nuclear Medicine 2010 </a:t>
            </a:r>
            <a:r>
              <a:rPr lang="en-US" altLang="zh-TW" sz="1200" dirty="0">
                <a:latin typeface="+mn-lt"/>
                <a:ea typeface="新細明體" pitchFamily="18" charset="-120"/>
                <a:cs typeface="Times New Roman" pitchFamily="18" charset="0"/>
              </a:rPr>
              <a:t>Jun;51(6):933-41</a:t>
            </a:r>
            <a:r>
              <a:rPr lang="en-US" altLang="zh-TW" sz="1200" dirty="0">
                <a:latin typeface="+mn-lt"/>
                <a:ea typeface="新細明體" pitchFamily="18" charset="-120"/>
              </a:rPr>
              <a:t> (IF: </a:t>
            </a:r>
            <a:r>
              <a:rPr lang="en-US" altLang="zh-TW" sz="1400" dirty="0" smtClean="0">
                <a:solidFill>
                  <a:srgbClr val="FF0000"/>
                </a:solidFill>
                <a:latin typeface="+mn-lt"/>
              </a:rPr>
              <a:t>6.16</a:t>
            </a:r>
            <a:r>
              <a:rPr lang="en-US" altLang="zh-TW" sz="1200" dirty="0" smtClean="0">
                <a:solidFill>
                  <a:srgbClr val="0000CC"/>
                </a:solidFill>
                <a:latin typeface="+mn-lt"/>
                <a:ea typeface="新細明體" pitchFamily="18" charset="-120"/>
              </a:rPr>
              <a:t>)</a:t>
            </a:r>
            <a:r>
              <a:rPr lang="en-US" altLang="zh-TW" sz="1200" dirty="0" smtClean="0">
                <a:latin typeface="+mn-lt"/>
                <a:ea typeface="新細明體" pitchFamily="18" charset="-120"/>
              </a:rPr>
              <a:t> </a:t>
            </a:r>
            <a:r>
              <a:rPr lang="en-US" altLang="zh-TW" sz="1200" i="1" dirty="0">
                <a:latin typeface="+mn-lt"/>
                <a:ea typeface="新細明體" pitchFamily="18" charset="-120"/>
                <a:cs typeface="Times New Roman" pitchFamily="18" charset="0"/>
              </a:rPr>
              <a:t>RADIOLOGY, NUCLEAR MEDICINE &amp; MEDICAL IMAGING </a:t>
            </a:r>
            <a:r>
              <a:rPr lang="en-US" altLang="zh-TW" sz="1200" i="1" dirty="0" smtClean="0">
                <a:latin typeface="+mn-lt"/>
                <a:ea typeface="新細明體" pitchFamily="18" charset="-120"/>
                <a:cs typeface="Times New Roman" pitchFamily="18" charset="0"/>
              </a:rPr>
              <a:t>(</a:t>
            </a:r>
            <a:r>
              <a:rPr lang="en-US" altLang="zh-TW" sz="1200" i="1" dirty="0" smtClean="0">
                <a:solidFill>
                  <a:srgbClr val="0000CC"/>
                </a:solidFill>
                <a:latin typeface="+mn-lt"/>
                <a:cs typeface="Times New Roman" pitchFamily="18" charset="0"/>
              </a:rPr>
              <a:t>4</a:t>
            </a:r>
            <a:r>
              <a:rPr lang="en-US" altLang="zh-TW" sz="1200" i="1" dirty="0" smtClean="0">
                <a:solidFill>
                  <a:srgbClr val="0000CC"/>
                </a:solidFill>
                <a:latin typeface="+mn-lt"/>
                <a:ea typeface="新細明體" pitchFamily="18" charset="-120"/>
                <a:cs typeface="Times New Roman" pitchFamily="18" charset="0"/>
              </a:rPr>
              <a:t>/125</a:t>
            </a:r>
            <a:r>
              <a:rPr lang="en-US" altLang="zh-TW" sz="1200" i="1" dirty="0" smtClean="0">
                <a:latin typeface="+mn-lt"/>
                <a:ea typeface="新細明體" pitchFamily="18" charset="-120"/>
                <a:cs typeface="Times New Roman" pitchFamily="18" charset="0"/>
              </a:rPr>
              <a:t>)</a:t>
            </a:r>
            <a:r>
              <a:rPr lang="en-US" altLang="zh-TW" sz="1200" dirty="0" smtClean="0">
                <a:latin typeface="+mn-lt"/>
                <a:ea typeface="新細明體" pitchFamily="18" charset="-120"/>
                <a:cs typeface="Times New Roman" pitchFamily="18" charset="0"/>
              </a:rPr>
              <a:t>)</a:t>
            </a:r>
            <a:endParaRPr lang="en-US" altLang="zh-TW" sz="1200" dirty="0">
              <a:solidFill>
                <a:srgbClr val="0000CC"/>
              </a:solidFill>
              <a:latin typeface="+mn-lt"/>
              <a:ea typeface="新細明體" pitchFamily="18" charset="-120"/>
              <a:cs typeface="Times New Roman" pitchFamily="18" charset="0"/>
            </a:endParaRPr>
          </a:p>
        </p:txBody>
      </p:sp>
      <p:sp>
        <p:nvSpPr>
          <p:cNvPr id="938" name="Text Box 913"/>
          <p:cNvSpPr txBox="1">
            <a:spLocks noChangeArrowheads="1"/>
          </p:cNvSpPr>
          <p:nvPr/>
        </p:nvSpPr>
        <p:spPr bwMode="auto">
          <a:xfrm>
            <a:off x="4514092" y="4104075"/>
            <a:ext cx="4287838" cy="914400"/>
          </a:xfrm>
          <a:prstGeom prst="rect">
            <a:avLst/>
          </a:prstGeom>
          <a:noFill/>
          <a:ln w="9525">
            <a:noFill/>
            <a:miter lim="800000"/>
            <a:headEnd/>
            <a:tailEnd/>
          </a:ln>
        </p:spPr>
        <p:txBody>
          <a:bodyPr>
            <a:spAutoFit/>
          </a:bodyPr>
          <a:lstStyle/>
          <a:p>
            <a:pPr>
              <a:spcBef>
                <a:spcPct val="50000"/>
              </a:spcBef>
            </a:pPr>
            <a:r>
              <a:rPr lang="en-US" altLang="zh-TW" sz="2400" dirty="0">
                <a:solidFill>
                  <a:srgbClr val="FF0000"/>
                </a:solidFill>
              </a:rPr>
              <a:t>2. Low immunogenicity</a:t>
            </a:r>
          </a:p>
          <a:p>
            <a:pPr>
              <a:spcBef>
                <a:spcPct val="50000"/>
              </a:spcBef>
            </a:pPr>
            <a:r>
              <a:rPr lang="en-US" altLang="zh-TW" dirty="0">
                <a:sym typeface="Wingdings" pitchFamily="2" charset="2"/>
              </a:rPr>
              <a:t> Antibody : </a:t>
            </a:r>
            <a:r>
              <a:rPr kumimoji="0" lang="en-US" altLang="zh-TW" dirty="0"/>
              <a:t>endogenous gene</a:t>
            </a:r>
          </a:p>
        </p:txBody>
      </p:sp>
      <p:sp>
        <p:nvSpPr>
          <p:cNvPr id="939" name="Text Box 915"/>
          <p:cNvSpPr txBox="1">
            <a:spLocks noChangeArrowheads="1"/>
          </p:cNvSpPr>
          <p:nvPr/>
        </p:nvSpPr>
        <p:spPr bwMode="auto">
          <a:xfrm>
            <a:off x="4526055" y="5349915"/>
            <a:ext cx="4617945" cy="914400"/>
          </a:xfrm>
          <a:prstGeom prst="rect">
            <a:avLst/>
          </a:prstGeom>
          <a:noFill/>
          <a:ln w="9525">
            <a:noFill/>
            <a:miter lim="800000"/>
            <a:headEnd/>
            <a:tailEnd/>
          </a:ln>
        </p:spPr>
        <p:txBody>
          <a:bodyPr wrap="square">
            <a:spAutoFit/>
          </a:bodyPr>
          <a:lstStyle/>
          <a:p>
            <a:pPr>
              <a:spcBef>
                <a:spcPct val="50000"/>
              </a:spcBef>
            </a:pPr>
            <a:r>
              <a:rPr lang="en-US" altLang="zh-TW" sz="2400" dirty="0">
                <a:solidFill>
                  <a:srgbClr val="FF0000"/>
                </a:solidFill>
              </a:rPr>
              <a:t>3. Non-toxic imaging probes</a:t>
            </a:r>
          </a:p>
          <a:p>
            <a:pPr>
              <a:spcBef>
                <a:spcPct val="50000"/>
              </a:spcBef>
            </a:pPr>
            <a:r>
              <a:rPr lang="en-US" altLang="zh-TW" dirty="0">
                <a:sym typeface="Wingdings" pitchFamily="2" charset="2"/>
              </a:rPr>
              <a:t> PEG has been approved by FDA</a:t>
            </a:r>
            <a:endParaRPr lang="en-US" altLang="zh-TW" dirty="0"/>
          </a:p>
        </p:txBody>
      </p:sp>
      <p:sp>
        <p:nvSpPr>
          <p:cNvPr id="942" name="矩形 28"/>
          <p:cNvSpPr>
            <a:spLocks noChangeArrowheads="1"/>
          </p:cNvSpPr>
          <p:nvPr/>
        </p:nvSpPr>
        <p:spPr bwMode="auto">
          <a:xfrm>
            <a:off x="26495" y="3383995"/>
            <a:ext cx="9074150" cy="5474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lnSpc>
                <a:spcPct val="120000"/>
              </a:lnSpc>
              <a:spcBef>
                <a:spcPct val="0"/>
              </a:spcBef>
              <a:buFontTx/>
              <a:buNone/>
            </a:pPr>
            <a:r>
              <a:rPr kumimoji="0" lang="en-US" altLang="zh-TW" sz="2700" u="sng" dirty="0" smtClean="0">
                <a:solidFill>
                  <a:srgbClr val="0000CC"/>
                </a:solidFill>
                <a:latin typeface="Times New Roman" pitchFamily="18" charset="0"/>
                <a:cs typeface="Times New Roman" pitchFamily="18" charset="0"/>
              </a:rPr>
              <a:t>Anti-PEG reporter strategy possesses potential advantages</a:t>
            </a:r>
            <a:r>
              <a:rPr kumimoji="0" lang="en-US" altLang="zh-TW" sz="2700" dirty="0" smtClean="0">
                <a:solidFill>
                  <a:srgbClr val="0000CC"/>
                </a:solidFill>
                <a:latin typeface="Times New Roman" pitchFamily="18" charset="0"/>
                <a:cs typeface="Times New Roman" pitchFamily="18" charset="0"/>
              </a:rPr>
              <a:t>:</a:t>
            </a:r>
            <a:endParaRPr kumimoji="0" lang="zh-TW" altLang="en-US" sz="2700" dirty="0" smtClean="0">
              <a:solidFill>
                <a:srgbClr val="0000CC"/>
              </a:solidFill>
              <a:latin typeface="Times New Roman" pitchFamily="18" charset="0"/>
              <a:cs typeface="Times New Roman" pitchFamily="18" charset="0"/>
            </a:endParaRPr>
          </a:p>
        </p:txBody>
      </p:sp>
      <p:grpSp>
        <p:nvGrpSpPr>
          <p:cNvPr id="943" name="群組 942"/>
          <p:cNvGrpSpPr/>
          <p:nvPr/>
        </p:nvGrpSpPr>
        <p:grpSpPr>
          <a:xfrm>
            <a:off x="-18510" y="3924055"/>
            <a:ext cx="4005445" cy="2360643"/>
            <a:chOff x="26495" y="953725"/>
            <a:chExt cx="4005445" cy="2360643"/>
          </a:xfrm>
        </p:grpSpPr>
        <p:sp>
          <p:nvSpPr>
            <p:cNvPr id="944" name="Text Box 6"/>
            <p:cNvSpPr txBox="1">
              <a:spLocks noChangeArrowheads="1"/>
            </p:cNvSpPr>
            <p:nvPr/>
          </p:nvSpPr>
          <p:spPr bwMode="auto">
            <a:xfrm>
              <a:off x="284163" y="953725"/>
              <a:ext cx="2925762" cy="457200"/>
            </a:xfrm>
            <a:prstGeom prst="rect">
              <a:avLst/>
            </a:prstGeom>
            <a:noFill/>
            <a:ln w="9525">
              <a:noFill/>
              <a:miter lim="800000"/>
              <a:headEnd/>
              <a:tailEnd/>
            </a:ln>
          </p:spPr>
          <p:txBody>
            <a:bodyPr>
              <a:spAutoFit/>
            </a:bodyPr>
            <a:lstStyle/>
            <a:p>
              <a:pPr marL="457200" indent="-457200">
                <a:spcBef>
                  <a:spcPct val="50000"/>
                </a:spcBef>
                <a:buFontTx/>
                <a:buAutoNum type="arabicPeriod"/>
              </a:pPr>
              <a:r>
                <a:rPr lang="en-US" altLang="zh-TW" sz="2400" dirty="0">
                  <a:solidFill>
                    <a:srgbClr val="FF0000"/>
                  </a:solidFill>
                </a:rPr>
                <a:t>High specificity</a:t>
              </a:r>
            </a:p>
          </p:txBody>
        </p:sp>
        <p:grpSp>
          <p:nvGrpSpPr>
            <p:cNvPr id="945" name="Group 917"/>
            <p:cNvGrpSpPr>
              <a:grpSpLocks/>
            </p:cNvGrpSpPr>
            <p:nvPr/>
          </p:nvGrpSpPr>
          <p:grpSpPr bwMode="auto">
            <a:xfrm rot="1059716">
              <a:off x="499957" y="2380165"/>
              <a:ext cx="717550" cy="838200"/>
              <a:chOff x="2858" y="398"/>
              <a:chExt cx="563" cy="825"/>
            </a:xfrm>
          </p:grpSpPr>
          <p:sp>
            <p:nvSpPr>
              <p:cNvPr id="1818" name="Freeform 918"/>
              <p:cNvSpPr>
                <a:spLocks/>
              </p:cNvSpPr>
              <p:nvPr/>
            </p:nvSpPr>
            <p:spPr bwMode="auto">
              <a:xfrm rot="2551653">
                <a:off x="2935" y="435"/>
                <a:ext cx="164" cy="306"/>
              </a:xfrm>
              <a:custGeom>
                <a:avLst/>
                <a:gdLst>
                  <a:gd name="T0" fmla="*/ 106657 w 98"/>
                  <a:gd name="T1" fmla="*/ 117500 h 172"/>
                  <a:gd name="T2" fmla="*/ 208431 w 98"/>
                  <a:gd name="T3" fmla="*/ 0 h 172"/>
                  <a:gd name="T4" fmla="*/ 318851 w 98"/>
                  <a:gd name="T5" fmla="*/ 117500 h 172"/>
                  <a:gd name="T6" fmla="*/ 423242 w 98"/>
                  <a:gd name="T7" fmla="*/ 441172 h 172"/>
                  <a:gd name="T8" fmla="*/ 533587 w 98"/>
                  <a:gd name="T9" fmla="*/ 894489 h 172"/>
                  <a:gd name="T10" fmla="*/ 1634683 w 98"/>
                  <a:gd name="T11" fmla="*/ 7936182 h 172"/>
                  <a:gd name="T12" fmla="*/ 1702623 w 98"/>
                  <a:gd name="T13" fmla="*/ 8390670 h 172"/>
                  <a:gd name="T14" fmla="*/ 1735689 w 98"/>
                  <a:gd name="T15" fmla="*/ 8960798 h 172"/>
                  <a:gd name="T16" fmla="*/ 1702623 w 98"/>
                  <a:gd name="T17" fmla="*/ 9409963 h 172"/>
                  <a:gd name="T18" fmla="*/ 1634683 w 98"/>
                  <a:gd name="T19" fmla="*/ 9749608 h 172"/>
                  <a:gd name="T20" fmla="*/ 1524330 w 98"/>
                  <a:gd name="T21" fmla="*/ 9749608 h 172"/>
                  <a:gd name="T22" fmla="*/ 1383698 w 98"/>
                  <a:gd name="T23" fmla="*/ 9619039 h 172"/>
                  <a:gd name="T24" fmla="*/ 1269906 w 98"/>
                  <a:gd name="T25" fmla="*/ 9295405 h 172"/>
                  <a:gd name="T26" fmla="*/ 1164773 w 98"/>
                  <a:gd name="T27" fmla="*/ 8871474 h 172"/>
                  <a:gd name="T28" fmla="*/ 74426 w 98"/>
                  <a:gd name="T29" fmla="*/ 1912157 h 172"/>
                  <a:gd name="T30" fmla="*/ 0 w 98"/>
                  <a:gd name="T31" fmla="*/ 1380505 h 172"/>
                  <a:gd name="T32" fmla="*/ 0 w 98"/>
                  <a:gd name="T33" fmla="*/ 784876 h 172"/>
                  <a:gd name="T34" fmla="*/ 29965 w 98"/>
                  <a:gd name="T35" fmla="*/ 441172 h 172"/>
                  <a:gd name="T36" fmla="*/ 106657 w 98"/>
                  <a:gd name="T37" fmla="*/ 117500 h 17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8"/>
                  <a:gd name="T58" fmla="*/ 0 h 172"/>
                  <a:gd name="T59" fmla="*/ 98 w 98"/>
                  <a:gd name="T60" fmla="*/ 172 h 17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8" h="172">
                    <a:moveTo>
                      <a:pt x="6" y="2"/>
                    </a:moveTo>
                    <a:lnTo>
                      <a:pt x="12" y="0"/>
                    </a:lnTo>
                    <a:lnTo>
                      <a:pt x="18" y="2"/>
                    </a:lnTo>
                    <a:lnTo>
                      <a:pt x="24" y="8"/>
                    </a:lnTo>
                    <a:lnTo>
                      <a:pt x="30" y="16"/>
                    </a:lnTo>
                    <a:lnTo>
                      <a:pt x="92" y="140"/>
                    </a:lnTo>
                    <a:lnTo>
                      <a:pt x="96" y="148"/>
                    </a:lnTo>
                    <a:lnTo>
                      <a:pt x="98" y="158"/>
                    </a:lnTo>
                    <a:lnTo>
                      <a:pt x="96" y="166"/>
                    </a:lnTo>
                    <a:lnTo>
                      <a:pt x="92" y="172"/>
                    </a:lnTo>
                    <a:lnTo>
                      <a:pt x="86" y="172"/>
                    </a:lnTo>
                    <a:lnTo>
                      <a:pt x="78" y="170"/>
                    </a:lnTo>
                    <a:lnTo>
                      <a:pt x="72" y="164"/>
                    </a:lnTo>
                    <a:lnTo>
                      <a:pt x="66" y="156"/>
                    </a:lnTo>
                    <a:lnTo>
                      <a:pt x="4" y="34"/>
                    </a:lnTo>
                    <a:lnTo>
                      <a:pt x="0" y="24"/>
                    </a:lnTo>
                    <a:lnTo>
                      <a:pt x="0" y="14"/>
                    </a:lnTo>
                    <a:lnTo>
                      <a:pt x="2" y="8"/>
                    </a:lnTo>
                    <a:lnTo>
                      <a:pt x="6" y="2"/>
                    </a:lnTo>
                    <a:close/>
                  </a:path>
                </a:pathLst>
              </a:custGeom>
              <a:solidFill>
                <a:srgbClr val="CC00FF"/>
              </a:solidFill>
              <a:ln w="28575">
                <a:solidFill>
                  <a:srgbClr val="000000"/>
                </a:solidFill>
                <a:round/>
                <a:headEnd/>
                <a:tailEnd/>
              </a:ln>
            </p:spPr>
            <p:txBody>
              <a:bodyPr/>
              <a:lstStyle/>
              <a:p>
                <a:endParaRPr lang="zh-TW" altLang="en-US"/>
              </a:p>
            </p:txBody>
          </p:sp>
          <p:sp>
            <p:nvSpPr>
              <p:cNvPr id="1819" name="Freeform 919"/>
              <p:cNvSpPr>
                <a:spLocks/>
              </p:cNvSpPr>
              <p:nvPr/>
            </p:nvSpPr>
            <p:spPr bwMode="auto">
              <a:xfrm rot="2551653">
                <a:off x="3162" y="642"/>
                <a:ext cx="164" cy="306"/>
              </a:xfrm>
              <a:custGeom>
                <a:avLst/>
                <a:gdLst>
                  <a:gd name="T0" fmla="*/ 1634683 w 98"/>
                  <a:gd name="T1" fmla="*/ 117500 h 172"/>
                  <a:gd name="T2" fmla="*/ 1702623 w 98"/>
                  <a:gd name="T3" fmla="*/ 441172 h 172"/>
                  <a:gd name="T4" fmla="*/ 1735689 w 98"/>
                  <a:gd name="T5" fmla="*/ 784876 h 172"/>
                  <a:gd name="T6" fmla="*/ 1735689 w 98"/>
                  <a:gd name="T7" fmla="*/ 1380505 h 172"/>
                  <a:gd name="T8" fmla="*/ 1664625 w 98"/>
                  <a:gd name="T9" fmla="*/ 1912157 h 172"/>
                  <a:gd name="T10" fmla="*/ 571632 w 98"/>
                  <a:gd name="T11" fmla="*/ 8871474 h 172"/>
                  <a:gd name="T12" fmla="*/ 469894 w 98"/>
                  <a:gd name="T13" fmla="*/ 9295405 h 172"/>
                  <a:gd name="T14" fmla="*/ 348803 w 98"/>
                  <a:gd name="T15" fmla="*/ 9619039 h 172"/>
                  <a:gd name="T16" fmla="*/ 208431 w 98"/>
                  <a:gd name="T17" fmla="*/ 9749608 h 172"/>
                  <a:gd name="T18" fmla="*/ 106657 w 98"/>
                  <a:gd name="T19" fmla="*/ 9749608 h 172"/>
                  <a:gd name="T20" fmla="*/ 29965 w 98"/>
                  <a:gd name="T21" fmla="*/ 9409963 h 172"/>
                  <a:gd name="T22" fmla="*/ 0 w 98"/>
                  <a:gd name="T23" fmla="*/ 8960798 h 172"/>
                  <a:gd name="T24" fmla="*/ 29965 w 98"/>
                  <a:gd name="T25" fmla="*/ 8390670 h 172"/>
                  <a:gd name="T26" fmla="*/ 106657 w 98"/>
                  <a:gd name="T27" fmla="*/ 7936182 h 172"/>
                  <a:gd name="T28" fmla="*/ 1211871 w 98"/>
                  <a:gd name="T29" fmla="*/ 894489 h 172"/>
                  <a:gd name="T30" fmla="*/ 1315938 w 98"/>
                  <a:gd name="T31" fmla="*/ 441172 h 172"/>
                  <a:gd name="T32" fmla="*/ 1420315 w 98"/>
                  <a:gd name="T33" fmla="*/ 117500 h 172"/>
                  <a:gd name="T34" fmla="*/ 1524330 w 98"/>
                  <a:gd name="T35" fmla="*/ 0 h 172"/>
                  <a:gd name="T36" fmla="*/ 1634683 w 98"/>
                  <a:gd name="T37" fmla="*/ 117500 h 17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8"/>
                  <a:gd name="T58" fmla="*/ 0 h 172"/>
                  <a:gd name="T59" fmla="*/ 98 w 98"/>
                  <a:gd name="T60" fmla="*/ 172 h 17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8" h="172">
                    <a:moveTo>
                      <a:pt x="92" y="2"/>
                    </a:moveTo>
                    <a:lnTo>
                      <a:pt x="96" y="8"/>
                    </a:lnTo>
                    <a:lnTo>
                      <a:pt x="98" y="14"/>
                    </a:lnTo>
                    <a:lnTo>
                      <a:pt x="98" y="24"/>
                    </a:lnTo>
                    <a:lnTo>
                      <a:pt x="94" y="34"/>
                    </a:lnTo>
                    <a:lnTo>
                      <a:pt x="32" y="156"/>
                    </a:lnTo>
                    <a:lnTo>
                      <a:pt x="26" y="164"/>
                    </a:lnTo>
                    <a:lnTo>
                      <a:pt x="20" y="170"/>
                    </a:lnTo>
                    <a:lnTo>
                      <a:pt x="12" y="172"/>
                    </a:lnTo>
                    <a:lnTo>
                      <a:pt x="6" y="172"/>
                    </a:lnTo>
                    <a:lnTo>
                      <a:pt x="2" y="166"/>
                    </a:lnTo>
                    <a:lnTo>
                      <a:pt x="0" y="158"/>
                    </a:lnTo>
                    <a:lnTo>
                      <a:pt x="2" y="148"/>
                    </a:lnTo>
                    <a:lnTo>
                      <a:pt x="6" y="140"/>
                    </a:lnTo>
                    <a:lnTo>
                      <a:pt x="68" y="16"/>
                    </a:lnTo>
                    <a:lnTo>
                      <a:pt x="74" y="8"/>
                    </a:lnTo>
                    <a:lnTo>
                      <a:pt x="80" y="2"/>
                    </a:lnTo>
                    <a:lnTo>
                      <a:pt x="86" y="0"/>
                    </a:lnTo>
                    <a:lnTo>
                      <a:pt x="92" y="2"/>
                    </a:lnTo>
                    <a:close/>
                  </a:path>
                </a:pathLst>
              </a:custGeom>
              <a:solidFill>
                <a:srgbClr val="FFFF99"/>
              </a:solidFill>
              <a:ln w="28575">
                <a:solidFill>
                  <a:srgbClr val="000000"/>
                </a:solidFill>
                <a:round/>
                <a:headEnd/>
                <a:tailEnd/>
              </a:ln>
            </p:spPr>
            <p:txBody>
              <a:bodyPr/>
              <a:lstStyle/>
              <a:p>
                <a:endParaRPr lang="zh-TW" altLang="en-US"/>
              </a:p>
            </p:txBody>
          </p:sp>
          <p:sp>
            <p:nvSpPr>
              <p:cNvPr id="1820" name="Freeform 920"/>
              <p:cNvSpPr>
                <a:spLocks/>
              </p:cNvSpPr>
              <p:nvPr/>
            </p:nvSpPr>
            <p:spPr bwMode="auto">
              <a:xfrm rot="2551653">
                <a:off x="2858" y="398"/>
                <a:ext cx="164" cy="686"/>
              </a:xfrm>
              <a:custGeom>
                <a:avLst/>
                <a:gdLst>
                  <a:gd name="T0" fmla="*/ 1702623 w 98"/>
                  <a:gd name="T1" fmla="*/ 8015339 h 386"/>
                  <a:gd name="T2" fmla="*/ 1735689 w 98"/>
                  <a:gd name="T3" fmla="*/ 8358971 h 386"/>
                  <a:gd name="T4" fmla="*/ 1735689 w 98"/>
                  <a:gd name="T5" fmla="*/ 8782919 h 386"/>
                  <a:gd name="T6" fmla="*/ 1735689 w 98"/>
                  <a:gd name="T7" fmla="*/ 20018092 h 386"/>
                  <a:gd name="T8" fmla="*/ 1702623 w 98"/>
                  <a:gd name="T9" fmla="*/ 20578991 h 386"/>
                  <a:gd name="T10" fmla="*/ 1664625 w 98"/>
                  <a:gd name="T11" fmla="*/ 21014519 h 386"/>
                  <a:gd name="T12" fmla="*/ 1558114 w 98"/>
                  <a:gd name="T13" fmla="*/ 21330250 h 386"/>
                  <a:gd name="T14" fmla="*/ 1450001 w 98"/>
                  <a:gd name="T15" fmla="*/ 21447773 h 386"/>
                  <a:gd name="T16" fmla="*/ 1346579 w 98"/>
                  <a:gd name="T17" fmla="*/ 21330250 h 386"/>
                  <a:gd name="T18" fmla="*/ 1269906 w 98"/>
                  <a:gd name="T19" fmla="*/ 21014519 h 386"/>
                  <a:gd name="T20" fmla="*/ 1211871 w 98"/>
                  <a:gd name="T21" fmla="*/ 20578991 h 386"/>
                  <a:gd name="T22" fmla="*/ 1211871 w 98"/>
                  <a:gd name="T23" fmla="*/ 20018092 h 386"/>
                  <a:gd name="T24" fmla="*/ 1211871 w 98"/>
                  <a:gd name="T25" fmla="*/ 8782919 h 386"/>
                  <a:gd name="T26" fmla="*/ 1211871 w 98"/>
                  <a:gd name="T27" fmla="*/ 8653738 h 386"/>
                  <a:gd name="T28" fmla="*/ 1164773 w 98"/>
                  <a:gd name="T29" fmla="*/ 8653738 h 386"/>
                  <a:gd name="T30" fmla="*/ 74426 w 98"/>
                  <a:gd name="T31" fmla="*/ 1771367 h 386"/>
                  <a:gd name="T32" fmla="*/ 0 w 98"/>
                  <a:gd name="T33" fmla="*/ 1338960 h 386"/>
                  <a:gd name="T34" fmla="*/ 0 w 98"/>
                  <a:gd name="T35" fmla="*/ 774151 h 386"/>
                  <a:gd name="T36" fmla="*/ 29965 w 98"/>
                  <a:gd name="T37" fmla="*/ 358661 h 386"/>
                  <a:gd name="T38" fmla="*/ 106657 w 98"/>
                  <a:gd name="T39" fmla="*/ 0 h 386"/>
                  <a:gd name="T40" fmla="*/ 208431 w 98"/>
                  <a:gd name="T41" fmla="*/ 0 h 386"/>
                  <a:gd name="T42" fmla="*/ 318851 w 98"/>
                  <a:gd name="T43" fmla="*/ 116357 h 386"/>
                  <a:gd name="T44" fmla="*/ 469894 w 98"/>
                  <a:gd name="T45" fmla="*/ 435601 h 386"/>
                  <a:gd name="T46" fmla="*/ 533587 w 98"/>
                  <a:gd name="T47" fmla="*/ 880424 h 386"/>
                  <a:gd name="T48" fmla="*/ 1664625 w 98"/>
                  <a:gd name="T49" fmla="*/ 7657417 h 386"/>
                  <a:gd name="T50" fmla="*/ 1664625 w 98"/>
                  <a:gd name="T51" fmla="*/ 7795321 h 386"/>
                  <a:gd name="T52" fmla="*/ 1702623 w 98"/>
                  <a:gd name="T53" fmla="*/ 8015339 h 38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8"/>
                  <a:gd name="T82" fmla="*/ 0 h 386"/>
                  <a:gd name="T83" fmla="*/ 98 w 98"/>
                  <a:gd name="T84" fmla="*/ 386 h 38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8" h="386">
                    <a:moveTo>
                      <a:pt x="96" y="144"/>
                    </a:moveTo>
                    <a:lnTo>
                      <a:pt x="98" y="150"/>
                    </a:lnTo>
                    <a:lnTo>
                      <a:pt x="98" y="158"/>
                    </a:lnTo>
                    <a:lnTo>
                      <a:pt x="98" y="360"/>
                    </a:lnTo>
                    <a:lnTo>
                      <a:pt x="96" y="370"/>
                    </a:lnTo>
                    <a:lnTo>
                      <a:pt x="94" y="378"/>
                    </a:lnTo>
                    <a:lnTo>
                      <a:pt x="88" y="384"/>
                    </a:lnTo>
                    <a:lnTo>
                      <a:pt x="82" y="386"/>
                    </a:lnTo>
                    <a:lnTo>
                      <a:pt x="76" y="384"/>
                    </a:lnTo>
                    <a:lnTo>
                      <a:pt x="72" y="378"/>
                    </a:lnTo>
                    <a:lnTo>
                      <a:pt x="68" y="370"/>
                    </a:lnTo>
                    <a:lnTo>
                      <a:pt x="68" y="360"/>
                    </a:lnTo>
                    <a:lnTo>
                      <a:pt x="68" y="158"/>
                    </a:lnTo>
                    <a:lnTo>
                      <a:pt x="68" y="156"/>
                    </a:lnTo>
                    <a:lnTo>
                      <a:pt x="66" y="156"/>
                    </a:lnTo>
                    <a:lnTo>
                      <a:pt x="4" y="32"/>
                    </a:lnTo>
                    <a:lnTo>
                      <a:pt x="0" y="24"/>
                    </a:lnTo>
                    <a:lnTo>
                      <a:pt x="0" y="14"/>
                    </a:lnTo>
                    <a:lnTo>
                      <a:pt x="2" y="6"/>
                    </a:lnTo>
                    <a:lnTo>
                      <a:pt x="6" y="0"/>
                    </a:lnTo>
                    <a:lnTo>
                      <a:pt x="12" y="0"/>
                    </a:lnTo>
                    <a:lnTo>
                      <a:pt x="18" y="2"/>
                    </a:lnTo>
                    <a:lnTo>
                      <a:pt x="26" y="8"/>
                    </a:lnTo>
                    <a:lnTo>
                      <a:pt x="30" y="16"/>
                    </a:lnTo>
                    <a:lnTo>
                      <a:pt x="94" y="138"/>
                    </a:lnTo>
                    <a:lnTo>
                      <a:pt x="94" y="140"/>
                    </a:lnTo>
                    <a:lnTo>
                      <a:pt x="96" y="144"/>
                    </a:lnTo>
                    <a:close/>
                  </a:path>
                </a:pathLst>
              </a:custGeom>
              <a:solidFill>
                <a:srgbClr val="FFFF99"/>
              </a:solidFill>
              <a:ln w="28575">
                <a:solidFill>
                  <a:srgbClr val="000000"/>
                </a:solidFill>
                <a:round/>
                <a:headEnd/>
                <a:tailEnd/>
              </a:ln>
            </p:spPr>
            <p:txBody>
              <a:bodyPr/>
              <a:lstStyle/>
              <a:p>
                <a:endParaRPr lang="zh-TW" altLang="en-US"/>
              </a:p>
            </p:txBody>
          </p:sp>
          <p:sp>
            <p:nvSpPr>
              <p:cNvPr id="1821" name="Freeform 921"/>
              <p:cNvSpPr>
                <a:spLocks/>
              </p:cNvSpPr>
              <p:nvPr/>
            </p:nvSpPr>
            <p:spPr bwMode="auto">
              <a:xfrm rot="2551653">
                <a:off x="3005" y="537"/>
                <a:ext cx="173" cy="686"/>
              </a:xfrm>
              <a:custGeom>
                <a:avLst/>
                <a:gdLst>
                  <a:gd name="T0" fmla="*/ 27663 w 104"/>
                  <a:gd name="T1" fmla="*/ 8015339 h 386"/>
                  <a:gd name="T2" fmla="*/ 0 w 104"/>
                  <a:gd name="T3" fmla="*/ 8358971 h 386"/>
                  <a:gd name="T4" fmla="*/ 0 w 104"/>
                  <a:gd name="T5" fmla="*/ 8782919 h 386"/>
                  <a:gd name="T6" fmla="*/ 0 w 104"/>
                  <a:gd name="T7" fmla="*/ 20018092 h 386"/>
                  <a:gd name="T8" fmla="*/ 27663 w 104"/>
                  <a:gd name="T9" fmla="*/ 20578991 h 386"/>
                  <a:gd name="T10" fmla="*/ 67769 w 104"/>
                  <a:gd name="T11" fmla="*/ 21014519 h 386"/>
                  <a:gd name="T12" fmla="*/ 161110 w 104"/>
                  <a:gd name="T13" fmla="*/ 21330250 h 386"/>
                  <a:gd name="T14" fmla="*/ 258663 w 104"/>
                  <a:gd name="T15" fmla="*/ 21447773 h 386"/>
                  <a:gd name="T16" fmla="*/ 352338 w 104"/>
                  <a:gd name="T17" fmla="*/ 21330250 h 386"/>
                  <a:gd name="T18" fmla="*/ 445808 w 104"/>
                  <a:gd name="T19" fmla="*/ 21014519 h 386"/>
                  <a:gd name="T20" fmla="*/ 501986 w 104"/>
                  <a:gd name="T21" fmla="*/ 20578991 h 386"/>
                  <a:gd name="T22" fmla="*/ 501986 w 104"/>
                  <a:gd name="T23" fmla="*/ 20018092 h 386"/>
                  <a:gd name="T24" fmla="*/ 501986 w 104"/>
                  <a:gd name="T25" fmla="*/ 8782919 h 386"/>
                  <a:gd name="T26" fmla="*/ 501986 w 104"/>
                  <a:gd name="T27" fmla="*/ 8653738 h 386"/>
                  <a:gd name="T28" fmla="*/ 542656 w 104"/>
                  <a:gd name="T29" fmla="*/ 8653738 h 386"/>
                  <a:gd name="T30" fmla="*/ 1578587 w 104"/>
                  <a:gd name="T31" fmla="*/ 1771367 h 386"/>
                  <a:gd name="T32" fmla="*/ 1647404 w 104"/>
                  <a:gd name="T33" fmla="*/ 1338960 h 386"/>
                  <a:gd name="T34" fmla="*/ 1647404 w 104"/>
                  <a:gd name="T35" fmla="*/ 774151 h 386"/>
                  <a:gd name="T36" fmla="*/ 1647404 w 104"/>
                  <a:gd name="T37" fmla="*/ 358661 h 386"/>
                  <a:gd name="T38" fmla="*/ 1550040 w 104"/>
                  <a:gd name="T39" fmla="*/ 0 h 386"/>
                  <a:gd name="T40" fmla="*/ 1456607 w 104"/>
                  <a:gd name="T41" fmla="*/ 0 h 386"/>
                  <a:gd name="T42" fmla="*/ 1361282 w 104"/>
                  <a:gd name="T43" fmla="*/ 116357 h 386"/>
                  <a:gd name="T44" fmla="*/ 1233597 w 104"/>
                  <a:gd name="T45" fmla="*/ 435601 h 386"/>
                  <a:gd name="T46" fmla="*/ 1145523 w 104"/>
                  <a:gd name="T47" fmla="*/ 880424 h 386"/>
                  <a:gd name="T48" fmla="*/ 96852 w 104"/>
                  <a:gd name="T49" fmla="*/ 7657417 h 386"/>
                  <a:gd name="T50" fmla="*/ 67769 w 104"/>
                  <a:gd name="T51" fmla="*/ 7795321 h 386"/>
                  <a:gd name="T52" fmla="*/ 27663 w 104"/>
                  <a:gd name="T53" fmla="*/ 8015339 h 38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4"/>
                  <a:gd name="T82" fmla="*/ 0 h 386"/>
                  <a:gd name="T83" fmla="*/ 104 w 104"/>
                  <a:gd name="T84" fmla="*/ 386 h 38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4" h="386">
                    <a:moveTo>
                      <a:pt x="2" y="144"/>
                    </a:moveTo>
                    <a:lnTo>
                      <a:pt x="0" y="150"/>
                    </a:lnTo>
                    <a:lnTo>
                      <a:pt x="0" y="158"/>
                    </a:lnTo>
                    <a:lnTo>
                      <a:pt x="0" y="360"/>
                    </a:lnTo>
                    <a:lnTo>
                      <a:pt x="2" y="370"/>
                    </a:lnTo>
                    <a:lnTo>
                      <a:pt x="4" y="378"/>
                    </a:lnTo>
                    <a:lnTo>
                      <a:pt x="10" y="384"/>
                    </a:lnTo>
                    <a:lnTo>
                      <a:pt x="16" y="386"/>
                    </a:lnTo>
                    <a:lnTo>
                      <a:pt x="22" y="384"/>
                    </a:lnTo>
                    <a:lnTo>
                      <a:pt x="28" y="378"/>
                    </a:lnTo>
                    <a:lnTo>
                      <a:pt x="32" y="370"/>
                    </a:lnTo>
                    <a:lnTo>
                      <a:pt x="32" y="360"/>
                    </a:lnTo>
                    <a:lnTo>
                      <a:pt x="32" y="158"/>
                    </a:lnTo>
                    <a:lnTo>
                      <a:pt x="32" y="156"/>
                    </a:lnTo>
                    <a:lnTo>
                      <a:pt x="34" y="156"/>
                    </a:lnTo>
                    <a:lnTo>
                      <a:pt x="100" y="32"/>
                    </a:lnTo>
                    <a:lnTo>
                      <a:pt x="104" y="24"/>
                    </a:lnTo>
                    <a:lnTo>
                      <a:pt x="104" y="14"/>
                    </a:lnTo>
                    <a:lnTo>
                      <a:pt x="104" y="6"/>
                    </a:lnTo>
                    <a:lnTo>
                      <a:pt x="98" y="0"/>
                    </a:lnTo>
                    <a:lnTo>
                      <a:pt x="92" y="0"/>
                    </a:lnTo>
                    <a:lnTo>
                      <a:pt x="86" y="2"/>
                    </a:lnTo>
                    <a:lnTo>
                      <a:pt x="78" y="8"/>
                    </a:lnTo>
                    <a:lnTo>
                      <a:pt x="72" y="16"/>
                    </a:lnTo>
                    <a:lnTo>
                      <a:pt x="6" y="138"/>
                    </a:lnTo>
                    <a:lnTo>
                      <a:pt x="4" y="140"/>
                    </a:lnTo>
                    <a:lnTo>
                      <a:pt x="2" y="144"/>
                    </a:lnTo>
                    <a:close/>
                  </a:path>
                </a:pathLst>
              </a:custGeom>
              <a:solidFill>
                <a:srgbClr val="FFFF99"/>
              </a:solidFill>
              <a:ln w="28575">
                <a:solidFill>
                  <a:srgbClr val="000000"/>
                </a:solidFill>
                <a:round/>
                <a:headEnd/>
                <a:tailEnd/>
              </a:ln>
            </p:spPr>
            <p:txBody>
              <a:bodyPr/>
              <a:lstStyle/>
              <a:p>
                <a:endParaRPr lang="zh-TW" altLang="en-US"/>
              </a:p>
            </p:txBody>
          </p:sp>
          <p:sp>
            <p:nvSpPr>
              <p:cNvPr id="1822" name="Freeform 922"/>
              <p:cNvSpPr>
                <a:spLocks/>
              </p:cNvSpPr>
              <p:nvPr/>
            </p:nvSpPr>
            <p:spPr bwMode="auto">
              <a:xfrm rot="2551653">
                <a:off x="2932" y="422"/>
                <a:ext cx="164" cy="310"/>
              </a:xfrm>
              <a:custGeom>
                <a:avLst/>
                <a:gdLst>
                  <a:gd name="T0" fmla="*/ 106657 w 98"/>
                  <a:gd name="T1" fmla="*/ 120499 h 174"/>
                  <a:gd name="T2" fmla="*/ 208431 w 98"/>
                  <a:gd name="T3" fmla="*/ 0 h 174"/>
                  <a:gd name="T4" fmla="*/ 348803 w 98"/>
                  <a:gd name="T5" fmla="*/ 214682 h 174"/>
                  <a:gd name="T6" fmla="*/ 469894 w 98"/>
                  <a:gd name="T7" fmla="*/ 464179 h 174"/>
                  <a:gd name="T8" fmla="*/ 571632 w 98"/>
                  <a:gd name="T9" fmla="*/ 1051146 h 174"/>
                  <a:gd name="T10" fmla="*/ 1664625 w 98"/>
                  <a:gd name="T11" fmla="*/ 8147699 h 174"/>
                  <a:gd name="T12" fmla="*/ 1735689 w 98"/>
                  <a:gd name="T13" fmla="*/ 8739086 h 174"/>
                  <a:gd name="T14" fmla="*/ 1735689 w 98"/>
                  <a:gd name="T15" fmla="*/ 9203715 h 174"/>
                  <a:gd name="T16" fmla="*/ 1702623 w 98"/>
                  <a:gd name="T17" fmla="*/ 9676932 h 174"/>
                  <a:gd name="T18" fmla="*/ 1634683 w 98"/>
                  <a:gd name="T19" fmla="*/ 10005040 h 174"/>
                  <a:gd name="T20" fmla="*/ 1524330 w 98"/>
                  <a:gd name="T21" fmla="*/ 10128740 h 174"/>
                  <a:gd name="T22" fmla="*/ 1420315 w 98"/>
                  <a:gd name="T23" fmla="*/ 9914057 h 174"/>
                  <a:gd name="T24" fmla="*/ 1315938 w 98"/>
                  <a:gd name="T25" fmla="*/ 9676932 h 174"/>
                  <a:gd name="T26" fmla="*/ 1211871 w 98"/>
                  <a:gd name="T27" fmla="*/ 9087062 h 174"/>
                  <a:gd name="T28" fmla="*/ 106657 w 98"/>
                  <a:gd name="T29" fmla="*/ 1998421 h 174"/>
                  <a:gd name="T30" fmla="*/ 29965 w 98"/>
                  <a:gd name="T31" fmla="*/ 1412317 h 174"/>
                  <a:gd name="T32" fmla="*/ 0 w 98"/>
                  <a:gd name="T33" fmla="*/ 960480 h 174"/>
                  <a:gd name="T34" fmla="*/ 29965 w 98"/>
                  <a:gd name="T35" fmla="*/ 464179 h 174"/>
                  <a:gd name="T36" fmla="*/ 106657 w 98"/>
                  <a:gd name="T37" fmla="*/ 120499 h 1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8"/>
                  <a:gd name="T58" fmla="*/ 0 h 174"/>
                  <a:gd name="T59" fmla="*/ 98 w 98"/>
                  <a:gd name="T60" fmla="*/ 174 h 1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8" h="174">
                    <a:moveTo>
                      <a:pt x="6" y="2"/>
                    </a:moveTo>
                    <a:lnTo>
                      <a:pt x="12" y="0"/>
                    </a:lnTo>
                    <a:lnTo>
                      <a:pt x="20" y="4"/>
                    </a:lnTo>
                    <a:lnTo>
                      <a:pt x="26" y="8"/>
                    </a:lnTo>
                    <a:lnTo>
                      <a:pt x="32" y="18"/>
                    </a:lnTo>
                    <a:lnTo>
                      <a:pt x="94" y="140"/>
                    </a:lnTo>
                    <a:lnTo>
                      <a:pt x="98" y="150"/>
                    </a:lnTo>
                    <a:lnTo>
                      <a:pt x="98" y="158"/>
                    </a:lnTo>
                    <a:lnTo>
                      <a:pt x="96" y="166"/>
                    </a:lnTo>
                    <a:lnTo>
                      <a:pt x="92" y="172"/>
                    </a:lnTo>
                    <a:lnTo>
                      <a:pt x="86" y="174"/>
                    </a:lnTo>
                    <a:lnTo>
                      <a:pt x="80" y="170"/>
                    </a:lnTo>
                    <a:lnTo>
                      <a:pt x="74" y="166"/>
                    </a:lnTo>
                    <a:lnTo>
                      <a:pt x="68" y="156"/>
                    </a:lnTo>
                    <a:lnTo>
                      <a:pt x="6" y="34"/>
                    </a:lnTo>
                    <a:lnTo>
                      <a:pt x="2" y="24"/>
                    </a:lnTo>
                    <a:lnTo>
                      <a:pt x="0" y="16"/>
                    </a:lnTo>
                    <a:lnTo>
                      <a:pt x="2" y="8"/>
                    </a:lnTo>
                    <a:lnTo>
                      <a:pt x="6" y="2"/>
                    </a:lnTo>
                    <a:close/>
                  </a:path>
                </a:pathLst>
              </a:custGeom>
              <a:solidFill>
                <a:srgbClr val="CC00FF"/>
              </a:solidFill>
              <a:ln w="28575">
                <a:solidFill>
                  <a:srgbClr val="000000"/>
                </a:solidFill>
                <a:round/>
                <a:headEnd/>
                <a:tailEnd/>
              </a:ln>
            </p:spPr>
            <p:txBody>
              <a:bodyPr/>
              <a:lstStyle/>
              <a:p>
                <a:endParaRPr lang="zh-TW" altLang="en-US"/>
              </a:p>
            </p:txBody>
          </p:sp>
          <p:grpSp>
            <p:nvGrpSpPr>
              <p:cNvPr id="1823" name="Group 923"/>
              <p:cNvGrpSpPr>
                <a:grpSpLocks/>
              </p:cNvGrpSpPr>
              <p:nvPr/>
            </p:nvGrpSpPr>
            <p:grpSpPr bwMode="auto">
              <a:xfrm rot="2551653">
                <a:off x="2989" y="413"/>
                <a:ext cx="100" cy="178"/>
                <a:chOff x="1432" y="1818"/>
                <a:chExt cx="60" cy="100"/>
              </a:xfrm>
            </p:grpSpPr>
            <p:sp>
              <p:nvSpPr>
                <p:cNvPr id="1845" name="Freeform 924"/>
                <p:cNvSpPr>
                  <a:spLocks/>
                </p:cNvSpPr>
                <p:nvPr/>
              </p:nvSpPr>
              <p:spPr bwMode="auto">
                <a:xfrm>
                  <a:off x="1438" y="1832"/>
                  <a:ext cx="54" cy="86"/>
                </a:xfrm>
                <a:custGeom>
                  <a:avLst/>
                  <a:gdLst>
                    <a:gd name="T0" fmla="*/ 6 w 54"/>
                    <a:gd name="T1" fmla="*/ 0 h 86"/>
                    <a:gd name="T2" fmla="*/ 12 w 54"/>
                    <a:gd name="T3" fmla="*/ 0 h 86"/>
                    <a:gd name="T4" fmla="*/ 18 w 54"/>
                    <a:gd name="T5" fmla="*/ 2 h 86"/>
                    <a:gd name="T6" fmla="*/ 24 w 54"/>
                    <a:gd name="T7" fmla="*/ 6 h 86"/>
                    <a:gd name="T8" fmla="*/ 30 w 54"/>
                    <a:gd name="T9" fmla="*/ 16 h 86"/>
                    <a:gd name="T10" fmla="*/ 50 w 54"/>
                    <a:gd name="T11" fmla="*/ 54 h 86"/>
                    <a:gd name="T12" fmla="*/ 52 w 54"/>
                    <a:gd name="T13" fmla="*/ 62 h 86"/>
                    <a:gd name="T14" fmla="*/ 54 w 54"/>
                    <a:gd name="T15" fmla="*/ 72 h 86"/>
                    <a:gd name="T16" fmla="*/ 52 w 54"/>
                    <a:gd name="T17" fmla="*/ 80 h 86"/>
                    <a:gd name="T18" fmla="*/ 48 w 54"/>
                    <a:gd name="T19" fmla="*/ 86 h 86"/>
                    <a:gd name="T20" fmla="*/ 42 w 54"/>
                    <a:gd name="T21" fmla="*/ 86 h 86"/>
                    <a:gd name="T22" fmla="*/ 36 w 54"/>
                    <a:gd name="T23" fmla="*/ 84 h 86"/>
                    <a:gd name="T24" fmla="*/ 28 w 54"/>
                    <a:gd name="T25" fmla="*/ 78 h 86"/>
                    <a:gd name="T26" fmla="*/ 24 w 54"/>
                    <a:gd name="T27" fmla="*/ 70 h 86"/>
                    <a:gd name="T28" fmla="*/ 4 w 54"/>
                    <a:gd name="T29" fmla="*/ 32 h 86"/>
                    <a:gd name="T30" fmla="*/ 0 w 54"/>
                    <a:gd name="T31" fmla="*/ 22 h 86"/>
                    <a:gd name="T32" fmla="*/ 0 w 54"/>
                    <a:gd name="T33" fmla="*/ 14 h 86"/>
                    <a:gd name="T34" fmla="*/ 0 w 54"/>
                    <a:gd name="T35" fmla="*/ 6 h 86"/>
                    <a:gd name="T36" fmla="*/ 6 w 54"/>
                    <a:gd name="T37" fmla="*/ 0 h 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
                    <a:gd name="T58" fmla="*/ 0 h 86"/>
                    <a:gd name="T59" fmla="*/ 54 w 54"/>
                    <a:gd name="T60" fmla="*/ 86 h 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 h="86">
                      <a:moveTo>
                        <a:pt x="6" y="0"/>
                      </a:moveTo>
                      <a:lnTo>
                        <a:pt x="12" y="0"/>
                      </a:lnTo>
                      <a:lnTo>
                        <a:pt x="18" y="2"/>
                      </a:lnTo>
                      <a:lnTo>
                        <a:pt x="24" y="6"/>
                      </a:lnTo>
                      <a:lnTo>
                        <a:pt x="30" y="16"/>
                      </a:lnTo>
                      <a:lnTo>
                        <a:pt x="50" y="54"/>
                      </a:lnTo>
                      <a:lnTo>
                        <a:pt x="52" y="62"/>
                      </a:lnTo>
                      <a:lnTo>
                        <a:pt x="54" y="72"/>
                      </a:lnTo>
                      <a:lnTo>
                        <a:pt x="52" y="80"/>
                      </a:lnTo>
                      <a:lnTo>
                        <a:pt x="48" y="86"/>
                      </a:lnTo>
                      <a:lnTo>
                        <a:pt x="42" y="86"/>
                      </a:lnTo>
                      <a:lnTo>
                        <a:pt x="36" y="84"/>
                      </a:lnTo>
                      <a:lnTo>
                        <a:pt x="28" y="78"/>
                      </a:lnTo>
                      <a:lnTo>
                        <a:pt x="24" y="70"/>
                      </a:lnTo>
                      <a:lnTo>
                        <a:pt x="4" y="32"/>
                      </a:lnTo>
                      <a:lnTo>
                        <a:pt x="0" y="22"/>
                      </a:lnTo>
                      <a:lnTo>
                        <a:pt x="0" y="14"/>
                      </a:lnTo>
                      <a:lnTo>
                        <a:pt x="0" y="6"/>
                      </a:lnTo>
                      <a:lnTo>
                        <a:pt x="6" y="0"/>
                      </a:lnTo>
                      <a:close/>
                    </a:path>
                  </a:pathLst>
                </a:custGeom>
                <a:solidFill>
                  <a:srgbClr val="FF0000"/>
                </a:solidFill>
                <a:ln w="28575">
                  <a:solidFill>
                    <a:srgbClr val="000000"/>
                  </a:solidFill>
                  <a:round/>
                  <a:headEnd/>
                  <a:tailEnd/>
                </a:ln>
              </p:spPr>
              <p:txBody>
                <a:bodyPr/>
                <a:lstStyle/>
                <a:p>
                  <a:endParaRPr lang="zh-TW" altLang="en-US"/>
                </a:p>
              </p:txBody>
            </p:sp>
            <p:sp>
              <p:nvSpPr>
                <p:cNvPr id="1846" name="Freeform 925"/>
                <p:cNvSpPr>
                  <a:spLocks/>
                </p:cNvSpPr>
                <p:nvPr/>
              </p:nvSpPr>
              <p:spPr bwMode="auto">
                <a:xfrm>
                  <a:off x="1432" y="1818"/>
                  <a:ext cx="22" cy="22"/>
                </a:xfrm>
                <a:custGeom>
                  <a:avLst/>
                  <a:gdLst>
                    <a:gd name="T0" fmla="*/ 2 w 22"/>
                    <a:gd name="T1" fmla="*/ 22 h 22"/>
                    <a:gd name="T2" fmla="*/ 2 w 22"/>
                    <a:gd name="T3" fmla="*/ 20 h 22"/>
                    <a:gd name="T4" fmla="*/ 2 w 22"/>
                    <a:gd name="T5" fmla="*/ 18 h 22"/>
                    <a:gd name="T6" fmla="*/ 2 w 22"/>
                    <a:gd name="T7" fmla="*/ 12 h 22"/>
                    <a:gd name="T8" fmla="*/ 0 w 22"/>
                    <a:gd name="T9" fmla="*/ 10 h 22"/>
                    <a:gd name="T10" fmla="*/ 2 w 22"/>
                    <a:gd name="T11" fmla="*/ 10 h 22"/>
                    <a:gd name="T12" fmla="*/ 2 w 22"/>
                    <a:gd name="T13" fmla="*/ 14 h 22"/>
                    <a:gd name="T14" fmla="*/ 4 w 22"/>
                    <a:gd name="T15" fmla="*/ 14 h 22"/>
                    <a:gd name="T16" fmla="*/ 6 w 22"/>
                    <a:gd name="T17" fmla="*/ 16 h 22"/>
                    <a:gd name="T18" fmla="*/ 8 w 22"/>
                    <a:gd name="T19" fmla="*/ 16 h 22"/>
                    <a:gd name="T20" fmla="*/ 10 w 22"/>
                    <a:gd name="T21" fmla="*/ 18 h 22"/>
                    <a:gd name="T22" fmla="*/ 12 w 22"/>
                    <a:gd name="T23" fmla="*/ 18 h 22"/>
                    <a:gd name="T24" fmla="*/ 12 w 22"/>
                    <a:gd name="T25" fmla="*/ 16 h 22"/>
                    <a:gd name="T26" fmla="*/ 12 w 22"/>
                    <a:gd name="T27" fmla="*/ 14 h 22"/>
                    <a:gd name="T28" fmla="*/ 12 w 22"/>
                    <a:gd name="T29" fmla="*/ 8 h 22"/>
                    <a:gd name="T30" fmla="*/ 14 w 22"/>
                    <a:gd name="T31" fmla="*/ 4 h 22"/>
                    <a:gd name="T32" fmla="*/ 12 w 22"/>
                    <a:gd name="T33" fmla="*/ 2 h 22"/>
                    <a:gd name="T34" fmla="*/ 14 w 22"/>
                    <a:gd name="T35" fmla="*/ 0 h 22"/>
                    <a:gd name="T36" fmla="*/ 16 w 22"/>
                    <a:gd name="T37" fmla="*/ 2 h 22"/>
                    <a:gd name="T38" fmla="*/ 14 w 22"/>
                    <a:gd name="T39" fmla="*/ 4 h 22"/>
                    <a:gd name="T40" fmla="*/ 16 w 22"/>
                    <a:gd name="T41" fmla="*/ 4 h 22"/>
                    <a:gd name="T42" fmla="*/ 16 w 22"/>
                    <a:gd name="T43" fmla="*/ 8 h 22"/>
                    <a:gd name="T44" fmla="*/ 18 w 22"/>
                    <a:gd name="T45" fmla="*/ 8 h 22"/>
                    <a:gd name="T46" fmla="*/ 20 w 22"/>
                    <a:gd name="T47" fmla="*/ 12 h 22"/>
                    <a:gd name="T48" fmla="*/ 22 w 22"/>
                    <a:gd name="T49" fmla="*/ 14 h 22"/>
                    <a:gd name="T50" fmla="*/ 2 w 22"/>
                    <a:gd name="T51" fmla="*/ 22 h 2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
                    <a:gd name="T79" fmla="*/ 0 h 22"/>
                    <a:gd name="T80" fmla="*/ 22 w 22"/>
                    <a:gd name="T81" fmla="*/ 22 h 2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 h="22">
                      <a:moveTo>
                        <a:pt x="2" y="22"/>
                      </a:moveTo>
                      <a:lnTo>
                        <a:pt x="2" y="20"/>
                      </a:lnTo>
                      <a:lnTo>
                        <a:pt x="2" y="18"/>
                      </a:lnTo>
                      <a:lnTo>
                        <a:pt x="2" y="12"/>
                      </a:lnTo>
                      <a:lnTo>
                        <a:pt x="0" y="10"/>
                      </a:lnTo>
                      <a:lnTo>
                        <a:pt x="2" y="10"/>
                      </a:lnTo>
                      <a:lnTo>
                        <a:pt x="2" y="14"/>
                      </a:lnTo>
                      <a:lnTo>
                        <a:pt x="4" y="14"/>
                      </a:lnTo>
                      <a:lnTo>
                        <a:pt x="6" y="16"/>
                      </a:lnTo>
                      <a:lnTo>
                        <a:pt x="8" y="16"/>
                      </a:lnTo>
                      <a:lnTo>
                        <a:pt x="10" y="18"/>
                      </a:lnTo>
                      <a:lnTo>
                        <a:pt x="12" y="18"/>
                      </a:lnTo>
                      <a:lnTo>
                        <a:pt x="12" y="16"/>
                      </a:lnTo>
                      <a:lnTo>
                        <a:pt x="12" y="14"/>
                      </a:lnTo>
                      <a:lnTo>
                        <a:pt x="12" y="8"/>
                      </a:lnTo>
                      <a:lnTo>
                        <a:pt x="14" y="4"/>
                      </a:lnTo>
                      <a:lnTo>
                        <a:pt x="12" y="2"/>
                      </a:lnTo>
                      <a:lnTo>
                        <a:pt x="14" y="0"/>
                      </a:lnTo>
                      <a:lnTo>
                        <a:pt x="16" y="2"/>
                      </a:lnTo>
                      <a:lnTo>
                        <a:pt x="14" y="4"/>
                      </a:lnTo>
                      <a:lnTo>
                        <a:pt x="16" y="4"/>
                      </a:lnTo>
                      <a:lnTo>
                        <a:pt x="16" y="8"/>
                      </a:lnTo>
                      <a:lnTo>
                        <a:pt x="18" y="8"/>
                      </a:lnTo>
                      <a:lnTo>
                        <a:pt x="20" y="12"/>
                      </a:lnTo>
                      <a:lnTo>
                        <a:pt x="22" y="14"/>
                      </a:lnTo>
                      <a:lnTo>
                        <a:pt x="2" y="22"/>
                      </a:lnTo>
                      <a:close/>
                    </a:path>
                  </a:pathLst>
                </a:custGeom>
                <a:solidFill>
                  <a:srgbClr val="FF0000"/>
                </a:solidFill>
                <a:ln w="9525">
                  <a:noFill/>
                  <a:round/>
                  <a:headEnd/>
                  <a:tailEnd/>
                </a:ln>
              </p:spPr>
              <p:txBody>
                <a:bodyPr/>
                <a:lstStyle/>
                <a:p>
                  <a:endParaRPr lang="zh-TW" altLang="en-US"/>
                </a:p>
              </p:txBody>
            </p:sp>
            <p:sp>
              <p:nvSpPr>
                <p:cNvPr id="1847" name="Freeform 926"/>
                <p:cNvSpPr>
                  <a:spLocks/>
                </p:cNvSpPr>
                <p:nvPr/>
              </p:nvSpPr>
              <p:spPr bwMode="auto">
                <a:xfrm>
                  <a:off x="1432" y="1818"/>
                  <a:ext cx="22" cy="22"/>
                </a:xfrm>
                <a:custGeom>
                  <a:avLst/>
                  <a:gdLst>
                    <a:gd name="T0" fmla="*/ 2 w 22"/>
                    <a:gd name="T1" fmla="*/ 22 h 22"/>
                    <a:gd name="T2" fmla="*/ 2 w 22"/>
                    <a:gd name="T3" fmla="*/ 20 h 22"/>
                    <a:gd name="T4" fmla="*/ 2 w 22"/>
                    <a:gd name="T5" fmla="*/ 18 h 22"/>
                    <a:gd name="T6" fmla="*/ 2 w 22"/>
                    <a:gd name="T7" fmla="*/ 12 h 22"/>
                    <a:gd name="T8" fmla="*/ 0 w 22"/>
                    <a:gd name="T9" fmla="*/ 10 h 22"/>
                    <a:gd name="T10" fmla="*/ 2 w 22"/>
                    <a:gd name="T11" fmla="*/ 10 h 22"/>
                    <a:gd name="T12" fmla="*/ 2 w 22"/>
                    <a:gd name="T13" fmla="*/ 14 h 22"/>
                    <a:gd name="T14" fmla="*/ 4 w 22"/>
                    <a:gd name="T15" fmla="*/ 14 h 22"/>
                    <a:gd name="T16" fmla="*/ 6 w 22"/>
                    <a:gd name="T17" fmla="*/ 16 h 22"/>
                    <a:gd name="T18" fmla="*/ 8 w 22"/>
                    <a:gd name="T19" fmla="*/ 16 h 22"/>
                    <a:gd name="T20" fmla="*/ 10 w 22"/>
                    <a:gd name="T21" fmla="*/ 18 h 22"/>
                    <a:gd name="T22" fmla="*/ 12 w 22"/>
                    <a:gd name="T23" fmla="*/ 18 h 22"/>
                    <a:gd name="T24" fmla="*/ 12 w 22"/>
                    <a:gd name="T25" fmla="*/ 16 h 22"/>
                    <a:gd name="T26" fmla="*/ 12 w 22"/>
                    <a:gd name="T27" fmla="*/ 14 h 22"/>
                    <a:gd name="T28" fmla="*/ 12 w 22"/>
                    <a:gd name="T29" fmla="*/ 8 h 22"/>
                    <a:gd name="T30" fmla="*/ 14 w 22"/>
                    <a:gd name="T31" fmla="*/ 4 h 22"/>
                    <a:gd name="T32" fmla="*/ 12 w 22"/>
                    <a:gd name="T33" fmla="*/ 2 h 22"/>
                    <a:gd name="T34" fmla="*/ 14 w 22"/>
                    <a:gd name="T35" fmla="*/ 0 h 22"/>
                    <a:gd name="T36" fmla="*/ 16 w 22"/>
                    <a:gd name="T37" fmla="*/ 2 h 22"/>
                    <a:gd name="T38" fmla="*/ 14 w 22"/>
                    <a:gd name="T39" fmla="*/ 4 h 22"/>
                    <a:gd name="T40" fmla="*/ 16 w 22"/>
                    <a:gd name="T41" fmla="*/ 4 h 22"/>
                    <a:gd name="T42" fmla="*/ 16 w 22"/>
                    <a:gd name="T43" fmla="*/ 8 h 22"/>
                    <a:gd name="T44" fmla="*/ 18 w 22"/>
                    <a:gd name="T45" fmla="*/ 8 h 22"/>
                    <a:gd name="T46" fmla="*/ 20 w 22"/>
                    <a:gd name="T47" fmla="*/ 12 h 22"/>
                    <a:gd name="T48" fmla="*/ 22 w 22"/>
                    <a:gd name="T49" fmla="*/ 14 h 2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
                    <a:gd name="T76" fmla="*/ 0 h 22"/>
                    <a:gd name="T77" fmla="*/ 22 w 22"/>
                    <a:gd name="T78" fmla="*/ 22 h 2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 h="22">
                      <a:moveTo>
                        <a:pt x="2" y="22"/>
                      </a:moveTo>
                      <a:lnTo>
                        <a:pt x="2" y="20"/>
                      </a:lnTo>
                      <a:lnTo>
                        <a:pt x="2" y="18"/>
                      </a:lnTo>
                      <a:lnTo>
                        <a:pt x="2" y="12"/>
                      </a:lnTo>
                      <a:lnTo>
                        <a:pt x="0" y="10"/>
                      </a:lnTo>
                      <a:lnTo>
                        <a:pt x="2" y="10"/>
                      </a:lnTo>
                      <a:lnTo>
                        <a:pt x="2" y="14"/>
                      </a:lnTo>
                      <a:lnTo>
                        <a:pt x="4" y="14"/>
                      </a:lnTo>
                      <a:lnTo>
                        <a:pt x="6" y="16"/>
                      </a:lnTo>
                      <a:lnTo>
                        <a:pt x="8" y="16"/>
                      </a:lnTo>
                      <a:lnTo>
                        <a:pt x="10" y="18"/>
                      </a:lnTo>
                      <a:lnTo>
                        <a:pt x="12" y="18"/>
                      </a:lnTo>
                      <a:lnTo>
                        <a:pt x="12" y="16"/>
                      </a:lnTo>
                      <a:lnTo>
                        <a:pt x="12" y="14"/>
                      </a:lnTo>
                      <a:lnTo>
                        <a:pt x="12" y="8"/>
                      </a:lnTo>
                      <a:lnTo>
                        <a:pt x="14" y="4"/>
                      </a:lnTo>
                      <a:lnTo>
                        <a:pt x="12" y="2"/>
                      </a:lnTo>
                      <a:lnTo>
                        <a:pt x="14" y="0"/>
                      </a:lnTo>
                      <a:lnTo>
                        <a:pt x="16" y="2"/>
                      </a:lnTo>
                      <a:lnTo>
                        <a:pt x="14" y="4"/>
                      </a:lnTo>
                      <a:lnTo>
                        <a:pt x="16" y="4"/>
                      </a:lnTo>
                      <a:lnTo>
                        <a:pt x="16" y="8"/>
                      </a:lnTo>
                      <a:lnTo>
                        <a:pt x="18" y="8"/>
                      </a:lnTo>
                      <a:lnTo>
                        <a:pt x="20" y="12"/>
                      </a:lnTo>
                      <a:lnTo>
                        <a:pt x="22" y="14"/>
                      </a:lnTo>
                    </a:path>
                  </a:pathLst>
                </a:custGeom>
                <a:noFill/>
                <a:ln w="28575">
                  <a:solidFill>
                    <a:srgbClr val="000000"/>
                  </a:solidFill>
                  <a:round/>
                  <a:headEnd/>
                  <a:tailEnd/>
                </a:ln>
              </p:spPr>
              <p:txBody>
                <a:bodyPr/>
                <a:lstStyle/>
                <a:p>
                  <a:endParaRPr lang="zh-TW" altLang="en-US"/>
                </a:p>
              </p:txBody>
            </p:sp>
          </p:grpSp>
          <p:sp>
            <p:nvSpPr>
              <p:cNvPr id="1824" name="Line 927"/>
              <p:cNvSpPr>
                <a:spLocks noChangeShapeType="1"/>
              </p:cNvSpPr>
              <p:nvPr/>
            </p:nvSpPr>
            <p:spPr bwMode="auto">
              <a:xfrm rot="2551653">
                <a:off x="3004" y="791"/>
                <a:ext cx="47" cy="0"/>
              </a:xfrm>
              <a:prstGeom prst="line">
                <a:avLst/>
              </a:prstGeom>
              <a:noFill/>
              <a:ln w="28575">
                <a:solidFill>
                  <a:srgbClr val="FF66FF"/>
                </a:solidFill>
                <a:round/>
                <a:headEnd/>
                <a:tailEnd/>
              </a:ln>
            </p:spPr>
            <p:txBody>
              <a:bodyPr/>
              <a:lstStyle/>
              <a:p>
                <a:endParaRPr lang="zh-TW" altLang="en-US"/>
              </a:p>
            </p:txBody>
          </p:sp>
          <p:sp>
            <p:nvSpPr>
              <p:cNvPr id="1825" name="Line 928"/>
              <p:cNvSpPr>
                <a:spLocks noChangeShapeType="1"/>
              </p:cNvSpPr>
              <p:nvPr/>
            </p:nvSpPr>
            <p:spPr bwMode="auto">
              <a:xfrm rot="2551653" flipV="1">
                <a:off x="2972" y="828"/>
                <a:ext cx="50" cy="1"/>
              </a:xfrm>
              <a:prstGeom prst="line">
                <a:avLst/>
              </a:prstGeom>
              <a:noFill/>
              <a:ln w="28575">
                <a:solidFill>
                  <a:srgbClr val="FF66CC"/>
                </a:solidFill>
                <a:round/>
                <a:headEnd/>
                <a:tailEnd/>
              </a:ln>
            </p:spPr>
            <p:txBody>
              <a:bodyPr/>
              <a:lstStyle/>
              <a:p>
                <a:endParaRPr lang="zh-TW" altLang="en-US"/>
              </a:p>
            </p:txBody>
          </p:sp>
          <p:grpSp>
            <p:nvGrpSpPr>
              <p:cNvPr id="1826" name="Group 929"/>
              <p:cNvGrpSpPr>
                <a:grpSpLocks/>
              </p:cNvGrpSpPr>
              <p:nvPr/>
            </p:nvGrpSpPr>
            <p:grpSpPr bwMode="auto">
              <a:xfrm rot="2551653">
                <a:off x="3238" y="617"/>
                <a:ext cx="123" cy="174"/>
                <a:chOff x="1622" y="1804"/>
                <a:chExt cx="74" cy="98"/>
              </a:xfrm>
            </p:grpSpPr>
            <p:sp>
              <p:nvSpPr>
                <p:cNvPr id="1842" name="Freeform 930"/>
                <p:cNvSpPr>
                  <a:spLocks/>
                </p:cNvSpPr>
                <p:nvPr/>
              </p:nvSpPr>
              <p:spPr bwMode="auto">
                <a:xfrm>
                  <a:off x="1622" y="1814"/>
                  <a:ext cx="66" cy="88"/>
                </a:xfrm>
                <a:custGeom>
                  <a:avLst/>
                  <a:gdLst>
                    <a:gd name="T0" fmla="*/ 58 w 66"/>
                    <a:gd name="T1" fmla="*/ 2 h 88"/>
                    <a:gd name="T2" fmla="*/ 64 w 66"/>
                    <a:gd name="T3" fmla="*/ 8 h 88"/>
                    <a:gd name="T4" fmla="*/ 66 w 66"/>
                    <a:gd name="T5" fmla="*/ 16 h 88"/>
                    <a:gd name="T6" fmla="*/ 64 w 66"/>
                    <a:gd name="T7" fmla="*/ 24 h 88"/>
                    <a:gd name="T8" fmla="*/ 60 w 66"/>
                    <a:gd name="T9" fmla="*/ 34 h 88"/>
                    <a:gd name="T10" fmla="*/ 38 w 66"/>
                    <a:gd name="T11" fmla="*/ 72 h 88"/>
                    <a:gd name="T12" fmla="*/ 30 w 66"/>
                    <a:gd name="T13" fmla="*/ 80 h 88"/>
                    <a:gd name="T14" fmla="*/ 22 w 66"/>
                    <a:gd name="T15" fmla="*/ 86 h 88"/>
                    <a:gd name="T16" fmla="*/ 14 w 66"/>
                    <a:gd name="T17" fmla="*/ 88 h 88"/>
                    <a:gd name="T18" fmla="*/ 8 w 66"/>
                    <a:gd name="T19" fmla="*/ 86 h 88"/>
                    <a:gd name="T20" fmla="*/ 2 w 66"/>
                    <a:gd name="T21" fmla="*/ 82 h 88"/>
                    <a:gd name="T22" fmla="*/ 0 w 66"/>
                    <a:gd name="T23" fmla="*/ 74 h 88"/>
                    <a:gd name="T24" fmla="*/ 2 w 66"/>
                    <a:gd name="T25" fmla="*/ 64 h 88"/>
                    <a:gd name="T26" fmla="*/ 6 w 66"/>
                    <a:gd name="T27" fmla="*/ 56 h 88"/>
                    <a:gd name="T28" fmla="*/ 30 w 66"/>
                    <a:gd name="T29" fmla="*/ 16 h 88"/>
                    <a:gd name="T30" fmla="*/ 36 w 66"/>
                    <a:gd name="T31" fmla="*/ 8 h 88"/>
                    <a:gd name="T32" fmla="*/ 44 w 66"/>
                    <a:gd name="T33" fmla="*/ 4 h 88"/>
                    <a:gd name="T34" fmla="*/ 52 w 66"/>
                    <a:gd name="T35" fmla="*/ 0 h 88"/>
                    <a:gd name="T36" fmla="*/ 58 w 66"/>
                    <a:gd name="T37" fmla="*/ 2 h 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
                    <a:gd name="T58" fmla="*/ 0 h 88"/>
                    <a:gd name="T59" fmla="*/ 66 w 66"/>
                    <a:gd name="T60" fmla="*/ 88 h 8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 h="88">
                      <a:moveTo>
                        <a:pt x="58" y="2"/>
                      </a:moveTo>
                      <a:lnTo>
                        <a:pt x="64" y="8"/>
                      </a:lnTo>
                      <a:lnTo>
                        <a:pt x="66" y="16"/>
                      </a:lnTo>
                      <a:lnTo>
                        <a:pt x="64" y="24"/>
                      </a:lnTo>
                      <a:lnTo>
                        <a:pt x="60" y="34"/>
                      </a:lnTo>
                      <a:lnTo>
                        <a:pt x="38" y="72"/>
                      </a:lnTo>
                      <a:lnTo>
                        <a:pt x="30" y="80"/>
                      </a:lnTo>
                      <a:lnTo>
                        <a:pt x="22" y="86"/>
                      </a:lnTo>
                      <a:lnTo>
                        <a:pt x="14" y="88"/>
                      </a:lnTo>
                      <a:lnTo>
                        <a:pt x="8" y="86"/>
                      </a:lnTo>
                      <a:lnTo>
                        <a:pt x="2" y="82"/>
                      </a:lnTo>
                      <a:lnTo>
                        <a:pt x="0" y="74"/>
                      </a:lnTo>
                      <a:lnTo>
                        <a:pt x="2" y="64"/>
                      </a:lnTo>
                      <a:lnTo>
                        <a:pt x="6" y="56"/>
                      </a:lnTo>
                      <a:lnTo>
                        <a:pt x="30" y="16"/>
                      </a:lnTo>
                      <a:lnTo>
                        <a:pt x="36" y="8"/>
                      </a:lnTo>
                      <a:lnTo>
                        <a:pt x="44" y="4"/>
                      </a:lnTo>
                      <a:lnTo>
                        <a:pt x="52" y="0"/>
                      </a:lnTo>
                      <a:lnTo>
                        <a:pt x="58" y="2"/>
                      </a:lnTo>
                      <a:close/>
                    </a:path>
                  </a:pathLst>
                </a:custGeom>
                <a:solidFill>
                  <a:srgbClr val="FF0000"/>
                </a:solidFill>
                <a:ln w="28575">
                  <a:solidFill>
                    <a:srgbClr val="000000"/>
                  </a:solidFill>
                  <a:round/>
                  <a:headEnd/>
                  <a:tailEnd/>
                </a:ln>
              </p:spPr>
              <p:txBody>
                <a:bodyPr/>
                <a:lstStyle/>
                <a:p>
                  <a:endParaRPr lang="zh-TW" altLang="en-US"/>
                </a:p>
              </p:txBody>
            </p:sp>
            <p:sp>
              <p:nvSpPr>
                <p:cNvPr id="1843" name="Freeform 931"/>
                <p:cNvSpPr>
                  <a:spLocks/>
                </p:cNvSpPr>
                <p:nvPr/>
              </p:nvSpPr>
              <p:spPr bwMode="auto">
                <a:xfrm>
                  <a:off x="1668" y="1804"/>
                  <a:ext cx="28" cy="22"/>
                </a:xfrm>
                <a:custGeom>
                  <a:avLst/>
                  <a:gdLst>
                    <a:gd name="T0" fmla="*/ 0 w 28"/>
                    <a:gd name="T1" fmla="*/ 8 h 22"/>
                    <a:gd name="T2" fmla="*/ 2 w 28"/>
                    <a:gd name="T3" fmla="*/ 6 h 22"/>
                    <a:gd name="T4" fmla="*/ 4 w 28"/>
                    <a:gd name="T5" fmla="*/ 6 h 22"/>
                    <a:gd name="T6" fmla="*/ 10 w 28"/>
                    <a:gd name="T7" fmla="*/ 2 h 22"/>
                    <a:gd name="T8" fmla="*/ 12 w 28"/>
                    <a:gd name="T9" fmla="*/ 0 h 22"/>
                    <a:gd name="T10" fmla="*/ 12 w 28"/>
                    <a:gd name="T11" fmla="*/ 2 h 22"/>
                    <a:gd name="T12" fmla="*/ 10 w 28"/>
                    <a:gd name="T13" fmla="*/ 4 h 22"/>
                    <a:gd name="T14" fmla="*/ 10 w 28"/>
                    <a:gd name="T15" fmla="*/ 6 h 22"/>
                    <a:gd name="T16" fmla="*/ 10 w 28"/>
                    <a:gd name="T17" fmla="*/ 8 h 22"/>
                    <a:gd name="T18" fmla="*/ 10 w 28"/>
                    <a:gd name="T19" fmla="*/ 10 h 22"/>
                    <a:gd name="T20" fmla="*/ 10 w 28"/>
                    <a:gd name="T21" fmla="*/ 12 h 22"/>
                    <a:gd name="T22" fmla="*/ 10 w 28"/>
                    <a:gd name="T23" fmla="*/ 14 h 22"/>
                    <a:gd name="T24" fmla="*/ 12 w 28"/>
                    <a:gd name="T25" fmla="*/ 14 h 22"/>
                    <a:gd name="T26" fmla="*/ 14 w 28"/>
                    <a:gd name="T27" fmla="*/ 12 h 22"/>
                    <a:gd name="T28" fmla="*/ 20 w 28"/>
                    <a:gd name="T29" fmla="*/ 10 h 22"/>
                    <a:gd name="T30" fmla="*/ 24 w 28"/>
                    <a:gd name="T31" fmla="*/ 10 h 22"/>
                    <a:gd name="T32" fmla="*/ 24 w 28"/>
                    <a:gd name="T33" fmla="*/ 8 h 22"/>
                    <a:gd name="T34" fmla="*/ 28 w 28"/>
                    <a:gd name="T35" fmla="*/ 8 h 22"/>
                    <a:gd name="T36" fmla="*/ 28 w 28"/>
                    <a:gd name="T37" fmla="*/ 10 h 22"/>
                    <a:gd name="T38" fmla="*/ 24 w 28"/>
                    <a:gd name="T39" fmla="*/ 10 h 22"/>
                    <a:gd name="T40" fmla="*/ 24 w 28"/>
                    <a:gd name="T41" fmla="*/ 12 h 22"/>
                    <a:gd name="T42" fmla="*/ 22 w 28"/>
                    <a:gd name="T43" fmla="*/ 14 h 22"/>
                    <a:gd name="T44" fmla="*/ 22 w 28"/>
                    <a:gd name="T45" fmla="*/ 16 h 22"/>
                    <a:gd name="T46" fmla="*/ 20 w 28"/>
                    <a:gd name="T47" fmla="*/ 20 h 22"/>
                    <a:gd name="T48" fmla="*/ 20 w 28"/>
                    <a:gd name="T49" fmla="*/ 22 h 22"/>
                    <a:gd name="T50" fmla="*/ 0 w 28"/>
                    <a:gd name="T51" fmla="*/ 8 h 2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8"/>
                    <a:gd name="T79" fmla="*/ 0 h 22"/>
                    <a:gd name="T80" fmla="*/ 28 w 28"/>
                    <a:gd name="T81" fmla="*/ 22 h 2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8" h="22">
                      <a:moveTo>
                        <a:pt x="0" y="8"/>
                      </a:moveTo>
                      <a:lnTo>
                        <a:pt x="2" y="6"/>
                      </a:lnTo>
                      <a:lnTo>
                        <a:pt x="4" y="6"/>
                      </a:lnTo>
                      <a:lnTo>
                        <a:pt x="10" y="2"/>
                      </a:lnTo>
                      <a:lnTo>
                        <a:pt x="12" y="0"/>
                      </a:lnTo>
                      <a:lnTo>
                        <a:pt x="12" y="2"/>
                      </a:lnTo>
                      <a:lnTo>
                        <a:pt x="10" y="4"/>
                      </a:lnTo>
                      <a:lnTo>
                        <a:pt x="10" y="6"/>
                      </a:lnTo>
                      <a:lnTo>
                        <a:pt x="10" y="8"/>
                      </a:lnTo>
                      <a:lnTo>
                        <a:pt x="10" y="10"/>
                      </a:lnTo>
                      <a:lnTo>
                        <a:pt x="10" y="12"/>
                      </a:lnTo>
                      <a:lnTo>
                        <a:pt x="10" y="14"/>
                      </a:lnTo>
                      <a:lnTo>
                        <a:pt x="12" y="14"/>
                      </a:lnTo>
                      <a:lnTo>
                        <a:pt x="14" y="12"/>
                      </a:lnTo>
                      <a:lnTo>
                        <a:pt x="20" y="10"/>
                      </a:lnTo>
                      <a:lnTo>
                        <a:pt x="24" y="10"/>
                      </a:lnTo>
                      <a:lnTo>
                        <a:pt x="24" y="8"/>
                      </a:lnTo>
                      <a:lnTo>
                        <a:pt x="28" y="8"/>
                      </a:lnTo>
                      <a:lnTo>
                        <a:pt x="28" y="10"/>
                      </a:lnTo>
                      <a:lnTo>
                        <a:pt x="24" y="10"/>
                      </a:lnTo>
                      <a:lnTo>
                        <a:pt x="24" y="12"/>
                      </a:lnTo>
                      <a:lnTo>
                        <a:pt x="22" y="14"/>
                      </a:lnTo>
                      <a:lnTo>
                        <a:pt x="22" y="16"/>
                      </a:lnTo>
                      <a:lnTo>
                        <a:pt x="20" y="20"/>
                      </a:lnTo>
                      <a:lnTo>
                        <a:pt x="20" y="22"/>
                      </a:lnTo>
                      <a:lnTo>
                        <a:pt x="0" y="8"/>
                      </a:lnTo>
                      <a:close/>
                    </a:path>
                  </a:pathLst>
                </a:custGeom>
                <a:solidFill>
                  <a:srgbClr val="FF0000"/>
                </a:solidFill>
                <a:ln w="9525">
                  <a:noFill/>
                  <a:round/>
                  <a:headEnd/>
                  <a:tailEnd/>
                </a:ln>
              </p:spPr>
              <p:txBody>
                <a:bodyPr/>
                <a:lstStyle/>
                <a:p>
                  <a:endParaRPr lang="zh-TW" altLang="en-US"/>
                </a:p>
              </p:txBody>
            </p:sp>
            <p:sp>
              <p:nvSpPr>
                <p:cNvPr id="1844" name="Freeform 932"/>
                <p:cNvSpPr>
                  <a:spLocks/>
                </p:cNvSpPr>
                <p:nvPr/>
              </p:nvSpPr>
              <p:spPr bwMode="auto">
                <a:xfrm>
                  <a:off x="1668" y="1804"/>
                  <a:ext cx="28" cy="22"/>
                </a:xfrm>
                <a:custGeom>
                  <a:avLst/>
                  <a:gdLst>
                    <a:gd name="T0" fmla="*/ 0 w 28"/>
                    <a:gd name="T1" fmla="*/ 8 h 22"/>
                    <a:gd name="T2" fmla="*/ 2 w 28"/>
                    <a:gd name="T3" fmla="*/ 6 h 22"/>
                    <a:gd name="T4" fmla="*/ 4 w 28"/>
                    <a:gd name="T5" fmla="*/ 6 h 22"/>
                    <a:gd name="T6" fmla="*/ 10 w 28"/>
                    <a:gd name="T7" fmla="*/ 2 h 22"/>
                    <a:gd name="T8" fmla="*/ 12 w 28"/>
                    <a:gd name="T9" fmla="*/ 0 h 22"/>
                    <a:gd name="T10" fmla="*/ 12 w 28"/>
                    <a:gd name="T11" fmla="*/ 2 h 22"/>
                    <a:gd name="T12" fmla="*/ 10 w 28"/>
                    <a:gd name="T13" fmla="*/ 4 h 22"/>
                    <a:gd name="T14" fmla="*/ 10 w 28"/>
                    <a:gd name="T15" fmla="*/ 6 h 22"/>
                    <a:gd name="T16" fmla="*/ 10 w 28"/>
                    <a:gd name="T17" fmla="*/ 8 h 22"/>
                    <a:gd name="T18" fmla="*/ 10 w 28"/>
                    <a:gd name="T19" fmla="*/ 10 h 22"/>
                    <a:gd name="T20" fmla="*/ 10 w 28"/>
                    <a:gd name="T21" fmla="*/ 12 h 22"/>
                    <a:gd name="T22" fmla="*/ 10 w 28"/>
                    <a:gd name="T23" fmla="*/ 14 h 22"/>
                    <a:gd name="T24" fmla="*/ 12 w 28"/>
                    <a:gd name="T25" fmla="*/ 14 h 22"/>
                    <a:gd name="T26" fmla="*/ 14 w 28"/>
                    <a:gd name="T27" fmla="*/ 12 h 22"/>
                    <a:gd name="T28" fmla="*/ 20 w 28"/>
                    <a:gd name="T29" fmla="*/ 10 h 22"/>
                    <a:gd name="T30" fmla="*/ 24 w 28"/>
                    <a:gd name="T31" fmla="*/ 10 h 22"/>
                    <a:gd name="T32" fmla="*/ 24 w 28"/>
                    <a:gd name="T33" fmla="*/ 8 h 22"/>
                    <a:gd name="T34" fmla="*/ 28 w 28"/>
                    <a:gd name="T35" fmla="*/ 8 h 22"/>
                    <a:gd name="T36" fmla="*/ 28 w 28"/>
                    <a:gd name="T37" fmla="*/ 10 h 22"/>
                    <a:gd name="T38" fmla="*/ 24 w 28"/>
                    <a:gd name="T39" fmla="*/ 10 h 22"/>
                    <a:gd name="T40" fmla="*/ 24 w 28"/>
                    <a:gd name="T41" fmla="*/ 12 h 22"/>
                    <a:gd name="T42" fmla="*/ 22 w 28"/>
                    <a:gd name="T43" fmla="*/ 14 h 22"/>
                    <a:gd name="T44" fmla="*/ 22 w 28"/>
                    <a:gd name="T45" fmla="*/ 16 h 22"/>
                    <a:gd name="T46" fmla="*/ 20 w 28"/>
                    <a:gd name="T47" fmla="*/ 20 h 22"/>
                    <a:gd name="T48" fmla="*/ 20 w 28"/>
                    <a:gd name="T49" fmla="*/ 22 h 2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22"/>
                    <a:gd name="T77" fmla="*/ 28 w 28"/>
                    <a:gd name="T78" fmla="*/ 22 h 2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22">
                      <a:moveTo>
                        <a:pt x="0" y="8"/>
                      </a:moveTo>
                      <a:lnTo>
                        <a:pt x="2" y="6"/>
                      </a:lnTo>
                      <a:lnTo>
                        <a:pt x="4" y="6"/>
                      </a:lnTo>
                      <a:lnTo>
                        <a:pt x="10" y="2"/>
                      </a:lnTo>
                      <a:lnTo>
                        <a:pt x="12" y="0"/>
                      </a:lnTo>
                      <a:lnTo>
                        <a:pt x="12" y="2"/>
                      </a:lnTo>
                      <a:lnTo>
                        <a:pt x="10" y="4"/>
                      </a:lnTo>
                      <a:lnTo>
                        <a:pt x="10" y="6"/>
                      </a:lnTo>
                      <a:lnTo>
                        <a:pt x="10" y="8"/>
                      </a:lnTo>
                      <a:lnTo>
                        <a:pt x="10" y="10"/>
                      </a:lnTo>
                      <a:lnTo>
                        <a:pt x="10" y="12"/>
                      </a:lnTo>
                      <a:lnTo>
                        <a:pt x="10" y="14"/>
                      </a:lnTo>
                      <a:lnTo>
                        <a:pt x="12" y="14"/>
                      </a:lnTo>
                      <a:lnTo>
                        <a:pt x="14" y="12"/>
                      </a:lnTo>
                      <a:lnTo>
                        <a:pt x="20" y="10"/>
                      </a:lnTo>
                      <a:lnTo>
                        <a:pt x="24" y="10"/>
                      </a:lnTo>
                      <a:lnTo>
                        <a:pt x="24" y="8"/>
                      </a:lnTo>
                      <a:lnTo>
                        <a:pt x="28" y="8"/>
                      </a:lnTo>
                      <a:lnTo>
                        <a:pt x="28" y="10"/>
                      </a:lnTo>
                      <a:lnTo>
                        <a:pt x="24" y="10"/>
                      </a:lnTo>
                      <a:lnTo>
                        <a:pt x="24" y="12"/>
                      </a:lnTo>
                      <a:lnTo>
                        <a:pt x="22" y="14"/>
                      </a:lnTo>
                      <a:lnTo>
                        <a:pt x="22" y="16"/>
                      </a:lnTo>
                      <a:lnTo>
                        <a:pt x="20" y="20"/>
                      </a:lnTo>
                      <a:lnTo>
                        <a:pt x="20" y="22"/>
                      </a:lnTo>
                    </a:path>
                  </a:pathLst>
                </a:custGeom>
                <a:noFill/>
                <a:ln w="28575">
                  <a:solidFill>
                    <a:srgbClr val="000000"/>
                  </a:solidFill>
                  <a:round/>
                  <a:headEnd/>
                  <a:tailEnd/>
                </a:ln>
              </p:spPr>
              <p:txBody>
                <a:bodyPr/>
                <a:lstStyle/>
                <a:p>
                  <a:endParaRPr lang="zh-TW" altLang="en-US"/>
                </a:p>
              </p:txBody>
            </p:sp>
          </p:grpSp>
          <p:grpSp>
            <p:nvGrpSpPr>
              <p:cNvPr id="1827" name="Group 933"/>
              <p:cNvGrpSpPr>
                <a:grpSpLocks/>
              </p:cNvGrpSpPr>
              <p:nvPr/>
            </p:nvGrpSpPr>
            <p:grpSpPr bwMode="auto">
              <a:xfrm rot="2551653">
                <a:off x="3263" y="678"/>
                <a:ext cx="120" cy="174"/>
                <a:chOff x="1658" y="1820"/>
                <a:chExt cx="72" cy="98"/>
              </a:xfrm>
            </p:grpSpPr>
            <p:sp>
              <p:nvSpPr>
                <p:cNvPr id="1839" name="Freeform 934"/>
                <p:cNvSpPr>
                  <a:spLocks/>
                </p:cNvSpPr>
                <p:nvPr/>
              </p:nvSpPr>
              <p:spPr bwMode="auto">
                <a:xfrm>
                  <a:off x="1658" y="1832"/>
                  <a:ext cx="64" cy="86"/>
                </a:xfrm>
                <a:custGeom>
                  <a:avLst/>
                  <a:gdLst>
                    <a:gd name="T0" fmla="*/ 58 w 64"/>
                    <a:gd name="T1" fmla="*/ 0 h 86"/>
                    <a:gd name="T2" fmla="*/ 64 w 64"/>
                    <a:gd name="T3" fmla="*/ 6 h 86"/>
                    <a:gd name="T4" fmla="*/ 64 w 64"/>
                    <a:gd name="T5" fmla="*/ 14 h 86"/>
                    <a:gd name="T6" fmla="*/ 64 w 64"/>
                    <a:gd name="T7" fmla="*/ 22 h 86"/>
                    <a:gd name="T8" fmla="*/ 60 w 64"/>
                    <a:gd name="T9" fmla="*/ 32 h 86"/>
                    <a:gd name="T10" fmla="*/ 36 w 64"/>
                    <a:gd name="T11" fmla="*/ 70 h 86"/>
                    <a:gd name="T12" fmla="*/ 30 w 64"/>
                    <a:gd name="T13" fmla="*/ 80 h 86"/>
                    <a:gd name="T14" fmla="*/ 22 w 64"/>
                    <a:gd name="T15" fmla="*/ 84 h 86"/>
                    <a:gd name="T16" fmla="*/ 14 w 64"/>
                    <a:gd name="T17" fmla="*/ 86 h 86"/>
                    <a:gd name="T18" fmla="*/ 8 w 64"/>
                    <a:gd name="T19" fmla="*/ 86 h 86"/>
                    <a:gd name="T20" fmla="*/ 2 w 64"/>
                    <a:gd name="T21" fmla="*/ 80 h 86"/>
                    <a:gd name="T22" fmla="*/ 0 w 64"/>
                    <a:gd name="T23" fmla="*/ 72 h 86"/>
                    <a:gd name="T24" fmla="*/ 2 w 64"/>
                    <a:gd name="T25" fmla="*/ 64 h 86"/>
                    <a:gd name="T26" fmla="*/ 6 w 64"/>
                    <a:gd name="T27" fmla="*/ 54 h 86"/>
                    <a:gd name="T28" fmla="*/ 28 w 64"/>
                    <a:gd name="T29" fmla="*/ 16 h 86"/>
                    <a:gd name="T30" fmla="*/ 36 w 64"/>
                    <a:gd name="T31" fmla="*/ 8 h 86"/>
                    <a:gd name="T32" fmla="*/ 44 w 64"/>
                    <a:gd name="T33" fmla="*/ 2 h 86"/>
                    <a:gd name="T34" fmla="*/ 50 w 64"/>
                    <a:gd name="T35" fmla="*/ 0 h 86"/>
                    <a:gd name="T36" fmla="*/ 58 w 64"/>
                    <a:gd name="T37" fmla="*/ 0 h 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4"/>
                    <a:gd name="T58" fmla="*/ 0 h 86"/>
                    <a:gd name="T59" fmla="*/ 64 w 64"/>
                    <a:gd name="T60" fmla="*/ 86 h 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4" h="86">
                      <a:moveTo>
                        <a:pt x="58" y="0"/>
                      </a:moveTo>
                      <a:lnTo>
                        <a:pt x="64" y="6"/>
                      </a:lnTo>
                      <a:lnTo>
                        <a:pt x="64" y="14"/>
                      </a:lnTo>
                      <a:lnTo>
                        <a:pt x="64" y="22"/>
                      </a:lnTo>
                      <a:lnTo>
                        <a:pt x="60" y="32"/>
                      </a:lnTo>
                      <a:lnTo>
                        <a:pt x="36" y="70"/>
                      </a:lnTo>
                      <a:lnTo>
                        <a:pt x="30" y="80"/>
                      </a:lnTo>
                      <a:lnTo>
                        <a:pt x="22" y="84"/>
                      </a:lnTo>
                      <a:lnTo>
                        <a:pt x="14" y="86"/>
                      </a:lnTo>
                      <a:lnTo>
                        <a:pt x="8" y="86"/>
                      </a:lnTo>
                      <a:lnTo>
                        <a:pt x="2" y="80"/>
                      </a:lnTo>
                      <a:lnTo>
                        <a:pt x="0" y="72"/>
                      </a:lnTo>
                      <a:lnTo>
                        <a:pt x="2" y="64"/>
                      </a:lnTo>
                      <a:lnTo>
                        <a:pt x="6" y="54"/>
                      </a:lnTo>
                      <a:lnTo>
                        <a:pt x="28" y="16"/>
                      </a:lnTo>
                      <a:lnTo>
                        <a:pt x="36" y="8"/>
                      </a:lnTo>
                      <a:lnTo>
                        <a:pt x="44" y="2"/>
                      </a:lnTo>
                      <a:lnTo>
                        <a:pt x="50" y="0"/>
                      </a:lnTo>
                      <a:lnTo>
                        <a:pt x="58" y="0"/>
                      </a:lnTo>
                      <a:close/>
                    </a:path>
                  </a:pathLst>
                </a:custGeom>
                <a:solidFill>
                  <a:srgbClr val="FF0000"/>
                </a:solidFill>
                <a:ln w="28575">
                  <a:solidFill>
                    <a:srgbClr val="000000"/>
                  </a:solidFill>
                  <a:round/>
                  <a:headEnd/>
                  <a:tailEnd/>
                </a:ln>
              </p:spPr>
              <p:txBody>
                <a:bodyPr/>
                <a:lstStyle/>
                <a:p>
                  <a:endParaRPr lang="zh-TW" altLang="en-US"/>
                </a:p>
              </p:txBody>
            </p:sp>
            <p:sp>
              <p:nvSpPr>
                <p:cNvPr id="1840" name="Freeform 935"/>
                <p:cNvSpPr>
                  <a:spLocks/>
                </p:cNvSpPr>
                <p:nvPr/>
              </p:nvSpPr>
              <p:spPr bwMode="auto">
                <a:xfrm>
                  <a:off x="1704" y="1820"/>
                  <a:ext cx="26" cy="24"/>
                </a:xfrm>
                <a:custGeom>
                  <a:avLst/>
                  <a:gdLst>
                    <a:gd name="T0" fmla="*/ 0 w 26"/>
                    <a:gd name="T1" fmla="*/ 8 h 24"/>
                    <a:gd name="T2" fmla="*/ 2 w 26"/>
                    <a:gd name="T3" fmla="*/ 6 h 24"/>
                    <a:gd name="T4" fmla="*/ 4 w 26"/>
                    <a:gd name="T5" fmla="*/ 6 h 24"/>
                    <a:gd name="T6" fmla="*/ 8 w 26"/>
                    <a:gd name="T7" fmla="*/ 2 h 24"/>
                    <a:gd name="T8" fmla="*/ 10 w 26"/>
                    <a:gd name="T9" fmla="*/ 0 h 24"/>
                    <a:gd name="T10" fmla="*/ 10 w 26"/>
                    <a:gd name="T11" fmla="*/ 2 h 24"/>
                    <a:gd name="T12" fmla="*/ 8 w 26"/>
                    <a:gd name="T13" fmla="*/ 4 h 24"/>
                    <a:gd name="T14" fmla="*/ 8 w 26"/>
                    <a:gd name="T15" fmla="*/ 6 h 24"/>
                    <a:gd name="T16" fmla="*/ 8 w 26"/>
                    <a:gd name="T17" fmla="*/ 8 h 24"/>
                    <a:gd name="T18" fmla="*/ 8 w 26"/>
                    <a:gd name="T19" fmla="*/ 10 h 24"/>
                    <a:gd name="T20" fmla="*/ 8 w 26"/>
                    <a:gd name="T21" fmla="*/ 12 h 24"/>
                    <a:gd name="T22" fmla="*/ 8 w 26"/>
                    <a:gd name="T23" fmla="*/ 14 h 24"/>
                    <a:gd name="T24" fmla="*/ 10 w 26"/>
                    <a:gd name="T25" fmla="*/ 14 h 24"/>
                    <a:gd name="T26" fmla="*/ 14 w 26"/>
                    <a:gd name="T27" fmla="*/ 12 h 24"/>
                    <a:gd name="T28" fmla="*/ 20 w 26"/>
                    <a:gd name="T29" fmla="*/ 10 h 24"/>
                    <a:gd name="T30" fmla="*/ 24 w 26"/>
                    <a:gd name="T31" fmla="*/ 10 h 24"/>
                    <a:gd name="T32" fmla="*/ 24 w 26"/>
                    <a:gd name="T33" fmla="*/ 8 h 24"/>
                    <a:gd name="T34" fmla="*/ 26 w 26"/>
                    <a:gd name="T35" fmla="*/ 8 h 24"/>
                    <a:gd name="T36" fmla="*/ 26 w 26"/>
                    <a:gd name="T37" fmla="*/ 10 h 24"/>
                    <a:gd name="T38" fmla="*/ 24 w 26"/>
                    <a:gd name="T39" fmla="*/ 10 h 24"/>
                    <a:gd name="T40" fmla="*/ 24 w 26"/>
                    <a:gd name="T41" fmla="*/ 12 h 24"/>
                    <a:gd name="T42" fmla="*/ 22 w 26"/>
                    <a:gd name="T43" fmla="*/ 14 h 24"/>
                    <a:gd name="T44" fmla="*/ 22 w 26"/>
                    <a:gd name="T45" fmla="*/ 16 h 24"/>
                    <a:gd name="T46" fmla="*/ 20 w 26"/>
                    <a:gd name="T47" fmla="*/ 22 h 24"/>
                    <a:gd name="T48" fmla="*/ 20 w 26"/>
                    <a:gd name="T49" fmla="*/ 24 h 24"/>
                    <a:gd name="T50" fmla="*/ 0 w 26"/>
                    <a:gd name="T51" fmla="*/ 8 h 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6"/>
                    <a:gd name="T79" fmla="*/ 0 h 24"/>
                    <a:gd name="T80" fmla="*/ 26 w 26"/>
                    <a:gd name="T81" fmla="*/ 24 h 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6" h="24">
                      <a:moveTo>
                        <a:pt x="0" y="8"/>
                      </a:moveTo>
                      <a:lnTo>
                        <a:pt x="2" y="6"/>
                      </a:lnTo>
                      <a:lnTo>
                        <a:pt x="4" y="6"/>
                      </a:lnTo>
                      <a:lnTo>
                        <a:pt x="8" y="2"/>
                      </a:lnTo>
                      <a:lnTo>
                        <a:pt x="10" y="0"/>
                      </a:lnTo>
                      <a:lnTo>
                        <a:pt x="10" y="2"/>
                      </a:lnTo>
                      <a:lnTo>
                        <a:pt x="8" y="4"/>
                      </a:lnTo>
                      <a:lnTo>
                        <a:pt x="8" y="6"/>
                      </a:lnTo>
                      <a:lnTo>
                        <a:pt x="8" y="8"/>
                      </a:lnTo>
                      <a:lnTo>
                        <a:pt x="8" y="10"/>
                      </a:lnTo>
                      <a:lnTo>
                        <a:pt x="8" y="12"/>
                      </a:lnTo>
                      <a:lnTo>
                        <a:pt x="8" y="14"/>
                      </a:lnTo>
                      <a:lnTo>
                        <a:pt x="10" y="14"/>
                      </a:lnTo>
                      <a:lnTo>
                        <a:pt x="14" y="12"/>
                      </a:lnTo>
                      <a:lnTo>
                        <a:pt x="20" y="10"/>
                      </a:lnTo>
                      <a:lnTo>
                        <a:pt x="24" y="10"/>
                      </a:lnTo>
                      <a:lnTo>
                        <a:pt x="24" y="8"/>
                      </a:lnTo>
                      <a:lnTo>
                        <a:pt x="26" y="8"/>
                      </a:lnTo>
                      <a:lnTo>
                        <a:pt x="26" y="10"/>
                      </a:lnTo>
                      <a:lnTo>
                        <a:pt x="24" y="10"/>
                      </a:lnTo>
                      <a:lnTo>
                        <a:pt x="24" y="12"/>
                      </a:lnTo>
                      <a:lnTo>
                        <a:pt x="22" y="14"/>
                      </a:lnTo>
                      <a:lnTo>
                        <a:pt x="22" y="16"/>
                      </a:lnTo>
                      <a:lnTo>
                        <a:pt x="20" y="22"/>
                      </a:lnTo>
                      <a:lnTo>
                        <a:pt x="20" y="24"/>
                      </a:lnTo>
                      <a:lnTo>
                        <a:pt x="0" y="8"/>
                      </a:lnTo>
                      <a:close/>
                    </a:path>
                  </a:pathLst>
                </a:custGeom>
                <a:solidFill>
                  <a:srgbClr val="FF0000"/>
                </a:solidFill>
                <a:ln w="9525">
                  <a:noFill/>
                  <a:round/>
                  <a:headEnd/>
                  <a:tailEnd/>
                </a:ln>
              </p:spPr>
              <p:txBody>
                <a:bodyPr/>
                <a:lstStyle/>
                <a:p>
                  <a:endParaRPr lang="zh-TW" altLang="en-US"/>
                </a:p>
              </p:txBody>
            </p:sp>
            <p:sp>
              <p:nvSpPr>
                <p:cNvPr id="1841" name="Freeform 936"/>
                <p:cNvSpPr>
                  <a:spLocks/>
                </p:cNvSpPr>
                <p:nvPr/>
              </p:nvSpPr>
              <p:spPr bwMode="auto">
                <a:xfrm>
                  <a:off x="1704" y="1820"/>
                  <a:ext cx="26" cy="24"/>
                </a:xfrm>
                <a:custGeom>
                  <a:avLst/>
                  <a:gdLst>
                    <a:gd name="T0" fmla="*/ 0 w 26"/>
                    <a:gd name="T1" fmla="*/ 8 h 24"/>
                    <a:gd name="T2" fmla="*/ 2 w 26"/>
                    <a:gd name="T3" fmla="*/ 6 h 24"/>
                    <a:gd name="T4" fmla="*/ 4 w 26"/>
                    <a:gd name="T5" fmla="*/ 6 h 24"/>
                    <a:gd name="T6" fmla="*/ 8 w 26"/>
                    <a:gd name="T7" fmla="*/ 2 h 24"/>
                    <a:gd name="T8" fmla="*/ 10 w 26"/>
                    <a:gd name="T9" fmla="*/ 0 h 24"/>
                    <a:gd name="T10" fmla="*/ 10 w 26"/>
                    <a:gd name="T11" fmla="*/ 2 h 24"/>
                    <a:gd name="T12" fmla="*/ 8 w 26"/>
                    <a:gd name="T13" fmla="*/ 4 h 24"/>
                    <a:gd name="T14" fmla="*/ 8 w 26"/>
                    <a:gd name="T15" fmla="*/ 6 h 24"/>
                    <a:gd name="T16" fmla="*/ 8 w 26"/>
                    <a:gd name="T17" fmla="*/ 8 h 24"/>
                    <a:gd name="T18" fmla="*/ 8 w 26"/>
                    <a:gd name="T19" fmla="*/ 10 h 24"/>
                    <a:gd name="T20" fmla="*/ 8 w 26"/>
                    <a:gd name="T21" fmla="*/ 12 h 24"/>
                    <a:gd name="T22" fmla="*/ 8 w 26"/>
                    <a:gd name="T23" fmla="*/ 14 h 24"/>
                    <a:gd name="T24" fmla="*/ 10 w 26"/>
                    <a:gd name="T25" fmla="*/ 14 h 24"/>
                    <a:gd name="T26" fmla="*/ 14 w 26"/>
                    <a:gd name="T27" fmla="*/ 12 h 24"/>
                    <a:gd name="T28" fmla="*/ 20 w 26"/>
                    <a:gd name="T29" fmla="*/ 10 h 24"/>
                    <a:gd name="T30" fmla="*/ 24 w 26"/>
                    <a:gd name="T31" fmla="*/ 10 h 24"/>
                    <a:gd name="T32" fmla="*/ 24 w 26"/>
                    <a:gd name="T33" fmla="*/ 8 h 24"/>
                    <a:gd name="T34" fmla="*/ 26 w 26"/>
                    <a:gd name="T35" fmla="*/ 8 h 24"/>
                    <a:gd name="T36" fmla="*/ 26 w 26"/>
                    <a:gd name="T37" fmla="*/ 10 h 24"/>
                    <a:gd name="T38" fmla="*/ 24 w 26"/>
                    <a:gd name="T39" fmla="*/ 10 h 24"/>
                    <a:gd name="T40" fmla="*/ 24 w 26"/>
                    <a:gd name="T41" fmla="*/ 12 h 24"/>
                    <a:gd name="T42" fmla="*/ 22 w 26"/>
                    <a:gd name="T43" fmla="*/ 14 h 24"/>
                    <a:gd name="T44" fmla="*/ 22 w 26"/>
                    <a:gd name="T45" fmla="*/ 16 h 24"/>
                    <a:gd name="T46" fmla="*/ 20 w 26"/>
                    <a:gd name="T47" fmla="*/ 22 h 24"/>
                    <a:gd name="T48" fmla="*/ 20 w 26"/>
                    <a:gd name="T49" fmla="*/ 24 h 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4"/>
                    <a:gd name="T77" fmla="*/ 26 w 26"/>
                    <a:gd name="T78" fmla="*/ 24 h 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4">
                      <a:moveTo>
                        <a:pt x="0" y="8"/>
                      </a:moveTo>
                      <a:lnTo>
                        <a:pt x="2" y="6"/>
                      </a:lnTo>
                      <a:lnTo>
                        <a:pt x="4" y="6"/>
                      </a:lnTo>
                      <a:lnTo>
                        <a:pt x="8" y="2"/>
                      </a:lnTo>
                      <a:lnTo>
                        <a:pt x="10" y="0"/>
                      </a:lnTo>
                      <a:lnTo>
                        <a:pt x="10" y="2"/>
                      </a:lnTo>
                      <a:lnTo>
                        <a:pt x="8" y="4"/>
                      </a:lnTo>
                      <a:lnTo>
                        <a:pt x="8" y="6"/>
                      </a:lnTo>
                      <a:lnTo>
                        <a:pt x="8" y="8"/>
                      </a:lnTo>
                      <a:lnTo>
                        <a:pt x="8" y="10"/>
                      </a:lnTo>
                      <a:lnTo>
                        <a:pt x="8" y="12"/>
                      </a:lnTo>
                      <a:lnTo>
                        <a:pt x="8" y="14"/>
                      </a:lnTo>
                      <a:lnTo>
                        <a:pt x="10" y="14"/>
                      </a:lnTo>
                      <a:lnTo>
                        <a:pt x="14" y="12"/>
                      </a:lnTo>
                      <a:lnTo>
                        <a:pt x="20" y="10"/>
                      </a:lnTo>
                      <a:lnTo>
                        <a:pt x="24" y="10"/>
                      </a:lnTo>
                      <a:lnTo>
                        <a:pt x="24" y="8"/>
                      </a:lnTo>
                      <a:lnTo>
                        <a:pt x="26" y="8"/>
                      </a:lnTo>
                      <a:lnTo>
                        <a:pt x="26" y="10"/>
                      </a:lnTo>
                      <a:lnTo>
                        <a:pt x="24" y="10"/>
                      </a:lnTo>
                      <a:lnTo>
                        <a:pt x="24" y="12"/>
                      </a:lnTo>
                      <a:lnTo>
                        <a:pt x="22" y="14"/>
                      </a:lnTo>
                      <a:lnTo>
                        <a:pt x="22" y="16"/>
                      </a:lnTo>
                      <a:lnTo>
                        <a:pt x="20" y="22"/>
                      </a:lnTo>
                      <a:lnTo>
                        <a:pt x="20" y="24"/>
                      </a:lnTo>
                    </a:path>
                  </a:pathLst>
                </a:custGeom>
                <a:noFill/>
                <a:ln w="28575">
                  <a:solidFill>
                    <a:srgbClr val="000000"/>
                  </a:solidFill>
                  <a:round/>
                  <a:headEnd/>
                  <a:tailEnd/>
                </a:ln>
              </p:spPr>
              <p:txBody>
                <a:bodyPr/>
                <a:lstStyle/>
                <a:p>
                  <a:endParaRPr lang="zh-TW" altLang="en-US"/>
                </a:p>
              </p:txBody>
            </p:sp>
          </p:grpSp>
          <p:sp>
            <p:nvSpPr>
              <p:cNvPr id="1828" name="Freeform 937"/>
              <p:cNvSpPr>
                <a:spLocks/>
              </p:cNvSpPr>
              <p:nvPr/>
            </p:nvSpPr>
            <p:spPr bwMode="auto">
              <a:xfrm rot="2551653">
                <a:off x="2932" y="422"/>
                <a:ext cx="164" cy="310"/>
              </a:xfrm>
              <a:custGeom>
                <a:avLst/>
                <a:gdLst>
                  <a:gd name="T0" fmla="*/ 106657 w 98"/>
                  <a:gd name="T1" fmla="*/ 120499 h 174"/>
                  <a:gd name="T2" fmla="*/ 208431 w 98"/>
                  <a:gd name="T3" fmla="*/ 0 h 174"/>
                  <a:gd name="T4" fmla="*/ 348803 w 98"/>
                  <a:gd name="T5" fmla="*/ 214682 h 174"/>
                  <a:gd name="T6" fmla="*/ 469894 w 98"/>
                  <a:gd name="T7" fmla="*/ 464179 h 174"/>
                  <a:gd name="T8" fmla="*/ 571632 w 98"/>
                  <a:gd name="T9" fmla="*/ 1051146 h 174"/>
                  <a:gd name="T10" fmla="*/ 1664625 w 98"/>
                  <a:gd name="T11" fmla="*/ 8147699 h 174"/>
                  <a:gd name="T12" fmla="*/ 1735689 w 98"/>
                  <a:gd name="T13" fmla="*/ 8739086 h 174"/>
                  <a:gd name="T14" fmla="*/ 1735689 w 98"/>
                  <a:gd name="T15" fmla="*/ 9203715 h 174"/>
                  <a:gd name="T16" fmla="*/ 1702623 w 98"/>
                  <a:gd name="T17" fmla="*/ 9676932 h 174"/>
                  <a:gd name="T18" fmla="*/ 1634683 w 98"/>
                  <a:gd name="T19" fmla="*/ 10005040 h 174"/>
                  <a:gd name="T20" fmla="*/ 1524330 w 98"/>
                  <a:gd name="T21" fmla="*/ 10128740 h 174"/>
                  <a:gd name="T22" fmla="*/ 1420315 w 98"/>
                  <a:gd name="T23" fmla="*/ 9914057 h 174"/>
                  <a:gd name="T24" fmla="*/ 1315938 w 98"/>
                  <a:gd name="T25" fmla="*/ 9676932 h 174"/>
                  <a:gd name="T26" fmla="*/ 1211871 w 98"/>
                  <a:gd name="T27" fmla="*/ 9087062 h 174"/>
                  <a:gd name="T28" fmla="*/ 106657 w 98"/>
                  <a:gd name="T29" fmla="*/ 1998421 h 174"/>
                  <a:gd name="T30" fmla="*/ 29965 w 98"/>
                  <a:gd name="T31" fmla="*/ 1412317 h 174"/>
                  <a:gd name="T32" fmla="*/ 0 w 98"/>
                  <a:gd name="T33" fmla="*/ 960480 h 174"/>
                  <a:gd name="T34" fmla="*/ 29965 w 98"/>
                  <a:gd name="T35" fmla="*/ 464179 h 174"/>
                  <a:gd name="T36" fmla="*/ 106657 w 98"/>
                  <a:gd name="T37" fmla="*/ 120499 h 1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8"/>
                  <a:gd name="T58" fmla="*/ 0 h 174"/>
                  <a:gd name="T59" fmla="*/ 98 w 98"/>
                  <a:gd name="T60" fmla="*/ 174 h 1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8" h="174">
                    <a:moveTo>
                      <a:pt x="6" y="2"/>
                    </a:moveTo>
                    <a:lnTo>
                      <a:pt x="12" y="0"/>
                    </a:lnTo>
                    <a:lnTo>
                      <a:pt x="20" y="4"/>
                    </a:lnTo>
                    <a:lnTo>
                      <a:pt x="26" y="8"/>
                    </a:lnTo>
                    <a:lnTo>
                      <a:pt x="32" y="18"/>
                    </a:lnTo>
                    <a:lnTo>
                      <a:pt x="94" y="140"/>
                    </a:lnTo>
                    <a:lnTo>
                      <a:pt x="98" y="150"/>
                    </a:lnTo>
                    <a:lnTo>
                      <a:pt x="98" y="158"/>
                    </a:lnTo>
                    <a:lnTo>
                      <a:pt x="96" y="166"/>
                    </a:lnTo>
                    <a:lnTo>
                      <a:pt x="92" y="172"/>
                    </a:lnTo>
                    <a:lnTo>
                      <a:pt x="86" y="174"/>
                    </a:lnTo>
                    <a:lnTo>
                      <a:pt x="80" y="170"/>
                    </a:lnTo>
                    <a:lnTo>
                      <a:pt x="74" y="166"/>
                    </a:lnTo>
                    <a:lnTo>
                      <a:pt x="68" y="156"/>
                    </a:lnTo>
                    <a:lnTo>
                      <a:pt x="6" y="34"/>
                    </a:lnTo>
                    <a:lnTo>
                      <a:pt x="2" y="24"/>
                    </a:lnTo>
                    <a:lnTo>
                      <a:pt x="0" y="16"/>
                    </a:lnTo>
                    <a:lnTo>
                      <a:pt x="2" y="8"/>
                    </a:lnTo>
                    <a:lnTo>
                      <a:pt x="6" y="2"/>
                    </a:lnTo>
                    <a:close/>
                  </a:path>
                </a:pathLst>
              </a:custGeom>
              <a:solidFill>
                <a:srgbClr val="FFFF99"/>
              </a:solidFill>
              <a:ln w="28575">
                <a:solidFill>
                  <a:srgbClr val="000000"/>
                </a:solidFill>
                <a:round/>
                <a:headEnd/>
                <a:tailEnd/>
              </a:ln>
            </p:spPr>
            <p:txBody>
              <a:bodyPr/>
              <a:lstStyle/>
              <a:p>
                <a:endParaRPr lang="zh-TW" altLang="en-US"/>
              </a:p>
            </p:txBody>
          </p:sp>
          <p:grpSp>
            <p:nvGrpSpPr>
              <p:cNvPr id="1829" name="Group 938"/>
              <p:cNvGrpSpPr>
                <a:grpSpLocks/>
              </p:cNvGrpSpPr>
              <p:nvPr/>
            </p:nvGrpSpPr>
            <p:grpSpPr bwMode="auto">
              <a:xfrm rot="2551653">
                <a:off x="2986" y="425"/>
                <a:ext cx="97" cy="182"/>
                <a:chOff x="1436" y="1824"/>
                <a:chExt cx="58" cy="102"/>
              </a:xfrm>
            </p:grpSpPr>
            <p:sp>
              <p:nvSpPr>
                <p:cNvPr id="1836" name="Freeform 939"/>
                <p:cNvSpPr>
                  <a:spLocks/>
                </p:cNvSpPr>
                <p:nvPr/>
              </p:nvSpPr>
              <p:spPr bwMode="auto">
                <a:xfrm>
                  <a:off x="1440" y="1838"/>
                  <a:ext cx="54" cy="88"/>
                </a:xfrm>
                <a:custGeom>
                  <a:avLst/>
                  <a:gdLst>
                    <a:gd name="T0" fmla="*/ 6 w 54"/>
                    <a:gd name="T1" fmla="*/ 2 h 88"/>
                    <a:gd name="T2" fmla="*/ 12 w 54"/>
                    <a:gd name="T3" fmla="*/ 0 h 88"/>
                    <a:gd name="T4" fmla="*/ 18 w 54"/>
                    <a:gd name="T5" fmla="*/ 2 h 88"/>
                    <a:gd name="T6" fmla="*/ 26 w 54"/>
                    <a:gd name="T7" fmla="*/ 8 h 88"/>
                    <a:gd name="T8" fmla="*/ 30 w 54"/>
                    <a:gd name="T9" fmla="*/ 16 h 88"/>
                    <a:gd name="T10" fmla="*/ 50 w 54"/>
                    <a:gd name="T11" fmla="*/ 54 h 88"/>
                    <a:gd name="T12" fmla="*/ 54 w 54"/>
                    <a:gd name="T13" fmla="*/ 64 h 88"/>
                    <a:gd name="T14" fmla="*/ 54 w 54"/>
                    <a:gd name="T15" fmla="*/ 72 h 88"/>
                    <a:gd name="T16" fmla="*/ 52 w 54"/>
                    <a:gd name="T17" fmla="*/ 80 h 88"/>
                    <a:gd name="T18" fmla="*/ 48 w 54"/>
                    <a:gd name="T19" fmla="*/ 86 h 88"/>
                    <a:gd name="T20" fmla="*/ 42 w 54"/>
                    <a:gd name="T21" fmla="*/ 88 h 88"/>
                    <a:gd name="T22" fmla="*/ 36 w 54"/>
                    <a:gd name="T23" fmla="*/ 84 h 88"/>
                    <a:gd name="T24" fmla="*/ 30 w 54"/>
                    <a:gd name="T25" fmla="*/ 80 h 88"/>
                    <a:gd name="T26" fmla="*/ 24 w 54"/>
                    <a:gd name="T27" fmla="*/ 72 h 88"/>
                    <a:gd name="T28" fmla="*/ 4 w 54"/>
                    <a:gd name="T29" fmla="*/ 32 h 88"/>
                    <a:gd name="T30" fmla="*/ 0 w 54"/>
                    <a:gd name="T31" fmla="*/ 24 h 88"/>
                    <a:gd name="T32" fmla="*/ 0 w 54"/>
                    <a:gd name="T33" fmla="*/ 14 h 88"/>
                    <a:gd name="T34" fmla="*/ 2 w 54"/>
                    <a:gd name="T35" fmla="*/ 6 h 88"/>
                    <a:gd name="T36" fmla="*/ 6 w 54"/>
                    <a:gd name="T37" fmla="*/ 2 h 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
                    <a:gd name="T58" fmla="*/ 0 h 88"/>
                    <a:gd name="T59" fmla="*/ 54 w 54"/>
                    <a:gd name="T60" fmla="*/ 88 h 8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 h="88">
                      <a:moveTo>
                        <a:pt x="6" y="2"/>
                      </a:moveTo>
                      <a:lnTo>
                        <a:pt x="12" y="0"/>
                      </a:lnTo>
                      <a:lnTo>
                        <a:pt x="18" y="2"/>
                      </a:lnTo>
                      <a:lnTo>
                        <a:pt x="26" y="8"/>
                      </a:lnTo>
                      <a:lnTo>
                        <a:pt x="30" y="16"/>
                      </a:lnTo>
                      <a:lnTo>
                        <a:pt x="50" y="54"/>
                      </a:lnTo>
                      <a:lnTo>
                        <a:pt x="54" y="64"/>
                      </a:lnTo>
                      <a:lnTo>
                        <a:pt x="54" y="72"/>
                      </a:lnTo>
                      <a:lnTo>
                        <a:pt x="52" y="80"/>
                      </a:lnTo>
                      <a:lnTo>
                        <a:pt x="48" y="86"/>
                      </a:lnTo>
                      <a:lnTo>
                        <a:pt x="42" y="88"/>
                      </a:lnTo>
                      <a:lnTo>
                        <a:pt x="36" y="84"/>
                      </a:lnTo>
                      <a:lnTo>
                        <a:pt x="30" y="80"/>
                      </a:lnTo>
                      <a:lnTo>
                        <a:pt x="24" y="72"/>
                      </a:lnTo>
                      <a:lnTo>
                        <a:pt x="4" y="32"/>
                      </a:lnTo>
                      <a:lnTo>
                        <a:pt x="0" y="24"/>
                      </a:lnTo>
                      <a:lnTo>
                        <a:pt x="0" y="14"/>
                      </a:lnTo>
                      <a:lnTo>
                        <a:pt x="2" y="6"/>
                      </a:lnTo>
                      <a:lnTo>
                        <a:pt x="6" y="2"/>
                      </a:lnTo>
                      <a:close/>
                    </a:path>
                  </a:pathLst>
                </a:custGeom>
                <a:solidFill>
                  <a:srgbClr val="FF0000"/>
                </a:solidFill>
                <a:ln w="28575">
                  <a:solidFill>
                    <a:srgbClr val="000000"/>
                  </a:solidFill>
                  <a:round/>
                  <a:headEnd/>
                  <a:tailEnd/>
                </a:ln>
              </p:spPr>
              <p:txBody>
                <a:bodyPr/>
                <a:lstStyle/>
                <a:p>
                  <a:endParaRPr lang="zh-TW" altLang="en-US"/>
                </a:p>
              </p:txBody>
            </p:sp>
            <p:sp>
              <p:nvSpPr>
                <p:cNvPr id="1837" name="Freeform 940"/>
                <p:cNvSpPr>
                  <a:spLocks/>
                </p:cNvSpPr>
                <p:nvPr/>
              </p:nvSpPr>
              <p:spPr bwMode="auto">
                <a:xfrm>
                  <a:off x="1436" y="1824"/>
                  <a:ext cx="22" cy="24"/>
                </a:xfrm>
                <a:custGeom>
                  <a:avLst/>
                  <a:gdLst>
                    <a:gd name="T0" fmla="*/ 2 w 22"/>
                    <a:gd name="T1" fmla="*/ 24 h 24"/>
                    <a:gd name="T2" fmla="*/ 0 w 22"/>
                    <a:gd name="T3" fmla="*/ 20 h 24"/>
                    <a:gd name="T4" fmla="*/ 2 w 22"/>
                    <a:gd name="T5" fmla="*/ 18 h 24"/>
                    <a:gd name="T6" fmla="*/ 0 w 22"/>
                    <a:gd name="T7" fmla="*/ 12 h 24"/>
                    <a:gd name="T8" fmla="*/ 0 w 22"/>
                    <a:gd name="T9" fmla="*/ 10 h 24"/>
                    <a:gd name="T10" fmla="*/ 0 w 22"/>
                    <a:gd name="T11" fmla="*/ 10 h 24"/>
                    <a:gd name="T12" fmla="*/ 2 w 22"/>
                    <a:gd name="T13" fmla="*/ 14 h 24"/>
                    <a:gd name="T14" fmla="*/ 4 w 22"/>
                    <a:gd name="T15" fmla="*/ 14 h 24"/>
                    <a:gd name="T16" fmla="*/ 4 w 22"/>
                    <a:gd name="T17" fmla="*/ 16 h 24"/>
                    <a:gd name="T18" fmla="*/ 6 w 22"/>
                    <a:gd name="T19" fmla="*/ 16 h 24"/>
                    <a:gd name="T20" fmla="*/ 8 w 22"/>
                    <a:gd name="T21" fmla="*/ 18 h 24"/>
                    <a:gd name="T22" fmla="*/ 10 w 22"/>
                    <a:gd name="T23" fmla="*/ 20 h 24"/>
                    <a:gd name="T24" fmla="*/ 10 w 22"/>
                    <a:gd name="T25" fmla="*/ 18 h 24"/>
                    <a:gd name="T26" fmla="*/ 10 w 22"/>
                    <a:gd name="T27" fmla="*/ 14 h 24"/>
                    <a:gd name="T28" fmla="*/ 12 w 22"/>
                    <a:gd name="T29" fmla="*/ 8 h 24"/>
                    <a:gd name="T30" fmla="*/ 14 w 22"/>
                    <a:gd name="T31" fmla="*/ 4 h 24"/>
                    <a:gd name="T32" fmla="*/ 12 w 22"/>
                    <a:gd name="T33" fmla="*/ 2 h 24"/>
                    <a:gd name="T34" fmla="*/ 12 w 22"/>
                    <a:gd name="T35" fmla="*/ 0 h 24"/>
                    <a:gd name="T36" fmla="*/ 14 w 22"/>
                    <a:gd name="T37" fmla="*/ 2 h 24"/>
                    <a:gd name="T38" fmla="*/ 14 w 22"/>
                    <a:gd name="T39" fmla="*/ 4 h 24"/>
                    <a:gd name="T40" fmla="*/ 14 w 22"/>
                    <a:gd name="T41" fmla="*/ 4 h 24"/>
                    <a:gd name="T42" fmla="*/ 16 w 22"/>
                    <a:gd name="T43" fmla="*/ 8 h 24"/>
                    <a:gd name="T44" fmla="*/ 18 w 22"/>
                    <a:gd name="T45" fmla="*/ 8 h 24"/>
                    <a:gd name="T46" fmla="*/ 20 w 22"/>
                    <a:gd name="T47" fmla="*/ 12 h 24"/>
                    <a:gd name="T48" fmla="*/ 22 w 22"/>
                    <a:gd name="T49" fmla="*/ 14 h 24"/>
                    <a:gd name="T50" fmla="*/ 2 w 22"/>
                    <a:gd name="T51" fmla="*/ 24 h 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
                    <a:gd name="T79" fmla="*/ 0 h 24"/>
                    <a:gd name="T80" fmla="*/ 22 w 22"/>
                    <a:gd name="T81" fmla="*/ 24 h 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 h="24">
                      <a:moveTo>
                        <a:pt x="2" y="24"/>
                      </a:moveTo>
                      <a:lnTo>
                        <a:pt x="0" y="20"/>
                      </a:lnTo>
                      <a:lnTo>
                        <a:pt x="2" y="18"/>
                      </a:lnTo>
                      <a:lnTo>
                        <a:pt x="0" y="12"/>
                      </a:lnTo>
                      <a:lnTo>
                        <a:pt x="0" y="10"/>
                      </a:lnTo>
                      <a:lnTo>
                        <a:pt x="2" y="14"/>
                      </a:lnTo>
                      <a:lnTo>
                        <a:pt x="4" y="14"/>
                      </a:lnTo>
                      <a:lnTo>
                        <a:pt x="4" y="16"/>
                      </a:lnTo>
                      <a:lnTo>
                        <a:pt x="6" y="16"/>
                      </a:lnTo>
                      <a:lnTo>
                        <a:pt x="8" y="18"/>
                      </a:lnTo>
                      <a:lnTo>
                        <a:pt x="10" y="20"/>
                      </a:lnTo>
                      <a:lnTo>
                        <a:pt x="10" y="18"/>
                      </a:lnTo>
                      <a:lnTo>
                        <a:pt x="10" y="14"/>
                      </a:lnTo>
                      <a:lnTo>
                        <a:pt x="12" y="8"/>
                      </a:lnTo>
                      <a:lnTo>
                        <a:pt x="14" y="4"/>
                      </a:lnTo>
                      <a:lnTo>
                        <a:pt x="12" y="2"/>
                      </a:lnTo>
                      <a:lnTo>
                        <a:pt x="12" y="0"/>
                      </a:lnTo>
                      <a:lnTo>
                        <a:pt x="14" y="2"/>
                      </a:lnTo>
                      <a:lnTo>
                        <a:pt x="14" y="4"/>
                      </a:lnTo>
                      <a:lnTo>
                        <a:pt x="16" y="8"/>
                      </a:lnTo>
                      <a:lnTo>
                        <a:pt x="18" y="8"/>
                      </a:lnTo>
                      <a:lnTo>
                        <a:pt x="20" y="12"/>
                      </a:lnTo>
                      <a:lnTo>
                        <a:pt x="22" y="14"/>
                      </a:lnTo>
                      <a:lnTo>
                        <a:pt x="2" y="24"/>
                      </a:lnTo>
                      <a:close/>
                    </a:path>
                  </a:pathLst>
                </a:custGeom>
                <a:solidFill>
                  <a:srgbClr val="FF0000"/>
                </a:solidFill>
                <a:ln w="9525">
                  <a:noFill/>
                  <a:round/>
                  <a:headEnd/>
                  <a:tailEnd/>
                </a:ln>
              </p:spPr>
              <p:txBody>
                <a:bodyPr/>
                <a:lstStyle/>
                <a:p>
                  <a:endParaRPr lang="zh-TW" altLang="en-US"/>
                </a:p>
              </p:txBody>
            </p:sp>
            <p:sp>
              <p:nvSpPr>
                <p:cNvPr id="1838" name="Freeform 941"/>
                <p:cNvSpPr>
                  <a:spLocks/>
                </p:cNvSpPr>
                <p:nvPr/>
              </p:nvSpPr>
              <p:spPr bwMode="auto">
                <a:xfrm>
                  <a:off x="1436" y="1824"/>
                  <a:ext cx="22" cy="24"/>
                </a:xfrm>
                <a:custGeom>
                  <a:avLst/>
                  <a:gdLst>
                    <a:gd name="T0" fmla="*/ 2 w 22"/>
                    <a:gd name="T1" fmla="*/ 24 h 24"/>
                    <a:gd name="T2" fmla="*/ 0 w 22"/>
                    <a:gd name="T3" fmla="*/ 20 h 24"/>
                    <a:gd name="T4" fmla="*/ 2 w 22"/>
                    <a:gd name="T5" fmla="*/ 18 h 24"/>
                    <a:gd name="T6" fmla="*/ 0 w 22"/>
                    <a:gd name="T7" fmla="*/ 12 h 24"/>
                    <a:gd name="T8" fmla="*/ 0 w 22"/>
                    <a:gd name="T9" fmla="*/ 10 h 24"/>
                    <a:gd name="T10" fmla="*/ 0 w 22"/>
                    <a:gd name="T11" fmla="*/ 10 h 24"/>
                    <a:gd name="T12" fmla="*/ 2 w 22"/>
                    <a:gd name="T13" fmla="*/ 14 h 24"/>
                    <a:gd name="T14" fmla="*/ 4 w 22"/>
                    <a:gd name="T15" fmla="*/ 14 h 24"/>
                    <a:gd name="T16" fmla="*/ 4 w 22"/>
                    <a:gd name="T17" fmla="*/ 16 h 24"/>
                    <a:gd name="T18" fmla="*/ 6 w 22"/>
                    <a:gd name="T19" fmla="*/ 16 h 24"/>
                    <a:gd name="T20" fmla="*/ 8 w 22"/>
                    <a:gd name="T21" fmla="*/ 18 h 24"/>
                    <a:gd name="T22" fmla="*/ 10 w 22"/>
                    <a:gd name="T23" fmla="*/ 20 h 24"/>
                    <a:gd name="T24" fmla="*/ 10 w 22"/>
                    <a:gd name="T25" fmla="*/ 18 h 24"/>
                    <a:gd name="T26" fmla="*/ 10 w 22"/>
                    <a:gd name="T27" fmla="*/ 14 h 24"/>
                    <a:gd name="T28" fmla="*/ 12 w 22"/>
                    <a:gd name="T29" fmla="*/ 8 h 24"/>
                    <a:gd name="T30" fmla="*/ 14 w 22"/>
                    <a:gd name="T31" fmla="*/ 4 h 24"/>
                    <a:gd name="T32" fmla="*/ 12 w 22"/>
                    <a:gd name="T33" fmla="*/ 2 h 24"/>
                    <a:gd name="T34" fmla="*/ 12 w 22"/>
                    <a:gd name="T35" fmla="*/ 0 h 24"/>
                    <a:gd name="T36" fmla="*/ 14 w 22"/>
                    <a:gd name="T37" fmla="*/ 2 h 24"/>
                    <a:gd name="T38" fmla="*/ 14 w 22"/>
                    <a:gd name="T39" fmla="*/ 4 h 24"/>
                    <a:gd name="T40" fmla="*/ 14 w 22"/>
                    <a:gd name="T41" fmla="*/ 4 h 24"/>
                    <a:gd name="T42" fmla="*/ 16 w 22"/>
                    <a:gd name="T43" fmla="*/ 8 h 24"/>
                    <a:gd name="T44" fmla="*/ 18 w 22"/>
                    <a:gd name="T45" fmla="*/ 8 h 24"/>
                    <a:gd name="T46" fmla="*/ 20 w 22"/>
                    <a:gd name="T47" fmla="*/ 12 h 24"/>
                    <a:gd name="T48" fmla="*/ 22 w 22"/>
                    <a:gd name="T49" fmla="*/ 14 h 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
                    <a:gd name="T76" fmla="*/ 0 h 24"/>
                    <a:gd name="T77" fmla="*/ 22 w 22"/>
                    <a:gd name="T78" fmla="*/ 24 h 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 h="24">
                      <a:moveTo>
                        <a:pt x="2" y="24"/>
                      </a:moveTo>
                      <a:lnTo>
                        <a:pt x="0" y="20"/>
                      </a:lnTo>
                      <a:lnTo>
                        <a:pt x="2" y="18"/>
                      </a:lnTo>
                      <a:lnTo>
                        <a:pt x="0" y="12"/>
                      </a:lnTo>
                      <a:lnTo>
                        <a:pt x="0" y="10"/>
                      </a:lnTo>
                      <a:lnTo>
                        <a:pt x="2" y="14"/>
                      </a:lnTo>
                      <a:lnTo>
                        <a:pt x="4" y="14"/>
                      </a:lnTo>
                      <a:lnTo>
                        <a:pt x="4" y="16"/>
                      </a:lnTo>
                      <a:lnTo>
                        <a:pt x="6" y="16"/>
                      </a:lnTo>
                      <a:lnTo>
                        <a:pt x="8" y="18"/>
                      </a:lnTo>
                      <a:lnTo>
                        <a:pt x="10" y="20"/>
                      </a:lnTo>
                      <a:lnTo>
                        <a:pt x="10" y="18"/>
                      </a:lnTo>
                      <a:lnTo>
                        <a:pt x="10" y="14"/>
                      </a:lnTo>
                      <a:lnTo>
                        <a:pt x="12" y="8"/>
                      </a:lnTo>
                      <a:lnTo>
                        <a:pt x="14" y="4"/>
                      </a:lnTo>
                      <a:lnTo>
                        <a:pt x="12" y="2"/>
                      </a:lnTo>
                      <a:lnTo>
                        <a:pt x="12" y="0"/>
                      </a:lnTo>
                      <a:lnTo>
                        <a:pt x="14" y="2"/>
                      </a:lnTo>
                      <a:lnTo>
                        <a:pt x="14" y="4"/>
                      </a:lnTo>
                      <a:lnTo>
                        <a:pt x="16" y="8"/>
                      </a:lnTo>
                      <a:lnTo>
                        <a:pt x="18" y="8"/>
                      </a:lnTo>
                      <a:lnTo>
                        <a:pt x="20" y="12"/>
                      </a:lnTo>
                      <a:lnTo>
                        <a:pt x="22" y="14"/>
                      </a:lnTo>
                    </a:path>
                  </a:pathLst>
                </a:custGeom>
                <a:noFill/>
                <a:ln w="28575">
                  <a:solidFill>
                    <a:srgbClr val="000000"/>
                  </a:solidFill>
                  <a:round/>
                  <a:headEnd/>
                  <a:tailEnd/>
                </a:ln>
              </p:spPr>
              <p:txBody>
                <a:bodyPr/>
                <a:lstStyle/>
                <a:p>
                  <a:endParaRPr lang="zh-TW" altLang="en-US"/>
                </a:p>
              </p:txBody>
            </p:sp>
          </p:grpSp>
          <p:grpSp>
            <p:nvGrpSpPr>
              <p:cNvPr id="1830" name="Group 942"/>
              <p:cNvGrpSpPr>
                <a:grpSpLocks/>
              </p:cNvGrpSpPr>
              <p:nvPr/>
            </p:nvGrpSpPr>
            <p:grpSpPr bwMode="auto">
              <a:xfrm rot="2551653">
                <a:off x="3043" y="438"/>
                <a:ext cx="97" cy="177"/>
                <a:chOff x="1466" y="1808"/>
                <a:chExt cx="58" cy="100"/>
              </a:xfrm>
            </p:grpSpPr>
            <p:sp>
              <p:nvSpPr>
                <p:cNvPr id="1833" name="Freeform 943"/>
                <p:cNvSpPr>
                  <a:spLocks/>
                </p:cNvSpPr>
                <p:nvPr/>
              </p:nvSpPr>
              <p:spPr bwMode="auto">
                <a:xfrm>
                  <a:off x="1470" y="1822"/>
                  <a:ext cx="54" cy="86"/>
                </a:xfrm>
                <a:custGeom>
                  <a:avLst/>
                  <a:gdLst>
                    <a:gd name="T0" fmla="*/ 6 w 54"/>
                    <a:gd name="T1" fmla="*/ 0 h 86"/>
                    <a:gd name="T2" fmla="*/ 12 w 54"/>
                    <a:gd name="T3" fmla="*/ 0 h 86"/>
                    <a:gd name="T4" fmla="*/ 18 w 54"/>
                    <a:gd name="T5" fmla="*/ 2 h 86"/>
                    <a:gd name="T6" fmla="*/ 26 w 54"/>
                    <a:gd name="T7" fmla="*/ 8 h 86"/>
                    <a:gd name="T8" fmla="*/ 30 w 54"/>
                    <a:gd name="T9" fmla="*/ 16 h 86"/>
                    <a:gd name="T10" fmla="*/ 50 w 54"/>
                    <a:gd name="T11" fmla="*/ 54 h 86"/>
                    <a:gd name="T12" fmla="*/ 54 w 54"/>
                    <a:gd name="T13" fmla="*/ 64 h 86"/>
                    <a:gd name="T14" fmla="*/ 54 w 54"/>
                    <a:gd name="T15" fmla="*/ 72 h 86"/>
                    <a:gd name="T16" fmla="*/ 54 w 54"/>
                    <a:gd name="T17" fmla="*/ 80 h 86"/>
                    <a:gd name="T18" fmla="*/ 50 w 54"/>
                    <a:gd name="T19" fmla="*/ 86 h 86"/>
                    <a:gd name="T20" fmla="*/ 44 w 54"/>
                    <a:gd name="T21" fmla="*/ 86 h 86"/>
                    <a:gd name="T22" fmla="*/ 36 w 54"/>
                    <a:gd name="T23" fmla="*/ 84 h 86"/>
                    <a:gd name="T24" fmla="*/ 30 w 54"/>
                    <a:gd name="T25" fmla="*/ 80 h 86"/>
                    <a:gd name="T26" fmla="*/ 24 w 54"/>
                    <a:gd name="T27" fmla="*/ 70 h 86"/>
                    <a:gd name="T28" fmla="*/ 4 w 54"/>
                    <a:gd name="T29" fmla="*/ 32 h 86"/>
                    <a:gd name="T30" fmla="*/ 2 w 54"/>
                    <a:gd name="T31" fmla="*/ 24 h 86"/>
                    <a:gd name="T32" fmla="*/ 0 w 54"/>
                    <a:gd name="T33" fmla="*/ 14 h 86"/>
                    <a:gd name="T34" fmla="*/ 2 w 54"/>
                    <a:gd name="T35" fmla="*/ 6 h 86"/>
                    <a:gd name="T36" fmla="*/ 6 w 54"/>
                    <a:gd name="T37" fmla="*/ 0 h 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
                    <a:gd name="T58" fmla="*/ 0 h 86"/>
                    <a:gd name="T59" fmla="*/ 54 w 54"/>
                    <a:gd name="T60" fmla="*/ 86 h 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 h="86">
                      <a:moveTo>
                        <a:pt x="6" y="0"/>
                      </a:moveTo>
                      <a:lnTo>
                        <a:pt x="12" y="0"/>
                      </a:lnTo>
                      <a:lnTo>
                        <a:pt x="18" y="2"/>
                      </a:lnTo>
                      <a:lnTo>
                        <a:pt x="26" y="8"/>
                      </a:lnTo>
                      <a:lnTo>
                        <a:pt x="30" y="16"/>
                      </a:lnTo>
                      <a:lnTo>
                        <a:pt x="50" y="54"/>
                      </a:lnTo>
                      <a:lnTo>
                        <a:pt x="54" y="64"/>
                      </a:lnTo>
                      <a:lnTo>
                        <a:pt x="54" y="72"/>
                      </a:lnTo>
                      <a:lnTo>
                        <a:pt x="54" y="80"/>
                      </a:lnTo>
                      <a:lnTo>
                        <a:pt x="50" y="86"/>
                      </a:lnTo>
                      <a:lnTo>
                        <a:pt x="44" y="86"/>
                      </a:lnTo>
                      <a:lnTo>
                        <a:pt x="36" y="84"/>
                      </a:lnTo>
                      <a:lnTo>
                        <a:pt x="30" y="80"/>
                      </a:lnTo>
                      <a:lnTo>
                        <a:pt x="24" y="70"/>
                      </a:lnTo>
                      <a:lnTo>
                        <a:pt x="4" y="32"/>
                      </a:lnTo>
                      <a:lnTo>
                        <a:pt x="2" y="24"/>
                      </a:lnTo>
                      <a:lnTo>
                        <a:pt x="0" y="14"/>
                      </a:lnTo>
                      <a:lnTo>
                        <a:pt x="2" y="6"/>
                      </a:lnTo>
                      <a:lnTo>
                        <a:pt x="6" y="0"/>
                      </a:lnTo>
                      <a:close/>
                    </a:path>
                  </a:pathLst>
                </a:custGeom>
                <a:solidFill>
                  <a:srgbClr val="FF0000"/>
                </a:solidFill>
                <a:ln w="28575">
                  <a:solidFill>
                    <a:srgbClr val="000000"/>
                  </a:solidFill>
                  <a:round/>
                  <a:headEnd/>
                  <a:tailEnd/>
                </a:ln>
              </p:spPr>
              <p:txBody>
                <a:bodyPr/>
                <a:lstStyle/>
                <a:p>
                  <a:endParaRPr lang="zh-TW" altLang="en-US"/>
                </a:p>
              </p:txBody>
            </p:sp>
            <p:sp>
              <p:nvSpPr>
                <p:cNvPr id="1834" name="Freeform 944"/>
                <p:cNvSpPr>
                  <a:spLocks/>
                </p:cNvSpPr>
                <p:nvPr/>
              </p:nvSpPr>
              <p:spPr bwMode="auto">
                <a:xfrm>
                  <a:off x="1466" y="1808"/>
                  <a:ext cx="22" cy="24"/>
                </a:xfrm>
                <a:custGeom>
                  <a:avLst/>
                  <a:gdLst>
                    <a:gd name="T0" fmla="*/ 2 w 22"/>
                    <a:gd name="T1" fmla="*/ 24 h 24"/>
                    <a:gd name="T2" fmla="*/ 0 w 22"/>
                    <a:gd name="T3" fmla="*/ 20 h 24"/>
                    <a:gd name="T4" fmla="*/ 2 w 22"/>
                    <a:gd name="T5" fmla="*/ 18 h 24"/>
                    <a:gd name="T6" fmla="*/ 0 w 22"/>
                    <a:gd name="T7" fmla="*/ 12 h 24"/>
                    <a:gd name="T8" fmla="*/ 0 w 22"/>
                    <a:gd name="T9" fmla="*/ 10 h 24"/>
                    <a:gd name="T10" fmla="*/ 2 w 22"/>
                    <a:gd name="T11" fmla="*/ 10 h 24"/>
                    <a:gd name="T12" fmla="*/ 2 w 22"/>
                    <a:gd name="T13" fmla="*/ 14 h 24"/>
                    <a:gd name="T14" fmla="*/ 4 w 22"/>
                    <a:gd name="T15" fmla="*/ 14 h 24"/>
                    <a:gd name="T16" fmla="*/ 6 w 22"/>
                    <a:gd name="T17" fmla="*/ 16 h 24"/>
                    <a:gd name="T18" fmla="*/ 6 w 22"/>
                    <a:gd name="T19" fmla="*/ 16 h 24"/>
                    <a:gd name="T20" fmla="*/ 8 w 22"/>
                    <a:gd name="T21" fmla="*/ 18 h 24"/>
                    <a:gd name="T22" fmla="*/ 10 w 22"/>
                    <a:gd name="T23" fmla="*/ 18 h 24"/>
                    <a:gd name="T24" fmla="*/ 12 w 22"/>
                    <a:gd name="T25" fmla="*/ 16 h 24"/>
                    <a:gd name="T26" fmla="*/ 10 w 22"/>
                    <a:gd name="T27" fmla="*/ 14 h 24"/>
                    <a:gd name="T28" fmla="*/ 12 w 22"/>
                    <a:gd name="T29" fmla="*/ 8 h 24"/>
                    <a:gd name="T30" fmla="*/ 14 w 22"/>
                    <a:gd name="T31" fmla="*/ 4 h 24"/>
                    <a:gd name="T32" fmla="*/ 12 w 22"/>
                    <a:gd name="T33" fmla="*/ 2 h 24"/>
                    <a:gd name="T34" fmla="*/ 12 w 22"/>
                    <a:gd name="T35" fmla="*/ 0 h 24"/>
                    <a:gd name="T36" fmla="*/ 14 w 22"/>
                    <a:gd name="T37" fmla="*/ 2 h 24"/>
                    <a:gd name="T38" fmla="*/ 14 w 22"/>
                    <a:gd name="T39" fmla="*/ 4 h 24"/>
                    <a:gd name="T40" fmla="*/ 16 w 22"/>
                    <a:gd name="T41" fmla="*/ 4 h 24"/>
                    <a:gd name="T42" fmla="*/ 16 w 22"/>
                    <a:gd name="T43" fmla="*/ 8 h 24"/>
                    <a:gd name="T44" fmla="*/ 18 w 22"/>
                    <a:gd name="T45" fmla="*/ 8 h 24"/>
                    <a:gd name="T46" fmla="*/ 20 w 22"/>
                    <a:gd name="T47" fmla="*/ 12 h 24"/>
                    <a:gd name="T48" fmla="*/ 22 w 22"/>
                    <a:gd name="T49" fmla="*/ 14 h 24"/>
                    <a:gd name="T50" fmla="*/ 2 w 22"/>
                    <a:gd name="T51" fmla="*/ 24 h 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
                    <a:gd name="T79" fmla="*/ 0 h 24"/>
                    <a:gd name="T80" fmla="*/ 22 w 22"/>
                    <a:gd name="T81" fmla="*/ 24 h 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 h="24">
                      <a:moveTo>
                        <a:pt x="2" y="24"/>
                      </a:moveTo>
                      <a:lnTo>
                        <a:pt x="0" y="20"/>
                      </a:lnTo>
                      <a:lnTo>
                        <a:pt x="2" y="18"/>
                      </a:lnTo>
                      <a:lnTo>
                        <a:pt x="0" y="12"/>
                      </a:lnTo>
                      <a:lnTo>
                        <a:pt x="0" y="10"/>
                      </a:lnTo>
                      <a:lnTo>
                        <a:pt x="2" y="10"/>
                      </a:lnTo>
                      <a:lnTo>
                        <a:pt x="2" y="14"/>
                      </a:lnTo>
                      <a:lnTo>
                        <a:pt x="4" y="14"/>
                      </a:lnTo>
                      <a:lnTo>
                        <a:pt x="6" y="16"/>
                      </a:lnTo>
                      <a:lnTo>
                        <a:pt x="8" y="18"/>
                      </a:lnTo>
                      <a:lnTo>
                        <a:pt x="10" y="18"/>
                      </a:lnTo>
                      <a:lnTo>
                        <a:pt x="12" y="16"/>
                      </a:lnTo>
                      <a:lnTo>
                        <a:pt x="10" y="14"/>
                      </a:lnTo>
                      <a:lnTo>
                        <a:pt x="12" y="8"/>
                      </a:lnTo>
                      <a:lnTo>
                        <a:pt x="14" y="4"/>
                      </a:lnTo>
                      <a:lnTo>
                        <a:pt x="12" y="2"/>
                      </a:lnTo>
                      <a:lnTo>
                        <a:pt x="12" y="0"/>
                      </a:lnTo>
                      <a:lnTo>
                        <a:pt x="14" y="2"/>
                      </a:lnTo>
                      <a:lnTo>
                        <a:pt x="14" y="4"/>
                      </a:lnTo>
                      <a:lnTo>
                        <a:pt x="16" y="4"/>
                      </a:lnTo>
                      <a:lnTo>
                        <a:pt x="16" y="8"/>
                      </a:lnTo>
                      <a:lnTo>
                        <a:pt x="18" y="8"/>
                      </a:lnTo>
                      <a:lnTo>
                        <a:pt x="20" y="12"/>
                      </a:lnTo>
                      <a:lnTo>
                        <a:pt x="22" y="14"/>
                      </a:lnTo>
                      <a:lnTo>
                        <a:pt x="2" y="24"/>
                      </a:lnTo>
                      <a:close/>
                    </a:path>
                  </a:pathLst>
                </a:custGeom>
                <a:solidFill>
                  <a:srgbClr val="FF0000"/>
                </a:solidFill>
                <a:ln w="9525">
                  <a:noFill/>
                  <a:round/>
                  <a:headEnd/>
                  <a:tailEnd/>
                </a:ln>
              </p:spPr>
              <p:txBody>
                <a:bodyPr/>
                <a:lstStyle/>
                <a:p>
                  <a:endParaRPr lang="zh-TW" altLang="en-US"/>
                </a:p>
              </p:txBody>
            </p:sp>
            <p:sp>
              <p:nvSpPr>
                <p:cNvPr id="1835" name="Freeform 945"/>
                <p:cNvSpPr>
                  <a:spLocks/>
                </p:cNvSpPr>
                <p:nvPr/>
              </p:nvSpPr>
              <p:spPr bwMode="auto">
                <a:xfrm>
                  <a:off x="1466" y="1808"/>
                  <a:ext cx="22" cy="24"/>
                </a:xfrm>
                <a:custGeom>
                  <a:avLst/>
                  <a:gdLst>
                    <a:gd name="T0" fmla="*/ 2 w 22"/>
                    <a:gd name="T1" fmla="*/ 24 h 24"/>
                    <a:gd name="T2" fmla="*/ 0 w 22"/>
                    <a:gd name="T3" fmla="*/ 20 h 24"/>
                    <a:gd name="T4" fmla="*/ 2 w 22"/>
                    <a:gd name="T5" fmla="*/ 18 h 24"/>
                    <a:gd name="T6" fmla="*/ 0 w 22"/>
                    <a:gd name="T7" fmla="*/ 12 h 24"/>
                    <a:gd name="T8" fmla="*/ 0 w 22"/>
                    <a:gd name="T9" fmla="*/ 10 h 24"/>
                    <a:gd name="T10" fmla="*/ 2 w 22"/>
                    <a:gd name="T11" fmla="*/ 10 h 24"/>
                    <a:gd name="T12" fmla="*/ 2 w 22"/>
                    <a:gd name="T13" fmla="*/ 14 h 24"/>
                    <a:gd name="T14" fmla="*/ 4 w 22"/>
                    <a:gd name="T15" fmla="*/ 14 h 24"/>
                    <a:gd name="T16" fmla="*/ 6 w 22"/>
                    <a:gd name="T17" fmla="*/ 16 h 24"/>
                    <a:gd name="T18" fmla="*/ 6 w 22"/>
                    <a:gd name="T19" fmla="*/ 16 h 24"/>
                    <a:gd name="T20" fmla="*/ 8 w 22"/>
                    <a:gd name="T21" fmla="*/ 18 h 24"/>
                    <a:gd name="T22" fmla="*/ 10 w 22"/>
                    <a:gd name="T23" fmla="*/ 18 h 24"/>
                    <a:gd name="T24" fmla="*/ 12 w 22"/>
                    <a:gd name="T25" fmla="*/ 16 h 24"/>
                    <a:gd name="T26" fmla="*/ 10 w 22"/>
                    <a:gd name="T27" fmla="*/ 14 h 24"/>
                    <a:gd name="T28" fmla="*/ 12 w 22"/>
                    <a:gd name="T29" fmla="*/ 8 h 24"/>
                    <a:gd name="T30" fmla="*/ 14 w 22"/>
                    <a:gd name="T31" fmla="*/ 4 h 24"/>
                    <a:gd name="T32" fmla="*/ 12 w 22"/>
                    <a:gd name="T33" fmla="*/ 2 h 24"/>
                    <a:gd name="T34" fmla="*/ 12 w 22"/>
                    <a:gd name="T35" fmla="*/ 0 h 24"/>
                    <a:gd name="T36" fmla="*/ 14 w 22"/>
                    <a:gd name="T37" fmla="*/ 2 h 24"/>
                    <a:gd name="T38" fmla="*/ 14 w 22"/>
                    <a:gd name="T39" fmla="*/ 4 h 24"/>
                    <a:gd name="T40" fmla="*/ 16 w 22"/>
                    <a:gd name="T41" fmla="*/ 4 h 24"/>
                    <a:gd name="T42" fmla="*/ 16 w 22"/>
                    <a:gd name="T43" fmla="*/ 8 h 24"/>
                    <a:gd name="T44" fmla="*/ 18 w 22"/>
                    <a:gd name="T45" fmla="*/ 8 h 24"/>
                    <a:gd name="T46" fmla="*/ 20 w 22"/>
                    <a:gd name="T47" fmla="*/ 12 h 24"/>
                    <a:gd name="T48" fmla="*/ 22 w 22"/>
                    <a:gd name="T49" fmla="*/ 14 h 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
                    <a:gd name="T76" fmla="*/ 0 h 24"/>
                    <a:gd name="T77" fmla="*/ 22 w 22"/>
                    <a:gd name="T78" fmla="*/ 24 h 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 h="24">
                      <a:moveTo>
                        <a:pt x="2" y="24"/>
                      </a:moveTo>
                      <a:lnTo>
                        <a:pt x="0" y="20"/>
                      </a:lnTo>
                      <a:lnTo>
                        <a:pt x="2" y="18"/>
                      </a:lnTo>
                      <a:lnTo>
                        <a:pt x="0" y="12"/>
                      </a:lnTo>
                      <a:lnTo>
                        <a:pt x="0" y="10"/>
                      </a:lnTo>
                      <a:lnTo>
                        <a:pt x="2" y="10"/>
                      </a:lnTo>
                      <a:lnTo>
                        <a:pt x="2" y="14"/>
                      </a:lnTo>
                      <a:lnTo>
                        <a:pt x="4" y="14"/>
                      </a:lnTo>
                      <a:lnTo>
                        <a:pt x="6" y="16"/>
                      </a:lnTo>
                      <a:lnTo>
                        <a:pt x="8" y="18"/>
                      </a:lnTo>
                      <a:lnTo>
                        <a:pt x="10" y="18"/>
                      </a:lnTo>
                      <a:lnTo>
                        <a:pt x="12" y="16"/>
                      </a:lnTo>
                      <a:lnTo>
                        <a:pt x="10" y="14"/>
                      </a:lnTo>
                      <a:lnTo>
                        <a:pt x="12" y="8"/>
                      </a:lnTo>
                      <a:lnTo>
                        <a:pt x="14" y="4"/>
                      </a:lnTo>
                      <a:lnTo>
                        <a:pt x="12" y="2"/>
                      </a:lnTo>
                      <a:lnTo>
                        <a:pt x="12" y="0"/>
                      </a:lnTo>
                      <a:lnTo>
                        <a:pt x="14" y="2"/>
                      </a:lnTo>
                      <a:lnTo>
                        <a:pt x="14" y="4"/>
                      </a:lnTo>
                      <a:lnTo>
                        <a:pt x="16" y="4"/>
                      </a:lnTo>
                      <a:lnTo>
                        <a:pt x="16" y="8"/>
                      </a:lnTo>
                      <a:lnTo>
                        <a:pt x="18" y="8"/>
                      </a:lnTo>
                      <a:lnTo>
                        <a:pt x="20" y="12"/>
                      </a:lnTo>
                      <a:lnTo>
                        <a:pt x="22" y="14"/>
                      </a:lnTo>
                    </a:path>
                  </a:pathLst>
                </a:custGeom>
                <a:noFill/>
                <a:ln w="28575">
                  <a:solidFill>
                    <a:srgbClr val="000000"/>
                  </a:solidFill>
                  <a:round/>
                  <a:headEnd/>
                  <a:tailEnd/>
                </a:ln>
              </p:spPr>
              <p:txBody>
                <a:bodyPr/>
                <a:lstStyle/>
                <a:p>
                  <a:endParaRPr lang="zh-TW" altLang="en-US"/>
                </a:p>
              </p:txBody>
            </p:sp>
          </p:grpSp>
          <p:sp>
            <p:nvSpPr>
              <p:cNvPr id="1831" name="Text Box 946"/>
              <p:cNvSpPr txBox="1">
                <a:spLocks noChangeArrowheads="1"/>
              </p:cNvSpPr>
              <p:nvPr/>
            </p:nvSpPr>
            <p:spPr bwMode="auto">
              <a:xfrm rot="2551653">
                <a:off x="3212" y="651"/>
                <a:ext cx="202" cy="166"/>
              </a:xfrm>
              <a:prstGeom prst="rect">
                <a:avLst/>
              </a:prstGeom>
              <a:noFill/>
              <a:ln w="12700">
                <a:noFill/>
                <a:miter lim="800000"/>
                <a:headEnd type="none" w="sm" len="sm"/>
                <a:tailEnd type="none" w="sm" len="sm"/>
              </a:ln>
            </p:spPr>
            <p:txBody>
              <a:bodyPr wrap="none">
                <a:spAutoFit/>
              </a:bodyPr>
              <a:lstStyle/>
              <a:p>
                <a:pPr eaLnBrk="0" hangingPunct="0"/>
                <a:r>
                  <a:rPr kumimoji="0" lang="en-US" altLang="zh-TW" sz="500" b="0">
                    <a:latin typeface="Times" pitchFamily="18" charset="0"/>
                  </a:rPr>
                  <a:t>V</a:t>
                </a:r>
                <a:r>
                  <a:rPr kumimoji="0" lang="en-US" altLang="zh-TW" sz="500" b="0" baseline="-25000">
                    <a:latin typeface="Times" pitchFamily="18" charset="0"/>
                  </a:rPr>
                  <a:t>H</a:t>
                </a:r>
                <a:endParaRPr kumimoji="0" lang="en-US" altLang="zh-TW" sz="500" b="0">
                  <a:latin typeface="Times" pitchFamily="18" charset="0"/>
                </a:endParaRPr>
              </a:p>
            </p:txBody>
          </p:sp>
          <p:sp>
            <p:nvSpPr>
              <p:cNvPr id="1832" name="Text Box 947"/>
              <p:cNvSpPr txBox="1">
                <a:spLocks noChangeArrowheads="1"/>
              </p:cNvSpPr>
              <p:nvPr/>
            </p:nvSpPr>
            <p:spPr bwMode="auto">
              <a:xfrm rot="2551653">
                <a:off x="3221" y="725"/>
                <a:ext cx="200" cy="165"/>
              </a:xfrm>
              <a:prstGeom prst="rect">
                <a:avLst/>
              </a:prstGeom>
              <a:noFill/>
              <a:ln w="12700">
                <a:noFill/>
                <a:miter lim="800000"/>
                <a:headEnd type="none" w="sm" len="sm"/>
                <a:tailEnd type="none" w="sm" len="sm"/>
              </a:ln>
            </p:spPr>
            <p:txBody>
              <a:bodyPr wrap="none">
                <a:spAutoFit/>
              </a:bodyPr>
              <a:lstStyle/>
              <a:p>
                <a:pPr eaLnBrk="0" hangingPunct="0"/>
                <a:r>
                  <a:rPr kumimoji="0" lang="en-US" altLang="zh-TW" sz="500" b="0">
                    <a:latin typeface="Times" pitchFamily="18" charset="0"/>
                  </a:rPr>
                  <a:t>V</a:t>
                </a:r>
                <a:r>
                  <a:rPr kumimoji="0" lang="en-US" altLang="zh-TW" sz="500" b="0" baseline="-25000">
                    <a:latin typeface="Times" pitchFamily="18" charset="0"/>
                  </a:rPr>
                  <a:t>L</a:t>
                </a:r>
                <a:endParaRPr kumimoji="0" lang="en-US" altLang="zh-TW" sz="500" b="0">
                  <a:latin typeface="Times" pitchFamily="18" charset="0"/>
                </a:endParaRPr>
              </a:p>
            </p:txBody>
          </p:sp>
        </p:grpSp>
        <p:sp>
          <p:nvSpPr>
            <p:cNvPr id="946" name="Oval 948"/>
            <p:cNvSpPr>
              <a:spLocks noChangeArrowheads="1"/>
            </p:cNvSpPr>
            <p:nvPr/>
          </p:nvSpPr>
          <p:spPr bwMode="auto">
            <a:xfrm>
              <a:off x="2176357" y="2551615"/>
              <a:ext cx="1050925" cy="623887"/>
            </a:xfrm>
            <a:prstGeom prst="ellipse">
              <a:avLst/>
            </a:prstGeom>
            <a:solidFill>
              <a:srgbClr val="FFFF99"/>
            </a:solidFill>
            <a:ln w="9525">
              <a:solidFill>
                <a:srgbClr val="FF6600"/>
              </a:solidFill>
              <a:round/>
              <a:headEnd/>
              <a:tailEnd/>
            </a:ln>
          </p:spPr>
          <p:txBody>
            <a:bodyPr wrap="none" anchor="ctr"/>
            <a:lstStyle/>
            <a:p>
              <a:pPr algn="ctr"/>
              <a:r>
                <a:rPr lang="en-US" altLang="zh-TW" sz="1800">
                  <a:ea typeface="標楷體" pitchFamily="65" charset="-120"/>
                </a:rPr>
                <a:t>Cells</a:t>
              </a:r>
            </a:p>
          </p:txBody>
        </p:sp>
        <p:grpSp>
          <p:nvGrpSpPr>
            <p:cNvPr id="947" name="Group 949"/>
            <p:cNvGrpSpPr>
              <a:grpSpLocks/>
            </p:cNvGrpSpPr>
            <p:nvPr/>
          </p:nvGrpSpPr>
          <p:grpSpPr bwMode="auto">
            <a:xfrm>
              <a:off x="2393845" y="2264277"/>
              <a:ext cx="227012" cy="339725"/>
              <a:chOff x="4014" y="1071"/>
              <a:chExt cx="136" cy="318"/>
            </a:xfrm>
          </p:grpSpPr>
          <p:sp>
            <p:nvSpPr>
              <p:cNvPr id="1386" name="Line 950"/>
              <p:cNvSpPr>
                <a:spLocks noChangeShapeType="1"/>
              </p:cNvSpPr>
              <p:nvPr/>
            </p:nvSpPr>
            <p:spPr bwMode="auto">
              <a:xfrm>
                <a:off x="4014" y="1207"/>
                <a:ext cx="91" cy="0"/>
              </a:xfrm>
              <a:prstGeom prst="line">
                <a:avLst/>
              </a:prstGeom>
              <a:noFill/>
              <a:ln w="28575">
                <a:solidFill>
                  <a:schemeClr val="tx1"/>
                </a:solidFill>
                <a:round/>
                <a:headEnd/>
                <a:tailEnd/>
              </a:ln>
            </p:spPr>
            <p:txBody>
              <a:bodyPr/>
              <a:lstStyle/>
              <a:p>
                <a:endParaRPr lang="zh-TW" altLang="en-US"/>
              </a:p>
            </p:txBody>
          </p:sp>
          <p:grpSp>
            <p:nvGrpSpPr>
              <p:cNvPr id="1387" name="Group 951"/>
              <p:cNvGrpSpPr>
                <a:grpSpLocks/>
              </p:cNvGrpSpPr>
              <p:nvPr/>
            </p:nvGrpSpPr>
            <p:grpSpPr bwMode="auto">
              <a:xfrm>
                <a:off x="4014" y="1071"/>
                <a:ext cx="136" cy="318"/>
                <a:chOff x="2034" y="1418"/>
                <a:chExt cx="104" cy="385"/>
              </a:xfrm>
            </p:grpSpPr>
            <p:grpSp>
              <p:nvGrpSpPr>
                <p:cNvPr id="1388" name="Group 952"/>
                <p:cNvGrpSpPr>
                  <a:grpSpLocks/>
                </p:cNvGrpSpPr>
                <p:nvPr/>
              </p:nvGrpSpPr>
              <p:grpSpPr bwMode="auto">
                <a:xfrm>
                  <a:off x="2034" y="1418"/>
                  <a:ext cx="94" cy="213"/>
                  <a:chOff x="2034" y="1418"/>
                  <a:chExt cx="94" cy="213"/>
                </a:xfrm>
              </p:grpSpPr>
              <p:grpSp>
                <p:nvGrpSpPr>
                  <p:cNvPr id="1494" name="Group 953"/>
                  <p:cNvGrpSpPr>
                    <a:grpSpLocks/>
                  </p:cNvGrpSpPr>
                  <p:nvPr/>
                </p:nvGrpSpPr>
                <p:grpSpPr bwMode="auto">
                  <a:xfrm>
                    <a:off x="2034" y="1418"/>
                    <a:ext cx="94" cy="213"/>
                    <a:chOff x="2034" y="1418"/>
                    <a:chExt cx="94" cy="213"/>
                  </a:xfrm>
                </p:grpSpPr>
                <p:sp>
                  <p:nvSpPr>
                    <p:cNvPr id="1618" name="AutoShape 954"/>
                    <p:cNvSpPr>
                      <a:spLocks noChangeArrowheads="1"/>
                    </p:cNvSpPr>
                    <p:nvPr/>
                  </p:nvSpPr>
                  <p:spPr bwMode="auto">
                    <a:xfrm>
                      <a:off x="2034" y="1418"/>
                      <a:ext cx="30" cy="212"/>
                    </a:xfrm>
                    <a:prstGeom prst="roundRect">
                      <a:avLst>
                        <a:gd name="adj" fmla="val 50000"/>
                      </a:avLst>
                    </a:prstGeom>
                    <a:solidFill>
                      <a:srgbClr val="FF2327"/>
                    </a:solidFill>
                    <a:ln w="6350">
                      <a:noFill/>
                      <a:round/>
                      <a:headEnd/>
                      <a:tailEnd/>
                    </a:ln>
                  </p:spPr>
                  <p:txBody>
                    <a:bodyPr/>
                    <a:lstStyle/>
                    <a:p>
                      <a:endParaRPr lang="zh-TW" altLang="en-US"/>
                    </a:p>
                  </p:txBody>
                </p:sp>
                <p:sp>
                  <p:nvSpPr>
                    <p:cNvPr id="1619" name="Line 955"/>
                    <p:cNvSpPr>
                      <a:spLocks noChangeShapeType="1"/>
                    </p:cNvSpPr>
                    <p:nvPr/>
                  </p:nvSpPr>
                  <p:spPr bwMode="auto">
                    <a:xfrm>
                      <a:off x="2034" y="1418"/>
                      <a:ext cx="30" cy="1"/>
                    </a:xfrm>
                    <a:prstGeom prst="line">
                      <a:avLst/>
                    </a:prstGeom>
                    <a:noFill/>
                    <a:ln w="6350">
                      <a:noFill/>
                      <a:round/>
                      <a:headEnd/>
                      <a:tailEnd/>
                    </a:ln>
                  </p:spPr>
                  <p:txBody>
                    <a:bodyPr/>
                    <a:lstStyle/>
                    <a:p>
                      <a:endParaRPr lang="zh-TW" altLang="en-US"/>
                    </a:p>
                  </p:txBody>
                </p:sp>
                <p:sp>
                  <p:nvSpPr>
                    <p:cNvPr id="1620" name="Line 956"/>
                    <p:cNvSpPr>
                      <a:spLocks noChangeShapeType="1"/>
                    </p:cNvSpPr>
                    <p:nvPr/>
                  </p:nvSpPr>
                  <p:spPr bwMode="auto">
                    <a:xfrm>
                      <a:off x="2034" y="1420"/>
                      <a:ext cx="30" cy="1"/>
                    </a:xfrm>
                    <a:prstGeom prst="line">
                      <a:avLst/>
                    </a:prstGeom>
                    <a:noFill/>
                    <a:ln w="6350">
                      <a:noFill/>
                      <a:round/>
                      <a:headEnd/>
                      <a:tailEnd/>
                    </a:ln>
                  </p:spPr>
                  <p:txBody>
                    <a:bodyPr/>
                    <a:lstStyle/>
                    <a:p>
                      <a:endParaRPr lang="zh-TW" altLang="en-US"/>
                    </a:p>
                  </p:txBody>
                </p:sp>
                <p:sp>
                  <p:nvSpPr>
                    <p:cNvPr id="1621" name="Line 957"/>
                    <p:cNvSpPr>
                      <a:spLocks noChangeShapeType="1"/>
                    </p:cNvSpPr>
                    <p:nvPr/>
                  </p:nvSpPr>
                  <p:spPr bwMode="auto">
                    <a:xfrm>
                      <a:off x="2034" y="1422"/>
                      <a:ext cx="30" cy="1"/>
                    </a:xfrm>
                    <a:prstGeom prst="line">
                      <a:avLst/>
                    </a:prstGeom>
                    <a:noFill/>
                    <a:ln w="6350">
                      <a:noFill/>
                      <a:round/>
                      <a:headEnd/>
                      <a:tailEnd/>
                    </a:ln>
                  </p:spPr>
                  <p:txBody>
                    <a:bodyPr/>
                    <a:lstStyle/>
                    <a:p>
                      <a:endParaRPr lang="zh-TW" altLang="en-US"/>
                    </a:p>
                  </p:txBody>
                </p:sp>
                <p:sp>
                  <p:nvSpPr>
                    <p:cNvPr id="1622" name="Line 958"/>
                    <p:cNvSpPr>
                      <a:spLocks noChangeShapeType="1"/>
                    </p:cNvSpPr>
                    <p:nvPr/>
                  </p:nvSpPr>
                  <p:spPr bwMode="auto">
                    <a:xfrm>
                      <a:off x="2034" y="1424"/>
                      <a:ext cx="30" cy="1"/>
                    </a:xfrm>
                    <a:prstGeom prst="line">
                      <a:avLst/>
                    </a:prstGeom>
                    <a:noFill/>
                    <a:ln w="6350">
                      <a:noFill/>
                      <a:round/>
                      <a:headEnd/>
                      <a:tailEnd/>
                    </a:ln>
                  </p:spPr>
                  <p:txBody>
                    <a:bodyPr/>
                    <a:lstStyle/>
                    <a:p>
                      <a:endParaRPr lang="zh-TW" altLang="en-US"/>
                    </a:p>
                  </p:txBody>
                </p:sp>
                <p:sp>
                  <p:nvSpPr>
                    <p:cNvPr id="1623" name="Line 959"/>
                    <p:cNvSpPr>
                      <a:spLocks noChangeShapeType="1"/>
                    </p:cNvSpPr>
                    <p:nvPr/>
                  </p:nvSpPr>
                  <p:spPr bwMode="auto">
                    <a:xfrm>
                      <a:off x="2034" y="1426"/>
                      <a:ext cx="30" cy="1"/>
                    </a:xfrm>
                    <a:prstGeom prst="line">
                      <a:avLst/>
                    </a:prstGeom>
                    <a:noFill/>
                    <a:ln w="6350">
                      <a:noFill/>
                      <a:round/>
                      <a:headEnd/>
                      <a:tailEnd/>
                    </a:ln>
                  </p:spPr>
                  <p:txBody>
                    <a:bodyPr/>
                    <a:lstStyle/>
                    <a:p>
                      <a:endParaRPr lang="zh-TW" altLang="en-US"/>
                    </a:p>
                  </p:txBody>
                </p:sp>
                <p:sp>
                  <p:nvSpPr>
                    <p:cNvPr id="1624" name="Line 960"/>
                    <p:cNvSpPr>
                      <a:spLocks noChangeShapeType="1"/>
                    </p:cNvSpPr>
                    <p:nvPr/>
                  </p:nvSpPr>
                  <p:spPr bwMode="auto">
                    <a:xfrm>
                      <a:off x="2034" y="1428"/>
                      <a:ext cx="30" cy="1"/>
                    </a:xfrm>
                    <a:prstGeom prst="line">
                      <a:avLst/>
                    </a:prstGeom>
                    <a:noFill/>
                    <a:ln w="6350">
                      <a:noFill/>
                      <a:round/>
                      <a:headEnd/>
                      <a:tailEnd/>
                    </a:ln>
                  </p:spPr>
                  <p:txBody>
                    <a:bodyPr/>
                    <a:lstStyle/>
                    <a:p>
                      <a:endParaRPr lang="zh-TW" altLang="en-US"/>
                    </a:p>
                  </p:txBody>
                </p:sp>
                <p:sp>
                  <p:nvSpPr>
                    <p:cNvPr id="1625" name="Line 961"/>
                    <p:cNvSpPr>
                      <a:spLocks noChangeShapeType="1"/>
                    </p:cNvSpPr>
                    <p:nvPr/>
                  </p:nvSpPr>
                  <p:spPr bwMode="auto">
                    <a:xfrm>
                      <a:off x="2034" y="1430"/>
                      <a:ext cx="30" cy="1"/>
                    </a:xfrm>
                    <a:prstGeom prst="line">
                      <a:avLst/>
                    </a:prstGeom>
                    <a:noFill/>
                    <a:ln w="6350">
                      <a:noFill/>
                      <a:round/>
                      <a:headEnd/>
                      <a:tailEnd/>
                    </a:ln>
                  </p:spPr>
                  <p:txBody>
                    <a:bodyPr/>
                    <a:lstStyle/>
                    <a:p>
                      <a:endParaRPr lang="zh-TW" altLang="en-US"/>
                    </a:p>
                  </p:txBody>
                </p:sp>
                <p:sp>
                  <p:nvSpPr>
                    <p:cNvPr id="1626" name="Line 962"/>
                    <p:cNvSpPr>
                      <a:spLocks noChangeShapeType="1"/>
                    </p:cNvSpPr>
                    <p:nvPr/>
                  </p:nvSpPr>
                  <p:spPr bwMode="auto">
                    <a:xfrm>
                      <a:off x="2034" y="1432"/>
                      <a:ext cx="30" cy="1"/>
                    </a:xfrm>
                    <a:prstGeom prst="line">
                      <a:avLst/>
                    </a:prstGeom>
                    <a:noFill/>
                    <a:ln w="6350">
                      <a:noFill/>
                      <a:round/>
                      <a:headEnd/>
                      <a:tailEnd/>
                    </a:ln>
                  </p:spPr>
                  <p:txBody>
                    <a:bodyPr/>
                    <a:lstStyle/>
                    <a:p>
                      <a:endParaRPr lang="zh-TW" altLang="en-US"/>
                    </a:p>
                  </p:txBody>
                </p:sp>
                <p:sp>
                  <p:nvSpPr>
                    <p:cNvPr id="1627" name="Line 963"/>
                    <p:cNvSpPr>
                      <a:spLocks noChangeShapeType="1"/>
                    </p:cNvSpPr>
                    <p:nvPr/>
                  </p:nvSpPr>
                  <p:spPr bwMode="auto">
                    <a:xfrm>
                      <a:off x="2034" y="1434"/>
                      <a:ext cx="30" cy="1"/>
                    </a:xfrm>
                    <a:prstGeom prst="line">
                      <a:avLst/>
                    </a:prstGeom>
                    <a:noFill/>
                    <a:ln w="6350">
                      <a:noFill/>
                      <a:round/>
                      <a:headEnd/>
                      <a:tailEnd/>
                    </a:ln>
                  </p:spPr>
                  <p:txBody>
                    <a:bodyPr/>
                    <a:lstStyle/>
                    <a:p>
                      <a:endParaRPr lang="zh-TW" altLang="en-US"/>
                    </a:p>
                  </p:txBody>
                </p:sp>
                <p:sp>
                  <p:nvSpPr>
                    <p:cNvPr id="1628" name="Line 964"/>
                    <p:cNvSpPr>
                      <a:spLocks noChangeShapeType="1"/>
                    </p:cNvSpPr>
                    <p:nvPr/>
                  </p:nvSpPr>
                  <p:spPr bwMode="auto">
                    <a:xfrm>
                      <a:off x="2034" y="1436"/>
                      <a:ext cx="30" cy="1"/>
                    </a:xfrm>
                    <a:prstGeom prst="line">
                      <a:avLst/>
                    </a:prstGeom>
                    <a:noFill/>
                    <a:ln w="6350">
                      <a:noFill/>
                      <a:round/>
                      <a:headEnd/>
                      <a:tailEnd/>
                    </a:ln>
                  </p:spPr>
                  <p:txBody>
                    <a:bodyPr/>
                    <a:lstStyle/>
                    <a:p>
                      <a:endParaRPr lang="zh-TW" altLang="en-US"/>
                    </a:p>
                  </p:txBody>
                </p:sp>
                <p:sp>
                  <p:nvSpPr>
                    <p:cNvPr id="1629" name="Line 965"/>
                    <p:cNvSpPr>
                      <a:spLocks noChangeShapeType="1"/>
                    </p:cNvSpPr>
                    <p:nvPr/>
                  </p:nvSpPr>
                  <p:spPr bwMode="auto">
                    <a:xfrm>
                      <a:off x="2034" y="1438"/>
                      <a:ext cx="30" cy="1"/>
                    </a:xfrm>
                    <a:prstGeom prst="line">
                      <a:avLst/>
                    </a:prstGeom>
                    <a:noFill/>
                    <a:ln w="6350">
                      <a:noFill/>
                      <a:round/>
                      <a:headEnd/>
                      <a:tailEnd/>
                    </a:ln>
                  </p:spPr>
                  <p:txBody>
                    <a:bodyPr/>
                    <a:lstStyle/>
                    <a:p>
                      <a:endParaRPr lang="zh-TW" altLang="en-US"/>
                    </a:p>
                  </p:txBody>
                </p:sp>
                <p:sp>
                  <p:nvSpPr>
                    <p:cNvPr id="1630" name="Line 966"/>
                    <p:cNvSpPr>
                      <a:spLocks noChangeShapeType="1"/>
                    </p:cNvSpPr>
                    <p:nvPr/>
                  </p:nvSpPr>
                  <p:spPr bwMode="auto">
                    <a:xfrm>
                      <a:off x="2034" y="1440"/>
                      <a:ext cx="30" cy="1"/>
                    </a:xfrm>
                    <a:prstGeom prst="line">
                      <a:avLst/>
                    </a:prstGeom>
                    <a:noFill/>
                    <a:ln w="6350">
                      <a:noFill/>
                      <a:round/>
                      <a:headEnd/>
                      <a:tailEnd/>
                    </a:ln>
                  </p:spPr>
                  <p:txBody>
                    <a:bodyPr/>
                    <a:lstStyle/>
                    <a:p>
                      <a:endParaRPr lang="zh-TW" altLang="en-US"/>
                    </a:p>
                  </p:txBody>
                </p:sp>
                <p:sp>
                  <p:nvSpPr>
                    <p:cNvPr id="1631" name="Line 967"/>
                    <p:cNvSpPr>
                      <a:spLocks noChangeShapeType="1"/>
                    </p:cNvSpPr>
                    <p:nvPr/>
                  </p:nvSpPr>
                  <p:spPr bwMode="auto">
                    <a:xfrm>
                      <a:off x="2034" y="1442"/>
                      <a:ext cx="30" cy="1"/>
                    </a:xfrm>
                    <a:prstGeom prst="line">
                      <a:avLst/>
                    </a:prstGeom>
                    <a:noFill/>
                    <a:ln w="6350">
                      <a:noFill/>
                      <a:round/>
                      <a:headEnd/>
                      <a:tailEnd/>
                    </a:ln>
                  </p:spPr>
                  <p:txBody>
                    <a:bodyPr/>
                    <a:lstStyle/>
                    <a:p>
                      <a:endParaRPr lang="zh-TW" altLang="en-US"/>
                    </a:p>
                  </p:txBody>
                </p:sp>
                <p:sp>
                  <p:nvSpPr>
                    <p:cNvPr id="1632" name="Line 968"/>
                    <p:cNvSpPr>
                      <a:spLocks noChangeShapeType="1"/>
                    </p:cNvSpPr>
                    <p:nvPr/>
                  </p:nvSpPr>
                  <p:spPr bwMode="auto">
                    <a:xfrm>
                      <a:off x="2034" y="1444"/>
                      <a:ext cx="30" cy="1"/>
                    </a:xfrm>
                    <a:prstGeom prst="line">
                      <a:avLst/>
                    </a:prstGeom>
                    <a:noFill/>
                    <a:ln w="6350">
                      <a:noFill/>
                      <a:round/>
                      <a:headEnd/>
                      <a:tailEnd/>
                    </a:ln>
                  </p:spPr>
                  <p:txBody>
                    <a:bodyPr/>
                    <a:lstStyle/>
                    <a:p>
                      <a:endParaRPr lang="zh-TW" altLang="en-US"/>
                    </a:p>
                  </p:txBody>
                </p:sp>
                <p:sp>
                  <p:nvSpPr>
                    <p:cNvPr id="1633" name="Line 969"/>
                    <p:cNvSpPr>
                      <a:spLocks noChangeShapeType="1"/>
                    </p:cNvSpPr>
                    <p:nvPr/>
                  </p:nvSpPr>
                  <p:spPr bwMode="auto">
                    <a:xfrm>
                      <a:off x="2034" y="1446"/>
                      <a:ext cx="30" cy="1"/>
                    </a:xfrm>
                    <a:prstGeom prst="line">
                      <a:avLst/>
                    </a:prstGeom>
                    <a:noFill/>
                    <a:ln w="6350">
                      <a:noFill/>
                      <a:round/>
                      <a:headEnd/>
                      <a:tailEnd/>
                    </a:ln>
                  </p:spPr>
                  <p:txBody>
                    <a:bodyPr/>
                    <a:lstStyle/>
                    <a:p>
                      <a:endParaRPr lang="zh-TW" altLang="en-US"/>
                    </a:p>
                  </p:txBody>
                </p:sp>
                <p:sp>
                  <p:nvSpPr>
                    <p:cNvPr id="1634" name="Line 970"/>
                    <p:cNvSpPr>
                      <a:spLocks noChangeShapeType="1"/>
                    </p:cNvSpPr>
                    <p:nvPr/>
                  </p:nvSpPr>
                  <p:spPr bwMode="auto">
                    <a:xfrm>
                      <a:off x="2034" y="1448"/>
                      <a:ext cx="30" cy="1"/>
                    </a:xfrm>
                    <a:prstGeom prst="line">
                      <a:avLst/>
                    </a:prstGeom>
                    <a:noFill/>
                    <a:ln w="6350">
                      <a:noFill/>
                      <a:round/>
                      <a:headEnd/>
                      <a:tailEnd/>
                    </a:ln>
                  </p:spPr>
                  <p:txBody>
                    <a:bodyPr/>
                    <a:lstStyle/>
                    <a:p>
                      <a:endParaRPr lang="zh-TW" altLang="en-US"/>
                    </a:p>
                  </p:txBody>
                </p:sp>
                <p:sp>
                  <p:nvSpPr>
                    <p:cNvPr id="1635" name="Line 971"/>
                    <p:cNvSpPr>
                      <a:spLocks noChangeShapeType="1"/>
                    </p:cNvSpPr>
                    <p:nvPr/>
                  </p:nvSpPr>
                  <p:spPr bwMode="auto">
                    <a:xfrm>
                      <a:off x="2034" y="1450"/>
                      <a:ext cx="30" cy="1"/>
                    </a:xfrm>
                    <a:prstGeom prst="line">
                      <a:avLst/>
                    </a:prstGeom>
                    <a:noFill/>
                    <a:ln w="6350">
                      <a:noFill/>
                      <a:round/>
                      <a:headEnd/>
                      <a:tailEnd/>
                    </a:ln>
                  </p:spPr>
                  <p:txBody>
                    <a:bodyPr/>
                    <a:lstStyle/>
                    <a:p>
                      <a:endParaRPr lang="zh-TW" altLang="en-US"/>
                    </a:p>
                  </p:txBody>
                </p:sp>
                <p:sp>
                  <p:nvSpPr>
                    <p:cNvPr id="1636" name="Line 972"/>
                    <p:cNvSpPr>
                      <a:spLocks noChangeShapeType="1"/>
                    </p:cNvSpPr>
                    <p:nvPr/>
                  </p:nvSpPr>
                  <p:spPr bwMode="auto">
                    <a:xfrm>
                      <a:off x="2034" y="1452"/>
                      <a:ext cx="30" cy="1"/>
                    </a:xfrm>
                    <a:prstGeom prst="line">
                      <a:avLst/>
                    </a:prstGeom>
                    <a:noFill/>
                    <a:ln w="6350">
                      <a:noFill/>
                      <a:round/>
                      <a:headEnd/>
                      <a:tailEnd/>
                    </a:ln>
                  </p:spPr>
                  <p:txBody>
                    <a:bodyPr/>
                    <a:lstStyle/>
                    <a:p>
                      <a:endParaRPr lang="zh-TW" altLang="en-US"/>
                    </a:p>
                  </p:txBody>
                </p:sp>
                <p:sp>
                  <p:nvSpPr>
                    <p:cNvPr id="1637" name="Line 973"/>
                    <p:cNvSpPr>
                      <a:spLocks noChangeShapeType="1"/>
                    </p:cNvSpPr>
                    <p:nvPr/>
                  </p:nvSpPr>
                  <p:spPr bwMode="auto">
                    <a:xfrm>
                      <a:off x="2034" y="1454"/>
                      <a:ext cx="30" cy="1"/>
                    </a:xfrm>
                    <a:prstGeom prst="line">
                      <a:avLst/>
                    </a:prstGeom>
                    <a:noFill/>
                    <a:ln w="6350">
                      <a:noFill/>
                      <a:round/>
                      <a:headEnd/>
                      <a:tailEnd/>
                    </a:ln>
                  </p:spPr>
                  <p:txBody>
                    <a:bodyPr/>
                    <a:lstStyle/>
                    <a:p>
                      <a:endParaRPr lang="zh-TW" altLang="en-US"/>
                    </a:p>
                  </p:txBody>
                </p:sp>
                <p:sp>
                  <p:nvSpPr>
                    <p:cNvPr id="1638" name="Line 974"/>
                    <p:cNvSpPr>
                      <a:spLocks noChangeShapeType="1"/>
                    </p:cNvSpPr>
                    <p:nvPr/>
                  </p:nvSpPr>
                  <p:spPr bwMode="auto">
                    <a:xfrm>
                      <a:off x="2034" y="1456"/>
                      <a:ext cx="30" cy="1"/>
                    </a:xfrm>
                    <a:prstGeom prst="line">
                      <a:avLst/>
                    </a:prstGeom>
                    <a:noFill/>
                    <a:ln w="6350">
                      <a:noFill/>
                      <a:round/>
                      <a:headEnd/>
                      <a:tailEnd/>
                    </a:ln>
                  </p:spPr>
                  <p:txBody>
                    <a:bodyPr/>
                    <a:lstStyle/>
                    <a:p>
                      <a:endParaRPr lang="zh-TW" altLang="en-US"/>
                    </a:p>
                  </p:txBody>
                </p:sp>
                <p:sp>
                  <p:nvSpPr>
                    <p:cNvPr id="1639" name="Line 975"/>
                    <p:cNvSpPr>
                      <a:spLocks noChangeShapeType="1"/>
                    </p:cNvSpPr>
                    <p:nvPr/>
                  </p:nvSpPr>
                  <p:spPr bwMode="auto">
                    <a:xfrm>
                      <a:off x="2034" y="1458"/>
                      <a:ext cx="30" cy="1"/>
                    </a:xfrm>
                    <a:prstGeom prst="line">
                      <a:avLst/>
                    </a:prstGeom>
                    <a:noFill/>
                    <a:ln w="6350">
                      <a:noFill/>
                      <a:round/>
                      <a:headEnd/>
                      <a:tailEnd/>
                    </a:ln>
                  </p:spPr>
                  <p:txBody>
                    <a:bodyPr/>
                    <a:lstStyle/>
                    <a:p>
                      <a:endParaRPr lang="zh-TW" altLang="en-US"/>
                    </a:p>
                  </p:txBody>
                </p:sp>
                <p:sp>
                  <p:nvSpPr>
                    <p:cNvPr id="1640" name="Line 976"/>
                    <p:cNvSpPr>
                      <a:spLocks noChangeShapeType="1"/>
                    </p:cNvSpPr>
                    <p:nvPr/>
                  </p:nvSpPr>
                  <p:spPr bwMode="auto">
                    <a:xfrm>
                      <a:off x="2034" y="1460"/>
                      <a:ext cx="30" cy="1"/>
                    </a:xfrm>
                    <a:prstGeom prst="line">
                      <a:avLst/>
                    </a:prstGeom>
                    <a:noFill/>
                    <a:ln w="6350">
                      <a:noFill/>
                      <a:round/>
                      <a:headEnd/>
                      <a:tailEnd/>
                    </a:ln>
                  </p:spPr>
                  <p:txBody>
                    <a:bodyPr/>
                    <a:lstStyle/>
                    <a:p>
                      <a:endParaRPr lang="zh-TW" altLang="en-US"/>
                    </a:p>
                  </p:txBody>
                </p:sp>
                <p:sp>
                  <p:nvSpPr>
                    <p:cNvPr id="1641" name="Line 977"/>
                    <p:cNvSpPr>
                      <a:spLocks noChangeShapeType="1"/>
                    </p:cNvSpPr>
                    <p:nvPr/>
                  </p:nvSpPr>
                  <p:spPr bwMode="auto">
                    <a:xfrm>
                      <a:off x="2034" y="1462"/>
                      <a:ext cx="30" cy="1"/>
                    </a:xfrm>
                    <a:prstGeom prst="line">
                      <a:avLst/>
                    </a:prstGeom>
                    <a:noFill/>
                    <a:ln w="6350">
                      <a:noFill/>
                      <a:round/>
                      <a:headEnd/>
                      <a:tailEnd/>
                    </a:ln>
                  </p:spPr>
                  <p:txBody>
                    <a:bodyPr/>
                    <a:lstStyle/>
                    <a:p>
                      <a:endParaRPr lang="zh-TW" altLang="en-US"/>
                    </a:p>
                  </p:txBody>
                </p:sp>
                <p:sp>
                  <p:nvSpPr>
                    <p:cNvPr id="1642" name="Line 978"/>
                    <p:cNvSpPr>
                      <a:spLocks noChangeShapeType="1"/>
                    </p:cNvSpPr>
                    <p:nvPr/>
                  </p:nvSpPr>
                  <p:spPr bwMode="auto">
                    <a:xfrm>
                      <a:off x="2034" y="1464"/>
                      <a:ext cx="30" cy="1"/>
                    </a:xfrm>
                    <a:prstGeom prst="line">
                      <a:avLst/>
                    </a:prstGeom>
                    <a:noFill/>
                    <a:ln w="6350">
                      <a:noFill/>
                      <a:round/>
                      <a:headEnd/>
                      <a:tailEnd/>
                    </a:ln>
                  </p:spPr>
                  <p:txBody>
                    <a:bodyPr/>
                    <a:lstStyle/>
                    <a:p>
                      <a:endParaRPr lang="zh-TW" altLang="en-US"/>
                    </a:p>
                  </p:txBody>
                </p:sp>
                <p:sp>
                  <p:nvSpPr>
                    <p:cNvPr id="1643" name="Line 979"/>
                    <p:cNvSpPr>
                      <a:spLocks noChangeShapeType="1"/>
                    </p:cNvSpPr>
                    <p:nvPr/>
                  </p:nvSpPr>
                  <p:spPr bwMode="auto">
                    <a:xfrm>
                      <a:off x="2034" y="1466"/>
                      <a:ext cx="30" cy="1"/>
                    </a:xfrm>
                    <a:prstGeom prst="line">
                      <a:avLst/>
                    </a:prstGeom>
                    <a:noFill/>
                    <a:ln w="6350">
                      <a:noFill/>
                      <a:round/>
                      <a:headEnd/>
                      <a:tailEnd/>
                    </a:ln>
                  </p:spPr>
                  <p:txBody>
                    <a:bodyPr/>
                    <a:lstStyle/>
                    <a:p>
                      <a:endParaRPr lang="zh-TW" altLang="en-US"/>
                    </a:p>
                  </p:txBody>
                </p:sp>
                <p:sp>
                  <p:nvSpPr>
                    <p:cNvPr id="1644" name="Line 980"/>
                    <p:cNvSpPr>
                      <a:spLocks noChangeShapeType="1"/>
                    </p:cNvSpPr>
                    <p:nvPr/>
                  </p:nvSpPr>
                  <p:spPr bwMode="auto">
                    <a:xfrm>
                      <a:off x="2034" y="1468"/>
                      <a:ext cx="30" cy="1"/>
                    </a:xfrm>
                    <a:prstGeom prst="line">
                      <a:avLst/>
                    </a:prstGeom>
                    <a:noFill/>
                    <a:ln w="6350">
                      <a:noFill/>
                      <a:round/>
                      <a:headEnd/>
                      <a:tailEnd/>
                    </a:ln>
                  </p:spPr>
                  <p:txBody>
                    <a:bodyPr/>
                    <a:lstStyle/>
                    <a:p>
                      <a:endParaRPr lang="zh-TW" altLang="en-US"/>
                    </a:p>
                  </p:txBody>
                </p:sp>
                <p:sp>
                  <p:nvSpPr>
                    <p:cNvPr id="1645" name="Line 981"/>
                    <p:cNvSpPr>
                      <a:spLocks noChangeShapeType="1"/>
                    </p:cNvSpPr>
                    <p:nvPr/>
                  </p:nvSpPr>
                  <p:spPr bwMode="auto">
                    <a:xfrm>
                      <a:off x="2034" y="1470"/>
                      <a:ext cx="30" cy="1"/>
                    </a:xfrm>
                    <a:prstGeom prst="line">
                      <a:avLst/>
                    </a:prstGeom>
                    <a:noFill/>
                    <a:ln w="6350">
                      <a:noFill/>
                      <a:round/>
                      <a:headEnd/>
                      <a:tailEnd/>
                    </a:ln>
                  </p:spPr>
                  <p:txBody>
                    <a:bodyPr/>
                    <a:lstStyle/>
                    <a:p>
                      <a:endParaRPr lang="zh-TW" altLang="en-US"/>
                    </a:p>
                  </p:txBody>
                </p:sp>
                <p:sp>
                  <p:nvSpPr>
                    <p:cNvPr id="1646" name="Line 982"/>
                    <p:cNvSpPr>
                      <a:spLocks noChangeShapeType="1"/>
                    </p:cNvSpPr>
                    <p:nvPr/>
                  </p:nvSpPr>
                  <p:spPr bwMode="auto">
                    <a:xfrm>
                      <a:off x="2034" y="1472"/>
                      <a:ext cx="30" cy="1"/>
                    </a:xfrm>
                    <a:prstGeom prst="line">
                      <a:avLst/>
                    </a:prstGeom>
                    <a:noFill/>
                    <a:ln w="6350">
                      <a:noFill/>
                      <a:round/>
                      <a:headEnd/>
                      <a:tailEnd/>
                    </a:ln>
                  </p:spPr>
                  <p:txBody>
                    <a:bodyPr/>
                    <a:lstStyle/>
                    <a:p>
                      <a:endParaRPr lang="zh-TW" altLang="en-US"/>
                    </a:p>
                  </p:txBody>
                </p:sp>
                <p:sp>
                  <p:nvSpPr>
                    <p:cNvPr id="1647" name="Line 983"/>
                    <p:cNvSpPr>
                      <a:spLocks noChangeShapeType="1"/>
                    </p:cNvSpPr>
                    <p:nvPr/>
                  </p:nvSpPr>
                  <p:spPr bwMode="auto">
                    <a:xfrm>
                      <a:off x="2034" y="1474"/>
                      <a:ext cx="30" cy="1"/>
                    </a:xfrm>
                    <a:prstGeom prst="line">
                      <a:avLst/>
                    </a:prstGeom>
                    <a:noFill/>
                    <a:ln w="6350">
                      <a:noFill/>
                      <a:round/>
                      <a:headEnd/>
                      <a:tailEnd/>
                    </a:ln>
                  </p:spPr>
                  <p:txBody>
                    <a:bodyPr/>
                    <a:lstStyle/>
                    <a:p>
                      <a:endParaRPr lang="zh-TW" altLang="en-US"/>
                    </a:p>
                  </p:txBody>
                </p:sp>
                <p:sp>
                  <p:nvSpPr>
                    <p:cNvPr id="1648" name="Line 984"/>
                    <p:cNvSpPr>
                      <a:spLocks noChangeShapeType="1"/>
                    </p:cNvSpPr>
                    <p:nvPr/>
                  </p:nvSpPr>
                  <p:spPr bwMode="auto">
                    <a:xfrm>
                      <a:off x="2034" y="1476"/>
                      <a:ext cx="30" cy="1"/>
                    </a:xfrm>
                    <a:prstGeom prst="line">
                      <a:avLst/>
                    </a:prstGeom>
                    <a:noFill/>
                    <a:ln w="6350">
                      <a:noFill/>
                      <a:round/>
                      <a:headEnd/>
                      <a:tailEnd/>
                    </a:ln>
                  </p:spPr>
                  <p:txBody>
                    <a:bodyPr/>
                    <a:lstStyle/>
                    <a:p>
                      <a:endParaRPr lang="zh-TW" altLang="en-US"/>
                    </a:p>
                  </p:txBody>
                </p:sp>
                <p:sp>
                  <p:nvSpPr>
                    <p:cNvPr id="1649" name="Line 985"/>
                    <p:cNvSpPr>
                      <a:spLocks noChangeShapeType="1"/>
                    </p:cNvSpPr>
                    <p:nvPr/>
                  </p:nvSpPr>
                  <p:spPr bwMode="auto">
                    <a:xfrm>
                      <a:off x="2034" y="1478"/>
                      <a:ext cx="30" cy="1"/>
                    </a:xfrm>
                    <a:prstGeom prst="line">
                      <a:avLst/>
                    </a:prstGeom>
                    <a:noFill/>
                    <a:ln w="6350">
                      <a:noFill/>
                      <a:round/>
                      <a:headEnd/>
                      <a:tailEnd/>
                    </a:ln>
                  </p:spPr>
                  <p:txBody>
                    <a:bodyPr/>
                    <a:lstStyle/>
                    <a:p>
                      <a:endParaRPr lang="zh-TW" altLang="en-US"/>
                    </a:p>
                  </p:txBody>
                </p:sp>
                <p:sp>
                  <p:nvSpPr>
                    <p:cNvPr id="1650" name="Line 986"/>
                    <p:cNvSpPr>
                      <a:spLocks noChangeShapeType="1"/>
                    </p:cNvSpPr>
                    <p:nvPr/>
                  </p:nvSpPr>
                  <p:spPr bwMode="auto">
                    <a:xfrm>
                      <a:off x="2034" y="1480"/>
                      <a:ext cx="30" cy="1"/>
                    </a:xfrm>
                    <a:prstGeom prst="line">
                      <a:avLst/>
                    </a:prstGeom>
                    <a:noFill/>
                    <a:ln w="6350">
                      <a:noFill/>
                      <a:round/>
                      <a:headEnd/>
                      <a:tailEnd/>
                    </a:ln>
                  </p:spPr>
                  <p:txBody>
                    <a:bodyPr/>
                    <a:lstStyle/>
                    <a:p>
                      <a:endParaRPr lang="zh-TW" altLang="en-US"/>
                    </a:p>
                  </p:txBody>
                </p:sp>
                <p:sp>
                  <p:nvSpPr>
                    <p:cNvPr id="1651" name="Line 987"/>
                    <p:cNvSpPr>
                      <a:spLocks noChangeShapeType="1"/>
                    </p:cNvSpPr>
                    <p:nvPr/>
                  </p:nvSpPr>
                  <p:spPr bwMode="auto">
                    <a:xfrm>
                      <a:off x="2034" y="1482"/>
                      <a:ext cx="30" cy="1"/>
                    </a:xfrm>
                    <a:prstGeom prst="line">
                      <a:avLst/>
                    </a:prstGeom>
                    <a:noFill/>
                    <a:ln w="6350">
                      <a:noFill/>
                      <a:round/>
                      <a:headEnd/>
                      <a:tailEnd/>
                    </a:ln>
                  </p:spPr>
                  <p:txBody>
                    <a:bodyPr/>
                    <a:lstStyle/>
                    <a:p>
                      <a:endParaRPr lang="zh-TW" altLang="en-US"/>
                    </a:p>
                  </p:txBody>
                </p:sp>
                <p:sp>
                  <p:nvSpPr>
                    <p:cNvPr id="1652" name="Line 988"/>
                    <p:cNvSpPr>
                      <a:spLocks noChangeShapeType="1"/>
                    </p:cNvSpPr>
                    <p:nvPr/>
                  </p:nvSpPr>
                  <p:spPr bwMode="auto">
                    <a:xfrm>
                      <a:off x="2034" y="1484"/>
                      <a:ext cx="30" cy="1"/>
                    </a:xfrm>
                    <a:prstGeom prst="line">
                      <a:avLst/>
                    </a:prstGeom>
                    <a:noFill/>
                    <a:ln w="6350">
                      <a:noFill/>
                      <a:round/>
                      <a:headEnd/>
                      <a:tailEnd/>
                    </a:ln>
                  </p:spPr>
                  <p:txBody>
                    <a:bodyPr/>
                    <a:lstStyle/>
                    <a:p>
                      <a:endParaRPr lang="zh-TW" altLang="en-US"/>
                    </a:p>
                  </p:txBody>
                </p:sp>
                <p:sp>
                  <p:nvSpPr>
                    <p:cNvPr id="1653" name="Line 989"/>
                    <p:cNvSpPr>
                      <a:spLocks noChangeShapeType="1"/>
                    </p:cNvSpPr>
                    <p:nvPr/>
                  </p:nvSpPr>
                  <p:spPr bwMode="auto">
                    <a:xfrm>
                      <a:off x="2034" y="1486"/>
                      <a:ext cx="30" cy="1"/>
                    </a:xfrm>
                    <a:prstGeom prst="line">
                      <a:avLst/>
                    </a:prstGeom>
                    <a:noFill/>
                    <a:ln w="6350">
                      <a:noFill/>
                      <a:round/>
                      <a:headEnd/>
                      <a:tailEnd/>
                    </a:ln>
                  </p:spPr>
                  <p:txBody>
                    <a:bodyPr/>
                    <a:lstStyle/>
                    <a:p>
                      <a:endParaRPr lang="zh-TW" altLang="en-US"/>
                    </a:p>
                  </p:txBody>
                </p:sp>
                <p:sp>
                  <p:nvSpPr>
                    <p:cNvPr id="1654" name="Line 990"/>
                    <p:cNvSpPr>
                      <a:spLocks noChangeShapeType="1"/>
                    </p:cNvSpPr>
                    <p:nvPr/>
                  </p:nvSpPr>
                  <p:spPr bwMode="auto">
                    <a:xfrm>
                      <a:off x="2034" y="1488"/>
                      <a:ext cx="30" cy="1"/>
                    </a:xfrm>
                    <a:prstGeom prst="line">
                      <a:avLst/>
                    </a:prstGeom>
                    <a:noFill/>
                    <a:ln w="6350">
                      <a:noFill/>
                      <a:round/>
                      <a:headEnd/>
                      <a:tailEnd/>
                    </a:ln>
                  </p:spPr>
                  <p:txBody>
                    <a:bodyPr/>
                    <a:lstStyle/>
                    <a:p>
                      <a:endParaRPr lang="zh-TW" altLang="en-US"/>
                    </a:p>
                  </p:txBody>
                </p:sp>
                <p:sp>
                  <p:nvSpPr>
                    <p:cNvPr id="1655" name="Line 991"/>
                    <p:cNvSpPr>
                      <a:spLocks noChangeShapeType="1"/>
                    </p:cNvSpPr>
                    <p:nvPr/>
                  </p:nvSpPr>
                  <p:spPr bwMode="auto">
                    <a:xfrm>
                      <a:off x="2034" y="1490"/>
                      <a:ext cx="30" cy="1"/>
                    </a:xfrm>
                    <a:prstGeom prst="line">
                      <a:avLst/>
                    </a:prstGeom>
                    <a:noFill/>
                    <a:ln w="6350">
                      <a:noFill/>
                      <a:round/>
                      <a:headEnd/>
                      <a:tailEnd/>
                    </a:ln>
                  </p:spPr>
                  <p:txBody>
                    <a:bodyPr/>
                    <a:lstStyle/>
                    <a:p>
                      <a:endParaRPr lang="zh-TW" altLang="en-US"/>
                    </a:p>
                  </p:txBody>
                </p:sp>
                <p:sp>
                  <p:nvSpPr>
                    <p:cNvPr id="1656" name="Line 992"/>
                    <p:cNvSpPr>
                      <a:spLocks noChangeShapeType="1"/>
                    </p:cNvSpPr>
                    <p:nvPr/>
                  </p:nvSpPr>
                  <p:spPr bwMode="auto">
                    <a:xfrm>
                      <a:off x="2034" y="1492"/>
                      <a:ext cx="30" cy="1"/>
                    </a:xfrm>
                    <a:prstGeom prst="line">
                      <a:avLst/>
                    </a:prstGeom>
                    <a:noFill/>
                    <a:ln w="6350">
                      <a:noFill/>
                      <a:round/>
                      <a:headEnd/>
                      <a:tailEnd/>
                    </a:ln>
                  </p:spPr>
                  <p:txBody>
                    <a:bodyPr/>
                    <a:lstStyle/>
                    <a:p>
                      <a:endParaRPr lang="zh-TW" altLang="en-US"/>
                    </a:p>
                  </p:txBody>
                </p:sp>
                <p:sp>
                  <p:nvSpPr>
                    <p:cNvPr id="1657" name="Line 993"/>
                    <p:cNvSpPr>
                      <a:spLocks noChangeShapeType="1"/>
                    </p:cNvSpPr>
                    <p:nvPr/>
                  </p:nvSpPr>
                  <p:spPr bwMode="auto">
                    <a:xfrm>
                      <a:off x="2034" y="1494"/>
                      <a:ext cx="30" cy="1"/>
                    </a:xfrm>
                    <a:prstGeom prst="line">
                      <a:avLst/>
                    </a:prstGeom>
                    <a:noFill/>
                    <a:ln w="6350">
                      <a:noFill/>
                      <a:round/>
                      <a:headEnd/>
                      <a:tailEnd/>
                    </a:ln>
                  </p:spPr>
                  <p:txBody>
                    <a:bodyPr/>
                    <a:lstStyle/>
                    <a:p>
                      <a:endParaRPr lang="zh-TW" altLang="en-US"/>
                    </a:p>
                  </p:txBody>
                </p:sp>
                <p:sp>
                  <p:nvSpPr>
                    <p:cNvPr id="1658" name="Line 994"/>
                    <p:cNvSpPr>
                      <a:spLocks noChangeShapeType="1"/>
                    </p:cNvSpPr>
                    <p:nvPr/>
                  </p:nvSpPr>
                  <p:spPr bwMode="auto">
                    <a:xfrm>
                      <a:off x="2034" y="1496"/>
                      <a:ext cx="30" cy="1"/>
                    </a:xfrm>
                    <a:prstGeom prst="line">
                      <a:avLst/>
                    </a:prstGeom>
                    <a:noFill/>
                    <a:ln w="6350">
                      <a:noFill/>
                      <a:round/>
                      <a:headEnd/>
                      <a:tailEnd/>
                    </a:ln>
                  </p:spPr>
                  <p:txBody>
                    <a:bodyPr/>
                    <a:lstStyle/>
                    <a:p>
                      <a:endParaRPr lang="zh-TW" altLang="en-US"/>
                    </a:p>
                  </p:txBody>
                </p:sp>
                <p:sp>
                  <p:nvSpPr>
                    <p:cNvPr id="1659" name="Line 995"/>
                    <p:cNvSpPr>
                      <a:spLocks noChangeShapeType="1"/>
                    </p:cNvSpPr>
                    <p:nvPr/>
                  </p:nvSpPr>
                  <p:spPr bwMode="auto">
                    <a:xfrm>
                      <a:off x="2034" y="1498"/>
                      <a:ext cx="30" cy="1"/>
                    </a:xfrm>
                    <a:prstGeom prst="line">
                      <a:avLst/>
                    </a:prstGeom>
                    <a:noFill/>
                    <a:ln w="6350">
                      <a:noFill/>
                      <a:round/>
                      <a:headEnd/>
                      <a:tailEnd/>
                    </a:ln>
                  </p:spPr>
                  <p:txBody>
                    <a:bodyPr/>
                    <a:lstStyle/>
                    <a:p>
                      <a:endParaRPr lang="zh-TW" altLang="en-US"/>
                    </a:p>
                  </p:txBody>
                </p:sp>
                <p:sp>
                  <p:nvSpPr>
                    <p:cNvPr id="1660" name="Line 996"/>
                    <p:cNvSpPr>
                      <a:spLocks noChangeShapeType="1"/>
                    </p:cNvSpPr>
                    <p:nvPr/>
                  </p:nvSpPr>
                  <p:spPr bwMode="auto">
                    <a:xfrm>
                      <a:off x="2034" y="1500"/>
                      <a:ext cx="30" cy="1"/>
                    </a:xfrm>
                    <a:prstGeom prst="line">
                      <a:avLst/>
                    </a:prstGeom>
                    <a:noFill/>
                    <a:ln w="6350">
                      <a:noFill/>
                      <a:round/>
                      <a:headEnd/>
                      <a:tailEnd/>
                    </a:ln>
                  </p:spPr>
                  <p:txBody>
                    <a:bodyPr/>
                    <a:lstStyle/>
                    <a:p>
                      <a:endParaRPr lang="zh-TW" altLang="en-US"/>
                    </a:p>
                  </p:txBody>
                </p:sp>
                <p:sp>
                  <p:nvSpPr>
                    <p:cNvPr id="1661" name="Line 997"/>
                    <p:cNvSpPr>
                      <a:spLocks noChangeShapeType="1"/>
                    </p:cNvSpPr>
                    <p:nvPr/>
                  </p:nvSpPr>
                  <p:spPr bwMode="auto">
                    <a:xfrm>
                      <a:off x="2034" y="1502"/>
                      <a:ext cx="30" cy="1"/>
                    </a:xfrm>
                    <a:prstGeom prst="line">
                      <a:avLst/>
                    </a:prstGeom>
                    <a:noFill/>
                    <a:ln w="6350">
                      <a:noFill/>
                      <a:round/>
                      <a:headEnd/>
                      <a:tailEnd/>
                    </a:ln>
                  </p:spPr>
                  <p:txBody>
                    <a:bodyPr/>
                    <a:lstStyle/>
                    <a:p>
                      <a:endParaRPr lang="zh-TW" altLang="en-US"/>
                    </a:p>
                  </p:txBody>
                </p:sp>
                <p:sp>
                  <p:nvSpPr>
                    <p:cNvPr id="1662" name="Line 998"/>
                    <p:cNvSpPr>
                      <a:spLocks noChangeShapeType="1"/>
                    </p:cNvSpPr>
                    <p:nvPr/>
                  </p:nvSpPr>
                  <p:spPr bwMode="auto">
                    <a:xfrm>
                      <a:off x="2034" y="1504"/>
                      <a:ext cx="30" cy="1"/>
                    </a:xfrm>
                    <a:prstGeom prst="line">
                      <a:avLst/>
                    </a:prstGeom>
                    <a:noFill/>
                    <a:ln w="6350">
                      <a:noFill/>
                      <a:round/>
                      <a:headEnd/>
                      <a:tailEnd/>
                    </a:ln>
                  </p:spPr>
                  <p:txBody>
                    <a:bodyPr/>
                    <a:lstStyle/>
                    <a:p>
                      <a:endParaRPr lang="zh-TW" altLang="en-US"/>
                    </a:p>
                  </p:txBody>
                </p:sp>
                <p:sp>
                  <p:nvSpPr>
                    <p:cNvPr id="1663" name="Line 999"/>
                    <p:cNvSpPr>
                      <a:spLocks noChangeShapeType="1"/>
                    </p:cNvSpPr>
                    <p:nvPr/>
                  </p:nvSpPr>
                  <p:spPr bwMode="auto">
                    <a:xfrm>
                      <a:off x="2034" y="1506"/>
                      <a:ext cx="30" cy="1"/>
                    </a:xfrm>
                    <a:prstGeom prst="line">
                      <a:avLst/>
                    </a:prstGeom>
                    <a:noFill/>
                    <a:ln w="6350">
                      <a:noFill/>
                      <a:round/>
                      <a:headEnd/>
                      <a:tailEnd/>
                    </a:ln>
                  </p:spPr>
                  <p:txBody>
                    <a:bodyPr/>
                    <a:lstStyle/>
                    <a:p>
                      <a:endParaRPr lang="zh-TW" altLang="en-US"/>
                    </a:p>
                  </p:txBody>
                </p:sp>
                <p:sp>
                  <p:nvSpPr>
                    <p:cNvPr id="1664" name="Line 1000"/>
                    <p:cNvSpPr>
                      <a:spLocks noChangeShapeType="1"/>
                    </p:cNvSpPr>
                    <p:nvPr/>
                  </p:nvSpPr>
                  <p:spPr bwMode="auto">
                    <a:xfrm>
                      <a:off x="2034" y="1508"/>
                      <a:ext cx="30" cy="1"/>
                    </a:xfrm>
                    <a:prstGeom prst="line">
                      <a:avLst/>
                    </a:prstGeom>
                    <a:noFill/>
                    <a:ln w="6350">
                      <a:noFill/>
                      <a:round/>
                      <a:headEnd/>
                      <a:tailEnd/>
                    </a:ln>
                  </p:spPr>
                  <p:txBody>
                    <a:bodyPr/>
                    <a:lstStyle/>
                    <a:p>
                      <a:endParaRPr lang="zh-TW" altLang="en-US"/>
                    </a:p>
                  </p:txBody>
                </p:sp>
                <p:sp>
                  <p:nvSpPr>
                    <p:cNvPr id="1665" name="Line 1001"/>
                    <p:cNvSpPr>
                      <a:spLocks noChangeShapeType="1"/>
                    </p:cNvSpPr>
                    <p:nvPr/>
                  </p:nvSpPr>
                  <p:spPr bwMode="auto">
                    <a:xfrm>
                      <a:off x="2034" y="1510"/>
                      <a:ext cx="30" cy="1"/>
                    </a:xfrm>
                    <a:prstGeom prst="line">
                      <a:avLst/>
                    </a:prstGeom>
                    <a:noFill/>
                    <a:ln w="6350">
                      <a:noFill/>
                      <a:round/>
                      <a:headEnd/>
                      <a:tailEnd/>
                    </a:ln>
                  </p:spPr>
                  <p:txBody>
                    <a:bodyPr/>
                    <a:lstStyle/>
                    <a:p>
                      <a:endParaRPr lang="zh-TW" altLang="en-US"/>
                    </a:p>
                  </p:txBody>
                </p:sp>
                <p:sp>
                  <p:nvSpPr>
                    <p:cNvPr id="1666" name="Line 1002"/>
                    <p:cNvSpPr>
                      <a:spLocks noChangeShapeType="1"/>
                    </p:cNvSpPr>
                    <p:nvPr/>
                  </p:nvSpPr>
                  <p:spPr bwMode="auto">
                    <a:xfrm>
                      <a:off x="2034" y="1512"/>
                      <a:ext cx="30" cy="1"/>
                    </a:xfrm>
                    <a:prstGeom prst="line">
                      <a:avLst/>
                    </a:prstGeom>
                    <a:noFill/>
                    <a:ln w="6350">
                      <a:noFill/>
                      <a:round/>
                      <a:headEnd/>
                      <a:tailEnd/>
                    </a:ln>
                  </p:spPr>
                  <p:txBody>
                    <a:bodyPr/>
                    <a:lstStyle/>
                    <a:p>
                      <a:endParaRPr lang="zh-TW" altLang="en-US"/>
                    </a:p>
                  </p:txBody>
                </p:sp>
                <p:sp>
                  <p:nvSpPr>
                    <p:cNvPr id="1667" name="Line 1003"/>
                    <p:cNvSpPr>
                      <a:spLocks noChangeShapeType="1"/>
                    </p:cNvSpPr>
                    <p:nvPr/>
                  </p:nvSpPr>
                  <p:spPr bwMode="auto">
                    <a:xfrm>
                      <a:off x="2034" y="1514"/>
                      <a:ext cx="30" cy="1"/>
                    </a:xfrm>
                    <a:prstGeom prst="line">
                      <a:avLst/>
                    </a:prstGeom>
                    <a:noFill/>
                    <a:ln w="6350">
                      <a:noFill/>
                      <a:round/>
                      <a:headEnd/>
                      <a:tailEnd/>
                    </a:ln>
                  </p:spPr>
                  <p:txBody>
                    <a:bodyPr/>
                    <a:lstStyle/>
                    <a:p>
                      <a:endParaRPr lang="zh-TW" altLang="en-US"/>
                    </a:p>
                  </p:txBody>
                </p:sp>
                <p:sp>
                  <p:nvSpPr>
                    <p:cNvPr id="1668" name="Line 1004"/>
                    <p:cNvSpPr>
                      <a:spLocks noChangeShapeType="1"/>
                    </p:cNvSpPr>
                    <p:nvPr/>
                  </p:nvSpPr>
                  <p:spPr bwMode="auto">
                    <a:xfrm>
                      <a:off x="2034" y="1516"/>
                      <a:ext cx="30" cy="1"/>
                    </a:xfrm>
                    <a:prstGeom prst="line">
                      <a:avLst/>
                    </a:prstGeom>
                    <a:noFill/>
                    <a:ln w="6350">
                      <a:noFill/>
                      <a:round/>
                      <a:headEnd/>
                      <a:tailEnd/>
                    </a:ln>
                  </p:spPr>
                  <p:txBody>
                    <a:bodyPr/>
                    <a:lstStyle/>
                    <a:p>
                      <a:endParaRPr lang="zh-TW" altLang="en-US"/>
                    </a:p>
                  </p:txBody>
                </p:sp>
                <p:sp>
                  <p:nvSpPr>
                    <p:cNvPr id="1669" name="Line 1005"/>
                    <p:cNvSpPr>
                      <a:spLocks noChangeShapeType="1"/>
                    </p:cNvSpPr>
                    <p:nvPr/>
                  </p:nvSpPr>
                  <p:spPr bwMode="auto">
                    <a:xfrm>
                      <a:off x="2034" y="1518"/>
                      <a:ext cx="30" cy="1"/>
                    </a:xfrm>
                    <a:prstGeom prst="line">
                      <a:avLst/>
                    </a:prstGeom>
                    <a:noFill/>
                    <a:ln w="6350">
                      <a:noFill/>
                      <a:round/>
                      <a:headEnd/>
                      <a:tailEnd/>
                    </a:ln>
                  </p:spPr>
                  <p:txBody>
                    <a:bodyPr/>
                    <a:lstStyle/>
                    <a:p>
                      <a:endParaRPr lang="zh-TW" altLang="en-US"/>
                    </a:p>
                  </p:txBody>
                </p:sp>
                <p:sp>
                  <p:nvSpPr>
                    <p:cNvPr id="1670" name="Line 1006"/>
                    <p:cNvSpPr>
                      <a:spLocks noChangeShapeType="1"/>
                    </p:cNvSpPr>
                    <p:nvPr/>
                  </p:nvSpPr>
                  <p:spPr bwMode="auto">
                    <a:xfrm>
                      <a:off x="2034" y="1520"/>
                      <a:ext cx="30" cy="1"/>
                    </a:xfrm>
                    <a:prstGeom prst="line">
                      <a:avLst/>
                    </a:prstGeom>
                    <a:noFill/>
                    <a:ln w="6350">
                      <a:noFill/>
                      <a:round/>
                      <a:headEnd/>
                      <a:tailEnd/>
                    </a:ln>
                  </p:spPr>
                  <p:txBody>
                    <a:bodyPr/>
                    <a:lstStyle/>
                    <a:p>
                      <a:endParaRPr lang="zh-TW" altLang="en-US"/>
                    </a:p>
                  </p:txBody>
                </p:sp>
                <p:sp>
                  <p:nvSpPr>
                    <p:cNvPr id="1671" name="Line 1007"/>
                    <p:cNvSpPr>
                      <a:spLocks noChangeShapeType="1"/>
                    </p:cNvSpPr>
                    <p:nvPr/>
                  </p:nvSpPr>
                  <p:spPr bwMode="auto">
                    <a:xfrm>
                      <a:off x="2034" y="1522"/>
                      <a:ext cx="30" cy="1"/>
                    </a:xfrm>
                    <a:prstGeom prst="line">
                      <a:avLst/>
                    </a:prstGeom>
                    <a:noFill/>
                    <a:ln w="6350">
                      <a:noFill/>
                      <a:round/>
                      <a:headEnd/>
                      <a:tailEnd/>
                    </a:ln>
                  </p:spPr>
                  <p:txBody>
                    <a:bodyPr/>
                    <a:lstStyle/>
                    <a:p>
                      <a:endParaRPr lang="zh-TW" altLang="en-US"/>
                    </a:p>
                  </p:txBody>
                </p:sp>
                <p:sp>
                  <p:nvSpPr>
                    <p:cNvPr id="1672" name="Line 1008"/>
                    <p:cNvSpPr>
                      <a:spLocks noChangeShapeType="1"/>
                    </p:cNvSpPr>
                    <p:nvPr/>
                  </p:nvSpPr>
                  <p:spPr bwMode="auto">
                    <a:xfrm>
                      <a:off x="2034" y="1524"/>
                      <a:ext cx="30" cy="1"/>
                    </a:xfrm>
                    <a:prstGeom prst="line">
                      <a:avLst/>
                    </a:prstGeom>
                    <a:noFill/>
                    <a:ln w="6350">
                      <a:noFill/>
                      <a:round/>
                      <a:headEnd/>
                      <a:tailEnd/>
                    </a:ln>
                  </p:spPr>
                  <p:txBody>
                    <a:bodyPr/>
                    <a:lstStyle/>
                    <a:p>
                      <a:endParaRPr lang="zh-TW" altLang="en-US"/>
                    </a:p>
                  </p:txBody>
                </p:sp>
                <p:sp>
                  <p:nvSpPr>
                    <p:cNvPr id="1673" name="Line 1009"/>
                    <p:cNvSpPr>
                      <a:spLocks noChangeShapeType="1"/>
                    </p:cNvSpPr>
                    <p:nvPr/>
                  </p:nvSpPr>
                  <p:spPr bwMode="auto">
                    <a:xfrm>
                      <a:off x="2034" y="1526"/>
                      <a:ext cx="30" cy="1"/>
                    </a:xfrm>
                    <a:prstGeom prst="line">
                      <a:avLst/>
                    </a:prstGeom>
                    <a:noFill/>
                    <a:ln w="6350">
                      <a:noFill/>
                      <a:round/>
                      <a:headEnd/>
                      <a:tailEnd/>
                    </a:ln>
                  </p:spPr>
                  <p:txBody>
                    <a:bodyPr/>
                    <a:lstStyle/>
                    <a:p>
                      <a:endParaRPr lang="zh-TW" altLang="en-US"/>
                    </a:p>
                  </p:txBody>
                </p:sp>
                <p:sp>
                  <p:nvSpPr>
                    <p:cNvPr id="1674" name="Line 1010"/>
                    <p:cNvSpPr>
                      <a:spLocks noChangeShapeType="1"/>
                    </p:cNvSpPr>
                    <p:nvPr/>
                  </p:nvSpPr>
                  <p:spPr bwMode="auto">
                    <a:xfrm>
                      <a:off x="2034" y="1528"/>
                      <a:ext cx="30" cy="1"/>
                    </a:xfrm>
                    <a:prstGeom prst="line">
                      <a:avLst/>
                    </a:prstGeom>
                    <a:noFill/>
                    <a:ln w="6350">
                      <a:noFill/>
                      <a:round/>
                      <a:headEnd/>
                      <a:tailEnd/>
                    </a:ln>
                  </p:spPr>
                  <p:txBody>
                    <a:bodyPr/>
                    <a:lstStyle/>
                    <a:p>
                      <a:endParaRPr lang="zh-TW" altLang="en-US"/>
                    </a:p>
                  </p:txBody>
                </p:sp>
                <p:sp>
                  <p:nvSpPr>
                    <p:cNvPr id="1675" name="Line 1011"/>
                    <p:cNvSpPr>
                      <a:spLocks noChangeShapeType="1"/>
                    </p:cNvSpPr>
                    <p:nvPr/>
                  </p:nvSpPr>
                  <p:spPr bwMode="auto">
                    <a:xfrm>
                      <a:off x="2034" y="1530"/>
                      <a:ext cx="30" cy="1"/>
                    </a:xfrm>
                    <a:prstGeom prst="line">
                      <a:avLst/>
                    </a:prstGeom>
                    <a:noFill/>
                    <a:ln w="6350">
                      <a:noFill/>
                      <a:round/>
                      <a:headEnd/>
                      <a:tailEnd/>
                    </a:ln>
                  </p:spPr>
                  <p:txBody>
                    <a:bodyPr/>
                    <a:lstStyle/>
                    <a:p>
                      <a:endParaRPr lang="zh-TW" altLang="en-US"/>
                    </a:p>
                  </p:txBody>
                </p:sp>
                <p:sp>
                  <p:nvSpPr>
                    <p:cNvPr id="1676" name="Line 1012"/>
                    <p:cNvSpPr>
                      <a:spLocks noChangeShapeType="1"/>
                    </p:cNvSpPr>
                    <p:nvPr/>
                  </p:nvSpPr>
                  <p:spPr bwMode="auto">
                    <a:xfrm>
                      <a:off x="2034" y="1532"/>
                      <a:ext cx="30" cy="1"/>
                    </a:xfrm>
                    <a:prstGeom prst="line">
                      <a:avLst/>
                    </a:prstGeom>
                    <a:noFill/>
                    <a:ln w="6350">
                      <a:noFill/>
                      <a:round/>
                      <a:headEnd/>
                      <a:tailEnd/>
                    </a:ln>
                  </p:spPr>
                  <p:txBody>
                    <a:bodyPr/>
                    <a:lstStyle/>
                    <a:p>
                      <a:endParaRPr lang="zh-TW" altLang="en-US"/>
                    </a:p>
                  </p:txBody>
                </p:sp>
                <p:sp>
                  <p:nvSpPr>
                    <p:cNvPr id="1677" name="Line 1013"/>
                    <p:cNvSpPr>
                      <a:spLocks noChangeShapeType="1"/>
                    </p:cNvSpPr>
                    <p:nvPr/>
                  </p:nvSpPr>
                  <p:spPr bwMode="auto">
                    <a:xfrm>
                      <a:off x="2034" y="1534"/>
                      <a:ext cx="30" cy="1"/>
                    </a:xfrm>
                    <a:prstGeom prst="line">
                      <a:avLst/>
                    </a:prstGeom>
                    <a:noFill/>
                    <a:ln w="6350">
                      <a:noFill/>
                      <a:round/>
                      <a:headEnd/>
                      <a:tailEnd/>
                    </a:ln>
                  </p:spPr>
                  <p:txBody>
                    <a:bodyPr/>
                    <a:lstStyle/>
                    <a:p>
                      <a:endParaRPr lang="zh-TW" altLang="en-US"/>
                    </a:p>
                  </p:txBody>
                </p:sp>
                <p:sp>
                  <p:nvSpPr>
                    <p:cNvPr id="1678" name="Line 1014"/>
                    <p:cNvSpPr>
                      <a:spLocks noChangeShapeType="1"/>
                    </p:cNvSpPr>
                    <p:nvPr/>
                  </p:nvSpPr>
                  <p:spPr bwMode="auto">
                    <a:xfrm>
                      <a:off x="2034" y="1536"/>
                      <a:ext cx="30" cy="1"/>
                    </a:xfrm>
                    <a:prstGeom prst="line">
                      <a:avLst/>
                    </a:prstGeom>
                    <a:noFill/>
                    <a:ln w="6350">
                      <a:noFill/>
                      <a:round/>
                      <a:headEnd/>
                      <a:tailEnd/>
                    </a:ln>
                  </p:spPr>
                  <p:txBody>
                    <a:bodyPr/>
                    <a:lstStyle/>
                    <a:p>
                      <a:endParaRPr lang="zh-TW" altLang="en-US"/>
                    </a:p>
                  </p:txBody>
                </p:sp>
                <p:sp>
                  <p:nvSpPr>
                    <p:cNvPr id="1679" name="Line 1015"/>
                    <p:cNvSpPr>
                      <a:spLocks noChangeShapeType="1"/>
                    </p:cNvSpPr>
                    <p:nvPr/>
                  </p:nvSpPr>
                  <p:spPr bwMode="auto">
                    <a:xfrm>
                      <a:off x="2034" y="1538"/>
                      <a:ext cx="30" cy="1"/>
                    </a:xfrm>
                    <a:prstGeom prst="line">
                      <a:avLst/>
                    </a:prstGeom>
                    <a:noFill/>
                    <a:ln w="6350">
                      <a:noFill/>
                      <a:round/>
                      <a:headEnd/>
                      <a:tailEnd/>
                    </a:ln>
                  </p:spPr>
                  <p:txBody>
                    <a:bodyPr/>
                    <a:lstStyle/>
                    <a:p>
                      <a:endParaRPr lang="zh-TW" altLang="en-US"/>
                    </a:p>
                  </p:txBody>
                </p:sp>
                <p:sp>
                  <p:nvSpPr>
                    <p:cNvPr id="1680" name="Line 1016"/>
                    <p:cNvSpPr>
                      <a:spLocks noChangeShapeType="1"/>
                    </p:cNvSpPr>
                    <p:nvPr/>
                  </p:nvSpPr>
                  <p:spPr bwMode="auto">
                    <a:xfrm>
                      <a:off x="2034" y="1540"/>
                      <a:ext cx="30" cy="1"/>
                    </a:xfrm>
                    <a:prstGeom prst="line">
                      <a:avLst/>
                    </a:prstGeom>
                    <a:noFill/>
                    <a:ln w="6350">
                      <a:noFill/>
                      <a:round/>
                      <a:headEnd/>
                      <a:tailEnd/>
                    </a:ln>
                  </p:spPr>
                  <p:txBody>
                    <a:bodyPr/>
                    <a:lstStyle/>
                    <a:p>
                      <a:endParaRPr lang="zh-TW" altLang="en-US"/>
                    </a:p>
                  </p:txBody>
                </p:sp>
                <p:sp>
                  <p:nvSpPr>
                    <p:cNvPr id="1681" name="Line 1017"/>
                    <p:cNvSpPr>
                      <a:spLocks noChangeShapeType="1"/>
                    </p:cNvSpPr>
                    <p:nvPr/>
                  </p:nvSpPr>
                  <p:spPr bwMode="auto">
                    <a:xfrm>
                      <a:off x="2034" y="1542"/>
                      <a:ext cx="30" cy="1"/>
                    </a:xfrm>
                    <a:prstGeom prst="line">
                      <a:avLst/>
                    </a:prstGeom>
                    <a:noFill/>
                    <a:ln w="6350">
                      <a:noFill/>
                      <a:round/>
                      <a:headEnd/>
                      <a:tailEnd/>
                    </a:ln>
                  </p:spPr>
                  <p:txBody>
                    <a:bodyPr/>
                    <a:lstStyle/>
                    <a:p>
                      <a:endParaRPr lang="zh-TW" altLang="en-US"/>
                    </a:p>
                  </p:txBody>
                </p:sp>
                <p:sp>
                  <p:nvSpPr>
                    <p:cNvPr id="1682" name="Line 1018"/>
                    <p:cNvSpPr>
                      <a:spLocks noChangeShapeType="1"/>
                    </p:cNvSpPr>
                    <p:nvPr/>
                  </p:nvSpPr>
                  <p:spPr bwMode="auto">
                    <a:xfrm>
                      <a:off x="2034" y="1544"/>
                      <a:ext cx="30" cy="1"/>
                    </a:xfrm>
                    <a:prstGeom prst="line">
                      <a:avLst/>
                    </a:prstGeom>
                    <a:noFill/>
                    <a:ln w="6350">
                      <a:noFill/>
                      <a:round/>
                      <a:headEnd/>
                      <a:tailEnd/>
                    </a:ln>
                  </p:spPr>
                  <p:txBody>
                    <a:bodyPr/>
                    <a:lstStyle/>
                    <a:p>
                      <a:endParaRPr lang="zh-TW" altLang="en-US"/>
                    </a:p>
                  </p:txBody>
                </p:sp>
                <p:sp>
                  <p:nvSpPr>
                    <p:cNvPr id="1683" name="Line 1019"/>
                    <p:cNvSpPr>
                      <a:spLocks noChangeShapeType="1"/>
                    </p:cNvSpPr>
                    <p:nvPr/>
                  </p:nvSpPr>
                  <p:spPr bwMode="auto">
                    <a:xfrm>
                      <a:off x="2034" y="1546"/>
                      <a:ext cx="30" cy="1"/>
                    </a:xfrm>
                    <a:prstGeom prst="line">
                      <a:avLst/>
                    </a:prstGeom>
                    <a:noFill/>
                    <a:ln w="6350">
                      <a:noFill/>
                      <a:round/>
                      <a:headEnd/>
                      <a:tailEnd/>
                    </a:ln>
                  </p:spPr>
                  <p:txBody>
                    <a:bodyPr/>
                    <a:lstStyle/>
                    <a:p>
                      <a:endParaRPr lang="zh-TW" altLang="en-US"/>
                    </a:p>
                  </p:txBody>
                </p:sp>
                <p:sp>
                  <p:nvSpPr>
                    <p:cNvPr id="1684" name="Line 1020"/>
                    <p:cNvSpPr>
                      <a:spLocks noChangeShapeType="1"/>
                    </p:cNvSpPr>
                    <p:nvPr/>
                  </p:nvSpPr>
                  <p:spPr bwMode="auto">
                    <a:xfrm>
                      <a:off x="2034" y="1548"/>
                      <a:ext cx="30" cy="1"/>
                    </a:xfrm>
                    <a:prstGeom prst="line">
                      <a:avLst/>
                    </a:prstGeom>
                    <a:noFill/>
                    <a:ln w="6350">
                      <a:noFill/>
                      <a:round/>
                      <a:headEnd/>
                      <a:tailEnd/>
                    </a:ln>
                  </p:spPr>
                  <p:txBody>
                    <a:bodyPr/>
                    <a:lstStyle/>
                    <a:p>
                      <a:endParaRPr lang="zh-TW" altLang="en-US"/>
                    </a:p>
                  </p:txBody>
                </p:sp>
                <p:sp>
                  <p:nvSpPr>
                    <p:cNvPr id="1685" name="Line 1021"/>
                    <p:cNvSpPr>
                      <a:spLocks noChangeShapeType="1"/>
                    </p:cNvSpPr>
                    <p:nvPr/>
                  </p:nvSpPr>
                  <p:spPr bwMode="auto">
                    <a:xfrm>
                      <a:off x="2034" y="1550"/>
                      <a:ext cx="30" cy="1"/>
                    </a:xfrm>
                    <a:prstGeom prst="line">
                      <a:avLst/>
                    </a:prstGeom>
                    <a:noFill/>
                    <a:ln w="6350">
                      <a:noFill/>
                      <a:round/>
                      <a:headEnd/>
                      <a:tailEnd/>
                    </a:ln>
                  </p:spPr>
                  <p:txBody>
                    <a:bodyPr/>
                    <a:lstStyle/>
                    <a:p>
                      <a:endParaRPr lang="zh-TW" altLang="en-US"/>
                    </a:p>
                  </p:txBody>
                </p:sp>
                <p:sp>
                  <p:nvSpPr>
                    <p:cNvPr id="1686" name="Line 1022"/>
                    <p:cNvSpPr>
                      <a:spLocks noChangeShapeType="1"/>
                    </p:cNvSpPr>
                    <p:nvPr/>
                  </p:nvSpPr>
                  <p:spPr bwMode="auto">
                    <a:xfrm>
                      <a:off x="2034" y="1552"/>
                      <a:ext cx="30" cy="1"/>
                    </a:xfrm>
                    <a:prstGeom prst="line">
                      <a:avLst/>
                    </a:prstGeom>
                    <a:noFill/>
                    <a:ln w="6350">
                      <a:noFill/>
                      <a:round/>
                      <a:headEnd/>
                      <a:tailEnd/>
                    </a:ln>
                  </p:spPr>
                  <p:txBody>
                    <a:bodyPr/>
                    <a:lstStyle/>
                    <a:p>
                      <a:endParaRPr lang="zh-TW" altLang="en-US"/>
                    </a:p>
                  </p:txBody>
                </p:sp>
                <p:sp>
                  <p:nvSpPr>
                    <p:cNvPr id="1687" name="Line 1023"/>
                    <p:cNvSpPr>
                      <a:spLocks noChangeShapeType="1"/>
                    </p:cNvSpPr>
                    <p:nvPr/>
                  </p:nvSpPr>
                  <p:spPr bwMode="auto">
                    <a:xfrm>
                      <a:off x="2034" y="1554"/>
                      <a:ext cx="30" cy="1"/>
                    </a:xfrm>
                    <a:prstGeom prst="line">
                      <a:avLst/>
                    </a:prstGeom>
                    <a:noFill/>
                    <a:ln w="6350">
                      <a:noFill/>
                      <a:round/>
                      <a:headEnd/>
                      <a:tailEnd/>
                    </a:ln>
                  </p:spPr>
                  <p:txBody>
                    <a:bodyPr/>
                    <a:lstStyle/>
                    <a:p>
                      <a:endParaRPr lang="zh-TW" altLang="en-US"/>
                    </a:p>
                  </p:txBody>
                </p:sp>
                <p:sp>
                  <p:nvSpPr>
                    <p:cNvPr id="1688" name="Line 1024"/>
                    <p:cNvSpPr>
                      <a:spLocks noChangeShapeType="1"/>
                    </p:cNvSpPr>
                    <p:nvPr/>
                  </p:nvSpPr>
                  <p:spPr bwMode="auto">
                    <a:xfrm>
                      <a:off x="2034" y="1556"/>
                      <a:ext cx="30" cy="1"/>
                    </a:xfrm>
                    <a:prstGeom prst="line">
                      <a:avLst/>
                    </a:prstGeom>
                    <a:noFill/>
                    <a:ln w="6350">
                      <a:noFill/>
                      <a:round/>
                      <a:headEnd/>
                      <a:tailEnd/>
                    </a:ln>
                  </p:spPr>
                  <p:txBody>
                    <a:bodyPr/>
                    <a:lstStyle/>
                    <a:p>
                      <a:endParaRPr lang="zh-TW" altLang="en-US"/>
                    </a:p>
                  </p:txBody>
                </p:sp>
                <p:sp>
                  <p:nvSpPr>
                    <p:cNvPr id="1689" name="Line 1025"/>
                    <p:cNvSpPr>
                      <a:spLocks noChangeShapeType="1"/>
                    </p:cNvSpPr>
                    <p:nvPr/>
                  </p:nvSpPr>
                  <p:spPr bwMode="auto">
                    <a:xfrm>
                      <a:off x="2034" y="1558"/>
                      <a:ext cx="30" cy="1"/>
                    </a:xfrm>
                    <a:prstGeom prst="line">
                      <a:avLst/>
                    </a:prstGeom>
                    <a:noFill/>
                    <a:ln w="6350">
                      <a:noFill/>
                      <a:round/>
                      <a:headEnd/>
                      <a:tailEnd/>
                    </a:ln>
                  </p:spPr>
                  <p:txBody>
                    <a:bodyPr/>
                    <a:lstStyle/>
                    <a:p>
                      <a:endParaRPr lang="zh-TW" altLang="en-US"/>
                    </a:p>
                  </p:txBody>
                </p:sp>
                <p:sp>
                  <p:nvSpPr>
                    <p:cNvPr id="1690" name="Line 1026"/>
                    <p:cNvSpPr>
                      <a:spLocks noChangeShapeType="1"/>
                    </p:cNvSpPr>
                    <p:nvPr/>
                  </p:nvSpPr>
                  <p:spPr bwMode="auto">
                    <a:xfrm>
                      <a:off x="2034" y="1560"/>
                      <a:ext cx="30" cy="1"/>
                    </a:xfrm>
                    <a:prstGeom prst="line">
                      <a:avLst/>
                    </a:prstGeom>
                    <a:noFill/>
                    <a:ln w="6350">
                      <a:noFill/>
                      <a:round/>
                      <a:headEnd/>
                      <a:tailEnd/>
                    </a:ln>
                  </p:spPr>
                  <p:txBody>
                    <a:bodyPr/>
                    <a:lstStyle/>
                    <a:p>
                      <a:endParaRPr lang="zh-TW" altLang="en-US"/>
                    </a:p>
                  </p:txBody>
                </p:sp>
                <p:sp>
                  <p:nvSpPr>
                    <p:cNvPr id="1691" name="Line 1027"/>
                    <p:cNvSpPr>
                      <a:spLocks noChangeShapeType="1"/>
                    </p:cNvSpPr>
                    <p:nvPr/>
                  </p:nvSpPr>
                  <p:spPr bwMode="auto">
                    <a:xfrm>
                      <a:off x="2034" y="1562"/>
                      <a:ext cx="30" cy="1"/>
                    </a:xfrm>
                    <a:prstGeom prst="line">
                      <a:avLst/>
                    </a:prstGeom>
                    <a:noFill/>
                    <a:ln w="6350">
                      <a:noFill/>
                      <a:round/>
                      <a:headEnd/>
                      <a:tailEnd/>
                    </a:ln>
                  </p:spPr>
                  <p:txBody>
                    <a:bodyPr/>
                    <a:lstStyle/>
                    <a:p>
                      <a:endParaRPr lang="zh-TW" altLang="en-US"/>
                    </a:p>
                  </p:txBody>
                </p:sp>
                <p:sp>
                  <p:nvSpPr>
                    <p:cNvPr id="1692" name="Line 1028"/>
                    <p:cNvSpPr>
                      <a:spLocks noChangeShapeType="1"/>
                    </p:cNvSpPr>
                    <p:nvPr/>
                  </p:nvSpPr>
                  <p:spPr bwMode="auto">
                    <a:xfrm>
                      <a:off x="2034" y="1564"/>
                      <a:ext cx="30" cy="1"/>
                    </a:xfrm>
                    <a:prstGeom prst="line">
                      <a:avLst/>
                    </a:prstGeom>
                    <a:noFill/>
                    <a:ln w="6350">
                      <a:noFill/>
                      <a:round/>
                      <a:headEnd/>
                      <a:tailEnd/>
                    </a:ln>
                  </p:spPr>
                  <p:txBody>
                    <a:bodyPr/>
                    <a:lstStyle/>
                    <a:p>
                      <a:endParaRPr lang="zh-TW" altLang="en-US"/>
                    </a:p>
                  </p:txBody>
                </p:sp>
                <p:sp>
                  <p:nvSpPr>
                    <p:cNvPr id="1693" name="Line 1029"/>
                    <p:cNvSpPr>
                      <a:spLocks noChangeShapeType="1"/>
                    </p:cNvSpPr>
                    <p:nvPr/>
                  </p:nvSpPr>
                  <p:spPr bwMode="auto">
                    <a:xfrm>
                      <a:off x="2034" y="1566"/>
                      <a:ext cx="30" cy="1"/>
                    </a:xfrm>
                    <a:prstGeom prst="line">
                      <a:avLst/>
                    </a:prstGeom>
                    <a:noFill/>
                    <a:ln w="6350">
                      <a:noFill/>
                      <a:round/>
                      <a:headEnd/>
                      <a:tailEnd/>
                    </a:ln>
                  </p:spPr>
                  <p:txBody>
                    <a:bodyPr/>
                    <a:lstStyle/>
                    <a:p>
                      <a:endParaRPr lang="zh-TW" altLang="en-US"/>
                    </a:p>
                  </p:txBody>
                </p:sp>
                <p:sp>
                  <p:nvSpPr>
                    <p:cNvPr id="1694" name="Line 1030"/>
                    <p:cNvSpPr>
                      <a:spLocks noChangeShapeType="1"/>
                    </p:cNvSpPr>
                    <p:nvPr/>
                  </p:nvSpPr>
                  <p:spPr bwMode="auto">
                    <a:xfrm>
                      <a:off x="2034" y="1568"/>
                      <a:ext cx="30" cy="1"/>
                    </a:xfrm>
                    <a:prstGeom prst="line">
                      <a:avLst/>
                    </a:prstGeom>
                    <a:noFill/>
                    <a:ln w="6350">
                      <a:noFill/>
                      <a:round/>
                      <a:headEnd/>
                      <a:tailEnd/>
                    </a:ln>
                  </p:spPr>
                  <p:txBody>
                    <a:bodyPr/>
                    <a:lstStyle/>
                    <a:p>
                      <a:endParaRPr lang="zh-TW" altLang="en-US"/>
                    </a:p>
                  </p:txBody>
                </p:sp>
                <p:sp>
                  <p:nvSpPr>
                    <p:cNvPr id="1695" name="Line 1031"/>
                    <p:cNvSpPr>
                      <a:spLocks noChangeShapeType="1"/>
                    </p:cNvSpPr>
                    <p:nvPr/>
                  </p:nvSpPr>
                  <p:spPr bwMode="auto">
                    <a:xfrm>
                      <a:off x="2034" y="1570"/>
                      <a:ext cx="30" cy="1"/>
                    </a:xfrm>
                    <a:prstGeom prst="line">
                      <a:avLst/>
                    </a:prstGeom>
                    <a:noFill/>
                    <a:ln w="6350">
                      <a:noFill/>
                      <a:round/>
                      <a:headEnd/>
                      <a:tailEnd/>
                    </a:ln>
                  </p:spPr>
                  <p:txBody>
                    <a:bodyPr/>
                    <a:lstStyle/>
                    <a:p>
                      <a:endParaRPr lang="zh-TW" altLang="en-US"/>
                    </a:p>
                  </p:txBody>
                </p:sp>
                <p:sp>
                  <p:nvSpPr>
                    <p:cNvPr id="1696" name="Line 1032"/>
                    <p:cNvSpPr>
                      <a:spLocks noChangeShapeType="1"/>
                    </p:cNvSpPr>
                    <p:nvPr/>
                  </p:nvSpPr>
                  <p:spPr bwMode="auto">
                    <a:xfrm>
                      <a:off x="2034" y="1572"/>
                      <a:ext cx="30" cy="1"/>
                    </a:xfrm>
                    <a:prstGeom prst="line">
                      <a:avLst/>
                    </a:prstGeom>
                    <a:noFill/>
                    <a:ln w="6350">
                      <a:noFill/>
                      <a:round/>
                      <a:headEnd/>
                      <a:tailEnd/>
                    </a:ln>
                  </p:spPr>
                  <p:txBody>
                    <a:bodyPr/>
                    <a:lstStyle/>
                    <a:p>
                      <a:endParaRPr lang="zh-TW" altLang="en-US"/>
                    </a:p>
                  </p:txBody>
                </p:sp>
                <p:sp>
                  <p:nvSpPr>
                    <p:cNvPr id="1697" name="Line 1033"/>
                    <p:cNvSpPr>
                      <a:spLocks noChangeShapeType="1"/>
                    </p:cNvSpPr>
                    <p:nvPr/>
                  </p:nvSpPr>
                  <p:spPr bwMode="auto">
                    <a:xfrm>
                      <a:off x="2034" y="1574"/>
                      <a:ext cx="30" cy="1"/>
                    </a:xfrm>
                    <a:prstGeom prst="line">
                      <a:avLst/>
                    </a:prstGeom>
                    <a:noFill/>
                    <a:ln w="6350">
                      <a:noFill/>
                      <a:round/>
                      <a:headEnd/>
                      <a:tailEnd/>
                    </a:ln>
                  </p:spPr>
                  <p:txBody>
                    <a:bodyPr/>
                    <a:lstStyle/>
                    <a:p>
                      <a:endParaRPr lang="zh-TW" altLang="en-US"/>
                    </a:p>
                  </p:txBody>
                </p:sp>
                <p:sp>
                  <p:nvSpPr>
                    <p:cNvPr id="1698" name="Line 1034"/>
                    <p:cNvSpPr>
                      <a:spLocks noChangeShapeType="1"/>
                    </p:cNvSpPr>
                    <p:nvPr/>
                  </p:nvSpPr>
                  <p:spPr bwMode="auto">
                    <a:xfrm>
                      <a:off x="2034" y="1576"/>
                      <a:ext cx="30" cy="1"/>
                    </a:xfrm>
                    <a:prstGeom prst="line">
                      <a:avLst/>
                    </a:prstGeom>
                    <a:noFill/>
                    <a:ln w="6350">
                      <a:noFill/>
                      <a:round/>
                      <a:headEnd/>
                      <a:tailEnd/>
                    </a:ln>
                  </p:spPr>
                  <p:txBody>
                    <a:bodyPr/>
                    <a:lstStyle/>
                    <a:p>
                      <a:endParaRPr lang="zh-TW" altLang="en-US"/>
                    </a:p>
                  </p:txBody>
                </p:sp>
                <p:sp>
                  <p:nvSpPr>
                    <p:cNvPr id="1699" name="Line 1035"/>
                    <p:cNvSpPr>
                      <a:spLocks noChangeShapeType="1"/>
                    </p:cNvSpPr>
                    <p:nvPr/>
                  </p:nvSpPr>
                  <p:spPr bwMode="auto">
                    <a:xfrm>
                      <a:off x="2034" y="1578"/>
                      <a:ext cx="30" cy="1"/>
                    </a:xfrm>
                    <a:prstGeom prst="line">
                      <a:avLst/>
                    </a:prstGeom>
                    <a:noFill/>
                    <a:ln w="6350">
                      <a:noFill/>
                      <a:round/>
                      <a:headEnd/>
                      <a:tailEnd/>
                    </a:ln>
                  </p:spPr>
                  <p:txBody>
                    <a:bodyPr/>
                    <a:lstStyle/>
                    <a:p>
                      <a:endParaRPr lang="zh-TW" altLang="en-US"/>
                    </a:p>
                  </p:txBody>
                </p:sp>
                <p:sp>
                  <p:nvSpPr>
                    <p:cNvPr id="1700" name="Line 1036"/>
                    <p:cNvSpPr>
                      <a:spLocks noChangeShapeType="1"/>
                    </p:cNvSpPr>
                    <p:nvPr/>
                  </p:nvSpPr>
                  <p:spPr bwMode="auto">
                    <a:xfrm>
                      <a:off x="2034" y="1580"/>
                      <a:ext cx="30" cy="1"/>
                    </a:xfrm>
                    <a:prstGeom prst="line">
                      <a:avLst/>
                    </a:prstGeom>
                    <a:noFill/>
                    <a:ln w="6350">
                      <a:noFill/>
                      <a:round/>
                      <a:headEnd/>
                      <a:tailEnd/>
                    </a:ln>
                  </p:spPr>
                  <p:txBody>
                    <a:bodyPr/>
                    <a:lstStyle/>
                    <a:p>
                      <a:endParaRPr lang="zh-TW" altLang="en-US"/>
                    </a:p>
                  </p:txBody>
                </p:sp>
                <p:sp>
                  <p:nvSpPr>
                    <p:cNvPr id="1701" name="Line 1037"/>
                    <p:cNvSpPr>
                      <a:spLocks noChangeShapeType="1"/>
                    </p:cNvSpPr>
                    <p:nvPr/>
                  </p:nvSpPr>
                  <p:spPr bwMode="auto">
                    <a:xfrm>
                      <a:off x="2034" y="1582"/>
                      <a:ext cx="30" cy="1"/>
                    </a:xfrm>
                    <a:prstGeom prst="line">
                      <a:avLst/>
                    </a:prstGeom>
                    <a:noFill/>
                    <a:ln w="6350">
                      <a:noFill/>
                      <a:round/>
                      <a:headEnd/>
                      <a:tailEnd/>
                    </a:ln>
                  </p:spPr>
                  <p:txBody>
                    <a:bodyPr/>
                    <a:lstStyle/>
                    <a:p>
                      <a:endParaRPr lang="zh-TW" altLang="en-US"/>
                    </a:p>
                  </p:txBody>
                </p:sp>
                <p:sp>
                  <p:nvSpPr>
                    <p:cNvPr id="1702" name="Line 1038"/>
                    <p:cNvSpPr>
                      <a:spLocks noChangeShapeType="1"/>
                    </p:cNvSpPr>
                    <p:nvPr/>
                  </p:nvSpPr>
                  <p:spPr bwMode="auto">
                    <a:xfrm>
                      <a:off x="2034" y="1584"/>
                      <a:ext cx="30" cy="1"/>
                    </a:xfrm>
                    <a:prstGeom prst="line">
                      <a:avLst/>
                    </a:prstGeom>
                    <a:noFill/>
                    <a:ln w="6350">
                      <a:noFill/>
                      <a:round/>
                      <a:headEnd/>
                      <a:tailEnd/>
                    </a:ln>
                  </p:spPr>
                  <p:txBody>
                    <a:bodyPr/>
                    <a:lstStyle/>
                    <a:p>
                      <a:endParaRPr lang="zh-TW" altLang="en-US"/>
                    </a:p>
                  </p:txBody>
                </p:sp>
                <p:sp>
                  <p:nvSpPr>
                    <p:cNvPr id="1703" name="Line 1039"/>
                    <p:cNvSpPr>
                      <a:spLocks noChangeShapeType="1"/>
                    </p:cNvSpPr>
                    <p:nvPr/>
                  </p:nvSpPr>
                  <p:spPr bwMode="auto">
                    <a:xfrm>
                      <a:off x="2034" y="1586"/>
                      <a:ext cx="30" cy="1"/>
                    </a:xfrm>
                    <a:prstGeom prst="line">
                      <a:avLst/>
                    </a:prstGeom>
                    <a:noFill/>
                    <a:ln w="6350">
                      <a:noFill/>
                      <a:round/>
                      <a:headEnd/>
                      <a:tailEnd/>
                    </a:ln>
                  </p:spPr>
                  <p:txBody>
                    <a:bodyPr/>
                    <a:lstStyle/>
                    <a:p>
                      <a:endParaRPr lang="zh-TW" altLang="en-US"/>
                    </a:p>
                  </p:txBody>
                </p:sp>
                <p:sp>
                  <p:nvSpPr>
                    <p:cNvPr id="1704" name="Line 1040"/>
                    <p:cNvSpPr>
                      <a:spLocks noChangeShapeType="1"/>
                    </p:cNvSpPr>
                    <p:nvPr/>
                  </p:nvSpPr>
                  <p:spPr bwMode="auto">
                    <a:xfrm>
                      <a:off x="2034" y="1588"/>
                      <a:ext cx="30" cy="1"/>
                    </a:xfrm>
                    <a:prstGeom prst="line">
                      <a:avLst/>
                    </a:prstGeom>
                    <a:noFill/>
                    <a:ln w="6350">
                      <a:noFill/>
                      <a:round/>
                      <a:headEnd/>
                      <a:tailEnd/>
                    </a:ln>
                  </p:spPr>
                  <p:txBody>
                    <a:bodyPr/>
                    <a:lstStyle/>
                    <a:p>
                      <a:endParaRPr lang="zh-TW" altLang="en-US"/>
                    </a:p>
                  </p:txBody>
                </p:sp>
                <p:sp>
                  <p:nvSpPr>
                    <p:cNvPr id="1705" name="Line 1041"/>
                    <p:cNvSpPr>
                      <a:spLocks noChangeShapeType="1"/>
                    </p:cNvSpPr>
                    <p:nvPr/>
                  </p:nvSpPr>
                  <p:spPr bwMode="auto">
                    <a:xfrm>
                      <a:off x="2034" y="1590"/>
                      <a:ext cx="30" cy="1"/>
                    </a:xfrm>
                    <a:prstGeom prst="line">
                      <a:avLst/>
                    </a:prstGeom>
                    <a:noFill/>
                    <a:ln w="6350">
                      <a:noFill/>
                      <a:round/>
                      <a:headEnd/>
                      <a:tailEnd/>
                    </a:ln>
                  </p:spPr>
                  <p:txBody>
                    <a:bodyPr/>
                    <a:lstStyle/>
                    <a:p>
                      <a:endParaRPr lang="zh-TW" altLang="en-US"/>
                    </a:p>
                  </p:txBody>
                </p:sp>
                <p:sp>
                  <p:nvSpPr>
                    <p:cNvPr id="1706" name="Line 1042"/>
                    <p:cNvSpPr>
                      <a:spLocks noChangeShapeType="1"/>
                    </p:cNvSpPr>
                    <p:nvPr/>
                  </p:nvSpPr>
                  <p:spPr bwMode="auto">
                    <a:xfrm>
                      <a:off x="2034" y="1592"/>
                      <a:ext cx="30" cy="1"/>
                    </a:xfrm>
                    <a:prstGeom prst="line">
                      <a:avLst/>
                    </a:prstGeom>
                    <a:noFill/>
                    <a:ln w="6350">
                      <a:noFill/>
                      <a:round/>
                      <a:headEnd/>
                      <a:tailEnd/>
                    </a:ln>
                  </p:spPr>
                  <p:txBody>
                    <a:bodyPr/>
                    <a:lstStyle/>
                    <a:p>
                      <a:endParaRPr lang="zh-TW" altLang="en-US"/>
                    </a:p>
                  </p:txBody>
                </p:sp>
                <p:sp>
                  <p:nvSpPr>
                    <p:cNvPr id="1707" name="Line 1043"/>
                    <p:cNvSpPr>
                      <a:spLocks noChangeShapeType="1"/>
                    </p:cNvSpPr>
                    <p:nvPr/>
                  </p:nvSpPr>
                  <p:spPr bwMode="auto">
                    <a:xfrm>
                      <a:off x="2034" y="1594"/>
                      <a:ext cx="30" cy="1"/>
                    </a:xfrm>
                    <a:prstGeom prst="line">
                      <a:avLst/>
                    </a:prstGeom>
                    <a:noFill/>
                    <a:ln w="6350">
                      <a:noFill/>
                      <a:round/>
                      <a:headEnd/>
                      <a:tailEnd/>
                    </a:ln>
                  </p:spPr>
                  <p:txBody>
                    <a:bodyPr/>
                    <a:lstStyle/>
                    <a:p>
                      <a:endParaRPr lang="zh-TW" altLang="en-US"/>
                    </a:p>
                  </p:txBody>
                </p:sp>
                <p:sp>
                  <p:nvSpPr>
                    <p:cNvPr id="1708" name="Line 1044"/>
                    <p:cNvSpPr>
                      <a:spLocks noChangeShapeType="1"/>
                    </p:cNvSpPr>
                    <p:nvPr/>
                  </p:nvSpPr>
                  <p:spPr bwMode="auto">
                    <a:xfrm>
                      <a:off x="2034" y="1596"/>
                      <a:ext cx="30" cy="1"/>
                    </a:xfrm>
                    <a:prstGeom prst="line">
                      <a:avLst/>
                    </a:prstGeom>
                    <a:noFill/>
                    <a:ln w="6350">
                      <a:noFill/>
                      <a:round/>
                      <a:headEnd/>
                      <a:tailEnd/>
                    </a:ln>
                  </p:spPr>
                  <p:txBody>
                    <a:bodyPr/>
                    <a:lstStyle/>
                    <a:p>
                      <a:endParaRPr lang="zh-TW" altLang="en-US"/>
                    </a:p>
                  </p:txBody>
                </p:sp>
                <p:sp>
                  <p:nvSpPr>
                    <p:cNvPr id="1709" name="Line 1045"/>
                    <p:cNvSpPr>
                      <a:spLocks noChangeShapeType="1"/>
                    </p:cNvSpPr>
                    <p:nvPr/>
                  </p:nvSpPr>
                  <p:spPr bwMode="auto">
                    <a:xfrm>
                      <a:off x="2034" y="1598"/>
                      <a:ext cx="30" cy="1"/>
                    </a:xfrm>
                    <a:prstGeom prst="line">
                      <a:avLst/>
                    </a:prstGeom>
                    <a:noFill/>
                    <a:ln w="6350">
                      <a:noFill/>
                      <a:round/>
                      <a:headEnd/>
                      <a:tailEnd/>
                    </a:ln>
                  </p:spPr>
                  <p:txBody>
                    <a:bodyPr/>
                    <a:lstStyle/>
                    <a:p>
                      <a:endParaRPr lang="zh-TW" altLang="en-US"/>
                    </a:p>
                  </p:txBody>
                </p:sp>
                <p:sp>
                  <p:nvSpPr>
                    <p:cNvPr id="1710" name="Line 1046"/>
                    <p:cNvSpPr>
                      <a:spLocks noChangeShapeType="1"/>
                    </p:cNvSpPr>
                    <p:nvPr/>
                  </p:nvSpPr>
                  <p:spPr bwMode="auto">
                    <a:xfrm>
                      <a:off x="2034" y="1600"/>
                      <a:ext cx="30" cy="1"/>
                    </a:xfrm>
                    <a:prstGeom prst="line">
                      <a:avLst/>
                    </a:prstGeom>
                    <a:noFill/>
                    <a:ln w="6350">
                      <a:noFill/>
                      <a:round/>
                      <a:headEnd/>
                      <a:tailEnd/>
                    </a:ln>
                  </p:spPr>
                  <p:txBody>
                    <a:bodyPr/>
                    <a:lstStyle/>
                    <a:p>
                      <a:endParaRPr lang="zh-TW" altLang="en-US"/>
                    </a:p>
                  </p:txBody>
                </p:sp>
                <p:sp>
                  <p:nvSpPr>
                    <p:cNvPr id="1711" name="Line 1047"/>
                    <p:cNvSpPr>
                      <a:spLocks noChangeShapeType="1"/>
                    </p:cNvSpPr>
                    <p:nvPr/>
                  </p:nvSpPr>
                  <p:spPr bwMode="auto">
                    <a:xfrm>
                      <a:off x="2034" y="1602"/>
                      <a:ext cx="30" cy="1"/>
                    </a:xfrm>
                    <a:prstGeom prst="line">
                      <a:avLst/>
                    </a:prstGeom>
                    <a:noFill/>
                    <a:ln w="6350">
                      <a:noFill/>
                      <a:round/>
                      <a:headEnd/>
                      <a:tailEnd/>
                    </a:ln>
                  </p:spPr>
                  <p:txBody>
                    <a:bodyPr/>
                    <a:lstStyle/>
                    <a:p>
                      <a:endParaRPr lang="zh-TW" altLang="en-US"/>
                    </a:p>
                  </p:txBody>
                </p:sp>
                <p:sp>
                  <p:nvSpPr>
                    <p:cNvPr id="1712" name="Line 1048"/>
                    <p:cNvSpPr>
                      <a:spLocks noChangeShapeType="1"/>
                    </p:cNvSpPr>
                    <p:nvPr/>
                  </p:nvSpPr>
                  <p:spPr bwMode="auto">
                    <a:xfrm>
                      <a:off x="2034" y="1604"/>
                      <a:ext cx="30" cy="1"/>
                    </a:xfrm>
                    <a:prstGeom prst="line">
                      <a:avLst/>
                    </a:prstGeom>
                    <a:noFill/>
                    <a:ln w="6350">
                      <a:noFill/>
                      <a:round/>
                      <a:headEnd/>
                      <a:tailEnd/>
                    </a:ln>
                  </p:spPr>
                  <p:txBody>
                    <a:bodyPr/>
                    <a:lstStyle/>
                    <a:p>
                      <a:endParaRPr lang="zh-TW" altLang="en-US"/>
                    </a:p>
                  </p:txBody>
                </p:sp>
                <p:sp>
                  <p:nvSpPr>
                    <p:cNvPr id="1713" name="Line 1049"/>
                    <p:cNvSpPr>
                      <a:spLocks noChangeShapeType="1"/>
                    </p:cNvSpPr>
                    <p:nvPr/>
                  </p:nvSpPr>
                  <p:spPr bwMode="auto">
                    <a:xfrm>
                      <a:off x="2034" y="1606"/>
                      <a:ext cx="30" cy="1"/>
                    </a:xfrm>
                    <a:prstGeom prst="line">
                      <a:avLst/>
                    </a:prstGeom>
                    <a:noFill/>
                    <a:ln w="6350">
                      <a:noFill/>
                      <a:round/>
                      <a:headEnd/>
                      <a:tailEnd/>
                    </a:ln>
                  </p:spPr>
                  <p:txBody>
                    <a:bodyPr/>
                    <a:lstStyle/>
                    <a:p>
                      <a:endParaRPr lang="zh-TW" altLang="en-US"/>
                    </a:p>
                  </p:txBody>
                </p:sp>
                <p:sp>
                  <p:nvSpPr>
                    <p:cNvPr id="1714" name="Line 1050"/>
                    <p:cNvSpPr>
                      <a:spLocks noChangeShapeType="1"/>
                    </p:cNvSpPr>
                    <p:nvPr/>
                  </p:nvSpPr>
                  <p:spPr bwMode="auto">
                    <a:xfrm>
                      <a:off x="2034" y="1608"/>
                      <a:ext cx="30" cy="1"/>
                    </a:xfrm>
                    <a:prstGeom prst="line">
                      <a:avLst/>
                    </a:prstGeom>
                    <a:noFill/>
                    <a:ln w="6350">
                      <a:noFill/>
                      <a:round/>
                      <a:headEnd/>
                      <a:tailEnd/>
                    </a:ln>
                  </p:spPr>
                  <p:txBody>
                    <a:bodyPr/>
                    <a:lstStyle/>
                    <a:p>
                      <a:endParaRPr lang="zh-TW" altLang="en-US"/>
                    </a:p>
                  </p:txBody>
                </p:sp>
                <p:sp>
                  <p:nvSpPr>
                    <p:cNvPr id="1715" name="Line 1051"/>
                    <p:cNvSpPr>
                      <a:spLocks noChangeShapeType="1"/>
                    </p:cNvSpPr>
                    <p:nvPr/>
                  </p:nvSpPr>
                  <p:spPr bwMode="auto">
                    <a:xfrm>
                      <a:off x="2034" y="1610"/>
                      <a:ext cx="30" cy="1"/>
                    </a:xfrm>
                    <a:prstGeom prst="line">
                      <a:avLst/>
                    </a:prstGeom>
                    <a:noFill/>
                    <a:ln w="6350">
                      <a:noFill/>
                      <a:round/>
                      <a:headEnd/>
                      <a:tailEnd/>
                    </a:ln>
                  </p:spPr>
                  <p:txBody>
                    <a:bodyPr/>
                    <a:lstStyle/>
                    <a:p>
                      <a:endParaRPr lang="zh-TW" altLang="en-US"/>
                    </a:p>
                  </p:txBody>
                </p:sp>
                <p:sp>
                  <p:nvSpPr>
                    <p:cNvPr id="1716" name="Line 1052"/>
                    <p:cNvSpPr>
                      <a:spLocks noChangeShapeType="1"/>
                    </p:cNvSpPr>
                    <p:nvPr/>
                  </p:nvSpPr>
                  <p:spPr bwMode="auto">
                    <a:xfrm>
                      <a:off x="2034" y="1612"/>
                      <a:ext cx="30" cy="1"/>
                    </a:xfrm>
                    <a:prstGeom prst="line">
                      <a:avLst/>
                    </a:prstGeom>
                    <a:noFill/>
                    <a:ln w="6350">
                      <a:noFill/>
                      <a:round/>
                      <a:headEnd/>
                      <a:tailEnd/>
                    </a:ln>
                  </p:spPr>
                  <p:txBody>
                    <a:bodyPr/>
                    <a:lstStyle/>
                    <a:p>
                      <a:endParaRPr lang="zh-TW" altLang="en-US"/>
                    </a:p>
                  </p:txBody>
                </p:sp>
                <p:sp>
                  <p:nvSpPr>
                    <p:cNvPr id="1717" name="Line 1053"/>
                    <p:cNvSpPr>
                      <a:spLocks noChangeShapeType="1"/>
                    </p:cNvSpPr>
                    <p:nvPr/>
                  </p:nvSpPr>
                  <p:spPr bwMode="auto">
                    <a:xfrm>
                      <a:off x="2034" y="1614"/>
                      <a:ext cx="30" cy="1"/>
                    </a:xfrm>
                    <a:prstGeom prst="line">
                      <a:avLst/>
                    </a:prstGeom>
                    <a:noFill/>
                    <a:ln w="6350">
                      <a:noFill/>
                      <a:round/>
                      <a:headEnd/>
                      <a:tailEnd/>
                    </a:ln>
                  </p:spPr>
                  <p:txBody>
                    <a:bodyPr/>
                    <a:lstStyle/>
                    <a:p>
                      <a:endParaRPr lang="zh-TW" altLang="en-US"/>
                    </a:p>
                  </p:txBody>
                </p:sp>
                <p:sp>
                  <p:nvSpPr>
                    <p:cNvPr id="1718" name="Line 1054"/>
                    <p:cNvSpPr>
                      <a:spLocks noChangeShapeType="1"/>
                    </p:cNvSpPr>
                    <p:nvPr/>
                  </p:nvSpPr>
                  <p:spPr bwMode="auto">
                    <a:xfrm>
                      <a:off x="2034" y="1616"/>
                      <a:ext cx="30" cy="1"/>
                    </a:xfrm>
                    <a:prstGeom prst="line">
                      <a:avLst/>
                    </a:prstGeom>
                    <a:noFill/>
                    <a:ln w="6350">
                      <a:noFill/>
                      <a:round/>
                      <a:headEnd/>
                      <a:tailEnd/>
                    </a:ln>
                  </p:spPr>
                  <p:txBody>
                    <a:bodyPr/>
                    <a:lstStyle/>
                    <a:p>
                      <a:endParaRPr lang="zh-TW" altLang="en-US"/>
                    </a:p>
                  </p:txBody>
                </p:sp>
                <p:sp>
                  <p:nvSpPr>
                    <p:cNvPr id="1719" name="Line 1055"/>
                    <p:cNvSpPr>
                      <a:spLocks noChangeShapeType="1"/>
                    </p:cNvSpPr>
                    <p:nvPr/>
                  </p:nvSpPr>
                  <p:spPr bwMode="auto">
                    <a:xfrm>
                      <a:off x="2034" y="1618"/>
                      <a:ext cx="30" cy="1"/>
                    </a:xfrm>
                    <a:prstGeom prst="line">
                      <a:avLst/>
                    </a:prstGeom>
                    <a:noFill/>
                    <a:ln w="6350">
                      <a:noFill/>
                      <a:round/>
                      <a:headEnd/>
                      <a:tailEnd/>
                    </a:ln>
                  </p:spPr>
                  <p:txBody>
                    <a:bodyPr/>
                    <a:lstStyle/>
                    <a:p>
                      <a:endParaRPr lang="zh-TW" altLang="en-US"/>
                    </a:p>
                  </p:txBody>
                </p:sp>
                <p:sp>
                  <p:nvSpPr>
                    <p:cNvPr id="1720" name="Line 1056"/>
                    <p:cNvSpPr>
                      <a:spLocks noChangeShapeType="1"/>
                    </p:cNvSpPr>
                    <p:nvPr/>
                  </p:nvSpPr>
                  <p:spPr bwMode="auto">
                    <a:xfrm>
                      <a:off x="2034" y="1620"/>
                      <a:ext cx="30" cy="1"/>
                    </a:xfrm>
                    <a:prstGeom prst="line">
                      <a:avLst/>
                    </a:prstGeom>
                    <a:noFill/>
                    <a:ln w="6350">
                      <a:noFill/>
                      <a:round/>
                      <a:headEnd/>
                      <a:tailEnd/>
                    </a:ln>
                  </p:spPr>
                  <p:txBody>
                    <a:bodyPr/>
                    <a:lstStyle/>
                    <a:p>
                      <a:endParaRPr lang="zh-TW" altLang="en-US"/>
                    </a:p>
                  </p:txBody>
                </p:sp>
                <p:sp>
                  <p:nvSpPr>
                    <p:cNvPr id="1721" name="Line 1057"/>
                    <p:cNvSpPr>
                      <a:spLocks noChangeShapeType="1"/>
                    </p:cNvSpPr>
                    <p:nvPr/>
                  </p:nvSpPr>
                  <p:spPr bwMode="auto">
                    <a:xfrm>
                      <a:off x="2034" y="1622"/>
                      <a:ext cx="30" cy="1"/>
                    </a:xfrm>
                    <a:prstGeom prst="line">
                      <a:avLst/>
                    </a:prstGeom>
                    <a:noFill/>
                    <a:ln w="6350">
                      <a:noFill/>
                      <a:round/>
                      <a:headEnd/>
                      <a:tailEnd/>
                    </a:ln>
                  </p:spPr>
                  <p:txBody>
                    <a:bodyPr/>
                    <a:lstStyle/>
                    <a:p>
                      <a:endParaRPr lang="zh-TW" altLang="en-US"/>
                    </a:p>
                  </p:txBody>
                </p:sp>
                <p:sp>
                  <p:nvSpPr>
                    <p:cNvPr id="1722" name="Line 1058"/>
                    <p:cNvSpPr>
                      <a:spLocks noChangeShapeType="1"/>
                    </p:cNvSpPr>
                    <p:nvPr/>
                  </p:nvSpPr>
                  <p:spPr bwMode="auto">
                    <a:xfrm>
                      <a:off x="2034" y="1624"/>
                      <a:ext cx="30" cy="1"/>
                    </a:xfrm>
                    <a:prstGeom prst="line">
                      <a:avLst/>
                    </a:prstGeom>
                    <a:noFill/>
                    <a:ln w="6350">
                      <a:noFill/>
                      <a:round/>
                      <a:headEnd/>
                      <a:tailEnd/>
                    </a:ln>
                  </p:spPr>
                  <p:txBody>
                    <a:bodyPr/>
                    <a:lstStyle/>
                    <a:p>
                      <a:endParaRPr lang="zh-TW" altLang="en-US"/>
                    </a:p>
                  </p:txBody>
                </p:sp>
                <p:sp>
                  <p:nvSpPr>
                    <p:cNvPr id="1723" name="Line 1059"/>
                    <p:cNvSpPr>
                      <a:spLocks noChangeShapeType="1"/>
                    </p:cNvSpPr>
                    <p:nvPr/>
                  </p:nvSpPr>
                  <p:spPr bwMode="auto">
                    <a:xfrm>
                      <a:off x="2034" y="1626"/>
                      <a:ext cx="30" cy="1"/>
                    </a:xfrm>
                    <a:prstGeom prst="line">
                      <a:avLst/>
                    </a:prstGeom>
                    <a:noFill/>
                    <a:ln w="6350">
                      <a:noFill/>
                      <a:round/>
                      <a:headEnd/>
                      <a:tailEnd/>
                    </a:ln>
                  </p:spPr>
                  <p:txBody>
                    <a:bodyPr/>
                    <a:lstStyle/>
                    <a:p>
                      <a:endParaRPr lang="zh-TW" altLang="en-US"/>
                    </a:p>
                  </p:txBody>
                </p:sp>
                <p:sp>
                  <p:nvSpPr>
                    <p:cNvPr id="1724" name="Line 1060"/>
                    <p:cNvSpPr>
                      <a:spLocks noChangeShapeType="1"/>
                    </p:cNvSpPr>
                    <p:nvPr/>
                  </p:nvSpPr>
                  <p:spPr bwMode="auto">
                    <a:xfrm>
                      <a:off x="2034" y="1628"/>
                      <a:ext cx="30" cy="1"/>
                    </a:xfrm>
                    <a:prstGeom prst="line">
                      <a:avLst/>
                    </a:prstGeom>
                    <a:noFill/>
                    <a:ln w="6350">
                      <a:noFill/>
                      <a:round/>
                      <a:headEnd/>
                      <a:tailEnd/>
                    </a:ln>
                  </p:spPr>
                  <p:txBody>
                    <a:bodyPr/>
                    <a:lstStyle/>
                    <a:p>
                      <a:endParaRPr lang="zh-TW" altLang="en-US"/>
                    </a:p>
                  </p:txBody>
                </p:sp>
                <p:sp>
                  <p:nvSpPr>
                    <p:cNvPr id="1725" name="Line 1061"/>
                    <p:cNvSpPr>
                      <a:spLocks noChangeShapeType="1"/>
                    </p:cNvSpPr>
                    <p:nvPr/>
                  </p:nvSpPr>
                  <p:spPr bwMode="auto">
                    <a:xfrm>
                      <a:off x="2034" y="1630"/>
                      <a:ext cx="30" cy="1"/>
                    </a:xfrm>
                    <a:prstGeom prst="line">
                      <a:avLst/>
                    </a:prstGeom>
                    <a:noFill/>
                    <a:ln w="6350">
                      <a:noFill/>
                      <a:round/>
                      <a:headEnd/>
                      <a:tailEnd/>
                    </a:ln>
                  </p:spPr>
                  <p:txBody>
                    <a:bodyPr/>
                    <a:lstStyle/>
                    <a:p>
                      <a:endParaRPr lang="zh-TW" altLang="en-US"/>
                    </a:p>
                  </p:txBody>
                </p:sp>
                <p:sp>
                  <p:nvSpPr>
                    <p:cNvPr id="1726" name="AutoShape 1062"/>
                    <p:cNvSpPr>
                      <a:spLocks noChangeArrowheads="1"/>
                    </p:cNvSpPr>
                    <p:nvPr/>
                  </p:nvSpPr>
                  <p:spPr bwMode="auto">
                    <a:xfrm>
                      <a:off x="2034" y="1418"/>
                      <a:ext cx="30" cy="212"/>
                    </a:xfrm>
                    <a:prstGeom prst="roundRect">
                      <a:avLst>
                        <a:gd name="adj" fmla="val 50000"/>
                      </a:avLst>
                    </a:prstGeom>
                    <a:solidFill>
                      <a:srgbClr val="FF2327"/>
                    </a:solidFill>
                    <a:ln w="6350">
                      <a:noFill/>
                      <a:round/>
                      <a:headEnd/>
                      <a:tailEnd/>
                    </a:ln>
                  </p:spPr>
                  <p:txBody>
                    <a:bodyPr/>
                    <a:lstStyle/>
                    <a:p>
                      <a:endParaRPr lang="zh-TW" altLang="en-US"/>
                    </a:p>
                  </p:txBody>
                </p:sp>
                <p:sp>
                  <p:nvSpPr>
                    <p:cNvPr id="1727" name="AutoShape 1063"/>
                    <p:cNvSpPr>
                      <a:spLocks noChangeArrowheads="1"/>
                    </p:cNvSpPr>
                    <p:nvPr/>
                  </p:nvSpPr>
                  <p:spPr bwMode="auto">
                    <a:xfrm>
                      <a:off x="2100" y="1418"/>
                      <a:ext cx="28" cy="212"/>
                    </a:xfrm>
                    <a:prstGeom prst="roundRect">
                      <a:avLst>
                        <a:gd name="adj" fmla="val 50000"/>
                      </a:avLst>
                    </a:prstGeom>
                    <a:solidFill>
                      <a:srgbClr val="FF2327"/>
                    </a:solidFill>
                    <a:ln w="6350">
                      <a:noFill/>
                      <a:round/>
                      <a:headEnd/>
                      <a:tailEnd/>
                    </a:ln>
                  </p:spPr>
                  <p:txBody>
                    <a:bodyPr/>
                    <a:lstStyle/>
                    <a:p>
                      <a:endParaRPr lang="zh-TW" altLang="en-US"/>
                    </a:p>
                  </p:txBody>
                </p:sp>
                <p:sp>
                  <p:nvSpPr>
                    <p:cNvPr id="1728" name="Line 1064"/>
                    <p:cNvSpPr>
                      <a:spLocks noChangeShapeType="1"/>
                    </p:cNvSpPr>
                    <p:nvPr/>
                  </p:nvSpPr>
                  <p:spPr bwMode="auto">
                    <a:xfrm>
                      <a:off x="2100" y="1418"/>
                      <a:ext cx="28" cy="1"/>
                    </a:xfrm>
                    <a:prstGeom prst="line">
                      <a:avLst/>
                    </a:prstGeom>
                    <a:noFill/>
                    <a:ln w="6350">
                      <a:noFill/>
                      <a:round/>
                      <a:headEnd/>
                      <a:tailEnd/>
                    </a:ln>
                  </p:spPr>
                  <p:txBody>
                    <a:bodyPr/>
                    <a:lstStyle/>
                    <a:p>
                      <a:endParaRPr lang="zh-TW" altLang="en-US"/>
                    </a:p>
                  </p:txBody>
                </p:sp>
                <p:sp>
                  <p:nvSpPr>
                    <p:cNvPr id="1729" name="Line 1065"/>
                    <p:cNvSpPr>
                      <a:spLocks noChangeShapeType="1"/>
                    </p:cNvSpPr>
                    <p:nvPr/>
                  </p:nvSpPr>
                  <p:spPr bwMode="auto">
                    <a:xfrm>
                      <a:off x="2100" y="1420"/>
                      <a:ext cx="28" cy="1"/>
                    </a:xfrm>
                    <a:prstGeom prst="line">
                      <a:avLst/>
                    </a:prstGeom>
                    <a:noFill/>
                    <a:ln w="6350">
                      <a:noFill/>
                      <a:round/>
                      <a:headEnd/>
                      <a:tailEnd/>
                    </a:ln>
                  </p:spPr>
                  <p:txBody>
                    <a:bodyPr/>
                    <a:lstStyle/>
                    <a:p>
                      <a:endParaRPr lang="zh-TW" altLang="en-US"/>
                    </a:p>
                  </p:txBody>
                </p:sp>
                <p:sp>
                  <p:nvSpPr>
                    <p:cNvPr id="1730" name="Line 1066"/>
                    <p:cNvSpPr>
                      <a:spLocks noChangeShapeType="1"/>
                    </p:cNvSpPr>
                    <p:nvPr/>
                  </p:nvSpPr>
                  <p:spPr bwMode="auto">
                    <a:xfrm>
                      <a:off x="2100" y="1422"/>
                      <a:ext cx="28" cy="1"/>
                    </a:xfrm>
                    <a:prstGeom prst="line">
                      <a:avLst/>
                    </a:prstGeom>
                    <a:noFill/>
                    <a:ln w="6350">
                      <a:noFill/>
                      <a:round/>
                      <a:headEnd/>
                      <a:tailEnd/>
                    </a:ln>
                  </p:spPr>
                  <p:txBody>
                    <a:bodyPr/>
                    <a:lstStyle/>
                    <a:p>
                      <a:endParaRPr lang="zh-TW" altLang="en-US"/>
                    </a:p>
                  </p:txBody>
                </p:sp>
                <p:sp>
                  <p:nvSpPr>
                    <p:cNvPr id="1731" name="Line 1067"/>
                    <p:cNvSpPr>
                      <a:spLocks noChangeShapeType="1"/>
                    </p:cNvSpPr>
                    <p:nvPr/>
                  </p:nvSpPr>
                  <p:spPr bwMode="auto">
                    <a:xfrm>
                      <a:off x="2100" y="1424"/>
                      <a:ext cx="28" cy="1"/>
                    </a:xfrm>
                    <a:prstGeom prst="line">
                      <a:avLst/>
                    </a:prstGeom>
                    <a:noFill/>
                    <a:ln w="6350">
                      <a:noFill/>
                      <a:round/>
                      <a:headEnd/>
                      <a:tailEnd/>
                    </a:ln>
                  </p:spPr>
                  <p:txBody>
                    <a:bodyPr/>
                    <a:lstStyle/>
                    <a:p>
                      <a:endParaRPr lang="zh-TW" altLang="en-US"/>
                    </a:p>
                  </p:txBody>
                </p:sp>
                <p:sp>
                  <p:nvSpPr>
                    <p:cNvPr id="1732" name="Line 1068"/>
                    <p:cNvSpPr>
                      <a:spLocks noChangeShapeType="1"/>
                    </p:cNvSpPr>
                    <p:nvPr/>
                  </p:nvSpPr>
                  <p:spPr bwMode="auto">
                    <a:xfrm>
                      <a:off x="2100" y="1426"/>
                      <a:ext cx="28" cy="1"/>
                    </a:xfrm>
                    <a:prstGeom prst="line">
                      <a:avLst/>
                    </a:prstGeom>
                    <a:noFill/>
                    <a:ln w="6350">
                      <a:noFill/>
                      <a:round/>
                      <a:headEnd/>
                      <a:tailEnd/>
                    </a:ln>
                  </p:spPr>
                  <p:txBody>
                    <a:bodyPr/>
                    <a:lstStyle/>
                    <a:p>
                      <a:endParaRPr lang="zh-TW" altLang="en-US"/>
                    </a:p>
                  </p:txBody>
                </p:sp>
                <p:sp>
                  <p:nvSpPr>
                    <p:cNvPr id="1733" name="Line 1069"/>
                    <p:cNvSpPr>
                      <a:spLocks noChangeShapeType="1"/>
                    </p:cNvSpPr>
                    <p:nvPr/>
                  </p:nvSpPr>
                  <p:spPr bwMode="auto">
                    <a:xfrm>
                      <a:off x="2100" y="1428"/>
                      <a:ext cx="28" cy="1"/>
                    </a:xfrm>
                    <a:prstGeom prst="line">
                      <a:avLst/>
                    </a:prstGeom>
                    <a:noFill/>
                    <a:ln w="6350">
                      <a:noFill/>
                      <a:round/>
                      <a:headEnd/>
                      <a:tailEnd/>
                    </a:ln>
                  </p:spPr>
                  <p:txBody>
                    <a:bodyPr/>
                    <a:lstStyle/>
                    <a:p>
                      <a:endParaRPr lang="zh-TW" altLang="en-US"/>
                    </a:p>
                  </p:txBody>
                </p:sp>
                <p:sp>
                  <p:nvSpPr>
                    <p:cNvPr id="1734" name="Line 1070"/>
                    <p:cNvSpPr>
                      <a:spLocks noChangeShapeType="1"/>
                    </p:cNvSpPr>
                    <p:nvPr/>
                  </p:nvSpPr>
                  <p:spPr bwMode="auto">
                    <a:xfrm>
                      <a:off x="2100" y="1430"/>
                      <a:ext cx="28" cy="1"/>
                    </a:xfrm>
                    <a:prstGeom prst="line">
                      <a:avLst/>
                    </a:prstGeom>
                    <a:noFill/>
                    <a:ln w="6350">
                      <a:noFill/>
                      <a:round/>
                      <a:headEnd/>
                      <a:tailEnd/>
                    </a:ln>
                  </p:spPr>
                  <p:txBody>
                    <a:bodyPr/>
                    <a:lstStyle/>
                    <a:p>
                      <a:endParaRPr lang="zh-TW" altLang="en-US"/>
                    </a:p>
                  </p:txBody>
                </p:sp>
                <p:sp>
                  <p:nvSpPr>
                    <p:cNvPr id="1735" name="Line 1071"/>
                    <p:cNvSpPr>
                      <a:spLocks noChangeShapeType="1"/>
                    </p:cNvSpPr>
                    <p:nvPr/>
                  </p:nvSpPr>
                  <p:spPr bwMode="auto">
                    <a:xfrm>
                      <a:off x="2100" y="1432"/>
                      <a:ext cx="28" cy="1"/>
                    </a:xfrm>
                    <a:prstGeom prst="line">
                      <a:avLst/>
                    </a:prstGeom>
                    <a:noFill/>
                    <a:ln w="6350">
                      <a:noFill/>
                      <a:round/>
                      <a:headEnd/>
                      <a:tailEnd/>
                    </a:ln>
                  </p:spPr>
                  <p:txBody>
                    <a:bodyPr/>
                    <a:lstStyle/>
                    <a:p>
                      <a:endParaRPr lang="zh-TW" altLang="en-US"/>
                    </a:p>
                  </p:txBody>
                </p:sp>
                <p:sp>
                  <p:nvSpPr>
                    <p:cNvPr id="1736" name="Line 1072"/>
                    <p:cNvSpPr>
                      <a:spLocks noChangeShapeType="1"/>
                    </p:cNvSpPr>
                    <p:nvPr/>
                  </p:nvSpPr>
                  <p:spPr bwMode="auto">
                    <a:xfrm>
                      <a:off x="2100" y="1434"/>
                      <a:ext cx="28" cy="1"/>
                    </a:xfrm>
                    <a:prstGeom prst="line">
                      <a:avLst/>
                    </a:prstGeom>
                    <a:noFill/>
                    <a:ln w="6350">
                      <a:noFill/>
                      <a:round/>
                      <a:headEnd/>
                      <a:tailEnd/>
                    </a:ln>
                  </p:spPr>
                  <p:txBody>
                    <a:bodyPr/>
                    <a:lstStyle/>
                    <a:p>
                      <a:endParaRPr lang="zh-TW" altLang="en-US"/>
                    </a:p>
                  </p:txBody>
                </p:sp>
                <p:sp>
                  <p:nvSpPr>
                    <p:cNvPr id="1737" name="Line 1073"/>
                    <p:cNvSpPr>
                      <a:spLocks noChangeShapeType="1"/>
                    </p:cNvSpPr>
                    <p:nvPr/>
                  </p:nvSpPr>
                  <p:spPr bwMode="auto">
                    <a:xfrm>
                      <a:off x="2100" y="1436"/>
                      <a:ext cx="28" cy="1"/>
                    </a:xfrm>
                    <a:prstGeom prst="line">
                      <a:avLst/>
                    </a:prstGeom>
                    <a:noFill/>
                    <a:ln w="6350">
                      <a:noFill/>
                      <a:round/>
                      <a:headEnd/>
                      <a:tailEnd/>
                    </a:ln>
                  </p:spPr>
                  <p:txBody>
                    <a:bodyPr/>
                    <a:lstStyle/>
                    <a:p>
                      <a:endParaRPr lang="zh-TW" altLang="en-US"/>
                    </a:p>
                  </p:txBody>
                </p:sp>
                <p:sp>
                  <p:nvSpPr>
                    <p:cNvPr id="1738" name="Line 1074"/>
                    <p:cNvSpPr>
                      <a:spLocks noChangeShapeType="1"/>
                    </p:cNvSpPr>
                    <p:nvPr/>
                  </p:nvSpPr>
                  <p:spPr bwMode="auto">
                    <a:xfrm>
                      <a:off x="2100" y="1438"/>
                      <a:ext cx="28" cy="1"/>
                    </a:xfrm>
                    <a:prstGeom prst="line">
                      <a:avLst/>
                    </a:prstGeom>
                    <a:noFill/>
                    <a:ln w="6350">
                      <a:noFill/>
                      <a:round/>
                      <a:headEnd/>
                      <a:tailEnd/>
                    </a:ln>
                  </p:spPr>
                  <p:txBody>
                    <a:bodyPr/>
                    <a:lstStyle/>
                    <a:p>
                      <a:endParaRPr lang="zh-TW" altLang="en-US"/>
                    </a:p>
                  </p:txBody>
                </p:sp>
                <p:sp>
                  <p:nvSpPr>
                    <p:cNvPr id="1739" name="Line 1075"/>
                    <p:cNvSpPr>
                      <a:spLocks noChangeShapeType="1"/>
                    </p:cNvSpPr>
                    <p:nvPr/>
                  </p:nvSpPr>
                  <p:spPr bwMode="auto">
                    <a:xfrm>
                      <a:off x="2100" y="1440"/>
                      <a:ext cx="28" cy="1"/>
                    </a:xfrm>
                    <a:prstGeom prst="line">
                      <a:avLst/>
                    </a:prstGeom>
                    <a:noFill/>
                    <a:ln w="6350">
                      <a:noFill/>
                      <a:round/>
                      <a:headEnd/>
                      <a:tailEnd/>
                    </a:ln>
                  </p:spPr>
                  <p:txBody>
                    <a:bodyPr/>
                    <a:lstStyle/>
                    <a:p>
                      <a:endParaRPr lang="zh-TW" altLang="en-US"/>
                    </a:p>
                  </p:txBody>
                </p:sp>
                <p:sp>
                  <p:nvSpPr>
                    <p:cNvPr id="1740" name="Line 1076"/>
                    <p:cNvSpPr>
                      <a:spLocks noChangeShapeType="1"/>
                    </p:cNvSpPr>
                    <p:nvPr/>
                  </p:nvSpPr>
                  <p:spPr bwMode="auto">
                    <a:xfrm>
                      <a:off x="2100" y="1442"/>
                      <a:ext cx="28" cy="1"/>
                    </a:xfrm>
                    <a:prstGeom prst="line">
                      <a:avLst/>
                    </a:prstGeom>
                    <a:noFill/>
                    <a:ln w="6350">
                      <a:noFill/>
                      <a:round/>
                      <a:headEnd/>
                      <a:tailEnd/>
                    </a:ln>
                  </p:spPr>
                  <p:txBody>
                    <a:bodyPr/>
                    <a:lstStyle/>
                    <a:p>
                      <a:endParaRPr lang="zh-TW" altLang="en-US"/>
                    </a:p>
                  </p:txBody>
                </p:sp>
                <p:sp>
                  <p:nvSpPr>
                    <p:cNvPr id="1741" name="Line 1077"/>
                    <p:cNvSpPr>
                      <a:spLocks noChangeShapeType="1"/>
                    </p:cNvSpPr>
                    <p:nvPr/>
                  </p:nvSpPr>
                  <p:spPr bwMode="auto">
                    <a:xfrm>
                      <a:off x="2100" y="1444"/>
                      <a:ext cx="28" cy="1"/>
                    </a:xfrm>
                    <a:prstGeom prst="line">
                      <a:avLst/>
                    </a:prstGeom>
                    <a:noFill/>
                    <a:ln w="6350">
                      <a:noFill/>
                      <a:round/>
                      <a:headEnd/>
                      <a:tailEnd/>
                    </a:ln>
                  </p:spPr>
                  <p:txBody>
                    <a:bodyPr/>
                    <a:lstStyle/>
                    <a:p>
                      <a:endParaRPr lang="zh-TW" altLang="en-US"/>
                    </a:p>
                  </p:txBody>
                </p:sp>
                <p:sp>
                  <p:nvSpPr>
                    <p:cNvPr id="1742" name="Line 1078"/>
                    <p:cNvSpPr>
                      <a:spLocks noChangeShapeType="1"/>
                    </p:cNvSpPr>
                    <p:nvPr/>
                  </p:nvSpPr>
                  <p:spPr bwMode="auto">
                    <a:xfrm>
                      <a:off x="2100" y="1446"/>
                      <a:ext cx="28" cy="1"/>
                    </a:xfrm>
                    <a:prstGeom prst="line">
                      <a:avLst/>
                    </a:prstGeom>
                    <a:noFill/>
                    <a:ln w="6350">
                      <a:noFill/>
                      <a:round/>
                      <a:headEnd/>
                      <a:tailEnd/>
                    </a:ln>
                  </p:spPr>
                  <p:txBody>
                    <a:bodyPr/>
                    <a:lstStyle/>
                    <a:p>
                      <a:endParaRPr lang="zh-TW" altLang="en-US"/>
                    </a:p>
                  </p:txBody>
                </p:sp>
                <p:sp>
                  <p:nvSpPr>
                    <p:cNvPr id="1743" name="Line 1079"/>
                    <p:cNvSpPr>
                      <a:spLocks noChangeShapeType="1"/>
                    </p:cNvSpPr>
                    <p:nvPr/>
                  </p:nvSpPr>
                  <p:spPr bwMode="auto">
                    <a:xfrm>
                      <a:off x="2100" y="1448"/>
                      <a:ext cx="28" cy="1"/>
                    </a:xfrm>
                    <a:prstGeom prst="line">
                      <a:avLst/>
                    </a:prstGeom>
                    <a:noFill/>
                    <a:ln w="6350">
                      <a:noFill/>
                      <a:round/>
                      <a:headEnd/>
                      <a:tailEnd/>
                    </a:ln>
                  </p:spPr>
                  <p:txBody>
                    <a:bodyPr/>
                    <a:lstStyle/>
                    <a:p>
                      <a:endParaRPr lang="zh-TW" altLang="en-US"/>
                    </a:p>
                  </p:txBody>
                </p:sp>
                <p:sp>
                  <p:nvSpPr>
                    <p:cNvPr id="1744" name="Line 1080"/>
                    <p:cNvSpPr>
                      <a:spLocks noChangeShapeType="1"/>
                    </p:cNvSpPr>
                    <p:nvPr/>
                  </p:nvSpPr>
                  <p:spPr bwMode="auto">
                    <a:xfrm>
                      <a:off x="2100" y="1450"/>
                      <a:ext cx="28" cy="1"/>
                    </a:xfrm>
                    <a:prstGeom prst="line">
                      <a:avLst/>
                    </a:prstGeom>
                    <a:noFill/>
                    <a:ln w="6350">
                      <a:noFill/>
                      <a:round/>
                      <a:headEnd/>
                      <a:tailEnd/>
                    </a:ln>
                  </p:spPr>
                  <p:txBody>
                    <a:bodyPr/>
                    <a:lstStyle/>
                    <a:p>
                      <a:endParaRPr lang="zh-TW" altLang="en-US"/>
                    </a:p>
                  </p:txBody>
                </p:sp>
                <p:sp>
                  <p:nvSpPr>
                    <p:cNvPr id="1745" name="Line 1081"/>
                    <p:cNvSpPr>
                      <a:spLocks noChangeShapeType="1"/>
                    </p:cNvSpPr>
                    <p:nvPr/>
                  </p:nvSpPr>
                  <p:spPr bwMode="auto">
                    <a:xfrm>
                      <a:off x="2100" y="1452"/>
                      <a:ext cx="28" cy="1"/>
                    </a:xfrm>
                    <a:prstGeom prst="line">
                      <a:avLst/>
                    </a:prstGeom>
                    <a:noFill/>
                    <a:ln w="6350">
                      <a:noFill/>
                      <a:round/>
                      <a:headEnd/>
                      <a:tailEnd/>
                    </a:ln>
                  </p:spPr>
                  <p:txBody>
                    <a:bodyPr/>
                    <a:lstStyle/>
                    <a:p>
                      <a:endParaRPr lang="zh-TW" altLang="en-US"/>
                    </a:p>
                  </p:txBody>
                </p:sp>
                <p:sp>
                  <p:nvSpPr>
                    <p:cNvPr id="1746" name="Line 1082"/>
                    <p:cNvSpPr>
                      <a:spLocks noChangeShapeType="1"/>
                    </p:cNvSpPr>
                    <p:nvPr/>
                  </p:nvSpPr>
                  <p:spPr bwMode="auto">
                    <a:xfrm>
                      <a:off x="2100" y="1454"/>
                      <a:ext cx="28" cy="1"/>
                    </a:xfrm>
                    <a:prstGeom prst="line">
                      <a:avLst/>
                    </a:prstGeom>
                    <a:noFill/>
                    <a:ln w="6350">
                      <a:noFill/>
                      <a:round/>
                      <a:headEnd/>
                      <a:tailEnd/>
                    </a:ln>
                  </p:spPr>
                  <p:txBody>
                    <a:bodyPr/>
                    <a:lstStyle/>
                    <a:p>
                      <a:endParaRPr lang="zh-TW" altLang="en-US"/>
                    </a:p>
                  </p:txBody>
                </p:sp>
                <p:sp>
                  <p:nvSpPr>
                    <p:cNvPr id="1747" name="Line 1083"/>
                    <p:cNvSpPr>
                      <a:spLocks noChangeShapeType="1"/>
                    </p:cNvSpPr>
                    <p:nvPr/>
                  </p:nvSpPr>
                  <p:spPr bwMode="auto">
                    <a:xfrm>
                      <a:off x="2100" y="1456"/>
                      <a:ext cx="28" cy="1"/>
                    </a:xfrm>
                    <a:prstGeom prst="line">
                      <a:avLst/>
                    </a:prstGeom>
                    <a:noFill/>
                    <a:ln w="6350">
                      <a:noFill/>
                      <a:round/>
                      <a:headEnd/>
                      <a:tailEnd/>
                    </a:ln>
                  </p:spPr>
                  <p:txBody>
                    <a:bodyPr/>
                    <a:lstStyle/>
                    <a:p>
                      <a:endParaRPr lang="zh-TW" altLang="en-US"/>
                    </a:p>
                  </p:txBody>
                </p:sp>
                <p:sp>
                  <p:nvSpPr>
                    <p:cNvPr id="1748" name="Line 1084"/>
                    <p:cNvSpPr>
                      <a:spLocks noChangeShapeType="1"/>
                    </p:cNvSpPr>
                    <p:nvPr/>
                  </p:nvSpPr>
                  <p:spPr bwMode="auto">
                    <a:xfrm>
                      <a:off x="2100" y="1458"/>
                      <a:ext cx="28" cy="1"/>
                    </a:xfrm>
                    <a:prstGeom prst="line">
                      <a:avLst/>
                    </a:prstGeom>
                    <a:noFill/>
                    <a:ln w="6350">
                      <a:noFill/>
                      <a:round/>
                      <a:headEnd/>
                      <a:tailEnd/>
                    </a:ln>
                  </p:spPr>
                  <p:txBody>
                    <a:bodyPr/>
                    <a:lstStyle/>
                    <a:p>
                      <a:endParaRPr lang="zh-TW" altLang="en-US"/>
                    </a:p>
                  </p:txBody>
                </p:sp>
                <p:sp>
                  <p:nvSpPr>
                    <p:cNvPr id="1749" name="Line 1085"/>
                    <p:cNvSpPr>
                      <a:spLocks noChangeShapeType="1"/>
                    </p:cNvSpPr>
                    <p:nvPr/>
                  </p:nvSpPr>
                  <p:spPr bwMode="auto">
                    <a:xfrm>
                      <a:off x="2100" y="1460"/>
                      <a:ext cx="28" cy="1"/>
                    </a:xfrm>
                    <a:prstGeom prst="line">
                      <a:avLst/>
                    </a:prstGeom>
                    <a:noFill/>
                    <a:ln w="6350">
                      <a:noFill/>
                      <a:round/>
                      <a:headEnd/>
                      <a:tailEnd/>
                    </a:ln>
                  </p:spPr>
                  <p:txBody>
                    <a:bodyPr/>
                    <a:lstStyle/>
                    <a:p>
                      <a:endParaRPr lang="zh-TW" altLang="en-US"/>
                    </a:p>
                  </p:txBody>
                </p:sp>
                <p:sp>
                  <p:nvSpPr>
                    <p:cNvPr id="1750" name="Line 1086"/>
                    <p:cNvSpPr>
                      <a:spLocks noChangeShapeType="1"/>
                    </p:cNvSpPr>
                    <p:nvPr/>
                  </p:nvSpPr>
                  <p:spPr bwMode="auto">
                    <a:xfrm>
                      <a:off x="2100" y="1462"/>
                      <a:ext cx="28" cy="1"/>
                    </a:xfrm>
                    <a:prstGeom prst="line">
                      <a:avLst/>
                    </a:prstGeom>
                    <a:noFill/>
                    <a:ln w="6350">
                      <a:noFill/>
                      <a:round/>
                      <a:headEnd/>
                      <a:tailEnd/>
                    </a:ln>
                  </p:spPr>
                  <p:txBody>
                    <a:bodyPr/>
                    <a:lstStyle/>
                    <a:p>
                      <a:endParaRPr lang="zh-TW" altLang="en-US"/>
                    </a:p>
                  </p:txBody>
                </p:sp>
                <p:sp>
                  <p:nvSpPr>
                    <p:cNvPr id="1751" name="Line 1087"/>
                    <p:cNvSpPr>
                      <a:spLocks noChangeShapeType="1"/>
                    </p:cNvSpPr>
                    <p:nvPr/>
                  </p:nvSpPr>
                  <p:spPr bwMode="auto">
                    <a:xfrm>
                      <a:off x="2100" y="1464"/>
                      <a:ext cx="28" cy="1"/>
                    </a:xfrm>
                    <a:prstGeom prst="line">
                      <a:avLst/>
                    </a:prstGeom>
                    <a:noFill/>
                    <a:ln w="6350">
                      <a:noFill/>
                      <a:round/>
                      <a:headEnd/>
                      <a:tailEnd/>
                    </a:ln>
                  </p:spPr>
                  <p:txBody>
                    <a:bodyPr/>
                    <a:lstStyle/>
                    <a:p>
                      <a:endParaRPr lang="zh-TW" altLang="en-US"/>
                    </a:p>
                  </p:txBody>
                </p:sp>
                <p:sp>
                  <p:nvSpPr>
                    <p:cNvPr id="1752" name="Line 1088"/>
                    <p:cNvSpPr>
                      <a:spLocks noChangeShapeType="1"/>
                    </p:cNvSpPr>
                    <p:nvPr/>
                  </p:nvSpPr>
                  <p:spPr bwMode="auto">
                    <a:xfrm>
                      <a:off x="2100" y="1466"/>
                      <a:ext cx="28" cy="1"/>
                    </a:xfrm>
                    <a:prstGeom prst="line">
                      <a:avLst/>
                    </a:prstGeom>
                    <a:noFill/>
                    <a:ln w="6350">
                      <a:noFill/>
                      <a:round/>
                      <a:headEnd/>
                      <a:tailEnd/>
                    </a:ln>
                  </p:spPr>
                  <p:txBody>
                    <a:bodyPr/>
                    <a:lstStyle/>
                    <a:p>
                      <a:endParaRPr lang="zh-TW" altLang="en-US"/>
                    </a:p>
                  </p:txBody>
                </p:sp>
                <p:sp>
                  <p:nvSpPr>
                    <p:cNvPr id="1753" name="Line 1089"/>
                    <p:cNvSpPr>
                      <a:spLocks noChangeShapeType="1"/>
                    </p:cNvSpPr>
                    <p:nvPr/>
                  </p:nvSpPr>
                  <p:spPr bwMode="auto">
                    <a:xfrm>
                      <a:off x="2100" y="1468"/>
                      <a:ext cx="28" cy="1"/>
                    </a:xfrm>
                    <a:prstGeom prst="line">
                      <a:avLst/>
                    </a:prstGeom>
                    <a:noFill/>
                    <a:ln w="6350">
                      <a:noFill/>
                      <a:round/>
                      <a:headEnd/>
                      <a:tailEnd/>
                    </a:ln>
                  </p:spPr>
                  <p:txBody>
                    <a:bodyPr/>
                    <a:lstStyle/>
                    <a:p>
                      <a:endParaRPr lang="zh-TW" altLang="en-US"/>
                    </a:p>
                  </p:txBody>
                </p:sp>
                <p:sp>
                  <p:nvSpPr>
                    <p:cNvPr id="1754" name="Line 1090"/>
                    <p:cNvSpPr>
                      <a:spLocks noChangeShapeType="1"/>
                    </p:cNvSpPr>
                    <p:nvPr/>
                  </p:nvSpPr>
                  <p:spPr bwMode="auto">
                    <a:xfrm>
                      <a:off x="2100" y="1470"/>
                      <a:ext cx="28" cy="1"/>
                    </a:xfrm>
                    <a:prstGeom prst="line">
                      <a:avLst/>
                    </a:prstGeom>
                    <a:noFill/>
                    <a:ln w="6350">
                      <a:noFill/>
                      <a:round/>
                      <a:headEnd/>
                      <a:tailEnd/>
                    </a:ln>
                  </p:spPr>
                  <p:txBody>
                    <a:bodyPr/>
                    <a:lstStyle/>
                    <a:p>
                      <a:endParaRPr lang="zh-TW" altLang="en-US"/>
                    </a:p>
                  </p:txBody>
                </p:sp>
                <p:sp>
                  <p:nvSpPr>
                    <p:cNvPr id="1755" name="Line 1091"/>
                    <p:cNvSpPr>
                      <a:spLocks noChangeShapeType="1"/>
                    </p:cNvSpPr>
                    <p:nvPr/>
                  </p:nvSpPr>
                  <p:spPr bwMode="auto">
                    <a:xfrm>
                      <a:off x="2100" y="1472"/>
                      <a:ext cx="28" cy="1"/>
                    </a:xfrm>
                    <a:prstGeom prst="line">
                      <a:avLst/>
                    </a:prstGeom>
                    <a:noFill/>
                    <a:ln w="6350">
                      <a:noFill/>
                      <a:round/>
                      <a:headEnd/>
                      <a:tailEnd/>
                    </a:ln>
                  </p:spPr>
                  <p:txBody>
                    <a:bodyPr/>
                    <a:lstStyle/>
                    <a:p>
                      <a:endParaRPr lang="zh-TW" altLang="en-US"/>
                    </a:p>
                  </p:txBody>
                </p:sp>
                <p:sp>
                  <p:nvSpPr>
                    <p:cNvPr id="1756" name="Line 1092"/>
                    <p:cNvSpPr>
                      <a:spLocks noChangeShapeType="1"/>
                    </p:cNvSpPr>
                    <p:nvPr/>
                  </p:nvSpPr>
                  <p:spPr bwMode="auto">
                    <a:xfrm>
                      <a:off x="2100" y="1474"/>
                      <a:ext cx="28" cy="1"/>
                    </a:xfrm>
                    <a:prstGeom prst="line">
                      <a:avLst/>
                    </a:prstGeom>
                    <a:noFill/>
                    <a:ln w="6350">
                      <a:noFill/>
                      <a:round/>
                      <a:headEnd/>
                      <a:tailEnd/>
                    </a:ln>
                  </p:spPr>
                  <p:txBody>
                    <a:bodyPr/>
                    <a:lstStyle/>
                    <a:p>
                      <a:endParaRPr lang="zh-TW" altLang="en-US"/>
                    </a:p>
                  </p:txBody>
                </p:sp>
                <p:sp>
                  <p:nvSpPr>
                    <p:cNvPr id="1757" name="Line 1093"/>
                    <p:cNvSpPr>
                      <a:spLocks noChangeShapeType="1"/>
                    </p:cNvSpPr>
                    <p:nvPr/>
                  </p:nvSpPr>
                  <p:spPr bwMode="auto">
                    <a:xfrm>
                      <a:off x="2100" y="1476"/>
                      <a:ext cx="28" cy="1"/>
                    </a:xfrm>
                    <a:prstGeom prst="line">
                      <a:avLst/>
                    </a:prstGeom>
                    <a:noFill/>
                    <a:ln w="6350">
                      <a:noFill/>
                      <a:round/>
                      <a:headEnd/>
                      <a:tailEnd/>
                    </a:ln>
                  </p:spPr>
                  <p:txBody>
                    <a:bodyPr/>
                    <a:lstStyle/>
                    <a:p>
                      <a:endParaRPr lang="zh-TW" altLang="en-US"/>
                    </a:p>
                  </p:txBody>
                </p:sp>
                <p:sp>
                  <p:nvSpPr>
                    <p:cNvPr id="1758" name="Line 1094"/>
                    <p:cNvSpPr>
                      <a:spLocks noChangeShapeType="1"/>
                    </p:cNvSpPr>
                    <p:nvPr/>
                  </p:nvSpPr>
                  <p:spPr bwMode="auto">
                    <a:xfrm>
                      <a:off x="2100" y="1478"/>
                      <a:ext cx="28" cy="1"/>
                    </a:xfrm>
                    <a:prstGeom prst="line">
                      <a:avLst/>
                    </a:prstGeom>
                    <a:noFill/>
                    <a:ln w="6350">
                      <a:noFill/>
                      <a:round/>
                      <a:headEnd/>
                      <a:tailEnd/>
                    </a:ln>
                  </p:spPr>
                  <p:txBody>
                    <a:bodyPr/>
                    <a:lstStyle/>
                    <a:p>
                      <a:endParaRPr lang="zh-TW" altLang="en-US"/>
                    </a:p>
                  </p:txBody>
                </p:sp>
                <p:sp>
                  <p:nvSpPr>
                    <p:cNvPr id="1759" name="Line 1095"/>
                    <p:cNvSpPr>
                      <a:spLocks noChangeShapeType="1"/>
                    </p:cNvSpPr>
                    <p:nvPr/>
                  </p:nvSpPr>
                  <p:spPr bwMode="auto">
                    <a:xfrm>
                      <a:off x="2100" y="1480"/>
                      <a:ext cx="28" cy="1"/>
                    </a:xfrm>
                    <a:prstGeom prst="line">
                      <a:avLst/>
                    </a:prstGeom>
                    <a:noFill/>
                    <a:ln w="6350">
                      <a:noFill/>
                      <a:round/>
                      <a:headEnd/>
                      <a:tailEnd/>
                    </a:ln>
                  </p:spPr>
                  <p:txBody>
                    <a:bodyPr/>
                    <a:lstStyle/>
                    <a:p>
                      <a:endParaRPr lang="zh-TW" altLang="en-US"/>
                    </a:p>
                  </p:txBody>
                </p:sp>
                <p:sp>
                  <p:nvSpPr>
                    <p:cNvPr id="1760" name="Line 1096"/>
                    <p:cNvSpPr>
                      <a:spLocks noChangeShapeType="1"/>
                    </p:cNvSpPr>
                    <p:nvPr/>
                  </p:nvSpPr>
                  <p:spPr bwMode="auto">
                    <a:xfrm>
                      <a:off x="2100" y="1482"/>
                      <a:ext cx="28" cy="1"/>
                    </a:xfrm>
                    <a:prstGeom prst="line">
                      <a:avLst/>
                    </a:prstGeom>
                    <a:noFill/>
                    <a:ln w="6350">
                      <a:noFill/>
                      <a:round/>
                      <a:headEnd/>
                      <a:tailEnd/>
                    </a:ln>
                  </p:spPr>
                  <p:txBody>
                    <a:bodyPr/>
                    <a:lstStyle/>
                    <a:p>
                      <a:endParaRPr lang="zh-TW" altLang="en-US"/>
                    </a:p>
                  </p:txBody>
                </p:sp>
                <p:sp>
                  <p:nvSpPr>
                    <p:cNvPr id="1761" name="Line 1097"/>
                    <p:cNvSpPr>
                      <a:spLocks noChangeShapeType="1"/>
                    </p:cNvSpPr>
                    <p:nvPr/>
                  </p:nvSpPr>
                  <p:spPr bwMode="auto">
                    <a:xfrm>
                      <a:off x="2100" y="1484"/>
                      <a:ext cx="28" cy="1"/>
                    </a:xfrm>
                    <a:prstGeom prst="line">
                      <a:avLst/>
                    </a:prstGeom>
                    <a:noFill/>
                    <a:ln w="6350">
                      <a:noFill/>
                      <a:round/>
                      <a:headEnd/>
                      <a:tailEnd/>
                    </a:ln>
                  </p:spPr>
                  <p:txBody>
                    <a:bodyPr/>
                    <a:lstStyle/>
                    <a:p>
                      <a:endParaRPr lang="zh-TW" altLang="en-US"/>
                    </a:p>
                  </p:txBody>
                </p:sp>
                <p:sp>
                  <p:nvSpPr>
                    <p:cNvPr id="1762" name="Line 1098"/>
                    <p:cNvSpPr>
                      <a:spLocks noChangeShapeType="1"/>
                    </p:cNvSpPr>
                    <p:nvPr/>
                  </p:nvSpPr>
                  <p:spPr bwMode="auto">
                    <a:xfrm>
                      <a:off x="2100" y="1486"/>
                      <a:ext cx="28" cy="1"/>
                    </a:xfrm>
                    <a:prstGeom prst="line">
                      <a:avLst/>
                    </a:prstGeom>
                    <a:noFill/>
                    <a:ln w="6350">
                      <a:noFill/>
                      <a:round/>
                      <a:headEnd/>
                      <a:tailEnd/>
                    </a:ln>
                  </p:spPr>
                  <p:txBody>
                    <a:bodyPr/>
                    <a:lstStyle/>
                    <a:p>
                      <a:endParaRPr lang="zh-TW" altLang="en-US"/>
                    </a:p>
                  </p:txBody>
                </p:sp>
                <p:sp>
                  <p:nvSpPr>
                    <p:cNvPr id="1763" name="Line 1099"/>
                    <p:cNvSpPr>
                      <a:spLocks noChangeShapeType="1"/>
                    </p:cNvSpPr>
                    <p:nvPr/>
                  </p:nvSpPr>
                  <p:spPr bwMode="auto">
                    <a:xfrm>
                      <a:off x="2100" y="1488"/>
                      <a:ext cx="28" cy="1"/>
                    </a:xfrm>
                    <a:prstGeom prst="line">
                      <a:avLst/>
                    </a:prstGeom>
                    <a:noFill/>
                    <a:ln w="6350">
                      <a:noFill/>
                      <a:round/>
                      <a:headEnd/>
                      <a:tailEnd/>
                    </a:ln>
                  </p:spPr>
                  <p:txBody>
                    <a:bodyPr/>
                    <a:lstStyle/>
                    <a:p>
                      <a:endParaRPr lang="zh-TW" altLang="en-US"/>
                    </a:p>
                  </p:txBody>
                </p:sp>
                <p:sp>
                  <p:nvSpPr>
                    <p:cNvPr id="1764" name="Line 1100"/>
                    <p:cNvSpPr>
                      <a:spLocks noChangeShapeType="1"/>
                    </p:cNvSpPr>
                    <p:nvPr/>
                  </p:nvSpPr>
                  <p:spPr bwMode="auto">
                    <a:xfrm>
                      <a:off x="2100" y="1490"/>
                      <a:ext cx="28" cy="1"/>
                    </a:xfrm>
                    <a:prstGeom prst="line">
                      <a:avLst/>
                    </a:prstGeom>
                    <a:noFill/>
                    <a:ln w="6350">
                      <a:noFill/>
                      <a:round/>
                      <a:headEnd/>
                      <a:tailEnd/>
                    </a:ln>
                  </p:spPr>
                  <p:txBody>
                    <a:bodyPr/>
                    <a:lstStyle/>
                    <a:p>
                      <a:endParaRPr lang="zh-TW" altLang="en-US"/>
                    </a:p>
                  </p:txBody>
                </p:sp>
                <p:sp>
                  <p:nvSpPr>
                    <p:cNvPr id="1765" name="Line 1101"/>
                    <p:cNvSpPr>
                      <a:spLocks noChangeShapeType="1"/>
                    </p:cNvSpPr>
                    <p:nvPr/>
                  </p:nvSpPr>
                  <p:spPr bwMode="auto">
                    <a:xfrm>
                      <a:off x="2100" y="1492"/>
                      <a:ext cx="28" cy="1"/>
                    </a:xfrm>
                    <a:prstGeom prst="line">
                      <a:avLst/>
                    </a:prstGeom>
                    <a:noFill/>
                    <a:ln w="6350">
                      <a:noFill/>
                      <a:round/>
                      <a:headEnd/>
                      <a:tailEnd/>
                    </a:ln>
                  </p:spPr>
                  <p:txBody>
                    <a:bodyPr/>
                    <a:lstStyle/>
                    <a:p>
                      <a:endParaRPr lang="zh-TW" altLang="en-US"/>
                    </a:p>
                  </p:txBody>
                </p:sp>
                <p:sp>
                  <p:nvSpPr>
                    <p:cNvPr id="1766" name="Line 1102"/>
                    <p:cNvSpPr>
                      <a:spLocks noChangeShapeType="1"/>
                    </p:cNvSpPr>
                    <p:nvPr/>
                  </p:nvSpPr>
                  <p:spPr bwMode="auto">
                    <a:xfrm>
                      <a:off x="2100" y="1494"/>
                      <a:ext cx="28" cy="1"/>
                    </a:xfrm>
                    <a:prstGeom prst="line">
                      <a:avLst/>
                    </a:prstGeom>
                    <a:noFill/>
                    <a:ln w="6350">
                      <a:noFill/>
                      <a:round/>
                      <a:headEnd/>
                      <a:tailEnd/>
                    </a:ln>
                  </p:spPr>
                  <p:txBody>
                    <a:bodyPr/>
                    <a:lstStyle/>
                    <a:p>
                      <a:endParaRPr lang="zh-TW" altLang="en-US"/>
                    </a:p>
                  </p:txBody>
                </p:sp>
                <p:sp>
                  <p:nvSpPr>
                    <p:cNvPr id="1767" name="Line 1103"/>
                    <p:cNvSpPr>
                      <a:spLocks noChangeShapeType="1"/>
                    </p:cNvSpPr>
                    <p:nvPr/>
                  </p:nvSpPr>
                  <p:spPr bwMode="auto">
                    <a:xfrm>
                      <a:off x="2100" y="1496"/>
                      <a:ext cx="28" cy="1"/>
                    </a:xfrm>
                    <a:prstGeom prst="line">
                      <a:avLst/>
                    </a:prstGeom>
                    <a:noFill/>
                    <a:ln w="6350">
                      <a:noFill/>
                      <a:round/>
                      <a:headEnd/>
                      <a:tailEnd/>
                    </a:ln>
                  </p:spPr>
                  <p:txBody>
                    <a:bodyPr/>
                    <a:lstStyle/>
                    <a:p>
                      <a:endParaRPr lang="zh-TW" altLang="en-US"/>
                    </a:p>
                  </p:txBody>
                </p:sp>
                <p:sp>
                  <p:nvSpPr>
                    <p:cNvPr id="1768" name="Line 1104"/>
                    <p:cNvSpPr>
                      <a:spLocks noChangeShapeType="1"/>
                    </p:cNvSpPr>
                    <p:nvPr/>
                  </p:nvSpPr>
                  <p:spPr bwMode="auto">
                    <a:xfrm>
                      <a:off x="2100" y="1498"/>
                      <a:ext cx="28" cy="1"/>
                    </a:xfrm>
                    <a:prstGeom prst="line">
                      <a:avLst/>
                    </a:prstGeom>
                    <a:noFill/>
                    <a:ln w="6350">
                      <a:noFill/>
                      <a:round/>
                      <a:headEnd/>
                      <a:tailEnd/>
                    </a:ln>
                  </p:spPr>
                  <p:txBody>
                    <a:bodyPr/>
                    <a:lstStyle/>
                    <a:p>
                      <a:endParaRPr lang="zh-TW" altLang="en-US"/>
                    </a:p>
                  </p:txBody>
                </p:sp>
                <p:sp>
                  <p:nvSpPr>
                    <p:cNvPr id="1769" name="Line 1105"/>
                    <p:cNvSpPr>
                      <a:spLocks noChangeShapeType="1"/>
                    </p:cNvSpPr>
                    <p:nvPr/>
                  </p:nvSpPr>
                  <p:spPr bwMode="auto">
                    <a:xfrm>
                      <a:off x="2100" y="1500"/>
                      <a:ext cx="28" cy="1"/>
                    </a:xfrm>
                    <a:prstGeom prst="line">
                      <a:avLst/>
                    </a:prstGeom>
                    <a:noFill/>
                    <a:ln w="6350">
                      <a:noFill/>
                      <a:round/>
                      <a:headEnd/>
                      <a:tailEnd/>
                    </a:ln>
                  </p:spPr>
                  <p:txBody>
                    <a:bodyPr/>
                    <a:lstStyle/>
                    <a:p>
                      <a:endParaRPr lang="zh-TW" altLang="en-US"/>
                    </a:p>
                  </p:txBody>
                </p:sp>
                <p:sp>
                  <p:nvSpPr>
                    <p:cNvPr id="1770" name="Line 1106"/>
                    <p:cNvSpPr>
                      <a:spLocks noChangeShapeType="1"/>
                    </p:cNvSpPr>
                    <p:nvPr/>
                  </p:nvSpPr>
                  <p:spPr bwMode="auto">
                    <a:xfrm>
                      <a:off x="2100" y="1502"/>
                      <a:ext cx="28" cy="1"/>
                    </a:xfrm>
                    <a:prstGeom prst="line">
                      <a:avLst/>
                    </a:prstGeom>
                    <a:noFill/>
                    <a:ln w="6350">
                      <a:noFill/>
                      <a:round/>
                      <a:headEnd/>
                      <a:tailEnd/>
                    </a:ln>
                  </p:spPr>
                  <p:txBody>
                    <a:bodyPr/>
                    <a:lstStyle/>
                    <a:p>
                      <a:endParaRPr lang="zh-TW" altLang="en-US"/>
                    </a:p>
                  </p:txBody>
                </p:sp>
                <p:sp>
                  <p:nvSpPr>
                    <p:cNvPr id="1771" name="Line 1107"/>
                    <p:cNvSpPr>
                      <a:spLocks noChangeShapeType="1"/>
                    </p:cNvSpPr>
                    <p:nvPr/>
                  </p:nvSpPr>
                  <p:spPr bwMode="auto">
                    <a:xfrm>
                      <a:off x="2100" y="1504"/>
                      <a:ext cx="28" cy="1"/>
                    </a:xfrm>
                    <a:prstGeom prst="line">
                      <a:avLst/>
                    </a:prstGeom>
                    <a:noFill/>
                    <a:ln w="6350">
                      <a:noFill/>
                      <a:round/>
                      <a:headEnd/>
                      <a:tailEnd/>
                    </a:ln>
                  </p:spPr>
                  <p:txBody>
                    <a:bodyPr/>
                    <a:lstStyle/>
                    <a:p>
                      <a:endParaRPr lang="zh-TW" altLang="en-US"/>
                    </a:p>
                  </p:txBody>
                </p:sp>
                <p:sp>
                  <p:nvSpPr>
                    <p:cNvPr id="1772" name="Line 1108"/>
                    <p:cNvSpPr>
                      <a:spLocks noChangeShapeType="1"/>
                    </p:cNvSpPr>
                    <p:nvPr/>
                  </p:nvSpPr>
                  <p:spPr bwMode="auto">
                    <a:xfrm>
                      <a:off x="2100" y="1506"/>
                      <a:ext cx="28" cy="1"/>
                    </a:xfrm>
                    <a:prstGeom prst="line">
                      <a:avLst/>
                    </a:prstGeom>
                    <a:noFill/>
                    <a:ln w="6350">
                      <a:noFill/>
                      <a:round/>
                      <a:headEnd/>
                      <a:tailEnd/>
                    </a:ln>
                  </p:spPr>
                  <p:txBody>
                    <a:bodyPr/>
                    <a:lstStyle/>
                    <a:p>
                      <a:endParaRPr lang="zh-TW" altLang="en-US"/>
                    </a:p>
                  </p:txBody>
                </p:sp>
                <p:sp>
                  <p:nvSpPr>
                    <p:cNvPr id="1773" name="Line 1109"/>
                    <p:cNvSpPr>
                      <a:spLocks noChangeShapeType="1"/>
                    </p:cNvSpPr>
                    <p:nvPr/>
                  </p:nvSpPr>
                  <p:spPr bwMode="auto">
                    <a:xfrm>
                      <a:off x="2100" y="1508"/>
                      <a:ext cx="28" cy="1"/>
                    </a:xfrm>
                    <a:prstGeom prst="line">
                      <a:avLst/>
                    </a:prstGeom>
                    <a:noFill/>
                    <a:ln w="6350">
                      <a:noFill/>
                      <a:round/>
                      <a:headEnd/>
                      <a:tailEnd/>
                    </a:ln>
                  </p:spPr>
                  <p:txBody>
                    <a:bodyPr/>
                    <a:lstStyle/>
                    <a:p>
                      <a:endParaRPr lang="zh-TW" altLang="en-US"/>
                    </a:p>
                  </p:txBody>
                </p:sp>
                <p:sp>
                  <p:nvSpPr>
                    <p:cNvPr id="1774" name="Line 1110"/>
                    <p:cNvSpPr>
                      <a:spLocks noChangeShapeType="1"/>
                    </p:cNvSpPr>
                    <p:nvPr/>
                  </p:nvSpPr>
                  <p:spPr bwMode="auto">
                    <a:xfrm>
                      <a:off x="2100" y="1510"/>
                      <a:ext cx="28" cy="1"/>
                    </a:xfrm>
                    <a:prstGeom prst="line">
                      <a:avLst/>
                    </a:prstGeom>
                    <a:noFill/>
                    <a:ln w="6350">
                      <a:noFill/>
                      <a:round/>
                      <a:headEnd/>
                      <a:tailEnd/>
                    </a:ln>
                  </p:spPr>
                  <p:txBody>
                    <a:bodyPr/>
                    <a:lstStyle/>
                    <a:p>
                      <a:endParaRPr lang="zh-TW" altLang="en-US"/>
                    </a:p>
                  </p:txBody>
                </p:sp>
                <p:sp>
                  <p:nvSpPr>
                    <p:cNvPr id="1775" name="Line 1111"/>
                    <p:cNvSpPr>
                      <a:spLocks noChangeShapeType="1"/>
                    </p:cNvSpPr>
                    <p:nvPr/>
                  </p:nvSpPr>
                  <p:spPr bwMode="auto">
                    <a:xfrm>
                      <a:off x="2100" y="1512"/>
                      <a:ext cx="28" cy="1"/>
                    </a:xfrm>
                    <a:prstGeom prst="line">
                      <a:avLst/>
                    </a:prstGeom>
                    <a:noFill/>
                    <a:ln w="6350">
                      <a:noFill/>
                      <a:round/>
                      <a:headEnd/>
                      <a:tailEnd/>
                    </a:ln>
                  </p:spPr>
                  <p:txBody>
                    <a:bodyPr/>
                    <a:lstStyle/>
                    <a:p>
                      <a:endParaRPr lang="zh-TW" altLang="en-US"/>
                    </a:p>
                  </p:txBody>
                </p:sp>
                <p:sp>
                  <p:nvSpPr>
                    <p:cNvPr id="1776" name="Line 1112"/>
                    <p:cNvSpPr>
                      <a:spLocks noChangeShapeType="1"/>
                    </p:cNvSpPr>
                    <p:nvPr/>
                  </p:nvSpPr>
                  <p:spPr bwMode="auto">
                    <a:xfrm>
                      <a:off x="2100" y="1514"/>
                      <a:ext cx="28" cy="1"/>
                    </a:xfrm>
                    <a:prstGeom prst="line">
                      <a:avLst/>
                    </a:prstGeom>
                    <a:noFill/>
                    <a:ln w="6350">
                      <a:noFill/>
                      <a:round/>
                      <a:headEnd/>
                      <a:tailEnd/>
                    </a:ln>
                  </p:spPr>
                  <p:txBody>
                    <a:bodyPr/>
                    <a:lstStyle/>
                    <a:p>
                      <a:endParaRPr lang="zh-TW" altLang="en-US"/>
                    </a:p>
                  </p:txBody>
                </p:sp>
                <p:sp>
                  <p:nvSpPr>
                    <p:cNvPr id="1777" name="Line 1113"/>
                    <p:cNvSpPr>
                      <a:spLocks noChangeShapeType="1"/>
                    </p:cNvSpPr>
                    <p:nvPr/>
                  </p:nvSpPr>
                  <p:spPr bwMode="auto">
                    <a:xfrm>
                      <a:off x="2100" y="1516"/>
                      <a:ext cx="28" cy="1"/>
                    </a:xfrm>
                    <a:prstGeom prst="line">
                      <a:avLst/>
                    </a:prstGeom>
                    <a:noFill/>
                    <a:ln w="6350">
                      <a:noFill/>
                      <a:round/>
                      <a:headEnd/>
                      <a:tailEnd/>
                    </a:ln>
                  </p:spPr>
                  <p:txBody>
                    <a:bodyPr/>
                    <a:lstStyle/>
                    <a:p>
                      <a:endParaRPr lang="zh-TW" altLang="en-US"/>
                    </a:p>
                  </p:txBody>
                </p:sp>
                <p:sp>
                  <p:nvSpPr>
                    <p:cNvPr id="1778" name="Line 1114"/>
                    <p:cNvSpPr>
                      <a:spLocks noChangeShapeType="1"/>
                    </p:cNvSpPr>
                    <p:nvPr/>
                  </p:nvSpPr>
                  <p:spPr bwMode="auto">
                    <a:xfrm>
                      <a:off x="2100" y="1518"/>
                      <a:ext cx="28" cy="1"/>
                    </a:xfrm>
                    <a:prstGeom prst="line">
                      <a:avLst/>
                    </a:prstGeom>
                    <a:noFill/>
                    <a:ln w="6350">
                      <a:noFill/>
                      <a:round/>
                      <a:headEnd/>
                      <a:tailEnd/>
                    </a:ln>
                  </p:spPr>
                  <p:txBody>
                    <a:bodyPr/>
                    <a:lstStyle/>
                    <a:p>
                      <a:endParaRPr lang="zh-TW" altLang="en-US"/>
                    </a:p>
                  </p:txBody>
                </p:sp>
                <p:sp>
                  <p:nvSpPr>
                    <p:cNvPr id="1779" name="Line 1115"/>
                    <p:cNvSpPr>
                      <a:spLocks noChangeShapeType="1"/>
                    </p:cNvSpPr>
                    <p:nvPr/>
                  </p:nvSpPr>
                  <p:spPr bwMode="auto">
                    <a:xfrm>
                      <a:off x="2100" y="1520"/>
                      <a:ext cx="28" cy="1"/>
                    </a:xfrm>
                    <a:prstGeom prst="line">
                      <a:avLst/>
                    </a:prstGeom>
                    <a:noFill/>
                    <a:ln w="6350">
                      <a:noFill/>
                      <a:round/>
                      <a:headEnd/>
                      <a:tailEnd/>
                    </a:ln>
                  </p:spPr>
                  <p:txBody>
                    <a:bodyPr/>
                    <a:lstStyle/>
                    <a:p>
                      <a:endParaRPr lang="zh-TW" altLang="en-US"/>
                    </a:p>
                  </p:txBody>
                </p:sp>
                <p:sp>
                  <p:nvSpPr>
                    <p:cNvPr id="1780" name="Line 1116"/>
                    <p:cNvSpPr>
                      <a:spLocks noChangeShapeType="1"/>
                    </p:cNvSpPr>
                    <p:nvPr/>
                  </p:nvSpPr>
                  <p:spPr bwMode="auto">
                    <a:xfrm>
                      <a:off x="2100" y="1522"/>
                      <a:ext cx="28" cy="1"/>
                    </a:xfrm>
                    <a:prstGeom prst="line">
                      <a:avLst/>
                    </a:prstGeom>
                    <a:noFill/>
                    <a:ln w="6350">
                      <a:noFill/>
                      <a:round/>
                      <a:headEnd/>
                      <a:tailEnd/>
                    </a:ln>
                  </p:spPr>
                  <p:txBody>
                    <a:bodyPr/>
                    <a:lstStyle/>
                    <a:p>
                      <a:endParaRPr lang="zh-TW" altLang="en-US"/>
                    </a:p>
                  </p:txBody>
                </p:sp>
                <p:sp>
                  <p:nvSpPr>
                    <p:cNvPr id="1781" name="Line 1117"/>
                    <p:cNvSpPr>
                      <a:spLocks noChangeShapeType="1"/>
                    </p:cNvSpPr>
                    <p:nvPr/>
                  </p:nvSpPr>
                  <p:spPr bwMode="auto">
                    <a:xfrm>
                      <a:off x="2100" y="1524"/>
                      <a:ext cx="28" cy="1"/>
                    </a:xfrm>
                    <a:prstGeom prst="line">
                      <a:avLst/>
                    </a:prstGeom>
                    <a:noFill/>
                    <a:ln w="6350">
                      <a:noFill/>
                      <a:round/>
                      <a:headEnd/>
                      <a:tailEnd/>
                    </a:ln>
                  </p:spPr>
                  <p:txBody>
                    <a:bodyPr/>
                    <a:lstStyle/>
                    <a:p>
                      <a:endParaRPr lang="zh-TW" altLang="en-US"/>
                    </a:p>
                  </p:txBody>
                </p:sp>
                <p:sp>
                  <p:nvSpPr>
                    <p:cNvPr id="1782" name="Line 1118"/>
                    <p:cNvSpPr>
                      <a:spLocks noChangeShapeType="1"/>
                    </p:cNvSpPr>
                    <p:nvPr/>
                  </p:nvSpPr>
                  <p:spPr bwMode="auto">
                    <a:xfrm>
                      <a:off x="2100" y="1526"/>
                      <a:ext cx="28" cy="1"/>
                    </a:xfrm>
                    <a:prstGeom prst="line">
                      <a:avLst/>
                    </a:prstGeom>
                    <a:noFill/>
                    <a:ln w="6350">
                      <a:noFill/>
                      <a:round/>
                      <a:headEnd/>
                      <a:tailEnd/>
                    </a:ln>
                  </p:spPr>
                  <p:txBody>
                    <a:bodyPr/>
                    <a:lstStyle/>
                    <a:p>
                      <a:endParaRPr lang="zh-TW" altLang="en-US"/>
                    </a:p>
                  </p:txBody>
                </p:sp>
                <p:sp>
                  <p:nvSpPr>
                    <p:cNvPr id="1783" name="Line 1119"/>
                    <p:cNvSpPr>
                      <a:spLocks noChangeShapeType="1"/>
                    </p:cNvSpPr>
                    <p:nvPr/>
                  </p:nvSpPr>
                  <p:spPr bwMode="auto">
                    <a:xfrm>
                      <a:off x="2100" y="1528"/>
                      <a:ext cx="28" cy="1"/>
                    </a:xfrm>
                    <a:prstGeom prst="line">
                      <a:avLst/>
                    </a:prstGeom>
                    <a:noFill/>
                    <a:ln w="6350">
                      <a:noFill/>
                      <a:round/>
                      <a:headEnd/>
                      <a:tailEnd/>
                    </a:ln>
                  </p:spPr>
                  <p:txBody>
                    <a:bodyPr/>
                    <a:lstStyle/>
                    <a:p>
                      <a:endParaRPr lang="zh-TW" altLang="en-US"/>
                    </a:p>
                  </p:txBody>
                </p:sp>
                <p:sp>
                  <p:nvSpPr>
                    <p:cNvPr id="1784" name="Line 1120"/>
                    <p:cNvSpPr>
                      <a:spLocks noChangeShapeType="1"/>
                    </p:cNvSpPr>
                    <p:nvPr/>
                  </p:nvSpPr>
                  <p:spPr bwMode="auto">
                    <a:xfrm>
                      <a:off x="2100" y="1530"/>
                      <a:ext cx="28" cy="1"/>
                    </a:xfrm>
                    <a:prstGeom prst="line">
                      <a:avLst/>
                    </a:prstGeom>
                    <a:noFill/>
                    <a:ln w="6350">
                      <a:noFill/>
                      <a:round/>
                      <a:headEnd/>
                      <a:tailEnd/>
                    </a:ln>
                  </p:spPr>
                  <p:txBody>
                    <a:bodyPr/>
                    <a:lstStyle/>
                    <a:p>
                      <a:endParaRPr lang="zh-TW" altLang="en-US"/>
                    </a:p>
                  </p:txBody>
                </p:sp>
                <p:sp>
                  <p:nvSpPr>
                    <p:cNvPr id="1785" name="Line 1121"/>
                    <p:cNvSpPr>
                      <a:spLocks noChangeShapeType="1"/>
                    </p:cNvSpPr>
                    <p:nvPr/>
                  </p:nvSpPr>
                  <p:spPr bwMode="auto">
                    <a:xfrm>
                      <a:off x="2100" y="1532"/>
                      <a:ext cx="28" cy="1"/>
                    </a:xfrm>
                    <a:prstGeom prst="line">
                      <a:avLst/>
                    </a:prstGeom>
                    <a:noFill/>
                    <a:ln w="6350">
                      <a:noFill/>
                      <a:round/>
                      <a:headEnd/>
                      <a:tailEnd/>
                    </a:ln>
                  </p:spPr>
                  <p:txBody>
                    <a:bodyPr/>
                    <a:lstStyle/>
                    <a:p>
                      <a:endParaRPr lang="zh-TW" altLang="en-US"/>
                    </a:p>
                  </p:txBody>
                </p:sp>
                <p:sp>
                  <p:nvSpPr>
                    <p:cNvPr id="1786" name="Line 1122"/>
                    <p:cNvSpPr>
                      <a:spLocks noChangeShapeType="1"/>
                    </p:cNvSpPr>
                    <p:nvPr/>
                  </p:nvSpPr>
                  <p:spPr bwMode="auto">
                    <a:xfrm>
                      <a:off x="2100" y="1534"/>
                      <a:ext cx="28" cy="1"/>
                    </a:xfrm>
                    <a:prstGeom prst="line">
                      <a:avLst/>
                    </a:prstGeom>
                    <a:noFill/>
                    <a:ln w="6350">
                      <a:noFill/>
                      <a:round/>
                      <a:headEnd/>
                      <a:tailEnd/>
                    </a:ln>
                  </p:spPr>
                  <p:txBody>
                    <a:bodyPr/>
                    <a:lstStyle/>
                    <a:p>
                      <a:endParaRPr lang="zh-TW" altLang="en-US"/>
                    </a:p>
                  </p:txBody>
                </p:sp>
                <p:sp>
                  <p:nvSpPr>
                    <p:cNvPr id="1787" name="Line 1123"/>
                    <p:cNvSpPr>
                      <a:spLocks noChangeShapeType="1"/>
                    </p:cNvSpPr>
                    <p:nvPr/>
                  </p:nvSpPr>
                  <p:spPr bwMode="auto">
                    <a:xfrm>
                      <a:off x="2100" y="1536"/>
                      <a:ext cx="28" cy="1"/>
                    </a:xfrm>
                    <a:prstGeom prst="line">
                      <a:avLst/>
                    </a:prstGeom>
                    <a:noFill/>
                    <a:ln w="6350">
                      <a:noFill/>
                      <a:round/>
                      <a:headEnd/>
                      <a:tailEnd/>
                    </a:ln>
                  </p:spPr>
                  <p:txBody>
                    <a:bodyPr/>
                    <a:lstStyle/>
                    <a:p>
                      <a:endParaRPr lang="zh-TW" altLang="en-US"/>
                    </a:p>
                  </p:txBody>
                </p:sp>
                <p:sp>
                  <p:nvSpPr>
                    <p:cNvPr id="1788" name="Line 1124"/>
                    <p:cNvSpPr>
                      <a:spLocks noChangeShapeType="1"/>
                    </p:cNvSpPr>
                    <p:nvPr/>
                  </p:nvSpPr>
                  <p:spPr bwMode="auto">
                    <a:xfrm>
                      <a:off x="2100" y="1538"/>
                      <a:ext cx="28" cy="1"/>
                    </a:xfrm>
                    <a:prstGeom prst="line">
                      <a:avLst/>
                    </a:prstGeom>
                    <a:noFill/>
                    <a:ln w="6350">
                      <a:noFill/>
                      <a:round/>
                      <a:headEnd/>
                      <a:tailEnd/>
                    </a:ln>
                  </p:spPr>
                  <p:txBody>
                    <a:bodyPr/>
                    <a:lstStyle/>
                    <a:p>
                      <a:endParaRPr lang="zh-TW" altLang="en-US"/>
                    </a:p>
                  </p:txBody>
                </p:sp>
                <p:sp>
                  <p:nvSpPr>
                    <p:cNvPr id="1789" name="Line 1125"/>
                    <p:cNvSpPr>
                      <a:spLocks noChangeShapeType="1"/>
                    </p:cNvSpPr>
                    <p:nvPr/>
                  </p:nvSpPr>
                  <p:spPr bwMode="auto">
                    <a:xfrm>
                      <a:off x="2100" y="1540"/>
                      <a:ext cx="28" cy="1"/>
                    </a:xfrm>
                    <a:prstGeom prst="line">
                      <a:avLst/>
                    </a:prstGeom>
                    <a:noFill/>
                    <a:ln w="6350">
                      <a:noFill/>
                      <a:round/>
                      <a:headEnd/>
                      <a:tailEnd/>
                    </a:ln>
                  </p:spPr>
                  <p:txBody>
                    <a:bodyPr/>
                    <a:lstStyle/>
                    <a:p>
                      <a:endParaRPr lang="zh-TW" altLang="en-US"/>
                    </a:p>
                  </p:txBody>
                </p:sp>
                <p:sp>
                  <p:nvSpPr>
                    <p:cNvPr id="1790" name="Line 1126"/>
                    <p:cNvSpPr>
                      <a:spLocks noChangeShapeType="1"/>
                    </p:cNvSpPr>
                    <p:nvPr/>
                  </p:nvSpPr>
                  <p:spPr bwMode="auto">
                    <a:xfrm>
                      <a:off x="2100" y="1542"/>
                      <a:ext cx="28" cy="1"/>
                    </a:xfrm>
                    <a:prstGeom prst="line">
                      <a:avLst/>
                    </a:prstGeom>
                    <a:noFill/>
                    <a:ln w="6350">
                      <a:noFill/>
                      <a:round/>
                      <a:headEnd/>
                      <a:tailEnd/>
                    </a:ln>
                  </p:spPr>
                  <p:txBody>
                    <a:bodyPr/>
                    <a:lstStyle/>
                    <a:p>
                      <a:endParaRPr lang="zh-TW" altLang="en-US"/>
                    </a:p>
                  </p:txBody>
                </p:sp>
                <p:sp>
                  <p:nvSpPr>
                    <p:cNvPr id="1791" name="Line 1127"/>
                    <p:cNvSpPr>
                      <a:spLocks noChangeShapeType="1"/>
                    </p:cNvSpPr>
                    <p:nvPr/>
                  </p:nvSpPr>
                  <p:spPr bwMode="auto">
                    <a:xfrm>
                      <a:off x="2100" y="1544"/>
                      <a:ext cx="28" cy="1"/>
                    </a:xfrm>
                    <a:prstGeom prst="line">
                      <a:avLst/>
                    </a:prstGeom>
                    <a:noFill/>
                    <a:ln w="6350">
                      <a:noFill/>
                      <a:round/>
                      <a:headEnd/>
                      <a:tailEnd/>
                    </a:ln>
                  </p:spPr>
                  <p:txBody>
                    <a:bodyPr/>
                    <a:lstStyle/>
                    <a:p>
                      <a:endParaRPr lang="zh-TW" altLang="en-US"/>
                    </a:p>
                  </p:txBody>
                </p:sp>
                <p:sp>
                  <p:nvSpPr>
                    <p:cNvPr id="1792" name="Line 1128"/>
                    <p:cNvSpPr>
                      <a:spLocks noChangeShapeType="1"/>
                    </p:cNvSpPr>
                    <p:nvPr/>
                  </p:nvSpPr>
                  <p:spPr bwMode="auto">
                    <a:xfrm>
                      <a:off x="2100" y="1546"/>
                      <a:ext cx="28" cy="1"/>
                    </a:xfrm>
                    <a:prstGeom prst="line">
                      <a:avLst/>
                    </a:prstGeom>
                    <a:noFill/>
                    <a:ln w="6350">
                      <a:noFill/>
                      <a:round/>
                      <a:headEnd/>
                      <a:tailEnd/>
                    </a:ln>
                  </p:spPr>
                  <p:txBody>
                    <a:bodyPr/>
                    <a:lstStyle/>
                    <a:p>
                      <a:endParaRPr lang="zh-TW" altLang="en-US"/>
                    </a:p>
                  </p:txBody>
                </p:sp>
                <p:sp>
                  <p:nvSpPr>
                    <p:cNvPr id="1793" name="Line 1129"/>
                    <p:cNvSpPr>
                      <a:spLocks noChangeShapeType="1"/>
                    </p:cNvSpPr>
                    <p:nvPr/>
                  </p:nvSpPr>
                  <p:spPr bwMode="auto">
                    <a:xfrm>
                      <a:off x="2100" y="1548"/>
                      <a:ext cx="28" cy="1"/>
                    </a:xfrm>
                    <a:prstGeom prst="line">
                      <a:avLst/>
                    </a:prstGeom>
                    <a:noFill/>
                    <a:ln w="6350">
                      <a:noFill/>
                      <a:round/>
                      <a:headEnd/>
                      <a:tailEnd/>
                    </a:ln>
                  </p:spPr>
                  <p:txBody>
                    <a:bodyPr/>
                    <a:lstStyle/>
                    <a:p>
                      <a:endParaRPr lang="zh-TW" altLang="en-US"/>
                    </a:p>
                  </p:txBody>
                </p:sp>
                <p:sp>
                  <p:nvSpPr>
                    <p:cNvPr id="1794" name="Line 1130"/>
                    <p:cNvSpPr>
                      <a:spLocks noChangeShapeType="1"/>
                    </p:cNvSpPr>
                    <p:nvPr/>
                  </p:nvSpPr>
                  <p:spPr bwMode="auto">
                    <a:xfrm>
                      <a:off x="2100" y="1550"/>
                      <a:ext cx="28" cy="1"/>
                    </a:xfrm>
                    <a:prstGeom prst="line">
                      <a:avLst/>
                    </a:prstGeom>
                    <a:noFill/>
                    <a:ln w="6350">
                      <a:noFill/>
                      <a:round/>
                      <a:headEnd/>
                      <a:tailEnd/>
                    </a:ln>
                  </p:spPr>
                  <p:txBody>
                    <a:bodyPr/>
                    <a:lstStyle/>
                    <a:p>
                      <a:endParaRPr lang="zh-TW" altLang="en-US"/>
                    </a:p>
                  </p:txBody>
                </p:sp>
                <p:sp>
                  <p:nvSpPr>
                    <p:cNvPr id="1795" name="Line 1131"/>
                    <p:cNvSpPr>
                      <a:spLocks noChangeShapeType="1"/>
                    </p:cNvSpPr>
                    <p:nvPr/>
                  </p:nvSpPr>
                  <p:spPr bwMode="auto">
                    <a:xfrm>
                      <a:off x="2100" y="1552"/>
                      <a:ext cx="28" cy="1"/>
                    </a:xfrm>
                    <a:prstGeom prst="line">
                      <a:avLst/>
                    </a:prstGeom>
                    <a:noFill/>
                    <a:ln w="6350">
                      <a:noFill/>
                      <a:round/>
                      <a:headEnd/>
                      <a:tailEnd/>
                    </a:ln>
                  </p:spPr>
                  <p:txBody>
                    <a:bodyPr/>
                    <a:lstStyle/>
                    <a:p>
                      <a:endParaRPr lang="zh-TW" altLang="en-US"/>
                    </a:p>
                  </p:txBody>
                </p:sp>
                <p:sp>
                  <p:nvSpPr>
                    <p:cNvPr id="1796" name="Line 1132"/>
                    <p:cNvSpPr>
                      <a:spLocks noChangeShapeType="1"/>
                    </p:cNvSpPr>
                    <p:nvPr/>
                  </p:nvSpPr>
                  <p:spPr bwMode="auto">
                    <a:xfrm>
                      <a:off x="2100" y="1554"/>
                      <a:ext cx="28" cy="1"/>
                    </a:xfrm>
                    <a:prstGeom prst="line">
                      <a:avLst/>
                    </a:prstGeom>
                    <a:noFill/>
                    <a:ln w="6350">
                      <a:noFill/>
                      <a:round/>
                      <a:headEnd/>
                      <a:tailEnd/>
                    </a:ln>
                  </p:spPr>
                  <p:txBody>
                    <a:bodyPr/>
                    <a:lstStyle/>
                    <a:p>
                      <a:endParaRPr lang="zh-TW" altLang="en-US"/>
                    </a:p>
                  </p:txBody>
                </p:sp>
                <p:sp>
                  <p:nvSpPr>
                    <p:cNvPr id="1797" name="Line 1133"/>
                    <p:cNvSpPr>
                      <a:spLocks noChangeShapeType="1"/>
                    </p:cNvSpPr>
                    <p:nvPr/>
                  </p:nvSpPr>
                  <p:spPr bwMode="auto">
                    <a:xfrm>
                      <a:off x="2100" y="1556"/>
                      <a:ext cx="28" cy="1"/>
                    </a:xfrm>
                    <a:prstGeom prst="line">
                      <a:avLst/>
                    </a:prstGeom>
                    <a:noFill/>
                    <a:ln w="6350">
                      <a:noFill/>
                      <a:round/>
                      <a:headEnd/>
                      <a:tailEnd/>
                    </a:ln>
                  </p:spPr>
                  <p:txBody>
                    <a:bodyPr/>
                    <a:lstStyle/>
                    <a:p>
                      <a:endParaRPr lang="zh-TW" altLang="en-US"/>
                    </a:p>
                  </p:txBody>
                </p:sp>
                <p:sp>
                  <p:nvSpPr>
                    <p:cNvPr id="1798" name="Line 1134"/>
                    <p:cNvSpPr>
                      <a:spLocks noChangeShapeType="1"/>
                    </p:cNvSpPr>
                    <p:nvPr/>
                  </p:nvSpPr>
                  <p:spPr bwMode="auto">
                    <a:xfrm>
                      <a:off x="2100" y="1558"/>
                      <a:ext cx="28" cy="1"/>
                    </a:xfrm>
                    <a:prstGeom prst="line">
                      <a:avLst/>
                    </a:prstGeom>
                    <a:noFill/>
                    <a:ln w="6350">
                      <a:noFill/>
                      <a:round/>
                      <a:headEnd/>
                      <a:tailEnd/>
                    </a:ln>
                  </p:spPr>
                  <p:txBody>
                    <a:bodyPr/>
                    <a:lstStyle/>
                    <a:p>
                      <a:endParaRPr lang="zh-TW" altLang="en-US"/>
                    </a:p>
                  </p:txBody>
                </p:sp>
                <p:sp>
                  <p:nvSpPr>
                    <p:cNvPr id="1799" name="Line 1135"/>
                    <p:cNvSpPr>
                      <a:spLocks noChangeShapeType="1"/>
                    </p:cNvSpPr>
                    <p:nvPr/>
                  </p:nvSpPr>
                  <p:spPr bwMode="auto">
                    <a:xfrm>
                      <a:off x="2100" y="1560"/>
                      <a:ext cx="28" cy="1"/>
                    </a:xfrm>
                    <a:prstGeom prst="line">
                      <a:avLst/>
                    </a:prstGeom>
                    <a:noFill/>
                    <a:ln w="6350">
                      <a:noFill/>
                      <a:round/>
                      <a:headEnd/>
                      <a:tailEnd/>
                    </a:ln>
                  </p:spPr>
                  <p:txBody>
                    <a:bodyPr/>
                    <a:lstStyle/>
                    <a:p>
                      <a:endParaRPr lang="zh-TW" altLang="en-US"/>
                    </a:p>
                  </p:txBody>
                </p:sp>
                <p:sp>
                  <p:nvSpPr>
                    <p:cNvPr id="1800" name="Line 1136"/>
                    <p:cNvSpPr>
                      <a:spLocks noChangeShapeType="1"/>
                    </p:cNvSpPr>
                    <p:nvPr/>
                  </p:nvSpPr>
                  <p:spPr bwMode="auto">
                    <a:xfrm>
                      <a:off x="2100" y="1562"/>
                      <a:ext cx="28" cy="1"/>
                    </a:xfrm>
                    <a:prstGeom prst="line">
                      <a:avLst/>
                    </a:prstGeom>
                    <a:noFill/>
                    <a:ln w="6350">
                      <a:noFill/>
                      <a:round/>
                      <a:headEnd/>
                      <a:tailEnd/>
                    </a:ln>
                  </p:spPr>
                  <p:txBody>
                    <a:bodyPr/>
                    <a:lstStyle/>
                    <a:p>
                      <a:endParaRPr lang="zh-TW" altLang="en-US"/>
                    </a:p>
                  </p:txBody>
                </p:sp>
                <p:sp>
                  <p:nvSpPr>
                    <p:cNvPr id="1801" name="Line 1137"/>
                    <p:cNvSpPr>
                      <a:spLocks noChangeShapeType="1"/>
                    </p:cNvSpPr>
                    <p:nvPr/>
                  </p:nvSpPr>
                  <p:spPr bwMode="auto">
                    <a:xfrm>
                      <a:off x="2100" y="1564"/>
                      <a:ext cx="28" cy="1"/>
                    </a:xfrm>
                    <a:prstGeom prst="line">
                      <a:avLst/>
                    </a:prstGeom>
                    <a:noFill/>
                    <a:ln w="6350">
                      <a:noFill/>
                      <a:round/>
                      <a:headEnd/>
                      <a:tailEnd/>
                    </a:ln>
                  </p:spPr>
                  <p:txBody>
                    <a:bodyPr/>
                    <a:lstStyle/>
                    <a:p>
                      <a:endParaRPr lang="zh-TW" altLang="en-US"/>
                    </a:p>
                  </p:txBody>
                </p:sp>
                <p:sp>
                  <p:nvSpPr>
                    <p:cNvPr id="1802" name="Line 1138"/>
                    <p:cNvSpPr>
                      <a:spLocks noChangeShapeType="1"/>
                    </p:cNvSpPr>
                    <p:nvPr/>
                  </p:nvSpPr>
                  <p:spPr bwMode="auto">
                    <a:xfrm>
                      <a:off x="2100" y="1566"/>
                      <a:ext cx="28" cy="1"/>
                    </a:xfrm>
                    <a:prstGeom prst="line">
                      <a:avLst/>
                    </a:prstGeom>
                    <a:noFill/>
                    <a:ln w="6350">
                      <a:noFill/>
                      <a:round/>
                      <a:headEnd/>
                      <a:tailEnd/>
                    </a:ln>
                  </p:spPr>
                  <p:txBody>
                    <a:bodyPr/>
                    <a:lstStyle/>
                    <a:p>
                      <a:endParaRPr lang="zh-TW" altLang="en-US"/>
                    </a:p>
                  </p:txBody>
                </p:sp>
                <p:sp>
                  <p:nvSpPr>
                    <p:cNvPr id="1803" name="Line 1139"/>
                    <p:cNvSpPr>
                      <a:spLocks noChangeShapeType="1"/>
                    </p:cNvSpPr>
                    <p:nvPr/>
                  </p:nvSpPr>
                  <p:spPr bwMode="auto">
                    <a:xfrm>
                      <a:off x="2100" y="1568"/>
                      <a:ext cx="28" cy="1"/>
                    </a:xfrm>
                    <a:prstGeom prst="line">
                      <a:avLst/>
                    </a:prstGeom>
                    <a:noFill/>
                    <a:ln w="6350">
                      <a:noFill/>
                      <a:round/>
                      <a:headEnd/>
                      <a:tailEnd/>
                    </a:ln>
                  </p:spPr>
                  <p:txBody>
                    <a:bodyPr/>
                    <a:lstStyle/>
                    <a:p>
                      <a:endParaRPr lang="zh-TW" altLang="en-US"/>
                    </a:p>
                  </p:txBody>
                </p:sp>
                <p:sp>
                  <p:nvSpPr>
                    <p:cNvPr id="1804" name="Line 1140"/>
                    <p:cNvSpPr>
                      <a:spLocks noChangeShapeType="1"/>
                    </p:cNvSpPr>
                    <p:nvPr/>
                  </p:nvSpPr>
                  <p:spPr bwMode="auto">
                    <a:xfrm>
                      <a:off x="2100" y="1570"/>
                      <a:ext cx="28" cy="1"/>
                    </a:xfrm>
                    <a:prstGeom prst="line">
                      <a:avLst/>
                    </a:prstGeom>
                    <a:noFill/>
                    <a:ln w="6350">
                      <a:noFill/>
                      <a:round/>
                      <a:headEnd/>
                      <a:tailEnd/>
                    </a:ln>
                  </p:spPr>
                  <p:txBody>
                    <a:bodyPr/>
                    <a:lstStyle/>
                    <a:p>
                      <a:endParaRPr lang="zh-TW" altLang="en-US"/>
                    </a:p>
                  </p:txBody>
                </p:sp>
                <p:sp>
                  <p:nvSpPr>
                    <p:cNvPr id="1805" name="Line 1141"/>
                    <p:cNvSpPr>
                      <a:spLocks noChangeShapeType="1"/>
                    </p:cNvSpPr>
                    <p:nvPr/>
                  </p:nvSpPr>
                  <p:spPr bwMode="auto">
                    <a:xfrm>
                      <a:off x="2100" y="1572"/>
                      <a:ext cx="28" cy="1"/>
                    </a:xfrm>
                    <a:prstGeom prst="line">
                      <a:avLst/>
                    </a:prstGeom>
                    <a:noFill/>
                    <a:ln w="6350">
                      <a:noFill/>
                      <a:round/>
                      <a:headEnd/>
                      <a:tailEnd/>
                    </a:ln>
                  </p:spPr>
                  <p:txBody>
                    <a:bodyPr/>
                    <a:lstStyle/>
                    <a:p>
                      <a:endParaRPr lang="zh-TW" altLang="en-US"/>
                    </a:p>
                  </p:txBody>
                </p:sp>
                <p:sp>
                  <p:nvSpPr>
                    <p:cNvPr id="1806" name="Line 1142"/>
                    <p:cNvSpPr>
                      <a:spLocks noChangeShapeType="1"/>
                    </p:cNvSpPr>
                    <p:nvPr/>
                  </p:nvSpPr>
                  <p:spPr bwMode="auto">
                    <a:xfrm>
                      <a:off x="2100" y="1574"/>
                      <a:ext cx="28" cy="1"/>
                    </a:xfrm>
                    <a:prstGeom prst="line">
                      <a:avLst/>
                    </a:prstGeom>
                    <a:noFill/>
                    <a:ln w="6350">
                      <a:noFill/>
                      <a:round/>
                      <a:headEnd/>
                      <a:tailEnd/>
                    </a:ln>
                  </p:spPr>
                  <p:txBody>
                    <a:bodyPr/>
                    <a:lstStyle/>
                    <a:p>
                      <a:endParaRPr lang="zh-TW" altLang="en-US"/>
                    </a:p>
                  </p:txBody>
                </p:sp>
                <p:sp>
                  <p:nvSpPr>
                    <p:cNvPr id="1807" name="Line 1143"/>
                    <p:cNvSpPr>
                      <a:spLocks noChangeShapeType="1"/>
                    </p:cNvSpPr>
                    <p:nvPr/>
                  </p:nvSpPr>
                  <p:spPr bwMode="auto">
                    <a:xfrm>
                      <a:off x="2100" y="1576"/>
                      <a:ext cx="28" cy="1"/>
                    </a:xfrm>
                    <a:prstGeom prst="line">
                      <a:avLst/>
                    </a:prstGeom>
                    <a:noFill/>
                    <a:ln w="6350">
                      <a:noFill/>
                      <a:round/>
                      <a:headEnd/>
                      <a:tailEnd/>
                    </a:ln>
                  </p:spPr>
                  <p:txBody>
                    <a:bodyPr/>
                    <a:lstStyle/>
                    <a:p>
                      <a:endParaRPr lang="zh-TW" altLang="en-US"/>
                    </a:p>
                  </p:txBody>
                </p:sp>
                <p:sp>
                  <p:nvSpPr>
                    <p:cNvPr id="1808" name="Line 1144"/>
                    <p:cNvSpPr>
                      <a:spLocks noChangeShapeType="1"/>
                    </p:cNvSpPr>
                    <p:nvPr/>
                  </p:nvSpPr>
                  <p:spPr bwMode="auto">
                    <a:xfrm>
                      <a:off x="2100" y="1578"/>
                      <a:ext cx="28" cy="1"/>
                    </a:xfrm>
                    <a:prstGeom prst="line">
                      <a:avLst/>
                    </a:prstGeom>
                    <a:noFill/>
                    <a:ln w="6350">
                      <a:noFill/>
                      <a:round/>
                      <a:headEnd/>
                      <a:tailEnd/>
                    </a:ln>
                  </p:spPr>
                  <p:txBody>
                    <a:bodyPr/>
                    <a:lstStyle/>
                    <a:p>
                      <a:endParaRPr lang="zh-TW" altLang="en-US"/>
                    </a:p>
                  </p:txBody>
                </p:sp>
                <p:sp>
                  <p:nvSpPr>
                    <p:cNvPr id="1809" name="Line 1145"/>
                    <p:cNvSpPr>
                      <a:spLocks noChangeShapeType="1"/>
                    </p:cNvSpPr>
                    <p:nvPr/>
                  </p:nvSpPr>
                  <p:spPr bwMode="auto">
                    <a:xfrm>
                      <a:off x="2100" y="1580"/>
                      <a:ext cx="28" cy="1"/>
                    </a:xfrm>
                    <a:prstGeom prst="line">
                      <a:avLst/>
                    </a:prstGeom>
                    <a:noFill/>
                    <a:ln w="6350">
                      <a:noFill/>
                      <a:round/>
                      <a:headEnd/>
                      <a:tailEnd/>
                    </a:ln>
                  </p:spPr>
                  <p:txBody>
                    <a:bodyPr/>
                    <a:lstStyle/>
                    <a:p>
                      <a:endParaRPr lang="zh-TW" altLang="en-US"/>
                    </a:p>
                  </p:txBody>
                </p:sp>
                <p:sp>
                  <p:nvSpPr>
                    <p:cNvPr id="1810" name="Line 1146"/>
                    <p:cNvSpPr>
                      <a:spLocks noChangeShapeType="1"/>
                    </p:cNvSpPr>
                    <p:nvPr/>
                  </p:nvSpPr>
                  <p:spPr bwMode="auto">
                    <a:xfrm>
                      <a:off x="2100" y="1582"/>
                      <a:ext cx="28" cy="1"/>
                    </a:xfrm>
                    <a:prstGeom prst="line">
                      <a:avLst/>
                    </a:prstGeom>
                    <a:noFill/>
                    <a:ln w="6350">
                      <a:noFill/>
                      <a:round/>
                      <a:headEnd/>
                      <a:tailEnd/>
                    </a:ln>
                  </p:spPr>
                  <p:txBody>
                    <a:bodyPr/>
                    <a:lstStyle/>
                    <a:p>
                      <a:endParaRPr lang="zh-TW" altLang="en-US"/>
                    </a:p>
                  </p:txBody>
                </p:sp>
                <p:sp>
                  <p:nvSpPr>
                    <p:cNvPr id="1811" name="Line 1147"/>
                    <p:cNvSpPr>
                      <a:spLocks noChangeShapeType="1"/>
                    </p:cNvSpPr>
                    <p:nvPr/>
                  </p:nvSpPr>
                  <p:spPr bwMode="auto">
                    <a:xfrm>
                      <a:off x="2100" y="1584"/>
                      <a:ext cx="28" cy="1"/>
                    </a:xfrm>
                    <a:prstGeom prst="line">
                      <a:avLst/>
                    </a:prstGeom>
                    <a:noFill/>
                    <a:ln w="6350">
                      <a:noFill/>
                      <a:round/>
                      <a:headEnd/>
                      <a:tailEnd/>
                    </a:ln>
                  </p:spPr>
                  <p:txBody>
                    <a:bodyPr/>
                    <a:lstStyle/>
                    <a:p>
                      <a:endParaRPr lang="zh-TW" altLang="en-US"/>
                    </a:p>
                  </p:txBody>
                </p:sp>
                <p:sp>
                  <p:nvSpPr>
                    <p:cNvPr id="1812" name="Line 1148"/>
                    <p:cNvSpPr>
                      <a:spLocks noChangeShapeType="1"/>
                    </p:cNvSpPr>
                    <p:nvPr/>
                  </p:nvSpPr>
                  <p:spPr bwMode="auto">
                    <a:xfrm>
                      <a:off x="2100" y="1586"/>
                      <a:ext cx="28" cy="1"/>
                    </a:xfrm>
                    <a:prstGeom prst="line">
                      <a:avLst/>
                    </a:prstGeom>
                    <a:noFill/>
                    <a:ln w="6350">
                      <a:noFill/>
                      <a:round/>
                      <a:headEnd/>
                      <a:tailEnd/>
                    </a:ln>
                  </p:spPr>
                  <p:txBody>
                    <a:bodyPr/>
                    <a:lstStyle/>
                    <a:p>
                      <a:endParaRPr lang="zh-TW" altLang="en-US"/>
                    </a:p>
                  </p:txBody>
                </p:sp>
                <p:sp>
                  <p:nvSpPr>
                    <p:cNvPr id="1813" name="Line 1149"/>
                    <p:cNvSpPr>
                      <a:spLocks noChangeShapeType="1"/>
                    </p:cNvSpPr>
                    <p:nvPr/>
                  </p:nvSpPr>
                  <p:spPr bwMode="auto">
                    <a:xfrm>
                      <a:off x="2100" y="1588"/>
                      <a:ext cx="28" cy="1"/>
                    </a:xfrm>
                    <a:prstGeom prst="line">
                      <a:avLst/>
                    </a:prstGeom>
                    <a:noFill/>
                    <a:ln w="6350">
                      <a:noFill/>
                      <a:round/>
                      <a:headEnd/>
                      <a:tailEnd/>
                    </a:ln>
                  </p:spPr>
                  <p:txBody>
                    <a:bodyPr/>
                    <a:lstStyle/>
                    <a:p>
                      <a:endParaRPr lang="zh-TW" altLang="en-US"/>
                    </a:p>
                  </p:txBody>
                </p:sp>
                <p:sp>
                  <p:nvSpPr>
                    <p:cNvPr id="1814" name="Line 1150"/>
                    <p:cNvSpPr>
                      <a:spLocks noChangeShapeType="1"/>
                    </p:cNvSpPr>
                    <p:nvPr/>
                  </p:nvSpPr>
                  <p:spPr bwMode="auto">
                    <a:xfrm>
                      <a:off x="2100" y="1590"/>
                      <a:ext cx="28" cy="1"/>
                    </a:xfrm>
                    <a:prstGeom prst="line">
                      <a:avLst/>
                    </a:prstGeom>
                    <a:noFill/>
                    <a:ln w="6350">
                      <a:noFill/>
                      <a:round/>
                      <a:headEnd/>
                      <a:tailEnd/>
                    </a:ln>
                  </p:spPr>
                  <p:txBody>
                    <a:bodyPr/>
                    <a:lstStyle/>
                    <a:p>
                      <a:endParaRPr lang="zh-TW" altLang="en-US"/>
                    </a:p>
                  </p:txBody>
                </p:sp>
                <p:sp>
                  <p:nvSpPr>
                    <p:cNvPr id="1815" name="Line 1151"/>
                    <p:cNvSpPr>
                      <a:spLocks noChangeShapeType="1"/>
                    </p:cNvSpPr>
                    <p:nvPr/>
                  </p:nvSpPr>
                  <p:spPr bwMode="auto">
                    <a:xfrm>
                      <a:off x="2100" y="1592"/>
                      <a:ext cx="28" cy="1"/>
                    </a:xfrm>
                    <a:prstGeom prst="line">
                      <a:avLst/>
                    </a:prstGeom>
                    <a:noFill/>
                    <a:ln w="6350">
                      <a:noFill/>
                      <a:round/>
                      <a:headEnd/>
                      <a:tailEnd/>
                    </a:ln>
                  </p:spPr>
                  <p:txBody>
                    <a:bodyPr/>
                    <a:lstStyle/>
                    <a:p>
                      <a:endParaRPr lang="zh-TW" altLang="en-US"/>
                    </a:p>
                  </p:txBody>
                </p:sp>
                <p:sp>
                  <p:nvSpPr>
                    <p:cNvPr id="1816" name="Line 1152"/>
                    <p:cNvSpPr>
                      <a:spLocks noChangeShapeType="1"/>
                    </p:cNvSpPr>
                    <p:nvPr/>
                  </p:nvSpPr>
                  <p:spPr bwMode="auto">
                    <a:xfrm>
                      <a:off x="2100" y="1594"/>
                      <a:ext cx="28" cy="1"/>
                    </a:xfrm>
                    <a:prstGeom prst="line">
                      <a:avLst/>
                    </a:prstGeom>
                    <a:noFill/>
                    <a:ln w="6350">
                      <a:noFill/>
                      <a:round/>
                      <a:headEnd/>
                      <a:tailEnd/>
                    </a:ln>
                  </p:spPr>
                  <p:txBody>
                    <a:bodyPr/>
                    <a:lstStyle/>
                    <a:p>
                      <a:endParaRPr lang="zh-TW" altLang="en-US"/>
                    </a:p>
                  </p:txBody>
                </p:sp>
                <p:sp>
                  <p:nvSpPr>
                    <p:cNvPr id="1817" name="Line 1153"/>
                    <p:cNvSpPr>
                      <a:spLocks noChangeShapeType="1"/>
                    </p:cNvSpPr>
                    <p:nvPr/>
                  </p:nvSpPr>
                  <p:spPr bwMode="auto">
                    <a:xfrm>
                      <a:off x="2100" y="1596"/>
                      <a:ext cx="28" cy="1"/>
                    </a:xfrm>
                    <a:prstGeom prst="line">
                      <a:avLst/>
                    </a:prstGeom>
                    <a:noFill/>
                    <a:ln w="6350">
                      <a:noFill/>
                      <a:round/>
                      <a:headEnd/>
                      <a:tailEnd/>
                    </a:ln>
                  </p:spPr>
                  <p:txBody>
                    <a:bodyPr/>
                    <a:lstStyle/>
                    <a:p>
                      <a:endParaRPr lang="zh-TW" altLang="en-US"/>
                    </a:p>
                  </p:txBody>
                </p:sp>
              </p:grpSp>
              <p:sp>
                <p:nvSpPr>
                  <p:cNvPr id="1495" name="Line 1154"/>
                  <p:cNvSpPr>
                    <a:spLocks noChangeShapeType="1"/>
                  </p:cNvSpPr>
                  <p:nvPr/>
                </p:nvSpPr>
                <p:spPr bwMode="auto">
                  <a:xfrm>
                    <a:off x="2100" y="1598"/>
                    <a:ext cx="28" cy="1"/>
                  </a:xfrm>
                  <a:prstGeom prst="line">
                    <a:avLst/>
                  </a:prstGeom>
                  <a:noFill/>
                  <a:ln w="6350">
                    <a:noFill/>
                    <a:round/>
                    <a:headEnd/>
                    <a:tailEnd/>
                  </a:ln>
                </p:spPr>
                <p:txBody>
                  <a:bodyPr/>
                  <a:lstStyle/>
                  <a:p>
                    <a:endParaRPr lang="zh-TW" altLang="en-US"/>
                  </a:p>
                </p:txBody>
              </p:sp>
              <p:sp>
                <p:nvSpPr>
                  <p:cNvPr id="1496" name="Line 1155"/>
                  <p:cNvSpPr>
                    <a:spLocks noChangeShapeType="1"/>
                  </p:cNvSpPr>
                  <p:nvPr/>
                </p:nvSpPr>
                <p:spPr bwMode="auto">
                  <a:xfrm>
                    <a:off x="2100" y="1600"/>
                    <a:ext cx="28" cy="1"/>
                  </a:xfrm>
                  <a:prstGeom prst="line">
                    <a:avLst/>
                  </a:prstGeom>
                  <a:noFill/>
                  <a:ln w="6350">
                    <a:noFill/>
                    <a:round/>
                    <a:headEnd/>
                    <a:tailEnd/>
                  </a:ln>
                </p:spPr>
                <p:txBody>
                  <a:bodyPr/>
                  <a:lstStyle/>
                  <a:p>
                    <a:endParaRPr lang="zh-TW" altLang="en-US"/>
                  </a:p>
                </p:txBody>
              </p:sp>
              <p:sp>
                <p:nvSpPr>
                  <p:cNvPr id="1497" name="Line 1156"/>
                  <p:cNvSpPr>
                    <a:spLocks noChangeShapeType="1"/>
                  </p:cNvSpPr>
                  <p:nvPr/>
                </p:nvSpPr>
                <p:spPr bwMode="auto">
                  <a:xfrm>
                    <a:off x="2100" y="1602"/>
                    <a:ext cx="28" cy="1"/>
                  </a:xfrm>
                  <a:prstGeom prst="line">
                    <a:avLst/>
                  </a:prstGeom>
                  <a:noFill/>
                  <a:ln w="6350">
                    <a:noFill/>
                    <a:round/>
                    <a:headEnd/>
                    <a:tailEnd/>
                  </a:ln>
                </p:spPr>
                <p:txBody>
                  <a:bodyPr/>
                  <a:lstStyle/>
                  <a:p>
                    <a:endParaRPr lang="zh-TW" altLang="en-US"/>
                  </a:p>
                </p:txBody>
              </p:sp>
              <p:sp>
                <p:nvSpPr>
                  <p:cNvPr id="1498" name="Line 1157"/>
                  <p:cNvSpPr>
                    <a:spLocks noChangeShapeType="1"/>
                  </p:cNvSpPr>
                  <p:nvPr/>
                </p:nvSpPr>
                <p:spPr bwMode="auto">
                  <a:xfrm>
                    <a:off x="2100" y="1604"/>
                    <a:ext cx="28" cy="1"/>
                  </a:xfrm>
                  <a:prstGeom prst="line">
                    <a:avLst/>
                  </a:prstGeom>
                  <a:noFill/>
                  <a:ln w="6350">
                    <a:noFill/>
                    <a:round/>
                    <a:headEnd/>
                    <a:tailEnd/>
                  </a:ln>
                </p:spPr>
                <p:txBody>
                  <a:bodyPr/>
                  <a:lstStyle/>
                  <a:p>
                    <a:endParaRPr lang="zh-TW" altLang="en-US"/>
                  </a:p>
                </p:txBody>
              </p:sp>
              <p:sp>
                <p:nvSpPr>
                  <p:cNvPr id="1499" name="Line 1158"/>
                  <p:cNvSpPr>
                    <a:spLocks noChangeShapeType="1"/>
                  </p:cNvSpPr>
                  <p:nvPr/>
                </p:nvSpPr>
                <p:spPr bwMode="auto">
                  <a:xfrm>
                    <a:off x="2100" y="1606"/>
                    <a:ext cx="28" cy="1"/>
                  </a:xfrm>
                  <a:prstGeom prst="line">
                    <a:avLst/>
                  </a:prstGeom>
                  <a:noFill/>
                  <a:ln w="6350">
                    <a:noFill/>
                    <a:round/>
                    <a:headEnd/>
                    <a:tailEnd/>
                  </a:ln>
                </p:spPr>
                <p:txBody>
                  <a:bodyPr/>
                  <a:lstStyle/>
                  <a:p>
                    <a:endParaRPr lang="zh-TW" altLang="en-US"/>
                  </a:p>
                </p:txBody>
              </p:sp>
              <p:sp>
                <p:nvSpPr>
                  <p:cNvPr id="1500" name="Line 1159"/>
                  <p:cNvSpPr>
                    <a:spLocks noChangeShapeType="1"/>
                  </p:cNvSpPr>
                  <p:nvPr/>
                </p:nvSpPr>
                <p:spPr bwMode="auto">
                  <a:xfrm>
                    <a:off x="2100" y="1608"/>
                    <a:ext cx="28" cy="1"/>
                  </a:xfrm>
                  <a:prstGeom prst="line">
                    <a:avLst/>
                  </a:prstGeom>
                  <a:noFill/>
                  <a:ln w="6350">
                    <a:noFill/>
                    <a:round/>
                    <a:headEnd/>
                    <a:tailEnd/>
                  </a:ln>
                </p:spPr>
                <p:txBody>
                  <a:bodyPr/>
                  <a:lstStyle/>
                  <a:p>
                    <a:endParaRPr lang="zh-TW" altLang="en-US"/>
                  </a:p>
                </p:txBody>
              </p:sp>
              <p:sp>
                <p:nvSpPr>
                  <p:cNvPr id="1501" name="Line 1160"/>
                  <p:cNvSpPr>
                    <a:spLocks noChangeShapeType="1"/>
                  </p:cNvSpPr>
                  <p:nvPr/>
                </p:nvSpPr>
                <p:spPr bwMode="auto">
                  <a:xfrm>
                    <a:off x="2100" y="1610"/>
                    <a:ext cx="28" cy="1"/>
                  </a:xfrm>
                  <a:prstGeom prst="line">
                    <a:avLst/>
                  </a:prstGeom>
                  <a:noFill/>
                  <a:ln w="6350">
                    <a:noFill/>
                    <a:round/>
                    <a:headEnd/>
                    <a:tailEnd/>
                  </a:ln>
                </p:spPr>
                <p:txBody>
                  <a:bodyPr/>
                  <a:lstStyle/>
                  <a:p>
                    <a:endParaRPr lang="zh-TW" altLang="en-US"/>
                  </a:p>
                </p:txBody>
              </p:sp>
              <p:sp>
                <p:nvSpPr>
                  <p:cNvPr id="1502" name="Line 1161"/>
                  <p:cNvSpPr>
                    <a:spLocks noChangeShapeType="1"/>
                  </p:cNvSpPr>
                  <p:nvPr/>
                </p:nvSpPr>
                <p:spPr bwMode="auto">
                  <a:xfrm>
                    <a:off x="2100" y="1612"/>
                    <a:ext cx="28" cy="1"/>
                  </a:xfrm>
                  <a:prstGeom prst="line">
                    <a:avLst/>
                  </a:prstGeom>
                  <a:noFill/>
                  <a:ln w="6350">
                    <a:noFill/>
                    <a:round/>
                    <a:headEnd/>
                    <a:tailEnd/>
                  </a:ln>
                </p:spPr>
                <p:txBody>
                  <a:bodyPr/>
                  <a:lstStyle/>
                  <a:p>
                    <a:endParaRPr lang="zh-TW" altLang="en-US"/>
                  </a:p>
                </p:txBody>
              </p:sp>
              <p:sp>
                <p:nvSpPr>
                  <p:cNvPr id="1503" name="Line 1162"/>
                  <p:cNvSpPr>
                    <a:spLocks noChangeShapeType="1"/>
                  </p:cNvSpPr>
                  <p:nvPr/>
                </p:nvSpPr>
                <p:spPr bwMode="auto">
                  <a:xfrm>
                    <a:off x="2100" y="1614"/>
                    <a:ext cx="28" cy="1"/>
                  </a:xfrm>
                  <a:prstGeom prst="line">
                    <a:avLst/>
                  </a:prstGeom>
                  <a:noFill/>
                  <a:ln w="6350">
                    <a:noFill/>
                    <a:round/>
                    <a:headEnd/>
                    <a:tailEnd/>
                  </a:ln>
                </p:spPr>
                <p:txBody>
                  <a:bodyPr/>
                  <a:lstStyle/>
                  <a:p>
                    <a:endParaRPr lang="zh-TW" altLang="en-US"/>
                  </a:p>
                </p:txBody>
              </p:sp>
              <p:sp>
                <p:nvSpPr>
                  <p:cNvPr id="1504" name="Line 1163"/>
                  <p:cNvSpPr>
                    <a:spLocks noChangeShapeType="1"/>
                  </p:cNvSpPr>
                  <p:nvPr/>
                </p:nvSpPr>
                <p:spPr bwMode="auto">
                  <a:xfrm>
                    <a:off x="2100" y="1616"/>
                    <a:ext cx="28" cy="1"/>
                  </a:xfrm>
                  <a:prstGeom prst="line">
                    <a:avLst/>
                  </a:prstGeom>
                  <a:noFill/>
                  <a:ln w="6350">
                    <a:noFill/>
                    <a:round/>
                    <a:headEnd/>
                    <a:tailEnd/>
                  </a:ln>
                </p:spPr>
                <p:txBody>
                  <a:bodyPr/>
                  <a:lstStyle/>
                  <a:p>
                    <a:endParaRPr lang="zh-TW" altLang="en-US"/>
                  </a:p>
                </p:txBody>
              </p:sp>
              <p:sp>
                <p:nvSpPr>
                  <p:cNvPr id="1505" name="Line 1164"/>
                  <p:cNvSpPr>
                    <a:spLocks noChangeShapeType="1"/>
                  </p:cNvSpPr>
                  <p:nvPr/>
                </p:nvSpPr>
                <p:spPr bwMode="auto">
                  <a:xfrm>
                    <a:off x="2100" y="1618"/>
                    <a:ext cx="28" cy="1"/>
                  </a:xfrm>
                  <a:prstGeom prst="line">
                    <a:avLst/>
                  </a:prstGeom>
                  <a:noFill/>
                  <a:ln w="6350">
                    <a:noFill/>
                    <a:round/>
                    <a:headEnd/>
                    <a:tailEnd/>
                  </a:ln>
                </p:spPr>
                <p:txBody>
                  <a:bodyPr/>
                  <a:lstStyle/>
                  <a:p>
                    <a:endParaRPr lang="zh-TW" altLang="en-US"/>
                  </a:p>
                </p:txBody>
              </p:sp>
              <p:sp>
                <p:nvSpPr>
                  <p:cNvPr id="1506" name="Line 1165"/>
                  <p:cNvSpPr>
                    <a:spLocks noChangeShapeType="1"/>
                  </p:cNvSpPr>
                  <p:nvPr/>
                </p:nvSpPr>
                <p:spPr bwMode="auto">
                  <a:xfrm>
                    <a:off x="2100" y="1620"/>
                    <a:ext cx="28" cy="1"/>
                  </a:xfrm>
                  <a:prstGeom prst="line">
                    <a:avLst/>
                  </a:prstGeom>
                  <a:noFill/>
                  <a:ln w="6350">
                    <a:noFill/>
                    <a:round/>
                    <a:headEnd/>
                    <a:tailEnd/>
                  </a:ln>
                </p:spPr>
                <p:txBody>
                  <a:bodyPr/>
                  <a:lstStyle/>
                  <a:p>
                    <a:endParaRPr lang="zh-TW" altLang="en-US"/>
                  </a:p>
                </p:txBody>
              </p:sp>
              <p:sp>
                <p:nvSpPr>
                  <p:cNvPr id="1507" name="Line 1166"/>
                  <p:cNvSpPr>
                    <a:spLocks noChangeShapeType="1"/>
                  </p:cNvSpPr>
                  <p:nvPr/>
                </p:nvSpPr>
                <p:spPr bwMode="auto">
                  <a:xfrm>
                    <a:off x="2100" y="1622"/>
                    <a:ext cx="28" cy="1"/>
                  </a:xfrm>
                  <a:prstGeom prst="line">
                    <a:avLst/>
                  </a:prstGeom>
                  <a:noFill/>
                  <a:ln w="6350">
                    <a:noFill/>
                    <a:round/>
                    <a:headEnd/>
                    <a:tailEnd/>
                  </a:ln>
                </p:spPr>
                <p:txBody>
                  <a:bodyPr/>
                  <a:lstStyle/>
                  <a:p>
                    <a:endParaRPr lang="zh-TW" altLang="en-US"/>
                  </a:p>
                </p:txBody>
              </p:sp>
              <p:sp>
                <p:nvSpPr>
                  <p:cNvPr id="1508" name="Line 1167"/>
                  <p:cNvSpPr>
                    <a:spLocks noChangeShapeType="1"/>
                  </p:cNvSpPr>
                  <p:nvPr/>
                </p:nvSpPr>
                <p:spPr bwMode="auto">
                  <a:xfrm>
                    <a:off x="2100" y="1624"/>
                    <a:ext cx="28" cy="1"/>
                  </a:xfrm>
                  <a:prstGeom prst="line">
                    <a:avLst/>
                  </a:prstGeom>
                  <a:noFill/>
                  <a:ln w="6350">
                    <a:noFill/>
                    <a:round/>
                    <a:headEnd/>
                    <a:tailEnd/>
                  </a:ln>
                </p:spPr>
                <p:txBody>
                  <a:bodyPr/>
                  <a:lstStyle/>
                  <a:p>
                    <a:endParaRPr lang="zh-TW" altLang="en-US"/>
                  </a:p>
                </p:txBody>
              </p:sp>
              <p:sp>
                <p:nvSpPr>
                  <p:cNvPr id="1509" name="Line 1168"/>
                  <p:cNvSpPr>
                    <a:spLocks noChangeShapeType="1"/>
                  </p:cNvSpPr>
                  <p:nvPr/>
                </p:nvSpPr>
                <p:spPr bwMode="auto">
                  <a:xfrm>
                    <a:off x="2100" y="1626"/>
                    <a:ext cx="28" cy="1"/>
                  </a:xfrm>
                  <a:prstGeom prst="line">
                    <a:avLst/>
                  </a:prstGeom>
                  <a:noFill/>
                  <a:ln w="6350">
                    <a:noFill/>
                    <a:round/>
                    <a:headEnd/>
                    <a:tailEnd/>
                  </a:ln>
                </p:spPr>
                <p:txBody>
                  <a:bodyPr/>
                  <a:lstStyle/>
                  <a:p>
                    <a:endParaRPr lang="zh-TW" altLang="en-US"/>
                  </a:p>
                </p:txBody>
              </p:sp>
              <p:sp>
                <p:nvSpPr>
                  <p:cNvPr id="1510" name="Line 1169"/>
                  <p:cNvSpPr>
                    <a:spLocks noChangeShapeType="1"/>
                  </p:cNvSpPr>
                  <p:nvPr/>
                </p:nvSpPr>
                <p:spPr bwMode="auto">
                  <a:xfrm>
                    <a:off x="2100" y="1628"/>
                    <a:ext cx="28" cy="1"/>
                  </a:xfrm>
                  <a:prstGeom prst="line">
                    <a:avLst/>
                  </a:prstGeom>
                  <a:noFill/>
                  <a:ln w="6350">
                    <a:noFill/>
                    <a:round/>
                    <a:headEnd/>
                    <a:tailEnd/>
                  </a:ln>
                </p:spPr>
                <p:txBody>
                  <a:bodyPr/>
                  <a:lstStyle/>
                  <a:p>
                    <a:endParaRPr lang="zh-TW" altLang="en-US"/>
                  </a:p>
                </p:txBody>
              </p:sp>
              <p:sp>
                <p:nvSpPr>
                  <p:cNvPr id="1511" name="Line 1170"/>
                  <p:cNvSpPr>
                    <a:spLocks noChangeShapeType="1"/>
                  </p:cNvSpPr>
                  <p:nvPr/>
                </p:nvSpPr>
                <p:spPr bwMode="auto">
                  <a:xfrm>
                    <a:off x="2100" y="1630"/>
                    <a:ext cx="28" cy="1"/>
                  </a:xfrm>
                  <a:prstGeom prst="line">
                    <a:avLst/>
                  </a:prstGeom>
                  <a:noFill/>
                  <a:ln w="6350">
                    <a:noFill/>
                    <a:round/>
                    <a:headEnd/>
                    <a:tailEnd/>
                  </a:ln>
                </p:spPr>
                <p:txBody>
                  <a:bodyPr/>
                  <a:lstStyle/>
                  <a:p>
                    <a:endParaRPr lang="zh-TW" altLang="en-US"/>
                  </a:p>
                </p:txBody>
              </p:sp>
              <p:sp>
                <p:nvSpPr>
                  <p:cNvPr id="1512" name="AutoShape 1171"/>
                  <p:cNvSpPr>
                    <a:spLocks noChangeArrowheads="1"/>
                  </p:cNvSpPr>
                  <p:nvPr/>
                </p:nvSpPr>
                <p:spPr bwMode="auto">
                  <a:xfrm>
                    <a:off x="2100" y="1418"/>
                    <a:ext cx="28" cy="212"/>
                  </a:xfrm>
                  <a:prstGeom prst="roundRect">
                    <a:avLst>
                      <a:gd name="adj" fmla="val 50000"/>
                    </a:avLst>
                  </a:prstGeom>
                  <a:solidFill>
                    <a:srgbClr val="FF2327"/>
                  </a:solidFill>
                  <a:ln w="6350">
                    <a:noFill/>
                    <a:round/>
                    <a:headEnd/>
                    <a:tailEnd/>
                  </a:ln>
                </p:spPr>
                <p:txBody>
                  <a:bodyPr/>
                  <a:lstStyle/>
                  <a:p>
                    <a:endParaRPr lang="zh-TW" altLang="en-US"/>
                  </a:p>
                </p:txBody>
              </p:sp>
              <p:sp>
                <p:nvSpPr>
                  <p:cNvPr id="1513" name="Freeform 1172"/>
                  <p:cNvSpPr>
                    <a:spLocks/>
                  </p:cNvSpPr>
                  <p:nvPr/>
                </p:nvSpPr>
                <p:spPr bwMode="auto">
                  <a:xfrm>
                    <a:off x="2056" y="1430"/>
                    <a:ext cx="40" cy="162"/>
                  </a:xfrm>
                  <a:custGeom>
                    <a:avLst/>
                    <a:gdLst>
                      <a:gd name="T0" fmla="*/ 0 w 40"/>
                      <a:gd name="T1" fmla="*/ 0 h 162"/>
                      <a:gd name="T2" fmla="*/ 4 w 40"/>
                      <a:gd name="T3" fmla="*/ 14 h 162"/>
                      <a:gd name="T4" fmla="*/ 6 w 40"/>
                      <a:gd name="T5" fmla="*/ 28 h 162"/>
                      <a:gd name="T6" fmla="*/ 10 w 40"/>
                      <a:gd name="T7" fmla="*/ 38 h 162"/>
                      <a:gd name="T8" fmla="*/ 12 w 40"/>
                      <a:gd name="T9" fmla="*/ 48 h 162"/>
                      <a:gd name="T10" fmla="*/ 16 w 40"/>
                      <a:gd name="T11" fmla="*/ 66 h 162"/>
                      <a:gd name="T12" fmla="*/ 20 w 40"/>
                      <a:gd name="T13" fmla="*/ 82 h 162"/>
                      <a:gd name="T14" fmla="*/ 24 w 40"/>
                      <a:gd name="T15" fmla="*/ 96 h 162"/>
                      <a:gd name="T16" fmla="*/ 28 w 40"/>
                      <a:gd name="T17" fmla="*/ 114 h 162"/>
                      <a:gd name="T18" fmla="*/ 30 w 40"/>
                      <a:gd name="T19" fmla="*/ 124 h 162"/>
                      <a:gd name="T20" fmla="*/ 32 w 40"/>
                      <a:gd name="T21" fmla="*/ 134 h 162"/>
                      <a:gd name="T22" fmla="*/ 36 w 40"/>
                      <a:gd name="T23" fmla="*/ 148 h 162"/>
                      <a:gd name="T24" fmla="*/ 40 w 40"/>
                      <a:gd name="T25" fmla="*/ 162 h 162"/>
                      <a:gd name="T26" fmla="*/ 0 w 40"/>
                      <a:gd name="T27" fmla="*/ 0 h 1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0"/>
                      <a:gd name="T43" fmla="*/ 0 h 162"/>
                      <a:gd name="T44" fmla="*/ 40 w 40"/>
                      <a:gd name="T45" fmla="*/ 162 h 16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0" h="162">
                        <a:moveTo>
                          <a:pt x="0" y="0"/>
                        </a:moveTo>
                        <a:lnTo>
                          <a:pt x="4" y="14"/>
                        </a:lnTo>
                        <a:lnTo>
                          <a:pt x="6" y="28"/>
                        </a:lnTo>
                        <a:lnTo>
                          <a:pt x="10" y="38"/>
                        </a:lnTo>
                        <a:lnTo>
                          <a:pt x="12" y="48"/>
                        </a:lnTo>
                        <a:lnTo>
                          <a:pt x="16" y="66"/>
                        </a:lnTo>
                        <a:lnTo>
                          <a:pt x="20" y="82"/>
                        </a:lnTo>
                        <a:lnTo>
                          <a:pt x="24" y="96"/>
                        </a:lnTo>
                        <a:lnTo>
                          <a:pt x="28" y="114"/>
                        </a:lnTo>
                        <a:lnTo>
                          <a:pt x="30" y="124"/>
                        </a:lnTo>
                        <a:lnTo>
                          <a:pt x="32" y="134"/>
                        </a:lnTo>
                        <a:lnTo>
                          <a:pt x="36" y="148"/>
                        </a:lnTo>
                        <a:lnTo>
                          <a:pt x="40" y="162"/>
                        </a:lnTo>
                        <a:lnTo>
                          <a:pt x="0" y="0"/>
                        </a:lnTo>
                        <a:close/>
                      </a:path>
                    </a:pathLst>
                  </a:custGeom>
                  <a:solidFill>
                    <a:srgbClr val="FF2327"/>
                  </a:solidFill>
                  <a:ln w="19050">
                    <a:noFill/>
                    <a:round/>
                    <a:headEnd/>
                    <a:tailEnd/>
                  </a:ln>
                </p:spPr>
                <p:txBody>
                  <a:bodyPr/>
                  <a:lstStyle/>
                  <a:p>
                    <a:endParaRPr lang="zh-TW" altLang="en-US"/>
                  </a:p>
                </p:txBody>
              </p:sp>
              <p:sp>
                <p:nvSpPr>
                  <p:cNvPr id="1514" name="Line 1173"/>
                  <p:cNvSpPr>
                    <a:spLocks noChangeShapeType="1"/>
                  </p:cNvSpPr>
                  <p:nvPr/>
                </p:nvSpPr>
                <p:spPr bwMode="auto">
                  <a:xfrm>
                    <a:off x="2056" y="1430"/>
                    <a:ext cx="52" cy="1"/>
                  </a:xfrm>
                  <a:prstGeom prst="line">
                    <a:avLst/>
                  </a:prstGeom>
                  <a:noFill/>
                  <a:ln w="6350">
                    <a:noFill/>
                    <a:round/>
                    <a:headEnd/>
                    <a:tailEnd/>
                  </a:ln>
                </p:spPr>
                <p:txBody>
                  <a:bodyPr/>
                  <a:lstStyle/>
                  <a:p>
                    <a:endParaRPr lang="zh-TW" altLang="en-US"/>
                  </a:p>
                </p:txBody>
              </p:sp>
              <p:sp>
                <p:nvSpPr>
                  <p:cNvPr id="1515" name="Line 1174"/>
                  <p:cNvSpPr>
                    <a:spLocks noChangeShapeType="1"/>
                  </p:cNvSpPr>
                  <p:nvPr/>
                </p:nvSpPr>
                <p:spPr bwMode="auto">
                  <a:xfrm>
                    <a:off x="2056" y="1430"/>
                    <a:ext cx="52" cy="1"/>
                  </a:xfrm>
                  <a:prstGeom prst="line">
                    <a:avLst/>
                  </a:prstGeom>
                  <a:noFill/>
                  <a:ln w="6350">
                    <a:noFill/>
                    <a:round/>
                    <a:headEnd/>
                    <a:tailEnd/>
                  </a:ln>
                </p:spPr>
                <p:txBody>
                  <a:bodyPr/>
                  <a:lstStyle/>
                  <a:p>
                    <a:endParaRPr lang="zh-TW" altLang="en-US"/>
                  </a:p>
                </p:txBody>
              </p:sp>
              <p:sp>
                <p:nvSpPr>
                  <p:cNvPr id="1516" name="Line 1175"/>
                  <p:cNvSpPr>
                    <a:spLocks noChangeShapeType="1"/>
                  </p:cNvSpPr>
                  <p:nvPr/>
                </p:nvSpPr>
                <p:spPr bwMode="auto">
                  <a:xfrm>
                    <a:off x="2056" y="1432"/>
                    <a:ext cx="52" cy="1"/>
                  </a:xfrm>
                  <a:prstGeom prst="line">
                    <a:avLst/>
                  </a:prstGeom>
                  <a:noFill/>
                  <a:ln w="6350">
                    <a:noFill/>
                    <a:round/>
                    <a:headEnd/>
                    <a:tailEnd/>
                  </a:ln>
                </p:spPr>
                <p:txBody>
                  <a:bodyPr/>
                  <a:lstStyle/>
                  <a:p>
                    <a:endParaRPr lang="zh-TW" altLang="en-US"/>
                  </a:p>
                </p:txBody>
              </p:sp>
              <p:sp>
                <p:nvSpPr>
                  <p:cNvPr id="1517" name="Line 1176"/>
                  <p:cNvSpPr>
                    <a:spLocks noChangeShapeType="1"/>
                  </p:cNvSpPr>
                  <p:nvPr/>
                </p:nvSpPr>
                <p:spPr bwMode="auto">
                  <a:xfrm>
                    <a:off x="2056" y="1434"/>
                    <a:ext cx="52" cy="1"/>
                  </a:xfrm>
                  <a:prstGeom prst="line">
                    <a:avLst/>
                  </a:prstGeom>
                  <a:noFill/>
                  <a:ln w="6350">
                    <a:noFill/>
                    <a:round/>
                    <a:headEnd/>
                    <a:tailEnd/>
                  </a:ln>
                </p:spPr>
                <p:txBody>
                  <a:bodyPr/>
                  <a:lstStyle/>
                  <a:p>
                    <a:endParaRPr lang="zh-TW" altLang="en-US"/>
                  </a:p>
                </p:txBody>
              </p:sp>
              <p:sp>
                <p:nvSpPr>
                  <p:cNvPr id="1518" name="Line 1177"/>
                  <p:cNvSpPr>
                    <a:spLocks noChangeShapeType="1"/>
                  </p:cNvSpPr>
                  <p:nvPr/>
                </p:nvSpPr>
                <p:spPr bwMode="auto">
                  <a:xfrm>
                    <a:off x="2056" y="1436"/>
                    <a:ext cx="52" cy="1"/>
                  </a:xfrm>
                  <a:prstGeom prst="line">
                    <a:avLst/>
                  </a:prstGeom>
                  <a:noFill/>
                  <a:ln w="6350">
                    <a:noFill/>
                    <a:round/>
                    <a:headEnd/>
                    <a:tailEnd/>
                  </a:ln>
                </p:spPr>
                <p:txBody>
                  <a:bodyPr/>
                  <a:lstStyle/>
                  <a:p>
                    <a:endParaRPr lang="zh-TW" altLang="en-US"/>
                  </a:p>
                </p:txBody>
              </p:sp>
              <p:sp>
                <p:nvSpPr>
                  <p:cNvPr id="1519" name="Line 1178"/>
                  <p:cNvSpPr>
                    <a:spLocks noChangeShapeType="1"/>
                  </p:cNvSpPr>
                  <p:nvPr/>
                </p:nvSpPr>
                <p:spPr bwMode="auto">
                  <a:xfrm>
                    <a:off x="2056" y="1438"/>
                    <a:ext cx="52" cy="1"/>
                  </a:xfrm>
                  <a:prstGeom prst="line">
                    <a:avLst/>
                  </a:prstGeom>
                  <a:noFill/>
                  <a:ln w="6350">
                    <a:noFill/>
                    <a:round/>
                    <a:headEnd/>
                    <a:tailEnd/>
                  </a:ln>
                </p:spPr>
                <p:txBody>
                  <a:bodyPr/>
                  <a:lstStyle/>
                  <a:p>
                    <a:endParaRPr lang="zh-TW" altLang="en-US"/>
                  </a:p>
                </p:txBody>
              </p:sp>
              <p:sp>
                <p:nvSpPr>
                  <p:cNvPr id="1520" name="Line 1179"/>
                  <p:cNvSpPr>
                    <a:spLocks noChangeShapeType="1"/>
                  </p:cNvSpPr>
                  <p:nvPr/>
                </p:nvSpPr>
                <p:spPr bwMode="auto">
                  <a:xfrm>
                    <a:off x="2056" y="1440"/>
                    <a:ext cx="52" cy="1"/>
                  </a:xfrm>
                  <a:prstGeom prst="line">
                    <a:avLst/>
                  </a:prstGeom>
                  <a:noFill/>
                  <a:ln w="6350">
                    <a:noFill/>
                    <a:round/>
                    <a:headEnd/>
                    <a:tailEnd/>
                  </a:ln>
                </p:spPr>
                <p:txBody>
                  <a:bodyPr/>
                  <a:lstStyle/>
                  <a:p>
                    <a:endParaRPr lang="zh-TW" altLang="en-US"/>
                  </a:p>
                </p:txBody>
              </p:sp>
              <p:sp>
                <p:nvSpPr>
                  <p:cNvPr id="1521" name="Line 1180"/>
                  <p:cNvSpPr>
                    <a:spLocks noChangeShapeType="1"/>
                  </p:cNvSpPr>
                  <p:nvPr/>
                </p:nvSpPr>
                <p:spPr bwMode="auto">
                  <a:xfrm>
                    <a:off x="2056" y="1442"/>
                    <a:ext cx="52" cy="1"/>
                  </a:xfrm>
                  <a:prstGeom prst="line">
                    <a:avLst/>
                  </a:prstGeom>
                  <a:noFill/>
                  <a:ln w="6350">
                    <a:noFill/>
                    <a:round/>
                    <a:headEnd/>
                    <a:tailEnd/>
                  </a:ln>
                </p:spPr>
                <p:txBody>
                  <a:bodyPr/>
                  <a:lstStyle/>
                  <a:p>
                    <a:endParaRPr lang="zh-TW" altLang="en-US"/>
                  </a:p>
                </p:txBody>
              </p:sp>
              <p:sp>
                <p:nvSpPr>
                  <p:cNvPr id="1522" name="Line 1181"/>
                  <p:cNvSpPr>
                    <a:spLocks noChangeShapeType="1"/>
                  </p:cNvSpPr>
                  <p:nvPr/>
                </p:nvSpPr>
                <p:spPr bwMode="auto">
                  <a:xfrm>
                    <a:off x="2056" y="1442"/>
                    <a:ext cx="52" cy="1"/>
                  </a:xfrm>
                  <a:prstGeom prst="line">
                    <a:avLst/>
                  </a:prstGeom>
                  <a:noFill/>
                  <a:ln w="6350">
                    <a:noFill/>
                    <a:round/>
                    <a:headEnd/>
                    <a:tailEnd/>
                  </a:ln>
                </p:spPr>
                <p:txBody>
                  <a:bodyPr/>
                  <a:lstStyle/>
                  <a:p>
                    <a:endParaRPr lang="zh-TW" altLang="en-US"/>
                  </a:p>
                </p:txBody>
              </p:sp>
              <p:sp>
                <p:nvSpPr>
                  <p:cNvPr id="1523" name="Line 1182"/>
                  <p:cNvSpPr>
                    <a:spLocks noChangeShapeType="1"/>
                  </p:cNvSpPr>
                  <p:nvPr/>
                </p:nvSpPr>
                <p:spPr bwMode="auto">
                  <a:xfrm>
                    <a:off x="2056" y="1444"/>
                    <a:ext cx="52" cy="1"/>
                  </a:xfrm>
                  <a:prstGeom prst="line">
                    <a:avLst/>
                  </a:prstGeom>
                  <a:noFill/>
                  <a:ln w="6350">
                    <a:noFill/>
                    <a:round/>
                    <a:headEnd/>
                    <a:tailEnd/>
                  </a:ln>
                </p:spPr>
                <p:txBody>
                  <a:bodyPr/>
                  <a:lstStyle/>
                  <a:p>
                    <a:endParaRPr lang="zh-TW" altLang="en-US"/>
                  </a:p>
                </p:txBody>
              </p:sp>
              <p:sp>
                <p:nvSpPr>
                  <p:cNvPr id="1524" name="Line 1183"/>
                  <p:cNvSpPr>
                    <a:spLocks noChangeShapeType="1"/>
                  </p:cNvSpPr>
                  <p:nvPr/>
                </p:nvSpPr>
                <p:spPr bwMode="auto">
                  <a:xfrm>
                    <a:off x="2056" y="1446"/>
                    <a:ext cx="52" cy="1"/>
                  </a:xfrm>
                  <a:prstGeom prst="line">
                    <a:avLst/>
                  </a:prstGeom>
                  <a:noFill/>
                  <a:ln w="6350">
                    <a:noFill/>
                    <a:round/>
                    <a:headEnd/>
                    <a:tailEnd/>
                  </a:ln>
                </p:spPr>
                <p:txBody>
                  <a:bodyPr/>
                  <a:lstStyle/>
                  <a:p>
                    <a:endParaRPr lang="zh-TW" altLang="en-US"/>
                  </a:p>
                </p:txBody>
              </p:sp>
              <p:sp>
                <p:nvSpPr>
                  <p:cNvPr id="1525" name="Line 1184"/>
                  <p:cNvSpPr>
                    <a:spLocks noChangeShapeType="1"/>
                  </p:cNvSpPr>
                  <p:nvPr/>
                </p:nvSpPr>
                <p:spPr bwMode="auto">
                  <a:xfrm>
                    <a:off x="2056" y="1448"/>
                    <a:ext cx="52" cy="1"/>
                  </a:xfrm>
                  <a:prstGeom prst="line">
                    <a:avLst/>
                  </a:prstGeom>
                  <a:noFill/>
                  <a:ln w="6350">
                    <a:noFill/>
                    <a:round/>
                    <a:headEnd/>
                    <a:tailEnd/>
                  </a:ln>
                </p:spPr>
                <p:txBody>
                  <a:bodyPr/>
                  <a:lstStyle/>
                  <a:p>
                    <a:endParaRPr lang="zh-TW" altLang="en-US"/>
                  </a:p>
                </p:txBody>
              </p:sp>
              <p:sp>
                <p:nvSpPr>
                  <p:cNvPr id="1526" name="Line 1185"/>
                  <p:cNvSpPr>
                    <a:spLocks noChangeShapeType="1"/>
                  </p:cNvSpPr>
                  <p:nvPr/>
                </p:nvSpPr>
                <p:spPr bwMode="auto">
                  <a:xfrm>
                    <a:off x="2056" y="1450"/>
                    <a:ext cx="52" cy="1"/>
                  </a:xfrm>
                  <a:prstGeom prst="line">
                    <a:avLst/>
                  </a:prstGeom>
                  <a:noFill/>
                  <a:ln w="6350">
                    <a:noFill/>
                    <a:round/>
                    <a:headEnd/>
                    <a:tailEnd/>
                  </a:ln>
                </p:spPr>
                <p:txBody>
                  <a:bodyPr/>
                  <a:lstStyle/>
                  <a:p>
                    <a:endParaRPr lang="zh-TW" altLang="en-US"/>
                  </a:p>
                </p:txBody>
              </p:sp>
              <p:sp>
                <p:nvSpPr>
                  <p:cNvPr id="1527" name="Line 1186"/>
                  <p:cNvSpPr>
                    <a:spLocks noChangeShapeType="1"/>
                  </p:cNvSpPr>
                  <p:nvPr/>
                </p:nvSpPr>
                <p:spPr bwMode="auto">
                  <a:xfrm>
                    <a:off x="2056" y="1452"/>
                    <a:ext cx="52" cy="1"/>
                  </a:xfrm>
                  <a:prstGeom prst="line">
                    <a:avLst/>
                  </a:prstGeom>
                  <a:noFill/>
                  <a:ln w="6350">
                    <a:noFill/>
                    <a:round/>
                    <a:headEnd/>
                    <a:tailEnd/>
                  </a:ln>
                </p:spPr>
                <p:txBody>
                  <a:bodyPr/>
                  <a:lstStyle/>
                  <a:p>
                    <a:endParaRPr lang="zh-TW" altLang="en-US"/>
                  </a:p>
                </p:txBody>
              </p:sp>
              <p:sp>
                <p:nvSpPr>
                  <p:cNvPr id="1528" name="Line 1187"/>
                  <p:cNvSpPr>
                    <a:spLocks noChangeShapeType="1"/>
                  </p:cNvSpPr>
                  <p:nvPr/>
                </p:nvSpPr>
                <p:spPr bwMode="auto">
                  <a:xfrm>
                    <a:off x="2056" y="1454"/>
                    <a:ext cx="52" cy="1"/>
                  </a:xfrm>
                  <a:prstGeom prst="line">
                    <a:avLst/>
                  </a:prstGeom>
                  <a:noFill/>
                  <a:ln w="6350">
                    <a:noFill/>
                    <a:round/>
                    <a:headEnd/>
                    <a:tailEnd/>
                  </a:ln>
                </p:spPr>
                <p:txBody>
                  <a:bodyPr/>
                  <a:lstStyle/>
                  <a:p>
                    <a:endParaRPr lang="zh-TW" altLang="en-US"/>
                  </a:p>
                </p:txBody>
              </p:sp>
              <p:sp>
                <p:nvSpPr>
                  <p:cNvPr id="1529" name="Line 1188"/>
                  <p:cNvSpPr>
                    <a:spLocks noChangeShapeType="1"/>
                  </p:cNvSpPr>
                  <p:nvPr/>
                </p:nvSpPr>
                <p:spPr bwMode="auto">
                  <a:xfrm>
                    <a:off x="2056" y="1454"/>
                    <a:ext cx="52" cy="1"/>
                  </a:xfrm>
                  <a:prstGeom prst="line">
                    <a:avLst/>
                  </a:prstGeom>
                  <a:noFill/>
                  <a:ln w="6350">
                    <a:noFill/>
                    <a:round/>
                    <a:headEnd/>
                    <a:tailEnd/>
                  </a:ln>
                </p:spPr>
                <p:txBody>
                  <a:bodyPr/>
                  <a:lstStyle/>
                  <a:p>
                    <a:endParaRPr lang="zh-TW" altLang="en-US"/>
                  </a:p>
                </p:txBody>
              </p:sp>
              <p:sp>
                <p:nvSpPr>
                  <p:cNvPr id="1530" name="Line 1189"/>
                  <p:cNvSpPr>
                    <a:spLocks noChangeShapeType="1"/>
                  </p:cNvSpPr>
                  <p:nvPr/>
                </p:nvSpPr>
                <p:spPr bwMode="auto">
                  <a:xfrm>
                    <a:off x="2056" y="1456"/>
                    <a:ext cx="52" cy="1"/>
                  </a:xfrm>
                  <a:prstGeom prst="line">
                    <a:avLst/>
                  </a:prstGeom>
                  <a:noFill/>
                  <a:ln w="6350">
                    <a:noFill/>
                    <a:round/>
                    <a:headEnd/>
                    <a:tailEnd/>
                  </a:ln>
                </p:spPr>
                <p:txBody>
                  <a:bodyPr/>
                  <a:lstStyle/>
                  <a:p>
                    <a:endParaRPr lang="zh-TW" altLang="en-US"/>
                  </a:p>
                </p:txBody>
              </p:sp>
              <p:sp>
                <p:nvSpPr>
                  <p:cNvPr id="1531" name="Line 1190"/>
                  <p:cNvSpPr>
                    <a:spLocks noChangeShapeType="1"/>
                  </p:cNvSpPr>
                  <p:nvPr/>
                </p:nvSpPr>
                <p:spPr bwMode="auto">
                  <a:xfrm>
                    <a:off x="2056" y="1458"/>
                    <a:ext cx="52" cy="1"/>
                  </a:xfrm>
                  <a:prstGeom prst="line">
                    <a:avLst/>
                  </a:prstGeom>
                  <a:noFill/>
                  <a:ln w="6350">
                    <a:noFill/>
                    <a:round/>
                    <a:headEnd/>
                    <a:tailEnd/>
                  </a:ln>
                </p:spPr>
                <p:txBody>
                  <a:bodyPr/>
                  <a:lstStyle/>
                  <a:p>
                    <a:endParaRPr lang="zh-TW" altLang="en-US"/>
                  </a:p>
                </p:txBody>
              </p:sp>
              <p:sp>
                <p:nvSpPr>
                  <p:cNvPr id="1532" name="Line 1191"/>
                  <p:cNvSpPr>
                    <a:spLocks noChangeShapeType="1"/>
                  </p:cNvSpPr>
                  <p:nvPr/>
                </p:nvSpPr>
                <p:spPr bwMode="auto">
                  <a:xfrm>
                    <a:off x="2056" y="1460"/>
                    <a:ext cx="52" cy="1"/>
                  </a:xfrm>
                  <a:prstGeom prst="line">
                    <a:avLst/>
                  </a:prstGeom>
                  <a:noFill/>
                  <a:ln w="6350">
                    <a:noFill/>
                    <a:round/>
                    <a:headEnd/>
                    <a:tailEnd/>
                  </a:ln>
                </p:spPr>
                <p:txBody>
                  <a:bodyPr/>
                  <a:lstStyle/>
                  <a:p>
                    <a:endParaRPr lang="zh-TW" altLang="en-US"/>
                  </a:p>
                </p:txBody>
              </p:sp>
              <p:sp>
                <p:nvSpPr>
                  <p:cNvPr id="1533" name="Line 1192"/>
                  <p:cNvSpPr>
                    <a:spLocks noChangeShapeType="1"/>
                  </p:cNvSpPr>
                  <p:nvPr/>
                </p:nvSpPr>
                <p:spPr bwMode="auto">
                  <a:xfrm>
                    <a:off x="2056" y="1462"/>
                    <a:ext cx="52" cy="1"/>
                  </a:xfrm>
                  <a:prstGeom prst="line">
                    <a:avLst/>
                  </a:prstGeom>
                  <a:noFill/>
                  <a:ln w="6350">
                    <a:noFill/>
                    <a:round/>
                    <a:headEnd/>
                    <a:tailEnd/>
                  </a:ln>
                </p:spPr>
                <p:txBody>
                  <a:bodyPr/>
                  <a:lstStyle/>
                  <a:p>
                    <a:endParaRPr lang="zh-TW" altLang="en-US"/>
                  </a:p>
                </p:txBody>
              </p:sp>
              <p:sp>
                <p:nvSpPr>
                  <p:cNvPr id="1534" name="Line 1193"/>
                  <p:cNvSpPr>
                    <a:spLocks noChangeShapeType="1"/>
                  </p:cNvSpPr>
                  <p:nvPr/>
                </p:nvSpPr>
                <p:spPr bwMode="auto">
                  <a:xfrm>
                    <a:off x="2056" y="1464"/>
                    <a:ext cx="52" cy="1"/>
                  </a:xfrm>
                  <a:prstGeom prst="line">
                    <a:avLst/>
                  </a:prstGeom>
                  <a:noFill/>
                  <a:ln w="6350">
                    <a:noFill/>
                    <a:round/>
                    <a:headEnd/>
                    <a:tailEnd/>
                  </a:ln>
                </p:spPr>
                <p:txBody>
                  <a:bodyPr/>
                  <a:lstStyle/>
                  <a:p>
                    <a:endParaRPr lang="zh-TW" altLang="en-US"/>
                  </a:p>
                </p:txBody>
              </p:sp>
              <p:sp>
                <p:nvSpPr>
                  <p:cNvPr id="1535" name="Line 1194"/>
                  <p:cNvSpPr>
                    <a:spLocks noChangeShapeType="1"/>
                  </p:cNvSpPr>
                  <p:nvPr/>
                </p:nvSpPr>
                <p:spPr bwMode="auto">
                  <a:xfrm>
                    <a:off x="2056" y="1466"/>
                    <a:ext cx="52" cy="1"/>
                  </a:xfrm>
                  <a:prstGeom prst="line">
                    <a:avLst/>
                  </a:prstGeom>
                  <a:noFill/>
                  <a:ln w="6350">
                    <a:noFill/>
                    <a:round/>
                    <a:headEnd/>
                    <a:tailEnd/>
                  </a:ln>
                </p:spPr>
                <p:txBody>
                  <a:bodyPr/>
                  <a:lstStyle/>
                  <a:p>
                    <a:endParaRPr lang="zh-TW" altLang="en-US"/>
                  </a:p>
                </p:txBody>
              </p:sp>
              <p:sp>
                <p:nvSpPr>
                  <p:cNvPr id="1536" name="Line 1195"/>
                  <p:cNvSpPr>
                    <a:spLocks noChangeShapeType="1"/>
                  </p:cNvSpPr>
                  <p:nvPr/>
                </p:nvSpPr>
                <p:spPr bwMode="auto">
                  <a:xfrm>
                    <a:off x="2056" y="1466"/>
                    <a:ext cx="52" cy="1"/>
                  </a:xfrm>
                  <a:prstGeom prst="line">
                    <a:avLst/>
                  </a:prstGeom>
                  <a:noFill/>
                  <a:ln w="6350">
                    <a:noFill/>
                    <a:round/>
                    <a:headEnd/>
                    <a:tailEnd/>
                  </a:ln>
                </p:spPr>
                <p:txBody>
                  <a:bodyPr/>
                  <a:lstStyle/>
                  <a:p>
                    <a:endParaRPr lang="zh-TW" altLang="en-US"/>
                  </a:p>
                </p:txBody>
              </p:sp>
              <p:sp>
                <p:nvSpPr>
                  <p:cNvPr id="1537" name="Line 1196"/>
                  <p:cNvSpPr>
                    <a:spLocks noChangeShapeType="1"/>
                  </p:cNvSpPr>
                  <p:nvPr/>
                </p:nvSpPr>
                <p:spPr bwMode="auto">
                  <a:xfrm>
                    <a:off x="2056" y="1468"/>
                    <a:ext cx="52" cy="1"/>
                  </a:xfrm>
                  <a:prstGeom prst="line">
                    <a:avLst/>
                  </a:prstGeom>
                  <a:noFill/>
                  <a:ln w="6350">
                    <a:noFill/>
                    <a:round/>
                    <a:headEnd/>
                    <a:tailEnd/>
                  </a:ln>
                </p:spPr>
                <p:txBody>
                  <a:bodyPr/>
                  <a:lstStyle/>
                  <a:p>
                    <a:endParaRPr lang="zh-TW" altLang="en-US"/>
                  </a:p>
                </p:txBody>
              </p:sp>
              <p:sp>
                <p:nvSpPr>
                  <p:cNvPr id="1538" name="Line 1197"/>
                  <p:cNvSpPr>
                    <a:spLocks noChangeShapeType="1"/>
                  </p:cNvSpPr>
                  <p:nvPr/>
                </p:nvSpPr>
                <p:spPr bwMode="auto">
                  <a:xfrm>
                    <a:off x="2056" y="1470"/>
                    <a:ext cx="52" cy="1"/>
                  </a:xfrm>
                  <a:prstGeom prst="line">
                    <a:avLst/>
                  </a:prstGeom>
                  <a:noFill/>
                  <a:ln w="6350">
                    <a:noFill/>
                    <a:round/>
                    <a:headEnd/>
                    <a:tailEnd/>
                  </a:ln>
                </p:spPr>
                <p:txBody>
                  <a:bodyPr/>
                  <a:lstStyle/>
                  <a:p>
                    <a:endParaRPr lang="zh-TW" altLang="en-US"/>
                  </a:p>
                </p:txBody>
              </p:sp>
              <p:sp>
                <p:nvSpPr>
                  <p:cNvPr id="1539" name="Line 1198"/>
                  <p:cNvSpPr>
                    <a:spLocks noChangeShapeType="1"/>
                  </p:cNvSpPr>
                  <p:nvPr/>
                </p:nvSpPr>
                <p:spPr bwMode="auto">
                  <a:xfrm>
                    <a:off x="2056" y="1472"/>
                    <a:ext cx="52" cy="1"/>
                  </a:xfrm>
                  <a:prstGeom prst="line">
                    <a:avLst/>
                  </a:prstGeom>
                  <a:noFill/>
                  <a:ln w="6350">
                    <a:noFill/>
                    <a:round/>
                    <a:headEnd/>
                    <a:tailEnd/>
                  </a:ln>
                </p:spPr>
                <p:txBody>
                  <a:bodyPr/>
                  <a:lstStyle/>
                  <a:p>
                    <a:endParaRPr lang="zh-TW" altLang="en-US"/>
                  </a:p>
                </p:txBody>
              </p:sp>
              <p:sp>
                <p:nvSpPr>
                  <p:cNvPr id="1540" name="Line 1199"/>
                  <p:cNvSpPr>
                    <a:spLocks noChangeShapeType="1"/>
                  </p:cNvSpPr>
                  <p:nvPr/>
                </p:nvSpPr>
                <p:spPr bwMode="auto">
                  <a:xfrm>
                    <a:off x="2056" y="1474"/>
                    <a:ext cx="52" cy="1"/>
                  </a:xfrm>
                  <a:prstGeom prst="line">
                    <a:avLst/>
                  </a:prstGeom>
                  <a:noFill/>
                  <a:ln w="6350">
                    <a:noFill/>
                    <a:round/>
                    <a:headEnd/>
                    <a:tailEnd/>
                  </a:ln>
                </p:spPr>
                <p:txBody>
                  <a:bodyPr/>
                  <a:lstStyle/>
                  <a:p>
                    <a:endParaRPr lang="zh-TW" altLang="en-US"/>
                  </a:p>
                </p:txBody>
              </p:sp>
              <p:sp>
                <p:nvSpPr>
                  <p:cNvPr id="1541" name="Line 1200"/>
                  <p:cNvSpPr>
                    <a:spLocks noChangeShapeType="1"/>
                  </p:cNvSpPr>
                  <p:nvPr/>
                </p:nvSpPr>
                <p:spPr bwMode="auto">
                  <a:xfrm>
                    <a:off x="2056" y="1476"/>
                    <a:ext cx="52" cy="1"/>
                  </a:xfrm>
                  <a:prstGeom prst="line">
                    <a:avLst/>
                  </a:prstGeom>
                  <a:noFill/>
                  <a:ln w="6350">
                    <a:noFill/>
                    <a:round/>
                    <a:headEnd/>
                    <a:tailEnd/>
                  </a:ln>
                </p:spPr>
                <p:txBody>
                  <a:bodyPr/>
                  <a:lstStyle/>
                  <a:p>
                    <a:endParaRPr lang="zh-TW" altLang="en-US"/>
                  </a:p>
                </p:txBody>
              </p:sp>
              <p:sp>
                <p:nvSpPr>
                  <p:cNvPr id="1542" name="Line 1201"/>
                  <p:cNvSpPr>
                    <a:spLocks noChangeShapeType="1"/>
                  </p:cNvSpPr>
                  <p:nvPr/>
                </p:nvSpPr>
                <p:spPr bwMode="auto">
                  <a:xfrm>
                    <a:off x="2056" y="1478"/>
                    <a:ext cx="52" cy="1"/>
                  </a:xfrm>
                  <a:prstGeom prst="line">
                    <a:avLst/>
                  </a:prstGeom>
                  <a:noFill/>
                  <a:ln w="6350">
                    <a:noFill/>
                    <a:round/>
                    <a:headEnd/>
                    <a:tailEnd/>
                  </a:ln>
                </p:spPr>
                <p:txBody>
                  <a:bodyPr/>
                  <a:lstStyle/>
                  <a:p>
                    <a:endParaRPr lang="zh-TW" altLang="en-US"/>
                  </a:p>
                </p:txBody>
              </p:sp>
              <p:sp>
                <p:nvSpPr>
                  <p:cNvPr id="1543" name="Line 1202"/>
                  <p:cNvSpPr>
                    <a:spLocks noChangeShapeType="1"/>
                  </p:cNvSpPr>
                  <p:nvPr/>
                </p:nvSpPr>
                <p:spPr bwMode="auto">
                  <a:xfrm>
                    <a:off x="2056" y="1480"/>
                    <a:ext cx="52" cy="1"/>
                  </a:xfrm>
                  <a:prstGeom prst="line">
                    <a:avLst/>
                  </a:prstGeom>
                  <a:noFill/>
                  <a:ln w="6350">
                    <a:noFill/>
                    <a:round/>
                    <a:headEnd/>
                    <a:tailEnd/>
                  </a:ln>
                </p:spPr>
                <p:txBody>
                  <a:bodyPr/>
                  <a:lstStyle/>
                  <a:p>
                    <a:endParaRPr lang="zh-TW" altLang="en-US"/>
                  </a:p>
                </p:txBody>
              </p:sp>
              <p:sp>
                <p:nvSpPr>
                  <p:cNvPr id="1544" name="Line 1203"/>
                  <p:cNvSpPr>
                    <a:spLocks noChangeShapeType="1"/>
                  </p:cNvSpPr>
                  <p:nvPr/>
                </p:nvSpPr>
                <p:spPr bwMode="auto">
                  <a:xfrm>
                    <a:off x="2056" y="1480"/>
                    <a:ext cx="52" cy="1"/>
                  </a:xfrm>
                  <a:prstGeom prst="line">
                    <a:avLst/>
                  </a:prstGeom>
                  <a:noFill/>
                  <a:ln w="6350">
                    <a:noFill/>
                    <a:round/>
                    <a:headEnd/>
                    <a:tailEnd/>
                  </a:ln>
                </p:spPr>
                <p:txBody>
                  <a:bodyPr/>
                  <a:lstStyle/>
                  <a:p>
                    <a:endParaRPr lang="zh-TW" altLang="en-US"/>
                  </a:p>
                </p:txBody>
              </p:sp>
              <p:sp>
                <p:nvSpPr>
                  <p:cNvPr id="1545" name="Line 1204"/>
                  <p:cNvSpPr>
                    <a:spLocks noChangeShapeType="1"/>
                  </p:cNvSpPr>
                  <p:nvPr/>
                </p:nvSpPr>
                <p:spPr bwMode="auto">
                  <a:xfrm>
                    <a:off x="2056" y="1482"/>
                    <a:ext cx="52" cy="1"/>
                  </a:xfrm>
                  <a:prstGeom prst="line">
                    <a:avLst/>
                  </a:prstGeom>
                  <a:noFill/>
                  <a:ln w="6350">
                    <a:noFill/>
                    <a:round/>
                    <a:headEnd/>
                    <a:tailEnd/>
                  </a:ln>
                </p:spPr>
                <p:txBody>
                  <a:bodyPr/>
                  <a:lstStyle/>
                  <a:p>
                    <a:endParaRPr lang="zh-TW" altLang="en-US"/>
                  </a:p>
                </p:txBody>
              </p:sp>
              <p:sp>
                <p:nvSpPr>
                  <p:cNvPr id="1546" name="Line 1205"/>
                  <p:cNvSpPr>
                    <a:spLocks noChangeShapeType="1"/>
                  </p:cNvSpPr>
                  <p:nvPr/>
                </p:nvSpPr>
                <p:spPr bwMode="auto">
                  <a:xfrm>
                    <a:off x="2056" y="1484"/>
                    <a:ext cx="52" cy="1"/>
                  </a:xfrm>
                  <a:prstGeom prst="line">
                    <a:avLst/>
                  </a:prstGeom>
                  <a:noFill/>
                  <a:ln w="6350">
                    <a:noFill/>
                    <a:round/>
                    <a:headEnd/>
                    <a:tailEnd/>
                  </a:ln>
                </p:spPr>
                <p:txBody>
                  <a:bodyPr/>
                  <a:lstStyle/>
                  <a:p>
                    <a:endParaRPr lang="zh-TW" altLang="en-US"/>
                  </a:p>
                </p:txBody>
              </p:sp>
              <p:sp>
                <p:nvSpPr>
                  <p:cNvPr id="1547" name="Line 1206"/>
                  <p:cNvSpPr>
                    <a:spLocks noChangeShapeType="1"/>
                  </p:cNvSpPr>
                  <p:nvPr/>
                </p:nvSpPr>
                <p:spPr bwMode="auto">
                  <a:xfrm>
                    <a:off x="2056" y="1486"/>
                    <a:ext cx="52" cy="1"/>
                  </a:xfrm>
                  <a:prstGeom prst="line">
                    <a:avLst/>
                  </a:prstGeom>
                  <a:noFill/>
                  <a:ln w="6350">
                    <a:noFill/>
                    <a:round/>
                    <a:headEnd/>
                    <a:tailEnd/>
                  </a:ln>
                </p:spPr>
                <p:txBody>
                  <a:bodyPr/>
                  <a:lstStyle/>
                  <a:p>
                    <a:endParaRPr lang="zh-TW" altLang="en-US"/>
                  </a:p>
                </p:txBody>
              </p:sp>
              <p:sp>
                <p:nvSpPr>
                  <p:cNvPr id="1548" name="Line 1207"/>
                  <p:cNvSpPr>
                    <a:spLocks noChangeShapeType="1"/>
                  </p:cNvSpPr>
                  <p:nvPr/>
                </p:nvSpPr>
                <p:spPr bwMode="auto">
                  <a:xfrm>
                    <a:off x="2056" y="1488"/>
                    <a:ext cx="52" cy="1"/>
                  </a:xfrm>
                  <a:prstGeom prst="line">
                    <a:avLst/>
                  </a:prstGeom>
                  <a:noFill/>
                  <a:ln w="6350">
                    <a:noFill/>
                    <a:round/>
                    <a:headEnd/>
                    <a:tailEnd/>
                  </a:ln>
                </p:spPr>
                <p:txBody>
                  <a:bodyPr/>
                  <a:lstStyle/>
                  <a:p>
                    <a:endParaRPr lang="zh-TW" altLang="en-US"/>
                  </a:p>
                </p:txBody>
              </p:sp>
              <p:sp>
                <p:nvSpPr>
                  <p:cNvPr id="1549" name="Line 1208"/>
                  <p:cNvSpPr>
                    <a:spLocks noChangeShapeType="1"/>
                  </p:cNvSpPr>
                  <p:nvPr/>
                </p:nvSpPr>
                <p:spPr bwMode="auto">
                  <a:xfrm>
                    <a:off x="2056" y="1490"/>
                    <a:ext cx="52" cy="1"/>
                  </a:xfrm>
                  <a:prstGeom prst="line">
                    <a:avLst/>
                  </a:prstGeom>
                  <a:noFill/>
                  <a:ln w="6350">
                    <a:noFill/>
                    <a:round/>
                    <a:headEnd/>
                    <a:tailEnd/>
                  </a:ln>
                </p:spPr>
                <p:txBody>
                  <a:bodyPr/>
                  <a:lstStyle/>
                  <a:p>
                    <a:endParaRPr lang="zh-TW" altLang="en-US"/>
                  </a:p>
                </p:txBody>
              </p:sp>
              <p:sp>
                <p:nvSpPr>
                  <p:cNvPr id="1550" name="Line 1209"/>
                  <p:cNvSpPr>
                    <a:spLocks noChangeShapeType="1"/>
                  </p:cNvSpPr>
                  <p:nvPr/>
                </p:nvSpPr>
                <p:spPr bwMode="auto">
                  <a:xfrm>
                    <a:off x="2056" y="1492"/>
                    <a:ext cx="52" cy="1"/>
                  </a:xfrm>
                  <a:prstGeom prst="line">
                    <a:avLst/>
                  </a:prstGeom>
                  <a:noFill/>
                  <a:ln w="6350">
                    <a:noFill/>
                    <a:round/>
                    <a:headEnd/>
                    <a:tailEnd/>
                  </a:ln>
                </p:spPr>
                <p:txBody>
                  <a:bodyPr/>
                  <a:lstStyle/>
                  <a:p>
                    <a:endParaRPr lang="zh-TW" altLang="en-US"/>
                  </a:p>
                </p:txBody>
              </p:sp>
              <p:sp>
                <p:nvSpPr>
                  <p:cNvPr id="1551" name="Line 1210"/>
                  <p:cNvSpPr>
                    <a:spLocks noChangeShapeType="1"/>
                  </p:cNvSpPr>
                  <p:nvPr/>
                </p:nvSpPr>
                <p:spPr bwMode="auto">
                  <a:xfrm>
                    <a:off x="2056" y="1492"/>
                    <a:ext cx="52" cy="1"/>
                  </a:xfrm>
                  <a:prstGeom prst="line">
                    <a:avLst/>
                  </a:prstGeom>
                  <a:noFill/>
                  <a:ln w="6350">
                    <a:noFill/>
                    <a:round/>
                    <a:headEnd/>
                    <a:tailEnd/>
                  </a:ln>
                </p:spPr>
                <p:txBody>
                  <a:bodyPr/>
                  <a:lstStyle/>
                  <a:p>
                    <a:endParaRPr lang="zh-TW" altLang="en-US"/>
                  </a:p>
                </p:txBody>
              </p:sp>
              <p:sp>
                <p:nvSpPr>
                  <p:cNvPr id="1552" name="Line 1211"/>
                  <p:cNvSpPr>
                    <a:spLocks noChangeShapeType="1"/>
                  </p:cNvSpPr>
                  <p:nvPr/>
                </p:nvSpPr>
                <p:spPr bwMode="auto">
                  <a:xfrm>
                    <a:off x="2056" y="1494"/>
                    <a:ext cx="52" cy="1"/>
                  </a:xfrm>
                  <a:prstGeom prst="line">
                    <a:avLst/>
                  </a:prstGeom>
                  <a:noFill/>
                  <a:ln w="6350">
                    <a:noFill/>
                    <a:round/>
                    <a:headEnd/>
                    <a:tailEnd/>
                  </a:ln>
                </p:spPr>
                <p:txBody>
                  <a:bodyPr/>
                  <a:lstStyle/>
                  <a:p>
                    <a:endParaRPr lang="zh-TW" altLang="en-US"/>
                  </a:p>
                </p:txBody>
              </p:sp>
              <p:sp>
                <p:nvSpPr>
                  <p:cNvPr id="1553" name="Line 1212"/>
                  <p:cNvSpPr>
                    <a:spLocks noChangeShapeType="1"/>
                  </p:cNvSpPr>
                  <p:nvPr/>
                </p:nvSpPr>
                <p:spPr bwMode="auto">
                  <a:xfrm>
                    <a:off x="2056" y="1496"/>
                    <a:ext cx="52" cy="1"/>
                  </a:xfrm>
                  <a:prstGeom prst="line">
                    <a:avLst/>
                  </a:prstGeom>
                  <a:noFill/>
                  <a:ln w="6350">
                    <a:noFill/>
                    <a:round/>
                    <a:headEnd/>
                    <a:tailEnd/>
                  </a:ln>
                </p:spPr>
                <p:txBody>
                  <a:bodyPr/>
                  <a:lstStyle/>
                  <a:p>
                    <a:endParaRPr lang="zh-TW" altLang="en-US"/>
                  </a:p>
                </p:txBody>
              </p:sp>
              <p:sp>
                <p:nvSpPr>
                  <p:cNvPr id="1554" name="Line 1213"/>
                  <p:cNvSpPr>
                    <a:spLocks noChangeShapeType="1"/>
                  </p:cNvSpPr>
                  <p:nvPr/>
                </p:nvSpPr>
                <p:spPr bwMode="auto">
                  <a:xfrm>
                    <a:off x="2056" y="1498"/>
                    <a:ext cx="52" cy="1"/>
                  </a:xfrm>
                  <a:prstGeom prst="line">
                    <a:avLst/>
                  </a:prstGeom>
                  <a:noFill/>
                  <a:ln w="6350">
                    <a:noFill/>
                    <a:round/>
                    <a:headEnd/>
                    <a:tailEnd/>
                  </a:ln>
                </p:spPr>
                <p:txBody>
                  <a:bodyPr/>
                  <a:lstStyle/>
                  <a:p>
                    <a:endParaRPr lang="zh-TW" altLang="en-US"/>
                  </a:p>
                </p:txBody>
              </p:sp>
              <p:sp>
                <p:nvSpPr>
                  <p:cNvPr id="1555" name="Line 1214"/>
                  <p:cNvSpPr>
                    <a:spLocks noChangeShapeType="1"/>
                  </p:cNvSpPr>
                  <p:nvPr/>
                </p:nvSpPr>
                <p:spPr bwMode="auto">
                  <a:xfrm>
                    <a:off x="2056" y="1500"/>
                    <a:ext cx="52" cy="1"/>
                  </a:xfrm>
                  <a:prstGeom prst="line">
                    <a:avLst/>
                  </a:prstGeom>
                  <a:noFill/>
                  <a:ln w="6350">
                    <a:noFill/>
                    <a:round/>
                    <a:headEnd/>
                    <a:tailEnd/>
                  </a:ln>
                </p:spPr>
                <p:txBody>
                  <a:bodyPr/>
                  <a:lstStyle/>
                  <a:p>
                    <a:endParaRPr lang="zh-TW" altLang="en-US"/>
                  </a:p>
                </p:txBody>
              </p:sp>
              <p:sp>
                <p:nvSpPr>
                  <p:cNvPr id="1556" name="Line 1215"/>
                  <p:cNvSpPr>
                    <a:spLocks noChangeShapeType="1"/>
                  </p:cNvSpPr>
                  <p:nvPr/>
                </p:nvSpPr>
                <p:spPr bwMode="auto">
                  <a:xfrm>
                    <a:off x="2056" y="1502"/>
                    <a:ext cx="52" cy="1"/>
                  </a:xfrm>
                  <a:prstGeom prst="line">
                    <a:avLst/>
                  </a:prstGeom>
                  <a:noFill/>
                  <a:ln w="6350">
                    <a:noFill/>
                    <a:round/>
                    <a:headEnd/>
                    <a:tailEnd/>
                  </a:ln>
                </p:spPr>
                <p:txBody>
                  <a:bodyPr/>
                  <a:lstStyle/>
                  <a:p>
                    <a:endParaRPr lang="zh-TW" altLang="en-US"/>
                  </a:p>
                </p:txBody>
              </p:sp>
              <p:sp>
                <p:nvSpPr>
                  <p:cNvPr id="1557" name="Line 1216"/>
                  <p:cNvSpPr>
                    <a:spLocks noChangeShapeType="1"/>
                  </p:cNvSpPr>
                  <p:nvPr/>
                </p:nvSpPr>
                <p:spPr bwMode="auto">
                  <a:xfrm>
                    <a:off x="2056" y="1504"/>
                    <a:ext cx="52" cy="1"/>
                  </a:xfrm>
                  <a:prstGeom prst="line">
                    <a:avLst/>
                  </a:prstGeom>
                  <a:noFill/>
                  <a:ln w="6350">
                    <a:noFill/>
                    <a:round/>
                    <a:headEnd/>
                    <a:tailEnd/>
                  </a:ln>
                </p:spPr>
                <p:txBody>
                  <a:bodyPr/>
                  <a:lstStyle/>
                  <a:p>
                    <a:endParaRPr lang="zh-TW" altLang="en-US"/>
                  </a:p>
                </p:txBody>
              </p:sp>
              <p:sp>
                <p:nvSpPr>
                  <p:cNvPr id="1558" name="Line 1217"/>
                  <p:cNvSpPr>
                    <a:spLocks noChangeShapeType="1"/>
                  </p:cNvSpPr>
                  <p:nvPr/>
                </p:nvSpPr>
                <p:spPr bwMode="auto">
                  <a:xfrm>
                    <a:off x="2056" y="1504"/>
                    <a:ext cx="52" cy="1"/>
                  </a:xfrm>
                  <a:prstGeom prst="line">
                    <a:avLst/>
                  </a:prstGeom>
                  <a:noFill/>
                  <a:ln w="6350">
                    <a:noFill/>
                    <a:round/>
                    <a:headEnd/>
                    <a:tailEnd/>
                  </a:ln>
                </p:spPr>
                <p:txBody>
                  <a:bodyPr/>
                  <a:lstStyle/>
                  <a:p>
                    <a:endParaRPr lang="zh-TW" altLang="en-US"/>
                  </a:p>
                </p:txBody>
              </p:sp>
              <p:sp>
                <p:nvSpPr>
                  <p:cNvPr id="1559" name="Line 1218"/>
                  <p:cNvSpPr>
                    <a:spLocks noChangeShapeType="1"/>
                  </p:cNvSpPr>
                  <p:nvPr/>
                </p:nvSpPr>
                <p:spPr bwMode="auto">
                  <a:xfrm>
                    <a:off x="2056" y="1506"/>
                    <a:ext cx="52" cy="1"/>
                  </a:xfrm>
                  <a:prstGeom prst="line">
                    <a:avLst/>
                  </a:prstGeom>
                  <a:noFill/>
                  <a:ln w="6350">
                    <a:noFill/>
                    <a:round/>
                    <a:headEnd/>
                    <a:tailEnd/>
                  </a:ln>
                </p:spPr>
                <p:txBody>
                  <a:bodyPr/>
                  <a:lstStyle/>
                  <a:p>
                    <a:endParaRPr lang="zh-TW" altLang="en-US"/>
                  </a:p>
                </p:txBody>
              </p:sp>
              <p:sp>
                <p:nvSpPr>
                  <p:cNvPr id="1560" name="Line 1219"/>
                  <p:cNvSpPr>
                    <a:spLocks noChangeShapeType="1"/>
                  </p:cNvSpPr>
                  <p:nvPr/>
                </p:nvSpPr>
                <p:spPr bwMode="auto">
                  <a:xfrm>
                    <a:off x="2056" y="1508"/>
                    <a:ext cx="52" cy="1"/>
                  </a:xfrm>
                  <a:prstGeom prst="line">
                    <a:avLst/>
                  </a:prstGeom>
                  <a:noFill/>
                  <a:ln w="6350">
                    <a:noFill/>
                    <a:round/>
                    <a:headEnd/>
                    <a:tailEnd/>
                  </a:ln>
                </p:spPr>
                <p:txBody>
                  <a:bodyPr/>
                  <a:lstStyle/>
                  <a:p>
                    <a:endParaRPr lang="zh-TW" altLang="en-US"/>
                  </a:p>
                </p:txBody>
              </p:sp>
              <p:sp>
                <p:nvSpPr>
                  <p:cNvPr id="1561" name="Line 1220"/>
                  <p:cNvSpPr>
                    <a:spLocks noChangeShapeType="1"/>
                  </p:cNvSpPr>
                  <p:nvPr/>
                </p:nvSpPr>
                <p:spPr bwMode="auto">
                  <a:xfrm>
                    <a:off x="2056" y="1510"/>
                    <a:ext cx="52" cy="1"/>
                  </a:xfrm>
                  <a:prstGeom prst="line">
                    <a:avLst/>
                  </a:prstGeom>
                  <a:noFill/>
                  <a:ln w="6350">
                    <a:noFill/>
                    <a:round/>
                    <a:headEnd/>
                    <a:tailEnd/>
                  </a:ln>
                </p:spPr>
                <p:txBody>
                  <a:bodyPr/>
                  <a:lstStyle/>
                  <a:p>
                    <a:endParaRPr lang="zh-TW" altLang="en-US"/>
                  </a:p>
                </p:txBody>
              </p:sp>
              <p:sp>
                <p:nvSpPr>
                  <p:cNvPr id="1562" name="Line 1221"/>
                  <p:cNvSpPr>
                    <a:spLocks noChangeShapeType="1"/>
                  </p:cNvSpPr>
                  <p:nvPr/>
                </p:nvSpPr>
                <p:spPr bwMode="auto">
                  <a:xfrm>
                    <a:off x="2056" y="1512"/>
                    <a:ext cx="52" cy="1"/>
                  </a:xfrm>
                  <a:prstGeom prst="line">
                    <a:avLst/>
                  </a:prstGeom>
                  <a:noFill/>
                  <a:ln w="6350">
                    <a:noFill/>
                    <a:round/>
                    <a:headEnd/>
                    <a:tailEnd/>
                  </a:ln>
                </p:spPr>
                <p:txBody>
                  <a:bodyPr/>
                  <a:lstStyle/>
                  <a:p>
                    <a:endParaRPr lang="zh-TW" altLang="en-US"/>
                  </a:p>
                </p:txBody>
              </p:sp>
              <p:sp>
                <p:nvSpPr>
                  <p:cNvPr id="1563" name="Line 1222"/>
                  <p:cNvSpPr>
                    <a:spLocks noChangeShapeType="1"/>
                  </p:cNvSpPr>
                  <p:nvPr/>
                </p:nvSpPr>
                <p:spPr bwMode="auto">
                  <a:xfrm>
                    <a:off x="2056" y="1514"/>
                    <a:ext cx="52" cy="1"/>
                  </a:xfrm>
                  <a:prstGeom prst="line">
                    <a:avLst/>
                  </a:prstGeom>
                  <a:noFill/>
                  <a:ln w="6350">
                    <a:noFill/>
                    <a:round/>
                    <a:headEnd/>
                    <a:tailEnd/>
                  </a:ln>
                </p:spPr>
                <p:txBody>
                  <a:bodyPr/>
                  <a:lstStyle/>
                  <a:p>
                    <a:endParaRPr lang="zh-TW" altLang="en-US"/>
                  </a:p>
                </p:txBody>
              </p:sp>
              <p:sp>
                <p:nvSpPr>
                  <p:cNvPr id="1564" name="Line 1223"/>
                  <p:cNvSpPr>
                    <a:spLocks noChangeShapeType="1"/>
                  </p:cNvSpPr>
                  <p:nvPr/>
                </p:nvSpPr>
                <p:spPr bwMode="auto">
                  <a:xfrm>
                    <a:off x="2056" y="1516"/>
                    <a:ext cx="52" cy="1"/>
                  </a:xfrm>
                  <a:prstGeom prst="line">
                    <a:avLst/>
                  </a:prstGeom>
                  <a:noFill/>
                  <a:ln w="6350">
                    <a:noFill/>
                    <a:round/>
                    <a:headEnd/>
                    <a:tailEnd/>
                  </a:ln>
                </p:spPr>
                <p:txBody>
                  <a:bodyPr/>
                  <a:lstStyle/>
                  <a:p>
                    <a:endParaRPr lang="zh-TW" altLang="en-US"/>
                  </a:p>
                </p:txBody>
              </p:sp>
              <p:sp>
                <p:nvSpPr>
                  <p:cNvPr id="1565" name="Line 1224"/>
                  <p:cNvSpPr>
                    <a:spLocks noChangeShapeType="1"/>
                  </p:cNvSpPr>
                  <p:nvPr/>
                </p:nvSpPr>
                <p:spPr bwMode="auto">
                  <a:xfrm>
                    <a:off x="2056" y="1516"/>
                    <a:ext cx="52" cy="1"/>
                  </a:xfrm>
                  <a:prstGeom prst="line">
                    <a:avLst/>
                  </a:prstGeom>
                  <a:noFill/>
                  <a:ln w="6350">
                    <a:noFill/>
                    <a:round/>
                    <a:headEnd/>
                    <a:tailEnd/>
                  </a:ln>
                </p:spPr>
                <p:txBody>
                  <a:bodyPr/>
                  <a:lstStyle/>
                  <a:p>
                    <a:endParaRPr lang="zh-TW" altLang="en-US"/>
                  </a:p>
                </p:txBody>
              </p:sp>
              <p:sp>
                <p:nvSpPr>
                  <p:cNvPr id="1566" name="Line 1225"/>
                  <p:cNvSpPr>
                    <a:spLocks noChangeShapeType="1"/>
                  </p:cNvSpPr>
                  <p:nvPr/>
                </p:nvSpPr>
                <p:spPr bwMode="auto">
                  <a:xfrm>
                    <a:off x="2056" y="1518"/>
                    <a:ext cx="52" cy="1"/>
                  </a:xfrm>
                  <a:prstGeom prst="line">
                    <a:avLst/>
                  </a:prstGeom>
                  <a:noFill/>
                  <a:ln w="6350">
                    <a:noFill/>
                    <a:round/>
                    <a:headEnd/>
                    <a:tailEnd/>
                  </a:ln>
                </p:spPr>
                <p:txBody>
                  <a:bodyPr/>
                  <a:lstStyle/>
                  <a:p>
                    <a:endParaRPr lang="zh-TW" altLang="en-US"/>
                  </a:p>
                </p:txBody>
              </p:sp>
              <p:sp>
                <p:nvSpPr>
                  <p:cNvPr id="1567" name="Line 1226"/>
                  <p:cNvSpPr>
                    <a:spLocks noChangeShapeType="1"/>
                  </p:cNvSpPr>
                  <p:nvPr/>
                </p:nvSpPr>
                <p:spPr bwMode="auto">
                  <a:xfrm>
                    <a:off x="2056" y="1520"/>
                    <a:ext cx="52" cy="1"/>
                  </a:xfrm>
                  <a:prstGeom prst="line">
                    <a:avLst/>
                  </a:prstGeom>
                  <a:noFill/>
                  <a:ln w="6350">
                    <a:noFill/>
                    <a:round/>
                    <a:headEnd/>
                    <a:tailEnd/>
                  </a:ln>
                </p:spPr>
                <p:txBody>
                  <a:bodyPr/>
                  <a:lstStyle/>
                  <a:p>
                    <a:endParaRPr lang="zh-TW" altLang="en-US"/>
                  </a:p>
                </p:txBody>
              </p:sp>
              <p:sp>
                <p:nvSpPr>
                  <p:cNvPr id="1568" name="Line 1227"/>
                  <p:cNvSpPr>
                    <a:spLocks noChangeShapeType="1"/>
                  </p:cNvSpPr>
                  <p:nvPr/>
                </p:nvSpPr>
                <p:spPr bwMode="auto">
                  <a:xfrm>
                    <a:off x="2056" y="1522"/>
                    <a:ext cx="52" cy="1"/>
                  </a:xfrm>
                  <a:prstGeom prst="line">
                    <a:avLst/>
                  </a:prstGeom>
                  <a:noFill/>
                  <a:ln w="6350">
                    <a:noFill/>
                    <a:round/>
                    <a:headEnd/>
                    <a:tailEnd/>
                  </a:ln>
                </p:spPr>
                <p:txBody>
                  <a:bodyPr/>
                  <a:lstStyle/>
                  <a:p>
                    <a:endParaRPr lang="zh-TW" altLang="en-US"/>
                  </a:p>
                </p:txBody>
              </p:sp>
              <p:sp>
                <p:nvSpPr>
                  <p:cNvPr id="1569" name="Line 1228"/>
                  <p:cNvSpPr>
                    <a:spLocks noChangeShapeType="1"/>
                  </p:cNvSpPr>
                  <p:nvPr/>
                </p:nvSpPr>
                <p:spPr bwMode="auto">
                  <a:xfrm>
                    <a:off x="2056" y="1524"/>
                    <a:ext cx="52" cy="1"/>
                  </a:xfrm>
                  <a:prstGeom prst="line">
                    <a:avLst/>
                  </a:prstGeom>
                  <a:noFill/>
                  <a:ln w="6350">
                    <a:noFill/>
                    <a:round/>
                    <a:headEnd/>
                    <a:tailEnd/>
                  </a:ln>
                </p:spPr>
                <p:txBody>
                  <a:bodyPr/>
                  <a:lstStyle/>
                  <a:p>
                    <a:endParaRPr lang="zh-TW" altLang="en-US"/>
                  </a:p>
                </p:txBody>
              </p:sp>
              <p:sp>
                <p:nvSpPr>
                  <p:cNvPr id="1570" name="Line 1229"/>
                  <p:cNvSpPr>
                    <a:spLocks noChangeShapeType="1"/>
                  </p:cNvSpPr>
                  <p:nvPr/>
                </p:nvSpPr>
                <p:spPr bwMode="auto">
                  <a:xfrm>
                    <a:off x="2056" y="1526"/>
                    <a:ext cx="52" cy="1"/>
                  </a:xfrm>
                  <a:prstGeom prst="line">
                    <a:avLst/>
                  </a:prstGeom>
                  <a:noFill/>
                  <a:ln w="6350">
                    <a:noFill/>
                    <a:round/>
                    <a:headEnd/>
                    <a:tailEnd/>
                  </a:ln>
                </p:spPr>
                <p:txBody>
                  <a:bodyPr/>
                  <a:lstStyle/>
                  <a:p>
                    <a:endParaRPr lang="zh-TW" altLang="en-US"/>
                  </a:p>
                </p:txBody>
              </p:sp>
              <p:sp>
                <p:nvSpPr>
                  <p:cNvPr id="1571" name="Line 1230"/>
                  <p:cNvSpPr>
                    <a:spLocks noChangeShapeType="1"/>
                  </p:cNvSpPr>
                  <p:nvPr/>
                </p:nvSpPr>
                <p:spPr bwMode="auto">
                  <a:xfrm>
                    <a:off x="2056" y="1528"/>
                    <a:ext cx="52" cy="1"/>
                  </a:xfrm>
                  <a:prstGeom prst="line">
                    <a:avLst/>
                  </a:prstGeom>
                  <a:noFill/>
                  <a:ln w="6350">
                    <a:noFill/>
                    <a:round/>
                    <a:headEnd/>
                    <a:tailEnd/>
                  </a:ln>
                </p:spPr>
                <p:txBody>
                  <a:bodyPr/>
                  <a:lstStyle/>
                  <a:p>
                    <a:endParaRPr lang="zh-TW" altLang="en-US"/>
                  </a:p>
                </p:txBody>
              </p:sp>
              <p:sp>
                <p:nvSpPr>
                  <p:cNvPr id="1572" name="Line 1231"/>
                  <p:cNvSpPr>
                    <a:spLocks noChangeShapeType="1"/>
                  </p:cNvSpPr>
                  <p:nvPr/>
                </p:nvSpPr>
                <p:spPr bwMode="auto">
                  <a:xfrm>
                    <a:off x="2056" y="1530"/>
                    <a:ext cx="52" cy="1"/>
                  </a:xfrm>
                  <a:prstGeom prst="line">
                    <a:avLst/>
                  </a:prstGeom>
                  <a:noFill/>
                  <a:ln w="6350">
                    <a:noFill/>
                    <a:round/>
                    <a:headEnd/>
                    <a:tailEnd/>
                  </a:ln>
                </p:spPr>
                <p:txBody>
                  <a:bodyPr/>
                  <a:lstStyle/>
                  <a:p>
                    <a:endParaRPr lang="zh-TW" altLang="en-US"/>
                  </a:p>
                </p:txBody>
              </p:sp>
              <p:sp>
                <p:nvSpPr>
                  <p:cNvPr id="1573" name="Line 1232"/>
                  <p:cNvSpPr>
                    <a:spLocks noChangeShapeType="1"/>
                  </p:cNvSpPr>
                  <p:nvPr/>
                </p:nvSpPr>
                <p:spPr bwMode="auto">
                  <a:xfrm>
                    <a:off x="2056" y="1530"/>
                    <a:ext cx="52" cy="1"/>
                  </a:xfrm>
                  <a:prstGeom prst="line">
                    <a:avLst/>
                  </a:prstGeom>
                  <a:noFill/>
                  <a:ln w="6350">
                    <a:noFill/>
                    <a:round/>
                    <a:headEnd/>
                    <a:tailEnd/>
                  </a:ln>
                </p:spPr>
                <p:txBody>
                  <a:bodyPr/>
                  <a:lstStyle/>
                  <a:p>
                    <a:endParaRPr lang="zh-TW" altLang="en-US"/>
                  </a:p>
                </p:txBody>
              </p:sp>
              <p:sp>
                <p:nvSpPr>
                  <p:cNvPr id="1574" name="Line 1233"/>
                  <p:cNvSpPr>
                    <a:spLocks noChangeShapeType="1"/>
                  </p:cNvSpPr>
                  <p:nvPr/>
                </p:nvSpPr>
                <p:spPr bwMode="auto">
                  <a:xfrm>
                    <a:off x="2056" y="1532"/>
                    <a:ext cx="52" cy="1"/>
                  </a:xfrm>
                  <a:prstGeom prst="line">
                    <a:avLst/>
                  </a:prstGeom>
                  <a:noFill/>
                  <a:ln w="6350">
                    <a:noFill/>
                    <a:round/>
                    <a:headEnd/>
                    <a:tailEnd/>
                  </a:ln>
                </p:spPr>
                <p:txBody>
                  <a:bodyPr/>
                  <a:lstStyle/>
                  <a:p>
                    <a:endParaRPr lang="zh-TW" altLang="en-US"/>
                  </a:p>
                </p:txBody>
              </p:sp>
              <p:sp>
                <p:nvSpPr>
                  <p:cNvPr id="1575" name="Line 1234"/>
                  <p:cNvSpPr>
                    <a:spLocks noChangeShapeType="1"/>
                  </p:cNvSpPr>
                  <p:nvPr/>
                </p:nvSpPr>
                <p:spPr bwMode="auto">
                  <a:xfrm>
                    <a:off x="2056" y="1534"/>
                    <a:ext cx="52" cy="1"/>
                  </a:xfrm>
                  <a:prstGeom prst="line">
                    <a:avLst/>
                  </a:prstGeom>
                  <a:noFill/>
                  <a:ln w="6350">
                    <a:noFill/>
                    <a:round/>
                    <a:headEnd/>
                    <a:tailEnd/>
                  </a:ln>
                </p:spPr>
                <p:txBody>
                  <a:bodyPr/>
                  <a:lstStyle/>
                  <a:p>
                    <a:endParaRPr lang="zh-TW" altLang="en-US"/>
                  </a:p>
                </p:txBody>
              </p:sp>
              <p:sp>
                <p:nvSpPr>
                  <p:cNvPr id="1576" name="Line 1235"/>
                  <p:cNvSpPr>
                    <a:spLocks noChangeShapeType="1"/>
                  </p:cNvSpPr>
                  <p:nvPr/>
                </p:nvSpPr>
                <p:spPr bwMode="auto">
                  <a:xfrm>
                    <a:off x="2056" y="1536"/>
                    <a:ext cx="52" cy="1"/>
                  </a:xfrm>
                  <a:prstGeom prst="line">
                    <a:avLst/>
                  </a:prstGeom>
                  <a:noFill/>
                  <a:ln w="6350">
                    <a:noFill/>
                    <a:round/>
                    <a:headEnd/>
                    <a:tailEnd/>
                  </a:ln>
                </p:spPr>
                <p:txBody>
                  <a:bodyPr/>
                  <a:lstStyle/>
                  <a:p>
                    <a:endParaRPr lang="zh-TW" altLang="en-US"/>
                  </a:p>
                </p:txBody>
              </p:sp>
              <p:sp>
                <p:nvSpPr>
                  <p:cNvPr id="1577" name="Line 1236"/>
                  <p:cNvSpPr>
                    <a:spLocks noChangeShapeType="1"/>
                  </p:cNvSpPr>
                  <p:nvPr/>
                </p:nvSpPr>
                <p:spPr bwMode="auto">
                  <a:xfrm>
                    <a:off x="2056" y="1538"/>
                    <a:ext cx="52" cy="1"/>
                  </a:xfrm>
                  <a:prstGeom prst="line">
                    <a:avLst/>
                  </a:prstGeom>
                  <a:noFill/>
                  <a:ln w="6350">
                    <a:noFill/>
                    <a:round/>
                    <a:headEnd/>
                    <a:tailEnd/>
                  </a:ln>
                </p:spPr>
                <p:txBody>
                  <a:bodyPr/>
                  <a:lstStyle/>
                  <a:p>
                    <a:endParaRPr lang="zh-TW" altLang="en-US"/>
                  </a:p>
                </p:txBody>
              </p:sp>
              <p:sp>
                <p:nvSpPr>
                  <p:cNvPr id="1578" name="Line 1237"/>
                  <p:cNvSpPr>
                    <a:spLocks noChangeShapeType="1"/>
                  </p:cNvSpPr>
                  <p:nvPr/>
                </p:nvSpPr>
                <p:spPr bwMode="auto">
                  <a:xfrm>
                    <a:off x="2056" y="1540"/>
                    <a:ext cx="52" cy="1"/>
                  </a:xfrm>
                  <a:prstGeom prst="line">
                    <a:avLst/>
                  </a:prstGeom>
                  <a:noFill/>
                  <a:ln w="6350">
                    <a:noFill/>
                    <a:round/>
                    <a:headEnd/>
                    <a:tailEnd/>
                  </a:ln>
                </p:spPr>
                <p:txBody>
                  <a:bodyPr/>
                  <a:lstStyle/>
                  <a:p>
                    <a:endParaRPr lang="zh-TW" altLang="en-US"/>
                  </a:p>
                </p:txBody>
              </p:sp>
              <p:sp>
                <p:nvSpPr>
                  <p:cNvPr id="1579" name="Line 1238"/>
                  <p:cNvSpPr>
                    <a:spLocks noChangeShapeType="1"/>
                  </p:cNvSpPr>
                  <p:nvPr/>
                </p:nvSpPr>
                <p:spPr bwMode="auto">
                  <a:xfrm>
                    <a:off x="2056" y="1542"/>
                    <a:ext cx="52" cy="1"/>
                  </a:xfrm>
                  <a:prstGeom prst="line">
                    <a:avLst/>
                  </a:prstGeom>
                  <a:noFill/>
                  <a:ln w="6350">
                    <a:noFill/>
                    <a:round/>
                    <a:headEnd/>
                    <a:tailEnd/>
                  </a:ln>
                </p:spPr>
                <p:txBody>
                  <a:bodyPr/>
                  <a:lstStyle/>
                  <a:p>
                    <a:endParaRPr lang="zh-TW" altLang="en-US"/>
                  </a:p>
                </p:txBody>
              </p:sp>
              <p:sp>
                <p:nvSpPr>
                  <p:cNvPr id="1580" name="Line 1239"/>
                  <p:cNvSpPr>
                    <a:spLocks noChangeShapeType="1"/>
                  </p:cNvSpPr>
                  <p:nvPr/>
                </p:nvSpPr>
                <p:spPr bwMode="auto">
                  <a:xfrm>
                    <a:off x="2056" y="1542"/>
                    <a:ext cx="52" cy="1"/>
                  </a:xfrm>
                  <a:prstGeom prst="line">
                    <a:avLst/>
                  </a:prstGeom>
                  <a:noFill/>
                  <a:ln w="6350">
                    <a:noFill/>
                    <a:round/>
                    <a:headEnd/>
                    <a:tailEnd/>
                  </a:ln>
                </p:spPr>
                <p:txBody>
                  <a:bodyPr/>
                  <a:lstStyle/>
                  <a:p>
                    <a:endParaRPr lang="zh-TW" altLang="en-US"/>
                  </a:p>
                </p:txBody>
              </p:sp>
              <p:sp>
                <p:nvSpPr>
                  <p:cNvPr id="1581" name="Line 1240"/>
                  <p:cNvSpPr>
                    <a:spLocks noChangeShapeType="1"/>
                  </p:cNvSpPr>
                  <p:nvPr/>
                </p:nvSpPr>
                <p:spPr bwMode="auto">
                  <a:xfrm>
                    <a:off x="2056" y="1544"/>
                    <a:ext cx="52" cy="1"/>
                  </a:xfrm>
                  <a:prstGeom prst="line">
                    <a:avLst/>
                  </a:prstGeom>
                  <a:noFill/>
                  <a:ln w="6350">
                    <a:noFill/>
                    <a:round/>
                    <a:headEnd/>
                    <a:tailEnd/>
                  </a:ln>
                </p:spPr>
                <p:txBody>
                  <a:bodyPr/>
                  <a:lstStyle/>
                  <a:p>
                    <a:endParaRPr lang="zh-TW" altLang="en-US"/>
                  </a:p>
                </p:txBody>
              </p:sp>
              <p:sp>
                <p:nvSpPr>
                  <p:cNvPr id="1582" name="Line 1241"/>
                  <p:cNvSpPr>
                    <a:spLocks noChangeShapeType="1"/>
                  </p:cNvSpPr>
                  <p:nvPr/>
                </p:nvSpPr>
                <p:spPr bwMode="auto">
                  <a:xfrm>
                    <a:off x="2056" y="1546"/>
                    <a:ext cx="52" cy="1"/>
                  </a:xfrm>
                  <a:prstGeom prst="line">
                    <a:avLst/>
                  </a:prstGeom>
                  <a:noFill/>
                  <a:ln w="6350">
                    <a:noFill/>
                    <a:round/>
                    <a:headEnd/>
                    <a:tailEnd/>
                  </a:ln>
                </p:spPr>
                <p:txBody>
                  <a:bodyPr/>
                  <a:lstStyle/>
                  <a:p>
                    <a:endParaRPr lang="zh-TW" altLang="en-US"/>
                  </a:p>
                </p:txBody>
              </p:sp>
              <p:sp>
                <p:nvSpPr>
                  <p:cNvPr id="1583" name="Line 1242"/>
                  <p:cNvSpPr>
                    <a:spLocks noChangeShapeType="1"/>
                  </p:cNvSpPr>
                  <p:nvPr/>
                </p:nvSpPr>
                <p:spPr bwMode="auto">
                  <a:xfrm>
                    <a:off x="2056" y="1548"/>
                    <a:ext cx="52" cy="1"/>
                  </a:xfrm>
                  <a:prstGeom prst="line">
                    <a:avLst/>
                  </a:prstGeom>
                  <a:noFill/>
                  <a:ln w="6350">
                    <a:noFill/>
                    <a:round/>
                    <a:headEnd/>
                    <a:tailEnd/>
                  </a:ln>
                </p:spPr>
                <p:txBody>
                  <a:bodyPr/>
                  <a:lstStyle/>
                  <a:p>
                    <a:endParaRPr lang="zh-TW" altLang="en-US"/>
                  </a:p>
                </p:txBody>
              </p:sp>
              <p:sp>
                <p:nvSpPr>
                  <p:cNvPr id="1584" name="Line 1243"/>
                  <p:cNvSpPr>
                    <a:spLocks noChangeShapeType="1"/>
                  </p:cNvSpPr>
                  <p:nvPr/>
                </p:nvSpPr>
                <p:spPr bwMode="auto">
                  <a:xfrm>
                    <a:off x="2056" y="1550"/>
                    <a:ext cx="52" cy="1"/>
                  </a:xfrm>
                  <a:prstGeom prst="line">
                    <a:avLst/>
                  </a:prstGeom>
                  <a:noFill/>
                  <a:ln w="6350">
                    <a:noFill/>
                    <a:round/>
                    <a:headEnd/>
                    <a:tailEnd/>
                  </a:ln>
                </p:spPr>
                <p:txBody>
                  <a:bodyPr/>
                  <a:lstStyle/>
                  <a:p>
                    <a:endParaRPr lang="zh-TW" altLang="en-US"/>
                  </a:p>
                </p:txBody>
              </p:sp>
              <p:sp>
                <p:nvSpPr>
                  <p:cNvPr id="1585" name="Line 1244"/>
                  <p:cNvSpPr>
                    <a:spLocks noChangeShapeType="1"/>
                  </p:cNvSpPr>
                  <p:nvPr/>
                </p:nvSpPr>
                <p:spPr bwMode="auto">
                  <a:xfrm>
                    <a:off x="2056" y="1552"/>
                    <a:ext cx="52" cy="1"/>
                  </a:xfrm>
                  <a:prstGeom prst="line">
                    <a:avLst/>
                  </a:prstGeom>
                  <a:noFill/>
                  <a:ln w="6350">
                    <a:noFill/>
                    <a:round/>
                    <a:headEnd/>
                    <a:tailEnd/>
                  </a:ln>
                </p:spPr>
                <p:txBody>
                  <a:bodyPr/>
                  <a:lstStyle/>
                  <a:p>
                    <a:endParaRPr lang="zh-TW" altLang="en-US"/>
                  </a:p>
                </p:txBody>
              </p:sp>
              <p:sp>
                <p:nvSpPr>
                  <p:cNvPr id="1586" name="Line 1245"/>
                  <p:cNvSpPr>
                    <a:spLocks noChangeShapeType="1"/>
                  </p:cNvSpPr>
                  <p:nvPr/>
                </p:nvSpPr>
                <p:spPr bwMode="auto">
                  <a:xfrm>
                    <a:off x="2056" y="1554"/>
                    <a:ext cx="52" cy="1"/>
                  </a:xfrm>
                  <a:prstGeom prst="line">
                    <a:avLst/>
                  </a:prstGeom>
                  <a:noFill/>
                  <a:ln w="6350">
                    <a:noFill/>
                    <a:round/>
                    <a:headEnd/>
                    <a:tailEnd/>
                  </a:ln>
                </p:spPr>
                <p:txBody>
                  <a:bodyPr/>
                  <a:lstStyle/>
                  <a:p>
                    <a:endParaRPr lang="zh-TW" altLang="en-US"/>
                  </a:p>
                </p:txBody>
              </p:sp>
              <p:sp>
                <p:nvSpPr>
                  <p:cNvPr id="1587" name="Line 1246"/>
                  <p:cNvSpPr>
                    <a:spLocks noChangeShapeType="1"/>
                  </p:cNvSpPr>
                  <p:nvPr/>
                </p:nvSpPr>
                <p:spPr bwMode="auto">
                  <a:xfrm>
                    <a:off x="2056" y="1554"/>
                    <a:ext cx="52" cy="1"/>
                  </a:xfrm>
                  <a:prstGeom prst="line">
                    <a:avLst/>
                  </a:prstGeom>
                  <a:noFill/>
                  <a:ln w="6350">
                    <a:noFill/>
                    <a:round/>
                    <a:headEnd/>
                    <a:tailEnd/>
                  </a:ln>
                </p:spPr>
                <p:txBody>
                  <a:bodyPr/>
                  <a:lstStyle/>
                  <a:p>
                    <a:endParaRPr lang="zh-TW" altLang="en-US"/>
                  </a:p>
                </p:txBody>
              </p:sp>
              <p:sp>
                <p:nvSpPr>
                  <p:cNvPr id="1588" name="Line 1247"/>
                  <p:cNvSpPr>
                    <a:spLocks noChangeShapeType="1"/>
                  </p:cNvSpPr>
                  <p:nvPr/>
                </p:nvSpPr>
                <p:spPr bwMode="auto">
                  <a:xfrm>
                    <a:off x="2056" y="1556"/>
                    <a:ext cx="52" cy="1"/>
                  </a:xfrm>
                  <a:prstGeom prst="line">
                    <a:avLst/>
                  </a:prstGeom>
                  <a:noFill/>
                  <a:ln w="6350">
                    <a:noFill/>
                    <a:round/>
                    <a:headEnd/>
                    <a:tailEnd/>
                  </a:ln>
                </p:spPr>
                <p:txBody>
                  <a:bodyPr/>
                  <a:lstStyle/>
                  <a:p>
                    <a:endParaRPr lang="zh-TW" altLang="en-US"/>
                  </a:p>
                </p:txBody>
              </p:sp>
              <p:sp>
                <p:nvSpPr>
                  <p:cNvPr id="1589" name="Line 1248"/>
                  <p:cNvSpPr>
                    <a:spLocks noChangeShapeType="1"/>
                  </p:cNvSpPr>
                  <p:nvPr/>
                </p:nvSpPr>
                <p:spPr bwMode="auto">
                  <a:xfrm>
                    <a:off x="2056" y="1558"/>
                    <a:ext cx="52" cy="1"/>
                  </a:xfrm>
                  <a:prstGeom prst="line">
                    <a:avLst/>
                  </a:prstGeom>
                  <a:noFill/>
                  <a:ln w="6350">
                    <a:noFill/>
                    <a:round/>
                    <a:headEnd/>
                    <a:tailEnd/>
                  </a:ln>
                </p:spPr>
                <p:txBody>
                  <a:bodyPr/>
                  <a:lstStyle/>
                  <a:p>
                    <a:endParaRPr lang="zh-TW" altLang="en-US"/>
                  </a:p>
                </p:txBody>
              </p:sp>
              <p:sp>
                <p:nvSpPr>
                  <p:cNvPr id="1590" name="Line 1249"/>
                  <p:cNvSpPr>
                    <a:spLocks noChangeShapeType="1"/>
                  </p:cNvSpPr>
                  <p:nvPr/>
                </p:nvSpPr>
                <p:spPr bwMode="auto">
                  <a:xfrm>
                    <a:off x="2056" y="1560"/>
                    <a:ext cx="52" cy="1"/>
                  </a:xfrm>
                  <a:prstGeom prst="line">
                    <a:avLst/>
                  </a:prstGeom>
                  <a:noFill/>
                  <a:ln w="6350">
                    <a:noFill/>
                    <a:round/>
                    <a:headEnd/>
                    <a:tailEnd/>
                  </a:ln>
                </p:spPr>
                <p:txBody>
                  <a:bodyPr/>
                  <a:lstStyle/>
                  <a:p>
                    <a:endParaRPr lang="zh-TW" altLang="en-US"/>
                  </a:p>
                </p:txBody>
              </p:sp>
              <p:sp>
                <p:nvSpPr>
                  <p:cNvPr id="1591" name="Line 1250"/>
                  <p:cNvSpPr>
                    <a:spLocks noChangeShapeType="1"/>
                  </p:cNvSpPr>
                  <p:nvPr/>
                </p:nvSpPr>
                <p:spPr bwMode="auto">
                  <a:xfrm>
                    <a:off x="2056" y="1562"/>
                    <a:ext cx="52" cy="1"/>
                  </a:xfrm>
                  <a:prstGeom prst="line">
                    <a:avLst/>
                  </a:prstGeom>
                  <a:noFill/>
                  <a:ln w="6350">
                    <a:noFill/>
                    <a:round/>
                    <a:headEnd/>
                    <a:tailEnd/>
                  </a:ln>
                </p:spPr>
                <p:txBody>
                  <a:bodyPr/>
                  <a:lstStyle/>
                  <a:p>
                    <a:endParaRPr lang="zh-TW" altLang="en-US"/>
                  </a:p>
                </p:txBody>
              </p:sp>
              <p:sp>
                <p:nvSpPr>
                  <p:cNvPr id="1592" name="Line 1251"/>
                  <p:cNvSpPr>
                    <a:spLocks noChangeShapeType="1"/>
                  </p:cNvSpPr>
                  <p:nvPr/>
                </p:nvSpPr>
                <p:spPr bwMode="auto">
                  <a:xfrm>
                    <a:off x="2056" y="1564"/>
                    <a:ext cx="52" cy="1"/>
                  </a:xfrm>
                  <a:prstGeom prst="line">
                    <a:avLst/>
                  </a:prstGeom>
                  <a:noFill/>
                  <a:ln w="6350">
                    <a:noFill/>
                    <a:round/>
                    <a:headEnd/>
                    <a:tailEnd/>
                  </a:ln>
                </p:spPr>
                <p:txBody>
                  <a:bodyPr/>
                  <a:lstStyle/>
                  <a:p>
                    <a:endParaRPr lang="zh-TW" altLang="en-US"/>
                  </a:p>
                </p:txBody>
              </p:sp>
              <p:sp>
                <p:nvSpPr>
                  <p:cNvPr id="1593" name="Line 1252"/>
                  <p:cNvSpPr>
                    <a:spLocks noChangeShapeType="1"/>
                  </p:cNvSpPr>
                  <p:nvPr/>
                </p:nvSpPr>
                <p:spPr bwMode="auto">
                  <a:xfrm>
                    <a:off x="2056" y="1566"/>
                    <a:ext cx="52" cy="1"/>
                  </a:xfrm>
                  <a:prstGeom prst="line">
                    <a:avLst/>
                  </a:prstGeom>
                  <a:noFill/>
                  <a:ln w="6350">
                    <a:noFill/>
                    <a:round/>
                    <a:headEnd/>
                    <a:tailEnd/>
                  </a:ln>
                </p:spPr>
                <p:txBody>
                  <a:bodyPr/>
                  <a:lstStyle/>
                  <a:p>
                    <a:endParaRPr lang="zh-TW" altLang="en-US"/>
                  </a:p>
                </p:txBody>
              </p:sp>
              <p:sp>
                <p:nvSpPr>
                  <p:cNvPr id="1594" name="Line 1253"/>
                  <p:cNvSpPr>
                    <a:spLocks noChangeShapeType="1"/>
                  </p:cNvSpPr>
                  <p:nvPr/>
                </p:nvSpPr>
                <p:spPr bwMode="auto">
                  <a:xfrm>
                    <a:off x="2056" y="1568"/>
                    <a:ext cx="52" cy="1"/>
                  </a:xfrm>
                  <a:prstGeom prst="line">
                    <a:avLst/>
                  </a:prstGeom>
                  <a:noFill/>
                  <a:ln w="6350">
                    <a:noFill/>
                    <a:round/>
                    <a:headEnd/>
                    <a:tailEnd/>
                  </a:ln>
                </p:spPr>
                <p:txBody>
                  <a:bodyPr/>
                  <a:lstStyle/>
                  <a:p>
                    <a:endParaRPr lang="zh-TW" altLang="en-US"/>
                  </a:p>
                </p:txBody>
              </p:sp>
              <p:sp>
                <p:nvSpPr>
                  <p:cNvPr id="1595" name="Line 1254"/>
                  <p:cNvSpPr>
                    <a:spLocks noChangeShapeType="1"/>
                  </p:cNvSpPr>
                  <p:nvPr/>
                </p:nvSpPr>
                <p:spPr bwMode="auto">
                  <a:xfrm>
                    <a:off x="2056" y="1568"/>
                    <a:ext cx="52" cy="1"/>
                  </a:xfrm>
                  <a:prstGeom prst="line">
                    <a:avLst/>
                  </a:prstGeom>
                  <a:noFill/>
                  <a:ln w="6350">
                    <a:noFill/>
                    <a:round/>
                    <a:headEnd/>
                    <a:tailEnd/>
                  </a:ln>
                </p:spPr>
                <p:txBody>
                  <a:bodyPr/>
                  <a:lstStyle/>
                  <a:p>
                    <a:endParaRPr lang="zh-TW" altLang="en-US"/>
                  </a:p>
                </p:txBody>
              </p:sp>
              <p:sp>
                <p:nvSpPr>
                  <p:cNvPr id="1596" name="Line 1255"/>
                  <p:cNvSpPr>
                    <a:spLocks noChangeShapeType="1"/>
                  </p:cNvSpPr>
                  <p:nvPr/>
                </p:nvSpPr>
                <p:spPr bwMode="auto">
                  <a:xfrm>
                    <a:off x="2056" y="1570"/>
                    <a:ext cx="52" cy="1"/>
                  </a:xfrm>
                  <a:prstGeom prst="line">
                    <a:avLst/>
                  </a:prstGeom>
                  <a:noFill/>
                  <a:ln w="6350">
                    <a:noFill/>
                    <a:round/>
                    <a:headEnd/>
                    <a:tailEnd/>
                  </a:ln>
                </p:spPr>
                <p:txBody>
                  <a:bodyPr/>
                  <a:lstStyle/>
                  <a:p>
                    <a:endParaRPr lang="zh-TW" altLang="en-US"/>
                  </a:p>
                </p:txBody>
              </p:sp>
              <p:sp>
                <p:nvSpPr>
                  <p:cNvPr id="1597" name="Line 1256"/>
                  <p:cNvSpPr>
                    <a:spLocks noChangeShapeType="1"/>
                  </p:cNvSpPr>
                  <p:nvPr/>
                </p:nvSpPr>
                <p:spPr bwMode="auto">
                  <a:xfrm>
                    <a:off x="2056" y="1572"/>
                    <a:ext cx="52" cy="1"/>
                  </a:xfrm>
                  <a:prstGeom prst="line">
                    <a:avLst/>
                  </a:prstGeom>
                  <a:noFill/>
                  <a:ln w="6350">
                    <a:noFill/>
                    <a:round/>
                    <a:headEnd/>
                    <a:tailEnd/>
                  </a:ln>
                </p:spPr>
                <p:txBody>
                  <a:bodyPr/>
                  <a:lstStyle/>
                  <a:p>
                    <a:endParaRPr lang="zh-TW" altLang="en-US"/>
                  </a:p>
                </p:txBody>
              </p:sp>
              <p:sp>
                <p:nvSpPr>
                  <p:cNvPr id="1598" name="Line 1257"/>
                  <p:cNvSpPr>
                    <a:spLocks noChangeShapeType="1"/>
                  </p:cNvSpPr>
                  <p:nvPr/>
                </p:nvSpPr>
                <p:spPr bwMode="auto">
                  <a:xfrm>
                    <a:off x="2056" y="1574"/>
                    <a:ext cx="52" cy="1"/>
                  </a:xfrm>
                  <a:prstGeom prst="line">
                    <a:avLst/>
                  </a:prstGeom>
                  <a:noFill/>
                  <a:ln w="6350">
                    <a:noFill/>
                    <a:round/>
                    <a:headEnd/>
                    <a:tailEnd/>
                  </a:ln>
                </p:spPr>
                <p:txBody>
                  <a:bodyPr/>
                  <a:lstStyle/>
                  <a:p>
                    <a:endParaRPr lang="zh-TW" altLang="en-US"/>
                  </a:p>
                </p:txBody>
              </p:sp>
              <p:sp>
                <p:nvSpPr>
                  <p:cNvPr id="1599" name="Line 1258"/>
                  <p:cNvSpPr>
                    <a:spLocks noChangeShapeType="1"/>
                  </p:cNvSpPr>
                  <p:nvPr/>
                </p:nvSpPr>
                <p:spPr bwMode="auto">
                  <a:xfrm>
                    <a:off x="2056" y="1576"/>
                    <a:ext cx="52" cy="1"/>
                  </a:xfrm>
                  <a:prstGeom prst="line">
                    <a:avLst/>
                  </a:prstGeom>
                  <a:noFill/>
                  <a:ln w="6350">
                    <a:noFill/>
                    <a:round/>
                    <a:headEnd/>
                    <a:tailEnd/>
                  </a:ln>
                </p:spPr>
                <p:txBody>
                  <a:bodyPr/>
                  <a:lstStyle/>
                  <a:p>
                    <a:endParaRPr lang="zh-TW" altLang="en-US"/>
                  </a:p>
                </p:txBody>
              </p:sp>
              <p:sp>
                <p:nvSpPr>
                  <p:cNvPr id="1600" name="Line 1259"/>
                  <p:cNvSpPr>
                    <a:spLocks noChangeShapeType="1"/>
                  </p:cNvSpPr>
                  <p:nvPr/>
                </p:nvSpPr>
                <p:spPr bwMode="auto">
                  <a:xfrm>
                    <a:off x="2056" y="1578"/>
                    <a:ext cx="52" cy="1"/>
                  </a:xfrm>
                  <a:prstGeom prst="line">
                    <a:avLst/>
                  </a:prstGeom>
                  <a:noFill/>
                  <a:ln w="6350">
                    <a:noFill/>
                    <a:round/>
                    <a:headEnd/>
                    <a:tailEnd/>
                  </a:ln>
                </p:spPr>
                <p:txBody>
                  <a:bodyPr/>
                  <a:lstStyle/>
                  <a:p>
                    <a:endParaRPr lang="zh-TW" altLang="en-US"/>
                  </a:p>
                </p:txBody>
              </p:sp>
              <p:sp>
                <p:nvSpPr>
                  <p:cNvPr id="1601" name="Line 1260"/>
                  <p:cNvSpPr>
                    <a:spLocks noChangeShapeType="1"/>
                  </p:cNvSpPr>
                  <p:nvPr/>
                </p:nvSpPr>
                <p:spPr bwMode="auto">
                  <a:xfrm>
                    <a:off x="2056" y="1580"/>
                    <a:ext cx="52" cy="1"/>
                  </a:xfrm>
                  <a:prstGeom prst="line">
                    <a:avLst/>
                  </a:prstGeom>
                  <a:noFill/>
                  <a:ln w="6350">
                    <a:noFill/>
                    <a:round/>
                    <a:headEnd/>
                    <a:tailEnd/>
                  </a:ln>
                </p:spPr>
                <p:txBody>
                  <a:bodyPr/>
                  <a:lstStyle/>
                  <a:p>
                    <a:endParaRPr lang="zh-TW" altLang="en-US"/>
                  </a:p>
                </p:txBody>
              </p:sp>
              <p:sp>
                <p:nvSpPr>
                  <p:cNvPr id="1602" name="Line 1261"/>
                  <p:cNvSpPr>
                    <a:spLocks noChangeShapeType="1"/>
                  </p:cNvSpPr>
                  <p:nvPr/>
                </p:nvSpPr>
                <p:spPr bwMode="auto">
                  <a:xfrm>
                    <a:off x="2056" y="1580"/>
                    <a:ext cx="52" cy="1"/>
                  </a:xfrm>
                  <a:prstGeom prst="line">
                    <a:avLst/>
                  </a:prstGeom>
                  <a:noFill/>
                  <a:ln w="6350">
                    <a:noFill/>
                    <a:round/>
                    <a:headEnd/>
                    <a:tailEnd/>
                  </a:ln>
                </p:spPr>
                <p:txBody>
                  <a:bodyPr/>
                  <a:lstStyle/>
                  <a:p>
                    <a:endParaRPr lang="zh-TW" altLang="en-US"/>
                  </a:p>
                </p:txBody>
              </p:sp>
              <p:sp>
                <p:nvSpPr>
                  <p:cNvPr id="1603" name="Line 1262"/>
                  <p:cNvSpPr>
                    <a:spLocks noChangeShapeType="1"/>
                  </p:cNvSpPr>
                  <p:nvPr/>
                </p:nvSpPr>
                <p:spPr bwMode="auto">
                  <a:xfrm>
                    <a:off x="2056" y="1582"/>
                    <a:ext cx="52" cy="1"/>
                  </a:xfrm>
                  <a:prstGeom prst="line">
                    <a:avLst/>
                  </a:prstGeom>
                  <a:noFill/>
                  <a:ln w="6350">
                    <a:noFill/>
                    <a:round/>
                    <a:headEnd/>
                    <a:tailEnd/>
                  </a:ln>
                </p:spPr>
                <p:txBody>
                  <a:bodyPr/>
                  <a:lstStyle/>
                  <a:p>
                    <a:endParaRPr lang="zh-TW" altLang="en-US"/>
                  </a:p>
                </p:txBody>
              </p:sp>
              <p:sp>
                <p:nvSpPr>
                  <p:cNvPr id="1604" name="Line 1263"/>
                  <p:cNvSpPr>
                    <a:spLocks noChangeShapeType="1"/>
                  </p:cNvSpPr>
                  <p:nvPr/>
                </p:nvSpPr>
                <p:spPr bwMode="auto">
                  <a:xfrm>
                    <a:off x="2056" y="1584"/>
                    <a:ext cx="52" cy="1"/>
                  </a:xfrm>
                  <a:prstGeom prst="line">
                    <a:avLst/>
                  </a:prstGeom>
                  <a:noFill/>
                  <a:ln w="6350">
                    <a:noFill/>
                    <a:round/>
                    <a:headEnd/>
                    <a:tailEnd/>
                  </a:ln>
                </p:spPr>
                <p:txBody>
                  <a:bodyPr/>
                  <a:lstStyle/>
                  <a:p>
                    <a:endParaRPr lang="zh-TW" altLang="en-US"/>
                  </a:p>
                </p:txBody>
              </p:sp>
              <p:sp>
                <p:nvSpPr>
                  <p:cNvPr id="1605" name="Line 1264"/>
                  <p:cNvSpPr>
                    <a:spLocks noChangeShapeType="1"/>
                  </p:cNvSpPr>
                  <p:nvPr/>
                </p:nvSpPr>
                <p:spPr bwMode="auto">
                  <a:xfrm>
                    <a:off x="2056" y="1586"/>
                    <a:ext cx="52" cy="1"/>
                  </a:xfrm>
                  <a:prstGeom prst="line">
                    <a:avLst/>
                  </a:prstGeom>
                  <a:noFill/>
                  <a:ln w="6350">
                    <a:noFill/>
                    <a:round/>
                    <a:headEnd/>
                    <a:tailEnd/>
                  </a:ln>
                </p:spPr>
                <p:txBody>
                  <a:bodyPr/>
                  <a:lstStyle/>
                  <a:p>
                    <a:endParaRPr lang="zh-TW" altLang="en-US"/>
                  </a:p>
                </p:txBody>
              </p:sp>
              <p:sp>
                <p:nvSpPr>
                  <p:cNvPr id="1606" name="Line 1265"/>
                  <p:cNvSpPr>
                    <a:spLocks noChangeShapeType="1"/>
                  </p:cNvSpPr>
                  <p:nvPr/>
                </p:nvSpPr>
                <p:spPr bwMode="auto">
                  <a:xfrm>
                    <a:off x="2056" y="1588"/>
                    <a:ext cx="52" cy="1"/>
                  </a:xfrm>
                  <a:prstGeom prst="line">
                    <a:avLst/>
                  </a:prstGeom>
                  <a:noFill/>
                  <a:ln w="6350">
                    <a:noFill/>
                    <a:round/>
                    <a:headEnd/>
                    <a:tailEnd/>
                  </a:ln>
                </p:spPr>
                <p:txBody>
                  <a:bodyPr/>
                  <a:lstStyle/>
                  <a:p>
                    <a:endParaRPr lang="zh-TW" altLang="en-US"/>
                  </a:p>
                </p:txBody>
              </p:sp>
              <p:sp>
                <p:nvSpPr>
                  <p:cNvPr id="1607" name="Line 1266"/>
                  <p:cNvSpPr>
                    <a:spLocks noChangeShapeType="1"/>
                  </p:cNvSpPr>
                  <p:nvPr/>
                </p:nvSpPr>
                <p:spPr bwMode="auto">
                  <a:xfrm>
                    <a:off x="2056" y="1590"/>
                    <a:ext cx="52" cy="1"/>
                  </a:xfrm>
                  <a:prstGeom prst="line">
                    <a:avLst/>
                  </a:prstGeom>
                  <a:noFill/>
                  <a:ln w="6350">
                    <a:noFill/>
                    <a:round/>
                    <a:headEnd/>
                    <a:tailEnd/>
                  </a:ln>
                </p:spPr>
                <p:txBody>
                  <a:bodyPr/>
                  <a:lstStyle/>
                  <a:p>
                    <a:endParaRPr lang="zh-TW" altLang="en-US"/>
                  </a:p>
                </p:txBody>
              </p:sp>
              <p:sp>
                <p:nvSpPr>
                  <p:cNvPr id="1608" name="Line 1267"/>
                  <p:cNvSpPr>
                    <a:spLocks noChangeShapeType="1"/>
                  </p:cNvSpPr>
                  <p:nvPr/>
                </p:nvSpPr>
                <p:spPr bwMode="auto">
                  <a:xfrm>
                    <a:off x="2056" y="1592"/>
                    <a:ext cx="52" cy="1"/>
                  </a:xfrm>
                  <a:prstGeom prst="line">
                    <a:avLst/>
                  </a:prstGeom>
                  <a:noFill/>
                  <a:ln w="6350">
                    <a:noFill/>
                    <a:round/>
                    <a:headEnd/>
                    <a:tailEnd/>
                  </a:ln>
                </p:spPr>
                <p:txBody>
                  <a:bodyPr/>
                  <a:lstStyle/>
                  <a:p>
                    <a:endParaRPr lang="zh-TW" altLang="en-US"/>
                  </a:p>
                </p:txBody>
              </p:sp>
              <p:sp>
                <p:nvSpPr>
                  <p:cNvPr id="1609" name="Line 1268"/>
                  <p:cNvSpPr>
                    <a:spLocks noChangeShapeType="1"/>
                  </p:cNvSpPr>
                  <p:nvPr/>
                </p:nvSpPr>
                <p:spPr bwMode="auto">
                  <a:xfrm>
                    <a:off x="2056" y="1592"/>
                    <a:ext cx="52" cy="1"/>
                  </a:xfrm>
                  <a:prstGeom prst="line">
                    <a:avLst/>
                  </a:prstGeom>
                  <a:noFill/>
                  <a:ln w="6350">
                    <a:noFill/>
                    <a:round/>
                    <a:headEnd/>
                    <a:tailEnd/>
                  </a:ln>
                </p:spPr>
                <p:txBody>
                  <a:bodyPr/>
                  <a:lstStyle/>
                  <a:p>
                    <a:endParaRPr lang="zh-TW" altLang="en-US"/>
                  </a:p>
                </p:txBody>
              </p:sp>
              <p:sp>
                <p:nvSpPr>
                  <p:cNvPr id="1610" name="Line 1269"/>
                  <p:cNvSpPr>
                    <a:spLocks noChangeShapeType="1"/>
                  </p:cNvSpPr>
                  <p:nvPr/>
                </p:nvSpPr>
                <p:spPr bwMode="auto">
                  <a:xfrm>
                    <a:off x="2056" y="1594"/>
                    <a:ext cx="52" cy="1"/>
                  </a:xfrm>
                  <a:prstGeom prst="line">
                    <a:avLst/>
                  </a:prstGeom>
                  <a:noFill/>
                  <a:ln w="6350">
                    <a:noFill/>
                    <a:round/>
                    <a:headEnd/>
                    <a:tailEnd/>
                  </a:ln>
                </p:spPr>
                <p:txBody>
                  <a:bodyPr/>
                  <a:lstStyle/>
                  <a:p>
                    <a:endParaRPr lang="zh-TW" altLang="en-US"/>
                  </a:p>
                </p:txBody>
              </p:sp>
              <p:sp>
                <p:nvSpPr>
                  <p:cNvPr id="1611" name="Line 1270"/>
                  <p:cNvSpPr>
                    <a:spLocks noChangeShapeType="1"/>
                  </p:cNvSpPr>
                  <p:nvPr/>
                </p:nvSpPr>
                <p:spPr bwMode="auto">
                  <a:xfrm>
                    <a:off x="2056" y="1596"/>
                    <a:ext cx="52" cy="1"/>
                  </a:xfrm>
                  <a:prstGeom prst="line">
                    <a:avLst/>
                  </a:prstGeom>
                  <a:noFill/>
                  <a:ln w="6350">
                    <a:noFill/>
                    <a:round/>
                    <a:headEnd/>
                    <a:tailEnd/>
                  </a:ln>
                </p:spPr>
                <p:txBody>
                  <a:bodyPr/>
                  <a:lstStyle/>
                  <a:p>
                    <a:endParaRPr lang="zh-TW" altLang="en-US"/>
                  </a:p>
                </p:txBody>
              </p:sp>
              <p:sp>
                <p:nvSpPr>
                  <p:cNvPr id="1612" name="Line 1271"/>
                  <p:cNvSpPr>
                    <a:spLocks noChangeShapeType="1"/>
                  </p:cNvSpPr>
                  <p:nvPr/>
                </p:nvSpPr>
                <p:spPr bwMode="auto">
                  <a:xfrm>
                    <a:off x="2056" y="1598"/>
                    <a:ext cx="52" cy="1"/>
                  </a:xfrm>
                  <a:prstGeom prst="line">
                    <a:avLst/>
                  </a:prstGeom>
                  <a:noFill/>
                  <a:ln w="6350">
                    <a:noFill/>
                    <a:round/>
                    <a:headEnd/>
                    <a:tailEnd/>
                  </a:ln>
                </p:spPr>
                <p:txBody>
                  <a:bodyPr/>
                  <a:lstStyle/>
                  <a:p>
                    <a:endParaRPr lang="zh-TW" altLang="en-US"/>
                  </a:p>
                </p:txBody>
              </p:sp>
              <p:sp>
                <p:nvSpPr>
                  <p:cNvPr id="1613" name="Line 1272"/>
                  <p:cNvSpPr>
                    <a:spLocks noChangeShapeType="1"/>
                  </p:cNvSpPr>
                  <p:nvPr/>
                </p:nvSpPr>
                <p:spPr bwMode="auto">
                  <a:xfrm>
                    <a:off x="2056" y="1600"/>
                    <a:ext cx="52" cy="1"/>
                  </a:xfrm>
                  <a:prstGeom prst="line">
                    <a:avLst/>
                  </a:prstGeom>
                  <a:noFill/>
                  <a:ln w="6350">
                    <a:noFill/>
                    <a:round/>
                    <a:headEnd/>
                    <a:tailEnd/>
                  </a:ln>
                </p:spPr>
                <p:txBody>
                  <a:bodyPr/>
                  <a:lstStyle/>
                  <a:p>
                    <a:endParaRPr lang="zh-TW" altLang="en-US"/>
                  </a:p>
                </p:txBody>
              </p:sp>
              <p:sp>
                <p:nvSpPr>
                  <p:cNvPr id="1614" name="Line 1273"/>
                  <p:cNvSpPr>
                    <a:spLocks noChangeShapeType="1"/>
                  </p:cNvSpPr>
                  <p:nvPr/>
                </p:nvSpPr>
                <p:spPr bwMode="auto">
                  <a:xfrm>
                    <a:off x="2056" y="1602"/>
                    <a:ext cx="52" cy="1"/>
                  </a:xfrm>
                  <a:prstGeom prst="line">
                    <a:avLst/>
                  </a:prstGeom>
                  <a:noFill/>
                  <a:ln w="6350">
                    <a:noFill/>
                    <a:round/>
                    <a:headEnd/>
                    <a:tailEnd/>
                  </a:ln>
                </p:spPr>
                <p:txBody>
                  <a:bodyPr/>
                  <a:lstStyle/>
                  <a:p>
                    <a:endParaRPr lang="zh-TW" altLang="en-US"/>
                  </a:p>
                </p:txBody>
              </p:sp>
              <p:sp>
                <p:nvSpPr>
                  <p:cNvPr id="1615" name="Line 1274"/>
                  <p:cNvSpPr>
                    <a:spLocks noChangeShapeType="1"/>
                  </p:cNvSpPr>
                  <p:nvPr/>
                </p:nvSpPr>
                <p:spPr bwMode="auto">
                  <a:xfrm>
                    <a:off x="2056" y="1604"/>
                    <a:ext cx="52" cy="1"/>
                  </a:xfrm>
                  <a:prstGeom prst="line">
                    <a:avLst/>
                  </a:prstGeom>
                  <a:noFill/>
                  <a:ln w="6350">
                    <a:noFill/>
                    <a:round/>
                    <a:headEnd/>
                    <a:tailEnd/>
                  </a:ln>
                </p:spPr>
                <p:txBody>
                  <a:bodyPr/>
                  <a:lstStyle/>
                  <a:p>
                    <a:endParaRPr lang="zh-TW" altLang="en-US"/>
                  </a:p>
                </p:txBody>
              </p:sp>
              <p:sp>
                <p:nvSpPr>
                  <p:cNvPr id="1616" name="Line 1275"/>
                  <p:cNvSpPr>
                    <a:spLocks noChangeShapeType="1"/>
                  </p:cNvSpPr>
                  <p:nvPr/>
                </p:nvSpPr>
                <p:spPr bwMode="auto">
                  <a:xfrm>
                    <a:off x="2056" y="1604"/>
                    <a:ext cx="52" cy="1"/>
                  </a:xfrm>
                  <a:prstGeom prst="line">
                    <a:avLst/>
                  </a:prstGeom>
                  <a:noFill/>
                  <a:ln w="6350">
                    <a:noFill/>
                    <a:round/>
                    <a:headEnd/>
                    <a:tailEnd/>
                  </a:ln>
                </p:spPr>
                <p:txBody>
                  <a:bodyPr/>
                  <a:lstStyle/>
                  <a:p>
                    <a:endParaRPr lang="zh-TW" altLang="en-US"/>
                  </a:p>
                </p:txBody>
              </p:sp>
              <p:sp>
                <p:nvSpPr>
                  <p:cNvPr id="1617" name="Freeform 1276"/>
                  <p:cNvSpPr>
                    <a:spLocks/>
                  </p:cNvSpPr>
                  <p:nvPr/>
                </p:nvSpPr>
                <p:spPr bwMode="auto">
                  <a:xfrm>
                    <a:off x="2056" y="1430"/>
                    <a:ext cx="40" cy="162"/>
                  </a:xfrm>
                  <a:custGeom>
                    <a:avLst/>
                    <a:gdLst>
                      <a:gd name="T0" fmla="*/ 0 w 40"/>
                      <a:gd name="T1" fmla="*/ 0 h 162"/>
                      <a:gd name="T2" fmla="*/ 4 w 40"/>
                      <a:gd name="T3" fmla="*/ 14 h 162"/>
                      <a:gd name="T4" fmla="*/ 6 w 40"/>
                      <a:gd name="T5" fmla="*/ 28 h 162"/>
                      <a:gd name="T6" fmla="*/ 10 w 40"/>
                      <a:gd name="T7" fmla="*/ 38 h 162"/>
                      <a:gd name="T8" fmla="*/ 12 w 40"/>
                      <a:gd name="T9" fmla="*/ 48 h 162"/>
                      <a:gd name="T10" fmla="*/ 16 w 40"/>
                      <a:gd name="T11" fmla="*/ 66 h 162"/>
                      <a:gd name="T12" fmla="*/ 20 w 40"/>
                      <a:gd name="T13" fmla="*/ 82 h 162"/>
                      <a:gd name="T14" fmla="*/ 24 w 40"/>
                      <a:gd name="T15" fmla="*/ 96 h 162"/>
                      <a:gd name="T16" fmla="*/ 28 w 40"/>
                      <a:gd name="T17" fmla="*/ 114 h 162"/>
                      <a:gd name="T18" fmla="*/ 30 w 40"/>
                      <a:gd name="T19" fmla="*/ 124 h 162"/>
                      <a:gd name="T20" fmla="*/ 32 w 40"/>
                      <a:gd name="T21" fmla="*/ 134 h 162"/>
                      <a:gd name="T22" fmla="*/ 36 w 40"/>
                      <a:gd name="T23" fmla="*/ 148 h 162"/>
                      <a:gd name="T24" fmla="*/ 40 w 40"/>
                      <a:gd name="T25" fmla="*/ 162 h 1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162"/>
                      <a:gd name="T41" fmla="*/ 40 w 40"/>
                      <a:gd name="T42" fmla="*/ 162 h 1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162">
                        <a:moveTo>
                          <a:pt x="0" y="0"/>
                        </a:moveTo>
                        <a:lnTo>
                          <a:pt x="4" y="14"/>
                        </a:lnTo>
                        <a:lnTo>
                          <a:pt x="6" y="28"/>
                        </a:lnTo>
                        <a:lnTo>
                          <a:pt x="10" y="38"/>
                        </a:lnTo>
                        <a:lnTo>
                          <a:pt x="12" y="48"/>
                        </a:lnTo>
                        <a:lnTo>
                          <a:pt x="16" y="66"/>
                        </a:lnTo>
                        <a:lnTo>
                          <a:pt x="20" y="82"/>
                        </a:lnTo>
                        <a:lnTo>
                          <a:pt x="24" y="96"/>
                        </a:lnTo>
                        <a:lnTo>
                          <a:pt x="28" y="114"/>
                        </a:lnTo>
                        <a:lnTo>
                          <a:pt x="30" y="124"/>
                        </a:lnTo>
                        <a:lnTo>
                          <a:pt x="32" y="134"/>
                        </a:lnTo>
                        <a:lnTo>
                          <a:pt x="36" y="148"/>
                        </a:lnTo>
                        <a:lnTo>
                          <a:pt x="40" y="162"/>
                        </a:lnTo>
                      </a:path>
                    </a:pathLst>
                  </a:custGeom>
                  <a:solidFill>
                    <a:srgbClr val="FF2327"/>
                  </a:solidFill>
                  <a:ln w="19050">
                    <a:noFill/>
                    <a:round/>
                    <a:headEnd/>
                    <a:tailEnd/>
                  </a:ln>
                </p:spPr>
                <p:txBody>
                  <a:bodyPr/>
                  <a:lstStyle/>
                  <a:p>
                    <a:endParaRPr lang="zh-TW" altLang="en-US"/>
                  </a:p>
                </p:txBody>
              </p:sp>
            </p:grpSp>
            <p:sp>
              <p:nvSpPr>
                <p:cNvPr id="1389" name="Freeform 1277"/>
                <p:cNvSpPr>
                  <a:spLocks/>
                </p:cNvSpPr>
                <p:nvPr/>
              </p:nvSpPr>
              <p:spPr bwMode="auto">
                <a:xfrm>
                  <a:off x="2088" y="1606"/>
                  <a:ext cx="42" cy="190"/>
                </a:xfrm>
                <a:custGeom>
                  <a:avLst/>
                  <a:gdLst>
                    <a:gd name="T0" fmla="*/ 20 w 42"/>
                    <a:gd name="T1" fmla="*/ 0 h 190"/>
                    <a:gd name="T2" fmla="*/ 8 w 42"/>
                    <a:gd name="T3" fmla="*/ 16 h 190"/>
                    <a:gd name="T4" fmla="*/ 2 w 42"/>
                    <a:gd name="T5" fmla="*/ 30 h 190"/>
                    <a:gd name="T6" fmla="*/ 0 w 42"/>
                    <a:gd name="T7" fmla="*/ 44 h 190"/>
                    <a:gd name="T8" fmla="*/ 2 w 42"/>
                    <a:gd name="T9" fmla="*/ 56 h 190"/>
                    <a:gd name="T10" fmla="*/ 6 w 42"/>
                    <a:gd name="T11" fmla="*/ 68 h 190"/>
                    <a:gd name="T12" fmla="*/ 10 w 42"/>
                    <a:gd name="T13" fmla="*/ 80 h 190"/>
                    <a:gd name="T14" fmla="*/ 18 w 42"/>
                    <a:gd name="T15" fmla="*/ 92 h 190"/>
                    <a:gd name="T16" fmla="*/ 24 w 42"/>
                    <a:gd name="T17" fmla="*/ 102 h 190"/>
                    <a:gd name="T18" fmla="*/ 30 w 42"/>
                    <a:gd name="T19" fmla="*/ 114 h 190"/>
                    <a:gd name="T20" fmla="*/ 36 w 42"/>
                    <a:gd name="T21" fmla="*/ 124 h 190"/>
                    <a:gd name="T22" fmla="*/ 40 w 42"/>
                    <a:gd name="T23" fmla="*/ 134 h 190"/>
                    <a:gd name="T24" fmla="*/ 42 w 42"/>
                    <a:gd name="T25" fmla="*/ 146 h 190"/>
                    <a:gd name="T26" fmla="*/ 40 w 42"/>
                    <a:gd name="T27" fmla="*/ 156 h 190"/>
                    <a:gd name="T28" fmla="*/ 36 w 42"/>
                    <a:gd name="T29" fmla="*/ 168 h 190"/>
                    <a:gd name="T30" fmla="*/ 26 w 42"/>
                    <a:gd name="T31" fmla="*/ 178 h 190"/>
                    <a:gd name="T32" fmla="*/ 10 w 42"/>
                    <a:gd name="T33" fmla="*/ 190 h 190"/>
                    <a:gd name="T34" fmla="*/ 20 w 42"/>
                    <a:gd name="T35" fmla="*/ 0 h 1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
                    <a:gd name="T55" fmla="*/ 0 h 190"/>
                    <a:gd name="T56" fmla="*/ 42 w 42"/>
                    <a:gd name="T57" fmla="*/ 190 h 1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 h="190">
                      <a:moveTo>
                        <a:pt x="20" y="0"/>
                      </a:moveTo>
                      <a:lnTo>
                        <a:pt x="8" y="16"/>
                      </a:lnTo>
                      <a:lnTo>
                        <a:pt x="2" y="30"/>
                      </a:lnTo>
                      <a:lnTo>
                        <a:pt x="0" y="44"/>
                      </a:lnTo>
                      <a:lnTo>
                        <a:pt x="2" y="56"/>
                      </a:lnTo>
                      <a:lnTo>
                        <a:pt x="6" y="68"/>
                      </a:lnTo>
                      <a:lnTo>
                        <a:pt x="10" y="80"/>
                      </a:lnTo>
                      <a:lnTo>
                        <a:pt x="18" y="92"/>
                      </a:lnTo>
                      <a:lnTo>
                        <a:pt x="24" y="102"/>
                      </a:lnTo>
                      <a:lnTo>
                        <a:pt x="30" y="114"/>
                      </a:lnTo>
                      <a:lnTo>
                        <a:pt x="36" y="124"/>
                      </a:lnTo>
                      <a:lnTo>
                        <a:pt x="40" y="134"/>
                      </a:lnTo>
                      <a:lnTo>
                        <a:pt x="42" y="146"/>
                      </a:lnTo>
                      <a:lnTo>
                        <a:pt x="40" y="156"/>
                      </a:lnTo>
                      <a:lnTo>
                        <a:pt x="36" y="168"/>
                      </a:lnTo>
                      <a:lnTo>
                        <a:pt x="26" y="178"/>
                      </a:lnTo>
                      <a:lnTo>
                        <a:pt x="10" y="190"/>
                      </a:lnTo>
                      <a:lnTo>
                        <a:pt x="20" y="0"/>
                      </a:lnTo>
                      <a:close/>
                    </a:path>
                  </a:pathLst>
                </a:custGeom>
                <a:solidFill>
                  <a:srgbClr val="FF2327"/>
                </a:solidFill>
                <a:ln w="9525">
                  <a:noFill/>
                  <a:round/>
                  <a:headEnd/>
                  <a:tailEnd/>
                </a:ln>
              </p:spPr>
              <p:txBody>
                <a:bodyPr/>
                <a:lstStyle/>
                <a:p>
                  <a:endParaRPr lang="zh-TW" altLang="en-US"/>
                </a:p>
              </p:txBody>
            </p:sp>
            <p:sp>
              <p:nvSpPr>
                <p:cNvPr id="1390" name="Line 1278"/>
                <p:cNvSpPr>
                  <a:spLocks noChangeShapeType="1"/>
                </p:cNvSpPr>
                <p:nvPr/>
              </p:nvSpPr>
              <p:spPr bwMode="auto">
                <a:xfrm>
                  <a:off x="2088" y="1606"/>
                  <a:ext cx="50" cy="1"/>
                </a:xfrm>
                <a:prstGeom prst="line">
                  <a:avLst/>
                </a:prstGeom>
                <a:noFill/>
                <a:ln w="6350">
                  <a:noFill/>
                  <a:round/>
                  <a:headEnd/>
                  <a:tailEnd/>
                </a:ln>
              </p:spPr>
              <p:txBody>
                <a:bodyPr/>
                <a:lstStyle/>
                <a:p>
                  <a:endParaRPr lang="zh-TW" altLang="en-US"/>
                </a:p>
              </p:txBody>
            </p:sp>
            <p:sp>
              <p:nvSpPr>
                <p:cNvPr id="1391" name="Line 1279"/>
                <p:cNvSpPr>
                  <a:spLocks noChangeShapeType="1"/>
                </p:cNvSpPr>
                <p:nvPr/>
              </p:nvSpPr>
              <p:spPr bwMode="auto">
                <a:xfrm>
                  <a:off x="2088" y="1606"/>
                  <a:ext cx="50" cy="1"/>
                </a:xfrm>
                <a:prstGeom prst="line">
                  <a:avLst/>
                </a:prstGeom>
                <a:noFill/>
                <a:ln w="6350">
                  <a:noFill/>
                  <a:round/>
                  <a:headEnd/>
                  <a:tailEnd/>
                </a:ln>
              </p:spPr>
              <p:txBody>
                <a:bodyPr/>
                <a:lstStyle/>
                <a:p>
                  <a:endParaRPr lang="zh-TW" altLang="en-US"/>
                </a:p>
              </p:txBody>
            </p:sp>
            <p:sp>
              <p:nvSpPr>
                <p:cNvPr id="1392" name="Line 1280"/>
                <p:cNvSpPr>
                  <a:spLocks noChangeShapeType="1"/>
                </p:cNvSpPr>
                <p:nvPr/>
              </p:nvSpPr>
              <p:spPr bwMode="auto">
                <a:xfrm>
                  <a:off x="2088" y="1608"/>
                  <a:ext cx="50" cy="1"/>
                </a:xfrm>
                <a:prstGeom prst="line">
                  <a:avLst/>
                </a:prstGeom>
                <a:noFill/>
                <a:ln w="6350">
                  <a:noFill/>
                  <a:round/>
                  <a:headEnd/>
                  <a:tailEnd/>
                </a:ln>
              </p:spPr>
              <p:txBody>
                <a:bodyPr/>
                <a:lstStyle/>
                <a:p>
                  <a:endParaRPr lang="zh-TW" altLang="en-US"/>
                </a:p>
              </p:txBody>
            </p:sp>
            <p:sp>
              <p:nvSpPr>
                <p:cNvPr id="1393" name="Line 1281"/>
                <p:cNvSpPr>
                  <a:spLocks noChangeShapeType="1"/>
                </p:cNvSpPr>
                <p:nvPr/>
              </p:nvSpPr>
              <p:spPr bwMode="auto">
                <a:xfrm>
                  <a:off x="2088" y="1610"/>
                  <a:ext cx="50" cy="1"/>
                </a:xfrm>
                <a:prstGeom prst="line">
                  <a:avLst/>
                </a:prstGeom>
                <a:noFill/>
                <a:ln w="6350">
                  <a:noFill/>
                  <a:round/>
                  <a:headEnd/>
                  <a:tailEnd/>
                </a:ln>
              </p:spPr>
              <p:txBody>
                <a:bodyPr/>
                <a:lstStyle/>
                <a:p>
                  <a:endParaRPr lang="zh-TW" altLang="en-US"/>
                </a:p>
              </p:txBody>
            </p:sp>
            <p:sp>
              <p:nvSpPr>
                <p:cNvPr id="1394" name="Line 1282"/>
                <p:cNvSpPr>
                  <a:spLocks noChangeShapeType="1"/>
                </p:cNvSpPr>
                <p:nvPr/>
              </p:nvSpPr>
              <p:spPr bwMode="auto">
                <a:xfrm>
                  <a:off x="2088" y="1612"/>
                  <a:ext cx="50" cy="1"/>
                </a:xfrm>
                <a:prstGeom prst="line">
                  <a:avLst/>
                </a:prstGeom>
                <a:noFill/>
                <a:ln w="6350">
                  <a:noFill/>
                  <a:round/>
                  <a:headEnd/>
                  <a:tailEnd/>
                </a:ln>
              </p:spPr>
              <p:txBody>
                <a:bodyPr/>
                <a:lstStyle/>
                <a:p>
                  <a:endParaRPr lang="zh-TW" altLang="en-US"/>
                </a:p>
              </p:txBody>
            </p:sp>
            <p:sp>
              <p:nvSpPr>
                <p:cNvPr id="1395" name="Line 1283"/>
                <p:cNvSpPr>
                  <a:spLocks noChangeShapeType="1"/>
                </p:cNvSpPr>
                <p:nvPr/>
              </p:nvSpPr>
              <p:spPr bwMode="auto">
                <a:xfrm>
                  <a:off x="2088" y="1614"/>
                  <a:ext cx="50" cy="1"/>
                </a:xfrm>
                <a:prstGeom prst="line">
                  <a:avLst/>
                </a:prstGeom>
                <a:noFill/>
                <a:ln w="6350">
                  <a:noFill/>
                  <a:round/>
                  <a:headEnd/>
                  <a:tailEnd/>
                </a:ln>
              </p:spPr>
              <p:txBody>
                <a:bodyPr/>
                <a:lstStyle/>
                <a:p>
                  <a:endParaRPr lang="zh-TW" altLang="en-US"/>
                </a:p>
              </p:txBody>
            </p:sp>
            <p:sp>
              <p:nvSpPr>
                <p:cNvPr id="1396" name="Line 1284"/>
                <p:cNvSpPr>
                  <a:spLocks noChangeShapeType="1"/>
                </p:cNvSpPr>
                <p:nvPr/>
              </p:nvSpPr>
              <p:spPr bwMode="auto">
                <a:xfrm>
                  <a:off x="2088" y="1616"/>
                  <a:ext cx="50" cy="1"/>
                </a:xfrm>
                <a:prstGeom prst="line">
                  <a:avLst/>
                </a:prstGeom>
                <a:noFill/>
                <a:ln w="6350">
                  <a:noFill/>
                  <a:round/>
                  <a:headEnd/>
                  <a:tailEnd/>
                </a:ln>
              </p:spPr>
              <p:txBody>
                <a:bodyPr/>
                <a:lstStyle/>
                <a:p>
                  <a:endParaRPr lang="zh-TW" altLang="en-US"/>
                </a:p>
              </p:txBody>
            </p:sp>
            <p:sp>
              <p:nvSpPr>
                <p:cNvPr id="1397" name="Line 1285"/>
                <p:cNvSpPr>
                  <a:spLocks noChangeShapeType="1"/>
                </p:cNvSpPr>
                <p:nvPr/>
              </p:nvSpPr>
              <p:spPr bwMode="auto">
                <a:xfrm>
                  <a:off x="2088" y="1618"/>
                  <a:ext cx="50" cy="1"/>
                </a:xfrm>
                <a:prstGeom prst="line">
                  <a:avLst/>
                </a:prstGeom>
                <a:noFill/>
                <a:ln w="6350">
                  <a:noFill/>
                  <a:round/>
                  <a:headEnd/>
                  <a:tailEnd/>
                </a:ln>
              </p:spPr>
              <p:txBody>
                <a:bodyPr/>
                <a:lstStyle/>
                <a:p>
                  <a:endParaRPr lang="zh-TW" altLang="en-US"/>
                </a:p>
              </p:txBody>
            </p:sp>
            <p:sp>
              <p:nvSpPr>
                <p:cNvPr id="1398" name="Line 1286"/>
                <p:cNvSpPr>
                  <a:spLocks noChangeShapeType="1"/>
                </p:cNvSpPr>
                <p:nvPr/>
              </p:nvSpPr>
              <p:spPr bwMode="auto">
                <a:xfrm>
                  <a:off x="2088" y="1620"/>
                  <a:ext cx="50" cy="1"/>
                </a:xfrm>
                <a:prstGeom prst="line">
                  <a:avLst/>
                </a:prstGeom>
                <a:noFill/>
                <a:ln w="6350">
                  <a:noFill/>
                  <a:round/>
                  <a:headEnd/>
                  <a:tailEnd/>
                </a:ln>
              </p:spPr>
              <p:txBody>
                <a:bodyPr/>
                <a:lstStyle/>
                <a:p>
                  <a:endParaRPr lang="zh-TW" altLang="en-US"/>
                </a:p>
              </p:txBody>
            </p:sp>
            <p:sp>
              <p:nvSpPr>
                <p:cNvPr id="1399" name="Line 1287"/>
                <p:cNvSpPr>
                  <a:spLocks noChangeShapeType="1"/>
                </p:cNvSpPr>
                <p:nvPr/>
              </p:nvSpPr>
              <p:spPr bwMode="auto">
                <a:xfrm>
                  <a:off x="2088" y="1622"/>
                  <a:ext cx="50" cy="1"/>
                </a:xfrm>
                <a:prstGeom prst="line">
                  <a:avLst/>
                </a:prstGeom>
                <a:noFill/>
                <a:ln w="6350">
                  <a:noFill/>
                  <a:round/>
                  <a:headEnd/>
                  <a:tailEnd/>
                </a:ln>
              </p:spPr>
              <p:txBody>
                <a:bodyPr/>
                <a:lstStyle/>
                <a:p>
                  <a:endParaRPr lang="zh-TW" altLang="en-US"/>
                </a:p>
              </p:txBody>
            </p:sp>
            <p:sp>
              <p:nvSpPr>
                <p:cNvPr id="1400" name="Line 1288"/>
                <p:cNvSpPr>
                  <a:spLocks noChangeShapeType="1"/>
                </p:cNvSpPr>
                <p:nvPr/>
              </p:nvSpPr>
              <p:spPr bwMode="auto">
                <a:xfrm>
                  <a:off x="2088" y="1624"/>
                  <a:ext cx="50" cy="1"/>
                </a:xfrm>
                <a:prstGeom prst="line">
                  <a:avLst/>
                </a:prstGeom>
                <a:noFill/>
                <a:ln w="6350">
                  <a:noFill/>
                  <a:round/>
                  <a:headEnd/>
                  <a:tailEnd/>
                </a:ln>
              </p:spPr>
              <p:txBody>
                <a:bodyPr/>
                <a:lstStyle/>
                <a:p>
                  <a:endParaRPr lang="zh-TW" altLang="en-US"/>
                </a:p>
              </p:txBody>
            </p:sp>
            <p:sp>
              <p:nvSpPr>
                <p:cNvPr id="1401" name="Line 1289"/>
                <p:cNvSpPr>
                  <a:spLocks noChangeShapeType="1"/>
                </p:cNvSpPr>
                <p:nvPr/>
              </p:nvSpPr>
              <p:spPr bwMode="auto">
                <a:xfrm>
                  <a:off x="2088" y="1626"/>
                  <a:ext cx="50" cy="1"/>
                </a:xfrm>
                <a:prstGeom prst="line">
                  <a:avLst/>
                </a:prstGeom>
                <a:noFill/>
                <a:ln w="6350">
                  <a:noFill/>
                  <a:round/>
                  <a:headEnd/>
                  <a:tailEnd/>
                </a:ln>
              </p:spPr>
              <p:txBody>
                <a:bodyPr/>
                <a:lstStyle/>
                <a:p>
                  <a:endParaRPr lang="zh-TW" altLang="en-US"/>
                </a:p>
              </p:txBody>
            </p:sp>
            <p:sp>
              <p:nvSpPr>
                <p:cNvPr id="1402" name="Line 1290"/>
                <p:cNvSpPr>
                  <a:spLocks noChangeShapeType="1"/>
                </p:cNvSpPr>
                <p:nvPr/>
              </p:nvSpPr>
              <p:spPr bwMode="auto">
                <a:xfrm>
                  <a:off x="2088" y="1628"/>
                  <a:ext cx="50" cy="1"/>
                </a:xfrm>
                <a:prstGeom prst="line">
                  <a:avLst/>
                </a:prstGeom>
                <a:noFill/>
                <a:ln w="6350">
                  <a:noFill/>
                  <a:round/>
                  <a:headEnd/>
                  <a:tailEnd/>
                </a:ln>
              </p:spPr>
              <p:txBody>
                <a:bodyPr/>
                <a:lstStyle/>
                <a:p>
                  <a:endParaRPr lang="zh-TW" altLang="en-US"/>
                </a:p>
              </p:txBody>
            </p:sp>
            <p:sp>
              <p:nvSpPr>
                <p:cNvPr id="1403" name="Line 1291"/>
                <p:cNvSpPr>
                  <a:spLocks noChangeShapeType="1"/>
                </p:cNvSpPr>
                <p:nvPr/>
              </p:nvSpPr>
              <p:spPr bwMode="auto">
                <a:xfrm>
                  <a:off x="2088" y="1630"/>
                  <a:ext cx="50" cy="1"/>
                </a:xfrm>
                <a:prstGeom prst="line">
                  <a:avLst/>
                </a:prstGeom>
                <a:noFill/>
                <a:ln w="6350">
                  <a:noFill/>
                  <a:round/>
                  <a:headEnd/>
                  <a:tailEnd/>
                </a:ln>
              </p:spPr>
              <p:txBody>
                <a:bodyPr/>
                <a:lstStyle/>
                <a:p>
                  <a:endParaRPr lang="zh-TW" altLang="en-US"/>
                </a:p>
              </p:txBody>
            </p:sp>
            <p:sp>
              <p:nvSpPr>
                <p:cNvPr id="1404" name="Line 1292"/>
                <p:cNvSpPr>
                  <a:spLocks noChangeShapeType="1"/>
                </p:cNvSpPr>
                <p:nvPr/>
              </p:nvSpPr>
              <p:spPr bwMode="auto">
                <a:xfrm>
                  <a:off x="2088" y="1632"/>
                  <a:ext cx="50" cy="1"/>
                </a:xfrm>
                <a:prstGeom prst="line">
                  <a:avLst/>
                </a:prstGeom>
                <a:noFill/>
                <a:ln w="6350">
                  <a:noFill/>
                  <a:round/>
                  <a:headEnd/>
                  <a:tailEnd/>
                </a:ln>
              </p:spPr>
              <p:txBody>
                <a:bodyPr/>
                <a:lstStyle/>
                <a:p>
                  <a:endParaRPr lang="zh-TW" altLang="en-US"/>
                </a:p>
              </p:txBody>
            </p:sp>
            <p:sp>
              <p:nvSpPr>
                <p:cNvPr id="1405" name="Line 1293"/>
                <p:cNvSpPr>
                  <a:spLocks noChangeShapeType="1"/>
                </p:cNvSpPr>
                <p:nvPr/>
              </p:nvSpPr>
              <p:spPr bwMode="auto">
                <a:xfrm>
                  <a:off x="2088" y="1634"/>
                  <a:ext cx="50" cy="1"/>
                </a:xfrm>
                <a:prstGeom prst="line">
                  <a:avLst/>
                </a:prstGeom>
                <a:noFill/>
                <a:ln w="6350">
                  <a:noFill/>
                  <a:round/>
                  <a:headEnd/>
                  <a:tailEnd/>
                </a:ln>
              </p:spPr>
              <p:txBody>
                <a:bodyPr/>
                <a:lstStyle/>
                <a:p>
                  <a:endParaRPr lang="zh-TW" altLang="en-US"/>
                </a:p>
              </p:txBody>
            </p:sp>
            <p:sp>
              <p:nvSpPr>
                <p:cNvPr id="1406" name="Line 1294"/>
                <p:cNvSpPr>
                  <a:spLocks noChangeShapeType="1"/>
                </p:cNvSpPr>
                <p:nvPr/>
              </p:nvSpPr>
              <p:spPr bwMode="auto">
                <a:xfrm>
                  <a:off x="2088" y="1636"/>
                  <a:ext cx="50" cy="1"/>
                </a:xfrm>
                <a:prstGeom prst="line">
                  <a:avLst/>
                </a:prstGeom>
                <a:noFill/>
                <a:ln w="6350">
                  <a:noFill/>
                  <a:round/>
                  <a:headEnd/>
                  <a:tailEnd/>
                </a:ln>
              </p:spPr>
              <p:txBody>
                <a:bodyPr/>
                <a:lstStyle/>
                <a:p>
                  <a:endParaRPr lang="zh-TW" altLang="en-US"/>
                </a:p>
              </p:txBody>
            </p:sp>
            <p:sp>
              <p:nvSpPr>
                <p:cNvPr id="1407" name="Line 1295"/>
                <p:cNvSpPr>
                  <a:spLocks noChangeShapeType="1"/>
                </p:cNvSpPr>
                <p:nvPr/>
              </p:nvSpPr>
              <p:spPr bwMode="auto">
                <a:xfrm>
                  <a:off x="2088" y="1638"/>
                  <a:ext cx="50" cy="1"/>
                </a:xfrm>
                <a:prstGeom prst="line">
                  <a:avLst/>
                </a:prstGeom>
                <a:noFill/>
                <a:ln w="6350">
                  <a:noFill/>
                  <a:round/>
                  <a:headEnd/>
                  <a:tailEnd/>
                </a:ln>
              </p:spPr>
              <p:txBody>
                <a:bodyPr/>
                <a:lstStyle/>
                <a:p>
                  <a:endParaRPr lang="zh-TW" altLang="en-US"/>
                </a:p>
              </p:txBody>
            </p:sp>
            <p:sp>
              <p:nvSpPr>
                <p:cNvPr id="1408" name="Line 1296"/>
                <p:cNvSpPr>
                  <a:spLocks noChangeShapeType="1"/>
                </p:cNvSpPr>
                <p:nvPr/>
              </p:nvSpPr>
              <p:spPr bwMode="auto">
                <a:xfrm>
                  <a:off x="2088" y="1640"/>
                  <a:ext cx="50" cy="1"/>
                </a:xfrm>
                <a:prstGeom prst="line">
                  <a:avLst/>
                </a:prstGeom>
                <a:noFill/>
                <a:ln w="6350">
                  <a:noFill/>
                  <a:round/>
                  <a:headEnd/>
                  <a:tailEnd/>
                </a:ln>
              </p:spPr>
              <p:txBody>
                <a:bodyPr/>
                <a:lstStyle/>
                <a:p>
                  <a:endParaRPr lang="zh-TW" altLang="en-US"/>
                </a:p>
              </p:txBody>
            </p:sp>
            <p:sp>
              <p:nvSpPr>
                <p:cNvPr id="1409" name="Line 1297"/>
                <p:cNvSpPr>
                  <a:spLocks noChangeShapeType="1"/>
                </p:cNvSpPr>
                <p:nvPr/>
              </p:nvSpPr>
              <p:spPr bwMode="auto">
                <a:xfrm>
                  <a:off x="2088" y="1642"/>
                  <a:ext cx="50" cy="1"/>
                </a:xfrm>
                <a:prstGeom prst="line">
                  <a:avLst/>
                </a:prstGeom>
                <a:noFill/>
                <a:ln w="6350">
                  <a:noFill/>
                  <a:round/>
                  <a:headEnd/>
                  <a:tailEnd/>
                </a:ln>
              </p:spPr>
              <p:txBody>
                <a:bodyPr/>
                <a:lstStyle/>
                <a:p>
                  <a:endParaRPr lang="zh-TW" altLang="en-US"/>
                </a:p>
              </p:txBody>
            </p:sp>
            <p:sp>
              <p:nvSpPr>
                <p:cNvPr id="1410" name="Line 1298"/>
                <p:cNvSpPr>
                  <a:spLocks noChangeShapeType="1"/>
                </p:cNvSpPr>
                <p:nvPr/>
              </p:nvSpPr>
              <p:spPr bwMode="auto">
                <a:xfrm>
                  <a:off x="2088" y="1644"/>
                  <a:ext cx="50" cy="1"/>
                </a:xfrm>
                <a:prstGeom prst="line">
                  <a:avLst/>
                </a:prstGeom>
                <a:noFill/>
                <a:ln w="6350">
                  <a:noFill/>
                  <a:round/>
                  <a:headEnd/>
                  <a:tailEnd/>
                </a:ln>
              </p:spPr>
              <p:txBody>
                <a:bodyPr/>
                <a:lstStyle/>
                <a:p>
                  <a:endParaRPr lang="zh-TW" altLang="en-US"/>
                </a:p>
              </p:txBody>
            </p:sp>
            <p:sp>
              <p:nvSpPr>
                <p:cNvPr id="1411" name="Line 1299"/>
                <p:cNvSpPr>
                  <a:spLocks noChangeShapeType="1"/>
                </p:cNvSpPr>
                <p:nvPr/>
              </p:nvSpPr>
              <p:spPr bwMode="auto">
                <a:xfrm>
                  <a:off x="2088" y="1646"/>
                  <a:ext cx="50" cy="1"/>
                </a:xfrm>
                <a:prstGeom prst="line">
                  <a:avLst/>
                </a:prstGeom>
                <a:noFill/>
                <a:ln w="6350">
                  <a:noFill/>
                  <a:round/>
                  <a:headEnd/>
                  <a:tailEnd/>
                </a:ln>
              </p:spPr>
              <p:txBody>
                <a:bodyPr/>
                <a:lstStyle/>
                <a:p>
                  <a:endParaRPr lang="zh-TW" altLang="en-US"/>
                </a:p>
              </p:txBody>
            </p:sp>
            <p:sp>
              <p:nvSpPr>
                <p:cNvPr id="1412" name="Line 1300"/>
                <p:cNvSpPr>
                  <a:spLocks noChangeShapeType="1"/>
                </p:cNvSpPr>
                <p:nvPr/>
              </p:nvSpPr>
              <p:spPr bwMode="auto">
                <a:xfrm>
                  <a:off x="2088" y="1648"/>
                  <a:ext cx="50" cy="1"/>
                </a:xfrm>
                <a:prstGeom prst="line">
                  <a:avLst/>
                </a:prstGeom>
                <a:noFill/>
                <a:ln w="6350">
                  <a:noFill/>
                  <a:round/>
                  <a:headEnd/>
                  <a:tailEnd/>
                </a:ln>
              </p:spPr>
              <p:txBody>
                <a:bodyPr/>
                <a:lstStyle/>
                <a:p>
                  <a:endParaRPr lang="zh-TW" altLang="en-US"/>
                </a:p>
              </p:txBody>
            </p:sp>
            <p:sp>
              <p:nvSpPr>
                <p:cNvPr id="1413" name="Line 1301"/>
                <p:cNvSpPr>
                  <a:spLocks noChangeShapeType="1"/>
                </p:cNvSpPr>
                <p:nvPr/>
              </p:nvSpPr>
              <p:spPr bwMode="auto">
                <a:xfrm>
                  <a:off x="2088" y="1650"/>
                  <a:ext cx="50" cy="1"/>
                </a:xfrm>
                <a:prstGeom prst="line">
                  <a:avLst/>
                </a:prstGeom>
                <a:noFill/>
                <a:ln w="6350">
                  <a:noFill/>
                  <a:round/>
                  <a:headEnd/>
                  <a:tailEnd/>
                </a:ln>
              </p:spPr>
              <p:txBody>
                <a:bodyPr/>
                <a:lstStyle/>
                <a:p>
                  <a:endParaRPr lang="zh-TW" altLang="en-US"/>
                </a:p>
              </p:txBody>
            </p:sp>
            <p:sp>
              <p:nvSpPr>
                <p:cNvPr id="1414" name="Line 1302"/>
                <p:cNvSpPr>
                  <a:spLocks noChangeShapeType="1"/>
                </p:cNvSpPr>
                <p:nvPr/>
              </p:nvSpPr>
              <p:spPr bwMode="auto">
                <a:xfrm>
                  <a:off x="2088" y="1652"/>
                  <a:ext cx="50" cy="1"/>
                </a:xfrm>
                <a:prstGeom prst="line">
                  <a:avLst/>
                </a:prstGeom>
                <a:noFill/>
                <a:ln w="6350">
                  <a:noFill/>
                  <a:round/>
                  <a:headEnd/>
                  <a:tailEnd/>
                </a:ln>
              </p:spPr>
              <p:txBody>
                <a:bodyPr/>
                <a:lstStyle/>
                <a:p>
                  <a:endParaRPr lang="zh-TW" altLang="en-US"/>
                </a:p>
              </p:txBody>
            </p:sp>
            <p:sp>
              <p:nvSpPr>
                <p:cNvPr id="1415" name="Line 1303"/>
                <p:cNvSpPr>
                  <a:spLocks noChangeShapeType="1"/>
                </p:cNvSpPr>
                <p:nvPr/>
              </p:nvSpPr>
              <p:spPr bwMode="auto">
                <a:xfrm>
                  <a:off x="2088" y="1654"/>
                  <a:ext cx="50" cy="1"/>
                </a:xfrm>
                <a:prstGeom prst="line">
                  <a:avLst/>
                </a:prstGeom>
                <a:noFill/>
                <a:ln w="6350">
                  <a:noFill/>
                  <a:round/>
                  <a:headEnd/>
                  <a:tailEnd/>
                </a:ln>
              </p:spPr>
              <p:txBody>
                <a:bodyPr/>
                <a:lstStyle/>
                <a:p>
                  <a:endParaRPr lang="zh-TW" altLang="en-US"/>
                </a:p>
              </p:txBody>
            </p:sp>
            <p:sp>
              <p:nvSpPr>
                <p:cNvPr id="1416" name="Line 1304"/>
                <p:cNvSpPr>
                  <a:spLocks noChangeShapeType="1"/>
                </p:cNvSpPr>
                <p:nvPr/>
              </p:nvSpPr>
              <p:spPr bwMode="auto">
                <a:xfrm>
                  <a:off x="2088" y="1656"/>
                  <a:ext cx="50" cy="1"/>
                </a:xfrm>
                <a:prstGeom prst="line">
                  <a:avLst/>
                </a:prstGeom>
                <a:noFill/>
                <a:ln w="6350">
                  <a:noFill/>
                  <a:round/>
                  <a:headEnd/>
                  <a:tailEnd/>
                </a:ln>
              </p:spPr>
              <p:txBody>
                <a:bodyPr/>
                <a:lstStyle/>
                <a:p>
                  <a:endParaRPr lang="zh-TW" altLang="en-US"/>
                </a:p>
              </p:txBody>
            </p:sp>
            <p:sp>
              <p:nvSpPr>
                <p:cNvPr id="1417" name="Line 1305"/>
                <p:cNvSpPr>
                  <a:spLocks noChangeShapeType="1"/>
                </p:cNvSpPr>
                <p:nvPr/>
              </p:nvSpPr>
              <p:spPr bwMode="auto">
                <a:xfrm>
                  <a:off x="2088" y="1658"/>
                  <a:ext cx="50" cy="1"/>
                </a:xfrm>
                <a:prstGeom prst="line">
                  <a:avLst/>
                </a:prstGeom>
                <a:noFill/>
                <a:ln w="6350">
                  <a:noFill/>
                  <a:round/>
                  <a:headEnd/>
                  <a:tailEnd/>
                </a:ln>
              </p:spPr>
              <p:txBody>
                <a:bodyPr/>
                <a:lstStyle/>
                <a:p>
                  <a:endParaRPr lang="zh-TW" altLang="en-US"/>
                </a:p>
              </p:txBody>
            </p:sp>
            <p:sp>
              <p:nvSpPr>
                <p:cNvPr id="1418" name="Line 1306"/>
                <p:cNvSpPr>
                  <a:spLocks noChangeShapeType="1"/>
                </p:cNvSpPr>
                <p:nvPr/>
              </p:nvSpPr>
              <p:spPr bwMode="auto">
                <a:xfrm>
                  <a:off x="2088" y="1660"/>
                  <a:ext cx="50" cy="1"/>
                </a:xfrm>
                <a:prstGeom prst="line">
                  <a:avLst/>
                </a:prstGeom>
                <a:noFill/>
                <a:ln w="6350">
                  <a:noFill/>
                  <a:round/>
                  <a:headEnd/>
                  <a:tailEnd/>
                </a:ln>
              </p:spPr>
              <p:txBody>
                <a:bodyPr/>
                <a:lstStyle/>
                <a:p>
                  <a:endParaRPr lang="zh-TW" altLang="en-US"/>
                </a:p>
              </p:txBody>
            </p:sp>
            <p:sp>
              <p:nvSpPr>
                <p:cNvPr id="1419" name="Line 1307"/>
                <p:cNvSpPr>
                  <a:spLocks noChangeShapeType="1"/>
                </p:cNvSpPr>
                <p:nvPr/>
              </p:nvSpPr>
              <p:spPr bwMode="auto">
                <a:xfrm>
                  <a:off x="2088" y="1662"/>
                  <a:ext cx="50" cy="1"/>
                </a:xfrm>
                <a:prstGeom prst="line">
                  <a:avLst/>
                </a:prstGeom>
                <a:noFill/>
                <a:ln w="6350">
                  <a:noFill/>
                  <a:round/>
                  <a:headEnd/>
                  <a:tailEnd/>
                </a:ln>
              </p:spPr>
              <p:txBody>
                <a:bodyPr/>
                <a:lstStyle/>
                <a:p>
                  <a:endParaRPr lang="zh-TW" altLang="en-US"/>
                </a:p>
              </p:txBody>
            </p:sp>
            <p:sp>
              <p:nvSpPr>
                <p:cNvPr id="1420" name="Line 1308"/>
                <p:cNvSpPr>
                  <a:spLocks noChangeShapeType="1"/>
                </p:cNvSpPr>
                <p:nvPr/>
              </p:nvSpPr>
              <p:spPr bwMode="auto">
                <a:xfrm>
                  <a:off x="2088" y="1664"/>
                  <a:ext cx="50" cy="1"/>
                </a:xfrm>
                <a:prstGeom prst="line">
                  <a:avLst/>
                </a:prstGeom>
                <a:noFill/>
                <a:ln w="6350">
                  <a:noFill/>
                  <a:round/>
                  <a:headEnd/>
                  <a:tailEnd/>
                </a:ln>
              </p:spPr>
              <p:txBody>
                <a:bodyPr/>
                <a:lstStyle/>
                <a:p>
                  <a:endParaRPr lang="zh-TW" altLang="en-US"/>
                </a:p>
              </p:txBody>
            </p:sp>
            <p:sp>
              <p:nvSpPr>
                <p:cNvPr id="1421" name="Line 1309"/>
                <p:cNvSpPr>
                  <a:spLocks noChangeShapeType="1"/>
                </p:cNvSpPr>
                <p:nvPr/>
              </p:nvSpPr>
              <p:spPr bwMode="auto">
                <a:xfrm>
                  <a:off x="2088" y="1666"/>
                  <a:ext cx="50" cy="1"/>
                </a:xfrm>
                <a:prstGeom prst="line">
                  <a:avLst/>
                </a:prstGeom>
                <a:noFill/>
                <a:ln w="6350">
                  <a:noFill/>
                  <a:round/>
                  <a:headEnd/>
                  <a:tailEnd/>
                </a:ln>
              </p:spPr>
              <p:txBody>
                <a:bodyPr/>
                <a:lstStyle/>
                <a:p>
                  <a:endParaRPr lang="zh-TW" altLang="en-US"/>
                </a:p>
              </p:txBody>
            </p:sp>
            <p:sp>
              <p:nvSpPr>
                <p:cNvPr id="1422" name="Line 1310"/>
                <p:cNvSpPr>
                  <a:spLocks noChangeShapeType="1"/>
                </p:cNvSpPr>
                <p:nvPr/>
              </p:nvSpPr>
              <p:spPr bwMode="auto">
                <a:xfrm>
                  <a:off x="2088" y="1668"/>
                  <a:ext cx="50" cy="1"/>
                </a:xfrm>
                <a:prstGeom prst="line">
                  <a:avLst/>
                </a:prstGeom>
                <a:noFill/>
                <a:ln w="6350">
                  <a:noFill/>
                  <a:round/>
                  <a:headEnd/>
                  <a:tailEnd/>
                </a:ln>
              </p:spPr>
              <p:txBody>
                <a:bodyPr/>
                <a:lstStyle/>
                <a:p>
                  <a:endParaRPr lang="zh-TW" altLang="en-US"/>
                </a:p>
              </p:txBody>
            </p:sp>
            <p:sp>
              <p:nvSpPr>
                <p:cNvPr id="1423" name="Line 1311"/>
                <p:cNvSpPr>
                  <a:spLocks noChangeShapeType="1"/>
                </p:cNvSpPr>
                <p:nvPr/>
              </p:nvSpPr>
              <p:spPr bwMode="auto">
                <a:xfrm>
                  <a:off x="2088" y="1670"/>
                  <a:ext cx="50" cy="1"/>
                </a:xfrm>
                <a:prstGeom prst="line">
                  <a:avLst/>
                </a:prstGeom>
                <a:noFill/>
                <a:ln w="6350">
                  <a:noFill/>
                  <a:round/>
                  <a:headEnd/>
                  <a:tailEnd/>
                </a:ln>
              </p:spPr>
              <p:txBody>
                <a:bodyPr/>
                <a:lstStyle/>
                <a:p>
                  <a:endParaRPr lang="zh-TW" altLang="en-US"/>
                </a:p>
              </p:txBody>
            </p:sp>
            <p:sp>
              <p:nvSpPr>
                <p:cNvPr id="1424" name="Line 1312"/>
                <p:cNvSpPr>
                  <a:spLocks noChangeShapeType="1"/>
                </p:cNvSpPr>
                <p:nvPr/>
              </p:nvSpPr>
              <p:spPr bwMode="auto">
                <a:xfrm>
                  <a:off x="2088" y="1670"/>
                  <a:ext cx="50" cy="1"/>
                </a:xfrm>
                <a:prstGeom prst="line">
                  <a:avLst/>
                </a:prstGeom>
                <a:noFill/>
                <a:ln w="6350">
                  <a:noFill/>
                  <a:round/>
                  <a:headEnd/>
                  <a:tailEnd/>
                </a:ln>
              </p:spPr>
              <p:txBody>
                <a:bodyPr/>
                <a:lstStyle/>
                <a:p>
                  <a:endParaRPr lang="zh-TW" altLang="en-US"/>
                </a:p>
              </p:txBody>
            </p:sp>
            <p:sp>
              <p:nvSpPr>
                <p:cNvPr id="1425" name="Line 1313"/>
                <p:cNvSpPr>
                  <a:spLocks noChangeShapeType="1"/>
                </p:cNvSpPr>
                <p:nvPr/>
              </p:nvSpPr>
              <p:spPr bwMode="auto">
                <a:xfrm>
                  <a:off x="2088" y="1672"/>
                  <a:ext cx="50" cy="1"/>
                </a:xfrm>
                <a:prstGeom prst="line">
                  <a:avLst/>
                </a:prstGeom>
                <a:noFill/>
                <a:ln w="6350">
                  <a:noFill/>
                  <a:round/>
                  <a:headEnd/>
                  <a:tailEnd/>
                </a:ln>
              </p:spPr>
              <p:txBody>
                <a:bodyPr/>
                <a:lstStyle/>
                <a:p>
                  <a:endParaRPr lang="zh-TW" altLang="en-US"/>
                </a:p>
              </p:txBody>
            </p:sp>
            <p:sp>
              <p:nvSpPr>
                <p:cNvPr id="1426" name="Line 1314"/>
                <p:cNvSpPr>
                  <a:spLocks noChangeShapeType="1"/>
                </p:cNvSpPr>
                <p:nvPr/>
              </p:nvSpPr>
              <p:spPr bwMode="auto">
                <a:xfrm>
                  <a:off x="2088" y="1674"/>
                  <a:ext cx="50" cy="1"/>
                </a:xfrm>
                <a:prstGeom prst="line">
                  <a:avLst/>
                </a:prstGeom>
                <a:noFill/>
                <a:ln w="6350">
                  <a:noFill/>
                  <a:round/>
                  <a:headEnd/>
                  <a:tailEnd/>
                </a:ln>
              </p:spPr>
              <p:txBody>
                <a:bodyPr/>
                <a:lstStyle/>
                <a:p>
                  <a:endParaRPr lang="zh-TW" altLang="en-US"/>
                </a:p>
              </p:txBody>
            </p:sp>
            <p:sp>
              <p:nvSpPr>
                <p:cNvPr id="1427" name="Line 1315"/>
                <p:cNvSpPr>
                  <a:spLocks noChangeShapeType="1"/>
                </p:cNvSpPr>
                <p:nvPr/>
              </p:nvSpPr>
              <p:spPr bwMode="auto">
                <a:xfrm>
                  <a:off x="2088" y="1676"/>
                  <a:ext cx="50" cy="1"/>
                </a:xfrm>
                <a:prstGeom prst="line">
                  <a:avLst/>
                </a:prstGeom>
                <a:noFill/>
                <a:ln w="6350">
                  <a:noFill/>
                  <a:round/>
                  <a:headEnd/>
                  <a:tailEnd/>
                </a:ln>
              </p:spPr>
              <p:txBody>
                <a:bodyPr/>
                <a:lstStyle/>
                <a:p>
                  <a:endParaRPr lang="zh-TW" altLang="en-US"/>
                </a:p>
              </p:txBody>
            </p:sp>
            <p:sp>
              <p:nvSpPr>
                <p:cNvPr id="1428" name="Line 1316"/>
                <p:cNvSpPr>
                  <a:spLocks noChangeShapeType="1"/>
                </p:cNvSpPr>
                <p:nvPr/>
              </p:nvSpPr>
              <p:spPr bwMode="auto">
                <a:xfrm>
                  <a:off x="2088" y="1678"/>
                  <a:ext cx="50" cy="1"/>
                </a:xfrm>
                <a:prstGeom prst="line">
                  <a:avLst/>
                </a:prstGeom>
                <a:noFill/>
                <a:ln w="6350">
                  <a:noFill/>
                  <a:round/>
                  <a:headEnd/>
                  <a:tailEnd/>
                </a:ln>
              </p:spPr>
              <p:txBody>
                <a:bodyPr/>
                <a:lstStyle/>
                <a:p>
                  <a:endParaRPr lang="zh-TW" altLang="en-US"/>
                </a:p>
              </p:txBody>
            </p:sp>
            <p:sp>
              <p:nvSpPr>
                <p:cNvPr id="1429" name="Line 1317"/>
                <p:cNvSpPr>
                  <a:spLocks noChangeShapeType="1"/>
                </p:cNvSpPr>
                <p:nvPr/>
              </p:nvSpPr>
              <p:spPr bwMode="auto">
                <a:xfrm>
                  <a:off x="2088" y="1680"/>
                  <a:ext cx="50" cy="1"/>
                </a:xfrm>
                <a:prstGeom prst="line">
                  <a:avLst/>
                </a:prstGeom>
                <a:noFill/>
                <a:ln w="6350">
                  <a:noFill/>
                  <a:round/>
                  <a:headEnd/>
                  <a:tailEnd/>
                </a:ln>
              </p:spPr>
              <p:txBody>
                <a:bodyPr/>
                <a:lstStyle/>
                <a:p>
                  <a:endParaRPr lang="zh-TW" altLang="en-US"/>
                </a:p>
              </p:txBody>
            </p:sp>
            <p:sp>
              <p:nvSpPr>
                <p:cNvPr id="1430" name="Line 1318"/>
                <p:cNvSpPr>
                  <a:spLocks noChangeShapeType="1"/>
                </p:cNvSpPr>
                <p:nvPr/>
              </p:nvSpPr>
              <p:spPr bwMode="auto">
                <a:xfrm>
                  <a:off x="2088" y="1682"/>
                  <a:ext cx="50" cy="1"/>
                </a:xfrm>
                <a:prstGeom prst="line">
                  <a:avLst/>
                </a:prstGeom>
                <a:noFill/>
                <a:ln w="6350">
                  <a:noFill/>
                  <a:round/>
                  <a:headEnd/>
                  <a:tailEnd/>
                </a:ln>
              </p:spPr>
              <p:txBody>
                <a:bodyPr/>
                <a:lstStyle/>
                <a:p>
                  <a:endParaRPr lang="zh-TW" altLang="en-US"/>
                </a:p>
              </p:txBody>
            </p:sp>
            <p:sp>
              <p:nvSpPr>
                <p:cNvPr id="1431" name="Line 1319"/>
                <p:cNvSpPr>
                  <a:spLocks noChangeShapeType="1"/>
                </p:cNvSpPr>
                <p:nvPr/>
              </p:nvSpPr>
              <p:spPr bwMode="auto">
                <a:xfrm>
                  <a:off x="2088" y="1684"/>
                  <a:ext cx="50" cy="1"/>
                </a:xfrm>
                <a:prstGeom prst="line">
                  <a:avLst/>
                </a:prstGeom>
                <a:noFill/>
                <a:ln w="6350">
                  <a:noFill/>
                  <a:round/>
                  <a:headEnd/>
                  <a:tailEnd/>
                </a:ln>
              </p:spPr>
              <p:txBody>
                <a:bodyPr/>
                <a:lstStyle/>
                <a:p>
                  <a:endParaRPr lang="zh-TW" altLang="en-US"/>
                </a:p>
              </p:txBody>
            </p:sp>
            <p:sp>
              <p:nvSpPr>
                <p:cNvPr id="1432" name="Line 1320"/>
                <p:cNvSpPr>
                  <a:spLocks noChangeShapeType="1"/>
                </p:cNvSpPr>
                <p:nvPr/>
              </p:nvSpPr>
              <p:spPr bwMode="auto">
                <a:xfrm>
                  <a:off x="2088" y="1686"/>
                  <a:ext cx="50" cy="1"/>
                </a:xfrm>
                <a:prstGeom prst="line">
                  <a:avLst/>
                </a:prstGeom>
                <a:noFill/>
                <a:ln w="6350">
                  <a:noFill/>
                  <a:round/>
                  <a:headEnd/>
                  <a:tailEnd/>
                </a:ln>
              </p:spPr>
              <p:txBody>
                <a:bodyPr/>
                <a:lstStyle/>
                <a:p>
                  <a:endParaRPr lang="zh-TW" altLang="en-US"/>
                </a:p>
              </p:txBody>
            </p:sp>
            <p:sp>
              <p:nvSpPr>
                <p:cNvPr id="1433" name="Line 1321"/>
                <p:cNvSpPr>
                  <a:spLocks noChangeShapeType="1"/>
                </p:cNvSpPr>
                <p:nvPr/>
              </p:nvSpPr>
              <p:spPr bwMode="auto">
                <a:xfrm>
                  <a:off x="2088" y="1688"/>
                  <a:ext cx="50" cy="1"/>
                </a:xfrm>
                <a:prstGeom prst="line">
                  <a:avLst/>
                </a:prstGeom>
                <a:noFill/>
                <a:ln w="6350">
                  <a:noFill/>
                  <a:round/>
                  <a:headEnd/>
                  <a:tailEnd/>
                </a:ln>
              </p:spPr>
              <p:txBody>
                <a:bodyPr/>
                <a:lstStyle/>
                <a:p>
                  <a:endParaRPr lang="zh-TW" altLang="en-US"/>
                </a:p>
              </p:txBody>
            </p:sp>
            <p:sp>
              <p:nvSpPr>
                <p:cNvPr id="1434" name="Line 1322"/>
                <p:cNvSpPr>
                  <a:spLocks noChangeShapeType="1"/>
                </p:cNvSpPr>
                <p:nvPr/>
              </p:nvSpPr>
              <p:spPr bwMode="auto">
                <a:xfrm>
                  <a:off x="2088" y="1690"/>
                  <a:ext cx="50" cy="1"/>
                </a:xfrm>
                <a:prstGeom prst="line">
                  <a:avLst/>
                </a:prstGeom>
                <a:noFill/>
                <a:ln w="6350">
                  <a:noFill/>
                  <a:round/>
                  <a:headEnd/>
                  <a:tailEnd/>
                </a:ln>
              </p:spPr>
              <p:txBody>
                <a:bodyPr/>
                <a:lstStyle/>
                <a:p>
                  <a:endParaRPr lang="zh-TW" altLang="en-US"/>
                </a:p>
              </p:txBody>
            </p:sp>
            <p:sp>
              <p:nvSpPr>
                <p:cNvPr id="1435" name="Line 1323"/>
                <p:cNvSpPr>
                  <a:spLocks noChangeShapeType="1"/>
                </p:cNvSpPr>
                <p:nvPr/>
              </p:nvSpPr>
              <p:spPr bwMode="auto">
                <a:xfrm>
                  <a:off x="2088" y="1692"/>
                  <a:ext cx="50" cy="1"/>
                </a:xfrm>
                <a:prstGeom prst="line">
                  <a:avLst/>
                </a:prstGeom>
                <a:noFill/>
                <a:ln w="6350">
                  <a:noFill/>
                  <a:round/>
                  <a:headEnd/>
                  <a:tailEnd/>
                </a:ln>
              </p:spPr>
              <p:txBody>
                <a:bodyPr/>
                <a:lstStyle/>
                <a:p>
                  <a:endParaRPr lang="zh-TW" altLang="en-US"/>
                </a:p>
              </p:txBody>
            </p:sp>
            <p:sp>
              <p:nvSpPr>
                <p:cNvPr id="1436" name="Line 1324"/>
                <p:cNvSpPr>
                  <a:spLocks noChangeShapeType="1"/>
                </p:cNvSpPr>
                <p:nvPr/>
              </p:nvSpPr>
              <p:spPr bwMode="auto">
                <a:xfrm>
                  <a:off x="2088" y="1694"/>
                  <a:ext cx="50" cy="1"/>
                </a:xfrm>
                <a:prstGeom prst="line">
                  <a:avLst/>
                </a:prstGeom>
                <a:noFill/>
                <a:ln w="6350">
                  <a:noFill/>
                  <a:round/>
                  <a:headEnd/>
                  <a:tailEnd/>
                </a:ln>
              </p:spPr>
              <p:txBody>
                <a:bodyPr/>
                <a:lstStyle/>
                <a:p>
                  <a:endParaRPr lang="zh-TW" altLang="en-US"/>
                </a:p>
              </p:txBody>
            </p:sp>
            <p:sp>
              <p:nvSpPr>
                <p:cNvPr id="1437" name="Line 1325"/>
                <p:cNvSpPr>
                  <a:spLocks noChangeShapeType="1"/>
                </p:cNvSpPr>
                <p:nvPr/>
              </p:nvSpPr>
              <p:spPr bwMode="auto">
                <a:xfrm>
                  <a:off x="2088" y="1696"/>
                  <a:ext cx="50" cy="1"/>
                </a:xfrm>
                <a:prstGeom prst="line">
                  <a:avLst/>
                </a:prstGeom>
                <a:noFill/>
                <a:ln w="6350">
                  <a:noFill/>
                  <a:round/>
                  <a:headEnd/>
                  <a:tailEnd/>
                </a:ln>
              </p:spPr>
              <p:txBody>
                <a:bodyPr/>
                <a:lstStyle/>
                <a:p>
                  <a:endParaRPr lang="zh-TW" altLang="en-US"/>
                </a:p>
              </p:txBody>
            </p:sp>
            <p:sp>
              <p:nvSpPr>
                <p:cNvPr id="1438" name="Line 1326"/>
                <p:cNvSpPr>
                  <a:spLocks noChangeShapeType="1"/>
                </p:cNvSpPr>
                <p:nvPr/>
              </p:nvSpPr>
              <p:spPr bwMode="auto">
                <a:xfrm>
                  <a:off x="2088" y="1698"/>
                  <a:ext cx="50" cy="1"/>
                </a:xfrm>
                <a:prstGeom prst="line">
                  <a:avLst/>
                </a:prstGeom>
                <a:noFill/>
                <a:ln w="6350">
                  <a:noFill/>
                  <a:round/>
                  <a:headEnd/>
                  <a:tailEnd/>
                </a:ln>
              </p:spPr>
              <p:txBody>
                <a:bodyPr/>
                <a:lstStyle/>
                <a:p>
                  <a:endParaRPr lang="zh-TW" altLang="en-US"/>
                </a:p>
              </p:txBody>
            </p:sp>
            <p:sp>
              <p:nvSpPr>
                <p:cNvPr id="1439" name="Line 1327"/>
                <p:cNvSpPr>
                  <a:spLocks noChangeShapeType="1"/>
                </p:cNvSpPr>
                <p:nvPr/>
              </p:nvSpPr>
              <p:spPr bwMode="auto">
                <a:xfrm>
                  <a:off x="2088" y="1700"/>
                  <a:ext cx="50" cy="1"/>
                </a:xfrm>
                <a:prstGeom prst="line">
                  <a:avLst/>
                </a:prstGeom>
                <a:noFill/>
                <a:ln w="6350">
                  <a:noFill/>
                  <a:round/>
                  <a:headEnd/>
                  <a:tailEnd/>
                </a:ln>
              </p:spPr>
              <p:txBody>
                <a:bodyPr/>
                <a:lstStyle/>
                <a:p>
                  <a:endParaRPr lang="zh-TW" altLang="en-US"/>
                </a:p>
              </p:txBody>
            </p:sp>
            <p:sp>
              <p:nvSpPr>
                <p:cNvPr id="1440" name="Line 1328"/>
                <p:cNvSpPr>
                  <a:spLocks noChangeShapeType="1"/>
                </p:cNvSpPr>
                <p:nvPr/>
              </p:nvSpPr>
              <p:spPr bwMode="auto">
                <a:xfrm>
                  <a:off x="2088" y="1702"/>
                  <a:ext cx="50" cy="1"/>
                </a:xfrm>
                <a:prstGeom prst="line">
                  <a:avLst/>
                </a:prstGeom>
                <a:noFill/>
                <a:ln w="6350">
                  <a:noFill/>
                  <a:round/>
                  <a:headEnd/>
                  <a:tailEnd/>
                </a:ln>
              </p:spPr>
              <p:txBody>
                <a:bodyPr/>
                <a:lstStyle/>
                <a:p>
                  <a:endParaRPr lang="zh-TW" altLang="en-US"/>
                </a:p>
              </p:txBody>
            </p:sp>
            <p:sp>
              <p:nvSpPr>
                <p:cNvPr id="1441" name="Line 1329"/>
                <p:cNvSpPr>
                  <a:spLocks noChangeShapeType="1"/>
                </p:cNvSpPr>
                <p:nvPr/>
              </p:nvSpPr>
              <p:spPr bwMode="auto">
                <a:xfrm>
                  <a:off x="2088" y="1704"/>
                  <a:ext cx="50" cy="1"/>
                </a:xfrm>
                <a:prstGeom prst="line">
                  <a:avLst/>
                </a:prstGeom>
                <a:noFill/>
                <a:ln w="6350">
                  <a:noFill/>
                  <a:round/>
                  <a:headEnd/>
                  <a:tailEnd/>
                </a:ln>
              </p:spPr>
              <p:txBody>
                <a:bodyPr/>
                <a:lstStyle/>
                <a:p>
                  <a:endParaRPr lang="zh-TW" altLang="en-US"/>
                </a:p>
              </p:txBody>
            </p:sp>
            <p:sp>
              <p:nvSpPr>
                <p:cNvPr id="1442" name="Line 1330"/>
                <p:cNvSpPr>
                  <a:spLocks noChangeShapeType="1"/>
                </p:cNvSpPr>
                <p:nvPr/>
              </p:nvSpPr>
              <p:spPr bwMode="auto">
                <a:xfrm>
                  <a:off x="2088" y="1706"/>
                  <a:ext cx="50" cy="1"/>
                </a:xfrm>
                <a:prstGeom prst="line">
                  <a:avLst/>
                </a:prstGeom>
                <a:noFill/>
                <a:ln w="6350">
                  <a:noFill/>
                  <a:round/>
                  <a:headEnd/>
                  <a:tailEnd/>
                </a:ln>
              </p:spPr>
              <p:txBody>
                <a:bodyPr/>
                <a:lstStyle/>
                <a:p>
                  <a:endParaRPr lang="zh-TW" altLang="en-US"/>
                </a:p>
              </p:txBody>
            </p:sp>
            <p:sp>
              <p:nvSpPr>
                <p:cNvPr id="1443" name="Line 1331"/>
                <p:cNvSpPr>
                  <a:spLocks noChangeShapeType="1"/>
                </p:cNvSpPr>
                <p:nvPr/>
              </p:nvSpPr>
              <p:spPr bwMode="auto">
                <a:xfrm>
                  <a:off x="2088" y="1708"/>
                  <a:ext cx="50" cy="1"/>
                </a:xfrm>
                <a:prstGeom prst="line">
                  <a:avLst/>
                </a:prstGeom>
                <a:noFill/>
                <a:ln w="6350">
                  <a:noFill/>
                  <a:round/>
                  <a:headEnd/>
                  <a:tailEnd/>
                </a:ln>
              </p:spPr>
              <p:txBody>
                <a:bodyPr/>
                <a:lstStyle/>
                <a:p>
                  <a:endParaRPr lang="zh-TW" altLang="en-US"/>
                </a:p>
              </p:txBody>
            </p:sp>
            <p:sp>
              <p:nvSpPr>
                <p:cNvPr id="1444" name="Line 1332"/>
                <p:cNvSpPr>
                  <a:spLocks noChangeShapeType="1"/>
                </p:cNvSpPr>
                <p:nvPr/>
              </p:nvSpPr>
              <p:spPr bwMode="auto">
                <a:xfrm>
                  <a:off x="2088" y="1710"/>
                  <a:ext cx="50" cy="1"/>
                </a:xfrm>
                <a:prstGeom prst="line">
                  <a:avLst/>
                </a:prstGeom>
                <a:noFill/>
                <a:ln w="6350">
                  <a:noFill/>
                  <a:round/>
                  <a:headEnd/>
                  <a:tailEnd/>
                </a:ln>
              </p:spPr>
              <p:txBody>
                <a:bodyPr/>
                <a:lstStyle/>
                <a:p>
                  <a:endParaRPr lang="zh-TW" altLang="en-US"/>
                </a:p>
              </p:txBody>
            </p:sp>
            <p:sp>
              <p:nvSpPr>
                <p:cNvPr id="1445" name="Line 1333"/>
                <p:cNvSpPr>
                  <a:spLocks noChangeShapeType="1"/>
                </p:cNvSpPr>
                <p:nvPr/>
              </p:nvSpPr>
              <p:spPr bwMode="auto">
                <a:xfrm>
                  <a:off x="2088" y="1712"/>
                  <a:ext cx="50" cy="1"/>
                </a:xfrm>
                <a:prstGeom prst="line">
                  <a:avLst/>
                </a:prstGeom>
                <a:noFill/>
                <a:ln w="6350">
                  <a:noFill/>
                  <a:round/>
                  <a:headEnd/>
                  <a:tailEnd/>
                </a:ln>
              </p:spPr>
              <p:txBody>
                <a:bodyPr/>
                <a:lstStyle/>
                <a:p>
                  <a:endParaRPr lang="zh-TW" altLang="en-US"/>
                </a:p>
              </p:txBody>
            </p:sp>
            <p:sp>
              <p:nvSpPr>
                <p:cNvPr id="1446" name="Line 1334"/>
                <p:cNvSpPr>
                  <a:spLocks noChangeShapeType="1"/>
                </p:cNvSpPr>
                <p:nvPr/>
              </p:nvSpPr>
              <p:spPr bwMode="auto">
                <a:xfrm>
                  <a:off x="2088" y="1714"/>
                  <a:ext cx="50" cy="1"/>
                </a:xfrm>
                <a:prstGeom prst="line">
                  <a:avLst/>
                </a:prstGeom>
                <a:noFill/>
                <a:ln w="6350">
                  <a:noFill/>
                  <a:round/>
                  <a:headEnd/>
                  <a:tailEnd/>
                </a:ln>
              </p:spPr>
              <p:txBody>
                <a:bodyPr/>
                <a:lstStyle/>
                <a:p>
                  <a:endParaRPr lang="zh-TW" altLang="en-US"/>
                </a:p>
              </p:txBody>
            </p:sp>
            <p:sp>
              <p:nvSpPr>
                <p:cNvPr id="1447" name="Line 1335"/>
                <p:cNvSpPr>
                  <a:spLocks noChangeShapeType="1"/>
                </p:cNvSpPr>
                <p:nvPr/>
              </p:nvSpPr>
              <p:spPr bwMode="auto">
                <a:xfrm>
                  <a:off x="2088" y="1716"/>
                  <a:ext cx="50" cy="1"/>
                </a:xfrm>
                <a:prstGeom prst="line">
                  <a:avLst/>
                </a:prstGeom>
                <a:noFill/>
                <a:ln w="6350">
                  <a:noFill/>
                  <a:round/>
                  <a:headEnd/>
                  <a:tailEnd/>
                </a:ln>
              </p:spPr>
              <p:txBody>
                <a:bodyPr/>
                <a:lstStyle/>
                <a:p>
                  <a:endParaRPr lang="zh-TW" altLang="en-US"/>
                </a:p>
              </p:txBody>
            </p:sp>
            <p:sp>
              <p:nvSpPr>
                <p:cNvPr id="1448" name="Line 1336"/>
                <p:cNvSpPr>
                  <a:spLocks noChangeShapeType="1"/>
                </p:cNvSpPr>
                <p:nvPr/>
              </p:nvSpPr>
              <p:spPr bwMode="auto">
                <a:xfrm>
                  <a:off x="2088" y="1718"/>
                  <a:ext cx="50" cy="1"/>
                </a:xfrm>
                <a:prstGeom prst="line">
                  <a:avLst/>
                </a:prstGeom>
                <a:noFill/>
                <a:ln w="6350">
                  <a:noFill/>
                  <a:round/>
                  <a:headEnd/>
                  <a:tailEnd/>
                </a:ln>
              </p:spPr>
              <p:txBody>
                <a:bodyPr/>
                <a:lstStyle/>
                <a:p>
                  <a:endParaRPr lang="zh-TW" altLang="en-US"/>
                </a:p>
              </p:txBody>
            </p:sp>
            <p:sp>
              <p:nvSpPr>
                <p:cNvPr id="1449" name="Line 1337"/>
                <p:cNvSpPr>
                  <a:spLocks noChangeShapeType="1"/>
                </p:cNvSpPr>
                <p:nvPr/>
              </p:nvSpPr>
              <p:spPr bwMode="auto">
                <a:xfrm>
                  <a:off x="2088" y="1720"/>
                  <a:ext cx="50" cy="1"/>
                </a:xfrm>
                <a:prstGeom prst="line">
                  <a:avLst/>
                </a:prstGeom>
                <a:noFill/>
                <a:ln w="6350">
                  <a:noFill/>
                  <a:round/>
                  <a:headEnd/>
                  <a:tailEnd/>
                </a:ln>
              </p:spPr>
              <p:txBody>
                <a:bodyPr/>
                <a:lstStyle/>
                <a:p>
                  <a:endParaRPr lang="zh-TW" altLang="en-US"/>
                </a:p>
              </p:txBody>
            </p:sp>
            <p:sp>
              <p:nvSpPr>
                <p:cNvPr id="1450" name="Line 1338"/>
                <p:cNvSpPr>
                  <a:spLocks noChangeShapeType="1"/>
                </p:cNvSpPr>
                <p:nvPr/>
              </p:nvSpPr>
              <p:spPr bwMode="auto">
                <a:xfrm>
                  <a:off x="2088" y="1722"/>
                  <a:ext cx="50" cy="1"/>
                </a:xfrm>
                <a:prstGeom prst="line">
                  <a:avLst/>
                </a:prstGeom>
                <a:noFill/>
                <a:ln w="6350">
                  <a:noFill/>
                  <a:round/>
                  <a:headEnd/>
                  <a:tailEnd/>
                </a:ln>
              </p:spPr>
              <p:txBody>
                <a:bodyPr/>
                <a:lstStyle/>
                <a:p>
                  <a:endParaRPr lang="zh-TW" altLang="en-US"/>
                </a:p>
              </p:txBody>
            </p:sp>
            <p:sp>
              <p:nvSpPr>
                <p:cNvPr id="1451" name="Line 1339"/>
                <p:cNvSpPr>
                  <a:spLocks noChangeShapeType="1"/>
                </p:cNvSpPr>
                <p:nvPr/>
              </p:nvSpPr>
              <p:spPr bwMode="auto">
                <a:xfrm>
                  <a:off x="2088" y="1724"/>
                  <a:ext cx="50" cy="1"/>
                </a:xfrm>
                <a:prstGeom prst="line">
                  <a:avLst/>
                </a:prstGeom>
                <a:noFill/>
                <a:ln w="6350">
                  <a:noFill/>
                  <a:round/>
                  <a:headEnd/>
                  <a:tailEnd/>
                </a:ln>
              </p:spPr>
              <p:txBody>
                <a:bodyPr/>
                <a:lstStyle/>
                <a:p>
                  <a:endParaRPr lang="zh-TW" altLang="en-US"/>
                </a:p>
              </p:txBody>
            </p:sp>
            <p:sp>
              <p:nvSpPr>
                <p:cNvPr id="1452" name="Line 1340"/>
                <p:cNvSpPr>
                  <a:spLocks noChangeShapeType="1"/>
                </p:cNvSpPr>
                <p:nvPr/>
              </p:nvSpPr>
              <p:spPr bwMode="auto">
                <a:xfrm>
                  <a:off x="2088" y="1726"/>
                  <a:ext cx="50" cy="1"/>
                </a:xfrm>
                <a:prstGeom prst="line">
                  <a:avLst/>
                </a:prstGeom>
                <a:noFill/>
                <a:ln w="6350">
                  <a:noFill/>
                  <a:round/>
                  <a:headEnd/>
                  <a:tailEnd/>
                </a:ln>
              </p:spPr>
              <p:txBody>
                <a:bodyPr/>
                <a:lstStyle/>
                <a:p>
                  <a:endParaRPr lang="zh-TW" altLang="en-US"/>
                </a:p>
              </p:txBody>
            </p:sp>
            <p:sp>
              <p:nvSpPr>
                <p:cNvPr id="1453" name="Line 1341"/>
                <p:cNvSpPr>
                  <a:spLocks noChangeShapeType="1"/>
                </p:cNvSpPr>
                <p:nvPr/>
              </p:nvSpPr>
              <p:spPr bwMode="auto">
                <a:xfrm>
                  <a:off x="2088" y="1728"/>
                  <a:ext cx="50" cy="1"/>
                </a:xfrm>
                <a:prstGeom prst="line">
                  <a:avLst/>
                </a:prstGeom>
                <a:noFill/>
                <a:ln w="6350">
                  <a:noFill/>
                  <a:round/>
                  <a:headEnd/>
                  <a:tailEnd/>
                </a:ln>
              </p:spPr>
              <p:txBody>
                <a:bodyPr/>
                <a:lstStyle/>
                <a:p>
                  <a:endParaRPr lang="zh-TW" altLang="en-US"/>
                </a:p>
              </p:txBody>
            </p:sp>
            <p:sp>
              <p:nvSpPr>
                <p:cNvPr id="1454" name="Line 1342"/>
                <p:cNvSpPr>
                  <a:spLocks noChangeShapeType="1"/>
                </p:cNvSpPr>
                <p:nvPr/>
              </p:nvSpPr>
              <p:spPr bwMode="auto">
                <a:xfrm>
                  <a:off x="2088" y="1730"/>
                  <a:ext cx="50" cy="1"/>
                </a:xfrm>
                <a:prstGeom prst="line">
                  <a:avLst/>
                </a:prstGeom>
                <a:noFill/>
                <a:ln w="6350">
                  <a:noFill/>
                  <a:round/>
                  <a:headEnd/>
                  <a:tailEnd/>
                </a:ln>
              </p:spPr>
              <p:txBody>
                <a:bodyPr/>
                <a:lstStyle/>
                <a:p>
                  <a:endParaRPr lang="zh-TW" altLang="en-US"/>
                </a:p>
              </p:txBody>
            </p:sp>
            <p:sp>
              <p:nvSpPr>
                <p:cNvPr id="1455" name="Line 1343"/>
                <p:cNvSpPr>
                  <a:spLocks noChangeShapeType="1"/>
                </p:cNvSpPr>
                <p:nvPr/>
              </p:nvSpPr>
              <p:spPr bwMode="auto">
                <a:xfrm>
                  <a:off x="2088" y="1732"/>
                  <a:ext cx="50" cy="1"/>
                </a:xfrm>
                <a:prstGeom prst="line">
                  <a:avLst/>
                </a:prstGeom>
                <a:noFill/>
                <a:ln w="6350">
                  <a:noFill/>
                  <a:round/>
                  <a:headEnd/>
                  <a:tailEnd/>
                </a:ln>
              </p:spPr>
              <p:txBody>
                <a:bodyPr/>
                <a:lstStyle/>
                <a:p>
                  <a:endParaRPr lang="zh-TW" altLang="en-US"/>
                </a:p>
              </p:txBody>
            </p:sp>
            <p:sp>
              <p:nvSpPr>
                <p:cNvPr id="1456" name="Line 1344"/>
                <p:cNvSpPr>
                  <a:spLocks noChangeShapeType="1"/>
                </p:cNvSpPr>
                <p:nvPr/>
              </p:nvSpPr>
              <p:spPr bwMode="auto">
                <a:xfrm>
                  <a:off x="2088" y="1734"/>
                  <a:ext cx="50" cy="1"/>
                </a:xfrm>
                <a:prstGeom prst="line">
                  <a:avLst/>
                </a:prstGeom>
                <a:noFill/>
                <a:ln w="6350">
                  <a:noFill/>
                  <a:round/>
                  <a:headEnd/>
                  <a:tailEnd/>
                </a:ln>
              </p:spPr>
              <p:txBody>
                <a:bodyPr/>
                <a:lstStyle/>
                <a:p>
                  <a:endParaRPr lang="zh-TW" altLang="en-US"/>
                </a:p>
              </p:txBody>
            </p:sp>
            <p:sp>
              <p:nvSpPr>
                <p:cNvPr id="1457" name="Line 1345"/>
                <p:cNvSpPr>
                  <a:spLocks noChangeShapeType="1"/>
                </p:cNvSpPr>
                <p:nvPr/>
              </p:nvSpPr>
              <p:spPr bwMode="auto">
                <a:xfrm>
                  <a:off x="2088" y="1736"/>
                  <a:ext cx="50" cy="1"/>
                </a:xfrm>
                <a:prstGeom prst="line">
                  <a:avLst/>
                </a:prstGeom>
                <a:noFill/>
                <a:ln w="6350">
                  <a:noFill/>
                  <a:round/>
                  <a:headEnd/>
                  <a:tailEnd/>
                </a:ln>
              </p:spPr>
              <p:txBody>
                <a:bodyPr/>
                <a:lstStyle/>
                <a:p>
                  <a:endParaRPr lang="zh-TW" altLang="en-US"/>
                </a:p>
              </p:txBody>
            </p:sp>
            <p:sp>
              <p:nvSpPr>
                <p:cNvPr id="1458" name="Line 1346"/>
                <p:cNvSpPr>
                  <a:spLocks noChangeShapeType="1"/>
                </p:cNvSpPr>
                <p:nvPr/>
              </p:nvSpPr>
              <p:spPr bwMode="auto">
                <a:xfrm>
                  <a:off x="2088" y="1736"/>
                  <a:ext cx="50" cy="1"/>
                </a:xfrm>
                <a:prstGeom prst="line">
                  <a:avLst/>
                </a:prstGeom>
                <a:noFill/>
                <a:ln w="6350">
                  <a:noFill/>
                  <a:round/>
                  <a:headEnd/>
                  <a:tailEnd/>
                </a:ln>
              </p:spPr>
              <p:txBody>
                <a:bodyPr/>
                <a:lstStyle/>
                <a:p>
                  <a:endParaRPr lang="zh-TW" altLang="en-US"/>
                </a:p>
              </p:txBody>
            </p:sp>
            <p:sp>
              <p:nvSpPr>
                <p:cNvPr id="1459" name="Line 1347"/>
                <p:cNvSpPr>
                  <a:spLocks noChangeShapeType="1"/>
                </p:cNvSpPr>
                <p:nvPr/>
              </p:nvSpPr>
              <p:spPr bwMode="auto">
                <a:xfrm>
                  <a:off x="2088" y="1738"/>
                  <a:ext cx="50" cy="1"/>
                </a:xfrm>
                <a:prstGeom prst="line">
                  <a:avLst/>
                </a:prstGeom>
                <a:noFill/>
                <a:ln w="6350">
                  <a:noFill/>
                  <a:round/>
                  <a:headEnd/>
                  <a:tailEnd/>
                </a:ln>
              </p:spPr>
              <p:txBody>
                <a:bodyPr/>
                <a:lstStyle/>
                <a:p>
                  <a:endParaRPr lang="zh-TW" altLang="en-US"/>
                </a:p>
              </p:txBody>
            </p:sp>
            <p:sp>
              <p:nvSpPr>
                <p:cNvPr id="1460" name="Line 1348"/>
                <p:cNvSpPr>
                  <a:spLocks noChangeShapeType="1"/>
                </p:cNvSpPr>
                <p:nvPr/>
              </p:nvSpPr>
              <p:spPr bwMode="auto">
                <a:xfrm>
                  <a:off x="2088" y="1740"/>
                  <a:ext cx="50" cy="1"/>
                </a:xfrm>
                <a:prstGeom prst="line">
                  <a:avLst/>
                </a:prstGeom>
                <a:noFill/>
                <a:ln w="6350">
                  <a:noFill/>
                  <a:round/>
                  <a:headEnd/>
                  <a:tailEnd/>
                </a:ln>
              </p:spPr>
              <p:txBody>
                <a:bodyPr/>
                <a:lstStyle/>
                <a:p>
                  <a:endParaRPr lang="zh-TW" altLang="en-US"/>
                </a:p>
              </p:txBody>
            </p:sp>
            <p:sp>
              <p:nvSpPr>
                <p:cNvPr id="1461" name="Line 1349"/>
                <p:cNvSpPr>
                  <a:spLocks noChangeShapeType="1"/>
                </p:cNvSpPr>
                <p:nvPr/>
              </p:nvSpPr>
              <p:spPr bwMode="auto">
                <a:xfrm>
                  <a:off x="2088" y="1742"/>
                  <a:ext cx="50" cy="1"/>
                </a:xfrm>
                <a:prstGeom prst="line">
                  <a:avLst/>
                </a:prstGeom>
                <a:noFill/>
                <a:ln w="6350">
                  <a:noFill/>
                  <a:round/>
                  <a:headEnd/>
                  <a:tailEnd/>
                </a:ln>
              </p:spPr>
              <p:txBody>
                <a:bodyPr/>
                <a:lstStyle/>
                <a:p>
                  <a:endParaRPr lang="zh-TW" altLang="en-US"/>
                </a:p>
              </p:txBody>
            </p:sp>
            <p:sp>
              <p:nvSpPr>
                <p:cNvPr id="1462" name="Line 1350"/>
                <p:cNvSpPr>
                  <a:spLocks noChangeShapeType="1"/>
                </p:cNvSpPr>
                <p:nvPr/>
              </p:nvSpPr>
              <p:spPr bwMode="auto">
                <a:xfrm>
                  <a:off x="2088" y="1744"/>
                  <a:ext cx="50" cy="1"/>
                </a:xfrm>
                <a:prstGeom prst="line">
                  <a:avLst/>
                </a:prstGeom>
                <a:noFill/>
                <a:ln w="6350">
                  <a:noFill/>
                  <a:round/>
                  <a:headEnd/>
                  <a:tailEnd/>
                </a:ln>
              </p:spPr>
              <p:txBody>
                <a:bodyPr/>
                <a:lstStyle/>
                <a:p>
                  <a:endParaRPr lang="zh-TW" altLang="en-US"/>
                </a:p>
              </p:txBody>
            </p:sp>
            <p:sp>
              <p:nvSpPr>
                <p:cNvPr id="1463" name="Line 1351"/>
                <p:cNvSpPr>
                  <a:spLocks noChangeShapeType="1"/>
                </p:cNvSpPr>
                <p:nvPr/>
              </p:nvSpPr>
              <p:spPr bwMode="auto">
                <a:xfrm>
                  <a:off x="2088" y="1746"/>
                  <a:ext cx="50" cy="1"/>
                </a:xfrm>
                <a:prstGeom prst="line">
                  <a:avLst/>
                </a:prstGeom>
                <a:noFill/>
                <a:ln w="6350">
                  <a:noFill/>
                  <a:round/>
                  <a:headEnd/>
                  <a:tailEnd/>
                </a:ln>
              </p:spPr>
              <p:txBody>
                <a:bodyPr/>
                <a:lstStyle/>
                <a:p>
                  <a:endParaRPr lang="zh-TW" altLang="en-US"/>
                </a:p>
              </p:txBody>
            </p:sp>
            <p:sp>
              <p:nvSpPr>
                <p:cNvPr id="1464" name="Line 1352"/>
                <p:cNvSpPr>
                  <a:spLocks noChangeShapeType="1"/>
                </p:cNvSpPr>
                <p:nvPr/>
              </p:nvSpPr>
              <p:spPr bwMode="auto">
                <a:xfrm>
                  <a:off x="2088" y="1748"/>
                  <a:ext cx="50" cy="1"/>
                </a:xfrm>
                <a:prstGeom prst="line">
                  <a:avLst/>
                </a:prstGeom>
                <a:noFill/>
                <a:ln w="6350">
                  <a:noFill/>
                  <a:round/>
                  <a:headEnd/>
                  <a:tailEnd/>
                </a:ln>
              </p:spPr>
              <p:txBody>
                <a:bodyPr/>
                <a:lstStyle/>
                <a:p>
                  <a:endParaRPr lang="zh-TW" altLang="en-US"/>
                </a:p>
              </p:txBody>
            </p:sp>
            <p:sp>
              <p:nvSpPr>
                <p:cNvPr id="1465" name="Line 1353"/>
                <p:cNvSpPr>
                  <a:spLocks noChangeShapeType="1"/>
                </p:cNvSpPr>
                <p:nvPr/>
              </p:nvSpPr>
              <p:spPr bwMode="auto">
                <a:xfrm>
                  <a:off x="2088" y="1750"/>
                  <a:ext cx="50" cy="1"/>
                </a:xfrm>
                <a:prstGeom prst="line">
                  <a:avLst/>
                </a:prstGeom>
                <a:noFill/>
                <a:ln w="6350">
                  <a:noFill/>
                  <a:round/>
                  <a:headEnd/>
                  <a:tailEnd/>
                </a:ln>
              </p:spPr>
              <p:txBody>
                <a:bodyPr/>
                <a:lstStyle/>
                <a:p>
                  <a:endParaRPr lang="zh-TW" altLang="en-US"/>
                </a:p>
              </p:txBody>
            </p:sp>
            <p:sp>
              <p:nvSpPr>
                <p:cNvPr id="1466" name="Line 1354"/>
                <p:cNvSpPr>
                  <a:spLocks noChangeShapeType="1"/>
                </p:cNvSpPr>
                <p:nvPr/>
              </p:nvSpPr>
              <p:spPr bwMode="auto">
                <a:xfrm>
                  <a:off x="2088" y="1752"/>
                  <a:ext cx="50" cy="1"/>
                </a:xfrm>
                <a:prstGeom prst="line">
                  <a:avLst/>
                </a:prstGeom>
                <a:noFill/>
                <a:ln w="6350">
                  <a:noFill/>
                  <a:round/>
                  <a:headEnd/>
                  <a:tailEnd/>
                </a:ln>
              </p:spPr>
              <p:txBody>
                <a:bodyPr/>
                <a:lstStyle/>
                <a:p>
                  <a:endParaRPr lang="zh-TW" altLang="en-US"/>
                </a:p>
              </p:txBody>
            </p:sp>
            <p:sp>
              <p:nvSpPr>
                <p:cNvPr id="1467" name="Line 1355"/>
                <p:cNvSpPr>
                  <a:spLocks noChangeShapeType="1"/>
                </p:cNvSpPr>
                <p:nvPr/>
              </p:nvSpPr>
              <p:spPr bwMode="auto">
                <a:xfrm>
                  <a:off x="2088" y="1754"/>
                  <a:ext cx="50" cy="1"/>
                </a:xfrm>
                <a:prstGeom prst="line">
                  <a:avLst/>
                </a:prstGeom>
                <a:noFill/>
                <a:ln w="6350">
                  <a:noFill/>
                  <a:round/>
                  <a:headEnd/>
                  <a:tailEnd/>
                </a:ln>
              </p:spPr>
              <p:txBody>
                <a:bodyPr/>
                <a:lstStyle/>
                <a:p>
                  <a:endParaRPr lang="zh-TW" altLang="en-US"/>
                </a:p>
              </p:txBody>
            </p:sp>
            <p:sp>
              <p:nvSpPr>
                <p:cNvPr id="1468" name="Line 1356"/>
                <p:cNvSpPr>
                  <a:spLocks noChangeShapeType="1"/>
                </p:cNvSpPr>
                <p:nvPr/>
              </p:nvSpPr>
              <p:spPr bwMode="auto">
                <a:xfrm>
                  <a:off x="2088" y="1756"/>
                  <a:ext cx="50" cy="1"/>
                </a:xfrm>
                <a:prstGeom prst="line">
                  <a:avLst/>
                </a:prstGeom>
                <a:noFill/>
                <a:ln w="6350">
                  <a:noFill/>
                  <a:round/>
                  <a:headEnd/>
                  <a:tailEnd/>
                </a:ln>
              </p:spPr>
              <p:txBody>
                <a:bodyPr/>
                <a:lstStyle/>
                <a:p>
                  <a:endParaRPr lang="zh-TW" altLang="en-US"/>
                </a:p>
              </p:txBody>
            </p:sp>
            <p:sp>
              <p:nvSpPr>
                <p:cNvPr id="1469" name="Line 1357"/>
                <p:cNvSpPr>
                  <a:spLocks noChangeShapeType="1"/>
                </p:cNvSpPr>
                <p:nvPr/>
              </p:nvSpPr>
              <p:spPr bwMode="auto">
                <a:xfrm>
                  <a:off x="2088" y="1758"/>
                  <a:ext cx="50" cy="1"/>
                </a:xfrm>
                <a:prstGeom prst="line">
                  <a:avLst/>
                </a:prstGeom>
                <a:noFill/>
                <a:ln w="6350">
                  <a:noFill/>
                  <a:round/>
                  <a:headEnd/>
                  <a:tailEnd/>
                </a:ln>
              </p:spPr>
              <p:txBody>
                <a:bodyPr/>
                <a:lstStyle/>
                <a:p>
                  <a:endParaRPr lang="zh-TW" altLang="en-US"/>
                </a:p>
              </p:txBody>
            </p:sp>
            <p:sp>
              <p:nvSpPr>
                <p:cNvPr id="1470" name="Line 1358"/>
                <p:cNvSpPr>
                  <a:spLocks noChangeShapeType="1"/>
                </p:cNvSpPr>
                <p:nvPr/>
              </p:nvSpPr>
              <p:spPr bwMode="auto">
                <a:xfrm>
                  <a:off x="2088" y="1760"/>
                  <a:ext cx="50" cy="1"/>
                </a:xfrm>
                <a:prstGeom prst="line">
                  <a:avLst/>
                </a:prstGeom>
                <a:noFill/>
                <a:ln w="6350">
                  <a:noFill/>
                  <a:round/>
                  <a:headEnd/>
                  <a:tailEnd/>
                </a:ln>
              </p:spPr>
              <p:txBody>
                <a:bodyPr/>
                <a:lstStyle/>
                <a:p>
                  <a:endParaRPr lang="zh-TW" altLang="en-US"/>
                </a:p>
              </p:txBody>
            </p:sp>
            <p:sp>
              <p:nvSpPr>
                <p:cNvPr id="1471" name="Line 1359"/>
                <p:cNvSpPr>
                  <a:spLocks noChangeShapeType="1"/>
                </p:cNvSpPr>
                <p:nvPr/>
              </p:nvSpPr>
              <p:spPr bwMode="auto">
                <a:xfrm>
                  <a:off x="2088" y="1762"/>
                  <a:ext cx="50" cy="1"/>
                </a:xfrm>
                <a:prstGeom prst="line">
                  <a:avLst/>
                </a:prstGeom>
                <a:noFill/>
                <a:ln w="6350">
                  <a:noFill/>
                  <a:round/>
                  <a:headEnd/>
                  <a:tailEnd/>
                </a:ln>
              </p:spPr>
              <p:txBody>
                <a:bodyPr/>
                <a:lstStyle/>
                <a:p>
                  <a:endParaRPr lang="zh-TW" altLang="en-US"/>
                </a:p>
              </p:txBody>
            </p:sp>
            <p:sp>
              <p:nvSpPr>
                <p:cNvPr id="1472" name="Line 1360"/>
                <p:cNvSpPr>
                  <a:spLocks noChangeShapeType="1"/>
                </p:cNvSpPr>
                <p:nvPr/>
              </p:nvSpPr>
              <p:spPr bwMode="auto">
                <a:xfrm>
                  <a:off x="2088" y="1764"/>
                  <a:ext cx="50" cy="1"/>
                </a:xfrm>
                <a:prstGeom prst="line">
                  <a:avLst/>
                </a:prstGeom>
                <a:noFill/>
                <a:ln w="6350">
                  <a:noFill/>
                  <a:round/>
                  <a:headEnd/>
                  <a:tailEnd/>
                </a:ln>
              </p:spPr>
              <p:txBody>
                <a:bodyPr/>
                <a:lstStyle/>
                <a:p>
                  <a:endParaRPr lang="zh-TW" altLang="en-US"/>
                </a:p>
              </p:txBody>
            </p:sp>
            <p:sp>
              <p:nvSpPr>
                <p:cNvPr id="1473" name="Line 1361"/>
                <p:cNvSpPr>
                  <a:spLocks noChangeShapeType="1"/>
                </p:cNvSpPr>
                <p:nvPr/>
              </p:nvSpPr>
              <p:spPr bwMode="auto">
                <a:xfrm>
                  <a:off x="2088" y="1766"/>
                  <a:ext cx="50" cy="1"/>
                </a:xfrm>
                <a:prstGeom prst="line">
                  <a:avLst/>
                </a:prstGeom>
                <a:noFill/>
                <a:ln w="6350">
                  <a:noFill/>
                  <a:round/>
                  <a:headEnd/>
                  <a:tailEnd/>
                </a:ln>
              </p:spPr>
              <p:txBody>
                <a:bodyPr/>
                <a:lstStyle/>
                <a:p>
                  <a:endParaRPr lang="zh-TW" altLang="en-US"/>
                </a:p>
              </p:txBody>
            </p:sp>
            <p:sp>
              <p:nvSpPr>
                <p:cNvPr id="1474" name="Line 1362"/>
                <p:cNvSpPr>
                  <a:spLocks noChangeShapeType="1"/>
                </p:cNvSpPr>
                <p:nvPr/>
              </p:nvSpPr>
              <p:spPr bwMode="auto">
                <a:xfrm>
                  <a:off x="2088" y="1768"/>
                  <a:ext cx="50" cy="1"/>
                </a:xfrm>
                <a:prstGeom prst="line">
                  <a:avLst/>
                </a:prstGeom>
                <a:noFill/>
                <a:ln w="6350">
                  <a:noFill/>
                  <a:round/>
                  <a:headEnd/>
                  <a:tailEnd/>
                </a:ln>
              </p:spPr>
              <p:txBody>
                <a:bodyPr/>
                <a:lstStyle/>
                <a:p>
                  <a:endParaRPr lang="zh-TW" altLang="en-US"/>
                </a:p>
              </p:txBody>
            </p:sp>
            <p:sp>
              <p:nvSpPr>
                <p:cNvPr id="1475" name="Line 1363"/>
                <p:cNvSpPr>
                  <a:spLocks noChangeShapeType="1"/>
                </p:cNvSpPr>
                <p:nvPr/>
              </p:nvSpPr>
              <p:spPr bwMode="auto">
                <a:xfrm>
                  <a:off x="2088" y="1770"/>
                  <a:ext cx="50" cy="1"/>
                </a:xfrm>
                <a:prstGeom prst="line">
                  <a:avLst/>
                </a:prstGeom>
                <a:noFill/>
                <a:ln w="6350">
                  <a:noFill/>
                  <a:round/>
                  <a:headEnd/>
                  <a:tailEnd/>
                </a:ln>
              </p:spPr>
              <p:txBody>
                <a:bodyPr/>
                <a:lstStyle/>
                <a:p>
                  <a:endParaRPr lang="zh-TW" altLang="en-US"/>
                </a:p>
              </p:txBody>
            </p:sp>
            <p:sp>
              <p:nvSpPr>
                <p:cNvPr id="1476" name="Line 1364"/>
                <p:cNvSpPr>
                  <a:spLocks noChangeShapeType="1"/>
                </p:cNvSpPr>
                <p:nvPr/>
              </p:nvSpPr>
              <p:spPr bwMode="auto">
                <a:xfrm>
                  <a:off x="2088" y="1772"/>
                  <a:ext cx="50" cy="1"/>
                </a:xfrm>
                <a:prstGeom prst="line">
                  <a:avLst/>
                </a:prstGeom>
                <a:noFill/>
                <a:ln w="6350">
                  <a:noFill/>
                  <a:round/>
                  <a:headEnd/>
                  <a:tailEnd/>
                </a:ln>
              </p:spPr>
              <p:txBody>
                <a:bodyPr/>
                <a:lstStyle/>
                <a:p>
                  <a:endParaRPr lang="zh-TW" altLang="en-US"/>
                </a:p>
              </p:txBody>
            </p:sp>
            <p:sp>
              <p:nvSpPr>
                <p:cNvPr id="1477" name="Line 1365"/>
                <p:cNvSpPr>
                  <a:spLocks noChangeShapeType="1"/>
                </p:cNvSpPr>
                <p:nvPr/>
              </p:nvSpPr>
              <p:spPr bwMode="auto">
                <a:xfrm>
                  <a:off x="2088" y="1774"/>
                  <a:ext cx="50" cy="1"/>
                </a:xfrm>
                <a:prstGeom prst="line">
                  <a:avLst/>
                </a:prstGeom>
                <a:noFill/>
                <a:ln w="6350">
                  <a:noFill/>
                  <a:round/>
                  <a:headEnd/>
                  <a:tailEnd/>
                </a:ln>
              </p:spPr>
              <p:txBody>
                <a:bodyPr/>
                <a:lstStyle/>
                <a:p>
                  <a:endParaRPr lang="zh-TW" altLang="en-US"/>
                </a:p>
              </p:txBody>
            </p:sp>
            <p:sp>
              <p:nvSpPr>
                <p:cNvPr id="1478" name="Line 1366"/>
                <p:cNvSpPr>
                  <a:spLocks noChangeShapeType="1"/>
                </p:cNvSpPr>
                <p:nvPr/>
              </p:nvSpPr>
              <p:spPr bwMode="auto">
                <a:xfrm>
                  <a:off x="2088" y="1776"/>
                  <a:ext cx="50" cy="1"/>
                </a:xfrm>
                <a:prstGeom prst="line">
                  <a:avLst/>
                </a:prstGeom>
                <a:noFill/>
                <a:ln w="6350">
                  <a:noFill/>
                  <a:round/>
                  <a:headEnd/>
                  <a:tailEnd/>
                </a:ln>
              </p:spPr>
              <p:txBody>
                <a:bodyPr/>
                <a:lstStyle/>
                <a:p>
                  <a:endParaRPr lang="zh-TW" altLang="en-US"/>
                </a:p>
              </p:txBody>
            </p:sp>
            <p:sp>
              <p:nvSpPr>
                <p:cNvPr id="1479" name="Line 1367"/>
                <p:cNvSpPr>
                  <a:spLocks noChangeShapeType="1"/>
                </p:cNvSpPr>
                <p:nvPr/>
              </p:nvSpPr>
              <p:spPr bwMode="auto">
                <a:xfrm>
                  <a:off x="2088" y="1778"/>
                  <a:ext cx="50" cy="1"/>
                </a:xfrm>
                <a:prstGeom prst="line">
                  <a:avLst/>
                </a:prstGeom>
                <a:noFill/>
                <a:ln w="6350">
                  <a:noFill/>
                  <a:round/>
                  <a:headEnd/>
                  <a:tailEnd/>
                </a:ln>
              </p:spPr>
              <p:txBody>
                <a:bodyPr/>
                <a:lstStyle/>
                <a:p>
                  <a:endParaRPr lang="zh-TW" altLang="en-US"/>
                </a:p>
              </p:txBody>
            </p:sp>
            <p:sp>
              <p:nvSpPr>
                <p:cNvPr id="1480" name="Line 1368"/>
                <p:cNvSpPr>
                  <a:spLocks noChangeShapeType="1"/>
                </p:cNvSpPr>
                <p:nvPr/>
              </p:nvSpPr>
              <p:spPr bwMode="auto">
                <a:xfrm>
                  <a:off x="2088" y="1780"/>
                  <a:ext cx="50" cy="1"/>
                </a:xfrm>
                <a:prstGeom prst="line">
                  <a:avLst/>
                </a:prstGeom>
                <a:noFill/>
                <a:ln w="6350">
                  <a:noFill/>
                  <a:round/>
                  <a:headEnd/>
                  <a:tailEnd/>
                </a:ln>
              </p:spPr>
              <p:txBody>
                <a:bodyPr/>
                <a:lstStyle/>
                <a:p>
                  <a:endParaRPr lang="zh-TW" altLang="en-US"/>
                </a:p>
              </p:txBody>
            </p:sp>
            <p:sp>
              <p:nvSpPr>
                <p:cNvPr id="1481" name="Line 1369"/>
                <p:cNvSpPr>
                  <a:spLocks noChangeShapeType="1"/>
                </p:cNvSpPr>
                <p:nvPr/>
              </p:nvSpPr>
              <p:spPr bwMode="auto">
                <a:xfrm>
                  <a:off x="2088" y="1782"/>
                  <a:ext cx="50" cy="1"/>
                </a:xfrm>
                <a:prstGeom prst="line">
                  <a:avLst/>
                </a:prstGeom>
                <a:noFill/>
                <a:ln w="6350">
                  <a:noFill/>
                  <a:round/>
                  <a:headEnd/>
                  <a:tailEnd/>
                </a:ln>
              </p:spPr>
              <p:txBody>
                <a:bodyPr/>
                <a:lstStyle/>
                <a:p>
                  <a:endParaRPr lang="zh-TW" altLang="en-US"/>
                </a:p>
              </p:txBody>
            </p:sp>
            <p:sp>
              <p:nvSpPr>
                <p:cNvPr id="1482" name="Line 1370"/>
                <p:cNvSpPr>
                  <a:spLocks noChangeShapeType="1"/>
                </p:cNvSpPr>
                <p:nvPr/>
              </p:nvSpPr>
              <p:spPr bwMode="auto">
                <a:xfrm>
                  <a:off x="2088" y="1784"/>
                  <a:ext cx="50" cy="1"/>
                </a:xfrm>
                <a:prstGeom prst="line">
                  <a:avLst/>
                </a:prstGeom>
                <a:noFill/>
                <a:ln w="6350">
                  <a:noFill/>
                  <a:round/>
                  <a:headEnd/>
                  <a:tailEnd/>
                </a:ln>
              </p:spPr>
              <p:txBody>
                <a:bodyPr/>
                <a:lstStyle/>
                <a:p>
                  <a:endParaRPr lang="zh-TW" altLang="en-US"/>
                </a:p>
              </p:txBody>
            </p:sp>
            <p:sp>
              <p:nvSpPr>
                <p:cNvPr id="1483" name="Line 1371"/>
                <p:cNvSpPr>
                  <a:spLocks noChangeShapeType="1"/>
                </p:cNvSpPr>
                <p:nvPr/>
              </p:nvSpPr>
              <p:spPr bwMode="auto">
                <a:xfrm>
                  <a:off x="2088" y="1786"/>
                  <a:ext cx="50" cy="1"/>
                </a:xfrm>
                <a:prstGeom prst="line">
                  <a:avLst/>
                </a:prstGeom>
                <a:noFill/>
                <a:ln w="6350">
                  <a:noFill/>
                  <a:round/>
                  <a:headEnd/>
                  <a:tailEnd/>
                </a:ln>
              </p:spPr>
              <p:txBody>
                <a:bodyPr/>
                <a:lstStyle/>
                <a:p>
                  <a:endParaRPr lang="zh-TW" altLang="en-US"/>
                </a:p>
              </p:txBody>
            </p:sp>
            <p:sp>
              <p:nvSpPr>
                <p:cNvPr id="1484" name="Line 1372"/>
                <p:cNvSpPr>
                  <a:spLocks noChangeShapeType="1"/>
                </p:cNvSpPr>
                <p:nvPr/>
              </p:nvSpPr>
              <p:spPr bwMode="auto">
                <a:xfrm>
                  <a:off x="2088" y="1788"/>
                  <a:ext cx="50" cy="1"/>
                </a:xfrm>
                <a:prstGeom prst="line">
                  <a:avLst/>
                </a:prstGeom>
                <a:noFill/>
                <a:ln w="6350">
                  <a:noFill/>
                  <a:round/>
                  <a:headEnd/>
                  <a:tailEnd/>
                </a:ln>
              </p:spPr>
              <p:txBody>
                <a:bodyPr/>
                <a:lstStyle/>
                <a:p>
                  <a:endParaRPr lang="zh-TW" altLang="en-US"/>
                </a:p>
              </p:txBody>
            </p:sp>
            <p:sp>
              <p:nvSpPr>
                <p:cNvPr id="1485" name="Line 1373"/>
                <p:cNvSpPr>
                  <a:spLocks noChangeShapeType="1"/>
                </p:cNvSpPr>
                <p:nvPr/>
              </p:nvSpPr>
              <p:spPr bwMode="auto">
                <a:xfrm>
                  <a:off x="2088" y="1790"/>
                  <a:ext cx="50" cy="1"/>
                </a:xfrm>
                <a:prstGeom prst="line">
                  <a:avLst/>
                </a:prstGeom>
                <a:noFill/>
                <a:ln w="6350">
                  <a:noFill/>
                  <a:round/>
                  <a:headEnd/>
                  <a:tailEnd/>
                </a:ln>
              </p:spPr>
              <p:txBody>
                <a:bodyPr/>
                <a:lstStyle/>
                <a:p>
                  <a:endParaRPr lang="zh-TW" altLang="en-US"/>
                </a:p>
              </p:txBody>
            </p:sp>
            <p:sp>
              <p:nvSpPr>
                <p:cNvPr id="1486" name="Line 1374"/>
                <p:cNvSpPr>
                  <a:spLocks noChangeShapeType="1"/>
                </p:cNvSpPr>
                <p:nvPr/>
              </p:nvSpPr>
              <p:spPr bwMode="auto">
                <a:xfrm>
                  <a:off x="2088" y="1792"/>
                  <a:ext cx="50" cy="1"/>
                </a:xfrm>
                <a:prstGeom prst="line">
                  <a:avLst/>
                </a:prstGeom>
                <a:noFill/>
                <a:ln w="6350">
                  <a:noFill/>
                  <a:round/>
                  <a:headEnd/>
                  <a:tailEnd/>
                </a:ln>
              </p:spPr>
              <p:txBody>
                <a:bodyPr/>
                <a:lstStyle/>
                <a:p>
                  <a:endParaRPr lang="zh-TW" altLang="en-US"/>
                </a:p>
              </p:txBody>
            </p:sp>
            <p:sp>
              <p:nvSpPr>
                <p:cNvPr id="1487" name="Line 1375"/>
                <p:cNvSpPr>
                  <a:spLocks noChangeShapeType="1"/>
                </p:cNvSpPr>
                <p:nvPr/>
              </p:nvSpPr>
              <p:spPr bwMode="auto">
                <a:xfrm>
                  <a:off x="2088" y="1794"/>
                  <a:ext cx="50" cy="1"/>
                </a:xfrm>
                <a:prstGeom prst="line">
                  <a:avLst/>
                </a:prstGeom>
                <a:noFill/>
                <a:ln w="6350">
                  <a:noFill/>
                  <a:round/>
                  <a:headEnd/>
                  <a:tailEnd/>
                </a:ln>
              </p:spPr>
              <p:txBody>
                <a:bodyPr/>
                <a:lstStyle/>
                <a:p>
                  <a:endParaRPr lang="zh-TW" altLang="en-US"/>
                </a:p>
              </p:txBody>
            </p:sp>
            <p:sp>
              <p:nvSpPr>
                <p:cNvPr id="1488" name="Line 1376"/>
                <p:cNvSpPr>
                  <a:spLocks noChangeShapeType="1"/>
                </p:cNvSpPr>
                <p:nvPr/>
              </p:nvSpPr>
              <p:spPr bwMode="auto">
                <a:xfrm>
                  <a:off x="2088" y="1796"/>
                  <a:ext cx="50" cy="1"/>
                </a:xfrm>
                <a:prstGeom prst="line">
                  <a:avLst/>
                </a:prstGeom>
                <a:noFill/>
                <a:ln w="6350">
                  <a:noFill/>
                  <a:round/>
                  <a:headEnd/>
                  <a:tailEnd/>
                </a:ln>
              </p:spPr>
              <p:txBody>
                <a:bodyPr/>
                <a:lstStyle/>
                <a:p>
                  <a:endParaRPr lang="zh-TW" altLang="en-US"/>
                </a:p>
              </p:txBody>
            </p:sp>
            <p:sp>
              <p:nvSpPr>
                <p:cNvPr id="1489" name="Line 1377"/>
                <p:cNvSpPr>
                  <a:spLocks noChangeShapeType="1"/>
                </p:cNvSpPr>
                <p:nvPr/>
              </p:nvSpPr>
              <p:spPr bwMode="auto">
                <a:xfrm>
                  <a:off x="2088" y="1798"/>
                  <a:ext cx="50" cy="1"/>
                </a:xfrm>
                <a:prstGeom prst="line">
                  <a:avLst/>
                </a:prstGeom>
                <a:noFill/>
                <a:ln w="6350">
                  <a:noFill/>
                  <a:round/>
                  <a:headEnd/>
                  <a:tailEnd/>
                </a:ln>
              </p:spPr>
              <p:txBody>
                <a:bodyPr/>
                <a:lstStyle/>
                <a:p>
                  <a:endParaRPr lang="zh-TW" altLang="en-US"/>
                </a:p>
              </p:txBody>
            </p:sp>
            <p:sp>
              <p:nvSpPr>
                <p:cNvPr id="1490" name="Line 1378"/>
                <p:cNvSpPr>
                  <a:spLocks noChangeShapeType="1"/>
                </p:cNvSpPr>
                <p:nvPr/>
              </p:nvSpPr>
              <p:spPr bwMode="auto">
                <a:xfrm>
                  <a:off x="2088" y="1800"/>
                  <a:ext cx="50" cy="1"/>
                </a:xfrm>
                <a:prstGeom prst="line">
                  <a:avLst/>
                </a:prstGeom>
                <a:noFill/>
                <a:ln w="6350">
                  <a:noFill/>
                  <a:round/>
                  <a:headEnd/>
                  <a:tailEnd/>
                </a:ln>
              </p:spPr>
              <p:txBody>
                <a:bodyPr/>
                <a:lstStyle/>
                <a:p>
                  <a:endParaRPr lang="zh-TW" altLang="en-US"/>
                </a:p>
              </p:txBody>
            </p:sp>
            <p:sp>
              <p:nvSpPr>
                <p:cNvPr id="1491" name="Line 1379"/>
                <p:cNvSpPr>
                  <a:spLocks noChangeShapeType="1"/>
                </p:cNvSpPr>
                <p:nvPr/>
              </p:nvSpPr>
              <p:spPr bwMode="auto">
                <a:xfrm>
                  <a:off x="2088" y="1802"/>
                  <a:ext cx="50" cy="1"/>
                </a:xfrm>
                <a:prstGeom prst="line">
                  <a:avLst/>
                </a:prstGeom>
                <a:noFill/>
                <a:ln w="6350">
                  <a:noFill/>
                  <a:round/>
                  <a:headEnd/>
                  <a:tailEnd/>
                </a:ln>
              </p:spPr>
              <p:txBody>
                <a:bodyPr/>
                <a:lstStyle/>
                <a:p>
                  <a:endParaRPr lang="zh-TW" altLang="en-US"/>
                </a:p>
              </p:txBody>
            </p:sp>
            <p:sp>
              <p:nvSpPr>
                <p:cNvPr id="1492" name="Line 1380"/>
                <p:cNvSpPr>
                  <a:spLocks noChangeShapeType="1"/>
                </p:cNvSpPr>
                <p:nvPr/>
              </p:nvSpPr>
              <p:spPr bwMode="auto">
                <a:xfrm>
                  <a:off x="2088" y="1802"/>
                  <a:ext cx="50" cy="1"/>
                </a:xfrm>
                <a:prstGeom prst="line">
                  <a:avLst/>
                </a:prstGeom>
                <a:noFill/>
                <a:ln w="6350">
                  <a:noFill/>
                  <a:round/>
                  <a:headEnd/>
                  <a:tailEnd/>
                </a:ln>
              </p:spPr>
              <p:txBody>
                <a:bodyPr/>
                <a:lstStyle/>
                <a:p>
                  <a:endParaRPr lang="zh-TW" altLang="en-US"/>
                </a:p>
              </p:txBody>
            </p:sp>
            <p:sp>
              <p:nvSpPr>
                <p:cNvPr id="1493" name="Freeform 1381"/>
                <p:cNvSpPr>
                  <a:spLocks/>
                </p:cNvSpPr>
                <p:nvPr/>
              </p:nvSpPr>
              <p:spPr bwMode="auto">
                <a:xfrm>
                  <a:off x="2088" y="1606"/>
                  <a:ext cx="42" cy="190"/>
                </a:xfrm>
                <a:custGeom>
                  <a:avLst/>
                  <a:gdLst>
                    <a:gd name="T0" fmla="*/ 20 w 42"/>
                    <a:gd name="T1" fmla="*/ 0 h 190"/>
                    <a:gd name="T2" fmla="*/ 8 w 42"/>
                    <a:gd name="T3" fmla="*/ 16 h 190"/>
                    <a:gd name="T4" fmla="*/ 2 w 42"/>
                    <a:gd name="T5" fmla="*/ 30 h 190"/>
                    <a:gd name="T6" fmla="*/ 0 w 42"/>
                    <a:gd name="T7" fmla="*/ 44 h 190"/>
                    <a:gd name="T8" fmla="*/ 2 w 42"/>
                    <a:gd name="T9" fmla="*/ 56 h 190"/>
                    <a:gd name="T10" fmla="*/ 6 w 42"/>
                    <a:gd name="T11" fmla="*/ 68 h 190"/>
                    <a:gd name="T12" fmla="*/ 10 w 42"/>
                    <a:gd name="T13" fmla="*/ 80 h 190"/>
                    <a:gd name="T14" fmla="*/ 18 w 42"/>
                    <a:gd name="T15" fmla="*/ 92 h 190"/>
                    <a:gd name="T16" fmla="*/ 24 w 42"/>
                    <a:gd name="T17" fmla="*/ 102 h 190"/>
                    <a:gd name="T18" fmla="*/ 30 w 42"/>
                    <a:gd name="T19" fmla="*/ 114 h 190"/>
                    <a:gd name="T20" fmla="*/ 36 w 42"/>
                    <a:gd name="T21" fmla="*/ 124 h 190"/>
                    <a:gd name="T22" fmla="*/ 40 w 42"/>
                    <a:gd name="T23" fmla="*/ 134 h 190"/>
                    <a:gd name="T24" fmla="*/ 42 w 42"/>
                    <a:gd name="T25" fmla="*/ 146 h 190"/>
                    <a:gd name="T26" fmla="*/ 40 w 42"/>
                    <a:gd name="T27" fmla="*/ 156 h 190"/>
                    <a:gd name="T28" fmla="*/ 36 w 42"/>
                    <a:gd name="T29" fmla="*/ 168 h 190"/>
                    <a:gd name="T30" fmla="*/ 26 w 42"/>
                    <a:gd name="T31" fmla="*/ 178 h 190"/>
                    <a:gd name="T32" fmla="*/ 10 w 42"/>
                    <a:gd name="T33" fmla="*/ 190 h 1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190"/>
                    <a:gd name="T53" fmla="*/ 42 w 42"/>
                    <a:gd name="T54" fmla="*/ 190 h 19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190">
                      <a:moveTo>
                        <a:pt x="20" y="0"/>
                      </a:moveTo>
                      <a:lnTo>
                        <a:pt x="8" y="16"/>
                      </a:lnTo>
                      <a:lnTo>
                        <a:pt x="2" y="30"/>
                      </a:lnTo>
                      <a:lnTo>
                        <a:pt x="0" y="44"/>
                      </a:lnTo>
                      <a:lnTo>
                        <a:pt x="2" y="56"/>
                      </a:lnTo>
                      <a:lnTo>
                        <a:pt x="6" y="68"/>
                      </a:lnTo>
                      <a:lnTo>
                        <a:pt x="10" y="80"/>
                      </a:lnTo>
                      <a:lnTo>
                        <a:pt x="18" y="92"/>
                      </a:lnTo>
                      <a:lnTo>
                        <a:pt x="24" y="102"/>
                      </a:lnTo>
                      <a:lnTo>
                        <a:pt x="30" y="114"/>
                      </a:lnTo>
                      <a:lnTo>
                        <a:pt x="36" y="124"/>
                      </a:lnTo>
                      <a:lnTo>
                        <a:pt x="40" y="134"/>
                      </a:lnTo>
                      <a:lnTo>
                        <a:pt x="42" y="146"/>
                      </a:lnTo>
                      <a:lnTo>
                        <a:pt x="40" y="156"/>
                      </a:lnTo>
                      <a:lnTo>
                        <a:pt x="36" y="168"/>
                      </a:lnTo>
                      <a:lnTo>
                        <a:pt x="26" y="178"/>
                      </a:lnTo>
                      <a:lnTo>
                        <a:pt x="10" y="190"/>
                      </a:lnTo>
                    </a:path>
                  </a:pathLst>
                </a:custGeom>
                <a:solidFill>
                  <a:srgbClr val="FF2327"/>
                </a:solidFill>
                <a:ln w="9525">
                  <a:noFill/>
                  <a:round/>
                  <a:headEnd/>
                  <a:tailEnd/>
                </a:ln>
              </p:spPr>
              <p:txBody>
                <a:bodyPr/>
                <a:lstStyle/>
                <a:p>
                  <a:endParaRPr lang="zh-TW" altLang="en-US"/>
                </a:p>
              </p:txBody>
            </p:sp>
          </p:grpSp>
        </p:grpSp>
        <p:grpSp>
          <p:nvGrpSpPr>
            <p:cNvPr id="948" name="Group 1382"/>
            <p:cNvGrpSpPr>
              <a:grpSpLocks/>
            </p:cNvGrpSpPr>
            <p:nvPr/>
          </p:nvGrpSpPr>
          <p:grpSpPr bwMode="auto">
            <a:xfrm>
              <a:off x="2812945" y="2356352"/>
              <a:ext cx="227012" cy="339725"/>
              <a:chOff x="4014" y="1071"/>
              <a:chExt cx="136" cy="318"/>
            </a:xfrm>
          </p:grpSpPr>
          <p:sp>
            <p:nvSpPr>
              <p:cNvPr id="954" name="Line 1383"/>
              <p:cNvSpPr>
                <a:spLocks noChangeShapeType="1"/>
              </p:cNvSpPr>
              <p:nvPr/>
            </p:nvSpPr>
            <p:spPr bwMode="auto">
              <a:xfrm>
                <a:off x="4014" y="1207"/>
                <a:ext cx="91" cy="0"/>
              </a:xfrm>
              <a:prstGeom prst="line">
                <a:avLst/>
              </a:prstGeom>
              <a:noFill/>
              <a:ln w="28575">
                <a:solidFill>
                  <a:schemeClr val="tx1"/>
                </a:solidFill>
                <a:round/>
                <a:headEnd/>
                <a:tailEnd/>
              </a:ln>
            </p:spPr>
            <p:txBody>
              <a:bodyPr/>
              <a:lstStyle/>
              <a:p>
                <a:endParaRPr lang="zh-TW" altLang="en-US"/>
              </a:p>
            </p:txBody>
          </p:sp>
          <p:grpSp>
            <p:nvGrpSpPr>
              <p:cNvPr id="955" name="Group 1384"/>
              <p:cNvGrpSpPr>
                <a:grpSpLocks/>
              </p:cNvGrpSpPr>
              <p:nvPr/>
            </p:nvGrpSpPr>
            <p:grpSpPr bwMode="auto">
              <a:xfrm>
                <a:off x="4014" y="1071"/>
                <a:ext cx="136" cy="318"/>
                <a:chOff x="2034" y="1418"/>
                <a:chExt cx="104" cy="385"/>
              </a:xfrm>
            </p:grpSpPr>
            <p:grpSp>
              <p:nvGrpSpPr>
                <p:cNvPr id="956" name="Group 1385"/>
                <p:cNvGrpSpPr>
                  <a:grpSpLocks/>
                </p:cNvGrpSpPr>
                <p:nvPr/>
              </p:nvGrpSpPr>
              <p:grpSpPr bwMode="auto">
                <a:xfrm>
                  <a:off x="2034" y="1418"/>
                  <a:ext cx="94" cy="213"/>
                  <a:chOff x="2034" y="1418"/>
                  <a:chExt cx="94" cy="213"/>
                </a:xfrm>
              </p:grpSpPr>
              <p:grpSp>
                <p:nvGrpSpPr>
                  <p:cNvPr id="1062" name="Group 1386"/>
                  <p:cNvGrpSpPr>
                    <a:grpSpLocks/>
                  </p:cNvGrpSpPr>
                  <p:nvPr/>
                </p:nvGrpSpPr>
                <p:grpSpPr bwMode="auto">
                  <a:xfrm>
                    <a:off x="2034" y="1418"/>
                    <a:ext cx="94" cy="213"/>
                    <a:chOff x="2034" y="1418"/>
                    <a:chExt cx="94" cy="213"/>
                  </a:xfrm>
                </p:grpSpPr>
                <p:sp>
                  <p:nvSpPr>
                    <p:cNvPr id="1186" name="AutoShape 1387"/>
                    <p:cNvSpPr>
                      <a:spLocks noChangeArrowheads="1"/>
                    </p:cNvSpPr>
                    <p:nvPr/>
                  </p:nvSpPr>
                  <p:spPr bwMode="auto">
                    <a:xfrm>
                      <a:off x="2034" y="1418"/>
                      <a:ext cx="30" cy="212"/>
                    </a:xfrm>
                    <a:prstGeom prst="roundRect">
                      <a:avLst>
                        <a:gd name="adj" fmla="val 50000"/>
                      </a:avLst>
                    </a:prstGeom>
                    <a:solidFill>
                      <a:srgbClr val="FF2327"/>
                    </a:solidFill>
                    <a:ln w="6350">
                      <a:noFill/>
                      <a:round/>
                      <a:headEnd/>
                      <a:tailEnd/>
                    </a:ln>
                  </p:spPr>
                  <p:txBody>
                    <a:bodyPr/>
                    <a:lstStyle/>
                    <a:p>
                      <a:endParaRPr lang="zh-TW" altLang="en-US"/>
                    </a:p>
                  </p:txBody>
                </p:sp>
                <p:sp>
                  <p:nvSpPr>
                    <p:cNvPr id="1187" name="Line 1388"/>
                    <p:cNvSpPr>
                      <a:spLocks noChangeShapeType="1"/>
                    </p:cNvSpPr>
                    <p:nvPr/>
                  </p:nvSpPr>
                  <p:spPr bwMode="auto">
                    <a:xfrm>
                      <a:off x="2034" y="1418"/>
                      <a:ext cx="30" cy="1"/>
                    </a:xfrm>
                    <a:prstGeom prst="line">
                      <a:avLst/>
                    </a:prstGeom>
                    <a:noFill/>
                    <a:ln w="6350">
                      <a:noFill/>
                      <a:round/>
                      <a:headEnd/>
                      <a:tailEnd/>
                    </a:ln>
                  </p:spPr>
                  <p:txBody>
                    <a:bodyPr/>
                    <a:lstStyle/>
                    <a:p>
                      <a:endParaRPr lang="zh-TW" altLang="en-US"/>
                    </a:p>
                  </p:txBody>
                </p:sp>
                <p:sp>
                  <p:nvSpPr>
                    <p:cNvPr id="1188" name="Line 1389"/>
                    <p:cNvSpPr>
                      <a:spLocks noChangeShapeType="1"/>
                    </p:cNvSpPr>
                    <p:nvPr/>
                  </p:nvSpPr>
                  <p:spPr bwMode="auto">
                    <a:xfrm>
                      <a:off x="2034" y="1420"/>
                      <a:ext cx="30" cy="1"/>
                    </a:xfrm>
                    <a:prstGeom prst="line">
                      <a:avLst/>
                    </a:prstGeom>
                    <a:noFill/>
                    <a:ln w="6350">
                      <a:noFill/>
                      <a:round/>
                      <a:headEnd/>
                      <a:tailEnd/>
                    </a:ln>
                  </p:spPr>
                  <p:txBody>
                    <a:bodyPr/>
                    <a:lstStyle/>
                    <a:p>
                      <a:endParaRPr lang="zh-TW" altLang="en-US"/>
                    </a:p>
                  </p:txBody>
                </p:sp>
                <p:sp>
                  <p:nvSpPr>
                    <p:cNvPr id="1189" name="Line 1390"/>
                    <p:cNvSpPr>
                      <a:spLocks noChangeShapeType="1"/>
                    </p:cNvSpPr>
                    <p:nvPr/>
                  </p:nvSpPr>
                  <p:spPr bwMode="auto">
                    <a:xfrm>
                      <a:off x="2034" y="1422"/>
                      <a:ext cx="30" cy="1"/>
                    </a:xfrm>
                    <a:prstGeom prst="line">
                      <a:avLst/>
                    </a:prstGeom>
                    <a:noFill/>
                    <a:ln w="6350">
                      <a:noFill/>
                      <a:round/>
                      <a:headEnd/>
                      <a:tailEnd/>
                    </a:ln>
                  </p:spPr>
                  <p:txBody>
                    <a:bodyPr/>
                    <a:lstStyle/>
                    <a:p>
                      <a:endParaRPr lang="zh-TW" altLang="en-US"/>
                    </a:p>
                  </p:txBody>
                </p:sp>
                <p:sp>
                  <p:nvSpPr>
                    <p:cNvPr id="1190" name="Line 1391"/>
                    <p:cNvSpPr>
                      <a:spLocks noChangeShapeType="1"/>
                    </p:cNvSpPr>
                    <p:nvPr/>
                  </p:nvSpPr>
                  <p:spPr bwMode="auto">
                    <a:xfrm>
                      <a:off x="2034" y="1424"/>
                      <a:ext cx="30" cy="1"/>
                    </a:xfrm>
                    <a:prstGeom prst="line">
                      <a:avLst/>
                    </a:prstGeom>
                    <a:noFill/>
                    <a:ln w="6350">
                      <a:noFill/>
                      <a:round/>
                      <a:headEnd/>
                      <a:tailEnd/>
                    </a:ln>
                  </p:spPr>
                  <p:txBody>
                    <a:bodyPr/>
                    <a:lstStyle/>
                    <a:p>
                      <a:endParaRPr lang="zh-TW" altLang="en-US"/>
                    </a:p>
                  </p:txBody>
                </p:sp>
                <p:sp>
                  <p:nvSpPr>
                    <p:cNvPr id="1191" name="Line 1392"/>
                    <p:cNvSpPr>
                      <a:spLocks noChangeShapeType="1"/>
                    </p:cNvSpPr>
                    <p:nvPr/>
                  </p:nvSpPr>
                  <p:spPr bwMode="auto">
                    <a:xfrm>
                      <a:off x="2034" y="1426"/>
                      <a:ext cx="30" cy="1"/>
                    </a:xfrm>
                    <a:prstGeom prst="line">
                      <a:avLst/>
                    </a:prstGeom>
                    <a:noFill/>
                    <a:ln w="6350">
                      <a:noFill/>
                      <a:round/>
                      <a:headEnd/>
                      <a:tailEnd/>
                    </a:ln>
                  </p:spPr>
                  <p:txBody>
                    <a:bodyPr/>
                    <a:lstStyle/>
                    <a:p>
                      <a:endParaRPr lang="zh-TW" altLang="en-US"/>
                    </a:p>
                  </p:txBody>
                </p:sp>
                <p:sp>
                  <p:nvSpPr>
                    <p:cNvPr id="1192" name="Line 1393"/>
                    <p:cNvSpPr>
                      <a:spLocks noChangeShapeType="1"/>
                    </p:cNvSpPr>
                    <p:nvPr/>
                  </p:nvSpPr>
                  <p:spPr bwMode="auto">
                    <a:xfrm>
                      <a:off x="2034" y="1428"/>
                      <a:ext cx="30" cy="1"/>
                    </a:xfrm>
                    <a:prstGeom prst="line">
                      <a:avLst/>
                    </a:prstGeom>
                    <a:noFill/>
                    <a:ln w="6350">
                      <a:noFill/>
                      <a:round/>
                      <a:headEnd/>
                      <a:tailEnd/>
                    </a:ln>
                  </p:spPr>
                  <p:txBody>
                    <a:bodyPr/>
                    <a:lstStyle/>
                    <a:p>
                      <a:endParaRPr lang="zh-TW" altLang="en-US"/>
                    </a:p>
                  </p:txBody>
                </p:sp>
                <p:sp>
                  <p:nvSpPr>
                    <p:cNvPr id="1193" name="Line 1394"/>
                    <p:cNvSpPr>
                      <a:spLocks noChangeShapeType="1"/>
                    </p:cNvSpPr>
                    <p:nvPr/>
                  </p:nvSpPr>
                  <p:spPr bwMode="auto">
                    <a:xfrm>
                      <a:off x="2034" y="1430"/>
                      <a:ext cx="30" cy="1"/>
                    </a:xfrm>
                    <a:prstGeom prst="line">
                      <a:avLst/>
                    </a:prstGeom>
                    <a:noFill/>
                    <a:ln w="6350">
                      <a:noFill/>
                      <a:round/>
                      <a:headEnd/>
                      <a:tailEnd/>
                    </a:ln>
                  </p:spPr>
                  <p:txBody>
                    <a:bodyPr/>
                    <a:lstStyle/>
                    <a:p>
                      <a:endParaRPr lang="zh-TW" altLang="en-US"/>
                    </a:p>
                  </p:txBody>
                </p:sp>
                <p:sp>
                  <p:nvSpPr>
                    <p:cNvPr id="1194" name="Line 1395"/>
                    <p:cNvSpPr>
                      <a:spLocks noChangeShapeType="1"/>
                    </p:cNvSpPr>
                    <p:nvPr/>
                  </p:nvSpPr>
                  <p:spPr bwMode="auto">
                    <a:xfrm>
                      <a:off x="2034" y="1432"/>
                      <a:ext cx="30" cy="1"/>
                    </a:xfrm>
                    <a:prstGeom prst="line">
                      <a:avLst/>
                    </a:prstGeom>
                    <a:noFill/>
                    <a:ln w="6350">
                      <a:noFill/>
                      <a:round/>
                      <a:headEnd/>
                      <a:tailEnd/>
                    </a:ln>
                  </p:spPr>
                  <p:txBody>
                    <a:bodyPr/>
                    <a:lstStyle/>
                    <a:p>
                      <a:endParaRPr lang="zh-TW" altLang="en-US"/>
                    </a:p>
                  </p:txBody>
                </p:sp>
                <p:sp>
                  <p:nvSpPr>
                    <p:cNvPr id="1195" name="Line 1396"/>
                    <p:cNvSpPr>
                      <a:spLocks noChangeShapeType="1"/>
                    </p:cNvSpPr>
                    <p:nvPr/>
                  </p:nvSpPr>
                  <p:spPr bwMode="auto">
                    <a:xfrm>
                      <a:off x="2034" y="1434"/>
                      <a:ext cx="30" cy="1"/>
                    </a:xfrm>
                    <a:prstGeom prst="line">
                      <a:avLst/>
                    </a:prstGeom>
                    <a:noFill/>
                    <a:ln w="6350">
                      <a:noFill/>
                      <a:round/>
                      <a:headEnd/>
                      <a:tailEnd/>
                    </a:ln>
                  </p:spPr>
                  <p:txBody>
                    <a:bodyPr/>
                    <a:lstStyle/>
                    <a:p>
                      <a:endParaRPr lang="zh-TW" altLang="en-US"/>
                    </a:p>
                  </p:txBody>
                </p:sp>
                <p:sp>
                  <p:nvSpPr>
                    <p:cNvPr id="1196" name="Line 1397"/>
                    <p:cNvSpPr>
                      <a:spLocks noChangeShapeType="1"/>
                    </p:cNvSpPr>
                    <p:nvPr/>
                  </p:nvSpPr>
                  <p:spPr bwMode="auto">
                    <a:xfrm>
                      <a:off x="2034" y="1436"/>
                      <a:ext cx="30" cy="1"/>
                    </a:xfrm>
                    <a:prstGeom prst="line">
                      <a:avLst/>
                    </a:prstGeom>
                    <a:noFill/>
                    <a:ln w="6350">
                      <a:noFill/>
                      <a:round/>
                      <a:headEnd/>
                      <a:tailEnd/>
                    </a:ln>
                  </p:spPr>
                  <p:txBody>
                    <a:bodyPr/>
                    <a:lstStyle/>
                    <a:p>
                      <a:endParaRPr lang="zh-TW" altLang="en-US"/>
                    </a:p>
                  </p:txBody>
                </p:sp>
                <p:sp>
                  <p:nvSpPr>
                    <p:cNvPr id="1197" name="Line 1398"/>
                    <p:cNvSpPr>
                      <a:spLocks noChangeShapeType="1"/>
                    </p:cNvSpPr>
                    <p:nvPr/>
                  </p:nvSpPr>
                  <p:spPr bwMode="auto">
                    <a:xfrm>
                      <a:off x="2034" y="1438"/>
                      <a:ext cx="30" cy="1"/>
                    </a:xfrm>
                    <a:prstGeom prst="line">
                      <a:avLst/>
                    </a:prstGeom>
                    <a:noFill/>
                    <a:ln w="6350">
                      <a:noFill/>
                      <a:round/>
                      <a:headEnd/>
                      <a:tailEnd/>
                    </a:ln>
                  </p:spPr>
                  <p:txBody>
                    <a:bodyPr/>
                    <a:lstStyle/>
                    <a:p>
                      <a:endParaRPr lang="zh-TW" altLang="en-US"/>
                    </a:p>
                  </p:txBody>
                </p:sp>
                <p:sp>
                  <p:nvSpPr>
                    <p:cNvPr id="1198" name="Line 1399"/>
                    <p:cNvSpPr>
                      <a:spLocks noChangeShapeType="1"/>
                    </p:cNvSpPr>
                    <p:nvPr/>
                  </p:nvSpPr>
                  <p:spPr bwMode="auto">
                    <a:xfrm>
                      <a:off x="2034" y="1440"/>
                      <a:ext cx="30" cy="1"/>
                    </a:xfrm>
                    <a:prstGeom prst="line">
                      <a:avLst/>
                    </a:prstGeom>
                    <a:noFill/>
                    <a:ln w="6350">
                      <a:noFill/>
                      <a:round/>
                      <a:headEnd/>
                      <a:tailEnd/>
                    </a:ln>
                  </p:spPr>
                  <p:txBody>
                    <a:bodyPr/>
                    <a:lstStyle/>
                    <a:p>
                      <a:endParaRPr lang="zh-TW" altLang="en-US"/>
                    </a:p>
                  </p:txBody>
                </p:sp>
                <p:sp>
                  <p:nvSpPr>
                    <p:cNvPr id="1199" name="Line 1400"/>
                    <p:cNvSpPr>
                      <a:spLocks noChangeShapeType="1"/>
                    </p:cNvSpPr>
                    <p:nvPr/>
                  </p:nvSpPr>
                  <p:spPr bwMode="auto">
                    <a:xfrm>
                      <a:off x="2034" y="1442"/>
                      <a:ext cx="30" cy="1"/>
                    </a:xfrm>
                    <a:prstGeom prst="line">
                      <a:avLst/>
                    </a:prstGeom>
                    <a:noFill/>
                    <a:ln w="6350">
                      <a:noFill/>
                      <a:round/>
                      <a:headEnd/>
                      <a:tailEnd/>
                    </a:ln>
                  </p:spPr>
                  <p:txBody>
                    <a:bodyPr/>
                    <a:lstStyle/>
                    <a:p>
                      <a:endParaRPr lang="zh-TW" altLang="en-US"/>
                    </a:p>
                  </p:txBody>
                </p:sp>
                <p:sp>
                  <p:nvSpPr>
                    <p:cNvPr id="1200" name="Line 1401"/>
                    <p:cNvSpPr>
                      <a:spLocks noChangeShapeType="1"/>
                    </p:cNvSpPr>
                    <p:nvPr/>
                  </p:nvSpPr>
                  <p:spPr bwMode="auto">
                    <a:xfrm>
                      <a:off x="2034" y="1444"/>
                      <a:ext cx="30" cy="1"/>
                    </a:xfrm>
                    <a:prstGeom prst="line">
                      <a:avLst/>
                    </a:prstGeom>
                    <a:noFill/>
                    <a:ln w="6350">
                      <a:noFill/>
                      <a:round/>
                      <a:headEnd/>
                      <a:tailEnd/>
                    </a:ln>
                  </p:spPr>
                  <p:txBody>
                    <a:bodyPr/>
                    <a:lstStyle/>
                    <a:p>
                      <a:endParaRPr lang="zh-TW" altLang="en-US"/>
                    </a:p>
                  </p:txBody>
                </p:sp>
                <p:sp>
                  <p:nvSpPr>
                    <p:cNvPr id="1201" name="Line 1402"/>
                    <p:cNvSpPr>
                      <a:spLocks noChangeShapeType="1"/>
                    </p:cNvSpPr>
                    <p:nvPr/>
                  </p:nvSpPr>
                  <p:spPr bwMode="auto">
                    <a:xfrm>
                      <a:off x="2034" y="1446"/>
                      <a:ext cx="30" cy="1"/>
                    </a:xfrm>
                    <a:prstGeom prst="line">
                      <a:avLst/>
                    </a:prstGeom>
                    <a:noFill/>
                    <a:ln w="6350">
                      <a:noFill/>
                      <a:round/>
                      <a:headEnd/>
                      <a:tailEnd/>
                    </a:ln>
                  </p:spPr>
                  <p:txBody>
                    <a:bodyPr/>
                    <a:lstStyle/>
                    <a:p>
                      <a:endParaRPr lang="zh-TW" altLang="en-US"/>
                    </a:p>
                  </p:txBody>
                </p:sp>
                <p:sp>
                  <p:nvSpPr>
                    <p:cNvPr id="1202" name="Line 1403"/>
                    <p:cNvSpPr>
                      <a:spLocks noChangeShapeType="1"/>
                    </p:cNvSpPr>
                    <p:nvPr/>
                  </p:nvSpPr>
                  <p:spPr bwMode="auto">
                    <a:xfrm>
                      <a:off x="2034" y="1448"/>
                      <a:ext cx="30" cy="1"/>
                    </a:xfrm>
                    <a:prstGeom prst="line">
                      <a:avLst/>
                    </a:prstGeom>
                    <a:noFill/>
                    <a:ln w="6350">
                      <a:noFill/>
                      <a:round/>
                      <a:headEnd/>
                      <a:tailEnd/>
                    </a:ln>
                  </p:spPr>
                  <p:txBody>
                    <a:bodyPr/>
                    <a:lstStyle/>
                    <a:p>
                      <a:endParaRPr lang="zh-TW" altLang="en-US"/>
                    </a:p>
                  </p:txBody>
                </p:sp>
                <p:sp>
                  <p:nvSpPr>
                    <p:cNvPr id="1203" name="Line 1404"/>
                    <p:cNvSpPr>
                      <a:spLocks noChangeShapeType="1"/>
                    </p:cNvSpPr>
                    <p:nvPr/>
                  </p:nvSpPr>
                  <p:spPr bwMode="auto">
                    <a:xfrm>
                      <a:off x="2034" y="1450"/>
                      <a:ext cx="30" cy="1"/>
                    </a:xfrm>
                    <a:prstGeom prst="line">
                      <a:avLst/>
                    </a:prstGeom>
                    <a:noFill/>
                    <a:ln w="6350">
                      <a:noFill/>
                      <a:round/>
                      <a:headEnd/>
                      <a:tailEnd/>
                    </a:ln>
                  </p:spPr>
                  <p:txBody>
                    <a:bodyPr/>
                    <a:lstStyle/>
                    <a:p>
                      <a:endParaRPr lang="zh-TW" altLang="en-US"/>
                    </a:p>
                  </p:txBody>
                </p:sp>
                <p:sp>
                  <p:nvSpPr>
                    <p:cNvPr id="1204" name="Line 1405"/>
                    <p:cNvSpPr>
                      <a:spLocks noChangeShapeType="1"/>
                    </p:cNvSpPr>
                    <p:nvPr/>
                  </p:nvSpPr>
                  <p:spPr bwMode="auto">
                    <a:xfrm>
                      <a:off x="2034" y="1452"/>
                      <a:ext cx="30" cy="1"/>
                    </a:xfrm>
                    <a:prstGeom prst="line">
                      <a:avLst/>
                    </a:prstGeom>
                    <a:noFill/>
                    <a:ln w="6350">
                      <a:noFill/>
                      <a:round/>
                      <a:headEnd/>
                      <a:tailEnd/>
                    </a:ln>
                  </p:spPr>
                  <p:txBody>
                    <a:bodyPr/>
                    <a:lstStyle/>
                    <a:p>
                      <a:endParaRPr lang="zh-TW" altLang="en-US"/>
                    </a:p>
                  </p:txBody>
                </p:sp>
                <p:sp>
                  <p:nvSpPr>
                    <p:cNvPr id="1205" name="Line 1406"/>
                    <p:cNvSpPr>
                      <a:spLocks noChangeShapeType="1"/>
                    </p:cNvSpPr>
                    <p:nvPr/>
                  </p:nvSpPr>
                  <p:spPr bwMode="auto">
                    <a:xfrm>
                      <a:off x="2034" y="1454"/>
                      <a:ext cx="30" cy="1"/>
                    </a:xfrm>
                    <a:prstGeom prst="line">
                      <a:avLst/>
                    </a:prstGeom>
                    <a:noFill/>
                    <a:ln w="6350">
                      <a:noFill/>
                      <a:round/>
                      <a:headEnd/>
                      <a:tailEnd/>
                    </a:ln>
                  </p:spPr>
                  <p:txBody>
                    <a:bodyPr/>
                    <a:lstStyle/>
                    <a:p>
                      <a:endParaRPr lang="zh-TW" altLang="en-US"/>
                    </a:p>
                  </p:txBody>
                </p:sp>
                <p:sp>
                  <p:nvSpPr>
                    <p:cNvPr id="1206" name="Line 1407"/>
                    <p:cNvSpPr>
                      <a:spLocks noChangeShapeType="1"/>
                    </p:cNvSpPr>
                    <p:nvPr/>
                  </p:nvSpPr>
                  <p:spPr bwMode="auto">
                    <a:xfrm>
                      <a:off x="2034" y="1456"/>
                      <a:ext cx="30" cy="1"/>
                    </a:xfrm>
                    <a:prstGeom prst="line">
                      <a:avLst/>
                    </a:prstGeom>
                    <a:noFill/>
                    <a:ln w="6350">
                      <a:noFill/>
                      <a:round/>
                      <a:headEnd/>
                      <a:tailEnd/>
                    </a:ln>
                  </p:spPr>
                  <p:txBody>
                    <a:bodyPr/>
                    <a:lstStyle/>
                    <a:p>
                      <a:endParaRPr lang="zh-TW" altLang="en-US"/>
                    </a:p>
                  </p:txBody>
                </p:sp>
                <p:sp>
                  <p:nvSpPr>
                    <p:cNvPr id="1207" name="Line 1408"/>
                    <p:cNvSpPr>
                      <a:spLocks noChangeShapeType="1"/>
                    </p:cNvSpPr>
                    <p:nvPr/>
                  </p:nvSpPr>
                  <p:spPr bwMode="auto">
                    <a:xfrm>
                      <a:off x="2034" y="1458"/>
                      <a:ext cx="30" cy="1"/>
                    </a:xfrm>
                    <a:prstGeom prst="line">
                      <a:avLst/>
                    </a:prstGeom>
                    <a:noFill/>
                    <a:ln w="6350">
                      <a:noFill/>
                      <a:round/>
                      <a:headEnd/>
                      <a:tailEnd/>
                    </a:ln>
                  </p:spPr>
                  <p:txBody>
                    <a:bodyPr/>
                    <a:lstStyle/>
                    <a:p>
                      <a:endParaRPr lang="zh-TW" altLang="en-US"/>
                    </a:p>
                  </p:txBody>
                </p:sp>
                <p:sp>
                  <p:nvSpPr>
                    <p:cNvPr id="1208" name="Line 1409"/>
                    <p:cNvSpPr>
                      <a:spLocks noChangeShapeType="1"/>
                    </p:cNvSpPr>
                    <p:nvPr/>
                  </p:nvSpPr>
                  <p:spPr bwMode="auto">
                    <a:xfrm>
                      <a:off x="2034" y="1460"/>
                      <a:ext cx="30" cy="1"/>
                    </a:xfrm>
                    <a:prstGeom prst="line">
                      <a:avLst/>
                    </a:prstGeom>
                    <a:noFill/>
                    <a:ln w="6350">
                      <a:noFill/>
                      <a:round/>
                      <a:headEnd/>
                      <a:tailEnd/>
                    </a:ln>
                  </p:spPr>
                  <p:txBody>
                    <a:bodyPr/>
                    <a:lstStyle/>
                    <a:p>
                      <a:endParaRPr lang="zh-TW" altLang="en-US"/>
                    </a:p>
                  </p:txBody>
                </p:sp>
                <p:sp>
                  <p:nvSpPr>
                    <p:cNvPr id="1209" name="Line 1410"/>
                    <p:cNvSpPr>
                      <a:spLocks noChangeShapeType="1"/>
                    </p:cNvSpPr>
                    <p:nvPr/>
                  </p:nvSpPr>
                  <p:spPr bwMode="auto">
                    <a:xfrm>
                      <a:off x="2034" y="1462"/>
                      <a:ext cx="30" cy="1"/>
                    </a:xfrm>
                    <a:prstGeom prst="line">
                      <a:avLst/>
                    </a:prstGeom>
                    <a:noFill/>
                    <a:ln w="6350">
                      <a:noFill/>
                      <a:round/>
                      <a:headEnd/>
                      <a:tailEnd/>
                    </a:ln>
                  </p:spPr>
                  <p:txBody>
                    <a:bodyPr/>
                    <a:lstStyle/>
                    <a:p>
                      <a:endParaRPr lang="zh-TW" altLang="en-US"/>
                    </a:p>
                  </p:txBody>
                </p:sp>
                <p:sp>
                  <p:nvSpPr>
                    <p:cNvPr id="1210" name="Line 1411"/>
                    <p:cNvSpPr>
                      <a:spLocks noChangeShapeType="1"/>
                    </p:cNvSpPr>
                    <p:nvPr/>
                  </p:nvSpPr>
                  <p:spPr bwMode="auto">
                    <a:xfrm>
                      <a:off x="2034" y="1464"/>
                      <a:ext cx="30" cy="1"/>
                    </a:xfrm>
                    <a:prstGeom prst="line">
                      <a:avLst/>
                    </a:prstGeom>
                    <a:noFill/>
                    <a:ln w="6350">
                      <a:noFill/>
                      <a:round/>
                      <a:headEnd/>
                      <a:tailEnd/>
                    </a:ln>
                  </p:spPr>
                  <p:txBody>
                    <a:bodyPr/>
                    <a:lstStyle/>
                    <a:p>
                      <a:endParaRPr lang="zh-TW" altLang="en-US"/>
                    </a:p>
                  </p:txBody>
                </p:sp>
                <p:sp>
                  <p:nvSpPr>
                    <p:cNvPr id="1211" name="Line 1412"/>
                    <p:cNvSpPr>
                      <a:spLocks noChangeShapeType="1"/>
                    </p:cNvSpPr>
                    <p:nvPr/>
                  </p:nvSpPr>
                  <p:spPr bwMode="auto">
                    <a:xfrm>
                      <a:off x="2034" y="1466"/>
                      <a:ext cx="30" cy="1"/>
                    </a:xfrm>
                    <a:prstGeom prst="line">
                      <a:avLst/>
                    </a:prstGeom>
                    <a:noFill/>
                    <a:ln w="6350">
                      <a:noFill/>
                      <a:round/>
                      <a:headEnd/>
                      <a:tailEnd/>
                    </a:ln>
                  </p:spPr>
                  <p:txBody>
                    <a:bodyPr/>
                    <a:lstStyle/>
                    <a:p>
                      <a:endParaRPr lang="zh-TW" altLang="en-US"/>
                    </a:p>
                  </p:txBody>
                </p:sp>
                <p:sp>
                  <p:nvSpPr>
                    <p:cNvPr id="1212" name="Line 1413"/>
                    <p:cNvSpPr>
                      <a:spLocks noChangeShapeType="1"/>
                    </p:cNvSpPr>
                    <p:nvPr/>
                  </p:nvSpPr>
                  <p:spPr bwMode="auto">
                    <a:xfrm>
                      <a:off x="2034" y="1468"/>
                      <a:ext cx="30" cy="1"/>
                    </a:xfrm>
                    <a:prstGeom prst="line">
                      <a:avLst/>
                    </a:prstGeom>
                    <a:noFill/>
                    <a:ln w="6350">
                      <a:noFill/>
                      <a:round/>
                      <a:headEnd/>
                      <a:tailEnd/>
                    </a:ln>
                  </p:spPr>
                  <p:txBody>
                    <a:bodyPr/>
                    <a:lstStyle/>
                    <a:p>
                      <a:endParaRPr lang="zh-TW" altLang="en-US"/>
                    </a:p>
                  </p:txBody>
                </p:sp>
                <p:sp>
                  <p:nvSpPr>
                    <p:cNvPr id="1213" name="Line 1414"/>
                    <p:cNvSpPr>
                      <a:spLocks noChangeShapeType="1"/>
                    </p:cNvSpPr>
                    <p:nvPr/>
                  </p:nvSpPr>
                  <p:spPr bwMode="auto">
                    <a:xfrm>
                      <a:off x="2034" y="1470"/>
                      <a:ext cx="30" cy="1"/>
                    </a:xfrm>
                    <a:prstGeom prst="line">
                      <a:avLst/>
                    </a:prstGeom>
                    <a:noFill/>
                    <a:ln w="6350">
                      <a:noFill/>
                      <a:round/>
                      <a:headEnd/>
                      <a:tailEnd/>
                    </a:ln>
                  </p:spPr>
                  <p:txBody>
                    <a:bodyPr/>
                    <a:lstStyle/>
                    <a:p>
                      <a:endParaRPr lang="zh-TW" altLang="en-US"/>
                    </a:p>
                  </p:txBody>
                </p:sp>
                <p:sp>
                  <p:nvSpPr>
                    <p:cNvPr id="1214" name="Line 1415"/>
                    <p:cNvSpPr>
                      <a:spLocks noChangeShapeType="1"/>
                    </p:cNvSpPr>
                    <p:nvPr/>
                  </p:nvSpPr>
                  <p:spPr bwMode="auto">
                    <a:xfrm>
                      <a:off x="2034" y="1472"/>
                      <a:ext cx="30" cy="1"/>
                    </a:xfrm>
                    <a:prstGeom prst="line">
                      <a:avLst/>
                    </a:prstGeom>
                    <a:noFill/>
                    <a:ln w="6350">
                      <a:noFill/>
                      <a:round/>
                      <a:headEnd/>
                      <a:tailEnd/>
                    </a:ln>
                  </p:spPr>
                  <p:txBody>
                    <a:bodyPr/>
                    <a:lstStyle/>
                    <a:p>
                      <a:endParaRPr lang="zh-TW" altLang="en-US"/>
                    </a:p>
                  </p:txBody>
                </p:sp>
                <p:sp>
                  <p:nvSpPr>
                    <p:cNvPr id="1215" name="Line 1416"/>
                    <p:cNvSpPr>
                      <a:spLocks noChangeShapeType="1"/>
                    </p:cNvSpPr>
                    <p:nvPr/>
                  </p:nvSpPr>
                  <p:spPr bwMode="auto">
                    <a:xfrm>
                      <a:off x="2034" y="1474"/>
                      <a:ext cx="30" cy="1"/>
                    </a:xfrm>
                    <a:prstGeom prst="line">
                      <a:avLst/>
                    </a:prstGeom>
                    <a:noFill/>
                    <a:ln w="6350">
                      <a:noFill/>
                      <a:round/>
                      <a:headEnd/>
                      <a:tailEnd/>
                    </a:ln>
                  </p:spPr>
                  <p:txBody>
                    <a:bodyPr/>
                    <a:lstStyle/>
                    <a:p>
                      <a:endParaRPr lang="zh-TW" altLang="en-US"/>
                    </a:p>
                  </p:txBody>
                </p:sp>
                <p:sp>
                  <p:nvSpPr>
                    <p:cNvPr id="1216" name="Line 1417"/>
                    <p:cNvSpPr>
                      <a:spLocks noChangeShapeType="1"/>
                    </p:cNvSpPr>
                    <p:nvPr/>
                  </p:nvSpPr>
                  <p:spPr bwMode="auto">
                    <a:xfrm>
                      <a:off x="2034" y="1476"/>
                      <a:ext cx="30" cy="1"/>
                    </a:xfrm>
                    <a:prstGeom prst="line">
                      <a:avLst/>
                    </a:prstGeom>
                    <a:noFill/>
                    <a:ln w="6350">
                      <a:noFill/>
                      <a:round/>
                      <a:headEnd/>
                      <a:tailEnd/>
                    </a:ln>
                  </p:spPr>
                  <p:txBody>
                    <a:bodyPr/>
                    <a:lstStyle/>
                    <a:p>
                      <a:endParaRPr lang="zh-TW" altLang="en-US"/>
                    </a:p>
                  </p:txBody>
                </p:sp>
                <p:sp>
                  <p:nvSpPr>
                    <p:cNvPr id="1217" name="Line 1418"/>
                    <p:cNvSpPr>
                      <a:spLocks noChangeShapeType="1"/>
                    </p:cNvSpPr>
                    <p:nvPr/>
                  </p:nvSpPr>
                  <p:spPr bwMode="auto">
                    <a:xfrm>
                      <a:off x="2034" y="1478"/>
                      <a:ext cx="30" cy="1"/>
                    </a:xfrm>
                    <a:prstGeom prst="line">
                      <a:avLst/>
                    </a:prstGeom>
                    <a:noFill/>
                    <a:ln w="6350">
                      <a:noFill/>
                      <a:round/>
                      <a:headEnd/>
                      <a:tailEnd/>
                    </a:ln>
                  </p:spPr>
                  <p:txBody>
                    <a:bodyPr/>
                    <a:lstStyle/>
                    <a:p>
                      <a:endParaRPr lang="zh-TW" altLang="en-US"/>
                    </a:p>
                  </p:txBody>
                </p:sp>
                <p:sp>
                  <p:nvSpPr>
                    <p:cNvPr id="1218" name="Line 1419"/>
                    <p:cNvSpPr>
                      <a:spLocks noChangeShapeType="1"/>
                    </p:cNvSpPr>
                    <p:nvPr/>
                  </p:nvSpPr>
                  <p:spPr bwMode="auto">
                    <a:xfrm>
                      <a:off x="2034" y="1480"/>
                      <a:ext cx="30" cy="1"/>
                    </a:xfrm>
                    <a:prstGeom prst="line">
                      <a:avLst/>
                    </a:prstGeom>
                    <a:noFill/>
                    <a:ln w="6350">
                      <a:noFill/>
                      <a:round/>
                      <a:headEnd/>
                      <a:tailEnd/>
                    </a:ln>
                  </p:spPr>
                  <p:txBody>
                    <a:bodyPr/>
                    <a:lstStyle/>
                    <a:p>
                      <a:endParaRPr lang="zh-TW" altLang="en-US"/>
                    </a:p>
                  </p:txBody>
                </p:sp>
                <p:sp>
                  <p:nvSpPr>
                    <p:cNvPr id="1219" name="Line 1420"/>
                    <p:cNvSpPr>
                      <a:spLocks noChangeShapeType="1"/>
                    </p:cNvSpPr>
                    <p:nvPr/>
                  </p:nvSpPr>
                  <p:spPr bwMode="auto">
                    <a:xfrm>
                      <a:off x="2034" y="1482"/>
                      <a:ext cx="30" cy="1"/>
                    </a:xfrm>
                    <a:prstGeom prst="line">
                      <a:avLst/>
                    </a:prstGeom>
                    <a:noFill/>
                    <a:ln w="6350">
                      <a:noFill/>
                      <a:round/>
                      <a:headEnd/>
                      <a:tailEnd/>
                    </a:ln>
                  </p:spPr>
                  <p:txBody>
                    <a:bodyPr/>
                    <a:lstStyle/>
                    <a:p>
                      <a:endParaRPr lang="zh-TW" altLang="en-US"/>
                    </a:p>
                  </p:txBody>
                </p:sp>
                <p:sp>
                  <p:nvSpPr>
                    <p:cNvPr id="1220" name="Line 1421"/>
                    <p:cNvSpPr>
                      <a:spLocks noChangeShapeType="1"/>
                    </p:cNvSpPr>
                    <p:nvPr/>
                  </p:nvSpPr>
                  <p:spPr bwMode="auto">
                    <a:xfrm>
                      <a:off x="2034" y="1484"/>
                      <a:ext cx="30" cy="1"/>
                    </a:xfrm>
                    <a:prstGeom prst="line">
                      <a:avLst/>
                    </a:prstGeom>
                    <a:noFill/>
                    <a:ln w="6350">
                      <a:noFill/>
                      <a:round/>
                      <a:headEnd/>
                      <a:tailEnd/>
                    </a:ln>
                  </p:spPr>
                  <p:txBody>
                    <a:bodyPr/>
                    <a:lstStyle/>
                    <a:p>
                      <a:endParaRPr lang="zh-TW" altLang="en-US"/>
                    </a:p>
                  </p:txBody>
                </p:sp>
                <p:sp>
                  <p:nvSpPr>
                    <p:cNvPr id="1221" name="Line 1422"/>
                    <p:cNvSpPr>
                      <a:spLocks noChangeShapeType="1"/>
                    </p:cNvSpPr>
                    <p:nvPr/>
                  </p:nvSpPr>
                  <p:spPr bwMode="auto">
                    <a:xfrm>
                      <a:off x="2034" y="1486"/>
                      <a:ext cx="30" cy="1"/>
                    </a:xfrm>
                    <a:prstGeom prst="line">
                      <a:avLst/>
                    </a:prstGeom>
                    <a:noFill/>
                    <a:ln w="6350">
                      <a:noFill/>
                      <a:round/>
                      <a:headEnd/>
                      <a:tailEnd/>
                    </a:ln>
                  </p:spPr>
                  <p:txBody>
                    <a:bodyPr/>
                    <a:lstStyle/>
                    <a:p>
                      <a:endParaRPr lang="zh-TW" altLang="en-US"/>
                    </a:p>
                  </p:txBody>
                </p:sp>
                <p:sp>
                  <p:nvSpPr>
                    <p:cNvPr id="1222" name="Line 1423"/>
                    <p:cNvSpPr>
                      <a:spLocks noChangeShapeType="1"/>
                    </p:cNvSpPr>
                    <p:nvPr/>
                  </p:nvSpPr>
                  <p:spPr bwMode="auto">
                    <a:xfrm>
                      <a:off x="2034" y="1488"/>
                      <a:ext cx="30" cy="1"/>
                    </a:xfrm>
                    <a:prstGeom prst="line">
                      <a:avLst/>
                    </a:prstGeom>
                    <a:noFill/>
                    <a:ln w="6350">
                      <a:noFill/>
                      <a:round/>
                      <a:headEnd/>
                      <a:tailEnd/>
                    </a:ln>
                  </p:spPr>
                  <p:txBody>
                    <a:bodyPr/>
                    <a:lstStyle/>
                    <a:p>
                      <a:endParaRPr lang="zh-TW" altLang="en-US"/>
                    </a:p>
                  </p:txBody>
                </p:sp>
                <p:sp>
                  <p:nvSpPr>
                    <p:cNvPr id="1223" name="Line 1424"/>
                    <p:cNvSpPr>
                      <a:spLocks noChangeShapeType="1"/>
                    </p:cNvSpPr>
                    <p:nvPr/>
                  </p:nvSpPr>
                  <p:spPr bwMode="auto">
                    <a:xfrm>
                      <a:off x="2034" y="1490"/>
                      <a:ext cx="30" cy="1"/>
                    </a:xfrm>
                    <a:prstGeom prst="line">
                      <a:avLst/>
                    </a:prstGeom>
                    <a:noFill/>
                    <a:ln w="6350">
                      <a:noFill/>
                      <a:round/>
                      <a:headEnd/>
                      <a:tailEnd/>
                    </a:ln>
                  </p:spPr>
                  <p:txBody>
                    <a:bodyPr/>
                    <a:lstStyle/>
                    <a:p>
                      <a:endParaRPr lang="zh-TW" altLang="en-US"/>
                    </a:p>
                  </p:txBody>
                </p:sp>
                <p:sp>
                  <p:nvSpPr>
                    <p:cNvPr id="1224" name="Line 1425"/>
                    <p:cNvSpPr>
                      <a:spLocks noChangeShapeType="1"/>
                    </p:cNvSpPr>
                    <p:nvPr/>
                  </p:nvSpPr>
                  <p:spPr bwMode="auto">
                    <a:xfrm>
                      <a:off x="2034" y="1492"/>
                      <a:ext cx="30" cy="1"/>
                    </a:xfrm>
                    <a:prstGeom prst="line">
                      <a:avLst/>
                    </a:prstGeom>
                    <a:noFill/>
                    <a:ln w="6350">
                      <a:noFill/>
                      <a:round/>
                      <a:headEnd/>
                      <a:tailEnd/>
                    </a:ln>
                  </p:spPr>
                  <p:txBody>
                    <a:bodyPr/>
                    <a:lstStyle/>
                    <a:p>
                      <a:endParaRPr lang="zh-TW" altLang="en-US"/>
                    </a:p>
                  </p:txBody>
                </p:sp>
                <p:sp>
                  <p:nvSpPr>
                    <p:cNvPr id="1225" name="Line 1426"/>
                    <p:cNvSpPr>
                      <a:spLocks noChangeShapeType="1"/>
                    </p:cNvSpPr>
                    <p:nvPr/>
                  </p:nvSpPr>
                  <p:spPr bwMode="auto">
                    <a:xfrm>
                      <a:off x="2034" y="1494"/>
                      <a:ext cx="30" cy="1"/>
                    </a:xfrm>
                    <a:prstGeom prst="line">
                      <a:avLst/>
                    </a:prstGeom>
                    <a:noFill/>
                    <a:ln w="6350">
                      <a:noFill/>
                      <a:round/>
                      <a:headEnd/>
                      <a:tailEnd/>
                    </a:ln>
                  </p:spPr>
                  <p:txBody>
                    <a:bodyPr/>
                    <a:lstStyle/>
                    <a:p>
                      <a:endParaRPr lang="zh-TW" altLang="en-US"/>
                    </a:p>
                  </p:txBody>
                </p:sp>
                <p:sp>
                  <p:nvSpPr>
                    <p:cNvPr id="1226" name="Line 1427"/>
                    <p:cNvSpPr>
                      <a:spLocks noChangeShapeType="1"/>
                    </p:cNvSpPr>
                    <p:nvPr/>
                  </p:nvSpPr>
                  <p:spPr bwMode="auto">
                    <a:xfrm>
                      <a:off x="2034" y="1496"/>
                      <a:ext cx="30" cy="1"/>
                    </a:xfrm>
                    <a:prstGeom prst="line">
                      <a:avLst/>
                    </a:prstGeom>
                    <a:noFill/>
                    <a:ln w="6350">
                      <a:noFill/>
                      <a:round/>
                      <a:headEnd/>
                      <a:tailEnd/>
                    </a:ln>
                  </p:spPr>
                  <p:txBody>
                    <a:bodyPr/>
                    <a:lstStyle/>
                    <a:p>
                      <a:endParaRPr lang="zh-TW" altLang="en-US"/>
                    </a:p>
                  </p:txBody>
                </p:sp>
                <p:sp>
                  <p:nvSpPr>
                    <p:cNvPr id="1227" name="Line 1428"/>
                    <p:cNvSpPr>
                      <a:spLocks noChangeShapeType="1"/>
                    </p:cNvSpPr>
                    <p:nvPr/>
                  </p:nvSpPr>
                  <p:spPr bwMode="auto">
                    <a:xfrm>
                      <a:off x="2034" y="1498"/>
                      <a:ext cx="30" cy="1"/>
                    </a:xfrm>
                    <a:prstGeom prst="line">
                      <a:avLst/>
                    </a:prstGeom>
                    <a:noFill/>
                    <a:ln w="6350">
                      <a:noFill/>
                      <a:round/>
                      <a:headEnd/>
                      <a:tailEnd/>
                    </a:ln>
                  </p:spPr>
                  <p:txBody>
                    <a:bodyPr/>
                    <a:lstStyle/>
                    <a:p>
                      <a:endParaRPr lang="zh-TW" altLang="en-US"/>
                    </a:p>
                  </p:txBody>
                </p:sp>
                <p:sp>
                  <p:nvSpPr>
                    <p:cNvPr id="1228" name="Line 1429"/>
                    <p:cNvSpPr>
                      <a:spLocks noChangeShapeType="1"/>
                    </p:cNvSpPr>
                    <p:nvPr/>
                  </p:nvSpPr>
                  <p:spPr bwMode="auto">
                    <a:xfrm>
                      <a:off x="2034" y="1500"/>
                      <a:ext cx="30" cy="1"/>
                    </a:xfrm>
                    <a:prstGeom prst="line">
                      <a:avLst/>
                    </a:prstGeom>
                    <a:noFill/>
                    <a:ln w="6350">
                      <a:noFill/>
                      <a:round/>
                      <a:headEnd/>
                      <a:tailEnd/>
                    </a:ln>
                  </p:spPr>
                  <p:txBody>
                    <a:bodyPr/>
                    <a:lstStyle/>
                    <a:p>
                      <a:endParaRPr lang="zh-TW" altLang="en-US"/>
                    </a:p>
                  </p:txBody>
                </p:sp>
                <p:sp>
                  <p:nvSpPr>
                    <p:cNvPr id="1229" name="Line 1430"/>
                    <p:cNvSpPr>
                      <a:spLocks noChangeShapeType="1"/>
                    </p:cNvSpPr>
                    <p:nvPr/>
                  </p:nvSpPr>
                  <p:spPr bwMode="auto">
                    <a:xfrm>
                      <a:off x="2034" y="1502"/>
                      <a:ext cx="30" cy="1"/>
                    </a:xfrm>
                    <a:prstGeom prst="line">
                      <a:avLst/>
                    </a:prstGeom>
                    <a:noFill/>
                    <a:ln w="6350">
                      <a:noFill/>
                      <a:round/>
                      <a:headEnd/>
                      <a:tailEnd/>
                    </a:ln>
                  </p:spPr>
                  <p:txBody>
                    <a:bodyPr/>
                    <a:lstStyle/>
                    <a:p>
                      <a:endParaRPr lang="zh-TW" altLang="en-US"/>
                    </a:p>
                  </p:txBody>
                </p:sp>
                <p:sp>
                  <p:nvSpPr>
                    <p:cNvPr id="1230" name="Line 1431"/>
                    <p:cNvSpPr>
                      <a:spLocks noChangeShapeType="1"/>
                    </p:cNvSpPr>
                    <p:nvPr/>
                  </p:nvSpPr>
                  <p:spPr bwMode="auto">
                    <a:xfrm>
                      <a:off x="2034" y="1504"/>
                      <a:ext cx="30" cy="1"/>
                    </a:xfrm>
                    <a:prstGeom prst="line">
                      <a:avLst/>
                    </a:prstGeom>
                    <a:noFill/>
                    <a:ln w="6350">
                      <a:noFill/>
                      <a:round/>
                      <a:headEnd/>
                      <a:tailEnd/>
                    </a:ln>
                  </p:spPr>
                  <p:txBody>
                    <a:bodyPr/>
                    <a:lstStyle/>
                    <a:p>
                      <a:endParaRPr lang="zh-TW" altLang="en-US"/>
                    </a:p>
                  </p:txBody>
                </p:sp>
                <p:sp>
                  <p:nvSpPr>
                    <p:cNvPr id="1231" name="Line 1432"/>
                    <p:cNvSpPr>
                      <a:spLocks noChangeShapeType="1"/>
                    </p:cNvSpPr>
                    <p:nvPr/>
                  </p:nvSpPr>
                  <p:spPr bwMode="auto">
                    <a:xfrm>
                      <a:off x="2034" y="1506"/>
                      <a:ext cx="30" cy="1"/>
                    </a:xfrm>
                    <a:prstGeom prst="line">
                      <a:avLst/>
                    </a:prstGeom>
                    <a:noFill/>
                    <a:ln w="6350">
                      <a:noFill/>
                      <a:round/>
                      <a:headEnd/>
                      <a:tailEnd/>
                    </a:ln>
                  </p:spPr>
                  <p:txBody>
                    <a:bodyPr/>
                    <a:lstStyle/>
                    <a:p>
                      <a:endParaRPr lang="zh-TW" altLang="en-US"/>
                    </a:p>
                  </p:txBody>
                </p:sp>
                <p:sp>
                  <p:nvSpPr>
                    <p:cNvPr id="1232" name="Line 1433"/>
                    <p:cNvSpPr>
                      <a:spLocks noChangeShapeType="1"/>
                    </p:cNvSpPr>
                    <p:nvPr/>
                  </p:nvSpPr>
                  <p:spPr bwMode="auto">
                    <a:xfrm>
                      <a:off x="2034" y="1508"/>
                      <a:ext cx="30" cy="1"/>
                    </a:xfrm>
                    <a:prstGeom prst="line">
                      <a:avLst/>
                    </a:prstGeom>
                    <a:noFill/>
                    <a:ln w="6350">
                      <a:noFill/>
                      <a:round/>
                      <a:headEnd/>
                      <a:tailEnd/>
                    </a:ln>
                  </p:spPr>
                  <p:txBody>
                    <a:bodyPr/>
                    <a:lstStyle/>
                    <a:p>
                      <a:endParaRPr lang="zh-TW" altLang="en-US"/>
                    </a:p>
                  </p:txBody>
                </p:sp>
                <p:sp>
                  <p:nvSpPr>
                    <p:cNvPr id="1233" name="Line 1434"/>
                    <p:cNvSpPr>
                      <a:spLocks noChangeShapeType="1"/>
                    </p:cNvSpPr>
                    <p:nvPr/>
                  </p:nvSpPr>
                  <p:spPr bwMode="auto">
                    <a:xfrm>
                      <a:off x="2034" y="1510"/>
                      <a:ext cx="30" cy="1"/>
                    </a:xfrm>
                    <a:prstGeom prst="line">
                      <a:avLst/>
                    </a:prstGeom>
                    <a:noFill/>
                    <a:ln w="6350">
                      <a:noFill/>
                      <a:round/>
                      <a:headEnd/>
                      <a:tailEnd/>
                    </a:ln>
                  </p:spPr>
                  <p:txBody>
                    <a:bodyPr/>
                    <a:lstStyle/>
                    <a:p>
                      <a:endParaRPr lang="zh-TW" altLang="en-US"/>
                    </a:p>
                  </p:txBody>
                </p:sp>
                <p:sp>
                  <p:nvSpPr>
                    <p:cNvPr id="1234" name="Line 1435"/>
                    <p:cNvSpPr>
                      <a:spLocks noChangeShapeType="1"/>
                    </p:cNvSpPr>
                    <p:nvPr/>
                  </p:nvSpPr>
                  <p:spPr bwMode="auto">
                    <a:xfrm>
                      <a:off x="2034" y="1512"/>
                      <a:ext cx="30" cy="1"/>
                    </a:xfrm>
                    <a:prstGeom prst="line">
                      <a:avLst/>
                    </a:prstGeom>
                    <a:noFill/>
                    <a:ln w="6350">
                      <a:noFill/>
                      <a:round/>
                      <a:headEnd/>
                      <a:tailEnd/>
                    </a:ln>
                  </p:spPr>
                  <p:txBody>
                    <a:bodyPr/>
                    <a:lstStyle/>
                    <a:p>
                      <a:endParaRPr lang="zh-TW" altLang="en-US"/>
                    </a:p>
                  </p:txBody>
                </p:sp>
                <p:sp>
                  <p:nvSpPr>
                    <p:cNvPr id="1235" name="Line 1436"/>
                    <p:cNvSpPr>
                      <a:spLocks noChangeShapeType="1"/>
                    </p:cNvSpPr>
                    <p:nvPr/>
                  </p:nvSpPr>
                  <p:spPr bwMode="auto">
                    <a:xfrm>
                      <a:off x="2034" y="1514"/>
                      <a:ext cx="30" cy="1"/>
                    </a:xfrm>
                    <a:prstGeom prst="line">
                      <a:avLst/>
                    </a:prstGeom>
                    <a:noFill/>
                    <a:ln w="6350">
                      <a:noFill/>
                      <a:round/>
                      <a:headEnd/>
                      <a:tailEnd/>
                    </a:ln>
                  </p:spPr>
                  <p:txBody>
                    <a:bodyPr/>
                    <a:lstStyle/>
                    <a:p>
                      <a:endParaRPr lang="zh-TW" altLang="en-US"/>
                    </a:p>
                  </p:txBody>
                </p:sp>
                <p:sp>
                  <p:nvSpPr>
                    <p:cNvPr id="1236" name="Line 1437"/>
                    <p:cNvSpPr>
                      <a:spLocks noChangeShapeType="1"/>
                    </p:cNvSpPr>
                    <p:nvPr/>
                  </p:nvSpPr>
                  <p:spPr bwMode="auto">
                    <a:xfrm>
                      <a:off x="2034" y="1516"/>
                      <a:ext cx="30" cy="1"/>
                    </a:xfrm>
                    <a:prstGeom prst="line">
                      <a:avLst/>
                    </a:prstGeom>
                    <a:noFill/>
                    <a:ln w="6350">
                      <a:noFill/>
                      <a:round/>
                      <a:headEnd/>
                      <a:tailEnd/>
                    </a:ln>
                  </p:spPr>
                  <p:txBody>
                    <a:bodyPr/>
                    <a:lstStyle/>
                    <a:p>
                      <a:endParaRPr lang="zh-TW" altLang="en-US"/>
                    </a:p>
                  </p:txBody>
                </p:sp>
                <p:sp>
                  <p:nvSpPr>
                    <p:cNvPr id="1237" name="Line 1438"/>
                    <p:cNvSpPr>
                      <a:spLocks noChangeShapeType="1"/>
                    </p:cNvSpPr>
                    <p:nvPr/>
                  </p:nvSpPr>
                  <p:spPr bwMode="auto">
                    <a:xfrm>
                      <a:off x="2034" y="1518"/>
                      <a:ext cx="30" cy="1"/>
                    </a:xfrm>
                    <a:prstGeom prst="line">
                      <a:avLst/>
                    </a:prstGeom>
                    <a:noFill/>
                    <a:ln w="6350">
                      <a:noFill/>
                      <a:round/>
                      <a:headEnd/>
                      <a:tailEnd/>
                    </a:ln>
                  </p:spPr>
                  <p:txBody>
                    <a:bodyPr/>
                    <a:lstStyle/>
                    <a:p>
                      <a:endParaRPr lang="zh-TW" altLang="en-US"/>
                    </a:p>
                  </p:txBody>
                </p:sp>
                <p:sp>
                  <p:nvSpPr>
                    <p:cNvPr id="1238" name="Line 1439"/>
                    <p:cNvSpPr>
                      <a:spLocks noChangeShapeType="1"/>
                    </p:cNvSpPr>
                    <p:nvPr/>
                  </p:nvSpPr>
                  <p:spPr bwMode="auto">
                    <a:xfrm>
                      <a:off x="2034" y="1520"/>
                      <a:ext cx="30" cy="1"/>
                    </a:xfrm>
                    <a:prstGeom prst="line">
                      <a:avLst/>
                    </a:prstGeom>
                    <a:noFill/>
                    <a:ln w="6350">
                      <a:noFill/>
                      <a:round/>
                      <a:headEnd/>
                      <a:tailEnd/>
                    </a:ln>
                  </p:spPr>
                  <p:txBody>
                    <a:bodyPr/>
                    <a:lstStyle/>
                    <a:p>
                      <a:endParaRPr lang="zh-TW" altLang="en-US"/>
                    </a:p>
                  </p:txBody>
                </p:sp>
                <p:sp>
                  <p:nvSpPr>
                    <p:cNvPr id="1239" name="Line 1440"/>
                    <p:cNvSpPr>
                      <a:spLocks noChangeShapeType="1"/>
                    </p:cNvSpPr>
                    <p:nvPr/>
                  </p:nvSpPr>
                  <p:spPr bwMode="auto">
                    <a:xfrm>
                      <a:off x="2034" y="1522"/>
                      <a:ext cx="30" cy="1"/>
                    </a:xfrm>
                    <a:prstGeom prst="line">
                      <a:avLst/>
                    </a:prstGeom>
                    <a:noFill/>
                    <a:ln w="6350">
                      <a:noFill/>
                      <a:round/>
                      <a:headEnd/>
                      <a:tailEnd/>
                    </a:ln>
                  </p:spPr>
                  <p:txBody>
                    <a:bodyPr/>
                    <a:lstStyle/>
                    <a:p>
                      <a:endParaRPr lang="zh-TW" altLang="en-US"/>
                    </a:p>
                  </p:txBody>
                </p:sp>
                <p:sp>
                  <p:nvSpPr>
                    <p:cNvPr id="1240" name="Line 1441"/>
                    <p:cNvSpPr>
                      <a:spLocks noChangeShapeType="1"/>
                    </p:cNvSpPr>
                    <p:nvPr/>
                  </p:nvSpPr>
                  <p:spPr bwMode="auto">
                    <a:xfrm>
                      <a:off x="2034" y="1524"/>
                      <a:ext cx="30" cy="1"/>
                    </a:xfrm>
                    <a:prstGeom prst="line">
                      <a:avLst/>
                    </a:prstGeom>
                    <a:noFill/>
                    <a:ln w="6350">
                      <a:noFill/>
                      <a:round/>
                      <a:headEnd/>
                      <a:tailEnd/>
                    </a:ln>
                  </p:spPr>
                  <p:txBody>
                    <a:bodyPr/>
                    <a:lstStyle/>
                    <a:p>
                      <a:endParaRPr lang="zh-TW" altLang="en-US"/>
                    </a:p>
                  </p:txBody>
                </p:sp>
                <p:sp>
                  <p:nvSpPr>
                    <p:cNvPr id="1241" name="Line 1442"/>
                    <p:cNvSpPr>
                      <a:spLocks noChangeShapeType="1"/>
                    </p:cNvSpPr>
                    <p:nvPr/>
                  </p:nvSpPr>
                  <p:spPr bwMode="auto">
                    <a:xfrm>
                      <a:off x="2034" y="1526"/>
                      <a:ext cx="30" cy="1"/>
                    </a:xfrm>
                    <a:prstGeom prst="line">
                      <a:avLst/>
                    </a:prstGeom>
                    <a:noFill/>
                    <a:ln w="6350">
                      <a:noFill/>
                      <a:round/>
                      <a:headEnd/>
                      <a:tailEnd/>
                    </a:ln>
                  </p:spPr>
                  <p:txBody>
                    <a:bodyPr/>
                    <a:lstStyle/>
                    <a:p>
                      <a:endParaRPr lang="zh-TW" altLang="en-US"/>
                    </a:p>
                  </p:txBody>
                </p:sp>
                <p:sp>
                  <p:nvSpPr>
                    <p:cNvPr id="1242" name="Line 1443"/>
                    <p:cNvSpPr>
                      <a:spLocks noChangeShapeType="1"/>
                    </p:cNvSpPr>
                    <p:nvPr/>
                  </p:nvSpPr>
                  <p:spPr bwMode="auto">
                    <a:xfrm>
                      <a:off x="2034" y="1528"/>
                      <a:ext cx="30" cy="1"/>
                    </a:xfrm>
                    <a:prstGeom prst="line">
                      <a:avLst/>
                    </a:prstGeom>
                    <a:noFill/>
                    <a:ln w="6350">
                      <a:noFill/>
                      <a:round/>
                      <a:headEnd/>
                      <a:tailEnd/>
                    </a:ln>
                  </p:spPr>
                  <p:txBody>
                    <a:bodyPr/>
                    <a:lstStyle/>
                    <a:p>
                      <a:endParaRPr lang="zh-TW" altLang="en-US"/>
                    </a:p>
                  </p:txBody>
                </p:sp>
                <p:sp>
                  <p:nvSpPr>
                    <p:cNvPr id="1243" name="Line 1444"/>
                    <p:cNvSpPr>
                      <a:spLocks noChangeShapeType="1"/>
                    </p:cNvSpPr>
                    <p:nvPr/>
                  </p:nvSpPr>
                  <p:spPr bwMode="auto">
                    <a:xfrm>
                      <a:off x="2034" y="1530"/>
                      <a:ext cx="30" cy="1"/>
                    </a:xfrm>
                    <a:prstGeom prst="line">
                      <a:avLst/>
                    </a:prstGeom>
                    <a:noFill/>
                    <a:ln w="6350">
                      <a:noFill/>
                      <a:round/>
                      <a:headEnd/>
                      <a:tailEnd/>
                    </a:ln>
                  </p:spPr>
                  <p:txBody>
                    <a:bodyPr/>
                    <a:lstStyle/>
                    <a:p>
                      <a:endParaRPr lang="zh-TW" altLang="en-US"/>
                    </a:p>
                  </p:txBody>
                </p:sp>
                <p:sp>
                  <p:nvSpPr>
                    <p:cNvPr id="1244" name="Line 1445"/>
                    <p:cNvSpPr>
                      <a:spLocks noChangeShapeType="1"/>
                    </p:cNvSpPr>
                    <p:nvPr/>
                  </p:nvSpPr>
                  <p:spPr bwMode="auto">
                    <a:xfrm>
                      <a:off x="2034" y="1532"/>
                      <a:ext cx="30" cy="1"/>
                    </a:xfrm>
                    <a:prstGeom prst="line">
                      <a:avLst/>
                    </a:prstGeom>
                    <a:noFill/>
                    <a:ln w="6350">
                      <a:noFill/>
                      <a:round/>
                      <a:headEnd/>
                      <a:tailEnd/>
                    </a:ln>
                  </p:spPr>
                  <p:txBody>
                    <a:bodyPr/>
                    <a:lstStyle/>
                    <a:p>
                      <a:endParaRPr lang="zh-TW" altLang="en-US"/>
                    </a:p>
                  </p:txBody>
                </p:sp>
                <p:sp>
                  <p:nvSpPr>
                    <p:cNvPr id="1245" name="Line 1446"/>
                    <p:cNvSpPr>
                      <a:spLocks noChangeShapeType="1"/>
                    </p:cNvSpPr>
                    <p:nvPr/>
                  </p:nvSpPr>
                  <p:spPr bwMode="auto">
                    <a:xfrm>
                      <a:off x="2034" y="1534"/>
                      <a:ext cx="30" cy="1"/>
                    </a:xfrm>
                    <a:prstGeom prst="line">
                      <a:avLst/>
                    </a:prstGeom>
                    <a:noFill/>
                    <a:ln w="6350">
                      <a:noFill/>
                      <a:round/>
                      <a:headEnd/>
                      <a:tailEnd/>
                    </a:ln>
                  </p:spPr>
                  <p:txBody>
                    <a:bodyPr/>
                    <a:lstStyle/>
                    <a:p>
                      <a:endParaRPr lang="zh-TW" altLang="en-US"/>
                    </a:p>
                  </p:txBody>
                </p:sp>
                <p:sp>
                  <p:nvSpPr>
                    <p:cNvPr id="1246" name="Line 1447"/>
                    <p:cNvSpPr>
                      <a:spLocks noChangeShapeType="1"/>
                    </p:cNvSpPr>
                    <p:nvPr/>
                  </p:nvSpPr>
                  <p:spPr bwMode="auto">
                    <a:xfrm>
                      <a:off x="2034" y="1536"/>
                      <a:ext cx="30" cy="1"/>
                    </a:xfrm>
                    <a:prstGeom prst="line">
                      <a:avLst/>
                    </a:prstGeom>
                    <a:noFill/>
                    <a:ln w="6350">
                      <a:noFill/>
                      <a:round/>
                      <a:headEnd/>
                      <a:tailEnd/>
                    </a:ln>
                  </p:spPr>
                  <p:txBody>
                    <a:bodyPr/>
                    <a:lstStyle/>
                    <a:p>
                      <a:endParaRPr lang="zh-TW" altLang="en-US"/>
                    </a:p>
                  </p:txBody>
                </p:sp>
                <p:sp>
                  <p:nvSpPr>
                    <p:cNvPr id="1247" name="Line 1448"/>
                    <p:cNvSpPr>
                      <a:spLocks noChangeShapeType="1"/>
                    </p:cNvSpPr>
                    <p:nvPr/>
                  </p:nvSpPr>
                  <p:spPr bwMode="auto">
                    <a:xfrm>
                      <a:off x="2034" y="1538"/>
                      <a:ext cx="30" cy="1"/>
                    </a:xfrm>
                    <a:prstGeom prst="line">
                      <a:avLst/>
                    </a:prstGeom>
                    <a:noFill/>
                    <a:ln w="6350">
                      <a:noFill/>
                      <a:round/>
                      <a:headEnd/>
                      <a:tailEnd/>
                    </a:ln>
                  </p:spPr>
                  <p:txBody>
                    <a:bodyPr/>
                    <a:lstStyle/>
                    <a:p>
                      <a:endParaRPr lang="zh-TW" altLang="en-US"/>
                    </a:p>
                  </p:txBody>
                </p:sp>
                <p:sp>
                  <p:nvSpPr>
                    <p:cNvPr id="1248" name="Line 1449"/>
                    <p:cNvSpPr>
                      <a:spLocks noChangeShapeType="1"/>
                    </p:cNvSpPr>
                    <p:nvPr/>
                  </p:nvSpPr>
                  <p:spPr bwMode="auto">
                    <a:xfrm>
                      <a:off x="2034" y="1540"/>
                      <a:ext cx="30" cy="1"/>
                    </a:xfrm>
                    <a:prstGeom prst="line">
                      <a:avLst/>
                    </a:prstGeom>
                    <a:noFill/>
                    <a:ln w="6350">
                      <a:noFill/>
                      <a:round/>
                      <a:headEnd/>
                      <a:tailEnd/>
                    </a:ln>
                  </p:spPr>
                  <p:txBody>
                    <a:bodyPr/>
                    <a:lstStyle/>
                    <a:p>
                      <a:endParaRPr lang="zh-TW" altLang="en-US"/>
                    </a:p>
                  </p:txBody>
                </p:sp>
                <p:sp>
                  <p:nvSpPr>
                    <p:cNvPr id="1249" name="Line 1450"/>
                    <p:cNvSpPr>
                      <a:spLocks noChangeShapeType="1"/>
                    </p:cNvSpPr>
                    <p:nvPr/>
                  </p:nvSpPr>
                  <p:spPr bwMode="auto">
                    <a:xfrm>
                      <a:off x="2034" y="1542"/>
                      <a:ext cx="30" cy="1"/>
                    </a:xfrm>
                    <a:prstGeom prst="line">
                      <a:avLst/>
                    </a:prstGeom>
                    <a:noFill/>
                    <a:ln w="6350">
                      <a:noFill/>
                      <a:round/>
                      <a:headEnd/>
                      <a:tailEnd/>
                    </a:ln>
                  </p:spPr>
                  <p:txBody>
                    <a:bodyPr/>
                    <a:lstStyle/>
                    <a:p>
                      <a:endParaRPr lang="zh-TW" altLang="en-US"/>
                    </a:p>
                  </p:txBody>
                </p:sp>
                <p:sp>
                  <p:nvSpPr>
                    <p:cNvPr id="1250" name="Line 1451"/>
                    <p:cNvSpPr>
                      <a:spLocks noChangeShapeType="1"/>
                    </p:cNvSpPr>
                    <p:nvPr/>
                  </p:nvSpPr>
                  <p:spPr bwMode="auto">
                    <a:xfrm>
                      <a:off x="2034" y="1544"/>
                      <a:ext cx="30" cy="1"/>
                    </a:xfrm>
                    <a:prstGeom prst="line">
                      <a:avLst/>
                    </a:prstGeom>
                    <a:noFill/>
                    <a:ln w="6350">
                      <a:noFill/>
                      <a:round/>
                      <a:headEnd/>
                      <a:tailEnd/>
                    </a:ln>
                  </p:spPr>
                  <p:txBody>
                    <a:bodyPr/>
                    <a:lstStyle/>
                    <a:p>
                      <a:endParaRPr lang="zh-TW" altLang="en-US"/>
                    </a:p>
                  </p:txBody>
                </p:sp>
                <p:sp>
                  <p:nvSpPr>
                    <p:cNvPr id="1251" name="Line 1452"/>
                    <p:cNvSpPr>
                      <a:spLocks noChangeShapeType="1"/>
                    </p:cNvSpPr>
                    <p:nvPr/>
                  </p:nvSpPr>
                  <p:spPr bwMode="auto">
                    <a:xfrm>
                      <a:off x="2034" y="1546"/>
                      <a:ext cx="30" cy="1"/>
                    </a:xfrm>
                    <a:prstGeom prst="line">
                      <a:avLst/>
                    </a:prstGeom>
                    <a:noFill/>
                    <a:ln w="6350">
                      <a:noFill/>
                      <a:round/>
                      <a:headEnd/>
                      <a:tailEnd/>
                    </a:ln>
                  </p:spPr>
                  <p:txBody>
                    <a:bodyPr/>
                    <a:lstStyle/>
                    <a:p>
                      <a:endParaRPr lang="zh-TW" altLang="en-US"/>
                    </a:p>
                  </p:txBody>
                </p:sp>
                <p:sp>
                  <p:nvSpPr>
                    <p:cNvPr id="1252" name="Line 1453"/>
                    <p:cNvSpPr>
                      <a:spLocks noChangeShapeType="1"/>
                    </p:cNvSpPr>
                    <p:nvPr/>
                  </p:nvSpPr>
                  <p:spPr bwMode="auto">
                    <a:xfrm>
                      <a:off x="2034" y="1548"/>
                      <a:ext cx="30" cy="1"/>
                    </a:xfrm>
                    <a:prstGeom prst="line">
                      <a:avLst/>
                    </a:prstGeom>
                    <a:noFill/>
                    <a:ln w="6350">
                      <a:noFill/>
                      <a:round/>
                      <a:headEnd/>
                      <a:tailEnd/>
                    </a:ln>
                  </p:spPr>
                  <p:txBody>
                    <a:bodyPr/>
                    <a:lstStyle/>
                    <a:p>
                      <a:endParaRPr lang="zh-TW" altLang="en-US"/>
                    </a:p>
                  </p:txBody>
                </p:sp>
                <p:sp>
                  <p:nvSpPr>
                    <p:cNvPr id="1253" name="Line 1454"/>
                    <p:cNvSpPr>
                      <a:spLocks noChangeShapeType="1"/>
                    </p:cNvSpPr>
                    <p:nvPr/>
                  </p:nvSpPr>
                  <p:spPr bwMode="auto">
                    <a:xfrm>
                      <a:off x="2034" y="1550"/>
                      <a:ext cx="30" cy="1"/>
                    </a:xfrm>
                    <a:prstGeom prst="line">
                      <a:avLst/>
                    </a:prstGeom>
                    <a:noFill/>
                    <a:ln w="6350">
                      <a:noFill/>
                      <a:round/>
                      <a:headEnd/>
                      <a:tailEnd/>
                    </a:ln>
                  </p:spPr>
                  <p:txBody>
                    <a:bodyPr/>
                    <a:lstStyle/>
                    <a:p>
                      <a:endParaRPr lang="zh-TW" altLang="en-US"/>
                    </a:p>
                  </p:txBody>
                </p:sp>
                <p:sp>
                  <p:nvSpPr>
                    <p:cNvPr id="1254" name="Line 1455"/>
                    <p:cNvSpPr>
                      <a:spLocks noChangeShapeType="1"/>
                    </p:cNvSpPr>
                    <p:nvPr/>
                  </p:nvSpPr>
                  <p:spPr bwMode="auto">
                    <a:xfrm>
                      <a:off x="2034" y="1552"/>
                      <a:ext cx="30" cy="1"/>
                    </a:xfrm>
                    <a:prstGeom prst="line">
                      <a:avLst/>
                    </a:prstGeom>
                    <a:noFill/>
                    <a:ln w="6350">
                      <a:noFill/>
                      <a:round/>
                      <a:headEnd/>
                      <a:tailEnd/>
                    </a:ln>
                  </p:spPr>
                  <p:txBody>
                    <a:bodyPr/>
                    <a:lstStyle/>
                    <a:p>
                      <a:endParaRPr lang="zh-TW" altLang="en-US"/>
                    </a:p>
                  </p:txBody>
                </p:sp>
                <p:sp>
                  <p:nvSpPr>
                    <p:cNvPr id="1255" name="Line 1456"/>
                    <p:cNvSpPr>
                      <a:spLocks noChangeShapeType="1"/>
                    </p:cNvSpPr>
                    <p:nvPr/>
                  </p:nvSpPr>
                  <p:spPr bwMode="auto">
                    <a:xfrm>
                      <a:off x="2034" y="1554"/>
                      <a:ext cx="30" cy="1"/>
                    </a:xfrm>
                    <a:prstGeom prst="line">
                      <a:avLst/>
                    </a:prstGeom>
                    <a:noFill/>
                    <a:ln w="6350">
                      <a:noFill/>
                      <a:round/>
                      <a:headEnd/>
                      <a:tailEnd/>
                    </a:ln>
                  </p:spPr>
                  <p:txBody>
                    <a:bodyPr/>
                    <a:lstStyle/>
                    <a:p>
                      <a:endParaRPr lang="zh-TW" altLang="en-US"/>
                    </a:p>
                  </p:txBody>
                </p:sp>
                <p:sp>
                  <p:nvSpPr>
                    <p:cNvPr id="1256" name="Line 1457"/>
                    <p:cNvSpPr>
                      <a:spLocks noChangeShapeType="1"/>
                    </p:cNvSpPr>
                    <p:nvPr/>
                  </p:nvSpPr>
                  <p:spPr bwMode="auto">
                    <a:xfrm>
                      <a:off x="2034" y="1556"/>
                      <a:ext cx="30" cy="1"/>
                    </a:xfrm>
                    <a:prstGeom prst="line">
                      <a:avLst/>
                    </a:prstGeom>
                    <a:noFill/>
                    <a:ln w="6350">
                      <a:noFill/>
                      <a:round/>
                      <a:headEnd/>
                      <a:tailEnd/>
                    </a:ln>
                  </p:spPr>
                  <p:txBody>
                    <a:bodyPr/>
                    <a:lstStyle/>
                    <a:p>
                      <a:endParaRPr lang="zh-TW" altLang="en-US"/>
                    </a:p>
                  </p:txBody>
                </p:sp>
                <p:sp>
                  <p:nvSpPr>
                    <p:cNvPr id="1257" name="Line 1458"/>
                    <p:cNvSpPr>
                      <a:spLocks noChangeShapeType="1"/>
                    </p:cNvSpPr>
                    <p:nvPr/>
                  </p:nvSpPr>
                  <p:spPr bwMode="auto">
                    <a:xfrm>
                      <a:off x="2034" y="1558"/>
                      <a:ext cx="30" cy="1"/>
                    </a:xfrm>
                    <a:prstGeom prst="line">
                      <a:avLst/>
                    </a:prstGeom>
                    <a:noFill/>
                    <a:ln w="6350">
                      <a:noFill/>
                      <a:round/>
                      <a:headEnd/>
                      <a:tailEnd/>
                    </a:ln>
                  </p:spPr>
                  <p:txBody>
                    <a:bodyPr/>
                    <a:lstStyle/>
                    <a:p>
                      <a:endParaRPr lang="zh-TW" altLang="en-US"/>
                    </a:p>
                  </p:txBody>
                </p:sp>
                <p:sp>
                  <p:nvSpPr>
                    <p:cNvPr id="1258" name="Line 1459"/>
                    <p:cNvSpPr>
                      <a:spLocks noChangeShapeType="1"/>
                    </p:cNvSpPr>
                    <p:nvPr/>
                  </p:nvSpPr>
                  <p:spPr bwMode="auto">
                    <a:xfrm>
                      <a:off x="2034" y="1560"/>
                      <a:ext cx="30" cy="1"/>
                    </a:xfrm>
                    <a:prstGeom prst="line">
                      <a:avLst/>
                    </a:prstGeom>
                    <a:noFill/>
                    <a:ln w="6350">
                      <a:noFill/>
                      <a:round/>
                      <a:headEnd/>
                      <a:tailEnd/>
                    </a:ln>
                  </p:spPr>
                  <p:txBody>
                    <a:bodyPr/>
                    <a:lstStyle/>
                    <a:p>
                      <a:endParaRPr lang="zh-TW" altLang="en-US"/>
                    </a:p>
                  </p:txBody>
                </p:sp>
                <p:sp>
                  <p:nvSpPr>
                    <p:cNvPr id="1259" name="Line 1460"/>
                    <p:cNvSpPr>
                      <a:spLocks noChangeShapeType="1"/>
                    </p:cNvSpPr>
                    <p:nvPr/>
                  </p:nvSpPr>
                  <p:spPr bwMode="auto">
                    <a:xfrm>
                      <a:off x="2034" y="1562"/>
                      <a:ext cx="30" cy="1"/>
                    </a:xfrm>
                    <a:prstGeom prst="line">
                      <a:avLst/>
                    </a:prstGeom>
                    <a:noFill/>
                    <a:ln w="6350">
                      <a:noFill/>
                      <a:round/>
                      <a:headEnd/>
                      <a:tailEnd/>
                    </a:ln>
                  </p:spPr>
                  <p:txBody>
                    <a:bodyPr/>
                    <a:lstStyle/>
                    <a:p>
                      <a:endParaRPr lang="zh-TW" altLang="en-US"/>
                    </a:p>
                  </p:txBody>
                </p:sp>
                <p:sp>
                  <p:nvSpPr>
                    <p:cNvPr id="1260" name="Line 1461"/>
                    <p:cNvSpPr>
                      <a:spLocks noChangeShapeType="1"/>
                    </p:cNvSpPr>
                    <p:nvPr/>
                  </p:nvSpPr>
                  <p:spPr bwMode="auto">
                    <a:xfrm>
                      <a:off x="2034" y="1564"/>
                      <a:ext cx="30" cy="1"/>
                    </a:xfrm>
                    <a:prstGeom prst="line">
                      <a:avLst/>
                    </a:prstGeom>
                    <a:noFill/>
                    <a:ln w="6350">
                      <a:noFill/>
                      <a:round/>
                      <a:headEnd/>
                      <a:tailEnd/>
                    </a:ln>
                  </p:spPr>
                  <p:txBody>
                    <a:bodyPr/>
                    <a:lstStyle/>
                    <a:p>
                      <a:endParaRPr lang="zh-TW" altLang="en-US"/>
                    </a:p>
                  </p:txBody>
                </p:sp>
                <p:sp>
                  <p:nvSpPr>
                    <p:cNvPr id="1261" name="Line 1462"/>
                    <p:cNvSpPr>
                      <a:spLocks noChangeShapeType="1"/>
                    </p:cNvSpPr>
                    <p:nvPr/>
                  </p:nvSpPr>
                  <p:spPr bwMode="auto">
                    <a:xfrm>
                      <a:off x="2034" y="1566"/>
                      <a:ext cx="30" cy="1"/>
                    </a:xfrm>
                    <a:prstGeom prst="line">
                      <a:avLst/>
                    </a:prstGeom>
                    <a:noFill/>
                    <a:ln w="6350">
                      <a:noFill/>
                      <a:round/>
                      <a:headEnd/>
                      <a:tailEnd/>
                    </a:ln>
                  </p:spPr>
                  <p:txBody>
                    <a:bodyPr/>
                    <a:lstStyle/>
                    <a:p>
                      <a:endParaRPr lang="zh-TW" altLang="en-US"/>
                    </a:p>
                  </p:txBody>
                </p:sp>
                <p:sp>
                  <p:nvSpPr>
                    <p:cNvPr id="1262" name="Line 1463"/>
                    <p:cNvSpPr>
                      <a:spLocks noChangeShapeType="1"/>
                    </p:cNvSpPr>
                    <p:nvPr/>
                  </p:nvSpPr>
                  <p:spPr bwMode="auto">
                    <a:xfrm>
                      <a:off x="2034" y="1568"/>
                      <a:ext cx="30" cy="1"/>
                    </a:xfrm>
                    <a:prstGeom prst="line">
                      <a:avLst/>
                    </a:prstGeom>
                    <a:noFill/>
                    <a:ln w="6350">
                      <a:noFill/>
                      <a:round/>
                      <a:headEnd/>
                      <a:tailEnd/>
                    </a:ln>
                  </p:spPr>
                  <p:txBody>
                    <a:bodyPr/>
                    <a:lstStyle/>
                    <a:p>
                      <a:endParaRPr lang="zh-TW" altLang="en-US"/>
                    </a:p>
                  </p:txBody>
                </p:sp>
                <p:sp>
                  <p:nvSpPr>
                    <p:cNvPr id="1263" name="Line 1464"/>
                    <p:cNvSpPr>
                      <a:spLocks noChangeShapeType="1"/>
                    </p:cNvSpPr>
                    <p:nvPr/>
                  </p:nvSpPr>
                  <p:spPr bwMode="auto">
                    <a:xfrm>
                      <a:off x="2034" y="1570"/>
                      <a:ext cx="30" cy="1"/>
                    </a:xfrm>
                    <a:prstGeom prst="line">
                      <a:avLst/>
                    </a:prstGeom>
                    <a:noFill/>
                    <a:ln w="6350">
                      <a:noFill/>
                      <a:round/>
                      <a:headEnd/>
                      <a:tailEnd/>
                    </a:ln>
                  </p:spPr>
                  <p:txBody>
                    <a:bodyPr/>
                    <a:lstStyle/>
                    <a:p>
                      <a:endParaRPr lang="zh-TW" altLang="en-US"/>
                    </a:p>
                  </p:txBody>
                </p:sp>
                <p:sp>
                  <p:nvSpPr>
                    <p:cNvPr id="1264" name="Line 1465"/>
                    <p:cNvSpPr>
                      <a:spLocks noChangeShapeType="1"/>
                    </p:cNvSpPr>
                    <p:nvPr/>
                  </p:nvSpPr>
                  <p:spPr bwMode="auto">
                    <a:xfrm>
                      <a:off x="2034" y="1572"/>
                      <a:ext cx="30" cy="1"/>
                    </a:xfrm>
                    <a:prstGeom prst="line">
                      <a:avLst/>
                    </a:prstGeom>
                    <a:noFill/>
                    <a:ln w="6350">
                      <a:noFill/>
                      <a:round/>
                      <a:headEnd/>
                      <a:tailEnd/>
                    </a:ln>
                  </p:spPr>
                  <p:txBody>
                    <a:bodyPr/>
                    <a:lstStyle/>
                    <a:p>
                      <a:endParaRPr lang="zh-TW" altLang="en-US"/>
                    </a:p>
                  </p:txBody>
                </p:sp>
                <p:sp>
                  <p:nvSpPr>
                    <p:cNvPr id="1265" name="Line 1466"/>
                    <p:cNvSpPr>
                      <a:spLocks noChangeShapeType="1"/>
                    </p:cNvSpPr>
                    <p:nvPr/>
                  </p:nvSpPr>
                  <p:spPr bwMode="auto">
                    <a:xfrm>
                      <a:off x="2034" y="1574"/>
                      <a:ext cx="30" cy="1"/>
                    </a:xfrm>
                    <a:prstGeom prst="line">
                      <a:avLst/>
                    </a:prstGeom>
                    <a:noFill/>
                    <a:ln w="6350">
                      <a:noFill/>
                      <a:round/>
                      <a:headEnd/>
                      <a:tailEnd/>
                    </a:ln>
                  </p:spPr>
                  <p:txBody>
                    <a:bodyPr/>
                    <a:lstStyle/>
                    <a:p>
                      <a:endParaRPr lang="zh-TW" altLang="en-US"/>
                    </a:p>
                  </p:txBody>
                </p:sp>
                <p:sp>
                  <p:nvSpPr>
                    <p:cNvPr id="1266" name="Line 1467"/>
                    <p:cNvSpPr>
                      <a:spLocks noChangeShapeType="1"/>
                    </p:cNvSpPr>
                    <p:nvPr/>
                  </p:nvSpPr>
                  <p:spPr bwMode="auto">
                    <a:xfrm>
                      <a:off x="2034" y="1576"/>
                      <a:ext cx="30" cy="1"/>
                    </a:xfrm>
                    <a:prstGeom prst="line">
                      <a:avLst/>
                    </a:prstGeom>
                    <a:noFill/>
                    <a:ln w="6350">
                      <a:noFill/>
                      <a:round/>
                      <a:headEnd/>
                      <a:tailEnd/>
                    </a:ln>
                  </p:spPr>
                  <p:txBody>
                    <a:bodyPr/>
                    <a:lstStyle/>
                    <a:p>
                      <a:endParaRPr lang="zh-TW" altLang="en-US"/>
                    </a:p>
                  </p:txBody>
                </p:sp>
                <p:sp>
                  <p:nvSpPr>
                    <p:cNvPr id="1267" name="Line 1468"/>
                    <p:cNvSpPr>
                      <a:spLocks noChangeShapeType="1"/>
                    </p:cNvSpPr>
                    <p:nvPr/>
                  </p:nvSpPr>
                  <p:spPr bwMode="auto">
                    <a:xfrm>
                      <a:off x="2034" y="1578"/>
                      <a:ext cx="30" cy="1"/>
                    </a:xfrm>
                    <a:prstGeom prst="line">
                      <a:avLst/>
                    </a:prstGeom>
                    <a:noFill/>
                    <a:ln w="6350">
                      <a:noFill/>
                      <a:round/>
                      <a:headEnd/>
                      <a:tailEnd/>
                    </a:ln>
                  </p:spPr>
                  <p:txBody>
                    <a:bodyPr/>
                    <a:lstStyle/>
                    <a:p>
                      <a:endParaRPr lang="zh-TW" altLang="en-US"/>
                    </a:p>
                  </p:txBody>
                </p:sp>
                <p:sp>
                  <p:nvSpPr>
                    <p:cNvPr id="1268" name="Line 1469"/>
                    <p:cNvSpPr>
                      <a:spLocks noChangeShapeType="1"/>
                    </p:cNvSpPr>
                    <p:nvPr/>
                  </p:nvSpPr>
                  <p:spPr bwMode="auto">
                    <a:xfrm>
                      <a:off x="2034" y="1580"/>
                      <a:ext cx="30" cy="1"/>
                    </a:xfrm>
                    <a:prstGeom prst="line">
                      <a:avLst/>
                    </a:prstGeom>
                    <a:noFill/>
                    <a:ln w="6350">
                      <a:noFill/>
                      <a:round/>
                      <a:headEnd/>
                      <a:tailEnd/>
                    </a:ln>
                  </p:spPr>
                  <p:txBody>
                    <a:bodyPr/>
                    <a:lstStyle/>
                    <a:p>
                      <a:endParaRPr lang="zh-TW" altLang="en-US"/>
                    </a:p>
                  </p:txBody>
                </p:sp>
                <p:sp>
                  <p:nvSpPr>
                    <p:cNvPr id="1269" name="Line 1470"/>
                    <p:cNvSpPr>
                      <a:spLocks noChangeShapeType="1"/>
                    </p:cNvSpPr>
                    <p:nvPr/>
                  </p:nvSpPr>
                  <p:spPr bwMode="auto">
                    <a:xfrm>
                      <a:off x="2034" y="1582"/>
                      <a:ext cx="30" cy="1"/>
                    </a:xfrm>
                    <a:prstGeom prst="line">
                      <a:avLst/>
                    </a:prstGeom>
                    <a:noFill/>
                    <a:ln w="6350">
                      <a:noFill/>
                      <a:round/>
                      <a:headEnd/>
                      <a:tailEnd/>
                    </a:ln>
                  </p:spPr>
                  <p:txBody>
                    <a:bodyPr/>
                    <a:lstStyle/>
                    <a:p>
                      <a:endParaRPr lang="zh-TW" altLang="en-US"/>
                    </a:p>
                  </p:txBody>
                </p:sp>
                <p:sp>
                  <p:nvSpPr>
                    <p:cNvPr id="1270" name="Line 1471"/>
                    <p:cNvSpPr>
                      <a:spLocks noChangeShapeType="1"/>
                    </p:cNvSpPr>
                    <p:nvPr/>
                  </p:nvSpPr>
                  <p:spPr bwMode="auto">
                    <a:xfrm>
                      <a:off x="2034" y="1584"/>
                      <a:ext cx="30" cy="1"/>
                    </a:xfrm>
                    <a:prstGeom prst="line">
                      <a:avLst/>
                    </a:prstGeom>
                    <a:noFill/>
                    <a:ln w="6350">
                      <a:noFill/>
                      <a:round/>
                      <a:headEnd/>
                      <a:tailEnd/>
                    </a:ln>
                  </p:spPr>
                  <p:txBody>
                    <a:bodyPr/>
                    <a:lstStyle/>
                    <a:p>
                      <a:endParaRPr lang="zh-TW" altLang="en-US"/>
                    </a:p>
                  </p:txBody>
                </p:sp>
                <p:sp>
                  <p:nvSpPr>
                    <p:cNvPr id="1271" name="Line 1472"/>
                    <p:cNvSpPr>
                      <a:spLocks noChangeShapeType="1"/>
                    </p:cNvSpPr>
                    <p:nvPr/>
                  </p:nvSpPr>
                  <p:spPr bwMode="auto">
                    <a:xfrm>
                      <a:off x="2034" y="1586"/>
                      <a:ext cx="30" cy="1"/>
                    </a:xfrm>
                    <a:prstGeom prst="line">
                      <a:avLst/>
                    </a:prstGeom>
                    <a:noFill/>
                    <a:ln w="6350">
                      <a:noFill/>
                      <a:round/>
                      <a:headEnd/>
                      <a:tailEnd/>
                    </a:ln>
                  </p:spPr>
                  <p:txBody>
                    <a:bodyPr/>
                    <a:lstStyle/>
                    <a:p>
                      <a:endParaRPr lang="zh-TW" altLang="en-US"/>
                    </a:p>
                  </p:txBody>
                </p:sp>
                <p:sp>
                  <p:nvSpPr>
                    <p:cNvPr id="1272" name="Line 1473"/>
                    <p:cNvSpPr>
                      <a:spLocks noChangeShapeType="1"/>
                    </p:cNvSpPr>
                    <p:nvPr/>
                  </p:nvSpPr>
                  <p:spPr bwMode="auto">
                    <a:xfrm>
                      <a:off x="2034" y="1588"/>
                      <a:ext cx="30" cy="1"/>
                    </a:xfrm>
                    <a:prstGeom prst="line">
                      <a:avLst/>
                    </a:prstGeom>
                    <a:noFill/>
                    <a:ln w="6350">
                      <a:noFill/>
                      <a:round/>
                      <a:headEnd/>
                      <a:tailEnd/>
                    </a:ln>
                  </p:spPr>
                  <p:txBody>
                    <a:bodyPr/>
                    <a:lstStyle/>
                    <a:p>
                      <a:endParaRPr lang="zh-TW" altLang="en-US"/>
                    </a:p>
                  </p:txBody>
                </p:sp>
                <p:sp>
                  <p:nvSpPr>
                    <p:cNvPr id="1273" name="Line 1474"/>
                    <p:cNvSpPr>
                      <a:spLocks noChangeShapeType="1"/>
                    </p:cNvSpPr>
                    <p:nvPr/>
                  </p:nvSpPr>
                  <p:spPr bwMode="auto">
                    <a:xfrm>
                      <a:off x="2034" y="1590"/>
                      <a:ext cx="30" cy="1"/>
                    </a:xfrm>
                    <a:prstGeom prst="line">
                      <a:avLst/>
                    </a:prstGeom>
                    <a:noFill/>
                    <a:ln w="6350">
                      <a:noFill/>
                      <a:round/>
                      <a:headEnd/>
                      <a:tailEnd/>
                    </a:ln>
                  </p:spPr>
                  <p:txBody>
                    <a:bodyPr/>
                    <a:lstStyle/>
                    <a:p>
                      <a:endParaRPr lang="zh-TW" altLang="en-US"/>
                    </a:p>
                  </p:txBody>
                </p:sp>
                <p:sp>
                  <p:nvSpPr>
                    <p:cNvPr id="1274" name="Line 1475"/>
                    <p:cNvSpPr>
                      <a:spLocks noChangeShapeType="1"/>
                    </p:cNvSpPr>
                    <p:nvPr/>
                  </p:nvSpPr>
                  <p:spPr bwMode="auto">
                    <a:xfrm>
                      <a:off x="2034" y="1592"/>
                      <a:ext cx="30" cy="1"/>
                    </a:xfrm>
                    <a:prstGeom prst="line">
                      <a:avLst/>
                    </a:prstGeom>
                    <a:noFill/>
                    <a:ln w="6350">
                      <a:noFill/>
                      <a:round/>
                      <a:headEnd/>
                      <a:tailEnd/>
                    </a:ln>
                  </p:spPr>
                  <p:txBody>
                    <a:bodyPr/>
                    <a:lstStyle/>
                    <a:p>
                      <a:endParaRPr lang="zh-TW" altLang="en-US"/>
                    </a:p>
                  </p:txBody>
                </p:sp>
                <p:sp>
                  <p:nvSpPr>
                    <p:cNvPr id="1275" name="Line 1476"/>
                    <p:cNvSpPr>
                      <a:spLocks noChangeShapeType="1"/>
                    </p:cNvSpPr>
                    <p:nvPr/>
                  </p:nvSpPr>
                  <p:spPr bwMode="auto">
                    <a:xfrm>
                      <a:off x="2034" y="1594"/>
                      <a:ext cx="30" cy="1"/>
                    </a:xfrm>
                    <a:prstGeom prst="line">
                      <a:avLst/>
                    </a:prstGeom>
                    <a:noFill/>
                    <a:ln w="6350">
                      <a:noFill/>
                      <a:round/>
                      <a:headEnd/>
                      <a:tailEnd/>
                    </a:ln>
                  </p:spPr>
                  <p:txBody>
                    <a:bodyPr/>
                    <a:lstStyle/>
                    <a:p>
                      <a:endParaRPr lang="zh-TW" altLang="en-US"/>
                    </a:p>
                  </p:txBody>
                </p:sp>
                <p:sp>
                  <p:nvSpPr>
                    <p:cNvPr id="1276" name="Line 1477"/>
                    <p:cNvSpPr>
                      <a:spLocks noChangeShapeType="1"/>
                    </p:cNvSpPr>
                    <p:nvPr/>
                  </p:nvSpPr>
                  <p:spPr bwMode="auto">
                    <a:xfrm>
                      <a:off x="2034" y="1596"/>
                      <a:ext cx="30" cy="1"/>
                    </a:xfrm>
                    <a:prstGeom prst="line">
                      <a:avLst/>
                    </a:prstGeom>
                    <a:noFill/>
                    <a:ln w="6350">
                      <a:noFill/>
                      <a:round/>
                      <a:headEnd/>
                      <a:tailEnd/>
                    </a:ln>
                  </p:spPr>
                  <p:txBody>
                    <a:bodyPr/>
                    <a:lstStyle/>
                    <a:p>
                      <a:endParaRPr lang="zh-TW" altLang="en-US"/>
                    </a:p>
                  </p:txBody>
                </p:sp>
                <p:sp>
                  <p:nvSpPr>
                    <p:cNvPr id="1277" name="Line 1478"/>
                    <p:cNvSpPr>
                      <a:spLocks noChangeShapeType="1"/>
                    </p:cNvSpPr>
                    <p:nvPr/>
                  </p:nvSpPr>
                  <p:spPr bwMode="auto">
                    <a:xfrm>
                      <a:off x="2034" y="1598"/>
                      <a:ext cx="30" cy="1"/>
                    </a:xfrm>
                    <a:prstGeom prst="line">
                      <a:avLst/>
                    </a:prstGeom>
                    <a:noFill/>
                    <a:ln w="6350">
                      <a:noFill/>
                      <a:round/>
                      <a:headEnd/>
                      <a:tailEnd/>
                    </a:ln>
                  </p:spPr>
                  <p:txBody>
                    <a:bodyPr/>
                    <a:lstStyle/>
                    <a:p>
                      <a:endParaRPr lang="zh-TW" altLang="en-US"/>
                    </a:p>
                  </p:txBody>
                </p:sp>
                <p:sp>
                  <p:nvSpPr>
                    <p:cNvPr id="1278" name="Line 1479"/>
                    <p:cNvSpPr>
                      <a:spLocks noChangeShapeType="1"/>
                    </p:cNvSpPr>
                    <p:nvPr/>
                  </p:nvSpPr>
                  <p:spPr bwMode="auto">
                    <a:xfrm>
                      <a:off x="2034" y="1600"/>
                      <a:ext cx="30" cy="1"/>
                    </a:xfrm>
                    <a:prstGeom prst="line">
                      <a:avLst/>
                    </a:prstGeom>
                    <a:noFill/>
                    <a:ln w="6350">
                      <a:noFill/>
                      <a:round/>
                      <a:headEnd/>
                      <a:tailEnd/>
                    </a:ln>
                  </p:spPr>
                  <p:txBody>
                    <a:bodyPr/>
                    <a:lstStyle/>
                    <a:p>
                      <a:endParaRPr lang="zh-TW" altLang="en-US"/>
                    </a:p>
                  </p:txBody>
                </p:sp>
                <p:sp>
                  <p:nvSpPr>
                    <p:cNvPr id="1279" name="Line 1480"/>
                    <p:cNvSpPr>
                      <a:spLocks noChangeShapeType="1"/>
                    </p:cNvSpPr>
                    <p:nvPr/>
                  </p:nvSpPr>
                  <p:spPr bwMode="auto">
                    <a:xfrm>
                      <a:off x="2034" y="1602"/>
                      <a:ext cx="30" cy="1"/>
                    </a:xfrm>
                    <a:prstGeom prst="line">
                      <a:avLst/>
                    </a:prstGeom>
                    <a:noFill/>
                    <a:ln w="6350">
                      <a:noFill/>
                      <a:round/>
                      <a:headEnd/>
                      <a:tailEnd/>
                    </a:ln>
                  </p:spPr>
                  <p:txBody>
                    <a:bodyPr/>
                    <a:lstStyle/>
                    <a:p>
                      <a:endParaRPr lang="zh-TW" altLang="en-US"/>
                    </a:p>
                  </p:txBody>
                </p:sp>
                <p:sp>
                  <p:nvSpPr>
                    <p:cNvPr id="1280" name="Line 1481"/>
                    <p:cNvSpPr>
                      <a:spLocks noChangeShapeType="1"/>
                    </p:cNvSpPr>
                    <p:nvPr/>
                  </p:nvSpPr>
                  <p:spPr bwMode="auto">
                    <a:xfrm>
                      <a:off x="2034" y="1604"/>
                      <a:ext cx="30" cy="1"/>
                    </a:xfrm>
                    <a:prstGeom prst="line">
                      <a:avLst/>
                    </a:prstGeom>
                    <a:noFill/>
                    <a:ln w="6350">
                      <a:noFill/>
                      <a:round/>
                      <a:headEnd/>
                      <a:tailEnd/>
                    </a:ln>
                  </p:spPr>
                  <p:txBody>
                    <a:bodyPr/>
                    <a:lstStyle/>
                    <a:p>
                      <a:endParaRPr lang="zh-TW" altLang="en-US"/>
                    </a:p>
                  </p:txBody>
                </p:sp>
                <p:sp>
                  <p:nvSpPr>
                    <p:cNvPr id="1281" name="Line 1482"/>
                    <p:cNvSpPr>
                      <a:spLocks noChangeShapeType="1"/>
                    </p:cNvSpPr>
                    <p:nvPr/>
                  </p:nvSpPr>
                  <p:spPr bwMode="auto">
                    <a:xfrm>
                      <a:off x="2034" y="1606"/>
                      <a:ext cx="30" cy="1"/>
                    </a:xfrm>
                    <a:prstGeom prst="line">
                      <a:avLst/>
                    </a:prstGeom>
                    <a:noFill/>
                    <a:ln w="6350">
                      <a:noFill/>
                      <a:round/>
                      <a:headEnd/>
                      <a:tailEnd/>
                    </a:ln>
                  </p:spPr>
                  <p:txBody>
                    <a:bodyPr/>
                    <a:lstStyle/>
                    <a:p>
                      <a:endParaRPr lang="zh-TW" altLang="en-US"/>
                    </a:p>
                  </p:txBody>
                </p:sp>
                <p:sp>
                  <p:nvSpPr>
                    <p:cNvPr id="1282" name="Line 1483"/>
                    <p:cNvSpPr>
                      <a:spLocks noChangeShapeType="1"/>
                    </p:cNvSpPr>
                    <p:nvPr/>
                  </p:nvSpPr>
                  <p:spPr bwMode="auto">
                    <a:xfrm>
                      <a:off x="2034" y="1608"/>
                      <a:ext cx="30" cy="1"/>
                    </a:xfrm>
                    <a:prstGeom prst="line">
                      <a:avLst/>
                    </a:prstGeom>
                    <a:noFill/>
                    <a:ln w="6350">
                      <a:noFill/>
                      <a:round/>
                      <a:headEnd/>
                      <a:tailEnd/>
                    </a:ln>
                  </p:spPr>
                  <p:txBody>
                    <a:bodyPr/>
                    <a:lstStyle/>
                    <a:p>
                      <a:endParaRPr lang="zh-TW" altLang="en-US"/>
                    </a:p>
                  </p:txBody>
                </p:sp>
                <p:sp>
                  <p:nvSpPr>
                    <p:cNvPr id="1283" name="Line 1484"/>
                    <p:cNvSpPr>
                      <a:spLocks noChangeShapeType="1"/>
                    </p:cNvSpPr>
                    <p:nvPr/>
                  </p:nvSpPr>
                  <p:spPr bwMode="auto">
                    <a:xfrm>
                      <a:off x="2034" y="1610"/>
                      <a:ext cx="30" cy="1"/>
                    </a:xfrm>
                    <a:prstGeom prst="line">
                      <a:avLst/>
                    </a:prstGeom>
                    <a:noFill/>
                    <a:ln w="6350">
                      <a:noFill/>
                      <a:round/>
                      <a:headEnd/>
                      <a:tailEnd/>
                    </a:ln>
                  </p:spPr>
                  <p:txBody>
                    <a:bodyPr/>
                    <a:lstStyle/>
                    <a:p>
                      <a:endParaRPr lang="zh-TW" altLang="en-US"/>
                    </a:p>
                  </p:txBody>
                </p:sp>
                <p:sp>
                  <p:nvSpPr>
                    <p:cNvPr id="1284" name="Line 1485"/>
                    <p:cNvSpPr>
                      <a:spLocks noChangeShapeType="1"/>
                    </p:cNvSpPr>
                    <p:nvPr/>
                  </p:nvSpPr>
                  <p:spPr bwMode="auto">
                    <a:xfrm>
                      <a:off x="2034" y="1612"/>
                      <a:ext cx="30" cy="1"/>
                    </a:xfrm>
                    <a:prstGeom prst="line">
                      <a:avLst/>
                    </a:prstGeom>
                    <a:noFill/>
                    <a:ln w="6350">
                      <a:noFill/>
                      <a:round/>
                      <a:headEnd/>
                      <a:tailEnd/>
                    </a:ln>
                  </p:spPr>
                  <p:txBody>
                    <a:bodyPr/>
                    <a:lstStyle/>
                    <a:p>
                      <a:endParaRPr lang="zh-TW" altLang="en-US"/>
                    </a:p>
                  </p:txBody>
                </p:sp>
                <p:sp>
                  <p:nvSpPr>
                    <p:cNvPr id="1285" name="Line 1486"/>
                    <p:cNvSpPr>
                      <a:spLocks noChangeShapeType="1"/>
                    </p:cNvSpPr>
                    <p:nvPr/>
                  </p:nvSpPr>
                  <p:spPr bwMode="auto">
                    <a:xfrm>
                      <a:off x="2034" y="1614"/>
                      <a:ext cx="30" cy="1"/>
                    </a:xfrm>
                    <a:prstGeom prst="line">
                      <a:avLst/>
                    </a:prstGeom>
                    <a:noFill/>
                    <a:ln w="6350">
                      <a:noFill/>
                      <a:round/>
                      <a:headEnd/>
                      <a:tailEnd/>
                    </a:ln>
                  </p:spPr>
                  <p:txBody>
                    <a:bodyPr/>
                    <a:lstStyle/>
                    <a:p>
                      <a:endParaRPr lang="zh-TW" altLang="en-US"/>
                    </a:p>
                  </p:txBody>
                </p:sp>
                <p:sp>
                  <p:nvSpPr>
                    <p:cNvPr id="1286" name="Line 1487"/>
                    <p:cNvSpPr>
                      <a:spLocks noChangeShapeType="1"/>
                    </p:cNvSpPr>
                    <p:nvPr/>
                  </p:nvSpPr>
                  <p:spPr bwMode="auto">
                    <a:xfrm>
                      <a:off x="2034" y="1616"/>
                      <a:ext cx="30" cy="1"/>
                    </a:xfrm>
                    <a:prstGeom prst="line">
                      <a:avLst/>
                    </a:prstGeom>
                    <a:noFill/>
                    <a:ln w="6350">
                      <a:noFill/>
                      <a:round/>
                      <a:headEnd/>
                      <a:tailEnd/>
                    </a:ln>
                  </p:spPr>
                  <p:txBody>
                    <a:bodyPr/>
                    <a:lstStyle/>
                    <a:p>
                      <a:endParaRPr lang="zh-TW" altLang="en-US"/>
                    </a:p>
                  </p:txBody>
                </p:sp>
                <p:sp>
                  <p:nvSpPr>
                    <p:cNvPr id="1287" name="Line 1488"/>
                    <p:cNvSpPr>
                      <a:spLocks noChangeShapeType="1"/>
                    </p:cNvSpPr>
                    <p:nvPr/>
                  </p:nvSpPr>
                  <p:spPr bwMode="auto">
                    <a:xfrm>
                      <a:off x="2034" y="1618"/>
                      <a:ext cx="30" cy="1"/>
                    </a:xfrm>
                    <a:prstGeom prst="line">
                      <a:avLst/>
                    </a:prstGeom>
                    <a:noFill/>
                    <a:ln w="6350">
                      <a:noFill/>
                      <a:round/>
                      <a:headEnd/>
                      <a:tailEnd/>
                    </a:ln>
                  </p:spPr>
                  <p:txBody>
                    <a:bodyPr/>
                    <a:lstStyle/>
                    <a:p>
                      <a:endParaRPr lang="zh-TW" altLang="en-US"/>
                    </a:p>
                  </p:txBody>
                </p:sp>
                <p:sp>
                  <p:nvSpPr>
                    <p:cNvPr id="1288" name="Line 1489"/>
                    <p:cNvSpPr>
                      <a:spLocks noChangeShapeType="1"/>
                    </p:cNvSpPr>
                    <p:nvPr/>
                  </p:nvSpPr>
                  <p:spPr bwMode="auto">
                    <a:xfrm>
                      <a:off x="2034" y="1620"/>
                      <a:ext cx="30" cy="1"/>
                    </a:xfrm>
                    <a:prstGeom prst="line">
                      <a:avLst/>
                    </a:prstGeom>
                    <a:noFill/>
                    <a:ln w="6350">
                      <a:noFill/>
                      <a:round/>
                      <a:headEnd/>
                      <a:tailEnd/>
                    </a:ln>
                  </p:spPr>
                  <p:txBody>
                    <a:bodyPr/>
                    <a:lstStyle/>
                    <a:p>
                      <a:endParaRPr lang="zh-TW" altLang="en-US"/>
                    </a:p>
                  </p:txBody>
                </p:sp>
                <p:sp>
                  <p:nvSpPr>
                    <p:cNvPr id="1289" name="Line 1490"/>
                    <p:cNvSpPr>
                      <a:spLocks noChangeShapeType="1"/>
                    </p:cNvSpPr>
                    <p:nvPr/>
                  </p:nvSpPr>
                  <p:spPr bwMode="auto">
                    <a:xfrm>
                      <a:off x="2034" y="1622"/>
                      <a:ext cx="30" cy="1"/>
                    </a:xfrm>
                    <a:prstGeom prst="line">
                      <a:avLst/>
                    </a:prstGeom>
                    <a:noFill/>
                    <a:ln w="6350">
                      <a:noFill/>
                      <a:round/>
                      <a:headEnd/>
                      <a:tailEnd/>
                    </a:ln>
                  </p:spPr>
                  <p:txBody>
                    <a:bodyPr/>
                    <a:lstStyle/>
                    <a:p>
                      <a:endParaRPr lang="zh-TW" altLang="en-US"/>
                    </a:p>
                  </p:txBody>
                </p:sp>
                <p:sp>
                  <p:nvSpPr>
                    <p:cNvPr id="1290" name="Line 1491"/>
                    <p:cNvSpPr>
                      <a:spLocks noChangeShapeType="1"/>
                    </p:cNvSpPr>
                    <p:nvPr/>
                  </p:nvSpPr>
                  <p:spPr bwMode="auto">
                    <a:xfrm>
                      <a:off x="2034" y="1624"/>
                      <a:ext cx="30" cy="1"/>
                    </a:xfrm>
                    <a:prstGeom prst="line">
                      <a:avLst/>
                    </a:prstGeom>
                    <a:noFill/>
                    <a:ln w="6350">
                      <a:noFill/>
                      <a:round/>
                      <a:headEnd/>
                      <a:tailEnd/>
                    </a:ln>
                  </p:spPr>
                  <p:txBody>
                    <a:bodyPr/>
                    <a:lstStyle/>
                    <a:p>
                      <a:endParaRPr lang="zh-TW" altLang="en-US"/>
                    </a:p>
                  </p:txBody>
                </p:sp>
                <p:sp>
                  <p:nvSpPr>
                    <p:cNvPr id="1291" name="Line 1492"/>
                    <p:cNvSpPr>
                      <a:spLocks noChangeShapeType="1"/>
                    </p:cNvSpPr>
                    <p:nvPr/>
                  </p:nvSpPr>
                  <p:spPr bwMode="auto">
                    <a:xfrm>
                      <a:off x="2034" y="1626"/>
                      <a:ext cx="30" cy="1"/>
                    </a:xfrm>
                    <a:prstGeom prst="line">
                      <a:avLst/>
                    </a:prstGeom>
                    <a:noFill/>
                    <a:ln w="6350">
                      <a:noFill/>
                      <a:round/>
                      <a:headEnd/>
                      <a:tailEnd/>
                    </a:ln>
                  </p:spPr>
                  <p:txBody>
                    <a:bodyPr/>
                    <a:lstStyle/>
                    <a:p>
                      <a:endParaRPr lang="zh-TW" altLang="en-US"/>
                    </a:p>
                  </p:txBody>
                </p:sp>
                <p:sp>
                  <p:nvSpPr>
                    <p:cNvPr id="1292" name="Line 1493"/>
                    <p:cNvSpPr>
                      <a:spLocks noChangeShapeType="1"/>
                    </p:cNvSpPr>
                    <p:nvPr/>
                  </p:nvSpPr>
                  <p:spPr bwMode="auto">
                    <a:xfrm>
                      <a:off x="2034" y="1628"/>
                      <a:ext cx="30" cy="1"/>
                    </a:xfrm>
                    <a:prstGeom prst="line">
                      <a:avLst/>
                    </a:prstGeom>
                    <a:noFill/>
                    <a:ln w="6350">
                      <a:noFill/>
                      <a:round/>
                      <a:headEnd/>
                      <a:tailEnd/>
                    </a:ln>
                  </p:spPr>
                  <p:txBody>
                    <a:bodyPr/>
                    <a:lstStyle/>
                    <a:p>
                      <a:endParaRPr lang="zh-TW" altLang="en-US"/>
                    </a:p>
                  </p:txBody>
                </p:sp>
                <p:sp>
                  <p:nvSpPr>
                    <p:cNvPr id="1293" name="Line 1494"/>
                    <p:cNvSpPr>
                      <a:spLocks noChangeShapeType="1"/>
                    </p:cNvSpPr>
                    <p:nvPr/>
                  </p:nvSpPr>
                  <p:spPr bwMode="auto">
                    <a:xfrm>
                      <a:off x="2034" y="1630"/>
                      <a:ext cx="30" cy="1"/>
                    </a:xfrm>
                    <a:prstGeom prst="line">
                      <a:avLst/>
                    </a:prstGeom>
                    <a:noFill/>
                    <a:ln w="6350">
                      <a:noFill/>
                      <a:round/>
                      <a:headEnd/>
                      <a:tailEnd/>
                    </a:ln>
                  </p:spPr>
                  <p:txBody>
                    <a:bodyPr/>
                    <a:lstStyle/>
                    <a:p>
                      <a:endParaRPr lang="zh-TW" altLang="en-US"/>
                    </a:p>
                  </p:txBody>
                </p:sp>
                <p:sp>
                  <p:nvSpPr>
                    <p:cNvPr id="1294" name="AutoShape 1495"/>
                    <p:cNvSpPr>
                      <a:spLocks noChangeArrowheads="1"/>
                    </p:cNvSpPr>
                    <p:nvPr/>
                  </p:nvSpPr>
                  <p:spPr bwMode="auto">
                    <a:xfrm>
                      <a:off x="2034" y="1418"/>
                      <a:ext cx="30" cy="212"/>
                    </a:xfrm>
                    <a:prstGeom prst="roundRect">
                      <a:avLst>
                        <a:gd name="adj" fmla="val 50000"/>
                      </a:avLst>
                    </a:prstGeom>
                    <a:solidFill>
                      <a:srgbClr val="FF2327"/>
                    </a:solidFill>
                    <a:ln w="6350">
                      <a:noFill/>
                      <a:round/>
                      <a:headEnd/>
                      <a:tailEnd/>
                    </a:ln>
                  </p:spPr>
                  <p:txBody>
                    <a:bodyPr/>
                    <a:lstStyle/>
                    <a:p>
                      <a:endParaRPr lang="zh-TW" altLang="en-US"/>
                    </a:p>
                  </p:txBody>
                </p:sp>
                <p:sp>
                  <p:nvSpPr>
                    <p:cNvPr id="1295" name="AutoShape 1496"/>
                    <p:cNvSpPr>
                      <a:spLocks noChangeArrowheads="1"/>
                    </p:cNvSpPr>
                    <p:nvPr/>
                  </p:nvSpPr>
                  <p:spPr bwMode="auto">
                    <a:xfrm>
                      <a:off x="2100" y="1418"/>
                      <a:ext cx="28" cy="212"/>
                    </a:xfrm>
                    <a:prstGeom prst="roundRect">
                      <a:avLst>
                        <a:gd name="adj" fmla="val 50000"/>
                      </a:avLst>
                    </a:prstGeom>
                    <a:solidFill>
                      <a:srgbClr val="FF2327"/>
                    </a:solidFill>
                    <a:ln w="6350">
                      <a:noFill/>
                      <a:round/>
                      <a:headEnd/>
                      <a:tailEnd/>
                    </a:ln>
                  </p:spPr>
                  <p:txBody>
                    <a:bodyPr/>
                    <a:lstStyle/>
                    <a:p>
                      <a:endParaRPr lang="zh-TW" altLang="en-US"/>
                    </a:p>
                  </p:txBody>
                </p:sp>
                <p:sp>
                  <p:nvSpPr>
                    <p:cNvPr id="1296" name="Line 1497"/>
                    <p:cNvSpPr>
                      <a:spLocks noChangeShapeType="1"/>
                    </p:cNvSpPr>
                    <p:nvPr/>
                  </p:nvSpPr>
                  <p:spPr bwMode="auto">
                    <a:xfrm>
                      <a:off x="2100" y="1418"/>
                      <a:ext cx="28" cy="1"/>
                    </a:xfrm>
                    <a:prstGeom prst="line">
                      <a:avLst/>
                    </a:prstGeom>
                    <a:noFill/>
                    <a:ln w="6350">
                      <a:noFill/>
                      <a:round/>
                      <a:headEnd/>
                      <a:tailEnd/>
                    </a:ln>
                  </p:spPr>
                  <p:txBody>
                    <a:bodyPr/>
                    <a:lstStyle/>
                    <a:p>
                      <a:endParaRPr lang="zh-TW" altLang="en-US"/>
                    </a:p>
                  </p:txBody>
                </p:sp>
                <p:sp>
                  <p:nvSpPr>
                    <p:cNvPr id="1297" name="Line 1498"/>
                    <p:cNvSpPr>
                      <a:spLocks noChangeShapeType="1"/>
                    </p:cNvSpPr>
                    <p:nvPr/>
                  </p:nvSpPr>
                  <p:spPr bwMode="auto">
                    <a:xfrm>
                      <a:off x="2100" y="1420"/>
                      <a:ext cx="28" cy="1"/>
                    </a:xfrm>
                    <a:prstGeom prst="line">
                      <a:avLst/>
                    </a:prstGeom>
                    <a:noFill/>
                    <a:ln w="6350">
                      <a:noFill/>
                      <a:round/>
                      <a:headEnd/>
                      <a:tailEnd/>
                    </a:ln>
                  </p:spPr>
                  <p:txBody>
                    <a:bodyPr/>
                    <a:lstStyle/>
                    <a:p>
                      <a:endParaRPr lang="zh-TW" altLang="en-US"/>
                    </a:p>
                  </p:txBody>
                </p:sp>
                <p:sp>
                  <p:nvSpPr>
                    <p:cNvPr id="1298" name="Line 1499"/>
                    <p:cNvSpPr>
                      <a:spLocks noChangeShapeType="1"/>
                    </p:cNvSpPr>
                    <p:nvPr/>
                  </p:nvSpPr>
                  <p:spPr bwMode="auto">
                    <a:xfrm>
                      <a:off x="2100" y="1422"/>
                      <a:ext cx="28" cy="1"/>
                    </a:xfrm>
                    <a:prstGeom prst="line">
                      <a:avLst/>
                    </a:prstGeom>
                    <a:noFill/>
                    <a:ln w="6350">
                      <a:noFill/>
                      <a:round/>
                      <a:headEnd/>
                      <a:tailEnd/>
                    </a:ln>
                  </p:spPr>
                  <p:txBody>
                    <a:bodyPr/>
                    <a:lstStyle/>
                    <a:p>
                      <a:endParaRPr lang="zh-TW" altLang="en-US"/>
                    </a:p>
                  </p:txBody>
                </p:sp>
                <p:sp>
                  <p:nvSpPr>
                    <p:cNvPr id="1299" name="Line 1500"/>
                    <p:cNvSpPr>
                      <a:spLocks noChangeShapeType="1"/>
                    </p:cNvSpPr>
                    <p:nvPr/>
                  </p:nvSpPr>
                  <p:spPr bwMode="auto">
                    <a:xfrm>
                      <a:off x="2100" y="1424"/>
                      <a:ext cx="28" cy="1"/>
                    </a:xfrm>
                    <a:prstGeom prst="line">
                      <a:avLst/>
                    </a:prstGeom>
                    <a:noFill/>
                    <a:ln w="6350">
                      <a:noFill/>
                      <a:round/>
                      <a:headEnd/>
                      <a:tailEnd/>
                    </a:ln>
                  </p:spPr>
                  <p:txBody>
                    <a:bodyPr/>
                    <a:lstStyle/>
                    <a:p>
                      <a:endParaRPr lang="zh-TW" altLang="en-US"/>
                    </a:p>
                  </p:txBody>
                </p:sp>
                <p:sp>
                  <p:nvSpPr>
                    <p:cNvPr id="1300" name="Line 1501"/>
                    <p:cNvSpPr>
                      <a:spLocks noChangeShapeType="1"/>
                    </p:cNvSpPr>
                    <p:nvPr/>
                  </p:nvSpPr>
                  <p:spPr bwMode="auto">
                    <a:xfrm>
                      <a:off x="2100" y="1426"/>
                      <a:ext cx="28" cy="1"/>
                    </a:xfrm>
                    <a:prstGeom prst="line">
                      <a:avLst/>
                    </a:prstGeom>
                    <a:noFill/>
                    <a:ln w="6350">
                      <a:noFill/>
                      <a:round/>
                      <a:headEnd/>
                      <a:tailEnd/>
                    </a:ln>
                  </p:spPr>
                  <p:txBody>
                    <a:bodyPr/>
                    <a:lstStyle/>
                    <a:p>
                      <a:endParaRPr lang="zh-TW" altLang="en-US"/>
                    </a:p>
                  </p:txBody>
                </p:sp>
                <p:sp>
                  <p:nvSpPr>
                    <p:cNvPr id="1301" name="Line 1502"/>
                    <p:cNvSpPr>
                      <a:spLocks noChangeShapeType="1"/>
                    </p:cNvSpPr>
                    <p:nvPr/>
                  </p:nvSpPr>
                  <p:spPr bwMode="auto">
                    <a:xfrm>
                      <a:off x="2100" y="1428"/>
                      <a:ext cx="28" cy="1"/>
                    </a:xfrm>
                    <a:prstGeom prst="line">
                      <a:avLst/>
                    </a:prstGeom>
                    <a:noFill/>
                    <a:ln w="6350">
                      <a:noFill/>
                      <a:round/>
                      <a:headEnd/>
                      <a:tailEnd/>
                    </a:ln>
                  </p:spPr>
                  <p:txBody>
                    <a:bodyPr/>
                    <a:lstStyle/>
                    <a:p>
                      <a:endParaRPr lang="zh-TW" altLang="en-US"/>
                    </a:p>
                  </p:txBody>
                </p:sp>
                <p:sp>
                  <p:nvSpPr>
                    <p:cNvPr id="1302" name="Line 1503"/>
                    <p:cNvSpPr>
                      <a:spLocks noChangeShapeType="1"/>
                    </p:cNvSpPr>
                    <p:nvPr/>
                  </p:nvSpPr>
                  <p:spPr bwMode="auto">
                    <a:xfrm>
                      <a:off x="2100" y="1430"/>
                      <a:ext cx="28" cy="1"/>
                    </a:xfrm>
                    <a:prstGeom prst="line">
                      <a:avLst/>
                    </a:prstGeom>
                    <a:noFill/>
                    <a:ln w="6350">
                      <a:noFill/>
                      <a:round/>
                      <a:headEnd/>
                      <a:tailEnd/>
                    </a:ln>
                  </p:spPr>
                  <p:txBody>
                    <a:bodyPr/>
                    <a:lstStyle/>
                    <a:p>
                      <a:endParaRPr lang="zh-TW" altLang="en-US"/>
                    </a:p>
                  </p:txBody>
                </p:sp>
                <p:sp>
                  <p:nvSpPr>
                    <p:cNvPr id="1303" name="Line 1504"/>
                    <p:cNvSpPr>
                      <a:spLocks noChangeShapeType="1"/>
                    </p:cNvSpPr>
                    <p:nvPr/>
                  </p:nvSpPr>
                  <p:spPr bwMode="auto">
                    <a:xfrm>
                      <a:off x="2100" y="1432"/>
                      <a:ext cx="28" cy="1"/>
                    </a:xfrm>
                    <a:prstGeom prst="line">
                      <a:avLst/>
                    </a:prstGeom>
                    <a:noFill/>
                    <a:ln w="6350">
                      <a:noFill/>
                      <a:round/>
                      <a:headEnd/>
                      <a:tailEnd/>
                    </a:ln>
                  </p:spPr>
                  <p:txBody>
                    <a:bodyPr/>
                    <a:lstStyle/>
                    <a:p>
                      <a:endParaRPr lang="zh-TW" altLang="en-US"/>
                    </a:p>
                  </p:txBody>
                </p:sp>
                <p:sp>
                  <p:nvSpPr>
                    <p:cNvPr id="1304" name="Line 1505"/>
                    <p:cNvSpPr>
                      <a:spLocks noChangeShapeType="1"/>
                    </p:cNvSpPr>
                    <p:nvPr/>
                  </p:nvSpPr>
                  <p:spPr bwMode="auto">
                    <a:xfrm>
                      <a:off x="2100" y="1434"/>
                      <a:ext cx="28" cy="1"/>
                    </a:xfrm>
                    <a:prstGeom prst="line">
                      <a:avLst/>
                    </a:prstGeom>
                    <a:noFill/>
                    <a:ln w="6350">
                      <a:noFill/>
                      <a:round/>
                      <a:headEnd/>
                      <a:tailEnd/>
                    </a:ln>
                  </p:spPr>
                  <p:txBody>
                    <a:bodyPr/>
                    <a:lstStyle/>
                    <a:p>
                      <a:endParaRPr lang="zh-TW" altLang="en-US"/>
                    </a:p>
                  </p:txBody>
                </p:sp>
                <p:sp>
                  <p:nvSpPr>
                    <p:cNvPr id="1305" name="Line 1506"/>
                    <p:cNvSpPr>
                      <a:spLocks noChangeShapeType="1"/>
                    </p:cNvSpPr>
                    <p:nvPr/>
                  </p:nvSpPr>
                  <p:spPr bwMode="auto">
                    <a:xfrm>
                      <a:off x="2100" y="1436"/>
                      <a:ext cx="28" cy="1"/>
                    </a:xfrm>
                    <a:prstGeom prst="line">
                      <a:avLst/>
                    </a:prstGeom>
                    <a:noFill/>
                    <a:ln w="6350">
                      <a:noFill/>
                      <a:round/>
                      <a:headEnd/>
                      <a:tailEnd/>
                    </a:ln>
                  </p:spPr>
                  <p:txBody>
                    <a:bodyPr/>
                    <a:lstStyle/>
                    <a:p>
                      <a:endParaRPr lang="zh-TW" altLang="en-US"/>
                    </a:p>
                  </p:txBody>
                </p:sp>
                <p:sp>
                  <p:nvSpPr>
                    <p:cNvPr id="1306" name="Line 1507"/>
                    <p:cNvSpPr>
                      <a:spLocks noChangeShapeType="1"/>
                    </p:cNvSpPr>
                    <p:nvPr/>
                  </p:nvSpPr>
                  <p:spPr bwMode="auto">
                    <a:xfrm>
                      <a:off x="2100" y="1438"/>
                      <a:ext cx="28" cy="1"/>
                    </a:xfrm>
                    <a:prstGeom prst="line">
                      <a:avLst/>
                    </a:prstGeom>
                    <a:noFill/>
                    <a:ln w="6350">
                      <a:noFill/>
                      <a:round/>
                      <a:headEnd/>
                      <a:tailEnd/>
                    </a:ln>
                  </p:spPr>
                  <p:txBody>
                    <a:bodyPr/>
                    <a:lstStyle/>
                    <a:p>
                      <a:endParaRPr lang="zh-TW" altLang="en-US"/>
                    </a:p>
                  </p:txBody>
                </p:sp>
                <p:sp>
                  <p:nvSpPr>
                    <p:cNvPr id="1307" name="Line 1508"/>
                    <p:cNvSpPr>
                      <a:spLocks noChangeShapeType="1"/>
                    </p:cNvSpPr>
                    <p:nvPr/>
                  </p:nvSpPr>
                  <p:spPr bwMode="auto">
                    <a:xfrm>
                      <a:off x="2100" y="1440"/>
                      <a:ext cx="28" cy="1"/>
                    </a:xfrm>
                    <a:prstGeom prst="line">
                      <a:avLst/>
                    </a:prstGeom>
                    <a:noFill/>
                    <a:ln w="6350">
                      <a:noFill/>
                      <a:round/>
                      <a:headEnd/>
                      <a:tailEnd/>
                    </a:ln>
                  </p:spPr>
                  <p:txBody>
                    <a:bodyPr/>
                    <a:lstStyle/>
                    <a:p>
                      <a:endParaRPr lang="zh-TW" altLang="en-US"/>
                    </a:p>
                  </p:txBody>
                </p:sp>
                <p:sp>
                  <p:nvSpPr>
                    <p:cNvPr id="1308" name="Line 1509"/>
                    <p:cNvSpPr>
                      <a:spLocks noChangeShapeType="1"/>
                    </p:cNvSpPr>
                    <p:nvPr/>
                  </p:nvSpPr>
                  <p:spPr bwMode="auto">
                    <a:xfrm>
                      <a:off x="2100" y="1442"/>
                      <a:ext cx="28" cy="1"/>
                    </a:xfrm>
                    <a:prstGeom prst="line">
                      <a:avLst/>
                    </a:prstGeom>
                    <a:noFill/>
                    <a:ln w="6350">
                      <a:noFill/>
                      <a:round/>
                      <a:headEnd/>
                      <a:tailEnd/>
                    </a:ln>
                  </p:spPr>
                  <p:txBody>
                    <a:bodyPr/>
                    <a:lstStyle/>
                    <a:p>
                      <a:endParaRPr lang="zh-TW" altLang="en-US"/>
                    </a:p>
                  </p:txBody>
                </p:sp>
                <p:sp>
                  <p:nvSpPr>
                    <p:cNvPr id="1309" name="Line 1510"/>
                    <p:cNvSpPr>
                      <a:spLocks noChangeShapeType="1"/>
                    </p:cNvSpPr>
                    <p:nvPr/>
                  </p:nvSpPr>
                  <p:spPr bwMode="auto">
                    <a:xfrm>
                      <a:off x="2100" y="1444"/>
                      <a:ext cx="28" cy="1"/>
                    </a:xfrm>
                    <a:prstGeom prst="line">
                      <a:avLst/>
                    </a:prstGeom>
                    <a:noFill/>
                    <a:ln w="6350">
                      <a:noFill/>
                      <a:round/>
                      <a:headEnd/>
                      <a:tailEnd/>
                    </a:ln>
                  </p:spPr>
                  <p:txBody>
                    <a:bodyPr/>
                    <a:lstStyle/>
                    <a:p>
                      <a:endParaRPr lang="zh-TW" altLang="en-US"/>
                    </a:p>
                  </p:txBody>
                </p:sp>
                <p:sp>
                  <p:nvSpPr>
                    <p:cNvPr id="1310" name="Line 1511"/>
                    <p:cNvSpPr>
                      <a:spLocks noChangeShapeType="1"/>
                    </p:cNvSpPr>
                    <p:nvPr/>
                  </p:nvSpPr>
                  <p:spPr bwMode="auto">
                    <a:xfrm>
                      <a:off x="2100" y="1446"/>
                      <a:ext cx="28" cy="1"/>
                    </a:xfrm>
                    <a:prstGeom prst="line">
                      <a:avLst/>
                    </a:prstGeom>
                    <a:noFill/>
                    <a:ln w="6350">
                      <a:noFill/>
                      <a:round/>
                      <a:headEnd/>
                      <a:tailEnd/>
                    </a:ln>
                  </p:spPr>
                  <p:txBody>
                    <a:bodyPr/>
                    <a:lstStyle/>
                    <a:p>
                      <a:endParaRPr lang="zh-TW" altLang="en-US"/>
                    </a:p>
                  </p:txBody>
                </p:sp>
                <p:sp>
                  <p:nvSpPr>
                    <p:cNvPr id="1311" name="Line 1512"/>
                    <p:cNvSpPr>
                      <a:spLocks noChangeShapeType="1"/>
                    </p:cNvSpPr>
                    <p:nvPr/>
                  </p:nvSpPr>
                  <p:spPr bwMode="auto">
                    <a:xfrm>
                      <a:off x="2100" y="1448"/>
                      <a:ext cx="28" cy="1"/>
                    </a:xfrm>
                    <a:prstGeom prst="line">
                      <a:avLst/>
                    </a:prstGeom>
                    <a:noFill/>
                    <a:ln w="6350">
                      <a:noFill/>
                      <a:round/>
                      <a:headEnd/>
                      <a:tailEnd/>
                    </a:ln>
                  </p:spPr>
                  <p:txBody>
                    <a:bodyPr/>
                    <a:lstStyle/>
                    <a:p>
                      <a:endParaRPr lang="zh-TW" altLang="en-US"/>
                    </a:p>
                  </p:txBody>
                </p:sp>
                <p:sp>
                  <p:nvSpPr>
                    <p:cNvPr id="1312" name="Line 1513"/>
                    <p:cNvSpPr>
                      <a:spLocks noChangeShapeType="1"/>
                    </p:cNvSpPr>
                    <p:nvPr/>
                  </p:nvSpPr>
                  <p:spPr bwMode="auto">
                    <a:xfrm>
                      <a:off x="2100" y="1450"/>
                      <a:ext cx="28" cy="1"/>
                    </a:xfrm>
                    <a:prstGeom prst="line">
                      <a:avLst/>
                    </a:prstGeom>
                    <a:noFill/>
                    <a:ln w="6350">
                      <a:noFill/>
                      <a:round/>
                      <a:headEnd/>
                      <a:tailEnd/>
                    </a:ln>
                  </p:spPr>
                  <p:txBody>
                    <a:bodyPr/>
                    <a:lstStyle/>
                    <a:p>
                      <a:endParaRPr lang="zh-TW" altLang="en-US"/>
                    </a:p>
                  </p:txBody>
                </p:sp>
                <p:sp>
                  <p:nvSpPr>
                    <p:cNvPr id="1313" name="Line 1514"/>
                    <p:cNvSpPr>
                      <a:spLocks noChangeShapeType="1"/>
                    </p:cNvSpPr>
                    <p:nvPr/>
                  </p:nvSpPr>
                  <p:spPr bwMode="auto">
                    <a:xfrm>
                      <a:off x="2100" y="1452"/>
                      <a:ext cx="28" cy="1"/>
                    </a:xfrm>
                    <a:prstGeom prst="line">
                      <a:avLst/>
                    </a:prstGeom>
                    <a:noFill/>
                    <a:ln w="6350">
                      <a:noFill/>
                      <a:round/>
                      <a:headEnd/>
                      <a:tailEnd/>
                    </a:ln>
                  </p:spPr>
                  <p:txBody>
                    <a:bodyPr/>
                    <a:lstStyle/>
                    <a:p>
                      <a:endParaRPr lang="zh-TW" altLang="en-US"/>
                    </a:p>
                  </p:txBody>
                </p:sp>
                <p:sp>
                  <p:nvSpPr>
                    <p:cNvPr id="1314" name="Line 1515"/>
                    <p:cNvSpPr>
                      <a:spLocks noChangeShapeType="1"/>
                    </p:cNvSpPr>
                    <p:nvPr/>
                  </p:nvSpPr>
                  <p:spPr bwMode="auto">
                    <a:xfrm>
                      <a:off x="2100" y="1454"/>
                      <a:ext cx="28" cy="1"/>
                    </a:xfrm>
                    <a:prstGeom prst="line">
                      <a:avLst/>
                    </a:prstGeom>
                    <a:noFill/>
                    <a:ln w="6350">
                      <a:noFill/>
                      <a:round/>
                      <a:headEnd/>
                      <a:tailEnd/>
                    </a:ln>
                  </p:spPr>
                  <p:txBody>
                    <a:bodyPr/>
                    <a:lstStyle/>
                    <a:p>
                      <a:endParaRPr lang="zh-TW" altLang="en-US"/>
                    </a:p>
                  </p:txBody>
                </p:sp>
                <p:sp>
                  <p:nvSpPr>
                    <p:cNvPr id="1315" name="Line 1516"/>
                    <p:cNvSpPr>
                      <a:spLocks noChangeShapeType="1"/>
                    </p:cNvSpPr>
                    <p:nvPr/>
                  </p:nvSpPr>
                  <p:spPr bwMode="auto">
                    <a:xfrm>
                      <a:off x="2100" y="1456"/>
                      <a:ext cx="28" cy="1"/>
                    </a:xfrm>
                    <a:prstGeom prst="line">
                      <a:avLst/>
                    </a:prstGeom>
                    <a:noFill/>
                    <a:ln w="6350">
                      <a:noFill/>
                      <a:round/>
                      <a:headEnd/>
                      <a:tailEnd/>
                    </a:ln>
                  </p:spPr>
                  <p:txBody>
                    <a:bodyPr/>
                    <a:lstStyle/>
                    <a:p>
                      <a:endParaRPr lang="zh-TW" altLang="en-US"/>
                    </a:p>
                  </p:txBody>
                </p:sp>
                <p:sp>
                  <p:nvSpPr>
                    <p:cNvPr id="1316" name="Line 1517"/>
                    <p:cNvSpPr>
                      <a:spLocks noChangeShapeType="1"/>
                    </p:cNvSpPr>
                    <p:nvPr/>
                  </p:nvSpPr>
                  <p:spPr bwMode="auto">
                    <a:xfrm>
                      <a:off x="2100" y="1458"/>
                      <a:ext cx="28" cy="1"/>
                    </a:xfrm>
                    <a:prstGeom prst="line">
                      <a:avLst/>
                    </a:prstGeom>
                    <a:noFill/>
                    <a:ln w="6350">
                      <a:noFill/>
                      <a:round/>
                      <a:headEnd/>
                      <a:tailEnd/>
                    </a:ln>
                  </p:spPr>
                  <p:txBody>
                    <a:bodyPr/>
                    <a:lstStyle/>
                    <a:p>
                      <a:endParaRPr lang="zh-TW" altLang="en-US"/>
                    </a:p>
                  </p:txBody>
                </p:sp>
                <p:sp>
                  <p:nvSpPr>
                    <p:cNvPr id="1317" name="Line 1518"/>
                    <p:cNvSpPr>
                      <a:spLocks noChangeShapeType="1"/>
                    </p:cNvSpPr>
                    <p:nvPr/>
                  </p:nvSpPr>
                  <p:spPr bwMode="auto">
                    <a:xfrm>
                      <a:off x="2100" y="1460"/>
                      <a:ext cx="28" cy="1"/>
                    </a:xfrm>
                    <a:prstGeom prst="line">
                      <a:avLst/>
                    </a:prstGeom>
                    <a:noFill/>
                    <a:ln w="6350">
                      <a:noFill/>
                      <a:round/>
                      <a:headEnd/>
                      <a:tailEnd/>
                    </a:ln>
                  </p:spPr>
                  <p:txBody>
                    <a:bodyPr/>
                    <a:lstStyle/>
                    <a:p>
                      <a:endParaRPr lang="zh-TW" altLang="en-US"/>
                    </a:p>
                  </p:txBody>
                </p:sp>
                <p:sp>
                  <p:nvSpPr>
                    <p:cNvPr id="1318" name="Line 1519"/>
                    <p:cNvSpPr>
                      <a:spLocks noChangeShapeType="1"/>
                    </p:cNvSpPr>
                    <p:nvPr/>
                  </p:nvSpPr>
                  <p:spPr bwMode="auto">
                    <a:xfrm>
                      <a:off x="2100" y="1462"/>
                      <a:ext cx="28" cy="1"/>
                    </a:xfrm>
                    <a:prstGeom prst="line">
                      <a:avLst/>
                    </a:prstGeom>
                    <a:noFill/>
                    <a:ln w="6350">
                      <a:noFill/>
                      <a:round/>
                      <a:headEnd/>
                      <a:tailEnd/>
                    </a:ln>
                  </p:spPr>
                  <p:txBody>
                    <a:bodyPr/>
                    <a:lstStyle/>
                    <a:p>
                      <a:endParaRPr lang="zh-TW" altLang="en-US"/>
                    </a:p>
                  </p:txBody>
                </p:sp>
                <p:sp>
                  <p:nvSpPr>
                    <p:cNvPr id="1319" name="Line 1520"/>
                    <p:cNvSpPr>
                      <a:spLocks noChangeShapeType="1"/>
                    </p:cNvSpPr>
                    <p:nvPr/>
                  </p:nvSpPr>
                  <p:spPr bwMode="auto">
                    <a:xfrm>
                      <a:off x="2100" y="1464"/>
                      <a:ext cx="28" cy="1"/>
                    </a:xfrm>
                    <a:prstGeom prst="line">
                      <a:avLst/>
                    </a:prstGeom>
                    <a:noFill/>
                    <a:ln w="6350">
                      <a:noFill/>
                      <a:round/>
                      <a:headEnd/>
                      <a:tailEnd/>
                    </a:ln>
                  </p:spPr>
                  <p:txBody>
                    <a:bodyPr/>
                    <a:lstStyle/>
                    <a:p>
                      <a:endParaRPr lang="zh-TW" altLang="en-US"/>
                    </a:p>
                  </p:txBody>
                </p:sp>
                <p:sp>
                  <p:nvSpPr>
                    <p:cNvPr id="1320" name="Line 1521"/>
                    <p:cNvSpPr>
                      <a:spLocks noChangeShapeType="1"/>
                    </p:cNvSpPr>
                    <p:nvPr/>
                  </p:nvSpPr>
                  <p:spPr bwMode="auto">
                    <a:xfrm>
                      <a:off x="2100" y="1466"/>
                      <a:ext cx="28" cy="1"/>
                    </a:xfrm>
                    <a:prstGeom prst="line">
                      <a:avLst/>
                    </a:prstGeom>
                    <a:noFill/>
                    <a:ln w="6350">
                      <a:noFill/>
                      <a:round/>
                      <a:headEnd/>
                      <a:tailEnd/>
                    </a:ln>
                  </p:spPr>
                  <p:txBody>
                    <a:bodyPr/>
                    <a:lstStyle/>
                    <a:p>
                      <a:endParaRPr lang="zh-TW" altLang="en-US"/>
                    </a:p>
                  </p:txBody>
                </p:sp>
                <p:sp>
                  <p:nvSpPr>
                    <p:cNvPr id="1321" name="Line 1522"/>
                    <p:cNvSpPr>
                      <a:spLocks noChangeShapeType="1"/>
                    </p:cNvSpPr>
                    <p:nvPr/>
                  </p:nvSpPr>
                  <p:spPr bwMode="auto">
                    <a:xfrm>
                      <a:off x="2100" y="1468"/>
                      <a:ext cx="28" cy="1"/>
                    </a:xfrm>
                    <a:prstGeom prst="line">
                      <a:avLst/>
                    </a:prstGeom>
                    <a:noFill/>
                    <a:ln w="6350">
                      <a:noFill/>
                      <a:round/>
                      <a:headEnd/>
                      <a:tailEnd/>
                    </a:ln>
                  </p:spPr>
                  <p:txBody>
                    <a:bodyPr/>
                    <a:lstStyle/>
                    <a:p>
                      <a:endParaRPr lang="zh-TW" altLang="en-US"/>
                    </a:p>
                  </p:txBody>
                </p:sp>
                <p:sp>
                  <p:nvSpPr>
                    <p:cNvPr id="1322" name="Line 1523"/>
                    <p:cNvSpPr>
                      <a:spLocks noChangeShapeType="1"/>
                    </p:cNvSpPr>
                    <p:nvPr/>
                  </p:nvSpPr>
                  <p:spPr bwMode="auto">
                    <a:xfrm>
                      <a:off x="2100" y="1470"/>
                      <a:ext cx="28" cy="1"/>
                    </a:xfrm>
                    <a:prstGeom prst="line">
                      <a:avLst/>
                    </a:prstGeom>
                    <a:noFill/>
                    <a:ln w="6350">
                      <a:noFill/>
                      <a:round/>
                      <a:headEnd/>
                      <a:tailEnd/>
                    </a:ln>
                  </p:spPr>
                  <p:txBody>
                    <a:bodyPr/>
                    <a:lstStyle/>
                    <a:p>
                      <a:endParaRPr lang="zh-TW" altLang="en-US"/>
                    </a:p>
                  </p:txBody>
                </p:sp>
                <p:sp>
                  <p:nvSpPr>
                    <p:cNvPr id="1323" name="Line 1524"/>
                    <p:cNvSpPr>
                      <a:spLocks noChangeShapeType="1"/>
                    </p:cNvSpPr>
                    <p:nvPr/>
                  </p:nvSpPr>
                  <p:spPr bwMode="auto">
                    <a:xfrm>
                      <a:off x="2100" y="1472"/>
                      <a:ext cx="28" cy="1"/>
                    </a:xfrm>
                    <a:prstGeom prst="line">
                      <a:avLst/>
                    </a:prstGeom>
                    <a:noFill/>
                    <a:ln w="6350">
                      <a:noFill/>
                      <a:round/>
                      <a:headEnd/>
                      <a:tailEnd/>
                    </a:ln>
                  </p:spPr>
                  <p:txBody>
                    <a:bodyPr/>
                    <a:lstStyle/>
                    <a:p>
                      <a:endParaRPr lang="zh-TW" altLang="en-US"/>
                    </a:p>
                  </p:txBody>
                </p:sp>
                <p:sp>
                  <p:nvSpPr>
                    <p:cNvPr id="1324" name="Line 1525"/>
                    <p:cNvSpPr>
                      <a:spLocks noChangeShapeType="1"/>
                    </p:cNvSpPr>
                    <p:nvPr/>
                  </p:nvSpPr>
                  <p:spPr bwMode="auto">
                    <a:xfrm>
                      <a:off x="2100" y="1474"/>
                      <a:ext cx="28" cy="1"/>
                    </a:xfrm>
                    <a:prstGeom prst="line">
                      <a:avLst/>
                    </a:prstGeom>
                    <a:noFill/>
                    <a:ln w="6350">
                      <a:noFill/>
                      <a:round/>
                      <a:headEnd/>
                      <a:tailEnd/>
                    </a:ln>
                  </p:spPr>
                  <p:txBody>
                    <a:bodyPr/>
                    <a:lstStyle/>
                    <a:p>
                      <a:endParaRPr lang="zh-TW" altLang="en-US"/>
                    </a:p>
                  </p:txBody>
                </p:sp>
                <p:sp>
                  <p:nvSpPr>
                    <p:cNvPr id="1325" name="Line 1526"/>
                    <p:cNvSpPr>
                      <a:spLocks noChangeShapeType="1"/>
                    </p:cNvSpPr>
                    <p:nvPr/>
                  </p:nvSpPr>
                  <p:spPr bwMode="auto">
                    <a:xfrm>
                      <a:off x="2100" y="1476"/>
                      <a:ext cx="28" cy="1"/>
                    </a:xfrm>
                    <a:prstGeom prst="line">
                      <a:avLst/>
                    </a:prstGeom>
                    <a:noFill/>
                    <a:ln w="6350">
                      <a:noFill/>
                      <a:round/>
                      <a:headEnd/>
                      <a:tailEnd/>
                    </a:ln>
                  </p:spPr>
                  <p:txBody>
                    <a:bodyPr/>
                    <a:lstStyle/>
                    <a:p>
                      <a:endParaRPr lang="zh-TW" altLang="en-US"/>
                    </a:p>
                  </p:txBody>
                </p:sp>
                <p:sp>
                  <p:nvSpPr>
                    <p:cNvPr id="1326" name="Line 1527"/>
                    <p:cNvSpPr>
                      <a:spLocks noChangeShapeType="1"/>
                    </p:cNvSpPr>
                    <p:nvPr/>
                  </p:nvSpPr>
                  <p:spPr bwMode="auto">
                    <a:xfrm>
                      <a:off x="2100" y="1478"/>
                      <a:ext cx="28" cy="1"/>
                    </a:xfrm>
                    <a:prstGeom prst="line">
                      <a:avLst/>
                    </a:prstGeom>
                    <a:noFill/>
                    <a:ln w="6350">
                      <a:noFill/>
                      <a:round/>
                      <a:headEnd/>
                      <a:tailEnd/>
                    </a:ln>
                  </p:spPr>
                  <p:txBody>
                    <a:bodyPr/>
                    <a:lstStyle/>
                    <a:p>
                      <a:endParaRPr lang="zh-TW" altLang="en-US"/>
                    </a:p>
                  </p:txBody>
                </p:sp>
                <p:sp>
                  <p:nvSpPr>
                    <p:cNvPr id="1327" name="Line 1528"/>
                    <p:cNvSpPr>
                      <a:spLocks noChangeShapeType="1"/>
                    </p:cNvSpPr>
                    <p:nvPr/>
                  </p:nvSpPr>
                  <p:spPr bwMode="auto">
                    <a:xfrm>
                      <a:off x="2100" y="1480"/>
                      <a:ext cx="28" cy="1"/>
                    </a:xfrm>
                    <a:prstGeom prst="line">
                      <a:avLst/>
                    </a:prstGeom>
                    <a:noFill/>
                    <a:ln w="6350">
                      <a:noFill/>
                      <a:round/>
                      <a:headEnd/>
                      <a:tailEnd/>
                    </a:ln>
                  </p:spPr>
                  <p:txBody>
                    <a:bodyPr/>
                    <a:lstStyle/>
                    <a:p>
                      <a:endParaRPr lang="zh-TW" altLang="en-US"/>
                    </a:p>
                  </p:txBody>
                </p:sp>
                <p:sp>
                  <p:nvSpPr>
                    <p:cNvPr id="1328" name="Line 1529"/>
                    <p:cNvSpPr>
                      <a:spLocks noChangeShapeType="1"/>
                    </p:cNvSpPr>
                    <p:nvPr/>
                  </p:nvSpPr>
                  <p:spPr bwMode="auto">
                    <a:xfrm>
                      <a:off x="2100" y="1482"/>
                      <a:ext cx="28" cy="1"/>
                    </a:xfrm>
                    <a:prstGeom prst="line">
                      <a:avLst/>
                    </a:prstGeom>
                    <a:noFill/>
                    <a:ln w="6350">
                      <a:noFill/>
                      <a:round/>
                      <a:headEnd/>
                      <a:tailEnd/>
                    </a:ln>
                  </p:spPr>
                  <p:txBody>
                    <a:bodyPr/>
                    <a:lstStyle/>
                    <a:p>
                      <a:endParaRPr lang="zh-TW" altLang="en-US"/>
                    </a:p>
                  </p:txBody>
                </p:sp>
                <p:sp>
                  <p:nvSpPr>
                    <p:cNvPr id="1329" name="Line 1530"/>
                    <p:cNvSpPr>
                      <a:spLocks noChangeShapeType="1"/>
                    </p:cNvSpPr>
                    <p:nvPr/>
                  </p:nvSpPr>
                  <p:spPr bwMode="auto">
                    <a:xfrm>
                      <a:off x="2100" y="1484"/>
                      <a:ext cx="28" cy="1"/>
                    </a:xfrm>
                    <a:prstGeom prst="line">
                      <a:avLst/>
                    </a:prstGeom>
                    <a:noFill/>
                    <a:ln w="6350">
                      <a:noFill/>
                      <a:round/>
                      <a:headEnd/>
                      <a:tailEnd/>
                    </a:ln>
                  </p:spPr>
                  <p:txBody>
                    <a:bodyPr/>
                    <a:lstStyle/>
                    <a:p>
                      <a:endParaRPr lang="zh-TW" altLang="en-US"/>
                    </a:p>
                  </p:txBody>
                </p:sp>
                <p:sp>
                  <p:nvSpPr>
                    <p:cNvPr id="1330" name="Line 1531"/>
                    <p:cNvSpPr>
                      <a:spLocks noChangeShapeType="1"/>
                    </p:cNvSpPr>
                    <p:nvPr/>
                  </p:nvSpPr>
                  <p:spPr bwMode="auto">
                    <a:xfrm>
                      <a:off x="2100" y="1486"/>
                      <a:ext cx="28" cy="1"/>
                    </a:xfrm>
                    <a:prstGeom prst="line">
                      <a:avLst/>
                    </a:prstGeom>
                    <a:noFill/>
                    <a:ln w="6350">
                      <a:noFill/>
                      <a:round/>
                      <a:headEnd/>
                      <a:tailEnd/>
                    </a:ln>
                  </p:spPr>
                  <p:txBody>
                    <a:bodyPr/>
                    <a:lstStyle/>
                    <a:p>
                      <a:endParaRPr lang="zh-TW" altLang="en-US"/>
                    </a:p>
                  </p:txBody>
                </p:sp>
                <p:sp>
                  <p:nvSpPr>
                    <p:cNvPr id="1331" name="Line 1532"/>
                    <p:cNvSpPr>
                      <a:spLocks noChangeShapeType="1"/>
                    </p:cNvSpPr>
                    <p:nvPr/>
                  </p:nvSpPr>
                  <p:spPr bwMode="auto">
                    <a:xfrm>
                      <a:off x="2100" y="1488"/>
                      <a:ext cx="28" cy="1"/>
                    </a:xfrm>
                    <a:prstGeom prst="line">
                      <a:avLst/>
                    </a:prstGeom>
                    <a:noFill/>
                    <a:ln w="6350">
                      <a:noFill/>
                      <a:round/>
                      <a:headEnd/>
                      <a:tailEnd/>
                    </a:ln>
                  </p:spPr>
                  <p:txBody>
                    <a:bodyPr/>
                    <a:lstStyle/>
                    <a:p>
                      <a:endParaRPr lang="zh-TW" altLang="en-US"/>
                    </a:p>
                  </p:txBody>
                </p:sp>
                <p:sp>
                  <p:nvSpPr>
                    <p:cNvPr id="1332" name="Line 1533"/>
                    <p:cNvSpPr>
                      <a:spLocks noChangeShapeType="1"/>
                    </p:cNvSpPr>
                    <p:nvPr/>
                  </p:nvSpPr>
                  <p:spPr bwMode="auto">
                    <a:xfrm>
                      <a:off x="2100" y="1490"/>
                      <a:ext cx="28" cy="1"/>
                    </a:xfrm>
                    <a:prstGeom prst="line">
                      <a:avLst/>
                    </a:prstGeom>
                    <a:noFill/>
                    <a:ln w="6350">
                      <a:noFill/>
                      <a:round/>
                      <a:headEnd/>
                      <a:tailEnd/>
                    </a:ln>
                  </p:spPr>
                  <p:txBody>
                    <a:bodyPr/>
                    <a:lstStyle/>
                    <a:p>
                      <a:endParaRPr lang="zh-TW" altLang="en-US"/>
                    </a:p>
                  </p:txBody>
                </p:sp>
                <p:sp>
                  <p:nvSpPr>
                    <p:cNvPr id="1333" name="Line 1534"/>
                    <p:cNvSpPr>
                      <a:spLocks noChangeShapeType="1"/>
                    </p:cNvSpPr>
                    <p:nvPr/>
                  </p:nvSpPr>
                  <p:spPr bwMode="auto">
                    <a:xfrm>
                      <a:off x="2100" y="1492"/>
                      <a:ext cx="28" cy="1"/>
                    </a:xfrm>
                    <a:prstGeom prst="line">
                      <a:avLst/>
                    </a:prstGeom>
                    <a:noFill/>
                    <a:ln w="6350">
                      <a:noFill/>
                      <a:round/>
                      <a:headEnd/>
                      <a:tailEnd/>
                    </a:ln>
                  </p:spPr>
                  <p:txBody>
                    <a:bodyPr/>
                    <a:lstStyle/>
                    <a:p>
                      <a:endParaRPr lang="zh-TW" altLang="en-US"/>
                    </a:p>
                  </p:txBody>
                </p:sp>
                <p:sp>
                  <p:nvSpPr>
                    <p:cNvPr id="1334" name="Line 1535"/>
                    <p:cNvSpPr>
                      <a:spLocks noChangeShapeType="1"/>
                    </p:cNvSpPr>
                    <p:nvPr/>
                  </p:nvSpPr>
                  <p:spPr bwMode="auto">
                    <a:xfrm>
                      <a:off x="2100" y="1494"/>
                      <a:ext cx="28" cy="1"/>
                    </a:xfrm>
                    <a:prstGeom prst="line">
                      <a:avLst/>
                    </a:prstGeom>
                    <a:noFill/>
                    <a:ln w="6350">
                      <a:noFill/>
                      <a:round/>
                      <a:headEnd/>
                      <a:tailEnd/>
                    </a:ln>
                  </p:spPr>
                  <p:txBody>
                    <a:bodyPr/>
                    <a:lstStyle/>
                    <a:p>
                      <a:endParaRPr lang="zh-TW" altLang="en-US"/>
                    </a:p>
                  </p:txBody>
                </p:sp>
                <p:sp>
                  <p:nvSpPr>
                    <p:cNvPr id="1335" name="Line 1536"/>
                    <p:cNvSpPr>
                      <a:spLocks noChangeShapeType="1"/>
                    </p:cNvSpPr>
                    <p:nvPr/>
                  </p:nvSpPr>
                  <p:spPr bwMode="auto">
                    <a:xfrm>
                      <a:off x="2100" y="1496"/>
                      <a:ext cx="28" cy="1"/>
                    </a:xfrm>
                    <a:prstGeom prst="line">
                      <a:avLst/>
                    </a:prstGeom>
                    <a:noFill/>
                    <a:ln w="6350">
                      <a:noFill/>
                      <a:round/>
                      <a:headEnd/>
                      <a:tailEnd/>
                    </a:ln>
                  </p:spPr>
                  <p:txBody>
                    <a:bodyPr/>
                    <a:lstStyle/>
                    <a:p>
                      <a:endParaRPr lang="zh-TW" altLang="en-US"/>
                    </a:p>
                  </p:txBody>
                </p:sp>
                <p:sp>
                  <p:nvSpPr>
                    <p:cNvPr id="1336" name="Line 1537"/>
                    <p:cNvSpPr>
                      <a:spLocks noChangeShapeType="1"/>
                    </p:cNvSpPr>
                    <p:nvPr/>
                  </p:nvSpPr>
                  <p:spPr bwMode="auto">
                    <a:xfrm>
                      <a:off x="2100" y="1498"/>
                      <a:ext cx="28" cy="1"/>
                    </a:xfrm>
                    <a:prstGeom prst="line">
                      <a:avLst/>
                    </a:prstGeom>
                    <a:noFill/>
                    <a:ln w="6350">
                      <a:noFill/>
                      <a:round/>
                      <a:headEnd/>
                      <a:tailEnd/>
                    </a:ln>
                  </p:spPr>
                  <p:txBody>
                    <a:bodyPr/>
                    <a:lstStyle/>
                    <a:p>
                      <a:endParaRPr lang="zh-TW" altLang="en-US"/>
                    </a:p>
                  </p:txBody>
                </p:sp>
                <p:sp>
                  <p:nvSpPr>
                    <p:cNvPr id="1337" name="Line 1538"/>
                    <p:cNvSpPr>
                      <a:spLocks noChangeShapeType="1"/>
                    </p:cNvSpPr>
                    <p:nvPr/>
                  </p:nvSpPr>
                  <p:spPr bwMode="auto">
                    <a:xfrm>
                      <a:off x="2100" y="1500"/>
                      <a:ext cx="28" cy="1"/>
                    </a:xfrm>
                    <a:prstGeom prst="line">
                      <a:avLst/>
                    </a:prstGeom>
                    <a:noFill/>
                    <a:ln w="6350">
                      <a:noFill/>
                      <a:round/>
                      <a:headEnd/>
                      <a:tailEnd/>
                    </a:ln>
                  </p:spPr>
                  <p:txBody>
                    <a:bodyPr/>
                    <a:lstStyle/>
                    <a:p>
                      <a:endParaRPr lang="zh-TW" altLang="en-US"/>
                    </a:p>
                  </p:txBody>
                </p:sp>
                <p:sp>
                  <p:nvSpPr>
                    <p:cNvPr id="1338" name="Line 1539"/>
                    <p:cNvSpPr>
                      <a:spLocks noChangeShapeType="1"/>
                    </p:cNvSpPr>
                    <p:nvPr/>
                  </p:nvSpPr>
                  <p:spPr bwMode="auto">
                    <a:xfrm>
                      <a:off x="2100" y="1502"/>
                      <a:ext cx="28" cy="1"/>
                    </a:xfrm>
                    <a:prstGeom prst="line">
                      <a:avLst/>
                    </a:prstGeom>
                    <a:noFill/>
                    <a:ln w="6350">
                      <a:noFill/>
                      <a:round/>
                      <a:headEnd/>
                      <a:tailEnd/>
                    </a:ln>
                  </p:spPr>
                  <p:txBody>
                    <a:bodyPr/>
                    <a:lstStyle/>
                    <a:p>
                      <a:endParaRPr lang="zh-TW" altLang="en-US"/>
                    </a:p>
                  </p:txBody>
                </p:sp>
                <p:sp>
                  <p:nvSpPr>
                    <p:cNvPr id="1339" name="Line 1540"/>
                    <p:cNvSpPr>
                      <a:spLocks noChangeShapeType="1"/>
                    </p:cNvSpPr>
                    <p:nvPr/>
                  </p:nvSpPr>
                  <p:spPr bwMode="auto">
                    <a:xfrm>
                      <a:off x="2100" y="1504"/>
                      <a:ext cx="28" cy="1"/>
                    </a:xfrm>
                    <a:prstGeom prst="line">
                      <a:avLst/>
                    </a:prstGeom>
                    <a:noFill/>
                    <a:ln w="6350">
                      <a:noFill/>
                      <a:round/>
                      <a:headEnd/>
                      <a:tailEnd/>
                    </a:ln>
                  </p:spPr>
                  <p:txBody>
                    <a:bodyPr/>
                    <a:lstStyle/>
                    <a:p>
                      <a:endParaRPr lang="zh-TW" altLang="en-US"/>
                    </a:p>
                  </p:txBody>
                </p:sp>
                <p:sp>
                  <p:nvSpPr>
                    <p:cNvPr id="1340" name="Line 1541"/>
                    <p:cNvSpPr>
                      <a:spLocks noChangeShapeType="1"/>
                    </p:cNvSpPr>
                    <p:nvPr/>
                  </p:nvSpPr>
                  <p:spPr bwMode="auto">
                    <a:xfrm>
                      <a:off x="2100" y="1506"/>
                      <a:ext cx="28" cy="1"/>
                    </a:xfrm>
                    <a:prstGeom prst="line">
                      <a:avLst/>
                    </a:prstGeom>
                    <a:noFill/>
                    <a:ln w="6350">
                      <a:noFill/>
                      <a:round/>
                      <a:headEnd/>
                      <a:tailEnd/>
                    </a:ln>
                  </p:spPr>
                  <p:txBody>
                    <a:bodyPr/>
                    <a:lstStyle/>
                    <a:p>
                      <a:endParaRPr lang="zh-TW" altLang="en-US"/>
                    </a:p>
                  </p:txBody>
                </p:sp>
                <p:sp>
                  <p:nvSpPr>
                    <p:cNvPr id="1341" name="Line 1542"/>
                    <p:cNvSpPr>
                      <a:spLocks noChangeShapeType="1"/>
                    </p:cNvSpPr>
                    <p:nvPr/>
                  </p:nvSpPr>
                  <p:spPr bwMode="auto">
                    <a:xfrm>
                      <a:off x="2100" y="1508"/>
                      <a:ext cx="28" cy="1"/>
                    </a:xfrm>
                    <a:prstGeom prst="line">
                      <a:avLst/>
                    </a:prstGeom>
                    <a:noFill/>
                    <a:ln w="6350">
                      <a:noFill/>
                      <a:round/>
                      <a:headEnd/>
                      <a:tailEnd/>
                    </a:ln>
                  </p:spPr>
                  <p:txBody>
                    <a:bodyPr/>
                    <a:lstStyle/>
                    <a:p>
                      <a:endParaRPr lang="zh-TW" altLang="en-US"/>
                    </a:p>
                  </p:txBody>
                </p:sp>
                <p:sp>
                  <p:nvSpPr>
                    <p:cNvPr id="1342" name="Line 1543"/>
                    <p:cNvSpPr>
                      <a:spLocks noChangeShapeType="1"/>
                    </p:cNvSpPr>
                    <p:nvPr/>
                  </p:nvSpPr>
                  <p:spPr bwMode="auto">
                    <a:xfrm>
                      <a:off x="2100" y="1510"/>
                      <a:ext cx="28" cy="1"/>
                    </a:xfrm>
                    <a:prstGeom prst="line">
                      <a:avLst/>
                    </a:prstGeom>
                    <a:noFill/>
                    <a:ln w="6350">
                      <a:noFill/>
                      <a:round/>
                      <a:headEnd/>
                      <a:tailEnd/>
                    </a:ln>
                  </p:spPr>
                  <p:txBody>
                    <a:bodyPr/>
                    <a:lstStyle/>
                    <a:p>
                      <a:endParaRPr lang="zh-TW" altLang="en-US"/>
                    </a:p>
                  </p:txBody>
                </p:sp>
                <p:sp>
                  <p:nvSpPr>
                    <p:cNvPr id="1343" name="Line 1544"/>
                    <p:cNvSpPr>
                      <a:spLocks noChangeShapeType="1"/>
                    </p:cNvSpPr>
                    <p:nvPr/>
                  </p:nvSpPr>
                  <p:spPr bwMode="auto">
                    <a:xfrm>
                      <a:off x="2100" y="1512"/>
                      <a:ext cx="28" cy="1"/>
                    </a:xfrm>
                    <a:prstGeom prst="line">
                      <a:avLst/>
                    </a:prstGeom>
                    <a:noFill/>
                    <a:ln w="6350">
                      <a:noFill/>
                      <a:round/>
                      <a:headEnd/>
                      <a:tailEnd/>
                    </a:ln>
                  </p:spPr>
                  <p:txBody>
                    <a:bodyPr/>
                    <a:lstStyle/>
                    <a:p>
                      <a:endParaRPr lang="zh-TW" altLang="en-US"/>
                    </a:p>
                  </p:txBody>
                </p:sp>
                <p:sp>
                  <p:nvSpPr>
                    <p:cNvPr id="1344" name="Line 1545"/>
                    <p:cNvSpPr>
                      <a:spLocks noChangeShapeType="1"/>
                    </p:cNvSpPr>
                    <p:nvPr/>
                  </p:nvSpPr>
                  <p:spPr bwMode="auto">
                    <a:xfrm>
                      <a:off x="2100" y="1514"/>
                      <a:ext cx="28" cy="1"/>
                    </a:xfrm>
                    <a:prstGeom prst="line">
                      <a:avLst/>
                    </a:prstGeom>
                    <a:noFill/>
                    <a:ln w="6350">
                      <a:noFill/>
                      <a:round/>
                      <a:headEnd/>
                      <a:tailEnd/>
                    </a:ln>
                  </p:spPr>
                  <p:txBody>
                    <a:bodyPr/>
                    <a:lstStyle/>
                    <a:p>
                      <a:endParaRPr lang="zh-TW" altLang="en-US"/>
                    </a:p>
                  </p:txBody>
                </p:sp>
                <p:sp>
                  <p:nvSpPr>
                    <p:cNvPr id="1345" name="Line 1546"/>
                    <p:cNvSpPr>
                      <a:spLocks noChangeShapeType="1"/>
                    </p:cNvSpPr>
                    <p:nvPr/>
                  </p:nvSpPr>
                  <p:spPr bwMode="auto">
                    <a:xfrm>
                      <a:off x="2100" y="1516"/>
                      <a:ext cx="28" cy="1"/>
                    </a:xfrm>
                    <a:prstGeom prst="line">
                      <a:avLst/>
                    </a:prstGeom>
                    <a:noFill/>
                    <a:ln w="6350">
                      <a:noFill/>
                      <a:round/>
                      <a:headEnd/>
                      <a:tailEnd/>
                    </a:ln>
                  </p:spPr>
                  <p:txBody>
                    <a:bodyPr/>
                    <a:lstStyle/>
                    <a:p>
                      <a:endParaRPr lang="zh-TW" altLang="en-US"/>
                    </a:p>
                  </p:txBody>
                </p:sp>
                <p:sp>
                  <p:nvSpPr>
                    <p:cNvPr id="1346" name="Line 1547"/>
                    <p:cNvSpPr>
                      <a:spLocks noChangeShapeType="1"/>
                    </p:cNvSpPr>
                    <p:nvPr/>
                  </p:nvSpPr>
                  <p:spPr bwMode="auto">
                    <a:xfrm>
                      <a:off x="2100" y="1518"/>
                      <a:ext cx="28" cy="1"/>
                    </a:xfrm>
                    <a:prstGeom prst="line">
                      <a:avLst/>
                    </a:prstGeom>
                    <a:noFill/>
                    <a:ln w="6350">
                      <a:noFill/>
                      <a:round/>
                      <a:headEnd/>
                      <a:tailEnd/>
                    </a:ln>
                  </p:spPr>
                  <p:txBody>
                    <a:bodyPr/>
                    <a:lstStyle/>
                    <a:p>
                      <a:endParaRPr lang="zh-TW" altLang="en-US"/>
                    </a:p>
                  </p:txBody>
                </p:sp>
                <p:sp>
                  <p:nvSpPr>
                    <p:cNvPr id="1347" name="Line 1548"/>
                    <p:cNvSpPr>
                      <a:spLocks noChangeShapeType="1"/>
                    </p:cNvSpPr>
                    <p:nvPr/>
                  </p:nvSpPr>
                  <p:spPr bwMode="auto">
                    <a:xfrm>
                      <a:off x="2100" y="1520"/>
                      <a:ext cx="28" cy="1"/>
                    </a:xfrm>
                    <a:prstGeom prst="line">
                      <a:avLst/>
                    </a:prstGeom>
                    <a:noFill/>
                    <a:ln w="6350">
                      <a:noFill/>
                      <a:round/>
                      <a:headEnd/>
                      <a:tailEnd/>
                    </a:ln>
                  </p:spPr>
                  <p:txBody>
                    <a:bodyPr/>
                    <a:lstStyle/>
                    <a:p>
                      <a:endParaRPr lang="zh-TW" altLang="en-US"/>
                    </a:p>
                  </p:txBody>
                </p:sp>
                <p:sp>
                  <p:nvSpPr>
                    <p:cNvPr id="1348" name="Line 1549"/>
                    <p:cNvSpPr>
                      <a:spLocks noChangeShapeType="1"/>
                    </p:cNvSpPr>
                    <p:nvPr/>
                  </p:nvSpPr>
                  <p:spPr bwMode="auto">
                    <a:xfrm>
                      <a:off x="2100" y="1522"/>
                      <a:ext cx="28" cy="1"/>
                    </a:xfrm>
                    <a:prstGeom prst="line">
                      <a:avLst/>
                    </a:prstGeom>
                    <a:noFill/>
                    <a:ln w="6350">
                      <a:noFill/>
                      <a:round/>
                      <a:headEnd/>
                      <a:tailEnd/>
                    </a:ln>
                  </p:spPr>
                  <p:txBody>
                    <a:bodyPr/>
                    <a:lstStyle/>
                    <a:p>
                      <a:endParaRPr lang="zh-TW" altLang="en-US"/>
                    </a:p>
                  </p:txBody>
                </p:sp>
                <p:sp>
                  <p:nvSpPr>
                    <p:cNvPr id="1349" name="Line 1550"/>
                    <p:cNvSpPr>
                      <a:spLocks noChangeShapeType="1"/>
                    </p:cNvSpPr>
                    <p:nvPr/>
                  </p:nvSpPr>
                  <p:spPr bwMode="auto">
                    <a:xfrm>
                      <a:off x="2100" y="1524"/>
                      <a:ext cx="28" cy="1"/>
                    </a:xfrm>
                    <a:prstGeom prst="line">
                      <a:avLst/>
                    </a:prstGeom>
                    <a:noFill/>
                    <a:ln w="6350">
                      <a:noFill/>
                      <a:round/>
                      <a:headEnd/>
                      <a:tailEnd/>
                    </a:ln>
                  </p:spPr>
                  <p:txBody>
                    <a:bodyPr/>
                    <a:lstStyle/>
                    <a:p>
                      <a:endParaRPr lang="zh-TW" altLang="en-US"/>
                    </a:p>
                  </p:txBody>
                </p:sp>
                <p:sp>
                  <p:nvSpPr>
                    <p:cNvPr id="1350" name="Line 1551"/>
                    <p:cNvSpPr>
                      <a:spLocks noChangeShapeType="1"/>
                    </p:cNvSpPr>
                    <p:nvPr/>
                  </p:nvSpPr>
                  <p:spPr bwMode="auto">
                    <a:xfrm>
                      <a:off x="2100" y="1526"/>
                      <a:ext cx="28" cy="1"/>
                    </a:xfrm>
                    <a:prstGeom prst="line">
                      <a:avLst/>
                    </a:prstGeom>
                    <a:noFill/>
                    <a:ln w="6350">
                      <a:noFill/>
                      <a:round/>
                      <a:headEnd/>
                      <a:tailEnd/>
                    </a:ln>
                  </p:spPr>
                  <p:txBody>
                    <a:bodyPr/>
                    <a:lstStyle/>
                    <a:p>
                      <a:endParaRPr lang="zh-TW" altLang="en-US"/>
                    </a:p>
                  </p:txBody>
                </p:sp>
                <p:sp>
                  <p:nvSpPr>
                    <p:cNvPr id="1351" name="Line 1552"/>
                    <p:cNvSpPr>
                      <a:spLocks noChangeShapeType="1"/>
                    </p:cNvSpPr>
                    <p:nvPr/>
                  </p:nvSpPr>
                  <p:spPr bwMode="auto">
                    <a:xfrm>
                      <a:off x="2100" y="1528"/>
                      <a:ext cx="28" cy="1"/>
                    </a:xfrm>
                    <a:prstGeom prst="line">
                      <a:avLst/>
                    </a:prstGeom>
                    <a:noFill/>
                    <a:ln w="6350">
                      <a:noFill/>
                      <a:round/>
                      <a:headEnd/>
                      <a:tailEnd/>
                    </a:ln>
                  </p:spPr>
                  <p:txBody>
                    <a:bodyPr/>
                    <a:lstStyle/>
                    <a:p>
                      <a:endParaRPr lang="zh-TW" altLang="en-US"/>
                    </a:p>
                  </p:txBody>
                </p:sp>
                <p:sp>
                  <p:nvSpPr>
                    <p:cNvPr id="1352" name="Line 1553"/>
                    <p:cNvSpPr>
                      <a:spLocks noChangeShapeType="1"/>
                    </p:cNvSpPr>
                    <p:nvPr/>
                  </p:nvSpPr>
                  <p:spPr bwMode="auto">
                    <a:xfrm>
                      <a:off x="2100" y="1530"/>
                      <a:ext cx="28" cy="1"/>
                    </a:xfrm>
                    <a:prstGeom prst="line">
                      <a:avLst/>
                    </a:prstGeom>
                    <a:noFill/>
                    <a:ln w="6350">
                      <a:noFill/>
                      <a:round/>
                      <a:headEnd/>
                      <a:tailEnd/>
                    </a:ln>
                  </p:spPr>
                  <p:txBody>
                    <a:bodyPr/>
                    <a:lstStyle/>
                    <a:p>
                      <a:endParaRPr lang="zh-TW" altLang="en-US"/>
                    </a:p>
                  </p:txBody>
                </p:sp>
                <p:sp>
                  <p:nvSpPr>
                    <p:cNvPr id="1353" name="Line 1554"/>
                    <p:cNvSpPr>
                      <a:spLocks noChangeShapeType="1"/>
                    </p:cNvSpPr>
                    <p:nvPr/>
                  </p:nvSpPr>
                  <p:spPr bwMode="auto">
                    <a:xfrm>
                      <a:off x="2100" y="1532"/>
                      <a:ext cx="28" cy="1"/>
                    </a:xfrm>
                    <a:prstGeom prst="line">
                      <a:avLst/>
                    </a:prstGeom>
                    <a:noFill/>
                    <a:ln w="6350">
                      <a:noFill/>
                      <a:round/>
                      <a:headEnd/>
                      <a:tailEnd/>
                    </a:ln>
                  </p:spPr>
                  <p:txBody>
                    <a:bodyPr/>
                    <a:lstStyle/>
                    <a:p>
                      <a:endParaRPr lang="zh-TW" altLang="en-US"/>
                    </a:p>
                  </p:txBody>
                </p:sp>
                <p:sp>
                  <p:nvSpPr>
                    <p:cNvPr id="1354" name="Line 1555"/>
                    <p:cNvSpPr>
                      <a:spLocks noChangeShapeType="1"/>
                    </p:cNvSpPr>
                    <p:nvPr/>
                  </p:nvSpPr>
                  <p:spPr bwMode="auto">
                    <a:xfrm>
                      <a:off x="2100" y="1534"/>
                      <a:ext cx="28" cy="1"/>
                    </a:xfrm>
                    <a:prstGeom prst="line">
                      <a:avLst/>
                    </a:prstGeom>
                    <a:noFill/>
                    <a:ln w="6350">
                      <a:noFill/>
                      <a:round/>
                      <a:headEnd/>
                      <a:tailEnd/>
                    </a:ln>
                  </p:spPr>
                  <p:txBody>
                    <a:bodyPr/>
                    <a:lstStyle/>
                    <a:p>
                      <a:endParaRPr lang="zh-TW" altLang="en-US"/>
                    </a:p>
                  </p:txBody>
                </p:sp>
                <p:sp>
                  <p:nvSpPr>
                    <p:cNvPr id="1355" name="Line 1556"/>
                    <p:cNvSpPr>
                      <a:spLocks noChangeShapeType="1"/>
                    </p:cNvSpPr>
                    <p:nvPr/>
                  </p:nvSpPr>
                  <p:spPr bwMode="auto">
                    <a:xfrm>
                      <a:off x="2100" y="1536"/>
                      <a:ext cx="28" cy="1"/>
                    </a:xfrm>
                    <a:prstGeom prst="line">
                      <a:avLst/>
                    </a:prstGeom>
                    <a:noFill/>
                    <a:ln w="6350">
                      <a:noFill/>
                      <a:round/>
                      <a:headEnd/>
                      <a:tailEnd/>
                    </a:ln>
                  </p:spPr>
                  <p:txBody>
                    <a:bodyPr/>
                    <a:lstStyle/>
                    <a:p>
                      <a:endParaRPr lang="zh-TW" altLang="en-US"/>
                    </a:p>
                  </p:txBody>
                </p:sp>
                <p:sp>
                  <p:nvSpPr>
                    <p:cNvPr id="1356" name="Line 1557"/>
                    <p:cNvSpPr>
                      <a:spLocks noChangeShapeType="1"/>
                    </p:cNvSpPr>
                    <p:nvPr/>
                  </p:nvSpPr>
                  <p:spPr bwMode="auto">
                    <a:xfrm>
                      <a:off x="2100" y="1538"/>
                      <a:ext cx="28" cy="1"/>
                    </a:xfrm>
                    <a:prstGeom prst="line">
                      <a:avLst/>
                    </a:prstGeom>
                    <a:noFill/>
                    <a:ln w="6350">
                      <a:noFill/>
                      <a:round/>
                      <a:headEnd/>
                      <a:tailEnd/>
                    </a:ln>
                  </p:spPr>
                  <p:txBody>
                    <a:bodyPr/>
                    <a:lstStyle/>
                    <a:p>
                      <a:endParaRPr lang="zh-TW" altLang="en-US"/>
                    </a:p>
                  </p:txBody>
                </p:sp>
                <p:sp>
                  <p:nvSpPr>
                    <p:cNvPr id="1357" name="Line 1558"/>
                    <p:cNvSpPr>
                      <a:spLocks noChangeShapeType="1"/>
                    </p:cNvSpPr>
                    <p:nvPr/>
                  </p:nvSpPr>
                  <p:spPr bwMode="auto">
                    <a:xfrm>
                      <a:off x="2100" y="1540"/>
                      <a:ext cx="28" cy="1"/>
                    </a:xfrm>
                    <a:prstGeom prst="line">
                      <a:avLst/>
                    </a:prstGeom>
                    <a:noFill/>
                    <a:ln w="6350">
                      <a:noFill/>
                      <a:round/>
                      <a:headEnd/>
                      <a:tailEnd/>
                    </a:ln>
                  </p:spPr>
                  <p:txBody>
                    <a:bodyPr/>
                    <a:lstStyle/>
                    <a:p>
                      <a:endParaRPr lang="zh-TW" altLang="en-US"/>
                    </a:p>
                  </p:txBody>
                </p:sp>
                <p:sp>
                  <p:nvSpPr>
                    <p:cNvPr id="1358" name="Line 1559"/>
                    <p:cNvSpPr>
                      <a:spLocks noChangeShapeType="1"/>
                    </p:cNvSpPr>
                    <p:nvPr/>
                  </p:nvSpPr>
                  <p:spPr bwMode="auto">
                    <a:xfrm>
                      <a:off x="2100" y="1542"/>
                      <a:ext cx="28" cy="1"/>
                    </a:xfrm>
                    <a:prstGeom prst="line">
                      <a:avLst/>
                    </a:prstGeom>
                    <a:noFill/>
                    <a:ln w="6350">
                      <a:noFill/>
                      <a:round/>
                      <a:headEnd/>
                      <a:tailEnd/>
                    </a:ln>
                  </p:spPr>
                  <p:txBody>
                    <a:bodyPr/>
                    <a:lstStyle/>
                    <a:p>
                      <a:endParaRPr lang="zh-TW" altLang="en-US"/>
                    </a:p>
                  </p:txBody>
                </p:sp>
                <p:sp>
                  <p:nvSpPr>
                    <p:cNvPr id="1359" name="Line 1560"/>
                    <p:cNvSpPr>
                      <a:spLocks noChangeShapeType="1"/>
                    </p:cNvSpPr>
                    <p:nvPr/>
                  </p:nvSpPr>
                  <p:spPr bwMode="auto">
                    <a:xfrm>
                      <a:off x="2100" y="1544"/>
                      <a:ext cx="28" cy="1"/>
                    </a:xfrm>
                    <a:prstGeom prst="line">
                      <a:avLst/>
                    </a:prstGeom>
                    <a:noFill/>
                    <a:ln w="6350">
                      <a:noFill/>
                      <a:round/>
                      <a:headEnd/>
                      <a:tailEnd/>
                    </a:ln>
                  </p:spPr>
                  <p:txBody>
                    <a:bodyPr/>
                    <a:lstStyle/>
                    <a:p>
                      <a:endParaRPr lang="zh-TW" altLang="en-US"/>
                    </a:p>
                  </p:txBody>
                </p:sp>
                <p:sp>
                  <p:nvSpPr>
                    <p:cNvPr id="1360" name="Line 1561"/>
                    <p:cNvSpPr>
                      <a:spLocks noChangeShapeType="1"/>
                    </p:cNvSpPr>
                    <p:nvPr/>
                  </p:nvSpPr>
                  <p:spPr bwMode="auto">
                    <a:xfrm>
                      <a:off x="2100" y="1546"/>
                      <a:ext cx="28" cy="1"/>
                    </a:xfrm>
                    <a:prstGeom prst="line">
                      <a:avLst/>
                    </a:prstGeom>
                    <a:noFill/>
                    <a:ln w="6350">
                      <a:noFill/>
                      <a:round/>
                      <a:headEnd/>
                      <a:tailEnd/>
                    </a:ln>
                  </p:spPr>
                  <p:txBody>
                    <a:bodyPr/>
                    <a:lstStyle/>
                    <a:p>
                      <a:endParaRPr lang="zh-TW" altLang="en-US"/>
                    </a:p>
                  </p:txBody>
                </p:sp>
                <p:sp>
                  <p:nvSpPr>
                    <p:cNvPr id="1361" name="Line 1562"/>
                    <p:cNvSpPr>
                      <a:spLocks noChangeShapeType="1"/>
                    </p:cNvSpPr>
                    <p:nvPr/>
                  </p:nvSpPr>
                  <p:spPr bwMode="auto">
                    <a:xfrm>
                      <a:off x="2100" y="1548"/>
                      <a:ext cx="28" cy="1"/>
                    </a:xfrm>
                    <a:prstGeom prst="line">
                      <a:avLst/>
                    </a:prstGeom>
                    <a:noFill/>
                    <a:ln w="6350">
                      <a:noFill/>
                      <a:round/>
                      <a:headEnd/>
                      <a:tailEnd/>
                    </a:ln>
                  </p:spPr>
                  <p:txBody>
                    <a:bodyPr/>
                    <a:lstStyle/>
                    <a:p>
                      <a:endParaRPr lang="zh-TW" altLang="en-US"/>
                    </a:p>
                  </p:txBody>
                </p:sp>
                <p:sp>
                  <p:nvSpPr>
                    <p:cNvPr id="1362" name="Line 1563"/>
                    <p:cNvSpPr>
                      <a:spLocks noChangeShapeType="1"/>
                    </p:cNvSpPr>
                    <p:nvPr/>
                  </p:nvSpPr>
                  <p:spPr bwMode="auto">
                    <a:xfrm>
                      <a:off x="2100" y="1550"/>
                      <a:ext cx="28" cy="1"/>
                    </a:xfrm>
                    <a:prstGeom prst="line">
                      <a:avLst/>
                    </a:prstGeom>
                    <a:noFill/>
                    <a:ln w="6350">
                      <a:noFill/>
                      <a:round/>
                      <a:headEnd/>
                      <a:tailEnd/>
                    </a:ln>
                  </p:spPr>
                  <p:txBody>
                    <a:bodyPr/>
                    <a:lstStyle/>
                    <a:p>
                      <a:endParaRPr lang="zh-TW" altLang="en-US"/>
                    </a:p>
                  </p:txBody>
                </p:sp>
                <p:sp>
                  <p:nvSpPr>
                    <p:cNvPr id="1363" name="Line 1564"/>
                    <p:cNvSpPr>
                      <a:spLocks noChangeShapeType="1"/>
                    </p:cNvSpPr>
                    <p:nvPr/>
                  </p:nvSpPr>
                  <p:spPr bwMode="auto">
                    <a:xfrm>
                      <a:off x="2100" y="1552"/>
                      <a:ext cx="28" cy="1"/>
                    </a:xfrm>
                    <a:prstGeom prst="line">
                      <a:avLst/>
                    </a:prstGeom>
                    <a:noFill/>
                    <a:ln w="6350">
                      <a:noFill/>
                      <a:round/>
                      <a:headEnd/>
                      <a:tailEnd/>
                    </a:ln>
                  </p:spPr>
                  <p:txBody>
                    <a:bodyPr/>
                    <a:lstStyle/>
                    <a:p>
                      <a:endParaRPr lang="zh-TW" altLang="en-US"/>
                    </a:p>
                  </p:txBody>
                </p:sp>
                <p:sp>
                  <p:nvSpPr>
                    <p:cNvPr id="1364" name="Line 1565"/>
                    <p:cNvSpPr>
                      <a:spLocks noChangeShapeType="1"/>
                    </p:cNvSpPr>
                    <p:nvPr/>
                  </p:nvSpPr>
                  <p:spPr bwMode="auto">
                    <a:xfrm>
                      <a:off x="2100" y="1554"/>
                      <a:ext cx="28" cy="1"/>
                    </a:xfrm>
                    <a:prstGeom prst="line">
                      <a:avLst/>
                    </a:prstGeom>
                    <a:noFill/>
                    <a:ln w="6350">
                      <a:noFill/>
                      <a:round/>
                      <a:headEnd/>
                      <a:tailEnd/>
                    </a:ln>
                  </p:spPr>
                  <p:txBody>
                    <a:bodyPr/>
                    <a:lstStyle/>
                    <a:p>
                      <a:endParaRPr lang="zh-TW" altLang="en-US"/>
                    </a:p>
                  </p:txBody>
                </p:sp>
                <p:sp>
                  <p:nvSpPr>
                    <p:cNvPr id="1365" name="Line 1566"/>
                    <p:cNvSpPr>
                      <a:spLocks noChangeShapeType="1"/>
                    </p:cNvSpPr>
                    <p:nvPr/>
                  </p:nvSpPr>
                  <p:spPr bwMode="auto">
                    <a:xfrm>
                      <a:off x="2100" y="1556"/>
                      <a:ext cx="28" cy="1"/>
                    </a:xfrm>
                    <a:prstGeom prst="line">
                      <a:avLst/>
                    </a:prstGeom>
                    <a:noFill/>
                    <a:ln w="6350">
                      <a:noFill/>
                      <a:round/>
                      <a:headEnd/>
                      <a:tailEnd/>
                    </a:ln>
                  </p:spPr>
                  <p:txBody>
                    <a:bodyPr/>
                    <a:lstStyle/>
                    <a:p>
                      <a:endParaRPr lang="zh-TW" altLang="en-US"/>
                    </a:p>
                  </p:txBody>
                </p:sp>
                <p:sp>
                  <p:nvSpPr>
                    <p:cNvPr id="1366" name="Line 1567"/>
                    <p:cNvSpPr>
                      <a:spLocks noChangeShapeType="1"/>
                    </p:cNvSpPr>
                    <p:nvPr/>
                  </p:nvSpPr>
                  <p:spPr bwMode="auto">
                    <a:xfrm>
                      <a:off x="2100" y="1558"/>
                      <a:ext cx="28" cy="1"/>
                    </a:xfrm>
                    <a:prstGeom prst="line">
                      <a:avLst/>
                    </a:prstGeom>
                    <a:noFill/>
                    <a:ln w="6350">
                      <a:noFill/>
                      <a:round/>
                      <a:headEnd/>
                      <a:tailEnd/>
                    </a:ln>
                  </p:spPr>
                  <p:txBody>
                    <a:bodyPr/>
                    <a:lstStyle/>
                    <a:p>
                      <a:endParaRPr lang="zh-TW" altLang="en-US"/>
                    </a:p>
                  </p:txBody>
                </p:sp>
                <p:sp>
                  <p:nvSpPr>
                    <p:cNvPr id="1367" name="Line 1568"/>
                    <p:cNvSpPr>
                      <a:spLocks noChangeShapeType="1"/>
                    </p:cNvSpPr>
                    <p:nvPr/>
                  </p:nvSpPr>
                  <p:spPr bwMode="auto">
                    <a:xfrm>
                      <a:off x="2100" y="1560"/>
                      <a:ext cx="28" cy="1"/>
                    </a:xfrm>
                    <a:prstGeom prst="line">
                      <a:avLst/>
                    </a:prstGeom>
                    <a:noFill/>
                    <a:ln w="6350">
                      <a:noFill/>
                      <a:round/>
                      <a:headEnd/>
                      <a:tailEnd/>
                    </a:ln>
                  </p:spPr>
                  <p:txBody>
                    <a:bodyPr/>
                    <a:lstStyle/>
                    <a:p>
                      <a:endParaRPr lang="zh-TW" altLang="en-US"/>
                    </a:p>
                  </p:txBody>
                </p:sp>
                <p:sp>
                  <p:nvSpPr>
                    <p:cNvPr id="1368" name="Line 1569"/>
                    <p:cNvSpPr>
                      <a:spLocks noChangeShapeType="1"/>
                    </p:cNvSpPr>
                    <p:nvPr/>
                  </p:nvSpPr>
                  <p:spPr bwMode="auto">
                    <a:xfrm>
                      <a:off x="2100" y="1562"/>
                      <a:ext cx="28" cy="1"/>
                    </a:xfrm>
                    <a:prstGeom prst="line">
                      <a:avLst/>
                    </a:prstGeom>
                    <a:noFill/>
                    <a:ln w="6350">
                      <a:noFill/>
                      <a:round/>
                      <a:headEnd/>
                      <a:tailEnd/>
                    </a:ln>
                  </p:spPr>
                  <p:txBody>
                    <a:bodyPr/>
                    <a:lstStyle/>
                    <a:p>
                      <a:endParaRPr lang="zh-TW" altLang="en-US"/>
                    </a:p>
                  </p:txBody>
                </p:sp>
                <p:sp>
                  <p:nvSpPr>
                    <p:cNvPr id="1369" name="Line 1570"/>
                    <p:cNvSpPr>
                      <a:spLocks noChangeShapeType="1"/>
                    </p:cNvSpPr>
                    <p:nvPr/>
                  </p:nvSpPr>
                  <p:spPr bwMode="auto">
                    <a:xfrm>
                      <a:off x="2100" y="1564"/>
                      <a:ext cx="28" cy="1"/>
                    </a:xfrm>
                    <a:prstGeom prst="line">
                      <a:avLst/>
                    </a:prstGeom>
                    <a:noFill/>
                    <a:ln w="6350">
                      <a:noFill/>
                      <a:round/>
                      <a:headEnd/>
                      <a:tailEnd/>
                    </a:ln>
                  </p:spPr>
                  <p:txBody>
                    <a:bodyPr/>
                    <a:lstStyle/>
                    <a:p>
                      <a:endParaRPr lang="zh-TW" altLang="en-US"/>
                    </a:p>
                  </p:txBody>
                </p:sp>
                <p:sp>
                  <p:nvSpPr>
                    <p:cNvPr id="1370" name="Line 1571"/>
                    <p:cNvSpPr>
                      <a:spLocks noChangeShapeType="1"/>
                    </p:cNvSpPr>
                    <p:nvPr/>
                  </p:nvSpPr>
                  <p:spPr bwMode="auto">
                    <a:xfrm>
                      <a:off x="2100" y="1566"/>
                      <a:ext cx="28" cy="1"/>
                    </a:xfrm>
                    <a:prstGeom prst="line">
                      <a:avLst/>
                    </a:prstGeom>
                    <a:noFill/>
                    <a:ln w="6350">
                      <a:noFill/>
                      <a:round/>
                      <a:headEnd/>
                      <a:tailEnd/>
                    </a:ln>
                  </p:spPr>
                  <p:txBody>
                    <a:bodyPr/>
                    <a:lstStyle/>
                    <a:p>
                      <a:endParaRPr lang="zh-TW" altLang="en-US"/>
                    </a:p>
                  </p:txBody>
                </p:sp>
                <p:sp>
                  <p:nvSpPr>
                    <p:cNvPr id="1371" name="Line 1572"/>
                    <p:cNvSpPr>
                      <a:spLocks noChangeShapeType="1"/>
                    </p:cNvSpPr>
                    <p:nvPr/>
                  </p:nvSpPr>
                  <p:spPr bwMode="auto">
                    <a:xfrm>
                      <a:off x="2100" y="1568"/>
                      <a:ext cx="28" cy="1"/>
                    </a:xfrm>
                    <a:prstGeom prst="line">
                      <a:avLst/>
                    </a:prstGeom>
                    <a:noFill/>
                    <a:ln w="6350">
                      <a:noFill/>
                      <a:round/>
                      <a:headEnd/>
                      <a:tailEnd/>
                    </a:ln>
                  </p:spPr>
                  <p:txBody>
                    <a:bodyPr/>
                    <a:lstStyle/>
                    <a:p>
                      <a:endParaRPr lang="zh-TW" altLang="en-US"/>
                    </a:p>
                  </p:txBody>
                </p:sp>
                <p:sp>
                  <p:nvSpPr>
                    <p:cNvPr id="1372" name="Line 1573"/>
                    <p:cNvSpPr>
                      <a:spLocks noChangeShapeType="1"/>
                    </p:cNvSpPr>
                    <p:nvPr/>
                  </p:nvSpPr>
                  <p:spPr bwMode="auto">
                    <a:xfrm>
                      <a:off x="2100" y="1570"/>
                      <a:ext cx="28" cy="1"/>
                    </a:xfrm>
                    <a:prstGeom prst="line">
                      <a:avLst/>
                    </a:prstGeom>
                    <a:noFill/>
                    <a:ln w="6350">
                      <a:noFill/>
                      <a:round/>
                      <a:headEnd/>
                      <a:tailEnd/>
                    </a:ln>
                  </p:spPr>
                  <p:txBody>
                    <a:bodyPr/>
                    <a:lstStyle/>
                    <a:p>
                      <a:endParaRPr lang="zh-TW" altLang="en-US"/>
                    </a:p>
                  </p:txBody>
                </p:sp>
                <p:sp>
                  <p:nvSpPr>
                    <p:cNvPr id="1373" name="Line 1574"/>
                    <p:cNvSpPr>
                      <a:spLocks noChangeShapeType="1"/>
                    </p:cNvSpPr>
                    <p:nvPr/>
                  </p:nvSpPr>
                  <p:spPr bwMode="auto">
                    <a:xfrm>
                      <a:off x="2100" y="1572"/>
                      <a:ext cx="28" cy="1"/>
                    </a:xfrm>
                    <a:prstGeom prst="line">
                      <a:avLst/>
                    </a:prstGeom>
                    <a:noFill/>
                    <a:ln w="6350">
                      <a:noFill/>
                      <a:round/>
                      <a:headEnd/>
                      <a:tailEnd/>
                    </a:ln>
                  </p:spPr>
                  <p:txBody>
                    <a:bodyPr/>
                    <a:lstStyle/>
                    <a:p>
                      <a:endParaRPr lang="zh-TW" altLang="en-US"/>
                    </a:p>
                  </p:txBody>
                </p:sp>
                <p:sp>
                  <p:nvSpPr>
                    <p:cNvPr id="1374" name="Line 1575"/>
                    <p:cNvSpPr>
                      <a:spLocks noChangeShapeType="1"/>
                    </p:cNvSpPr>
                    <p:nvPr/>
                  </p:nvSpPr>
                  <p:spPr bwMode="auto">
                    <a:xfrm>
                      <a:off x="2100" y="1574"/>
                      <a:ext cx="28" cy="1"/>
                    </a:xfrm>
                    <a:prstGeom prst="line">
                      <a:avLst/>
                    </a:prstGeom>
                    <a:noFill/>
                    <a:ln w="6350">
                      <a:noFill/>
                      <a:round/>
                      <a:headEnd/>
                      <a:tailEnd/>
                    </a:ln>
                  </p:spPr>
                  <p:txBody>
                    <a:bodyPr/>
                    <a:lstStyle/>
                    <a:p>
                      <a:endParaRPr lang="zh-TW" altLang="en-US"/>
                    </a:p>
                  </p:txBody>
                </p:sp>
                <p:sp>
                  <p:nvSpPr>
                    <p:cNvPr id="1375" name="Line 1576"/>
                    <p:cNvSpPr>
                      <a:spLocks noChangeShapeType="1"/>
                    </p:cNvSpPr>
                    <p:nvPr/>
                  </p:nvSpPr>
                  <p:spPr bwMode="auto">
                    <a:xfrm>
                      <a:off x="2100" y="1576"/>
                      <a:ext cx="28" cy="1"/>
                    </a:xfrm>
                    <a:prstGeom prst="line">
                      <a:avLst/>
                    </a:prstGeom>
                    <a:noFill/>
                    <a:ln w="6350">
                      <a:noFill/>
                      <a:round/>
                      <a:headEnd/>
                      <a:tailEnd/>
                    </a:ln>
                  </p:spPr>
                  <p:txBody>
                    <a:bodyPr/>
                    <a:lstStyle/>
                    <a:p>
                      <a:endParaRPr lang="zh-TW" altLang="en-US"/>
                    </a:p>
                  </p:txBody>
                </p:sp>
                <p:sp>
                  <p:nvSpPr>
                    <p:cNvPr id="1376" name="Line 1577"/>
                    <p:cNvSpPr>
                      <a:spLocks noChangeShapeType="1"/>
                    </p:cNvSpPr>
                    <p:nvPr/>
                  </p:nvSpPr>
                  <p:spPr bwMode="auto">
                    <a:xfrm>
                      <a:off x="2100" y="1578"/>
                      <a:ext cx="28" cy="1"/>
                    </a:xfrm>
                    <a:prstGeom prst="line">
                      <a:avLst/>
                    </a:prstGeom>
                    <a:noFill/>
                    <a:ln w="6350">
                      <a:noFill/>
                      <a:round/>
                      <a:headEnd/>
                      <a:tailEnd/>
                    </a:ln>
                  </p:spPr>
                  <p:txBody>
                    <a:bodyPr/>
                    <a:lstStyle/>
                    <a:p>
                      <a:endParaRPr lang="zh-TW" altLang="en-US"/>
                    </a:p>
                  </p:txBody>
                </p:sp>
                <p:sp>
                  <p:nvSpPr>
                    <p:cNvPr id="1377" name="Line 1578"/>
                    <p:cNvSpPr>
                      <a:spLocks noChangeShapeType="1"/>
                    </p:cNvSpPr>
                    <p:nvPr/>
                  </p:nvSpPr>
                  <p:spPr bwMode="auto">
                    <a:xfrm>
                      <a:off x="2100" y="1580"/>
                      <a:ext cx="28" cy="1"/>
                    </a:xfrm>
                    <a:prstGeom prst="line">
                      <a:avLst/>
                    </a:prstGeom>
                    <a:noFill/>
                    <a:ln w="6350">
                      <a:noFill/>
                      <a:round/>
                      <a:headEnd/>
                      <a:tailEnd/>
                    </a:ln>
                  </p:spPr>
                  <p:txBody>
                    <a:bodyPr/>
                    <a:lstStyle/>
                    <a:p>
                      <a:endParaRPr lang="zh-TW" altLang="en-US"/>
                    </a:p>
                  </p:txBody>
                </p:sp>
                <p:sp>
                  <p:nvSpPr>
                    <p:cNvPr id="1378" name="Line 1579"/>
                    <p:cNvSpPr>
                      <a:spLocks noChangeShapeType="1"/>
                    </p:cNvSpPr>
                    <p:nvPr/>
                  </p:nvSpPr>
                  <p:spPr bwMode="auto">
                    <a:xfrm>
                      <a:off x="2100" y="1582"/>
                      <a:ext cx="28" cy="1"/>
                    </a:xfrm>
                    <a:prstGeom prst="line">
                      <a:avLst/>
                    </a:prstGeom>
                    <a:noFill/>
                    <a:ln w="6350">
                      <a:noFill/>
                      <a:round/>
                      <a:headEnd/>
                      <a:tailEnd/>
                    </a:ln>
                  </p:spPr>
                  <p:txBody>
                    <a:bodyPr/>
                    <a:lstStyle/>
                    <a:p>
                      <a:endParaRPr lang="zh-TW" altLang="en-US"/>
                    </a:p>
                  </p:txBody>
                </p:sp>
                <p:sp>
                  <p:nvSpPr>
                    <p:cNvPr id="1379" name="Line 1580"/>
                    <p:cNvSpPr>
                      <a:spLocks noChangeShapeType="1"/>
                    </p:cNvSpPr>
                    <p:nvPr/>
                  </p:nvSpPr>
                  <p:spPr bwMode="auto">
                    <a:xfrm>
                      <a:off x="2100" y="1584"/>
                      <a:ext cx="28" cy="1"/>
                    </a:xfrm>
                    <a:prstGeom prst="line">
                      <a:avLst/>
                    </a:prstGeom>
                    <a:noFill/>
                    <a:ln w="6350">
                      <a:noFill/>
                      <a:round/>
                      <a:headEnd/>
                      <a:tailEnd/>
                    </a:ln>
                  </p:spPr>
                  <p:txBody>
                    <a:bodyPr/>
                    <a:lstStyle/>
                    <a:p>
                      <a:endParaRPr lang="zh-TW" altLang="en-US"/>
                    </a:p>
                  </p:txBody>
                </p:sp>
                <p:sp>
                  <p:nvSpPr>
                    <p:cNvPr id="1380" name="Line 1581"/>
                    <p:cNvSpPr>
                      <a:spLocks noChangeShapeType="1"/>
                    </p:cNvSpPr>
                    <p:nvPr/>
                  </p:nvSpPr>
                  <p:spPr bwMode="auto">
                    <a:xfrm>
                      <a:off x="2100" y="1586"/>
                      <a:ext cx="28" cy="1"/>
                    </a:xfrm>
                    <a:prstGeom prst="line">
                      <a:avLst/>
                    </a:prstGeom>
                    <a:noFill/>
                    <a:ln w="6350">
                      <a:noFill/>
                      <a:round/>
                      <a:headEnd/>
                      <a:tailEnd/>
                    </a:ln>
                  </p:spPr>
                  <p:txBody>
                    <a:bodyPr/>
                    <a:lstStyle/>
                    <a:p>
                      <a:endParaRPr lang="zh-TW" altLang="en-US"/>
                    </a:p>
                  </p:txBody>
                </p:sp>
                <p:sp>
                  <p:nvSpPr>
                    <p:cNvPr id="1381" name="Line 1582"/>
                    <p:cNvSpPr>
                      <a:spLocks noChangeShapeType="1"/>
                    </p:cNvSpPr>
                    <p:nvPr/>
                  </p:nvSpPr>
                  <p:spPr bwMode="auto">
                    <a:xfrm>
                      <a:off x="2100" y="1588"/>
                      <a:ext cx="28" cy="1"/>
                    </a:xfrm>
                    <a:prstGeom prst="line">
                      <a:avLst/>
                    </a:prstGeom>
                    <a:noFill/>
                    <a:ln w="6350">
                      <a:noFill/>
                      <a:round/>
                      <a:headEnd/>
                      <a:tailEnd/>
                    </a:ln>
                  </p:spPr>
                  <p:txBody>
                    <a:bodyPr/>
                    <a:lstStyle/>
                    <a:p>
                      <a:endParaRPr lang="zh-TW" altLang="en-US"/>
                    </a:p>
                  </p:txBody>
                </p:sp>
                <p:sp>
                  <p:nvSpPr>
                    <p:cNvPr id="1382" name="Line 1583"/>
                    <p:cNvSpPr>
                      <a:spLocks noChangeShapeType="1"/>
                    </p:cNvSpPr>
                    <p:nvPr/>
                  </p:nvSpPr>
                  <p:spPr bwMode="auto">
                    <a:xfrm>
                      <a:off x="2100" y="1590"/>
                      <a:ext cx="28" cy="1"/>
                    </a:xfrm>
                    <a:prstGeom prst="line">
                      <a:avLst/>
                    </a:prstGeom>
                    <a:noFill/>
                    <a:ln w="6350">
                      <a:noFill/>
                      <a:round/>
                      <a:headEnd/>
                      <a:tailEnd/>
                    </a:ln>
                  </p:spPr>
                  <p:txBody>
                    <a:bodyPr/>
                    <a:lstStyle/>
                    <a:p>
                      <a:endParaRPr lang="zh-TW" altLang="en-US"/>
                    </a:p>
                  </p:txBody>
                </p:sp>
                <p:sp>
                  <p:nvSpPr>
                    <p:cNvPr id="1383" name="Line 1584"/>
                    <p:cNvSpPr>
                      <a:spLocks noChangeShapeType="1"/>
                    </p:cNvSpPr>
                    <p:nvPr/>
                  </p:nvSpPr>
                  <p:spPr bwMode="auto">
                    <a:xfrm>
                      <a:off x="2100" y="1592"/>
                      <a:ext cx="28" cy="1"/>
                    </a:xfrm>
                    <a:prstGeom prst="line">
                      <a:avLst/>
                    </a:prstGeom>
                    <a:noFill/>
                    <a:ln w="6350">
                      <a:noFill/>
                      <a:round/>
                      <a:headEnd/>
                      <a:tailEnd/>
                    </a:ln>
                  </p:spPr>
                  <p:txBody>
                    <a:bodyPr/>
                    <a:lstStyle/>
                    <a:p>
                      <a:endParaRPr lang="zh-TW" altLang="en-US"/>
                    </a:p>
                  </p:txBody>
                </p:sp>
                <p:sp>
                  <p:nvSpPr>
                    <p:cNvPr id="1384" name="Line 1585"/>
                    <p:cNvSpPr>
                      <a:spLocks noChangeShapeType="1"/>
                    </p:cNvSpPr>
                    <p:nvPr/>
                  </p:nvSpPr>
                  <p:spPr bwMode="auto">
                    <a:xfrm>
                      <a:off x="2100" y="1594"/>
                      <a:ext cx="28" cy="1"/>
                    </a:xfrm>
                    <a:prstGeom prst="line">
                      <a:avLst/>
                    </a:prstGeom>
                    <a:noFill/>
                    <a:ln w="6350">
                      <a:noFill/>
                      <a:round/>
                      <a:headEnd/>
                      <a:tailEnd/>
                    </a:ln>
                  </p:spPr>
                  <p:txBody>
                    <a:bodyPr/>
                    <a:lstStyle/>
                    <a:p>
                      <a:endParaRPr lang="zh-TW" altLang="en-US"/>
                    </a:p>
                  </p:txBody>
                </p:sp>
                <p:sp>
                  <p:nvSpPr>
                    <p:cNvPr id="1385" name="Line 1586"/>
                    <p:cNvSpPr>
                      <a:spLocks noChangeShapeType="1"/>
                    </p:cNvSpPr>
                    <p:nvPr/>
                  </p:nvSpPr>
                  <p:spPr bwMode="auto">
                    <a:xfrm>
                      <a:off x="2100" y="1596"/>
                      <a:ext cx="28" cy="1"/>
                    </a:xfrm>
                    <a:prstGeom prst="line">
                      <a:avLst/>
                    </a:prstGeom>
                    <a:noFill/>
                    <a:ln w="6350">
                      <a:noFill/>
                      <a:round/>
                      <a:headEnd/>
                      <a:tailEnd/>
                    </a:ln>
                  </p:spPr>
                  <p:txBody>
                    <a:bodyPr/>
                    <a:lstStyle/>
                    <a:p>
                      <a:endParaRPr lang="zh-TW" altLang="en-US"/>
                    </a:p>
                  </p:txBody>
                </p:sp>
              </p:grpSp>
              <p:sp>
                <p:nvSpPr>
                  <p:cNvPr id="1063" name="Line 1587"/>
                  <p:cNvSpPr>
                    <a:spLocks noChangeShapeType="1"/>
                  </p:cNvSpPr>
                  <p:nvPr/>
                </p:nvSpPr>
                <p:spPr bwMode="auto">
                  <a:xfrm>
                    <a:off x="2100" y="1598"/>
                    <a:ext cx="28" cy="1"/>
                  </a:xfrm>
                  <a:prstGeom prst="line">
                    <a:avLst/>
                  </a:prstGeom>
                  <a:noFill/>
                  <a:ln w="6350">
                    <a:noFill/>
                    <a:round/>
                    <a:headEnd/>
                    <a:tailEnd/>
                  </a:ln>
                </p:spPr>
                <p:txBody>
                  <a:bodyPr/>
                  <a:lstStyle/>
                  <a:p>
                    <a:endParaRPr lang="zh-TW" altLang="en-US"/>
                  </a:p>
                </p:txBody>
              </p:sp>
              <p:sp>
                <p:nvSpPr>
                  <p:cNvPr id="1064" name="Line 1588"/>
                  <p:cNvSpPr>
                    <a:spLocks noChangeShapeType="1"/>
                  </p:cNvSpPr>
                  <p:nvPr/>
                </p:nvSpPr>
                <p:spPr bwMode="auto">
                  <a:xfrm>
                    <a:off x="2100" y="1600"/>
                    <a:ext cx="28" cy="1"/>
                  </a:xfrm>
                  <a:prstGeom prst="line">
                    <a:avLst/>
                  </a:prstGeom>
                  <a:noFill/>
                  <a:ln w="6350">
                    <a:noFill/>
                    <a:round/>
                    <a:headEnd/>
                    <a:tailEnd/>
                  </a:ln>
                </p:spPr>
                <p:txBody>
                  <a:bodyPr/>
                  <a:lstStyle/>
                  <a:p>
                    <a:endParaRPr lang="zh-TW" altLang="en-US"/>
                  </a:p>
                </p:txBody>
              </p:sp>
              <p:sp>
                <p:nvSpPr>
                  <p:cNvPr id="1065" name="Line 1589"/>
                  <p:cNvSpPr>
                    <a:spLocks noChangeShapeType="1"/>
                  </p:cNvSpPr>
                  <p:nvPr/>
                </p:nvSpPr>
                <p:spPr bwMode="auto">
                  <a:xfrm>
                    <a:off x="2100" y="1602"/>
                    <a:ext cx="28" cy="1"/>
                  </a:xfrm>
                  <a:prstGeom prst="line">
                    <a:avLst/>
                  </a:prstGeom>
                  <a:noFill/>
                  <a:ln w="6350">
                    <a:noFill/>
                    <a:round/>
                    <a:headEnd/>
                    <a:tailEnd/>
                  </a:ln>
                </p:spPr>
                <p:txBody>
                  <a:bodyPr/>
                  <a:lstStyle/>
                  <a:p>
                    <a:endParaRPr lang="zh-TW" altLang="en-US"/>
                  </a:p>
                </p:txBody>
              </p:sp>
              <p:sp>
                <p:nvSpPr>
                  <p:cNvPr id="1066" name="Line 1590"/>
                  <p:cNvSpPr>
                    <a:spLocks noChangeShapeType="1"/>
                  </p:cNvSpPr>
                  <p:nvPr/>
                </p:nvSpPr>
                <p:spPr bwMode="auto">
                  <a:xfrm>
                    <a:off x="2100" y="1604"/>
                    <a:ext cx="28" cy="1"/>
                  </a:xfrm>
                  <a:prstGeom prst="line">
                    <a:avLst/>
                  </a:prstGeom>
                  <a:noFill/>
                  <a:ln w="6350">
                    <a:noFill/>
                    <a:round/>
                    <a:headEnd/>
                    <a:tailEnd/>
                  </a:ln>
                </p:spPr>
                <p:txBody>
                  <a:bodyPr/>
                  <a:lstStyle/>
                  <a:p>
                    <a:endParaRPr lang="zh-TW" altLang="en-US"/>
                  </a:p>
                </p:txBody>
              </p:sp>
              <p:sp>
                <p:nvSpPr>
                  <p:cNvPr id="1067" name="Line 1591"/>
                  <p:cNvSpPr>
                    <a:spLocks noChangeShapeType="1"/>
                  </p:cNvSpPr>
                  <p:nvPr/>
                </p:nvSpPr>
                <p:spPr bwMode="auto">
                  <a:xfrm>
                    <a:off x="2100" y="1606"/>
                    <a:ext cx="28" cy="1"/>
                  </a:xfrm>
                  <a:prstGeom prst="line">
                    <a:avLst/>
                  </a:prstGeom>
                  <a:noFill/>
                  <a:ln w="6350">
                    <a:noFill/>
                    <a:round/>
                    <a:headEnd/>
                    <a:tailEnd/>
                  </a:ln>
                </p:spPr>
                <p:txBody>
                  <a:bodyPr/>
                  <a:lstStyle/>
                  <a:p>
                    <a:endParaRPr lang="zh-TW" altLang="en-US"/>
                  </a:p>
                </p:txBody>
              </p:sp>
              <p:sp>
                <p:nvSpPr>
                  <p:cNvPr id="1068" name="Line 1592"/>
                  <p:cNvSpPr>
                    <a:spLocks noChangeShapeType="1"/>
                  </p:cNvSpPr>
                  <p:nvPr/>
                </p:nvSpPr>
                <p:spPr bwMode="auto">
                  <a:xfrm>
                    <a:off x="2100" y="1608"/>
                    <a:ext cx="28" cy="1"/>
                  </a:xfrm>
                  <a:prstGeom prst="line">
                    <a:avLst/>
                  </a:prstGeom>
                  <a:noFill/>
                  <a:ln w="6350">
                    <a:noFill/>
                    <a:round/>
                    <a:headEnd/>
                    <a:tailEnd/>
                  </a:ln>
                </p:spPr>
                <p:txBody>
                  <a:bodyPr/>
                  <a:lstStyle/>
                  <a:p>
                    <a:endParaRPr lang="zh-TW" altLang="en-US"/>
                  </a:p>
                </p:txBody>
              </p:sp>
              <p:sp>
                <p:nvSpPr>
                  <p:cNvPr id="1069" name="Line 1593"/>
                  <p:cNvSpPr>
                    <a:spLocks noChangeShapeType="1"/>
                  </p:cNvSpPr>
                  <p:nvPr/>
                </p:nvSpPr>
                <p:spPr bwMode="auto">
                  <a:xfrm>
                    <a:off x="2100" y="1610"/>
                    <a:ext cx="28" cy="1"/>
                  </a:xfrm>
                  <a:prstGeom prst="line">
                    <a:avLst/>
                  </a:prstGeom>
                  <a:noFill/>
                  <a:ln w="6350">
                    <a:noFill/>
                    <a:round/>
                    <a:headEnd/>
                    <a:tailEnd/>
                  </a:ln>
                </p:spPr>
                <p:txBody>
                  <a:bodyPr/>
                  <a:lstStyle/>
                  <a:p>
                    <a:endParaRPr lang="zh-TW" altLang="en-US"/>
                  </a:p>
                </p:txBody>
              </p:sp>
              <p:sp>
                <p:nvSpPr>
                  <p:cNvPr id="1070" name="Line 1594"/>
                  <p:cNvSpPr>
                    <a:spLocks noChangeShapeType="1"/>
                  </p:cNvSpPr>
                  <p:nvPr/>
                </p:nvSpPr>
                <p:spPr bwMode="auto">
                  <a:xfrm>
                    <a:off x="2100" y="1612"/>
                    <a:ext cx="28" cy="1"/>
                  </a:xfrm>
                  <a:prstGeom prst="line">
                    <a:avLst/>
                  </a:prstGeom>
                  <a:noFill/>
                  <a:ln w="6350">
                    <a:noFill/>
                    <a:round/>
                    <a:headEnd/>
                    <a:tailEnd/>
                  </a:ln>
                </p:spPr>
                <p:txBody>
                  <a:bodyPr/>
                  <a:lstStyle/>
                  <a:p>
                    <a:endParaRPr lang="zh-TW" altLang="en-US"/>
                  </a:p>
                </p:txBody>
              </p:sp>
              <p:sp>
                <p:nvSpPr>
                  <p:cNvPr id="1071" name="Line 1595"/>
                  <p:cNvSpPr>
                    <a:spLocks noChangeShapeType="1"/>
                  </p:cNvSpPr>
                  <p:nvPr/>
                </p:nvSpPr>
                <p:spPr bwMode="auto">
                  <a:xfrm>
                    <a:off x="2100" y="1614"/>
                    <a:ext cx="28" cy="1"/>
                  </a:xfrm>
                  <a:prstGeom prst="line">
                    <a:avLst/>
                  </a:prstGeom>
                  <a:noFill/>
                  <a:ln w="6350">
                    <a:noFill/>
                    <a:round/>
                    <a:headEnd/>
                    <a:tailEnd/>
                  </a:ln>
                </p:spPr>
                <p:txBody>
                  <a:bodyPr/>
                  <a:lstStyle/>
                  <a:p>
                    <a:endParaRPr lang="zh-TW" altLang="en-US"/>
                  </a:p>
                </p:txBody>
              </p:sp>
              <p:sp>
                <p:nvSpPr>
                  <p:cNvPr id="1072" name="Line 1596"/>
                  <p:cNvSpPr>
                    <a:spLocks noChangeShapeType="1"/>
                  </p:cNvSpPr>
                  <p:nvPr/>
                </p:nvSpPr>
                <p:spPr bwMode="auto">
                  <a:xfrm>
                    <a:off x="2100" y="1616"/>
                    <a:ext cx="28" cy="1"/>
                  </a:xfrm>
                  <a:prstGeom prst="line">
                    <a:avLst/>
                  </a:prstGeom>
                  <a:noFill/>
                  <a:ln w="6350">
                    <a:noFill/>
                    <a:round/>
                    <a:headEnd/>
                    <a:tailEnd/>
                  </a:ln>
                </p:spPr>
                <p:txBody>
                  <a:bodyPr/>
                  <a:lstStyle/>
                  <a:p>
                    <a:endParaRPr lang="zh-TW" altLang="en-US"/>
                  </a:p>
                </p:txBody>
              </p:sp>
              <p:sp>
                <p:nvSpPr>
                  <p:cNvPr id="1073" name="Line 1597"/>
                  <p:cNvSpPr>
                    <a:spLocks noChangeShapeType="1"/>
                  </p:cNvSpPr>
                  <p:nvPr/>
                </p:nvSpPr>
                <p:spPr bwMode="auto">
                  <a:xfrm>
                    <a:off x="2100" y="1618"/>
                    <a:ext cx="28" cy="1"/>
                  </a:xfrm>
                  <a:prstGeom prst="line">
                    <a:avLst/>
                  </a:prstGeom>
                  <a:noFill/>
                  <a:ln w="6350">
                    <a:noFill/>
                    <a:round/>
                    <a:headEnd/>
                    <a:tailEnd/>
                  </a:ln>
                </p:spPr>
                <p:txBody>
                  <a:bodyPr/>
                  <a:lstStyle/>
                  <a:p>
                    <a:endParaRPr lang="zh-TW" altLang="en-US"/>
                  </a:p>
                </p:txBody>
              </p:sp>
              <p:sp>
                <p:nvSpPr>
                  <p:cNvPr id="1074" name="Line 1598"/>
                  <p:cNvSpPr>
                    <a:spLocks noChangeShapeType="1"/>
                  </p:cNvSpPr>
                  <p:nvPr/>
                </p:nvSpPr>
                <p:spPr bwMode="auto">
                  <a:xfrm>
                    <a:off x="2100" y="1620"/>
                    <a:ext cx="28" cy="1"/>
                  </a:xfrm>
                  <a:prstGeom prst="line">
                    <a:avLst/>
                  </a:prstGeom>
                  <a:noFill/>
                  <a:ln w="6350">
                    <a:noFill/>
                    <a:round/>
                    <a:headEnd/>
                    <a:tailEnd/>
                  </a:ln>
                </p:spPr>
                <p:txBody>
                  <a:bodyPr/>
                  <a:lstStyle/>
                  <a:p>
                    <a:endParaRPr lang="zh-TW" altLang="en-US"/>
                  </a:p>
                </p:txBody>
              </p:sp>
              <p:sp>
                <p:nvSpPr>
                  <p:cNvPr id="1075" name="Line 1599"/>
                  <p:cNvSpPr>
                    <a:spLocks noChangeShapeType="1"/>
                  </p:cNvSpPr>
                  <p:nvPr/>
                </p:nvSpPr>
                <p:spPr bwMode="auto">
                  <a:xfrm>
                    <a:off x="2100" y="1622"/>
                    <a:ext cx="28" cy="1"/>
                  </a:xfrm>
                  <a:prstGeom prst="line">
                    <a:avLst/>
                  </a:prstGeom>
                  <a:noFill/>
                  <a:ln w="6350">
                    <a:noFill/>
                    <a:round/>
                    <a:headEnd/>
                    <a:tailEnd/>
                  </a:ln>
                </p:spPr>
                <p:txBody>
                  <a:bodyPr/>
                  <a:lstStyle/>
                  <a:p>
                    <a:endParaRPr lang="zh-TW" altLang="en-US"/>
                  </a:p>
                </p:txBody>
              </p:sp>
              <p:sp>
                <p:nvSpPr>
                  <p:cNvPr id="1076" name="Line 1600"/>
                  <p:cNvSpPr>
                    <a:spLocks noChangeShapeType="1"/>
                  </p:cNvSpPr>
                  <p:nvPr/>
                </p:nvSpPr>
                <p:spPr bwMode="auto">
                  <a:xfrm>
                    <a:off x="2100" y="1624"/>
                    <a:ext cx="28" cy="1"/>
                  </a:xfrm>
                  <a:prstGeom prst="line">
                    <a:avLst/>
                  </a:prstGeom>
                  <a:noFill/>
                  <a:ln w="6350">
                    <a:noFill/>
                    <a:round/>
                    <a:headEnd/>
                    <a:tailEnd/>
                  </a:ln>
                </p:spPr>
                <p:txBody>
                  <a:bodyPr/>
                  <a:lstStyle/>
                  <a:p>
                    <a:endParaRPr lang="zh-TW" altLang="en-US"/>
                  </a:p>
                </p:txBody>
              </p:sp>
              <p:sp>
                <p:nvSpPr>
                  <p:cNvPr id="1077" name="Line 1601"/>
                  <p:cNvSpPr>
                    <a:spLocks noChangeShapeType="1"/>
                  </p:cNvSpPr>
                  <p:nvPr/>
                </p:nvSpPr>
                <p:spPr bwMode="auto">
                  <a:xfrm>
                    <a:off x="2100" y="1626"/>
                    <a:ext cx="28" cy="1"/>
                  </a:xfrm>
                  <a:prstGeom prst="line">
                    <a:avLst/>
                  </a:prstGeom>
                  <a:noFill/>
                  <a:ln w="6350">
                    <a:noFill/>
                    <a:round/>
                    <a:headEnd/>
                    <a:tailEnd/>
                  </a:ln>
                </p:spPr>
                <p:txBody>
                  <a:bodyPr/>
                  <a:lstStyle/>
                  <a:p>
                    <a:endParaRPr lang="zh-TW" altLang="en-US"/>
                  </a:p>
                </p:txBody>
              </p:sp>
              <p:sp>
                <p:nvSpPr>
                  <p:cNvPr id="1078" name="Line 1602"/>
                  <p:cNvSpPr>
                    <a:spLocks noChangeShapeType="1"/>
                  </p:cNvSpPr>
                  <p:nvPr/>
                </p:nvSpPr>
                <p:spPr bwMode="auto">
                  <a:xfrm>
                    <a:off x="2100" y="1628"/>
                    <a:ext cx="28" cy="1"/>
                  </a:xfrm>
                  <a:prstGeom prst="line">
                    <a:avLst/>
                  </a:prstGeom>
                  <a:noFill/>
                  <a:ln w="6350">
                    <a:noFill/>
                    <a:round/>
                    <a:headEnd/>
                    <a:tailEnd/>
                  </a:ln>
                </p:spPr>
                <p:txBody>
                  <a:bodyPr/>
                  <a:lstStyle/>
                  <a:p>
                    <a:endParaRPr lang="zh-TW" altLang="en-US"/>
                  </a:p>
                </p:txBody>
              </p:sp>
              <p:sp>
                <p:nvSpPr>
                  <p:cNvPr id="1079" name="Line 1603"/>
                  <p:cNvSpPr>
                    <a:spLocks noChangeShapeType="1"/>
                  </p:cNvSpPr>
                  <p:nvPr/>
                </p:nvSpPr>
                <p:spPr bwMode="auto">
                  <a:xfrm>
                    <a:off x="2100" y="1630"/>
                    <a:ext cx="28" cy="1"/>
                  </a:xfrm>
                  <a:prstGeom prst="line">
                    <a:avLst/>
                  </a:prstGeom>
                  <a:noFill/>
                  <a:ln w="6350">
                    <a:noFill/>
                    <a:round/>
                    <a:headEnd/>
                    <a:tailEnd/>
                  </a:ln>
                </p:spPr>
                <p:txBody>
                  <a:bodyPr/>
                  <a:lstStyle/>
                  <a:p>
                    <a:endParaRPr lang="zh-TW" altLang="en-US"/>
                  </a:p>
                </p:txBody>
              </p:sp>
              <p:sp>
                <p:nvSpPr>
                  <p:cNvPr id="1080" name="AutoShape 1604"/>
                  <p:cNvSpPr>
                    <a:spLocks noChangeArrowheads="1"/>
                  </p:cNvSpPr>
                  <p:nvPr/>
                </p:nvSpPr>
                <p:spPr bwMode="auto">
                  <a:xfrm>
                    <a:off x="2100" y="1418"/>
                    <a:ext cx="28" cy="212"/>
                  </a:xfrm>
                  <a:prstGeom prst="roundRect">
                    <a:avLst>
                      <a:gd name="adj" fmla="val 50000"/>
                    </a:avLst>
                  </a:prstGeom>
                  <a:solidFill>
                    <a:srgbClr val="FF2327"/>
                  </a:solidFill>
                  <a:ln w="6350">
                    <a:noFill/>
                    <a:round/>
                    <a:headEnd/>
                    <a:tailEnd/>
                  </a:ln>
                </p:spPr>
                <p:txBody>
                  <a:bodyPr/>
                  <a:lstStyle/>
                  <a:p>
                    <a:endParaRPr lang="zh-TW" altLang="en-US"/>
                  </a:p>
                </p:txBody>
              </p:sp>
              <p:sp>
                <p:nvSpPr>
                  <p:cNvPr id="1081" name="Freeform 1605"/>
                  <p:cNvSpPr>
                    <a:spLocks/>
                  </p:cNvSpPr>
                  <p:nvPr/>
                </p:nvSpPr>
                <p:spPr bwMode="auto">
                  <a:xfrm>
                    <a:off x="2056" y="1430"/>
                    <a:ext cx="40" cy="162"/>
                  </a:xfrm>
                  <a:custGeom>
                    <a:avLst/>
                    <a:gdLst>
                      <a:gd name="T0" fmla="*/ 0 w 40"/>
                      <a:gd name="T1" fmla="*/ 0 h 162"/>
                      <a:gd name="T2" fmla="*/ 4 w 40"/>
                      <a:gd name="T3" fmla="*/ 14 h 162"/>
                      <a:gd name="T4" fmla="*/ 6 w 40"/>
                      <a:gd name="T5" fmla="*/ 28 h 162"/>
                      <a:gd name="T6" fmla="*/ 10 w 40"/>
                      <a:gd name="T7" fmla="*/ 38 h 162"/>
                      <a:gd name="T8" fmla="*/ 12 w 40"/>
                      <a:gd name="T9" fmla="*/ 48 h 162"/>
                      <a:gd name="T10" fmla="*/ 16 w 40"/>
                      <a:gd name="T11" fmla="*/ 66 h 162"/>
                      <a:gd name="T12" fmla="*/ 20 w 40"/>
                      <a:gd name="T13" fmla="*/ 82 h 162"/>
                      <a:gd name="T14" fmla="*/ 24 w 40"/>
                      <a:gd name="T15" fmla="*/ 96 h 162"/>
                      <a:gd name="T16" fmla="*/ 28 w 40"/>
                      <a:gd name="T17" fmla="*/ 114 h 162"/>
                      <a:gd name="T18" fmla="*/ 30 w 40"/>
                      <a:gd name="T19" fmla="*/ 124 h 162"/>
                      <a:gd name="T20" fmla="*/ 32 w 40"/>
                      <a:gd name="T21" fmla="*/ 134 h 162"/>
                      <a:gd name="T22" fmla="*/ 36 w 40"/>
                      <a:gd name="T23" fmla="*/ 148 h 162"/>
                      <a:gd name="T24" fmla="*/ 40 w 40"/>
                      <a:gd name="T25" fmla="*/ 162 h 162"/>
                      <a:gd name="T26" fmla="*/ 0 w 40"/>
                      <a:gd name="T27" fmla="*/ 0 h 1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0"/>
                      <a:gd name="T43" fmla="*/ 0 h 162"/>
                      <a:gd name="T44" fmla="*/ 40 w 40"/>
                      <a:gd name="T45" fmla="*/ 162 h 16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0" h="162">
                        <a:moveTo>
                          <a:pt x="0" y="0"/>
                        </a:moveTo>
                        <a:lnTo>
                          <a:pt x="4" y="14"/>
                        </a:lnTo>
                        <a:lnTo>
                          <a:pt x="6" y="28"/>
                        </a:lnTo>
                        <a:lnTo>
                          <a:pt x="10" y="38"/>
                        </a:lnTo>
                        <a:lnTo>
                          <a:pt x="12" y="48"/>
                        </a:lnTo>
                        <a:lnTo>
                          <a:pt x="16" y="66"/>
                        </a:lnTo>
                        <a:lnTo>
                          <a:pt x="20" y="82"/>
                        </a:lnTo>
                        <a:lnTo>
                          <a:pt x="24" y="96"/>
                        </a:lnTo>
                        <a:lnTo>
                          <a:pt x="28" y="114"/>
                        </a:lnTo>
                        <a:lnTo>
                          <a:pt x="30" y="124"/>
                        </a:lnTo>
                        <a:lnTo>
                          <a:pt x="32" y="134"/>
                        </a:lnTo>
                        <a:lnTo>
                          <a:pt x="36" y="148"/>
                        </a:lnTo>
                        <a:lnTo>
                          <a:pt x="40" y="162"/>
                        </a:lnTo>
                        <a:lnTo>
                          <a:pt x="0" y="0"/>
                        </a:lnTo>
                        <a:close/>
                      </a:path>
                    </a:pathLst>
                  </a:custGeom>
                  <a:solidFill>
                    <a:srgbClr val="FF2327"/>
                  </a:solidFill>
                  <a:ln w="19050">
                    <a:noFill/>
                    <a:round/>
                    <a:headEnd/>
                    <a:tailEnd/>
                  </a:ln>
                </p:spPr>
                <p:txBody>
                  <a:bodyPr/>
                  <a:lstStyle/>
                  <a:p>
                    <a:endParaRPr lang="zh-TW" altLang="en-US"/>
                  </a:p>
                </p:txBody>
              </p:sp>
              <p:sp>
                <p:nvSpPr>
                  <p:cNvPr id="1082" name="Line 1606"/>
                  <p:cNvSpPr>
                    <a:spLocks noChangeShapeType="1"/>
                  </p:cNvSpPr>
                  <p:nvPr/>
                </p:nvSpPr>
                <p:spPr bwMode="auto">
                  <a:xfrm>
                    <a:off x="2056" y="1430"/>
                    <a:ext cx="52" cy="1"/>
                  </a:xfrm>
                  <a:prstGeom prst="line">
                    <a:avLst/>
                  </a:prstGeom>
                  <a:noFill/>
                  <a:ln w="6350">
                    <a:noFill/>
                    <a:round/>
                    <a:headEnd/>
                    <a:tailEnd/>
                  </a:ln>
                </p:spPr>
                <p:txBody>
                  <a:bodyPr/>
                  <a:lstStyle/>
                  <a:p>
                    <a:endParaRPr lang="zh-TW" altLang="en-US"/>
                  </a:p>
                </p:txBody>
              </p:sp>
              <p:sp>
                <p:nvSpPr>
                  <p:cNvPr id="1083" name="Line 1607"/>
                  <p:cNvSpPr>
                    <a:spLocks noChangeShapeType="1"/>
                  </p:cNvSpPr>
                  <p:nvPr/>
                </p:nvSpPr>
                <p:spPr bwMode="auto">
                  <a:xfrm>
                    <a:off x="2056" y="1430"/>
                    <a:ext cx="52" cy="1"/>
                  </a:xfrm>
                  <a:prstGeom prst="line">
                    <a:avLst/>
                  </a:prstGeom>
                  <a:noFill/>
                  <a:ln w="6350">
                    <a:noFill/>
                    <a:round/>
                    <a:headEnd/>
                    <a:tailEnd/>
                  </a:ln>
                </p:spPr>
                <p:txBody>
                  <a:bodyPr/>
                  <a:lstStyle/>
                  <a:p>
                    <a:endParaRPr lang="zh-TW" altLang="en-US"/>
                  </a:p>
                </p:txBody>
              </p:sp>
              <p:sp>
                <p:nvSpPr>
                  <p:cNvPr id="1084" name="Line 1608"/>
                  <p:cNvSpPr>
                    <a:spLocks noChangeShapeType="1"/>
                  </p:cNvSpPr>
                  <p:nvPr/>
                </p:nvSpPr>
                <p:spPr bwMode="auto">
                  <a:xfrm>
                    <a:off x="2056" y="1432"/>
                    <a:ext cx="52" cy="1"/>
                  </a:xfrm>
                  <a:prstGeom prst="line">
                    <a:avLst/>
                  </a:prstGeom>
                  <a:noFill/>
                  <a:ln w="6350">
                    <a:noFill/>
                    <a:round/>
                    <a:headEnd/>
                    <a:tailEnd/>
                  </a:ln>
                </p:spPr>
                <p:txBody>
                  <a:bodyPr/>
                  <a:lstStyle/>
                  <a:p>
                    <a:endParaRPr lang="zh-TW" altLang="en-US"/>
                  </a:p>
                </p:txBody>
              </p:sp>
              <p:sp>
                <p:nvSpPr>
                  <p:cNvPr id="1085" name="Line 1609"/>
                  <p:cNvSpPr>
                    <a:spLocks noChangeShapeType="1"/>
                  </p:cNvSpPr>
                  <p:nvPr/>
                </p:nvSpPr>
                <p:spPr bwMode="auto">
                  <a:xfrm>
                    <a:off x="2056" y="1434"/>
                    <a:ext cx="52" cy="1"/>
                  </a:xfrm>
                  <a:prstGeom prst="line">
                    <a:avLst/>
                  </a:prstGeom>
                  <a:noFill/>
                  <a:ln w="6350">
                    <a:noFill/>
                    <a:round/>
                    <a:headEnd/>
                    <a:tailEnd/>
                  </a:ln>
                </p:spPr>
                <p:txBody>
                  <a:bodyPr/>
                  <a:lstStyle/>
                  <a:p>
                    <a:endParaRPr lang="zh-TW" altLang="en-US"/>
                  </a:p>
                </p:txBody>
              </p:sp>
              <p:sp>
                <p:nvSpPr>
                  <p:cNvPr id="1086" name="Line 1610"/>
                  <p:cNvSpPr>
                    <a:spLocks noChangeShapeType="1"/>
                  </p:cNvSpPr>
                  <p:nvPr/>
                </p:nvSpPr>
                <p:spPr bwMode="auto">
                  <a:xfrm>
                    <a:off x="2056" y="1436"/>
                    <a:ext cx="52" cy="1"/>
                  </a:xfrm>
                  <a:prstGeom prst="line">
                    <a:avLst/>
                  </a:prstGeom>
                  <a:noFill/>
                  <a:ln w="6350">
                    <a:noFill/>
                    <a:round/>
                    <a:headEnd/>
                    <a:tailEnd/>
                  </a:ln>
                </p:spPr>
                <p:txBody>
                  <a:bodyPr/>
                  <a:lstStyle/>
                  <a:p>
                    <a:endParaRPr lang="zh-TW" altLang="en-US"/>
                  </a:p>
                </p:txBody>
              </p:sp>
              <p:sp>
                <p:nvSpPr>
                  <p:cNvPr id="1087" name="Line 1611"/>
                  <p:cNvSpPr>
                    <a:spLocks noChangeShapeType="1"/>
                  </p:cNvSpPr>
                  <p:nvPr/>
                </p:nvSpPr>
                <p:spPr bwMode="auto">
                  <a:xfrm>
                    <a:off x="2056" y="1438"/>
                    <a:ext cx="52" cy="1"/>
                  </a:xfrm>
                  <a:prstGeom prst="line">
                    <a:avLst/>
                  </a:prstGeom>
                  <a:noFill/>
                  <a:ln w="6350">
                    <a:noFill/>
                    <a:round/>
                    <a:headEnd/>
                    <a:tailEnd/>
                  </a:ln>
                </p:spPr>
                <p:txBody>
                  <a:bodyPr/>
                  <a:lstStyle/>
                  <a:p>
                    <a:endParaRPr lang="zh-TW" altLang="en-US"/>
                  </a:p>
                </p:txBody>
              </p:sp>
              <p:sp>
                <p:nvSpPr>
                  <p:cNvPr id="1088" name="Line 1612"/>
                  <p:cNvSpPr>
                    <a:spLocks noChangeShapeType="1"/>
                  </p:cNvSpPr>
                  <p:nvPr/>
                </p:nvSpPr>
                <p:spPr bwMode="auto">
                  <a:xfrm>
                    <a:off x="2056" y="1440"/>
                    <a:ext cx="52" cy="1"/>
                  </a:xfrm>
                  <a:prstGeom prst="line">
                    <a:avLst/>
                  </a:prstGeom>
                  <a:noFill/>
                  <a:ln w="6350">
                    <a:noFill/>
                    <a:round/>
                    <a:headEnd/>
                    <a:tailEnd/>
                  </a:ln>
                </p:spPr>
                <p:txBody>
                  <a:bodyPr/>
                  <a:lstStyle/>
                  <a:p>
                    <a:endParaRPr lang="zh-TW" altLang="en-US"/>
                  </a:p>
                </p:txBody>
              </p:sp>
              <p:sp>
                <p:nvSpPr>
                  <p:cNvPr id="1089" name="Line 1613"/>
                  <p:cNvSpPr>
                    <a:spLocks noChangeShapeType="1"/>
                  </p:cNvSpPr>
                  <p:nvPr/>
                </p:nvSpPr>
                <p:spPr bwMode="auto">
                  <a:xfrm>
                    <a:off x="2056" y="1442"/>
                    <a:ext cx="52" cy="1"/>
                  </a:xfrm>
                  <a:prstGeom prst="line">
                    <a:avLst/>
                  </a:prstGeom>
                  <a:noFill/>
                  <a:ln w="6350">
                    <a:noFill/>
                    <a:round/>
                    <a:headEnd/>
                    <a:tailEnd/>
                  </a:ln>
                </p:spPr>
                <p:txBody>
                  <a:bodyPr/>
                  <a:lstStyle/>
                  <a:p>
                    <a:endParaRPr lang="zh-TW" altLang="en-US"/>
                  </a:p>
                </p:txBody>
              </p:sp>
              <p:sp>
                <p:nvSpPr>
                  <p:cNvPr id="1090" name="Line 1614"/>
                  <p:cNvSpPr>
                    <a:spLocks noChangeShapeType="1"/>
                  </p:cNvSpPr>
                  <p:nvPr/>
                </p:nvSpPr>
                <p:spPr bwMode="auto">
                  <a:xfrm>
                    <a:off x="2056" y="1442"/>
                    <a:ext cx="52" cy="1"/>
                  </a:xfrm>
                  <a:prstGeom prst="line">
                    <a:avLst/>
                  </a:prstGeom>
                  <a:noFill/>
                  <a:ln w="6350">
                    <a:noFill/>
                    <a:round/>
                    <a:headEnd/>
                    <a:tailEnd/>
                  </a:ln>
                </p:spPr>
                <p:txBody>
                  <a:bodyPr/>
                  <a:lstStyle/>
                  <a:p>
                    <a:endParaRPr lang="zh-TW" altLang="en-US"/>
                  </a:p>
                </p:txBody>
              </p:sp>
              <p:sp>
                <p:nvSpPr>
                  <p:cNvPr id="1091" name="Line 1615"/>
                  <p:cNvSpPr>
                    <a:spLocks noChangeShapeType="1"/>
                  </p:cNvSpPr>
                  <p:nvPr/>
                </p:nvSpPr>
                <p:spPr bwMode="auto">
                  <a:xfrm>
                    <a:off x="2056" y="1444"/>
                    <a:ext cx="52" cy="1"/>
                  </a:xfrm>
                  <a:prstGeom prst="line">
                    <a:avLst/>
                  </a:prstGeom>
                  <a:noFill/>
                  <a:ln w="6350">
                    <a:noFill/>
                    <a:round/>
                    <a:headEnd/>
                    <a:tailEnd/>
                  </a:ln>
                </p:spPr>
                <p:txBody>
                  <a:bodyPr/>
                  <a:lstStyle/>
                  <a:p>
                    <a:endParaRPr lang="zh-TW" altLang="en-US"/>
                  </a:p>
                </p:txBody>
              </p:sp>
              <p:sp>
                <p:nvSpPr>
                  <p:cNvPr id="1092" name="Line 1616"/>
                  <p:cNvSpPr>
                    <a:spLocks noChangeShapeType="1"/>
                  </p:cNvSpPr>
                  <p:nvPr/>
                </p:nvSpPr>
                <p:spPr bwMode="auto">
                  <a:xfrm>
                    <a:off x="2056" y="1446"/>
                    <a:ext cx="52" cy="1"/>
                  </a:xfrm>
                  <a:prstGeom prst="line">
                    <a:avLst/>
                  </a:prstGeom>
                  <a:noFill/>
                  <a:ln w="6350">
                    <a:noFill/>
                    <a:round/>
                    <a:headEnd/>
                    <a:tailEnd/>
                  </a:ln>
                </p:spPr>
                <p:txBody>
                  <a:bodyPr/>
                  <a:lstStyle/>
                  <a:p>
                    <a:endParaRPr lang="zh-TW" altLang="en-US"/>
                  </a:p>
                </p:txBody>
              </p:sp>
              <p:sp>
                <p:nvSpPr>
                  <p:cNvPr id="1093" name="Line 1617"/>
                  <p:cNvSpPr>
                    <a:spLocks noChangeShapeType="1"/>
                  </p:cNvSpPr>
                  <p:nvPr/>
                </p:nvSpPr>
                <p:spPr bwMode="auto">
                  <a:xfrm>
                    <a:off x="2056" y="1448"/>
                    <a:ext cx="52" cy="1"/>
                  </a:xfrm>
                  <a:prstGeom prst="line">
                    <a:avLst/>
                  </a:prstGeom>
                  <a:noFill/>
                  <a:ln w="6350">
                    <a:noFill/>
                    <a:round/>
                    <a:headEnd/>
                    <a:tailEnd/>
                  </a:ln>
                </p:spPr>
                <p:txBody>
                  <a:bodyPr/>
                  <a:lstStyle/>
                  <a:p>
                    <a:endParaRPr lang="zh-TW" altLang="en-US"/>
                  </a:p>
                </p:txBody>
              </p:sp>
              <p:sp>
                <p:nvSpPr>
                  <p:cNvPr id="1094" name="Line 1618"/>
                  <p:cNvSpPr>
                    <a:spLocks noChangeShapeType="1"/>
                  </p:cNvSpPr>
                  <p:nvPr/>
                </p:nvSpPr>
                <p:spPr bwMode="auto">
                  <a:xfrm>
                    <a:off x="2056" y="1450"/>
                    <a:ext cx="52" cy="1"/>
                  </a:xfrm>
                  <a:prstGeom prst="line">
                    <a:avLst/>
                  </a:prstGeom>
                  <a:noFill/>
                  <a:ln w="6350">
                    <a:noFill/>
                    <a:round/>
                    <a:headEnd/>
                    <a:tailEnd/>
                  </a:ln>
                </p:spPr>
                <p:txBody>
                  <a:bodyPr/>
                  <a:lstStyle/>
                  <a:p>
                    <a:endParaRPr lang="zh-TW" altLang="en-US"/>
                  </a:p>
                </p:txBody>
              </p:sp>
              <p:sp>
                <p:nvSpPr>
                  <p:cNvPr id="1095" name="Line 1619"/>
                  <p:cNvSpPr>
                    <a:spLocks noChangeShapeType="1"/>
                  </p:cNvSpPr>
                  <p:nvPr/>
                </p:nvSpPr>
                <p:spPr bwMode="auto">
                  <a:xfrm>
                    <a:off x="2056" y="1452"/>
                    <a:ext cx="52" cy="1"/>
                  </a:xfrm>
                  <a:prstGeom prst="line">
                    <a:avLst/>
                  </a:prstGeom>
                  <a:noFill/>
                  <a:ln w="6350">
                    <a:noFill/>
                    <a:round/>
                    <a:headEnd/>
                    <a:tailEnd/>
                  </a:ln>
                </p:spPr>
                <p:txBody>
                  <a:bodyPr/>
                  <a:lstStyle/>
                  <a:p>
                    <a:endParaRPr lang="zh-TW" altLang="en-US"/>
                  </a:p>
                </p:txBody>
              </p:sp>
              <p:sp>
                <p:nvSpPr>
                  <p:cNvPr id="1096" name="Line 1620"/>
                  <p:cNvSpPr>
                    <a:spLocks noChangeShapeType="1"/>
                  </p:cNvSpPr>
                  <p:nvPr/>
                </p:nvSpPr>
                <p:spPr bwMode="auto">
                  <a:xfrm>
                    <a:off x="2056" y="1454"/>
                    <a:ext cx="52" cy="1"/>
                  </a:xfrm>
                  <a:prstGeom prst="line">
                    <a:avLst/>
                  </a:prstGeom>
                  <a:noFill/>
                  <a:ln w="6350">
                    <a:noFill/>
                    <a:round/>
                    <a:headEnd/>
                    <a:tailEnd/>
                  </a:ln>
                </p:spPr>
                <p:txBody>
                  <a:bodyPr/>
                  <a:lstStyle/>
                  <a:p>
                    <a:endParaRPr lang="zh-TW" altLang="en-US"/>
                  </a:p>
                </p:txBody>
              </p:sp>
              <p:sp>
                <p:nvSpPr>
                  <p:cNvPr id="1097" name="Line 1621"/>
                  <p:cNvSpPr>
                    <a:spLocks noChangeShapeType="1"/>
                  </p:cNvSpPr>
                  <p:nvPr/>
                </p:nvSpPr>
                <p:spPr bwMode="auto">
                  <a:xfrm>
                    <a:off x="2056" y="1454"/>
                    <a:ext cx="52" cy="1"/>
                  </a:xfrm>
                  <a:prstGeom prst="line">
                    <a:avLst/>
                  </a:prstGeom>
                  <a:noFill/>
                  <a:ln w="6350">
                    <a:noFill/>
                    <a:round/>
                    <a:headEnd/>
                    <a:tailEnd/>
                  </a:ln>
                </p:spPr>
                <p:txBody>
                  <a:bodyPr/>
                  <a:lstStyle/>
                  <a:p>
                    <a:endParaRPr lang="zh-TW" altLang="en-US"/>
                  </a:p>
                </p:txBody>
              </p:sp>
              <p:sp>
                <p:nvSpPr>
                  <p:cNvPr id="1098" name="Line 1622"/>
                  <p:cNvSpPr>
                    <a:spLocks noChangeShapeType="1"/>
                  </p:cNvSpPr>
                  <p:nvPr/>
                </p:nvSpPr>
                <p:spPr bwMode="auto">
                  <a:xfrm>
                    <a:off x="2056" y="1456"/>
                    <a:ext cx="52" cy="1"/>
                  </a:xfrm>
                  <a:prstGeom prst="line">
                    <a:avLst/>
                  </a:prstGeom>
                  <a:noFill/>
                  <a:ln w="6350">
                    <a:noFill/>
                    <a:round/>
                    <a:headEnd/>
                    <a:tailEnd/>
                  </a:ln>
                </p:spPr>
                <p:txBody>
                  <a:bodyPr/>
                  <a:lstStyle/>
                  <a:p>
                    <a:endParaRPr lang="zh-TW" altLang="en-US"/>
                  </a:p>
                </p:txBody>
              </p:sp>
              <p:sp>
                <p:nvSpPr>
                  <p:cNvPr id="1099" name="Line 1623"/>
                  <p:cNvSpPr>
                    <a:spLocks noChangeShapeType="1"/>
                  </p:cNvSpPr>
                  <p:nvPr/>
                </p:nvSpPr>
                <p:spPr bwMode="auto">
                  <a:xfrm>
                    <a:off x="2056" y="1458"/>
                    <a:ext cx="52" cy="1"/>
                  </a:xfrm>
                  <a:prstGeom prst="line">
                    <a:avLst/>
                  </a:prstGeom>
                  <a:noFill/>
                  <a:ln w="6350">
                    <a:noFill/>
                    <a:round/>
                    <a:headEnd/>
                    <a:tailEnd/>
                  </a:ln>
                </p:spPr>
                <p:txBody>
                  <a:bodyPr/>
                  <a:lstStyle/>
                  <a:p>
                    <a:endParaRPr lang="zh-TW" altLang="en-US"/>
                  </a:p>
                </p:txBody>
              </p:sp>
              <p:sp>
                <p:nvSpPr>
                  <p:cNvPr id="1100" name="Line 1624"/>
                  <p:cNvSpPr>
                    <a:spLocks noChangeShapeType="1"/>
                  </p:cNvSpPr>
                  <p:nvPr/>
                </p:nvSpPr>
                <p:spPr bwMode="auto">
                  <a:xfrm>
                    <a:off x="2056" y="1460"/>
                    <a:ext cx="52" cy="1"/>
                  </a:xfrm>
                  <a:prstGeom prst="line">
                    <a:avLst/>
                  </a:prstGeom>
                  <a:noFill/>
                  <a:ln w="6350">
                    <a:noFill/>
                    <a:round/>
                    <a:headEnd/>
                    <a:tailEnd/>
                  </a:ln>
                </p:spPr>
                <p:txBody>
                  <a:bodyPr/>
                  <a:lstStyle/>
                  <a:p>
                    <a:endParaRPr lang="zh-TW" altLang="en-US"/>
                  </a:p>
                </p:txBody>
              </p:sp>
              <p:sp>
                <p:nvSpPr>
                  <p:cNvPr id="1101" name="Line 1625"/>
                  <p:cNvSpPr>
                    <a:spLocks noChangeShapeType="1"/>
                  </p:cNvSpPr>
                  <p:nvPr/>
                </p:nvSpPr>
                <p:spPr bwMode="auto">
                  <a:xfrm>
                    <a:off x="2056" y="1462"/>
                    <a:ext cx="52" cy="1"/>
                  </a:xfrm>
                  <a:prstGeom prst="line">
                    <a:avLst/>
                  </a:prstGeom>
                  <a:noFill/>
                  <a:ln w="6350">
                    <a:noFill/>
                    <a:round/>
                    <a:headEnd/>
                    <a:tailEnd/>
                  </a:ln>
                </p:spPr>
                <p:txBody>
                  <a:bodyPr/>
                  <a:lstStyle/>
                  <a:p>
                    <a:endParaRPr lang="zh-TW" altLang="en-US"/>
                  </a:p>
                </p:txBody>
              </p:sp>
              <p:sp>
                <p:nvSpPr>
                  <p:cNvPr id="1102" name="Line 1626"/>
                  <p:cNvSpPr>
                    <a:spLocks noChangeShapeType="1"/>
                  </p:cNvSpPr>
                  <p:nvPr/>
                </p:nvSpPr>
                <p:spPr bwMode="auto">
                  <a:xfrm>
                    <a:off x="2056" y="1464"/>
                    <a:ext cx="52" cy="1"/>
                  </a:xfrm>
                  <a:prstGeom prst="line">
                    <a:avLst/>
                  </a:prstGeom>
                  <a:noFill/>
                  <a:ln w="6350">
                    <a:noFill/>
                    <a:round/>
                    <a:headEnd/>
                    <a:tailEnd/>
                  </a:ln>
                </p:spPr>
                <p:txBody>
                  <a:bodyPr/>
                  <a:lstStyle/>
                  <a:p>
                    <a:endParaRPr lang="zh-TW" altLang="en-US"/>
                  </a:p>
                </p:txBody>
              </p:sp>
              <p:sp>
                <p:nvSpPr>
                  <p:cNvPr id="1103" name="Line 1627"/>
                  <p:cNvSpPr>
                    <a:spLocks noChangeShapeType="1"/>
                  </p:cNvSpPr>
                  <p:nvPr/>
                </p:nvSpPr>
                <p:spPr bwMode="auto">
                  <a:xfrm>
                    <a:off x="2056" y="1466"/>
                    <a:ext cx="52" cy="1"/>
                  </a:xfrm>
                  <a:prstGeom prst="line">
                    <a:avLst/>
                  </a:prstGeom>
                  <a:noFill/>
                  <a:ln w="6350">
                    <a:noFill/>
                    <a:round/>
                    <a:headEnd/>
                    <a:tailEnd/>
                  </a:ln>
                </p:spPr>
                <p:txBody>
                  <a:bodyPr/>
                  <a:lstStyle/>
                  <a:p>
                    <a:endParaRPr lang="zh-TW" altLang="en-US"/>
                  </a:p>
                </p:txBody>
              </p:sp>
              <p:sp>
                <p:nvSpPr>
                  <p:cNvPr id="1104" name="Line 1628"/>
                  <p:cNvSpPr>
                    <a:spLocks noChangeShapeType="1"/>
                  </p:cNvSpPr>
                  <p:nvPr/>
                </p:nvSpPr>
                <p:spPr bwMode="auto">
                  <a:xfrm>
                    <a:off x="2056" y="1466"/>
                    <a:ext cx="52" cy="1"/>
                  </a:xfrm>
                  <a:prstGeom prst="line">
                    <a:avLst/>
                  </a:prstGeom>
                  <a:noFill/>
                  <a:ln w="6350">
                    <a:noFill/>
                    <a:round/>
                    <a:headEnd/>
                    <a:tailEnd/>
                  </a:ln>
                </p:spPr>
                <p:txBody>
                  <a:bodyPr/>
                  <a:lstStyle/>
                  <a:p>
                    <a:endParaRPr lang="zh-TW" altLang="en-US"/>
                  </a:p>
                </p:txBody>
              </p:sp>
              <p:sp>
                <p:nvSpPr>
                  <p:cNvPr id="1105" name="Line 1629"/>
                  <p:cNvSpPr>
                    <a:spLocks noChangeShapeType="1"/>
                  </p:cNvSpPr>
                  <p:nvPr/>
                </p:nvSpPr>
                <p:spPr bwMode="auto">
                  <a:xfrm>
                    <a:off x="2056" y="1468"/>
                    <a:ext cx="52" cy="1"/>
                  </a:xfrm>
                  <a:prstGeom prst="line">
                    <a:avLst/>
                  </a:prstGeom>
                  <a:noFill/>
                  <a:ln w="6350">
                    <a:noFill/>
                    <a:round/>
                    <a:headEnd/>
                    <a:tailEnd/>
                  </a:ln>
                </p:spPr>
                <p:txBody>
                  <a:bodyPr/>
                  <a:lstStyle/>
                  <a:p>
                    <a:endParaRPr lang="zh-TW" altLang="en-US"/>
                  </a:p>
                </p:txBody>
              </p:sp>
              <p:sp>
                <p:nvSpPr>
                  <p:cNvPr id="1106" name="Line 1630"/>
                  <p:cNvSpPr>
                    <a:spLocks noChangeShapeType="1"/>
                  </p:cNvSpPr>
                  <p:nvPr/>
                </p:nvSpPr>
                <p:spPr bwMode="auto">
                  <a:xfrm>
                    <a:off x="2056" y="1470"/>
                    <a:ext cx="52" cy="1"/>
                  </a:xfrm>
                  <a:prstGeom prst="line">
                    <a:avLst/>
                  </a:prstGeom>
                  <a:noFill/>
                  <a:ln w="6350">
                    <a:noFill/>
                    <a:round/>
                    <a:headEnd/>
                    <a:tailEnd/>
                  </a:ln>
                </p:spPr>
                <p:txBody>
                  <a:bodyPr/>
                  <a:lstStyle/>
                  <a:p>
                    <a:endParaRPr lang="zh-TW" altLang="en-US"/>
                  </a:p>
                </p:txBody>
              </p:sp>
              <p:sp>
                <p:nvSpPr>
                  <p:cNvPr id="1107" name="Line 1631"/>
                  <p:cNvSpPr>
                    <a:spLocks noChangeShapeType="1"/>
                  </p:cNvSpPr>
                  <p:nvPr/>
                </p:nvSpPr>
                <p:spPr bwMode="auto">
                  <a:xfrm>
                    <a:off x="2056" y="1472"/>
                    <a:ext cx="52" cy="1"/>
                  </a:xfrm>
                  <a:prstGeom prst="line">
                    <a:avLst/>
                  </a:prstGeom>
                  <a:noFill/>
                  <a:ln w="6350">
                    <a:noFill/>
                    <a:round/>
                    <a:headEnd/>
                    <a:tailEnd/>
                  </a:ln>
                </p:spPr>
                <p:txBody>
                  <a:bodyPr/>
                  <a:lstStyle/>
                  <a:p>
                    <a:endParaRPr lang="zh-TW" altLang="en-US"/>
                  </a:p>
                </p:txBody>
              </p:sp>
              <p:sp>
                <p:nvSpPr>
                  <p:cNvPr id="1108" name="Line 1632"/>
                  <p:cNvSpPr>
                    <a:spLocks noChangeShapeType="1"/>
                  </p:cNvSpPr>
                  <p:nvPr/>
                </p:nvSpPr>
                <p:spPr bwMode="auto">
                  <a:xfrm>
                    <a:off x="2056" y="1474"/>
                    <a:ext cx="52" cy="1"/>
                  </a:xfrm>
                  <a:prstGeom prst="line">
                    <a:avLst/>
                  </a:prstGeom>
                  <a:noFill/>
                  <a:ln w="6350">
                    <a:noFill/>
                    <a:round/>
                    <a:headEnd/>
                    <a:tailEnd/>
                  </a:ln>
                </p:spPr>
                <p:txBody>
                  <a:bodyPr/>
                  <a:lstStyle/>
                  <a:p>
                    <a:endParaRPr lang="zh-TW" altLang="en-US"/>
                  </a:p>
                </p:txBody>
              </p:sp>
              <p:sp>
                <p:nvSpPr>
                  <p:cNvPr id="1109" name="Line 1633"/>
                  <p:cNvSpPr>
                    <a:spLocks noChangeShapeType="1"/>
                  </p:cNvSpPr>
                  <p:nvPr/>
                </p:nvSpPr>
                <p:spPr bwMode="auto">
                  <a:xfrm>
                    <a:off x="2056" y="1476"/>
                    <a:ext cx="52" cy="1"/>
                  </a:xfrm>
                  <a:prstGeom prst="line">
                    <a:avLst/>
                  </a:prstGeom>
                  <a:noFill/>
                  <a:ln w="6350">
                    <a:noFill/>
                    <a:round/>
                    <a:headEnd/>
                    <a:tailEnd/>
                  </a:ln>
                </p:spPr>
                <p:txBody>
                  <a:bodyPr/>
                  <a:lstStyle/>
                  <a:p>
                    <a:endParaRPr lang="zh-TW" altLang="en-US"/>
                  </a:p>
                </p:txBody>
              </p:sp>
              <p:sp>
                <p:nvSpPr>
                  <p:cNvPr id="1110" name="Line 1634"/>
                  <p:cNvSpPr>
                    <a:spLocks noChangeShapeType="1"/>
                  </p:cNvSpPr>
                  <p:nvPr/>
                </p:nvSpPr>
                <p:spPr bwMode="auto">
                  <a:xfrm>
                    <a:off x="2056" y="1478"/>
                    <a:ext cx="52" cy="1"/>
                  </a:xfrm>
                  <a:prstGeom prst="line">
                    <a:avLst/>
                  </a:prstGeom>
                  <a:noFill/>
                  <a:ln w="6350">
                    <a:noFill/>
                    <a:round/>
                    <a:headEnd/>
                    <a:tailEnd/>
                  </a:ln>
                </p:spPr>
                <p:txBody>
                  <a:bodyPr/>
                  <a:lstStyle/>
                  <a:p>
                    <a:endParaRPr lang="zh-TW" altLang="en-US"/>
                  </a:p>
                </p:txBody>
              </p:sp>
              <p:sp>
                <p:nvSpPr>
                  <p:cNvPr id="1111" name="Line 1635"/>
                  <p:cNvSpPr>
                    <a:spLocks noChangeShapeType="1"/>
                  </p:cNvSpPr>
                  <p:nvPr/>
                </p:nvSpPr>
                <p:spPr bwMode="auto">
                  <a:xfrm>
                    <a:off x="2056" y="1480"/>
                    <a:ext cx="52" cy="1"/>
                  </a:xfrm>
                  <a:prstGeom prst="line">
                    <a:avLst/>
                  </a:prstGeom>
                  <a:noFill/>
                  <a:ln w="6350">
                    <a:noFill/>
                    <a:round/>
                    <a:headEnd/>
                    <a:tailEnd/>
                  </a:ln>
                </p:spPr>
                <p:txBody>
                  <a:bodyPr/>
                  <a:lstStyle/>
                  <a:p>
                    <a:endParaRPr lang="zh-TW" altLang="en-US"/>
                  </a:p>
                </p:txBody>
              </p:sp>
              <p:sp>
                <p:nvSpPr>
                  <p:cNvPr id="1112" name="Line 1636"/>
                  <p:cNvSpPr>
                    <a:spLocks noChangeShapeType="1"/>
                  </p:cNvSpPr>
                  <p:nvPr/>
                </p:nvSpPr>
                <p:spPr bwMode="auto">
                  <a:xfrm>
                    <a:off x="2056" y="1480"/>
                    <a:ext cx="52" cy="1"/>
                  </a:xfrm>
                  <a:prstGeom prst="line">
                    <a:avLst/>
                  </a:prstGeom>
                  <a:noFill/>
                  <a:ln w="6350">
                    <a:noFill/>
                    <a:round/>
                    <a:headEnd/>
                    <a:tailEnd/>
                  </a:ln>
                </p:spPr>
                <p:txBody>
                  <a:bodyPr/>
                  <a:lstStyle/>
                  <a:p>
                    <a:endParaRPr lang="zh-TW" altLang="en-US"/>
                  </a:p>
                </p:txBody>
              </p:sp>
              <p:sp>
                <p:nvSpPr>
                  <p:cNvPr id="1113" name="Line 1637"/>
                  <p:cNvSpPr>
                    <a:spLocks noChangeShapeType="1"/>
                  </p:cNvSpPr>
                  <p:nvPr/>
                </p:nvSpPr>
                <p:spPr bwMode="auto">
                  <a:xfrm>
                    <a:off x="2056" y="1482"/>
                    <a:ext cx="52" cy="1"/>
                  </a:xfrm>
                  <a:prstGeom prst="line">
                    <a:avLst/>
                  </a:prstGeom>
                  <a:noFill/>
                  <a:ln w="6350">
                    <a:noFill/>
                    <a:round/>
                    <a:headEnd/>
                    <a:tailEnd/>
                  </a:ln>
                </p:spPr>
                <p:txBody>
                  <a:bodyPr/>
                  <a:lstStyle/>
                  <a:p>
                    <a:endParaRPr lang="zh-TW" altLang="en-US"/>
                  </a:p>
                </p:txBody>
              </p:sp>
              <p:sp>
                <p:nvSpPr>
                  <p:cNvPr id="1114" name="Line 1638"/>
                  <p:cNvSpPr>
                    <a:spLocks noChangeShapeType="1"/>
                  </p:cNvSpPr>
                  <p:nvPr/>
                </p:nvSpPr>
                <p:spPr bwMode="auto">
                  <a:xfrm>
                    <a:off x="2056" y="1484"/>
                    <a:ext cx="52" cy="1"/>
                  </a:xfrm>
                  <a:prstGeom prst="line">
                    <a:avLst/>
                  </a:prstGeom>
                  <a:noFill/>
                  <a:ln w="6350">
                    <a:noFill/>
                    <a:round/>
                    <a:headEnd/>
                    <a:tailEnd/>
                  </a:ln>
                </p:spPr>
                <p:txBody>
                  <a:bodyPr/>
                  <a:lstStyle/>
                  <a:p>
                    <a:endParaRPr lang="zh-TW" altLang="en-US"/>
                  </a:p>
                </p:txBody>
              </p:sp>
              <p:sp>
                <p:nvSpPr>
                  <p:cNvPr id="1115" name="Line 1639"/>
                  <p:cNvSpPr>
                    <a:spLocks noChangeShapeType="1"/>
                  </p:cNvSpPr>
                  <p:nvPr/>
                </p:nvSpPr>
                <p:spPr bwMode="auto">
                  <a:xfrm>
                    <a:off x="2056" y="1486"/>
                    <a:ext cx="52" cy="1"/>
                  </a:xfrm>
                  <a:prstGeom prst="line">
                    <a:avLst/>
                  </a:prstGeom>
                  <a:noFill/>
                  <a:ln w="6350">
                    <a:noFill/>
                    <a:round/>
                    <a:headEnd/>
                    <a:tailEnd/>
                  </a:ln>
                </p:spPr>
                <p:txBody>
                  <a:bodyPr/>
                  <a:lstStyle/>
                  <a:p>
                    <a:endParaRPr lang="zh-TW" altLang="en-US"/>
                  </a:p>
                </p:txBody>
              </p:sp>
              <p:sp>
                <p:nvSpPr>
                  <p:cNvPr id="1116" name="Line 1640"/>
                  <p:cNvSpPr>
                    <a:spLocks noChangeShapeType="1"/>
                  </p:cNvSpPr>
                  <p:nvPr/>
                </p:nvSpPr>
                <p:spPr bwMode="auto">
                  <a:xfrm>
                    <a:off x="2056" y="1488"/>
                    <a:ext cx="52" cy="1"/>
                  </a:xfrm>
                  <a:prstGeom prst="line">
                    <a:avLst/>
                  </a:prstGeom>
                  <a:noFill/>
                  <a:ln w="6350">
                    <a:noFill/>
                    <a:round/>
                    <a:headEnd/>
                    <a:tailEnd/>
                  </a:ln>
                </p:spPr>
                <p:txBody>
                  <a:bodyPr/>
                  <a:lstStyle/>
                  <a:p>
                    <a:endParaRPr lang="zh-TW" altLang="en-US"/>
                  </a:p>
                </p:txBody>
              </p:sp>
              <p:sp>
                <p:nvSpPr>
                  <p:cNvPr id="1117" name="Line 1641"/>
                  <p:cNvSpPr>
                    <a:spLocks noChangeShapeType="1"/>
                  </p:cNvSpPr>
                  <p:nvPr/>
                </p:nvSpPr>
                <p:spPr bwMode="auto">
                  <a:xfrm>
                    <a:off x="2056" y="1490"/>
                    <a:ext cx="52" cy="1"/>
                  </a:xfrm>
                  <a:prstGeom prst="line">
                    <a:avLst/>
                  </a:prstGeom>
                  <a:noFill/>
                  <a:ln w="6350">
                    <a:noFill/>
                    <a:round/>
                    <a:headEnd/>
                    <a:tailEnd/>
                  </a:ln>
                </p:spPr>
                <p:txBody>
                  <a:bodyPr/>
                  <a:lstStyle/>
                  <a:p>
                    <a:endParaRPr lang="zh-TW" altLang="en-US"/>
                  </a:p>
                </p:txBody>
              </p:sp>
              <p:sp>
                <p:nvSpPr>
                  <p:cNvPr id="1118" name="Line 1642"/>
                  <p:cNvSpPr>
                    <a:spLocks noChangeShapeType="1"/>
                  </p:cNvSpPr>
                  <p:nvPr/>
                </p:nvSpPr>
                <p:spPr bwMode="auto">
                  <a:xfrm>
                    <a:off x="2056" y="1492"/>
                    <a:ext cx="52" cy="1"/>
                  </a:xfrm>
                  <a:prstGeom prst="line">
                    <a:avLst/>
                  </a:prstGeom>
                  <a:noFill/>
                  <a:ln w="6350">
                    <a:noFill/>
                    <a:round/>
                    <a:headEnd/>
                    <a:tailEnd/>
                  </a:ln>
                </p:spPr>
                <p:txBody>
                  <a:bodyPr/>
                  <a:lstStyle/>
                  <a:p>
                    <a:endParaRPr lang="zh-TW" altLang="en-US"/>
                  </a:p>
                </p:txBody>
              </p:sp>
              <p:sp>
                <p:nvSpPr>
                  <p:cNvPr id="1119" name="Line 1643"/>
                  <p:cNvSpPr>
                    <a:spLocks noChangeShapeType="1"/>
                  </p:cNvSpPr>
                  <p:nvPr/>
                </p:nvSpPr>
                <p:spPr bwMode="auto">
                  <a:xfrm>
                    <a:off x="2056" y="1492"/>
                    <a:ext cx="52" cy="1"/>
                  </a:xfrm>
                  <a:prstGeom prst="line">
                    <a:avLst/>
                  </a:prstGeom>
                  <a:noFill/>
                  <a:ln w="6350">
                    <a:noFill/>
                    <a:round/>
                    <a:headEnd/>
                    <a:tailEnd/>
                  </a:ln>
                </p:spPr>
                <p:txBody>
                  <a:bodyPr/>
                  <a:lstStyle/>
                  <a:p>
                    <a:endParaRPr lang="zh-TW" altLang="en-US"/>
                  </a:p>
                </p:txBody>
              </p:sp>
              <p:sp>
                <p:nvSpPr>
                  <p:cNvPr id="1120" name="Line 1644"/>
                  <p:cNvSpPr>
                    <a:spLocks noChangeShapeType="1"/>
                  </p:cNvSpPr>
                  <p:nvPr/>
                </p:nvSpPr>
                <p:spPr bwMode="auto">
                  <a:xfrm>
                    <a:off x="2056" y="1494"/>
                    <a:ext cx="52" cy="1"/>
                  </a:xfrm>
                  <a:prstGeom prst="line">
                    <a:avLst/>
                  </a:prstGeom>
                  <a:noFill/>
                  <a:ln w="6350">
                    <a:noFill/>
                    <a:round/>
                    <a:headEnd/>
                    <a:tailEnd/>
                  </a:ln>
                </p:spPr>
                <p:txBody>
                  <a:bodyPr/>
                  <a:lstStyle/>
                  <a:p>
                    <a:endParaRPr lang="zh-TW" altLang="en-US"/>
                  </a:p>
                </p:txBody>
              </p:sp>
              <p:sp>
                <p:nvSpPr>
                  <p:cNvPr id="1121" name="Line 1645"/>
                  <p:cNvSpPr>
                    <a:spLocks noChangeShapeType="1"/>
                  </p:cNvSpPr>
                  <p:nvPr/>
                </p:nvSpPr>
                <p:spPr bwMode="auto">
                  <a:xfrm>
                    <a:off x="2056" y="1496"/>
                    <a:ext cx="52" cy="1"/>
                  </a:xfrm>
                  <a:prstGeom prst="line">
                    <a:avLst/>
                  </a:prstGeom>
                  <a:noFill/>
                  <a:ln w="6350">
                    <a:noFill/>
                    <a:round/>
                    <a:headEnd/>
                    <a:tailEnd/>
                  </a:ln>
                </p:spPr>
                <p:txBody>
                  <a:bodyPr/>
                  <a:lstStyle/>
                  <a:p>
                    <a:endParaRPr lang="zh-TW" altLang="en-US"/>
                  </a:p>
                </p:txBody>
              </p:sp>
              <p:sp>
                <p:nvSpPr>
                  <p:cNvPr id="1122" name="Line 1646"/>
                  <p:cNvSpPr>
                    <a:spLocks noChangeShapeType="1"/>
                  </p:cNvSpPr>
                  <p:nvPr/>
                </p:nvSpPr>
                <p:spPr bwMode="auto">
                  <a:xfrm>
                    <a:off x="2056" y="1498"/>
                    <a:ext cx="52" cy="1"/>
                  </a:xfrm>
                  <a:prstGeom prst="line">
                    <a:avLst/>
                  </a:prstGeom>
                  <a:noFill/>
                  <a:ln w="6350">
                    <a:noFill/>
                    <a:round/>
                    <a:headEnd/>
                    <a:tailEnd/>
                  </a:ln>
                </p:spPr>
                <p:txBody>
                  <a:bodyPr/>
                  <a:lstStyle/>
                  <a:p>
                    <a:endParaRPr lang="zh-TW" altLang="en-US"/>
                  </a:p>
                </p:txBody>
              </p:sp>
              <p:sp>
                <p:nvSpPr>
                  <p:cNvPr id="1123" name="Line 1647"/>
                  <p:cNvSpPr>
                    <a:spLocks noChangeShapeType="1"/>
                  </p:cNvSpPr>
                  <p:nvPr/>
                </p:nvSpPr>
                <p:spPr bwMode="auto">
                  <a:xfrm>
                    <a:off x="2056" y="1500"/>
                    <a:ext cx="52" cy="1"/>
                  </a:xfrm>
                  <a:prstGeom prst="line">
                    <a:avLst/>
                  </a:prstGeom>
                  <a:noFill/>
                  <a:ln w="6350">
                    <a:noFill/>
                    <a:round/>
                    <a:headEnd/>
                    <a:tailEnd/>
                  </a:ln>
                </p:spPr>
                <p:txBody>
                  <a:bodyPr/>
                  <a:lstStyle/>
                  <a:p>
                    <a:endParaRPr lang="zh-TW" altLang="en-US"/>
                  </a:p>
                </p:txBody>
              </p:sp>
              <p:sp>
                <p:nvSpPr>
                  <p:cNvPr id="1124" name="Line 1648"/>
                  <p:cNvSpPr>
                    <a:spLocks noChangeShapeType="1"/>
                  </p:cNvSpPr>
                  <p:nvPr/>
                </p:nvSpPr>
                <p:spPr bwMode="auto">
                  <a:xfrm>
                    <a:off x="2056" y="1502"/>
                    <a:ext cx="52" cy="1"/>
                  </a:xfrm>
                  <a:prstGeom prst="line">
                    <a:avLst/>
                  </a:prstGeom>
                  <a:noFill/>
                  <a:ln w="6350">
                    <a:noFill/>
                    <a:round/>
                    <a:headEnd/>
                    <a:tailEnd/>
                  </a:ln>
                </p:spPr>
                <p:txBody>
                  <a:bodyPr/>
                  <a:lstStyle/>
                  <a:p>
                    <a:endParaRPr lang="zh-TW" altLang="en-US"/>
                  </a:p>
                </p:txBody>
              </p:sp>
              <p:sp>
                <p:nvSpPr>
                  <p:cNvPr id="1125" name="Line 1649"/>
                  <p:cNvSpPr>
                    <a:spLocks noChangeShapeType="1"/>
                  </p:cNvSpPr>
                  <p:nvPr/>
                </p:nvSpPr>
                <p:spPr bwMode="auto">
                  <a:xfrm>
                    <a:off x="2056" y="1504"/>
                    <a:ext cx="52" cy="1"/>
                  </a:xfrm>
                  <a:prstGeom prst="line">
                    <a:avLst/>
                  </a:prstGeom>
                  <a:noFill/>
                  <a:ln w="6350">
                    <a:noFill/>
                    <a:round/>
                    <a:headEnd/>
                    <a:tailEnd/>
                  </a:ln>
                </p:spPr>
                <p:txBody>
                  <a:bodyPr/>
                  <a:lstStyle/>
                  <a:p>
                    <a:endParaRPr lang="zh-TW" altLang="en-US"/>
                  </a:p>
                </p:txBody>
              </p:sp>
              <p:sp>
                <p:nvSpPr>
                  <p:cNvPr id="1126" name="Line 1650"/>
                  <p:cNvSpPr>
                    <a:spLocks noChangeShapeType="1"/>
                  </p:cNvSpPr>
                  <p:nvPr/>
                </p:nvSpPr>
                <p:spPr bwMode="auto">
                  <a:xfrm>
                    <a:off x="2056" y="1504"/>
                    <a:ext cx="52" cy="1"/>
                  </a:xfrm>
                  <a:prstGeom prst="line">
                    <a:avLst/>
                  </a:prstGeom>
                  <a:noFill/>
                  <a:ln w="6350">
                    <a:noFill/>
                    <a:round/>
                    <a:headEnd/>
                    <a:tailEnd/>
                  </a:ln>
                </p:spPr>
                <p:txBody>
                  <a:bodyPr/>
                  <a:lstStyle/>
                  <a:p>
                    <a:endParaRPr lang="zh-TW" altLang="en-US"/>
                  </a:p>
                </p:txBody>
              </p:sp>
              <p:sp>
                <p:nvSpPr>
                  <p:cNvPr id="1127" name="Line 1651"/>
                  <p:cNvSpPr>
                    <a:spLocks noChangeShapeType="1"/>
                  </p:cNvSpPr>
                  <p:nvPr/>
                </p:nvSpPr>
                <p:spPr bwMode="auto">
                  <a:xfrm>
                    <a:off x="2056" y="1506"/>
                    <a:ext cx="52" cy="1"/>
                  </a:xfrm>
                  <a:prstGeom prst="line">
                    <a:avLst/>
                  </a:prstGeom>
                  <a:noFill/>
                  <a:ln w="6350">
                    <a:noFill/>
                    <a:round/>
                    <a:headEnd/>
                    <a:tailEnd/>
                  </a:ln>
                </p:spPr>
                <p:txBody>
                  <a:bodyPr/>
                  <a:lstStyle/>
                  <a:p>
                    <a:endParaRPr lang="zh-TW" altLang="en-US"/>
                  </a:p>
                </p:txBody>
              </p:sp>
              <p:sp>
                <p:nvSpPr>
                  <p:cNvPr id="1128" name="Line 1652"/>
                  <p:cNvSpPr>
                    <a:spLocks noChangeShapeType="1"/>
                  </p:cNvSpPr>
                  <p:nvPr/>
                </p:nvSpPr>
                <p:spPr bwMode="auto">
                  <a:xfrm>
                    <a:off x="2056" y="1508"/>
                    <a:ext cx="52" cy="1"/>
                  </a:xfrm>
                  <a:prstGeom prst="line">
                    <a:avLst/>
                  </a:prstGeom>
                  <a:noFill/>
                  <a:ln w="6350">
                    <a:noFill/>
                    <a:round/>
                    <a:headEnd/>
                    <a:tailEnd/>
                  </a:ln>
                </p:spPr>
                <p:txBody>
                  <a:bodyPr/>
                  <a:lstStyle/>
                  <a:p>
                    <a:endParaRPr lang="zh-TW" altLang="en-US"/>
                  </a:p>
                </p:txBody>
              </p:sp>
              <p:sp>
                <p:nvSpPr>
                  <p:cNvPr id="1129" name="Line 1653"/>
                  <p:cNvSpPr>
                    <a:spLocks noChangeShapeType="1"/>
                  </p:cNvSpPr>
                  <p:nvPr/>
                </p:nvSpPr>
                <p:spPr bwMode="auto">
                  <a:xfrm>
                    <a:off x="2056" y="1510"/>
                    <a:ext cx="52" cy="1"/>
                  </a:xfrm>
                  <a:prstGeom prst="line">
                    <a:avLst/>
                  </a:prstGeom>
                  <a:noFill/>
                  <a:ln w="6350">
                    <a:noFill/>
                    <a:round/>
                    <a:headEnd/>
                    <a:tailEnd/>
                  </a:ln>
                </p:spPr>
                <p:txBody>
                  <a:bodyPr/>
                  <a:lstStyle/>
                  <a:p>
                    <a:endParaRPr lang="zh-TW" altLang="en-US"/>
                  </a:p>
                </p:txBody>
              </p:sp>
              <p:sp>
                <p:nvSpPr>
                  <p:cNvPr id="1130" name="Line 1654"/>
                  <p:cNvSpPr>
                    <a:spLocks noChangeShapeType="1"/>
                  </p:cNvSpPr>
                  <p:nvPr/>
                </p:nvSpPr>
                <p:spPr bwMode="auto">
                  <a:xfrm>
                    <a:off x="2056" y="1512"/>
                    <a:ext cx="52" cy="1"/>
                  </a:xfrm>
                  <a:prstGeom prst="line">
                    <a:avLst/>
                  </a:prstGeom>
                  <a:noFill/>
                  <a:ln w="6350">
                    <a:noFill/>
                    <a:round/>
                    <a:headEnd/>
                    <a:tailEnd/>
                  </a:ln>
                </p:spPr>
                <p:txBody>
                  <a:bodyPr/>
                  <a:lstStyle/>
                  <a:p>
                    <a:endParaRPr lang="zh-TW" altLang="en-US"/>
                  </a:p>
                </p:txBody>
              </p:sp>
              <p:sp>
                <p:nvSpPr>
                  <p:cNvPr id="1131" name="Line 1655"/>
                  <p:cNvSpPr>
                    <a:spLocks noChangeShapeType="1"/>
                  </p:cNvSpPr>
                  <p:nvPr/>
                </p:nvSpPr>
                <p:spPr bwMode="auto">
                  <a:xfrm>
                    <a:off x="2056" y="1514"/>
                    <a:ext cx="52" cy="1"/>
                  </a:xfrm>
                  <a:prstGeom prst="line">
                    <a:avLst/>
                  </a:prstGeom>
                  <a:noFill/>
                  <a:ln w="6350">
                    <a:noFill/>
                    <a:round/>
                    <a:headEnd/>
                    <a:tailEnd/>
                  </a:ln>
                </p:spPr>
                <p:txBody>
                  <a:bodyPr/>
                  <a:lstStyle/>
                  <a:p>
                    <a:endParaRPr lang="zh-TW" altLang="en-US"/>
                  </a:p>
                </p:txBody>
              </p:sp>
              <p:sp>
                <p:nvSpPr>
                  <p:cNvPr id="1132" name="Line 1656"/>
                  <p:cNvSpPr>
                    <a:spLocks noChangeShapeType="1"/>
                  </p:cNvSpPr>
                  <p:nvPr/>
                </p:nvSpPr>
                <p:spPr bwMode="auto">
                  <a:xfrm>
                    <a:off x="2056" y="1516"/>
                    <a:ext cx="52" cy="1"/>
                  </a:xfrm>
                  <a:prstGeom prst="line">
                    <a:avLst/>
                  </a:prstGeom>
                  <a:noFill/>
                  <a:ln w="6350">
                    <a:noFill/>
                    <a:round/>
                    <a:headEnd/>
                    <a:tailEnd/>
                  </a:ln>
                </p:spPr>
                <p:txBody>
                  <a:bodyPr/>
                  <a:lstStyle/>
                  <a:p>
                    <a:endParaRPr lang="zh-TW" altLang="en-US"/>
                  </a:p>
                </p:txBody>
              </p:sp>
              <p:sp>
                <p:nvSpPr>
                  <p:cNvPr id="1133" name="Line 1657"/>
                  <p:cNvSpPr>
                    <a:spLocks noChangeShapeType="1"/>
                  </p:cNvSpPr>
                  <p:nvPr/>
                </p:nvSpPr>
                <p:spPr bwMode="auto">
                  <a:xfrm>
                    <a:off x="2056" y="1516"/>
                    <a:ext cx="52" cy="1"/>
                  </a:xfrm>
                  <a:prstGeom prst="line">
                    <a:avLst/>
                  </a:prstGeom>
                  <a:noFill/>
                  <a:ln w="6350">
                    <a:noFill/>
                    <a:round/>
                    <a:headEnd/>
                    <a:tailEnd/>
                  </a:ln>
                </p:spPr>
                <p:txBody>
                  <a:bodyPr/>
                  <a:lstStyle/>
                  <a:p>
                    <a:endParaRPr lang="zh-TW" altLang="en-US"/>
                  </a:p>
                </p:txBody>
              </p:sp>
              <p:sp>
                <p:nvSpPr>
                  <p:cNvPr id="1134" name="Line 1658"/>
                  <p:cNvSpPr>
                    <a:spLocks noChangeShapeType="1"/>
                  </p:cNvSpPr>
                  <p:nvPr/>
                </p:nvSpPr>
                <p:spPr bwMode="auto">
                  <a:xfrm>
                    <a:off x="2056" y="1518"/>
                    <a:ext cx="52" cy="1"/>
                  </a:xfrm>
                  <a:prstGeom prst="line">
                    <a:avLst/>
                  </a:prstGeom>
                  <a:noFill/>
                  <a:ln w="6350">
                    <a:noFill/>
                    <a:round/>
                    <a:headEnd/>
                    <a:tailEnd/>
                  </a:ln>
                </p:spPr>
                <p:txBody>
                  <a:bodyPr/>
                  <a:lstStyle/>
                  <a:p>
                    <a:endParaRPr lang="zh-TW" altLang="en-US"/>
                  </a:p>
                </p:txBody>
              </p:sp>
              <p:sp>
                <p:nvSpPr>
                  <p:cNvPr id="1135" name="Line 1659"/>
                  <p:cNvSpPr>
                    <a:spLocks noChangeShapeType="1"/>
                  </p:cNvSpPr>
                  <p:nvPr/>
                </p:nvSpPr>
                <p:spPr bwMode="auto">
                  <a:xfrm>
                    <a:off x="2056" y="1520"/>
                    <a:ext cx="52" cy="1"/>
                  </a:xfrm>
                  <a:prstGeom prst="line">
                    <a:avLst/>
                  </a:prstGeom>
                  <a:noFill/>
                  <a:ln w="6350">
                    <a:noFill/>
                    <a:round/>
                    <a:headEnd/>
                    <a:tailEnd/>
                  </a:ln>
                </p:spPr>
                <p:txBody>
                  <a:bodyPr/>
                  <a:lstStyle/>
                  <a:p>
                    <a:endParaRPr lang="zh-TW" altLang="en-US"/>
                  </a:p>
                </p:txBody>
              </p:sp>
              <p:sp>
                <p:nvSpPr>
                  <p:cNvPr id="1136" name="Line 1660"/>
                  <p:cNvSpPr>
                    <a:spLocks noChangeShapeType="1"/>
                  </p:cNvSpPr>
                  <p:nvPr/>
                </p:nvSpPr>
                <p:spPr bwMode="auto">
                  <a:xfrm>
                    <a:off x="2056" y="1522"/>
                    <a:ext cx="52" cy="1"/>
                  </a:xfrm>
                  <a:prstGeom prst="line">
                    <a:avLst/>
                  </a:prstGeom>
                  <a:noFill/>
                  <a:ln w="6350">
                    <a:noFill/>
                    <a:round/>
                    <a:headEnd/>
                    <a:tailEnd/>
                  </a:ln>
                </p:spPr>
                <p:txBody>
                  <a:bodyPr/>
                  <a:lstStyle/>
                  <a:p>
                    <a:endParaRPr lang="zh-TW" altLang="en-US"/>
                  </a:p>
                </p:txBody>
              </p:sp>
              <p:sp>
                <p:nvSpPr>
                  <p:cNvPr id="1137" name="Line 1661"/>
                  <p:cNvSpPr>
                    <a:spLocks noChangeShapeType="1"/>
                  </p:cNvSpPr>
                  <p:nvPr/>
                </p:nvSpPr>
                <p:spPr bwMode="auto">
                  <a:xfrm>
                    <a:off x="2056" y="1524"/>
                    <a:ext cx="52" cy="1"/>
                  </a:xfrm>
                  <a:prstGeom prst="line">
                    <a:avLst/>
                  </a:prstGeom>
                  <a:noFill/>
                  <a:ln w="6350">
                    <a:noFill/>
                    <a:round/>
                    <a:headEnd/>
                    <a:tailEnd/>
                  </a:ln>
                </p:spPr>
                <p:txBody>
                  <a:bodyPr/>
                  <a:lstStyle/>
                  <a:p>
                    <a:endParaRPr lang="zh-TW" altLang="en-US"/>
                  </a:p>
                </p:txBody>
              </p:sp>
              <p:sp>
                <p:nvSpPr>
                  <p:cNvPr id="1138" name="Line 1662"/>
                  <p:cNvSpPr>
                    <a:spLocks noChangeShapeType="1"/>
                  </p:cNvSpPr>
                  <p:nvPr/>
                </p:nvSpPr>
                <p:spPr bwMode="auto">
                  <a:xfrm>
                    <a:off x="2056" y="1526"/>
                    <a:ext cx="52" cy="1"/>
                  </a:xfrm>
                  <a:prstGeom prst="line">
                    <a:avLst/>
                  </a:prstGeom>
                  <a:noFill/>
                  <a:ln w="6350">
                    <a:noFill/>
                    <a:round/>
                    <a:headEnd/>
                    <a:tailEnd/>
                  </a:ln>
                </p:spPr>
                <p:txBody>
                  <a:bodyPr/>
                  <a:lstStyle/>
                  <a:p>
                    <a:endParaRPr lang="zh-TW" altLang="en-US"/>
                  </a:p>
                </p:txBody>
              </p:sp>
              <p:sp>
                <p:nvSpPr>
                  <p:cNvPr id="1139" name="Line 1663"/>
                  <p:cNvSpPr>
                    <a:spLocks noChangeShapeType="1"/>
                  </p:cNvSpPr>
                  <p:nvPr/>
                </p:nvSpPr>
                <p:spPr bwMode="auto">
                  <a:xfrm>
                    <a:off x="2056" y="1528"/>
                    <a:ext cx="52" cy="1"/>
                  </a:xfrm>
                  <a:prstGeom prst="line">
                    <a:avLst/>
                  </a:prstGeom>
                  <a:noFill/>
                  <a:ln w="6350">
                    <a:noFill/>
                    <a:round/>
                    <a:headEnd/>
                    <a:tailEnd/>
                  </a:ln>
                </p:spPr>
                <p:txBody>
                  <a:bodyPr/>
                  <a:lstStyle/>
                  <a:p>
                    <a:endParaRPr lang="zh-TW" altLang="en-US"/>
                  </a:p>
                </p:txBody>
              </p:sp>
              <p:sp>
                <p:nvSpPr>
                  <p:cNvPr id="1140" name="Line 1664"/>
                  <p:cNvSpPr>
                    <a:spLocks noChangeShapeType="1"/>
                  </p:cNvSpPr>
                  <p:nvPr/>
                </p:nvSpPr>
                <p:spPr bwMode="auto">
                  <a:xfrm>
                    <a:off x="2056" y="1530"/>
                    <a:ext cx="52" cy="1"/>
                  </a:xfrm>
                  <a:prstGeom prst="line">
                    <a:avLst/>
                  </a:prstGeom>
                  <a:noFill/>
                  <a:ln w="6350">
                    <a:noFill/>
                    <a:round/>
                    <a:headEnd/>
                    <a:tailEnd/>
                  </a:ln>
                </p:spPr>
                <p:txBody>
                  <a:bodyPr/>
                  <a:lstStyle/>
                  <a:p>
                    <a:endParaRPr lang="zh-TW" altLang="en-US"/>
                  </a:p>
                </p:txBody>
              </p:sp>
              <p:sp>
                <p:nvSpPr>
                  <p:cNvPr id="1141" name="Line 1665"/>
                  <p:cNvSpPr>
                    <a:spLocks noChangeShapeType="1"/>
                  </p:cNvSpPr>
                  <p:nvPr/>
                </p:nvSpPr>
                <p:spPr bwMode="auto">
                  <a:xfrm>
                    <a:off x="2056" y="1530"/>
                    <a:ext cx="52" cy="1"/>
                  </a:xfrm>
                  <a:prstGeom prst="line">
                    <a:avLst/>
                  </a:prstGeom>
                  <a:noFill/>
                  <a:ln w="6350">
                    <a:noFill/>
                    <a:round/>
                    <a:headEnd/>
                    <a:tailEnd/>
                  </a:ln>
                </p:spPr>
                <p:txBody>
                  <a:bodyPr/>
                  <a:lstStyle/>
                  <a:p>
                    <a:endParaRPr lang="zh-TW" altLang="en-US"/>
                  </a:p>
                </p:txBody>
              </p:sp>
              <p:sp>
                <p:nvSpPr>
                  <p:cNvPr id="1142" name="Line 1666"/>
                  <p:cNvSpPr>
                    <a:spLocks noChangeShapeType="1"/>
                  </p:cNvSpPr>
                  <p:nvPr/>
                </p:nvSpPr>
                <p:spPr bwMode="auto">
                  <a:xfrm>
                    <a:off x="2056" y="1532"/>
                    <a:ext cx="52" cy="1"/>
                  </a:xfrm>
                  <a:prstGeom prst="line">
                    <a:avLst/>
                  </a:prstGeom>
                  <a:noFill/>
                  <a:ln w="6350">
                    <a:noFill/>
                    <a:round/>
                    <a:headEnd/>
                    <a:tailEnd/>
                  </a:ln>
                </p:spPr>
                <p:txBody>
                  <a:bodyPr/>
                  <a:lstStyle/>
                  <a:p>
                    <a:endParaRPr lang="zh-TW" altLang="en-US"/>
                  </a:p>
                </p:txBody>
              </p:sp>
              <p:sp>
                <p:nvSpPr>
                  <p:cNvPr id="1143" name="Line 1667"/>
                  <p:cNvSpPr>
                    <a:spLocks noChangeShapeType="1"/>
                  </p:cNvSpPr>
                  <p:nvPr/>
                </p:nvSpPr>
                <p:spPr bwMode="auto">
                  <a:xfrm>
                    <a:off x="2056" y="1534"/>
                    <a:ext cx="52" cy="1"/>
                  </a:xfrm>
                  <a:prstGeom prst="line">
                    <a:avLst/>
                  </a:prstGeom>
                  <a:noFill/>
                  <a:ln w="6350">
                    <a:noFill/>
                    <a:round/>
                    <a:headEnd/>
                    <a:tailEnd/>
                  </a:ln>
                </p:spPr>
                <p:txBody>
                  <a:bodyPr/>
                  <a:lstStyle/>
                  <a:p>
                    <a:endParaRPr lang="zh-TW" altLang="en-US"/>
                  </a:p>
                </p:txBody>
              </p:sp>
              <p:sp>
                <p:nvSpPr>
                  <p:cNvPr id="1144" name="Line 1668"/>
                  <p:cNvSpPr>
                    <a:spLocks noChangeShapeType="1"/>
                  </p:cNvSpPr>
                  <p:nvPr/>
                </p:nvSpPr>
                <p:spPr bwMode="auto">
                  <a:xfrm>
                    <a:off x="2056" y="1536"/>
                    <a:ext cx="52" cy="1"/>
                  </a:xfrm>
                  <a:prstGeom prst="line">
                    <a:avLst/>
                  </a:prstGeom>
                  <a:noFill/>
                  <a:ln w="6350">
                    <a:noFill/>
                    <a:round/>
                    <a:headEnd/>
                    <a:tailEnd/>
                  </a:ln>
                </p:spPr>
                <p:txBody>
                  <a:bodyPr/>
                  <a:lstStyle/>
                  <a:p>
                    <a:endParaRPr lang="zh-TW" altLang="en-US"/>
                  </a:p>
                </p:txBody>
              </p:sp>
              <p:sp>
                <p:nvSpPr>
                  <p:cNvPr id="1145" name="Line 1669"/>
                  <p:cNvSpPr>
                    <a:spLocks noChangeShapeType="1"/>
                  </p:cNvSpPr>
                  <p:nvPr/>
                </p:nvSpPr>
                <p:spPr bwMode="auto">
                  <a:xfrm>
                    <a:off x="2056" y="1538"/>
                    <a:ext cx="52" cy="1"/>
                  </a:xfrm>
                  <a:prstGeom prst="line">
                    <a:avLst/>
                  </a:prstGeom>
                  <a:noFill/>
                  <a:ln w="6350">
                    <a:noFill/>
                    <a:round/>
                    <a:headEnd/>
                    <a:tailEnd/>
                  </a:ln>
                </p:spPr>
                <p:txBody>
                  <a:bodyPr/>
                  <a:lstStyle/>
                  <a:p>
                    <a:endParaRPr lang="zh-TW" altLang="en-US"/>
                  </a:p>
                </p:txBody>
              </p:sp>
              <p:sp>
                <p:nvSpPr>
                  <p:cNvPr id="1146" name="Line 1670"/>
                  <p:cNvSpPr>
                    <a:spLocks noChangeShapeType="1"/>
                  </p:cNvSpPr>
                  <p:nvPr/>
                </p:nvSpPr>
                <p:spPr bwMode="auto">
                  <a:xfrm>
                    <a:off x="2056" y="1540"/>
                    <a:ext cx="52" cy="1"/>
                  </a:xfrm>
                  <a:prstGeom prst="line">
                    <a:avLst/>
                  </a:prstGeom>
                  <a:noFill/>
                  <a:ln w="6350">
                    <a:noFill/>
                    <a:round/>
                    <a:headEnd/>
                    <a:tailEnd/>
                  </a:ln>
                </p:spPr>
                <p:txBody>
                  <a:bodyPr/>
                  <a:lstStyle/>
                  <a:p>
                    <a:endParaRPr lang="zh-TW" altLang="en-US"/>
                  </a:p>
                </p:txBody>
              </p:sp>
              <p:sp>
                <p:nvSpPr>
                  <p:cNvPr id="1147" name="Line 1671"/>
                  <p:cNvSpPr>
                    <a:spLocks noChangeShapeType="1"/>
                  </p:cNvSpPr>
                  <p:nvPr/>
                </p:nvSpPr>
                <p:spPr bwMode="auto">
                  <a:xfrm>
                    <a:off x="2056" y="1542"/>
                    <a:ext cx="52" cy="1"/>
                  </a:xfrm>
                  <a:prstGeom prst="line">
                    <a:avLst/>
                  </a:prstGeom>
                  <a:noFill/>
                  <a:ln w="6350">
                    <a:noFill/>
                    <a:round/>
                    <a:headEnd/>
                    <a:tailEnd/>
                  </a:ln>
                </p:spPr>
                <p:txBody>
                  <a:bodyPr/>
                  <a:lstStyle/>
                  <a:p>
                    <a:endParaRPr lang="zh-TW" altLang="en-US"/>
                  </a:p>
                </p:txBody>
              </p:sp>
              <p:sp>
                <p:nvSpPr>
                  <p:cNvPr id="1148" name="Line 1672"/>
                  <p:cNvSpPr>
                    <a:spLocks noChangeShapeType="1"/>
                  </p:cNvSpPr>
                  <p:nvPr/>
                </p:nvSpPr>
                <p:spPr bwMode="auto">
                  <a:xfrm>
                    <a:off x="2056" y="1542"/>
                    <a:ext cx="52" cy="1"/>
                  </a:xfrm>
                  <a:prstGeom prst="line">
                    <a:avLst/>
                  </a:prstGeom>
                  <a:noFill/>
                  <a:ln w="6350">
                    <a:noFill/>
                    <a:round/>
                    <a:headEnd/>
                    <a:tailEnd/>
                  </a:ln>
                </p:spPr>
                <p:txBody>
                  <a:bodyPr/>
                  <a:lstStyle/>
                  <a:p>
                    <a:endParaRPr lang="zh-TW" altLang="en-US"/>
                  </a:p>
                </p:txBody>
              </p:sp>
              <p:sp>
                <p:nvSpPr>
                  <p:cNvPr id="1149" name="Line 1673"/>
                  <p:cNvSpPr>
                    <a:spLocks noChangeShapeType="1"/>
                  </p:cNvSpPr>
                  <p:nvPr/>
                </p:nvSpPr>
                <p:spPr bwMode="auto">
                  <a:xfrm>
                    <a:off x="2056" y="1544"/>
                    <a:ext cx="52" cy="1"/>
                  </a:xfrm>
                  <a:prstGeom prst="line">
                    <a:avLst/>
                  </a:prstGeom>
                  <a:noFill/>
                  <a:ln w="6350">
                    <a:noFill/>
                    <a:round/>
                    <a:headEnd/>
                    <a:tailEnd/>
                  </a:ln>
                </p:spPr>
                <p:txBody>
                  <a:bodyPr/>
                  <a:lstStyle/>
                  <a:p>
                    <a:endParaRPr lang="zh-TW" altLang="en-US"/>
                  </a:p>
                </p:txBody>
              </p:sp>
              <p:sp>
                <p:nvSpPr>
                  <p:cNvPr id="1150" name="Line 1674"/>
                  <p:cNvSpPr>
                    <a:spLocks noChangeShapeType="1"/>
                  </p:cNvSpPr>
                  <p:nvPr/>
                </p:nvSpPr>
                <p:spPr bwMode="auto">
                  <a:xfrm>
                    <a:off x="2056" y="1546"/>
                    <a:ext cx="52" cy="1"/>
                  </a:xfrm>
                  <a:prstGeom prst="line">
                    <a:avLst/>
                  </a:prstGeom>
                  <a:noFill/>
                  <a:ln w="6350">
                    <a:noFill/>
                    <a:round/>
                    <a:headEnd/>
                    <a:tailEnd/>
                  </a:ln>
                </p:spPr>
                <p:txBody>
                  <a:bodyPr/>
                  <a:lstStyle/>
                  <a:p>
                    <a:endParaRPr lang="zh-TW" altLang="en-US"/>
                  </a:p>
                </p:txBody>
              </p:sp>
              <p:sp>
                <p:nvSpPr>
                  <p:cNvPr id="1151" name="Line 1675"/>
                  <p:cNvSpPr>
                    <a:spLocks noChangeShapeType="1"/>
                  </p:cNvSpPr>
                  <p:nvPr/>
                </p:nvSpPr>
                <p:spPr bwMode="auto">
                  <a:xfrm>
                    <a:off x="2056" y="1548"/>
                    <a:ext cx="52" cy="1"/>
                  </a:xfrm>
                  <a:prstGeom prst="line">
                    <a:avLst/>
                  </a:prstGeom>
                  <a:noFill/>
                  <a:ln w="6350">
                    <a:noFill/>
                    <a:round/>
                    <a:headEnd/>
                    <a:tailEnd/>
                  </a:ln>
                </p:spPr>
                <p:txBody>
                  <a:bodyPr/>
                  <a:lstStyle/>
                  <a:p>
                    <a:endParaRPr lang="zh-TW" altLang="en-US"/>
                  </a:p>
                </p:txBody>
              </p:sp>
              <p:sp>
                <p:nvSpPr>
                  <p:cNvPr id="1152" name="Line 1676"/>
                  <p:cNvSpPr>
                    <a:spLocks noChangeShapeType="1"/>
                  </p:cNvSpPr>
                  <p:nvPr/>
                </p:nvSpPr>
                <p:spPr bwMode="auto">
                  <a:xfrm>
                    <a:off x="2056" y="1550"/>
                    <a:ext cx="52" cy="1"/>
                  </a:xfrm>
                  <a:prstGeom prst="line">
                    <a:avLst/>
                  </a:prstGeom>
                  <a:noFill/>
                  <a:ln w="6350">
                    <a:noFill/>
                    <a:round/>
                    <a:headEnd/>
                    <a:tailEnd/>
                  </a:ln>
                </p:spPr>
                <p:txBody>
                  <a:bodyPr/>
                  <a:lstStyle/>
                  <a:p>
                    <a:endParaRPr lang="zh-TW" altLang="en-US"/>
                  </a:p>
                </p:txBody>
              </p:sp>
              <p:sp>
                <p:nvSpPr>
                  <p:cNvPr id="1153" name="Line 1677"/>
                  <p:cNvSpPr>
                    <a:spLocks noChangeShapeType="1"/>
                  </p:cNvSpPr>
                  <p:nvPr/>
                </p:nvSpPr>
                <p:spPr bwMode="auto">
                  <a:xfrm>
                    <a:off x="2056" y="1552"/>
                    <a:ext cx="52" cy="1"/>
                  </a:xfrm>
                  <a:prstGeom prst="line">
                    <a:avLst/>
                  </a:prstGeom>
                  <a:noFill/>
                  <a:ln w="6350">
                    <a:noFill/>
                    <a:round/>
                    <a:headEnd/>
                    <a:tailEnd/>
                  </a:ln>
                </p:spPr>
                <p:txBody>
                  <a:bodyPr/>
                  <a:lstStyle/>
                  <a:p>
                    <a:endParaRPr lang="zh-TW" altLang="en-US"/>
                  </a:p>
                </p:txBody>
              </p:sp>
              <p:sp>
                <p:nvSpPr>
                  <p:cNvPr id="1154" name="Line 1678"/>
                  <p:cNvSpPr>
                    <a:spLocks noChangeShapeType="1"/>
                  </p:cNvSpPr>
                  <p:nvPr/>
                </p:nvSpPr>
                <p:spPr bwMode="auto">
                  <a:xfrm>
                    <a:off x="2056" y="1554"/>
                    <a:ext cx="52" cy="1"/>
                  </a:xfrm>
                  <a:prstGeom prst="line">
                    <a:avLst/>
                  </a:prstGeom>
                  <a:noFill/>
                  <a:ln w="6350">
                    <a:noFill/>
                    <a:round/>
                    <a:headEnd/>
                    <a:tailEnd/>
                  </a:ln>
                </p:spPr>
                <p:txBody>
                  <a:bodyPr/>
                  <a:lstStyle/>
                  <a:p>
                    <a:endParaRPr lang="zh-TW" altLang="en-US"/>
                  </a:p>
                </p:txBody>
              </p:sp>
              <p:sp>
                <p:nvSpPr>
                  <p:cNvPr id="1155" name="Line 1679"/>
                  <p:cNvSpPr>
                    <a:spLocks noChangeShapeType="1"/>
                  </p:cNvSpPr>
                  <p:nvPr/>
                </p:nvSpPr>
                <p:spPr bwMode="auto">
                  <a:xfrm>
                    <a:off x="2056" y="1554"/>
                    <a:ext cx="52" cy="1"/>
                  </a:xfrm>
                  <a:prstGeom prst="line">
                    <a:avLst/>
                  </a:prstGeom>
                  <a:noFill/>
                  <a:ln w="6350">
                    <a:noFill/>
                    <a:round/>
                    <a:headEnd/>
                    <a:tailEnd/>
                  </a:ln>
                </p:spPr>
                <p:txBody>
                  <a:bodyPr/>
                  <a:lstStyle/>
                  <a:p>
                    <a:endParaRPr lang="zh-TW" altLang="en-US"/>
                  </a:p>
                </p:txBody>
              </p:sp>
              <p:sp>
                <p:nvSpPr>
                  <p:cNvPr id="1156" name="Line 1680"/>
                  <p:cNvSpPr>
                    <a:spLocks noChangeShapeType="1"/>
                  </p:cNvSpPr>
                  <p:nvPr/>
                </p:nvSpPr>
                <p:spPr bwMode="auto">
                  <a:xfrm>
                    <a:off x="2056" y="1556"/>
                    <a:ext cx="52" cy="1"/>
                  </a:xfrm>
                  <a:prstGeom prst="line">
                    <a:avLst/>
                  </a:prstGeom>
                  <a:noFill/>
                  <a:ln w="6350">
                    <a:noFill/>
                    <a:round/>
                    <a:headEnd/>
                    <a:tailEnd/>
                  </a:ln>
                </p:spPr>
                <p:txBody>
                  <a:bodyPr/>
                  <a:lstStyle/>
                  <a:p>
                    <a:endParaRPr lang="zh-TW" altLang="en-US"/>
                  </a:p>
                </p:txBody>
              </p:sp>
              <p:sp>
                <p:nvSpPr>
                  <p:cNvPr id="1157" name="Line 1681"/>
                  <p:cNvSpPr>
                    <a:spLocks noChangeShapeType="1"/>
                  </p:cNvSpPr>
                  <p:nvPr/>
                </p:nvSpPr>
                <p:spPr bwMode="auto">
                  <a:xfrm>
                    <a:off x="2056" y="1558"/>
                    <a:ext cx="52" cy="1"/>
                  </a:xfrm>
                  <a:prstGeom prst="line">
                    <a:avLst/>
                  </a:prstGeom>
                  <a:noFill/>
                  <a:ln w="6350">
                    <a:noFill/>
                    <a:round/>
                    <a:headEnd/>
                    <a:tailEnd/>
                  </a:ln>
                </p:spPr>
                <p:txBody>
                  <a:bodyPr/>
                  <a:lstStyle/>
                  <a:p>
                    <a:endParaRPr lang="zh-TW" altLang="en-US"/>
                  </a:p>
                </p:txBody>
              </p:sp>
              <p:sp>
                <p:nvSpPr>
                  <p:cNvPr id="1158" name="Line 1682"/>
                  <p:cNvSpPr>
                    <a:spLocks noChangeShapeType="1"/>
                  </p:cNvSpPr>
                  <p:nvPr/>
                </p:nvSpPr>
                <p:spPr bwMode="auto">
                  <a:xfrm>
                    <a:off x="2056" y="1560"/>
                    <a:ext cx="52" cy="1"/>
                  </a:xfrm>
                  <a:prstGeom prst="line">
                    <a:avLst/>
                  </a:prstGeom>
                  <a:noFill/>
                  <a:ln w="6350">
                    <a:noFill/>
                    <a:round/>
                    <a:headEnd/>
                    <a:tailEnd/>
                  </a:ln>
                </p:spPr>
                <p:txBody>
                  <a:bodyPr/>
                  <a:lstStyle/>
                  <a:p>
                    <a:endParaRPr lang="zh-TW" altLang="en-US"/>
                  </a:p>
                </p:txBody>
              </p:sp>
              <p:sp>
                <p:nvSpPr>
                  <p:cNvPr id="1159" name="Line 1683"/>
                  <p:cNvSpPr>
                    <a:spLocks noChangeShapeType="1"/>
                  </p:cNvSpPr>
                  <p:nvPr/>
                </p:nvSpPr>
                <p:spPr bwMode="auto">
                  <a:xfrm>
                    <a:off x="2056" y="1562"/>
                    <a:ext cx="52" cy="1"/>
                  </a:xfrm>
                  <a:prstGeom prst="line">
                    <a:avLst/>
                  </a:prstGeom>
                  <a:noFill/>
                  <a:ln w="6350">
                    <a:noFill/>
                    <a:round/>
                    <a:headEnd/>
                    <a:tailEnd/>
                  </a:ln>
                </p:spPr>
                <p:txBody>
                  <a:bodyPr/>
                  <a:lstStyle/>
                  <a:p>
                    <a:endParaRPr lang="zh-TW" altLang="en-US"/>
                  </a:p>
                </p:txBody>
              </p:sp>
              <p:sp>
                <p:nvSpPr>
                  <p:cNvPr id="1160" name="Line 1684"/>
                  <p:cNvSpPr>
                    <a:spLocks noChangeShapeType="1"/>
                  </p:cNvSpPr>
                  <p:nvPr/>
                </p:nvSpPr>
                <p:spPr bwMode="auto">
                  <a:xfrm>
                    <a:off x="2056" y="1564"/>
                    <a:ext cx="52" cy="1"/>
                  </a:xfrm>
                  <a:prstGeom prst="line">
                    <a:avLst/>
                  </a:prstGeom>
                  <a:noFill/>
                  <a:ln w="6350">
                    <a:noFill/>
                    <a:round/>
                    <a:headEnd/>
                    <a:tailEnd/>
                  </a:ln>
                </p:spPr>
                <p:txBody>
                  <a:bodyPr/>
                  <a:lstStyle/>
                  <a:p>
                    <a:endParaRPr lang="zh-TW" altLang="en-US"/>
                  </a:p>
                </p:txBody>
              </p:sp>
              <p:sp>
                <p:nvSpPr>
                  <p:cNvPr id="1161" name="Line 1685"/>
                  <p:cNvSpPr>
                    <a:spLocks noChangeShapeType="1"/>
                  </p:cNvSpPr>
                  <p:nvPr/>
                </p:nvSpPr>
                <p:spPr bwMode="auto">
                  <a:xfrm>
                    <a:off x="2056" y="1566"/>
                    <a:ext cx="52" cy="1"/>
                  </a:xfrm>
                  <a:prstGeom prst="line">
                    <a:avLst/>
                  </a:prstGeom>
                  <a:noFill/>
                  <a:ln w="6350">
                    <a:noFill/>
                    <a:round/>
                    <a:headEnd/>
                    <a:tailEnd/>
                  </a:ln>
                </p:spPr>
                <p:txBody>
                  <a:bodyPr/>
                  <a:lstStyle/>
                  <a:p>
                    <a:endParaRPr lang="zh-TW" altLang="en-US"/>
                  </a:p>
                </p:txBody>
              </p:sp>
              <p:sp>
                <p:nvSpPr>
                  <p:cNvPr id="1162" name="Line 1686"/>
                  <p:cNvSpPr>
                    <a:spLocks noChangeShapeType="1"/>
                  </p:cNvSpPr>
                  <p:nvPr/>
                </p:nvSpPr>
                <p:spPr bwMode="auto">
                  <a:xfrm>
                    <a:off x="2056" y="1568"/>
                    <a:ext cx="52" cy="1"/>
                  </a:xfrm>
                  <a:prstGeom prst="line">
                    <a:avLst/>
                  </a:prstGeom>
                  <a:noFill/>
                  <a:ln w="6350">
                    <a:noFill/>
                    <a:round/>
                    <a:headEnd/>
                    <a:tailEnd/>
                  </a:ln>
                </p:spPr>
                <p:txBody>
                  <a:bodyPr/>
                  <a:lstStyle/>
                  <a:p>
                    <a:endParaRPr lang="zh-TW" altLang="en-US"/>
                  </a:p>
                </p:txBody>
              </p:sp>
              <p:sp>
                <p:nvSpPr>
                  <p:cNvPr id="1163" name="Line 1687"/>
                  <p:cNvSpPr>
                    <a:spLocks noChangeShapeType="1"/>
                  </p:cNvSpPr>
                  <p:nvPr/>
                </p:nvSpPr>
                <p:spPr bwMode="auto">
                  <a:xfrm>
                    <a:off x="2056" y="1568"/>
                    <a:ext cx="52" cy="1"/>
                  </a:xfrm>
                  <a:prstGeom prst="line">
                    <a:avLst/>
                  </a:prstGeom>
                  <a:noFill/>
                  <a:ln w="6350">
                    <a:noFill/>
                    <a:round/>
                    <a:headEnd/>
                    <a:tailEnd/>
                  </a:ln>
                </p:spPr>
                <p:txBody>
                  <a:bodyPr/>
                  <a:lstStyle/>
                  <a:p>
                    <a:endParaRPr lang="zh-TW" altLang="en-US"/>
                  </a:p>
                </p:txBody>
              </p:sp>
              <p:sp>
                <p:nvSpPr>
                  <p:cNvPr id="1164" name="Line 1688"/>
                  <p:cNvSpPr>
                    <a:spLocks noChangeShapeType="1"/>
                  </p:cNvSpPr>
                  <p:nvPr/>
                </p:nvSpPr>
                <p:spPr bwMode="auto">
                  <a:xfrm>
                    <a:off x="2056" y="1570"/>
                    <a:ext cx="52" cy="1"/>
                  </a:xfrm>
                  <a:prstGeom prst="line">
                    <a:avLst/>
                  </a:prstGeom>
                  <a:noFill/>
                  <a:ln w="6350">
                    <a:noFill/>
                    <a:round/>
                    <a:headEnd/>
                    <a:tailEnd/>
                  </a:ln>
                </p:spPr>
                <p:txBody>
                  <a:bodyPr/>
                  <a:lstStyle/>
                  <a:p>
                    <a:endParaRPr lang="zh-TW" altLang="en-US"/>
                  </a:p>
                </p:txBody>
              </p:sp>
              <p:sp>
                <p:nvSpPr>
                  <p:cNvPr id="1165" name="Line 1689"/>
                  <p:cNvSpPr>
                    <a:spLocks noChangeShapeType="1"/>
                  </p:cNvSpPr>
                  <p:nvPr/>
                </p:nvSpPr>
                <p:spPr bwMode="auto">
                  <a:xfrm>
                    <a:off x="2056" y="1572"/>
                    <a:ext cx="52" cy="1"/>
                  </a:xfrm>
                  <a:prstGeom prst="line">
                    <a:avLst/>
                  </a:prstGeom>
                  <a:noFill/>
                  <a:ln w="6350">
                    <a:noFill/>
                    <a:round/>
                    <a:headEnd/>
                    <a:tailEnd/>
                  </a:ln>
                </p:spPr>
                <p:txBody>
                  <a:bodyPr/>
                  <a:lstStyle/>
                  <a:p>
                    <a:endParaRPr lang="zh-TW" altLang="en-US"/>
                  </a:p>
                </p:txBody>
              </p:sp>
              <p:sp>
                <p:nvSpPr>
                  <p:cNvPr id="1166" name="Line 1690"/>
                  <p:cNvSpPr>
                    <a:spLocks noChangeShapeType="1"/>
                  </p:cNvSpPr>
                  <p:nvPr/>
                </p:nvSpPr>
                <p:spPr bwMode="auto">
                  <a:xfrm>
                    <a:off x="2056" y="1574"/>
                    <a:ext cx="52" cy="1"/>
                  </a:xfrm>
                  <a:prstGeom prst="line">
                    <a:avLst/>
                  </a:prstGeom>
                  <a:noFill/>
                  <a:ln w="6350">
                    <a:noFill/>
                    <a:round/>
                    <a:headEnd/>
                    <a:tailEnd/>
                  </a:ln>
                </p:spPr>
                <p:txBody>
                  <a:bodyPr/>
                  <a:lstStyle/>
                  <a:p>
                    <a:endParaRPr lang="zh-TW" altLang="en-US"/>
                  </a:p>
                </p:txBody>
              </p:sp>
              <p:sp>
                <p:nvSpPr>
                  <p:cNvPr id="1167" name="Line 1691"/>
                  <p:cNvSpPr>
                    <a:spLocks noChangeShapeType="1"/>
                  </p:cNvSpPr>
                  <p:nvPr/>
                </p:nvSpPr>
                <p:spPr bwMode="auto">
                  <a:xfrm>
                    <a:off x="2056" y="1576"/>
                    <a:ext cx="52" cy="1"/>
                  </a:xfrm>
                  <a:prstGeom prst="line">
                    <a:avLst/>
                  </a:prstGeom>
                  <a:noFill/>
                  <a:ln w="6350">
                    <a:noFill/>
                    <a:round/>
                    <a:headEnd/>
                    <a:tailEnd/>
                  </a:ln>
                </p:spPr>
                <p:txBody>
                  <a:bodyPr/>
                  <a:lstStyle/>
                  <a:p>
                    <a:endParaRPr lang="zh-TW" altLang="en-US"/>
                  </a:p>
                </p:txBody>
              </p:sp>
              <p:sp>
                <p:nvSpPr>
                  <p:cNvPr id="1168" name="Line 1692"/>
                  <p:cNvSpPr>
                    <a:spLocks noChangeShapeType="1"/>
                  </p:cNvSpPr>
                  <p:nvPr/>
                </p:nvSpPr>
                <p:spPr bwMode="auto">
                  <a:xfrm>
                    <a:off x="2056" y="1578"/>
                    <a:ext cx="52" cy="1"/>
                  </a:xfrm>
                  <a:prstGeom prst="line">
                    <a:avLst/>
                  </a:prstGeom>
                  <a:noFill/>
                  <a:ln w="6350">
                    <a:noFill/>
                    <a:round/>
                    <a:headEnd/>
                    <a:tailEnd/>
                  </a:ln>
                </p:spPr>
                <p:txBody>
                  <a:bodyPr/>
                  <a:lstStyle/>
                  <a:p>
                    <a:endParaRPr lang="zh-TW" altLang="en-US"/>
                  </a:p>
                </p:txBody>
              </p:sp>
              <p:sp>
                <p:nvSpPr>
                  <p:cNvPr id="1169" name="Line 1693"/>
                  <p:cNvSpPr>
                    <a:spLocks noChangeShapeType="1"/>
                  </p:cNvSpPr>
                  <p:nvPr/>
                </p:nvSpPr>
                <p:spPr bwMode="auto">
                  <a:xfrm>
                    <a:off x="2056" y="1580"/>
                    <a:ext cx="52" cy="1"/>
                  </a:xfrm>
                  <a:prstGeom prst="line">
                    <a:avLst/>
                  </a:prstGeom>
                  <a:noFill/>
                  <a:ln w="6350">
                    <a:noFill/>
                    <a:round/>
                    <a:headEnd/>
                    <a:tailEnd/>
                  </a:ln>
                </p:spPr>
                <p:txBody>
                  <a:bodyPr/>
                  <a:lstStyle/>
                  <a:p>
                    <a:endParaRPr lang="zh-TW" altLang="en-US"/>
                  </a:p>
                </p:txBody>
              </p:sp>
              <p:sp>
                <p:nvSpPr>
                  <p:cNvPr id="1170" name="Line 1694"/>
                  <p:cNvSpPr>
                    <a:spLocks noChangeShapeType="1"/>
                  </p:cNvSpPr>
                  <p:nvPr/>
                </p:nvSpPr>
                <p:spPr bwMode="auto">
                  <a:xfrm>
                    <a:off x="2056" y="1580"/>
                    <a:ext cx="52" cy="1"/>
                  </a:xfrm>
                  <a:prstGeom prst="line">
                    <a:avLst/>
                  </a:prstGeom>
                  <a:noFill/>
                  <a:ln w="6350">
                    <a:noFill/>
                    <a:round/>
                    <a:headEnd/>
                    <a:tailEnd/>
                  </a:ln>
                </p:spPr>
                <p:txBody>
                  <a:bodyPr/>
                  <a:lstStyle/>
                  <a:p>
                    <a:endParaRPr lang="zh-TW" altLang="en-US"/>
                  </a:p>
                </p:txBody>
              </p:sp>
              <p:sp>
                <p:nvSpPr>
                  <p:cNvPr id="1171" name="Line 1695"/>
                  <p:cNvSpPr>
                    <a:spLocks noChangeShapeType="1"/>
                  </p:cNvSpPr>
                  <p:nvPr/>
                </p:nvSpPr>
                <p:spPr bwMode="auto">
                  <a:xfrm>
                    <a:off x="2056" y="1582"/>
                    <a:ext cx="52" cy="1"/>
                  </a:xfrm>
                  <a:prstGeom prst="line">
                    <a:avLst/>
                  </a:prstGeom>
                  <a:noFill/>
                  <a:ln w="6350">
                    <a:noFill/>
                    <a:round/>
                    <a:headEnd/>
                    <a:tailEnd/>
                  </a:ln>
                </p:spPr>
                <p:txBody>
                  <a:bodyPr/>
                  <a:lstStyle/>
                  <a:p>
                    <a:endParaRPr lang="zh-TW" altLang="en-US"/>
                  </a:p>
                </p:txBody>
              </p:sp>
              <p:sp>
                <p:nvSpPr>
                  <p:cNvPr id="1172" name="Line 1696"/>
                  <p:cNvSpPr>
                    <a:spLocks noChangeShapeType="1"/>
                  </p:cNvSpPr>
                  <p:nvPr/>
                </p:nvSpPr>
                <p:spPr bwMode="auto">
                  <a:xfrm>
                    <a:off x="2056" y="1584"/>
                    <a:ext cx="52" cy="1"/>
                  </a:xfrm>
                  <a:prstGeom prst="line">
                    <a:avLst/>
                  </a:prstGeom>
                  <a:noFill/>
                  <a:ln w="6350">
                    <a:noFill/>
                    <a:round/>
                    <a:headEnd/>
                    <a:tailEnd/>
                  </a:ln>
                </p:spPr>
                <p:txBody>
                  <a:bodyPr/>
                  <a:lstStyle/>
                  <a:p>
                    <a:endParaRPr lang="zh-TW" altLang="en-US"/>
                  </a:p>
                </p:txBody>
              </p:sp>
              <p:sp>
                <p:nvSpPr>
                  <p:cNvPr id="1173" name="Line 1697"/>
                  <p:cNvSpPr>
                    <a:spLocks noChangeShapeType="1"/>
                  </p:cNvSpPr>
                  <p:nvPr/>
                </p:nvSpPr>
                <p:spPr bwMode="auto">
                  <a:xfrm>
                    <a:off x="2056" y="1586"/>
                    <a:ext cx="52" cy="1"/>
                  </a:xfrm>
                  <a:prstGeom prst="line">
                    <a:avLst/>
                  </a:prstGeom>
                  <a:noFill/>
                  <a:ln w="6350">
                    <a:noFill/>
                    <a:round/>
                    <a:headEnd/>
                    <a:tailEnd/>
                  </a:ln>
                </p:spPr>
                <p:txBody>
                  <a:bodyPr/>
                  <a:lstStyle/>
                  <a:p>
                    <a:endParaRPr lang="zh-TW" altLang="en-US"/>
                  </a:p>
                </p:txBody>
              </p:sp>
              <p:sp>
                <p:nvSpPr>
                  <p:cNvPr id="1174" name="Line 1698"/>
                  <p:cNvSpPr>
                    <a:spLocks noChangeShapeType="1"/>
                  </p:cNvSpPr>
                  <p:nvPr/>
                </p:nvSpPr>
                <p:spPr bwMode="auto">
                  <a:xfrm>
                    <a:off x="2056" y="1588"/>
                    <a:ext cx="52" cy="1"/>
                  </a:xfrm>
                  <a:prstGeom prst="line">
                    <a:avLst/>
                  </a:prstGeom>
                  <a:noFill/>
                  <a:ln w="6350">
                    <a:noFill/>
                    <a:round/>
                    <a:headEnd/>
                    <a:tailEnd/>
                  </a:ln>
                </p:spPr>
                <p:txBody>
                  <a:bodyPr/>
                  <a:lstStyle/>
                  <a:p>
                    <a:endParaRPr lang="zh-TW" altLang="en-US"/>
                  </a:p>
                </p:txBody>
              </p:sp>
              <p:sp>
                <p:nvSpPr>
                  <p:cNvPr id="1175" name="Line 1699"/>
                  <p:cNvSpPr>
                    <a:spLocks noChangeShapeType="1"/>
                  </p:cNvSpPr>
                  <p:nvPr/>
                </p:nvSpPr>
                <p:spPr bwMode="auto">
                  <a:xfrm>
                    <a:off x="2056" y="1590"/>
                    <a:ext cx="52" cy="1"/>
                  </a:xfrm>
                  <a:prstGeom prst="line">
                    <a:avLst/>
                  </a:prstGeom>
                  <a:noFill/>
                  <a:ln w="6350">
                    <a:noFill/>
                    <a:round/>
                    <a:headEnd/>
                    <a:tailEnd/>
                  </a:ln>
                </p:spPr>
                <p:txBody>
                  <a:bodyPr/>
                  <a:lstStyle/>
                  <a:p>
                    <a:endParaRPr lang="zh-TW" altLang="en-US"/>
                  </a:p>
                </p:txBody>
              </p:sp>
              <p:sp>
                <p:nvSpPr>
                  <p:cNvPr id="1176" name="Line 1700"/>
                  <p:cNvSpPr>
                    <a:spLocks noChangeShapeType="1"/>
                  </p:cNvSpPr>
                  <p:nvPr/>
                </p:nvSpPr>
                <p:spPr bwMode="auto">
                  <a:xfrm>
                    <a:off x="2056" y="1592"/>
                    <a:ext cx="52" cy="1"/>
                  </a:xfrm>
                  <a:prstGeom prst="line">
                    <a:avLst/>
                  </a:prstGeom>
                  <a:noFill/>
                  <a:ln w="6350">
                    <a:noFill/>
                    <a:round/>
                    <a:headEnd/>
                    <a:tailEnd/>
                  </a:ln>
                </p:spPr>
                <p:txBody>
                  <a:bodyPr/>
                  <a:lstStyle/>
                  <a:p>
                    <a:endParaRPr lang="zh-TW" altLang="en-US"/>
                  </a:p>
                </p:txBody>
              </p:sp>
              <p:sp>
                <p:nvSpPr>
                  <p:cNvPr id="1177" name="Line 1701"/>
                  <p:cNvSpPr>
                    <a:spLocks noChangeShapeType="1"/>
                  </p:cNvSpPr>
                  <p:nvPr/>
                </p:nvSpPr>
                <p:spPr bwMode="auto">
                  <a:xfrm>
                    <a:off x="2056" y="1592"/>
                    <a:ext cx="52" cy="1"/>
                  </a:xfrm>
                  <a:prstGeom prst="line">
                    <a:avLst/>
                  </a:prstGeom>
                  <a:noFill/>
                  <a:ln w="6350">
                    <a:noFill/>
                    <a:round/>
                    <a:headEnd/>
                    <a:tailEnd/>
                  </a:ln>
                </p:spPr>
                <p:txBody>
                  <a:bodyPr/>
                  <a:lstStyle/>
                  <a:p>
                    <a:endParaRPr lang="zh-TW" altLang="en-US"/>
                  </a:p>
                </p:txBody>
              </p:sp>
              <p:sp>
                <p:nvSpPr>
                  <p:cNvPr id="1178" name="Line 1702"/>
                  <p:cNvSpPr>
                    <a:spLocks noChangeShapeType="1"/>
                  </p:cNvSpPr>
                  <p:nvPr/>
                </p:nvSpPr>
                <p:spPr bwMode="auto">
                  <a:xfrm>
                    <a:off x="2056" y="1594"/>
                    <a:ext cx="52" cy="1"/>
                  </a:xfrm>
                  <a:prstGeom prst="line">
                    <a:avLst/>
                  </a:prstGeom>
                  <a:noFill/>
                  <a:ln w="6350">
                    <a:noFill/>
                    <a:round/>
                    <a:headEnd/>
                    <a:tailEnd/>
                  </a:ln>
                </p:spPr>
                <p:txBody>
                  <a:bodyPr/>
                  <a:lstStyle/>
                  <a:p>
                    <a:endParaRPr lang="zh-TW" altLang="en-US"/>
                  </a:p>
                </p:txBody>
              </p:sp>
              <p:sp>
                <p:nvSpPr>
                  <p:cNvPr id="1179" name="Line 1703"/>
                  <p:cNvSpPr>
                    <a:spLocks noChangeShapeType="1"/>
                  </p:cNvSpPr>
                  <p:nvPr/>
                </p:nvSpPr>
                <p:spPr bwMode="auto">
                  <a:xfrm>
                    <a:off x="2056" y="1596"/>
                    <a:ext cx="52" cy="1"/>
                  </a:xfrm>
                  <a:prstGeom prst="line">
                    <a:avLst/>
                  </a:prstGeom>
                  <a:noFill/>
                  <a:ln w="6350">
                    <a:noFill/>
                    <a:round/>
                    <a:headEnd/>
                    <a:tailEnd/>
                  </a:ln>
                </p:spPr>
                <p:txBody>
                  <a:bodyPr/>
                  <a:lstStyle/>
                  <a:p>
                    <a:endParaRPr lang="zh-TW" altLang="en-US"/>
                  </a:p>
                </p:txBody>
              </p:sp>
              <p:sp>
                <p:nvSpPr>
                  <p:cNvPr id="1180" name="Line 1704"/>
                  <p:cNvSpPr>
                    <a:spLocks noChangeShapeType="1"/>
                  </p:cNvSpPr>
                  <p:nvPr/>
                </p:nvSpPr>
                <p:spPr bwMode="auto">
                  <a:xfrm>
                    <a:off x="2056" y="1598"/>
                    <a:ext cx="52" cy="1"/>
                  </a:xfrm>
                  <a:prstGeom prst="line">
                    <a:avLst/>
                  </a:prstGeom>
                  <a:noFill/>
                  <a:ln w="6350">
                    <a:noFill/>
                    <a:round/>
                    <a:headEnd/>
                    <a:tailEnd/>
                  </a:ln>
                </p:spPr>
                <p:txBody>
                  <a:bodyPr/>
                  <a:lstStyle/>
                  <a:p>
                    <a:endParaRPr lang="zh-TW" altLang="en-US"/>
                  </a:p>
                </p:txBody>
              </p:sp>
              <p:sp>
                <p:nvSpPr>
                  <p:cNvPr id="1181" name="Line 1705"/>
                  <p:cNvSpPr>
                    <a:spLocks noChangeShapeType="1"/>
                  </p:cNvSpPr>
                  <p:nvPr/>
                </p:nvSpPr>
                <p:spPr bwMode="auto">
                  <a:xfrm>
                    <a:off x="2056" y="1600"/>
                    <a:ext cx="52" cy="1"/>
                  </a:xfrm>
                  <a:prstGeom prst="line">
                    <a:avLst/>
                  </a:prstGeom>
                  <a:noFill/>
                  <a:ln w="6350">
                    <a:noFill/>
                    <a:round/>
                    <a:headEnd/>
                    <a:tailEnd/>
                  </a:ln>
                </p:spPr>
                <p:txBody>
                  <a:bodyPr/>
                  <a:lstStyle/>
                  <a:p>
                    <a:endParaRPr lang="zh-TW" altLang="en-US"/>
                  </a:p>
                </p:txBody>
              </p:sp>
              <p:sp>
                <p:nvSpPr>
                  <p:cNvPr id="1182" name="Line 1706"/>
                  <p:cNvSpPr>
                    <a:spLocks noChangeShapeType="1"/>
                  </p:cNvSpPr>
                  <p:nvPr/>
                </p:nvSpPr>
                <p:spPr bwMode="auto">
                  <a:xfrm>
                    <a:off x="2056" y="1602"/>
                    <a:ext cx="52" cy="1"/>
                  </a:xfrm>
                  <a:prstGeom prst="line">
                    <a:avLst/>
                  </a:prstGeom>
                  <a:noFill/>
                  <a:ln w="6350">
                    <a:noFill/>
                    <a:round/>
                    <a:headEnd/>
                    <a:tailEnd/>
                  </a:ln>
                </p:spPr>
                <p:txBody>
                  <a:bodyPr/>
                  <a:lstStyle/>
                  <a:p>
                    <a:endParaRPr lang="zh-TW" altLang="en-US"/>
                  </a:p>
                </p:txBody>
              </p:sp>
              <p:sp>
                <p:nvSpPr>
                  <p:cNvPr id="1183" name="Line 1707"/>
                  <p:cNvSpPr>
                    <a:spLocks noChangeShapeType="1"/>
                  </p:cNvSpPr>
                  <p:nvPr/>
                </p:nvSpPr>
                <p:spPr bwMode="auto">
                  <a:xfrm>
                    <a:off x="2056" y="1604"/>
                    <a:ext cx="52" cy="1"/>
                  </a:xfrm>
                  <a:prstGeom prst="line">
                    <a:avLst/>
                  </a:prstGeom>
                  <a:noFill/>
                  <a:ln w="6350">
                    <a:noFill/>
                    <a:round/>
                    <a:headEnd/>
                    <a:tailEnd/>
                  </a:ln>
                </p:spPr>
                <p:txBody>
                  <a:bodyPr/>
                  <a:lstStyle/>
                  <a:p>
                    <a:endParaRPr lang="zh-TW" altLang="en-US"/>
                  </a:p>
                </p:txBody>
              </p:sp>
              <p:sp>
                <p:nvSpPr>
                  <p:cNvPr id="1184" name="Line 1708"/>
                  <p:cNvSpPr>
                    <a:spLocks noChangeShapeType="1"/>
                  </p:cNvSpPr>
                  <p:nvPr/>
                </p:nvSpPr>
                <p:spPr bwMode="auto">
                  <a:xfrm>
                    <a:off x="2056" y="1604"/>
                    <a:ext cx="52" cy="1"/>
                  </a:xfrm>
                  <a:prstGeom prst="line">
                    <a:avLst/>
                  </a:prstGeom>
                  <a:noFill/>
                  <a:ln w="6350">
                    <a:noFill/>
                    <a:round/>
                    <a:headEnd/>
                    <a:tailEnd/>
                  </a:ln>
                </p:spPr>
                <p:txBody>
                  <a:bodyPr/>
                  <a:lstStyle/>
                  <a:p>
                    <a:endParaRPr lang="zh-TW" altLang="en-US"/>
                  </a:p>
                </p:txBody>
              </p:sp>
              <p:sp>
                <p:nvSpPr>
                  <p:cNvPr id="1185" name="Freeform 1709"/>
                  <p:cNvSpPr>
                    <a:spLocks/>
                  </p:cNvSpPr>
                  <p:nvPr/>
                </p:nvSpPr>
                <p:spPr bwMode="auto">
                  <a:xfrm>
                    <a:off x="2056" y="1430"/>
                    <a:ext cx="40" cy="162"/>
                  </a:xfrm>
                  <a:custGeom>
                    <a:avLst/>
                    <a:gdLst>
                      <a:gd name="T0" fmla="*/ 0 w 40"/>
                      <a:gd name="T1" fmla="*/ 0 h 162"/>
                      <a:gd name="T2" fmla="*/ 4 w 40"/>
                      <a:gd name="T3" fmla="*/ 14 h 162"/>
                      <a:gd name="T4" fmla="*/ 6 w 40"/>
                      <a:gd name="T5" fmla="*/ 28 h 162"/>
                      <a:gd name="T6" fmla="*/ 10 w 40"/>
                      <a:gd name="T7" fmla="*/ 38 h 162"/>
                      <a:gd name="T8" fmla="*/ 12 w 40"/>
                      <a:gd name="T9" fmla="*/ 48 h 162"/>
                      <a:gd name="T10" fmla="*/ 16 w 40"/>
                      <a:gd name="T11" fmla="*/ 66 h 162"/>
                      <a:gd name="T12" fmla="*/ 20 w 40"/>
                      <a:gd name="T13" fmla="*/ 82 h 162"/>
                      <a:gd name="T14" fmla="*/ 24 w 40"/>
                      <a:gd name="T15" fmla="*/ 96 h 162"/>
                      <a:gd name="T16" fmla="*/ 28 w 40"/>
                      <a:gd name="T17" fmla="*/ 114 h 162"/>
                      <a:gd name="T18" fmla="*/ 30 w 40"/>
                      <a:gd name="T19" fmla="*/ 124 h 162"/>
                      <a:gd name="T20" fmla="*/ 32 w 40"/>
                      <a:gd name="T21" fmla="*/ 134 h 162"/>
                      <a:gd name="T22" fmla="*/ 36 w 40"/>
                      <a:gd name="T23" fmla="*/ 148 h 162"/>
                      <a:gd name="T24" fmla="*/ 40 w 40"/>
                      <a:gd name="T25" fmla="*/ 162 h 1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162"/>
                      <a:gd name="T41" fmla="*/ 40 w 40"/>
                      <a:gd name="T42" fmla="*/ 162 h 1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162">
                        <a:moveTo>
                          <a:pt x="0" y="0"/>
                        </a:moveTo>
                        <a:lnTo>
                          <a:pt x="4" y="14"/>
                        </a:lnTo>
                        <a:lnTo>
                          <a:pt x="6" y="28"/>
                        </a:lnTo>
                        <a:lnTo>
                          <a:pt x="10" y="38"/>
                        </a:lnTo>
                        <a:lnTo>
                          <a:pt x="12" y="48"/>
                        </a:lnTo>
                        <a:lnTo>
                          <a:pt x="16" y="66"/>
                        </a:lnTo>
                        <a:lnTo>
                          <a:pt x="20" y="82"/>
                        </a:lnTo>
                        <a:lnTo>
                          <a:pt x="24" y="96"/>
                        </a:lnTo>
                        <a:lnTo>
                          <a:pt x="28" y="114"/>
                        </a:lnTo>
                        <a:lnTo>
                          <a:pt x="30" y="124"/>
                        </a:lnTo>
                        <a:lnTo>
                          <a:pt x="32" y="134"/>
                        </a:lnTo>
                        <a:lnTo>
                          <a:pt x="36" y="148"/>
                        </a:lnTo>
                        <a:lnTo>
                          <a:pt x="40" y="162"/>
                        </a:lnTo>
                      </a:path>
                    </a:pathLst>
                  </a:custGeom>
                  <a:solidFill>
                    <a:srgbClr val="FF2327"/>
                  </a:solidFill>
                  <a:ln w="19050">
                    <a:noFill/>
                    <a:round/>
                    <a:headEnd/>
                    <a:tailEnd/>
                  </a:ln>
                </p:spPr>
                <p:txBody>
                  <a:bodyPr/>
                  <a:lstStyle/>
                  <a:p>
                    <a:endParaRPr lang="zh-TW" altLang="en-US"/>
                  </a:p>
                </p:txBody>
              </p:sp>
            </p:grpSp>
            <p:sp>
              <p:nvSpPr>
                <p:cNvPr id="957" name="Freeform 1710"/>
                <p:cNvSpPr>
                  <a:spLocks/>
                </p:cNvSpPr>
                <p:nvPr/>
              </p:nvSpPr>
              <p:spPr bwMode="auto">
                <a:xfrm>
                  <a:off x="2088" y="1606"/>
                  <a:ext cx="42" cy="190"/>
                </a:xfrm>
                <a:custGeom>
                  <a:avLst/>
                  <a:gdLst>
                    <a:gd name="T0" fmla="*/ 20 w 42"/>
                    <a:gd name="T1" fmla="*/ 0 h 190"/>
                    <a:gd name="T2" fmla="*/ 8 w 42"/>
                    <a:gd name="T3" fmla="*/ 16 h 190"/>
                    <a:gd name="T4" fmla="*/ 2 w 42"/>
                    <a:gd name="T5" fmla="*/ 30 h 190"/>
                    <a:gd name="T6" fmla="*/ 0 w 42"/>
                    <a:gd name="T7" fmla="*/ 44 h 190"/>
                    <a:gd name="T8" fmla="*/ 2 w 42"/>
                    <a:gd name="T9" fmla="*/ 56 h 190"/>
                    <a:gd name="T10" fmla="*/ 6 w 42"/>
                    <a:gd name="T11" fmla="*/ 68 h 190"/>
                    <a:gd name="T12" fmla="*/ 10 w 42"/>
                    <a:gd name="T13" fmla="*/ 80 h 190"/>
                    <a:gd name="T14" fmla="*/ 18 w 42"/>
                    <a:gd name="T15" fmla="*/ 92 h 190"/>
                    <a:gd name="T16" fmla="*/ 24 w 42"/>
                    <a:gd name="T17" fmla="*/ 102 h 190"/>
                    <a:gd name="T18" fmla="*/ 30 w 42"/>
                    <a:gd name="T19" fmla="*/ 114 h 190"/>
                    <a:gd name="T20" fmla="*/ 36 w 42"/>
                    <a:gd name="T21" fmla="*/ 124 h 190"/>
                    <a:gd name="T22" fmla="*/ 40 w 42"/>
                    <a:gd name="T23" fmla="*/ 134 h 190"/>
                    <a:gd name="T24" fmla="*/ 42 w 42"/>
                    <a:gd name="T25" fmla="*/ 146 h 190"/>
                    <a:gd name="T26" fmla="*/ 40 w 42"/>
                    <a:gd name="T27" fmla="*/ 156 h 190"/>
                    <a:gd name="T28" fmla="*/ 36 w 42"/>
                    <a:gd name="T29" fmla="*/ 168 h 190"/>
                    <a:gd name="T30" fmla="*/ 26 w 42"/>
                    <a:gd name="T31" fmla="*/ 178 h 190"/>
                    <a:gd name="T32" fmla="*/ 10 w 42"/>
                    <a:gd name="T33" fmla="*/ 190 h 190"/>
                    <a:gd name="T34" fmla="*/ 20 w 42"/>
                    <a:gd name="T35" fmla="*/ 0 h 1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
                    <a:gd name="T55" fmla="*/ 0 h 190"/>
                    <a:gd name="T56" fmla="*/ 42 w 42"/>
                    <a:gd name="T57" fmla="*/ 190 h 1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 h="190">
                      <a:moveTo>
                        <a:pt x="20" y="0"/>
                      </a:moveTo>
                      <a:lnTo>
                        <a:pt x="8" y="16"/>
                      </a:lnTo>
                      <a:lnTo>
                        <a:pt x="2" y="30"/>
                      </a:lnTo>
                      <a:lnTo>
                        <a:pt x="0" y="44"/>
                      </a:lnTo>
                      <a:lnTo>
                        <a:pt x="2" y="56"/>
                      </a:lnTo>
                      <a:lnTo>
                        <a:pt x="6" y="68"/>
                      </a:lnTo>
                      <a:lnTo>
                        <a:pt x="10" y="80"/>
                      </a:lnTo>
                      <a:lnTo>
                        <a:pt x="18" y="92"/>
                      </a:lnTo>
                      <a:lnTo>
                        <a:pt x="24" y="102"/>
                      </a:lnTo>
                      <a:lnTo>
                        <a:pt x="30" y="114"/>
                      </a:lnTo>
                      <a:lnTo>
                        <a:pt x="36" y="124"/>
                      </a:lnTo>
                      <a:lnTo>
                        <a:pt x="40" y="134"/>
                      </a:lnTo>
                      <a:lnTo>
                        <a:pt x="42" y="146"/>
                      </a:lnTo>
                      <a:lnTo>
                        <a:pt x="40" y="156"/>
                      </a:lnTo>
                      <a:lnTo>
                        <a:pt x="36" y="168"/>
                      </a:lnTo>
                      <a:lnTo>
                        <a:pt x="26" y="178"/>
                      </a:lnTo>
                      <a:lnTo>
                        <a:pt x="10" y="190"/>
                      </a:lnTo>
                      <a:lnTo>
                        <a:pt x="20" y="0"/>
                      </a:lnTo>
                      <a:close/>
                    </a:path>
                  </a:pathLst>
                </a:custGeom>
                <a:solidFill>
                  <a:srgbClr val="FF2327"/>
                </a:solidFill>
                <a:ln w="9525">
                  <a:noFill/>
                  <a:round/>
                  <a:headEnd/>
                  <a:tailEnd/>
                </a:ln>
              </p:spPr>
              <p:txBody>
                <a:bodyPr/>
                <a:lstStyle/>
                <a:p>
                  <a:endParaRPr lang="zh-TW" altLang="en-US"/>
                </a:p>
              </p:txBody>
            </p:sp>
            <p:sp>
              <p:nvSpPr>
                <p:cNvPr id="958" name="Line 1711"/>
                <p:cNvSpPr>
                  <a:spLocks noChangeShapeType="1"/>
                </p:cNvSpPr>
                <p:nvPr/>
              </p:nvSpPr>
              <p:spPr bwMode="auto">
                <a:xfrm>
                  <a:off x="2088" y="1606"/>
                  <a:ext cx="50" cy="1"/>
                </a:xfrm>
                <a:prstGeom prst="line">
                  <a:avLst/>
                </a:prstGeom>
                <a:noFill/>
                <a:ln w="6350">
                  <a:noFill/>
                  <a:round/>
                  <a:headEnd/>
                  <a:tailEnd/>
                </a:ln>
              </p:spPr>
              <p:txBody>
                <a:bodyPr/>
                <a:lstStyle/>
                <a:p>
                  <a:endParaRPr lang="zh-TW" altLang="en-US"/>
                </a:p>
              </p:txBody>
            </p:sp>
            <p:sp>
              <p:nvSpPr>
                <p:cNvPr id="959" name="Line 1712"/>
                <p:cNvSpPr>
                  <a:spLocks noChangeShapeType="1"/>
                </p:cNvSpPr>
                <p:nvPr/>
              </p:nvSpPr>
              <p:spPr bwMode="auto">
                <a:xfrm>
                  <a:off x="2088" y="1606"/>
                  <a:ext cx="50" cy="1"/>
                </a:xfrm>
                <a:prstGeom prst="line">
                  <a:avLst/>
                </a:prstGeom>
                <a:noFill/>
                <a:ln w="6350">
                  <a:noFill/>
                  <a:round/>
                  <a:headEnd/>
                  <a:tailEnd/>
                </a:ln>
              </p:spPr>
              <p:txBody>
                <a:bodyPr/>
                <a:lstStyle/>
                <a:p>
                  <a:endParaRPr lang="zh-TW" altLang="en-US"/>
                </a:p>
              </p:txBody>
            </p:sp>
            <p:sp>
              <p:nvSpPr>
                <p:cNvPr id="960" name="Line 1713"/>
                <p:cNvSpPr>
                  <a:spLocks noChangeShapeType="1"/>
                </p:cNvSpPr>
                <p:nvPr/>
              </p:nvSpPr>
              <p:spPr bwMode="auto">
                <a:xfrm>
                  <a:off x="2088" y="1608"/>
                  <a:ext cx="50" cy="1"/>
                </a:xfrm>
                <a:prstGeom prst="line">
                  <a:avLst/>
                </a:prstGeom>
                <a:noFill/>
                <a:ln w="6350">
                  <a:noFill/>
                  <a:round/>
                  <a:headEnd/>
                  <a:tailEnd/>
                </a:ln>
              </p:spPr>
              <p:txBody>
                <a:bodyPr/>
                <a:lstStyle/>
                <a:p>
                  <a:endParaRPr lang="zh-TW" altLang="en-US"/>
                </a:p>
              </p:txBody>
            </p:sp>
            <p:sp>
              <p:nvSpPr>
                <p:cNvPr id="961" name="Line 1714"/>
                <p:cNvSpPr>
                  <a:spLocks noChangeShapeType="1"/>
                </p:cNvSpPr>
                <p:nvPr/>
              </p:nvSpPr>
              <p:spPr bwMode="auto">
                <a:xfrm>
                  <a:off x="2088" y="1610"/>
                  <a:ext cx="50" cy="1"/>
                </a:xfrm>
                <a:prstGeom prst="line">
                  <a:avLst/>
                </a:prstGeom>
                <a:noFill/>
                <a:ln w="6350">
                  <a:noFill/>
                  <a:round/>
                  <a:headEnd/>
                  <a:tailEnd/>
                </a:ln>
              </p:spPr>
              <p:txBody>
                <a:bodyPr/>
                <a:lstStyle/>
                <a:p>
                  <a:endParaRPr lang="zh-TW" altLang="en-US"/>
                </a:p>
              </p:txBody>
            </p:sp>
            <p:sp>
              <p:nvSpPr>
                <p:cNvPr id="962" name="Line 1715"/>
                <p:cNvSpPr>
                  <a:spLocks noChangeShapeType="1"/>
                </p:cNvSpPr>
                <p:nvPr/>
              </p:nvSpPr>
              <p:spPr bwMode="auto">
                <a:xfrm>
                  <a:off x="2088" y="1612"/>
                  <a:ext cx="50" cy="1"/>
                </a:xfrm>
                <a:prstGeom prst="line">
                  <a:avLst/>
                </a:prstGeom>
                <a:noFill/>
                <a:ln w="6350">
                  <a:noFill/>
                  <a:round/>
                  <a:headEnd/>
                  <a:tailEnd/>
                </a:ln>
              </p:spPr>
              <p:txBody>
                <a:bodyPr/>
                <a:lstStyle/>
                <a:p>
                  <a:endParaRPr lang="zh-TW" altLang="en-US"/>
                </a:p>
              </p:txBody>
            </p:sp>
            <p:sp>
              <p:nvSpPr>
                <p:cNvPr id="963" name="Line 1716"/>
                <p:cNvSpPr>
                  <a:spLocks noChangeShapeType="1"/>
                </p:cNvSpPr>
                <p:nvPr/>
              </p:nvSpPr>
              <p:spPr bwMode="auto">
                <a:xfrm>
                  <a:off x="2088" y="1614"/>
                  <a:ext cx="50" cy="1"/>
                </a:xfrm>
                <a:prstGeom prst="line">
                  <a:avLst/>
                </a:prstGeom>
                <a:noFill/>
                <a:ln w="6350">
                  <a:noFill/>
                  <a:round/>
                  <a:headEnd/>
                  <a:tailEnd/>
                </a:ln>
              </p:spPr>
              <p:txBody>
                <a:bodyPr/>
                <a:lstStyle/>
                <a:p>
                  <a:endParaRPr lang="zh-TW" altLang="en-US"/>
                </a:p>
              </p:txBody>
            </p:sp>
            <p:sp>
              <p:nvSpPr>
                <p:cNvPr id="964" name="Line 1717"/>
                <p:cNvSpPr>
                  <a:spLocks noChangeShapeType="1"/>
                </p:cNvSpPr>
                <p:nvPr/>
              </p:nvSpPr>
              <p:spPr bwMode="auto">
                <a:xfrm>
                  <a:off x="2088" y="1616"/>
                  <a:ext cx="50" cy="1"/>
                </a:xfrm>
                <a:prstGeom prst="line">
                  <a:avLst/>
                </a:prstGeom>
                <a:noFill/>
                <a:ln w="6350">
                  <a:noFill/>
                  <a:round/>
                  <a:headEnd/>
                  <a:tailEnd/>
                </a:ln>
              </p:spPr>
              <p:txBody>
                <a:bodyPr/>
                <a:lstStyle/>
                <a:p>
                  <a:endParaRPr lang="zh-TW" altLang="en-US"/>
                </a:p>
              </p:txBody>
            </p:sp>
            <p:sp>
              <p:nvSpPr>
                <p:cNvPr id="965" name="Line 1718"/>
                <p:cNvSpPr>
                  <a:spLocks noChangeShapeType="1"/>
                </p:cNvSpPr>
                <p:nvPr/>
              </p:nvSpPr>
              <p:spPr bwMode="auto">
                <a:xfrm>
                  <a:off x="2088" y="1618"/>
                  <a:ext cx="50" cy="1"/>
                </a:xfrm>
                <a:prstGeom prst="line">
                  <a:avLst/>
                </a:prstGeom>
                <a:noFill/>
                <a:ln w="6350">
                  <a:noFill/>
                  <a:round/>
                  <a:headEnd/>
                  <a:tailEnd/>
                </a:ln>
              </p:spPr>
              <p:txBody>
                <a:bodyPr/>
                <a:lstStyle/>
                <a:p>
                  <a:endParaRPr lang="zh-TW" altLang="en-US"/>
                </a:p>
              </p:txBody>
            </p:sp>
            <p:sp>
              <p:nvSpPr>
                <p:cNvPr id="966" name="Line 1719"/>
                <p:cNvSpPr>
                  <a:spLocks noChangeShapeType="1"/>
                </p:cNvSpPr>
                <p:nvPr/>
              </p:nvSpPr>
              <p:spPr bwMode="auto">
                <a:xfrm>
                  <a:off x="2088" y="1620"/>
                  <a:ext cx="50" cy="1"/>
                </a:xfrm>
                <a:prstGeom prst="line">
                  <a:avLst/>
                </a:prstGeom>
                <a:noFill/>
                <a:ln w="6350">
                  <a:noFill/>
                  <a:round/>
                  <a:headEnd/>
                  <a:tailEnd/>
                </a:ln>
              </p:spPr>
              <p:txBody>
                <a:bodyPr/>
                <a:lstStyle/>
                <a:p>
                  <a:endParaRPr lang="zh-TW" altLang="en-US"/>
                </a:p>
              </p:txBody>
            </p:sp>
            <p:sp>
              <p:nvSpPr>
                <p:cNvPr id="967" name="Line 1720"/>
                <p:cNvSpPr>
                  <a:spLocks noChangeShapeType="1"/>
                </p:cNvSpPr>
                <p:nvPr/>
              </p:nvSpPr>
              <p:spPr bwMode="auto">
                <a:xfrm>
                  <a:off x="2088" y="1622"/>
                  <a:ext cx="50" cy="1"/>
                </a:xfrm>
                <a:prstGeom prst="line">
                  <a:avLst/>
                </a:prstGeom>
                <a:noFill/>
                <a:ln w="6350">
                  <a:noFill/>
                  <a:round/>
                  <a:headEnd/>
                  <a:tailEnd/>
                </a:ln>
              </p:spPr>
              <p:txBody>
                <a:bodyPr/>
                <a:lstStyle/>
                <a:p>
                  <a:endParaRPr lang="zh-TW" altLang="en-US"/>
                </a:p>
              </p:txBody>
            </p:sp>
            <p:sp>
              <p:nvSpPr>
                <p:cNvPr id="968" name="Line 1721"/>
                <p:cNvSpPr>
                  <a:spLocks noChangeShapeType="1"/>
                </p:cNvSpPr>
                <p:nvPr/>
              </p:nvSpPr>
              <p:spPr bwMode="auto">
                <a:xfrm>
                  <a:off x="2088" y="1624"/>
                  <a:ext cx="50" cy="1"/>
                </a:xfrm>
                <a:prstGeom prst="line">
                  <a:avLst/>
                </a:prstGeom>
                <a:noFill/>
                <a:ln w="6350">
                  <a:noFill/>
                  <a:round/>
                  <a:headEnd/>
                  <a:tailEnd/>
                </a:ln>
              </p:spPr>
              <p:txBody>
                <a:bodyPr/>
                <a:lstStyle/>
                <a:p>
                  <a:endParaRPr lang="zh-TW" altLang="en-US"/>
                </a:p>
              </p:txBody>
            </p:sp>
            <p:sp>
              <p:nvSpPr>
                <p:cNvPr id="969" name="Line 1722"/>
                <p:cNvSpPr>
                  <a:spLocks noChangeShapeType="1"/>
                </p:cNvSpPr>
                <p:nvPr/>
              </p:nvSpPr>
              <p:spPr bwMode="auto">
                <a:xfrm>
                  <a:off x="2088" y="1626"/>
                  <a:ext cx="50" cy="1"/>
                </a:xfrm>
                <a:prstGeom prst="line">
                  <a:avLst/>
                </a:prstGeom>
                <a:noFill/>
                <a:ln w="6350">
                  <a:noFill/>
                  <a:round/>
                  <a:headEnd/>
                  <a:tailEnd/>
                </a:ln>
              </p:spPr>
              <p:txBody>
                <a:bodyPr/>
                <a:lstStyle/>
                <a:p>
                  <a:endParaRPr lang="zh-TW" altLang="en-US"/>
                </a:p>
              </p:txBody>
            </p:sp>
            <p:sp>
              <p:nvSpPr>
                <p:cNvPr id="970" name="Line 1723"/>
                <p:cNvSpPr>
                  <a:spLocks noChangeShapeType="1"/>
                </p:cNvSpPr>
                <p:nvPr/>
              </p:nvSpPr>
              <p:spPr bwMode="auto">
                <a:xfrm>
                  <a:off x="2088" y="1628"/>
                  <a:ext cx="50" cy="1"/>
                </a:xfrm>
                <a:prstGeom prst="line">
                  <a:avLst/>
                </a:prstGeom>
                <a:noFill/>
                <a:ln w="6350">
                  <a:noFill/>
                  <a:round/>
                  <a:headEnd/>
                  <a:tailEnd/>
                </a:ln>
              </p:spPr>
              <p:txBody>
                <a:bodyPr/>
                <a:lstStyle/>
                <a:p>
                  <a:endParaRPr lang="zh-TW" altLang="en-US"/>
                </a:p>
              </p:txBody>
            </p:sp>
            <p:sp>
              <p:nvSpPr>
                <p:cNvPr id="971" name="Line 1724"/>
                <p:cNvSpPr>
                  <a:spLocks noChangeShapeType="1"/>
                </p:cNvSpPr>
                <p:nvPr/>
              </p:nvSpPr>
              <p:spPr bwMode="auto">
                <a:xfrm>
                  <a:off x="2088" y="1630"/>
                  <a:ext cx="50" cy="1"/>
                </a:xfrm>
                <a:prstGeom prst="line">
                  <a:avLst/>
                </a:prstGeom>
                <a:noFill/>
                <a:ln w="6350">
                  <a:noFill/>
                  <a:round/>
                  <a:headEnd/>
                  <a:tailEnd/>
                </a:ln>
              </p:spPr>
              <p:txBody>
                <a:bodyPr/>
                <a:lstStyle/>
                <a:p>
                  <a:endParaRPr lang="zh-TW" altLang="en-US"/>
                </a:p>
              </p:txBody>
            </p:sp>
            <p:sp>
              <p:nvSpPr>
                <p:cNvPr id="972" name="Line 1725"/>
                <p:cNvSpPr>
                  <a:spLocks noChangeShapeType="1"/>
                </p:cNvSpPr>
                <p:nvPr/>
              </p:nvSpPr>
              <p:spPr bwMode="auto">
                <a:xfrm>
                  <a:off x="2088" y="1632"/>
                  <a:ext cx="50" cy="1"/>
                </a:xfrm>
                <a:prstGeom prst="line">
                  <a:avLst/>
                </a:prstGeom>
                <a:noFill/>
                <a:ln w="6350">
                  <a:noFill/>
                  <a:round/>
                  <a:headEnd/>
                  <a:tailEnd/>
                </a:ln>
              </p:spPr>
              <p:txBody>
                <a:bodyPr/>
                <a:lstStyle/>
                <a:p>
                  <a:endParaRPr lang="zh-TW" altLang="en-US"/>
                </a:p>
              </p:txBody>
            </p:sp>
            <p:sp>
              <p:nvSpPr>
                <p:cNvPr id="973" name="Line 1726"/>
                <p:cNvSpPr>
                  <a:spLocks noChangeShapeType="1"/>
                </p:cNvSpPr>
                <p:nvPr/>
              </p:nvSpPr>
              <p:spPr bwMode="auto">
                <a:xfrm>
                  <a:off x="2088" y="1634"/>
                  <a:ext cx="50" cy="1"/>
                </a:xfrm>
                <a:prstGeom prst="line">
                  <a:avLst/>
                </a:prstGeom>
                <a:noFill/>
                <a:ln w="6350">
                  <a:noFill/>
                  <a:round/>
                  <a:headEnd/>
                  <a:tailEnd/>
                </a:ln>
              </p:spPr>
              <p:txBody>
                <a:bodyPr/>
                <a:lstStyle/>
                <a:p>
                  <a:endParaRPr lang="zh-TW" altLang="en-US"/>
                </a:p>
              </p:txBody>
            </p:sp>
            <p:sp>
              <p:nvSpPr>
                <p:cNvPr id="974" name="Line 1727"/>
                <p:cNvSpPr>
                  <a:spLocks noChangeShapeType="1"/>
                </p:cNvSpPr>
                <p:nvPr/>
              </p:nvSpPr>
              <p:spPr bwMode="auto">
                <a:xfrm>
                  <a:off x="2088" y="1636"/>
                  <a:ext cx="50" cy="1"/>
                </a:xfrm>
                <a:prstGeom prst="line">
                  <a:avLst/>
                </a:prstGeom>
                <a:noFill/>
                <a:ln w="6350">
                  <a:noFill/>
                  <a:round/>
                  <a:headEnd/>
                  <a:tailEnd/>
                </a:ln>
              </p:spPr>
              <p:txBody>
                <a:bodyPr/>
                <a:lstStyle/>
                <a:p>
                  <a:endParaRPr lang="zh-TW" altLang="en-US"/>
                </a:p>
              </p:txBody>
            </p:sp>
            <p:sp>
              <p:nvSpPr>
                <p:cNvPr id="975" name="Line 1728"/>
                <p:cNvSpPr>
                  <a:spLocks noChangeShapeType="1"/>
                </p:cNvSpPr>
                <p:nvPr/>
              </p:nvSpPr>
              <p:spPr bwMode="auto">
                <a:xfrm>
                  <a:off x="2088" y="1638"/>
                  <a:ext cx="50" cy="1"/>
                </a:xfrm>
                <a:prstGeom prst="line">
                  <a:avLst/>
                </a:prstGeom>
                <a:noFill/>
                <a:ln w="6350">
                  <a:noFill/>
                  <a:round/>
                  <a:headEnd/>
                  <a:tailEnd/>
                </a:ln>
              </p:spPr>
              <p:txBody>
                <a:bodyPr/>
                <a:lstStyle/>
                <a:p>
                  <a:endParaRPr lang="zh-TW" altLang="en-US"/>
                </a:p>
              </p:txBody>
            </p:sp>
            <p:sp>
              <p:nvSpPr>
                <p:cNvPr id="976" name="Line 1729"/>
                <p:cNvSpPr>
                  <a:spLocks noChangeShapeType="1"/>
                </p:cNvSpPr>
                <p:nvPr/>
              </p:nvSpPr>
              <p:spPr bwMode="auto">
                <a:xfrm>
                  <a:off x="2088" y="1640"/>
                  <a:ext cx="50" cy="1"/>
                </a:xfrm>
                <a:prstGeom prst="line">
                  <a:avLst/>
                </a:prstGeom>
                <a:noFill/>
                <a:ln w="6350">
                  <a:noFill/>
                  <a:round/>
                  <a:headEnd/>
                  <a:tailEnd/>
                </a:ln>
              </p:spPr>
              <p:txBody>
                <a:bodyPr/>
                <a:lstStyle/>
                <a:p>
                  <a:endParaRPr lang="zh-TW" altLang="en-US"/>
                </a:p>
              </p:txBody>
            </p:sp>
            <p:sp>
              <p:nvSpPr>
                <p:cNvPr id="977" name="Line 1730"/>
                <p:cNvSpPr>
                  <a:spLocks noChangeShapeType="1"/>
                </p:cNvSpPr>
                <p:nvPr/>
              </p:nvSpPr>
              <p:spPr bwMode="auto">
                <a:xfrm>
                  <a:off x="2088" y="1642"/>
                  <a:ext cx="50" cy="1"/>
                </a:xfrm>
                <a:prstGeom prst="line">
                  <a:avLst/>
                </a:prstGeom>
                <a:noFill/>
                <a:ln w="6350">
                  <a:noFill/>
                  <a:round/>
                  <a:headEnd/>
                  <a:tailEnd/>
                </a:ln>
              </p:spPr>
              <p:txBody>
                <a:bodyPr/>
                <a:lstStyle/>
                <a:p>
                  <a:endParaRPr lang="zh-TW" altLang="en-US"/>
                </a:p>
              </p:txBody>
            </p:sp>
            <p:sp>
              <p:nvSpPr>
                <p:cNvPr id="978" name="Line 1731"/>
                <p:cNvSpPr>
                  <a:spLocks noChangeShapeType="1"/>
                </p:cNvSpPr>
                <p:nvPr/>
              </p:nvSpPr>
              <p:spPr bwMode="auto">
                <a:xfrm>
                  <a:off x="2088" y="1644"/>
                  <a:ext cx="50" cy="1"/>
                </a:xfrm>
                <a:prstGeom prst="line">
                  <a:avLst/>
                </a:prstGeom>
                <a:noFill/>
                <a:ln w="6350">
                  <a:noFill/>
                  <a:round/>
                  <a:headEnd/>
                  <a:tailEnd/>
                </a:ln>
              </p:spPr>
              <p:txBody>
                <a:bodyPr/>
                <a:lstStyle/>
                <a:p>
                  <a:endParaRPr lang="zh-TW" altLang="en-US"/>
                </a:p>
              </p:txBody>
            </p:sp>
            <p:sp>
              <p:nvSpPr>
                <p:cNvPr id="979" name="Line 1732"/>
                <p:cNvSpPr>
                  <a:spLocks noChangeShapeType="1"/>
                </p:cNvSpPr>
                <p:nvPr/>
              </p:nvSpPr>
              <p:spPr bwMode="auto">
                <a:xfrm>
                  <a:off x="2088" y="1646"/>
                  <a:ext cx="50" cy="1"/>
                </a:xfrm>
                <a:prstGeom prst="line">
                  <a:avLst/>
                </a:prstGeom>
                <a:noFill/>
                <a:ln w="6350">
                  <a:noFill/>
                  <a:round/>
                  <a:headEnd/>
                  <a:tailEnd/>
                </a:ln>
              </p:spPr>
              <p:txBody>
                <a:bodyPr/>
                <a:lstStyle/>
                <a:p>
                  <a:endParaRPr lang="zh-TW" altLang="en-US"/>
                </a:p>
              </p:txBody>
            </p:sp>
            <p:sp>
              <p:nvSpPr>
                <p:cNvPr id="980" name="Line 1733"/>
                <p:cNvSpPr>
                  <a:spLocks noChangeShapeType="1"/>
                </p:cNvSpPr>
                <p:nvPr/>
              </p:nvSpPr>
              <p:spPr bwMode="auto">
                <a:xfrm>
                  <a:off x="2088" y="1648"/>
                  <a:ext cx="50" cy="1"/>
                </a:xfrm>
                <a:prstGeom prst="line">
                  <a:avLst/>
                </a:prstGeom>
                <a:noFill/>
                <a:ln w="6350">
                  <a:noFill/>
                  <a:round/>
                  <a:headEnd/>
                  <a:tailEnd/>
                </a:ln>
              </p:spPr>
              <p:txBody>
                <a:bodyPr/>
                <a:lstStyle/>
                <a:p>
                  <a:endParaRPr lang="zh-TW" altLang="en-US"/>
                </a:p>
              </p:txBody>
            </p:sp>
            <p:sp>
              <p:nvSpPr>
                <p:cNvPr id="981" name="Line 1734"/>
                <p:cNvSpPr>
                  <a:spLocks noChangeShapeType="1"/>
                </p:cNvSpPr>
                <p:nvPr/>
              </p:nvSpPr>
              <p:spPr bwMode="auto">
                <a:xfrm>
                  <a:off x="2088" y="1650"/>
                  <a:ext cx="50" cy="1"/>
                </a:xfrm>
                <a:prstGeom prst="line">
                  <a:avLst/>
                </a:prstGeom>
                <a:noFill/>
                <a:ln w="6350">
                  <a:noFill/>
                  <a:round/>
                  <a:headEnd/>
                  <a:tailEnd/>
                </a:ln>
              </p:spPr>
              <p:txBody>
                <a:bodyPr/>
                <a:lstStyle/>
                <a:p>
                  <a:endParaRPr lang="zh-TW" altLang="en-US"/>
                </a:p>
              </p:txBody>
            </p:sp>
            <p:sp>
              <p:nvSpPr>
                <p:cNvPr id="982" name="Line 1735"/>
                <p:cNvSpPr>
                  <a:spLocks noChangeShapeType="1"/>
                </p:cNvSpPr>
                <p:nvPr/>
              </p:nvSpPr>
              <p:spPr bwMode="auto">
                <a:xfrm>
                  <a:off x="2088" y="1652"/>
                  <a:ext cx="50" cy="1"/>
                </a:xfrm>
                <a:prstGeom prst="line">
                  <a:avLst/>
                </a:prstGeom>
                <a:noFill/>
                <a:ln w="6350">
                  <a:noFill/>
                  <a:round/>
                  <a:headEnd/>
                  <a:tailEnd/>
                </a:ln>
              </p:spPr>
              <p:txBody>
                <a:bodyPr/>
                <a:lstStyle/>
                <a:p>
                  <a:endParaRPr lang="zh-TW" altLang="en-US"/>
                </a:p>
              </p:txBody>
            </p:sp>
            <p:sp>
              <p:nvSpPr>
                <p:cNvPr id="983" name="Line 1736"/>
                <p:cNvSpPr>
                  <a:spLocks noChangeShapeType="1"/>
                </p:cNvSpPr>
                <p:nvPr/>
              </p:nvSpPr>
              <p:spPr bwMode="auto">
                <a:xfrm>
                  <a:off x="2088" y="1654"/>
                  <a:ext cx="50" cy="1"/>
                </a:xfrm>
                <a:prstGeom prst="line">
                  <a:avLst/>
                </a:prstGeom>
                <a:noFill/>
                <a:ln w="6350">
                  <a:noFill/>
                  <a:round/>
                  <a:headEnd/>
                  <a:tailEnd/>
                </a:ln>
              </p:spPr>
              <p:txBody>
                <a:bodyPr/>
                <a:lstStyle/>
                <a:p>
                  <a:endParaRPr lang="zh-TW" altLang="en-US"/>
                </a:p>
              </p:txBody>
            </p:sp>
            <p:sp>
              <p:nvSpPr>
                <p:cNvPr id="984" name="Line 1737"/>
                <p:cNvSpPr>
                  <a:spLocks noChangeShapeType="1"/>
                </p:cNvSpPr>
                <p:nvPr/>
              </p:nvSpPr>
              <p:spPr bwMode="auto">
                <a:xfrm>
                  <a:off x="2088" y="1656"/>
                  <a:ext cx="50" cy="1"/>
                </a:xfrm>
                <a:prstGeom prst="line">
                  <a:avLst/>
                </a:prstGeom>
                <a:noFill/>
                <a:ln w="6350">
                  <a:noFill/>
                  <a:round/>
                  <a:headEnd/>
                  <a:tailEnd/>
                </a:ln>
              </p:spPr>
              <p:txBody>
                <a:bodyPr/>
                <a:lstStyle/>
                <a:p>
                  <a:endParaRPr lang="zh-TW" altLang="en-US"/>
                </a:p>
              </p:txBody>
            </p:sp>
            <p:sp>
              <p:nvSpPr>
                <p:cNvPr id="985" name="Line 1738"/>
                <p:cNvSpPr>
                  <a:spLocks noChangeShapeType="1"/>
                </p:cNvSpPr>
                <p:nvPr/>
              </p:nvSpPr>
              <p:spPr bwMode="auto">
                <a:xfrm>
                  <a:off x="2088" y="1658"/>
                  <a:ext cx="50" cy="1"/>
                </a:xfrm>
                <a:prstGeom prst="line">
                  <a:avLst/>
                </a:prstGeom>
                <a:noFill/>
                <a:ln w="6350">
                  <a:noFill/>
                  <a:round/>
                  <a:headEnd/>
                  <a:tailEnd/>
                </a:ln>
              </p:spPr>
              <p:txBody>
                <a:bodyPr/>
                <a:lstStyle/>
                <a:p>
                  <a:endParaRPr lang="zh-TW" altLang="en-US"/>
                </a:p>
              </p:txBody>
            </p:sp>
            <p:sp>
              <p:nvSpPr>
                <p:cNvPr id="986" name="Line 1739"/>
                <p:cNvSpPr>
                  <a:spLocks noChangeShapeType="1"/>
                </p:cNvSpPr>
                <p:nvPr/>
              </p:nvSpPr>
              <p:spPr bwMode="auto">
                <a:xfrm>
                  <a:off x="2088" y="1660"/>
                  <a:ext cx="50" cy="1"/>
                </a:xfrm>
                <a:prstGeom prst="line">
                  <a:avLst/>
                </a:prstGeom>
                <a:noFill/>
                <a:ln w="6350">
                  <a:noFill/>
                  <a:round/>
                  <a:headEnd/>
                  <a:tailEnd/>
                </a:ln>
              </p:spPr>
              <p:txBody>
                <a:bodyPr/>
                <a:lstStyle/>
                <a:p>
                  <a:endParaRPr lang="zh-TW" altLang="en-US"/>
                </a:p>
              </p:txBody>
            </p:sp>
            <p:sp>
              <p:nvSpPr>
                <p:cNvPr id="987" name="Line 1740"/>
                <p:cNvSpPr>
                  <a:spLocks noChangeShapeType="1"/>
                </p:cNvSpPr>
                <p:nvPr/>
              </p:nvSpPr>
              <p:spPr bwMode="auto">
                <a:xfrm>
                  <a:off x="2088" y="1662"/>
                  <a:ext cx="50" cy="1"/>
                </a:xfrm>
                <a:prstGeom prst="line">
                  <a:avLst/>
                </a:prstGeom>
                <a:noFill/>
                <a:ln w="6350">
                  <a:noFill/>
                  <a:round/>
                  <a:headEnd/>
                  <a:tailEnd/>
                </a:ln>
              </p:spPr>
              <p:txBody>
                <a:bodyPr/>
                <a:lstStyle/>
                <a:p>
                  <a:endParaRPr lang="zh-TW" altLang="en-US"/>
                </a:p>
              </p:txBody>
            </p:sp>
            <p:sp>
              <p:nvSpPr>
                <p:cNvPr id="988" name="Line 1741"/>
                <p:cNvSpPr>
                  <a:spLocks noChangeShapeType="1"/>
                </p:cNvSpPr>
                <p:nvPr/>
              </p:nvSpPr>
              <p:spPr bwMode="auto">
                <a:xfrm>
                  <a:off x="2088" y="1664"/>
                  <a:ext cx="50" cy="1"/>
                </a:xfrm>
                <a:prstGeom prst="line">
                  <a:avLst/>
                </a:prstGeom>
                <a:noFill/>
                <a:ln w="6350">
                  <a:noFill/>
                  <a:round/>
                  <a:headEnd/>
                  <a:tailEnd/>
                </a:ln>
              </p:spPr>
              <p:txBody>
                <a:bodyPr/>
                <a:lstStyle/>
                <a:p>
                  <a:endParaRPr lang="zh-TW" altLang="en-US"/>
                </a:p>
              </p:txBody>
            </p:sp>
            <p:sp>
              <p:nvSpPr>
                <p:cNvPr id="989" name="Line 1742"/>
                <p:cNvSpPr>
                  <a:spLocks noChangeShapeType="1"/>
                </p:cNvSpPr>
                <p:nvPr/>
              </p:nvSpPr>
              <p:spPr bwMode="auto">
                <a:xfrm>
                  <a:off x="2088" y="1666"/>
                  <a:ext cx="50" cy="1"/>
                </a:xfrm>
                <a:prstGeom prst="line">
                  <a:avLst/>
                </a:prstGeom>
                <a:noFill/>
                <a:ln w="6350">
                  <a:noFill/>
                  <a:round/>
                  <a:headEnd/>
                  <a:tailEnd/>
                </a:ln>
              </p:spPr>
              <p:txBody>
                <a:bodyPr/>
                <a:lstStyle/>
                <a:p>
                  <a:endParaRPr lang="zh-TW" altLang="en-US"/>
                </a:p>
              </p:txBody>
            </p:sp>
            <p:sp>
              <p:nvSpPr>
                <p:cNvPr id="990" name="Line 1743"/>
                <p:cNvSpPr>
                  <a:spLocks noChangeShapeType="1"/>
                </p:cNvSpPr>
                <p:nvPr/>
              </p:nvSpPr>
              <p:spPr bwMode="auto">
                <a:xfrm>
                  <a:off x="2088" y="1668"/>
                  <a:ext cx="50" cy="1"/>
                </a:xfrm>
                <a:prstGeom prst="line">
                  <a:avLst/>
                </a:prstGeom>
                <a:noFill/>
                <a:ln w="6350">
                  <a:noFill/>
                  <a:round/>
                  <a:headEnd/>
                  <a:tailEnd/>
                </a:ln>
              </p:spPr>
              <p:txBody>
                <a:bodyPr/>
                <a:lstStyle/>
                <a:p>
                  <a:endParaRPr lang="zh-TW" altLang="en-US"/>
                </a:p>
              </p:txBody>
            </p:sp>
            <p:sp>
              <p:nvSpPr>
                <p:cNvPr id="991" name="Line 1744"/>
                <p:cNvSpPr>
                  <a:spLocks noChangeShapeType="1"/>
                </p:cNvSpPr>
                <p:nvPr/>
              </p:nvSpPr>
              <p:spPr bwMode="auto">
                <a:xfrm>
                  <a:off x="2088" y="1670"/>
                  <a:ext cx="50" cy="1"/>
                </a:xfrm>
                <a:prstGeom prst="line">
                  <a:avLst/>
                </a:prstGeom>
                <a:noFill/>
                <a:ln w="6350">
                  <a:noFill/>
                  <a:round/>
                  <a:headEnd/>
                  <a:tailEnd/>
                </a:ln>
              </p:spPr>
              <p:txBody>
                <a:bodyPr/>
                <a:lstStyle/>
                <a:p>
                  <a:endParaRPr lang="zh-TW" altLang="en-US"/>
                </a:p>
              </p:txBody>
            </p:sp>
            <p:sp>
              <p:nvSpPr>
                <p:cNvPr id="992" name="Line 1745"/>
                <p:cNvSpPr>
                  <a:spLocks noChangeShapeType="1"/>
                </p:cNvSpPr>
                <p:nvPr/>
              </p:nvSpPr>
              <p:spPr bwMode="auto">
                <a:xfrm>
                  <a:off x="2088" y="1670"/>
                  <a:ext cx="50" cy="1"/>
                </a:xfrm>
                <a:prstGeom prst="line">
                  <a:avLst/>
                </a:prstGeom>
                <a:noFill/>
                <a:ln w="6350">
                  <a:noFill/>
                  <a:round/>
                  <a:headEnd/>
                  <a:tailEnd/>
                </a:ln>
              </p:spPr>
              <p:txBody>
                <a:bodyPr/>
                <a:lstStyle/>
                <a:p>
                  <a:endParaRPr lang="zh-TW" altLang="en-US"/>
                </a:p>
              </p:txBody>
            </p:sp>
            <p:sp>
              <p:nvSpPr>
                <p:cNvPr id="993" name="Line 1746"/>
                <p:cNvSpPr>
                  <a:spLocks noChangeShapeType="1"/>
                </p:cNvSpPr>
                <p:nvPr/>
              </p:nvSpPr>
              <p:spPr bwMode="auto">
                <a:xfrm>
                  <a:off x="2088" y="1672"/>
                  <a:ext cx="50" cy="1"/>
                </a:xfrm>
                <a:prstGeom prst="line">
                  <a:avLst/>
                </a:prstGeom>
                <a:noFill/>
                <a:ln w="6350">
                  <a:noFill/>
                  <a:round/>
                  <a:headEnd/>
                  <a:tailEnd/>
                </a:ln>
              </p:spPr>
              <p:txBody>
                <a:bodyPr/>
                <a:lstStyle/>
                <a:p>
                  <a:endParaRPr lang="zh-TW" altLang="en-US"/>
                </a:p>
              </p:txBody>
            </p:sp>
            <p:sp>
              <p:nvSpPr>
                <p:cNvPr id="994" name="Line 1747"/>
                <p:cNvSpPr>
                  <a:spLocks noChangeShapeType="1"/>
                </p:cNvSpPr>
                <p:nvPr/>
              </p:nvSpPr>
              <p:spPr bwMode="auto">
                <a:xfrm>
                  <a:off x="2088" y="1674"/>
                  <a:ext cx="50" cy="1"/>
                </a:xfrm>
                <a:prstGeom prst="line">
                  <a:avLst/>
                </a:prstGeom>
                <a:noFill/>
                <a:ln w="6350">
                  <a:noFill/>
                  <a:round/>
                  <a:headEnd/>
                  <a:tailEnd/>
                </a:ln>
              </p:spPr>
              <p:txBody>
                <a:bodyPr/>
                <a:lstStyle/>
                <a:p>
                  <a:endParaRPr lang="zh-TW" altLang="en-US"/>
                </a:p>
              </p:txBody>
            </p:sp>
            <p:sp>
              <p:nvSpPr>
                <p:cNvPr id="995" name="Line 1748"/>
                <p:cNvSpPr>
                  <a:spLocks noChangeShapeType="1"/>
                </p:cNvSpPr>
                <p:nvPr/>
              </p:nvSpPr>
              <p:spPr bwMode="auto">
                <a:xfrm>
                  <a:off x="2088" y="1676"/>
                  <a:ext cx="50" cy="1"/>
                </a:xfrm>
                <a:prstGeom prst="line">
                  <a:avLst/>
                </a:prstGeom>
                <a:noFill/>
                <a:ln w="6350">
                  <a:noFill/>
                  <a:round/>
                  <a:headEnd/>
                  <a:tailEnd/>
                </a:ln>
              </p:spPr>
              <p:txBody>
                <a:bodyPr/>
                <a:lstStyle/>
                <a:p>
                  <a:endParaRPr lang="zh-TW" altLang="en-US"/>
                </a:p>
              </p:txBody>
            </p:sp>
            <p:sp>
              <p:nvSpPr>
                <p:cNvPr id="996" name="Line 1749"/>
                <p:cNvSpPr>
                  <a:spLocks noChangeShapeType="1"/>
                </p:cNvSpPr>
                <p:nvPr/>
              </p:nvSpPr>
              <p:spPr bwMode="auto">
                <a:xfrm>
                  <a:off x="2088" y="1678"/>
                  <a:ext cx="50" cy="1"/>
                </a:xfrm>
                <a:prstGeom prst="line">
                  <a:avLst/>
                </a:prstGeom>
                <a:noFill/>
                <a:ln w="6350">
                  <a:noFill/>
                  <a:round/>
                  <a:headEnd/>
                  <a:tailEnd/>
                </a:ln>
              </p:spPr>
              <p:txBody>
                <a:bodyPr/>
                <a:lstStyle/>
                <a:p>
                  <a:endParaRPr lang="zh-TW" altLang="en-US"/>
                </a:p>
              </p:txBody>
            </p:sp>
            <p:sp>
              <p:nvSpPr>
                <p:cNvPr id="997" name="Line 1750"/>
                <p:cNvSpPr>
                  <a:spLocks noChangeShapeType="1"/>
                </p:cNvSpPr>
                <p:nvPr/>
              </p:nvSpPr>
              <p:spPr bwMode="auto">
                <a:xfrm>
                  <a:off x="2088" y="1680"/>
                  <a:ext cx="50" cy="1"/>
                </a:xfrm>
                <a:prstGeom prst="line">
                  <a:avLst/>
                </a:prstGeom>
                <a:noFill/>
                <a:ln w="6350">
                  <a:noFill/>
                  <a:round/>
                  <a:headEnd/>
                  <a:tailEnd/>
                </a:ln>
              </p:spPr>
              <p:txBody>
                <a:bodyPr/>
                <a:lstStyle/>
                <a:p>
                  <a:endParaRPr lang="zh-TW" altLang="en-US"/>
                </a:p>
              </p:txBody>
            </p:sp>
            <p:sp>
              <p:nvSpPr>
                <p:cNvPr id="998" name="Line 1751"/>
                <p:cNvSpPr>
                  <a:spLocks noChangeShapeType="1"/>
                </p:cNvSpPr>
                <p:nvPr/>
              </p:nvSpPr>
              <p:spPr bwMode="auto">
                <a:xfrm>
                  <a:off x="2088" y="1682"/>
                  <a:ext cx="50" cy="1"/>
                </a:xfrm>
                <a:prstGeom prst="line">
                  <a:avLst/>
                </a:prstGeom>
                <a:noFill/>
                <a:ln w="6350">
                  <a:noFill/>
                  <a:round/>
                  <a:headEnd/>
                  <a:tailEnd/>
                </a:ln>
              </p:spPr>
              <p:txBody>
                <a:bodyPr/>
                <a:lstStyle/>
                <a:p>
                  <a:endParaRPr lang="zh-TW" altLang="en-US"/>
                </a:p>
              </p:txBody>
            </p:sp>
            <p:sp>
              <p:nvSpPr>
                <p:cNvPr id="999" name="Line 1752"/>
                <p:cNvSpPr>
                  <a:spLocks noChangeShapeType="1"/>
                </p:cNvSpPr>
                <p:nvPr/>
              </p:nvSpPr>
              <p:spPr bwMode="auto">
                <a:xfrm>
                  <a:off x="2088" y="1684"/>
                  <a:ext cx="50" cy="1"/>
                </a:xfrm>
                <a:prstGeom prst="line">
                  <a:avLst/>
                </a:prstGeom>
                <a:noFill/>
                <a:ln w="6350">
                  <a:noFill/>
                  <a:round/>
                  <a:headEnd/>
                  <a:tailEnd/>
                </a:ln>
              </p:spPr>
              <p:txBody>
                <a:bodyPr/>
                <a:lstStyle/>
                <a:p>
                  <a:endParaRPr lang="zh-TW" altLang="en-US"/>
                </a:p>
              </p:txBody>
            </p:sp>
            <p:sp>
              <p:nvSpPr>
                <p:cNvPr id="1000" name="Line 1753"/>
                <p:cNvSpPr>
                  <a:spLocks noChangeShapeType="1"/>
                </p:cNvSpPr>
                <p:nvPr/>
              </p:nvSpPr>
              <p:spPr bwMode="auto">
                <a:xfrm>
                  <a:off x="2088" y="1686"/>
                  <a:ext cx="50" cy="1"/>
                </a:xfrm>
                <a:prstGeom prst="line">
                  <a:avLst/>
                </a:prstGeom>
                <a:noFill/>
                <a:ln w="6350">
                  <a:noFill/>
                  <a:round/>
                  <a:headEnd/>
                  <a:tailEnd/>
                </a:ln>
              </p:spPr>
              <p:txBody>
                <a:bodyPr/>
                <a:lstStyle/>
                <a:p>
                  <a:endParaRPr lang="zh-TW" altLang="en-US"/>
                </a:p>
              </p:txBody>
            </p:sp>
            <p:sp>
              <p:nvSpPr>
                <p:cNvPr id="1001" name="Line 1754"/>
                <p:cNvSpPr>
                  <a:spLocks noChangeShapeType="1"/>
                </p:cNvSpPr>
                <p:nvPr/>
              </p:nvSpPr>
              <p:spPr bwMode="auto">
                <a:xfrm>
                  <a:off x="2088" y="1688"/>
                  <a:ext cx="50" cy="1"/>
                </a:xfrm>
                <a:prstGeom prst="line">
                  <a:avLst/>
                </a:prstGeom>
                <a:noFill/>
                <a:ln w="6350">
                  <a:noFill/>
                  <a:round/>
                  <a:headEnd/>
                  <a:tailEnd/>
                </a:ln>
              </p:spPr>
              <p:txBody>
                <a:bodyPr/>
                <a:lstStyle/>
                <a:p>
                  <a:endParaRPr lang="zh-TW" altLang="en-US"/>
                </a:p>
              </p:txBody>
            </p:sp>
            <p:sp>
              <p:nvSpPr>
                <p:cNvPr id="1002" name="Line 1755"/>
                <p:cNvSpPr>
                  <a:spLocks noChangeShapeType="1"/>
                </p:cNvSpPr>
                <p:nvPr/>
              </p:nvSpPr>
              <p:spPr bwMode="auto">
                <a:xfrm>
                  <a:off x="2088" y="1690"/>
                  <a:ext cx="50" cy="1"/>
                </a:xfrm>
                <a:prstGeom prst="line">
                  <a:avLst/>
                </a:prstGeom>
                <a:noFill/>
                <a:ln w="6350">
                  <a:noFill/>
                  <a:round/>
                  <a:headEnd/>
                  <a:tailEnd/>
                </a:ln>
              </p:spPr>
              <p:txBody>
                <a:bodyPr/>
                <a:lstStyle/>
                <a:p>
                  <a:endParaRPr lang="zh-TW" altLang="en-US"/>
                </a:p>
              </p:txBody>
            </p:sp>
            <p:sp>
              <p:nvSpPr>
                <p:cNvPr id="1003" name="Line 1756"/>
                <p:cNvSpPr>
                  <a:spLocks noChangeShapeType="1"/>
                </p:cNvSpPr>
                <p:nvPr/>
              </p:nvSpPr>
              <p:spPr bwMode="auto">
                <a:xfrm>
                  <a:off x="2088" y="1692"/>
                  <a:ext cx="50" cy="1"/>
                </a:xfrm>
                <a:prstGeom prst="line">
                  <a:avLst/>
                </a:prstGeom>
                <a:noFill/>
                <a:ln w="6350">
                  <a:noFill/>
                  <a:round/>
                  <a:headEnd/>
                  <a:tailEnd/>
                </a:ln>
              </p:spPr>
              <p:txBody>
                <a:bodyPr/>
                <a:lstStyle/>
                <a:p>
                  <a:endParaRPr lang="zh-TW" altLang="en-US"/>
                </a:p>
              </p:txBody>
            </p:sp>
            <p:sp>
              <p:nvSpPr>
                <p:cNvPr id="1004" name="Line 1757"/>
                <p:cNvSpPr>
                  <a:spLocks noChangeShapeType="1"/>
                </p:cNvSpPr>
                <p:nvPr/>
              </p:nvSpPr>
              <p:spPr bwMode="auto">
                <a:xfrm>
                  <a:off x="2088" y="1694"/>
                  <a:ext cx="50" cy="1"/>
                </a:xfrm>
                <a:prstGeom prst="line">
                  <a:avLst/>
                </a:prstGeom>
                <a:noFill/>
                <a:ln w="6350">
                  <a:noFill/>
                  <a:round/>
                  <a:headEnd/>
                  <a:tailEnd/>
                </a:ln>
              </p:spPr>
              <p:txBody>
                <a:bodyPr/>
                <a:lstStyle/>
                <a:p>
                  <a:endParaRPr lang="zh-TW" altLang="en-US"/>
                </a:p>
              </p:txBody>
            </p:sp>
            <p:sp>
              <p:nvSpPr>
                <p:cNvPr id="1005" name="Line 1758"/>
                <p:cNvSpPr>
                  <a:spLocks noChangeShapeType="1"/>
                </p:cNvSpPr>
                <p:nvPr/>
              </p:nvSpPr>
              <p:spPr bwMode="auto">
                <a:xfrm>
                  <a:off x="2088" y="1696"/>
                  <a:ext cx="50" cy="1"/>
                </a:xfrm>
                <a:prstGeom prst="line">
                  <a:avLst/>
                </a:prstGeom>
                <a:noFill/>
                <a:ln w="6350">
                  <a:noFill/>
                  <a:round/>
                  <a:headEnd/>
                  <a:tailEnd/>
                </a:ln>
              </p:spPr>
              <p:txBody>
                <a:bodyPr/>
                <a:lstStyle/>
                <a:p>
                  <a:endParaRPr lang="zh-TW" altLang="en-US"/>
                </a:p>
              </p:txBody>
            </p:sp>
            <p:sp>
              <p:nvSpPr>
                <p:cNvPr id="1006" name="Line 1759"/>
                <p:cNvSpPr>
                  <a:spLocks noChangeShapeType="1"/>
                </p:cNvSpPr>
                <p:nvPr/>
              </p:nvSpPr>
              <p:spPr bwMode="auto">
                <a:xfrm>
                  <a:off x="2088" y="1698"/>
                  <a:ext cx="50" cy="1"/>
                </a:xfrm>
                <a:prstGeom prst="line">
                  <a:avLst/>
                </a:prstGeom>
                <a:noFill/>
                <a:ln w="6350">
                  <a:noFill/>
                  <a:round/>
                  <a:headEnd/>
                  <a:tailEnd/>
                </a:ln>
              </p:spPr>
              <p:txBody>
                <a:bodyPr/>
                <a:lstStyle/>
                <a:p>
                  <a:endParaRPr lang="zh-TW" altLang="en-US"/>
                </a:p>
              </p:txBody>
            </p:sp>
            <p:sp>
              <p:nvSpPr>
                <p:cNvPr id="1007" name="Line 1760"/>
                <p:cNvSpPr>
                  <a:spLocks noChangeShapeType="1"/>
                </p:cNvSpPr>
                <p:nvPr/>
              </p:nvSpPr>
              <p:spPr bwMode="auto">
                <a:xfrm>
                  <a:off x="2088" y="1700"/>
                  <a:ext cx="50" cy="1"/>
                </a:xfrm>
                <a:prstGeom prst="line">
                  <a:avLst/>
                </a:prstGeom>
                <a:noFill/>
                <a:ln w="6350">
                  <a:noFill/>
                  <a:round/>
                  <a:headEnd/>
                  <a:tailEnd/>
                </a:ln>
              </p:spPr>
              <p:txBody>
                <a:bodyPr/>
                <a:lstStyle/>
                <a:p>
                  <a:endParaRPr lang="zh-TW" altLang="en-US"/>
                </a:p>
              </p:txBody>
            </p:sp>
            <p:sp>
              <p:nvSpPr>
                <p:cNvPr id="1008" name="Line 1761"/>
                <p:cNvSpPr>
                  <a:spLocks noChangeShapeType="1"/>
                </p:cNvSpPr>
                <p:nvPr/>
              </p:nvSpPr>
              <p:spPr bwMode="auto">
                <a:xfrm>
                  <a:off x="2088" y="1702"/>
                  <a:ext cx="50" cy="1"/>
                </a:xfrm>
                <a:prstGeom prst="line">
                  <a:avLst/>
                </a:prstGeom>
                <a:noFill/>
                <a:ln w="6350">
                  <a:noFill/>
                  <a:round/>
                  <a:headEnd/>
                  <a:tailEnd/>
                </a:ln>
              </p:spPr>
              <p:txBody>
                <a:bodyPr/>
                <a:lstStyle/>
                <a:p>
                  <a:endParaRPr lang="zh-TW" altLang="en-US"/>
                </a:p>
              </p:txBody>
            </p:sp>
            <p:sp>
              <p:nvSpPr>
                <p:cNvPr id="1009" name="Line 1762"/>
                <p:cNvSpPr>
                  <a:spLocks noChangeShapeType="1"/>
                </p:cNvSpPr>
                <p:nvPr/>
              </p:nvSpPr>
              <p:spPr bwMode="auto">
                <a:xfrm>
                  <a:off x="2088" y="1704"/>
                  <a:ext cx="50" cy="1"/>
                </a:xfrm>
                <a:prstGeom prst="line">
                  <a:avLst/>
                </a:prstGeom>
                <a:noFill/>
                <a:ln w="6350">
                  <a:noFill/>
                  <a:round/>
                  <a:headEnd/>
                  <a:tailEnd/>
                </a:ln>
              </p:spPr>
              <p:txBody>
                <a:bodyPr/>
                <a:lstStyle/>
                <a:p>
                  <a:endParaRPr lang="zh-TW" altLang="en-US"/>
                </a:p>
              </p:txBody>
            </p:sp>
            <p:sp>
              <p:nvSpPr>
                <p:cNvPr id="1010" name="Line 1763"/>
                <p:cNvSpPr>
                  <a:spLocks noChangeShapeType="1"/>
                </p:cNvSpPr>
                <p:nvPr/>
              </p:nvSpPr>
              <p:spPr bwMode="auto">
                <a:xfrm>
                  <a:off x="2088" y="1706"/>
                  <a:ext cx="50" cy="1"/>
                </a:xfrm>
                <a:prstGeom prst="line">
                  <a:avLst/>
                </a:prstGeom>
                <a:noFill/>
                <a:ln w="6350">
                  <a:noFill/>
                  <a:round/>
                  <a:headEnd/>
                  <a:tailEnd/>
                </a:ln>
              </p:spPr>
              <p:txBody>
                <a:bodyPr/>
                <a:lstStyle/>
                <a:p>
                  <a:endParaRPr lang="zh-TW" altLang="en-US"/>
                </a:p>
              </p:txBody>
            </p:sp>
            <p:sp>
              <p:nvSpPr>
                <p:cNvPr id="1011" name="Line 1764"/>
                <p:cNvSpPr>
                  <a:spLocks noChangeShapeType="1"/>
                </p:cNvSpPr>
                <p:nvPr/>
              </p:nvSpPr>
              <p:spPr bwMode="auto">
                <a:xfrm>
                  <a:off x="2088" y="1708"/>
                  <a:ext cx="50" cy="1"/>
                </a:xfrm>
                <a:prstGeom prst="line">
                  <a:avLst/>
                </a:prstGeom>
                <a:noFill/>
                <a:ln w="6350">
                  <a:noFill/>
                  <a:round/>
                  <a:headEnd/>
                  <a:tailEnd/>
                </a:ln>
              </p:spPr>
              <p:txBody>
                <a:bodyPr/>
                <a:lstStyle/>
                <a:p>
                  <a:endParaRPr lang="zh-TW" altLang="en-US"/>
                </a:p>
              </p:txBody>
            </p:sp>
            <p:sp>
              <p:nvSpPr>
                <p:cNvPr id="1012" name="Line 1765"/>
                <p:cNvSpPr>
                  <a:spLocks noChangeShapeType="1"/>
                </p:cNvSpPr>
                <p:nvPr/>
              </p:nvSpPr>
              <p:spPr bwMode="auto">
                <a:xfrm>
                  <a:off x="2088" y="1710"/>
                  <a:ext cx="50" cy="1"/>
                </a:xfrm>
                <a:prstGeom prst="line">
                  <a:avLst/>
                </a:prstGeom>
                <a:noFill/>
                <a:ln w="6350">
                  <a:noFill/>
                  <a:round/>
                  <a:headEnd/>
                  <a:tailEnd/>
                </a:ln>
              </p:spPr>
              <p:txBody>
                <a:bodyPr/>
                <a:lstStyle/>
                <a:p>
                  <a:endParaRPr lang="zh-TW" altLang="en-US"/>
                </a:p>
              </p:txBody>
            </p:sp>
            <p:sp>
              <p:nvSpPr>
                <p:cNvPr id="1013" name="Line 1766"/>
                <p:cNvSpPr>
                  <a:spLocks noChangeShapeType="1"/>
                </p:cNvSpPr>
                <p:nvPr/>
              </p:nvSpPr>
              <p:spPr bwMode="auto">
                <a:xfrm>
                  <a:off x="2088" y="1712"/>
                  <a:ext cx="50" cy="1"/>
                </a:xfrm>
                <a:prstGeom prst="line">
                  <a:avLst/>
                </a:prstGeom>
                <a:noFill/>
                <a:ln w="6350">
                  <a:noFill/>
                  <a:round/>
                  <a:headEnd/>
                  <a:tailEnd/>
                </a:ln>
              </p:spPr>
              <p:txBody>
                <a:bodyPr/>
                <a:lstStyle/>
                <a:p>
                  <a:endParaRPr lang="zh-TW" altLang="en-US"/>
                </a:p>
              </p:txBody>
            </p:sp>
            <p:sp>
              <p:nvSpPr>
                <p:cNvPr id="1014" name="Line 1767"/>
                <p:cNvSpPr>
                  <a:spLocks noChangeShapeType="1"/>
                </p:cNvSpPr>
                <p:nvPr/>
              </p:nvSpPr>
              <p:spPr bwMode="auto">
                <a:xfrm>
                  <a:off x="2088" y="1714"/>
                  <a:ext cx="50" cy="1"/>
                </a:xfrm>
                <a:prstGeom prst="line">
                  <a:avLst/>
                </a:prstGeom>
                <a:noFill/>
                <a:ln w="6350">
                  <a:noFill/>
                  <a:round/>
                  <a:headEnd/>
                  <a:tailEnd/>
                </a:ln>
              </p:spPr>
              <p:txBody>
                <a:bodyPr/>
                <a:lstStyle/>
                <a:p>
                  <a:endParaRPr lang="zh-TW" altLang="en-US"/>
                </a:p>
              </p:txBody>
            </p:sp>
            <p:sp>
              <p:nvSpPr>
                <p:cNvPr id="1015" name="Line 1768"/>
                <p:cNvSpPr>
                  <a:spLocks noChangeShapeType="1"/>
                </p:cNvSpPr>
                <p:nvPr/>
              </p:nvSpPr>
              <p:spPr bwMode="auto">
                <a:xfrm>
                  <a:off x="2088" y="1716"/>
                  <a:ext cx="50" cy="1"/>
                </a:xfrm>
                <a:prstGeom prst="line">
                  <a:avLst/>
                </a:prstGeom>
                <a:noFill/>
                <a:ln w="6350">
                  <a:noFill/>
                  <a:round/>
                  <a:headEnd/>
                  <a:tailEnd/>
                </a:ln>
              </p:spPr>
              <p:txBody>
                <a:bodyPr/>
                <a:lstStyle/>
                <a:p>
                  <a:endParaRPr lang="zh-TW" altLang="en-US"/>
                </a:p>
              </p:txBody>
            </p:sp>
            <p:sp>
              <p:nvSpPr>
                <p:cNvPr id="1016" name="Line 1769"/>
                <p:cNvSpPr>
                  <a:spLocks noChangeShapeType="1"/>
                </p:cNvSpPr>
                <p:nvPr/>
              </p:nvSpPr>
              <p:spPr bwMode="auto">
                <a:xfrm>
                  <a:off x="2088" y="1718"/>
                  <a:ext cx="50" cy="1"/>
                </a:xfrm>
                <a:prstGeom prst="line">
                  <a:avLst/>
                </a:prstGeom>
                <a:noFill/>
                <a:ln w="6350">
                  <a:noFill/>
                  <a:round/>
                  <a:headEnd/>
                  <a:tailEnd/>
                </a:ln>
              </p:spPr>
              <p:txBody>
                <a:bodyPr/>
                <a:lstStyle/>
                <a:p>
                  <a:endParaRPr lang="zh-TW" altLang="en-US"/>
                </a:p>
              </p:txBody>
            </p:sp>
            <p:sp>
              <p:nvSpPr>
                <p:cNvPr id="1017" name="Line 1770"/>
                <p:cNvSpPr>
                  <a:spLocks noChangeShapeType="1"/>
                </p:cNvSpPr>
                <p:nvPr/>
              </p:nvSpPr>
              <p:spPr bwMode="auto">
                <a:xfrm>
                  <a:off x="2088" y="1720"/>
                  <a:ext cx="50" cy="1"/>
                </a:xfrm>
                <a:prstGeom prst="line">
                  <a:avLst/>
                </a:prstGeom>
                <a:noFill/>
                <a:ln w="6350">
                  <a:noFill/>
                  <a:round/>
                  <a:headEnd/>
                  <a:tailEnd/>
                </a:ln>
              </p:spPr>
              <p:txBody>
                <a:bodyPr/>
                <a:lstStyle/>
                <a:p>
                  <a:endParaRPr lang="zh-TW" altLang="en-US"/>
                </a:p>
              </p:txBody>
            </p:sp>
            <p:sp>
              <p:nvSpPr>
                <p:cNvPr id="1018" name="Line 1771"/>
                <p:cNvSpPr>
                  <a:spLocks noChangeShapeType="1"/>
                </p:cNvSpPr>
                <p:nvPr/>
              </p:nvSpPr>
              <p:spPr bwMode="auto">
                <a:xfrm>
                  <a:off x="2088" y="1722"/>
                  <a:ext cx="50" cy="1"/>
                </a:xfrm>
                <a:prstGeom prst="line">
                  <a:avLst/>
                </a:prstGeom>
                <a:noFill/>
                <a:ln w="6350">
                  <a:noFill/>
                  <a:round/>
                  <a:headEnd/>
                  <a:tailEnd/>
                </a:ln>
              </p:spPr>
              <p:txBody>
                <a:bodyPr/>
                <a:lstStyle/>
                <a:p>
                  <a:endParaRPr lang="zh-TW" altLang="en-US"/>
                </a:p>
              </p:txBody>
            </p:sp>
            <p:sp>
              <p:nvSpPr>
                <p:cNvPr id="1019" name="Line 1772"/>
                <p:cNvSpPr>
                  <a:spLocks noChangeShapeType="1"/>
                </p:cNvSpPr>
                <p:nvPr/>
              </p:nvSpPr>
              <p:spPr bwMode="auto">
                <a:xfrm>
                  <a:off x="2088" y="1724"/>
                  <a:ext cx="50" cy="1"/>
                </a:xfrm>
                <a:prstGeom prst="line">
                  <a:avLst/>
                </a:prstGeom>
                <a:noFill/>
                <a:ln w="6350">
                  <a:noFill/>
                  <a:round/>
                  <a:headEnd/>
                  <a:tailEnd/>
                </a:ln>
              </p:spPr>
              <p:txBody>
                <a:bodyPr/>
                <a:lstStyle/>
                <a:p>
                  <a:endParaRPr lang="zh-TW" altLang="en-US"/>
                </a:p>
              </p:txBody>
            </p:sp>
            <p:sp>
              <p:nvSpPr>
                <p:cNvPr id="1020" name="Line 1773"/>
                <p:cNvSpPr>
                  <a:spLocks noChangeShapeType="1"/>
                </p:cNvSpPr>
                <p:nvPr/>
              </p:nvSpPr>
              <p:spPr bwMode="auto">
                <a:xfrm>
                  <a:off x="2088" y="1726"/>
                  <a:ext cx="50" cy="1"/>
                </a:xfrm>
                <a:prstGeom prst="line">
                  <a:avLst/>
                </a:prstGeom>
                <a:noFill/>
                <a:ln w="6350">
                  <a:noFill/>
                  <a:round/>
                  <a:headEnd/>
                  <a:tailEnd/>
                </a:ln>
              </p:spPr>
              <p:txBody>
                <a:bodyPr/>
                <a:lstStyle/>
                <a:p>
                  <a:endParaRPr lang="zh-TW" altLang="en-US"/>
                </a:p>
              </p:txBody>
            </p:sp>
            <p:sp>
              <p:nvSpPr>
                <p:cNvPr id="1021" name="Line 1774"/>
                <p:cNvSpPr>
                  <a:spLocks noChangeShapeType="1"/>
                </p:cNvSpPr>
                <p:nvPr/>
              </p:nvSpPr>
              <p:spPr bwMode="auto">
                <a:xfrm>
                  <a:off x="2088" y="1728"/>
                  <a:ext cx="50" cy="1"/>
                </a:xfrm>
                <a:prstGeom prst="line">
                  <a:avLst/>
                </a:prstGeom>
                <a:noFill/>
                <a:ln w="6350">
                  <a:noFill/>
                  <a:round/>
                  <a:headEnd/>
                  <a:tailEnd/>
                </a:ln>
              </p:spPr>
              <p:txBody>
                <a:bodyPr/>
                <a:lstStyle/>
                <a:p>
                  <a:endParaRPr lang="zh-TW" altLang="en-US"/>
                </a:p>
              </p:txBody>
            </p:sp>
            <p:sp>
              <p:nvSpPr>
                <p:cNvPr id="1022" name="Line 1775"/>
                <p:cNvSpPr>
                  <a:spLocks noChangeShapeType="1"/>
                </p:cNvSpPr>
                <p:nvPr/>
              </p:nvSpPr>
              <p:spPr bwMode="auto">
                <a:xfrm>
                  <a:off x="2088" y="1730"/>
                  <a:ext cx="50" cy="1"/>
                </a:xfrm>
                <a:prstGeom prst="line">
                  <a:avLst/>
                </a:prstGeom>
                <a:noFill/>
                <a:ln w="6350">
                  <a:noFill/>
                  <a:round/>
                  <a:headEnd/>
                  <a:tailEnd/>
                </a:ln>
              </p:spPr>
              <p:txBody>
                <a:bodyPr/>
                <a:lstStyle/>
                <a:p>
                  <a:endParaRPr lang="zh-TW" altLang="en-US"/>
                </a:p>
              </p:txBody>
            </p:sp>
            <p:sp>
              <p:nvSpPr>
                <p:cNvPr id="1023" name="Line 1776"/>
                <p:cNvSpPr>
                  <a:spLocks noChangeShapeType="1"/>
                </p:cNvSpPr>
                <p:nvPr/>
              </p:nvSpPr>
              <p:spPr bwMode="auto">
                <a:xfrm>
                  <a:off x="2088" y="1732"/>
                  <a:ext cx="50" cy="1"/>
                </a:xfrm>
                <a:prstGeom prst="line">
                  <a:avLst/>
                </a:prstGeom>
                <a:noFill/>
                <a:ln w="6350">
                  <a:noFill/>
                  <a:round/>
                  <a:headEnd/>
                  <a:tailEnd/>
                </a:ln>
              </p:spPr>
              <p:txBody>
                <a:bodyPr/>
                <a:lstStyle/>
                <a:p>
                  <a:endParaRPr lang="zh-TW" altLang="en-US"/>
                </a:p>
              </p:txBody>
            </p:sp>
            <p:sp>
              <p:nvSpPr>
                <p:cNvPr id="1024" name="Line 1777"/>
                <p:cNvSpPr>
                  <a:spLocks noChangeShapeType="1"/>
                </p:cNvSpPr>
                <p:nvPr/>
              </p:nvSpPr>
              <p:spPr bwMode="auto">
                <a:xfrm>
                  <a:off x="2088" y="1734"/>
                  <a:ext cx="50" cy="1"/>
                </a:xfrm>
                <a:prstGeom prst="line">
                  <a:avLst/>
                </a:prstGeom>
                <a:noFill/>
                <a:ln w="6350">
                  <a:noFill/>
                  <a:round/>
                  <a:headEnd/>
                  <a:tailEnd/>
                </a:ln>
              </p:spPr>
              <p:txBody>
                <a:bodyPr/>
                <a:lstStyle/>
                <a:p>
                  <a:endParaRPr lang="zh-TW" altLang="en-US"/>
                </a:p>
              </p:txBody>
            </p:sp>
            <p:sp>
              <p:nvSpPr>
                <p:cNvPr id="1025" name="Line 1778"/>
                <p:cNvSpPr>
                  <a:spLocks noChangeShapeType="1"/>
                </p:cNvSpPr>
                <p:nvPr/>
              </p:nvSpPr>
              <p:spPr bwMode="auto">
                <a:xfrm>
                  <a:off x="2088" y="1736"/>
                  <a:ext cx="50" cy="1"/>
                </a:xfrm>
                <a:prstGeom prst="line">
                  <a:avLst/>
                </a:prstGeom>
                <a:noFill/>
                <a:ln w="6350">
                  <a:noFill/>
                  <a:round/>
                  <a:headEnd/>
                  <a:tailEnd/>
                </a:ln>
              </p:spPr>
              <p:txBody>
                <a:bodyPr/>
                <a:lstStyle/>
                <a:p>
                  <a:endParaRPr lang="zh-TW" altLang="en-US"/>
                </a:p>
              </p:txBody>
            </p:sp>
            <p:sp>
              <p:nvSpPr>
                <p:cNvPr id="1026" name="Line 1779"/>
                <p:cNvSpPr>
                  <a:spLocks noChangeShapeType="1"/>
                </p:cNvSpPr>
                <p:nvPr/>
              </p:nvSpPr>
              <p:spPr bwMode="auto">
                <a:xfrm>
                  <a:off x="2088" y="1736"/>
                  <a:ext cx="50" cy="1"/>
                </a:xfrm>
                <a:prstGeom prst="line">
                  <a:avLst/>
                </a:prstGeom>
                <a:noFill/>
                <a:ln w="6350">
                  <a:noFill/>
                  <a:round/>
                  <a:headEnd/>
                  <a:tailEnd/>
                </a:ln>
              </p:spPr>
              <p:txBody>
                <a:bodyPr/>
                <a:lstStyle/>
                <a:p>
                  <a:endParaRPr lang="zh-TW" altLang="en-US"/>
                </a:p>
              </p:txBody>
            </p:sp>
            <p:sp>
              <p:nvSpPr>
                <p:cNvPr id="1027" name="Line 1780"/>
                <p:cNvSpPr>
                  <a:spLocks noChangeShapeType="1"/>
                </p:cNvSpPr>
                <p:nvPr/>
              </p:nvSpPr>
              <p:spPr bwMode="auto">
                <a:xfrm>
                  <a:off x="2088" y="1738"/>
                  <a:ext cx="50" cy="1"/>
                </a:xfrm>
                <a:prstGeom prst="line">
                  <a:avLst/>
                </a:prstGeom>
                <a:noFill/>
                <a:ln w="6350">
                  <a:noFill/>
                  <a:round/>
                  <a:headEnd/>
                  <a:tailEnd/>
                </a:ln>
              </p:spPr>
              <p:txBody>
                <a:bodyPr/>
                <a:lstStyle/>
                <a:p>
                  <a:endParaRPr lang="zh-TW" altLang="en-US"/>
                </a:p>
              </p:txBody>
            </p:sp>
            <p:sp>
              <p:nvSpPr>
                <p:cNvPr id="1028" name="Line 1781"/>
                <p:cNvSpPr>
                  <a:spLocks noChangeShapeType="1"/>
                </p:cNvSpPr>
                <p:nvPr/>
              </p:nvSpPr>
              <p:spPr bwMode="auto">
                <a:xfrm>
                  <a:off x="2088" y="1740"/>
                  <a:ext cx="50" cy="1"/>
                </a:xfrm>
                <a:prstGeom prst="line">
                  <a:avLst/>
                </a:prstGeom>
                <a:noFill/>
                <a:ln w="6350">
                  <a:noFill/>
                  <a:round/>
                  <a:headEnd/>
                  <a:tailEnd/>
                </a:ln>
              </p:spPr>
              <p:txBody>
                <a:bodyPr/>
                <a:lstStyle/>
                <a:p>
                  <a:endParaRPr lang="zh-TW" altLang="en-US"/>
                </a:p>
              </p:txBody>
            </p:sp>
            <p:sp>
              <p:nvSpPr>
                <p:cNvPr id="1029" name="Line 1782"/>
                <p:cNvSpPr>
                  <a:spLocks noChangeShapeType="1"/>
                </p:cNvSpPr>
                <p:nvPr/>
              </p:nvSpPr>
              <p:spPr bwMode="auto">
                <a:xfrm>
                  <a:off x="2088" y="1742"/>
                  <a:ext cx="50" cy="1"/>
                </a:xfrm>
                <a:prstGeom prst="line">
                  <a:avLst/>
                </a:prstGeom>
                <a:noFill/>
                <a:ln w="6350">
                  <a:noFill/>
                  <a:round/>
                  <a:headEnd/>
                  <a:tailEnd/>
                </a:ln>
              </p:spPr>
              <p:txBody>
                <a:bodyPr/>
                <a:lstStyle/>
                <a:p>
                  <a:endParaRPr lang="zh-TW" altLang="en-US"/>
                </a:p>
              </p:txBody>
            </p:sp>
            <p:sp>
              <p:nvSpPr>
                <p:cNvPr id="1030" name="Line 1783"/>
                <p:cNvSpPr>
                  <a:spLocks noChangeShapeType="1"/>
                </p:cNvSpPr>
                <p:nvPr/>
              </p:nvSpPr>
              <p:spPr bwMode="auto">
                <a:xfrm>
                  <a:off x="2088" y="1744"/>
                  <a:ext cx="50" cy="1"/>
                </a:xfrm>
                <a:prstGeom prst="line">
                  <a:avLst/>
                </a:prstGeom>
                <a:noFill/>
                <a:ln w="6350">
                  <a:noFill/>
                  <a:round/>
                  <a:headEnd/>
                  <a:tailEnd/>
                </a:ln>
              </p:spPr>
              <p:txBody>
                <a:bodyPr/>
                <a:lstStyle/>
                <a:p>
                  <a:endParaRPr lang="zh-TW" altLang="en-US"/>
                </a:p>
              </p:txBody>
            </p:sp>
            <p:sp>
              <p:nvSpPr>
                <p:cNvPr id="1031" name="Line 1784"/>
                <p:cNvSpPr>
                  <a:spLocks noChangeShapeType="1"/>
                </p:cNvSpPr>
                <p:nvPr/>
              </p:nvSpPr>
              <p:spPr bwMode="auto">
                <a:xfrm>
                  <a:off x="2088" y="1746"/>
                  <a:ext cx="50" cy="1"/>
                </a:xfrm>
                <a:prstGeom prst="line">
                  <a:avLst/>
                </a:prstGeom>
                <a:noFill/>
                <a:ln w="6350">
                  <a:noFill/>
                  <a:round/>
                  <a:headEnd/>
                  <a:tailEnd/>
                </a:ln>
              </p:spPr>
              <p:txBody>
                <a:bodyPr/>
                <a:lstStyle/>
                <a:p>
                  <a:endParaRPr lang="zh-TW" altLang="en-US"/>
                </a:p>
              </p:txBody>
            </p:sp>
            <p:sp>
              <p:nvSpPr>
                <p:cNvPr id="1032" name="Line 1785"/>
                <p:cNvSpPr>
                  <a:spLocks noChangeShapeType="1"/>
                </p:cNvSpPr>
                <p:nvPr/>
              </p:nvSpPr>
              <p:spPr bwMode="auto">
                <a:xfrm>
                  <a:off x="2088" y="1748"/>
                  <a:ext cx="50" cy="1"/>
                </a:xfrm>
                <a:prstGeom prst="line">
                  <a:avLst/>
                </a:prstGeom>
                <a:noFill/>
                <a:ln w="6350">
                  <a:noFill/>
                  <a:round/>
                  <a:headEnd/>
                  <a:tailEnd/>
                </a:ln>
              </p:spPr>
              <p:txBody>
                <a:bodyPr/>
                <a:lstStyle/>
                <a:p>
                  <a:endParaRPr lang="zh-TW" altLang="en-US"/>
                </a:p>
              </p:txBody>
            </p:sp>
            <p:sp>
              <p:nvSpPr>
                <p:cNvPr id="1033" name="Line 1786"/>
                <p:cNvSpPr>
                  <a:spLocks noChangeShapeType="1"/>
                </p:cNvSpPr>
                <p:nvPr/>
              </p:nvSpPr>
              <p:spPr bwMode="auto">
                <a:xfrm>
                  <a:off x="2088" y="1750"/>
                  <a:ext cx="50" cy="1"/>
                </a:xfrm>
                <a:prstGeom prst="line">
                  <a:avLst/>
                </a:prstGeom>
                <a:noFill/>
                <a:ln w="6350">
                  <a:noFill/>
                  <a:round/>
                  <a:headEnd/>
                  <a:tailEnd/>
                </a:ln>
              </p:spPr>
              <p:txBody>
                <a:bodyPr/>
                <a:lstStyle/>
                <a:p>
                  <a:endParaRPr lang="zh-TW" altLang="en-US"/>
                </a:p>
              </p:txBody>
            </p:sp>
            <p:sp>
              <p:nvSpPr>
                <p:cNvPr id="1034" name="Line 1787"/>
                <p:cNvSpPr>
                  <a:spLocks noChangeShapeType="1"/>
                </p:cNvSpPr>
                <p:nvPr/>
              </p:nvSpPr>
              <p:spPr bwMode="auto">
                <a:xfrm>
                  <a:off x="2088" y="1752"/>
                  <a:ext cx="50" cy="1"/>
                </a:xfrm>
                <a:prstGeom prst="line">
                  <a:avLst/>
                </a:prstGeom>
                <a:noFill/>
                <a:ln w="6350">
                  <a:noFill/>
                  <a:round/>
                  <a:headEnd/>
                  <a:tailEnd/>
                </a:ln>
              </p:spPr>
              <p:txBody>
                <a:bodyPr/>
                <a:lstStyle/>
                <a:p>
                  <a:endParaRPr lang="zh-TW" altLang="en-US"/>
                </a:p>
              </p:txBody>
            </p:sp>
            <p:sp>
              <p:nvSpPr>
                <p:cNvPr id="1035" name="Line 1788"/>
                <p:cNvSpPr>
                  <a:spLocks noChangeShapeType="1"/>
                </p:cNvSpPr>
                <p:nvPr/>
              </p:nvSpPr>
              <p:spPr bwMode="auto">
                <a:xfrm>
                  <a:off x="2088" y="1754"/>
                  <a:ext cx="50" cy="1"/>
                </a:xfrm>
                <a:prstGeom prst="line">
                  <a:avLst/>
                </a:prstGeom>
                <a:noFill/>
                <a:ln w="6350">
                  <a:noFill/>
                  <a:round/>
                  <a:headEnd/>
                  <a:tailEnd/>
                </a:ln>
              </p:spPr>
              <p:txBody>
                <a:bodyPr/>
                <a:lstStyle/>
                <a:p>
                  <a:endParaRPr lang="zh-TW" altLang="en-US"/>
                </a:p>
              </p:txBody>
            </p:sp>
            <p:sp>
              <p:nvSpPr>
                <p:cNvPr id="1036" name="Line 1789"/>
                <p:cNvSpPr>
                  <a:spLocks noChangeShapeType="1"/>
                </p:cNvSpPr>
                <p:nvPr/>
              </p:nvSpPr>
              <p:spPr bwMode="auto">
                <a:xfrm>
                  <a:off x="2088" y="1756"/>
                  <a:ext cx="50" cy="1"/>
                </a:xfrm>
                <a:prstGeom prst="line">
                  <a:avLst/>
                </a:prstGeom>
                <a:noFill/>
                <a:ln w="6350">
                  <a:noFill/>
                  <a:round/>
                  <a:headEnd/>
                  <a:tailEnd/>
                </a:ln>
              </p:spPr>
              <p:txBody>
                <a:bodyPr/>
                <a:lstStyle/>
                <a:p>
                  <a:endParaRPr lang="zh-TW" altLang="en-US"/>
                </a:p>
              </p:txBody>
            </p:sp>
            <p:sp>
              <p:nvSpPr>
                <p:cNvPr id="1037" name="Line 1790"/>
                <p:cNvSpPr>
                  <a:spLocks noChangeShapeType="1"/>
                </p:cNvSpPr>
                <p:nvPr/>
              </p:nvSpPr>
              <p:spPr bwMode="auto">
                <a:xfrm>
                  <a:off x="2088" y="1758"/>
                  <a:ext cx="50" cy="1"/>
                </a:xfrm>
                <a:prstGeom prst="line">
                  <a:avLst/>
                </a:prstGeom>
                <a:noFill/>
                <a:ln w="6350">
                  <a:noFill/>
                  <a:round/>
                  <a:headEnd/>
                  <a:tailEnd/>
                </a:ln>
              </p:spPr>
              <p:txBody>
                <a:bodyPr/>
                <a:lstStyle/>
                <a:p>
                  <a:endParaRPr lang="zh-TW" altLang="en-US"/>
                </a:p>
              </p:txBody>
            </p:sp>
            <p:sp>
              <p:nvSpPr>
                <p:cNvPr id="1038" name="Line 1791"/>
                <p:cNvSpPr>
                  <a:spLocks noChangeShapeType="1"/>
                </p:cNvSpPr>
                <p:nvPr/>
              </p:nvSpPr>
              <p:spPr bwMode="auto">
                <a:xfrm>
                  <a:off x="2088" y="1760"/>
                  <a:ext cx="50" cy="1"/>
                </a:xfrm>
                <a:prstGeom prst="line">
                  <a:avLst/>
                </a:prstGeom>
                <a:noFill/>
                <a:ln w="6350">
                  <a:noFill/>
                  <a:round/>
                  <a:headEnd/>
                  <a:tailEnd/>
                </a:ln>
              </p:spPr>
              <p:txBody>
                <a:bodyPr/>
                <a:lstStyle/>
                <a:p>
                  <a:endParaRPr lang="zh-TW" altLang="en-US"/>
                </a:p>
              </p:txBody>
            </p:sp>
            <p:sp>
              <p:nvSpPr>
                <p:cNvPr id="1039" name="Line 1792"/>
                <p:cNvSpPr>
                  <a:spLocks noChangeShapeType="1"/>
                </p:cNvSpPr>
                <p:nvPr/>
              </p:nvSpPr>
              <p:spPr bwMode="auto">
                <a:xfrm>
                  <a:off x="2088" y="1762"/>
                  <a:ext cx="50" cy="1"/>
                </a:xfrm>
                <a:prstGeom prst="line">
                  <a:avLst/>
                </a:prstGeom>
                <a:noFill/>
                <a:ln w="6350">
                  <a:noFill/>
                  <a:round/>
                  <a:headEnd/>
                  <a:tailEnd/>
                </a:ln>
              </p:spPr>
              <p:txBody>
                <a:bodyPr/>
                <a:lstStyle/>
                <a:p>
                  <a:endParaRPr lang="zh-TW" altLang="en-US"/>
                </a:p>
              </p:txBody>
            </p:sp>
            <p:sp>
              <p:nvSpPr>
                <p:cNvPr id="1040" name="Line 1793"/>
                <p:cNvSpPr>
                  <a:spLocks noChangeShapeType="1"/>
                </p:cNvSpPr>
                <p:nvPr/>
              </p:nvSpPr>
              <p:spPr bwMode="auto">
                <a:xfrm>
                  <a:off x="2088" y="1764"/>
                  <a:ext cx="50" cy="1"/>
                </a:xfrm>
                <a:prstGeom prst="line">
                  <a:avLst/>
                </a:prstGeom>
                <a:noFill/>
                <a:ln w="6350">
                  <a:noFill/>
                  <a:round/>
                  <a:headEnd/>
                  <a:tailEnd/>
                </a:ln>
              </p:spPr>
              <p:txBody>
                <a:bodyPr/>
                <a:lstStyle/>
                <a:p>
                  <a:endParaRPr lang="zh-TW" altLang="en-US"/>
                </a:p>
              </p:txBody>
            </p:sp>
            <p:sp>
              <p:nvSpPr>
                <p:cNvPr id="1041" name="Line 1794"/>
                <p:cNvSpPr>
                  <a:spLocks noChangeShapeType="1"/>
                </p:cNvSpPr>
                <p:nvPr/>
              </p:nvSpPr>
              <p:spPr bwMode="auto">
                <a:xfrm>
                  <a:off x="2088" y="1766"/>
                  <a:ext cx="50" cy="1"/>
                </a:xfrm>
                <a:prstGeom prst="line">
                  <a:avLst/>
                </a:prstGeom>
                <a:noFill/>
                <a:ln w="6350">
                  <a:noFill/>
                  <a:round/>
                  <a:headEnd/>
                  <a:tailEnd/>
                </a:ln>
              </p:spPr>
              <p:txBody>
                <a:bodyPr/>
                <a:lstStyle/>
                <a:p>
                  <a:endParaRPr lang="zh-TW" altLang="en-US"/>
                </a:p>
              </p:txBody>
            </p:sp>
            <p:sp>
              <p:nvSpPr>
                <p:cNvPr id="1042" name="Line 1795"/>
                <p:cNvSpPr>
                  <a:spLocks noChangeShapeType="1"/>
                </p:cNvSpPr>
                <p:nvPr/>
              </p:nvSpPr>
              <p:spPr bwMode="auto">
                <a:xfrm>
                  <a:off x="2088" y="1768"/>
                  <a:ext cx="50" cy="1"/>
                </a:xfrm>
                <a:prstGeom prst="line">
                  <a:avLst/>
                </a:prstGeom>
                <a:noFill/>
                <a:ln w="6350">
                  <a:noFill/>
                  <a:round/>
                  <a:headEnd/>
                  <a:tailEnd/>
                </a:ln>
              </p:spPr>
              <p:txBody>
                <a:bodyPr/>
                <a:lstStyle/>
                <a:p>
                  <a:endParaRPr lang="zh-TW" altLang="en-US"/>
                </a:p>
              </p:txBody>
            </p:sp>
            <p:sp>
              <p:nvSpPr>
                <p:cNvPr id="1043" name="Line 1796"/>
                <p:cNvSpPr>
                  <a:spLocks noChangeShapeType="1"/>
                </p:cNvSpPr>
                <p:nvPr/>
              </p:nvSpPr>
              <p:spPr bwMode="auto">
                <a:xfrm>
                  <a:off x="2088" y="1770"/>
                  <a:ext cx="50" cy="1"/>
                </a:xfrm>
                <a:prstGeom prst="line">
                  <a:avLst/>
                </a:prstGeom>
                <a:noFill/>
                <a:ln w="6350">
                  <a:noFill/>
                  <a:round/>
                  <a:headEnd/>
                  <a:tailEnd/>
                </a:ln>
              </p:spPr>
              <p:txBody>
                <a:bodyPr/>
                <a:lstStyle/>
                <a:p>
                  <a:endParaRPr lang="zh-TW" altLang="en-US"/>
                </a:p>
              </p:txBody>
            </p:sp>
            <p:sp>
              <p:nvSpPr>
                <p:cNvPr id="1044" name="Line 1797"/>
                <p:cNvSpPr>
                  <a:spLocks noChangeShapeType="1"/>
                </p:cNvSpPr>
                <p:nvPr/>
              </p:nvSpPr>
              <p:spPr bwMode="auto">
                <a:xfrm>
                  <a:off x="2088" y="1772"/>
                  <a:ext cx="50" cy="1"/>
                </a:xfrm>
                <a:prstGeom prst="line">
                  <a:avLst/>
                </a:prstGeom>
                <a:noFill/>
                <a:ln w="6350">
                  <a:noFill/>
                  <a:round/>
                  <a:headEnd/>
                  <a:tailEnd/>
                </a:ln>
              </p:spPr>
              <p:txBody>
                <a:bodyPr/>
                <a:lstStyle/>
                <a:p>
                  <a:endParaRPr lang="zh-TW" altLang="en-US"/>
                </a:p>
              </p:txBody>
            </p:sp>
            <p:sp>
              <p:nvSpPr>
                <p:cNvPr id="1045" name="Line 1798"/>
                <p:cNvSpPr>
                  <a:spLocks noChangeShapeType="1"/>
                </p:cNvSpPr>
                <p:nvPr/>
              </p:nvSpPr>
              <p:spPr bwMode="auto">
                <a:xfrm>
                  <a:off x="2088" y="1774"/>
                  <a:ext cx="50" cy="1"/>
                </a:xfrm>
                <a:prstGeom prst="line">
                  <a:avLst/>
                </a:prstGeom>
                <a:noFill/>
                <a:ln w="6350">
                  <a:noFill/>
                  <a:round/>
                  <a:headEnd/>
                  <a:tailEnd/>
                </a:ln>
              </p:spPr>
              <p:txBody>
                <a:bodyPr/>
                <a:lstStyle/>
                <a:p>
                  <a:endParaRPr lang="zh-TW" altLang="en-US"/>
                </a:p>
              </p:txBody>
            </p:sp>
            <p:sp>
              <p:nvSpPr>
                <p:cNvPr id="1046" name="Line 1799"/>
                <p:cNvSpPr>
                  <a:spLocks noChangeShapeType="1"/>
                </p:cNvSpPr>
                <p:nvPr/>
              </p:nvSpPr>
              <p:spPr bwMode="auto">
                <a:xfrm>
                  <a:off x="2088" y="1776"/>
                  <a:ext cx="50" cy="1"/>
                </a:xfrm>
                <a:prstGeom prst="line">
                  <a:avLst/>
                </a:prstGeom>
                <a:noFill/>
                <a:ln w="6350">
                  <a:noFill/>
                  <a:round/>
                  <a:headEnd/>
                  <a:tailEnd/>
                </a:ln>
              </p:spPr>
              <p:txBody>
                <a:bodyPr/>
                <a:lstStyle/>
                <a:p>
                  <a:endParaRPr lang="zh-TW" altLang="en-US"/>
                </a:p>
              </p:txBody>
            </p:sp>
            <p:sp>
              <p:nvSpPr>
                <p:cNvPr id="1047" name="Line 1800"/>
                <p:cNvSpPr>
                  <a:spLocks noChangeShapeType="1"/>
                </p:cNvSpPr>
                <p:nvPr/>
              </p:nvSpPr>
              <p:spPr bwMode="auto">
                <a:xfrm>
                  <a:off x="2088" y="1778"/>
                  <a:ext cx="50" cy="1"/>
                </a:xfrm>
                <a:prstGeom prst="line">
                  <a:avLst/>
                </a:prstGeom>
                <a:noFill/>
                <a:ln w="6350">
                  <a:noFill/>
                  <a:round/>
                  <a:headEnd/>
                  <a:tailEnd/>
                </a:ln>
              </p:spPr>
              <p:txBody>
                <a:bodyPr/>
                <a:lstStyle/>
                <a:p>
                  <a:endParaRPr lang="zh-TW" altLang="en-US"/>
                </a:p>
              </p:txBody>
            </p:sp>
            <p:sp>
              <p:nvSpPr>
                <p:cNvPr id="1048" name="Line 1801"/>
                <p:cNvSpPr>
                  <a:spLocks noChangeShapeType="1"/>
                </p:cNvSpPr>
                <p:nvPr/>
              </p:nvSpPr>
              <p:spPr bwMode="auto">
                <a:xfrm>
                  <a:off x="2088" y="1780"/>
                  <a:ext cx="50" cy="1"/>
                </a:xfrm>
                <a:prstGeom prst="line">
                  <a:avLst/>
                </a:prstGeom>
                <a:noFill/>
                <a:ln w="6350">
                  <a:noFill/>
                  <a:round/>
                  <a:headEnd/>
                  <a:tailEnd/>
                </a:ln>
              </p:spPr>
              <p:txBody>
                <a:bodyPr/>
                <a:lstStyle/>
                <a:p>
                  <a:endParaRPr lang="zh-TW" altLang="en-US"/>
                </a:p>
              </p:txBody>
            </p:sp>
            <p:sp>
              <p:nvSpPr>
                <p:cNvPr id="1049" name="Line 1802"/>
                <p:cNvSpPr>
                  <a:spLocks noChangeShapeType="1"/>
                </p:cNvSpPr>
                <p:nvPr/>
              </p:nvSpPr>
              <p:spPr bwMode="auto">
                <a:xfrm>
                  <a:off x="2088" y="1782"/>
                  <a:ext cx="50" cy="1"/>
                </a:xfrm>
                <a:prstGeom prst="line">
                  <a:avLst/>
                </a:prstGeom>
                <a:noFill/>
                <a:ln w="6350">
                  <a:noFill/>
                  <a:round/>
                  <a:headEnd/>
                  <a:tailEnd/>
                </a:ln>
              </p:spPr>
              <p:txBody>
                <a:bodyPr/>
                <a:lstStyle/>
                <a:p>
                  <a:endParaRPr lang="zh-TW" altLang="en-US"/>
                </a:p>
              </p:txBody>
            </p:sp>
            <p:sp>
              <p:nvSpPr>
                <p:cNvPr id="1050" name="Line 1803"/>
                <p:cNvSpPr>
                  <a:spLocks noChangeShapeType="1"/>
                </p:cNvSpPr>
                <p:nvPr/>
              </p:nvSpPr>
              <p:spPr bwMode="auto">
                <a:xfrm>
                  <a:off x="2088" y="1784"/>
                  <a:ext cx="50" cy="1"/>
                </a:xfrm>
                <a:prstGeom prst="line">
                  <a:avLst/>
                </a:prstGeom>
                <a:noFill/>
                <a:ln w="6350">
                  <a:noFill/>
                  <a:round/>
                  <a:headEnd/>
                  <a:tailEnd/>
                </a:ln>
              </p:spPr>
              <p:txBody>
                <a:bodyPr/>
                <a:lstStyle/>
                <a:p>
                  <a:endParaRPr lang="zh-TW" altLang="en-US"/>
                </a:p>
              </p:txBody>
            </p:sp>
            <p:sp>
              <p:nvSpPr>
                <p:cNvPr id="1051" name="Line 1804"/>
                <p:cNvSpPr>
                  <a:spLocks noChangeShapeType="1"/>
                </p:cNvSpPr>
                <p:nvPr/>
              </p:nvSpPr>
              <p:spPr bwMode="auto">
                <a:xfrm>
                  <a:off x="2088" y="1786"/>
                  <a:ext cx="50" cy="1"/>
                </a:xfrm>
                <a:prstGeom prst="line">
                  <a:avLst/>
                </a:prstGeom>
                <a:noFill/>
                <a:ln w="6350">
                  <a:noFill/>
                  <a:round/>
                  <a:headEnd/>
                  <a:tailEnd/>
                </a:ln>
              </p:spPr>
              <p:txBody>
                <a:bodyPr/>
                <a:lstStyle/>
                <a:p>
                  <a:endParaRPr lang="zh-TW" altLang="en-US"/>
                </a:p>
              </p:txBody>
            </p:sp>
            <p:sp>
              <p:nvSpPr>
                <p:cNvPr id="1052" name="Line 1805"/>
                <p:cNvSpPr>
                  <a:spLocks noChangeShapeType="1"/>
                </p:cNvSpPr>
                <p:nvPr/>
              </p:nvSpPr>
              <p:spPr bwMode="auto">
                <a:xfrm>
                  <a:off x="2088" y="1788"/>
                  <a:ext cx="50" cy="1"/>
                </a:xfrm>
                <a:prstGeom prst="line">
                  <a:avLst/>
                </a:prstGeom>
                <a:noFill/>
                <a:ln w="6350">
                  <a:noFill/>
                  <a:round/>
                  <a:headEnd/>
                  <a:tailEnd/>
                </a:ln>
              </p:spPr>
              <p:txBody>
                <a:bodyPr/>
                <a:lstStyle/>
                <a:p>
                  <a:endParaRPr lang="zh-TW" altLang="en-US"/>
                </a:p>
              </p:txBody>
            </p:sp>
            <p:sp>
              <p:nvSpPr>
                <p:cNvPr id="1053" name="Line 1806"/>
                <p:cNvSpPr>
                  <a:spLocks noChangeShapeType="1"/>
                </p:cNvSpPr>
                <p:nvPr/>
              </p:nvSpPr>
              <p:spPr bwMode="auto">
                <a:xfrm>
                  <a:off x="2088" y="1790"/>
                  <a:ext cx="50" cy="1"/>
                </a:xfrm>
                <a:prstGeom prst="line">
                  <a:avLst/>
                </a:prstGeom>
                <a:noFill/>
                <a:ln w="6350">
                  <a:noFill/>
                  <a:round/>
                  <a:headEnd/>
                  <a:tailEnd/>
                </a:ln>
              </p:spPr>
              <p:txBody>
                <a:bodyPr/>
                <a:lstStyle/>
                <a:p>
                  <a:endParaRPr lang="zh-TW" altLang="en-US"/>
                </a:p>
              </p:txBody>
            </p:sp>
            <p:sp>
              <p:nvSpPr>
                <p:cNvPr id="1054" name="Line 1807"/>
                <p:cNvSpPr>
                  <a:spLocks noChangeShapeType="1"/>
                </p:cNvSpPr>
                <p:nvPr/>
              </p:nvSpPr>
              <p:spPr bwMode="auto">
                <a:xfrm>
                  <a:off x="2088" y="1792"/>
                  <a:ext cx="50" cy="1"/>
                </a:xfrm>
                <a:prstGeom prst="line">
                  <a:avLst/>
                </a:prstGeom>
                <a:noFill/>
                <a:ln w="6350">
                  <a:noFill/>
                  <a:round/>
                  <a:headEnd/>
                  <a:tailEnd/>
                </a:ln>
              </p:spPr>
              <p:txBody>
                <a:bodyPr/>
                <a:lstStyle/>
                <a:p>
                  <a:endParaRPr lang="zh-TW" altLang="en-US"/>
                </a:p>
              </p:txBody>
            </p:sp>
            <p:sp>
              <p:nvSpPr>
                <p:cNvPr id="1055" name="Line 1808"/>
                <p:cNvSpPr>
                  <a:spLocks noChangeShapeType="1"/>
                </p:cNvSpPr>
                <p:nvPr/>
              </p:nvSpPr>
              <p:spPr bwMode="auto">
                <a:xfrm>
                  <a:off x="2088" y="1794"/>
                  <a:ext cx="50" cy="1"/>
                </a:xfrm>
                <a:prstGeom prst="line">
                  <a:avLst/>
                </a:prstGeom>
                <a:noFill/>
                <a:ln w="6350">
                  <a:noFill/>
                  <a:round/>
                  <a:headEnd/>
                  <a:tailEnd/>
                </a:ln>
              </p:spPr>
              <p:txBody>
                <a:bodyPr/>
                <a:lstStyle/>
                <a:p>
                  <a:endParaRPr lang="zh-TW" altLang="en-US"/>
                </a:p>
              </p:txBody>
            </p:sp>
            <p:sp>
              <p:nvSpPr>
                <p:cNvPr id="1056" name="Line 1809"/>
                <p:cNvSpPr>
                  <a:spLocks noChangeShapeType="1"/>
                </p:cNvSpPr>
                <p:nvPr/>
              </p:nvSpPr>
              <p:spPr bwMode="auto">
                <a:xfrm>
                  <a:off x="2088" y="1796"/>
                  <a:ext cx="50" cy="1"/>
                </a:xfrm>
                <a:prstGeom prst="line">
                  <a:avLst/>
                </a:prstGeom>
                <a:noFill/>
                <a:ln w="6350">
                  <a:noFill/>
                  <a:round/>
                  <a:headEnd/>
                  <a:tailEnd/>
                </a:ln>
              </p:spPr>
              <p:txBody>
                <a:bodyPr/>
                <a:lstStyle/>
                <a:p>
                  <a:endParaRPr lang="zh-TW" altLang="en-US"/>
                </a:p>
              </p:txBody>
            </p:sp>
            <p:sp>
              <p:nvSpPr>
                <p:cNvPr id="1057" name="Line 1810"/>
                <p:cNvSpPr>
                  <a:spLocks noChangeShapeType="1"/>
                </p:cNvSpPr>
                <p:nvPr/>
              </p:nvSpPr>
              <p:spPr bwMode="auto">
                <a:xfrm>
                  <a:off x="2088" y="1798"/>
                  <a:ext cx="50" cy="1"/>
                </a:xfrm>
                <a:prstGeom prst="line">
                  <a:avLst/>
                </a:prstGeom>
                <a:noFill/>
                <a:ln w="6350">
                  <a:noFill/>
                  <a:round/>
                  <a:headEnd/>
                  <a:tailEnd/>
                </a:ln>
              </p:spPr>
              <p:txBody>
                <a:bodyPr/>
                <a:lstStyle/>
                <a:p>
                  <a:endParaRPr lang="zh-TW" altLang="en-US"/>
                </a:p>
              </p:txBody>
            </p:sp>
            <p:sp>
              <p:nvSpPr>
                <p:cNvPr id="1058" name="Line 1811"/>
                <p:cNvSpPr>
                  <a:spLocks noChangeShapeType="1"/>
                </p:cNvSpPr>
                <p:nvPr/>
              </p:nvSpPr>
              <p:spPr bwMode="auto">
                <a:xfrm>
                  <a:off x="2088" y="1800"/>
                  <a:ext cx="50" cy="1"/>
                </a:xfrm>
                <a:prstGeom prst="line">
                  <a:avLst/>
                </a:prstGeom>
                <a:noFill/>
                <a:ln w="6350">
                  <a:noFill/>
                  <a:round/>
                  <a:headEnd/>
                  <a:tailEnd/>
                </a:ln>
              </p:spPr>
              <p:txBody>
                <a:bodyPr/>
                <a:lstStyle/>
                <a:p>
                  <a:endParaRPr lang="zh-TW" altLang="en-US"/>
                </a:p>
              </p:txBody>
            </p:sp>
            <p:sp>
              <p:nvSpPr>
                <p:cNvPr id="1059" name="Line 1812"/>
                <p:cNvSpPr>
                  <a:spLocks noChangeShapeType="1"/>
                </p:cNvSpPr>
                <p:nvPr/>
              </p:nvSpPr>
              <p:spPr bwMode="auto">
                <a:xfrm>
                  <a:off x="2088" y="1802"/>
                  <a:ext cx="50" cy="1"/>
                </a:xfrm>
                <a:prstGeom prst="line">
                  <a:avLst/>
                </a:prstGeom>
                <a:noFill/>
                <a:ln w="6350">
                  <a:noFill/>
                  <a:round/>
                  <a:headEnd/>
                  <a:tailEnd/>
                </a:ln>
              </p:spPr>
              <p:txBody>
                <a:bodyPr/>
                <a:lstStyle/>
                <a:p>
                  <a:endParaRPr lang="zh-TW" altLang="en-US"/>
                </a:p>
              </p:txBody>
            </p:sp>
            <p:sp>
              <p:nvSpPr>
                <p:cNvPr id="1060" name="Line 1813"/>
                <p:cNvSpPr>
                  <a:spLocks noChangeShapeType="1"/>
                </p:cNvSpPr>
                <p:nvPr/>
              </p:nvSpPr>
              <p:spPr bwMode="auto">
                <a:xfrm>
                  <a:off x="2088" y="1802"/>
                  <a:ext cx="50" cy="1"/>
                </a:xfrm>
                <a:prstGeom prst="line">
                  <a:avLst/>
                </a:prstGeom>
                <a:noFill/>
                <a:ln w="6350">
                  <a:noFill/>
                  <a:round/>
                  <a:headEnd/>
                  <a:tailEnd/>
                </a:ln>
              </p:spPr>
              <p:txBody>
                <a:bodyPr/>
                <a:lstStyle/>
                <a:p>
                  <a:endParaRPr lang="zh-TW" altLang="en-US"/>
                </a:p>
              </p:txBody>
            </p:sp>
            <p:sp>
              <p:nvSpPr>
                <p:cNvPr id="1061" name="Freeform 1814"/>
                <p:cNvSpPr>
                  <a:spLocks/>
                </p:cNvSpPr>
                <p:nvPr/>
              </p:nvSpPr>
              <p:spPr bwMode="auto">
                <a:xfrm>
                  <a:off x="2088" y="1606"/>
                  <a:ext cx="42" cy="190"/>
                </a:xfrm>
                <a:custGeom>
                  <a:avLst/>
                  <a:gdLst>
                    <a:gd name="T0" fmla="*/ 20 w 42"/>
                    <a:gd name="T1" fmla="*/ 0 h 190"/>
                    <a:gd name="T2" fmla="*/ 8 w 42"/>
                    <a:gd name="T3" fmla="*/ 16 h 190"/>
                    <a:gd name="T4" fmla="*/ 2 w 42"/>
                    <a:gd name="T5" fmla="*/ 30 h 190"/>
                    <a:gd name="T6" fmla="*/ 0 w 42"/>
                    <a:gd name="T7" fmla="*/ 44 h 190"/>
                    <a:gd name="T8" fmla="*/ 2 w 42"/>
                    <a:gd name="T9" fmla="*/ 56 h 190"/>
                    <a:gd name="T10" fmla="*/ 6 w 42"/>
                    <a:gd name="T11" fmla="*/ 68 h 190"/>
                    <a:gd name="T12" fmla="*/ 10 w 42"/>
                    <a:gd name="T13" fmla="*/ 80 h 190"/>
                    <a:gd name="T14" fmla="*/ 18 w 42"/>
                    <a:gd name="T15" fmla="*/ 92 h 190"/>
                    <a:gd name="T16" fmla="*/ 24 w 42"/>
                    <a:gd name="T17" fmla="*/ 102 h 190"/>
                    <a:gd name="T18" fmla="*/ 30 w 42"/>
                    <a:gd name="T19" fmla="*/ 114 h 190"/>
                    <a:gd name="T20" fmla="*/ 36 w 42"/>
                    <a:gd name="T21" fmla="*/ 124 h 190"/>
                    <a:gd name="T22" fmla="*/ 40 w 42"/>
                    <a:gd name="T23" fmla="*/ 134 h 190"/>
                    <a:gd name="T24" fmla="*/ 42 w 42"/>
                    <a:gd name="T25" fmla="*/ 146 h 190"/>
                    <a:gd name="T26" fmla="*/ 40 w 42"/>
                    <a:gd name="T27" fmla="*/ 156 h 190"/>
                    <a:gd name="T28" fmla="*/ 36 w 42"/>
                    <a:gd name="T29" fmla="*/ 168 h 190"/>
                    <a:gd name="T30" fmla="*/ 26 w 42"/>
                    <a:gd name="T31" fmla="*/ 178 h 190"/>
                    <a:gd name="T32" fmla="*/ 10 w 42"/>
                    <a:gd name="T33" fmla="*/ 190 h 1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190"/>
                    <a:gd name="T53" fmla="*/ 42 w 42"/>
                    <a:gd name="T54" fmla="*/ 190 h 19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190">
                      <a:moveTo>
                        <a:pt x="20" y="0"/>
                      </a:moveTo>
                      <a:lnTo>
                        <a:pt x="8" y="16"/>
                      </a:lnTo>
                      <a:lnTo>
                        <a:pt x="2" y="30"/>
                      </a:lnTo>
                      <a:lnTo>
                        <a:pt x="0" y="44"/>
                      </a:lnTo>
                      <a:lnTo>
                        <a:pt x="2" y="56"/>
                      </a:lnTo>
                      <a:lnTo>
                        <a:pt x="6" y="68"/>
                      </a:lnTo>
                      <a:lnTo>
                        <a:pt x="10" y="80"/>
                      </a:lnTo>
                      <a:lnTo>
                        <a:pt x="18" y="92"/>
                      </a:lnTo>
                      <a:lnTo>
                        <a:pt x="24" y="102"/>
                      </a:lnTo>
                      <a:lnTo>
                        <a:pt x="30" y="114"/>
                      </a:lnTo>
                      <a:lnTo>
                        <a:pt x="36" y="124"/>
                      </a:lnTo>
                      <a:lnTo>
                        <a:pt x="40" y="134"/>
                      </a:lnTo>
                      <a:lnTo>
                        <a:pt x="42" y="146"/>
                      </a:lnTo>
                      <a:lnTo>
                        <a:pt x="40" y="156"/>
                      </a:lnTo>
                      <a:lnTo>
                        <a:pt x="36" y="168"/>
                      </a:lnTo>
                      <a:lnTo>
                        <a:pt x="26" y="178"/>
                      </a:lnTo>
                      <a:lnTo>
                        <a:pt x="10" y="190"/>
                      </a:lnTo>
                    </a:path>
                  </a:pathLst>
                </a:custGeom>
                <a:solidFill>
                  <a:srgbClr val="FF2327"/>
                </a:solidFill>
                <a:ln w="9525">
                  <a:noFill/>
                  <a:round/>
                  <a:headEnd/>
                  <a:tailEnd/>
                </a:ln>
              </p:spPr>
              <p:txBody>
                <a:bodyPr/>
                <a:lstStyle/>
                <a:p>
                  <a:endParaRPr lang="zh-TW" altLang="en-US"/>
                </a:p>
              </p:txBody>
            </p:sp>
          </p:grpSp>
        </p:grpSp>
        <p:sp>
          <p:nvSpPr>
            <p:cNvPr id="949" name="Oval 1815"/>
            <p:cNvSpPr>
              <a:spLocks noChangeArrowheads="1"/>
            </p:cNvSpPr>
            <p:nvPr/>
          </p:nvSpPr>
          <p:spPr bwMode="auto">
            <a:xfrm>
              <a:off x="584095" y="2238877"/>
              <a:ext cx="454025" cy="431800"/>
            </a:xfrm>
            <a:prstGeom prst="ellipse">
              <a:avLst/>
            </a:prstGeom>
            <a:noFill/>
            <a:ln w="19050">
              <a:solidFill>
                <a:schemeClr val="tx1"/>
              </a:solidFill>
              <a:round/>
              <a:headEnd/>
              <a:tailEnd/>
            </a:ln>
          </p:spPr>
          <p:txBody>
            <a:bodyPr wrap="none" anchor="ctr"/>
            <a:lstStyle/>
            <a:p>
              <a:endParaRPr lang="zh-TW" altLang="en-US"/>
            </a:p>
          </p:txBody>
        </p:sp>
        <p:pic>
          <p:nvPicPr>
            <p:cNvPr id="950" name="Picture 1816" descr="PEG"/>
            <p:cNvPicPr>
              <a:picLocks noChangeAspect="1" noChangeArrowheads="1"/>
            </p:cNvPicPr>
            <p:nvPr/>
          </p:nvPicPr>
          <p:blipFill>
            <a:blip r:embed="rId5" cstate="print"/>
            <a:srcRect l="873" t="22145" r="2817" b="9933"/>
            <a:stretch>
              <a:fillRect/>
            </a:stretch>
          </p:blipFill>
          <p:spPr bwMode="auto">
            <a:xfrm>
              <a:off x="1681057" y="1538790"/>
              <a:ext cx="1925638" cy="520700"/>
            </a:xfrm>
            <a:prstGeom prst="rect">
              <a:avLst/>
            </a:prstGeom>
            <a:noFill/>
            <a:ln w="9525">
              <a:noFill/>
              <a:miter lim="800000"/>
              <a:headEnd/>
              <a:tailEnd/>
            </a:ln>
          </p:spPr>
        </p:pic>
        <p:sp>
          <p:nvSpPr>
            <p:cNvPr id="951" name="Text Box 1817"/>
            <p:cNvSpPr txBox="1">
              <a:spLocks noChangeArrowheads="1"/>
            </p:cNvSpPr>
            <p:nvPr/>
          </p:nvSpPr>
          <p:spPr bwMode="auto">
            <a:xfrm>
              <a:off x="26495" y="3025058"/>
              <a:ext cx="1692275" cy="289310"/>
            </a:xfrm>
            <a:prstGeom prst="rect">
              <a:avLst/>
            </a:prstGeom>
            <a:noFill/>
            <a:ln w="9525">
              <a:noFill/>
              <a:miter lim="800000"/>
              <a:headEnd/>
              <a:tailEnd/>
            </a:ln>
          </p:spPr>
          <p:txBody>
            <a:bodyPr>
              <a:spAutoFit/>
            </a:bodyPr>
            <a:lstStyle/>
            <a:p>
              <a:pPr algn="ctr">
                <a:lnSpc>
                  <a:spcPct val="80000"/>
                </a:lnSpc>
                <a:spcBef>
                  <a:spcPct val="50000"/>
                </a:spcBef>
              </a:pPr>
              <a:r>
                <a:rPr lang="en-US" altLang="zh-TW" sz="1600" dirty="0" smtClean="0"/>
                <a:t>anti-PEG </a:t>
              </a:r>
              <a:r>
                <a:rPr lang="en-US" altLang="zh-TW" sz="1600" dirty="0" err="1"/>
                <a:t>Ab</a:t>
              </a:r>
              <a:endParaRPr lang="en-US" altLang="zh-TW" sz="1600" dirty="0"/>
            </a:p>
          </p:txBody>
        </p:sp>
        <p:sp>
          <p:nvSpPr>
            <p:cNvPr id="952" name="Line 1818"/>
            <p:cNvSpPr>
              <a:spLocks noChangeShapeType="1"/>
            </p:cNvSpPr>
            <p:nvPr/>
          </p:nvSpPr>
          <p:spPr bwMode="auto">
            <a:xfrm>
              <a:off x="1212745" y="2383340"/>
              <a:ext cx="1079500" cy="0"/>
            </a:xfrm>
            <a:prstGeom prst="line">
              <a:avLst/>
            </a:prstGeom>
            <a:noFill/>
            <a:ln w="9525">
              <a:solidFill>
                <a:schemeClr val="tx1"/>
              </a:solidFill>
              <a:round/>
              <a:headEnd/>
              <a:tailEnd type="triangle" w="med" len="med"/>
            </a:ln>
          </p:spPr>
          <p:txBody>
            <a:bodyPr/>
            <a:lstStyle/>
            <a:p>
              <a:endParaRPr lang="zh-TW" altLang="en-US"/>
            </a:p>
          </p:txBody>
        </p:sp>
        <p:sp>
          <p:nvSpPr>
            <p:cNvPr id="953" name="Text Box 1819"/>
            <p:cNvSpPr txBox="1">
              <a:spLocks noChangeArrowheads="1"/>
            </p:cNvSpPr>
            <p:nvPr/>
          </p:nvSpPr>
          <p:spPr bwMode="auto">
            <a:xfrm>
              <a:off x="3060199" y="2079140"/>
              <a:ext cx="971741" cy="584775"/>
            </a:xfrm>
            <a:prstGeom prst="rect">
              <a:avLst/>
            </a:prstGeom>
            <a:noFill/>
            <a:ln w="9525">
              <a:noFill/>
              <a:miter lim="800000"/>
              <a:headEnd/>
              <a:tailEnd/>
            </a:ln>
          </p:spPr>
          <p:txBody>
            <a:bodyPr wrap="none">
              <a:spAutoFit/>
            </a:bodyPr>
            <a:lstStyle/>
            <a:p>
              <a:r>
                <a:rPr lang="el-GR" altLang="zh-TW" sz="1600" dirty="0">
                  <a:solidFill>
                    <a:srgbClr val="FF0000"/>
                  </a:solidFill>
                  <a:cs typeface="Arial" charset="0"/>
                </a:rPr>
                <a:t>α</a:t>
              </a:r>
              <a:r>
                <a:rPr lang="en-US" altLang="zh-TW" sz="1600" dirty="0" smtClean="0">
                  <a:solidFill>
                    <a:srgbClr val="FF0000"/>
                  </a:solidFill>
                  <a:cs typeface="Arial" charset="0"/>
                </a:rPr>
                <a:t>PEG</a:t>
              </a:r>
            </a:p>
            <a:p>
              <a:r>
                <a:rPr lang="en-US" altLang="zh-TW" sz="1600" dirty="0" smtClean="0">
                  <a:solidFill>
                    <a:srgbClr val="FF0000"/>
                  </a:solidFill>
                  <a:cs typeface="Arial" charset="0"/>
                </a:rPr>
                <a:t>reporter</a:t>
              </a:r>
              <a:endParaRPr lang="el-GR" altLang="zh-TW" sz="1600" dirty="0">
                <a:solidFill>
                  <a:srgbClr val="FF0000"/>
                </a:solidFill>
                <a:cs typeface="Arial" charset="0"/>
              </a:endParaRPr>
            </a:p>
          </p:txBody>
        </p:sp>
      </p:grpSp>
    </p:spTree>
    <p:extLst>
      <p:ext uri="{BB962C8B-B14F-4D97-AF65-F5344CB8AC3E}">
        <p14:creationId xmlns:p14="http://schemas.microsoft.com/office/powerpoint/2010/main" xmlns="" val="1683987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42"/>
                                        </p:tgtEl>
                                        <p:attrNameLst>
                                          <p:attrName>style.visibility</p:attrName>
                                        </p:attrNameLst>
                                      </p:cBhvr>
                                      <p:to>
                                        <p:strVal val="visible"/>
                                      </p:to>
                                    </p:set>
                                    <p:animEffect transition="in" filter="blinds(horizontal)">
                                      <p:cBhvr>
                                        <p:cTn id="7" dur="500"/>
                                        <p:tgtEl>
                                          <p:spTgt spid="94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43"/>
                                        </p:tgtEl>
                                        <p:attrNameLst>
                                          <p:attrName>style.visibility</p:attrName>
                                        </p:attrNameLst>
                                      </p:cBhvr>
                                      <p:to>
                                        <p:strVal val="visible"/>
                                      </p:to>
                                    </p:set>
                                    <p:animEffect transition="in" filter="blinds(horizontal)">
                                      <p:cBhvr>
                                        <p:cTn id="12" dur="500"/>
                                        <p:tgtEl>
                                          <p:spTgt spid="94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38"/>
                                        </p:tgtEl>
                                        <p:attrNameLst>
                                          <p:attrName>style.visibility</p:attrName>
                                        </p:attrNameLst>
                                      </p:cBhvr>
                                      <p:to>
                                        <p:strVal val="visible"/>
                                      </p:to>
                                    </p:set>
                                    <p:animEffect transition="in" filter="blinds(horizontal)">
                                      <p:cBhvr>
                                        <p:cTn id="17" dur="500"/>
                                        <p:tgtEl>
                                          <p:spTgt spid="93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39"/>
                                        </p:tgtEl>
                                        <p:attrNameLst>
                                          <p:attrName>style.visibility</p:attrName>
                                        </p:attrNameLst>
                                      </p:cBhvr>
                                      <p:to>
                                        <p:strVal val="visible"/>
                                      </p:to>
                                    </p:set>
                                    <p:animEffect transition="in" filter="blinds(horizontal)">
                                      <p:cBhvr>
                                        <p:cTn id="22" dur="500"/>
                                        <p:tgtEl>
                                          <p:spTgt spid="9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8" grpId="0"/>
      <p:bldP spid="939" grpId="0"/>
      <p:bldP spid="9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7137285" y="6354325"/>
            <a:ext cx="1905000" cy="457200"/>
          </a:xfrm>
        </p:spPr>
        <p:txBody>
          <a:bodyPr/>
          <a:lstStyle/>
          <a:p>
            <a:pPr>
              <a:defRPr/>
            </a:pPr>
            <a:fld id="{682A07BB-8686-4057-BB5F-A8EFB6ED2855}" type="slidenum">
              <a:rPr lang="zh-TW" altLang="en-US" sz="1600" b="1" smtClean="0"/>
              <a:pPr>
                <a:defRPr/>
              </a:pPr>
              <a:t>12</a:t>
            </a:fld>
            <a:endParaRPr lang="en-US" altLang="zh-TW" sz="1600" b="1" dirty="0"/>
          </a:p>
        </p:txBody>
      </p:sp>
      <p:sp>
        <p:nvSpPr>
          <p:cNvPr id="36868" name="矩形 4"/>
          <p:cNvSpPr>
            <a:spLocks noChangeArrowheads="1"/>
          </p:cNvSpPr>
          <p:nvPr/>
        </p:nvSpPr>
        <p:spPr bwMode="auto">
          <a:xfrm>
            <a:off x="1588" y="683695"/>
            <a:ext cx="9142412" cy="972574"/>
          </a:xfrm>
          <a:prstGeom prst="rect">
            <a:avLst/>
          </a:prstGeom>
          <a:noFill/>
          <a:ln w="9525">
            <a:noFill/>
            <a:miter lim="800000"/>
            <a:headEnd/>
            <a:tailEnd/>
          </a:ln>
        </p:spPr>
        <p:txBody>
          <a:bodyPr>
            <a:spAutoFit/>
          </a:bodyPr>
          <a:lstStyle/>
          <a:p>
            <a:pPr algn="ctr">
              <a:lnSpc>
                <a:spcPct val="130000"/>
              </a:lnSpc>
            </a:pPr>
            <a:r>
              <a:rPr lang="en-US" altLang="zh-TW" sz="2200" dirty="0">
                <a:latin typeface="Times New Roman" pitchFamily="18" charset="0"/>
                <a:cs typeface="Times New Roman" pitchFamily="18" charset="0"/>
              </a:rPr>
              <a:t>Expressing </a:t>
            </a:r>
            <a:r>
              <a:rPr lang="el-GR" altLang="zh-TW" sz="2200" dirty="0">
                <a:latin typeface="Times New Roman" pitchFamily="18" charset="0"/>
                <a:cs typeface="Times New Roman" pitchFamily="18" charset="0"/>
              </a:rPr>
              <a:t>α</a:t>
            </a:r>
            <a:r>
              <a:rPr lang="en-US" altLang="zh-TW" sz="2200" dirty="0">
                <a:latin typeface="Times New Roman" pitchFamily="18" charset="0"/>
                <a:cs typeface="Times New Roman" pitchFamily="18" charset="0"/>
              </a:rPr>
              <a:t>PEG reporter in the islet cells of </a:t>
            </a:r>
            <a:r>
              <a:rPr lang="en-US" altLang="zh-TW" sz="2200" dirty="0" err="1">
                <a:latin typeface="Times New Roman" pitchFamily="18" charset="0"/>
                <a:cs typeface="Times New Roman" pitchFamily="18" charset="0"/>
              </a:rPr>
              <a:t>nonobese</a:t>
            </a:r>
            <a:r>
              <a:rPr lang="en-US" altLang="zh-TW" sz="2200" dirty="0">
                <a:latin typeface="Times New Roman" pitchFamily="18" charset="0"/>
                <a:cs typeface="Times New Roman" pitchFamily="18" charset="0"/>
              </a:rPr>
              <a:t> diabetic </a:t>
            </a:r>
            <a:r>
              <a:rPr lang="en-US" altLang="zh-TW" sz="2200" dirty="0" smtClean="0">
                <a:latin typeface="Times New Roman" pitchFamily="18" charset="0"/>
                <a:cs typeface="Times New Roman" pitchFamily="18" charset="0"/>
              </a:rPr>
              <a:t>mice </a:t>
            </a:r>
            <a:r>
              <a:rPr lang="en-US" altLang="zh-TW" sz="2200" dirty="0">
                <a:latin typeface="Times New Roman" pitchFamily="18" charset="0"/>
                <a:cs typeface="Times New Roman" pitchFamily="18" charset="0"/>
              </a:rPr>
              <a:t>to noninvasive image the disease progression </a:t>
            </a:r>
            <a:r>
              <a:rPr lang="en-US" altLang="zh-TW" sz="2200" dirty="0" smtClean="0">
                <a:latin typeface="Times New Roman" pitchFamily="18" charset="0"/>
                <a:cs typeface="Times New Roman" pitchFamily="18" charset="0"/>
              </a:rPr>
              <a:t>of </a:t>
            </a:r>
            <a:r>
              <a:rPr lang="en-US" altLang="zh-TW" sz="2200" dirty="0">
                <a:latin typeface="Times New Roman" pitchFamily="18" charset="0"/>
                <a:cs typeface="Times New Roman" pitchFamily="18" charset="0"/>
              </a:rPr>
              <a:t>autoimmune diabetes</a:t>
            </a:r>
            <a:endParaRPr lang="zh-TW" altLang="en-US" sz="2200" dirty="0">
              <a:latin typeface="Times New Roman" pitchFamily="18" charset="0"/>
              <a:cs typeface="Times New Roman" pitchFamily="18" charset="0"/>
            </a:endParaRPr>
          </a:p>
        </p:txBody>
      </p:sp>
      <p:pic>
        <p:nvPicPr>
          <p:cNvPr id="7" name="圖片 6" descr="圖片1.tif"/>
          <p:cNvPicPr>
            <a:picLocks noChangeAspect="1"/>
          </p:cNvPicPr>
          <p:nvPr/>
        </p:nvPicPr>
        <p:blipFill>
          <a:blip r:embed="rId2" cstate="print"/>
          <a:srcRect t="45765" r="31789"/>
          <a:stretch>
            <a:fillRect/>
          </a:stretch>
        </p:blipFill>
        <p:spPr>
          <a:xfrm>
            <a:off x="0" y="1718810"/>
            <a:ext cx="9143999" cy="3502893"/>
          </a:xfrm>
          <a:prstGeom prst="rect">
            <a:avLst/>
          </a:prstGeom>
        </p:spPr>
      </p:pic>
      <p:sp>
        <p:nvSpPr>
          <p:cNvPr id="10" name="文字方塊 9"/>
          <p:cNvSpPr txBox="1"/>
          <p:nvPr/>
        </p:nvSpPr>
        <p:spPr>
          <a:xfrm>
            <a:off x="701570" y="5229200"/>
            <a:ext cx="6210690" cy="1692771"/>
          </a:xfrm>
          <a:prstGeom prst="rect">
            <a:avLst/>
          </a:prstGeom>
          <a:noFill/>
        </p:spPr>
        <p:txBody>
          <a:bodyPr wrap="square" rtlCol="0">
            <a:spAutoFit/>
          </a:bodyPr>
          <a:lstStyle/>
          <a:p>
            <a:pPr marL="342900" indent="-342900">
              <a:lnSpc>
                <a:spcPct val="130000"/>
              </a:lnSpc>
              <a:buAutoNum type="arabicPeriod"/>
            </a:pPr>
            <a:r>
              <a:rPr lang="en-US" altLang="zh-TW" b="1" dirty="0" smtClean="0">
                <a:latin typeface="Times New Roman" pitchFamily="18" charset="0"/>
                <a:ea typeface="標楷體" pitchFamily="65" charset="-120"/>
                <a:cs typeface="Times New Roman" pitchFamily="18" charset="0"/>
              </a:rPr>
              <a:t>Only need 5-10 mice for each experiments </a:t>
            </a:r>
          </a:p>
          <a:p>
            <a:pPr marL="342900" indent="-342900">
              <a:lnSpc>
                <a:spcPct val="130000"/>
              </a:lnSpc>
              <a:buAutoNum type="arabicPeriod"/>
            </a:pPr>
            <a:r>
              <a:rPr lang="en-US" altLang="zh-TW" b="1" dirty="0" smtClean="0">
                <a:latin typeface="Times New Roman" pitchFamily="18" charset="0"/>
                <a:ea typeface="標楷體" pitchFamily="65" charset="-120"/>
                <a:cs typeface="Times New Roman" pitchFamily="18" charset="0"/>
              </a:rPr>
              <a:t> Real-time imaging of islet survival</a:t>
            </a:r>
          </a:p>
          <a:p>
            <a:pPr marL="342900" indent="-342900">
              <a:lnSpc>
                <a:spcPct val="130000"/>
              </a:lnSpc>
              <a:buAutoNum type="arabicPeriod"/>
            </a:pPr>
            <a:r>
              <a:rPr lang="en-US" altLang="zh-TW" b="1" dirty="0" smtClean="0">
                <a:latin typeface="Times New Roman" pitchFamily="18" charset="0"/>
                <a:ea typeface="標楷體" pitchFamily="65" charset="-120"/>
                <a:cs typeface="Times New Roman" pitchFamily="18" charset="0"/>
              </a:rPr>
              <a:t>Continuously study the same mouse</a:t>
            </a:r>
          </a:p>
          <a:p>
            <a:pPr marL="342900" indent="-342900">
              <a:lnSpc>
                <a:spcPct val="130000"/>
              </a:lnSpc>
              <a:buAutoNum type="arabicPeriod"/>
            </a:pPr>
            <a:r>
              <a:rPr lang="en-US" altLang="zh-TW" b="1" dirty="0" smtClean="0">
                <a:latin typeface="Times New Roman" pitchFamily="18" charset="0"/>
                <a:ea typeface="標楷體" pitchFamily="65" charset="-120"/>
                <a:cs typeface="Times New Roman" pitchFamily="18" charset="0"/>
              </a:rPr>
              <a:t>Humanity</a:t>
            </a:r>
            <a:endParaRPr lang="zh-TW" altLang="en-US" b="1" dirty="0">
              <a:latin typeface="Times New Roman" pitchFamily="18" charset="0"/>
              <a:ea typeface="標楷體" pitchFamily="65" charset="-120"/>
              <a:cs typeface="Times New Roman" pitchFamily="18" charset="0"/>
            </a:endParaRPr>
          </a:p>
        </p:txBody>
      </p:sp>
      <p:sp>
        <p:nvSpPr>
          <p:cNvPr id="15" name="文字方塊 14"/>
          <p:cNvSpPr txBox="1"/>
          <p:nvPr/>
        </p:nvSpPr>
        <p:spPr>
          <a:xfrm>
            <a:off x="2411760" y="8620"/>
            <a:ext cx="4320480" cy="646331"/>
          </a:xfrm>
          <a:prstGeom prst="rect">
            <a:avLst/>
          </a:prstGeom>
          <a:noFill/>
        </p:spPr>
        <p:txBody>
          <a:bodyPr wrap="square" rtlCol="0">
            <a:spAutoFit/>
          </a:bodyPr>
          <a:lstStyle/>
          <a:p>
            <a:pPr algn="ctr"/>
            <a:r>
              <a:rPr lang="en-US" altLang="zh-TW" sz="3600" u="sng" dirty="0" smtClean="0">
                <a:latin typeface="Times New Roman" pitchFamily="18" charset="0"/>
                <a:cs typeface="Times New Roman" pitchFamily="18" charset="0"/>
              </a:rPr>
              <a:t>Strategy</a:t>
            </a:r>
            <a:endParaRPr lang="zh-TW" altLang="en-US" sz="3600" u="sng"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文字方塊 90"/>
          <p:cNvSpPr txBox="1"/>
          <p:nvPr/>
        </p:nvSpPr>
        <p:spPr>
          <a:xfrm>
            <a:off x="292837" y="773705"/>
            <a:ext cx="4170673" cy="806375"/>
          </a:xfrm>
          <a:prstGeom prst="rect">
            <a:avLst/>
          </a:prstGeom>
          <a:noFill/>
        </p:spPr>
        <p:txBody>
          <a:bodyPr wrap="square" rtlCol="0">
            <a:spAutoFit/>
          </a:bodyPr>
          <a:lstStyle/>
          <a:p>
            <a:pPr marL="342900" indent="-342900" fontAlgn="auto">
              <a:lnSpc>
                <a:spcPct val="120000"/>
              </a:lnSpc>
              <a:spcBef>
                <a:spcPts val="0"/>
              </a:spcBef>
              <a:spcAft>
                <a:spcPts val="0"/>
              </a:spcAft>
              <a:buAutoNum type="arabicParenBoth"/>
            </a:pPr>
            <a:r>
              <a:rPr kumimoji="0" lang="en-US" altLang="zh-TW" dirty="0" smtClean="0">
                <a:solidFill>
                  <a:srgbClr val="0000CC"/>
                </a:solidFill>
                <a:latin typeface="Calibri"/>
                <a:ea typeface="新細明體"/>
              </a:rPr>
              <a:t>Gene </a:t>
            </a:r>
            <a:r>
              <a:rPr kumimoji="0" lang="en-US" altLang="zh-TW" dirty="0">
                <a:solidFill>
                  <a:srgbClr val="0000CC"/>
                </a:solidFill>
                <a:latin typeface="Calibri"/>
                <a:ea typeface="新細明體"/>
              </a:rPr>
              <a:t>construction of </a:t>
            </a:r>
            <a:endParaRPr kumimoji="0" lang="en-US" altLang="zh-TW" dirty="0" smtClean="0">
              <a:solidFill>
                <a:srgbClr val="0000CC"/>
              </a:solidFill>
              <a:latin typeface="Calibri"/>
              <a:ea typeface="新細明體"/>
            </a:endParaRPr>
          </a:p>
          <a:p>
            <a:pPr marL="342900" indent="-342900" fontAlgn="auto">
              <a:lnSpc>
                <a:spcPct val="120000"/>
              </a:lnSpc>
              <a:spcBef>
                <a:spcPts val="0"/>
              </a:spcBef>
              <a:spcAft>
                <a:spcPts val="0"/>
              </a:spcAft>
            </a:pPr>
            <a:r>
              <a:rPr kumimoji="0" lang="en-US" altLang="zh-TW" dirty="0" smtClean="0">
                <a:solidFill>
                  <a:srgbClr val="0000CC"/>
                </a:solidFill>
                <a:latin typeface="Calibri"/>
                <a:ea typeface="新細明體"/>
              </a:rPr>
              <a:t>      </a:t>
            </a:r>
            <a:r>
              <a:rPr kumimoji="0" lang="en-US" altLang="zh-TW" dirty="0" err="1" smtClean="0">
                <a:solidFill>
                  <a:srgbClr val="0000CC"/>
                </a:solidFill>
                <a:latin typeface="Calibri"/>
                <a:ea typeface="新細明體"/>
              </a:rPr>
              <a:t>pIns</a:t>
            </a:r>
            <a:r>
              <a:rPr kumimoji="0" lang="en-US" altLang="zh-TW" dirty="0" smtClean="0">
                <a:solidFill>
                  <a:srgbClr val="0000CC"/>
                </a:solidFill>
                <a:latin typeface="Calibri"/>
                <a:ea typeface="新細明體"/>
              </a:rPr>
              <a:t>-anti-PEG reporter </a:t>
            </a:r>
            <a:r>
              <a:rPr kumimoji="0" lang="en-US" altLang="zh-TW" dirty="0">
                <a:solidFill>
                  <a:srgbClr val="0000CC"/>
                </a:solidFill>
                <a:latin typeface="Calibri"/>
                <a:ea typeface="新細明體"/>
              </a:rPr>
              <a:t>gene</a:t>
            </a:r>
            <a:endParaRPr kumimoji="0" lang="zh-TW" altLang="en-US" dirty="0">
              <a:solidFill>
                <a:srgbClr val="0000CC"/>
              </a:solidFill>
              <a:latin typeface="Calibri"/>
              <a:ea typeface="新細明體"/>
            </a:endParaRPr>
          </a:p>
        </p:txBody>
      </p:sp>
      <p:sp>
        <p:nvSpPr>
          <p:cNvPr id="2" name="文字方塊 1"/>
          <p:cNvSpPr txBox="1"/>
          <p:nvPr/>
        </p:nvSpPr>
        <p:spPr>
          <a:xfrm>
            <a:off x="2627784" y="53625"/>
            <a:ext cx="4104456" cy="646331"/>
          </a:xfrm>
          <a:prstGeom prst="rect">
            <a:avLst/>
          </a:prstGeom>
          <a:noFill/>
        </p:spPr>
        <p:txBody>
          <a:bodyPr wrap="square" rtlCol="0">
            <a:spAutoFit/>
          </a:bodyPr>
          <a:lstStyle/>
          <a:p>
            <a:pPr algn="ctr" fontAlgn="auto">
              <a:spcBef>
                <a:spcPts val="0"/>
              </a:spcBef>
              <a:spcAft>
                <a:spcPts val="0"/>
              </a:spcAft>
            </a:pPr>
            <a:r>
              <a:rPr kumimoji="0" lang="en-US" altLang="zh-TW" sz="3600" u="sng" dirty="0">
                <a:solidFill>
                  <a:prstClr val="black"/>
                </a:solidFill>
                <a:latin typeface="Times New Roman" pitchFamily="18" charset="0"/>
                <a:ea typeface="新細明體"/>
                <a:cs typeface="Times New Roman" pitchFamily="18" charset="0"/>
              </a:rPr>
              <a:t>Flow chart</a:t>
            </a:r>
            <a:endParaRPr kumimoji="0" lang="zh-TW" altLang="en-US" sz="3600" u="sng" dirty="0">
              <a:solidFill>
                <a:prstClr val="black"/>
              </a:solidFill>
              <a:latin typeface="Times New Roman" pitchFamily="18" charset="0"/>
              <a:ea typeface="新細明體"/>
              <a:cs typeface="Times New Roman" pitchFamily="18" charset="0"/>
            </a:endParaRPr>
          </a:p>
        </p:txBody>
      </p:sp>
      <p:sp>
        <p:nvSpPr>
          <p:cNvPr id="20" name="橢圓 19"/>
          <p:cNvSpPr/>
          <p:nvPr/>
        </p:nvSpPr>
        <p:spPr>
          <a:xfrm>
            <a:off x="2020801" y="2724977"/>
            <a:ext cx="744251" cy="460997"/>
          </a:xfrm>
          <a:prstGeom prst="ellipse">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a:solidFill>
                <a:prstClr val="white"/>
              </a:solidFill>
            </a:endParaRPr>
          </a:p>
        </p:txBody>
      </p:sp>
      <p:sp>
        <p:nvSpPr>
          <p:cNvPr id="22" name="橢圓 21"/>
          <p:cNvSpPr/>
          <p:nvPr/>
        </p:nvSpPr>
        <p:spPr>
          <a:xfrm>
            <a:off x="2133673" y="2857716"/>
            <a:ext cx="168451" cy="167520"/>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a:solidFill>
                <a:prstClr val="white"/>
              </a:solidFill>
            </a:endParaRPr>
          </a:p>
        </p:txBody>
      </p:sp>
      <p:sp>
        <p:nvSpPr>
          <p:cNvPr id="23" name="文字方塊 22"/>
          <p:cNvSpPr txBox="1"/>
          <p:nvPr/>
        </p:nvSpPr>
        <p:spPr>
          <a:xfrm>
            <a:off x="3084626" y="2823929"/>
            <a:ext cx="1016625" cy="369332"/>
          </a:xfrm>
          <a:prstGeom prst="rect">
            <a:avLst/>
          </a:prstGeom>
          <a:noFill/>
        </p:spPr>
        <p:txBody>
          <a:bodyPr wrap="none" rtlCol="0">
            <a:spAutoFit/>
          </a:bodyPr>
          <a:lstStyle/>
          <a:p>
            <a:pPr fontAlgn="auto">
              <a:spcBef>
                <a:spcPts val="0"/>
              </a:spcBef>
              <a:spcAft>
                <a:spcPts val="0"/>
              </a:spcAft>
            </a:pPr>
            <a:r>
              <a:rPr kumimoji="0" lang="en-US" altLang="zh-TW" sz="1800" dirty="0">
                <a:solidFill>
                  <a:srgbClr val="FF0000"/>
                </a:solidFill>
                <a:latin typeface="Calibri"/>
                <a:ea typeface="新細明體"/>
              </a:rPr>
              <a:t>Function</a:t>
            </a:r>
            <a:endParaRPr kumimoji="0" lang="zh-TW" altLang="en-US" sz="1800" dirty="0">
              <a:solidFill>
                <a:srgbClr val="FF0000"/>
              </a:solidFill>
              <a:latin typeface="Calibri"/>
              <a:ea typeface="新細明體"/>
            </a:endParaRPr>
          </a:p>
        </p:txBody>
      </p:sp>
      <p:grpSp>
        <p:nvGrpSpPr>
          <p:cNvPr id="125" name="群組 124"/>
          <p:cNvGrpSpPr/>
          <p:nvPr/>
        </p:nvGrpSpPr>
        <p:grpSpPr>
          <a:xfrm>
            <a:off x="225893" y="3744035"/>
            <a:ext cx="4121082" cy="2430270"/>
            <a:chOff x="225893" y="3744035"/>
            <a:chExt cx="4121082" cy="2430270"/>
          </a:xfrm>
        </p:grpSpPr>
        <p:sp>
          <p:nvSpPr>
            <p:cNvPr id="50" name="文字方塊 49"/>
            <p:cNvSpPr txBox="1"/>
            <p:nvPr/>
          </p:nvSpPr>
          <p:spPr>
            <a:xfrm>
              <a:off x="251520" y="3744035"/>
              <a:ext cx="3888432" cy="806375"/>
            </a:xfrm>
            <a:prstGeom prst="rect">
              <a:avLst/>
            </a:prstGeom>
            <a:noFill/>
          </p:spPr>
          <p:txBody>
            <a:bodyPr wrap="square" rtlCol="0">
              <a:spAutoFit/>
            </a:bodyPr>
            <a:lstStyle/>
            <a:p>
              <a:pPr fontAlgn="auto">
                <a:lnSpc>
                  <a:spcPct val="120000"/>
                </a:lnSpc>
                <a:spcBef>
                  <a:spcPts val="0"/>
                </a:spcBef>
                <a:spcAft>
                  <a:spcPts val="0"/>
                </a:spcAft>
              </a:pPr>
              <a:r>
                <a:rPr kumimoji="0" lang="en-US" altLang="zh-TW" dirty="0">
                  <a:solidFill>
                    <a:srgbClr val="0000CC"/>
                  </a:solidFill>
                  <a:latin typeface="Calibri"/>
                  <a:ea typeface="新細明體"/>
                </a:rPr>
                <a:t>(3) </a:t>
              </a:r>
              <a:r>
                <a:rPr kumimoji="0" lang="en-US" altLang="zh-TW" dirty="0" smtClean="0">
                  <a:solidFill>
                    <a:srgbClr val="0000CC"/>
                  </a:solidFill>
                  <a:latin typeface="Calibri"/>
                  <a:ea typeface="新細明體"/>
                </a:rPr>
                <a:t>Imaging of pancreatic islet in</a:t>
              </a:r>
            </a:p>
            <a:p>
              <a:pPr fontAlgn="auto">
                <a:lnSpc>
                  <a:spcPct val="120000"/>
                </a:lnSpc>
                <a:spcBef>
                  <a:spcPts val="0"/>
                </a:spcBef>
                <a:spcAft>
                  <a:spcPts val="0"/>
                </a:spcAft>
              </a:pPr>
              <a:r>
                <a:rPr kumimoji="0" lang="en-US" altLang="zh-TW" dirty="0" smtClean="0">
                  <a:solidFill>
                    <a:srgbClr val="0000CC"/>
                  </a:solidFill>
                  <a:latin typeface="Calibri"/>
                  <a:ea typeface="新細明體"/>
                </a:rPr>
                <a:t>      NOD/</a:t>
              </a:r>
              <a:r>
                <a:rPr kumimoji="0" lang="en-US" altLang="zh-TW" dirty="0" err="1" smtClean="0">
                  <a:solidFill>
                    <a:srgbClr val="0000CC"/>
                  </a:solidFill>
                  <a:latin typeface="Calibri"/>
                  <a:ea typeface="新細明體"/>
                </a:rPr>
                <a:t>pIns</a:t>
              </a:r>
              <a:r>
                <a:rPr kumimoji="0" lang="en-US" altLang="zh-TW" dirty="0" smtClean="0">
                  <a:solidFill>
                    <a:srgbClr val="0000CC"/>
                  </a:solidFill>
                  <a:latin typeface="Calibri"/>
                  <a:ea typeface="新細明體"/>
                </a:rPr>
                <a:t>-</a:t>
              </a:r>
              <a:r>
                <a:rPr kumimoji="0" lang="el-GR" altLang="zh-TW" dirty="0" smtClean="0">
                  <a:solidFill>
                    <a:srgbClr val="0000CC"/>
                  </a:solidFill>
                  <a:latin typeface="Calibri"/>
                  <a:ea typeface="新細明體"/>
                </a:rPr>
                <a:t>α</a:t>
              </a:r>
              <a:r>
                <a:rPr kumimoji="0" lang="en-US" altLang="zh-TW" dirty="0" smtClean="0">
                  <a:solidFill>
                    <a:srgbClr val="0000CC"/>
                  </a:solidFill>
                  <a:latin typeface="Calibri"/>
                  <a:ea typeface="新細明體"/>
                </a:rPr>
                <a:t>PEG mice</a:t>
              </a:r>
              <a:endParaRPr kumimoji="0" lang="zh-TW" altLang="en-US" dirty="0" smtClean="0">
                <a:solidFill>
                  <a:srgbClr val="0000CC"/>
                </a:solidFill>
                <a:latin typeface="Calibri"/>
                <a:ea typeface="新細明體"/>
              </a:endParaRPr>
            </a:p>
          </p:txBody>
        </p:sp>
        <p:grpSp>
          <p:nvGrpSpPr>
            <p:cNvPr id="8" name="群組 50"/>
            <p:cNvGrpSpPr/>
            <p:nvPr/>
          </p:nvGrpSpPr>
          <p:grpSpPr>
            <a:xfrm>
              <a:off x="507507" y="5173261"/>
              <a:ext cx="1584176" cy="720080"/>
              <a:chOff x="1403648" y="4077072"/>
              <a:chExt cx="4032448" cy="1872208"/>
            </a:xfrm>
          </p:grpSpPr>
          <p:pic>
            <p:nvPicPr>
              <p:cNvPr id="52" name="Picture 4"/>
              <p:cNvPicPr>
                <a:picLocks noChangeAspect="1" noChangeArrowheads="1"/>
              </p:cNvPicPr>
              <p:nvPr/>
            </p:nvPicPr>
            <p:blipFill>
              <a:blip r:embed="rId3" cstate="print"/>
              <a:srcRect/>
              <a:stretch>
                <a:fillRect/>
              </a:stretch>
            </p:blipFill>
            <p:spPr bwMode="auto">
              <a:xfrm>
                <a:off x="1475656" y="4221088"/>
                <a:ext cx="3847285" cy="1728192"/>
              </a:xfrm>
              <a:prstGeom prst="rect">
                <a:avLst/>
              </a:prstGeom>
              <a:noFill/>
              <a:ln w="9525">
                <a:noFill/>
                <a:miter lim="800000"/>
                <a:headEnd/>
                <a:tailEnd/>
              </a:ln>
            </p:spPr>
          </p:pic>
          <p:sp>
            <p:nvSpPr>
              <p:cNvPr id="53" name="矩形 52"/>
              <p:cNvSpPr/>
              <p:nvPr/>
            </p:nvSpPr>
            <p:spPr>
              <a:xfrm>
                <a:off x="1403648" y="4077072"/>
                <a:ext cx="360040"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54" name="矩形 53"/>
              <p:cNvSpPr/>
              <p:nvPr/>
            </p:nvSpPr>
            <p:spPr>
              <a:xfrm>
                <a:off x="4211960" y="4149080"/>
                <a:ext cx="1224136" cy="1152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sp>
          <p:nvSpPr>
            <p:cNvPr id="60" name="文字方塊 59"/>
            <p:cNvSpPr txBox="1"/>
            <p:nvPr/>
          </p:nvSpPr>
          <p:spPr>
            <a:xfrm>
              <a:off x="225893" y="5835751"/>
              <a:ext cx="2232248" cy="338554"/>
            </a:xfrm>
            <a:prstGeom prst="rect">
              <a:avLst/>
            </a:prstGeom>
            <a:noFill/>
          </p:spPr>
          <p:txBody>
            <a:bodyPr wrap="square" rtlCol="0">
              <a:spAutoFit/>
            </a:bodyPr>
            <a:lstStyle/>
            <a:p>
              <a:pPr algn="ctr" fontAlgn="auto">
                <a:spcBef>
                  <a:spcPts val="0"/>
                </a:spcBef>
                <a:spcAft>
                  <a:spcPts val="0"/>
                </a:spcAft>
              </a:pPr>
              <a:r>
                <a:rPr kumimoji="0" lang="en-US" altLang="zh-TW" sz="1600" dirty="0">
                  <a:solidFill>
                    <a:prstClr val="black"/>
                  </a:solidFill>
                  <a:latin typeface="Calibri"/>
                  <a:ea typeface="新細明體"/>
                </a:rPr>
                <a:t>NOD/</a:t>
              </a:r>
              <a:r>
                <a:rPr kumimoji="0" lang="en-US" altLang="zh-TW" sz="1600" dirty="0" err="1">
                  <a:solidFill>
                    <a:prstClr val="black"/>
                  </a:solidFill>
                  <a:latin typeface="Calibri"/>
                  <a:ea typeface="新細明體"/>
                </a:rPr>
                <a:t>pIns</a:t>
              </a:r>
              <a:r>
                <a:rPr kumimoji="0" lang="en-US" altLang="zh-TW" sz="1600" dirty="0">
                  <a:solidFill>
                    <a:prstClr val="black"/>
                  </a:solidFill>
                  <a:latin typeface="Calibri"/>
                  <a:ea typeface="新細明體"/>
                </a:rPr>
                <a:t>-</a:t>
              </a:r>
              <a:r>
                <a:rPr kumimoji="0" lang="el-GR" altLang="zh-TW" sz="1600" dirty="0">
                  <a:solidFill>
                    <a:prstClr val="black"/>
                  </a:solidFill>
                  <a:latin typeface="Calibri"/>
                  <a:ea typeface="新細明體"/>
                </a:rPr>
                <a:t>α</a:t>
              </a:r>
              <a:r>
                <a:rPr kumimoji="0" lang="en-US" altLang="zh-TW" sz="1600" dirty="0">
                  <a:solidFill>
                    <a:prstClr val="black"/>
                  </a:solidFill>
                  <a:latin typeface="Calibri"/>
                  <a:ea typeface="新細明體"/>
                </a:rPr>
                <a:t>PEG mice</a:t>
              </a:r>
              <a:endParaRPr kumimoji="0" lang="zh-TW" altLang="en-US" sz="1600" dirty="0">
                <a:solidFill>
                  <a:prstClr val="black"/>
                </a:solidFill>
                <a:latin typeface="Calibri"/>
                <a:ea typeface="新細明體"/>
              </a:endParaRPr>
            </a:p>
          </p:txBody>
        </p:sp>
        <p:grpSp>
          <p:nvGrpSpPr>
            <p:cNvPr id="10" name="群組 112"/>
            <p:cNvGrpSpPr/>
            <p:nvPr/>
          </p:nvGrpSpPr>
          <p:grpSpPr>
            <a:xfrm rot="2287085">
              <a:off x="1860032" y="5056489"/>
              <a:ext cx="116747" cy="621369"/>
              <a:chOff x="6084168" y="1124744"/>
              <a:chExt cx="648072" cy="3240360"/>
            </a:xfrm>
          </p:grpSpPr>
          <p:sp>
            <p:nvSpPr>
              <p:cNvPr id="114" name="矩形 113"/>
              <p:cNvSpPr/>
              <p:nvPr/>
            </p:nvSpPr>
            <p:spPr>
              <a:xfrm>
                <a:off x="6300192" y="1196752"/>
                <a:ext cx="216024" cy="576064"/>
              </a:xfrm>
              <a:prstGeom prst="rect">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15" name="矩形 114"/>
              <p:cNvSpPr/>
              <p:nvPr/>
            </p:nvSpPr>
            <p:spPr>
              <a:xfrm>
                <a:off x="6372200" y="3573016"/>
                <a:ext cx="72008" cy="792088"/>
              </a:xfrm>
              <a:prstGeom prst="rect">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16" name="矩形 115"/>
              <p:cNvSpPr/>
              <p:nvPr/>
            </p:nvSpPr>
            <p:spPr>
              <a:xfrm>
                <a:off x="6228184" y="3068960"/>
                <a:ext cx="360040" cy="576064"/>
              </a:xfrm>
              <a:prstGeom prst="rect">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17" name="矩形 116"/>
              <p:cNvSpPr/>
              <p:nvPr/>
            </p:nvSpPr>
            <p:spPr>
              <a:xfrm>
                <a:off x="6084168" y="1556792"/>
                <a:ext cx="648072" cy="1728192"/>
              </a:xfrm>
              <a:prstGeom prst="rect">
                <a:avLst/>
              </a:prstGeom>
              <a:solidFill>
                <a:schemeClr val="tx2">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18" name="矩形 117"/>
              <p:cNvSpPr/>
              <p:nvPr/>
            </p:nvSpPr>
            <p:spPr>
              <a:xfrm>
                <a:off x="6084168" y="1124744"/>
                <a:ext cx="648072" cy="144016"/>
              </a:xfrm>
              <a:prstGeom prst="rect">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sp>
          <p:nvSpPr>
            <p:cNvPr id="119" name="橢圓 118"/>
            <p:cNvSpPr/>
            <p:nvPr/>
          </p:nvSpPr>
          <p:spPr>
            <a:xfrm>
              <a:off x="1920757" y="5276883"/>
              <a:ext cx="72008" cy="72008"/>
            </a:xfrm>
            <a:prstGeom prst="ellipse">
              <a:avLst/>
            </a:prstGeom>
            <a:solidFill>
              <a:schemeClr val="accent3">
                <a:lumMod val="40000"/>
                <a:lumOff val="60000"/>
              </a:schemeClr>
            </a:solidFill>
            <a:ln w="952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20" name="文字方塊 119"/>
            <p:cNvSpPr txBox="1"/>
            <p:nvPr/>
          </p:nvSpPr>
          <p:spPr>
            <a:xfrm>
              <a:off x="1573404" y="4734145"/>
              <a:ext cx="1087157" cy="307777"/>
            </a:xfrm>
            <a:prstGeom prst="rect">
              <a:avLst/>
            </a:prstGeom>
            <a:noFill/>
          </p:spPr>
          <p:txBody>
            <a:bodyPr wrap="none" rtlCol="0">
              <a:spAutoFit/>
            </a:bodyPr>
            <a:lstStyle/>
            <a:p>
              <a:pPr fontAlgn="auto">
                <a:spcBef>
                  <a:spcPts val="0"/>
                </a:spcBef>
                <a:spcAft>
                  <a:spcPts val="0"/>
                </a:spcAft>
              </a:pPr>
              <a:r>
                <a:rPr kumimoji="0" lang="en-US" altLang="zh-TW" sz="1400" dirty="0">
                  <a:solidFill>
                    <a:prstClr val="black"/>
                  </a:solidFill>
                  <a:latin typeface="Calibri"/>
                  <a:ea typeface="新細明體"/>
                </a:rPr>
                <a:t>PEG-Probes </a:t>
              </a:r>
              <a:endParaRPr kumimoji="0" lang="zh-TW" altLang="en-US" sz="1400" dirty="0">
                <a:solidFill>
                  <a:prstClr val="black"/>
                </a:solidFill>
                <a:latin typeface="Calibri"/>
                <a:ea typeface="新細明體"/>
              </a:endParaRPr>
            </a:p>
          </p:txBody>
        </p:sp>
        <p:grpSp>
          <p:nvGrpSpPr>
            <p:cNvPr id="15" name="群組 120"/>
            <p:cNvGrpSpPr/>
            <p:nvPr/>
          </p:nvGrpSpPr>
          <p:grpSpPr>
            <a:xfrm rot="19955327">
              <a:off x="699411" y="4692044"/>
              <a:ext cx="184387" cy="618635"/>
              <a:chOff x="7524327" y="2204864"/>
              <a:chExt cx="720080" cy="1945269"/>
            </a:xfrm>
          </p:grpSpPr>
          <p:sp>
            <p:nvSpPr>
              <p:cNvPr id="122" name="等腰三角形 121"/>
              <p:cNvSpPr/>
              <p:nvPr/>
            </p:nvSpPr>
            <p:spPr>
              <a:xfrm>
                <a:off x="7524327" y="2924944"/>
                <a:ext cx="720080" cy="1225189"/>
              </a:xfrm>
              <a:prstGeom prst="triangl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23" name="矩形 122"/>
              <p:cNvSpPr/>
              <p:nvPr/>
            </p:nvSpPr>
            <p:spPr>
              <a:xfrm>
                <a:off x="7668344" y="2996952"/>
                <a:ext cx="360040" cy="216024"/>
              </a:xfrm>
              <a:prstGeom prst="rect">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24" name="矩形 123"/>
              <p:cNvSpPr/>
              <p:nvPr/>
            </p:nvSpPr>
            <p:spPr>
              <a:xfrm>
                <a:off x="7596336" y="2204864"/>
                <a:ext cx="504056" cy="864096"/>
              </a:xfrm>
              <a:prstGeom prst="rect">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grpSp>
          <p:nvGrpSpPr>
            <p:cNvPr id="16" name="群組 107"/>
            <p:cNvGrpSpPr/>
            <p:nvPr/>
          </p:nvGrpSpPr>
          <p:grpSpPr>
            <a:xfrm>
              <a:off x="2397165" y="5168945"/>
              <a:ext cx="69415" cy="426599"/>
              <a:chOff x="4932040" y="4599338"/>
              <a:chExt cx="216024" cy="792379"/>
            </a:xfrm>
          </p:grpSpPr>
          <p:grpSp>
            <p:nvGrpSpPr>
              <p:cNvPr id="17" name="群組 26"/>
              <p:cNvGrpSpPr/>
              <p:nvPr/>
            </p:nvGrpSpPr>
            <p:grpSpPr>
              <a:xfrm>
                <a:off x="4932040" y="4599339"/>
                <a:ext cx="216024" cy="792378"/>
                <a:chOff x="1763688" y="2348876"/>
                <a:chExt cx="432048" cy="576068"/>
              </a:xfrm>
            </p:grpSpPr>
            <p:cxnSp>
              <p:nvCxnSpPr>
                <p:cNvPr id="111" name="直線接點 110"/>
                <p:cNvCxnSpPr/>
                <p:nvPr/>
              </p:nvCxnSpPr>
              <p:spPr>
                <a:xfrm>
                  <a:off x="1763688" y="2348876"/>
                  <a:ext cx="0" cy="5760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直線接點 111"/>
                <p:cNvCxnSpPr/>
                <p:nvPr/>
              </p:nvCxnSpPr>
              <p:spPr>
                <a:xfrm>
                  <a:off x="1763688" y="2924944"/>
                  <a:ext cx="4320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0" name="直線接點 109"/>
              <p:cNvCxnSpPr/>
              <p:nvPr/>
            </p:nvCxnSpPr>
            <p:spPr>
              <a:xfrm>
                <a:off x="4932040" y="4599338"/>
                <a:ext cx="21602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 name="文字方塊 28"/>
            <p:cNvSpPr txBox="1"/>
            <p:nvPr/>
          </p:nvSpPr>
          <p:spPr>
            <a:xfrm>
              <a:off x="2436302" y="5006789"/>
              <a:ext cx="1592295" cy="338554"/>
            </a:xfrm>
            <a:prstGeom prst="rect">
              <a:avLst/>
            </a:prstGeom>
            <a:noFill/>
          </p:spPr>
          <p:txBody>
            <a:bodyPr wrap="none" rtlCol="0">
              <a:spAutoFit/>
            </a:bodyPr>
            <a:lstStyle/>
            <a:p>
              <a:pPr fontAlgn="auto">
                <a:spcBef>
                  <a:spcPts val="0"/>
                </a:spcBef>
                <a:spcAft>
                  <a:spcPts val="0"/>
                </a:spcAft>
              </a:pPr>
              <a:r>
                <a:rPr kumimoji="0" lang="en-US" altLang="zh-TW" sz="1600" dirty="0">
                  <a:solidFill>
                    <a:prstClr val="black"/>
                  </a:solidFill>
                  <a:latin typeface="Calibri"/>
                  <a:ea typeface="新細明體"/>
                </a:rPr>
                <a:t>Invasive imaging</a:t>
              </a:r>
              <a:endParaRPr kumimoji="0" lang="zh-TW" altLang="en-US" sz="1600" dirty="0">
                <a:solidFill>
                  <a:prstClr val="black"/>
                </a:solidFill>
                <a:latin typeface="Calibri"/>
                <a:ea typeface="新細明體"/>
              </a:endParaRPr>
            </a:p>
          </p:txBody>
        </p:sp>
        <p:sp>
          <p:nvSpPr>
            <p:cNvPr id="30" name="文字方塊 29"/>
            <p:cNvSpPr txBox="1"/>
            <p:nvPr/>
          </p:nvSpPr>
          <p:spPr>
            <a:xfrm>
              <a:off x="2403622" y="5430743"/>
              <a:ext cx="1943353" cy="338554"/>
            </a:xfrm>
            <a:prstGeom prst="rect">
              <a:avLst/>
            </a:prstGeom>
            <a:noFill/>
          </p:spPr>
          <p:txBody>
            <a:bodyPr wrap="none" rtlCol="0">
              <a:spAutoFit/>
            </a:bodyPr>
            <a:lstStyle/>
            <a:p>
              <a:pPr fontAlgn="auto">
                <a:spcBef>
                  <a:spcPts val="0"/>
                </a:spcBef>
                <a:spcAft>
                  <a:spcPts val="0"/>
                </a:spcAft>
              </a:pPr>
              <a:r>
                <a:rPr kumimoji="0" lang="en-US" altLang="zh-TW" sz="1600" dirty="0">
                  <a:solidFill>
                    <a:prstClr val="black"/>
                  </a:solidFill>
                  <a:latin typeface="Calibri"/>
                  <a:ea typeface="新細明體"/>
                </a:rPr>
                <a:t>Noninvasive imaging</a:t>
              </a:r>
              <a:endParaRPr kumimoji="0" lang="zh-TW" altLang="en-US" sz="1600" dirty="0">
                <a:solidFill>
                  <a:prstClr val="black"/>
                </a:solidFill>
                <a:latin typeface="Calibri"/>
                <a:ea typeface="新細明體"/>
              </a:endParaRPr>
            </a:p>
          </p:txBody>
        </p:sp>
      </p:grpSp>
      <p:cxnSp>
        <p:nvCxnSpPr>
          <p:cNvPr id="93" name="直線接點 92"/>
          <p:cNvCxnSpPr/>
          <p:nvPr/>
        </p:nvCxnSpPr>
        <p:spPr>
          <a:xfrm>
            <a:off x="418905" y="1920208"/>
            <a:ext cx="384548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矩形 93"/>
          <p:cNvSpPr/>
          <p:nvPr/>
        </p:nvSpPr>
        <p:spPr>
          <a:xfrm>
            <a:off x="2035850" y="1792406"/>
            <a:ext cx="1872208" cy="259088"/>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200">
              <a:solidFill>
                <a:prstClr val="white"/>
              </a:solidFill>
            </a:endParaRPr>
          </a:p>
        </p:txBody>
      </p:sp>
      <p:sp>
        <p:nvSpPr>
          <p:cNvPr id="95" name="文字方塊 94"/>
          <p:cNvSpPr txBox="1"/>
          <p:nvPr/>
        </p:nvSpPr>
        <p:spPr>
          <a:xfrm>
            <a:off x="2048193" y="1765034"/>
            <a:ext cx="1886286" cy="307777"/>
          </a:xfrm>
          <a:prstGeom prst="rect">
            <a:avLst/>
          </a:prstGeom>
          <a:noFill/>
        </p:spPr>
        <p:txBody>
          <a:bodyPr wrap="none" rtlCol="0">
            <a:spAutoFit/>
          </a:bodyPr>
          <a:lstStyle/>
          <a:p>
            <a:pPr fontAlgn="auto">
              <a:spcBef>
                <a:spcPts val="0"/>
              </a:spcBef>
              <a:spcAft>
                <a:spcPts val="0"/>
              </a:spcAft>
            </a:pPr>
            <a:r>
              <a:rPr kumimoji="0" lang="en-US" altLang="zh-TW" sz="1400" dirty="0">
                <a:solidFill>
                  <a:prstClr val="black"/>
                </a:solidFill>
                <a:latin typeface="Calibri"/>
                <a:ea typeface="新細明體"/>
              </a:rPr>
              <a:t>anti-PEG reporter gene</a:t>
            </a:r>
            <a:endParaRPr kumimoji="0" lang="zh-TW" altLang="en-US" sz="1400" dirty="0">
              <a:solidFill>
                <a:prstClr val="black"/>
              </a:solidFill>
              <a:latin typeface="Calibri"/>
              <a:ea typeface="新細明體"/>
            </a:endParaRPr>
          </a:p>
        </p:txBody>
      </p:sp>
      <p:sp>
        <p:nvSpPr>
          <p:cNvPr id="96" name="向右箭號 95"/>
          <p:cNvSpPr/>
          <p:nvPr/>
        </p:nvSpPr>
        <p:spPr>
          <a:xfrm>
            <a:off x="660455" y="1711494"/>
            <a:ext cx="1366843" cy="416344"/>
          </a:xfrm>
          <a:prstGeom prst="rightArrow">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a:solidFill>
                <a:prstClr val="white"/>
              </a:solidFill>
            </a:endParaRPr>
          </a:p>
        </p:txBody>
      </p:sp>
      <p:sp>
        <p:nvSpPr>
          <p:cNvPr id="97" name="文字方塊 96"/>
          <p:cNvSpPr txBox="1"/>
          <p:nvPr/>
        </p:nvSpPr>
        <p:spPr>
          <a:xfrm>
            <a:off x="639558" y="1764026"/>
            <a:ext cx="1584176" cy="307777"/>
          </a:xfrm>
          <a:prstGeom prst="rect">
            <a:avLst/>
          </a:prstGeom>
          <a:noFill/>
        </p:spPr>
        <p:txBody>
          <a:bodyPr wrap="square" rtlCol="0">
            <a:spAutoFit/>
          </a:bodyPr>
          <a:lstStyle/>
          <a:p>
            <a:pPr fontAlgn="auto">
              <a:spcBef>
                <a:spcPts val="0"/>
              </a:spcBef>
              <a:spcAft>
                <a:spcPts val="0"/>
              </a:spcAft>
            </a:pPr>
            <a:r>
              <a:rPr kumimoji="0" lang="en-US" altLang="zh-TW" sz="1400" dirty="0">
                <a:solidFill>
                  <a:prstClr val="black"/>
                </a:solidFill>
                <a:latin typeface="Calibri"/>
                <a:ea typeface="新細明體"/>
              </a:rPr>
              <a:t>Insulin promoter</a:t>
            </a:r>
            <a:endParaRPr kumimoji="0" lang="zh-TW" altLang="en-US" sz="1400" dirty="0">
              <a:solidFill>
                <a:prstClr val="black"/>
              </a:solidFill>
              <a:latin typeface="Calibri"/>
              <a:ea typeface="新細明體"/>
            </a:endParaRPr>
          </a:p>
        </p:txBody>
      </p:sp>
      <p:grpSp>
        <p:nvGrpSpPr>
          <p:cNvPr id="18" name="群組 17"/>
          <p:cNvGrpSpPr/>
          <p:nvPr/>
        </p:nvGrpSpPr>
        <p:grpSpPr>
          <a:xfrm>
            <a:off x="866317" y="2374557"/>
            <a:ext cx="722483" cy="436919"/>
            <a:chOff x="2818343" y="2605913"/>
            <a:chExt cx="722483" cy="436918"/>
          </a:xfrm>
        </p:grpSpPr>
        <p:sp>
          <p:nvSpPr>
            <p:cNvPr id="135" name="橢圓 134"/>
            <p:cNvSpPr/>
            <p:nvPr/>
          </p:nvSpPr>
          <p:spPr>
            <a:xfrm>
              <a:off x="2818343" y="2671459"/>
              <a:ext cx="722483" cy="37137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a:solidFill>
                  <a:prstClr val="white"/>
                </a:solidFill>
              </a:endParaRPr>
            </a:p>
          </p:txBody>
        </p:sp>
        <p:sp>
          <p:nvSpPr>
            <p:cNvPr id="136" name="矩形 135"/>
            <p:cNvSpPr/>
            <p:nvPr/>
          </p:nvSpPr>
          <p:spPr>
            <a:xfrm rot="16888688">
              <a:off x="3310477" y="2581868"/>
              <a:ext cx="103357" cy="255718"/>
            </a:xfrm>
            <a:prstGeom prst="rect">
              <a:avLst/>
            </a:prstGeom>
            <a:solidFill>
              <a:schemeClr val="accent2">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a:solidFill>
                  <a:prstClr val="white"/>
                </a:solidFill>
              </a:endParaRPr>
            </a:p>
          </p:txBody>
        </p:sp>
        <p:sp>
          <p:nvSpPr>
            <p:cNvPr id="137" name="向右箭號 136"/>
            <p:cNvSpPr/>
            <p:nvPr/>
          </p:nvSpPr>
          <p:spPr>
            <a:xfrm rot="20719222">
              <a:off x="2952191" y="2605913"/>
              <a:ext cx="290611" cy="167285"/>
            </a:xfrm>
            <a:prstGeom prst="rightArrow">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a:solidFill>
                  <a:prstClr val="white"/>
                </a:solidFill>
              </a:endParaRPr>
            </a:p>
          </p:txBody>
        </p:sp>
      </p:grpSp>
      <p:sp>
        <p:nvSpPr>
          <p:cNvPr id="19" name="文字方塊 18"/>
          <p:cNvSpPr txBox="1"/>
          <p:nvPr/>
        </p:nvSpPr>
        <p:spPr>
          <a:xfrm>
            <a:off x="741276" y="2766117"/>
            <a:ext cx="854721" cy="338554"/>
          </a:xfrm>
          <a:prstGeom prst="rect">
            <a:avLst/>
          </a:prstGeom>
          <a:noFill/>
        </p:spPr>
        <p:txBody>
          <a:bodyPr wrap="none" rtlCol="0">
            <a:spAutoFit/>
          </a:bodyPr>
          <a:lstStyle/>
          <a:p>
            <a:pPr fontAlgn="auto">
              <a:spcBef>
                <a:spcPts val="0"/>
              </a:spcBef>
              <a:spcAft>
                <a:spcPts val="0"/>
              </a:spcAft>
            </a:pPr>
            <a:r>
              <a:rPr kumimoji="0" lang="en-US" altLang="zh-TW" sz="1600" dirty="0">
                <a:solidFill>
                  <a:prstClr val="black"/>
                </a:solidFill>
                <a:latin typeface="Calibri"/>
                <a:ea typeface="新細明體"/>
              </a:rPr>
              <a:t>plasmid</a:t>
            </a:r>
            <a:endParaRPr kumimoji="0" lang="zh-TW" altLang="en-US" sz="1600" dirty="0">
              <a:solidFill>
                <a:prstClr val="black"/>
              </a:solidFill>
              <a:latin typeface="Calibri"/>
              <a:ea typeface="新細明體"/>
            </a:endParaRPr>
          </a:p>
        </p:txBody>
      </p:sp>
      <p:sp>
        <p:nvSpPr>
          <p:cNvPr id="24" name="弧形 23"/>
          <p:cNvSpPr/>
          <p:nvPr/>
        </p:nvSpPr>
        <p:spPr>
          <a:xfrm>
            <a:off x="1390202" y="2425083"/>
            <a:ext cx="728687" cy="591212"/>
          </a:xfrm>
          <a:prstGeom prst="arc">
            <a:avLst>
              <a:gd name="adj1" fmla="val 15163954"/>
              <a:gd name="adj2" fmla="val 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kumimoji="0" lang="zh-TW" altLang="en-US" sz="1800">
              <a:solidFill>
                <a:prstClr val="black"/>
              </a:solidFill>
            </a:endParaRPr>
          </a:p>
        </p:txBody>
      </p:sp>
      <p:sp>
        <p:nvSpPr>
          <p:cNvPr id="28" name="矩形 27"/>
          <p:cNvSpPr/>
          <p:nvPr/>
        </p:nvSpPr>
        <p:spPr>
          <a:xfrm>
            <a:off x="3936480" y="2667605"/>
            <a:ext cx="397866" cy="646331"/>
          </a:xfrm>
          <a:prstGeom prst="rect">
            <a:avLst/>
          </a:prstGeom>
        </p:spPr>
        <p:txBody>
          <a:bodyPr wrap="none">
            <a:spAutoFit/>
          </a:bodyPr>
          <a:lstStyle/>
          <a:p>
            <a:pPr fontAlgn="auto">
              <a:spcBef>
                <a:spcPts val="0"/>
              </a:spcBef>
              <a:spcAft>
                <a:spcPts val="0"/>
              </a:spcAft>
            </a:pPr>
            <a:r>
              <a:rPr kumimoji="0" lang="en-US" altLang="zh-TW" sz="3600" dirty="0">
                <a:solidFill>
                  <a:srgbClr val="FF0000"/>
                </a:solidFill>
                <a:latin typeface="Calibri"/>
                <a:ea typeface="新細明體"/>
              </a:rPr>
              <a:t>?</a:t>
            </a:r>
            <a:endParaRPr kumimoji="0" lang="zh-TW" altLang="en-US" sz="3600" dirty="0">
              <a:solidFill>
                <a:prstClr val="black"/>
              </a:solidFill>
              <a:latin typeface="Calibri"/>
              <a:ea typeface="新細明體"/>
            </a:endParaRPr>
          </a:p>
        </p:txBody>
      </p:sp>
      <p:sp>
        <p:nvSpPr>
          <p:cNvPr id="142" name="投影片編號版面配置區 141"/>
          <p:cNvSpPr>
            <a:spLocks noGrp="1"/>
          </p:cNvSpPr>
          <p:nvPr>
            <p:ph type="sldNum" sz="quarter" idx="12"/>
          </p:nvPr>
        </p:nvSpPr>
        <p:spPr>
          <a:xfrm>
            <a:off x="0" y="6492875"/>
            <a:ext cx="739425" cy="365125"/>
          </a:xfrm>
        </p:spPr>
        <p:txBody>
          <a:bodyPr/>
          <a:lstStyle/>
          <a:p>
            <a:fld id="{CF99D4FA-62AF-405A-8B3C-58202ADC9D93}" type="slidenum">
              <a:rPr lang="zh-TW" altLang="en-US" smtClean="0">
                <a:solidFill>
                  <a:prstClr val="black">
                    <a:tint val="75000"/>
                  </a:prstClr>
                </a:solidFill>
              </a:rPr>
              <a:pPr/>
              <a:t>13</a:t>
            </a:fld>
            <a:endParaRPr lang="zh-TW" altLang="en-US" dirty="0">
              <a:solidFill>
                <a:prstClr val="black">
                  <a:tint val="75000"/>
                </a:prstClr>
              </a:solidFill>
            </a:endParaRPr>
          </a:p>
        </p:txBody>
      </p:sp>
      <p:grpSp>
        <p:nvGrpSpPr>
          <p:cNvPr id="121" name="群組 120"/>
          <p:cNvGrpSpPr/>
          <p:nvPr/>
        </p:nvGrpSpPr>
        <p:grpSpPr>
          <a:xfrm>
            <a:off x="4572000" y="873133"/>
            <a:ext cx="4572000" cy="2060812"/>
            <a:chOff x="4572000" y="873133"/>
            <a:chExt cx="4572000" cy="2060812"/>
          </a:xfrm>
        </p:grpSpPr>
        <p:sp>
          <p:nvSpPr>
            <p:cNvPr id="3" name="文字方塊 2"/>
            <p:cNvSpPr txBox="1"/>
            <p:nvPr/>
          </p:nvSpPr>
          <p:spPr>
            <a:xfrm>
              <a:off x="4572000" y="873133"/>
              <a:ext cx="4572000" cy="400110"/>
            </a:xfrm>
            <a:prstGeom prst="rect">
              <a:avLst/>
            </a:prstGeom>
            <a:noFill/>
          </p:spPr>
          <p:txBody>
            <a:bodyPr wrap="square" rtlCol="0">
              <a:spAutoFit/>
            </a:bodyPr>
            <a:lstStyle/>
            <a:p>
              <a:pPr fontAlgn="auto">
                <a:spcBef>
                  <a:spcPts val="0"/>
                </a:spcBef>
                <a:spcAft>
                  <a:spcPts val="0"/>
                </a:spcAft>
              </a:pPr>
              <a:r>
                <a:rPr kumimoji="0" lang="en-US" altLang="zh-TW" dirty="0">
                  <a:solidFill>
                    <a:srgbClr val="0000CC"/>
                  </a:solidFill>
                  <a:latin typeface="Calibri"/>
                  <a:ea typeface="新細明體"/>
                </a:rPr>
                <a:t>(2) </a:t>
              </a:r>
              <a:r>
                <a:rPr kumimoji="0" lang="en-US" altLang="zh-TW" dirty="0" smtClean="0">
                  <a:solidFill>
                    <a:srgbClr val="0000CC"/>
                  </a:solidFill>
                  <a:latin typeface="Calibri"/>
                  <a:ea typeface="新細明體"/>
                </a:rPr>
                <a:t>Development of NOD/</a:t>
              </a:r>
              <a:r>
                <a:rPr kumimoji="0" lang="en-US" altLang="zh-TW" dirty="0" err="1" smtClean="0">
                  <a:solidFill>
                    <a:srgbClr val="0000CC"/>
                  </a:solidFill>
                  <a:latin typeface="Calibri"/>
                  <a:ea typeface="新細明體"/>
                </a:rPr>
                <a:t>pIns</a:t>
              </a:r>
              <a:r>
                <a:rPr kumimoji="0" lang="en-US" altLang="zh-TW" dirty="0" smtClean="0">
                  <a:solidFill>
                    <a:srgbClr val="0000CC"/>
                  </a:solidFill>
                  <a:latin typeface="Calibri"/>
                  <a:ea typeface="新細明體"/>
                </a:rPr>
                <a:t>-</a:t>
              </a:r>
              <a:r>
                <a:rPr kumimoji="0" lang="el-GR" altLang="zh-TW" dirty="0">
                  <a:solidFill>
                    <a:srgbClr val="0000CC"/>
                  </a:solidFill>
                  <a:latin typeface="Calibri"/>
                  <a:ea typeface="新細明體"/>
                </a:rPr>
                <a:t>α</a:t>
              </a:r>
              <a:r>
                <a:rPr kumimoji="0" lang="en-US" altLang="zh-TW" dirty="0">
                  <a:solidFill>
                    <a:srgbClr val="0000CC"/>
                  </a:solidFill>
                  <a:latin typeface="Calibri"/>
                  <a:ea typeface="新細明體"/>
                </a:rPr>
                <a:t>PEG mice</a:t>
              </a:r>
              <a:endParaRPr kumimoji="0" lang="zh-TW" altLang="en-US" dirty="0">
                <a:solidFill>
                  <a:srgbClr val="0000CC"/>
                </a:solidFill>
                <a:latin typeface="Calibri"/>
                <a:ea typeface="新細明體"/>
              </a:endParaRPr>
            </a:p>
          </p:txBody>
        </p:sp>
        <p:grpSp>
          <p:nvGrpSpPr>
            <p:cNvPr id="34" name="群組 145"/>
            <p:cNvGrpSpPr/>
            <p:nvPr/>
          </p:nvGrpSpPr>
          <p:grpSpPr>
            <a:xfrm>
              <a:off x="5004723" y="1917834"/>
              <a:ext cx="1656184" cy="782796"/>
              <a:chOff x="1403648" y="4077072"/>
              <a:chExt cx="4032448" cy="1872208"/>
            </a:xfrm>
          </p:grpSpPr>
          <p:pic>
            <p:nvPicPr>
              <p:cNvPr id="147" name="Picture 4"/>
              <p:cNvPicPr>
                <a:picLocks noChangeAspect="1" noChangeArrowheads="1"/>
              </p:cNvPicPr>
              <p:nvPr/>
            </p:nvPicPr>
            <p:blipFill>
              <a:blip r:embed="rId3" cstate="print"/>
              <a:srcRect/>
              <a:stretch>
                <a:fillRect/>
              </a:stretch>
            </p:blipFill>
            <p:spPr bwMode="auto">
              <a:xfrm>
                <a:off x="1475656" y="4221088"/>
                <a:ext cx="3847285" cy="1728192"/>
              </a:xfrm>
              <a:prstGeom prst="rect">
                <a:avLst/>
              </a:prstGeom>
              <a:noFill/>
              <a:ln w="9525">
                <a:noFill/>
                <a:miter lim="800000"/>
                <a:headEnd/>
                <a:tailEnd/>
              </a:ln>
            </p:spPr>
          </p:pic>
          <p:sp>
            <p:nvSpPr>
              <p:cNvPr id="148" name="矩形 147"/>
              <p:cNvSpPr/>
              <p:nvPr/>
            </p:nvSpPr>
            <p:spPr>
              <a:xfrm>
                <a:off x="1403648" y="4077072"/>
                <a:ext cx="360040"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49" name="矩形 148"/>
              <p:cNvSpPr/>
              <p:nvPr/>
            </p:nvSpPr>
            <p:spPr>
              <a:xfrm>
                <a:off x="4211960" y="4149080"/>
                <a:ext cx="1224136" cy="1152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sp>
          <p:nvSpPr>
            <p:cNvPr id="150" name="文字方塊 149"/>
            <p:cNvSpPr txBox="1"/>
            <p:nvPr/>
          </p:nvSpPr>
          <p:spPr>
            <a:xfrm>
              <a:off x="4673484" y="2595391"/>
              <a:ext cx="2232248" cy="338554"/>
            </a:xfrm>
            <a:prstGeom prst="rect">
              <a:avLst/>
            </a:prstGeom>
            <a:noFill/>
          </p:spPr>
          <p:txBody>
            <a:bodyPr wrap="square" rtlCol="0">
              <a:spAutoFit/>
            </a:bodyPr>
            <a:lstStyle/>
            <a:p>
              <a:pPr algn="ctr" fontAlgn="auto">
                <a:spcBef>
                  <a:spcPts val="0"/>
                </a:spcBef>
                <a:spcAft>
                  <a:spcPts val="0"/>
                </a:spcAft>
              </a:pPr>
              <a:r>
                <a:rPr kumimoji="0" lang="en-US" altLang="zh-TW" sz="1600" dirty="0">
                  <a:solidFill>
                    <a:prstClr val="black"/>
                  </a:solidFill>
                  <a:latin typeface="Calibri"/>
                  <a:ea typeface="新細明體"/>
                </a:rPr>
                <a:t>NOD/</a:t>
              </a:r>
              <a:r>
                <a:rPr kumimoji="0" lang="en-US" altLang="zh-TW" sz="1600" dirty="0" err="1">
                  <a:solidFill>
                    <a:prstClr val="black"/>
                  </a:solidFill>
                  <a:latin typeface="Calibri"/>
                  <a:ea typeface="新細明體"/>
                </a:rPr>
                <a:t>pIns</a:t>
              </a:r>
              <a:r>
                <a:rPr kumimoji="0" lang="en-US" altLang="zh-TW" sz="1600" dirty="0">
                  <a:solidFill>
                    <a:prstClr val="black"/>
                  </a:solidFill>
                  <a:latin typeface="Calibri"/>
                  <a:ea typeface="新細明體"/>
                </a:rPr>
                <a:t>-</a:t>
              </a:r>
              <a:r>
                <a:rPr kumimoji="0" lang="el-GR" altLang="zh-TW" sz="1600" dirty="0">
                  <a:solidFill>
                    <a:prstClr val="black"/>
                  </a:solidFill>
                  <a:latin typeface="Calibri"/>
                  <a:ea typeface="新細明體"/>
                </a:rPr>
                <a:t>α</a:t>
              </a:r>
              <a:r>
                <a:rPr kumimoji="0" lang="en-US" altLang="zh-TW" sz="1600" dirty="0">
                  <a:solidFill>
                    <a:prstClr val="black"/>
                  </a:solidFill>
                  <a:latin typeface="Calibri"/>
                  <a:ea typeface="新細明體"/>
                </a:rPr>
                <a:t>PEG mice</a:t>
              </a:r>
              <a:endParaRPr kumimoji="0" lang="zh-TW" altLang="en-US" sz="1600" dirty="0">
                <a:solidFill>
                  <a:prstClr val="black"/>
                </a:solidFill>
                <a:latin typeface="Calibri"/>
                <a:ea typeface="新細明體"/>
              </a:endParaRPr>
            </a:p>
          </p:txBody>
        </p:sp>
        <p:sp>
          <p:nvSpPr>
            <p:cNvPr id="151" name="矩形 150"/>
            <p:cNvSpPr/>
            <p:nvPr/>
          </p:nvSpPr>
          <p:spPr>
            <a:xfrm>
              <a:off x="6950946" y="2570992"/>
              <a:ext cx="2193053" cy="338554"/>
            </a:xfrm>
            <a:prstGeom prst="rect">
              <a:avLst/>
            </a:prstGeom>
          </p:spPr>
          <p:txBody>
            <a:bodyPr wrap="square">
              <a:spAutoFit/>
            </a:bodyPr>
            <a:lstStyle/>
            <a:p>
              <a:pPr fontAlgn="auto">
                <a:spcBef>
                  <a:spcPts val="0"/>
                </a:spcBef>
                <a:spcAft>
                  <a:spcPts val="0"/>
                </a:spcAft>
              </a:pPr>
              <a:r>
                <a:rPr kumimoji="0" lang="en-US" altLang="zh-TW" sz="1600" dirty="0" smtClean="0">
                  <a:solidFill>
                    <a:prstClr val="black"/>
                  </a:solidFill>
                  <a:latin typeface="Calibri"/>
                  <a:ea typeface="新細明體"/>
                </a:rPr>
                <a:t>Fluorescent microscopy</a:t>
              </a:r>
              <a:endParaRPr kumimoji="0" lang="zh-TW" altLang="en-US" sz="1600" dirty="0">
                <a:solidFill>
                  <a:prstClr val="black"/>
                </a:solidFill>
                <a:latin typeface="Calibri"/>
                <a:ea typeface="新細明體"/>
              </a:endParaRPr>
            </a:p>
          </p:txBody>
        </p:sp>
        <p:sp>
          <p:nvSpPr>
            <p:cNvPr id="152" name="文字方塊 151"/>
            <p:cNvSpPr txBox="1"/>
            <p:nvPr/>
          </p:nvSpPr>
          <p:spPr>
            <a:xfrm>
              <a:off x="6946690" y="1906797"/>
              <a:ext cx="1945789" cy="338554"/>
            </a:xfrm>
            <a:prstGeom prst="rect">
              <a:avLst/>
            </a:prstGeom>
            <a:noFill/>
          </p:spPr>
          <p:txBody>
            <a:bodyPr wrap="square" rtlCol="0">
              <a:spAutoFit/>
            </a:bodyPr>
            <a:lstStyle/>
            <a:p>
              <a:pPr fontAlgn="auto">
                <a:spcBef>
                  <a:spcPts val="0"/>
                </a:spcBef>
                <a:spcAft>
                  <a:spcPts val="0"/>
                </a:spcAft>
              </a:pPr>
              <a:r>
                <a:rPr kumimoji="0" lang="en-US" altLang="zh-TW" sz="1600" dirty="0" smtClean="0">
                  <a:solidFill>
                    <a:prstClr val="black"/>
                  </a:solidFill>
                  <a:latin typeface="Calibri"/>
                  <a:ea typeface="新細明體"/>
                </a:rPr>
                <a:t>Genomic DNA PCR</a:t>
              </a:r>
              <a:endParaRPr kumimoji="0" lang="zh-TW" altLang="en-US" sz="1600" dirty="0">
                <a:solidFill>
                  <a:prstClr val="black"/>
                </a:solidFill>
                <a:latin typeface="Calibri"/>
                <a:ea typeface="新細明體"/>
              </a:endParaRPr>
            </a:p>
          </p:txBody>
        </p:sp>
        <p:sp>
          <p:nvSpPr>
            <p:cNvPr id="153" name="矩形 152"/>
            <p:cNvSpPr/>
            <p:nvPr/>
          </p:nvSpPr>
          <p:spPr>
            <a:xfrm>
              <a:off x="6985006" y="2230541"/>
              <a:ext cx="1001877" cy="338554"/>
            </a:xfrm>
            <a:prstGeom prst="rect">
              <a:avLst/>
            </a:prstGeom>
          </p:spPr>
          <p:txBody>
            <a:bodyPr wrap="none">
              <a:spAutoFit/>
            </a:bodyPr>
            <a:lstStyle/>
            <a:p>
              <a:pPr fontAlgn="auto">
                <a:spcBef>
                  <a:spcPts val="0"/>
                </a:spcBef>
                <a:spcAft>
                  <a:spcPts val="0"/>
                </a:spcAft>
              </a:pPr>
              <a:r>
                <a:rPr kumimoji="0" lang="en-US" altLang="zh-TW" sz="1600" dirty="0">
                  <a:solidFill>
                    <a:prstClr val="black"/>
                  </a:solidFill>
                  <a:latin typeface="Calibri"/>
                  <a:ea typeface="新細明體"/>
                </a:rPr>
                <a:t>Radiation</a:t>
              </a:r>
              <a:endParaRPr kumimoji="0" lang="zh-TW" altLang="en-US" sz="1600" dirty="0">
                <a:solidFill>
                  <a:prstClr val="black"/>
                </a:solidFill>
                <a:latin typeface="Calibri"/>
                <a:ea typeface="新細明體"/>
              </a:endParaRPr>
            </a:p>
          </p:txBody>
        </p:sp>
        <p:grpSp>
          <p:nvGrpSpPr>
            <p:cNvPr id="35" name="群組 153"/>
            <p:cNvGrpSpPr/>
            <p:nvPr/>
          </p:nvGrpSpPr>
          <p:grpSpPr>
            <a:xfrm>
              <a:off x="6907459" y="2070555"/>
              <a:ext cx="72001" cy="653408"/>
              <a:chOff x="2771800" y="2348883"/>
              <a:chExt cx="232873" cy="485013"/>
            </a:xfrm>
          </p:grpSpPr>
          <p:grpSp>
            <p:nvGrpSpPr>
              <p:cNvPr id="36" name="群組 77"/>
              <p:cNvGrpSpPr/>
              <p:nvPr/>
            </p:nvGrpSpPr>
            <p:grpSpPr>
              <a:xfrm>
                <a:off x="2771800" y="2348883"/>
                <a:ext cx="232873" cy="485013"/>
                <a:chOff x="4932040" y="4599336"/>
                <a:chExt cx="232873" cy="410546"/>
              </a:xfrm>
            </p:grpSpPr>
            <p:grpSp>
              <p:nvGrpSpPr>
                <p:cNvPr id="37" name="群組 26"/>
                <p:cNvGrpSpPr/>
                <p:nvPr/>
              </p:nvGrpSpPr>
              <p:grpSpPr>
                <a:xfrm>
                  <a:off x="4932042" y="4599336"/>
                  <a:ext cx="232871" cy="410546"/>
                  <a:chOff x="1763688" y="2348876"/>
                  <a:chExt cx="465741" cy="298472"/>
                </a:xfrm>
              </p:grpSpPr>
              <p:cxnSp>
                <p:nvCxnSpPr>
                  <p:cNvPr id="159" name="直線接點 158"/>
                  <p:cNvCxnSpPr/>
                  <p:nvPr/>
                </p:nvCxnSpPr>
                <p:spPr>
                  <a:xfrm>
                    <a:off x="1763688" y="2348876"/>
                    <a:ext cx="0" cy="2984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直線接點 159"/>
                  <p:cNvCxnSpPr/>
                  <p:nvPr/>
                </p:nvCxnSpPr>
                <p:spPr>
                  <a:xfrm>
                    <a:off x="1797381" y="2647348"/>
                    <a:ext cx="4320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8" name="直線接點 157"/>
                <p:cNvCxnSpPr/>
                <p:nvPr/>
              </p:nvCxnSpPr>
              <p:spPr>
                <a:xfrm>
                  <a:off x="4932040" y="4599338"/>
                  <a:ext cx="21602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6" name="直線接點 155"/>
              <p:cNvCxnSpPr/>
              <p:nvPr/>
            </p:nvCxnSpPr>
            <p:spPr>
              <a:xfrm>
                <a:off x="2788644" y="2562684"/>
                <a:ext cx="2160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88" name="文字方塊 87"/>
          <p:cNvSpPr txBox="1"/>
          <p:nvPr/>
        </p:nvSpPr>
        <p:spPr>
          <a:xfrm>
            <a:off x="2154240" y="3135451"/>
            <a:ext cx="631904" cy="338554"/>
          </a:xfrm>
          <a:prstGeom prst="rect">
            <a:avLst/>
          </a:prstGeom>
          <a:noFill/>
        </p:spPr>
        <p:txBody>
          <a:bodyPr wrap="none" rtlCol="0">
            <a:spAutoFit/>
          </a:bodyPr>
          <a:lstStyle/>
          <a:p>
            <a:pPr fontAlgn="auto">
              <a:spcBef>
                <a:spcPts val="0"/>
              </a:spcBef>
              <a:spcAft>
                <a:spcPts val="0"/>
              </a:spcAft>
            </a:pPr>
            <a:r>
              <a:rPr kumimoji="0" lang="el-GR" altLang="zh-TW" sz="1600" dirty="0" smtClean="0">
                <a:solidFill>
                  <a:prstClr val="black"/>
                </a:solidFill>
                <a:latin typeface="Calibri"/>
                <a:ea typeface="新細明體"/>
              </a:rPr>
              <a:t>β</a:t>
            </a:r>
            <a:r>
              <a:rPr kumimoji="0" lang="zh-TW" altLang="en-US" sz="1600" dirty="0" smtClean="0">
                <a:solidFill>
                  <a:prstClr val="black"/>
                </a:solidFill>
                <a:latin typeface="Calibri"/>
                <a:ea typeface="新細明體"/>
              </a:rPr>
              <a:t> </a:t>
            </a:r>
            <a:r>
              <a:rPr kumimoji="0" lang="en-US" altLang="zh-TW" sz="1600" dirty="0" smtClean="0">
                <a:solidFill>
                  <a:prstClr val="black"/>
                </a:solidFill>
                <a:latin typeface="Calibri"/>
                <a:ea typeface="新細明體"/>
              </a:rPr>
              <a:t>cell</a:t>
            </a:r>
            <a:endParaRPr kumimoji="0" lang="zh-TW" altLang="en-US" sz="1600" dirty="0">
              <a:solidFill>
                <a:prstClr val="black"/>
              </a:solidFill>
              <a:latin typeface="Calibri"/>
              <a:ea typeface="新細明體"/>
            </a:endParaRPr>
          </a:p>
        </p:txBody>
      </p:sp>
      <p:grpSp>
        <p:nvGrpSpPr>
          <p:cNvPr id="129" name="群組 128"/>
          <p:cNvGrpSpPr/>
          <p:nvPr/>
        </p:nvGrpSpPr>
        <p:grpSpPr>
          <a:xfrm>
            <a:off x="4472049" y="3609020"/>
            <a:ext cx="4805057" cy="3200234"/>
            <a:chOff x="4472049" y="3609020"/>
            <a:chExt cx="4805057" cy="3200234"/>
          </a:xfrm>
        </p:grpSpPr>
        <p:sp>
          <p:nvSpPr>
            <p:cNvPr id="9" name="文字方塊 8"/>
            <p:cNvSpPr txBox="1"/>
            <p:nvPr/>
          </p:nvSpPr>
          <p:spPr>
            <a:xfrm>
              <a:off x="4526995" y="3609020"/>
              <a:ext cx="4750111" cy="830997"/>
            </a:xfrm>
            <a:prstGeom prst="rect">
              <a:avLst/>
            </a:prstGeom>
            <a:noFill/>
          </p:spPr>
          <p:txBody>
            <a:bodyPr wrap="square" rtlCol="0">
              <a:spAutoFit/>
            </a:bodyPr>
            <a:lstStyle/>
            <a:p>
              <a:pPr fontAlgn="auto">
                <a:lnSpc>
                  <a:spcPct val="120000"/>
                </a:lnSpc>
                <a:spcBef>
                  <a:spcPts val="0"/>
                </a:spcBef>
                <a:spcAft>
                  <a:spcPts val="0"/>
                </a:spcAft>
              </a:pPr>
              <a:r>
                <a:rPr kumimoji="0" lang="en-US" altLang="zh-TW" dirty="0">
                  <a:solidFill>
                    <a:srgbClr val="0000CC"/>
                  </a:solidFill>
                  <a:latin typeface="Calibri"/>
                  <a:ea typeface="新細明體"/>
                </a:rPr>
                <a:t>(4) </a:t>
              </a:r>
              <a:r>
                <a:rPr kumimoji="0" lang="en-US" altLang="zh-TW" dirty="0" smtClean="0">
                  <a:solidFill>
                    <a:srgbClr val="0000CC"/>
                  </a:solidFill>
                  <a:latin typeface="Calibri"/>
                  <a:ea typeface="新細明體"/>
                </a:rPr>
                <a:t>Compare the p</a:t>
              </a:r>
              <a:r>
                <a:rPr kumimoji="0" lang="zh-TW" altLang="en-US" dirty="0" smtClean="0">
                  <a:solidFill>
                    <a:srgbClr val="0000CC"/>
                  </a:solidFill>
                  <a:latin typeface="Calibri"/>
                  <a:ea typeface="新細明體"/>
                </a:rPr>
                <a:t>hysiology </a:t>
              </a:r>
              <a:r>
                <a:rPr kumimoji="0" lang="en-US" altLang="zh-TW" dirty="0" smtClean="0">
                  <a:solidFill>
                    <a:srgbClr val="0000CC"/>
                  </a:solidFill>
                  <a:latin typeface="Calibri"/>
                  <a:ea typeface="新細明體"/>
                </a:rPr>
                <a:t>and pathology of NOD/</a:t>
              </a:r>
              <a:r>
                <a:rPr kumimoji="0" lang="en-US" altLang="zh-TW" dirty="0" err="1" smtClean="0">
                  <a:solidFill>
                    <a:srgbClr val="0000CC"/>
                  </a:solidFill>
                  <a:latin typeface="Calibri"/>
                  <a:ea typeface="新細明體"/>
                </a:rPr>
                <a:t>pIns</a:t>
              </a:r>
              <a:r>
                <a:rPr kumimoji="0" lang="en-US" altLang="zh-TW" dirty="0" smtClean="0">
                  <a:solidFill>
                    <a:srgbClr val="0000CC"/>
                  </a:solidFill>
                  <a:latin typeface="Calibri"/>
                  <a:ea typeface="新細明體"/>
                </a:rPr>
                <a:t>-</a:t>
              </a:r>
              <a:r>
                <a:rPr kumimoji="0" lang="el-GR" altLang="zh-TW" dirty="0" smtClean="0">
                  <a:solidFill>
                    <a:srgbClr val="0000CC"/>
                  </a:solidFill>
                  <a:latin typeface="Calibri"/>
                  <a:ea typeface="新細明體"/>
                </a:rPr>
                <a:t>α</a:t>
              </a:r>
              <a:r>
                <a:rPr kumimoji="0" lang="en-US" altLang="zh-TW" dirty="0" smtClean="0">
                  <a:solidFill>
                    <a:srgbClr val="0000CC"/>
                  </a:solidFill>
                  <a:latin typeface="Calibri"/>
                  <a:ea typeface="新細明體"/>
                </a:rPr>
                <a:t>PEG mice to NOD mice</a:t>
              </a:r>
              <a:endParaRPr kumimoji="0" lang="zh-TW" altLang="en-US" dirty="0">
                <a:solidFill>
                  <a:srgbClr val="0000CC"/>
                </a:solidFill>
                <a:latin typeface="Calibri"/>
                <a:ea typeface="新細明體"/>
              </a:endParaRPr>
            </a:p>
          </p:txBody>
        </p:sp>
        <p:grpSp>
          <p:nvGrpSpPr>
            <p:cNvPr id="21" name="群組 9"/>
            <p:cNvGrpSpPr/>
            <p:nvPr/>
          </p:nvGrpSpPr>
          <p:grpSpPr>
            <a:xfrm>
              <a:off x="4646480" y="4644135"/>
              <a:ext cx="1095650" cy="526039"/>
              <a:chOff x="1403648" y="3995421"/>
              <a:chExt cx="4229665" cy="1953859"/>
            </a:xfrm>
          </p:grpSpPr>
          <p:pic>
            <p:nvPicPr>
              <p:cNvPr id="11" name="Picture 4"/>
              <p:cNvPicPr>
                <a:picLocks noChangeAspect="1" noChangeArrowheads="1"/>
              </p:cNvPicPr>
              <p:nvPr/>
            </p:nvPicPr>
            <p:blipFill>
              <a:blip r:embed="rId3" cstate="print"/>
              <a:srcRect/>
              <a:stretch>
                <a:fillRect/>
              </a:stretch>
            </p:blipFill>
            <p:spPr bwMode="auto">
              <a:xfrm>
                <a:off x="1786030" y="4221090"/>
                <a:ext cx="3847283" cy="1728190"/>
              </a:xfrm>
              <a:prstGeom prst="rect">
                <a:avLst/>
              </a:prstGeom>
              <a:noFill/>
              <a:ln w="9525">
                <a:noFill/>
                <a:miter lim="800000"/>
                <a:headEnd/>
                <a:tailEnd/>
              </a:ln>
            </p:spPr>
          </p:pic>
          <p:sp>
            <p:nvSpPr>
              <p:cNvPr id="12" name="矩形 11"/>
              <p:cNvSpPr/>
              <p:nvPr/>
            </p:nvSpPr>
            <p:spPr>
              <a:xfrm>
                <a:off x="1403648" y="4077072"/>
                <a:ext cx="360040"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3" name="矩形 12"/>
              <p:cNvSpPr/>
              <p:nvPr/>
            </p:nvSpPr>
            <p:spPr>
              <a:xfrm>
                <a:off x="4409179" y="3995421"/>
                <a:ext cx="1224134" cy="11521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sp>
          <p:nvSpPr>
            <p:cNvPr id="14" name="文字方塊 13"/>
            <p:cNvSpPr txBox="1"/>
            <p:nvPr/>
          </p:nvSpPr>
          <p:spPr>
            <a:xfrm>
              <a:off x="4472049" y="5130462"/>
              <a:ext cx="2305195" cy="338554"/>
            </a:xfrm>
            <a:prstGeom prst="rect">
              <a:avLst/>
            </a:prstGeom>
            <a:noFill/>
          </p:spPr>
          <p:txBody>
            <a:bodyPr wrap="square" rtlCol="0">
              <a:spAutoFit/>
            </a:bodyPr>
            <a:lstStyle/>
            <a:p>
              <a:pPr algn="just" fontAlgn="auto">
                <a:spcBef>
                  <a:spcPts val="0"/>
                </a:spcBef>
                <a:spcAft>
                  <a:spcPts val="0"/>
                </a:spcAft>
              </a:pPr>
              <a:r>
                <a:rPr kumimoji="0" lang="en-US" altLang="zh-TW" sz="1600" dirty="0">
                  <a:solidFill>
                    <a:prstClr val="black"/>
                  </a:solidFill>
                  <a:latin typeface="Calibri"/>
                  <a:ea typeface="新細明體"/>
                </a:rPr>
                <a:t>NOD/</a:t>
              </a:r>
              <a:r>
                <a:rPr kumimoji="0" lang="en-US" altLang="zh-TW" sz="1600" dirty="0" err="1">
                  <a:solidFill>
                    <a:prstClr val="black"/>
                  </a:solidFill>
                  <a:latin typeface="Calibri"/>
                  <a:ea typeface="新細明體"/>
                </a:rPr>
                <a:t>pIns</a:t>
              </a:r>
              <a:r>
                <a:rPr kumimoji="0" lang="en-US" altLang="zh-TW" sz="1600" dirty="0">
                  <a:solidFill>
                    <a:prstClr val="black"/>
                  </a:solidFill>
                  <a:latin typeface="Calibri"/>
                  <a:ea typeface="新細明體"/>
                </a:rPr>
                <a:t>-</a:t>
              </a:r>
              <a:r>
                <a:rPr kumimoji="0" lang="el-GR" altLang="zh-TW" sz="1600" dirty="0">
                  <a:solidFill>
                    <a:prstClr val="black"/>
                  </a:solidFill>
                  <a:latin typeface="Calibri"/>
                  <a:ea typeface="新細明體"/>
                </a:rPr>
                <a:t>α</a:t>
              </a:r>
              <a:r>
                <a:rPr kumimoji="0" lang="en-US" altLang="zh-TW" sz="1600" dirty="0">
                  <a:solidFill>
                    <a:prstClr val="black"/>
                  </a:solidFill>
                  <a:latin typeface="Calibri"/>
                  <a:ea typeface="新細明體"/>
                </a:rPr>
                <a:t>PEG mice</a:t>
              </a:r>
              <a:endParaRPr kumimoji="0" lang="zh-TW" altLang="en-US" sz="1600" dirty="0">
                <a:solidFill>
                  <a:prstClr val="black"/>
                </a:solidFill>
                <a:latin typeface="Calibri"/>
                <a:ea typeface="新細明體"/>
              </a:endParaRPr>
            </a:p>
          </p:txBody>
        </p:sp>
        <p:grpSp>
          <p:nvGrpSpPr>
            <p:cNvPr id="26" name="群組 99"/>
            <p:cNvGrpSpPr/>
            <p:nvPr/>
          </p:nvGrpSpPr>
          <p:grpSpPr>
            <a:xfrm>
              <a:off x="4745858" y="5904275"/>
              <a:ext cx="951267" cy="504056"/>
              <a:chOff x="3707904" y="2420888"/>
              <a:chExt cx="1512168" cy="720080"/>
            </a:xfrm>
          </p:grpSpPr>
          <p:pic>
            <p:nvPicPr>
              <p:cNvPr id="101" name="Picture 2"/>
              <p:cNvPicPr>
                <a:picLocks noChangeAspect="1" noChangeArrowheads="1"/>
              </p:cNvPicPr>
              <p:nvPr/>
            </p:nvPicPr>
            <p:blipFill>
              <a:blip r:embed="rId4" cstate="print"/>
              <a:srcRect l="6842" t="38503" r="21321"/>
              <a:stretch>
                <a:fillRect/>
              </a:stretch>
            </p:blipFill>
            <p:spPr bwMode="auto">
              <a:xfrm>
                <a:off x="3707904" y="2420888"/>
                <a:ext cx="1512168" cy="720080"/>
              </a:xfrm>
              <a:prstGeom prst="rect">
                <a:avLst/>
              </a:prstGeom>
              <a:noFill/>
              <a:ln w="9525">
                <a:noFill/>
                <a:miter lim="800000"/>
                <a:headEnd/>
                <a:tailEnd/>
              </a:ln>
            </p:spPr>
          </p:pic>
          <p:sp>
            <p:nvSpPr>
              <p:cNvPr id="102" name="矩形 101"/>
              <p:cNvSpPr/>
              <p:nvPr/>
            </p:nvSpPr>
            <p:spPr>
              <a:xfrm>
                <a:off x="4211960" y="2564904"/>
                <a:ext cx="360040" cy="306000"/>
              </a:xfrm>
              <a:prstGeom prst="rect">
                <a:avLst/>
              </a:prstGeom>
              <a:solidFill>
                <a:srgbClr val="CBCBCB"/>
              </a:solidFill>
              <a:ln w="6350">
                <a:solidFill>
                  <a:srgbClr val="CBC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03" name="矩形 102"/>
              <p:cNvSpPr/>
              <p:nvPr/>
            </p:nvSpPr>
            <p:spPr>
              <a:xfrm>
                <a:off x="4860032" y="2420888"/>
                <a:ext cx="360040"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sp>
          <p:nvSpPr>
            <p:cNvPr id="106" name="文字方塊 105"/>
            <p:cNvSpPr txBox="1"/>
            <p:nvPr/>
          </p:nvSpPr>
          <p:spPr>
            <a:xfrm>
              <a:off x="4662488" y="6399330"/>
              <a:ext cx="1040670" cy="338554"/>
            </a:xfrm>
            <a:prstGeom prst="rect">
              <a:avLst/>
            </a:prstGeom>
            <a:noFill/>
          </p:spPr>
          <p:txBody>
            <a:bodyPr wrap="none" rtlCol="0">
              <a:spAutoFit/>
            </a:bodyPr>
            <a:lstStyle/>
            <a:p>
              <a:pPr fontAlgn="auto">
                <a:spcBef>
                  <a:spcPts val="0"/>
                </a:spcBef>
                <a:spcAft>
                  <a:spcPts val="0"/>
                </a:spcAft>
              </a:pPr>
              <a:r>
                <a:rPr kumimoji="0" lang="en-US" altLang="zh-TW" sz="1600" dirty="0">
                  <a:solidFill>
                    <a:prstClr val="black"/>
                  </a:solidFill>
                  <a:latin typeface="Calibri"/>
                  <a:ea typeface="新細明體"/>
                </a:rPr>
                <a:t>NOD mice</a:t>
              </a:r>
              <a:endParaRPr kumimoji="0" lang="zh-TW" altLang="en-US" sz="1600" dirty="0">
                <a:solidFill>
                  <a:prstClr val="black"/>
                </a:solidFill>
                <a:latin typeface="Calibri"/>
                <a:ea typeface="新細明體"/>
              </a:endParaRPr>
            </a:p>
          </p:txBody>
        </p:sp>
        <p:sp>
          <p:nvSpPr>
            <p:cNvPr id="62" name="文字方塊 61"/>
            <p:cNvSpPr txBox="1"/>
            <p:nvPr/>
          </p:nvSpPr>
          <p:spPr>
            <a:xfrm>
              <a:off x="6811190" y="5589240"/>
              <a:ext cx="2171300" cy="1220014"/>
            </a:xfrm>
            <a:prstGeom prst="rect">
              <a:avLst/>
            </a:prstGeom>
            <a:noFill/>
            <a:ln>
              <a:noFill/>
            </a:ln>
          </p:spPr>
          <p:txBody>
            <a:bodyPr wrap="none" rtlCol="0">
              <a:spAutoFit/>
            </a:bodyPr>
            <a:lstStyle/>
            <a:p>
              <a:pPr fontAlgn="auto">
                <a:lnSpc>
                  <a:spcPct val="120000"/>
                </a:lnSpc>
                <a:spcBef>
                  <a:spcPts val="0"/>
                </a:spcBef>
                <a:spcAft>
                  <a:spcPts val="0"/>
                </a:spcAft>
              </a:pPr>
              <a:r>
                <a:rPr kumimoji="0" lang="en-US" altLang="zh-TW" sz="1600" dirty="0">
                  <a:solidFill>
                    <a:prstClr val="black"/>
                  </a:solidFill>
                  <a:latin typeface="Calibri"/>
                  <a:ea typeface="新細明體"/>
                </a:rPr>
                <a:t>Disease incidence</a:t>
              </a:r>
            </a:p>
            <a:p>
              <a:pPr fontAlgn="auto">
                <a:lnSpc>
                  <a:spcPct val="120000"/>
                </a:lnSpc>
                <a:spcBef>
                  <a:spcPts val="0"/>
                </a:spcBef>
                <a:spcAft>
                  <a:spcPts val="0"/>
                </a:spcAft>
              </a:pPr>
              <a:r>
                <a:rPr kumimoji="0" lang="en-US" altLang="zh-TW" sz="1600" dirty="0" smtClean="0">
                  <a:solidFill>
                    <a:prstClr val="black"/>
                  </a:solidFill>
                  <a:latin typeface="Calibri"/>
                  <a:ea typeface="新細明體"/>
                </a:rPr>
                <a:t>Lymphocyte </a:t>
              </a:r>
              <a:r>
                <a:rPr kumimoji="0" lang="en-US" altLang="zh-TW" sz="1600" dirty="0">
                  <a:solidFill>
                    <a:prstClr val="black"/>
                  </a:solidFill>
                  <a:latin typeface="Calibri"/>
                  <a:ea typeface="新細明體"/>
                </a:rPr>
                <a:t>infiltration</a:t>
              </a:r>
            </a:p>
            <a:p>
              <a:pPr fontAlgn="auto">
                <a:lnSpc>
                  <a:spcPct val="120000"/>
                </a:lnSpc>
                <a:spcBef>
                  <a:spcPts val="0"/>
                </a:spcBef>
                <a:spcAft>
                  <a:spcPts val="0"/>
                </a:spcAft>
              </a:pPr>
              <a:r>
                <a:rPr kumimoji="0" lang="en-US" altLang="zh-TW" sz="1600" dirty="0" smtClean="0">
                  <a:solidFill>
                    <a:prstClr val="black"/>
                  </a:solidFill>
                  <a:latin typeface="Calibri"/>
                  <a:ea typeface="新細明體"/>
                </a:rPr>
                <a:t>Autoimmune </a:t>
              </a:r>
              <a:r>
                <a:rPr kumimoji="0" lang="en-US" altLang="zh-TW" sz="1600" dirty="0">
                  <a:solidFill>
                    <a:prstClr val="black"/>
                  </a:solidFill>
                  <a:latin typeface="Calibri"/>
                  <a:ea typeface="新細明體"/>
                </a:rPr>
                <a:t>response </a:t>
              </a:r>
            </a:p>
            <a:p>
              <a:pPr fontAlgn="auto">
                <a:lnSpc>
                  <a:spcPct val="120000"/>
                </a:lnSpc>
                <a:spcBef>
                  <a:spcPts val="0"/>
                </a:spcBef>
                <a:spcAft>
                  <a:spcPts val="0"/>
                </a:spcAft>
              </a:pPr>
              <a:r>
                <a:rPr kumimoji="0" lang="en-US" altLang="zh-TW" sz="1400" dirty="0">
                  <a:solidFill>
                    <a:prstClr val="black"/>
                  </a:solidFill>
                  <a:latin typeface="Calibri"/>
                  <a:ea typeface="新細明體"/>
                </a:rPr>
                <a:t> -B cell (autoantibody)</a:t>
              </a:r>
            </a:p>
          </p:txBody>
        </p:sp>
        <p:sp>
          <p:nvSpPr>
            <p:cNvPr id="4" name="矩形 3"/>
            <p:cNvSpPr/>
            <p:nvPr/>
          </p:nvSpPr>
          <p:spPr>
            <a:xfrm>
              <a:off x="6684880" y="4419110"/>
              <a:ext cx="1847560" cy="369332"/>
            </a:xfrm>
            <a:prstGeom prst="rect">
              <a:avLst/>
            </a:prstGeom>
          </p:spPr>
          <p:txBody>
            <a:bodyPr wrap="square">
              <a:spAutoFit/>
            </a:bodyPr>
            <a:lstStyle/>
            <a:p>
              <a:pPr fontAlgn="auto">
                <a:spcBef>
                  <a:spcPts val="0"/>
                </a:spcBef>
                <a:spcAft>
                  <a:spcPts val="0"/>
                </a:spcAft>
              </a:pPr>
              <a:r>
                <a:rPr kumimoji="0" lang="en-US" altLang="zh-TW" sz="1800" dirty="0" smtClean="0">
                  <a:solidFill>
                    <a:srgbClr val="FF0000"/>
                  </a:solidFill>
                  <a:latin typeface="Calibri"/>
                  <a:ea typeface="新細明體"/>
                </a:rPr>
                <a:t>P</a:t>
              </a:r>
              <a:r>
                <a:rPr kumimoji="0" lang="zh-TW" altLang="en-US" sz="1800" dirty="0" smtClean="0">
                  <a:solidFill>
                    <a:srgbClr val="FF0000"/>
                  </a:solidFill>
                  <a:latin typeface="Calibri"/>
                  <a:ea typeface="新細明體"/>
                </a:rPr>
                <a:t>hysiology</a:t>
              </a:r>
              <a:endParaRPr kumimoji="0" lang="zh-TW" altLang="en-US" sz="1800" dirty="0">
                <a:solidFill>
                  <a:srgbClr val="FF0000"/>
                </a:solidFill>
                <a:latin typeface="Calibri"/>
                <a:ea typeface="新細明體"/>
              </a:endParaRPr>
            </a:p>
          </p:txBody>
        </p:sp>
        <p:grpSp>
          <p:nvGrpSpPr>
            <p:cNvPr id="38" name="群組 77"/>
            <p:cNvGrpSpPr/>
            <p:nvPr/>
          </p:nvGrpSpPr>
          <p:grpSpPr>
            <a:xfrm>
              <a:off x="6778860" y="4887616"/>
              <a:ext cx="66560" cy="217079"/>
              <a:chOff x="4932040" y="4599336"/>
              <a:chExt cx="232873" cy="410546"/>
            </a:xfrm>
          </p:grpSpPr>
          <p:grpSp>
            <p:nvGrpSpPr>
              <p:cNvPr id="39" name="群組 26"/>
              <p:cNvGrpSpPr/>
              <p:nvPr/>
            </p:nvGrpSpPr>
            <p:grpSpPr>
              <a:xfrm>
                <a:off x="4932042" y="4599336"/>
                <a:ext cx="232871" cy="410546"/>
                <a:chOff x="1763688" y="2348876"/>
                <a:chExt cx="465741" cy="298472"/>
              </a:xfrm>
            </p:grpSpPr>
            <p:cxnSp>
              <p:nvCxnSpPr>
                <p:cNvPr id="127" name="直線接點 126"/>
                <p:cNvCxnSpPr/>
                <p:nvPr/>
              </p:nvCxnSpPr>
              <p:spPr>
                <a:xfrm>
                  <a:off x="1763688" y="2348876"/>
                  <a:ext cx="0" cy="2984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直線接點 127"/>
                <p:cNvCxnSpPr/>
                <p:nvPr/>
              </p:nvCxnSpPr>
              <p:spPr>
                <a:xfrm>
                  <a:off x="1797381" y="2647348"/>
                  <a:ext cx="4320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6" name="直線接點 125"/>
              <p:cNvCxnSpPr/>
              <p:nvPr/>
            </p:nvCxnSpPr>
            <p:spPr>
              <a:xfrm>
                <a:off x="4932040" y="4599338"/>
                <a:ext cx="21602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 name="文字方塊 4"/>
            <p:cNvSpPr txBox="1"/>
            <p:nvPr/>
          </p:nvSpPr>
          <p:spPr>
            <a:xfrm>
              <a:off x="6786058" y="4689140"/>
              <a:ext cx="2000257" cy="338554"/>
            </a:xfrm>
            <a:prstGeom prst="rect">
              <a:avLst/>
            </a:prstGeom>
            <a:noFill/>
          </p:spPr>
          <p:txBody>
            <a:bodyPr wrap="square" rtlCol="0">
              <a:spAutoFit/>
            </a:bodyPr>
            <a:lstStyle/>
            <a:p>
              <a:pPr fontAlgn="auto">
                <a:spcBef>
                  <a:spcPts val="0"/>
                </a:spcBef>
                <a:spcAft>
                  <a:spcPts val="0"/>
                </a:spcAft>
              </a:pPr>
              <a:r>
                <a:rPr kumimoji="0" lang="en-US" altLang="zh-TW" sz="1600" dirty="0" smtClean="0">
                  <a:solidFill>
                    <a:prstClr val="black"/>
                  </a:solidFill>
                  <a:latin typeface="Calibri"/>
                  <a:ea typeface="新細明體"/>
                </a:rPr>
                <a:t>Islet number / size</a:t>
              </a:r>
              <a:endParaRPr kumimoji="0" lang="zh-TW" altLang="en-US" sz="1600" dirty="0">
                <a:solidFill>
                  <a:prstClr val="black"/>
                </a:solidFill>
                <a:latin typeface="Calibri"/>
                <a:ea typeface="新細明體"/>
              </a:endParaRPr>
            </a:p>
          </p:txBody>
        </p:sp>
        <p:sp>
          <p:nvSpPr>
            <p:cNvPr id="6" name="文字方塊 5"/>
            <p:cNvSpPr txBox="1"/>
            <p:nvPr/>
          </p:nvSpPr>
          <p:spPr>
            <a:xfrm>
              <a:off x="6777245" y="4980656"/>
              <a:ext cx="1751198" cy="338554"/>
            </a:xfrm>
            <a:prstGeom prst="rect">
              <a:avLst/>
            </a:prstGeom>
            <a:noFill/>
          </p:spPr>
          <p:txBody>
            <a:bodyPr wrap="square" rtlCol="0">
              <a:spAutoFit/>
            </a:bodyPr>
            <a:lstStyle/>
            <a:p>
              <a:pPr fontAlgn="auto">
                <a:spcBef>
                  <a:spcPts val="0"/>
                </a:spcBef>
                <a:spcAft>
                  <a:spcPts val="0"/>
                </a:spcAft>
              </a:pPr>
              <a:r>
                <a:rPr kumimoji="0" lang="en-US" altLang="zh-TW" sz="1600" dirty="0" smtClean="0">
                  <a:solidFill>
                    <a:prstClr val="black"/>
                  </a:solidFill>
                  <a:latin typeface="Calibri"/>
                  <a:ea typeface="新細明體"/>
                </a:rPr>
                <a:t>Insulin secretion</a:t>
              </a:r>
              <a:endParaRPr kumimoji="0" lang="zh-TW" altLang="en-US" sz="1600" dirty="0">
                <a:solidFill>
                  <a:prstClr val="black"/>
                </a:solidFill>
                <a:latin typeface="Calibri"/>
                <a:ea typeface="新細明體"/>
              </a:endParaRPr>
            </a:p>
          </p:txBody>
        </p:sp>
        <p:sp>
          <p:nvSpPr>
            <p:cNvPr id="7" name="矩形 6"/>
            <p:cNvSpPr/>
            <p:nvPr/>
          </p:nvSpPr>
          <p:spPr>
            <a:xfrm>
              <a:off x="6672496" y="5340696"/>
              <a:ext cx="1139864" cy="369332"/>
            </a:xfrm>
            <a:prstGeom prst="rect">
              <a:avLst/>
            </a:prstGeom>
          </p:spPr>
          <p:txBody>
            <a:bodyPr wrap="none">
              <a:spAutoFit/>
            </a:bodyPr>
            <a:lstStyle/>
            <a:p>
              <a:pPr fontAlgn="auto">
                <a:spcBef>
                  <a:spcPts val="0"/>
                </a:spcBef>
                <a:spcAft>
                  <a:spcPts val="0"/>
                </a:spcAft>
              </a:pPr>
              <a:r>
                <a:rPr kumimoji="0" lang="en-US" altLang="zh-TW" sz="1800" dirty="0" smtClean="0">
                  <a:solidFill>
                    <a:srgbClr val="FF0000"/>
                  </a:solidFill>
                  <a:latin typeface="Calibri"/>
                  <a:ea typeface="新細明體"/>
                </a:rPr>
                <a:t>Pathology</a:t>
              </a:r>
              <a:endParaRPr kumimoji="0" lang="zh-TW" altLang="en-US" sz="1800" dirty="0">
                <a:solidFill>
                  <a:srgbClr val="FF0000"/>
                </a:solidFill>
                <a:latin typeface="Calibri"/>
                <a:ea typeface="新細明體"/>
              </a:endParaRPr>
            </a:p>
          </p:txBody>
        </p:sp>
        <p:sp>
          <p:nvSpPr>
            <p:cNvPr id="98" name="文字方塊 97"/>
            <p:cNvSpPr txBox="1"/>
            <p:nvPr/>
          </p:nvSpPr>
          <p:spPr>
            <a:xfrm>
              <a:off x="4842030" y="5504165"/>
              <a:ext cx="645241" cy="400110"/>
            </a:xfrm>
            <a:prstGeom prst="rect">
              <a:avLst/>
            </a:prstGeom>
            <a:noFill/>
          </p:spPr>
          <p:txBody>
            <a:bodyPr wrap="none" rtlCol="0">
              <a:spAutoFit/>
            </a:bodyPr>
            <a:lstStyle/>
            <a:p>
              <a:r>
                <a:rPr lang="en-US" altLang="zh-TW" dirty="0" smtClean="0">
                  <a:solidFill>
                    <a:srgbClr val="FF0000"/>
                  </a:solidFill>
                </a:rPr>
                <a:t>V.S.</a:t>
              </a:r>
              <a:endParaRPr lang="zh-TW" altLang="en-US" dirty="0">
                <a:solidFill>
                  <a:srgbClr val="FF0000"/>
                </a:solidFill>
              </a:endParaRPr>
            </a:p>
          </p:txBody>
        </p:sp>
        <p:grpSp>
          <p:nvGrpSpPr>
            <p:cNvPr id="99" name="群組 153"/>
            <p:cNvGrpSpPr/>
            <p:nvPr/>
          </p:nvGrpSpPr>
          <p:grpSpPr>
            <a:xfrm>
              <a:off x="6766185" y="5769260"/>
              <a:ext cx="72001" cy="653408"/>
              <a:chOff x="2771800" y="2348883"/>
              <a:chExt cx="232873" cy="485013"/>
            </a:xfrm>
          </p:grpSpPr>
          <p:grpSp>
            <p:nvGrpSpPr>
              <p:cNvPr id="100" name="群組 77"/>
              <p:cNvGrpSpPr/>
              <p:nvPr/>
            </p:nvGrpSpPr>
            <p:grpSpPr>
              <a:xfrm>
                <a:off x="2771800" y="2348883"/>
                <a:ext cx="232873" cy="485013"/>
                <a:chOff x="4932040" y="4599336"/>
                <a:chExt cx="232873" cy="410546"/>
              </a:xfrm>
            </p:grpSpPr>
            <p:grpSp>
              <p:nvGrpSpPr>
                <p:cNvPr id="107" name="群組 26"/>
                <p:cNvGrpSpPr/>
                <p:nvPr/>
              </p:nvGrpSpPr>
              <p:grpSpPr>
                <a:xfrm>
                  <a:off x="4932042" y="4599336"/>
                  <a:ext cx="232871" cy="410546"/>
                  <a:chOff x="1763688" y="2348876"/>
                  <a:chExt cx="465741" cy="298472"/>
                </a:xfrm>
              </p:grpSpPr>
              <p:cxnSp>
                <p:nvCxnSpPr>
                  <p:cNvPr id="109" name="直線接點 108"/>
                  <p:cNvCxnSpPr/>
                  <p:nvPr/>
                </p:nvCxnSpPr>
                <p:spPr>
                  <a:xfrm>
                    <a:off x="1763688" y="2348876"/>
                    <a:ext cx="0" cy="2984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直線接點 112"/>
                  <p:cNvCxnSpPr/>
                  <p:nvPr/>
                </p:nvCxnSpPr>
                <p:spPr>
                  <a:xfrm>
                    <a:off x="1797381" y="2647348"/>
                    <a:ext cx="4320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8" name="直線接點 107"/>
                <p:cNvCxnSpPr/>
                <p:nvPr/>
              </p:nvCxnSpPr>
              <p:spPr>
                <a:xfrm>
                  <a:off x="4932040" y="4599338"/>
                  <a:ext cx="21602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5" name="直線接點 104"/>
              <p:cNvCxnSpPr/>
              <p:nvPr/>
            </p:nvCxnSpPr>
            <p:spPr>
              <a:xfrm>
                <a:off x="2788644" y="2562684"/>
                <a:ext cx="2160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 xmlns:p14="http://schemas.microsoft.com/office/powerpoint/2010/main" val="2850053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blinds(horizontal)">
                                      <p:cBhvr>
                                        <p:cTn id="7" dur="500"/>
                                        <p:tgtEl>
                                          <p:spTgt spid="12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5"/>
                                        </p:tgtEl>
                                        <p:attrNameLst>
                                          <p:attrName>style.visibility</p:attrName>
                                        </p:attrNameLst>
                                      </p:cBhvr>
                                      <p:to>
                                        <p:strVal val="visible"/>
                                      </p:to>
                                    </p:set>
                                    <p:animEffect transition="in" filter="blinds(horizontal)">
                                      <p:cBhvr>
                                        <p:cTn id="12" dur="500"/>
                                        <p:tgtEl>
                                          <p:spTgt spid="12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9"/>
                                        </p:tgtEl>
                                        <p:attrNameLst>
                                          <p:attrName>style.visibility</p:attrName>
                                        </p:attrNameLst>
                                      </p:cBhvr>
                                      <p:to>
                                        <p:strVal val="visible"/>
                                      </p:to>
                                    </p:set>
                                    <p:animEffect transition="in" filter="blinds(horizontal)">
                                      <p:cBhvr>
                                        <p:cTn id="17"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群組 13"/>
          <p:cNvGrpSpPr/>
          <p:nvPr/>
        </p:nvGrpSpPr>
        <p:grpSpPr>
          <a:xfrm>
            <a:off x="195533" y="2446840"/>
            <a:ext cx="3585833" cy="416562"/>
            <a:chOff x="115536" y="1618265"/>
            <a:chExt cx="3585833" cy="416563"/>
          </a:xfrm>
        </p:grpSpPr>
        <p:cxnSp>
          <p:nvCxnSpPr>
            <p:cNvPr id="2" name="直線接點 1"/>
            <p:cNvCxnSpPr/>
            <p:nvPr/>
          </p:nvCxnSpPr>
          <p:spPr>
            <a:xfrm>
              <a:off x="115536" y="1820364"/>
              <a:ext cx="3585833" cy="1723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1661826" y="1691507"/>
              <a:ext cx="1872208" cy="278988"/>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200">
                <a:solidFill>
                  <a:prstClr val="white"/>
                </a:solidFill>
              </a:endParaRPr>
            </a:p>
          </p:txBody>
        </p:sp>
        <p:sp>
          <p:nvSpPr>
            <p:cNvPr id="9" name="文字方塊 8"/>
            <p:cNvSpPr txBox="1"/>
            <p:nvPr/>
          </p:nvSpPr>
          <p:spPr>
            <a:xfrm>
              <a:off x="1674351" y="1672937"/>
              <a:ext cx="1886286" cy="307778"/>
            </a:xfrm>
            <a:prstGeom prst="rect">
              <a:avLst/>
            </a:prstGeom>
            <a:noFill/>
          </p:spPr>
          <p:txBody>
            <a:bodyPr wrap="none" rtlCol="0">
              <a:spAutoFit/>
            </a:bodyPr>
            <a:lstStyle/>
            <a:p>
              <a:pPr fontAlgn="auto">
                <a:spcBef>
                  <a:spcPts val="0"/>
                </a:spcBef>
                <a:spcAft>
                  <a:spcPts val="0"/>
                </a:spcAft>
              </a:pPr>
              <a:r>
                <a:rPr kumimoji="0" lang="en-US" altLang="zh-TW" sz="1400" dirty="0">
                  <a:solidFill>
                    <a:prstClr val="black"/>
                  </a:solidFill>
                  <a:latin typeface="Calibri"/>
                  <a:ea typeface="新細明體"/>
                </a:rPr>
                <a:t>anti-PEG reporter gene</a:t>
              </a:r>
              <a:endParaRPr kumimoji="0" lang="zh-TW" altLang="en-US" sz="1400" dirty="0">
                <a:solidFill>
                  <a:prstClr val="black"/>
                </a:solidFill>
                <a:latin typeface="Calibri"/>
                <a:ea typeface="新細明體"/>
              </a:endParaRPr>
            </a:p>
          </p:txBody>
        </p:sp>
        <p:sp>
          <p:nvSpPr>
            <p:cNvPr id="34" name="向右箭號 33"/>
            <p:cNvSpPr/>
            <p:nvPr/>
          </p:nvSpPr>
          <p:spPr>
            <a:xfrm>
              <a:off x="318228" y="1618265"/>
              <a:ext cx="1323499" cy="416563"/>
            </a:xfrm>
            <a:prstGeom prs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a:solidFill>
                  <a:prstClr val="white"/>
                </a:solidFill>
              </a:endParaRPr>
            </a:p>
          </p:txBody>
        </p:sp>
        <p:sp>
          <p:nvSpPr>
            <p:cNvPr id="35" name="文字方塊 34"/>
            <p:cNvSpPr txBox="1"/>
            <p:nvPr/>
          </p:nvSpPr>
          <p:spPr>
            <a:xfrm>
              <a:off x="299716" y="1664650"/>
              <a:ext cx="1292790" cy="307778"/>
            </a:xfrm>
            <a:prstGeom prst="rect">
              <a:avLst/>
            </a:prstGeom>
            <a:noFill/>
          </p:spPr>
          <p:txBody>
            <a:bodyPr wrap="none" rtlCol="0">
              <a:spAutoFit/>
            </a:bodyPr>
            <a:lstStyle/>
            <a:p>
              <a:pPr fontAlgn="auto">
                <a:spcBef>
                  <a:spcPts val="0"/>
                </a:spcBef>
                <a:spcAft>
                  <a:spcPts val="0"/>
                </a:spcAft>
              </a:pPr>
              <a:r>
                <a:rPr kumimoji="0" lang="en-US" altLang="zh-TW" sz="1400" dirty="0">
                  <a:solidFill>
                    <a:prstClr val="black"/>
                  </a:solidFill>
                  <a:latin typeface="Calibri"/>
                  <a:ea typeface="新細明體"/>
                </a:rPr>
                <a:t>CMV promoter</a:t>
              </a:r>
              <a:endParaRPr kumimoji="0" lang="zh-TW" altLang="en-US" sz="1400" dirty="0">
                <a:solidFill>
                  <a:prstClr val="black"/>
                </a:solidFill>
                <a:latin typeface="Calibri"/>
                <a:ea typeface="新細明體"/>
              </a:endParaRPr>
            </a:p>
          </p:txBody>
        </p:sp>
      </p:grpSp>
      <p:grpSp>
        <p:nvGrpSpPr>
          <p:cNvPr id="20" name="群組 19"/>
          <p:cNvGrpSpPr/>
          <p:nvPr/>
        </p:nvGrpSpPr>
        <p:grpSpPr>
          <a:xfrm>
            <a:off x="1341555" y="1672603"/>
            <a:ext cx="882149" cy="576204"/>
            <a:chOff x="1546846" y="898404"/>
            <a:chExt cx="882149" cy="576204"/>
          </a:xfrm>
        </p:grpSpPr>
        <p:sp>
          <p:nvSpPr>
            <p:cNvPr id="5" name="橢圓 4"/>
            <p:cNvSpPr/>
            <p:nvPr/>
          </p:nvSpPr>
          <p:spPr>
            <a:xfrm>
              <a:off x="1546846" y="961260"/>
              <a:ext cx="882149" cy="513348"/>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a:solidFill>
                  <a:prstClr val="white"/>
                </a:solidFill>
              </a:endParaRPr>
            </a:p>
          </p:txBody>
        </p:sp>
        <p:sp>
          <p:nvSpPr>
            <p:cNvPr id="7" name="矩形 6"/>
            <p:cNvSpPr/>
            <p:nvPr/>
          </p:nvSpPr>
          <p:spPr>
            <a:xfrm rot="17252284">
              <a:off x="2094625" y="832819"/>
              <a:ext cx="107248" cy="302397"/>
            </a:xfrm>
            <a:prstGeom prst="rect">
              <a:avLst/>
            </a:prstGeom>
            <a:solidFill>
              <a:schemeClr val="accent2">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a:solidFill>
                  <a:prstClr val="white"/>
                </a:solidFill>
              </a:endParaRPr>
            </a:p>
          </p:txBody>
        </p:sp>
        <p:sp>
          <p:nvSpPr>
            <p:cNvPr id="53" name="向右箭號 52"/>
            <p:cNvSpPr/>
            <p:nvPr/>
          </p:nvSpPr>
          <p:spPr>
            <a:xfrm rot="20719222">
              <a:off x="1691728" y="898404"/>
              <a:ext cx="302188" cy="183020"/>
            </a:xfrm>
            <a:prstGeom prst="rightArrow">
              <a:avLst/>
            </a:prstGeom>
            <a:solidFill>
              <a:schemeClr val="accent3">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a:solidFill>
                  <a:prstClr val="white"/>
                </a:solidFill>
              </a:endParaRPr>
            </a:p>
          </p:txBody>
        </p:sp>
      </p:grpSp>
      <p:grpSp>
        <p:nvGrpSpPr>
          <p:cNvPr id="72" name="群組 71"/>
          <p:cNvGrpSpPr/>
          <p:nvPr/>
        </p:nvGrpSpPr>
        <p:grpSpPr>
          <a:xfrm>
            <a:off x="6417205" y="4286304"/>
            <a:ext cx="2751564" cy="1693304"/>
            <a:chOff x="6275931" y="4286304"/>
            <a:chExt cx="2751564" cy="1693304"/>
          </a:xfrm>
        </p:grpSpPr>
        <p:sp>
          <p:nvSpPr>
            <p:cNvPr id="65" name="文字方塊 64"/>
            <p:cNvSpPr txBox="1"/>
            <p:nvPr/>
          </p:nvSpPr>
          <p:spPr>
            <a:xfrm>
              <a:off x="6802488" y="5148611"/>
              <a:ext cx="2225007" cy="830997"/>
            </a:xfrm>
            <a:prstGeom prst="rect">
              <a:avLst/>
            </a:prstGeom>
            <a:noFill/>
          </p:spPr>
          <p:txBody>
            <a:bodyPr wrap="square" rtlCol="0">
              <a:spAutoFit/>
            </a:bodyPr>
            <a:lstStyle/>
            <a:p>
              <a:pPr algn="ctr" fontAlgn="auto">
                <a:spcBef>
                  <a:spcPts val="0"/>
                </a:spcBef>
                <a:spcAft>
                  <a:spcPts val="0"/>
                </a:spcAft>
              </a:pPr>
              <a:r>
                <a:rPr kumimoji="0" lang="en-US" altLang="zh-TW" sz="1600" dirty="0" smtClean="0">
                  <a:solidFill>
                    <a:prstClr val="black"/>
                  </a:solidFill>
                  <a:latin typeface="Calibri"/>
                  <a:ea typeface="新細明體"/>
                </a:rPr>
                <a:t>Detect anti-PEG reporter expression by </a:t>
              </a:r>
              <a:r>
                <a:rPr kumimoji="0" lang="en-US" altLang="zh-TW" sz="1600" dirty="0">
                  <a:solidFill>
                    <a:prstClr val="black"/>
                  </a:solidFill>
                  <a:latin typeface="Calibri"/>
                  <a:ea typeface="新細明體"/>
                </a:rPr>
                <a:t>flow cytometry</a:t>
              </a:r>
              <a:endParaRPr kumimoji="0" lang="zh-TW" altLang="en-US" sz="1600" dirty="0">
                <a:solidFill>
                  <a:prstClr val="black"/>
                </a:solidFill>
                <a:latin typeface="Calibri"/>
                <a:ea typeface="新細明體"/>
              </a:endParaRPr>
            </a:p>
          </p:txBody>
        </p:sp>
        <p:sp>
          <p:nvSpPr>
            <p:cNvPr id="75" name="向右箭號 74"/>
            <p:cNvSpPr/>
            <p:nvPr/>
          </p:nvSpPr>
          <p:spPr>
            <a:xfrm>
              <a:off x="6275931" y="5083108"/>
              <a:ext cx="613283" cy="203300"/>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a:solidFill>
                  <a:prstClr val="white"/>
                </a:solidFill>
              </a:endParaRPr>
            </a:p>
          </p:txBody>
        </p:sp>
        <p:pic>
          <p:nvPicPr>
            <p:cNvPr id="77" name="圖片 7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235810" y="4286304"/>
              <a:ext cx="1219200" cy="868680"/>
            </a:xfrm>
            <a:prstGeom prst="rect">
              <a:avLst/>
            </a:prstGeom>
          </p:spPr>
        </p:pic>
      </p:grpSp>
      <p:grpSp>
        <p:nvGrpSpPr>
          <p:cNvPr id="70" name="群組 69"/>
          <p:cNvGrpSpPr/>
          <p:nvPr/>
        </p:nvGrpSpPr>
        <p:grpSpPr>
          <a:xfrm>
            <a:off x="2587811" y="4644135"/>
            <a:ext cx="4236069" cy="1155903"/>
            <a:chOff x="2587811" y="4644135"/>
            <a:chExt cx="4236069" cy="1155903"/>
          </a:xfrm>
        </p:grpSpPr>
        <p:grpSp>
          <p:nvGrpSpPr>
            <p:cNvPr id="16" name="群組 20"/>
            <p:cNvGrpSpPr/>
            <p:nvPr/>
          </p:nvGrpSpPr>
          <p:grpSpPr>
            <a:xfrm>
              <a:off x="3957709" y="4938443"/>
              <a:ext cx="676753" cy="489157"/>
              <a:chOff x="3598477" y="2874618"/>
              <a:chExt cx="676753" cy="489157"/>
            </a:xfrm>
          </p:grpSpPr>
          <p:sp>
            <p:nvSpPr>
              <p:cNvPr id="48" name="橢圓 47"/>
              <p:cNvSpPr/>
              <p:nvPr/>
            </p:nvSpPr>
            <p:spPr>
              <a:xfrm>
                <a:off x="3598477" y="2874618"/>
                <a:ext cx="676753" cy="489157"/>
              </a:xfrm>
              <a:prstGeom prst="ellipse">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a:solidFill>
                    <a:prstClr val="white"/>
                  </a:solidFill>
                </a:endParaRPr>
              </a:p>
            </p:txBody>
          </p:sp>
          <p:sp>
            <p:nvSpPr>
              <p:cNvPr id="49" name="橢圓 48"/>
              <p:cNvSpPr/>
              <p:nvPr/>
            </p:nvSpPr>
            <p:spPr>
              <a:xfrm>
                <a:off x="3663605" y="3035898"/>
                <a:ext cx="188144" cy="157995"/>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a:solidFill>
                    <a:prstClr val="white"/>
                  </a:solidFill>
                </a:endParaRPr>
              </a:p>
            </p:txBody>
          </p:sp>
        </p:grpSp>
        <p:sp>
          <p:nvSpPr>
            <p:cNvPr id="50" name="文字方塊 49"/>
            <p:cNvSpPr txBox="1"/>
            <p:nvPr/>
          </p:nvSpPr>
          <p:spPr>
            <a:xfrm>
              <a:off x="4797025" y="4644135"/>
              <a:ext cx="992579" cy="369332"/>
            </a:xfrm>
            <a:prstGeom prst="rect">
              <a:avLst/>
            </a:prstGeom>
            <a:noFill/>
          </p:spPr>
          <p:txBody>
            <a:bodyPr wrap="none" rtlCol="0">
              <a:spAutoFit/>
            </a:bodyPr>
            <a:lstStyle/>
            <a:p>
              <a:pPr fontAlgn="auto">
                <a:spcBef>
                  <a:spcPts val="0"/>
                </a:spcBef>
                <a:spcAft>
                  <a:spcPts val="0"/>
                </a:spcAft>
              </a:pPr>
              <a:r>
                <a:rPr kumimoji="0" lang="en-US" altLang="zh-TW" sz="1800" dirty="0">
                  <a:solidFill>
                    <a:prstClr val="black"/>
                  </a:solidFill>
                  <a:latin typeface="Calibri"/>
                  <a:ea typeface="新細明體"/>
                </a:rPr>
                <a:t>3T3 cells</a:t>
              </a:r>
              <a:endParaRPr kumimoji="0" lang="zh-TW" altLang="en-US" sz="1800" dirty="0">
                <a:solidFill>
                  <a:prstClr val="black"/>
                </a:solidFill>
                <a:latin typeface="Calibri"/>
                <a:ea typeface="新細明體"/>
              </a:endParaRPr>
            </a:p>
          </p:txBody>
        </p:sp>
        <p:sp>
          <p:nvSpPr>
            <p:cNvPr id="60" name="向右箭號 59"/>
            <p:cNvSpPr/>
            <p:nvPr/>
          </p:nvSpPr>
          <p:spPr>
            <a:xfrm>
              <a:off x="2587811" y="5071508"/>
              <a:ext cx="1248775" cy="214899"/>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a:solidFill>
                  <a:prstClr val="white"/>
                </a:solidFill>
              </a:endParaRPr>
            </a:p>
          </p:txBody>
        </p:sp>
        <p:sp>
          <p:nvSpPr>
            <p:cNvPr id="61" name="文字方塊 60"/>
            <p:cNvSpPr txBox="1"/>
            <p:nvPr/>
          </p:nvSpPr>
          <p:spPr>
            <a:xfrm>
              <a:off x="2600889" y="4786069"/>
              <a:ext cx="1248775" cy="338554"/>
            </a:xfrm>
            <a:prstGeom prst="rect">
              <a:avLst/>
            </a:prstGeom>
            <a:noFill/>
          </p:spPr>
          <p:txBody>
            <a:bodyPr wrap="square" rtlCol="0">
              <a:spAutoFit/>
            </a:bodyPr>
            <a:lstStyle/>
            <a:p>
              <a:pPr fontAlgn="auto">
                <a:spcBef>
                  <a:spcPts val="0"/>
                </a:spcBef>
                <a:spcAft>
                  <a:spcPts val="0"/>
                </a:spcAft>
              </a:pPr>
              <a:r>
                <a:rPr kumimoji="0" lang="en-US" altLang="zh-TW" sz="1600" dirty="0">
                  <a:solidFill>
                    <a:prstClr val="black"/>
                  </a:solidFill>
                  <a:latin typeface="Calibri"/>
                  <a:ea typeface="新細明體"/>
                </a:rPr>
                <a:t>transfection</a:t>
              </a:r>
              <a:endParaRPr kumimoji="0" lang="zh-TW" altLang="en-US" sz="1600" dirty="0">
                <a:solidFill>
                  <a:prstClr val="black"/>
                </a:solidFill>
                <a:latin typeface="Calibri"/>
                <a:ea typeface="新細明體"/>
              </a:endParaRPr>
            </a:p>
          </p:txBody>
        </p:sp>
        <p:sp>
          <p:nvSpPr>
            <p:cNvPr id="64" name="文字方塊 63"/>
            <p:cNvSpPr txBox="1"/>
            <p:nvPr/>
          </p:nvSpPr>
          <p:spPr>
            <a:xfrm>
              <a:off x="4797025" y="5219908"/>
              <a:ext cx="1096775" cy="369332"/>
            </a:xfrm>
            <a:prstGeom prst="rect">
              <a:avLst/>
            </a:prstGeom>
            <a:noFill/>
          </p:spPr>
          <p:txBody>
            <a:bodyPr wrap="none" rtlCol="0">
              <a:spAutoFit/>
            </a:bodyPr>
            <a:lstStyle/>
            <a:p>
              <a:pPr fontAlgn="auto">
                <a:spcBef>
                  <a:spcPts val="0"/>
                </a:spcBef>
                <a:spcAft>
                  <a:spcPts val="0"/>
                </a:spcAft>
              </a:pPr>
              <a:r>
                <a:rPr kumimoji="0" lang="en-US" altLang="zh-TW" sz="1800" dirty="0">
                  <a:solidFill>
                    <a:prstClr val="black"/>
                  </a:solidFill>
                  <a:latin typeface="Calibri"/>
                  <a:ea typeface="新細明體"/>
                </a:rPr>
                <a:t>NIT1 cells</a:t>
              </a:r>
            </a:p>
          </p:txBody>
        </p:sp>
        <p:sp>
          <p:nvSpPr>
            <p:cNvPr id="74" name="矩形 73"/>
            <p:cNvSpPr/>
            <p:nvPr/>
          </p:nvSpPr>
          <p:spPr>
            <a:xfrm>
              <a:off x="4751068" y="5492261"/>
              <a:ext cx="2072812" cy="307777"/>
            </a:xfrm>
            <a:prstGeom prst="rect">
              <a:avLst/>
            </a:prstGeom>
          </p:spPr>
          <p:txBody>
            <a:bodyPr wrap="none">
              <a:spAutoFit/>
            </a:bodyPr>
            <a:lstStyle/>
            <a:p>
              <a:pPr fontAlgn="auto">
                <a:spcBef>
                  <a:spcPts val="0"/>
                </a:spcBef>
                <a:spcAft>
                  <a:spcPts val="0"/>
                </a:spcAft>
              </a:pPr>
              <a:r>
                <a:rPr kumimoji="0" lang="en-US" altLang="zh-TW" sz="1400" dirty="0">
                  <a:solidFill>
                    <a:srgbClr val="FF0000"/>
                  </a:solidFill>
                  <a:latin typeface="Calibri"/>
                  <a:ea typeface="新細明體"/>
                </a:rPr>
                <a:t>(pancreatic beta-cell line)</a:t>
              </a:r>
              <a:endParaRPr kumimoji="0" lang="zh-TW" altLang="en-US" sz="1400" dirty="0">
                <a:solidFill>
                  <a:srgbClr val="FF0000"/>
                </a:solidFill>
                <a:latin typeface="Calibri"/>
                <a:ea typeface="新細明體"/>
              </a:endParaRPr>
            </a:p>
          </p:txBody>
        </p:sp>
        <p:grpSp>
          <p:nvGrpSpPr>
            <p:cNvPr id="22" name="群組 79"/>
            <p:cNvGrpSpPr/>
            <p:nvPr/>
          </p:nvGrpSpPr>
          <p:grpSpPr>
            <a:xfrm>
              <a:off x="4707015" y="4874345"/>
              <a:ext cx="104135" cy="540000"/>
              <a:chOff x="4932040" y="4599338"/>
              <a:chExt cx="216024" cy="792379"/>
            </a:xfrm>
          </p:grpSpPr>
          <p:grpSp>
            <p:nvGrpSpPr>
              <p:cNvPr id="30" name="群組 26"/>
              <p:cNvGrpSpPr/>
              <p:nvPr/>
            </p:nvGrpSpPr>
            <p:grpSpPr>
              <a:xfrm>
                <a:off x="4932040" y="4599339"/>
                <a:ext cx="216024" cy="792378"/>
                <a:chOff x="1763688" y="2348876"/>
                <a:chExt cx="432048" cy="576068"/>
              </a:xfrm>
            </p:grpSpPr>
            <p:cxnSp>
              <p:nvCxnSpPr>
                <p:cNvPr id="83" name="直線接點 82"/>
                <p:cNvCxnSpPr/>
                <p:nvPr/>
              </p:nvCxnSpPr>
              <p:spPr>
                <a:xfrm>
                  <a:off x="1763688" y="2348876"/>
                  <a:ext cx="0" cy="5760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線接點 83"/>
                <p:cNvCxnSpPr/>
                <p:nvPr/>
              </p:nvCxnSpPr>
              <p:spPr>
                <a:xfrm>
                  <a:off x="1763688" y="2924944"/>
                  <a:ext cx="4320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82" name="直線接點 81"/>
              <p:cNvCxnSpPr/>
              <p:nvPr/>
            </p:nvCxnSpPr>
            <p:spPr>
              <a:xfrm>
                <a:off x="4932040" y="4599338"/>
                <a:ext cx="21602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1" name="文字方塊 50"/>
            <p:cNvSpPr txBox="1"/>
            <p:nvPr/>
          </p:nvSpPr>
          <p:spPr>
            <a:xfrm>
              <a:off x="4768256" y="4910290"/>
              <a:ext cx="1626407" cy="307777"/>
            </a:xfrm>
            <a:prstGeom prst="rect">
              <a:avLst/>
            </a:prstGeom>
            <a:noFill/>
          </p:spPr>
          <p:txBody>
            <a:bodyPr wrap="none" rtlCol="0">
              <a:spAutoFit/>
            </a:bodyPr>
            <a:lstStyle/>
            <a:p>
              <a:pPr fontAlgn="auto">
                <a:spcBef>
                  <a:spcPts val="0"/>
                </a:spcBef>
                <a:spcAft>
                  <a:spcPts val="0"/>
                </a:spcAft>
              </a:pPr>
              <a:r>
                <a:rPr kumimoji="0" lang="en-US" altLang="zh-TW" sz="1400" dirty="0">
                  <a:solidFill>
                    <a:prstClr val="black"/>
                  </a:solidFill>
                  <a:latin typeface="Calibri"/>
                  <a:ea typeface="新細明體"/>
                </a:rPr>
                <a:t>(mouse fibroblasts)</a:t>
              </a:r>
              <a:endParaRPr kumimoji="0" lang="zh-TW" altLang="en-US" sz="1400" dirty="0">
                <a:solidFill>
                  <a:prstClr val="black"/>
                </a:solidFill>
                <a:latin typeface="Calibri"/>
                <a:ea typeface="新細明體"/>
              </a:endParaRPr>
            </a:p>
          </p:txBody>
        </p:sp>
      </p:grpSp>
      <p:grpSp>
        <p:nvGrpSpPr>
          <p:cNvPr id="73" name="群組 72"/>
          <p:cNvGrpSpPr/>
          <p:nvPr/>
        </p:nvGrpSpPr>
        <p:grpSpPr>
          <a:xfrm>
            <a:off x="3851920" y="4149080"/>
            <a:ext cx="1079334" cy="796547"/>
            <a:chOff x="3851920" y="4149080"/>
            <a:chExt cx="1079334" cy="796547"/>
          </a:xfrm>
        </p:grpSpPr>
        <p:sp>
          <p:nvSpPr>
            <p:cNvPr id="67" name="文字方塊 66"/>
            <p:cNvSpPr txBox="1"/>
            <p:nvPr/>
          </p:nvSpPr>
          <p:spPr>
            <a:xfrm>
              <a:off x="3851920" y="4149080"/>
              <a:ext cx="1079334" cy="338554"/>
            </a:xfrm>
            <a:prstGeom prst="rect">
              <a:avLst/>
            </a:prstGeom>
            <a:noFill/>
          </p:spPr>
          <p:txBody>
            <a:bodyPr wrap="none" rtlCol="0">
              <a:spAutoFit/>
            </a:bodyPr>
            <a:lstStyle/>
            <a:p>
              <a:pPr fontAlgn="auto">
                <a:spcBef>
                  <a:spcPts val="0"/>
                </a:spcBef>
                <a:spcAft>
                  <a:spcPts val="0"/>
                </a:spcAft>
              </a:pPr>
              <a:r>
                <a:rPr kumimoji="0" lang="en-US" altLang="zh-TW" sz="1600" dirty="0">
                  <a:solidFill>
                    <a:prstClr val="black"/>
                  </a:solidFill>
                  <a:latin typeface="Calibri"/>
                  <a:ea typeface="新細明體"/>
                </a:rPr>
                <a:t>PEG-Q-dot</a:t>
              </a:r>
              <a:endParaRPr kumimoji="0" lang="zh-TW" altLang="en-US" sz="1600" dirty="0">
                <a:solidFill>
                  <a:prstClr val="black"/>
                </a:solidFill>
                <a:latin typeface="Calibri"/>
                <a:ea typeface="新細明體"/>
              </a:endParaRPr>
            </a:p>
          </p:txBody>
        </p:sp>
        <p:pic>
          <p:nvPicPr>
            <p:cNvPr id="6" name="圖片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044739" y="4362852"/>
              <a:ext cx="575039" cy="582775"/>
            </a:xfrm>
            <a:prstGeom prst="rect">
              <a:avLst/>
            </a:prstGeom>
          </p:spPr>
        </p:pic>
      </p:grpSp>
      <p:sp>
        <p:nvSpPr>
          <p:cNvPr id="76" name="文字方塊 75"/>
          <p:cNvSpPr txBox="1"/>
          <p:nvPr/>
        </p:nvSpPr>
        <p:spPr>
          <a:xfrm>
            <a:off x="-198530" y="3040795"/>
            <a:ext cx="2421701" cy="523220"/>
          </a:xfrm>
          <a:prstGeom prst="rect">
            <a:avLst/>
          </a:prstGeom>
          <a:noFill/>
        </p:spPr>
        <p:txBody>
          <a:bodyPr wrap="square" rtlCol="0">
            <a:spAutoFit/>
          </a:bodyPr>
          <a:lstStyle/>
          <a:p>
            <a:pPr algn="ctr" fontAlgn="auto">
              <a:spcBef>
                <a:spcPts val="0"/>
              </a:spcBef>
              <a:spcAft>
                <a:spcPts val="0"/>
              </a:spcAft>
            </a:pPr>
            <a:r>
              <a:rPr kumimoji="0" lang="en-US" altLang="zh-TW" sz="1400" dirty="0" smtClean="0">
                <a:solidFill>
                  <a:prstClr val="black"/>
                </a:solidFill>
                <a:latin typeface="Calibri"/>
                <a:ea typeface="新細明體"/>
              </a:rPr>
              <a:t>Ubiquitously express in </a:t>
            </a:r>
            <a:r>
              <a:rPr kumimoji="0" lang="en-US" altLang="zh-TW" sz="1400" dirty="0">
                <a:solidFill>
                  <a:prstClr val="black"/>
                </a:solidFill>
                <a:latin typeface="Calibri"/>
                <a:ea typeface="新細明體"/>
              </a:rPr>
              <a:t>mammalian</a:t>
            </a:r>
            <a:r>
              <a:rPr kumimoji="0" lang="en-US" altLang="zh-TW" sz="1400" dirty="0" smtClean="0">
                <a:solidFill>
                  <a:prstClr val="black"/>
                </a:solidFill>
                <a:latin typeface="Calibri"/>
                <a:ea typeface="新細明體"/>
              </a:rPr>
              <a:t> cells</a:t>
            </a:r>
            <a:endParaRPr kumimoji="0" lang="zh-TW" altLang="en-US" sz="1400" dirty="0">
              <a:solidFill>
                <a:prstClr val="black"/>
              </a:solidFill>
              <a:latin typeface="Calibri"/>
              <a:ea typeface="新細明體"/>
            </a:endParaRPr>
          </a:p>
        </p:txBody>
      </p:sp>
      <p:sp>
        <p:nvSpPr>
          <p:cNvPr id="78" name="文字方塊 77"/>
          <p:cNvSpPr txBox="1"/>
          <p:nvPr/>
        </p:nvSpPr>
        <p:spPr>
          <a:xfrm>
            <a:off x="521550" y="2747057"/>
            <a:ext cx="912429" cy="369332"/>
          </a:xfrm>
          <a:prstGeom prst="rect">
            <a:avLst/>
          </a:prstGeom>
          <a:noFill/>
          <a:ln>
            <a:noFill/>
          </a:ln>
        </p:spPr>
        <p:txBody>
          <a:bodyPr wrap="none" rtlCol="0">
            <a:spAutoFit/>
          </a:bodyPr>
          <a:lstStyle/>
          <a:p>
            <a:pPr fontAlgn="auto">
              <a:spcBef>
                <a:spcPts val="0"/>
              </a:spcBef>
              <a:spcAft>
                <a:spcPts val="0"/>
              </a:spcAft>
            </a:pPr>
            <a:r>
              <a:rPr kumimoji="0" lang="en-US" altLang="zh-TW" sz="1800" dirty="0" smtClean="0">
                <a:solidFill>
                  <a:srgbClr val="006600"/>
                </a:solidFill>
                <a:latin typeface="Calibri"/>
                <a:ea typeface="新細明體"/>
              </a:rPr>
              <a:t>(</a:t>
            </a:r>
            <a:r>
              <a:rPr kumimoji="0" lang="en-US" altLang="zh-TW" sz="1800" dirty="0" err="1" smtClean="0">
                <a:solidFill>
                  <a:srgbClr val="006600"/>
                </a:solidFill>
                <a:latin typeface="Calibri"/>
                <a:ea typeface="新細明體"/>
              </a:rPr>
              <a:t>pCMV</a:t>
            </a:r>
            <a:r>
              <a:rPr kumimoji="0" lang="en-US" altLang="zh-TW" sz="1800" dirty="0" smtClean="0">
                <a:solidFill>
                  <a:srgbClr val="006600"/>
                </a:solidFill>
                <a:latin typeface="Calibri"/>
                <a:ea typeface="新細明體"/>
              </a:rPr>
              <a:t>)</a:t>
            </a:r>
            <a:endParaRPr kumimoji="0" lang="zh-TW" altLang="en-US" sz="1800" dirty="0">
              <a:solidFill>
                <a:srgbClr val="006600"/>
              </a:solidFill>
              <a:latin typeface="Calibri"/>
              <a:ea typeface="新細明體"/>
            </a:endParaRPr>
          </a:p>
        </p:txBody>
      </p:sp>
      <p:grpSp>
        <p:nvGrpSpPr>
          <p:cNvPr id="71" name="群組 70"/>
          <p:cNvGrpSpPr/>
          <p:nvPr/>
        </p:nvGrpSpPr>
        <p:grpSpPr>
          <a:xfrm>
            <a:off x="321722" y="3750924"/>
            <a:ext cx="2455395" cy="2873431"/>
            <a:chOff x="321722" y="3750924"/>
            <a:chExt cx="2455395" cy="2873431"/>
          </a:xfrm>
        </p:grpSpPr>
        <p:sp>
          <p:nvSpPr>
            <p:cNvPr id="105" name="橢圓 104"/>
            <p:cNvSpPr/>
            <p:nvPr/>
          </p:nvSpPr>
          <p:spPr>
            <a:xfrm>
              <a:off x="976127" y="5881419"/>
              <a:ext cx="929286" cy="404382"/>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a:solidFill>
                  <a:prstClr val="white"/>
                </a:solidFill>
              </a:endParaRPr>
            </a:p>
          </p:txBody>
        </p:sp>
        <p:sp>
          <p:nvSpPr>
            <p:cNvPr id="106" name="矩形 105"/>
            <p:cNvSpPr/>
            <p:nvPr/>
          </p:nvSpPr>
          <p:spPr>
            <a:xfrm rot="16888688">
              <a:off x="1649954" y="5721527"/>
              <a:ext cx="135523" cy="409983"/>
            </a:xfrm>
            <a:prstGeom prst="rect">
              <a:avLst/>
            </a:prstGeom>
            <a:solidFill>
              <a:schemeClr val="accent2">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a:solidFill>
                  <a:prstClr val="white"/>
                </a:solidFill>
              </a:endParaRPr>
            </a:p>
          </p:txBody>
        </p:sp>
        <p:sp>
          <p:nvSpPr>
            <p:cNvPr id="107" name="向右箭號 106"/>
            <p:cNvSpPr/>
            <p:nvPr/>
          </p:nvSpPr>
          <p:spPr>
            <a:xfrm rot="20719222">
              <a:off x="1039027" y="5826656"/>
              <a:ext cx="480659" cy="192747"/>
            </a:xfrm>
            <a:prstGeom prst="rightArrow">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a:solidFill>
                  <a:prstClr val="white"/>
                </a:solidFill>
              </a:endParaRPr>
            </a:p>
          </p:txBody>
        </p:sp>
        <p:sp>
          <p:nvSpPr>
            <p:cNvPr id="40" name="橢圓 39"/>
            <p:cNvSpPr/>
            <p:nvPr/>
          </p:nvSpPr>
          <p:spPr>
            <a:xfrm>
              <a:off x="949449" y="4382659"/>
              <a:ext cx="929286" cy="404382"/>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a:solidFill>
                  <a:prstClr val="white"/>
                </a:solidFill>
              </a:endParaRPr>
            </a:p>
          </p:txBody>
        </p:sp>
        <p:sp>
          <p:nvSpPr>
            <p:cNvPr id="42" name="矩形 41"/>
            <p:cNvSpPr/>
            <p:nvPr/>
          </p:nvSpPr>
          <p:spPr>
            <a:xfrm rot="16888688">
              <a:off x="1623276" y="4222767"/>
              <a:ext cx="135523" cy="409983"/>
            </a:xfrm>
            <a:prstGeom prst="rect">
              <a:avLst/>
            </a:prstGeom>
            <a:solidFill>
              <a:schemeClr val="accent2">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a:solidFill>
                  <a:prstClr val="white"/>
                </a:solidFill>
              </a:endParaRPr>
            </a:p>
          </p:txBody>
        </p:sp>
        <p:sp>
          <p:nvSpPr>
            <p:cNvPr id="45" name="文字方塊 44"/>
            <p:cNvSpPr txBox="1"/>
            <p:nvPr/>
          </p:nvSpPr>
          <p:spPr>
            <a:xfrm>
              <a:off x="1476210" y="3750924"/>
              <a:ext cx="1300907" cy="523220"/>
            </a:xfrm>
            <a:prstGeom prst="rect">
              <a:avLst/>
            </a:prstGeom>
            <a:noFill/>
          </p:spPr>
          <p:txBody>
            <a:bodyPr wrap="square" rtlCol="0">
              <a:spAutoFit/>
            </a:bodyPr>
            <a:lstStyle/>
            <a:p>
              <a:pPr algn="ctr" fontAlgn="auto">
                <a:spcBef>
                  <a:spcPts val="0"/>
                </a:spcBef>
                <a:spcAft>
                  <a:spcPts val="0"/>
                </a:spcAft>
              </a:pPr>
              <a:r>
                <a:rPr kumimoji="0" lang="en-US" altLang="zh-TW" sz="1400" dirty="0" smtClean="0">
                  <a:solidFill>
                    <a:prstClr val="black"/>
                  </a:solidFill>
                  <a:latin typeface="Calibri"/>
                  <a:ea typeface="新細明體"/>
                </a:rPr>
                <a:t>anti-PEG reporter gene</a:t>
              </a:r>
              <a:endParaRPr kumimoji="0" lang="zh-TW" altLang="en-US" sz="1400" dirty="0">
                <a:solidFill>
                  <a:prstClr val="black"/>
                </a:solidFill>
                <a:latin typeface="Calibri"/>
                <a:ea typeface="新細明體"/>
              </a:endParaRPr>
            </a:p>
          </p:txBody>
        </p:sp>
        <p:sp>
          <p:nvSpPr>
            <p:cNvPr id="47" name="文字方塊 46"/>
            <p:cNvSpPr txBox="1"/>
            <p:nvPr/>
          </p:nvSpPr>
          <p:spPr>
            <a:xfrm>
              <a:off x="321722" y="3777520"/>
              <a:ext cx="1303269" cy="523220"/>
            </a:xfrm>
            <a:prstGeom prst="rect">
              <a:avLst/>
            </a:prstGeom>
            <a:noFill/>
          </p:spPr>
          <p:txBody>
            <a:bodyPr wrap="square" rtlCol="0">
              <a:spAutoFit/>
            </a:bodyPr>
            <a:lstStyle/>
            <a:p>
              <a:pPr algn="ctr" fontAlgn="auto">
                <a:spcBef>
                  <a:spcPts val="0"/>
                </a:spcBef>
                <a:spcAft>
                  <a:spcPts val="0"/>
                </a:spcAft>
              </a:pPr>
              <a:r>
                <a:rPr kumimoji="0" lang="en-US" altLang="zh-TW" sz="1400" dirty="0" smtClean="0">
                  <a:solidFill>
                    <a:prstClr val="black"/>
                  </a:solidFill>
                  <a:latin typeface="Calibri"/>
                  <a:ea typeface="新細明體"/>
                </a:rPr>
                <a:t>human insulin </a:t>
              </a:r>
              <a:r>
                <a:rPr kumimoji="0" lang="en-US" altLang="zh-TW" sz="1400" dirty="0">
                  <a:solidFill>
                    <a:prstClr val="black"/>
                  </a:solidFill>
                  <a:latin typeface="Calibri"/>
                  <a:ea typeface="新細明體"/>
                </a:rPr>
                <a:t>promoter</a:t>
              </a:r>
              <a:endParaRPr kumimoji="0" lang="zh-TW" altLang="en-US" sz="1400" dirty="0">
                <a:solidFill>
                  <a:prstClr val="black"/>
                </a:solidFill>
                <a:latin typeface="Calibri"/>
                <a:ea typeface="新細明體"/>
              </a:endParaRPr>
            </a:p>
          </p:txBody>
        </p:sp>
        <p:sp>
          <p:nvSpPr>
            <p:cNvPr id="52" name="向右箭號 51"/>
            <p:cNvSpPr/>
            <p:nvPr/>
          </p:nvSpPr>
          <p:spPr>
            <a:xfrm rot="20719222">
              <a:off x="1012349" y="4327896"/>
              <a:ext cx="480659" cy="192747"/>
            </a:xfrm>
            <a:prstGeom prst="rightArrow">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a:solidFill>
                  <a:prstClr val="white"/>
                </a:solidFill>
              </a:endParaRPr>
            </a:p>
          </p:txBody>
        </p:sp>
        <p:cxnSp>
          <p:nvCxnSpPr>
            <p:cNvPr id="56" name="直線接點 55"/>
            <p:cNvCxnSpPr/>
            <p:nvPr/>
          </p:nvCxnSpPr>
          <p:spPr>
            <a:xfrm flipH="1" flipV="1">
              <a:off x="1077536" y="4235255"/>
              <a:ext cx="144016" cy="2160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接點 57"/>
            <p:cNvCxnSpPr/>
            <p:nvPr/>
          </p:nvCxnSpPr>
          <p:spPr>
            <a:xfrm flipV="1">
              <a:off x="1682425" y="4199767"/>
              <a:ext cx="196309" cy="2449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文字方塊 58"/>
            <p:cNvSpPr txBox="1"/>
            <p:nvPr/>
          </p:nvSpPr>
          <p:spPr>
            <a:xfrm>
              <a:off x="917065" y="4747145"/>
              <a:ext cx="1063304" cy="338554"/>
            </a:xfrm>
            <a:prstGeom prst="rect">
              <a:avLst/>
            </a:prstGeom>
            <a:noFill/>
          </p:spPr>
          <p:txBody>
            <a:bodyPr wrap="none" rtlCol="0">
              <a:spAutoFit/>
            </a:bodyPr>
            <a:lstStyle/>
            <a:p>
              <a:pPr fontAlgn="auto">
                <a:spcBef>
                  <a:spcPts val="0"/>
                </a:spcBef>
                <a:spcAft>
                  <a:spcPts val="0"/>
                </a:spcAft>
              </a:pPr>
              <a:r>
                <a:rPr kumimoji="0" lang="en-US" altLang="zh-TW" sz="1600" dirty="0" err="1" smtClean="0">
                  <a:solidFill>
                    <a:prstClr val="black"/>
                  </a:solidFill>
                  <a:latin typeface="Calibri" panose="020F0502020204030204" pitchFamily="34" charset="0"/>
                  <a:ea typeface="新細明體"/>
                </a:rPr>
                <a:t>pIns</a:t>
              </a:r>
              <a:r>
                <a:rPr kumimoji="0" lang="en-US" altLang="zh-TW" sz="1600" dirty="0" smtClean="0">
                  <a:solidFill>
                    <a:prstClr val="black"/>
                  </a:solidFill>
                  <a:latin typeface="Calibri" panose="020F0502020204030204" pitchFamily="34" charset="0"/>
                  <a:ea typeface="新細明體"/>
                </a:rPr>
                <a:t>-</a:t>
              </a:r>
              <a:r>
                <a:rPr kumimoji="0" lang="el-GR" altLang="zh-TW" sz="1600" dirty="0">
                  <a:solidFill>
                    <a:prstClr val="black"/>
                  </a:solidFill>
                  <a:latin typeface="Calibri" panose="020F0502020204030204" pitchFamily="34" charset="0"/>
                  <a:ea typeface="新細明體"/>
                </a:rPr>
                <a:t>α</a:t>
              </a:r>
              <a:r>
                <a:rPr kumimoji="0" lang="en-US" altLang="zh-TW" sz="1600" dirty="0">
                  <a:solidFill>
                    <a:prstClr val="black"/>
                  </a:solidFill>
                  <a:latin typeface="Calibri" panose="020F0502020204030204" pitchFamily="34" charset="0"/>
                  <a:ea typeface="新細明體"/>
                </a:rPr>
                <a:t>PEG</a:t>
              </a:r>
              <a:endParaRPr kumimoji="0" lang="zh-TW" altLang="en-US" sz="1600" dirty="0">
                <a:solidFill>
                  <a:prstClr val="black"/>
                </a:solidFill>
                <a:latin typeface="Calibri"/>
                <a:ea typeface="新細明體"/>
              </a:endParaRPr>
            </a:p>
          </p:txBody>
        </p:sp>
        <p:sp>
          <p:nvSpPr>
            <p:cNvPr id="88" name="文字方塊 87"/>
            <p:cNvSpPr txBox="1"/>
            <p:nvPr/>
          </p:nvSpPr>
          <p:spPr>
            <a:xfrm>
              <a:off x="1325379" y="5183022"/>
              <a:ext cx="1300907" cy="523220"/>
            </a:xfrm>
            <a:prstGeom prst="rect">
              <a:avLst/>
            </a:prstGeom>
            <a:noFill/>
          </p:spPr>
          <p:txBody>
            <a:bodyPr wrap="square" rtlCol="0">
              <a:spAutoFit/>
            </a:bodyPr>
            <a:lstStyle/>
            <a:p>
              <a:pPr algn="ctr" fontAlgn="auto">
                <a:spcBef>
                  <a:spcPts val="0"/>
                </a:spcBef>
                <a:spcAft>
                  <a:spcPts val="0"/>
                </a:spcAft>
              </a:pPr>
              <a:r>
                <a:rPr kumimoji="0" lang="en-US" altLang="zh-TW" sz="1400" dirty="0">
                  <a:solidFill>
                    <a:prstClr val="black"/>
                  </a:solidFill>
                  <a:latin typeface="Calibri"/>
                  <a:ea typeface="新細明體"/>
                </a:rPr>
                <a:t>anti-PEG reporter gene</a:t>
              </a:r>
              <a:endParaRPr kumimoji="0" lang="zh-TW" altLang="en-US" sz="1400" dirty="0">
                <a:solidFill>
                  <a:prstClr val="black"/>
                </a:solidFill>
                <a:latin typeface="Calibri"/>
                <a:ea typeface="新細明體"/>
              </a:endParaRPr>
            </a:p>
          </p:txBody>
        </p:sp>
        <p:sp>
          <p:nvSpPr>
            <p:cNvPr id="102" name="文字方塊 101"/>
            <p:cNvSpPr txBox="1"/>
            <p:nvPr/>
          </p:nvSpPr>
          <p:spPr>
            <a:xfrm>
              <a:off x="567454" y="5242287"/>
              <a:ext cx="979282" cy="523220"/>
            </a:xfrm>
            <a:prstGeom prst="rect">
              <a:avLst/>
            </a:prstGeom>
            <a:noFill/>
          </p:spPr>
          <p:txBody>
            <a:bodyPr wrap="square" rtlCol="0">
              <a:spAutoFit/>
            </a:bodyPr>
            <a:lstStyle/>
            <a:p>
              <a:pPr algn="ctr" fontAlgn="auto">
                <a:spcBef>
                  <a:spcPts val="0"/>
                </a:spcBef>
                <a:spcAft>
                  <a:spcPts val="0"/>
                </a:spcAft>
              </a:pPr>
              <a:r>
                <a:rPr kumimoji="0" lang="en-US" altLang="zh-TW" sz="1400" dirty="0" smtClean="0">
                  <a:solidFill>
                    <a:prstClr val="black"/>
                  </a:solidFill>
                  <a:latin typeface="Calibri"/>
                  <a:ea typeface="新細明體"/>
                </a:rPr>
                <a:t>CMV promoter</a:t>
              </a:r>
              <a:endParaRPr kumimoji="0" lang="zh-TW" altLang="en-US" sz="1400" dirty="0">
                <a:solidFill>
                  <a:prstClr val="black"/>
                </a:solidFill>
                <a:latin typeface="Calibri"/>
                <a:ea typeface="新細明體"/>
              </a:endParaRPr>
            </a:p>
          </p:txBody>
        </p:sp>
        <p:cxnSp>
          <p:nvCxnSpPr>
            <p:cNvPr id="103" name="直線接點 102"/>
            <p:cNvCxnSpPr/>
            <p:nvPr/>
          </p:nvCxnSpPr>
          <p:spPr>
            <a:xfrm flipH="1" flipV="1">
              <a:off x="1146120" y="5673743"/>
              <a:ext cx="144016" cy="2160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直線接點 103"/>
            <p:cNvCxnSpPr/>
            <p:nvPr/>
          </p:nvCxnSpPr>
          <p:spPr>
            <a:xfrm flipV="1">
              <a:off x="1644454" y="5646883"/>
              <a:ext cx="196309" cy="2449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文字方塊 22"/>
            <p:cNvSpPr txBox="1"/>
            <p:nvPr/>
          </p:nvSpPr>
          <p:spPr>
            <a:xfrm>
              <a:off x="905266" y="6285801"/>
              <a:ext cx="1226811" cy="338554"/>
            </a:xfrm>
            <a:prstGeom prst="rect">
              <a:avLst/>
            </a:prstGeom>
            <a:noFill/>
          </p:spPr>
          <p:txBody>
            <a:bodyPr wrap="none" rtlCol="0">
              <a:spAutoFit/>
            </a:bodyPr>
            <a:lstStyle/>
            <a:p>
              <a:pPr fontAlgn="auto">
                <a:spcBef>
                  <a:spcPts val="0"/>
                </a:spcBef>
                <a:spcAft>
                  <a:spcPts val="0"/>
                </a:spcAft>
              </a:pPr>
              <a:r>
                <a:rPr kumimoji="0" lang="en-US" altLang="zh-TW" sz="1600" dirty="0" err="1" smtClean="0">
                  <a:solidFill>
                    <a:prstClr val="black"/>
                  </a:solidFill>
                  <a:latin typeface="Calibri"/>
                  <a:ea typeface="新細明體"/>
                </a:rPr>
                <a:t>pCMV</a:t>
              </a:r>
              <a:r>
                <a:rPr kumimoji="0" lang="en-US" altLang="zh-TW" sz="1600" dirty="0" smtClean="0">
                  <a:solidFill>
                    <a:prstClr val="black"/>
                  </a:solidFill>
                  <a:latin typeface="Calibri"/>
                  <a:ea typeface="新細明體"/>
                </a:rPr>
                <a:t>-</a:t>
              </a:r>
              <a:r>
                <a:rPr kumimoji="0" lang="el-GR" altLang="zh-TW" sz="1600" dirty="0">
                  <a:solidFill>
                    <a:prstClr val="black"/>
                  </a:solidFill>
                  <a:latin typeface="Calibri" panose="020F0502020204030204" pitchFamily="34" charset="0"/>
                  <a:ea typeface="新細明體"/>
                </a:rPr>
                <a:t>α</a:t>
              </a:r>
              <a:r>
                <a:rPr kumimoji="0" lang="en-US" altLang="zh-TW" sz="1600" dirty="0" smtClean="0">
                  <a:solidFill>
                    <a:prstClr val="black"/>
                  </a:solidFill>
                  <a:latin typeface="Calibri" panose="020F0502020204030204" pitchFamily="34" charset="0"/>
                  <a:ea typeface="新細明體"/>
                </a:rPr>
                <a:t>PEG</a:t>
              </a:r>
              <a:endParaRPr kumimoji="0" lang="zh-TW" altLang="en-US" sz="1600" dirty="0">
                <a:solidFill>
                  <a:prstClr val="black"/>
                </a:solidFill>
                <a:latin typeface="Calibri"/>
                <a:ea typeface="新細明體"/>
              </a:endParaRPr>
            </a:p>
          </p:txBody>
        </p:sp>
      </p:grpSp>
      <p:grpSp>
        <p:nvGrpSpPr>
          <p:cNvPr id="69" name="群組 68"/>
          <p:cNvGrpSpPr/>
          <p:nvPr/>
        </p:nvGrpSpPr>
        <p:grpSpPr>
          <a:xfrm>
            <a:off x="2499180" y="1178750"/>
            <a:ext cx="6618325" cy="2430270"/>
            <a:chOff x="2499180" y="1178750"/>
            <a:chExt cx="6618325" cy="2430270"/>
          </a:xfrm>
        </p:grpSpPr>
        <p:sp>
          <p:nvSpPr>
            <p:cNvPr id="24" name="弧形 23"/>
            <p:cNvSpPr/>
            <p:nvPr/>
          </p:nvSpPr>
          <p:spPr>
            <a:xfrm>
              <a:off x="2499180" y="1563099"/>
              <a:ext cx="3806407" cy="1524181"/>
            </a:xfrm>
            <a:prstGeom prst="arc">
              <a:avLst>
                <a:gd name="adj1" fmla="val 11668833"/>
                <a:gd name="adj2" fmla="val 20592734"/>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kumimoji="0" lang="zh-TW" altLang="en-US" sz="1800" dirty="0">
                <a:solidFill>
                  <a:prstClr val="black"/>
                </a:solidFill>
              </a:endParaRPr>
            </a:p>
          </p:txBody>
        </p:sp>
        <p:sp>
          <p:nvSpPr>
            <p:cNvPr id="25" name="文字方塊 24"/>
            <p:cNvSpPr txBox="1"/>
            <p:nvPr/>
          </p:nvSpPr>
          <p:spPr>
            <a:xfrm>
              <a:off x="4012786" y="1395167"/>
              <a:ext cx="1027845" cy="369332"/>
            </a:xfrm>
            <a:prstGeom prst="rect">
              <a:avLst/>
            </a:prstGeom>
            <a:solidFill>
              <a:srgbClr val="FFFFCC"/>
            </a:solidFill>
          </p:spPr>
          <p:txBody>
            <a:bodyPr wrap="none" rtlCol="0">
              <a:spAutoFit/>
            </a:bodyPr>
            <a:lstStyle/>
            <a:p>
              <a:pPr fontAlgn="auto">
                <a:spcBef>
                  <a:spcPts val="0"/>
                </a:spcBef>
                <a:spcAft>
                  <a:spcPts val="0"/>
                </a:spcAft>
              </a:pPr>
              <a:r>
                <a:rPr kumimoji="0" lang="en-US" altLang="zh-TW" sz="1800" dirty="0" err="1">
                  <a:solidFill>
                    <a:srgbClr val="FF0000"/>
                  </a:solidFill>
                  <a:latin typeface="Calibri"/>
                  <a:ea typeface="新細明體"/>
                </a:rPr>
                <a:t>subclone</a:t>
              </a:r>
              <a:endParaRPr kumimoji="0" lang="zh-TW" altLang="en-US" sz="1800" dirty="0">
                <a:solidFill>
                  <a:srgbClr val="FF0000"/>
                </a:solidFill>
                <a:latin typeface="Calibri"/>
                <a:ea typeface="新細明體"/>
              </a:endParaRPr>
            </a:p>
          </p:txBody>
        </p:sp>
        <p:sp>
          <p:nvSpPr>
            <p:cNvPr id="26" name="向右箭號 25"/>
            <p:cNvSpPr/>
            <p:nvPr/>
          </p:nvSpPr>
          <p:spPr>
            <a:xfrm>
              <a:off x="3921051" y="2567544"/>
              <a:ext cx="1008112" cy="191331"/>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a:solidFill>
                  <a:prstClr val="white"/>
                </a:solidFill>
              </a:endParaRPr>
            </a:p>
          </p:txBody>
        </p:sp>
        <p:sp>
          <p:nvSpPr>
            <p:cNvPr id="27" name="文字方塊 26"/>
            <p:cNvSpPr txBox="1"/>
            <p:nvPr/>
          </p:nvSpPr>
          <p:spPr>
            <a:xfrm>
              <a:off x="4102906" y="2269151"/>
              <a:ext cx="591700" cy="338554"/>
            </a:xfrm>
            <a:prstGeom prst="rect">
              <a:avLst/>
            </a:prstGeom>
            <a:noFill/>
          </p:spPr>
          <p:txBody>
            <a:bodyPr wrap="none" rtlCol="0">
              <a:spAutoFit/>
            </a:bodyPr>
            <a:lstStyle/>
            <a:p>
              <a:pPr fontAlgn="auto">
                <a:spcBef>
                  <a:spcPts val="0"/>
                </a:spcBef>
                <a:spcAft>
                  <a:spcPts val="0"/>
                </a:spcAft>
              </a:pPr>
              <a:r>
                <a:rPr kumimoji="0" lang="en-US" altLang="zh-TW" sz="1600" dirty="0">
                  <a:solidFill>
                    <a:prstClr val="black"/>
                  </a:solidFill>
                  <a:latin typeface="Calibri"/>
                  <a:ea typeface="新細明體"/>
                </a:rPr>
                <a:t>gene</a:t>
              </a:r>
              <a:endParaRPr kumimoji="0" lang="zh-TW" altLang="en-US" sz="1600" dirty="0">
                <a:solidFill>
                  <a:prstClr val="black"/>
                </a:solidFill>
                <a:latin typeface="Calibri"/>
                <a:ea typeface="新細明體"/>
              </a:endParaRPr>
            </a:p>
          </p:txBody>
        </p:sp>
        <p:sp>
          <p:nvSpPr>
            <p:cNvPr id="28" name="文字方塊 27"/>
            <p:cNvSpPr txBox="1"/>
            <p:nvPr/>
          </p:nvSpPr>
          <p:spPr>
            <a:xfrm>
              <a:off x="3986299" y="2664730"/>
              <a:ext cx="800219" cy="338554"/>
            </a:xfrm>
            <a:prstGeom prst="rect">
              <a:avLst/>
            </a:prstGeom>
            <a:noFill/>
          </p:spPr>
          <p:txBody>
            <a:bodyPr wrap="none" rtlCol="0">
              <a:spAutoFit/>
            </a:bodyPr>
            <a:lstStyle/>
            <a:p>
              <a:pPr fontAlgn="auto">
                <a:spcBef>
                  <a:spcPts val="0"/>
                </a:spcBef>
                <a:spcAft>
                  <a:spcPts val="0"/>
                </a:spcAft>
              </a:pPr>
              <a:r>
                <a:rPr kumimoji="0" lang="en-US" altLang="zh-TW" sz="1600" dirty="0">
                  <a:solidFill>
                    <a:prstClr val="black"/>
                  </a:solidFill>
                  <a:latin typeface="Calibri"/>
                  <a:ea typeface="新細明體"/>
                </a:rPr>
                <a:t>cloning</a:t>
              </a:r>
              <a:endParaRPr kumimoji="0" lang="zh-TW" altLang="en-US" sz="1600" dirty="0">
                <a:solidFill>
                  <a:prstClr val="black"/>
                </a:solidFill>
                <a:latin typeface="Calibri"/>
                <a:ea typeface="新細明體"/>
              </a:endParaRPr>
            </a:p>
          </p:txBody>
        </p:sp>
        <p:grpSp>
          <p:nvGrpSpPr>
            <p:cNvPr id="14" name="群組 14"/>
            <p:cNvGrpSpPr/>
            <p:nvPr/>
          </p:nvGrpSpPr>
          <p:grpSpPr>
            <a:xfrm>
              <a:off x="5040703" y="2467305"/>
              <a:ext cx="3995936" cy="416345"/>
              <a:chOff x="5148063" y="1630252"/>
              <a:chExt cx="3995936" cy="416344"/>
            </a:xfrm>
          </p:grpSpPr>
          <p:cxnSp>
            <p:nvCxnSpPr>
              <p:cNvPr id="17" name="直線接點 16"/>
              <p:cNvCxnSpPr/>
              <p:nvPr/>
            </p:nvCxnSpPr>
            <p:spPr>
              <a:xfrm flipV="1">
                <a:off x="5148063" y="1834006"/>
                <a:ext cx="3995936" cy="152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7211756" y="1697277"/>
                <a:ext cx="1763438" cy="259088"/>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200">
                  <a:solidFill>
                    <a:prstClr val="white"/>
                  </a:solidFill>
                </a:endParaRPr>
              </a:p>
            </p:txBody>
          </p:sp>
          <p:sp>
            <p:nvSpPr>
              <p:cNvPr id="19" name="文字方塊 18"/>
              <p:cNvSpPr txBox="1"/>
              <p:nvPr/>
            </p:nvSpPr>
            <p:spPr>
              <a:xfrm>
                <a:off x="7180137" y="1662713"/>
                <a:ext cx="1886286" cy="307776"/>
              </a:xfrm>
              <a:prstGeom prst="rect">
                <a:avLst/>
              </a:prstGeom>
              <a:noFill/>
            </p:spPr>
            <p:txBody>
              <a:bodyPr wrap="none" rtlCol="0">
                <a:spAutoFit/>
              </a:bodyPr>
              <a:lstStyle/>
              <a:p>
                <a:pPr fontAlgn="auto">
                  <a:spcBef>
                    <a:spcPts val="0"/>
                  </a:spcBef>
                  <a:spcAft>
                    <a:spcPts val="0"/>
                  </a:spcAft>
                </a:pPr>
                <a:r>
                  <a:rPr kumimoji="0" lang="en-US" altLang="zh-TW" sz="1400" dirty="0">
                    <a:solidFill>
                      <a:prstClr val="black"/>
                    </a:solidFill>
                    <a:latin typeface="Calibri"/>
                    <a:ea typeface="新細明體"/>
                  </a:rPr>
                  <a:t>anti-PEG reporter gene</a:t>
                </a:r>
                <a:endParaRPr kumimoji="0" lang="zh-TW" altLang="en-US" sz="1400" dirty="0">
                  <a:solidFill>
                    <a:prstClr val="black"/>
                  </a:solidFill>
                  <a:latin typeface="Calibri"/>
                  <a:ea typeface="新細明體"/>
                </a:endParaRPr>
              </a:p>
            </p:txBody>
          </p:sp>
          <p:sp>
            <p:nvSpPr>
              <p:cNvPr id="32" name="向右箭號 31"/>
              <p:cNvSpPr/>
              <p:nvPr/>
            </p:nvSpPr>
            <p:spPr>
              <a:xfrm>
                <a:off x="5245804" y="1630252"/>
                <a:ext cx="1931665" cy="416344"/>
              </a:xfrm>
              <a:prstGeom prst="rightArrow">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a:solidFill>
                    <a:prstClr val="white"/>
                  </a:solidFill>
                </a:endParaRPr>
              </a:p>
            </p:txBody>
          </p:sp>
          <p:sp>
            <p:nvSpPr>
              <p:cNvPr id="8" name="文字方塊 7"/>
              <p:cNvSpPr txBox="1"/>
              <p:nvPr/>
            </p:nvSpPr>
            <p:spPr>
              <a:xfrm>
                <a:off x="5226820" y="1659945"/>
                <a:ext cx="1981705" cy="307776"/>
              </a:xfrm>
              <a:prstGeom prst="rect">
                <a:avLst/>
              </a:prstGeom>
              <a:noFill/>
            </p:spPr>
            <p:txBody>
              <a:bodyPr wrap="square" rtlCol="0">
                <a:spAutoFit/>
              </a:bodyPr>
              <a:lstStyle/>
              <a:p>
                <a:pPr fontAlgn="auto">
                  <a:spcBef>
                    <a:spcPts val="0"/>
                  </a:spcBef>
                  <a:spcAft>
                    <a:spcPts val="0"/>
                  </a:spcAft>
                </a:pPr>
                <a:r>
                  <a:rPr kumimoji="0" lang="en-US" altLang="zh-TW" sz="1400" dirty="0" smtClean="0">
                    <a:solidFill>
                      <a:prstClr val="black"/>
                    </a:solidFill>
                    <a:latin typeface="Calibri"/>
                    <a:ea typeface="新細明體"/>
                  </a:rPr>
                  <a:t>human insulin </a:t>
                </a:r>
                <a:r>
                  <a:rPr kumimoji="0" lang="en-US" altLang="zh-TW" sz="1400" dirty="0">
                    <a:solidFill>
                      <a:prstClr val="black"/>
                    </a:solidFill>
                    <a:latin typeface="Calibri"/>
                    <a:ea typeface="新細明體"/>
                  </a:rPr>
                  <a:t>promoter</a:t>
                </a:r>
                <a:endParaRPr kumimoji="0" lang="zh-TW" altLang="en-US" sz="1400" dirty="0">
                  <a:solidFill>
                    <a:prstClr val="black"/>
                  </a:solidFill>
                  <a:latin typeface="Calibri"/>
                  <a:ea typeface="新細明體"/>
                </a:endParaRPr>
              </a:p>
            </p:txBody>
          </p:sp>
        </p:grpSp>
        <p:grpSp>
          <p:nvGrpSpPr>
            <p:cNvPr id="21" name="群組 15"/>
            <p:cNvGrpSpPr/>
            <p:nvPr/>
          </p:nvGrpSpPr>
          <p:grpSpPr>
            <a:xfrm>
              <a:off x="6275931" y="1768200"/>
              <a:ext cx="856273" cy="537203"/>
              <a:chOff x="6205052" y="984668"/>
              <a:chExt cx="856273" cy="537203"/>
            </a:xfrm>
          </p:grpSpPr>
          <p:sp>
            <p:nvSpPr>
              <p:cNvPr id="11" name="橢圓 10"/>
              <p:cNvSpPr/>
              <p:nvPr/>
            </p:nvSpPr>
            <p:spPr>
              <a:xfrm>
                <a:off x="6205052" y="1044068"/>
                <a:ext cx="856273" cy="47780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a:solidFill>
                    <a:prstClr val="white"/>
                  </a:solidFill>
                </a:endParaRPr>
              </a:p>
            </p:txBody>
          </p:sp>
          <p:sp>
            <p:nvSpPr>
              <p:cNvPr id="13" name="矩形 12"/>
              <p:cNvSpPr/>
              <p:nvPr/>
            </p:nvSpPr>
            <p:spPr>
              <a:xfrm rot="16888688">
                <a:off x="6752217" y="935817"/>
                <a:ext cx="112364" cy="288161"/>
              </a:xfrm>
              <a:prstGeom prst="rect">
                <a:avLst/>
              </a:prstGeom>
              <a:solidFill>
                <a:schemeClr val="accent2">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a:solidFill>
                    <a:prstClr val="white"/>
                  </a:solidFill>
                </a:endParaRPr>
              </a:p>
            </p:txBody>
          </p:sp>
          <p:sp>
            <p:nvSpPr>
              <p:cNvPr id="54" name="向右箭號 53"/>
              <p:cNvSpPr/>
              <p:nvPr/>
            </p:nvSpPr>
            <p:spPr>
              <a:xfrm rot="20719222">
                <a:off x="6286554" y="984668"/>
                <a:ext cx="383096" cy="172872"/>
              </a:xfrm>
              <a:prstGeom prst="rightArrow">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a:solidFill>
                    <a:prstClr val="white"/>
                  </a:solidFill>
                </a:endParaRPr>
              </a:p>
            </p:txBody>
          </p:sp>
        </p:grpSp>
        <p:sp>
          <p:nvSpPr>
            <p:cNvPr id="3" name="文字方塊 2"/>
            <p:cNvSpPr txBox="1"/>
            <p:nvPr/>
          </p:nvSpPr>
          <p:spPr>
            <a:xfrm>
              <a:off x="5155953" y="3085800"/>
              <a:ext cx="1711302" cy="523220"/>
            </a:xfrm>
            <a:prstGeom prst="rect">
              <a:avLst/>
            </a:prstGeom>
            <a:noFill/>
          </p:spPr>
          <p:txBody>
            <a:bodyPr wrap="none" rtlCol="0">
              <a:spAutoFit/>
            </a:bodyPr>
            <a:lstStyle/>
            <a:p>
              <a:pPr algn="ctr" fontAlgn="auto">
                <a:spcBef>
                  <a:spcPts val="0"/>
                </a:spcBef>
                <a:spcAft>
                  <a:spcPts val="0"/>
                </a:spcAft>
              </a:pPr>
              <a:r>
                <a:rPr kumimoji="0" lang="en-US" altLang="zh-TW" sz="1400" dirty="0" smtClean="0">
                  <a:solidFill>
                    <a:prstClr val="black"/>
                  </a:solidFill>
                  <a:latin typeface="Calibri"/>
                  <a:ea typeface="新細明體"/>
                </a:rPr>
                <a:t>Specifically express </a:t>
              </a:r>
            </a:p>
            <a:p>
              <a:pPr algn="ctr" fontAlgn="auto">
                <a:spcBef>
                  <a:spcPts val="0"/>
                </a:spcBef>
                <a:spcAft>
                  <a:spcPts val="0"/>
                </a:spcAft>
              </a:pPr>
              <a:r>
                <a:rPr kumimoji="0" lang="en-US" altLang="zh-TW" sz="1400" dirty="0" smtClean="0">
                  <a:solidFill>
                    <a:prstClr val="black"/>
                  </a:solidFill>
                  <a:latin typeface="Calibri"/>
                  <a:ea typeface="新細明體"/>
                </a:rPr>
                <a:t>in </a:t>
              </a:r>
              <a:r>
                <a:rPr kumimoji="0" lang="en-US" altLang="zh-TW" sz="1400" dirty="0">
                  <a:solidFill>
                    <a:prstClr val="black"/>
                  </a:solidFill>
                  <a:latin typeface="Calibri"/>
                  <a:ea typeface="新細明體"/>
                </a:rPr>
                <a:t>islet </a:t>
              </a:r>
              <a:r>
                <a:rPr kumimoji="0" lang="el-GR" altLang="zh-TW" sz="1400" dirty="0">
                  <a:solidFill>
                    <a:prstClr val="black"/>
                  </a:solidFill>
                  <a:latin typeface="Calibri"/>
                  <a:ea typeface="新細明體"/>
                </a:rPr>
                <a:t>β</a:t>
              </a:r>
              <a:r>
                <a:rPr kumimoji="0" lang="en-US" altLang="zh-TW" sz="1400" dirty="0">
                  <a:solidFill>
                    <a:prstClr val="black"/>
                  </a:solidFill>
                  <a:latin typeface="Calibri"/>
                  <a:ea typeface="新細明體"/>
                </a:rPr>
                <a:t> </a:t>
              </a:r>
              <a:r>
                <a:rPr kumimoji="0" lang="en-US" altLang="zh-TW" sz="1400" dirty="0" smtClean="0">
                  <a:solidFill>
                    <a:prstClr val="black"/>
                  </a:solidFill>
                  <a:latin typeface="Calibri"/>
                  <a:ea typeface="新細明體"/>
                </a:rPr>
                <a:t>cells</a:t>
              </a:r>
              <a:endParaRPr kumimoji="0" lang="zh-TW" altLang="en-US" sz="1400" dirty="0">
                <a:solidFill>
                  <a:prstClr val="black"/>
                </a:solidFill>
                <a:latin typeface="Calibri"/>
                <a:ea typeface="新細明體"/>
              </a:endParaRPr>
            </a:p>
          </p:txBody>
        </p:sp>
        <p:sp>
          <p:nvSpPr>
            <p:cNvPr id="12" name="文字方塊 11"/>
            <p:cNvSpPr txBox="1"/>
            <p:nvPr/>
          </p:nvSpPr>
          <p:spPr>
            <a:xfrm>
              <a:off x="5660085" y="2789638"/>
              <a:ext cx="728084" cy="369332"/>
            </a:xfrm>
            <a:prstGeom prst="rect">
              <a:avLst/>
            </a:prstGeom>
            <a:noFill/>
          </p:spPr>
          <p:txBody>
            <a:bodyPr wrap="none" rtlCol="0">
              <a:spAutoFit/>
            </a:bodyPr>
            <a:lstStyle/>
            <a:p>
              <a:pPr fontAlgn="auto">
                <a:spcBef>
                  <a:spcPts val="0"/>
                </a:spcBef>
                <a:spcAft>
                  <a:spcPts val="0"/>
                </a:spcAft>
              </a:pPr>
              <a:r>
                <a:rPr kumimoji="0" lang="en-US" altLang="zh-TW" sz="1800" dirty="0" smtClean="0">
                  <a:solidFill>
                    <a:srgbClr val="0000CC"/>
                  </a:solidFill>
                  <a:latin typeface="Calibri"/>
                  <a:ea typeface="新細明體"/>
                </a:rPr>
                <a:t>(</a:t>
              </a:r>
              <a:r>
                <a:rPr kumimoji="0" lang="en-US" altLang="zh-TW" sz="1800" dirty="0" err="1" smtClean="0">
                  <a:solidFill>
                    <a:srgbClr val="0000CC"/>
                  </a:solidFill>
                  <a:latin typeface="Calibri"/>
                  <a:ea typeface="新細明體"/>
                </a:rPr>
                <a:t>pIns</a:t>
              </a:r>
              <a:r>
                <a:rPr kumimoji="0" lang="en-US" altLang="zh-TW" sz="1800" dirty="0" smtClean="0">
                  <a:solidFill>
                    <a:srgbClr val="0000CC"/>
                  </a:solidFill>
                  <a:latin typeface="Calibri"/>
                  <a:ea typeface="新細明體"/>
                </a:rPr>
                <a:t>)</a:t>
              </a:r>
              <a:endParaRPr kumimoji="0" lang="zh-TW" altLang="en-US" sz="1800" dirty="0">
                <a:solidFill>
                  <a:srgbClr val="0000CC"/>
                </a:solidFill>
                <a:latin typeface="Calibri"/>
                <a:ea typeface="新細明體"/>
              </a:endParaRPr>
            </a:p>
          </p:txBody>
        </p:sp>
        <p:sp>
          <p:nvSpPr>
            <p:cNvPr id="29" name="文字方塊 28"/>
            <p:cNvSpPr txBox="1"/>
            <p:nvPr/>
          </p:nvSpPr>
          <p:spPr>
            <a:xfrm>
              <a:off x="6058847" y="1178750"/>
              <a:ext cx="3058658" cy="307777"/>
            </a:xfrm>
            <a:prstGeom prst="rect">
              <a:avLst/>
            </a:prstGeom>
            <a:solidFill>
              <a:schemeClr val="accent5">
                <a:lumMod val="20000"/>
                <a:lumOff val="80000"/>
              </a:schemeClr>
            </a:solidFill>
          </p:spPr>
          <p:txBody>
            <a:bodyPr wrap="none" rtlCol="0">
              <a:spAutoFit/>
            </a:bodyPr>
            <a:lstStyle/>
            <a:p>
              <a:pPr fontAlgn="auto">
                <a:spcBef>
                  <a:spcPts val="0"/>
                </a:spcBef>
                <a:spcAft>
                  <a:spcPts val="0"/>
                </a:spcAft>
              </a:pPr>
              <a:r>
                <a:rPr kumimoji="0" lang="en-US" altLang="zh-TW" sz="1400" dirty="0" smtClean="0">
                  <a:solidFill>
                    <a:prstClr val="black"/>
                  </a:solidFill>
                  <a:latin typeface="Calibri"/>
                  <a:ea typeface="新細明體"/>
                </a:rPr>
                <a:t>Provide by professor </a:t>
              </a:r>
              <a:r>
                <a:rPr kumimoji="0" lang="en-US" altLang="zh-TW" sz="1400" dirty="0" smtClean="0">
                  <a:solidFill>
                    <a:prstClr val="black"/>
                  </a:solidFill>
                  <a:latin typeface="Calibri"/>
                  <a:ea typeface="標楷體" panose="03000509000000000000" pitchFamily="65" charset="-120"/>
                </a:rPr>
                <a:t>Huey-Kang </a:t>
              </a:r>
              <a:r>
                <a:rPr kumimoji="0" lang="en-US" altLang="zh-TW" sz="1400" dirty="0" err="1" smtClean="0">
                  <a:solidFill>
                    <a:prstClr val="black"/>
                  </a:solidFill>
                  <a:latin typeface="Calibri"/>
                  <a:ea typeface="標楷體" panose="03000509000000000000" pitchFamily="65" charset="-120"/>
                </a:rPr>
                <a:t>Sytwu</a:t>
              </a:r>
              <a:endParaRPr kumimoji="0" lang="zh-TW" altLang="en-US" sz="1400" dirty="0">
                <a:solidFill>
                  <a:prstClr val="black"/>
                </a:solidFill>
                <a:latin typeface="Calibri"/>
                <a:ea typeface="新細明體"/>
              </a:endParaRPr>
            </a:p>
          </p:txBody>
        </p:sp>
      </p:grpSp>
      <p:sp>
        <p:nvSpPr>
          <p:cNvPr id="109" name="文字方塊 108"/>
          <p:cNvSpPr txBox="1"/>
          <p:nvPr/>
        </p:nvSpPr>
        <p:spPr>
          <a:xfrm>
            <a:off x="206515" y="-382"/>
            <a:ext cx="8737722" cy="1156727"/>
          </a:xfrm>
          <a:prstGeom prst="rect">
            <a:avLst/>
          </a:prstGeom>
          <a:noFill/>
        </p:spPr>
        <p:txBody>
          <a:bodyPr wrap="square" rtlCol="0">
            <a:spAutoFit/>
          </a:bodyPr>
          <a:lstStyle/>
          <a:p>
            <a:pPr algn="ctr" fontAlgn="auto">
              <a:lnSpc>
                <a:spcPct val="130000"/>
              </a:lnSpc>
              <a:spcBef>
                <a:spcPts val="0"/>
              </a:spcBef>
              <a:spcAft>
                <a:spcPts val="0"/>
              </a:spcAft>
            </a:pPr>
            <a:r>
              <a:rPr kumimoji="0" lang="en-US" altLang="zh-TW" sz="2800" dirty="0" smtClean="0">
                <a:solidFill>
                  <a:srgbClr val="0000CC"/>
                </a:solidFill>
                <a:latin typeface="Times New Roman" pitchFamily="18" charset="0"/>
                <a:ea typeface="新細明體"/>
                <a:cs typeface="Times New Roman" pitchFamily="18" charset="0"/>
              </a:rPr>
              <a:t>Specific expression of anti-PEG reporter </a:t>
            </a:r>
          </a:p>
          <a:p>
            <a:pPr algn="ctr" fontAlgn="auto">
              <a:lnSpc>
                <a:spcPct val="130000"/>
              </a:lnSpc>
              <a:spcBef>
                <a:spcPts val="0"/>
              </a:spcBef>
              <a:spcAft>
                <a:spcPts val="0"/>
              </a:spcAft>
            </a:pPr>
            <a:r>
              <a:rPr kumimoji="0" lang="en-US" altLang="zh-TW" sz="2800" dirty="0" smtClean="0">
                <a:solidFill>
                  <a:srgbClr val="0000CC"/>
                </a:solidFill>
                <a:latin typeface="Times New Roman" pitchFamily="18" charset="0"/>
                <a:ea typeface="新細明體"/>
                <a:cs typeface="Times New Roman" pitchFamily="18" charset="0"/>
              </a:rPr>
              <a:t>in pancreatic islet </a:t>
            </a:r>
            <a:r>
              <a:rPr kumimoji="0" lang="el-GR" altLang="zh-TW" sz="2800" dirty="0" smtClean="0">
                <a:solidFill>
                  <a:srgbClr val="0000CC"/>
                </a:solidFill>
                <a:latin typeface="Times New Roman" pitchFamily="18" charset="0"/>
                <a:ea typeface="新細明體"/>
                <a:cs typeface="Times New Roman" pitchFamily="18" charset="0"/>
              </a:rPr>
              <a:t>β</a:t>
            </a:r>
            <a:r>
              <a:rPr kumimoji="0" lang="en-US" altLang="zh-TW" sz="2800" dirty="0" smtClean="0">
                <a:solidFill>
                  <a:srgbClr val="0000CC"/>
                </a:solidFill>
                <a:latin typeface="Times New Roman" pitchFamily="18" charset="0"/>
                <a:ea typeface="新細明體"/>
                <a:cs typeface="Times New Roman" pitchFamily="18" charset="0"/>
              </a:rPr>
              <a:t> cells</a:t>
            </a:r>
            <a:endParaRPr kumimoji="0" lang="zh-TW" altLang="en-US" sz="2800" dirty="0">
              <a:solidFill>
                <a:srgbClr val="0000CC"/>
              </a:solidFill>
              <a:latin typeface="Times New Roman" pitchFamily="18" charset="0"/>
              <a:ea typeface="新細明體"/>
              <a:cs typeface="Times New Roman" pitchFamily="18" charset="0"/>
            </a:endParaRPr>
          </a:p>
        </p:txBody>
      </p:sp>
      <p:sp>
        <p:nvSpPr>
          <p:cNvPr id="10" name="投影片編號版面配置區 9"/>
          <p:cNvSpPr>
            <a:spLocks noGrp="1"/>
          </p:cNvSpPr>
          <p:nvPr>
            <p:ph type="sldNum" sz="quarter" idx="12"/>
          </p:nvPr>
        </p:nvSpPr>
        <p:spPr/>
        <p:txBody>
          <a:bodyPr/>
          <a:lstStyle/>
          <a:p>
            <a:fld id="{CF99D4FA-62AF-405A-8B3C-58202ADC9D93}" type="slidenum">
              <a:rPr lang="zh-TW" altLang="en-US" smtClean="0">
                <a:solidFill>
                  <a:prstClr val="black">
                    <a:tint val="75000"/>
                  </a:prstClr>
                </a:solidFill>
              </a:rPr>
              <a:pPr/>
              <a:t>14</a:t>
            </a:fld>
            <a:endParaRPr lang="zh-TW" altLang="en-US">
              <a:solidFill>
                <a:prstClr val="black">
                  <a:tint val="75000"/>
                </a:prstClr>
              </a:solidFill>
            </a:endParaRPr>
          </a:p>
        </p:txBody>
      </p:sp>
    </p:spTree>
    <p:extLst>
      <p:ext uri="{BB962C8B-B14F-4D97-AF65-F5344CB8AC3E}">
        <p14:creationId xmlns="" xmlns:p14="http://schemas.microsoft.com/office/powerpoint/2010/main" val="2672868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ipe(left)">
                                      <p:cBhvr>
                                        <p:cTn id="7" dur="5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blinds(horizontal)">
                                      <p:cBhvr>
                                        <p:cTn id="12" dur="500"/>
                                        <p:tgtEl>
                                          <p:spTgt spid="7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wipe(left)">
                                      <p:cBhvr>
                                        <p:cTn id="17" dur="500"/>
                                        <p:tgtEl>
                                          <p:spTgt spid="7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blinds(horizontal)">
                                      <p:cBhvr>
                                        <p:cTn id="22" dur="500"/>
                                        <p:tgtEl>
                                          <p:spTgt spid="7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2"/>
                                        </p:tgtEl>
                                        <p:attrNameLst>
                                          <p:attrName>style.visibility</p:attrName>
                                        </p:attrNameLst>
                                      </p:cBhvr>
                                      <p:to>
                                        <p:strVal val="visible"/>
                                      </p:to>
                                    </p:set>
                                    <p:animEffect transition="in" filter="wipe(left)">
                                      <p:cBhvr>
                                        <p:cTn id="27"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CF99D4FA-62AF-405A-8B3C-58202ADC9D93}" type="slidenum">
              <a:rPr lang="zh-TW" altLang="en-US" smtClean="0">
                <a:solidFill>
                  <a:prstClr val="black">
                    <a:tint val="75000"/>
                  </a:prstClr>
                </a:solidFill>
              </a:rPr>
              <a:pPr/>
              <a:t>15</a:t>
            </a:fld>
            <a:endParaRPr lang="zh-TW" altLang="en-US">
              <a:solidFill>
                <a:prstClr val="black">
                  <a:tint val="75000"/>
                </a:prstClr>
              </a:solidFill>
            </a:endParaRPr>
          </a:p>
        </p:txBody>
      </p:sp>
      <p:sp>
        <p:nvSpPr>
          <p:cNvPr id="4" name="文字方塊 3"/>
          <p:cNvSpPr txBox="1"/>
          <p:nvPr/>
        </p:nvSpPr>
        <p:spPr>
          <a:xfrm>
            <a:off x="2841499" y="2869600"/>
            <a:ext cx="1238807" cy="338554"/>
          </a:xfrm>
          <a:prstGeom prst="rect">
            <a:avLst/>
          </a:prstGeom>
          <a:solidFill>
            <a:srgbClr val="FFCCCC"/>
          </a:solidFill>
        </p:spPr>
        <p:txBody>
          <a:bodyPr wrap="square" rtlCol="0">
            <a:spAutoFit/>
          </a:bodyPr>
          <a:lstStyle/>
          <a:p>
            <a:pPr fontAlgn="auto">
              <a:spcBef>
                <a:spcPts val="0"/>
              </a:spcBef>
              <a:spcAft>
                <a:spcPts val="0"/>
              </a:spcAft>
            </a:pPr>
            <a:r>
              <a:rPr kumimoji="0" lang="en-US" altLang="zh-TW" sz="1600" dirty="0" smtClean="0">
                <a:solidFill>
                  <a:prstClr val="black"/>
                </a:solidFill>
                <a:latin typeface="Calibri"/>
                <a:ea typeface="新細明體"/>
              </a:rPr>
              <a:t>NIT-1 </a:t>
            </a:r>
            <a:r>
              <a:rPr kumimoji="0" lang="en-US" altLang="zh-TW" sz="1600" dirty="0">
                <a:solidFill>
                  <a:prstClr val="black"/>
                </a:solidFill>
                <a:latin typeface="Calibri"/>
                <a:ea typeface="新細明體"/>
              </a:rPr>
              <a:t>cell</a:t>
            </a:r>
            <a:endParaRPr kumimoji="0" lang="zh-TW" altLang="en-US" sz="1600" dirty="0">
              <a:solidFill>
                <a:prstClr val="black"/>
              </a:solidFill>
              <a:latin typeface="Calibri"/>
              <a:ea typeface="新細明體"/>
            </a:endParaRPr>
          </a:p>
        </p:txBody>
      </p:sp>
      <p:sp>
        <p:nvSpPr>
          <p:cNvPr id="5" name="文字方塊 4"/>
          <p:cNvSpPr txBox="1"/>
          <p:nvPr/>
        </p:nvSpPr>
        <p:spPr>
          <a:xfrm>
            <a:off x="6701835" y="2869600"/>
            <a:ext cx="1051725" cy="338554"/>
          </a:xfrm>
          <a:prstGeom prst="rect">
            <a:avLst/>
          </a:prstGeom>
          <a:solidFill>
            <a:srgbClr val="FFFF99"/>
          </a:solidFill>
        </p:spPr>
        <p:txBody>
          <a:bodyPr wrap="square" rtlCol="0">
            <a:spAutoFit/>
          </a:bodyPr>
          <a:lstStyle/>
          <a:p>
            <a:pPr fontAlgn="auto">
              <a:spcBef>
                <a:spcPts val="0"/>
              </a:spcBef>
              <a:spcAft>
                <a:spcPts val="0"/>
              </a:spcAft>
            </a:pPr>
            <a:r>
              <a:rPr kumimoji="0" lang="en-US" altLang="zh-TW" sz="1600" dirty="0">
                <a:solidFill>
                  <a:prstClr val="black"/>
                </a:solidFill>
                <a:latin typeface="Calibri"/>
                <a:ea typeface="新細明體"/>
              </a:rPr>
              <a:t>3T3 cell</a:t>
            </a:r>
            <a:endParaRPr kumimoji="0" lang="zh-TW" altLang="en-US" sz="1600" dirty="0">
              <a:solidFill>
                <a:prstClr val="black"/>
              </a:solidFill>
              <a:latin typeface="Calibri"/>
              <a:ea typeface="新細明體"/>
            </a:endParaRPr>
          </a:p>
        </p:txBody>
      </p:sp>
      <p:pic>
        <p:nvPicPr>
          <p:cNvPr id="7" name="Picture 18" descr="NIT-1 AGP3 +Q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466655" y="3303188"/>
            <a:ext cx="3241506" cy="290304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6" name="Group 6"/>
          <p:cNvGrpSpPr>
            <a:grpSpLocks/>
          </p:cNvGrpSpPr>
          <p:nvPr/>
        </p:nvGrpSpPr>
        <p:grpSpPr bwMode="auto">
          <a:xfrm>
            <a:off x="2665251" y="3451179"/>
            <a:ext cx="1896682" cy="739072"/>
            <a:chOff x="1461" y="932"/>
            <a:chExt cx="1142" cy="445"/>
          </a:xfrm>
        </p:grpSpPr>
        <p:sp>
          <p:nvSpPr>
            <p:cNvPr id="9" name="Text Box 7"/>
            <p:cNvSpPr txBox="1">
              <a:spLocks noChangeArrowheads="1"/>
            </p:cNvSpPr>
            <p:nvPr/>
          </p:nvSpPr>
          <p:spPr bwMode="auto">
            <a:xfrm>
              <a:off x="1652" y="932"/>
              <a:ext cx="951" cy="4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kumimoji="0" lang="en-US" altLang="zh-TW" sz="1400" dirty="0">
                  <a:solidFill>
                    <a:prstClr val="black"/>
                  </a:solidFill>
                  <a:latin typeface="Calibri" panose="020F0502020204030204" pitchFamily="34" charset="0"/>
                  <a:ea typeface="新細明體"/>
                </a:rPr>
                <a:t>NIT-1 empty</a:t>
              </a:r>
            </a:p>
            <a:p>
              <a:pPr fontAlgn="auto">
                <a:spcBef>
                  <a:spcPts val="0"/>
                </a:spcBef>
                <a:spcAft>
                  <a:spcPts val="0"/>
                </a:spcAft>
              </a:pPr>
              <a:r>
                <a:rPr kumimoji="0" lang="en-US" altLang="zh-TW" sz="1400" dirty="0">
                  <a:solidFill>
                    <a:prstClr val="black"/>
                  </a:solidFill>
                  <a:latin typeface="Calibri" panose="020F0502020204030204" pitchFamily="34" charset="0"/>
                  <a:ea typeface="新細明體"/>
                </a:rPr>
                <a:t>NIT-1 </a:t>
              </a:r>
              <a:r>
                <a:rPr kumimoji="0" lang="en-US" altLang="zh-TW" sz="1400" dirty="0" err="1" smtClean="0">
                  <a:solidFill>
                    <a:prstClr val="black"/>
                  </a:solidFill>
                  <a:latin typeface="Calibri" panose="020F0502020204030204" pitchFamily="34" charset="0"/>
                  <a:ea typeface="新細明體"/>
                </a:rPr>
                <a:t>pCMV</a:t>
              </a:r>
              <a:r>
                <a:rPr kumimoji="0" lang="en-US" altLang="zh-TW" sz="1400" dirty="0" smtClean="0">
                  <a:solidFill>
                    <a:prstClr val="black"/>
                  </a:solidFill>
                  <a:latin typeface="Calibri" panose="020F0502020204030204" pitchFamily="34" charset="0"/>
                  <a:ea typeface="新細明體"/>
                </a:rPr>
                <a:t>-</a:t>
              </a:r>
              <a:r>
                <a:rPr kumimoji="0" lang="el-GR" altLang="zh-TW" sz="1400" dirty="0" smtClean="0">
                  <a:solidFill>
                    <a:prstClr val="black"/>
                  </a:solidFill>
                  <a:latin typeface="Calibri" panose="020F0502020204030204" pitchFamily="34" charset="0"/>
                  <a:ea typeface="新細明體"/>
                </a:rPr>
                <a:t>α</a:t>
              </a:r>
              <a:r>
                <a:rPr kumimoji="0" lang="en-US" altLang="zh-TW" sz="1400" dirty="0">
                  <a:solidFill>
                    <a:prstClr val="black"/>
                  </a:solidFill>
                  <a:latin typeface="Calibri" panose="020F0502020204030204" pitchFamily="34" charset="0"/>
                  <a:ea typeface="新細明體"/>
                </a:rPr>
                <a:t>PEG</a:t>
              </a:r>
            </a:p>
            <a:p>
              <a:pPr fontAlgn="auto">
                <a:spcBef>
                  <a:spcPts val="0"/>
                </a:spcBef>
                <a:spcAft>
                  <a:spcPts val="0"/>
                </a:spcAft>
              </a:pPr>
              <a:r>
                <a:rPr kumimoji="0" lang="en-US" altLang="zh-TW" sz="1400" dirty="0">
                  <a:solidFill>
                    <a:prstClr val="black"/>
                  </a:solidFill>
                  <a:latin typeface="Calibri" panose="020F0502020204030204" pitchFamily="34" charset="0"/>
                  <a:ea typeface="新細明體"/>
                </a:rPr>
                <a:t>NIT-1 </a:t>
              </a:r>
              <a:r>
                <a:rPr kumimoji="0" lang="en-US" altLang="zh-TW" sz="1400" dirty="0" err="1" smtClean="0">
                  <a:solidFill>
                    <a:prstClr val="black"/>
                  </a:solidFill>
                  <a:latin typeface="Calibri" panose="020F0502020204030204" pitchFamily="34" charset="0"/>
                  <a:ea typeface="新細明體"/>
                </a:rPr>
                <a:t>pIns</a:t>
              </a:r>
              <a:r>
                <a:rPr kumimoji="0" lang="en-US" altLang="zh-TW" sz="1400" dirty="0" smtClean="0">
                  <a:solidFill>
                    <a:prstClr val="black"/>
                  </a:solidFill>
                  <a:latin typeface="Calibri" panose="020F0502020204030204" pitchFamily="34" charset="0"/>
                  <a:ea typeface="新細明體"/>
                </a:rPr>
                <a:t>-</a:t>
              </a:r>
              <a:r>
                <a:rPr kumimoji="0" lang="el-GR" altLang="zh-TW" sz="1400" dirty="0">
                  <a:solidFill>
                    <a:prstClr val="black"/>
                  </a:solidFill>
                  <a:latin typeface="Calibri" panose="020F0502020204030204" pitchFamily="34" charset="0"/>
                  <a:ea typeface="新細明體"/>
                </a:rPr>
                <a:t>α</a:t>
              </a:r>
              <a:r>
                <a:rPr kumimoji="0" lang="en-US" altLang="zh-TW" sz="1400" dirty="0">
                  <a:solidFill>
                    <a:prstClr val="black"/>
                  </a:solidFill>
                  <a:latin typeface="Calibri" panose="020F0502020204030204" pitchFamily="34" charset="0"/>
                  <a:ea typeface="新細明體"/>
                </a:rPr>
                <a:t>PEG</a:t>
              </a:r>
            </a:p>
          </p:txBody>
        </p:sp>
        <p:sp>
          <p:nvSpPr>
            <p:cNvPr id="10" name="Line 8"/>
            <p:cNvSpPr>
              <a:spLocks noChangeShapeType="1"/>
            </p:cNvSpPr>
            <p:nvPr/>
          </p:nvSpPr>
          <p:spPr bwMode="auto">
            <a:xfrm>
              <a:off x="1461" y="1014"/>
              <a:ext cx="182" cy="0"/>
            </a:xfrm>
            <a:prstGeom prst="line">
              <a:avLst/>
            </a:prstGeom>
            <a:noFill/>
            <a:ln w="3810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kumimoji="0" lang="zh-TW" altLang="en-US" sz="1400">
                <a:solidFill>
                  <a:prstClr val="black"/>
                </a:solidFill>
                <a:latin typeface="Calibri"/>
                <a:ea typeface="新細明體"/>
              </a:endParaRPr>
            </a:p>
          </p:txBody>
        </p:sp>
        <p:sp>
          <p:nvSpPr>
            <p:cNvPr id="11" name="Line 9"/>
            <p:cNvSpPr>
              <a:spLocks noChangeShapeType="1"/>
            </p:cNvSpPr>
            <p:nvPr/>
          </p:nvSpPr>
          <p:spPr bwMode="auto">
            <a:xfrm>
              <a:off x="1461" y="1139"/>
              <a:ext cx="182" cy="0"/>
            </a:xfrm>
            <a:prstGeom prst="line">
              <a:avLst/>
            </a:prstGeom>
            <a:noFill/>
            <a:ln w="38100">
              <a:solidFill>
                <a:srgbClr val="00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kumimoji="0" lang="zh-TW" altLang="en-US" sz="1400">
                <a:solidFill>
                  <a:prstClr val="black"/>
                </a:solidFill>
                <a:latin typeface="Calibri"/>
                <a:ea typeface="新細明體"/>
              </a:endParaRPr>
            </a:p>
          </p:txBody>
        </p:sp>
        <p:sp>
          <p:nvSpPr>
            <p:cNvPr id="12" name="Line 10"/>
            <p:cNvSpPr>
              <a:spLocks noChangeShapeType="1"/>
            </p:cNvSpPr>
            <p:nvPr/>
          </p:nvSpPr>
          <p:spPr bwMode="auto">
            <a:xfrm>
              <a:off x="1470" y="1272"/>
              <a:ext cx="182" cy="0"/>
            </a:xfrm>
            <a:prstGeom prst="line">
              <a:avLst/>
            </a:prstGeom>
            <a:noFill/>
            <a:ln w="38100">
              <a:solidFill>
                <a:srgbClr val="0000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kumimoji="0" lang="zh-TW" altLang="en-US" sz="1400">
                <a:solidFill>
                  <a:prstClr val="black"/>
                </a:solidFill>
                <a:latin typeface="Calibri"/>
                <a:ea typeface="新細明體"/>
              </a:endParaRPr>
            </a:p>
          </p:txBody>
        </p:sp>
      </p:grpSp>
      <p:pic>
        <p:nvPicPr>
          <p:cNvPr id="13" name="Picture 17" descr="3T3 AGP3+Q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331025" y="3303188"/>
            <a:ext cx="3243978" cy="291982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11"/>
          <p:cNvGrpSpPr>
            <a:grpSpLocks/>
          </p:cNvGrpSpPr>
          <p:nvPr/>
        </p:nvGrpSpPr>
        <p:grpSpPr bwMode="auto">
          <a:xfrm>
            <a:off x="6701837" y="3433545"/>
            <a:ext cx="1693862" cy="738188"/>
            <a:chOff x="4152" y="903"/>
            <a:chExt cx="1067" cy="465"/>
          </a:xfrm>
        </p:grpSpPr>
        <p:sp>
          <p:nvSpPr>
            <p:cNvPr id="15" name="Text Box 12"/>
            <p:cNvSpPr txBox="1">
              <a:spLocks noChangeArrowheads="1"/>
            </p:cNvSpPr>
            <p:nvPr/>
          </p:nvSpPr>
          <p:spPr bwMode="auto">
            <a:xfrm>
              <a:off x="4306" y="903"/>
              <a:ext cx="913" cy="4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kumimoji="0" lang="en-US" altLang="zh-TW" sz="1400" dirty="0">
                  <a:solidFill>
                    <a:prstClr val="black"/>
                  </a:solidFill>
                  <a:latin typeface="Calibri" panose="020F0502020204030204" pitchFamily="34" charset="0"/>
                  <a:ea typeface="新細明體"/>
                </a:rPr>
                <a:t>3T3 empty</a:t>
              </a:r>
            </a:p>
            <a:p>
              <a:pPr fontAlgn="auto">
                <a:spcBef>
                  <a:spcPts val="0"/>
                </a:spcBef>
                <a:spcAft>
                  <a:spcPts val="0"/>
                </a:spcAft>
              </a:pPr>
              <a:r>
                <a:rPr kumimoji="0" lang="en-US" altLang="zh-TW" sz="1400" dirty="0">
                  <a:solidFill>
                    <a:prstClr val="black"/>
                  </a:solidFill>
                  <a:latin typeface="Calibri" panose="020F0502020204030204" pitchFamily="34" charset="0"/>
                  <a:ea typeface="新細明體"/>
                </a:rPr>
                <a:t>3T3 </a:t>
              </a:r>
              <a:r>
                <a:rPr kumimoji="0" lang="en-US" altLang="zh-TW" sz="1400" dirty="0" err="1" smtClean="0">
                  <a:solidFill>
                    <a:prstClr val="black"/>
                  </a:solidFill>
                  <a:latin typeface="Calibri" panose="020F0502020204030204" pitchFamily="34" charset="0"/>
                  <a:ea typeface="新細明體"/>
                </a:rPr>
                <a:t>pCMV</a:t>
              </a:r>
              <a:r>
                <a:rPr kumimoji="0" lang="en-US" altLang="zh-TW" sz="1400" dirty="0" smtClean="0">
                  <a:solidFill>
                    <a:prstClr val="black"/>
                  </a:solidFill>
                  <a:latin typeface="Calibri" panose="020F0502020204030204" pitchFamily="34" charset="0"/>
                  <a:ea typeface="新細明體"/>
                </a:rPr>
                <a:t>-</a:t>
              </a:r>
              <a:r>
                <a:rPr kumimoji="0" lang="el-GR" altLang="zh-TW" sz="1400" dirty="0" smtClean="0">
                  <a:solidFill>
                    <a:prstClr val="black"/>
                  </a:solidFill>
                  <a:latin typeface="Calibri" panose="020F0502020204030204" pitchFamily="34" charset="0"/>
                  <a:ea typeface="新細明體"/>
                </a:rPr>
                <a:t>α</a:t>
              </a:r>
              <a:r>
                <a:rPr kumimoji="0" lang="en-US" altLang="zh-TW" sz="1400" dirty="0">
                  <a:solidFill>
                    <a:prstClr val="black"/>
                  </a:solidFill>
                  <a:latin typeface="Calibri" panose="020F0502020204030204" pitchFamily="34" charset="0"/>
                  <a:ea typeface="新細明體"/>
                </a:rPr>
                <a:t>PEG</a:t>
              </a:r>
            </a:p>
            <a:p>
              <a:pPr fontAlgn="auto">
                <a:spcBef>
                  <a:spcPts val="0"/>
                </a:spcBef>
                <a:spcAft>
                  <a:spcPts val="0"/>
                </a:spcAft>
              </a:pPr>
              <a:r>
                <a:rPr kumimoji="0" lang="en-US" altLang="zh-TW" sz="1400" dirty="0">
                  <a:solidFill>
                    <a:prstClr val="black"/>
                  </a:solidFill>
                  <a:latin typeface="Calibri" panose="020F0502020204030204" pitchFamily="34" charset="0"/>
                  <a:ea typeface="新細明體"/>
                </a:rPr>
                <a:t>3T3 </a:t>
              </a:r>
              <a:r>
                <a:rPr kumimoji="0" lang="en-US" altLang="zh-TW" sz="1400" dirty="0" err="1" smtClean="0">
                  <a:solidFill>
                    <a:prstClr val="black"/>
                  </a:solidFill>
                  <a:latin typeface="Calibri" panose="020F0502020204030204" pitchFamily="34" charset="0"/>
                  <a:ea typeface="新細明體"/>
                </a:rPr>
                <a:t>pIns</a:t>
              </a:r>
              <a:r>
                <a:rPr kumimoji="0" lang="en-US" altLang="zh-TW" sz="1400" dirty="0" smtClean="0">
                  <a:solidFill>
                    <a:prstClr val="black"/>
                  </a:solidFill>
                  <a:latin typeface="Calibri" panose="020F0502020204030204" pitchFamily="34" charset="0"/>
                  <a:ea typeface="新細明體"/>
                </a:rPr>
                <a:t>-</a:t>
              </a:r>
              <a:r>
                <a:rPr kumimoji="0" lang="el-GR" altLang="zh-TW" sz="1400" dirty="0">
                  <a:solidFill>
                    <a:prstClr val="black"/>
                  </a:solidFill>
                  <a:latin typeface="Calibri" panose="020F0502020204030204" pitchFamily="34" charset="0"/>
                  <a:ea typeface="新細明體"/>
                </a:rPr>
                <a:t>α</a:t>
              </a:r>
              <a:r>
                <a:rPr kumimoji="0" lang="en-US" altLang="zh-TW" sz="1400" dirty="0">
                  <a:solidFill>
                    <a:prstClr val="black"/>
                  </a:solidFill>
                  <a:latin typeface="Calibri" panose="020F0502020204030204" pitchFamily="34" charset="0"/>
                  <a:ea typeface="新細明體"/>
                </a:rPr>
                <a:t>PEG</a:t>
              </a:r>
            </a:p>
          </p:txBody>
        </p:sp>
        <p:sp>
          <p:nvSpPr>
            <p:cNvPr id="16" name="Line 13"/>
            <p:cNvSpPr>
              <a:spLocks noChangeShapeType="1"/>
            </p:cNvSpPr>
            <p:nvPr/>
          </p:nvSpPr>
          <p:spPr bwMode="auto">
            <a:xfrm>
              <a:off x="4152" y="994"/>
              <a:ext cx="182" cy="0"/>
            </a:xfrm>
            <a:prstGeom prst="line">
              <a:avLst/>
            </a:prstGeom>
            <a:noFill/>
            <a:ln w="3810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kumimoji="0" lang="zh-TW" altLang="en-US" sz="1400">
                <a:solidFill>
                  <a:prstClr val="black"/>
                </a:solidFill>
                <a:latin typeface="Calibri"/>
                <a:ea typeface="新細明體"/>
              </a:endParaRPr>
            </a:p>
          </p:txBody>
        </p:sp>
        <p:sp>
          <p:nvSpPr>
            <p:cNvPr id="17" name="Line 14"/>
            <p:cNvSpPr>
              <a:spLocks noChangeShapeType="1"/>
            </p:cNvSpPr>
            <p:nvPr/>
          </p:nvSpPr>
          <p:spPr bwMode="auto">
            <a:xfrm>
              <a:off x="4152" y="1115"/>
              <a:ext cx="182" cy="0"/>
            </a:xfrm>
            <a:prstGeom prst="line">
              <a:avLst/>
            </a:prstGeom>
            <a:noFill/>
            <a:ln w="38100">
              <a:solidFill>
                <a:srgbClr val="00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kumimoji="0" lang="zh-TW" altLang="en-US" sz="1400">
                <a:solidFill>
                  <a:prstClr val="black"/>
                </a:solidFill>
                <a:latin typeface="Calibri"/>
                <a:ea typeface="新細明體"/>
              </a:endParaRPr>
            </a:p>
          </p:txBody>
        </p:sp>
        <p:sp>
          <p:nvSpPr>
            <p:cNvPr id="18" name="Line 15"/>
            <p:cNvSpPr>
              <a:spLocks noChangeShapeType="1"/>
            </p:cNvSpPr>
            <p:nvPr/>
          </p:nvSpPr>
          <p:spPr bwMode="auto">
            <a:xfrm>
              <a:off x="4152" y="1267"/>
              <a:ext cx="182" cy="0"/>
            </a:xfrm>
            <a:prstGeom prst="line">
              <a:avLst/>
            </a:prstGeom>
            <a:noFill/>
            <a:ln w="38100">
              <a:solidFill>
                <a:srgbClr val="3333CC"/>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kumimoji="0" lang="zh-TW" altLang="en-US" sz="1400">
                <a:solidFill>
                  <a:prstClr val="black"/>
                </a:solidFill>
                <a:latin typeface="Calibri"/>
                <a:ea typeface="新細明體"/>
              </a:endParaRPr>
            </a:p>
          </p:txBody>
        </p:sp>
      </p:grpSp>
      <p:sp>
        <p:nvSpPr>
          <p:cNvPr id="33" name="矩形 32"/>
          <p:cNvSpPr/>
          <p:nvPr/>
        </p:nvSpPr>
        <p:spPr>
          <a:xfrm>
            <a:off x="2425857" y="3135756"/>
            <a:ext cx="2629477" cy="338554"/>
          </a:xfrm>
          <a:prstGeom prst="rect">
            <a:avLst/>
          </a:prstGeom>
        </p:spPr>
        <p:txBody>
          <a:bodyPr wrap="square">
            <a:spAutoFit/>
          </a:bodyPr>
          <a:lstStyle/>
          <a:p>
            <a:pPr fontAlgn="auto">
              <a:spcBef>
                <a:spcPts val="0"/>
              </a:spcBef>
              <a:spcAft>
                <a:spcPts val="0"/>
              </a:spcAft>
            </a:pPr>
            <a:r>
              <a:rPr kumimoji="0" lang="en-US" altLang="zh-TW" sz="1600" dirty="0">
                <a:solidFill>
                  <a:prstClr val="black"/>
                </a:solidFill>
                <a:latin typeface="Calibri"/>
                <a:ea typeface="新細明體"/>
              </a:rPr>
              <a:t>(pancreatic beta-cell line)</a:t>
            </a:r>
            <a:endParaRPr kumimoji="0" lang="zh-TW" altLang="en-US" sz="1600" dirty="0">
              <a:solidFill>
                <a:prstClr val="black"/>
              </a:solidFill>
              <a:latin typeface="Calibri"/>
              <a:ea typeface="新細明體"/>
            </a:endParaRPr>
          </a:p>
        </p:txBody>
      </p:sp>
      <p:sp>
        <p:nvSpPr>
          <p:cNvPr id="34" name="文字方塊 33"/>
          <p:cNvSpPr txBox="1"/>
          <p:nvPr/>
        </p:nvSpPr>
        <p:spPr>
          <a:xfrm>
            <a:off x="6404264" y="3150940"/>
            <a:ext cx="2063188" cy="338554"/>
          </a:xfrm>
          <a:prstGeom prst="rect">
            <a:avLst/>
          </a:prstGeom>
          <a:noFill/>
        </p:spPr>
        <p:txBody>
          <a:bodyPr wrap="square" rtlCol="0">
            <a:spAutoFit/>
          </a:bodyPr>
          <a:lstStyle/>
          <a:p>
            <a:pPr fontAlgn="auto">
              <a:spcBef>
                <a:spcPts val="0"/>
              </a:spcBef>
              <a:spcAft>
                <a:spcPts val="0"/>
              </a:spcAft>
            </a:pPr>
            <a:r>
              <a:rPr kumimoji="0" lang="en-US" altLang="zh-TW" sz="1600" dirty="0">
                <a:solidFill>
                  <a:prstClr val="black"/>
                </a:solidFill>
                <a:latin typeface="Calibri"/>
                <a:ea typeface="新細明體"/>
              </a:rPr>
              <a:t>(mouse fibroblasts)</a:t>
            </a:r>
            <a:endParaRPr kumimoji="0" lang="zh-TW" altLang="en-US" sz="1600" dirty="0">
              <a:solidFill>
                <a:prstClr val="black"/>
              </a:solidFill>
              <a:latin typeface="Calibri"/>
              <a:ea typeface="新細明體"/>
            </a:endParaRPr>
          </a:p>
        </p:txBody>
      </p:sp>
      <p:grpSp>
        <p:nvGrpSpPr>
          <p:cNvPr id="14" name="群組 21"/>
          <p:cNvGrpSpPr/>
          <p:nvPr/>
        </p:nvGrpSpPr>
        <p:grpSpPr>
          <a:xfrm>
            <a:off x="2615271" y="2360471"/>
            <a:ext cx="1787690" cy="382016"/>
            <a:chOff x="2284676" y="2230759"/>
            <a:chExt cx="1409233" cy="382016"/>
          </a:xfrm>
        </p:grpSpPr>
        <p:pic>
          <p:nvPicPr>
            <p:cNvPr id="37" name="圖片 36"/>
            <p:cNvPicPr>
              <a:picLocks noChangeAspect="1"/>
            </p:cNvPicPr>
            <p:nvPr/>
          </p:nvPicPr>
          <p:blipFill rotWithShape="1">
            <a:blip r:embed="rId5" cstate="print">
              <a:extLst>
                <a:ext uri="{28A0092B-C50C-407E-A947-70E740481C1C}">
                  <a14:useLocalDpi xmlns="" xmlns:a14="http://schemas.microsoft.com/office/drawing/2010/main" val="0"/>
                </a:ext>
              </a:extLst>
            </a:blip>
            <a:srcRect b="54902"/>
            <a:stretch/>
          </p:blipFill>
          <p:spPr>
            <a:xfrm>
              <a:off x="2284676" y="2230759"/>
              <a:ext cx="1409233" cy="354948"/>
            </a:xfrm>
            <a:prstGeom prst="rect">
              <a:avLst/>
            </a:prstGeom>
          </p:spPr>
        </p:pic>
        <p:sp>
          <p:nvSpPr>
            <p:cNvPr id="38" name="文字方塊 37"/>
            <p:cNvSpPr txBox="1"/>
            <p:nvPr/>
          </p:nvSpPr>
          <p:spPr>
            <a:xfrm>
              <a:off x="2542168" y="2274221"/>
              <a:ext cx="1014751" cy="338554"/>
            </a:xfrm>
            <a:prstGeom prst="rect">
              <a:avLst/>
            </a:prstGeom>
            <a:noFill/>
          </p:spPr>
          <p:txBody>
            <a:bodyPr wrap="square" rtlCol="0">
              <a:spAutoFit/>
            </a:bodyPr>
            <a:lstStyle/>
            <a:p>
              <a:pPr fontAlgn="auto">
                <a:spcBef>
                  <a:spcPts val="0"/>
                </a:spcBef>
                <a:spcAft>
                  <a:spcPts val="0"/>
                </a:spcAft>
              </a:pPr>
              <a:r>
                <a:rPr kumimoji="0" lang="en-US" altLang="zh-TW" sz="1600" dirty="0" smtClean="0">
                  <a:solidFill>
                    <a:prstClr val="black"/>
                  </a:solidFill>
                  <a:latin typeface="Calibri"/>
                  <a:ea typeface="新細明體"/>
                </a:rPr>
                <a:t>NIT-1 cell</a:t>
              </a:r>
              <a:endParaRPr kumimoji="0" lang="zh-TW" altLang="en-US" sz="1600" dirty="0">
                <a:solidFill>
                  <a:prstClr val="black"/>
                </a:solidFill>
                <a:latin typeface="Calibri"/>
                <a:ea typeface="新細明體"/>
              </a:endParaRPr>
            </a:p>
          </p:txBody>
        </p:sp>
      </p:grpSp>
      <p:grpSp>
        <p:nvGrpSpPr>
          <p:cNvPr id="20" name="群組 23"/>
          <p:cNvGrpSpPr/>
          <p:nvPr/>
        </p:nvGrpSpPr>
        <p:grpSpPr>
          <a:xfrm>
            <a:off x="3119327" y="1875111"/>
            <a:ext cx="1543161" cy="523220"/>
            <a:chOff x="2788732" y="1745399"/>
            <a:chExt cx="1216471" cy="523220"/>
          </a:xfrm>
        </p:grpSpPr>
        <p:grpSp>
          <p:nvGrpSpPr>
            <p:cNvPr id="22" name="群組 41"/>
            <p:cNvGrpSpPr/>
            <p:nvPr/>
          </p:nvGrpSpPr>
          <p:grpSpPr>
            <a:xfrm>
              <a:off x="2788732" y="1798715"/>
              <a:ext cx="223765" cy="462349"/>
              <a:chOff x="4711973" y="2852613"/>
              <a:chExt cx="362907" cy="748780"/>
            </a:xfrm>
          </p:grpSpPr>
          <p:sp>
            <p:nvSpPr>
              <p:cNvPr id="43" name="矩形 42"/>
              <p:cNvSpPr/>
              <p:nvPr/>
            </p:nvSpPr>
            <p:spPr>
              <a:xfrm>
                <a:off x="4967319" y="3426485"/>
                <a:ext cx="45719" cy="174908"/>
              </a:xfrm>
              <a:prstGeom prst="rect">
                <a:avLst/>
              </a:prstGeom>
              <a:solidFill>
                <a:schemeClr val="accent2">
                  <a:lumMod val="60000"/>
                  <a:lumOff val="4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44" name="圓角矩形 43"/>
              <p:cNvSpPr/>
              <p:nvPr/>
            </p:nvSpPr>
            <p:spPr>
              <a:xfrm>
                <a:off x="4909846" y="2852613"/>
                <a:ext cx="160665" cy="284915"/>
              </a:xfrm>
              <a:prstGeom prst="roundRect">
                <a:avLst/>
              </a:prstGeom>
              <a:solidFill>
                <a:schemeClr val="accent2">
                  <a:lumMod val="60000"/>
                  <a:lumOff val="4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cxnSp>
            <p:nvCxnSpPr>
              <p:cNvPr id="45" name="直線接點 44"/>
              <p:cNvCxnSpPr/>
              <p:nvPr/>
            </p:nvCxnSpPr>
            <p:spPr>
              <a:xfrm>
                <a:off x="4842207" y="3388470"/>
                <a:ext cx="72008" cy="0"/>
              </a:xfrm>
              <a:prstGeom prst="line">
                <a:avLst/>
              </a:prstGeom>
              <a:ln w="127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46" name="直線接點 45"/>
              <p:cNvCxnSpPr/>
              <p:nvPr/>
            </p:nvCxnSpPr>
            <p:spPr>
              <a:xfrm>
                <a:off x="4842207" y="3356992"/>
                <a:ext cx="72008" cy="0"/>
              </a:xfrm>
              <a:prstGeom prst="line">
                <a:avLst/>
              </a:prstGeom>
              <a:ln w="127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47" name="圓角矩形 46"/>
              <p:cNvSpPr/>
              <p:nvPr/>
            </p:nvSpPr>
            <p:spPr>
              <a:xfrm>
                <a:off x="4711973" y="2852613"/>
                <a:ext cx="160666" cy="284915"/>
              </a:xfrm>
              <a:prstGeom prst="roundRect">
                <a:avLst/>
              </a:prstGeom>
              <a:solidFill>
                <a:schemeClr val="accent2">
                  <a:lumMod val="60000"/>
                  <a:lumOff val="4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48" name="圓角矩形 47"/>
              <p:cNvSpPr/>
              <p:nvPr/>
            </p:nvSpPr>
            <p:spPr>
              <a:xfrm>
                <a:off x="4914215" y="3138914"/>
                <a:ext cx="160665" cy="286186"/>
              </a:xfrm>
              <a:prstGeom prst="roundRect">
                <a:avLst/>
              </a:prstGeom>
              <a:solidFill>
                <a:schemeClr val="accent2">
                  <a:lumMod val="60000"/>
                  <a:lumOff val="4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49" name="圓角矩形 48"/>
              <p:cNvSpPr/>
              <p:nvPr/>
            </p:nvSpPr>
            <p:spPr>
              <a:xfrm>
                <a:off x="4711973" y="3138916"/>
                <a:ext cx="160665" cy="286185"/>
              </a:xfrm>
              <a:prstGeom prst="roundRect">
                <a:avLst/>
              </a:prstGeom>
              <a:solidFill>
                <a:schemeClr val="accent2">
                  <a:lumMod val="60000"/>
                  <a:lumOff val="4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sp>
          <p:nvSpPr>
            <p:cNvPr id="50" name="文字方塊 49"/>
            <p:cNvSpPr txBox="1"/>
            <p:nvPr/>
          </p:nvSpPr>
          <p:spPr>
            <a:xfrm>
              <a:off x="3042548" y="1745399"/>
              <a:ext cx="962655" cy="523220"/>
            </a:xfrm>
            <a:prstGeom prst="rect">
              <a:avLst/>
            </a:prstGeom>
            <a:noFill/>
          </p:spPr>
          <p:txBody>
            <a:bodyPr wrap="square" rtlCol="0">
              <a:spAutoFit/>
            </a:bodyPr>
            <a:lstStyle/>
            <a:p>
              <a:pPr fontAlgn="auto">
                <a:spcBef>
                  <a:spcPts val="0"/>
                </a:spcBef>
                <a:spcAft>
                  <a:spcPts val="0"/>
                </a:spcAft>
              </a:pPr>
              <a:r>
                <a:rPr kumimoji="0" lang="en-US" altLang="zh-TW" sz="1400" dirty="0" err="1" smtClean="0">
                  <a:solidFill>
                    <a:prstClr val="black"/>
                  </a:solidFill>
                  <a:latin typeface="Calibri"/>
                  <a:ea typeface="新細明體"/>
                </a:rPr>
                <a:t>pCMV</a:t>
              </a:r>
              <a:r>
                <a:rPr kumimoji="0" lang="en-US" altLang="zh-TW" sz="1400" dirty="0" smtClean="0">
                  <a:solidFill>
                    <a:prstClr val="black"/>
                  </a:solidFill>
                  <a:latin typeface="Calibri"/>
                  <a:ea typeface="新細明體"/>
                </a:rPr>
                <a:t>-</a:t>
              </a:r>
              <a:r>
                <a:rPr kumimoji="0" lang="el-GR" altLang="zh-TW" sz="1400" dirty="0" smtClean="0">
                  <a:solidFill>
                    <a:prstClr val="black"/>
                  </a:solidFill>
                  <a:latin typeface="Calibri" panose="020F0502020204030204" pitchFamily="34" charset="0"/>
                  <a:ea typeface="新細明體"/>
                </a:rPr>
                <a:t>α</a:t>
              </a:r>
              <a:r>
                <a:rPr kumimoji="0" lang="en-US" altLang="zh-TW" sz="1400" dirty="0" smtClean="0">
                  <a:solidFill>
                    <a:prstClr val="black"/>
                  </a:solidFill>
                  <a:latin typeface="Calibri" panose="020F0502020204030204" pitchFamily="34" charset="0"/>
                  <a:ea typeface="新細明體"/>
                </a:rPr>
                <a:t>PEG reporter</a:t>
              </a:r>
              <a:endParaRPr kumimoji="0" lang="en-US" altLang="zh-TW" sz="1400" dirty="0">
                <a:solidFill>
                  <a:prstClr val="black"/>
                </a:solidFill>
                <a:latin typeface="Calibri" panose="020F0502020204030204" pitchFamily="34" charset="0"/>
                <a:ea typeface="新細明體"/>
              </a:endParaRPr>
            </a:p>
          </p:txBody>
        </p:sp>
      </p:grpSp>
      <p:grpSp>
        <p:nvGrpSpPr>
          <p:cNvPr id="23" name="群組 25"/>
          <p:cNvGrpSpPr/>
          <p:nvPr/>
        </p:nvGrpSpPr>
        <p:grpSpPr>
          <a:xfrm>
            <a:off x="2615271" y="1223755"/>
            <a:ext cx="1227339" cy="719991"/>
            <a:chOff x="2284676" y="1094043"/>
            <a:chExt cx="967509" cy="719991"/>
          </a:xfrm>
        </p:grpSpPr>
        <p:sp>
          <p:nvSpPr>
            <p:cNvPr id="51" name="文字方塊 50"/>
            <p:cNvSpPr txBox="1"/>
            <p:nvPr/>
          </p:nvSpPr>
          <p:spPr>
            <a:xfrm>
              <a:off x="2284676" y="1094043"/>
              <a:ext cx="967509" cy="307777"/>
            </a:xfrm>
            <a:prstGeom prst="rect">
              <a:avLst/>
            </a:prstGeom>
            <a:noFill/>
          </p:spPr>
          <p:txBody>
            <a:bodyPr wrap="none" rtlCol="0">
              <a:spAutoFit/>
            </a:bodyPr>
            <a:lstStyle/>
            <a:p>
              <a:pPr fontAlgn="auto">
                <a:spcBef>
                  <a:spcPts val="0"/>
                </a:spcBef>
                <a:spcAft>
                  <a:spcPts val="0"/>
                </a:spcAft>
              </a:pPr>
              <a:r>
                <a:rPr kumimoji="0" lang="en-US" altLang="zh-TW" sz="1400" dirty="0">
                  <a:solidFill>
                    <a:prstClr val="black"/>
                  </a:solidFill>
                  <a:latin typeface="Calibri"/>
                  <a:ea typeface="新細明體"/>
                </a:rPr>
                <a:t>PEG-Q-dot</a:t>
              </a:r>
              <a:endParaRPr kumimoji="0" lang="zh-TW" altLang="en-US" sz="1400" dirty="0">
                <a:solidFill>
                  <a:prstClr val="black"/>
                </a:solidFill>
                <a:latin typeface="Calibri"/>
                <a:ea typeface="新細明體"/>
              </a:endParaRPr>
            </a:p>
          </p:txBody>
        </p:sp>
        <p:pic>
          <p:nvPicPr>
            <p:cNvPr id="52" name="圖片 51"/>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2456092" y="1323448"/>
              <a:ext cx="484074" cy="490586"/>
            </a:xfrm>
            <a:prstGeom prst="rect">
              <a:avLst/>
            </a:prstGeom>
          </p:spPr>
        </p:pic>
      </p:grpSp>
      <p:grpSp>
        <p:nvGrpSpPr>
          <p:cNvPr id="24" name="群組 22"/>
          <p:cNvGrpSpPr/>
          <p:nvPr/>
        </p:nvGrpSpPr>
        <p:grpSpPr>
          <a:xfrm>
            <a:off x="6363467" y="2369624"/>
            <a:ext cx="1787690" cy="374994"/>
            <a:chOff x="6032872" y="2239912"/>
            <a:chExt cx="1409233" cy="374994"/>
          </a:xfrm>
        </p:grpSpPr>
        <p:pic>
          <p:nvPicPr>
            <p:cNvPr id="54" name="圖片 53"/>
            <p:cNvPicPr>
              <a:picLocks noChangeAspect="1"/>
            </p:cNvPicPr>
            <p:nvPr/>
          </p:nvPicPr>
          <p:blipFill rotWithShape="1">
            <a:blip r:embed="rId5" cstate="print">
              <a:extLst>
                <a:ext uri="{28A0092B-C50C-407E-A947-70E740481C1C}">
                  <a14:useLocalDpi xmlns="" xmlns:a14="http://schemas.microsoft.com/office/drawing/2010/main" val="0"/>
                </a:ext>
              </a:extLst>
            </a:blip>
            <a:srcRect b="54902"/>
            <a:stretch/>
          </p:blipFill>
          <p:spPr>
            <a:xfrm>
              <a:off x="6032872" y="2239912"/>
              <a:ext cx="1409233" cy="354948"/>
            </a:xfrm>
            <a:prstGeom prst="rect">
              <a:avLst/>
            </a:prstGeom>
          </p:spPr>
        </p:pic>
        <p:sp>
          <p:nvSpPr>
            <p:cNvPr id="55" name="文字方塊 54"/>
            <p:cNvSpPr txBox="1"/>
            <p:nvPr/>
          </p:nvSpPr>
          <p:spPr>
            <a:xfrm>
              <a:off x="6415712" y="2276352"/>
              <a:ext cx="1014751" cy="338554"/>
            </a:xfrm>
            <a:prstGeom prst="rect">
              <a:avLst/>
            </a:prstGeom>
            <a:noFill/>
          </p:spPr>
          <p:txBody>
            <a:bodyPr wrap="square" rtlCol="0">
              <a:spAutoFit/>
            </a:bodyPr>
            <a:lstStyle/>
            <a:p>
              <a:pPr fontAlgn="auto">
                <a:spcBef>
                  <a:spcPts val="0"/>
                </a:spcBef>
                <a:spcAft>
                  <a:spcPts val="0"/>
                </a:spcAft>
              </a:pPr>
              <a:r>
                <a:rPr kumimoji="0" lang="en-US" altLang="zh-TW" sz="1600" dirty="0" smtClean="0">
                  <a:solidFill>
                    <a:prstClr val="black"/>
                  </a:solidFill>
                  <a:latin typeface="Calibri"/>
                  <a:ea typeface="新細明體"/>
                </a:rPr>
                <a:t>3T3 cell</a:t>
              </a:r>
              <a:endParaRPr kumimoji="0" lang="zh-TW" altLang="en-US" sz="1600" dirty="0">
                <a:solidFill>
                  <a:prstClr val="black"/>
                </a:solidFill>
                <a:latin typeface="Calibri"/>
                <a:ea typeface="新細明體"/>
              </a:endParaRPr>
            </a:p>
          </p:txBody>
        </p:sp>
      </p:grpSp>
      <p:grpSp>
        <p:nvGrpSpPr>
          <p:cNvPr id="25" name="群組 24"/>
          <p:cNvGrpSpPr/>
          <p:nvPr/>
        </p:nvGrpSpPr>
        <p:grpSpPr>
          <a:xfrm>
            <a:off x="6867523" y="1884264"/>
            <a:ext cx="1543161" cy="523220"/>
            <a:chOff x="6536928" y="1754552"/>
            <a:chExt cx="1216471" cy="523220"/>
          </a:xfrm>
        </p:grpSpPr>
        <p:grpSp>
          <p:nvGrpSpPr>
            <p:cNvPr id="26" name="群組 55"/>
            <p:cNvGrpSpPr/>
            <p:nvPr/>
          </p:nvGrpSpPr>
          <p:grpSpPr>
            <a:xfrm>
              <a:off x="6536928" y="1807868"/>
              <a:ext cx="223765" cy="462349"/>
              <a:chOff x="4711973" y="2852613"/>
              <a:chExt cx="362907" cy="748780"/>
            </a:xfrm>
          </p:grpSpPr>
          <p:sp>
            <p:nvSpPr>
              <p:cNvPr id="57" name="矩形 56"/>
              <p:cNvSpPr/>
              <p:nvPr/>
            </p:nvSpPr>
            <p:spPr>
              <a:xfrm>
                <a:off x="4967319" y="3426485"/>
                <a:ext cx="45719" cy="174908"/>
              </a:xfrm>
              <a:prstGeom prst="rect">
                <a:avLst/>
              </a:prstGeom>
              <a:solidFill>
                <a:schemeClr val="accent2">
                  <a:lumMod val="60000"/>
                  <a:lumOff val="4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58" name="圓角矩形 57"/>
              <p:cNvSpPr/>
              <p:nvPr/>
            </p:nvSpPr>
            <p:spPr>
              <a:xfrm>
                <a:off x="4909846" y="2852613"/>
                <a:ext cx="160665" cy="284915"/>
              </a:xfrm>
              <a:prstGeom prst="roundRect">
                <a:avLst/>
              </a:prstGeom>
              <a:solidFill>
                <a:schemeClr val="accent2">
                  <a:lumMod val="60000"/>
                  <a:lumOff val="4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cxnSp>
            <p:nvCxnSpPr>
              <p:cNvPr id="59" name="直線接點 58"/>
              <p:cNvCxnSpPr/>
              <p:nvPr/>
            </p:nvCxnSpPr>
            <p:spPr>
              <a:xfrm>
                <a:off x="4842207" y="3388470"/>
                <a:ext cx="72008" cy="0"/>
              </a:xfrm>
              <a:prstGeom prst="line">
                <a:avLst/>
              </a:prstGeom>
              <a:ln w="127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60" name="直線接點 59"/>
              <p:cNvCxnSpPr/>
              <p:nvPr/>
            </p:nvCxnSpPr>
            <p:spPr>
              <a:xfrm>
                <a:off x="4842207" y="3356992"/>
                <a:ext cx="72008" cy="0"/>
              </a:xfrm>
              <a:prstGeom prst="line">
                <a:avLst/>
              </a:prstGeom>
              <a:ln w="127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61" name="圓角矩形 60"/>
              <p:cNvSpPr/>
              <p:nvPr/>
            </p:nvSpPr>
            <p:spPr>
              <a:xfrm>
                <a:off x="4711973" y="2852613"/>
                <a:ext cx="160666" cy="284915"/>
              </a:xfrm>
              <a:prstGeom prst="roundRect">
                <a:avLst/>
              </a:prstGeom>
              <a:solidFill>
                <a:schemeClr val="accent2">
                  <a:lumMod val="60000"/>
                  <a:lumOff val="4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62" name="圓角矩形 61"/>
              <p:cNvSpPr/>
              <p:nvPr/>
            </p:nvSpPr>
            <p:spPr>
              <a:xfrm>
                <a:off x="4914215" y="3138914"/>
                <a:ext cx="160665" cy="286186"/>
              </a:xfrm>
              <a:prstGeom prst="roundRect">
                <a:avLst/>
              </a:prstGeom>
              <a:solidFill>
                <a:schemeClr val="accent2">
                  <a:lumMod val="60000"/>
                  <a:lumOff val="4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63" name="圓角矩形 62"/>
              <p:cNvSpPr/>
              <p:nvPr/>
            </p:nvSpPr>
            <p:spPr>
              <a:xfrm>
                <a:off x="4711973" y="3138916"/>
                <a:ext cx="160665" cy="286185"/>
              </a:xfrm>
              <a:prstGeom prst="roundRect">
                <a:avLst/>
              </a:prstGeom>
              <a:solidFill>
                <a:schemeClr val="accent2">
                  <a:lumMod val="60000"/>
                  <a:lumOff val="4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sp>
          <p:nvSpPr>
            <p:cNvPr id="64" name="文字方塊 63"/>
            <p:cNvSpPr txBox="1"/>
            <p:nvPr/>
          </p:nvSpPr>
          <p:spPr>
            <a:xfrm>
              <a:off x="6790744" y="1754552"/>
              <a:ext cx="962655" cy="523220"/>
            </a:xfrm>
            <a:prstGeom prst="rect">
              <a:avLst/>
            </a:prstGeom>
            <a:noFill/>
          </p:spPr>
          <p:txBody>
            <a:bodyPr wrap="square" rtlCol="0">
              <a:spAutoFit/>
            </a:bodyPr>
            <a:lstStyle/>
            <a:p>
              <a:pPr fontAlgn="auto">
                <a:spcBef>
                  <a:spcPts val="0"/>
                </a:spcBef>
                <a:spcAft>
                  <a:spcPts val="0"/>
                </a:spcAft>
              </a:pPr>
              <a:r>
                <a:rPr kumimoji="0" lang="en-US" altLang="zh-TW" sz="1400" dirty="0" err="1" smtClean="0">
                  <a:solidFill>
                    <a:prstClr val="black"/>
                  </a:solidFill>
                  <a:latin typeface="Calibri"/>
                  <a:ea typeface="新細明體"/>
                </a:rPr>
                <a:t>pCMV</a:t>
              </a:r>
              <a:r>
                <a:rPr kumimoji="0" lang="en-US" altLang="zh-TW" sz="1400" dirty="0" smtClean="0">
                  <a:solidFill>
                    <a:prstClr val="black"/>
                  </a:solidFill>
                  <a:latin typeface="Calibri"/>
                  <a:ea typeface="新細明體"/>
                </a:rPr>
                <a:t>-</a:t>
              </a:r>
              <a:r>
                <a:rPr kumimoji="0" lang="el-GR" altLang="zh-TW" sz="1400" dirty="0" smtClean="0">
                  <a:solidFill>
                    <a:prstClr val="black"/>
                  </a:solidFill>
                  <a:latin typeface="Calibri" panose="020F0502020204030204" pitchFamily="34" charset="0"/>
                  <a:ea typeface="新細明體"/>
                </a:rPr>
                <a:t>α</a:t>
              </a:r>
              <a:r>
                <a:rPr kumimoji="0" lang="en-US" altLang="zh-TW" sz="1400" dirty="0" smtClean="0">
                  <a:solidFill>
                    <a:prstClr val="black"/>
                  </a:solidFill>
                  <a:latin typeface="Calibri" panose="020F0502020204030204" pitchFamily="34" charset="0"/>
                  <a:ea typeface="新細明體"/>
                </a:rPr>
                <a:t>PEG reporter</a:t>
              </a:r>
              <a:endParaRPr kumimoji="0" lang="en-US" altLang="zh-TW" sz="1400" dirty="0">
                <a:solidFill>
                  <a:prstClr val="black"/>
                </a:solidFill>
                <a:latin typeface="Calibri" panose="020F0502020204030204" pitchFamily="34" charset="0"/>
                <a:ea typeface="新細明體"/>
              </a:endParaRPr>
            </a:p>
          </p:txBody>
        </p:sp>
      </p:grpSp>
      <p:grpSp>
        <p:nvGrpSpPr>
          <p:cNvPr id="27" name="群組 26"/>
          <p:cNvGrpSpPr/>
          <p:nvPr/>
        </p:nvGrpSpPr>
        <p:grpSpPr>
          <a:xfrm>
            <a:off x="6363467" y="1232908"/>
            <a:ext cx="1227339" cy="719991"/>
            <a:chOff x="6032872" y="1103196"/>
            <a:chExt cx="967509" cy="719991"/>
          </a:xfrm>
        </p:grpSpPr>
        <p:sp>
          <p:nvSpPr>
            <p:cNvPr id="65" name="文字方塊 64"/>
            <p:cNvSpPr txBox="1"/>
            <p:nvPr/>
          </p:nvSpPr>
          <p:spPr>
            <a:xfrm>
              <a:off x="6032872" y="1103196"/>
              <a:ext cx="967509" cy="307777"/>
            </a:xfrm>
            <a:prstGeom prst="rect">
              <a:avLst/>
            </a:prstGeom>
            <a:noFill/>
          </p:spPr>
          <p:txBody>
            <a:bodyPr wrap="none" rtlCol="0">
              <a:spAutoFit/>
            </a:bodyPr>
            <a:lstStyle/>
            <a:p>
              <a:pPr fontAlgn="auto">
                <a:spcBef>
                  <a:spcPts val="0"/>
                </a:spcBef>
                <a:spcAft>
                  <a:spcPts val="0"/>
                </a:spcAft>
              </a:pPr>
              <a:r>
                <a:rPr kumimoji="0" lang="en-US" altLang="zh-TW" sz="1400" dirty="0">
                  <a:solidFill>
                    <a:prstClr val="black"/>
                  </a:solidFill>
                  <a:latin typeface="Calibri"/>
                  <a:ea typeface="新細明體"/>
                </a:rPr>
                <a:t>PEG-Q-dot</a:t>
              </a:r>
              <a:endParaRPr kumimoji="0" lang="zh-TW" altLang="en-US" sz="1400" dirty="0">
                <a:solidFill>
                  <a:prstClr val="black"/>
                </a:solidFill>
                <a:latin typeface="Calibri"/>
                <a:ea typeface="新細明體"/>
              </a:endParaRPr>
            </a:p>
          </p:txBody>
        </p:sp>
        <p:pic>
          <p:nvPicPr>
            <p:cNvPr id="66" name="圖片 65"/>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204288" y="1332601"/>
              <a:ext cx="484074" cy="490586"/>
            </a:xfrm>
            <a:prstGeom prst="rect">
              <a:avLst/>
            </a:prstGeom>
          </p:spPr>
        </p:pic>
      </p:grpSp>
      <p:grpSp>
        <p:nvGrpSpPr>
          <p:cNvPr id="28" name="群組 27"/>
          <p:cNvGrpSpPr/>
          <p:nvPr/>
        </p:nvGrpSpPr>
        <p:grpSpPr>
          <a:xfrm>
            <a:off x="1851210" y="4616222"/>
            <a:ext cx="2287642" cy="1376866"/>
            <a:chOff x="1520615" y="4486510"/>
            <a:chExt cx="2287642" cy="1376866"/>
          </a:xfrm>
        </p:grpSpPr>
        <p:cxnSp>
          <p:nvCxnSpPr>
            <p:cNvPr id="31" name="直線單箭頭接點 30"/>
            <p:cNvCxnSpPr/>
            <p:nvPr/>
          </p:nvCxnSpPr>
          <p:spPr>
            <a:xfrm>
              <a:off x="2009660" y="5130759"/>
              <a:ext cx="504056" cy="0"/>
            </a:xfrm>
            <a:prstGeom prst="straightConnector1">
              <a:avLst/>
            </a:prstGeom>
            <a:ln w="19050">
              <a:solidFill>
                <a:srgbClr val="26E429"/>
              </a:solidFill>
              <a:tailEnd type="triangle"/>
            </a:ln>
          </p:spPr>
          <p:style>
            <a:lnRef idx="1">
              <a:schemeClr val="accent1"/>
            </a:lnRef>
            <a:fillRef idx="0">
              <a:schemeClr val="accent1"/>
            </a:fillRef>
            <a:effectRef idx="0">
              <a:schemeClr val="accent1"/>
            </a:effectRef>
            <a:fontRef idx="minor">
              <a:schemeClr val="tx1"/>
            </a:fontRef>
          </p:style>
        </p:cxnSp>
        <p:sp>
          <p:nvSpPr>
            <p:cNvPr id="32" name="文字方塊 31"/>
            <p:cNvSpPr txBox="1"/>
            <p:nvPr/>
          </p:nvSpPr>
          <p:spPr>
            <a:xfrm>
              <a:off x="2453591" y="4955526"/>
              <a:ext cx="1354666" cy="369332"/>
            </a:xfrm>
            <a:prstGeom prst="rect">
              <a:avLst/>
            </a:prstGeom>
            <a:noFill/>
          </p:spPr>
          <p:txBody>
            <a:bodyPr wrap="none" rtlCol="0">
              <a:spAutoFit/>
            </a:bodyPr>
            <a:lstStyle/>
            <a:p>
              <a:pPr fontAlgn="auto">
                <a:spcBef>
                  <a:spcPts val="0"/>
                </a:spcBef>
                <a:spcAft>
                  <a:spcPts val="0"/>
                </a:spcAft>
              </a:pPr>
              <a:r>
                <a:rPr kumimoji="0" lang="en-US" altLang="zh-TW" sz="1800" dirty="0" err="1" smtClean="0">
                  <a:solidFill>
                    <a:srgbClr val="006600"/>
                  </a:solidFill>
                  <a:latin typeface="Calibri"/>
                  <a:ea typeface="新細明體"/>
                </a:rPr>
                <a:t>pCMV</a:t>
              </a:r>
              <a:r>
                <a:rPr kumimoji="0" lang="en-US" altLang="zh-TW" sz="1800" dirty="0" smtClean="0">
                  <a:solidFill>
                    <a:srgbClr val="006600"/>
                  </a:solidFill>
                  <a:latin typeface="Calibri"/>
                  <a:ea typeface="新細明體"/>
                </a:rPr>
                <a:t>-</a:t>
              </a:r>
              <a:r>
                <a:rPr kumimoji="0" lang="el-GR" altLang="zh-TW" sz="1800" dirty="0">
                  <a:solidFill>
                    <a:srgbClr val="006600"/>
                  </a:solidFill>
                  <a:latin typeface="Calibri" panose="020F0502020204030204" pitchFamily="34" charset="0"/>
                  <a:ea typeface="新細明體"/>
                </a:rPr>
                <a:t>α</a:t>
              </a:r>
              <a:r>
                <a:rPr kumimoji="0" lang="en-US" altLang="zh-TW" sz="1800" dirty="0" smtClean="0">
                  <a:solidFill>
                    <a:srgbClr val="006600"/>
                  </a:solidFill>
                  <a:latin typeface="Calibri" panose="020F0502020204030204" pitchFamily="34" charset="0"/>
                  <a:ea typeface="新細明體"/>
                </a:rPr>
                <a:t>PEG</a:t>
              </a:r>
              <a:endParaRPr kumimoji="0" lang="zh-TW" altLang="en-US" sz="1800" dirty="0">
                <a:solidFill>
                  <a:srgbClr val="006600"/>
                </a:solidFill>
                <a:latin typeface="Calibri"/>
                <a:ea typeface="新細明體"/>
              </a:endParaRPr>
            </a:p>
          </p:txBody>
        </p:sp>
        <p:sp>
          <p:nvSpPr>
            <p:cNvPr id="3" name="手繪多邊形 2"/>
            <p:cNvSpPr/>
            <p:nvPr/>
          </p:nvSpPr>
          <p:spPr>
            <a:xfrm>
              <a:off x="1520615" y="4486510"/>
              <a:ext cx="1671216" cy="1376866"/>
            </a:xfrm>
            <a:custGeom>
              <a:avLst/>
              <a:gdLst>
                <a:gd name="connsiteX0" fmla="*/ 0 w 1701800"/>
                <a:gd name="connsiteY0" fmla="*/ 1357082 h 1392642"/>
                <a:gd name="connsiteX1" fmla="*/ 0 w 1701800"/>
                <a:gd name="connsiteY1" fmla="*/ 1357082 h 1392642"/>
                <a:gd name="connsiteX2" fmla="*/ 35560 w 1701800"/>
                <a:gd name="connsiteY2" fmla="*/ 1326602 h 1392642"/>
                <a:gd name="connsiteX3" fmla="*/ 50800 w 1701800"/>
                <a:gd name="connsiteY3" fmla="*/ 1316442 h 1392642"/>
                <a:gd name="connsiteX4" fmla="*/ 60960 w 1701800"/>
                <a:gd name="connsiteY4" fmla="*/ 1301202 h 1392642"/>
                <a:gd name="connsiteX5" fmla="*/ 55880 w 1701800"/>
                <a:gd name="connsiteY5" fmla="*/ 1321522 h 1392642"/>
                <a:gd name="connsiteX6" fmla="*/ 66040 w 1701800"/>
                <a:gd name="connsiteY6" fmla="*/ 1306282 h 1392642"/>
                <a:gd name="connsiteX7" fmla="*/ 76200 w 1701800"/>
                <a:gd name="connsiteY7" fmla="*/ 1275802 h 1392642"/>
                <a:gd name="connsiteX8" fmla="*/ 81280 w 1701800"/>
                <a:gd name="connsiteY8" fmla="*/ 1199602 h 1392642"/>
                <a:gd name="connsiteX9" fmla="*/ 86360 w 1701800"/>
                <a:gd name="connsiteY9" fmla="*/ 1179282 h 1392642"/>
                <a:gd name="connsiteX10" fmla="*/ 91440 w 1701800"/>
                <a:gd name="connsiteY10" fmla="*/ 1138642 h 1392642"/>
                <a:gd name="connsiteX11" fmla="*/ 106680 w 1701800"/>
                <a:gd name="connsiteY11" fmla="*/ 1128482 h 1392642"/>
                <a:gd name="connsiteX12" fmla="*/ 127000 w 1701800"/>
                <a:gd name="connsiteY12" fmla="*/ 1138642 h 1392642"/>
                <a:gd name="connsiteX13" fmla="*/ 137160 w 1701800"/>
                <a:gd name="connsiteY13" fmla="*/ 1108162 h 1392642"/>
                <a:gd name="connsiteX14" fmla="*/ 142240 w 1701800"/>
                <a:gd name="connsiteY14" fmla="*/ 1092922 h 1392642"/>
                <a:gd name="connsiteX15" fmla="*/ 147320 w 1701800"/>
                <a:gd name="connsiteY15" fmla="*/ 884642 h 1392642"/>
                <a:gd name="connsiteX16" fmla="*/ 152400 w 1701800"/>
                <a:gd name="connsiteY16" fmla="*/ 849082 h 1392642"/>
                <a:gd name="connsiteX17" fmla="*/ 157480 w 1701800"/>
                <a:gd name="connsiteY17" fmla="*/ 803362 h 1392642"/>
                <a:gd name="connsiteX18" fmla="*/ 167640 w 1701800"/>
                <a:gd name="connsiteY18" fmla="*/ 737322 h 1392642"/>
                <a:gd name="connsiteX19" fmla="*/ 172720 w 1701800"/>
                <a:gd name="connsiteY19" fmla="*/ 711922 h 1392642"/>
                <a:gd name="connsiteX20" fmla="*/ 177800 w 1701800"/>
                <a:gd name="connsiteY20" fmla="*/ 696682 h 1392642"/>
                <a:gd name="connsiteX21" fmla="*/ 187960 w 1701800"/>
                <a:gd name="connsiteY21" fmla="*/ 661122 h 1392642"/>
                <a:gd name="connsiteX22" fmla="*/ 193040 w 1701800"/>
                <a:gd name="connsiteY22" fmla="*/ 620482 h 1392642"/>
                <a:gd name="connsiteX23" fmla="*/ 198120 w 1701800"/>
                <a:gd name="connsiteY23" fmla="*/ 605242 h 1392642"/>
                <a:gd name="connsiteX24" fmla="*/ 203200 w 1701800"/>
                <a:gd name="connsiteY24" fmla="*/ 574762 h 1392642"/>
                <a:gd name="connsiteX25" fmla="*/ 213360 w 1701800"/>
                <a:gd name="connsiteY25" fmla="*/ 478242 h 1392642"/>
                <a:gd name="connsiteX26" fmla="*/ 218440 w 1701800"/>
                <a:gd name="connsiteY26" fmla="*/ 305522 h 1392642"/>
                <a:gd name="connsiteX27" fmla="*/ 228600 w 1701800"/>
                <a:gd name="connsiteY27" fmla="*/ 275042 h 1392642"/>
                <a:gd name="connsiteX28" fmla="*/ 238760 w 1701800"/>
                <a:gd name="connsiteY28" fmla="*/ 229322 h 1392642"/>
                <a:gd name="connsiteX29" fmla="*/ 243840 w 1701800"/>
                <a:gd name="connsiteY29" fmla="*/ 188682 h 1392642"/>
                <a:gd name="connsiteX30" fmla="*/ 254000 w 1701800"/>
                <a:gd name="connsiteY30" fmla="*/ 158202 h 1392642"/>
                <a:gd name="connsiteX31" fmla="*/ 259080 w 1701800"/>
                <a:gd name="connsiteY31" fmla="*/ 142962 h 1392642"/>
                <a:gd name="connsiteX32" fmla="*/ 264160 w 1701800"/>
                <a:gd name="connsiteY32" fmla="*/ 127722 h 1392642"/>
                <a:gd name="connsiteX33" fmla="*/ 269240 w 1701800"/>
                <a:gd name="connsiteY33" fmla="*/ 107402 h 1392642"/>
                <a:gd name="connsiteX34" fmla="*/ 284480 w 1701800"/>
                <a:gd name="connsiteY34" fmla="*/ 61682 h 1392642"/>
                <a:gd name="connsiteX35" fmla="*/ 289560 w 1701800"/>
                <a:gd name="connsiteY35" fmla="*/ 46442 h 1392642"/>
                <a:gd name="connsiteX36" fmla="*/ 294640 w 1701800"/>
                <a:gd name="connsiteY36" fmla="*/ 722 h 1392642"/>
                <a:gd name="connsiteX37" fmla="*/ 314960 w 1701800"/>
                <a:gd name="connsiteY37" fmla="*/ 31202 h 1392642"/>
                <a:gd name="connsiteX38" fmla="*/ 320040 w 1701800"/>
                <a:gd name="connsiteY38" fmla="*/ 71842 h 1392642"/>
                <a:gd name="connsiteX39" fmla="*/ 330200 w 1701800"/>
                <a:gd name="connsiteY39" fmla="*/ 102322 h 1392642"/>
                <a:gd name="connsiteX40" fmla="*/ 335280 w 1701800"/>
                <a:gd name="connsiteY40" fmla="*/ 117562 h 1392642"/>
                <a:gd name="connsiteX41" fmla="*/ 340360 w 1701800"/>
                <a:gd name="connsiteY41" fmla="*/ 132802 h 1392642"/>
                <a:gd name="connsiteX42" fmla="*/ 355600 w 1701800"/>
                <a:gd name="connsiteY42" fmla="*/ 193762 h 1392642"/>
                <a:gd name="connsiteX43" fmla="*/ 360680 w 1701800"/>
                <a:gd name="connsiteY43" fmla="*/ 209002 h 1392642"/>
                <a:gd name="connsiteX44" fmla="*/ 370840 w 1701800"/>
                <a:gd name="connsiteY44" fmla="*/ 224242 h 1392642"/>
                <a:gd name="connsiteX45" fmla="*/ 391160 w 1701800"/>
                <a:gd name="connsiteY45" fmla="*/ 269962 h 1392642"/>
                <a:gd name="connsiteX46" fmla="*/ 406400 w 1701800"/>
                <a:gd name="connsiteY46" fmla="*/ 285202 h 1392642"/>
                <a:gd name="connsiteX47" fmla="*/ 411480 w 1701800"/>
                <a:gd name="connsiteY47" fmla="*/ 305522 h 1392642"/>
                <a:gd name="connsiteX48" fmla="*/ 421640 w 1701800"/>
                <a:gd name="connsiteY48" fmla="*/ 320762 h 1392642"/>
                <a:gd name="connsiteX49" fmla="*/ 426720 w 1701800"/>
                <a:gd name="connsiteY49" fmla="*/ 371562 h 1392642"/>
                <a:gd name="connsiteX50" fmla="*/ 431800 w 1701800"/>
                <a:gd name="connsiteY50" fmla="*/ 391882 h 1392642"/>
                <a:gd name="connsiteX51" fmla="*/ 436880 w 1701800"/>
                <a:gd name="connsiteY51" fmla="*/ 544282 h 1392642"/>
                <a:gd name="connsiteX52" fmla="*/ 441960 w 1701800"/>
                <a:gd name="connsiteY52" fmla="*/ 559522 h 1392642"/>
                <a:gd name="connsiteX53" fmla="*/ 447040 w 1701800"/>
                <a:gd name="connsiteY53" fmla="*/ 605242 h 1392642"/>
                <a:gd name="connsiteX54" fmla="*/ 462280 w 1701800"/>
                <a:gd name="connsiteY54" fmla="*/ 569682 h 1392642"/>
                <a:gd name="connsiteX55" fmla="*/ 472440 w 1701800"/>
                <a:gd name="connsiteY55" fmla="*/ 539202 h 1392642"/>
                <a:gd name="connsiteX56" fmla="*/ 482600 w 1701800"/>
                <a:gd name="connsiteY56" fmla="*/ 595082 h 1392642"/>
                <a:gd name="connsiteX57" fmla="*/ 487680 w 1701800"/>
                <a:gd name="connsiteY57" fmla="*/ 650962 h 1392642"/>
                <a:gd name="connsiteX58" fmla="*/ 492760 w 1701800"/>
                <a:gd name="connsiteY58" fmla="*/ 676362 h 1392642"/>
                <a:gd name="connsiteX59" fmla="*/ 497840 w 1701800"/>
                <a:gd name="connsiteY59" fmla="*/ 706842 h 1392642"/>
                <a:gd name="connsiteX60" fmla="*/ 508000 w 1701800"/>
                <a:gd name="connsiteY60" fmla="*/ 737322 h 1392642"/>
                <a:gd name="connsiteX61" fmla="*/ 513080 w 1701800"/>
                <a:gd name="connsiteY61" fmla="*/ 798282 h 1392642"/>
                <a:gd name="connsiteX62" fmla="*/ 518160 w 1701800"/>
                <a:gd name="connsiteY62" fmla="*/ 955762 h 1392642"/>
                <a:gd name="connsiteX63" fmla="*/ 523240 w 1701800"/>
                <a:gd name="connsiteY63" fmla="*/ 971002 h 1392642"/>
                <a:gd name="connsiteX64" fmla="*/ 533400 w 1701800"/>
                <a:gd name="connsiteY64" fmla="*/ 986242 h 1392642"/>
                <a:gd name="connsiteX65" fmla="*/ 543560 w 1701800"/>
                <a:gd name="connsiteY65" fmla="*/ 971002 h 1392642"/>
                <a:gd name="connsiteX66" fmla="*/ 548640 w 1701800"/>
                <a:gd name="connsiteY66" fmla="*/ 930362 h 1392642"/>
                <a:gd name="connsiteX67" fmla="*/ 558800 w 1701800"/>
                <a:gd name="connsiteY67" fmla="*/ 960842 h 1392642"/>
                <a:gd name="connsiteX68" fmla="*/ 568960 w 1701800"/>
                <a:gd name="connsiteY68" fmla="*/ 976082 h 1392642"/>
                <a:gd name="connsiteX69" fmla="*/ 584200 w 1701800"/>
                <a:gd name="connsiteY69" fmla="*/ 1011642 h 1392642"/>
                <a:gd name="connsiteX70" fmla="*/ 609600 w 1701800"/>
                <a:gd name="connsiteY70" fmla="*/ 1042122 h 1392642"/>
                <a:gd name="connsiteX71" fmla="*/ 624840 w 1701800"/>
                <a:gd name="connsiteY71" fmla="*/ 1092922 h 1392642"/>
                <a:gd name="connsiteX72" fmla="*/ 635000 w 1701800"/>
                <a:gd name="connsiteY72" fmla="*/ 1199602 h 1392642"/>
                <a:gd name="connsiteX73" fmla="*/ 645160 w 1701800"/>
                <a:gd name="connsiteY73" fmla="*/ 1214842 h 1392642"/>
                <a:gd name="connsiteX74" fmla="*/ 660400 w 1701800"/>
                <a:gd name="connsiteY74" fmla="*/ 1219922 h 1392642"/>
                <a:gd name="connsiteX75" fmla="*/ 675640 w 1701800"/>
                <a:gd name="connsiteY75" fmla="*/ 1230082 h 1392642"/>
                <a:gd name="connsiteX76" fmla="*/ 690880 w 1701800"/>
                <a:gd name="connsiteY76" fmla="*/ 1225002 h 1392642"/>
                <a:gd name="connsiteX77" fmla="*/ 706120 w 1701800"/>
                <a:gd name="connsiteY77" fmla="*/ 1214842 h 1392642"/>
                <a:gd name="connsiteX78" fmla="*/ 741680 w 1701800"/>
                <a:gd name="connsiteY78" fmla="*/ 1225002 h 1392642"/>
                <a:gd name="connsiteX79" fmla="*/ 782320 w 1701800"/>
                <a:gd name="connsiteY79" fmla="*/ 1270722 h 1392642"/>
                <a:gd name="connsiteX80" fmla="*/ 792480 w 1701800"/>
                <a:gd name="connsiteY80" fmla="*/ 1301202 h 1392642"/>
                <a:gd name="connsiteX81" fmla="*/ 822960 w 1701800"/>
                <a:gd name="connsiteY81" fmla="*/ 1311362 h 1392642"/>
                <a:gd name="connsiteX82" fmla="*/ 858520 w 1701800"/>
                <a:gd name="connsiteY82" fmla="*/ 1306282 h 1392642"/>
                <a:gd name="connsiteX83" fmla="*/ 868680 w 1701800"/>
                <a:gd name="connsiteY83" fmla="*/ 1291042 h 1392642"/>
                <a:gd name="connsiteX84" fmla="*/ 909320 w 1701800"/>
                <a:gd name="connsiteY84" fmla="*/ 1301202 h 1392642"/>
                <a:gd name="connsiteX85" fmla="*/ 924560 w 1701800"/>
                <a:gd name="connsiteY85" fmla="*/ 1316442 h 1392642"/>
                <a:gd name="connsiteX86" fmla="*/ 949960 w 1701800"/>
                <a:gd name="connsiteY86" fmla="*/ 1352002 h 1392642"/>
                <a:gd name="connsiteX87" fmla="*/ 965200 w 1701800"/>
                <a:gd name="connsiteY87" fmla="*/ 1357082 h 1392642"/>
                <a:gd name="connsiteX88" fmla="*/ 1061720 w 1701800"/>
                <a:gd name="connsiteY88" fmla="*/ 1352002 h 1392642"/>
                <a:gd name="connsiteX89" fmla="*/ 1076960 w 1701800"/>
                <a:gd name="connsiteY89" fmla="*/ 1346922 h 1392642"/>
                <a:gd name="connsiteX90" fmla="*/ 1102360 w 1701800"/>
                <a:gd name="connsiteY90" fmla="*/ 1341842 h 1392642"/>
                <a:gd name="connsiteX91" fmla="*/ 1285240 w 1701800"/>
                <a:gd name="connsiteY91" fmla="*/ 1346922 h 1392642"/>
                <a:gd name="connsiteX92" fmla="*/ 1300480 w 1701800"/>
                <a:gd name="connsiteY92" fmla="*/ 1357082 h 1392642"/>
                <a:gd name="connsiteX93" fmla="*/ 1336040 w 1701800"/>
                <a:gd name="connsiteY93" fmla="*/ 1367242 h 1392642"/>
                <a:gd name="connsiteX94" fmla="*/ 1351280 w 1701800"/>
                <a:gd name="connsiteY94" fmla="*/ 1372322 h 1392642"/>
                <a:gd name="connsiteX95" fmla="*/ 1412240 w 1701800"/>
                <a:gd name="connsiteY95" fmla="*/ 1367242 h 1392642"/>
                <a:gd name="connsiteX96" fmla="*/ 1442720 w 1701800"/>
                <a:gd name="connsiteY96" fmla="*/ 1357082 h 1392642"/>
                <a:gd name="connsiteX97" fmla="*/ 1635760 w 1701800"/>
                <a:gd name="connsiteY97" fmla="*/ 1367242 h 1392642"/>
                <a:gd name="connsiteX98" fmla="*/ 1671320 w 1701800"/>
                <a:gd name="connsiteY98" fmla="*/ 1382482 h 1392642"/>
                <a:gd name="connsiteX99" fmla="*/ 1701800 w 1701800"/>
                <a:gd name="connsiteY99" fmla="*/ 1392642 h 1392642"/>
                <a:gd name="connsiteX100" fmla="*/ 1701800 w 1701800"/>
                <a:gd name="connsiteY100" fmla="*/ 1341842 h 139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701800" h="1392642">
                  <a:moveTo>
                    <a:pt x="0" y="1357082"/>
                  </a:moveTo>
                  <a:lnTo>
                    <a:pt x="0" y="1357082"/>
                  </a:lnTo>
                  <a:cubicBezTo>
                    <a:pt x="11853" y="1346922"/>
                    <a:pt x="23369" y="1336355"/>
                    <a:pt x="35560" y="1326602"/>
                  </a:cubicBezTo>
                  <a:cubicBezTo>
                    <a:pt x="40328" y="1322788"/>
                    <a:pt x="46483" y="1320759"/>
                    <a:pt x="50800" y="1316442"/>
                  </a:cubicBezTo>
                  <a:cubicBezTo>
                    <a:pt x="55117" y="1312125"/>
                    <a:pt x="57573" y="1306282"/>
                    <a:pt x="60960" y="1301202"/>
                  </a:cubicBezTo>
                  <a:cubicBezTo>
                    <a:pt x="59267" y="1307975"/>
                    <a:pt x="50943" y="1316585"/>
                    <a:pt x="55880" y="1321522"/>
                  </a:cubicBezTo>
                  <a:cubicBezTo>
                    <a:pt x="60197" y="1325839"/>
                    <a:pt x="63560" y="1311861"/>
                    <a:pt x="66040" y="1306282"/>
                  </a:cubicBezTo>
                  <a:cubicBezTo>
                    <a:pt x="70390" y="1296495"/>
                    <a:pt x="76200" y="1275802"/>
                    <a:pt x="76200" y="1275802"/>
                  </a:cubicBezTo>
                  <a:cubicBezTo>
                    <a:pt x="77893" y="1250402"/>
                    <a:pt x="78615" y="1224919"/>
                    <a:pt x="81280" y="1199602"/>
                  </a:cubicBezTo>
                  <a:cubicBezTo>
                    <a:pt x="82011" y="1192659"/>
                    <a:pt x="85212" y="1186169"/>
                    <a:pt x="86360" y="1179282"/>
                  </a:cubicBezTo>
                  <a:cubicBezTo>
                    <a:pt x="88604" y="1165816"/>
                    <a:pt x="86370" y="1151318"/>
                    <a:pt x="91440" y="1138642"/>
                  </a:cubicBezTo>
                  <a:cubicBezTo>
                    <a:pt x="93707" y="1132973"/>
                    <a:pt x="101600" y="1131869"/>
                    <a:pt x="106680" y="1128482"/>
                  </a:cubicBezTo>
                  <a:cubicBezTo>
                    <a:pt x="108527" y="1134024"/>
                    <a:pt x="111606" y="1160194"/>
                    <a:pt x="127000" y="1138642"/>
                  </a:cubicBezTo>
                  <a:cubicBezTo>
                    <a:pt x="133225" y="1129927"/>
                    <a:pt x="133773" y="1118322"/>
                    <a:pt x="137160" y="1108162"/>
                  </a:cubicBezTo>
                  <a:lnTo>
                    <a:pt x="142240" y="1092922"/>
                  </a:lnTo>
                  <a:cubicBezTo>
                    <a:pt x="143933" y="1023495"/>
                    <a:pt x="144429" y="954029"/>
                    <a:pt x="147320" y="884642"/>
                  </a:cubicBezTo>
                  <a:cubicBezTo>
                    <a:pt x="147818" y="872679"/>
                    <a:pt x="150915" y="860963"/>
                    <a:pt x="152400" y="849082"/>
                  </a:cubicBezTo>
                  <a:cubicBezTo>
                    <a:pt x="154302" y="833867"/>
                    <a:pt x="155578" y="818577"/>
                    <a:pt x="157480" y="803362"/>
                  </a:cubicBezTo>
                  <a:cubicBezTo>
                    <a:pt x="159763" y="785096"/>
                    <a:pt x="164250" y="755965"/>
                    <a:pt x="167640" y="737322"/>
                  </a:cubicBezTo>
                  <a:cubicBezTo>
                    <a:pt x="169185" y="728827"/>
                    <a:pt x="170626" y="720299"/>
                    <a:pt x="172720" y="711922"/>
                  </a:cubicBezTo>
                  <a:cubicBezTo>
                    <a:pt x="174019" y="706727"/>
                    <a:pt x="176329" y="701831"/>
                    <a:pt x="177800" y="696682"/>
                  </a:cubicBezTo>
                  <a:cubicBezTo>
                    <a:pt x="190557" y="652031"/>
                    <a:pt x="175780" y="697662"/>
                    <a:pt x="187960" y="661122"/>
                  </a:cubicBezTo>
                  <a:cubicBezTo>
                    <a:pt x="189653" y="647575"/>
                    <a:pt x="190598" y="633914"/>
                    <a:pt x="193040" y="620482"/>
                  </a:cubicBezTo>
                  <a:cubicBezTo>
                    <a:pt x="193998" y="615214"/>
                    <a:pt x="196958" y="610469"/>
                    <a:pt x="198120" y="605242"/>
                  </a:cubicBezTo>
                  <a:cubicBezTo>
                    <a:pt x="200354" y="595187"/>
                    <a:pt x="202063" y="584999"/>
                    <a:pt x="203200" y="574762"/>
                  </a:cubicBezTo>
                  <a:cubicBezTo>
                    <a:pt x="218386" y="438089"/>
                    <a:pt x="200046" y="571441"/>
                    <a:pt x="213360" y="478242"/>
                  </a:cubicBezTo>
                  <a:cubicBezTo>
                    <a:pt x="215053" y="420669"/>
                    <a:pt x="214132" y="362959"/>
                    <a:pt x="218440" y="305522"/>
                  </a:cubicBezTo>
                  <a:cubicBezTo>
                    <a:pt x="219241" y="294842"/>
                    <a:pt x="226839" y="285606"/>
                    <a:pt x="228600" y="275042"/>
                  </a:cubicBezTo>
                  <a:cubicBezTo>
                    <a:pt x="234560" y="239280"/>
                    <a:pt x="230423" y="254334"/>
                    <a:pt x="238760" y="229322"/>
                  </a:cubicBezTo>
                  <a:cubicBezTo>
                    <a:pt x="240453" y="215775"/>
                    <a:pt x="240979" y="202031"/>
                    <a:pt x="243840" y="188682"/>
                  </a:cubicBezTo>
                  <a:cubicBezTo>
                    <a:pt x="246084" y="178210"/>
                    <a:pt x="250613" y="168362"/>
                    <a:pt x="254000" y="158202"/>
                  </a:cubicBezTo>
                  <a:lnTo>
                    <a:pt x="259080" y="142962"/>
                  </a:lnTo>
                  <a:cubicBezTo>
                    <a:pt x="260773" y="137882"/>
                    <a:pt x="262861" y="132917"/>
                    <a:pt x="264160" y="127722"/>
                  </a:cubicBezTo>
                  <a:cubicBezTo>
                    <a:pt x="265853" y="120949"/>
                    <a:pt x="267234" y="114089"/>
                    <a:pt x="269240" y="107402"/>
                  </a:cubicBezTo>
                  <a:cubicBezTo>
                    <a:pt x="273856" y="92015"/>
                    <a:pt x="279400" y="76922"/>
                    <a:pt x="284480" y="61682"/>
                  </a:cubicBezTo>
                  <a:lnTo>
                    <a:pt x="289560" y="46442"/>
                  </a:lnTo>
                  <a:cubicBezTo>
                    <a:pt x="291253" y="31202"/>
                    <a:pt x="281491" y="8611"/>
                    <a:pt x="294640" y="722"/>
                  </a:cubicBezTo>
                  <a:cubicBezTo>
                    <a:pt x="305111" y="-5560"/>
                    <a:pt x="314960" y="31202"/>
                    <a:pt x="314960" y="31202"/>
                  </a:cubicBezTo>
                  <a:cubicBezTo>
                    <a:pt x="316653" y="44749"/>
                    <a:pt x="317179" y="58493"/>
                    <a:pt x="320040" y="71842"/>
                  </a:cubicBezTo>
                  <a:cubicBezTo>
                    <a:pt x="322284" y="82314"/>
                    <a:pt x="326813" y="92162"/>
                    <a:pt x="330200" y="102322"/>
                  </a:cubicBezTo>
                  <a:lnTo>
                    <a:pt x="335280" y="117562"/>
                  </a:lnTo>
                  <a:cubicBezTo>
                    <a:pt x="336973" y="122642"/>
                    <a:pt x="339480" y="127520"/>
                    <a:pt x="340360" y="132802"/>
                  </a:cubicBezTo>
                  <a:cubicBezTo>
                    <a:pt x="347201" y="173846"/>
                    <a:pt x="342183" y="153510"/>
                    <a:pt x="355600" y="193762"/>
                  </a:cubicBezTo>
                  <a:cubicBezTo>
                    <a:pt x="357293" y="198842"/>
                    <a:pt x="357710" y="204547"/>
                    <a:pt x="360680" y="209002"/>
                  </a:cubicBezTo>
                  <a:cubicBezTo>
                    <a:pt x="364067" y="214082"/>
                    <a:pt x="368360" y="218663"/>
                    <a:pt x="370840" y="224242"/>
                  </a:cubicBezTo>
                  <a:cubicBezTo>
                    <a:pt x="383498" y="252722"/>
                    <a:pt x="374736" y="250253"/>
                    <a:pt x="391160" y="269962"/>
                  </a:cubicBezTo>
                  <a:cubicBezTo>
                    <a:pt x="395759" y="275481"/>
                    <a:pt x="401320" y="280122"/>
                    <a:pt x="406400" y="285202"/>
                  </a:cubicBezTo>
                  <a:cubicBezTo>
                    <a:pt x="408093" y="291975"/>
                    <a:pt x="408730" y="299105"/>
                    <a:pt x="411480" y="305522"/>
                  </a:cubicBezTo>
                  <a:cubicBezTo>
                    <a:pt x="413885" y="311134"/>
                    <a:pt x="420267" y="314813"/>
                    <a:pt x="421640" y="320762"/>
                  </a:cubicBezTo>
                  <a:cubicBezTo>
                    <a:pt x="425467" y="337344"/>
                    <a:pt x="424313" y="354715"/>
                    <a:pt x="426720" y="371562"/>
                  </a:cubicBezTo>
                  <a:cubicBezTo>
                    <a:pt x="427707" y="378474"/>
                    <a:pt x="430107" y="385109"/>
                    <a:pt x="431800" y="391882"/>
                  </a:cubicBezTo>
                  <a:cubicBezTo>
                    <a:pt x="433493" y="442682"/>
                    <a:pt x="433805" y="493547"/>
                    <a:pt x="436880" y="544282"/>
                  </a:cubicBezTo>
                  <a:cubicBezTo>
                    <a:pt x="437204" y="549627"/>
                    <a:pt x="441080" y="554240"/>
                    <a:pt x="441960" y="559522"/>
                  </a:cubicBezTo>
                  <a:cubicBezTo>
                    <a:pt x="444481" y="574647"/>
                    <a:pt x="445347" y="590002"/>
                    <a:pt x="447040" y="605242"/>
                  </a:cubicBezTo>
                  <a:cubicBezTo>
                    <a:pt x="463159" y="581063"/>
                    <a:pt x="453333" y="599504"/>
                    <a:pt x="462280" y="569682"/>
                  </a:cubicBezTo>
                  <a:cubicBezTo>
                    <a:pt x="465357" y="559424"/>
                    <a:pt x="472440" y="539202"/>
                    <a:pt x="472440" y="539202"/>
                  </a:cubicBezTo>
                  <a:cubicBezTo>
                    <a:pt x="479009" y="565478"/>
                    <a:pt x="478960" y="562318"/>
                    <a:pt x="482600" y="595082"/>
                  </a:cubicBezTo>
                  <a:cubicBezTo>
                    <a:pt x="484665" y="613671"/>
                    <a:pt x="485360" y="632403"/>
                    <a:pt x="487680" y="650962"/>
                  </a:cubicBezTo>
                  <a:cubicBezTo>
                    <a:pt x="488751" y="659530"/>
                    <a:pt x="491215" y="667867"/>
                    <a:pt x="492760" y="676362"/>
                  </a:cubicBezTo>
                  <a:cubicBezTo>
                    <a:pt x="494603" y="686496"/>
                    <a:pt x="495342" y="696849"/>
                    <a:pt x="497840" y="706842"/>
                  </a:cubicBezTo>
                  <a:cubicBezTo>
                    <a:pt x="500437" y="717232"/>
                    <a:pt x="508000" y="737322"/>
                    <a:pt x="508000" y="737322"/>
                  </a:cubicBezTo>
                  <a:cubicBezTo>
                    <a:pt x="509693" y="757642"/>
                    <a:pt x="512133" y="777914"/>
                    <a:pt x="513080" y="798282"/>
                  </a:cubicBezTo>
                  <a:cubicBezTo>
                    <a:pt x="515520" y="850746"/>
                    <a:pt x="515076" y="903332"/>
                    <a:pt x="518160" y="955762"/>
                  </a:cubicBezTo>
                  <a:cubicBezTo>
                    <a:pt x="518474" y="961108"/>
                    <a:pt x="520845" y="966213"/>
                    <a:pt x="523240" y="971002"/>
                  </a:cubicBezTo>
                  <a:cubicBezTo>
                    <a:pt x="525970" y="976463"/>
                    <a:pt x="530013" y="981162"/>
                    <a:pt x="533400" y="986242"/>
                  </a:cubicBezTo>
                  <a:cubicBezTo>
                    <a:pt x="536787" y="981162"/>
                    <a:pt x="541954" y="976892"/>
                    <a:pt x="543560" y="971002"/>
                  </a:cubicBezTo>
                  <a:cubicBezTo>
                    <a:pt x="547152" y="957831"/>
                    <a:pt x="537281" y="937935"/>
                    <a:pt x="548640" y="930362"/>
                  </a:cubicBezTo>
                  <a:cubicBezTo>
                    <a:pt x="557551" y="924421"/>
                    <a:pt x="552859" y="951931"/>
                    <a:pt x="558800" y="960842"/>
                  </a:cubicBezTo>
                  <a:lnTo>
                    <a:pt x="568960" y="976082"/>
                  </a:lnTo>
                  <a:cubicBezTo>
                    <a:pt x="573801" y="995448"/>
                    <a:pt x="571671" y="996607"/>
                    <a:pt x="584200" y="1011642"/>
                  </a:cubicBezTo>
                  <a:cubicBezTo>
                    <a:pt x="595593" y="1025314"/>
                    <a:pt x="602393" y="1025906"/>
                    <a:pt x="609600" y="1042122"/>
                  </a:cubicBezTo>
                  <a:cubicBezTo>
                    <a:pt x="616667" y="1058024"/>
                    <a:pt x="620618" y="1076034"/>
                    <a:pt x="624840" y="1092922"/>
                  </a:cubicBezTo>
                  <a:cubicBezTo>
                    <a:pt x="625097" y="1096257"/>
                    <a:pt x="630812" y="1184244"/>
                    <a:pt x="635000" y="1199602"/>
                  </a:cubicBezTo>
                  <a:cubicBezTo>
                    <a:pt x="636606" y="1205492"/>
                    <a:pt x="640392" y="1211028"/>
                    <a:pt x="645160" y="1214842"/>
                  </a:cubicBezTo>
                  <a:cubicBezTo>
                    <a:pt x="649341" y="1218187"/>
                    <a:pt x="655611" y="1217527"/>
                    <a:pt x="660400" y="1219922"/>
                  </a:cubicBezTo>
                  <a:cubicBezTo>
                    <a:pt x="665861" y="1222652"/>
                    <a:pt x="670560" y="1226695"/>
                    <a:pt x="675640" y="1230082"/>
                  </a:cubicBezTo>
                  <a:cubicBezTo>
                    <a:pt x="680720" y="1228389"/>
                    <a:pt x="686091" y="1227397"/>
                    <a:pt x="690880" y="1225002"/>
                  </a:cubicBezTo>
                  <a:cubicBezTo>
                    <a:pt x="696341" y="1222272"/>
                    <a:pt x="700076" y="1215705"/>
                    <a:pt x="706120" y="1214842"/>
                  </a:cubicBezTo>
                  <a:cubicBezTo>
                    <a:pt x="710585" y="1214204"/>
                    <a:pt x="735961" y="1223096"/>
                    <a:pt x="741680" y="1225002"/>
                  </a:cubicBezTo>
                  <a:cubicBezTo>
                    <a:pt x="750877" y="1234199"/>
                    <a:pt x="775068" y="1254405"/>
                    <a:pt x="782320" y="1270722"/>
                  </a:cubicBezTo>
                  <a:cubicBezTo>
                    <a:pt x="786670" y="1280509"/>
                    <a:pt x="782320" y="1297815"/>
                    <a:pt x="792480" y="1301202"/>
                  </a:cubicBezTo>
                  <a:lnTo>
                    <a:pt x="822960" y="1311362"/>
                  </a:lnTo>
                  <a:cubicBezTo>
                    <a:pt x="834813" y="1309669"/>
                    <a:pt x="847578" y="1311145"/>
                    <a:pt x="858520" y="1306282"/>
                  </a:cubicBezTo>
                  <a:cubicBezTo>
                    <a:pt x="864099" y="1303802"/>
                    <a:pt x="862810" y="1292719"/>
                    <a:pt x="868680" y="1291042"/>
                  </a:cubicBezTo>
                  <a:cubicBezTo>
                    <a:pt x="875282" y="1289156"/>
                    <a:pt x="900803" y="1298363"/>
                    <a:pt x="909320" y="1301202"/>
                  </a:cubicBezTo>
                  <a:cubicBezTo>
                    <a:pt x="914400" y="1306282"/>
                    <a:pt x="919961" y="1310923"/>
                    <a:pt x="924560" y="1316442"/>
                  </a:cubicBezTo>
                  <a:cubicBezTo>
                    <a:pt x="932984" y="1326550"/>
                    <a:pt x="939978" y="1343683"/>
                    <a:pt x="949960" y="1352002"/>
                  </a:cubicBezTo>
                  <a:cubicBezTo>
                    <a:pt x="954074" y="1355430"/>
                    <a:pt x="960120" y="1355389"/>
                    <a:pt x="965200" y="1357082"/>
                  </a:cubicBezTo>
                  <a:cubicBezTo>
                    <a:pt x="997373" y="1355389"/>
                    <a:pt x="1029634" y="1354919"/>
                    <a:pt x="1061720" y="1352002"/>
                  </a:cubicBezTo>
                  <a:cubicBezTo>
                    <a:pt x="1067053" y="1351517"/>
                    <a:pt x="1071765" y="1348221"/>
                    <a:pt x="1076960" y="1346922"/>
                  </a:cubicBezTo>
                  <a:cubicBezTo>
                    <a:pt x="1085337" y="1344828"/>
                    <a:pt x="1093893" y="1343535"/>
                    <a:pt x="1102360" y="1341842"/>
                  </a:cubicBezTo>
                  <a:cubicBezTo>
                    <a:pt x="1163320" y="1343535"/>
                    <a:pt x="1224436" y="1342245"/>
                    <a:pt x="1285240" y="1346922"/>
                  </a:cubicBezTo>
                  <a:cubicBezTo>
                    <a:pt x="1291327" y="1347390"/>
                    <a:pt x="1295019" y="1354352"/>
                    <a:pt x="1300480" y="1357082"/>
                  </a:cubicBezTo>
                  <a:cubicBezTo>
                    <a:pt x="1308600" y="1361142"/>
                    <a:pt x="1328444" y="1365072"/>
                    <a:pt x="1336040" y="1367242"/>
                  </a:cubicBezTo>
                  <a:cubicBezTo>
                    <a:pt x="1341189" y="1368713"/>
                    <a:pt x="1346200" y="1370629"/>
                    <a:pt x="1351280" y="1372322"/>
                  </a:cubicBezTo>
                  <a:cubicBezTo>
                    <a:pt x="1371600" y="1370629"/>
                    <a:pt x="1392127" y="1370594"/>
                    <a:pt x="1412240" y="1367242"/>
                  </a:cubicBezTo>
                  <a:cubicBezTo>
                    <a:pt x="1422804" y="1365481"/>
                    <a:pt x="1442720" y="1357082"/>
                    <a:pt x="1442720" y="1357082"/>
                  </a:cubicBezTo>
                  <a:cubicBezTo>
                    <a:pt x="1474254" y="1358343"/>
                    <a:pt x="1588723" y="1361362"/>
                    <a:pt x="1635760" y="1367242"/>
                  </a:cubicBezTo>
                  <a:cubicBezTo>
                    <a:pt x="1647653" y="1368729"/>
                    <a:pt x="1661105" y="1378396"/>
                    <a:pt x="1671320" y="1382482"/>
                  </a:cubicBezTo>
                  <a:cubicBezTo>
                    <a:pt x="1681264" y="1386459"/>
                    <a:pt x="1701800" y="1392642"/>
                    <a:pt x="1701800" y="1392642"/>
                  </a:cubicBezTo>
                  <a:lnTo>
                    <a:pt x="1701800" y="1341842"/>
                  </a:lnTo>
                </a:path>
              </a:pathLst>
            </a:custGeom>
            <a:noFill/>
            <a:ln>
              <a:solidFill>
                <a:srgbClr val="26E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a:solidFill>
                  <a:prstClr val="white"/>
                </a:solidFill>
              </a:endParaRPr>
            </a:p>
          </p:txBody>
        </p:sp>
      </p:grpSp>
      <p:grpSp>
        <p:nvGrpSpPr>
          <p:cNvPr id="35" name="群組 34"/>
          <p:cNvGrpSpPr/>
          <p:nvPr/>
        </p:nvGrpSpPr>
        <p:grpSpPr>
          <a:xfrm>
            <a:off x="5596015" y="4488352"/>
            <a:ext cx="2409860" cy="1501683"/>
            <a:chOff x="5265420" y="4358640"/>
            <a:chExt cx="2409860" cy="1501683"/>
          </a:xfrm>
        </p:grpSpPr>
        <p:cxnSp>
          <p:nvCxnSpPr>
            <p:cNvPr id="29" name="直線單箭頭接點 28"/>
            <p:cNvCxnSpPr/>
            <p:nvPr/>
          </p:nvCxnSpPr>
          <p:spPr>
            <a:xfrm>
              <a:off x="5874135" y="4999280"/>
              <a:ext cx="504056" cy="0"/>
            </a:xfrm>
            <a:prstGeom prst="straightConnector1">
              <a:avLst/>
            </a:prstGeom>
            <a:ln w="19050">
              <a:solidFill>
                <a:srgbClr val="26E429"/>
              </a:solidFill>
              <a:tailEnd type="triangle"/>
            </a:ln>
          </p:spPr>
          <p:style>
            <a:lnRef idx="1">
              <a:schemeClr val="accent1"/>
            </a:lnRef>
            <a:fillRef idx="0">
              <a:schemeClr val="accent1"/>
            </a:fillRef>
            <a:effectRef idx="0">
              <a:schemeClr val="accent1"/>
            </a:effectRef>
            <a:fontRef idx="minor">
              <a:schemeClr val="tx1"/>
            </a:fontRef>
          </p:style>
        </p:cxnSp>
        <p:sp>
          <p:nvSpPr>
            <p:cNvPr id="30" name="文字方塊 29"/>
            <p:cNvSpPr txBox="1"/>
            <p:nvPr/>
          </p:nvSpPr>
          <p:spPr>
            <a:xfrm>
              <a:off x="6320614" y="4805185"/>
              <a:ext cx="1354666" cy="369332"/>
            </a:xfrm>
            <a:prstGeom prst="rect">
              <a:avLst/>
            </a:prstGeom>
            <a:noFill/>
          </p:spPr>
          <p:txBody>
            <a:bodyPr wrap="none" rtlCol="0">
              <a:spAutoFit/>
            </a:bodyPr>
            <a:lstStyle/>
            <a:p>
              <a:pPr fontAlgn="auto">
                <a:spcBef>
                  <a:spcPts val="0"/>
                </a:spcBef>
                <a:spcAft>
                  <a:spcPts val="0"/>
                </a:spcAft>
              </a:pPr>
              <a:r>
                <a:rPr kumimoji="0" lang="en-US" altLang="zh-TW" sz="1800" dirty="0" err="1" smtClean="0">
                  <a:solidFill>
                    <a:srgbClr val="006600"/>
                  </a:solidFill>
                  <a:latin typeface="Calibri"/>
                  <a:ea typeface="新細明體"/>
                </a:rPr>
                <a:t>pCMV</a:t>
              </a:r>
              <a:r>
                <a:rPr kumimoji="0" lang="en-US" altLang="zh-TW" sz="1800" dirty="0" smtClean="0">
                  <a:solidFill>
                    <a:srgbClr val="006600"/>
                  </a:solidFill>
                  <a:latin typeface="Calibri"/>
                  <a:ea typeface="新細明體"/>
                </a:rPr>
                <a:t>-</a:t>
              </a:r>
              <a:r>
                <a:rPr kumimoji="0" lang="el-GR" altLang="zh-TW" sz="1800" dirty="0">
                  <a:solidFill>
                    <a:srgbClr val="006600"/>
                  </a:solidFill>
                  <a:latin typeface="Calibri" panose="020F0502020204030204" pitchFamily="34" charset="0"/>
                  <a:ea typeface="新細明體"/>
                </a:rPr>
                <a:t>α</a:t>
              </a:r>
              <a:r>
                <a:rPr kumimoji="0" lang="en-US" altLang="zh-TW" sz="1800" dirty="0" smtClean="0">
                  <a:solidFill>
                    <a:srgbClr val="006600"/>
                  </a:solidFill>
                  <a:latin typeface="Calibri" panose="020F0502020204030204" pitchFamily="34" charset="0"/>
                  <a:ea typeface="新細明體"/>
                </a:rPr>
                <a:t>PEG</a:t>
              </a:r>
              <a:endParaRPr kumimoji="0" lang="zh-TW" altLang="en-US" sz="1800" dirty="0">
                <a:solidFill>
                  <a:srgbClr val="006600"/>
                </a:solidFill>
                <a:latin typeface="Calibri"/>
                <a:ea typeface="新細明體"/>
              </a:endParaRPr>
            </a:p>
          </p:txBody>
        </p:sp>
        <p:sp>
          <p:nvSpPr>
            <p:cNvPr id="21" name="手繪多邊形 20"/>
            <p:cNvSpPr/>
            <p:nvPr/>
          </p:nvSpPr>
          <p:spPr>
            <a:xfrm>
              <a:off x="5265420" y="4358640"/>
              <a:ext cx="1809750" cy="1501683"/>
            </a:xfrm>
            <a:custGeom>
              <a:avLst/>
              <a:gdLst>
                <a:gd name="connsiteX0" fmla="*/ 0 w 1809750"/>
                <a:gd name="connsiteY0" fmla="*/ 1478280 h 1501683"/>
                <a:gd name="connsiteX1" fmla="*/ 0 w 1809750"/>
                <a:gd name="connsiteY1" fmla="*/ 1478280 h 1501683"/>
                <a:gd name="connsiteX2" fmla="*/ 45720 w 1809750"/>
                <a:gd name="connsiteY2" fmla="*/ 1478280 h 1501683"/>
                <a:gd name="connsiteX3" fmla="*/ 53340 w 1809750"/>
                <a:gd name="connsiteY3" fmla="*/ 1466850 h 1501683"/>
                <a:gd name="connsiteX4" fmla="*/ 57150 w 1809750"/>
                <a:gd name="connsiteY4" fmla="*/ 1455420 h 1501683"/>
                <a:gd name="connsiteX5" fmla="*/ 60960 w 1809750"/>
                <a:gd name="connsiteY5" fmla="*/ 1405890 h 1501683"/>
                <a:gd name="connsiteX6" fmla="*/ 64770 w 1809750"/>
                <a:gd name="connsiteY6" fmla="*/ 1394460 h 1501683"/>
                <a:gd name="connsiteX7" fmla="*/ 76200 w 1809750"/>
                <a:gd name="connsiteY7" fmla="*/ 1436370 h 1501683"/>
                <a:gd name="connsiteX8" fmla="*/ 91440 w 1809750"/>
                <a:gd name="connsiteY8" fmla="*/ 1417320 h 1501683"/>
                <a:gd name="connsiteX9" fmla="*/ 102870 w 1809750"/>
                <a:gd name="connsiteY9" fmla="*/ 1409700 h 1501683"/>
                <a:gd name="connsiteX10" fmla="*/ 129540 w 1809750"/>
                <a:gd name="connsiteY10" fmla="*/ 1379220 h 1501683"/>
                <a:gd name="connsiteX11" fmla="*/ 133350 w 1809750"/>
                <a:gd name="connsiteY11" fmla="*/ 1367790 h 1501683"/>
                <a:gd name="connsiteX12" fmla="*/ 148590 w 1809750"/>
                <a:gd name="connsiteY12" fmla="*/ 1344930 h 1501683"/>
                <a:gd name="connsiteX13" fmla="*/ 160020 w 1809750"/>
                <a:gd name="connsiteY13" fmla="*/ 1306830 h 1501683"/>
                <a:gd name="connsiteX14" fmla="*/ 163830 w 1809750"/>
                <a:gd name="connsiteY14" fmla="*/ 1295400 h 1501683"/>
                <a:gd name="connsiteX15" fmla="*/ 167640 w 1809750"/>
                <a:gd name="connsiteY15" fmla="*/ 1283970 h 1501683"/>
                <a:gd name="connsiteX16" fmla="*/ 171450 w 1809750"/>
                <a:gd name="connsiteY16" fmla="*/ 1238250 h 1501683"/>
                <a:gd name="connsiteX17" fmla="*/ 175260 w 1809750"/>
                <a:gd name="connsiteY17" fmla="*/ 1226820 h 1501683"/>
                <a:gd name="connsiteX18" fmla="*/ 179070 w 1809750"/>
                <a:gd name="connsiteY18" fmla="*/ 1200150 h 1501683"/>
                <a:gd name="connsiteX19" fmla="*/ 186690 w 1809750"/>
                <a:gd name="connsiteY19" fmla="*/ 1177290 h 1501683"/>
                <a:gd name="connsiteX20" fmla="*/ 190500 w 1809750"/>
                <a:gd name="connsiteY20" fmla="*/ 1162050 h 1501683"/>
                <a:gd name="connsiteX21" fmla="*/ 205740 w 1809750"/>
                <a:gd name="connsiteY21" fmla="*/ 1101090 h 1501683"/>
                <a:gd name="connsiteX22" fmla="*/ 209550 w 1809750"/>
                <a:gd name="connsiteY22" fmla="*/ 1089660 h 1501683"/>
                <a:gd name="connsiteX23" fmla="*/ 213360 w 1809750"/>
                <a:gd name="connsiteY23" fmla="*/ 1078230 h 1501683"/>
                <a:gd name="connsiteX24" fmla="*/ 217170 w 1809750"/>
                <a:gd name="connsiteY24" fmla="*/ 994410 h 1501683"/>
                <a:gd name="connsiteX25" fmla="*/ 224790 w 1809750"/>
                <a:gd name="connsiteY25" fmla="*/ 971550 h 1501683"/>
                <a:gd name="connsiteX26" fmla="*/ 236220 w 1809750"/>
                <a:gd name="connsiteY26" fmla="*/ 941070 h 1501683"/>
                <a:gd name="connsiteX27" fmla="*/ 240030 w 1809750"/>
                <a:gd name="connsiteY27" fmla="*/ 922020 h 1501683"/>
                <a:gd name="connsiteX28" fmla="*/ 247650 w 1809750"/>
                <a:gd name="connsiteY28" fmla="*/ 899160 h 1501683"/>
                <a:gd name="connsiteX29" fmla="*/ 251460 w 1809750"/>
                <a:gd name="connsiteY29" fmla="*/ 887730 h 1501683"/>
                <a:gd name="connsiteX30" fmla="*/ 255270 w 1809750"/>
                <a:gd name="connsiteY30" fmla="*/ 872490 h 1501683"/>
                <a:gd name="connsiteX31" fmla="*/ 262890 w 1809750"/>
                <a:gd name="connsiteY31" fmla="*/ 849630 h 1501683"/>
                <a:gd name="connsiteX32" fmla="*/ 270510 w 1809750"/>
                <a:gd name="connsiteY32" fmla="*/ 731520 h 1501683"/>
                <a:gd name="connsiteX33" fmla="*/ 266700 w 1809750"/>
                <a:gd name="connsiteY33" fmla="*/ 643890 h 1501683"/>
                <a:gd name="connsiteX34" fmla="*/ 270510 w 1809750"/>
                <a:gd name="connsiteY34" fmla="*/ 514350 h 1501683"/>
                <a:gd name="connsiteX35" fmla="*/ 274320 w 1809750"/>
                <a:gd name="connsiteY35" fmla="*/ 468630 h 1501683"/>
                <a:gd name="connsiteX36" fmla="*/ 281940 w 1809750"/>
                <a:gd name="connsiteY36" fmla="*/ 422910 h 1501683"/>
                <a:gd name="connsiteX37" fmla="*/ 285750 w 1809750"/>
                <a:gd name="connsiteY37" fmla="*/ 365760 h 1501683"/>
                <a:gd name="connsiteX38" fmla="*/ 289560 w 1809750"/>
                <a:gd name="connsiteY38" fmla="*/ 350520 h 1501683"/>
                <a:gd name="connsiteX39" fmla="*/ 300990 w 1809750"/>
                <a:gd name="connsiteY39" fmla="*/ 354330 h 1501683"/>
                <a:gd name="connsiteX40" fmla="*/ 316230 w 1809750"/>
                <a:gd name="connsiteY40" fmla="*/ 388620 h 1501683"/>
                <a:gd name="connsiteX41" fmla="*/ 323850 w 1809750"/>
                <a:gd name="connsiteY41" fmla="*/ 377190 h 1501683"/>
                <a:gd name="connsiteX42" fmla="*/ 327660 w 1809750"/>
                <a:gd name="connsiteY42" fmla="*/ 365760 h 1501683"/>
                <a:gd name="connsiteX43" fmla="*/ 331470 w 1809750"/>
                <a:gd name="connsiteY43" fmla="*/ 293370 h 1501683"/>
                <a:gd name="connsiteX44" fmla="*/ 335280 w 1809750"/>
                <a:gd name="connsiteY44" fmla="*/ 251460 h 1501683"/>
                <a:gd name="connsiteX45" fmla="*/ 346710 w 1809750"/>
                <a:gd name="connsiteY45" fmla="*/ 240030 h 1501683"/>
                <a:gd name="connsiteX46" fmla="*/ 354330 w 1809750"/>
                <a:gd name="connsiteY46" fmla="*/ 224790 h 1501683"/>
                <a:gd name="connsiteX47" fmla="*/ 361950 w 1809750"/>
                <a:gd name="connsiteY47" fmla="*/ 163830 h 1501683"/>
                <a:gd name="connsiteX48" fmla="*/ 384810 w 1809750"/>
                <a:gd name="connsiteY48" fmla="*/ 137160 h 1501683"/>
                <a:gd name="connsiteX49" fmla="*/ 403860 w 1809750"/>
                <a:gd name="connsiteY49" fmla="*/ 102870 h 1501683"/>
                <a:gd name="connsiteX50" fmla="*/ 396240 w 1809750"/>
                <a:gd name="connsiteY50" fmla="*/ 91440 h 1501683"/>
                <a:gd name="connsiteX51" fmla="*/ 392430 w 1809750"/>
                <a:gd name="connsiteY51" fmla="*/ 114300 h 1501683"/>
                <a:gd name="connsiteX52" fmla="*/ 388620 w 1809750"/>
                <a:gd name="connsiteY52" fmla="*/ 125730 h 1501683"/>
                <a:gd name="connsiteX53" fmla="*/ 403860 w 1809750"/>
                <a:gd name="connsiteY53" fmla="*/ 167640 h 1501683"/>
                <a:gd name="connsiteX54" fmla="*/ 415290 w 1809750"/>
                <a:gd name="connsiteY54" fmla="*/ 160020 h 1501683"/>
                <a:gd name="connsiteX55" fmla="*/ 426720 w 1809750"/>
                <a:gd name="connsiteY55" fmla="*/ 114300 h 1501683"/>
                <a:gd name="connsiteX56" fmla="*/ 434340 w 1809750"/>
                <a:gd name="connsiteY56" fmla="*/ 76200 h 1501683"/>
                <a:gd name="connsiteX57" fmla="*/ 449580 w 1809750"/>
                <a:gd name="connsiteY57" fmla="*/ 53340 h 1501683"/>
                <a:gd name="connsiteX58" fmla="*/ 457200 w 1809750"/>
                <a:gd name="connsiteY58" fmla="*/ 30480 h 1501683"/>
                <a:gd name="connsiteX59" fmla="*/ 461010 w 1809750"/>
                <a:gd name="connsiteY59" fmla="*/ 19050 h 1501683"/>
                <a:gd name="connsiteX60" fmla="*/ 464820 w 1809750"/>
                <a:gd name="connsiteY60" fmla="*/ 0 h 1501683"/>
                <a:gd name="connsiteX61" fmla="*/ 476250 w 1809750"/>
                <a:gd name="connsiteY61" fmla="*/ 38100 h 1501683"/>
                <a:gd name="connsiteX62" fmla="*/ 480060 w 1809750"/>
                <a:gd name="connsiteY62" fmla="*/ 49530 h 1501683"/>
                <a:gd name="connsiteX63" fmla="*/ 487680 w 1809750"/>
                <a:gd name="connsiteY63" fmla="*/ 60960 h 1501683"/>
                <a:gd name="connsiteX64" fmla="*/ 491490 w 1809750"/>
                <a:gd name="connsiteY64" fmla="*/ 106680 h 1501683"/>
                <a:gd name="connsiteX65" fmla="*/ 506730 w 1809750"/>
                <a:gd name="connsiteY65" fmla="*/ 167640 h 1501683"/>
                <a:gd name="connsiteX66" fmla="*/ 514350 w 1809750"/>
                <a:gd name="connsiteY66" fmla="*/ 190500 h 1501683"/>
                <a:gd name="connsiteX67" fmla="*/ 518160 w 1809750"/>
                <a:gd name="connsiteY67" fmla="*/ 201930 h 1501683"/>
                <a:gd name="connsiteX68" fmla="*/ 525780 w 1809750"/>
                <a:gd name="connsiteY68" fmla="*/ 213360 h 1501683"/>
                <a:gd name="connsiteX69" fmla="*/ 521970 w 1809750"/>
                <a:gd name="connsiteY69" fmla="*/ 285750 h 1501683"/>
                <a:gd name="connsiteX70" fmla="*/ 529590 w 1809750"/>
                <a:gd name="connsiteY70" fmla="*/ 342900 h 1501683"/>
                <a:gd name="connsiteX71" fmla="*/ 537210 w 1809750"/>
                <a:gd name="connsiteY71" fmla="*/ 365760 h 1501683"/>
                <a:gd name="connsiteX72" fmla="*/ 548640 w 1809750"/>
                <a:gd name="connsiteY72" fmla="*/ 388620 h 1501683"/>
                <a:gd name="connsiteX73" fmla="*/ 552450 w 1809750"/>
                <a:gd name="connsiteY73" fmla="*/ 400050 h 1501683"/>
                <a:gd name="connsiteX74" fmla="*/ 560070 w 1809750"/>
                <a:gd name="connsiteY74" fmla="*/ 411480 h 1501683"/>
                <a:gd name="connsiteX75" fmla="*/ 567690 w 1809750"/>
                <a:gd name="connsiteY75" fmla="*/ 434340 h 1501683"/>
                <a:gd name="connsiteX76" fmla="*/ 571500 w 1809750"/>
                <a:gd name="connsiteY76" fmla="*/ 445770 h 1501683"/>
                <a:gd name="connsiteX77" fmla="*/ 579120 w 1809750"/>
                <a:gd name="connsiteY77" fmla="*/ 590550 h 1501683"/>
                <a:gd name="connsiteX78" fmla="*/ 582930 w 1809750"/>
                <a:gd name="connsiteY78" fmla="*/ 636270 h 1501683"/>
                <a:gd name="connsiteX79" fmla="*/ 590550 w 1809750"/>
                <a:gd name="connsiteY79" fmla="*/ 659130 h 1501683"/>
                <a:gd name="connsiteX80" fmla="*/ 598170 w 1809750"/>
                <a:gd name="connsiteY80" fmla="*/ 643890 h 1501683"/>
                <a:gd name="connsiteX81" fmla="*/ 601980 w 1809750"/>
                <a:gd name="connsiteY81" fmla="*/ 579120 h 1501683"/>
                <a:gd name="connsiteX82" fmla="*/ 605790 w 1809750"/>
                <a:gd name="connsiteY82" fmla="*/ 617220 h 1501683"/>
                <a:gd name="connsiteX83" fmla="*/ 613410 w 1809750"/>
                <a:gd name="connsiteY83" fmla="*/ 689610 h 1501683"/>
                <a:gd name="connsiteX84" fmla="*/ 617220 w 1809750"/>
                <a:gd name="connsiteY84" fmla="*/ 754380 h 1501683"/>
                <a:gd name="connsiteX85" fmla="*/ 621030 w 1809750"/>
                <a:gd name="connsiteY85" fmla="*/ 765810 h 1501683"/>
                <a:gd name="connsiteX86" fmla="*/ 624840 w 1809750"/>
                <a:gd name="connsiteY86" fmla="*/ 750570 h 1501683"/>
                <a:gd name="connsiteX87" fmla="*/ 628650 w 1809750"/>
                <a:gd name="connsiteY87" fmla="*/ 666750 h 1501683"/>
                <a:gd name="connsiteX88" fmla="*/ 636270 w 1809750"/>
                <a:gd name="connsiteY88" fmla="*/ 681990 h 1501683"/>
                <a:gd name="connsiteX89" fmla="*/ 640080 w 1809750"/>
                <a:gd name="connsiteY89" fmla="*/ 720090 h 1501683"/>
                <a:gd name="connsiteX90" fmla="*/ 647700 w 1809750"/>
                <a:gd name="connsiteY90" fmla="*/ 742950 h 1501683"/>
                <a:gd name="connsiteX91" fmla="*/ 651510 w 1809750"/>
                <a:gd name="connsiteY91" fmla="*/ 803910 h 1501683"/>
                <a:gd name="connsiteX92" fmla="*/ 655320 w 1809750"/>
                <a:gd name="connsiteY92" fmla="*/ 788670 h 1501683"/>
                <a:gd name="connsiteX93" fmla="*/ 659130 w 1809750"/>
                <a:gd name="connsiteY93" fmla="*/ 811530 h 1501683"/>
                <a:gd name="connsiteX94" fmla="*/ 662940 w 1809750"/>
                <a:gd name="connsiteY94" fmla="*/ 857250 h 1501683"/>
                <a:gd name="connsiteX95" fmla="*/ 670560 w 1809750"/>
                <a:gd name="connsiteY95" fmla="*/ 883920 h 1501683"/>
                <a:gd name="connsiteX96" fmla="*/ 678180 w 1809750"/>
                <a:gd name="connsiteY96" fmla="*/ 914400 h 1501683"/>
                <a:gd name="connsiteX97" fmla="*/ 689610 w 1809750"/>
                <a:gd name="connsiteY97" fmla="*/ 922020 h 1501683"/>
                <a:gd name="connsiteX98" fmla="*/ 697230 w 1809750"/>
                <a:gd name="connsiteY98" fmla="*/ 933450 h 1501683"/>
                <a:gd name="connsiteX99" fmla="*/ 701040 w 1809750"/>
                <a:gd name="connsiteY99" fmla="*/ 944880 h 1501683"/>
                <a:gd name="connsiteX100" fmla="*/ 716280 w 1809750"/>
                <a:gd name="connsiteY100" fmla="*/ 967740 h 1501683"/>
                <a:gd name="connsiteX101" fmla="*/ 720090 w 1809750"/>
                <a:gd name="connsiteY101" fmla="*/ 990600 h 1501683"/>
                <a:gd name="connsiteX102" fmla="*/ 723900 w 1809750"/>
                <a:gd name="connsiteY102" fmla="*/ 1002030 h 1501683"/>
                <a:gd name="connsiteX103" fmla="*/ 731520 w 1809750"/>
                <a:gd name="connsiteY103" fmla="*/ 1032510 h 1501683"/>
                <a:gd name="connsiteX104" fmla="*/ 735330 w 1809750"/>
                <a:gd name="connsiteY104" fmla="*/ 1085850 h 1501683"/>
                <a:gd name="connsiteX105" fmla="*/ 739140 w 1809750"/>
                <a:gd name="connsiteY105" fmla="*/ 1043940 h 1501683"/>
                <a:gd name="connsiteX106" fmla="*/ 742950 w 1809750"/>
                <a:gd name="connsiteY106" fmla="*/ 1070610 h 1501683"/>
                <a:gd name="connsiteX107" fmla="*/ 750570 w 1809750"/>
                <a:gd name="connsiteY107" fmla="*/ 1093470 h 1501683"/>
                <a:gd name="connsiteX108" fmla="*/ 754380 w 1809750"/>
                <a:gd name="connsiteY108" fmla="*/ 1123950 h 1501683"/>
                <a:gd name="connsiteX109" fmla="*/ 762000 w 1809750"/>
                <a:gd name="connsiteY109" fmla="*/ 1146810 h 1501683"/>
                <a:gd name="connsiteX110" fmla="*/ 773430 w 1809750"/>
                <a:gd name="connsiteY110" fmla="*/ 1143000 h 1501683"/>
                <a:gd name="connsiteX111" fmla="*/ 777240 w 1809750"/>
                <a:gd name="connsiteY111" fmla="*/ 1131570 h 1501683"/>
                <a:gd name="connsiteX112" fmla="*/ 781050 w 1809750"/>
                <a:gd name="connsiteY112" fmla="*/ 1143000 h 1501683"/>
                <a:gd name="connsiteX113" fmla="*/ 788670 w 1809750"/>
                <a:gd name="connsiteY113" fmla="*/ 1154430 h 1501683"/>
                <a:gd name="connsiteX114" fmla="*/ 792480 w 1809750"/>
                <a:gd name="connsiteY114" fmla="*/ 1181100 h 1501683"/>
                <a:gd name="connsiteX115" fmla="*/ 796290 w 1809750"/>
                <a:gd name="connsiteY115" fmla="*/ 1196340 h 1501683"/>
                <a:gd name="connsiteX116" fmla="*/ 800100 w 1809750"/>
                <a:gd name="connsiteY116" fmla="*/ 1173480 h 1501683"/>
                <a:gd name="connsiteX117" fmla="*/ 803910 w 1809750"/>
                <a:gd name="connsiteY117" fmla="*/ 1184910 h 1501683"/>
                <a:gd name="connsiteX118" fmla="*/ 811530 w 1809750"/>
                <a:gd name="connsiteY118" fmla="*/ 1196340 h 1501683"/>
                <a:gd name="connsiteX119" fmla="*/ 819150 w 1809750"/>
                <a:gd name="connsiteY119" fmla="*/ 1219200 h 1501683"/>
                <a:gd name="connsiteX120" fmla="*/ 830580 w 1809750"/>
                <a:gd name="connsiteY120" fmla="*/ 1264920 h 1501683"/>
                <a:gd name="connsiteX121" fmla="*/ 834390 w 1809750"/>
                <a:gd name="connsiteY121" fmla="*/ 1276350 h 1501683"/>
                <a:gd name="connsiteX122" fmla="*/ 845820 w 1809750"/>
                <a:gd name="connsiteY122" fmla="*/ 1283970 h 1501683"/>
                <a:gd name="connsiteX123" fmla="*/ 853440 w 1809750"/>
                <a:gd name="connsiteY123" fmla="*/ 1272540 h 1501683"/>
                <a:gd name="connsiteX124" fmla="*/ 864870 w 1809750"/>
                <a:gd name="connsiteY124" fmla="*/ 1276350 h 1501683"/>
                <a:gd name="connsiteX125" fmla="*/ 883920 w 1809750"/>
                <a:gd name="connsiteY125" fmla="*/ 1299210 h 1501683"/>
                <a:gd name="connsiteX126" fmla="*/ 895350 w 1809750"/>
                <a:gd name="connsiteY126" fmla="*/ 1295400 h 1501683"/>
                <a:gd name="connsiteX127" fmla="*/ 899160 w 1809750"/>
                <a:gd name="connsiteY127" fmla="*/ 1283970 h 1501683"/>
                <a:gd name="connsiteX128" fmla="*/ 914400 w 1809750"/>
                <a:gd name="connsiteY128" fmla="*/ 1249680 h 1501683"/>
                <a:gd name="connsiteX129" fmla="*/ 918210 w 1809750"/>
                <a:gd name="connsiteY129" fmla="*/ 1234440 h 1501683"/>
                <a:gd name="connsiteX130" fmla="*/ 929640 w 1809750"/>
                <a:gd name="connsiteY130" fmla="*/ 1230630 h 1501683"/>
                <a:gd name="connsiteX131" fmla="*/ 933450 w 1809750"/>
                <a:gd name="connsiteY131" fmla="*/ 1219200 h 1501683"/>
                <a:gd name="connsiteX132" fmla="*/ 941070 w 1809750"/>
                <a:gd name="connsiteY132" fmla="*/ 1230630 h 1501683"/>
                <a:gd name="connsiteX133" fmla="*/ 948690 w 1809750"/>
                <a:gd name="connsiteY133" fmla="*/ 1245870 h 1501683"/>
                <a:gd name="connsiteX134" fmla="*/ 956310 w 1809750"/>
                <a:gd name="connsiteY134" fmla="*/ 1280160 h 1501683"/>
                <a:gd name="connsiteX135" fmla="*/ 967740 w 1809750"/>
                <a:gd name="connsiteY135" fmla="*/ 1318260 h 1501683"/>
                <a:gd name="connsiteX136" fmla="*/ 975360 w 1809750"/>
                <a:gd name="connsiteY136" fmla="*/ 1287780 h 1501683"/>
                <a:gd name="connsiteX137" fmla="*/ 979170 w 1809750"/>
                <a:gd name="connsiteY137" fmla="*/ 1272540 h 1501683"/>
                <a:gd name="connsiteX138" fmla="*/ 990600 w 1809750"/>
                <a:gd name="connsiteY138" fmla="*/ 1264920 h 1501683"/>
                <a:gd name="connsiteX139" fmla="*/ 1002030 w 1809750"/>
                <a:gd name="connsiteY139" fmla="*/ 1280160 h 1501683"/>
                <a:gd name="connsiteX140" fmla="*/ 1017270 w 1809750"/>
                <a:gd name="connsiteY140" fmla="*/ 1314450 h 1501683"/>
                <a:gd name="connsiteX141" fmla="*/ 1021080 w 1809750"/>
                <a:gd name="connsiteY141" fmla="*/ 1325880 h 1501683"/>
                <a:gd name="connsiteX142" fmla="*/ 1028700 w 1809750"/>
                <a:gd name="connsiteY142" fmla="*/ 1337310 h 1501683"/>
                <a:gd name="connsiteX143" fmla="*/ 1032510 w 1809750"/>
                <a:gd name="connsiteY143" fmla="*/ 1356360 h 1501683"/>
                <a:gd name="connsiteX144" fmla="*/ 1036320 w 1809750"/>
                <a:gd name="connsiteY144" fmla="*/ 1371600 h 1501683"/>
                <a:gd name="connsiteX145" fmla="*/ 1043940 w 1809750"/>
                <a:gd name="connsiteY145" fmla="*/ 1394460 h 1501683"/>
                <a:gd name="connsiteX146" fmla="*/ 1055370 w 1809750"/>
                <a:gd name="connsiteY146" fmla="*/ 1390650 h 1501683"/>
                <a:gd name="connsiteX147" fmla="*/ 1070610 w 1809750"/>
                <a:gd name="connsiteY147" fmla="*/ 1348740 h 1501683"/>
                <a:gd name="connsiteX148" fmla="*/ 1082040 w 1809750"/>
                <a:gd name="connsiteY148" fmla="*/ 1344930 h 1501683"/>
                <a:gd name="connsiteX149" fmla="*/ 1089660 w 1809750"/>
                <a:gd name="connsiteY149" fmla="*/ 1344930 h 1501683"/>
                <a:gd name="connsiteX150" fmla="*/ 1101090 w 1809750"/>
                <a:gd name="connsiteY150" fmla="*/ 1329690 h 1501683"/>
                <a:gd name="connsiteX151" fmla="*/ 1104900 w 1809750"/>
                <a:gd name="connsiteY151" fmla="*/ 1318260 h 1501683"/>
                <a:gd name="connsiteX152" fmla="*/ 1116330 w 1809750"/>
                <a:gd name="connsiteY152" fmla="*/ 1325880 h 1501683"/>
                <a:gd name="connsiteX153" fmla="*/ 1120140 w 1809750"/>
                <a:gd name="connsiteY153" fmla="*/ 1341120 h 1501683"/>
                <a:gd name="connsiteX154" fmla="*/ 1131570 w 1809750"/>
                <a:gd name="connsiteY154" fmla="*/ 1363980 h 1501683"/>
                <a:gd name="connsiteX155" fmla="*/ 1150620 w 1809750"/>
                <a:gd name="connsiteY155" fmla="*/ 1337310 h 1501683"/>
                <a:gd name="connsiteX156" fmla="*/ 1165860 w 1809750"/>
                <a:gd name="connsiteY156" fmla="*/ 1310640 h 1501683"/>
                <a:gd name="connsiteX157" fmla="*/ 1177290 w 1809750"/>
                <a:gd name="connsiteY157" fmla="*/ 1303020 h 1501683"/>
                <a:gd name="connsiteX158" fmla="*/ 1184910 w 1809750"/>
                <a:gd name="connsiteY158" fmla="*/ 1322070 h 1501683"/>
                <a:gd name="connsiteX159" fmla="*/ 1188720 w 1809750"/>
                <a:gd name="connsiteY159" fmla="*/ 1337310 h 1501683"/>
                <a:gd name="connsiteX160" fmla="*/ 1196340 w 1809750"/>
                <a:gd name="connsiteY160" fmla="*/ 1348740 h 1501683"/>
                <a:gd name="connsiteX161" fmla="*/ 1200150 w 1809750"/>
                <a:gd name="connsiteY161" fmla="*/ 1360170 h 1501683"/>
                <a:gd name="connsiteX162" fmla="*/ 1207770 w 1809750"/>
                <a:gd name="connsiteY162" fmla="*/ 1371600 h 1501683"/>
                <a:gd name="connsiteX163" fmla="*/ 1215390 w 1809750"/>
                <a:gd name="connsiteY163" fmla="*/ 1394460 h 1501683"/>
                <a:gd name="connsiteX164" fmla="*/ 1223010 w 1809750"/>
                <a:gd name="connsiteY164" fmla="*/ 1409700 h 1501683"/>
                <a:gd name="connsiteX165" fmla="*/ 1242060 w 1809750"/>
                <a:gd name="connsiteY165" fmla="*/ 1375410 h 1501683"/>
                <a:gd name="connsiteX166" fmla="*/ 1257300 w 1809750"/>
                <a:gd name="connsiteY166" fmla="*/ 1344930 h 1501683"/>
                <a:gd name="connsiteX167" fmla="*/ 1272540 w 1809750"/>
                <a:gd name="connsiteY167" fmla="*/ 1348740 h 1501683"/>
                <a:gd name="connsiteX168" fmla="*/ 1283970 w 1809750"/>
                <a:gd name="connsiteY168" fmla="*/ 1371600 h 1501683"/>
                <a:gd name="connsiteX169" fmla="*/ 1291590 w 1809750"/>
                <a:gd name="connsiteY169" fmla="*/ 1386840 h 1501683"/>
                <a:gd name="connsiteX170" fmla="*/ 1303020 w 1809750"/>
                <a:gd name="connsiteY170" fmla="*/ 1413510 h 1501683"/>
                <a:gd name="connsiteX171" fmla="*/ 1306830 w 1809750"/>
                <a:gd name="connsiteY171" fmla="*/ 1428750 h 1501683"/>
                <a:gd name="connsiteX172" fmla="*/ 1310640 w 1809750"/>
                <a:gd name="connsiteY172" fmla="*/ 1440180 h 1501683"/>
                <a:gd name="connsiteX173" fmla="*/ 1322070 w 1809750"/>
                <a:gd name="connsiteY173" fmla="*/ 1436370 h 1501683"/>
                <a:gd name="connsiteX174" fmla="*/ 1337310 w 1809750"/>
                <a:gd name="connsiteY174" fmla="*/ 1413510 h 1501683"/>
                <a:gd name="connsiteX175" fmla="*/ 1344930 w 1809750"/>
                <a:gd name="connsiteY175" fmla="*/ 1402080 h 1501683"/>
                <a:gd name="connsiteX176" fmla="*/ 1356360 w 1809750"/>
                <a:gd name="connsiteY176" fmla="*/ 1398270 h 1501683"/>
                <a:gd name="connsiteX177" fmla="*/ 1367790 w 1809750"/>
                <a:gd name="connsiteY177" fmla="*/ 1413510 h 1501683"/>
                <a:gd name="connsiteX178" fmla="*/ 1383030 w 1809750"/>
                <a:gd name="connsiteY178" fmla="*/ 1436370 h 1501683"/>
                <a:gd name="connsiteX179" fmla="*/ 1402080 w 1809750"/>
                <a:gd name="connsiteY179" fmla="*/ 1455420 h 1501683"/>
                <a:gd name="connsiteX180" fmla="*/ 1409700 w 1809750"/>
                <a:gd name="connsiteY180" fmla="*/ 1443990 h 1501683"/>
                <a:gd name="connsiteX181" fmla="*/ 1421130 w 1809750"/>
                <a:gd name="connsiteY181" fmla="*/ 1447800 h 1501683"/>
                <a:gd name="connsiteX182" fmla="*/ 1432560 w 1809750"/>
                <a:gd name="connsiteY182" fmla="*/ 1455420 h 1501683"/>
                <a:gd name="connsiteX183" fmla="*/ 1443990 w 1809750"/>
                <a:gd name="connsiteY183" fmla="*/ 1447800 h 1501683"/>
                <a:gd name="connsiteX184" fmla="*/ 1451610 w 1809750"/>
                <a:gd name="connsiteY184" fmla="*/ 1436370 h 1501683"/>
                <a:gd name="connsiteX185" fmla="*/ 1463040 w 1809750"/>
                <a:gd name="connsiteY185" fmla="*/ 1440180 h 1501683"/>
                <a:gd name="connsiteX186" fmla="*/ 1474470 w 1809750"/>
                <a:gd name="connsiteY186" fmla="*/ 1463040 h 1501683"/>
                <a:gd name="connsiteX187" fmla="*/ 1485900 w 1809750"/>
                <a:gd name="connsiteY187" fmla="*/ 1470660 h 1501683"/>
                <a:gd name="connsiteX188" fmla="*/ 1520190 w 1809750"/>
                <a:gd name="connsiteY188" fmla="*/ 1466850 h 1501683"/>
                <a:gd name="connsiteX189" fmla="*/ 1527810 w 1809750"/>
                <a:gd name="connsiteY189" fmla="*/ 1478280 h 1501683"/>
                <a:gd name="connsiteX190" fmla="*/ 1573530 w 1809750"/>
                <a:gd name="connsiteY190" fmla="*/ 1489710 h 1501683"/>
                <a:gd name="connsiteX191" fmla="*/ 1577340 w 1809750"/>
                <a:gd name="connsiteY191" fmla="*/ 1501140 h 1501683"/>
                <a:gd name="connsiteX192" fmla="*/ 1596390 w 1809750"/>
                <a:gd name="connsiteY192" fmla="*/ 1497330 h 1501683"/>
                <a:gd name="connsiteX193" fmla="*/ 1619250 w 1809750"/>
                <a:gd name="connsiteY193" fmla="*/ 1485900 h 1501683"/>
                <a:gd name="connsiteX194" fmla="*/ 1653540 w 1809750"/>
                <a:gd name="connsiteY194" fmla="*/ 1489710 h 1501683"/>
                <a:gd name="connsiteX195" fmla="*/ 1676400 w 1809750"/>
                <a:gd name="connsiteY195" fmla="*/ 1482090 h 1501683"/>
                <a:gd name="connsiteX196" fmla="*/ 1714500 w 1809750"/>
                <a:gd name="connsiteY196" fmla="*/ 1493520 h 1501683"/>
                <a:gd name="connsiteX197" fmla="*/ 1809750 w 1809750"/>
                <a:gd name="connsiteY197" fmla="*/ 1489710 h 1501683"/>
                <a:gd name="connsiteX198" fmla="*/ 1809750 w 1809750"/>
                <a:gd name="connsiteY198" fmla="*/ 1489710 h 150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1809750" h="1501683">
                  <a:moveTo>
                    <a:pt x="0" y="1478280"/>
                  </a:moveTo>
                  <a:lnTo>
                    <a:pt x="0" y="1478280"/>
                  </a:lnTo>
                  <a:cubicBezTo>
                    <a:pt x="5515" y="1478893"/>
                    <a:pt x="34822" y="1486998"/>
                    <a:pt x="45720" y="1478280"/>
                  </a:cubicBezTo>
                  <a:cubicBezTo>
                    <a:pt x="49296" y="1475419"/>
                    <a:pt x="51292" y="1470946"/>
                    <a:pt x="53340" y="1466850"/>
                  </a:cubicBezTo>
                  <a:cubicBezTo>
                    <a:pt x="55136" y="1463258"/>
                    <a:pt x="55880" y="1459230"/>
                    <a:pt x="57150" y="1455420"/>
                  </a:cubicBezTo>
                  <a:cubicBezTo>
                    <a:pt x="58420" y="1438910"/>
                    <a:pt x="58906" y="1422321"/>
                    <a:pt x="60960" y="1405890"/>
                  </a:cubicBezTo>
                  <a:cubicBezTo>
                    <a:pt x="61458" y="1401905"/>
                    <a:pt x="61930" y="1391620"/>
                    <a:pt x="64770" y="1394460"/>
                  </a:cubicBezTo>
                  <a:cubicBezTo>
                    <a:pt x="69604" y="1399294"/>
                    <a:pt x="74712" y="1428930"/>
                    <a:pt x="76200" y="1436370"/>
                  </a:cubicBezTo>
                  <a:cubicBezTo>
                    <a:pt x="108957" y="1414532"/>
                    <a:pt x="70408" y="1443610"/>
                    <a:pt x="91440" y="1417320"/>
                  </a:cubicBezTo>
                  <a:cubicBezTo>
                    <a:pt x="94301" y="1413744"/>
                    <a:pt x="99060" y="1412240"/>
                    <a:pt x="102870" y="1409700"/>
                  </a:cubicBezTo>
                  <a:cubicBezTo>
                    <a:pt x="120650" y="1383030"/>
                    <a:pt x="110490" y="1391920"/>
                    <a:pt x="129540" y="1379220"/>
                  </a:cubicBezTo>
                  <a:cubicBezTo>
                    <a:pt x="130810" y="1375410"/>
                    <a:pt x="131400" y="1371301"/>
                    <a:pt x="133350" y="1367790"/>
                  </a:cubicBezTo>
                  <a:cubicBezTo>
                    <a:pt x="137798" y="1359784"/>
                    <a:pt x="148590" y="1344930"/>
                    <a:pt x="148590" y="1344930"/>
                  </a:cubicBezTo>
                  <a:cubicBezTo>
                    <a:pt x="154348" y="1321898"/>
                    <a:pt x="150744" y="1334658"/>
                    <a:pt x="160020" y="1306830"/>
                  </a:cubicBezTo>
                  <a:lnTo>
                    <a:pt x="163830" y="1295400"/>
                  </a:lnTo>
                  <a:lnTo>
                    <a:pt x="167640" y="1283970"/>
                  </a:lnTo>
                  <a:cubicBezTo>
                    <a:pt x="168910" y="1268730"/>
                    <a:pt x="169429" y="1253409"/>
                    <a:pt x="171450" y="1238250"/>
                  </a:cubicBezTo>
                  <a:cubicBezTo>
                    <a:pt x="171981" y="1234269"/>
                    <a:pt x="174472" y="1230758"/>
                    <a:pt x="175260" y="1226820"/>
                  </a:cubicBezTo>
                  <a:cubicBezTo>
                    <a:pt x="177021" y="1218014"/>
                    <a:pt x="177051" y="1208900"/>
                    <a:pt x="179070" y="1200150"/>
                  </a:cubicBezTo>
                  <a:cubicBezTo>
                    <a:pt x="180876" y="1192324"/>
                    <a:pt x="184742" y="1185082"/>
                    <a:pt x="186690" y="1177290"/>
                  </a:cubicBezTo>
                  <a:cubicBezTo>
                    <a:pt x="187960" y="1172210"/>
                    <a:pt x="189403" y="1167170"/>
                    <a:pt x="190500" y="1162050"/>
                  </a:cubicBezTo>
                  <a:cubicBezTo>
                    <a:pt x="201534" y="1110557"/>
                    <a:pt x="192884" y="1139658"/>
                    <a:pt x="205740" y="1101090"/>
                  </a:cubicBezTo>
                  <a:lnTo>
                    <a:pt x="209550" y="1089660"/>
                  </a:lnTo>
                  <a:lnTo>
                    <a:pt x="213360" y="1078230"/>
                  </a:lnTo>
                  <a:cubicBezTo>
                    <a:pt x="214630" y="1050290"/>
                    <a:pt x="214190" y="1022220"/>
                    <a:pt x="217170" y="994410"/>
                  </a:cubicBezTo>
                  <a:cubicBezTo>
                    <a:pt x="218026" y="986424"/>
                    <a:pt x="222842" y="979342"/>
                    <a:pt x="224790" y="971550"/>
                  </a:cubicBezTo>
                  <a:cubicBezTo>
                    <a:pt x="229978" y="950800"/>
                    <a:pt x="226258" y="960994"/>
                    <a:pt x="236220" y="941070"/>
                  </a:cubicBezTo>
                  <a:cubicBezTo>
                    <a:pt x="237490" y="934720"/>
                    <a:pt x="238326" y="928268"/>
                    <a:pt x="240030" y="922020"/>
                  </a:cubicBezTo>
                  <a:cubicBezTo>
                    <a:pt x="242143" y="914271"/>
                    <a:pt x="245110" y="906780"/>
                    <a:pt x="247650" y="899160"/>
                  </a:cubicBezTo>
                  <a:cubicBezTo>
                    <a:pt x="248920" y="895350"/>
                    <a:pt x="250486" y="891626"/>
                    <a:pt x="251460" y="887730"/>
                  </a:cubicBezTo>
                  <a:cubicBezTo>
                    <a:pt x="252730" y="882650"/>
                    <a:pt x="253765" y="877506"/>
                    <a:pt x="255270" y="872490"/>
                  </a:cubicBezTo>
                  <a:cubicBezTo>
                    <a:pt x="257578" y="864797"/>
                    <a:pt x="262890" y="849630"/>
                    <a:pt x="262890" y="849630"/>
                  </a:cubicBezTo>
                  <a:cubicBezTo>
                    <a:pt x="267245" y="806077"/>
                    <a:pt x="270510" y="780108"/>
                    <a:pt x="270510" y="731520"/>
                  </a:cubicBezTo>
                  <a:cubicBezTo>
                    <a:pt x="270510" y="702282"/>
                    <a:pt x="267970" y="673100"/>
                    <a:pt x="266700" y="643890"/>
                  </a:cubicBezTo>
                  <a:cubicBezTo>
                    <a:pt x="267970" y="600710"/>
                    <a:pt x="268634" y="557508"/>
                    <a:pt x="270510" y="514350"/>
                  </a:cubicBezTo>
                  <a:cubicBezTo>
                    <a:pt x="271174" y="499072"/>
                    <a:pt x="272423" y="483805"/>
                    <a:pt x="274320" y="468630"/>
                  </a:cubicBezTo>
                  <a:cubicBezTo>
                    <a:pt x="276236" y="453299"/>
                    <a:pt x="281940" y="422910"/>
                    <a:pt x="281940" y="422910"/>
                  </a:cubicBezTo>
                  <a:cubicBezTo>
                    <a:pt x="283210" y="403860"/>
                    <a:pt x="283751" y="384747"/>
                    <a:pt x="285750" y="365760"/>
                  </a:cubicBezTo>
                  <a:cubicBezTo>
                    <a:pt x="286298" y="360552"/>
                    <a:pt x="285371" y="353662"/>
                    <a:pt x="289560" y="350520"/>
                  </a:cubicBezTo>
                  <a:cubicBezTo>
                    <a:pt x="292773" y="348110"/>
                    <a:pt x="297180" y="353060"/>
                    <a:pt x="300990" y="354330"/>
                  </a:cubicBezTo>
                  <a:cubicBezTo>
                    <a:pt x="310058" y="381534"/>
                    <a:pt x="304155" y="370507"/>
                    <a:pt x="316230" y="388620"/>
                  </a:cubicBezTo>
                  <a:cubicBezTo>
                    <a:pt x="318770" y="384810"/>
                    <a:pt x="321802" y="381286"/>
                    <a:pt x="323850" y="377190"/>
                  </a:cubicBezTo>
                  <a:cubicBezTo>
                    <a:pt x="325646" y="373598"/>
                    <a:pt x="327296" y="369760"/>
                    <a:pt x="327660" y="365760"/>
                  </a:cubicBezTo>
                  <a:cubicBezTo>
                    <a:pt x="329848" y="341696"/>
                    <a:pt x="329863" y="317480"/>
                    <a:pt x="331470" y="293370"/>
                  </a:cubicBezTo>
                  <a:cubicBezTo>
                    <a:pt x="332403" y="279373"/>
                    <a:pt x="331426" y="264948"/>
                    <a:pt x="335280" y="251460"/>
                  </a:cubicBezTo>
                  <a:cubicBezTo>
                    <a:pt x="336760" y="246279"/>
                    <a:pt x="343578" y="244415"/>
                    <a:pt x="346710" y="240030"/>
                  </a:cubicBezTo>
                  <a:cubicBezTo>
                    <a:pt x="350011" y="235408"/>
                    <a:pt x="351790" y="229870"/>
                    <a:pt x="354330" y="224790"/>
                  </a:cubicBezTo>
                  <a:cubicBezTo>
                    <a:pt x="354747" y="220205"/>
                    <a:pt x="357226" y="176427"/>
                    <a:pt x="361950" y="163830"/>
                  </a:cubicBezTo>
                  <a:cubicBezTo>
                    <a:pt x="366076" y="152826"/>
                    <a:pt x="378066" y="145590"/>
                    <a:pt x="384810" y="137160"/>
                  </a:cubicBezTo>
                  <a:cubicBezTo>
                    <a:pt x="399782" y="118445"/>
                    <a:pt x="398248" y="119705"/>
                    <a:pt x="403860" y="102870"/>
                  </a:cubicBezTo>
                  <a:cubicBezTo>
                    <a:pt x="401320" y="99060"/>
                    <a:pt x="399478" y="88202"/>
                    <a:pt x="396240" y="91440"/>
                  </a:cubicBezTo>
                  <a:cubicBezTo>
                    <a:pt x="390778" y="96902"/>
                    <a:pt x="394106" y="106759"/>
                    <a:pt x="392430" y="114300"/>
                  </a:cubicBezTo>
                  <a:cubicBezTo>
                    <a:pt x="391559" y="118220"/>
                    <a:pt x="389890" y="121920"/>
                    <a:pt x="388620" y="125730"/>
                  </a:cubicBezTo>
                  <a:cubicBezTo>
                    <a:pt x="389151" y="131036"/>
                    <a:pt x="381479" y="171370"/>
                    <a:pt x="403860" y="167640"/>
                  </a:cubicBezTo>
                  <a:cubicBezTo>
                    <a:pt x="408377" y="166887"/>
                    <a:pt x="411480" y="162560"/>
                    <a:pt x="415290" y="160020"/>
                  </a:cubicBezTo>
                  <a:cubicBezTo>
                    <a:pt x="424591" y="132117"/>
                    <a:pt x="422322" y="142884"/>
                    <a:pt x="426720" y="114300"/>
                  </a:cubicBezTo>
                  <a:cubicBezTo>
                    <a:pt x="427767" y="107493"/>
                    <a:pt x="429180" y="85488"/>
                    <a:pt x="434340" y="76200"/>
                  </a:cubicBezTo>
                  <a:cubicBezTo>
                    <a:pt x="438788" y="68194"/>
                    <a:pt x="446684" y="62028"/>
                    <a:pt x="449580" y="53340"/>
                  </a:cubicBezTo>
                  <a:lnTo>
                    <a:pt x="457200" y="30480"/>
                  </a:lnTo>
                  <a:cubicBezTo>
                    <a:pt x="458470" y="26670"/>
                    <a:pt x="460222" y="22988"/>
                    <a:pt x="461010" y="19050"/>
                  </a:cubicBezTo>
                  <a:lnTo>
                    <a:pt x="464820" y="0"/>
                  </a:lnTo>
                  <a:cubicBezTo>
                    <a:pt x="470578" y="23032"/>
                    <a:pt x="466974" y="10272"/>
                    <a:pt x="476250" y="38100"/>
                  </a:cubicBezTo>
                  <a:cubicBezTo>
                    <a:pt x="477520" y="41910"/>
                    <a:pt x="477832" y="46188"/>
                    <a:pt x="480060" y="49530"/>
                  </a:cubicBezTo>
                  <a:lnTo>
                    <a:pt x="487680" y="60960"/>
                  </a:lnTo>
                  <a:cubicBezTo>
                    <a:pt x="488950" y="76200"/>
                    <a:pt x="489424" y="91527"/>
                    <a:pt x="491490" y="106680"/>
                  </a:cubicBezTo>
                  <a:cubicBezTo>
                    <a:pt x="495734" y="137802"/>
                    <a:pt x="498085" y="141705"/>
                    <a:pt x="506730" y="167640"/>
                  </a:cubicBezTo>
                  <a:lnTo>
                    <a:pt x="514350" y="190500"/>
                  </a:lnTo>
                  <a:cubicBezTo>
                    <a:pt x="515620" y="194310"/>
                    <a:pt x="515932" y="198588"/>
                    <a:pt x="518160" y="201930"/>
                  </a:cubicBezTo>
                  <a:lnTo>
                    <a:pt x="525780" y="213360"/>
                  </a:lnTo>
                  <a:cubicBezTo>
                    <a:pt x="524510" y="237490"/>
                    <a:pt x="521970" y="261587"/>
                    <a:pt x="521970" y="285750"/>
                  </a:cubicBezTo>
                  <a:cubicBezTo>
                    <a:pt x="521970" y="297371"/>
                    <a:pt x="525537" y="328039"/>
                    <a:pt x="529590" y="342900"/>
                  </a:cubicBezTo>
                  <a:cubicBezTo>
                    <a:pt x="531703" y="350649"/>
                    <a:pt x="534670" y="358140"/>
                    <a:pt x="537210" y="365760"/>
                  </a:cubicBezTo>
                  <a:cubicBezTo>
                    <a:pt x="546787" y="394490"/>
                    <a:pt x="533868" y="359077"/>
                    <a:pt x="548640" y="388620"/>
                  </a:cubicBezTo>
                  <a:cubicBezTo>
                    <a:pt x="550436" y="392212"/>
                    <a:pt x="550654" y="396458"/>
                    <a:pt x="552450" y="400050"/>
                  </a:cubicBezTo>
                  <a:cubicBezTo>
                    <a:pt x="554498" y="404146"/>
                    <a:pt x="558210" y="407296"/>
                    <a:pt x="560070" y="411480"/>
                  </a:cubicBezTo>
                  <a:cubicBezTo>
                    <a:pt x="563332" y="418820"/>
                    <a:pt x="565150" y="426720"/>
                    <a:pt x="567690" y="434340"/>
                  </a:cubicBezTo>
                  <a:lnTo>
                    <a:pt x="571500" y="445770"/>
                  </a:lnTo>
                  <a:cubicBezTo>
                    <a:pt x="574040" y="494030"/>
                    <a:pt x="575107" y="542390"/>
                    <a:pt x="579120" y="590550"/>
                  </a:cubicBezTo>
                  <a:cubicBezTo>
                    <a:pt x="580390" y="605790"/>
                    <a:pt x="580416" y="621185"/>
                    <a:pt x="582930" y="636270"/>
                  </a:cubicBezTo>
                  <a:cubicBezTo>
                    <a:pt x="584250" y="644193"/>
                    <a:pt x="590550" y="659130"/>
                    <a:pt x="590550" y="659130"/>
                  </a:cubicBezTo>
                  <a:cubicBezTo>
                    <a:pt x="593090" y="654050"/>
                    <a:pt x="597367" y="649513"/>
                    <a:pt x="598170" y="643890"/>
                  </a:cubicBezTo>
                  <a:cubicBezTo>
                    <a:pt x="601229" y="622480"/>
                    <a:pt x="596039" y="599915"/>
                    <a:pt x="601980" y="579120"/>
                  </a:cubicBezTo>
                  <a:cubicBezTo>
                    <a:pt x="605486" y="566848"/>
                    <a:pt x="604730" y="604501"/>
                    <a:pt x="605790" y="617220"/>
                  </a:cubicBezTo>
                  <a:cubicBezTo>
                    <a:pt x="611282" y="683121"/>
                    <a:pt x="605661" y="650864"/>
                    <a:pt x="613410" y="689610"/>
                  </a:cubicBezTo>
                  <a:cubicBezTo>
                    <a:pt x="614680" y="711200"/>
                    <a:pt x="615068" y="732860"/>
                    <a:pt x="617220" y="754380"/>
                  </a:cubicBezTo>
                  <a:cubicBezTo>
                    <a:pt x="617620" y="758376"/>
                    <a:pt x="617438" y="767606"/>
                    <a:pt x="621030" y="765810"/>
                  </a:cubicBezTo>
                  <a:cubicBezTo>
                    <a:pt x="625714" y="763468"/>
                    <a:pt x="623570" y="755650"/>
                    <a:pt x="624840" y="750570"/>
                  </a:cubicBezTo>
                  <a:cubicBezTo>
                    <a:pt x="626110" y="722630"/>
                    <a:pt x="624052" y="694338"/>
                    <a:pt x="628650" y="666750"/>
                  </a:cubicBezTo>
                  <a:cubicBezTo>
                    <a:pt x="629584" y="661148"/>
                    <a:pt x="635080" y="676436"/>
                    <a:pt x="636270" y="681990"/>
                  </a:cubicBezTo>
                  <a:cubicBezTo>
                    <a:pt x="638944" y="694470"/>
                    <a:pt x="637728" y="707545"/>
                    <a:pt x="640080" y="720090"/>
                  </a:cubicBezTo>
                  <a:cubicBezTo>
                    <a:pt x="641560" y="727985"/>
                    <a:pt x="647700" y="742950"/>
                    <a:pt x="647700" y="742950"/>
                  </a:cubicBezTo>
                  <a:cubicBezTo>
                    <a:pt x="648970" y="763270"/>
                    <a:pt x="648163" y="783827"/>
                    <a:pt x="651510" y="803910"/>
                  </a:cubicBezTo>
                  <a:cubicBezTo>
                    <a:pt x="652371" y="809075"/>
                    <a:pt x="651617" y="784967"/>
                    <a:pt x="655320" y="788670"/>
                  </a:cubicBezTo>
                  <a:cubicBezTo>
                    <a:pt x="660782" y="794132"/>
                    <a:pt x="658277" y="803852"/>
                    <a:pt x="659130" y="811530"/>
                  </a:cubicBezTo>
                  <a:cubicBezTo>
                    <a:pt x="660819" y="826729"/>
                    <a:pt x="661043" y="842075"/>
                    <a:pt x="662940" y="857250"/>
                  </a:cubicBezTo>
                  <a:cubicBezTo>
                    <a:pt x="664722" y="871503"/>
                    <a:pt x="667397" y="871267"/>
                    <a:pt x="670560" y="883920"/>
                  </a:cubicBezTo>
                  <a:cubicBezTo>
                    <a:pt x="670819" y="884955"/>
                    <a:pt x="675013" y="910441"/>
                    <a:pt x="678180" y="914400"/>
                  </a:cubicBezTo>
                  <a:cubicBezTo>
                    <a:pt x="681041" y="917976"/>
                    <a:pt x="685800" y="919480"/>
                    <a:pt x="689610" y="922020"/>
                  </a:cubicBezTo>
                  <a:cubicBezTo>
                    <a:pt x="692150" y="925830"/>
                    <a:pt x="695182" y="929354"/>
                    <a:pt x="697230" y="933450"/>
                  </a:cubicBezTo>
                  <a:cubicBezTo>
                    <a:pt x="699026" y="937042"/>
                    <a:pt x="699090" y="941369"/>
                    <a:pt x="701040" y="944880"/>
                  </a:cubicBezTo>
                  <a:cubicBezTo>
                    <a:pt x="705488" y="952886"/>
                    <a:pt x="716280" y="967740"/>
                    <a:pt x="716280" y="967740"/>
                  </a:cubicBezTo>
                  <a:cubicBezTo>
                    <a:pt x="717550" y="975360"/>
                    <a:pt x="718414" y="983059"/>
                    <a:pt x="720090" y="990600"/>
                  </a:cubicBezTo>
                  <a:cubicBezTo>
                    <a:pt x="720961" y="994520"/>
                    <a:pt x="722926" y="998134"/>
                    <a:pt x="723900" y="1002030"/>
                  </a:cubicBezTo>
                  <a:lnTo>
                    <a:pt x="731520" y="1032510"/>
                  </a:lnTo>
                  <a:cubicBezTo>
                    <a:pt x="732790" y="1050290"/>
                    <a:pt x="725442" y="1071018"/>
                    <a:pt x="735330" y="1085850"/>
                  </a:cubicBezTo>
                  <a:cubicBezTo>
                    <a:pt x="743111" y="1097522"/>
                    <a:pt x="732867" y="1056487"/>
                    <a:pt x="739140" y="1043940"/>
                  </a:cubicBezTo>
                  <a:cubicBezTo>
                    <a:pt x="743156" y="1035908"/>
                    <a:pt x="740931" y="1061860"/>
                    <a:pt x="742950" y="1070610"/>
                  </a:cubicBezTo>
                  <a:cubicBezTo>
                    <a:pt x="744756" y="1078436"/>
                    <a:pt x="750570" y="1093470"/>
                    <a:pt x="750570" y="1093470"/>
                  </a:cubicBezTo>
                  <a:cubicBezTo>
                    <a:pt x="751840" y="1103630"/>
                    <a:pt x="752235" y="1113938"/>
                    <a:pt x="754380" y="1123950"/>
                  </a:cubicBezTo>
                  <a:cubicBezTo>
                    <a:pt x="756063" y="1131804"/>
                    <a:pt x="762000" y="1146810"/>
                    <a:pt x="762000" y="1146810"/>
                  </a:cubicBezTo>
                  <a:cubicBezTo>
                    <a:pt x="765810" y="1145540"/>
                    <a:pt x="770590" y="1145840"/>
                    <a:pt x="773430" y="1143000"/>
                  </a:cubicBezTo>
                  <a:cubicBezTo>
                    <a:pt x="776270" y="1140160"/>
                    <a:pt x="773224" y="1131570"/>
                    <a:pt x="777240" y="1131570"/>
                  </a:cubicBezTo>
                  <a:cubicBezTo>
                    <a:pt x="781256" y="1131570"/>
                    <a:pt x="779254" y="1139408"/>
                    <a:pt x="781050" y="1143000"/>
                  </a:cubicBezTo>
                  <a:cubicBezTo>
                    <a:pt x="783098" y="1147096"/>
                    <a:pt x="786130" y="1150620"/>
                    <a:pt x="788670" y="1154430"/>
                  </a:cubicBezTo>
                  <a:cubicBezTo>
                    <a:pt x="789940" y="1163320"/>
                    <a:pt x="790874" y="1172265"/>
                    <a:pt x="792480" y="1181100"/>
                  </a:cubicBezTo>
                  <a:cubicBezTo>
                    <a:pt x="793417" y="1186252"/>
                    <a:pt x="792587" y="1200043"/>
                    <a:pt x="796290" y="1196340"/>
                  </a:cubicBezTo>
                  <a:cubicBezTo>
                    <a:pt x="801752" y="1190878"/>
                    <a:pt x="798830" y="1181100"/>
                    <a:pt x="800100" y="1173480"/>
                  </a:cubicBezTo>
                  <a:cubicBezTo>
                    <a:pt x="801370" y="1177290"/>
                    <a:pt x="802114" y="1181318"/>
                    <a:pt x="803910" y="1184910"/>
                  </a:cubicBezTo>
                  <a:cubicBezTo>
                    <a:pt x="805958" y="1189006"/>
                    <a:pt x="809670" y="1192156"/>
                    <a:pt x="811530" y="1196340"/>
                  </a:cubicBezTo>
                  <a:cubicBezTo>
                    <a:pt x="814792" y="1203680"/>
                    <a:pt x="819150" y="1219200"/>
                    <a:pt x="819150" y="1219200"/>
                  </a:cubicBezTo>
                  <a:cubicBezTo>
                    <a:pt x="825977" y="1280643"/>
                    <a:pt x="815581" y="1234922"/>
                    <a:pt x="830580" y="1264920"/>
                  </a:cubicBezTo>
                  <a:cubicBezTo>
                    <a:pt x="832376" y="1268512"/>
                    <a:pt x="831881" y="1273214"/>
                    <a:pt x="834390" y="1276350"/>
                  </a:cubicBezTo>
                  <a:cubicBezTo>
                    <a:pt x="837251" y="1279926"/>
                    <a:pt x="842010" y="1281430"/>
                    <a:pt x="845820" y="1283970"/>
                  </a:cubicBezTo>
                  <a:cubicBezTo>
                    <a:pt x="848360" y="1280160"/>
                    <a:pt x="849188" y="1274241"/>
                    <a:pt x="853440" y="1272540"/>
                  </a:cubicBezTo>
                  <a:cubicBezTo>
                    <a:pt x="857169" y="1271048"/>
                    <a:pt x="861528" y="1274122"/>
                    <a:pt x="864870" y="1276350"/>
                  </a:cubicBezTo>
                  <a:cubicBezTo>
                    <a:pt x="873671" y="1282217"/>
                    <a:pt x="878297" y="1290776"/>
                    <a:pt x="883920" y="1299210"/>
                  </a:cubicBezTo>
                  <a:cubicBezTo>
                    <a:pt x="887730" y="1297940"/>
                    <a:pt x="892510" y="1298240"/>
                    <a:pt x="895350" y="1295400"/>
                  </a:cubicBezTo>
                  <a:cubicBezTo>
                    <a:pt x="898190" y="1292560"/>
                    <a:pt x="897364" y="1287562"/>
                    <a:pt x="899160" y="1283970"/>
                  </a:cubicBezTo>
                  <a:cubicBezTo>
                    <a:pt x="911670" y="1258951"/>
                    <a:pt x="904571" y="1288998"/>
                    <a:pt x="914400" y="1249680"/>
                  </a:cubicBezTo>
                  <a:cubicBezTo>
                    <a:pt x="915670" y="1244600"/>
                    <a:pt x="914939" y="1238529"/>
                    <a:pt x="918210" y="1234440"/>
                  </a:cubicBezTo>
                  <a:cubicBezTo>
                    <a:pt x="920719" y="1231304"/>
                    <a:pt x="925830" y="1231900"/>
                    <a:pt x="929640" y="1230630"/>
                  </a:cubicBezTo>
                  <a:cubicBezTo>
                    <a:pt x="930910" y="1226820"/>
                    <a:pt x="929434" y="1219200"/>
                    <a:pt x="933450" y="1219200"/>
                  </a:cubicBezTo>
                  <a:cubicBezTo>
                    <a:pt x="938029" y="1219200"/>
                    <a:pt x="938798" y="1226654"/>
                    <a:pt x="941070" y="1230630"/>
                  </a:cubicBezTo>
                  <a:cubicBezTo>
                    <a:pt x="943888" y="1235561"/>
                    <a:pt x="946150" y="1240790"/>
                    <a:pt x="948690" y="1245870"/>
                  </a:cubicBezTo>
                  <a:cubicBezTo>
                    <a:pt x="950865" y="1256746"/>
                    <a:pt x="953082" y="1269399"/>
                    <a:pt x="956310" y="1280160"/>
                  </a:cubicBezTo>
                  <a:cubicBezTo>
                    <a:pt x="970224" y="1326539"/>
                    <a:pt x="958958" y="1283133"/>
                    <a:pt x="967740" y="1318260"/>
                  </a:cubicBezTo>
                  <a:cubicBezTo>
                    <a:pt x="975486" y="1279529"/>
                    <a:pt x="967550" y="1315116"/>
                    <a:pt x="975360" y="1287780"/>
                  </a:cubicBezTo>
                  <a:cubicBezTo>
                    <a:pt x="976799" y="1282745"/>
                    <a:pt x="976265" y="1276897"/>
                    <a:pt x="979170" y="1272540"/>
                  </a:cubicBezTo>
                  <a:cubicBezTo>
                    <a:pt x="981710" y="1268730"/>
                    <a:pt x="986790" y="1267460"/>
                    <a:pt x="990600" y="1264920"/>
                  </a:cubicBezTo>
                  <a:cubicBezTo>
                    <a:pt x="994410" y="1270000"/>
                    <a:pt x="999451" y="1274357"/>
                    <a:pt x="1002030" y="1280160"/>
                  </a:cubicBezTo>
                  <a:cubicBezTo>
                    <a:pt x="1022251" y="1325658"/>
                    <a:pt x="987083" y="1274201"/>
                    <a:pt x="1017270" y="1314450"/>
                  </a:cubicBezTo>
                  <a:cubicBezTo>
                    <a:pt x="1018540" y="1318260"/>
                    <a:pt x="1019284" y="1322288"/>
                    <a:pt x="1021080" y="1325880"/>
                  </a:cubicBezTo>
                  <a:cubicBezTo>
                    <a:pt x="1023128" y="1329976"/>
                    <a:pt x="1027092" y="1333023"/>
                    <a:pt x="1028700" y="1337310"/>
                  </a:cubicBezTo>
                  <a:cubicBezTo>
                    <a:pt x="1030974" y="1343373"/>
                    <a:pt x="1031105" y="1350038"/>
                    <a:pt x="1032510" y="1356360"/>
                  </a:cubicBezTo>
                  <a:cubicBezTo>
                    <a:pt x="1033646" y="1361472"/>
                    <a:pt x="1034815" y="1366584"/>
                    <a:pt x="1036320" y="1371600"/>
                  </a:cubicBezTo>
                  <a:cubicBezTo>
                    <a:pt x="1038628" y="1379293"/>
                    <a:pt x="1043940" y="1394460"/>
                    <a:pt x="1043940" y="1394460"/>
                  </a:cubicBezTo>
                  <a:cubicBezTo>
                    <a:pt x="1047750" y="1393190"/>
                    <a:pt x="1052799" y="1393735"/>
                    <a:pt x="1055370" y="1390650"/>
                  </a:cubicBezTo>
                  <a:cubicBezTo>
                    <a:pt x="1063691" y="1380665"/>
                    <a:pt x="1063508" y="1358683"/>
                    <a:pt x="1070610" y="1348740"/>
                  </a:cubicBezTo>
                  <a:cubicBezTo>
                    <a:pt x="1072944" y="1345472"/>
                    <a:pt x="1078230" y="1346200"/>
                    <a:pt x="1082040" y="1344930"/>
                  </a:cubicBezTo>
                  <a:cubicBezTo>
                    <a:pt x="1088813" y="1372023"/>
                    <a:pt x="1082887" y="1358477"/>
                    <a:pt x="1089660" y="1344930"/>
                  </a:cubicBezTo>
                  <a:cubicBezTo>
                    <a:pt x="1092500" y="1339250"/>
                    <a:pt x="1097280" y="1334770"/>
                    <a:pt x="1101090" y="1329690"/>
                  </a:cubicBezTo>
                  <a:cubicBezTo>
                    <a:pt x="1102360" y="1325880"/>
                    <a:pt x="1101004" y="1319234"/>
                    <a:pt x="1104900" y="1318260"/>
                  </a:cubicBezTo>
                  <a:cubicBezTo>
                    <a:pt x="1109342" y="1317149"/>
                    <a:pt x="1113790" y="1322070"/>
                    <a:pt x="1116330" y="1325880"/>
                  </a:cubicBezTo>
                  <a:cubicBezTo>
                    <a:pt x="1119235" y="1330237"/>
                    <a:pt x="1118701" y="1336085"/>
                    <a:pt x="1120140" y="1341120"/>
                  </a:cubicBezTo>
                  <a:cubicBezTo>
                    <a:pt x="1124084" y="1354922"/>
                    <a:pt x="1123221" y="1351457"/>
                    <a:pt x="1131570" y="1363980"/>
                  </a:cubicBezTo>
                  <a:cubicBezTo>
                    <a:pt x="1139673" y="1339670"/>
                    <a:pt x="1128924" y="1366238"/>
                    <a:pt x="1150620" y="1337310"/>
                  </a:cubicBezTo>
                  <a:cubicBezTo>
                    <a:pt x="1159585" y="1325357"/>
                    <a:pt x="1155656" y="1320844"/>
                    <a:pt x="1165860" y="1310640"/>
                  </a:cubicBezTo>
                  <a:cubicBezTo>
                    <a:pt x="1169098" y="1307402"/>
                    <a:pt x="1173480" y="1305560"/>
                    <a:pt x="1177290" y="1303020"/>
                  </a:cubicBezTo>
                  <a:cubicBezTo>
                    <a:pt x="1179830" y="1309370"/>
                    <a:pt x="1182747" y="1315582"/>
                    <a:pt x="1184910" y="1322070"/>
                  </a:cubicBezTo>
                  <a:cubicBezTo>
                    <a:pt x="1186566" y="1327038"/>
                    <a:pt x="1186657" y="1332497"/>
                    <a:pt x="1188720" y="1337310"/>
                  </a:cubicBezTo>
                  <a:cubicBezTo>
                    <a:pt x="1190524" y="1341519"/>
                    <a:pt x="1194292" y="1344644"/>
                    <a:pt x="1196340" y="1348740"/>
                  </a:cubicBezTo>
                  <a:cubicBezTo>
                    <a:pt x="1198136" y="1352332"/>
                    <a:pt x="1198354" y="1356578"/>
                    <a:pt x="1200150" y="1360170"/>
                  </a:cubicBezTo>
                  <a:cubicBezTo>
                    <a:pt x="1202198" y="1364266"/>
                    <a:pt x="1205910" y="1367416"/>
                    <a:pt x="1207770" y="1371600"/>
                  </a:cubicBezTo>
                  <a:cubicBezTo>
                    <a:pt x="1211032" y="1378940"/>
                    <a:pt x="1211798" y="1387276"/>
                    <a:pt x="1215390" y="1394460"/>
                  </a:cubicBezTo>
                  <a:lnTo>
                    <a:pt x="1223010" y="1409700"/>
                  </a:lnTo>
                  <a:cubicBezTo>
                    <a:pt x="1238978" y="1385748"/>
                    <a:pt x="1221843" y="1412474"/>
                    <a:pt x="1242060" y="1375410"/>
                  </a:cubicBezTo>
                  <a:cubicBezTo>
                    <a:pt x="1257484" y="1347132"/>
                    <a:pt x="1250103" y="1366522"/>
                    <a:pt x="1257300" y="1344930"/>
                  </a:cubicBezTo>
                  <a:cubicBezTo>
                    <a:pt x="1262380" y="1346200"/>
                    <a:pt x="1268183" y="1345835"/>
                    <a:pt x="1272540" y="1348740"/>
                  </a:cubicBezTo>
                  <a:cubicBezTo>
                    <a:pt x="1279862" y="1353621"/>
                    <a:pt x="1280927" y="1364500"/>
                    <a:pt x="1283970" y="1371600"/>
                  </a:cubicBezTo>
                  <a:cubicBezTo>
                    <a:pt x="1286207" y="1376820"/>
                    <a:pt x="1289596" y="1381522"/>
                    <a:pt x="1291590" y="1386840"/>
                  </a:cubicBezTo>
                  <a:cubicBezTo>
                    <a:pt x="1302134" y="1414958"/>
                    <a:pt x="1287578" y="1390347"/>
                    <a:pt x="1303020" y="1413510"/>
                  </a:cubicBezTo>
                  <a:cubicBezTo>
                    <a:pt x="1304290" y="1418590"/>
                    <a:pt x="1305391" y="1423715"/>
                    <a:pt x="1306830" y="1428750"/>
                  </a:cubicBezTo>
                  <a:cubicBezTo>
                    <a:pt x="1307933" y="1432612"/>
                    <a:pt x="1307048" y="1438384"/>
                    <a:pt x="1310640" y="1440180"/>
                  </a:cubicBezTo>
                  <a:cubicBezTo>
                    <a:pt x="1314232" y="1441976"/>
                    <a:pt x="1318260" y="1437640"/>
                    <a:pt x="1322070" y="1436370"/>
                  </a:cubicBezTo>
                  <a:lnTo>
                    <a:pt x="1337310" y="1413510"/>
                  </a:lnTo>
                  <a:cubicBezTo>
                    <a:pt x="1339850" y="1409700"/>
                    <a:pt x="1340586" y="1403528"/>
                    <a:pt x="1344930" y="1402080"/>
                  </a:cubicBezTo>
                  <a:lnTo>
                    <a:pt x="1356360" y="1398270"/>
                  </a:lnTo>
                  <a:cubicBezTo>
                    <a:pt x="1360170" y="1403350"/>
                    <a:pt x="1364149" y="1408308"/>
                    <a:pt x="1367790" y="1413510"/>
                  </a:cubicBezTo>
                  <a:cubicBezTo>
                    <a:pt x="1373042" y="1421013"/>
                    <a:pt x="1383030" y="1436370"/>
                    <a:pt x="1383030" y="1436370"/>
                  </a:cubicBezTo>
                  <a:cubicBezTo>
                    <a:pt x="1385375" y="1445748"/>
                    <a:pt x="1384495" y="1461282"/>
                    <a:pt x="1402080" y="1455420"/>
                  </a:cubicBezTo>
                  <a:cubicBezTo>
                    <a:pt x="1406424" y="1453972"/>
                    <a:pt x="1407160" y="1447800"/>
                    <a:pt x="1409700" y="1443990"/>
                  </a:cubicBezTo>
                  <a:cubicBezTo>
                    <a:pt x="1413510" y="1445260"/>
                    <a:pt x="1417538" y="1446004"/>
                    <a:pt x="1421130" y="1447800"/>
                  </a:cubicBezTo>
                  <a:cubicBezTo>
                    <a:pt x="1425226" y="1449848"/>
                    <a:pt x="1427981" y="1455420"/>
                    <a:pt x="1432560" y="1455420"/>
                  </a:cubicBezTo>
                  <a:cubicBezTo>
                    <a:pt x="1437139" y="1455420"/>
                    <a:pt x="1440180" y="1450340"/>
                    <a:pt x="1443990" y="1447800"/>
                  </a:cubicBezTo>
                  <a:cubicBezTo>
                    <a:pt x="1446530" y="1443990"/>
                    <a:pt x="1447358" y="1438071"/>
                    <a:pt x="1451610" y="1436370"/>
                  </a:cubicBezTo>
                  <a:cubicBezTo>
                    <a:pt x="1455339" y="1434878"/>
                    <a:pt x="1459904" y="1437671"/>
                    <a:pt x="1463040" y="1440180"/>
                  </a:cubicBezTo>
                  <a:cubicBezTo>
                    <a:pt x="1480883" y="1454455"/>
                    <a:pt x="1462199" y="1447702"/>
                    <a:pt x="1474470" y="1463040"/>
                  </a:cubicBezTo>
                  <a:cubicBezTo>
                    <a:pt x="1477331" y="1466616"/>
                    <a:pt x="1482090" y="1468120"/>
                    <a:pt x="1485900" y="1470660"/>
                  </a:cubicBezTo>
                  <a:cubicBezTo>
                    <a:pt x="1509982" y="1454605"/>
                    <a:pt x="1504203" y="1447665"/>
                    <a:pt x="1520190" y="1466850"/>
                  </a:cubicBezTo>
                  <a:cubicBezTo>
                    <a:pt x="1523121" y="1470368"/>
                    <a:pt x="1524292" y="1475349"/>
                    <a:pt x="1527810" y="1478280"/>
                  </a:cubicBezTo>
                  <a:cubicBezTo>
                    <a:pt x="1540727" y="1489044"/>
                    <a:pt x="1558113" y="1487783"/>
                    <a:pt x="1573530" y="1489710"/>
                  </a:cubicBezTo>
                  <a:cubicBezTo>
                    <a:pt x="1574800" y="1493520"/>
                    <a:pt x="1573530" y="1499870"/>
                    <a:pt x="1577340" y="1501140"/>
                  </a:cubicBezTo>
                  <a:cubicBezTo>
                    <a:pt x="1583483" y="1503188"/>
                    <a:pt x="1590108" y="1498901"/>
                    <a:pt x="1596390" y="1497330"/>
                  </a:cubicBezTo>
                  <a:cubicBezTo>
                    <a:pt x="1609009" y="1494175"/>
                    <a:pt x="1608075" y="1493350"/>
                    <a:pt x="1619250" y="1485900"/>
                  </a:cubicBezTo>
                  <a:cubicBezTo>
                    <a:pt x="1635632" y="1496822"/>
                    <a:pt x="1628652" y="1495932"/>
                    <a:pt x="1653540" y="1489710"/>
                  </a:cubicBezTo>
                  <a:cubicBezTo>
                    <a:pt x="1661332" y="1487762"/>
                    <a:pt x="1676400" y="1482090"/>
                    <a:pt x="1676400" y="1482090"/>
                  </a:cubicBezTo>
                  <a:cubicBezTo>
                    <a:pt x="1704228" y="1491366"/>
                    <a:pt x="1691468" y="1487762"/>
                    <a:pt x="1714500" y="1493520"/>
                  </a:cubicBezTo>
                  <a:cubicBezTo>
                    <a:pt x="1752436" y="1480875"/>
                    <a:pt x="1721914" y="1489710"/>
                    <a:pt x="1809750" y="1489710"/>
                  </a:cubicBezTo>
                  <a:lnTo>
                    <a:pt x="1809750" y="1489710"/>
                  </a:lnTo>
                </a:path>
              </a:pathLst>
            </a:custGeom>
            <a:noFill/>
            <a:ln>
              <a:solidFill>
                <a:srgbClr val="26E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a:solidFill>
                  <a:prstClr val="white"/>
                </a:solidFill>
              </a:endParaRPr>
            </a:p>
          </p:txBody>
        </p:sp>
      </p:grpSp>
      <p:sp>
        <p:nvSpPr>
          <p:cNvPr id="68" name="文字方塊 67"/>
          <p:cNvSpPr txBox="1"/>
          <p:nvPr/>
        </p:nvSpPr>
        <p:spPr>
          <a:xfrm>
            <a:off x="206515" y="-382"/>
            <a:ext cx="8737722" cy="1156727"/>
          </a:xfrm>
          <a:prstGeom prst="rect">
            <a:avLst/>
          </a:prstGeom>
          <a:noFill/>
        </p:spPr>
        <p:txBody>
          <a:bodyPr wrap="square" rtlCol="0">
            <a:spAutoFit/>
          </a:bodyPr>
          <a:lstStyle/>
          <a:p>
            <a:pPr algn="ctr" fontAlgn="auto">
              <a:lnSpc>
                <a:spcPct val="130000"/>
              </a:lnSpc>
              <a:spcBef>
                <a:spcPts val="0"/>
              </a:spcBef>
              <a:spcAft>
                <a:spcPts val="0"/>
              </a:spcAft>
            </a:pPr>
            <a:r>
              <a:rPr kumimoji="0" lang="en-US" altLang="zh-TW" sz="2800" dirty="0" smtClean="0">
                <a:solidFill>
                  <a:srgbClr val="0000CC"/>
                </a:solidFill>
                <a:latin typeface="Times New Roman" pitchFamily="18" charset="0"/>
                <a:ea typeface="新細明體"/>
                <a:cs typeface="Times New Roman" pitchFamily="18" charset="0"/>
              </a:rPr>
              <a:t>Specific expression of anti-PEG reporter </a:t>
            </a:r>
          </a:p>
          <a:p>
            <a:pPr algn="ctr" fontAlgn="auto">
              <a:lnSpc>
                <a:spcPct val="130000"/>
              </a:lnSpc>
              <a:spcBef>
                <a:spcPts val="0"/>
              </a:spcBef>
              <a:spcAft>
                <a:spcPts val="0"/>
              </a:spcAft>
            </a:pPr>
            <a:r>
              <a:rPr kumimoji="0" lang="en-US" altLang="zh-TW" sz="2800" dirty="0" smtClean="0">
                <a:solidFill>
                  <a:srgbClr val="0000CC"/>
                </a:solidFill>
                <a:latin typeface="Times New Roman" pitchFamily="18" charset="0"/>
                <a:ea typeface="新細明體"/>
                <a:cs typeface="Times New Roman" pitchFamily="18" charset="0"/>
              </a:rPr>
              <a:t>in pancreatic islet </a:t>
            </a:r>
            <a:r>
              <a:rPr kumimoji="0" lang="el-GR" altLang="zh-TW" sz="2800" dirty="0" smtClean="0">
                <a:solidFill>
                  <a:srgbClr val="0000CC"/>
                </a:solidFill>
                <a:latin typeface="Times New Roman" pitchFamily="18" charset="0"/>
                <a:ea typeface="新細明體"/>
                <a:cs typeface="Times New Roman" pitchFamily="18" charset="0"/>
              </a:rPr>
              <a:t>β</a:t>
            </a:r>
            <a:r>
              <a:rPr kumimoji="0" lang="en-US" altLang="zh-TW" sz="2800" dirty="0" smtClean="0">
                <a:solidFill>
                  <a:srgbClr val="0000CC"/>
                </a:solidFill>
                <a:latin typeface="Times New Roman" pitchFamily="18" charset="0"/>
                <a:ea typeface="新細明體"/>
                <a:cs typeface="Times New Roman" pitchFamily="18" charset="0"/>
              </a:rPr>
              <a:t> cells</a:t>
            </a:r>
            <a:endParaRPr kumimoji="0" lang="zh-TW" altLang="en-US" sz="2800" dirty="0">
              <a:solidFill>
                <a:srgbClr val="0000CC"/>
              </a:solidFill>
              <a:latin typeface="Times New Roman" pitchFamily="18" charset="0"/>
              <a:ea typeface="新細明體"/>
              <a:cs typeface="Times New Roman" pitchFamily="18" charset="0"/>
            </a:endParaRPr>
          </a:p>
        </p:txBody>
      </p:sp>
      <p:sp>
        <p:nvSpPr>
          <p:cNvPr id="69" name="橢圓 68"/>
          <p:cNvSpPr/>
          <p:nvPr/>
        </p:nvSpPr>
        <p:spPr>
          <a:xfrm>
            <a:off x="667353" y="1337087"/>
            <a:ext cx="929286" cy="404382"/>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a:solidFill>
                <a:prstClr val="white"/>
              </a:solidFill>
            </a:endParaRPr>
          </a:p>
        </p:txBody>
      </p:sp>
      <p:sp>
        <p:nvSpPr>
          <p:cNvPr id="70" name="矩形 69"/>
          <p:cNvSpPr/>
          <p:nvPr/>
        </p:nvSpPr>
        <p:spPr>
          <a:xfrm rot="16888688">
            <a:off x="1341180" y="1177195"/>
            <a:ext cx="135523" cy="409983"/>
          </a:xfrm>
          <a:prstGeom prst="rect">
            <a:avLst/>
          </a:prstGeom>
          <a:solidFill>
            <a:schemeClr val="accent2">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a:solidFill>
                <a:prstClr val="white"/>
              </a:solidFill>
            </a:endParaRPr>
          </a:p>
        </p:txBody>
      </p:sp>
      <p:sp>
        <p:nvSpPr>
          <p:cNvPr id="71" name="向右箭號 70"/>
          <p:cNvSpPr/>
          <p:nvPr/>
        </p:nvSpPr>
        <p:spPr>
          <a:xfrm rot="20719222">
            <a:off x="730253" y="1282324"/>
            <a:ext cx="480659" cy="192747"/>
          </a:xfrm>
          <a:prstGeom prst="rightArrow">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a:solidFill>
                <a:prstClr val="white"/>
              </a:solidFill>
            </a:endParaRPr>
          </a:p>
        </p:txBody>
      </p:sp>
      <p:sp>
        <p:nvSpPr>
          <p:cNvPr id="72" name="文字方塊 71"/>
          <p:cNvSpPr txBox="1"/>
          <p:nvPr/>
        </p:nvSpPr>
        <p:spPr>
          <a:xfrm>
            <a:off x="1016605" y="638690"/>
            <a:ext cx="1300907" cy="523220"/>
          </a:xfrm>
          <a:prstGeom prst="rect">
            <a:avLst/>
          </a:prstGeom>
          <a:noFill/>
        </p:spPr>
        <p:txBody>
          <a:bodyPr wrap="square" rtlCol="0">
            <a:spAutoFit/>
          </a:bodyPr>
          <a:lstStyle/>
          <a:p>
            <a:pPr algn="ctr" fontAlgn="auto">
              <a:spcBef>
                <a:spcPts val="0"/>
              </a:spcBef>
              <a:spcAft>
                <a:spcPts val="0"/>
              </a:spcAft>
            </a:pPr>
            <a:r>
              <a:rPr kumimoji="0" lang="en-US" altLang="zh-TW" sz="1400" dirty="0">
                <a:solidFill>
                  <a:prstClr val="black"/>
                </a:solidFill>
                <a:latin typeface="Calibri"/>
                <a:ea typeface="新細明體"/>
              </a:rPr>
              <a:t>anti-PEG reporter gene</a:t>
            </a:r>
            <a:endParaRPr kumimoji="0" lang="zh-TW" altLang="en-US" sz="1400" dirty="0">
              <a:solidFill>
                <a:prstClr val="black"/>
              </a:solidFill>
              <a:latin typeface="Calibri"/>
              <a:ea typeface="新細明體"/>
            </a:endParaRPr>
          </a:p>
        </p:txBody>
      </p:sp>
      <p:sp>
        <p:nvSpPr>
          <p:cNvPr id="73" name="文字方塊 72"/>
          <p:cNvSpPr txBox="1"/>
          <p:nvPr/>
        </p:nvSpPr>
        <p:spPr>
          <a:xfrm>
            <a:off x="258680" y="697955"/>
            <a:ext cx="979282" cy="523220"/>
          </a:xfrm>
          <a:prstGeom prst="rect">
            <a:avLst/>
          </a:prstGeom>
          <a:noFill/>
        </p:spPr>
        <p:txBody>
          <a:bodyPr wrap="square" rtlCol="0">
            <a:spAutoFit/>
          </a:bodyPr>
          <a:lstStyle/>
          <a:p>
            <a:pPr algn="ctr" fontAlgn="auto">
              <a:spcBef>
                <a:spcPts val="0"/>
              </a:spcBef>
              <a:spcAft>
                <a:spcPts val="0"/>
              </a:spcAft>
            </a:pPr>
            <a:r>
              <a:rPr kumimoji="0" lang="en-US" altLang="zh-TW" sz="1400" dirty="0" smtClean="0">
                <a:solidFill>
                  <a:prstClr val="black"/>
                </a:solidFill>
                <a:latin typeface="Calibri"/>
                <a:ea typeface="新細明體"/>
              </a:rPr>
              <a:t>CMV promoter</a:t>
            </a:r>
            <a:endParaRPr kumimoji="0" lang="zh-TW" altLang="en-US" sz="1400" dirty="0">
              <a:solidFill>
                <a:prstClr val="black"/>
              </a:solidFill>
              <a:latin typeface="Calibri"/>
              <a:ea typeface="新細明體"/>
            </a:endParaRPr>
          </a:p>
        </p:txBody>
      </p:sp>
      <p:cxnSp>
        <p:nvCxnSpPr>
          <p:cNvPr id="74" name="直線接點 73"/>
          <p:cNvCxnSpPr/>
          <p:nvPr/>
        </p:nvCxnSpPr>
        <p:spPr>
          <a:xfrm flipH="1" flipV="1">
            <a:off x="837346" y="1129411"/>
            <a:ext cx="144016" cy="2160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直線接點 74"/>
          <p:cNvCxnSpPr/>
          <p:nvPr/>
        </p:nvCxnSpPr>
        <p:spPr>
          <a:xfrm flipV="1">
            <a:off x="1335680" y="1102551"/>
            <a:ext cx="196309" cy="2449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文字方塊 75"/>
          <p:cNvSpPr txBox="1"/>
          <p:nvPr/>
        </p:nvSpPr>
        <p:spPr>
          <a:xfrm>
            <a:off x="517034" y="1741469"/>
            <a:ext cx="1354666" cy="369332"/>
          </a:xfrm>
          <a:prstGeom prst="rect">
            <a:avLst/>
          </a:prstGeom>
          <a:noFill/>
        </p:spPr>
        <p:txBody>
          <a:bodyPr wrap="none" rtlCol="0">
            <a:spAutoFit/>
          </a:bodyPr>
          <a:lstStyle/>
          <a:p>
            <a:pPr fontAlgn="auto">
              <a:spcBef>
                <a:spcPts val="0"/>
              </a:spcBef>
              <a:spcAft>
                <a:spcPts val="0"/>
              </a:spcAft>
            </a:pPr>
            <a:r>
              <a:rPr kumimoji="0" lang="en-US" altLang="zh-TW" sz="1800" dirty="0" err="1" smtClean="0">
                <a:solidFill>
                  <a:srgbClr val="006600"/>
                </a:solidFill>
                <a:latin typeface="Calibri"/>
                <a:ea typeface="新細明體"/>
              </a:rPr>
              <a:t>pCMV</a:t>
            </a:r>
            <a:r>
              <a:rPr kumimoji="0" lang="en-US" altLang="zh-TW" sz="1800" dirty="0" smtClean="0">
                <a:solidFill>
                  <a:srgbClr val="006600"/>
                </a:solidFill>
                <a:latin typeface="Calibri"/>
                <a:ea typeface="新細明體"/>
              </a:rPr>
              <a:t>-</a:t>
            </a:r>
            <a:r>
              <a:rPr kumimoji="0" lang="el-GR" altLang="zh-TW" sz="1800" dirty="0">
                <a:solidFill>
                  <a:srgbClr val="006600"/>
                </a:solidFill>
                <a:latin typeface="Calibri" panose="020F0502020204030204" pitchFamily="34" charset="0"/>
                <a:ea typeface="新細明體"/>
              </a:rPr>
              <a:t>α</a:t>
            </a:r>
            <a:r>
              <a:rPr kumimoji="0" lang="en-US" altLang="zh-TW" sz="1800" dirty="0" smtClean="0">
                <a:solidFill>
                  <a:srgbClr val="006600"/>
                </a:solidFill>
                <a:latin typeface="Calibri" panose="020F0502020204030204" pitchFamily="34" charset="0"/>
                <a:ea typeface="新細明體"/>
              </a:rPr>
              <a:t>PEG</a:t>
            </a:r>
            <a:endParaRPr kumimoji="0" lang="zh-TW" altLang="en-US" sz="1800" dirty="0">
              <a:solidFill>
                <a:srgbClr val="006600"/>
              </a:solidFill>
              <a:latin typeface="Calibri"/>
              <a:ea typeface="新細明體"/>
            </a:endParaRPr>
          </a:p>
        </p:txBody>
      </p:sp>
      <p:sp>
        <p:nvSpPr>
          <p:cNvPr id="77" name="文字方塊 76"/>
          <p:cNvSpPr txBox="1"/>
          <p:nvPr/>
        </p:nvSpPr>
        <p:spPr>
          <a:xfrm>
            <a:off x="0" y="2078850"/>
            <a:ext cx="2421701" cy="584775"/>
          </a:xfrm>
          <a:prstGeom prst="rect">
            <a:avLst/>
          </a:prstGeom>
          <a:noFill/>
        </p:spPr>
        <p:txBody>
          <a:bodyPr wrap="square" rtlCol="0">
            <a:spAutoFit/>
          </a:bodyPr>
          <a:lstStyle/>
          <a:p>
            <a:pPr algn="ctr" fontAlgn="auto">
              <a:spcBef>
                <a:spcPts val="0"/>
              </a:spcBef>
              <a:spcAft>
                <a:spcPts val="0"/>
              </a:spcAft>
            </a:pPr>
            <a:r>
              <a:rPr kumimoji="0" lang="en-US" altLang="zh-TW" sz="1600" dirty="0" smtClean="0">
                <a:solidFill>
                  <a:prstClr val="black"/>
                </a:solidFill>
                <a:latin typeface="Calibri"/>
                <a:ea typeface="新細明體"/>
              </a:rPr>
              <a:t>Ubiquitously express in </a:t>
            </a:r>
            <a:r>
              <a:rPr kumimoji="0" lang="en-US" altLang="zh-TW" sz="1600" dirty="0">
                <a:solidFill>
                  <a:prstClr val="black"/>
                </a:solidFill>
                <a:latin typeface="Calibri"/>
                <a:ea typeface="新細明體"/>
              </a:rPr>
              <a:t>mammalian</a:t>
            </a:r>
            <a:r>
              <a:rPr kumimoji="0" lang="en-US" altLang="zh-TW" sz="1600" dirty="0" smtClean="0">
                <a:solidFill>
                  <a:prstClr val="black"/>
                </a:solidFill>
                <a:latin typeface="Calibri"/>
                <a:ea typeface="新細明體"/>
              </a:rPr>
              <a:t> cells</a:t>
            </a:r>
            <a:endParaRPr kumimoji="0" lang="zh-TW" altLang="en-US" sz="1600" dirty="0">
              <a:solidFill>
                <a:prstClr val="black"/>
              </a:solidFill>
              <a:latin typeface="Calibri"/>
              <a:ea typeface="新細明體"/>
            </a:endParaRPr>
          </a:p>
        </p:txBody>
      </p:sp>
    </p:spTree>
    <p:extLst>
      <p:ext uri="{BB962C8B-B14F-4D97-AF65-F5344CB8AC3E}">
        <p14:creationId xmlns="" xmlns:p14="http://schemas.microsoft.com/office/powerpoint/2010/main" val="379494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5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5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250"/>
                                        <p:tgtEl>
                                          <p:spTgt spid="25"/>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25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250"/>
                                        <p:tgtEl>
                                          <p:spTgt spid="23"/>
                                        </p:tgtEl>
                                      </p:cBhvr>
                                    </p:animEffect>
                                  </p:childTnLst>
                                </p:cTn>
                              </p:par>
                              <p:par>
                                <p:cTn id="24" presetID="10" presetClass="entr" presetSubtype="0"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250"/>
                                        <p:tgtEl>
                                          <p:spTgt spid="27"/>
                                        </p:tgtEl>
                                      </p:cBhvr>
                                    </p:animEffect>
                                  </p:childTnLst>
                                </p:cTn>
                              </p:par>
                            </p:childTnLst>
                          </p:cTn>
                        </p:par>
                        <p:par>
                          <p:cTn id="27" fill="hold">
                            <p:stCondLst>
                              <p:cond delay="250"/>
                            </p:stCondLst>
                            <p:childTnLst>
                              <p:par>
                                <p:cTn id="28" presetID="10" presetClass="entr" presetSubtype="0" fill="hold"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250"/>
                                        <p:tgtEl>
                                          <p:spTgt spid="28"/>
                                        </p:tgtEl>
                                      </p:cBhvr>
                                    </p:animEffect>
                                  </p:childTnLst>
                                </p:cTn>
                              </p:par>
                              <p:par>
                                <p:cTn id="31" presetID="10"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2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p:cNvSpPr txBox="1"/>
          <p:nvPr/>
        </p:nvSpPr>
        <p:spPr>
          <a:xfrm>
            <a:off x="552589" y="6150114"/>
            <a:ext cx="8219797" cy="707886"/>
          </a:xfrm>
          <a:prstGeom prst="rect">
            <a:avLst/>
          </a:prstGeom>
          <a:noFill/>
        </p:spPr>
        <p:txBody>
          <a:bodyPr wrap="square" rtlCol="0">
            <a:spAutoFit/>
          </a:bodyPr>
          <a:lstStyle/>
          <a:p>
            <a:pPr algn="just" fontAlgn="auto">
              <a:spcBef>
                <a:spcPts val="0"/>
              </a:spcBef>
              <a:spcAft>
                <a:spcPts val="0"/>
              </a:spcAft>
            </a:pPr>
            <a:r>
              <a:rPr kumimoji="0" lang="en-US" altLang="zh-TW" dirty="0" smtClean="0">
                <a:solidFill>
                  <a:prstClr val="black"/>
                </a:solidFill>
                <a:latin typeface="Times New Roman" pitchFamily="18" charset="0"/>
                <a:ea typeface="新細明體"/>
                <a:cs typeface="Times New Roman" pitchFamily="18" charset="0"/>
              </a:rPr>
              <a:t>Anti-PEG reporter driven by insulin promoter can specifically express </a:t>
            </a:r>
            <a:r>
              <a:rPr kumimoji="0" lang="en-US" altLang="zh-TW" dirty="0">
                <a:solidFill>
                  <a:prstClr val="black"/>
                </a:solidFill>
                <a:latin typeface="Times New Roman" pitchFamily="18" charset="0"/>
                <a:ea typeface="新細明體"/>
                <a:cs typeface="Times New Roman" pitchFamily="18" charset="0"/>
              </a:rPr>
              <a:t>in the </a:t>
            </a:r>
            <a:r>
              <a:rPr kumimoji="0" lang="en-US" altLang="zh-TW" dirty="0" smtClean="0">
                <a:solidFill>
                  <a:prstClr val="black"/>
                </a:solidFill>
                <a:latin typeface="Times New Roman" pitchFamily="18" charset="0"/>
                <a:ea typeface="新細明體"/>
                <a:cs typeface="Times New Roman" pitchFamily="18" charset="0"/>
              </a:rPr>
              <a:t>pancreatic islet </a:t>
            </a:r>
            <a:r>
              <a:rPr kumimoji="0" lang="el-GR" altLang="zh-TW" dirty="0">
                <a:solidFill>
                  <a:prstClr val="black"/>
                </a:solidFill>
                <a:latin typeface="Times New Roman" pitchFamily="18" charset="0"/>
                <a:ea typeface="新細明體"/>
                <a:cs typeface="Times New Roman" pitchFamily="18" charset="0"/>
              </a:rPr>
              <a:t>β </a:t>
            </a:r>
            <a:r>
              <a:rPr kumimoji="0" lang="en-US" altLang="zh-TW" dirty="0" smtClean="0">
                <a:solidFill>
                  <a:prstClr val="black"/>
                </a:solidFill>
                <a:latin typeface="Times New Roman" pitchFamily="18" charset="0"/>
                <a:ea typeface="新細明體"/>
                <a:cs typeface="Times New Roman" pitchFamily="18" charset="0"/>
              </a:rPr>
              <a:t>cells</a:t>
            </a:r>
            <a:r>
              <a:rPr kumimoji="0" lang="en-US" altLang="zh-TW" dirty="0">
                <a:solidFill>
                  <a:prstClr val="black"/>
                </a:solidFill>
                <a:latin typeface="Times New Roman" pitchFamily="18" charset="0"/>
                <a:ea typeface="新細明體"/>
                <a:cs typeface="Times New Roman" pitchFamily="18" charset="0"/>
              </a:rPr>
              <a:t>. </a:t>
            </a:r>
          </a:p>
        </p:txBody>
      </p:sp>
      <p:sp>
        <p:nvSpPr>
          <p:cNvPr id="8" name="文字方塊 7"/>
          <p:cNvSpPr txBox="1"/>
          <p:nvPr/>
        </p:nvSpPr>
        <p:spPr>
          <a:xfrm>
            <a:off x="2843941" y="2779590"/>
            <a:ext cx="1157858" cy="338554"/>
          </a:xfrm>
          <a:prstGeom prst="rect">
            <a:avLst/>
          </a:prstGeom>
          <a:solidFill>
            <a:srgbClr val="FFCCCC"/>
          </a:solidFill>
        </p:spPr>
        <p:txBody>
          <a:bodyPr wrap="square" rtlCol="0">
            <a:spAutoFit/>
          </a:bodyPr>
          <a:lstStyle/>
          <a:p>
            <a:pPr fontAlgn="auto">
              <a:spcBef>
                <a:spcPts val="0"/>
              </a:spcBef>
              <a:spcAft>
                <a:spcPts val="0"/>
              </a:spcAft>
            </a:pPr>
            <a:r>
              <a:rPr kumimoji="0" lang="en-US" altLang="zh-TW" sz="1600" dirty="0" smtClean="0">
                <a:solidFill>
                  <a:prstClr val="black"/>
                </a:solidFill>
                <a:latin typeface="Calibri"/>
                <a:ea typeface="新細明體"/>
              </a:rPr>
              <a:t>NIT-1 </a:t>
            </a:r>
            <a:r>
              <a:rPr kumimoji="0" lang="en-US" altLang="zh-TW" sz="1600" dirty="0">
                <a:solidFill>
                  <a:prstClr val="black"/>
                </a:solidFill>
                <a:latin typeface="Calibri"/>
                <a:ea typeface="新細明體"/>
              </a:rPr>
              <a:t>cell</a:t>
            </a:r>
            <a:endParaRPr kumimoji="0" lang="zh-TW" altLang="en-US" sz="1600" dirty="0">
              <a:solidFill>
                <a:prstClr val="black"/>
              </a:solidFill>
              <a:latin typeface="Calibri"/>
              <a:ea typeface="新細明體"/>
            </a:endParaRPr>
          </a:p>
        </p:txBody>
      </p:sp>
      <p:sp>
        <p:nvSpPr>
          <p:cNvPr id="9" name="文字方塊 8"/>
          <p:cNvSpPr txBox="1"/>
          <p:nvPr/>
        </p:nvSpPr>
        <p:spPr>
          <a:xfrm>
            <a:off x="6704277" y="2779590"/>
            <a:ext cx="983001" cy="338554"/>
          </a:xfrm>
          <a:prstGeom prst="rect">
            <a:avLst/>
          </a:prstGeom>
          <a:solidFill>
            <a:srgbClr val="FFFF99"/>
          </a:solidFill>
        </p:spPr>
        <p:txBody>
          <a:bodyPr wrap="square" rtlCol="0">
            <a:spAutoFit/>
          </a:bodyPr>
          <a:lstStyle/>
          <a:p>
            <a:pPr fontAlgn="auto">
              <a:spcBef>
                <a:spcPts val="0"/>
              </a:spcBef>
              <a:spcAft>
                <a:spcPts val="0"/>
              </a:spcAft>
            </a:pPr>
            <a:r>
              <a:rPr kumimoji="0" lang="en-US" altLang="zh-TW" sz="1600" dirty="0">
                <a:solidFill>
                  <a:prstClr val="black"/>
                </a:solidFill>
                <a:latin typeface="Calibri"/>
                <a:ea typeface="新細明體"/>
              </a:rPr>
              <a:t>3T3 cell</a:t>
            </a:r>
            <a:endParaRPr kumimoji="0" lang="zh-TW" altLang="en-US" sz="1600" dirty="0">
              <a:solidFill>
                <a:prstClr val="black"/>
              </a:solidFill>
              <a:latin typeface="Calibri"/>
              <a:ea typeface="新細明體"/>
            </a:endParaRPr>
          </a:p>
        </p:txBody>
      </p:sp>
      <p:pic>
        <p:nvPicPr>
          <p:cNvPr id="10" name="Picture 18" descr="NIT-1 AGP3 +Q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469097" y="3213178"/>
            <a:ext cx="3241506" cy="290304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6"/>
          <p:cNvGrpSpPr>
            <a:grpSpLocks/>
          </p:cNvGrpSpPr>
          <p:nvPr/>
        </p:nvGrpSpPr>
        <p:grpSpPr bwMode="auto">
          <a:xfrm>
            <a:off x="2647377" y="3290839"/>
            <a:ext cx="1896682" cy="739072"/>
            <a:chOff x="1461" y="932"/>
            <a:chExt cx="1142" cy="445"/>
          </a:xfrm>
        </p:grpSpPr>
        <p:sp>
          <p:nvSpPr>
            <p:cNvPr id="12" name="Text Box 7"/>
            <p:cNvSpPr txBox="1">
              <a:spLocks noChangeArrowheads="1"/>
            </p:cNvSpPr>
            <p:nvPr/>
          </p:nvSpPr>
          <p:spPr bwMode="auto">
            <a:xfrm>
              <a:off x="1652" y="932"/>
              <a:ext cx="951" cy="4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kumimoji="0" lang="en-US" altLang="zh-TW" sz="1400" dirty="0">
                  <a:solidFill>
                    <a:prstClr val="black"/>
                  </a:solidFill>
                  <a:latin typeface="Calibri" panose="020F0502020204030204" pitchFamily="34" charset="0"/>
                  <a:ea typeface="新細明體"/>
                </a:rPr>
                <a:t>NIT-1 empty</a:t>
              </a:r>
            </a:p>
            <a:p>
              <a:pPr fontAlgn="auto">
                <a:spcBef>
                  <a:spcPts val="0"/>
                </a:spcBef>
                <a:spcAft>
                  <a:spcPts val="0"/>
                </a:spcAft>
              </a:pPr>
              <a:r>
                <a:rPr kumimoji="0" lang="en-US" altLang="zh-TW" sz="1400" dirty="0">
                  <a:solidFill>
                    <a:prstClr val="black"/>
                  </a:solidFill>
                  <a:latin typeface="Calibri" panose="020F0502020204030204" pitchFamily="34" charset="0"/>
                  <a:ea typeface="新細明體"/>
                </a:rPr>
                <a:t>NIT-1 </a:t>
              </a:r>
              <a:r>
                <a:rPr kumimoji="0" lang="en-US" altLang="zh-TW" sz="1400" dirty="0" err="1" smtClean="0">
                  <a:solidFill>
                    <a:prstClr val="black"/>
                  </a:solidFill>
                  <a:latin typeface="Calibri" panose="020F0502020204030204" pitchFamily="34" charset="0"/>
                  <a:ea typeface="新細明體"/>
                </a:rPr>
                <a:t>pCMV</a:t>
              </a:r>
              <a:r>
                <a:rPr kumimoji="0" lang="en-US" altLang="zh-TW" sz="1400" dirty="0" smtClean="0">
                  <a:solidFill>
                    <a:prstClr val="black"/>
                  </a:solidFill>
                  <a:latin typeface="Calibri" panose="020F0502020204030204" pitchFamily="34" charset="0"/>
                  <a:ea typeface="新細明體"/>
                </a:rPr>
                <a:t>-</a:t>
              </a:r>
              <a:r>
                <a:rPr kumimoji="0" lang="el-GR" altLang="zh-TW" sz="1400" dirty="0" smtClean="0">
                  <a:solidFill>
                    <a:prstClr val="black"/>
                  </a:solidFill>
                  <a:latin typeface="Calibri" panose="020F0502020204030204" pitchFamily="34" charset="0"/>
                  <a:ea typeface="新細明體"/>
                </a:rPr>
                <a:t>α</a:t>
              </a:r>
              <a:r>
                <a:rPr kumimoji="0" lang="en-US" altLang="zh-TW" sz="1400" dirty="0">
                  <a:solidFill>
                    <a:prstClr val="black"/>
                  </a:solidFill>
                  <a:latin typeface="Calibri" panose="020F0502020204030204" pitchFamily="34" charset="0"/>
                  <a:ea typeface="新細明體"/>
                </a:rPr>
                <a:t>PEG</a:t>
              </a:r>
            </a:p>
            <a:p>
              <a:pPr fontAlgn="auto">
                <a:spcBef>
                  <a:spcPts val="0"/>
                </a:spcBef>
                <a:spcAft>
                  <a:spcPts val="0"/>
                </a:spcAft>
              </a:pPr>
              <a:r>
                <a:rPr kumimoji="0" lang="en-US" altLang="zh-TW" sz="1400" dirty="0">
                  <a:solidFill>
                    <a:prstClr val="black"/>
                  </a:solidFill>
                  <a:latin typeface="Calibri" panose="020F0502020204030204" pitchFamily="34" charset="0"/>
                  <a:ea typeface="新細明體"/>
                </a:rPr>
                <a:t>NIT-1 </a:t>
              </a:r>
              <a:r>
                <a:rPr kumimoji="0" lang="en-US" altLang="zh-TW" sz="1400" dirty="0" err="1" smtClean="0">
                  <a:solidFill>
                    <a:prstClr val="black"/>
                  </a:solidFill>
                  <a:latin typeface="Calibri" panose="020F0502020204030204" pitchFamily="34" charset="0"/>
                  <a:ea typeface="新細明體"/>
                </a:rPr>
                <a:t>pIns</a:t>
              </a:r>
              <a:r>
                <a:rPr kumimoji="0" lang="en-US" altLang="zh-TW" sz="1400" dirty="0" smtClean="0">
                  <a:solidFill>
                    <a:prstClr val="black"/>
                  </a:solidFill>
                  <a:latin typeface="Calibri" panose="020F0502020204030204" pitchFamily="34" charset="0"/>
                  <a:ea typeface="新細明體"/>
                </a:rPr>
                <a:t>-</a:t>
              </a:r>
              <a:r>
                <a:rPr kumimoji="0" lang="el-GR" altLang="zh-TW" sz="1400" dirty="0">
                  <a:solidFill>
                    <a:prstClr val="black"/>
                  </a:solidFill>
                  <a:latin typeface="Calibri" panose="020F0502020204030204" pitchFamily="34" charset="0"/>
                  <a:ea typeface="新細明體"/>
                </a:rPr>
                <a:t>α</a:t>
              </a:r>
              <a:r>
                <a:rPr kumimoji="0" lang="en-US" altLang="zh-TW" sz="1400" dirty="0">
                  <a:solidFill>
                    <a:prstClr val="black"/>
                  </a:solidFill>
                  <a:latin typeface="Calibri" panose="020F0502020204030204" pitchFamily="34" charset="0"/>
                  <a:ea typeface="新細明體"/>
                </a:rPr>
                <a:t>PEG</a:t>
              </a:r>
            </a:p>
          </p:txBody>
        </p:sp>
        <p:sp>
          <p:nvSpPr>
            <p:cNvPr id="13" name="Line 8"/>
            <p:cNvSpPr>
              <a:spLocks noChangeShapeType="1"/>
            </p:cNvSpPr>
            <p:nvPr/>
          </p:nvSpPr>
          <p:spPr bwMode="auto">
            <a:xfrm>
              <a:off x="1461" y="1014"/>
              <a:ext cx="182" cy="0"/>
            </a:xfrm>
            <a:prstGeom prst="line">
              <a:avLst/>
            </a:prstGeom>
            <a:noFill/>
            <a:ln w="3810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kumimoji="0" lang="zh-TW" altLang="en-US" sz="1400">
                <a:solidFill>
                  <a:prstClr val="black"/>
                </a:solidFill>
                <a:latin typeface="Calibri"/>
                <a:ea typeface="新細明體"/>
              </a:endParaRPr>
            </a:p>
          </p:txBody>
        </p:sp>
        <p:sp>
          <p:nvSpPr>
            <p:cNvPr id="14" name="Line 9"/>
            <p:cNvSpPr>
              <a:spLocks noChangeShapeType="1"/>
            </p:cNvSpPr>
            <p:nvPr/>
          </p:nvSpPr>
          <p:spPr bwMode="auto">
            <a:xfrm>
              <a:off x="1461" y="1139"/>
              <a:ext cx="182" cy="0"/>
            </a:xfrm>
            <a:prstGeom prst="line">
              <a:avLst/>
            </a:prstGeom>
            <a:noFill/>
            <a:ln w="38100">
              <a:solidFill>
                <a:srgbClr val="00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kumimoji="0" lang="zh-TW" altLang="en-US" sz="1400">
                <a:solidFill>
                  <a:prstClr val="black"/>
                </a:solidFill>
                <a:latin typeface="Calibri"/>
                <a:ea typeface="新細明體"/>
              </a:endParaRPr>
            </a:p>
          </p:txBody>
        </p:sp>
        <p:sp>
          <p:nvSpPr>
            <p:cNvPr id="15" name="Line 10"/>
            <p:cNvSpPr>
              <a:spLocks noChangeShapeType="1"/>
            </p:cNvSpPr>
            <p:nvPr/>
          </p:nvSpPr>
          <p:spPr bwMode="auto">
            <a:xfrm>
              <a:off x="1470" y="1272"/>
              <a:ext cx="182" cy="0"/>
            </a:xfrm>
            <a:prstGeom prst="line">
              <a:avLst/>
            </a:prstGeom>
            <a:noFill/>
            <a:ln w="38100">
              <a:solidFill>
                <a:srgbClr val="0000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kumimoji="0" lang="zh-TW" altLang="en-US" sz="1400">
                <a:solidFill>
                  <a:prstClr val="black"/>
                </a:solidFill>
                <a:latin typeface="Calibri"/>
                <a:ea typeface="新細明體"/>
              </a:endParaRPr>
            </a:p>
          </p:txBody>
        </p:sp>
      </p:grpSp>
      <p:pic>
        <p:nvPicPr>
          <p:cNvPr id="16" name="Picture 17" descr="3T3 AGP3+Q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333467" y="3213178"/>
            <a:ext cx="3243978" cy="291982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7" name="Group 11"/>
          <p:cNvGrpSpPr>
            <a:grpSpLocks/>
          </p:cNvGrpSpPr>
          <p:nvPr/>
        </p:nvGrpSpPr>
        <p:grpSpPr bwMode="auto">
          <a:xfrm>
            <a:off x="6704279" y="3329737"/>
            <a:ext cx="1693862" cy="738188"/>
            <a:chOff x="4152" y="903"/>
            <a:chExt cx="1067" cy="465"/>
          </a:xfrm>
        </p:grpSpPr>
        <p:sp>
          <p:nvSpPr>
            <p:cNvPr id="18" name="Text Box 12"/>
            <p:cNvSpPr txBox="1">
              <a:spLocks noChangeArrowheads="1"/>
            </p:cNvSpPr>
            <p:nvPr/>
          </p:nvSpPr>
          <p:spPr bwMode="auto">
            <a:xfrm>
              <a:off x="4306" y="903"/>
              <a:ext cx="913" cy="4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kumimoji="0" lang="en-US" altLang="zh-TW" sz="1400" dirty="0">
                  <a:solidFill>
                    <a:prstClr val="black"/>
                  </a:solidFill>
                  <a:latin typeface="Calibri" panose="020F0502020204030204" pitchFamily="34" charset="0"/>
                  <a:ea typeface="新細明體"/>
                </a:rPr>
                <a:t>3T3 empty</a:t>
              </a:r>
            </a:p>
            <a:p>
              <a:pPr fontAlgn="auto">
                <a:spcBef>
                  <a:spcPts val="0"/>
                </a:spcBef>
                <a:spcAft>
                  <a:spcPts val="0"/>
                </a:spcAft>
              </a:pPr>
              <a:r>
                <a:rPr kumimoji="0" lang="en-US" altLang="zh-TW" sz="1400" dirty="0">
                  <a:solidFill>
                    <a:prstClr val="black"/>
                  </a:solidFill>
                  <a:latin typeface="Calibri" panose="020F0502020204030204" pitchFamily="34" charset="0"/>
                  <a:ea typeface="新細明體"/>
                </a:rPr>
                <a:t>3T3 </a:t>
              </a:r>
              <a:r>
                <a:rPr kumimoji="0" lang="en-US" altLang="zh-TW" sz="1400" dirty="0" err="1" smtClean="0">
                  <a:solidFill>
                    <a:prstClr val="black"/>
                  </a:solidFill>
                  <a:latin typeface="Calibri" panose="020F0502020204030204" pitchFamily="34" charset="0"/>
                  <a:ea typeface="新細明體"/>
                </a:rPr>
                <a:t>pCMV</a:t>
              </a:r>
              <a:r>
                <a:rPr kumimoji="0" lang="en-US" altLang="zh-TW" sz="1400" dirty="0" smtClean="0">
                  <a:solidFill>
                    <a:prstClr val="black"/>
                  </a:solidFill>
                  <a:latin typeface="Calibri" panose="020F0502020204030204" pitchFamily="34" charset="0"/>
                  <a:ea typeface="新細明體"/>
                </a:rPr>
                <a:t>-</a:t>
              </a:r>
              <a:r>
                <a:rPr kumimoji="0" lang="el-GR" altLang="zh-TW" sz="1400" dirty="0" smtClean="0">
                  <a:solidFill>
                    <a:prstClr val="black"/>
                  </a:solidFill>
                  <a:latin typeface="Calibri" panose="020F0502020204030204" pitchFamily="34" charset="0"/>
                  <a:ea typeface="新細明體"/>
                </a:rPr>
                <a:t>α</a:t>
              </a:r>
              <a:r>
                <a:rPr kumimoji="0" lang="en-US" altLang="zh-TW" sz="1400" dirty="0">
                  <a:solidFill>
                    <a:prstClr val="black"/>
                  </a:solidFill>
                  <a:latin typeface="Calibri" panose="020F0502020204030204" pitchFamily="34" charset="0"/>
                  <a:ea typeface="新細明體"/>
                </a:rPr>
                <a:t>PEG</a:t>
              </a:r>
            </a:p>
            <a:p>
              <a:pPr fontAlgn="auto">
                <a:spcBef>
                  <a:spcPts val="0"/>
                </a:spcBef>
                <a:spcAft>
                  <a:spcPts val="0"/>
                </a:spcAft>
              </a:pPr>
              <a:r>
                <a:rPr kumimoji="0" lang="en-US" altLang="zh-TW" sz="1400" dirty="0">
                  <a:solidFill>
                    <a:prstClr val="black"/>
                  </a:solidFill>
                  <a:latin typeface="Calibri" panose="020F0502020204030204" pitchFamily="34" charset="0"/>
                  <a:ea typeface="新細明體"/>
                </a:rPr>
                <a:t>3T3 </a:t>
              </a:r>
              <a:r>
                <a:rPr kumimoji="0" lang="en-US" altLang="zh-TW" sz="1400" dirty="0" err="1" smtClean="0">
                  <a:solidFill>
                    <a:prstClr val="black"/>
                  </a:solidFill>
                  <a:latin typeface="Calibri" panose="020F0502020204030204" pitchFamily="34" charset="0"/>
                  <a:ea typeface="新細明體"/>
                </a:rPr>
                <a:t>pIns</a:t>
              </a:r>
              <a:r>
                <a:rPr kumimoji="0" lang="en-US" altLang="zh-TW" sz="1400" dirty="0" smtClean="0">
                  <a:solidFill>
                    <a:prstClr val="black"/>
                  </a:solidFill>
                  <a:latin typeface="Calibri" panose="020F0502020204030204" pitchFamily="34" charset="0"/>
                  <a:ea typeface="新細明體"/>
                </a:rPr>
                <a:t>-</a:t>
              </a:r>
              <a:r>
                <a:rPr kumimoji="0" lang="el-GR" altLang="zh-TW" sz="1400" dirty="0">
                  <a:solidFill>
                    <a:prstClr val="black"/>
                  </a:solidFill>
                  <a:latin typeface="Calibri" panose="020F0502020204030204" pitchFamily="34" charset="0"/>
                  <a:ea typeface="新細明體"/>
                </a:rPr>
                <a:t>α</a:t>
              </a:r>
              <a:r>
                <a:rPr kumimoji="0" lang="en-US" altLang="zh-TW" sz="1400" dirty="0">
                  <a:solidFill>
                    <a:prstClr val="black"/>
                  </a:solidFill>
                  <a:latin typeface="Calibri" panose="020F0502020204030204" pitchFamily="34" charset="0"/>
                  <a:ea typeface="新細明體"/>
                </a:rPr>
                <a:t>PEG</a:t>
              </a:r>
            </a:p>
          </p:txBody>
        </p:sp>
        <p:sp>
          <p:nvSpPr>
            <p:cNvPr id="19" name="Line 13"/>
            <p:cNvSpPr>
              <a:spLocks noChangeShapeType="1"/>
            </p:cNvSpPr>
            <p:nvPr/>
          </p:nvSpPr>
          <p:spPr bwMode="auto">
            <a:xfrm>
              <a:off x="4152" y="994"/>
              <a:ext cx="182" cy="0"/>
            </a:xfrm>
            <a:prstGeom prst="line">
              <a:avLst/>
            </a:prstGeom>
            <a:noFill/>
            <a:ln w="3810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kumimoji="0" lang="zh-TW" altLang="en-US" sz="1400">
                <a:solidFill>
                  <a:prstClr val="black"/>
                </a:solidFill>
                <a:latin typeface="Calibri"/>
                <a:ea typeface="新細明體"/>
              </a:endParaRPr>
            </a:p>
          </p:txBody>
        </p:sp>
        <p:sp>
          <p:nvSpPr>
            <p:cNvPr id="20" name="Line 14"/>
            <p:cNvSpPr>
              <a:spLocks noChangeShapeType="1"/>
            </p:cNvSpPr>
            <p:nvPr/>
          </p:nvSpPr>
          <p:spPr bwMode="auto">
            <a:xfrm>
              <a:off x="4152" y="1115"/>
              <a:ext cx="182" cy="0"/>
            </a:xfrm>
            <a:prstGeom prst="line">
              <a:avLst/>
            </a:prstGeom>
            <a:noFill/>
            <a:ln w="38100">
              <a:solidFill>
                <a:srgbClr val="00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kumimoji="0" lang="zh-TW" altLang="en-US" sz="1400">
                <a:solidFill>
                  <a:prstClr val="black"/>
                </a:solidFill>
                <a:latin typeface="Calibri"/>
                <a:ea typeface="新細明體"/>
              </a:endParaRPr>
            </a:p>
          </p:txBody>
        </p:sp>
        <p:sp>
          <p:nvSpPr>
            <p:cNvPr id="21" name="Line 15"/>
            <p:cNvSpPr>
              <a:spLocks noChangeShapeType="1"/>
            </p:cNvSpPr>
            <p:nvPr/>
          </p:nvSpPr>
          <p:spPr bwMode="auto">
            <a:xfrm>
              <a:off x="4152" y="1267"/>
              <a:ext cx="182" cy="0"/>
            </a:xfrm>
            <a:prstGeom prst="line">
              <a:avLst/>
            </a:prstGeom>
            <a:noFill/>
            <a:ln w="38100">
              <a:solidFill>
                <a:srgbClr val="3333CC"/>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kumimoji="0" lang="zh-TW" altLang="en-US" sz="1400">
                <a:solidFill>
                  <a:prstClr val="black"/>
                </a:solidFill>
                <a:latin typeface="Calibri"/>
                <a:ea typeface="新細明體"/>
              </a:endParaRPr>
            </a:p>
          </p:txBody>
        </p:sp>
      </p:grpSp>
      <p:sp>
        <p:nvSpPr>
          <p:cNvPr id="27" name="矩形 26"/>
          <p:cNvSpPr/>
          <p:nvPr/>
        </p:nvSpPr>
        <p:spPr>
          <a:xfrm>
            <a:off x="2428300" y="3045746"/>
            <a:ext cx="2457656" cy="338554"/>
          </a:xfrm>
          <a:prstGeom prst="rect">
            <a:avLst/>
          </a:prstGeom>
        </p:spPr>
        <p:txBody>
          <a:bodyPr wrap="square">
            <a:spAutoFit/>
          </a:bodyPr>
          <a:lstStyle/>
          <a:p>
            <a:pPr fontAlgn="auto">
              <a:spcBef>
                <a:spcPts val="0"/>
              </a:spcBef>
              <a:spcAft>
                <a:spcPts val="0"/>
              </a:spcAft>
            </a:pPr>
            <a:r>
              <a:rPr kumimoji="0" lang="en-US" altLang="zh-TW" sz="1600" dirty="0">
                <a:solidFill>
                  <a:prstClr val="black"/>
                </a:solidFill>
                <a:latin typeface="Calibri"/>
                <a:ea typeface="新細明體"/>
              </a:rPr>
              <a:t>(pancreatic beta-cell line)</a:t>
            </a:r>
            <a:endParaRPr kumimoji="0" lang="zh-TW" altLang="en-US" sz="1600" dirty="0">
              <a:solidFill>
                <a:prstClr val="black"/>
              </a:solidFill>
              <a:latin typeface="Calibri"/>
              <a:ea typeface="新細明體"/>
            </a:endParaRPr>
          </a:p>
        </p:txBody>
      </p:sp>
      <p:sp>
        <p:nvSpPr>
          <p:cNvPr id="28" name="文字方塊 27"/>
          <p:cNvSpPr txBox="1"/>
          <p:nvPr/>
        </p:nvSpPr>
        <p:spPr>
          <a:xfrm>
            <a:off x="6406706" y="3060930"/>
            <a:ext cx="1928370" cy="338554"/>
          </a:xfrm>
          <a:prstGeom prst="rect">
            <a:avLst/>
          </a:prstGeom>
          <a:noFill/>
        </p:spPr>
        <p:txBody>
          <a:bodyPr wrap="square" rtlCol="0">
            <a:spAutoFit/>
          </a:bodyPr>
          <a:lstStyle/>
          <a:p>
            <a:pPr fontAlgn="auto">
              <a:spcBef>
                <a:spcPts val="0"/>
              </a:spcBef>
              <a:spcAft>
                <a:spcPts val="0"/>
              </a:spcAft>
            </a:pPr>
            <a:r>
              <a:rPr kumimoji="0" lang="en-US" altLang="zh-TW" sz="1600" dirty="0">
                <a:solidFill>
                  <a:prstClr val="black"/>
                </a:solidFill>
                <a:latin typeface="Calibri"/>
                <a:ea typeface="新細明體"/>
              </a:rPr>
              <a:t>(mouse fibroblasts)</a:t>
            </a:r>
            <a:endParaRPr kumimoji="0" lang="zh-TW" altLang="en-US" sz="1600" dirty="0">
              <a:solidFill>
                <a:prstClr val="black"/>
              </a:solidFill>
              <a:latin typeface="Calibri"/>
              <a:ea typeface="新細明體"/>
            </a:endParaRPr>
          </a:p>
        </p:txBody>
      </p:sp>
      <p:pic>
        <p:nvPicPr>
          <p:cNvPr id="29" name="圖片 28"/>
          <p:cNvPicPr>
            <a:picLocks noChangeAspect="1"/>
          </p:cNvPicPr>
          <p:nvPr/>
        </p:nvPicPr>
        <p:blipFill rotWithShape="1">
          <a:blip r:embed="rId5" cstate="print">
            <a:extLst>
              <a:ext uri="{28A0092B-C50C-407E-A947-70E740481C1C}">
                <a14:useLocalDpi xmlns="" xmlns:a14="http://schemas.microsoft.com/office/drawing/2010/main" val="0"/>
              </a:ext>
            </a:extLst>
          </a:blip>
          <a:srcRect b="54902"/>
          <a:stretch/>
        </p:blipFill>
        <p:spPr>
          <a:xfrm>
            <a:off x="2617713" y="2270461"/>
            <a:ext cx="1670875" cy="354948"/>
          </a:xfrm>
          <a:prstGeom prst="rect">
            <a:avLst/>
          </a:prstGeom>
        </p:spPr>
      </p:pic>
      <p:sp>
        <p:nvSpPr>
          <p:cNvPr id="30" name="文字方塊 29"/>
          <p:cNvSpPr txBox="1"/>
          <p:nvPr/>
        </p:nvSpPr>
        <p:spPr>
          <a:xfrm>
            <a:off x="2875205" y="2313923"/>
            <a:ext cx="1203153" cy="338554"/>
          </a:xfrm>
          <a:prstGeom prst="rect">
            <a:avLst/>
          </a:prstGeom>
          <a:noFill/>
        </p:spPr>
        <p:txBody>
          <a:bodyPr wrap="square" rtlCol="0">
            <a:spAutoFit/>
          </a:bodyPr>
          <a:lstStyle/>
          <a:p>
            <a:pPr fontAlgn="auto">
              <a:spcBef>
                <a:spcPts val="0"/>
              </a:spcBef>
              <a:spcAft>
                <a:spcPts val="0"/>
              </a:spcAft>
            </a:pPr>
            <a:r>
              <a:rPr kumimoji="0" lang="en-US" altLang="zh-TW" sz="1600" dirty="0" smtClean="0">
                <a:solidFill>
                  <a:prstClr val="black"/>
                </a:solidFill>
                <a:latin typeface="Calibri"/>
                <a:ea typeface="新細明體"/>
              </a:rPr>
              <a:t>NIT-1 cell</a:t>
            </a:r>
            <a:endParaRPr kumimoji="0" lang="zh-TW" altLang="en-US" sz="1600" dirty="0">
              <a:solidFill>
                <a:prstClr val="black"/>
              </a:solidFill>
              <a:latin typeface="Calibri"/>
              <a:ea typeface="新細明體"/>
            </a:endParaRPr>
          </a:p>
        </p:txBody>
      </p:sp>
      <p:grpSp>
        <p:nvGrpSpPr>
          <p:cNvPr id="24" name="群組 30"/>
          <p:cNvGrpSpPr/>
          <p:nvPr/>
        </p:nvGrpSpPr>
        <p:grpSpPr>
          <a:xfrm>
            <a:off x="3121769" y="1838417"/>
            <a:ext cx="265310" cy="462349"/>
            <a:chOff x="4711973" y="2852613"/>
            <a:chExt cx="362907" cy="748780"/>
          </a:xfrm>
        </p:grpSpPr>
        <p:sp>
          <p:nvSpPr>
            <p:cNvPr id="32" name="矩形 31"/>
            <p:cNvSpPr/>
            <p:nvPr/>
          </p:nvSpPr>
          <p:spPr>
            <a:xfrm>
              <a:off x="4967319" y="3426485"/>
              <a:ext cx="45719" cy="174908"/>
            </a:xfrm>
            <a:prstGeom prst="rect">
              <a:avLst/>
            </a:prstGeom>
            <a:solidFill>
              <a:schemeClr val="accent2">
                <a:lumMod val="60000"/>
                <a:lumOff val="4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33" name="圓角矩形 32"/>
            <p:cNvSpPr/>
            <p:nvPr/>
          </p:nvSpPr>
          <p:spPr>
            <a:xfrm>
              <a:off x="4909846" y="2852613"/>
              <a:ext cx="160665" cy="284915"/>
            </a:xfrm>
            <a:prstGeom prst="roundRect">
              <a:avLst/>
            </a:prstGeom>
            <a:solidFill>
              <a:schemeClr val="accent2">
                <a:lumMod val="60000"/>
                <a:lumOff val="4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cxnSp>
          <p:nvCxnSpPr>
            <p:cNvPr id="34" name="直線接點 33"/>
            <p:cNvCxnSpPr/>
            <p:nvPr/>
          </p:nvCxnSpPr>
          <p:spPr>
            <a:xfrm>
              <a:off x="4842207" y="3388470"/>
              <a:ext cx="72008" cy="0"/>
            </a:xfrm>
            <a:prstGeom prst="line">
              <a:avLst/>
            </a:prstGeom>
            <a:ln w="127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35" name="直線接點 34"/>
            <p:cNvCxnSpPr/>
            <p:nvPr/>
          </p:nvCxnSpPr>
          <p:spPr>
            <a:xfrm>
              <a:off x="4842207" y="3356992"/>
              <a:ext cx="72008" cy="0"/>
            </a:xfrm>
            <a:prstGeom prst="line">
              <a:avLst/>
            </a:prstGeom>
            <a:ln w="127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36" name="圓角矩形 35"/>
            <p:cNvSpPr/>
            <p:nvPr/>
          </p:nvSpPr>
          <p:spPr>
            <a:xfrm>
              <a:off x="4711973" y="2852613"/>
              <a:ext cx="160666" cy="284915"/>
            </a:xfrm>
            <a:prstGeom prst="roundRect">
              <a:avLst/>
            </a:prstGeom>
            <a:solidFill>
              <a:schemeClr val="accent2">
                <a:lumMod val="60000"/>
                <a:lumOff val="4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37" name="圓角矩形 36"/>
            <p:cNvSpPr/>
            <p:nvPr/>
          </p:nvSpPr>
          <p:spPr>
            <a:xfrm>
              <a:off x="4914215" y="3138914"/>
              <a:ext cx="160665" cy="286186"/>
            </a:xfrm>
            <a:prstGeom prst="roundRect">
              <a:avLst/>
            </a:prstGeom>
            <a:solidFill>
              <a:schemeClr val="accent2">
                <a:lumMod val="60000"/>
                <a:lumOff val="4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38" name="圓角矩形 37"/>
            <p:cNvSpPr/>
            <p:nvPr/>
          </p:nvSpPr>
          <p:spPr>
            <a:xfrm>
              <a:off x="4711973" y="3138916"/>
              <a:ext cx="160665" cy="286185"/>
            </a:xfrm>
            <a:prstGeom prst="roundRect">
              <a:avLst/>
            </a:prstGeom>
            <a:solidFill>
              <a:schemeClr val="accent2">
                <a:lumMod val="60000"/>
                <a:lumOff val="4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sp>
        <p:nvSpPr>
          <p:cNvPr id="39" name="文字方塊 38"/>
          <p:cNvSpPr txBox="1"/>
          <p:nvPr/>
        </p:nvSpPr>
        <p:spPr>
          <a:xfrm>
            <a:off x="3375585" y="1785101"/>
            <a:ext cx="1286903" cy="523220"/>
          </a:xfrm>
          <a:prstGeom prst="rect">
            <a:avLst/>
          </a:prstGeom>
          <a:noFill/>
        </p:spPr>
        <p:txBody>
          <a:bodyPr wrap="square" rtlCol="0">
            <a:spAutoFit/>
          </a:bodyPr>
          <a:lstStyle/>
          <a:p>
            <a:pPr fontAlgn="auto">
              <a:spcBef>
                <a:spcPts val="0"/>
              </a:spcBef>
              <a:spcAft>
                <a:spcPts val="0"/>
              </a:spcAft>
            </a:pPr>
            <a:r>
              <a:rPr kumimoji="0" lang="en-US" altLang="zh-TW" sz="1400" dirty="0" err="1" smtClean="0">
                <a:solidFill>
                  <a:prstClr val="black"/>
                </a:solidFill>
                <a:latin typeface="Calibri"/>
                <a:ea typeface="新細明體"/>
              </a:rPr>
              <a:t>pIns</a:t>
            </a:r>
            <a:r>
              <a:rPr kumimoji="0" lang="en-US" altLang="zh-TW" sz="1400" dirty="0" smtClean="0">
                <a:solidFill>
                  <a:prstClr val="black"/>
                </a:solidFill>
                <a:latin typeface="Calibri"/>
                <a:ea typeface="新細明體"/>
              </a:rPr>
              <a:t>-</a:t>
            </a:r>
            <a:r>
              <a:rPr kumimoji="0" lang="el-GR" altLang="zh-TW" sz="1400" dirty="0" smtClean="0">
                <a:solidFill>
                  <a:prstClr val="black"/>
                </a:solidFill>
                <a:latin typeface="Calibri" panose="020F0502020204030204" pitchFamily="34" charset="0"/>
                <a:ea typeface="新細明體"/>
              </a:rPr>
              <a:t>α</a:t>
            </a:r>
            <a:r>
              <a:rPr kumimoji="0" lang="en-US" altLang="zh-TW" sz="1400" dirty="0" smtClean="0">
                <a:solidFill>
                  <a:prstClr val="black"/>
                </a:solidFill>
                <a:latin typeface="Calibri" panose="020F0502020204030204" pitchFamily="34" charset="0"/>
                <a:ea typeface="新細明體"/>
              </a:rPr>
              <a:t>PEG reporter</a:t>
            </a:r>
            <a:endParaRPr kumimoji="0" lang="en-US" altLang="zh-TW" sz="1400" dirty="0">
              <a:solidFill>
                <a:prstClr val="black"/>
              </a:solidFill>
              <a:latin typeface="Calibri" panose="020F0502020204030204" pitchFamily="34" charset="0"/>
              <a:ea typeface="新細明體"/>
            </a:endParaRPr>
          </a:p>
        </p:txBody>
      </p:sp>
      <p:sp>
        <p:nvSpPr>
          <p:cNvPr id="40" name="文字方塊 39"/>
          <p:cNvSpPr txBox="1"/>
          <p:nvPr/>
        </p:nvSpPr>
        <p:spPr>
          <a:xfrm>
            <a:off x="2617713" y="1133745"/>
            <a:ext cx="1147139" cy="307777"/>
          </a:xfrm>
          <a:prstGeom prst="rect">
            <a:avLst/>
          </a:prstGeom>
          <a:noFill/>
        </p:spPr>
        <p:txBody>
          <a:bodyPr wrap="square" rtlCol="0">
            <a:spAutoFit/>
          </a:bodyPr>
          <a:lstStyle/>
          <a:p>
            <a:pPr fontAlgn="auto">
              <a:spcBef>
                <a:spcPts val="0"/>
              </a:spcBef>
              <a:spcAft>
                <a:spcPts val="0"/>
              </a:spcAft>
            </a:pPr>
            <a:r>
              <a:rPr kumimoji="0" lang="en-US" altLang="zh-TW" sz="1400" dirty="0">
                <a:solidFill>
                  <a:prstClr val="black"/>
                </a:solidFill>
                <a:latin typeface="Calibri"/>
                <a:ea typeface="新細明體"/>
              </a:rPr>
              <a:t>PEG-Q-dot</a:t>
            </a:r>
            <a:endParaRPr kumimoji="0" lang="zh-TW" altLang="en-US" sz="1400" dirty="0">
              <a:solidFill>
                <a:prstClr val="black"/>
              </a:solidFill>
              <a:latin typeface="Calibri"/>
              <a:ea typeface="新細明體"/>
            </a:endParaRPr>
          </a:p>
        </p:txBody>
      </p:sp>
      <p:pic>
        <p:nvPicPr>
          <p:cNvPr id="41" name="圖片 40"/>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2789128" y="1363150"/>
            <a:ext cx="573949" cy="490586"/>
          </a:xfrm>
          <a:prstGeom prst="rect">
            <a:avLst/>
          </a:prstGeom>
        </p:spPr>
      </p:pic>
      <p:pic>
        <p:nvPicPr>
          <p:cNvPr id="43" name="圖片 42"/>
          <p:cNvPicPr>
            <a:picLocks noChangeAspect="1"/>
          </p:cNvPicPr>
          <p:nvPr/>
        </p:nvPicPr>
        <p:blipFill rotWithShape="1">
          <a:blip r:embed="rId5" cstate="print">
            <a:extLst>
              <a:ext uri="{28A0092B-C50C-407E-A947-70E740481C1C}">
                <a14:useLocalDpi xmlns="" xmlns:a14="http://schemas.microsoft.com/office/drawing/2010/main" val="0"/>
              </a:ext>
            </a:extLst>
          </a:blip>
          <a:srcRect b="54902"/>
          <a:stretch/>
        </p:blipFill>
        <p:spPr>
          <a:xfrm>
            <a:off x="6365909" y="2279614"/>
            <a:ext cx="1670875" cy="354948"/>
          </a:xfrm>
          <a:prstGeom prst="rect">
            <a:avLst/>
          </a:prstGeom>
        </p:spPr>
      </p:pic>
      <p:sp>
        <p:nvSpPr>
          <p:cNvPr id="44" name="文字方塊 43"/>
          <p:cNvSpPr txBox="1"/>
          <p:nvPr/>
        </p:nvSpPr>
        <p:spPr>
          <a:xfrm>
            <a:off x="6748749" y="2316054"/>
            <a:ext cx="1203153" cy="338554"/>
          </a:xfrm>
          <a:prstGeom prst="rect">
            <a:avLst/>
          </a:prstGeom>
          <a:noFill/>
        </p:spPr>
        <p:txBody>
          <a:bodyPr wrap="square" rtlCol="0">
            <a:spAutoFit/>
          </a:bodyPr>
          <a:lstStyle/>
          <a:p>
            <a:pPr fontAlgn="auto">
              <a:spcBef>
                <a:spcPts val="0"/>
              </a:spcBef>
              <a:spcAft>
                <a:spcPts val="0"/>
              </a:spcAft>
            </a:pPr>
            <a:r>
              <a:rPr kumimoji="0" lang="en-US" altLang="zh-TW" sz="1600" dirty="0" smtClean="0">
                <a:solidFill>
                  <a:prstClr val="black"/>
                </a:solidFill>
                <a:latin typeface="Calibri"/>
                <a:ea typeface="新細明體"/>
              </a:rPr>
              <a:t>3T3 cell</a:t>
            </a:r>
            <a:endParaRPr kumimoji="0" lang="zh-TW" altLang="en-US" sz="1600" dirty="0">
              <a:solidFill>
                <a:prstClr val="black"/>
              </a:solidFill>
              <a:latin typeface="Calibri"/>
              <a:ea typeface="新細明體"/>
            </a:endParaRPr>
          </a:p>
        </p:txBody>
      </p:sp>
      <p:sp>
        <p:nvSpPr>
          <p:cNvPr id="2" name="投影片編號版面配置區 1"/>
          <p:cNvSpPr>
            <a:spLocks noGrp="1"/>
          </p:cNvSpPr>
          <p:nvPr>
            <p:ph type="sldNum" sz="quarter" idx="12"/>
          </p:nvPr>
        </p:nvSpPr>
        <p:spPr>
          <a:xfrm>
            <a:off x="6553200" y="6468064"/>
            <a:ext cx="2133600" cy="365125"/>
          </a:xfrm>
        </p:spPr>
        <p:txBody>
          <a:bodyPr/>
          <a:lstStyle/>
          <a:p>
            <a:fld id="{CF99D4FA-62AF-405A-8B3C-58202ADC9D93}" type="slidenum">
              <a:rPr lang="zh-TW" altLang="en-US" smtClean="0">
                <a:solidFill>
                  <a:prstClr val="black">
                    <a:tint val="75000"/>
                  </a:prstClr>
                </a:solidFill>
              </a:rPr>
              <a:pPr/>
              <a:t>16</a:t>
            </a:fld>
            <a:endParaRPr lang="zh-TW" altLang="en-US">
              <a:solidFill>
                <a:prstClr val="black">
                  <a:tint val="75000"/>
                </a:prstClr>
              </a:solidFill>
            </a:endParaRPr>
          </a:p>
        </p:txBody>
      </p:sp>
      <p:grpSp>
        <p:nvGrpSpPr>
          <p:cNvPr id="26" name="群組 25"/>
          <p:cNvGrpSpPr/>
          <p:nvPr/>
        </p:nvGrpSpPr>
        <p:grpSpPr>
          <a:xfrm>
            <a:off x="1777452" y="4260111"/>
            <a:ext cx="2010581" cy="1635455"/>
            <a:chOff x="1300399" y="4004385"/>
            <a:chExt cx="2010581" cy="1635455"/>
          </a:xfrm>
        </p:grpSpPr>
        <p:cxnSp>
          <p:nvCxnSpPr>
            <p:cNvPr id="3" name="直線單箭頭接點 2"/>
            <p:cNvCxnSpPr/>
            <p:nvPr/>
          </p:nvCxnSpPr>
          <p:spPr>
            <a:xfrm flipV="1">
              <a:off x="1748947" y="4200498"/>
              <a:ext cx="404600" cy="126468"/>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4" name="文字方塊 3"/>
            <p:cNvSpPr txBox="1"/>
            <p:nvPr/>
          </p:nvSpPr>
          <p:spPr>
            <a:xfrm>
              <a:off x="2140660" y="4004385"/>
              <a:ext cx="1170320" cy="369332"/>
            </a:xfrm>
            <a:prstGeom prst="rect">
              <a:avLst/>
            </a:prstGeom>
            <a:noFill/>
          </p:spPr>
          <p:txBody>
            <a:bodyPr wrap="none" rtlCol="0">
              <a:spAutoFit/>
            </a:bodyPr>
            <a:lstStyle/>
            <a:p>
              <a:pPr fontAlgn="auto">
                <a:spcBef>
                  <a:spcPts val="0"/>
                </a:spcBef>
                <a:spcAft>
                  <a:spcPts val="0"/>
                </a:spcAft>
              </a:pPr>
              <a:r>
                <a:rPr kumimoji="0" lang="en-US" altLang="zh-TW" sz="1800" dirty="0" err="1" smtClean="0">
                  <a:solidFill>
                    <a:srgbClr val="0000CC"/>
                  </a:solidFill>
                  <a:latin typeface="Calibri" panose="020F0502020204030204" pitchFamily="34" charset="0"/>
                  <a:ea typeface="新細明體"/>
                </a:rPr>
                <a:t>pIns</a:t>
              </a:r>
              <a:r>
                <a:rPr kumimoji="0" lang="en-US" altLang="zh-TW" sz="1800" dirty="0" smtClean="0">
                  <a:solidFill>
                    <a:srgbClr val="0000CC"/>
                  </a:solidFill>
                  <a:latin typeface="Calibri" panose="020F0502020204030204" pitchFamily="34" charset="0"/>
                  <a:ea typeface="新細明體"/>
                </a:rPr>
                <a:t>-</a:t>
              </a:r>
              <a:r>
                <a:rPr kumimoji="0" lang="el-GR" altLang="zh-TW" sz="1800" dirty="0">
                  <a:solidFill>
                    <a:srgbClr val="0000CC"/>
                  </a:solidFill>
                  <a:latin typeface="Calibri" panose="020F0502020204030204" pitchFamily="34" charset="0"/>
                  <a:ea typeface="新細明體"/>
                </a:rPr>
                <a:t>α</a:t>
              </a:r>
              <a:r>
                <a:rPr kumimoji="0" lang="en-US" altLang="zh-TW" sz="1800" dirty="0">
                  <a:solidFill>
                    <a:srgbClr val="0000CC"/>
                  </a:solidFill>
                  <a:latin typeface="Calibri" panose="020F0502020204030204" pitchFamily="34" charset="0"/>
                  <a:ea typeface="新細明體"/>
                </a:rPr>
                <a:t>PEG</a:t>
              </a:r>
              <a:endParaRPr kumimoji="0" lang="zh-TW" altLang="en-US" sz="1800" dirty="0">
                <a:solidFill>
                  <a:srgbClr val="0000CC"/>
                </a:solidFill>
                <a:latin typeface="Calibri"/>
                <a:ea typeface="新細明體"/>
              </a:endParaRPr>
            </a:p>
          </p:txBody>
        </p:sp>
        <p:sp>
          <p:nvSpPr>
            <p:cNvPr id="23" name="手繪多邊形 22"/>
            <p:cNvSpPr/>
            <p:nvPr/>
          </p:nvSpPr>
          <p:spPr>
            <a:xfrm>
              <a:off x="1300399" y="4184848"/>
              <a:ext cx="1692000" cy="1454992"/>
            </a:xfrm>
            <a:custGeom>
              <a:avLst/>
              <a:gdLst>
                <a:gd name="connsiteX0" fmla="*/ 0 w 1676400"/>
                <a:gd name="connsiteY0" fmla="*/ 1447800 h 1454992"/>
                <a:gd name="connsiteX1" fmla="*/ 0 w 1676400"/>
                <a:gd name="connsiteY1" fmla="*/ 1447800 h 1454992"/>
                <a:gd name="connsiteX2" fmla="*/ 45720 w 1676400"/>
                <a:gd name="connsiteY2" fmla="*/ 1437640 h 1454992"/>
                <a:gd name="connsiteX3" fmla="*/ 60960 w 1676400"/>
                <a:gd name="connsiteY3" fmla="*/ 1432560 h 1454992"/>
                <a:gd name="connsiteX4" fmla="*/ 91440 w 1676400"/>
                <a:gd name="connsiteY4" fmla="*/ 1412240 h 1454992"/>
                <a:gd name="connsiteX5" fmla="*/ 121920 w 1676400"/>
                <a:gd name="connsiteY5" fmla="*/ 1402080 h 1454992"/>
                <a:gd name="connsiteX6" fmla="*/ 137160 w 1676400"/>
                <a:gd name="connsiteY6" fmla="*/ 1391920 h 1454992"/>
                <a:gd name="connsiteX7" fmla="*/ 162560 w 1676400"/>
                <a:gd name="connsiteY7" fmla="*/ 1356360 h 1454992"/>
                <a:gd name="connsiteX8" fmla="*/ 167640 w 1676400"/>
                <a:gd name="connsiteY8" fmla="*/ 1341120 h 1454992"/>
                <a:gd name="connsiteX9" fmla="*/ 162560 w 1676400"/>
                <a:gd name="connsiteY9" fmla="*/ 1310640 h 1454992"/>
                <a:gd name="connsiteX10" fmla="*/ 172720 w 1676400"/>
                <a:gd name="connsiteY10" fmla="*/ 1259840 h 1454992"/>
                <a:gd name="connsiteX11" fmla="*/ 182880 w 1676400"/>
                <a:gd name="connsiteY11" fmla="*/ 1219200 h 1454992"/>
                <a:gd name="connsiteX12" fmla="*/ 193040 w 1676400"/>
                <a:gd name="connsiteY12" fmla="*/ 1178560 h 1454992"/>
                <a:gd name="connsiteX13" fmla="*/ 198120 w 1676400"/>
                <a:gd name="connsiteY13" fmla="*/ 1158240 h 1454992"/>
                <a:gd name="connsiteX14" fmla="*/ 203200 w 1676400"/>
                <a:gd name="connsiteY14" fmla="*/ 1143000 h 1454992"/>
                <a:gd name="connsiteX15" fmla="*/ 208280 w 1676400"/>
                <a:gd name="connsiteY15" fmla="*/ 1092200 h 1454992"/>
                <a:gd name="connsiteX16" fmla="*/ 213360 w 1676400"/>
                <a:gd name="connsiteY16" fmla="*/ 1061720 h 1454992"/>
                <a:gd name="connsiteX17" fmla="*/ 228600 w 1676400"/>
                <a:gd name="connsiteY17" fmla="*/ 965200 h 1454992"/>
                <a:gd name="connsiteX18" fmla="*/ 243840 w 1676400"/>
                <a:gd name="connsiteY18" fmla="*/ 919480 h 1454992"/>
                <a:gd name="connsiteX19" fmla="*/ 248920 w 1676400"/>
                <a:gd name="connsiteY19" fmla="*/ 904240 h 1454992"/>
                <a:gd name="connsiteX20" fmla="*/ 254000 w 1676400"/>
                <a:gd name="connsiteY20" fmla="*/ 594360 h 1454992"/>
                <a:gd name="connsiteX21" fmla="*/ 259080 w 1676400"/>
                <a:gd name="connsiteY21" fmla="*/ 538480 h 1454992"/>
                <a:gd name="connsiteX22" fmla="*/ 274320 w 1676400"/>
                <a:gd name="connsiteY22" fmla="*/ 467360 h 1454992"/>
                <a:gd name="connsiteX23" fmla="*/ 284480 w 1676400"/>
                <a:gd name="connsiteY23" fmla="*/ 436880 h 1454992"/>
                <a:gd name="connsiteX24" fmla="*/ 304800 w 1676400"/>
                <a:gd name="connsiteY24" fmla="*/ 391160 h 1454992"/>
                <a:gd name="connsiteX25" fmla="*/ 320040 w 1676400"/>
                <a:gd name="connsiteY25" fmla="*/ 355600 h 1454992"/>
                <a:gd name="connsiteX26" fmla="*/ 325120 w 1676400"/>
                <a:gd name="connsiteY26" fmla="*/ 314960 h 1454992"/>
                <a:gd name="connsiteX27" fmla="*/ 330200 w 1676400"/>
                <a:gd name="connsiteY27" fmla="*/ 299720 h 1454992"/>
                <a:gd name="connsiteX28" fmla="*/ 340360 w 1676400"/>
                <a:gd name="connsiteY28" fmla="*/ 223520 h 1454992"/>
                <a:gd name="connsiteX29" fmla="*/ 350520 w 1676400"/>
                <a:gd name="connsiteY29" fmla="*/ 193040 h 1454992"/>
                <a:gd name="connsiteX30" fmla="*/ 355600 w 1676400"/>
                <a:gd name="connsiteY30" fmla="*/ 177800 h 1454992"/>
                <a:gd name="connsiteX31" fmla="*/ 365760 w 1676400"/>
                <a:gd name="connsiteY31" fmla="*/ 157480 h 1454992"/>
                <a:gd name="connsiteX32" fmla="*/ 375920 w 1676400"/>
                <a:gd name="connsiteY32" fmla="*/ 106680 h 1454992"/>
                <a:gd name="connsiteX33" fmla="*/ 381000 w 1676400"/>
                <a:gd name="connsiteY33" fmla="*/ 35560 h 1454992"/>
                <a:gd name="connsiteX34" fmla="*/ 391160 w 1676400"/>
                <a:gd name="connsiteY34" fmla="*/ 0 h 1454992"/>
                <a:gd name="connsiteX35" fmla="*/ 401320 w 1676400"/>
                <a:gd name="connsiteY35" fmla="*/ 60960 h 1454992"/>
                <a:gd name="connsiteX36" fmla="*/ 411480 w 1676400"/>
                <a:gd name="connsiteY36" fmla="*/ 259080 h 1454992"/>
                <a:gd name="connsiteX37" fmla="*/ 426720 w 1676400"/>
                <a:gd name="connsiteY37" fmla="*/ 248920 h 1454992"/>
                <a:gd name="connsiteX38" fmla="*/ 441960 w 1676400"/>
                <a:gd name="connsiteY38" fmla="*/ 208280 h 1454992"/>
                <a:gd name="connsiteX39" fmla="*/ 447040 w 1676400"/>
                <a:gd name="connsiteY39" fmla="*/ 187960 h 1454992"/>
                <a:gd name="connsiteX40" fmla="*/ 452120 w 1676400"/>
                <a:gd name="connsiteY40" fmla="*/ 137160 h 1454992"/>
                <a:gd name="connsiteX41" fmla="*/ 457200 w 1676400"/>
                <a:gd name="connsiteY41" fmla="*/ 187960 h 1454992"/>
                <a:gd name="connsiteX42" fmla="*/ 462280 w 1676400"/>
                <a:gd name="connsiteY42" fmla="*/ 213360 h 1454992"/>
                <a:gd name="connsiteX43" fmla="*/ 467360 w 1676400"/>
                <a:gd name="connsiteY43" fmla="*/ 269240 h 1454992"/>
                <a:gd name="connsiteX44" fmla="*/ 472440 w 1676400"/>
                <a:gd name="connsiteY44" fmla="*/ 284480 h 1454992"/>
                <a:gd name="connsiteX45" fmla="*/ 477520 w 1676400"/>
                <a:gd name="connsiteY45" fmla="*/ 309880 h 1454992"/>
                <a:gd name="connsiteX46" fmla="*/ 487680 w 1676400"/>
                <a:gd name="connsiteY46" fmla="*/ 365760 h 1454992"/>
                <a:gd name="connsiteX47" fmla="*/ 492760 w 1676400"/>
                <a:gd name="connsiteY47" fmla="*/ 381000 h 1454992"/>
                <a:gd name="connsiteX48" fmla="*/ 497840 w 1676400"/>
                <a:gd name="connsiteY48" fmla="*/ 411480 h 1454992"/>
                <a:gd name="connsiteX49" fmla="*/ 502920 w 1676400"/>
                <a:gd name="connsiteY49" fmla="*/ 436880 h 1454992"/>
                <a:gd name="connsiteX50" fmla="*/ 508000 w 1676400"/>
                <a:gd name="connsiteY50" fmla="*/ 513080 h 1454992"/>
                <a:gd name="connsiteX51" fmla="*/ 513080 w 1676400"/>
                <a:gd name="connsiteY51" fmla="*/ 650240 h 1454992"/>
                <a:gd name="connsiteX52" fmla="*/ 523240 w 1676400"/>
                <a:gd name="connsiteY52" fmla="*/ 721360 h 1454992"/>
                <a:gd name="connsiteX53" fmla="*/ 533400 w 1676400"/>
                <a:gd name="connsiteY53" fmla="*/ 751840 h 1454992"/>
                <a:gd name="connsiteX54" fmla="*/ 543560 w 1676400"/>
                <a:gd name="connsiteY54" fmla="*/ 767080 h 1454992"/>
                <a:gd name="connsiteX55" fmla="*/ 553720 w 1676400"/>
                <a:gd name="connsiteY55" fmla="*/ 797560 h 1454992"/>
                <a:gd name="connsiteX56" fmla="*/ 558800 w 1676400"/>
                <a:gd name="connsiteY56" fmla="*/ 812800 h 1454992"/>
                <a:gd name="connsiteX57" fmla="*/ 568960 w 1676400"/>
                <a:gd name="connsiteY57" fmla="*/ 848360 h 1454992"/>
                <a:gd name="connsiteX58" fmla="*/ 579120 w 1676400"/>
                <a:gd name="connsiteY58" fmla="*/ 975360 h 1454992"/>
                <a:gd name="connsiteX59" fmla="*/ 589280 w 1676400"/>
                <a:gd name="connsiteY59" fmla="*/ 1056640 h 1454992"/>
                <a:gd name="connsiteX60" fmla="*/ 609600 w 1676400"/>
                <a:gd name="connsiteY60" fmla="*/ 1102360 h 1454992"/>
                <a:gd name="connsiteX61" fmla="*/ 614680 w 1676400"/>
                <a:gd name="connsiteY61" fmla="*/ 1117600 h 1454992"/>
                <a:gd name="connsiteX62" fmla="*/ 635000 w 1676400"/>
                <a:gd name="connsiteY62" fmla="*/ 1148080 h 1454992"/>
                <a:gd name="connsiteX63" fmla="*/ 645160 w 1676400"/>
                <a:gd name="connsiteY63" fmla="*/ 1178560 h 1454992"/>
                <a:gd name="connsiteX64" fmla="*/ 650240 w 1676400"/>
                <a:gd name="connsiteY64" fmla="*/ 1158240 h 1454992"/>
                <a:gd name="connsiteX65" fmla="*/ 655320 w 1676400"/>
                <a:gd name="connsiteY65" fmla="*/ 1087120 h 1454992"/>
                <a:gd name="connsiteX66" fmla="*/ 675640 w 1676400"/>
                <a:gd name="connsiteY66" fmla="*/ 1127760 h 1454992"/>
                <a:gd name="connsiteX67" fmla="*/ 685800 w 1676400"/>
                <a:gd name="connsiteY67" fmla="*/ 1143000 h 1454992"/>
                <a:gd name="connsiteX68" fmla="*/ 695960 w 1676400"/>
                <a:gd name="connsiteY68" fmla="*/ 1173480 h 1454992"/>
                <a:gd name="connsiteX69" fmla="*/ 706120 w 1676400"/>
                <a:gd name="connsiteY69" fmla="*/ 1188720 h 1454992"/>
                <a:gd name="connsiteX70" fmla="*/ 721360 w 1676400"/>
                <a:gd name="connsiteY70" fmla="*/ 1219200 h 1454992"/>
                <a:gd name="connsiteX71" fmla="*/ 736600 w 1676400"/>
                <a:gd name="connsiteY71" fmla="*/ 1270000 h 1454992"/>
                <a:gd name="connsiteX72" fmla="*/ 741680 w 1676400"/>
                <a:gd name="connsiteY72" fmla="*/ 1285240 h 1454992"/>
                <a:gd name="connsiteX73" fmla="*/ 746760 w 1676400"/>
                <a:gd name="connsiteY73" fmla="*/ 1300480 h 1454992"/>
                <a:gd name="connsiteX74" fmla="*/ 756920 w 1676400"/>
                <a:gd name="connsiteY74" fmla="*/ 1315720 h 1454992"/>
                <a:gd name="connsiteX75" fmla="*/ 762000 w 1676400"/>
                <a:gd name="connsiteY75" fmla="*/ 1330960 h 1454992"/>
                <a:gd name="connsiteX76" fmla="*/ 772160 w 1676400"/>
                <a:gd name="connsiteY76" fmla="*/ 1346200 h 1454992"/>
                <a:gd name="connsiteX77" fmla="*/ 792480 w 1676400"/>
                <a:gd name="connsiteY77" fmla="*/ 1371600 h 1454992"/>
                <a:gd name="connsiteX78" fmla="*/ 838200 w 1676400"/>
                <a:gd name="connsiteY78" fmla="*/ 1381760 h 1454992"/>
                <a:gd name="connsiteX79" fmla="*/ 894080 w 1676400"/>
                <a:gd name="connsiteY79" fmla="*/ 1386840 h 1454992"/>
                <a:gd name="connsiteX80" fmla="*/ 924560 w 1676400"/>
                <a:gd name="connsiteY80" fmla="*/ 1397000 h 1454992"/>
                <a:gd name="connsiteX81" fmla="*/ 955040 w 1676400"/>
                <a:gd name="connsiteY81" fmla="*/ 1417320 h 1454992"/>
                <a:gd name="connsiteX82" fmla="*/ 1066800 w 1676400"/>
                <a:gd name="connsiteY82" fmla="*/ 1417320 h 1454992"/>
                <a:gd name="connsiteX83" fmla="*/ 1082040 w 1676400"/>
                <a:gd name="connsiteY83" fmla="*/ 1427480 h 1454992"/>
                <a:gd name="connsiteX84" fmla="*/ 1112520 w 1676400"/>
                <a:gd name="connsiteY84" fmla="*/ 1437640 h 1454992"/>
                <a:gd name="connsiteX85" fmla="*/ 1127760 w 1676400"/>
                <a:gd name="connsiteY85" fmla="*/ 1442720 h 1454992"/>
                <a:gd name="connsiteX86" fmla="*/ 1513840 w 1676400"/>
                <a:gd name="connsiteY86" fmla="*/ 1447800 h 1454992"/>
                <a:gd name="connsiteX87" fmla="*/ 1676400 w 1676400"/>
                <a:gd name="connsiteY87" fmla="*/ 1452880 h 1454992"/>
                <a:gd name="connsiteX88" fmla="*/ 1676400 w 1676400"/>
                <a:gd name="connsiteY88" fmla="*/ 1452880 h 145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676400" h="1454992">
                  <a:moveTo>
                    <a:pt x="0" y="1447800"/>
                  </a:moveTo>
                  <a:lnTo>
                    <a:pt x="0" y="1447800"/>
                  </a:lnTo>
                  <a:cubicBezTo>
                    <a:pt x="15240" y="1444413"/>
                    <a:pt x="30574" y="1441426"/>
                    <a:pt x="45720" y="1437640"/>
                  </a:cubicBezTo>
                  <a:cubicBezTo>
                    <a:pt x="50915" y="1436341"/>
                    <a:pt x="56279" y="1435161"/>
                    <a:pt x="60960" y="1432560"/>
                  </a:cubicBezTo>
                  <a:cubicBezTo>
                    <a:pt x="71634" y="1426630"/>
                    <a:pt x="79856" y="1416101"/>
                    <a:pt x="91440" y="1412240"/>
                  </a:cubicBezTo>
                  <a:cubicBezTo>
                    <a:pt x="101600" y="1408853"/>
                    <a:pt x="113009" y="1408021"/>
                    <a:pt x="121920" y="1402080"/>
                  </a:cubicBezTo>
                  <a:cubicBezTo>
                    <a:pt x="127000" y="1398693"/>
                    <a:pt x="132843" y="1396237"/>
                    <a:pt x="137160" y="1391920"/>
                  </a:cubicBezTo>
                  <a:cubicBezTo>
                    <a:pt x="139461" y="1389619"/>
                    <a:pt x="159676" y="1362129"/>
                    <a:pt x="162560" y="1356360"/>
                  </a:cubicBezTo>
                  <a:cubicBezTo>
                    <a:pt x="164955" y="1351571"/>
                    <a:pt x="165947" y="1346200"/>
                    <a:pt x="167640" y="1341120"/>
                  </a:cubicBezTo>
                  <a:cubicBezTo>
                    <a:pt x="165947" y="1330960"/>
                    <a:pt x="161917" y="1320920"/>
                    <a:pt x="162560" y="1310640"/>
                  </a:cubicBezTo>
                  <a:cubicBezTo>
                    <a:pt x="163637" y="1293405"/>
                    <a:pt x="169333" y="1276773"/>
                    <a:pt x="172720" y="1259840"/>
                  </a:cubicBezTo>
                  <a:cubicBezTo>
                    <a:pt x="185147" y="1197704"/>
                    <a:pt x="171164" y="1262157"/>
                    <a:pt x="182880" y="1219200"/>
                  </a:cubicBezTo>
                  <a:cubicBezTo>
                    <a:pt x="186554" y="1205728"/>
                    <a:pt x="189653" y="1192107"/>
                    <a:pt x="193040" y="1178560"/>
                  </a:cubicBezTo>
                  <a:cubicBezTo>
                    <a:pt x="194733" y="1171787"/>
                    <a:pt x="195912" y="1164864"/>
                    <a:pt x="198120" y="1158240"/>
                  </a:cubicBezTo>
                  <a:lnTo>
                    <a:pt x="203200" y="1143000"/>
                  </a:lnTo>
                  <a:cubicBezTo>
                    <a:pt x="204893" y="1126067"/>
                    <a:pt x="206169" y="1109086"/>
                    <a:pt x="208280" y="1092200"/>
                  </a:cubicBezTo>
                  <a:cubicBezTo>
                    <a:pt x="209558" y="1081979"/>
                    <a:pt x="211999" y="1071930"/>
                    <a:pt x="213360" y="1061720"/>
                  </a:cubicBezTo>
                  <a:cubicBezTo>
                    <a:pt x="217480" y="1030823"/>
                    <a:pt x="218662" y="995014"/>
                    <a:pt x="228600" y="965200"/>
                  </a:cubicBezTo>
                  <a:lnTo>
                    <a:pt x="243840" y="919480"/>
                  </a:lnTo>
                  <a:lnTo>
                    <a:pt x="248920" y="904240"/>
                  </a:lnTo>
                  <a:cubicBezTo>
                    <a:pt x="250613" y="800947"/>
                    <a:pt x="251131" y="697627"/>
                    <a:pt x="254000" y="594360"/>
                  </a:cubicBezTo>
                  <a:cubicBezTo>
                    <a:pt x="254519" y="575664"/>
                    <a:pt x="256895" y="557055"/>
                    <a:pt x="259080" y="538480"/>
                  </a:cubicBezTo>
                  <a:cubicBezTo>
                    <a:pt x="261405" y="518714"/>
                    <a:pt x="268508" y="484795"/>
                    <a:pt x="274320" y="467360"/>
                  </a:cubicBezTo>
                  <a:cubicBezTo>
                    <a:pt x="277707" y="457200"/>
                    <a:pt x="278539" y="445791"/>
                    <a:pt x="284480" y="436880"/>
                  </a:cubicBezTo>
                  <a:cubicBezTo>
                    <a:pt x="314366" y="392051"/>
                    <a:pt x="268528" y="463704"/>
                    <a:pt x="304800" y="391160"/>
                  </a:cubicBezTo>
                  <a:cubicBezTo>
                    <a:pt x="317355" y="366051"/>
                    <a:pt x="312565" y="378024"/>
                    <a:pt x="320040" y="355600"/>
                  </a:cubicBezTo>
                  <a:cubicBezTo>
                    <a:pt x="321733" y="342053"/>
                    <a:pt x="322678" y="328392"/>
                    <a:pt x="325120" y="314960"/>
                  </a:cubicBezTo>
                  <a:cubicBezTo>
                    <a:pt x="326078" y="309692"/>
                    <a:pt x="329386" y="305013"/>
                    <a:pt x="330200" y="299720"/>
                  </a:cubicBezTo>
                  <a:cubicBezTo>
                    <a:pt x="335669" y="264175"/>
                    <a:pt x="332181" y="253509"/>
                    <a:pt x="340360" y="223520"/>
                  </a:cubicBezTo>
                  <a:cubicBezTo>
                    <a:pt x="343178" y="213188"/>
                    <a:pt x="347133" y="203200"/>
                    <a:pt x="350520" y="193040"/>
                  </a:cubicBezTo>
                  <a:cubicBezTo>
                    <a:pt x="352213" y="187960"/>
                    <a:pt x="353205" y="182589"/>
                    <a:pt x="355600" y="177800"/>
                  </a:cubicBezTo>
                  <a:cubicBezTo>
                    <a:pt x="358987" y="171027"/>
                    <a:pt x="363101" y="164571"/>
                    <a:pt x="365760" y="157480"/>
                  </a:cubicBezTo>
                  <a:cubicBezTo>
                    <a:pt x="370307" y="145355"/>
                    <a:pt x="374164" y="117215"/>
                    <a:pt x="375920" y="106680"/>
                  </a:cubicBezTo>
                  <a:cubicBezTo>
                    <a:pt x="377613" y="82973"/>
                    <a:pt x="378375" y="59182"/>
                    <a:pt x="381000" y="35560"/>
                  </a:cubicBezTo>
                  <a:cubicBezTo>
                    <a:pt x="382063" y="25992"/>
                    <a:pt x="387949" y="9633"/>
                    <a:pt x="391160" y="0"/>
                  </a:cubicBezTo>
                  <a:cubicBezTo>
                    <a:pt x="397186" y="24104"/>
                    <a:pt x="399999" y="31891"/>
                    <a:pt x="401320" y="60960"/>
                  </a:cubicBezTo>
                  <a:cubicBezTo>
                    <a:pt x="410401" y="260751"/>
                    <a:pt x="386777" y="184971"/>
                    <a:pt x="411480" y="259080"/>
                  </a:cubicBezTo>
                  <a:cubicBezTo>
                    <a:pt x="416560" y="255693"/>
                    <a:pt x="422403" y="253237"/>
                    <a:pt x="426720" y="248920"/>
                  </a:cubicBezTo>
                  <a:cubicBezTo>
                    <a:pt x="440168" y="235472"/>
                    <a:pt x="437806" y="226972"/>
                    <a:pt x="441960" y="208280"/>
                  </a:cubicBezTo>
                  <a:cubicBezTo>
                    <a:pt x="443475" y="201464"/>
                    <a:pt x="445347" y="194733"/>
                    <a:pt x="447040" y="187960"/>
                  </a:cubicBezTo>
                  <a:cubicBezTo>
                    <a:pt x="448733" y="171027"/>
                    <a:pt x="435102" y="137160"/>
                    <a:pt x="452120" y="137160"/>
                  </a:cubicBezTo>
                  <a:cubicBezTo>
                    <a:pt x="469138" y="137160"/>
                    <a:pt x="454951" y="171091"/>
                    <a:pt x="457200" y="187960"/>
                  </a:cubicBezTo>
                  <a:cubicBezTo>
                    <a:pt x="458341" y="196519"/>
                    <a:pt x="460587" y="204893"/>
                    <a:pt x="462280" y="213360"/>
                  </a:cubicBezTo>
                  <a:cubicBezTo>
                    <a:pt x="463973" y="231987"/>
                    <a:pt x="464715" y="250725"/>
                    <a:pt x="467360" y="269240"/>
                  </a:cubicBezTo>
                  <a:cubicBezTo>
                    <a:pt x="468117" y="274541"/>
                    <a:pt x="471141" y="279285"/>
                    <a:pt x="472440" y="284480"/>
                  </a:cubicBezTo>
                  <a:cubicBezTo>
                    <a:pt x="474534" y="292857"/>
                    <a:pt x="475975" y="301385"/>
                    <a:pt x="477520" y="309880"/>
                  </a:cubicBezTo>
                  <a:cubicBezTo>
                    <a:pt x="480539" y="326487"/>
                    <a:pt x="483497" y="349029"/>
                    <a:pt x="487680" y="365760"/>
                  </a:cubicBezTo>
                  <a:cubicBezTo>
                    <a:pt x="488979" y="370955"/>
                    <a:pt x="491598" y="375773"/>
                    <a:pt x="492760" y="381000"/>
                  </a:cubicBezTo>
                  <a:cubicBezTo>
                    <a:pt x="494994" y="391055"/>
                    <a:pt x="495997" y="401346"/>
                    <a:pt x="497840" y="411480"/>
                  </a:cubicBezTo>
                  <a:cubicBezTo>
                    <a:pt x="499385" y="419975"/>
                    <a:pt x="501227" y="428413"/>
                    <a:pt x="502920" y="436880"/>
                  </a:cubicBezTo>
                  <a:cubicBezTo>
                    <a:pt x="504613" y="462280"/>
                    <a:pt x="506789" y="487652"/>
                    <a:pt x="508000" y="513080"/>
                  </a:cubicBezTo>
                  <a:cubicBezTo>
                    <a:pt x="510176" y="558780"/>
                    <a:pt x="509741" y="604611"/>
                    <a:pt x="513080" y="650240"/>
                  </a:cubicBezTo>
                  <a:cubicBezTo>
                    <a:pt x="514828" y="674123"/>
                    <a:pt x="515667" y="698642"/>
                    <a:pt x="523240" y="721360"/>
                  </a:cubicBezTo>
                  <a:cubicBezTo>
                    <a:pt x="526627" y="731520"/>
                    <a:pt x="527459" y="742929"/>
                    <a:pt x="533400" y="751840"/>
                  </a:cubicBezTo>
                  <a:cubicBezTo>
                    <a:pt x="536787" y="756920"/>
                    <a:pt x="541080" y="761501"/>
                    <a:pt x="543560" y="767080"/>
                  </a:cubicBezTo>
                  <a:cubicBezTo>
                    <a:pt x="547910" y="776867"/>
                    <a:pt x="550333" y="787400"/>
                    <a:pt x="553720" y="797560"/>
                  </a:cubicBezTo>
                  <a:cubicBezTo>
                    <a:pt x="555413" y="802640"/>
                    <a:pt x="557501" y="807605"/>
                    <a:pt x="558800" y="812800"/>
                  </a:cubicBezTo>
                  <a:cubicBezTo>
                    <a:pt x="565179" y="838315"/>
                    <a:pt x="561672" y="826496"/>
                    <a:pt x="568960" y="848360"/>
                  </a:cubicBezTo>
                  <a:cubicBezTo>
                    <a:pt x="579645" y="923152"/>
                    <a:pt x="570093" y="848988"/>
                    <a:pt x="579120" y="975360"/>
                  </a:cubicBezTo>
                  <a:cubicBezTo>
                    <a:pt x="580180" y="990198"/>
                    <a:pt x="584456" y="1037343"/>
                    <a:pt x="589280" y="1056640"/>
                  </a:cubicBezTo>
                  <a:cubicBezTo>
                    <a:pt x="602386" y="1109064"/>
                    <a:pt x="592921" y="1069001"/>
                    <a:pt x="609600" y="1102360"/>
                  </a:cubicBezTo>
                  <a:cubicBezTo>
                    <a:pt x="611995" y="1107149"/>
                    <a:pt x="612079" y="1112919"/>
                    <a:pt x="614680" y="1117600"/>
                  </a:cubicBezTo>
                  <a:cubicBezTo>
                    <a:pt x="620610" y="1128274"/>
                    <a:pt x="631139" y="1136496"/>
                    <a:pt x="635000" y="1148080"/>
                  </a:cubicBezTo>
                  <a:lnTo>
                    <a:pt x="645160" y="1178560"/>
                  </a:lnTo>
                  <a:cubicBezTo>
                    <a:pt x="646853" y="1171787"/>
                    <a:pt x="649469" y="1165179"/>
                    <a:pt x="650240" y="1158240"/>
                  </a:cubicBezTo>
                  <a:cubicBezTo>
                    <a:pt x="652865" y="1134618"/>
                    <a:pt x="640105" y="1105378"/>
                    <a:pt x="655320" y="1087120"/>
                  </a:cubicBezTo>
                  <a:cubicBezTo>
                    <a:pt x="665016" y="1075485"/>
                    <a:pt x="667239" y="1115158"/>
                    <a:pt x="675640" y="1127760"/>
                  </a:cubicBezTo>
                  <a:cubicBezTo>
                    <a:pt x="679027" y="1132840"/>
                    <a:pt x="683320" y="1137421"/>
                    <a:pt x="685800" y="1143000"/>
                  </a:cubicBezTo>
                  <a:cubicBezTo>
                    <a:pt x="690150" y="1152787"/>
                    <a:pt x="690019" y="1164569"/>
                    <a:pt x="695960" y="1173480"/>
                  </a:cubicBezTo>
                  <a:cubicBezTo>
                    <a:pt x="699347" y="1178560"/>
                    <a:pt x="703390" y="1183259"/>
                    <a:pt x="706120" y="1188720"/>
                  </a:cubicBezTo>
                  <a:cubicBezTo>
                    <a:pt x="727152" y="1230784"/>
                    <a:pt x="692243" y="1175524"/>
                    <a:pt x="721360" y="1219200"/>
                  </a:cubicBezTo>
                  <a:cubicBezTo>
                    <a:pt x="729037" y="1249910"/>
                    <a:pt x="724232" y="1232896"/>
                    <a:pt x="736600" y="1270000"/>
                  </a:cubicBezTo>
                  <a:lnTo>
                    <a:pt x="741680" y="1285240"/>
                  </a:lnTo>
                  <a:cubicBezTo>
                    <a:pt x="743373" y="1290320"/>
                    <a:pt x="743790" y="1296025"/>
                    <a:pt x="746760" y="1300480"/>
                  </a:cubicBezTo>
                  <a:cubicBezTo>
                    <a:pt x="750147" y="1305560"/>
                    <a:pt x="754190" y="1310259"/>
                    <a:pt x="756920" y="1315720"/>
                  </a:cubicBezTo>
                  <a:cubicBezTo>
                    <a:pt x="759315" y="1320509"/>
                    <a:pt x="759605" y="1326171"/>
                    <a:pt x="762000" y="1330960"/>
                  </a:cubicBezTo>
                  <a:cubicBezTo>
                    <a:pt x="764730" y="1336421"/>
                    <a:pt x="769430" y="1340739"/>
                    <a:pt x="772160" y="1346200"/>
                  </a:cubicBezTo>
                  <a:cubicBezTo>
                    <a:pt x="781925" y="1365730"/>
                    <a:pt x="769644" y="1360182"/>
                    <a:pt x="792480" y="1371600"/>
                  </a:cubicBezTo>
                  <a:cubicBezTo>
                    <a:pt x="804206" y="1377463"/>
                    <a:pt x="827994" y="1380559"/>
                    <a:pt x="838200" y="1381760"/>
                  </a:cubicBezTo>
                  <a:cubicBezTo>
                    <a:pt x="856775" y="1383945"/>
                    <a:pt x="875453" y="1385147"/>
                    <a:pt x="894080" y="1386840"/>
                  </a:cubicBezTo>
                  <a:cubicBezTo>
                    <a:pt x="904240" y="1390227"/>
                    <a:pt x="915649" y="1391059"/>
                    <a:pt x="924560" y="1397000"/>
                  </a:cubicBezTo>
                  <a:lnTo>
                    <a:pt x="955040" y="1417320"/>
                  </a:lnTo>
                  <a:cubicBezTo>
                    <a:pt x="994979" y="1414248"/>
                    <a:pt x="1027883" y="1407591"/>
                    <a:pt x="1066800" y="1417320"/>
                  </a:cubicBezTo>
                  <a:cubicBezTo>
                    <a:pt x="1072723" y="1418801"/>
                    <a:pt x="1076461" y="1425000"/>
                    <a:pt x="1082040" y="1427480"/>
                  </a:cubicBezTo>
                  <a:cubicBezTo>
                    <a:pt x="1091827" y="1431830"/>
                    <a:pt x="1102360" y="1434253"/>
                    <a:pt x="1112520" y="1437640"/>
                  </a:cubicBezTo>
                  <a:cubicBezTo>
                    <a:pt x="1117600" y="1439333"/>
                    <a:pt x="1122406" y="1442650"/>
                    <a:pt x="1127760" y="1442720"/>
                  </a:cubicBezTo>
                  <a:lnTo>
                    <a:pt x="1513840" y="1447800"/>
                  </a:lnTo>
                  <a:cubicBezTo>
                    <a:pt x="1587748" y="1460118"/>
                    <a:pt x="1534020" y="1452880"/>
                    <a:pt x="1676400" y="1452880"/>
                  </a:cubicBezTo>
                  <a:lnTo>
                    <a:pt x="1676400" y="1452880"/>
                  </a:lnTo>
                </a:path>
              </a:pathLst>
            </a:cu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a:solidFill>
                  <a:prstClr val="white"/>
                </a:solidFill>
              </a:endParaRPr>
            </a:p>
          </p:txBody>
        </p:sp>
      </p:grpSp>
      <p:grpSp>
        <p:nvGrpSpPr>
          <p:cNvPr id="31" name="群組 44"/>
          <p:cNvGrpSpPr/>
          <p:nvPr/>
        </p:nvGrpSpPr>
        <p:grpSpPr>
          <a:xfrm>
            <a:off x="5605313" y="3863796"/>
            <a:ext cx="2125450" cy="2026920"/>
            <a:chOff x="5128260" y="3608070"/>
            <a:chExt cx="2125450" cy="2026920"/>
          </a:xfrm>
        </p:grpSpPr>
        <p:cxnSp>
          <p:nvCxnSpPr>
            <p:cNvPr id="5" name="直線單箭頭接點 4"/>
            <p:cNvCxnSpPr/>
            <p:nvPr/>
          </p:nvCxnSpPr>
          <p:spPr>
            <a:xfrm flipV="1">
              <a:off x="5613528" y="4501289"/>
              <a:ext cx="504056" cy="169268"/>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p:cNvSpPr txBox="1"/>
            <p:nvPr/>
          </p:nvSpPr>
          <p:spPr>
            <a:xfrm>
              <a:off x="6083390" y="4310460"/>
              <a:ext cx="1170320" cy="369332"/>
            </a:xfrm>
            <a:prstGeom prst="rect">
              <a:avLst/>
            </a:prstGeom>
            <a:noFill/>
          </p:spPr>
          <p:txBody>
            <a:bodyPr wrap="none" rtlCol="0">
              <a:spAutoFit/>
            </a:bodyPr>
            <a:lstStyle/>
            <a:p>
              <a:pPr fontAlgn="auto">
                <a:spcBef>
                  <a:spcPts val="0"/>
                </a:spcBef>
                <a:spcAft>
                  <a:spcPts val="0"/>
                </a:spcAft>
              </a:pPr>
              <a:r>
                <a:rPr kumimoji="0" lang="en-US" altLang="zh-TW" sz="1800" dirty="0" err="1" smtClean="0">
                  <a:solidFill>
                    <a:srgbClr val="0000CC"/>
                  </a:solidFill>
                  <a:latin typeface="Calibri" panose="020F0502020204030204" pitchFamily="34" charset="0"/>
                  <a:ea typeface="新細明體"/>
                </a:rPr>
                <a:t>pIns</a:t>
              </a:r>
              <a:r>
                <a:rPr kumimoji="0" lang="en-US" altLang="zh-TW" sz="1800" dirty="0" smtClean="0">
                  <a:solidFill>
                    <a:srgbClr val="0000CC"/>
                  </a:solidFill>
                  <a:latin typeface="Calibri" panose="020F0502020204030204" pitchFamily="34" charset="0"/>
                  <a:ea typeface="新細明體"/>
                </a:rPr>
                <a:t>-</a:t>
              </a:r>
              <a:r>
                <a:rPr kumimoji="0" lang="el-GR" altLang="zh-TW" sz="1800" dirty="0">
                  <a:solidFill>
                    <a:srgbClr val="0000CC"/>
                  </a:solidFill>
                  <a:latin typeface="Calibri" panose="020F0502020204030204" pitchFamily="34" charset="0"/>
                  <a:ea typeface="新細明體"/>
                </a:rPr>
                <a:t>α</a:t>
              </a:r>
              <a:r>
                <a:rPr kumimoji="0" lang="en-US" altLang="zh-TW" sz="1800" dirty="0">
                  <a:solidFill>
                    <a:srgbClr val="0000CC"/>
                  </a:solidFill>
                  <a:latin typeface="Calibri" panose="020F0502020204030204" pitchFamily="34" charset="0"/>
                  <a:ea typeface="新細明體"/>
                </a:rPr>
                <a:t>PEG</a:t>
              </a:r>
              <a:endParaRPr kumimoji="0" lang="zh-TW" altLang="en-US" sz="1800" dirty="0">
                <a:solidFill>
                  <a:srgbClr val="0000CC"/>
                </a:solidFill>
                <a:latin typeface="Calibri"/>
                <a:ea typeface="新細明體"/>
              </a:endParaRPr>
            </a:p>
          </p:txBody>
        </p:sp>
        <p:sp>
          <p:nvSpPr>
            <p:cNvPr id="25" name="手繪多邊形 24"/>
            <p:cNvSpPr/>
            <p:nvPr/>
          </p:nvSpPr>
          <p:spPr>
            <a:xfrm>
              <a:off x="5128260" y="3608070"/>
              <a:ext cx="1314000" cy="2026920"/>
            </a:xfrm>
            <a:custGeom>
              <a:avLst/>
              <a:gdLst>
                <a:gd name="connsiteX0" fmla="*/ 0 w 1402080"/>
                <a:gd name="connsiteY0" fmla="*/ 1958340 h 2026920"/>
                <a:gd name="connsiteX1" fmla="*/ 0 w 1402080"/>
                <a:gd name="connsiteY1" fmla="*/ 1958340 h 2026920"/>
                <a:gd name="connsiteX2" fmla="*/ 7620 w 1402080"/>
                <a:gd name="connsiteY2" fmla="*/ 1924050 h 2026920"/>
                <a:gd name="connsiteX3" fmla="*/ 22860 w 1402080"/>
                <a:gd name="connsiteY3" fmla="*/ 1901190 h 2026920"/>
                <a:gd name="connsiteX4" fmla="*/ 26670 w 1402080"/>
                <a:gd name="connsiteY4" fmla="*/ 1889760 h 2026920"/>
                <a:gd name="connsiteX5" fmla="*/ 41910 w 1402080"/>
                <a:gd name="connsiteY5" fmla="*/ 1866900 h 2026920"/>
                <a:gd name="connsiteX6" fmla="*/ 49530 w 1402080"/>
                <a:gd name="connsiteY6" fmla="*/ 1840230 h 2026920"/>
                <a:gd name="connsiteX7" fmla="*/ 53340 w 1402080"/>
                <a:gd name="connsiteY7" fmla="*/ 1813560 h 2026920"/>
                <a:gd name="connsiteX8" fmla="*/ 57150 w 1402080"/>
                <a:gd name="connsiteY8" fmla="*/ 1783080 h 2026920"/>
                <a:gd name="connsiteX9" fmla="*/ 64770 w 1402080"/>
                <a:gd name="connsiteY9" fmla="*/ 1760220 h 2026920"/>
                <a:gd name="connsiteX10" fmla="*/ 76200 w 1402080"/>
                <a:gd name="connsiteY10" fmla="*/ 1684020 h 2026920"/>
                <a:gd name="connsiteX11" fmla="*/ 80010 w 1402080"/>
                <a:gd name="connsiteY11" fmla="*/ 1672590 h 2026920"/>
                <a:gd name="connsiteX12" fmla="*/ 87630 w 1402080"/>
                <a:gd name="connsiteY12" fmla="*/ 1661160 h 2026920"/>
                <a:gd name="connsiteX13" fmla="*/ 91440 w 1402080"/>
                <a:gd name="connsiteY13" fmla="*/ 1672590 h 2026920"/>
                <a:gd name="connsiteX14" fmla="*/ 95250 w 1402080"/>
                <a:gd name="connsiteY14" fmla="*/ 1718310 h 2026920"/>
                <a:gd name="connsiteX15" fmla="*/ 102870 w 1402080"/>
                <a:gd name="connsiteY15" fmla="*/ 1695450 h 2026920"/>
                <a:gd name="connsiteX16" fmla="*/ 106680 w 1402080"/>
                <a:gd name="connsiteY16" fmla="*/ 1680210 h 2026920"/>
                <a:gd name="connsiteX17" fmla="*/ 114300 w 1402080"/>
                <a:gd name="connsiteY17" fmla="*/ 1664970 h 2026920"/>
                <a:gd name="connsiteX18" fmla="*/ 118110 w 1402080"/>
                <a:gd name="connsiteY18" fmla="*/ 1653540 h 2026920"/>
                <a:gd name="connsiteX19" fmla="*/ 121920 w 1402080"/>
                <a:gd name="connsiteY19" fmla="*/ 1512570 h 2026920"/>
                <a:gd name="connsiteX20" fmla="*/ 129540 w 1402080"/>
                <a:gd name="connsiteY20" fmla="*/ 1485900 h 2026920"/>
                <a:gd name="connsiteX21" fmla="*/ 137160 w 1402080"/>
                <a:gd name="connsiteY21" fmla="*/ 1451610 h 2026920"/>
                <a:gd name="connsiteX22" fmla="*/ 144780 w 1402080"/>
                <a:gd name="connsiteY22" fmla="*/ 1428750 h 2026920"/>
                <a:gd name="connsiteX23" fmla="*/ 148590 w 1402080"/>
                <a:gd name="connsiteY23" fmla="*/ 1417320 h 2026920"/>
                <a:gd name="connsiteX24" fmla="*/ 152400 w 1402080"/>
                <a:gd name="connsiteY24" fmla="*/ 1402080 h 2026920"/>
                <a:gd name="connsiteX25" fmla="*/ 148590 w 1402080"/>
                <a:gd name="connsiteY25" fmla="*/ 1280160 h 2026920"/>
                <a:gd name="connsiteX26" fmla="*/ 144780 w 1402080"/>
                <a:gd name="connsiteY26" fmla="*/ 1268730 h 2026920"/>
                <a:gd name="connsiteX27" fmla="*/ 152400 w 1402080"/>
                <a:gd name="connsiteY27" fmla="*/ 1188720 h 2026920"/>
                <a:gd name="connsiteX28" fmla="*/ 156210 w 1402080"/>
                <a:gd name="connsiteY28" fmla="*/ 1089660 h 2026920"/>
                <a:gd name="connsiteX29" fmla="*/ 163830 w 1402080"/>
                <a:gd name="connsiteY29" fmla="*/ 1066800 h 2026920"/>
                <a:gd name="connsiteX30" fmla="*/ 179070 w 1402080"/>
                <a:gd name="connsiteY30" fmla="*/ 1043940 h 2026920"/>
                <a:gd name="connsiteX31" fmla="*/ 182880 w 1402080"/>
                <a:gd name="connsiteY31" fmla="*/ 1013460 h 2026920"/>
                <a:gd name="connsiteX32" fmla="*/ 186690 w 1402080"/>
                <a:gd name="connsiteY32" fmla="*/ 994410 h 2026920"/>
                <a:gd name="connsiteX33" fmla="*/ 194310 w 1402080"/>
                <a:gd name="connsiteY33" fmla="*/ 914400 h 2026920"/>
                <a:gd name="connsiteX34" fmla="*/ 198120 w 1402080"/>
                <a:gd name="connsiteY34" fmla="*/ 746760 h 2026920"/>
                <a:gd name="connsiteX35" fmla="*/ 205740 w 1402080"/>
                <a:gd name="connsiteY35" fmla="*/ 723900 h 2026920"/>
                <a:gd name="connsiteX36" fmla="*/ 217170 w 1402080"/>
                <a:gd name="connsiteY36" fmla="*/ 697230 h 2026920"/>
                <a:gd name="connsiteX37" fmla="*/ 224790 w 1402080"/>
                <a:gd name="connsiteY37" fmla="*/ 662940 h 2026920"/>
                <a:gd name="connsiteX38" fmla="*/ 228600 w 1402080"/>
                <a:gd name="connsiteY38" fmla="*/ 461010 h 2026920"/>
                <a:gd name="connsiteX39" fmla="*/ 236220 w 1402080"/>
                <a:gd name="connsiteY39" fmla="*/ 361950 h 2026920"/>
                <a:gd name="connsiteX40" fmla="*/ 240030 w 1402080"/>
                <a:gd name="connsiteY40" fmla="*/ 346710 h 2026920"/>
                <a:gd name="connsiteX41" fmla="*/ 247650 w 1402080"/>
                <a:gd name="connsiteY41" fmla="*/ 308610 h 2026920"/>
                <a:gd name="connsiteX42" fmla="*/ 255270 w 1402080"/>
                <a:gd name="connsiteY42" fmla="*/ 381000 h 2026920"/>
                <a:gd name="connsiteX43" fmla="*/ 266700 w 1402080"/>
                <a:gd name="connsiteY43" fmla="*/ 422910 h 2026920"/>
                <a:gd name="connsiteX44" fmla="*/ 274320 w 1402080"/>
                <a:gd name="connsiteY44" fmla="*/ 129540 h 2026920"/>
                <a:gd name="connsiteX45" fmla="*/ 278130 w 1402080"/>
                <a:gd name="connsiteY45" fmla="*/ 148590 h 2026920"/>
                <a:gd name="connsiteX46" fmla="*/ 281940 w 1402080"/>
                <a:gd name="connsiteY46" fmla="*/ 163830 h 2026920"/>
                <a:gd name="connsiteX47" fmla="*/ 289560 w 1402080"/>
                <a:gd name="connsiteY47" fmla="*/ 198120 h 2026920"/>
                <a:gd name="connsiteX48" fmla="*/ 297180 w 1402080"/>
                <a:gd name="connsiteY48" fmla="*/ 220980 h 2026920"/>
                <a:gd name="connsiteX49" fmla="*/ 304800 w 1402080"/>
                <a:gd name="connsiteY49" fmla="*/ 255270 h 2026920"/>
                <a:gd name="connsiteX50" fmla="*/ 312420 w 1402080"/>
                <a:gd name="connsiteY50" fmla="*/ 224790 h 2026920"/>
                <a:gd name="connsiteX51" fmla="*/ 320040 w 1402080"/>
                <a:gd name="connsiteY51" fmla="*/ 0 h 2026920"/>
                <a:gd name="connsiteX52" fmla="*/ 323850 w 1402080"/>
                <a:gd name="connsiteY52" fmla="*/ 114300 h 2026920"/>
                <a:gd name="connsiteX53" fmla="*/ 327660 w 1402080"/>
                <a:gd name="connsiteY53" fmla="*/ 125730 h 2026920"/>
                <a:gd name="connsiteX54" fmla="*/ 331470 w 1402080"/>
                <a:gd name="connsiteY54" fmla="*/ 152400 h 2026920"/>
                <a:gd name="connsiteX55" fmla="*/ 335280 w 1402080"/>
                <a:gd name="connsiteY55" fmla="*/ 240030 h 2026920"/>
                <a:gd name="connsiteX56" fmla="*/ 350520 w 1402080"/>
                <a:gd name="connsiteY56" fmla="*/ 274320 h 2026920"/>
                <a:gd name="connsiteX57" fmla="*/ 354330 w 1402080"/>
                <a:gd name="connsiteY57" fmla="*/ 285750 h 2026920"/>
                <a:gd name="connsiteX58" fmla="*/ 358140 w 1402080"/>
                <a:gd name="connsiteY58" fmla="*/ 243840 h 2026920"/>
                <a:gd name="connsiteX59" fmla="*/ 361950 w 1402080"/>
                <a:gd name="connsiteY59" fmla="*/ 270510 h 2026920"/>
                <a:gd name="connsiteX60" fmla="*/ 365760 w 1402080"/>
                <a:gd name="connsiteY60" fmla="*/ 312420 h 2026920"/>
                <a:gd name="connsiteX61" fmla="*/ 369570 w 1402080"/>
                <a:gd name="connsiteY61" fmla="*/ 457200 h 2026920"/>
                <a:gd name="connsiteX62" fmla="*/ 373380 w 1402080"/>
                <a:gd name="connsiteY62" fmla="*/ 445770 h 2026920"/>
                <a:gd name="connsiteX63" fmla="*/ 381000 w 1402080"/>
                <a:gd name="connsiteY63" fmla="*/ 403860 h 2026920"/>
                <a:gd name="connsiteX64" fmla="*/ 388620 w 1402080"/>
                <a:gd name="connsiteY64" fmla="*/ 651510 h 2026920"/>
                <a:gd name="connsiteX65" fmla="*/ 392430 w 1402080"/>
                <a:gd name="connsiteY65" fmla="*/ 666750 h 2026920"/>
                <a:gd name="connsiteX66" fmla="*/ 396240 w 1402080"/>
                <a:gd name="connsiteY66" fmla="*/ 655320 h 2026920"/>
                <a:gd name="connsiteX67" fmla="*/ 403860 w 1402080"/>
                <a:gd name="connsiteY67" fmla="*/ 624840 h 2026920"/>
                <a:gd name="connsiteX68" fmla="*/ 415290 w 1402080"/>
                <a:gd name="connsiteY68" fmla="*/ 720090 h 2026920"/>
                <a:gd name="connsiteX69" fmla="*/ 419100 w 1402080"/>
                <a:gd name="connsiteY69" fmla="*/ 704850 h 2026920"/>
                <a:gd name="connsiteX70" fmla="*/ 422910 w 1402080"/>
                <a:gd name="connsiteY70" fmla="*/ 685800 h 2026920"/>
                <a:gd name="connsiteX71" fmla="*/ 426720 w 1402080"/>
                <a:gd name="connsiteY71" fmla="*/ 716280 h 2026920"/>
                <a:gd name="connsiteX72" fmla="*/ 430530 w 1402080"/>
                <a:gd name="connsiteY72" fmla="*/ 742950 h 2026920"/>
                <a:gd name="connsiteX73" fmla="*/ 434340 w 1402080"/>
                <a:gd name="connsiteY73" fmla="*/ 811530 h 2026920"/>
                <a:gd name="connsiteX74" fmla="*/ 438150 w 1402080"/>
                <a:gd name="connsiteY74" fmla="*/ 941070 h 2026920"/>
                <a:gd name="connsiteX75" fmla="*/ 441960 w 1402080"/>
                <a:gd name="connsiteY75" fmla="*/ 952500 h 2026920"/>
                <a:gd name="connsiteX76" fmla="*/ 445770 w 1402080"/>
                <a:gd name="connsiteY76" fmla="*/ 967740 h 2026920"/>
                <a:gd name="connsiteX77" fmla="*/ 457200 w 1402080"/>
                <a:gd name="connsiteY77" fmla="*/ 960120 h 2026920"/>
                <a:gd name="connsiteX78" fmla="*/ 461010 w 1402080"/>
                <a:gd name="connsiteY78" fmla="*/ 948690 h 2026920"/>
                <a:gd name="connsiteX79" fmla="*/ 468630 w 1402080"/>
                <a:gd name="connsiteY79" fmla="*/ 937260 h 2026920"/>
                <a:gd name="connsiteX80" fmla="*/ 472440 w 1402080"/>
                <a:gd name="connsiteY80" fmla="*/ 948690 h 2026920"/>
                <a:gd name="connsiteX81" fmla="*/ 480060 w 1402080"/>
                <a:gd name="connsiteY81" fmla="*/ 1024890 h 2026920"/>
                <a:gd name="connsiteX82" fmla="*/ 483870 w 1402080"/>
                <a:gd name="connsiteY82" fmla="*/ 1139190 h 2026920"/>
                <a:gd name="connsiteX83" fmla="*/ 487680 w 1402080"/>
                <a:gd name="connsiteY83" fmla="*/ 1112520 h 2026920"/>
                <a:gd name="connsiteX84" fmla="*/ 495300 w 1402080"/>
                <a:gd name="connsiteY84" fmla="*/ 1089660 h 2026920"/>
                <a:gd name="connsiteX85" fmla="*/ 499110 w 1402080"/>
                <a:gd name="connsiteY85" fmla="*/ 1104900 h 2026920"/>
                <a:gd name="connsiteX86" fmla="*/ 502920 w 1402080"/>
                <a:gd name="connsiteY86" fmla="*/ 1116330 h 2026920"/>
                <a:gd name="connsiteX87" fmla="*/ 510540 w 1402080"/>
                <a:gd name="connsiteY87" fmla="*/ 1165860 h 2026920"/>
                <a:gd name="connsiteX88" fmla="*/ 514350 w 1402080"/>
                <a:gd name="connsiteY88" fmla="*/ 1188720 h 2026920"/>
                <a:gd name="connsiteX89" fmla="*/ 521970 w 1402080"/>
                <a:gd name="connsiteY89" fmla="*/ 1234440 h 2026920"/>
                <a:gd name="connsiteX90" fmla="*/ 525780 w 1402080"/>
                <a:gd name="connsiteY90" fmla="*/ 1261110 h 2026920"/>
                <a:gd name="connsiteX91" fmla="*/ 533400 w 1402080"/>
                <a:gd name="connsiteY91" fmla="*/ 1291590 h 2026920"/>
                <a:gd name="connsiteX92" fmla="*/ 541020 w 1402080"/>
                <a:gd name="connsiteY92" fmla="*/ 1398270 h 2026920"/>
                <a:gd name="connsiteX93" fmla="*/ 544830 w 1402080"/>
                <a:gd name="connsiteY93" fmla="*/ 1436370 h 2026920"/>
                <a:gd name="connsiteX94" fmla="*/ 548640 w 1402080"/>
                <a:gd name="connsiteY94" fmla="*/ 1447800 h 2026920"/>
                <a:gd name="connsiteX95" fmla="*/ 552450 w 1402080"/>
                <a:gd name="connsiteY95" fmla="*/ 1463040 h 2026920"/>
                <a:gd name="connsiteX96" fmla="*/ 556260 w 1402080"/>
                <a:gd name="connsiteY96" fmla="*/ 1436370 h 2026920"/>
                <a:gd name="connsiteX97" fmla="*/ 560070 w 1402080"/>
                <a:gd name="connsiteY97" fmla="*/ 1424940 h 2026920"/>
                <a:gd name="connsiteX98" fmla="*/ 563880 w 1402080"/>
                <a:gd name="connsiteY98" fmla="*/ 1436370 h 2026920"/>
                <a:gd name="connsiteX99" fmla="*/ 567690 w 1402080"/>
                <a:gd name="connsiteY99" fmla="*/ 1455420 h 2026920"/>
                <a:gd name="connsiteX100" fmla="*/ 571500 w 1402080"/>
                <a:gd name="connsiteY100" fmla="*/ 1466850 h 2026920"/>
                <a:gd name="connsiteX101" fmla="*/ 586740 w 1402080"/>
                <a:gd name="connsiteY101" fmla="*/ 1489710 h 2026920"/>
                <a:gd name="connsiteX102" fmla="*/ 590550 w 1402080"/>
                <a:gd name="connsiteY102" fmla="*/ 1508760 h 2026920"/>
                <a:gd name="connsiteX103" fmla="*/ 598170 w 1402080"/>
                <a:gd name="connsiteY103" fmla="*/ 1520190 h 2026920"/>
                <a:gd name="connsiteX104" fmla="*/ 601980 w 1402080"/>
                <a:gd name="connsiteY104" fmla="*/ 1539240 h 2026920"/>
                <a:gd name="connsiteX105" fmla="*/ 605790 w 1402080"/>
                <a:gd name="connsiteY105" fmla="*/ 1554480 h 2026920"/>
                <a:gd name="connsiteX106" fmla="*/ 609600 w 1402080"/>
                <a:gd name="connsiteY106" fmla="*/ 1649730 h 2026920"/>
                <a:gd name="connsiteX107" fmla="*/ 613410 w 1402080"/>
                <a:gd name="connsiteY107" fmla="*/ 1573530 h 2026920"/>
                <a:gd name="connsiteX108" fmla="*/ 624840 w 1402080"/>
                <a:gd name="connsiteY108" fmla="*/ 1562100 h 2026920"/>
                <a:gd name="connsiteX109" fmla="*/ 640080 w 1402080"/>
                <a:gd name="connsiteY109" fmla="*/ 1554480 h 2026920"/>
                <a:gd name="connsiteX110" fmla="*/ 647700 w 1402080"/>
                <a:gd name="connsiteY110" fmla="*/ 1577340 h 2026920"/>
                <a:gd name="connsiteX111" fmla="*/ 651510 w 1402080"/>
                <a:gd name="connsiteY111" fmla="*/ 1588770 h 2026920"/>
                <a:gd name="connsiteX112" fmla="*/ 655320 w 1402080"/>
                <a:gd name="connsiteY112" fmla="*/ 1649730 h 2026920"/>
                <a:gd name="connsiteX113" fmla="*/ 662940 w 1402080"/>
                <a:gd name="connsiteY113" fmla="*/ 1775460 h 2026920"/>
                <a:gd name="connsiteX114" fmla="*/ 666750 w 1402080"/>
                <a:gd name="connsiteY114" fmla="*/ 1737360 h 2026920"/>
                <a:gd name="connsiteX115" fmla="*/ 674370 w 1402080"/>
                <a:gd name="connsiteY115" fmla="*/ 1714500 h 2026920"/>
                <a:gd name="connsiteX116" fmla="*/ 689610 w 1402080"/>
                <a:gd name="connsiteY116" fmla="*/ 1748790 h 2026920"/>
                <a:gd name="connsiteX117" fmla="*/ 693420 w 1402080"/>
                <a:gd name="connsiteY117" fmla="*/ 1760220 h 2026920"/>
                <a:gd name="connsiteX118" fmla="*/ 697230 w 1402080"/>
                <a:gd name="connsiteY118" fmla="*/ 1771650 h 2026920"/>
                <a:gd name="connsiteX119" fmla="*/ 701040 w 1402080"/>
                <a:gd name="connsiteY119" fmla="*/ 1794510 h 2026920"/>
                <a:gd name="connsiteX120" fmla="*/ 704850 w 1402080"/>
                <a:gd name="connsiteY120" fmla="*/ 1805940 h 2026920"/>
                <a:gd name="connsiteX121" fmla="*/ 712470 w 1402080"/>
                <a:gd name="connsiteY121" fmla="*/ 1836420 h 2026920"/>
                <a:gd name="connsiteX122" fmla="*/ 727710 w 1402080"/>
                <a:gd name="connsiteY122" fmla="*/ 1870710 h 2026920"/>
                <a:gd name="connsiteX123" fmla="*/ 739140 w 1402080"/>
                <a:gd name="connsiteY123" fmla="*/ 1878330 h 2026920"/>
                <a:gd name="connsiteX124" fmla="*/ 750570 w 1402080"/>
                <a:gd name="connsiteY124" fmla="*/ 1874520 h 2026920"/>
                <a:gd name="connsiteX125" fmla="*/ 758190 w 1402080"/>
                <a:gd name="connsiteY125" fmla="*/ 1855470 h 2026920"/>
                <a:gd name="connsiteX126" fmla="*/ 765810 w 1402080"/>
                <a:gd name="connsiteY126" fmla="*/ 1840230 h 2026920"/>
                <a:gd name="connsiteX127" fmla="*/ 769620 w 1402080"/>
                <a:gd name="connsiteY127" fmla="*/ 1824990 h 2026920"/>
                <a:gd name="connsiteX128" fmla="*/ 773430 w 1402080"/>
                <a:gd name="connsiteY128" fmla="*/ 1813560 h 2026920"/>
                <a:gd name="connsiteX129" fmla="*/ 781050 w 1402080"/>
                <a:gd name="connsiteY129" fmla="*/ 1836420 h 2026920"/>
                <a:gd name="connsiteX130" fmla="*/ 788670 w 1402080"/>
                <a:gd name="connsiteY130" fmla="*/ 1878330 h 2026920"/>
                <a:gd name="connsiteX131" fmla="*/ 800100 w 1402080"/>
                <a:gd name="connsiteY131" fmla="*/ 1958340 h 2026920"/>
                <a:gd name="connsiteX132" fmla="*/ 826770 w 1402080"/>
                <a:gd name="connsiteY132" fmla="*/ 1946910 h 2026920"/>
                <a:gd name="connsiteX133" fmla="*/ 838200 w 1402080"/>
                <a:gd name="connsiteY133" fmla="*/ 1954530 h 2026920"/>
                <a:gd name="connsiteX134" fmla="*/ 853440 w 1402080"/>
                <a:gd name="connsiteY134" fmla="*/ 1981200 h 2026920"/>
                <a:gd name="connsiteX135" fmla="*/ 861060 w 1402080"/>
                <a:gd name="connsiteY135" fmla="*/ 1996440 h 2026920"/>
                <a:gd name="connsiteX136" fmla="*/ 872490 w 1402080"/>
                <a:gd name="connsiteY136" fmla="*/ 2000250 h 2026920"/>
                <a:gd name="connsiteX137" fmla="*/ 902970 w 1402080"/>
                <a:gd name="connsiteY137" fmla="*/ 1981200 h 2026920"/>
                <a:gd name="connsiteX138" fmla="*/ 918210 w 1402080"/>
                <a:gd name="connsiteY138" fmla="*/ 1985010 h 2026920"/>
                <a:gd name="connsiteX139" fmla="*/ 925830 w 1402080"/>
                <a:gd name="connsiteY139" fmla="*/ 1996440 h 2026920"/>
                <a:gd name="connsiteX140" fmla="*/ 929640 w 1402080"/>
                <a:gd name="connsiteY140" fmla="*/ 2007870 h 2026920"/>
                <a:gd name="connsiteX141" fmla="*/ 948690 w 1402080"/>
                <a:gd name="connsiteY141" fmla="*/ 2011680 h 2026920"/>
                <a:gd name="connsiteX142" fmla="*/ 963930 w 1402080"/>
                <a:gd name="connsiteY142" fmla="*/ 2000250 h 2026920"/>
                <a:gd name="connsiteX143" fmla="*/ 982980 w 1402080"/>
                <a:gd name="connsiteY143" fmla="*/ 1992630 h 2026920"/>
                <a:gd name="connsiteX144" fmla="*/ 1002030 w 1402080"/>
                <a:gd name="connsiteY144" fmla="*/ 1981200 h 2026920"/>
                <a:gd name="connsiteX145" fmla="*/ 1013460 w 1402080"/>
                <a:gd name="connsiteY145" fmla="*/ 1985010 h 2026920"/>
                <a:gd name="connsiteX146" fmla="*/ 1028700 w 1402080"/>
                <a:gd name="connsiteY146" fmla="*/ 2011680 h 2026920"/>
                <a:gd name="connsiteX147" fmla="*/ 1101090 w 1402080"/>
                <a:gd name="connsiteY147" fmla="*/ 2015490 h 2026920"/>
                <a:gd name="connsiteX148" fmla="*/ 1131570 w 1402080"/>
                <a:gd name="connsiteY148" fmla="*/ 2026920 h 2026920"/>
                <a:gd name="connsiteX149" fmla="*/ 1143000 w 1402080"/>
                <a:gd name="connsiteY149" fmla="*/ 2023110 h 2026920"/>
                <a:gd name="connsiteX150" fmla="*/ 1207770 w 1402080"/>
                <a:gd name="connsiteY150" fmla="*/ 2026920 h 2026920"/>
                <a:gd name="connsiteX151" fmla="*/ 1234440 w 1402080"/>
                <a:gd name="connsiteY151" fmla="*/ 2023110 h 2026920"/>
                <a:gd name="connsiteX152" fmla="*/ 1337310 w 1402080"/>
                <a:gd name="connsiteY152" fmla="*/ 2019300 h 2026920"/>
                <a:gd name="connsiteX153" fmla="*/ 1402080 w 1402080"/>
                <a:gd name="connsiteY153" fmla="*/ 2023110 h 2026920"/>
                <a:gd name="connsiteX154" fmla="*/ 1402080 w 1402080"/>
                <a:gd name="connsiteY154" fmla="*/ 2023110 h 2026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1402080" h="2026920">
                  <a:moveTo>
                    <a:pt x="0" y="1958340"/>
                  </a:moveTo>
                  <a:lnTo>
                    <a:pt x="0" y="1958340"/>
                  </a:lnTo>
                  <a:cubicBezTo>
                    <a:pt x="2540" y="1946910"/>
                    <a:pt x="3271" y="1934921"/>
                    <a:pt x="7620" y="1924050"/>
                  </a:cubicBezTo>
                  <a:cubicBezTo>
                    <a:pt x="11021" y="1915547"/>
                    <a:pt x="19964" y="1909878"/>
                    <a:pt x="22860" y="1901190"/>
                  </a:cubicBezTo>
                  <a:cubicBezTo>
                    <a:pt x="24130" y="1897380"/>
                    <a:pt x="24720" y="1893271"/>
                    <a:pt x="26670" y="1889760"/>
                  </a:cubicBezTo>
                  <a:cubicBezTo>
                    <a:pt x="31118" y="1881754"/>
                    <a:pt x="39014" y="1875588"/>
                    <a:pt x="41910" y="1866900"/>
                  </a:cubicBezTo>
                  <a:cubicBezTo>
                    <a:pt x="45174" y="1857107"/>
                    <a:pt x="47616" y="1850755"/>
                    <a:pt x="49530" y="1840230"/>
                  </a:cubicBezTo>
                  <a:cubicBezTo>
                    <a:pt x="51136" y="1831395"/>
                    <a:pt x="52153" y="1822461"/>
                    <a:pt x="53340" y="1813560"/>
                  </a:cubicBezTo>
                  <a:cubicBezTo>
                    <a:pt x="54693" y="1803411"/>
                    <a:pt x="55005" y="1793092"/>
                    <a:pt x="57150" y="1783080"/>
                  </a:cubicBezTo>
                  <a:cubicBezTo>
                    <a:pt x="58833" y="1775226"/>
                    <a:pt x="64770" y="1760220"/>
                    <a:pt x="64770" y="1760220"/>
                  </a:cubicBezTo>
                  <a:cubicBezTo>
                    <a:pt x="67612" y="1726121"/>
                    <a:pt x="66130" y="1714231"/>
                    <a:pt x="76200" y="1684020"/>
                  </a:cubicBezTo>
                  <a:cubicBezTo>
                    <a:pt x="77470" y="1680210"/>
                    <a:pt x="78214" y="1676182"/>
                    <a:pt x="80010" y="1672590"/>
                  </a:cubicBezTo>
                  <a:cubicBezTo>
                    <a:pt x="82058" y="1668494"/>
                    <a:pt x="85090" y="1664970"/>
                    <a:pt x="87630" y="1661160"/>
                  </a:cubicBezTo>
                  <a:cubicBezTo>
                    <a:pt x="88900" y="1664970"/>
                    <a:pt x="90909" y="1668609"/>
                    <a:pt x="91440" y="1672590"/>
                  </a:cubicBezTo>
                  <a:cubicBezTo>
                    <a:pt x="93461" y="1687749"/>
                    <a:pt x="88411" y="1704632"/>
                    <a:pt x="95250" y="1718310"/>
                  </a:cubicBezTo>
                  <a:cubicBezTo>
                    <a:pt x="98842" y="1725494"/>
                    <a:pt x="100922" y="1703242"/>
                    <a:pt x="102870" y="1695450"/>
                  </a:cubicBezTo>
                  <a:cubicBezTo>
                    <a:pt x="104140" y="1690370"/>
                    <a:pt x="104841" y="1685113"/>
                    <a:pt x="106680" y="1680210"/>
                  </a:cubicBezTo>
                  <a:cubicBezTo>
                    <a:pt x="108674" y="1674892"/>
                    <a:pt x="112063" y="1670190"/>
                    <a:pt x="114300" y="1664970"/>
                  </a:cubicBezTo>
                  <a:cubicBezTo>
                    <a:pt x="115882" y="1661279"/>
                    <a:pt x="116840" y="1657350"/>
                    <a:pt x="118110" y="1653540"/>
                  </a:cubicBezTo>
                  <a:cubicBezTo>
                    <a:pt x="119380" y="1606550"/>
                    <a:pt x="119630" y="1559521"/>
                    <a:pt x="121920" y="1512570"/>
                  </a:cubicBezTo>
                  <a:cubicBezTo>
                    <a:pt x="122352" y="1503716"/>
                    <a:pt x="127412" y="1494412"/>
                    <a:pt x="129540" y="1485900"/>
                  </a:cubicBezTo>
                  <a:cubicBezTo>
                    <a:pt x="134978" y="1464147"/>
                    <a:pt x="131293" y="1471166"/>
                    <a:pt x="137160" y="1451610"/>
                  </a:cubicBezTo>
                  <a:cubicBezTo>
                    <a:pt x="139468" y="1443917"/>
                    <a:pt x="142240" y="1436370"/>
                    <a:pt x="144780" y="1428750"/>
                  </a:cubicBezTo>
                  <a:cubicBezTo>
                    <a:pt x="146050" y="1424940"/>
                    <a:pt x="147616" y="1421216"/>
                    <a:pt x="148590" y="1417320"/>
                  </a:cubicBezTo>
                  <a:lnTo>
                    <a:pt x="152400" y="1402080"/>
                  </a:lnTo>
                  <a:cubicBezTo>
                    <a:pt x="151130" y="1361440"/>
                    <a:pt x="150910" y="1320754"/>
                    <a:pt x="148590" y="1280160"/>
                  </a:cubicBezTo>
                  <a:cubicBezTo>
                    <a:pt x="148361" y="1276150"/>
                    <a:pt x="144780" y="1272746"/>
                    <a:pt x="144780" y="1268730"/>
                  </a:cubicBezTo>
                  <a:cubicBezTo>
                    <a:pt x="144780" y="1245753"/>
                    <a:pt x="149378" y="1212899"/>
                    <a:pt x="152400" y="1188720"/>
                  </a:cubicBezTo>
                  <a:cubicBezTo>
                    <a:pt x="153670" y="1155700"/>
                    <a:pt x="153126" y="1122560"/>
                    <a:pt x="156210" y="1089660"/>
                  </a:cubicBezTo>
                  <a:cubicBezTo>
                    <a:pt x="156960" y="1081663"/>
                    <a:pt x="159375" y="1073483"/>
                    <a:pt x="163830" y="1066800"/>
                  </a:cubicBezTo>
                  <a:lnTo>
                    <a:pt x="179070" y="1043940"/>
                  </a:lnTo>
                  <a:cubicBezTo>
                    <a:pt x="180340" y="1033780"/>
                    <a:pt x="181323" y="1023580"/>
                    <a:pt x="182880" y="1013460"/>
                  </a:cubicBezTo>
                  <a:cubicBezTo>
                    <a:pt x="183865" y="1007060"/>
                    <a:pt x="185774" y="1000821"/>
                    <a:pt x="186690" y="994410"/>
                  </a:cubicBezTo>
                  <a:cubicBezTo>
                    <a:pt x="189989" y="971315"/>
                    <a:pt x="192470" y="936482"/>
                    <a:pt x="194310" y="914400"/>
                  </a:cubicBezTo>
                  <a:cubicBezTo>
                    <a:pt x="195580" y="858520"/>
                    <a:pt x="194772" y="802554"/>
                    <a:pt x="198120" y="746760"/>
                  </a:cubicBezTo>
                  <a:cubicBezTo>
                    <a:pt x="198601" y="738742"/>
                    <a:pt x="203200" y="731520"/>
                    <a:pt x="205740" y="723900"/>
                  </a:cubicBezTo>
                  <a:cubicBezTo>
                    <a:pt x="214675" y="697095"/>
                    <a:pt x="203046" y="730186"/>
                    <a:pt x="217170" y="697230"/>
                  </a:cubicBezTo>
                  <a:cubicBezTo>
                    <a:pt x="222286" y="685293"/>
                    <a:pt x="222507" y="676640"/>
                    <a:pt x="224790" y="662940"/>
                  </a:cubicBezTo>
                  <a:cubicBezTo>
                    <a:pt x="226060" y="595630"/>
                    <a:pt x="226649" y="528304"/>
                    <a:pt x="228600" y="461010"/>
                  </a:cubicBezTo>
                  <a:cubicBezTo>
                    <a:pt x="229092" y="444039"/>
                    <a:pt x="232963" y="384747"/>
                    <a:pt x="236220" y="361950"/>
                  </a:cubicBezTo>
                  <a:cubicBezTo>
                    <a:pt x="236961" y="356766"/>
                    <a:pt x="239093" y="351862"/>
                    <a:pt x="240030" y="346710"/>
                  </a:cubicBezTo>
                  <a:cubicBezTo>
                    <a:pt x="247035" y="308184"/>
                    <a:pt x="239825" y="332084"/>
                    <a:pt x="247650" y="308610"/>
                  </a:cubicBezTo>
                  <a:cubicBezTo>
                    <a:pt x="248809" y="321358"/>
                    <a:pt x="252332" y="365330"/>
                    <a:pt x="255270" y="381000"/>
                  </a:cubicBezTo>
                  <a:cubicBezTo>
                    <a:pt x="258953" y="400644"/>
                    <a:pt x="261461" y="407194"/>
                    <a:pt x="266700" y="422910"/>
                  </a:cubicBezTo>
                  <a:cubicBezTo>
                    <a:pt x="293283" y="316580"/>
                    <a:pt x="265392" y="433091"/>
                    <a:pt x="274320" y="129540"/>
                  </a:cubicBezTo>
                  <a:cubicBezTo>
                    <a:pt x="274510" y="123067"/>
                    <a:pt x="276725" y="142268"/>
                    <a:pt x="278130" y="148590"/>
                  </a:cubicBezTo>
                  <a:cubicBezTo>
                    <a:pt x="279266" y="153702"/>
                    <a:pt x="280804" y="158718"/>
                    <a:pt x="281940" y="163830"/>
                  </a:cubicBezTo>
                  <a:cubicBezTo>
                    <a:pt x="285048" y="177814"/>
                    <a:pt x="285578" y="184846"/>
                    <a:pt x="289560" y="198120"/>
                  </a:cubicBezTo>
                  <a:cubicBezTo>
                    <a:pt x="291868" y="205813"/>
                    <a:pt x="295232" y="213188"/>
                    <a:pt x="297180" y="220980"/>
                  </a:cubicBezTo>
                  <a:cubicBezTo>
                    <a:pt x="310591" y="274623"/>
                    <a:pt x="293899" y="222568"/>
                    <a:pt x="304800" y="255270"/>
                  </a:cubicBezTo>
                  <a:cubicBezTo>
                    <a:pt x="307340" y="245110"/>
                    <a:pt x="312226" y="235261"/>
                    <a:pt x="312420" y="224790"/>
                  </a:cubicBezTo>
                  <a:cubicBezTo>
                    <a:pt x="316350" y="12575"/>
                    <a:pt x="302778" y="86310"/>
                    <a:pt x="320040" y="0"/>
                  </a:cubicBezTo>
                  <a:cubicBezTo>
                    <a:pt x="321310" y="38100"/>
                    <a:pt x="321544" y="76249"/>
                    <a:pt x="323850" y="114300"/>
                  </a:cubicBezTo>
                  <a:cubicBezTo>
                    <a:pt x="324093" y="118309"/>
                    <a:pt x="326872" y="121792"/>
                    <a:pt x="327660" y="125730"/>
                  </a:cubicBezTo>
                  <a:cubicBezTo>
                    <a:pt x="329421" y="134536"/>
                    <a:pt x="330200" y="143510"/>
                    <a:pt x="331470" y="152400"/>
                  </a:cubicBezTo>
                  <a:cubicBezTo>
                    <a:pt x="332740" y="181610"/>
                    <a:pt x="332271" y="210948"/>
                    <a:pt x="335280" y="240030"/>
                  </a:cubicBezTo>
                  <a:cubicBezTo>
                    <a:pt x="337844" y="264817"/>
                    <a:pt x="342152" y="257585"/>
                    <a:pt x="350520" y="274320"/>
                  </a:cubicBezTo>
                  <a:cubicBezTo>
                    <a:pt x="352316" y="277912"/>
                    <a:pt x="353060" y="281940"/>
                    <a:pt x="354330" y="285750"/>
                  </a:cubicBezTo>
                  <a:cubicBezTo>
                    <a:pt x="355600" y="271780"/>
                    <a:pt x="351867" y="256387"/>
                    <a:pt x="358140" y="243840"/>
                  </a:cubicBezTo>
                  <a:cubicBezTo>
                    <a:pt x="362156" y="235808"/>
                    <a:pt x="360958" y="261585"/>
                    <a:pt x="361950" y="270510"/>
                  </a:cubicBezTo>
                  <a:cubicBezTo>
                    <a:pt x="363499" y="284452"/>
                    <a:pt x="364490" y="298450"/>
                    <a:pt x="365760" y="312420"/>
                  </a:cubicBezTo>
                  <a:cubicBezTo>
                    <a:pt x="367030" y="360680"/>
                    <a:pt x="366816" y="409002"/>
                    <a:pt x="369570" y="457200"/>
                  </a:cubicBezTo>
                  <a:cubicBezTo>
                    <a:pt x="369799" y="461210"/>
                    <a:pt x="372662" y="449721"/>
                    <a:pt x="373380" y="445770"/>
                  </a:cubicBezTo>
                  <a:cubicBezTo>
                    <a:pt x="381996" y="398381"/>
                    <a:pt x="372262" y="430073"/>
                    <a:pt x="381000" y="403860"/>
                  </a:cubicBezTo>
                  <a:cubicBezTo>
                    <a:pt x="403865" y="495320"/>
                    <a:pt x="380828" y="398281"/>
                    <a:pt x="388620" y="651510"/>
                  </a:cubicBezTo>
                  <a:cubicBezTo>
                    <a:pt x="388781" y="656744"/>
                    <a:pt x="391160" y="661670"/>
                    <a:pt x="392430" y="666750"/>
                  </a:cubicBezTo>
                  <a:cubicBezTo>
                    <a:pt x="393700" y="662940"/>
                    <a:pt x="395183" y="659195"/>
                    <a:pt x="396240" y="655320"/>
                  </a:cubicBezTo>
                  <a:cubicBezTo>
                    <a:pt x="398996" y="645216"/>
                    <a:pt x="403860" y="624840"/>
                    <a:pt x="403860" y="624840"/>
                  </a:cubicBezTo>
                  <a:cubicBezTo>
                    <a:pt x="411844" y="712660"/>
                    <a:pt x="402608" y="682044"/>
                    <a:pt x="415290" y="720090"/>
                  </a:cubicBezTo>
                  <a:cubicBezTo>
                    <a:pt x="416560" y="715010"/>
                    <a:pt x="417964" y="709962"/>
                    <a:pt x="419100" y="704850"/>
                  </a:cubicBezTo>
                  <a:cubicBezTo>
                    <a:pt x="420505" y="698528"/>
                    <a:pt x="419318" y="680412"/>
                    <a:pt x="422910" y="685800"/>
                  </a:cubicBezTo>
                  <a:cubicBezTo>
                    <a:pt x="428590" y="694319"/>
                    <a:pt x="425367" y="706131"/>
                    <a:pt x="426720" y="716280"/>
                  </a:cubicBezTo>
                  <a:cubicBezTo>
                    <a:pt x="427907" y="725181"/>
                    <a:pt x="429260" y="734060"/>
                    <a:pt x="430530" y="742950"/>
                  </a:cubicBezTo>
                  <a:cubicBezTo>
                    <a:pt x="431800" y="765810"/>
                    <a:pt x="433460" y="788652"/>
                    <a:pt x="434340" y="811530"/>
                  </a:cubicBezTo>
                  <a:cubicBezTo>
                    <a:pt x="436000" y="854697"/>
                    <a:pt x="435818" y="897934"/>
                    <a:pt x="438150" y="941070"/>
                  </a:cubicBezTo>
                  <a:cubicBezTo>
                    <a:pt x="438367" y="945080"/>
                    <a:pt x="440857" y="948638"/>
                    <a:pt x="441960" y="952500"/>
                  </a:cubicBezTo>
                  <a:cubicBezTo>
                    <a:pt x="443399" y="957535"/>
                    <a:pt x="444500" y="962660"/>
                    <a:pt x="445770" y="967740"/>
                  </a:cubicBezTo>
                  <a:cubicBezTo>
                    <a:pt x="449580" y="965200"/>
                    <a:pt x="454339" y="963696"/>
                    <a:pt x="457200" y="960120"/>
                  </a:cubicBezTo>
                  <a:cubicBezTo>
                    <a:pt x="459709" y="956984"/>
                    <a:pt x="459214" y="952282"/>
                    <a:pt x="461010" y="948690"/>
                  </a:cubicBezTo>
                  <a:cubicBezTo>
                    <a:pt x="463058" y="944594"/>
                    <a:pt x="466090" y="941070"/>
                    <a:pt x="468630" y="937260"/>
                  </a:cubicBezTo>
                  <a:cubicBezTo>
                    <a:pt x="469900" y="941070"/>
                    <a:pt x="471722" y="944739"/>
                    <a:pt x="472440" y="948690"/>
                  </a:cubicBezTo>
                  <a:cubicBezTo>
                    <a:pt x="475952" y="968005"/>
                    <a:pt x="478678" y="1008306"/>
                    <a:pt x="480060" y="1024890"/>
                  </a:cubicBezTo>
                  <a:cubicBezTo>
                    <a:pt x="481330" y="1062990"/>
                    <a:pt x="480568" y="1101212"/>
                    <a:pt x="483870" y="1139190"/>
                  </a:cubicBezTo>
                  <a:cubicBezTo>
                    <a:pt x="484648" y="1148136"/>
                    <a:pt x="485661" y="1121270"/>
                    <a:pt x="487680" y="1112520"/>
                  </a:cubicBezTo>
                  <a:cubicBezTo>
                    <a:pt x="489486" y="1104694"/>
                    <a:pt x="495300" y="1089660"/>
                    <a:pt x="495300" y="1089660"/>
                  </a:cubicBezTo>
                  <a:cubicBezTo>
                    <a:pt x="496570" y="1094740"/>
                    <a:pt x="497671" y="1099865"/>
                    <a:pt x="499110" y="1104900"/>
                  </a:cubicBezTo>
                  <a:cubicBezTo>
                    <a:pt x="500213" y="1108762"/>
                    <a:pt x="501946" y="1112434"/>
                    <a:pt x="502920" y="1116330"/>
                  </a:cubicBezTo>
                  <a:cubicBezTo>
                    <a:pt x="507771" y="1135735"/>
                    <a:pt x="507455" y="1144268"/>
                    <a:pt x="510540" y="1165860"/>
                  </a:cubicBezTo>
                  <a:cubicBezTo>
                    <a:pt x="511632" y="1173507"/>
                    <a:pt x="513329" y="1181063"/>
                    <a:pt x="514350" y="1188720"/>
                  </a:cubicBezTo>
                  <a:cubicBezTo>
                    <a:pt x="520021" y="1231255"/>
                    <a:pt x="514028" y="1210614"/>
                    <a:pt x="521970" y="1234440"/>
                  </a:cubicBezTo>
                  <a:cubicBezTo>
                    <a:pt x="523240" y="1243330"/>
                    <a:pt x="524019" y="1252304"/>
                    <a:pt x="525780" y="1261110"/>
                  </a:cubicBezTo>
                  <a:cubicBezTo>
                    <a:pt x="527834" y="1271379"/>
                    <a:pt x="533400" y="1291590"/>
                    <a:pt x="533400" y="1291590"/>
                  </a:cubicBezTo>
                  <a:cubicBezTo>
                    <a:pt x="538531" y="1389076"/>
                    <a:pt x="534201" y="1333486"/>
                    <a:pt x="541020" y="1398270"/>
                  </a:cubicBezTo>
                  <a:cubicBezTo>
                    <a:pt x="542356" y="1410963"/>
                    <a:pt x="542889" y="1423755"/>
                    <a:pt x="544830" y="1436370"/>
                  </a:cubicBezTo>
                  <a:cubicBezTo>
                    <a:pt x="545441" y="1440339"/>
                    <a:pt x="547537" y="1443938"/>
                    <a:pt x="548640" y="1447800"/>
                  </a:cubicBezTo>
                  <a:cubicBezTo>
                    <a:pt x="550079" y="1452835"/>
                    <a:pt x="551180" y="1457960"/>
                    <a:pt x="552450" y="1463040"/>
                  </a:cubicBezTo>
                  <a:cubicBezTo>
                    <a:pt x="553720" y="1454150"/>
                    <a:pt x="554499" y="1445176"/>
                    <a:pt x="556260" y="1436370"/>
                  </a:cubicBezTo>
                  <a:cubicBezTo>
                    <a:pt x="557048" y="1432432"/>
                    <a:pt x="556054" y="1424940"/>
                    <a:pt x="560070" y="1424940"/>
                  </a:cubicBezTo>
                  <a:cubicBezTo>
                    <a:pt x="564086" y="1424940"/>
                    <a:pt x="562906" y="1432474"/>
                    <a:pt x="563880" y="1436370"/>
                  </a:cubicBezTo>
                  <a:cubicBezTo>
                    <a:pt x="565451" y="1442652"/>
                    <a:pt x="566119" y="1449138"/>
                    <a:pt x="567690" y="1455420"/>
                  </a:cubicBezTo>
                  <a:cubicBezTo>
                    <a:pt x="568664" y="1459316"/>
                    <a:pt x="569550" y="1463339"/>
                    <a:pt x="571500" y="1466850"/>
                  </a:cubicBezTo>
                  <a:cubicBezTo>
                    <a:pt x="575948" y="1474856"/>
                    <a:pt x="586740" y="1489710"/>
                    <a:pt x="586740" y="1489710"/>
                  </a:cubicBezTo>
                  <a:cubicBezTo>
                    <a:pt x="588010" y="1496060"/>
                    <a:pt x="588276" y="1502697"/>
                    <a:pt x="590550" y="1508760"/>
                  </a:cubicBezTo>
                  <a:cubicBezTo>
                    <a:pt x="592158" y="1513047"/>
                    <a:pt x="596562" y="1515903"/>
                    <a:pt x="598170" y="1520190"/>
                  </a:cubicBezTo>
                  <a:cubicBezTo>
                    <a:pt x="600444" y="1526253"/>
                    <a:pt x="600575" y="1532918"/>
                    <a:pt x="601980" y="1539240"/>
                  </a:cubicBezTo>
                  <a:cubicBezTo>
                    <a:pt x="603116" y="1544352"/>
                    <a:pt x="604520" y="1549400"/>
                    <a:pt x="605790" y="1554480"/>
                  </a:cubicBezTo>
                  <a:cubicBezTo>
                    <a:pt x="607060" y="1586230"/>
                    <a:pt x="597799" y="1620227"/>
                    <a:pt x="609600" y="1649730"/>
                  </a:cubicBezTo>
                  <a:cubicBezTo>
                    <a:pt x="619045" y="1673343"/>
                    <a:pt x="609052" y="1598586"/>
                    <a:pt x="613410" y="1573530"/>
                  </a:cubicBezTo>
                  <a:cubicBezTo>
                    <a:pt x="614333" y="1568222"/>
                    <a:pt x="621030" y="1565910"/>
                    <a:pt x="624840" y="1562100"/>
                  </a:cubicBezTo>
                  <a:cubicBezTo>
                    <a:pt x="626752" y="1554453"/>
                    <a:pt x="626924" y="1533431"/>
                    <a:pt x="640080" y="1554480"/>
                  </a:cubicBezTo>
                  <a:cubicBezTo>
                    <a:pt x="644337" y="1561291"/>
                    <a:pt x="645160" y="1569720"/>
                    <a:pt x="647700" y="1577340"/>
                  </a:cubicBezTo>
                  <a:lnTo>
                    <a:pt x="651510" y="1588770"/>
                  </a:lnTo>
                  <a:cubicBezTo>
                    <a:pt x="652780" y="1609090"/>
                    <a:pt x="654538" y="1629385"/>
                    <a:pt x="655320" y="1649730"/>
                  </a:cubicBezTo>
                  <a:cubicBezTo>
                    <a:pt x="660594" y="1786848"/>
                    <a:pt x="644548" y="1830637"/>
                    <a:pt x="662940" y="1775460"/>
                  </a:cubicBezTo>
                  <a:cubicBezTo>
                    <a:pt x="664210" y="1762760"/>
                    <a:pt x="664398" y="1749905"/>
                    <a:pt x="666750" y="1737360"/>
                  </a:cubicBezTo>
                  <a:cubicBezTo>
                    <a:pt x="668230" y="1729465"/>
                    <a:pt x="674370" y="1714500"/>
                    <a:pt x="674370" y="1714500"/>
                  </a:cubicBezTo>
                  <a:cubicBezTo>
                    <a:pt x="686445" y="1732613"/>
                    <a:pt x="680542" y="1721586"/>
                    <a:pt x="689610" y="1748790"/>
                  </a:cubicBezTo>
                  <a:lnTo>
                    <a:pt x="693420" y="1760220"/>
                  </a:lnTo>
                  <a:cubicBezTo>
                    <a:pt x="694690" y="1764030"/>
                    <a:pt x="696570" y="1767689"/>
                    <a:pt x="697230" y="1771650"/>
                  </a:cubicBezTo>
                  <a:cubicBezTo>
                    <a:pt x="698500" y="1779270"/>
                    <a:pt x="699364" y="1786969"/>
                    <a:pt x="701040" y="1794510"/>
                  </a:cubicBezTo>
                  <a:cubicBezTo>
                    <a:pt x="701911" y="1798430"/>
                    <a:pt x="703793" y="1802065"/>
                    <a:pt x="704850" y="1805940"/>
                  </a:cubicBezTo>
                  <a:cubicBezTo>
                    <a:pt x="707606" y="1816044"/>
                    <a:pt x="709158" y="1826485"/>
                    <a:pt x="712470" y="1836420"/>
                  </a:cubicBezTo>
                  <a:cubicBezTo>
                    <a:pt x="716243" y="1847738"/>
                    <a:pt x="718653" y="1861653"/>
                    <a:pt x="727710" y="1870710"/>
                  </a:cubicBezTo>
                  <a:cubicBezTo>
                    <a:pt x="730948" y="1873948"/>
                    <a:pt x="735330" y="1875790"/>
                    <a:pt x="739140" y="1878330"/>
                  </a:cubicBezTo>
                  <a:cubicBezTo>
                    <a:pt x="742950" y="1877060"/>
                    <a:pt x="747999" y="1877605"/>
                    <a:pt x="750570" y="1874520"/>
                  </a:cubicBezTo>
                  <a:cubicBezTo>
                    <a:pt x="754948" y="1869266"/>
                    <a:pt x="755412" y="1861720"/>
                    <a:pt x="758190" y="1855470"/>
                  </a:cubicBezTo>
                  <a:cubicBezTo>
                    <a:pt x="760497" y="1850280"/>
                    <a:pt x="763816" y="1845548"/>
                    <a:pt x="765810" y="1840230"/>
                  </a:cubicBezTo>
                  <a:cubicBezTo>
                    <a:pt x="767649" y="1835327"/>
                    <a:pt x="768181" y="1830025"/>
                    <a:pt x="769620" y="1824990"/>
                  </a:cubicBezTo>
                  <a:cubicBezTo>
                    <a:pt x="770723" y="1821128"/>
                    <a:pt x="772160" y="1817370"/>
                    <a:pt x="773430" y="1813560"/>
                  </a:cubicBezTo>
                  <a:cubicBezTo>
                    <a:pt x="775970" y="1821180"/>
                    <a:pt x="780054" y="1828450"/>
                    <a:pt x="781050" y="1836420"/>
                  </a:cubicBezTo>
                  <a:cubicBezTo>
                    <a:pt x="785358" y="1870885"/>
                    <a:pt x="781622" y="1857186"/>
                    <a:pt x="788670" y="1878330"/>
                  </a:cubicBezTo>
                  <a:cubicBezTo>
                    <a:pt x="796734" y="1950902"/>
                    <a:pt x="789017" y="1925090"/>
                    <a:pt x="800100" y="1958340"/>
                  </a:cubicBezTo>
                  <a:cubicBezTo>
                    <a:pt x="801094" y="1957843"/>
                    <a:pt x="822565" y="1946209"/>
                    <a:pt x="826770" y="1946910"/>
                  </a:cubicBezTo>
                  <a:cubicBezTo>
                    <a:pt x="831287" y="1947663"/>
                    <a:pt x="834390" y="1951990"/>
                    <a:pt x="838200" y="1954530"/>
                  </a:cubicBezTo>
                  <a:cubicBezTo>
                    <a:pt x="845685" y="1976986"/>
                    <a:pt x="836964" y="1954839"/>
                    <a:pt x="853440" y="1981200"/>
                  </a:cubicBezTo>
                  <a:cubicBezTo>
                    <a:pt x="856450" y="1986016"/>
                    <a:pt x="857044" y="1992424"/>
                    <a:pt x="861060" y="1996440"/>
                  </a:cubicBezTo>
                  <a:cubicBezTo>
                    <a:pt x="863900" y="1999280"/>
                    <a:pt x="868680" y="1998980"/>
                    <a:pt x="872490" y="2000250"/>
                  </a:cubicBezTo>
                  <a:cubicBezTo>
                    <a:pt x="882597" y="1990143"/>
                    <a:pt x="886734" y="1983004"/>
                    <a:pt x="902970" y="1981200"/>
                  </a:cubicBezTo>
                  <a:cubicBezTo>
                    <a:pt x="908174" y="1980622"/>
                    <a:pt x="913130" y="1983740"/>
                    <a:pt x="918210" y="1985010"/>
                  </a:cubicBezTo>
                  <a:cubicBezTo>
                    <a:pt x="920750" y="1988820"/>
                    <a:pt x="923782" y="1992344"/>
                    <a:pt x="925830" y="1996440"/>
                  </a:cubicBezTo>
                  <a:cubicBezTo>
                    <a:pt x="927626" y="2000032"/>
                    <a:pt x="926298" y="2005642"/>
                    <a:pt x="929640" y="2007870"/>
                  </a:cubicBezTo>
                  <a:cubicBezTo>
                    <a:pt x="935028" y="2011462"/>
                    <a:pt x="942340" y="2010410"/>
                    <a:pt x="948690" y="2011680"/>
                  </a:cubicBezTo>
                  <a:cubicBezTo>
                    <a:pt x="953770" y="2007870"/>
                    <a:pt x="958379" y="2003334"/>
                    <a:pt x="963930" y="2000250"/>
                  </a:cubicBezTo>
                  <a:cubicBezTo>
                    <a:pt x="969909" y="1996929"/>
                    <a:pt x="976863" y="1995689"/>
                    <a:pt x="982980" y="1992630"/>
                  </a:cubicBezTo>
                  <a:cubicBezTo>
                    <a:pt x="989604" y="1989318"/>
                    <a:pt x="995680" y="1985010"/>
                    <a:pt x="1002030" y="1981200"/>
                  </a:cubicBezTo>
                  <a:cubicBezTo>
                    <a:pt x="1005840" y="1982470"/>
                    <a:pt x="1011232" y="1981668"/>
                    <a:pt x="1013460" y="1985010"/>
                  </a:cubicBezTo>
                  <a:cubicBezTo>
                    <a:pt x="1021002" y="1996324"/>
                    <a:pt x="1009878" y="2009113"/>
                    <a:pt x="1028700" y="2011680"/>
                  </a:cubicBezTo>
                  <a:cubicBezTo>
                    <a:pt x="1052642" y="2014945"/>
                    <a:pt x="1076960" y="2014220"/>
                    <a:pt x="1101090" y="2015490"/>
                  </a:cubicBezTo>
                  <a:cubicBezTo>
                    <a:pt x="1109760" y="2019825"/>
                    <a:pt x="1121195" y="2026920"/>
                    <a:pt x="1131570" y="2026920"/>
                  </a:cubicBezTo>
                  <a:cubicBezTo>
                    <a:pt x="1135586" y="2026920"/>
                    <a:pt x="1139190" y="2024380"/>
                    <a:pt x="1143000" y="2023110"/>
                  </a:cubicBezTo>
                  <a:cubicBezTo>
                    <a:pt x="1164590" y="2024380"/>
                    <a:pt x="1186143" y="2026920"/>
                    <a:pt x="1207770" y="2026920"/>
                  </a:cubicBezTo>
                  <a:cubicBezTo>
                    <a:pt x="1216750" y="2026920"/>
                    <a:pt x="1225475" y="2023637"/>
                    <a:pt x="1234440" y="2023110"/>
                  </a:cubicBezTo>
                  <a:cubicBezTo>
                    <a:pt x="1268694" y="2021095"/>
                    <a:pt x="1303020" y="2020570"/>
                    <a:pt x="1337310" y="2019300"/>
                  </a:cubicBezTo>
                  <a:cubicBezTo>
                    <a:pt x="1389358" y="2023637"/>
                    <a:pt x="1367737" y="2023110"/>
                    <a:pt x="1402080" y="2023110"/>
                  </a:cubicBezTo>
                  <a:lnTo>
                    <a:pt x="1402080" y="2023110"/>
                  </a:lnTo>
                </a:path>
              </a:pathLst>
            </a:cu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a:solidFill>
                  <a:prstClr val="white"/>
                </a:solidFill>
              </a:endParaRPr>
            </a:p>
          </p:txBody>
        </p:sp>
      </p:grpSp>
      <p:sp>
        <p:nvSpPr>
          <p:cNvPr id="46" name="文字方塊 45"/>
          <p:cNvSpPr txBox="1"/>
          <p:nvPr/>
        </p:nvSpPr>
        <p:spPr>
          <a:xfrm>
            <a:off x="206515" y="-382"/>
            <a:ext cx="8737722" cy="1156727"/>
          </a:xfrm>
          <a:prstGeom prst="rect">
            <a:avLst/>
          </a:prstGeom>
          <a:noFill/>
        </p:spPr>
        <p:txBody>
          <a:bodyPr wrap="square" rtlCol="0">
            <a:spAutoFit/>
          </a:bodyPr>
          <a:lstStyle/>
          <a:p>
            <a:pPr algn="ctr" fontAlgn="auto">
              <a:lnSpc>
                <a:spcPct val="130000"/>
              </a:lnSpc>
              <a:spcBef>
                <a:spcPts val="0"/>
              </a:spcBef>
              <a:spcAft>
                <a:spcPts val="0"/>
              </a:spcAft>
            </a:pPr>
            <a:r>
              <a:rPr kumimoji="0" lang="en-US" altLang="zh-TW" sz="2800" dirty="0" smtClean="0">
                <a:solidFill>
                  <a:srgbClr val="0000CC"/>
                </a:solidFill>
                <a:latin typeface="Times New Roman" pitchFamily="18" charset="0"/>
                <a:ea typeface="新細明體"/>
                <a:cs typeface="Times New Roman" pitchFamily="18" charset="0"/>
              </a:rPr>
              <a:t>Specific expression of anti-PEG reporter </a:t>
            </a:r>
          </a:p>
          <a:p>
            <a:pPr algn="ctr" fontAlgn="auto">
              <a:lnSpc>
                <a:spcPct val="130000"/>
              </a:lnSpc>
              <a:spcBef>
                <a:spcPts val="0"/>
              </a:spcBef>
              <a:spcAft>
                <a:spcPts val="0"/>
              </a:spcAft>
            </a:pPr>
            <a:r>
              <a:rPr kumimoji="0" lang="en-US" altLang="zh-TW" sz="2800" dirty="0" smtClean="0">
                <a:solidFill>
                  <a:srgbClr val="0000CC"/>
                </a:solidFill>
                <a:latin typeface="Times New Roman" pitchFamily="18" charset="0"/>
                <a:ea typeface="新細明體"/>
                <a:cs typeface="Times New Roman" pitchFamily="18" charset="0"/>
              </a:rPr>
              <a:t>in pancreatic islet </a:t>
            </a:r>
            <a:r>
              <a:rPr kumimoji="0" lang="el-GR" altLang="zh-TW" sz="2800" dirty="0" smtClean="0">
                <a:solidFill>
                  <a:srgbClr val="0000CC"/>
                </a:solidFill>
                <a:latin typeface="Times New Roman" pitchFamily="18" charset="0"/>
                <a:ea typeface="新細明體"/>
                <a:cs typeface="Times New Roman" pitchFamily="18" charset="0"/>
              </a:rPr>
              <a:t>β</a:t>
            </a:r>
            <a:r>
              <a:rPr kumimoji="0" lang="en-US" altLang="zh-TW" sz="2800" dirty="0" smtClean="0">
                <a:solidFill>
                  <a:srgbClr val="0000CC"/>
                </a:solidFill>
                <a:latin typeface="Times New Roman" pitchFamily="18" charset="0"/>
                <a:ea typeface="新細明體"/>
                <a:cs typeface="Times New Roman" pitchFamily="18" charset="0"/>
              </a:rPr>
              <a:t> cells</a:t>
            </a:r>
            <a:endParaRPr kumimoji="0" lang="zh-TW" altLang="en-US" sz="2800" dirty="0">
              <a:solidFill>
                <a:srgbClr val="0000CC"/>
              </a:solidFill>
              <a:latin typeface="Times New Roman" pitchFamily="18" charset="0"/>
              <a:ea typeface="新細明體"/>
              <a:cs typeface="Times New Roman" pitchFamily="18" charset="0"/>
            </a:endParaRPr>
          </a:p>
        </p:txBody>
      </p:sp>
      <p:grpSp>
        <p:nvGrpSpPr>
          <p:cNvPr id="58" name="群組 57"/>
          <p:cNvGrpSpPr/>
          <p:nvPr/>
        </p:nvGrpSpPr>
        <p:grpSpPr>
          <a:xfrm>
            <a:off x="0" y="702104"/>
            <a:ext cx="2455395" cy="1407524"/>
            <a:chOff x="0" y="702104"/>
            <a:chExt cx="2455395" cy="1407524"/>
          </a:xfrm>
        </p:grpSpPr>
        <p:sp>
          <p:nvSpPr>
            <p:cNvPr id="48" name="橢圓 47"/>
            <p:cNvSpPr/>
            <p:nvPr/>
          </p:nvSpPr>
          <p:spPr>
            <a:xfrm>
              <a:off x="627727" y="1333839"/>
              <a:ext cx="929286" cy="404382"/>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a:solidFill>
                  <a:prstClr val="white"/>
                </a:solidFill>
              </a:endParaRPr>
            </a:p>
          </p:txBody>
        </p:sp>
        <p:sp>
          <p:nvSpPr>
            <p:cNvPr id="49" name="矩形 48"/>
            <p:cNvSpPr/>
            <p:nvPr/>
          </p:nvSpPr>
          <p:spPr>
            <a:xfrm rot="16888688">
              <a:off x="1301554" y="1173947"/>
              <a:ext cx="135523" cy="409983"/>
            </a:xfrm>
            <a:prstGeom prst="rect">
              <a:avLst/>
            </a:prstGeom>
            <a:solidFill>
              <a:schemeClr val="accent2">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a:solidFill>
                  <a:prstClr val="white"/>
                </a:solidFill>
              </a:endParaRPr>
            </a:p>
          </p:txBody>
        </p:sp>
        <p:sp>
          <p:nvSpPr>
            <p:cNvPr id="50" name="文字方塊 49"/>
            <p:cNvSpPr txBox="1"/>
            <p:nvPr/>
          </p:nvSpPr>
          <p:spPr>
            <a:xfrm>
              <a:off x="1154488" y="702104"/>
              <a:ext cx="1300907" cy="523220"/>
            </a:xfrm>
            <a:prstGeom prst="rect">
              <a:avLst/>
            </a:prstGeom>
            <a:noFill/>
          </p:spPr>
          <p:txBody>
            <a:bodyPr wrap="square" rtlCol="0">
              <a:spAutoFit/>
            </a:bodyPr>
            <a:lstStyle/>
            <a:p>
              <a:pPr algn="ctr" fontAlgn="auto">
                <a:spcBef>
                  <a:spcPts val="0"/>
                </a:spcBef>
                <a:spcAft>
                  <a:spcPts val="0"/>
                </a:spcAft>
              </a:pPr>
              <a:r>
                <a:rPr kumimoji="0" lang="en-US" altLang="zh-TW" sz="1400" dirty="0">
                  <a:solidFill>
                    <a:prstClr val="black"/>
                  </a:solidFill>
                  <a:latin typeface="Calibri"/>
                  <a:ea typeface="新細明體"/>
                </a:rPr>
                <a:t>anti-PEG reporter gene</a:t>
              </a:r>
              <a:endParaRPr kumimoji="0" lang="zh-TW" altLang="en-US" sz="1400" dirty="0">
                <a:solidFill>
                  <a:prstClr val="black"/>
                </a:solidFill>
                <a:latin typeface="Calibri"/>
                <a:ea typeface="新細明體"/>
              </a:endParaRPr>
            </a:p>
          </p:txBody>
        </p:sp>
        <p:sp>
          <p:nvSpPr>
            <p:cNvPr id="51" name="文字方塊 50"/>
            <p:cNvSpPr txBox="1"/>
            <p:nvPr/>
          </p:nvSpPr>
          <p:spPr>
            <a:xfrm>
              <a:off x="0" y="728700"/>
              <a:ext cx="1303269" cy="523220"/>
            </a:xfrm>
            <a:prstGeom prst="rect">
              <a:avLst/>
            </a:prstGeom>
            <a:noFill/>
          </p:spPr>
          <p:txBody>
            <a:bodyPr wrap="square" rtlCol="0">
              <a:spAutoFit/>
            </a:bodyPr>
            <a:lstStyle/>
            <a:p>
              <a:pPr algn="ctr" fontAlgn="auto">
                <a:spcBef>
                  <a:spcPts val="0"/>
                </a:spcBef>
                <a:spcAft>
                  <a:spcPts val="0"/>
                </a:spcAft>
              </a:pPr>
              <a:r>
                <a:rPr kumimoji="0" lang="en-US" altLang="zh-TW" sz="1400" dirty="0" smtClean="0">
                  <a:solidFill>
                    <a:prstClr val="black"/>
                  </a:solidFill>
                  <a:latin typeface="Calibri"/>
                  <a:ea typeface="新細明體"/>
                </a:rPr>
                <a:t>human insulin </a:t>
              </a:r>
              <a:r>
                <a:rPr kumimoji="0" lang="en-US" altLang="zh-TW" sz="1400" dirty="0">
                  <a:solidFill>
                    <a:prstClr val="black"/>
                  </a:solidFill>
                  <a:latin typeface="Calibri"/>
                  <a:ea typeface="新細明體"/>
                </a:rPr>
                <a:t>promoter</a:t>
              </a:r>
              <a:endParaRPr kumimoji="0" lang="zh-TW" altLang="en-US" sz="1400" dirty="0">
                <a:solidFill>
                  <a:prstClr val="black"/>
                </a:solidFill>
                <a:latin typeface="Calibri"/>
                <a:ea typeface="新細明體"/>
              </a:endParaRPr>
            </a:p>
          </p:txBody>
        </p:sp>
        <p:sp>
          <p:nvSpPr>
            <p:cNvPr id="52" name="向右箭號 51"/>
            <p:cNvSpPr/>
            <p:nvPr/>
          </p:nvSpPr>
          <p:spPr>
            <a:xfrm rot="20719222">
              <a:off x="690627" y="1279076"/>
              <a:ext cx="480659" cy="192747"/>
            </a:xfrm>
            <a:prstGeom prst="rightArrow">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a:solidFill>
                  <a:prstClr val="white"/>
                </a:solidFill>
              </a:endParaRPr>
            </a:p>
          </p:txBody>
        </p:sp>
        <p:cxnSp>
          <p:nvCxnSpPr>
            <p:cNvPr id="53" name="直線接點 52"/>
            <p:cNvCxnSpPr/>
            <p:nvPr/>
          </p:nvCxnSpPr>
          <p:spPr>
            <a:xfrm flipH="1" flipV="1">
              <a:off x="755814" y="1186435"/>
              <a:ext cx="144016" cy="2160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線接點 55"/>
            <p:cNvCxnSpPr/>
            <p:nvPr/>
          </p:nvCxnSpPr>
          <p:spPr>
            <a:xfrm flipV="1">
              <a:off x="1360703" y="1150947"/>
              <a:ext cx="196309" cy="2449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文字方塊 56"/>
            <p:cNvSpPr txBox="1"/>
            <p:nvPr/>
          </p:nvSpPr>
          <p:spPr>
            <a:xfrm>
              <a:off x="521550" y="1740296"/>
              <a:ext cx="1170320" cy="369332"/>
            </a:xfrm>
            <a:prstGeom prst="rect">
              <a:avLst/>
            </a:prstGeom>
            <a:noFill/>
          </p:spPr>
          <p:txBody>
            <a:bodyPr wrap="none" rtlCol="0">
              <a:spAutoFit/>
            </a:bodyPr>
            <a:lstStyle/>
            <a:p>
              <a:pPr fontAlgn="auto">
                <a:spcBef>
                  <a:spcPts val="0"/>
                </a:spcBef>
                <a:spcAft>
                  <a:spcPts val="0"/>
                </a:spcAft>
              </a:pPr>
              <a:r>
                <a:rPr kumimoji="0" lang="en-US" altLang="zh-TW" sz="1800" dirty="0" err="1" smtClean="0">
                  <a:solidFill>
                    <a:srgbClr val="0000CC"/>
                  </a:solidFill>
                  <a:latin typeface="Calibri" panose="020F0502020204030204" pitchFamily="34" charset="0"/>
                  <a:ea typeface="新細明體"/>
                </a:rPr>
                <a:t>pIns</a:t>
              </a:r>
              <a:r>
                <a:rPr kumimoji="0" lang="en-US" altLang="zh-TW" sz="1800" dirty="0" smtClean="0">
                  <a:solidFill>
                    <a:srgbClr val="0000CC"/>
                  </a:solidFill>
                  <a:latin typeface="Calibri" panose="020F0502020204030204" pitchFamily="34" charset="0"/>
                  <a:ea typeface="新細明體"/>
                </a:rPr>
                <a:t>-</a:t>
              </a:r>
              <a:r>
                <a:rPr kumimoji="0" lang="el-GR" altLang="zh-TW" sz="1800" dirty="0">
                  <a:solidFill>
                    <a:srgbClr val="0000CC"/>
                  </a:solidFill>
                  <a:latin typeface="Calibri" panose="020F0502020204030204" pitchFamily="34" charset="0"/>
                  <a:ea typeface="新細明體"/>
                </a:rPr>
                <a:t>α</a:t>
              </a:r>
              <a:r>
                <a:rPr kumimoji="0" lang="en-US" altLang="zh-TW" sz="1800" dirty="0">
                  <a:solidFill>
                    <a:srgbClr val="0000CC"/>
                  </a:solidFill>
                  <a:latin typeface="Calibri" panose="020F0502020204030204" pitchFamily="34" charset="0"/>
                  <a:ea typeface="新細明體"/>
                </a:rPr>
                <a:t>PEG</a:t>
              </a:r>
              <a:endParaRPr kumimoji="0" lang="zh-TW" altLang="en-US" sz="1800" dirty="0">
                <a:solidFill>
                  <a:srgbClr val="0000CC"/>
                </a:solidFill>
                <a:latin typeface="Calibri"/>
                <a:ea typeface="新細明體"/>
              </a:endParaRPr>
            </a:p>
          </p:txBody>
        </p:sp>
      </p:grpSp>
      <p:sp>
        <p:nvSpPr>
          <p:cNvPr id="59" name="文字方塊 58"/>
          <p:cNvSpPr txBox="1"/>
          <p:nvPr/>
        </p:nvSpPr>
        <p:spPr>
          <a:xfrm>
            <a:off x="174223" y="2078850"/>
            <a:ext cx="1865896" cy="584775"/>
          </a:xfrm>
          <a:prstGeom prst="rect">
            <a:avLst/>
          </a:prstGeom>
          <a:noFill/>
        </p:spPr>
        <p:txBody>
          <a:bodyPr wrap="none" rtlCol="0">
            <a:spAutoFit/>
          </a:bodyPr>
          <a:lstStyle/>
          <a:p>
            <a:pPr algn="ctr" fontAlgn="auto">
              <a:spcBef>
                <a:spcPts val="0"/>
              </a:spcBef>
              <a:spcAft>
                <a:spcPts val="0"/>
              </a:spcAft>
            </a:pPr>
            <a:r>
              <a:rPr kumimoji="0" lang="en-US" altLang="zh-TW" sz="1600" dirty="0" smtClean="0">
                <a:solidFill>
                  <a:prstClr val="black"/>
                </a:solidFill>
                <a:latin typeface="Calibri"/>
                <a:ea typeface="新細明體"/>
              </a:rPr>
              <a:t>Specifically express </a:t>
            </a:r>
          </a:p>
          <a:p>
            <a:pPr algn="ctr" fontAlgn="auto">
              <a:spcBef>
                <a:spcPts val="0"/>
              </a:spcBef>
              <a:spcAft>
                <a:spcPts val="0"/>
              </a:spcAft>
            </a:pPr>
            <a:r>
              <a:rPr kumimoji="0" lang="en-US" altLang="zh-TW" sz="1600" dirty="0" smtClean="0">
                <a:solidFill>
                  <a:prstClr val="black"/>
                </a:solidFill>
                <a:latin typeface="Calibri"/>
                <a:ea typeface="新細明體"/>
              </a:rPr>
              <a:t>in </a:t>
            </a:r>
            <a:r>
              <a:rPr kumimoji="0" lang="en-US" altLang="zh-TW" sz="1600" dirty="0">
                <a:solidFill>
                  <a:prstClr val="black"/>
                </a:solidFill>
                <a:latin typeface="Calibri"/>
                <a:ea typeface="新細明體"/>
              </a:rPr>
              <a:t>islet </a:t>
            </a:r>
            <a:r>
              <a:rPr kumimoji="0" lang="el-GR" altLang="zh-TW" sz="1600" dirty="0">
                <a:solidFill>
                  <a:prstClr val="black"/>
                </a:solidFill>
                <a:latin typeface="Calibri"/>
                <a:ea typeface="新細明體"/>
              </a:rPr>
              <a:t>β</a:t>
            </a:r>
            <a:r>
              <a:rPr kumimoji="0" lang="en-US" altLang="zh-TW" sz="1600" dirty="0">
                <a:solidFill>
                  <a:prstClr val="black"/>
                </a:solidFill>
                <a:latin typeface="Calibri"/>
                <a:ea typeface="新細明體"/>
              </a:rPr>
              <a:t> </a:t>
            </a:r>
            <a:r>
              <a:rPr kumimoji="0" lang="en-US" altLang="zh-TW" sz="1600" dirty="0" smtClean="0">
                <a:solidFill>
                  <a:prstClr val="black"/>
                </a:solidFill>
                <a:latin typeface="Calibri"/>
                <a:ea typeface="新細明體"/>
              </a:rPr>
              <a:t>cells</a:t>
            </a:r>
            <a:endParaRPr kumimoji="0" lang="zh-TW" altLang="en-US" sz="1600" dirty="0">
              <a:solidFill>
                <a:prstClr val="black"/>
              </a:solidFill>
              <a:latin typeface="Calibri"/>
              <a:ea typeface="新細明體"/>
            </a:endParaRPr>
          </a:p>
        </p:txBody>
      </p:sp>
    </p:spTree>
    <p:extLst>
      <p:ext uri="{BB962C8B-B14F-4D97-AF65-F5344CB8AC3E}">
        <p14:creationId xmlns="" xmlns:p14="http://schemas.microsoft.com/office/powerpoint/2010/main" val="3133273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5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25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250"/>
                                        <p:tgtEl>
                                          <p:spTgt spid="4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250"/>
                                        <p:tgtEl>
                                          <p:spTgt spid="4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250"/>
                                        <p:tgtEl>
                                          <p:spTgt spid="2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25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250"/>
                                        <p:tgtEl>
                                          <p:spTgt spid="40"/>
                                        </p:tgtEl>
                                      </p:cBhvr>
                                    </p:animEffect>
                                  </p:childTnLst>
                                </p:cTn>
                              </p:par>
                              <p:par>
                                <p:cTn id="30" presetID="10" presetClass="entr" presetSubtype="0"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250"/>
                                        <p:tgtEl>
                                          <p:spTgt spid="41"/>
                                        </p:tgtEl>
                                      </p:cBhvr>
                                    </p:animEffect>
                                  </p:childTnLst>
                                </p:cTn>
                              </p:par>
                              <p:par>
                                <p:cTn id="33" presetID="10" presetClass="entr" presetSubtype="0" fill="hold" nodeType="withEffect">
                                  <p:stCondLst>
                                    <p:cond delay="25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250"/>
                                        <p:tgtEl>
                                          <p:spTgt spid="26"/>
                                        </p:tgtEl>
                                      </p:cBhvr>
                                    </p:animEffect>
                                  </p:childTnLst>
                                </p:cTn>
                              </p:par>
                              <p:par>
                                <p:cTn id="36" presetID="10" presetClass="entr" presetSubtype="0" fill="hold" nodeType="withEffect">
                                  <p:stCondLst>
                                    <p:cond delay="25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250"/>
                                        <p:tgtEl>
                                          <p:spTgt spid="31"/>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0" grpId="0"/>
      <p:bldP spid="39" grpId="0"/>
      <p:bldP spid="40" grpId="0"/>
      <p:bldP spid="4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矩形 104"/>
          <p:cNvSpPr/>
          <p:nvPr/>
        </p:nvSpPr>
        <p:spPr>
          <a:xfrm>
            <a:off x="1961710" y="503675"/>
            <a:ext cx="4905545" cy="225025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39" name="群組 138"/>
          <p:cNvGrpSpPr/>
          <p:nvPr/>
        </p:nvGrpSpPr>
        <p:grpSpPr>
          <a:xfrm>
            <a:off x="5292080" y="4959170"/>
            <a:ext cx="3285365" cy="1898830"/>
            <a:chOff x="5292080" y="4959170"/>
            <a:chExt cx="3285365" cy="1898830"/>
          </a:xfrm>
        </p:grpSpPr>
        <p:pic>
          <p:nvPicPr>
            <p:cNvPr id="114" name="圖片 9" descr="Figure 8.tif"/>
            <p:cNvPicPr>
              <a:picLocks noChangeAspect="1" noChangeArrowheads="1"/>
            </p:cNvPicPr>
            <p:nvPr/>
          </p:nvPicPr>
          <p:blipFill>
            <a:blip r:embed="rId3" cstate="print"/>
            <a:srcRect l="54802" t="5604" r="1202" b="4216"/>
            <a:stretch>
              <a:fillRect/>
            </a:stretch>
          </p:blipFill>
          <p:spPr bwMode="auto">
            <a:xfrm>
              <a:off x="5292080" y="5248637"/>
              <a:ext cx="3285365" cy="1609363"/>
            </a:xfrm>
            <a:prstGeom prst="rect">
              <a:avLst/>
            </a:prstGeom>
            <a:noFill/>
            <a:ln w="9525">
              <a:noFill/>
              <a:miter lim="800000"/>
              <a:headEnd/>
              <a:tailEnd/>
            </a:ln>
          </p:spPr>
        </p:pic>
        <p:sp>
          <p:nvSpPr>
            <p:cNvPr id="67" name="矩形 66"/>
            <p:cNvSpPr/>
            <p:nvPr/>
          </p:nvSpPr>
          <p:spPr>
            <a:xfrm>
              <a:off x="5381566" y="4959170"/>
              <a:ext cx="3147335" cy="369332"/>
            </a:xfrm>
            <a:prstGeom prst="rect">
              <a:avLst/>
            </a:prstGeom>
          </p:spPr>
          <p:txBody>
            <a:bodyPr wrap="none">
              <a:spAutoFit/>
            </a:bodyPr>
            <a:lstStyle/>
            <a:p>
              <a:pPr algn="ctr" fontAlgn="auto">
                <a:spcBef>
                  <a:spcPts val="0"/>
                </a:spcBef>
                <a:spcAft>
                  <a:spcPts val="0"/>
                </a:spcAft>
              </a:pPr>
              <a:r>
                <a:rPr kumimoji="0" lang="en-US" altLang="zh-TW" sz="1800" dirty="0" smtClean="0">
                  <a:solidFill>
                    <a:srgbClr val="FF0000"/>
                  </a:solidFill>
                  <a:latin typeface="Times New Roman" pitchFamily="18" charset="0"/>
                  <a:ea typeface="新細明體"/>
                  <a:cs typeface="Times New Roman" pitchFamily="18" charset="0"/>
                </a:rPr>
                <a:t>Anti-PEG reporter expression</a:t>
              </a:r>
              <a:endParaRPr kumimoji="0" lang="zh-TW" altLang="en-US" sz="1800" dirty="0">
                <a:solidFill>
                  <a:srgbClr val="FF0000"/>
                </a:solidFill>
                <a:latin typeface="Times New Roman" pitchFamily="18" charset="0"/>
                <a:ea typeface="新細明體"/>
                <a:cs typeface="Times New Roman" pitchFamily="18" charset="0"/>
              </a:endParaRPr>
            </a:p>
          </p:txBody>
        </p:sp>
      </p:grpSp>
      <p:grpSp>
        <p:nvGrpSpPr>
          <p:cNvPr id="132" name="群組 131"/>
          <p:cNvGrpSpPr/>
          <p:nvPr/>
        </p:nvGrpSpPr>
        <p:grpSpPr>
          <a:xfrm>
            <a:off x="681835" y="2703119"/>
            <a:ext cx="1765358" cy="2414764"/>
            <a:chOff x="681835" y="2703119"/>
            <a:chExt cx="1765358" cy="2414764"/>
          </a:xfrm>
        </p:grpSpPr>
        <p:grpSp>
          <p:nvGrpSpPr>
            <p:cNvPr id="13" name="群組 88"/>
            <p:cNvGrpSpPr/>
            <p:nvPr/>
          </p:nvGrpSpPr>
          <p:grpSpPr>
            <a:xfrm>
              <a:off x="681835" y="3688481"/>
              <a:ext cx="1491807" cy="662644"/>
              <a:chOff x="645253" y="1641148"/>
              <a:chExt cx="3599892" cy="1728192"/>
            </a:xfrm>
          </p:grpSpPr>
          <p:pic>
            <p:nvPicPr>
              <p:cNvPr id="90" name="Picture 2"/>
              <p:cNvPicPr>
                <a:picLocks noChangeAspect="1" noChangeArrowheads="1"/>
              </p:cNvPicPr>
              <p:nvPr/>
            </p:nvPicPr>
            <p:blipFill>
              <a:blip r:embed="rId4" cstate="print"/>
              <a:srcRect l="6842" t="38503" r="21321"/>
              <a:stretch>
                <a:fillRect/>
              </a:stretch>
            </p:blipFill>
            <p:spPr bwMode="auto">
              <a:xfrm>
                <a:off x="645253" y="1641148"/>
                <a:ext cx="3599892" cy="1728192"/>
              </a:xfrm>
              <a:prstGeom prst="rect">
                <a:avLst/>
              </a:prstGeom>
              <a:noFill/>
              <a:ln w="9525">
                <a:noFill/>
                <a:miter lim="800000"/>
                <a:headEnd/>
                <a:tailEnd/>
              </a:ln>
            </p:spPr>
          </p:pic>
          <p:sp>
            <p:nvSpPr>
              <p:cNvPr id="91" name="矩形 90"/>
              <p:cNvSpPr/>
              <p:nvPr/>
            </p:nvSpPr>
            <p:spPr>
              <a:xfrm>
                <a:off x="1835696" y="2105134"/>
                <a:ext cx="857117" cy="734400"/>
              </a:xfrm>
              <a:prstGeom prst="rect">
                <a:avLst/>
              </a:prstGeom>
              <a:solidFill>
                <a:srgbClr val="CBCBCB"/>
              </a:solidFill>
              <a:ln w="6350">
                <a:solidFill>
                  <a:srgbClr val="CBC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grpSp>
        <p:sp>
          <p:nvSpPr>
            <p:cNvPr id="92" name="文字方塊 91"/>
            <p:cNvSpPr txBox="1"/>
            <p:nvPr/>
          </p:nvSpPr>
          <p:spPr>
            <a:xfrm>
              <a:off x="802674" y="4227716"/>
              <a:ext cx="1035027" cy="553998"/>
            </a:xfrm>
            <a:prstGeom prst="rect">
              <a:avLst/>
            </a:prstGeom>
            <a:noFill/>
          </p:spPr>
          <p:txBody>
            <a:bodyPr wrap="none" rtlCol="0">
              <a:spAutoFit/>
            </a:bodyPr>
            <a:lstStyle/>
            <a:p>
              <a:pPr fontAlgn="auto">
                <a:spcBef>
                  <a:spcPts val="0"/>
                </a:spcBef>
                <a:spcAft>
                  <a:spcPts val="0"/>
                </a:spcAft>
              </a:pPr>
              <a:r>
                <a:rPr kumimoji="0" lang="en-US" altLang="zh-TW" sz="1600" dirty="0">
                  <a:solidFill>
                    <a:prstClr val="black"/>
                  </a:solidFill>
                  <a:latin typeface="Calibri"/>
                  <a:ea typeface="新細明體"/>
                </a:rPr>
                <a:t>NOD</a:t>
              </a:r>
              <a:r>
                <a:rPr kumimoji="0" lang="zh-TW" altLang="en-US" sz="1600" dirty="0">
                  <a:solidFill>
                    <a:prstClr val="black"/>
                  </a:solidFill>
                  <a:latin typeface="Calibri"/>
                  <a:ea typeface="新細明體"/>
                </a:rPr>
                <a:t> </a:t>
              </a:r>
              <a:r>
                <a:rPr kumimoji="0" lang="en-US" altLang="zh-TW" sz="1600" dirty="0">
                  <a:solidFill>
                    <a:prstClr val="black"/>
                  </a:solidFill>
                  <a:latin typeface="Calibri"/>
                  <a:ea typeface="新細明體"/>
                </a:rPr>
                <a:t>mice</a:t>
              </a:r>
            </a:p>
            <a:p>
              <a:pPr algn="ctr" fontAlgn="auto">
                <a:spcBef>
                  <a:spcPts val="0"/>
                </a:spcBef>
                <a:spcAft>
                  <a:spcPts val="0"/>
                </a:spcAft>
              </a:pPr>
              <a:r>
                <a:rPr kumimoji="0" lang="en-US" altLang="zh-TW" sz="1400" dirty="0">
                  <a:solidFill>
                    <a:prstClr val="black"/>
                  </a:solidFill>
                  <a:latin typeface="Calibri"/>
                  <a:ea typeface="新細明體"/>
                </a:rPr>
                <a:t>(wild type)</a:t>
              </a:r>
              <a:endParaRPr kumimoji="0" lang="zh-TW" altLang="en-US" sz="1400" dirty="0">
                <a:solidFill>
                  <a:prstClr val="black"/>
                </a:solidFill>
                <a:latin typeface="Calibri"/>
                <a:ea typeface="新細明體"/>
              </a:endParaRPr>
            </a:p>
          </p:txBody>
        </p:sp>
        <p:sp>
          <p:nvSpPr>
            <p:cNvPr id="93" name="乘號 92"/>
            <p:cNvSpPr/>
            <p:nvPr/>
          </p:nvSpPr>
          <p:spPr>
            <a:xfrm>
              <a:off x="1184488" y="4707858"/>
              <a:ext cx="345311" cy="410025"/>
            </a:xfrm>
            <a:prstGeom prst="mathMultiply">
              <a:avLst>
                <a:gd name="adj1" fmla="val 17863"/>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95" name="矩形圖說文字 94"/>
            <p:cNvSpPr/>
            <p:nvPr/>
          </p:nvSpPr>
          <p:spPr>
            <a:xfrm>
              <a:off x="1110012" y="2703119"/>
              <a:ext cx="1256727" cy="1000136"/>
            </a:xfrm>
            <a:prstGeom prst="wedgeRectCallout">
              <a:avLst>
                <a:gd name="adj1" fmla="val -29365"/>
                <a:gd name="adj2" fmla="val 71913"/>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96" name="文字方塊 95"/>
            <p:cNvSpPr txBox="1"/>
            <p:nvPr/>
          </p:nvSpPr>
          <p:spPr>
            <a:xfrm>
              <a:off x="1382478" y="2997378"/>
              <a:ext cx="1064715" cy="261610"/>
            </a:xfrm>
            <a:prstGeom prst="rect">
              <a:avLst/>
            </a:prstGeom>
            <a:noFill/>
          </p:spPr>
          <p:txBody>
            <a:bodyPr wrap="none" rtlCol="0">
              <a:spAutoFit/>
            </a:bodyPr>
            <a:lstStyle/>
            <a:p>
              <a:pPr fontAlgn="auto">
                <a:spcBef>
                  <a:spcPts val="0"/>
                </a:spcBef>
                <a:spcAft>
                  <a:spcPts val="0"/>
                </a:spcAft>
              </a:pPr>
              <a:r>
                <a:rPr kumimoji="0" lang="en-US" altLang="zh-TW" sz="1100" b="0" dirty="0">
                  <a:solidFill>
                    <a:prstClr val="black"/>
                  </a:solidFill>
                  <a:latin typeface="Calibri"/>
                  <a:ea typeface="新細明體"/>
                </a:rPr>
                <a:t>(</a:t>
              </a:r>
              <a:r>
                <a:rPr kumimoji="0" lang="en-US" altLang="zh-TW" sz="1100" b="0" dirty="0" err="1">
                  <a:solidFill>
                    <a:prstClr val="black"/>
                  </a:solidFill>
                  <a:latin typeface="Calibri"/>
                  <a:ea typeface="新細明體"/>
                </a:rPr>
                <a:t>nontransgene</a:t>
              </a:r>
              <a:r>
                <a:rPr kumimoji="0" lang="en-US" altLang="zh-TW" sz="1100" b="0" dirty="0">
                  <a:solidFill>
                    <a:prstClr val="black"/>
                  </a:solidFill>
                  <a:latin typeface="Calibri"/>
                  <a:ea typeface="新細明體"/>
                </a:rPr>
                <a:t>)</a:t>
              </a:r>
              <a:endParaRPr kumimoji="0" lang="zh-TW" altLang="en-US" sz="1100" b="0" dirty="0">
                <a:solidFill>
                  <a:prstClr val="black"/>
                </a:solidFill>
                <a:latin typeface="Calibri"/>
                <a:ea typeface="新細明體"/>
              </a:endParaRPr>
            </a:p>
          </p:txBody>
        </p:sp>
        <p:sp>
          <p:nvSpPr>
            <p:cNvPr id="97" name="文字方塊 96"/>
            <p:cNvSpPr txBox="1"/>
            <p:nvPr/>
          </p:nvSpPr>
          <p:spPr>
            <a:xfrm>
              <a:off x="1662248" y="2736677"/>
              <a:ext cx="518091" cy="369332"/>
            </a:xfrm>
            <a:prstGeom prst="rect">
              <a:avLst/>
            </a:prstGeom>
            <a:noFill/>
          </p:spPr>
          <p:txBody>
            <a:bodyPr wrap="none" rtlCol="0">
              <a:spAutoFit/>
            </a:bodyPr>
            <a:lstStyle/>
            <a:p>
              <a:pPr fontAlgn="auto">
                <a:spcBef>
                  <a:spcPts val="0"/>
                </a:spcBef>
                <a:spcAft>
                  <a:spcPts val="0"/>
                </a:spcAft>
              </a:pPr>
              <a:r>
                <a:rPr kumimoji="0" lang="en-US" altLang="zh-TW" sz="1800" dirty="0">
                  <a:solidFill>
                    <a:prstClr val="black"/>
                  </a:solidFill>
                  <a:latin typeface="Calibri"/>
                  <a:ea typeface="新細明體"/>
                </a:rPr>
                <a:t>0/0</a:t>
              </a:r>
              <a:endParaRPr kumimoji="0" lang="zh-TW" altLang="en-US" sz="1800" dirty="0">
                <a:solidFill>
                  <a:prstClr val="black"/>
                </a:solidFill>
                <a:latin typeface="Calibri"/>
                <a:ea typeface="新細明體"/>
              </a:endParaRPr>
            </a:p>
          </p:txBody>
        </p:sp>
        <p:grpSp>
          <p:nvGrpSpPr>
            <p:cNvPr id="17" name="群組 97"/>
            <p:cNvGrpSpPr/>
            <p:nvPr/>
          </p:nvGrpSpPr>
          <p:grpSpPr>
            <a:xfrm>
              <a:off x="1206408" y="2810876"/>
              <a:ext cx="287539" cy="638267"/>
              <a:chOff x="2916546" y="3514236"/>
              <a:chExt cx="579942" cy="1287333"/>
            </a:xfrm>
          </p:grpSpPr>
          <p:grpSp>
            <p:nvGrpSpPr>
              <p:cNvPr id="18" name="群組 98"/>
              <p:cNvGrpSpPr/>
              <p:nvPr/>
            </p:nvGrpSpPr>
            <p:grpSpPr>
              <a:xfrm>
                <a:off x="2916546" y="3514236"/>
                <a:ext cx="223533" cy="1287333"/>
                <a:chOff x="2916546" y="3514236"/>
                <a:chExt cx="223533" cy="1287333"/>
              </a:xfrm>
            </p:grpSpPr>
            <p:grpSp>
              <p:nvGrpSpPr>
                <p:cNvPr id="19" name="群組 104"/>
                <p:cNvGrpSpPr/>
                <p:nvPr/>
              </p:nvGrpSpPr>
              <p:grpSpPr>
                <a:xfrm>
                  <a:off x="2916546" y="3514236"/>
                  <a:ext cx="223533" cy="1287333"/>
                  <a:chOff x="3094300" y="3427525"/>
                  <a:chExt cx="223533" cy="1287333"/>
                </a:xfrm>
                <a:solidFill>
                  <a:schemeClr val="accent1">
                    <a:lumMod val="75000"/>
                  </a:schemeClr>
                </a:solidFill>
              </p:grpSpPr>
              <p:sp>
                <p:nvSpPr>
                  <p:cNvPr id="107" name="橢圓 106"/>
                  <p:cNvSpPr/>
                  <p:nvPr/>
                </p:nvSpPr>
                <p:spPr>
                  <a:xfrm rot="21205785">
                    <a:off x="3101809" y="3427525"/>
                    <a:ext cx="216024" cy="705700"/>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108" name="橢圓 107"/>
                  <p:cNvSpPr/>
                  <p:nvPr/>
                </p:nvSpPr>
                <p:spPr>
                  <a:xfrm rot="540846">
                    <a:off x="3094300" y="4014066"/>
                    <a:ext cx="214177" cy="700792"/>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grpSp>
            <p:sp>
              <p:nvSpPr>
                <p:cNvPr id="106" name="橢圓 105"/>
                <p:cNvSpPr/>
                <p:nvPr/>
              </p:nvSpPr>
              <p:spPr>
                <a:xfrm>
                  <a:off x="3018106" y="4062785"/>
                  <a:ext cx="90000" cy="144016"/>
                </a:xfrm>
                <a:prstGeom prst="ellipse">
                  <a:avLst/>
                </a:prstGeom>
                <a:solidFill>
                  <a:schemeClr val="accent1">
                    <a:lumMod val="75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grpSp>
          <p:grpSp>
            <p:nvGrpSpPr>
              <p:cNvPr id="20" name="群組 99"/>
              <p:cNvGrpSpPr/>
              <p:nvPr/>
            </p:nvGrpSpPr>
            <p:grpSpPr>
              <a:xfrm>
                <a:off x="3236651" y="3576615"/>
                <a:ext cx="259837" cy="1153261"/>
                <a:chOff x="3115919" y="3489153"/>
                <a:chExt cx="259837" cy="1153261"/>
              </a:xfrm>
              <a:solidFill>
                <a:schemeClr val="tx2">
                  <a:lumMod val="40000"/>
                  <a:lumOff val="60000"/>
                </a:schemeClr>
              </a:solidFill>
            </p:grpSpPr>
            <p:sp>
              <p:nvSpPr>
                <p:cNvPr id="102" name="橢圓 101"/>
                <p:cNvSpPr/>
                <p:nvPr/>
              </p:nvSpPr>
              <p:spPr>
                <a:xfrm rot="786598">
                  <a:off x="3115919" y="3489153"/>
                  <a:ext cx="199734" cy="653533"/>
                </a:xfrm>
                <a:prstGeom prst="ellipse">
                  <a:avLst/>
                </a:prstGeom>
                <a:solidFill>
                  <a:srgbClr val="37609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103" name="橢圓 102"/>
                <p:cNvSpPr/>
                <p:nvPr/>
              </p:nvSpPr>
              <p:spPr>
                <a:xfrm rot="20119068">
                  <a:off x="3186012" y="4022782"/>
                  <a:ext cx="189744" cy="619632"/>
                </a:xfrm>
                <a:prstGeom prst="ellipse">
                  <a:avLst/>
                </a:prstGeom>
                <a:solidFill>
                  <a:srgbClr val="37609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104" name="橢圓 103"/>
                <p:cNvSpPr/>
                <p:nvPr/>
              </p:nvSpPr>
              <p:spPr>
                <a:xfrm rot="20809674">
                  <a:off x="3133426" y="4007907"/>
                  <a:ext cx="72609" cy="144016"/>
                </a:xfrm>
                <a:prstGeom prst="ellipse">
                  <a:avLst/>
                </a:prstGeom>
                <a:solidFill>
                  <a:srgbClr val="376092"/>
                </a:solidFill>
                <a:ln w="19050">
                  <a:solidFill>
                    <a:srgbClr val="3760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grpSp>
        </p:grpSp>
        <p:sp>
          <p:nvSpPr>
            <p:cNvPr id="109" name="文字方塊 108"/>
            <p:cNvSpPr txBox="1"/>
            <p:nvPr/>
          </p:nvSpPr>
          <p:spPr>
            <a:xfrm>
              <a:off x="1175158" y="3405635"/>
              <a:ext cx="1143583" cy="307777"/>
            </a:xfrm>
            <a:prstGeom prst="rect">
              <a:avLst/>
            </a:prstGeom>
            <a:noFill/>
          </p:spPr>
          <p:txBody>
            <a:bodyPr wrap="none" rtlCol="0">
              <a:spAutoFit/>
            </a:bodyPr>
            <a:lstStyle/>
            <a:p>
              <a:pPr fontAlgn="auto">
                <a:spcBef>
                  <a:spcPts val="0"/>
                </a:spcBef>
                <a:spcAft>
                  <a:spcPts val="0"/>
                </a:spcAft>
              </a:pPr>
              <a:r>
                <a:rPr kumimoji="0" lang="en-US" altLang="zh-TW" sz="1400" b="0" dirty="0">
                  <a:solidFill>
                    <a:prstClr val="black"/>
                  </a:solidFill>
                  <a:latin typeface="Calibri"/>
                  <a:ea typeface="新細明體"/>
                </a:rPr>
                <a:t>chromosome</a:t>
              </a:r>
              <a:endParaRPr kumimoji="0" lang="zh-TW" altLang="en-US" sz="1400" b="0" dirty="0">
                <a:solidFill>
                  <a:prstClr val="black"/>
                </a:solidFill>
                <a:latin typeface="Calibri"/>
                <a:ea typeface="新細明體"/>
              </a:endParaRPr>
            </a:p>
          </p:txBody>
        </p:sp>
      </p:grpSp>
      <p:sp>
        <p:nvSpPr>
          <p:cNvPr id="125" name="矩形 124"/>
          <p:cNvSpPr/>
          <p:nvPr/>
        </p:nvSpPr>
        <p:spPr>
          <a:xfrm>
            <a:off x="1466655" y="25460"/>
            <a:ext cx="6120586" cy="523220"/>
          </a:xfrm>
          <a:prstGeom prst="rect">
            <a:avLst/>
          </a:prstGeom>
        </p:spPr>
        <p:txBody>
          <a:bodyPr wrap="none">
            <a:spAutoFit/>
          </a:bodyPr>
          <a:lstStyle/>
          <a:p>
            <a:pPr lvl="0" algn="ctr"/>
            <a:r>
              <a:rPr lang="en-US" altLang="zh-TW" sz="2800" dirty="0" smtClean="0">
                <a:solidFill>
                  <a:srgbClr val="0000CC"/>
                </a:solidFill>
                <a:latin typeface="Times New Roman"/>
              </a:rPr>
              <a:t>Development of NOD/</a:t>
            </a:r>
            <a:r>
              <a:rPr lang="en-US" altLang="zh-TW" sz="2800" dirty="0" err="1" smtClean="0">
                <a:solidFill>
                  <a:srgbClr val="0000CC"/>
                </a:solidFill>
                <a:latin typeface="Times New Roman"/>
              </a:rPr>
              <a:t>pIns</a:t>
            </a:r>
            <a:r>
              <a:rPr lang="en-US" altLang="zh-TW" sz="2800" dirty="0" smtClean="0">
                <a:solidFill>
                  <a:srgbClr val="0000CC"/>
                </a:solidFill>
                <a:latin typeface="Times New Roman"/>
              </a:rPr>
              <a:t>-</a:t>
            </a:r>
            <a:r>
              <a:rPr lang="el-GR" altLang="zh-TW" sz="2800" dirty="0" smtClean="0">
                <a:solidFill>
                  <a:srgbClr val="0000CC"/>
                </a:solidFill>
                <a:latin typeface="Times New Roman"/>
              </a:rPr>
              <a:t>α</a:t>
            </a:r>
            <a:r>
              <a:rPr lang="en-US" altLang="zh-TW" sz="2800" dirty="0" smtClean="0">
                <a:solidFill>
                  <a:srgbClr val="0000CC"/>
                </a:solidFill>
                <a:latin typeface="Times New Roman"/>
              </a:rPr>
              <a:t>PEG mice</a:t>
            </a:r>
            <a:endParaRPr lang="zh-TW" altLang="en-US" sz="2800" dirty="0">
              <a:solidFill>
                <a:srgbClr val="0000CC"/>
              </a:solidFill>
              <a:latin typeface="Times New Roman"/>
            </a:endParaRPr>
          </a:p>
        </p:txBody>
      </p:sp>
      <p:sp>
        <p:nvSpPr>
          <p:cNvPr id="131" name="投影片編號版面配置區 130"/>
          <p:cNvSpPr>
            <a:spLocks noGrp="1"/>
          </p:cNvSpPr>
          <p:nvPr>
            <p:ph type="sldNum" sz="quarter" idx="12"/>
          </p:nvPr>
        </p:nvSpPr>
        <p:spPr>
          <a:xfrm>
            <a:off x="8667455" y="6444335"/>
            <a:ext cx="424390" cy="365125"/>
          </a:xfrm>
        </p:spPr>
        <p:txBody>
          <a:bodyPr/>
          <a:lstStyle/>
          <a:p>
            <a:fld id="{CF99D4FA-62AF-405A-8B3C-58202ADC9D93}" type="slidenum">
              <a:rPr lang="zh-TW" altLang="en-US" smtClean="0">
                <a:solidFill>
                  <a:prstClr val="black">
                    <a:tint val="75000"/>
                  </a:prstClr>
                </a:solidFill>
              </a:rPr>
              <a:pPr/>
              <a:t>17</a:t>
            </a:fld>
            <a:endParaRPr lang="zh-TW" altLang="en-US">
              <a:solidFill>
                <a:prstClr val="black">
                  <a:tint val="75000"/>
                </a:prstClr>
              </a:solidFill>
            </a:endParaRPr>
          </a:p>
        </p:txBody>
      </p:sp>
      <p:grpSp>
        <p:nvGrpSpPr>
          <p:cNvPr id="98" name="群組 97"/>
          <p:cNvGrpSpPr/>
          <p:nvPr/>
        </p:nvGrpSpPr>
        <p:grpSpPr>
          <a:xfrm>
            <a:off x="-63515" y="638690"/>
            <a:ext cx="2195769" cy="1596372"/>
            <a:chOff x="3176845" y="638690"/>
            <a:chExt cx="2195769" cy="1596372"/>
          </a:xfrm>
        </p:grpSpPr>
        <p:pic>
          <p:nvPicPr>
            <p:cNvPr id="47" name="圖片 46"/>
            <p:cNvPicPr>
              <a:picLocks noChangeAspect="1"/>
            </p:cNvPicPr>
            <p:nvPr/>
          </p:nvPicPr>
          <p:blipFill rotWithShape="1">
            <a:blip r:embed="rId5" cstate="print">
              <a:extLst>
                <a:ext uri="{28A0092B-C50C-407E-A947-70E740481C1C}">
                  <a14:useLocalDpi xmlns="" xmlns:a14="http://schemas.microsoft.com/office/drawing/2010/main" val="0"/>
                </a:ext>
              </a:extLst>
            </a:blip>
            <a:srcRect r="6400" b="23593"/>
            <a:stretch/>
          </p:blipFill>
          <p:spPr>
            <a:xfrm>
              <a:off x="3593165" y="638690"/>
              <a:ext cx="1383880" cy="749836"/>
            </a:xfrm>
            <a:prstGeom prst="rect">
              <a:avLst/>
            </a:prstGeom>
          </p:spPr>
        </p:pic>
        <p:sp>
          <p:nvSpPr>
            <p:cNvPr id="147" name="矩形 146"/>
            <p:cNvSpPr/>
            <p:nvPr/>
          </p:nvSpPr>
          <p:spPr>
            <a:xfrm>
              <a:off x="3176845" y="1404065"/>
              <a:ext cx="2195769" cy="830997"/>
            </a:xfrm>
            <a:prstGeom prst="rect">
              <a:avLst/>
            </a:prstGeom>
          </p:spPr>
          <p:txBody>
            <a:bodyPr wrap="square">
              <a:spAutoFit/>
            </a:bodyPr>
            <a:lstStyle/>
            <a:p>
              <a:pPr algn="ctr" fontAlgn="auto">
                <a:spcBef>
                  <a:spcPts val="0"/>
                </a:spcBef>
                <a:spcAft>
                  <a:spcPts val="0"/>
                </a:spcAft>
              </a:pPr>
              <a:r>
                <a:rPr kumimoji="0" lang="en-US" altLang="zh-TW" sz="1600" dirty="0">
                  <a:solidFill>
                    <a:prstClr val="black"/>
                  </a:solidFill>
                  <a:latin typeface="Calibri"/>
                  <a:ea typeface="新細明體"/>
                </a:rPr>
                <a:t>National Laboratory Animal </a:t>
              </a:r>
              <a:r>
                <a:rPr kumimoji="0" lang="en-US" altLang="zh-TW" sz="1600" dirty="0" smtClean="0">
                  <a:solidFill>
                    <a:prstClr val="black"/>
                  </a:solidFill>
                  <a:latin typeface="Calibri"/>
                  <a:ea typeface="新細明體"/>
                </a:rPr>
                <a:t>Center </a:t>
              </a:r>
              <a:r>
                <a:rPr kumimoji="0" lang="en-US" altLang="zh-TW" sz="1600" dirty="0">
                  <a:solidFill>
                    <a:prstClr val="black"/>
                  </a:solidFill>
                  <a:latin typeface="Calibri"/>
                  <a:ea typeface="新細明體"/>
                </a:rPr>
                <a:t>(NLAC</a:t>
              </a:r>
              <a:r>
                <a:rPr kumimoji="0" lang="en-US" altLang="zh-TW" sz="1600" dirty="0" smtClean="0">
                  <a:solidFill>
                    <a:prstClr val="black"/>
                  </a:solidFill>
                  <a:latin typeface="Calibri"/>
                  <a:ea typeface="新細明體"/>
                </a:rPr>
                <a:t>),</a:t>
              </a:r>
            </a:p>
            <a:p>
              <a:pPr algn="ctr" fontAlgn="auto">
                <a:spcBef>
                  <a:spcPts val="0"/>
                </a:spcBef>
                <a:spcAft>
                  <a:spcPts val="0"/>
                </a:spcAft>
              </a:pPr>
              <a:r>
                <a:rPr kumimoji="0" lang="en-US" altLang="zh-TW" sz="1600" dirty="0" smtClean="0">
                  <a:solidFill>
                    <a:prstClr val="black"/>
                  </a:solidFill>
                  <a:latin typeface="Calibri"/>
                  <a:ea typeface="新細明體"/>
                </a:rPr>
                <a:t>Taiwan</a:t>
              </a:r>
            </a:p>
          </p:txBody>
        </p:sp>
      </p:grpSp>
      <p:sp>
        <p:nvSpPr>
          <p:cNvPr id="148" name="矩形 147"/>
          <p:cNvSpPr/>
          <p:nvPr/>
        </p:nvSpPr>
        <p:spPr>
          <a:xfrm>
            <a:off x="3956614" y="1290246"/>
            <a:ext cx="1785516" cy="338554"/>
          </a:xfrm>
          <a:prstGeom prst="rect">
            <a:avLst/>
          </a:prstGeom>
        </p:spPr>
        <p:txBody>
          <a:bodyPr wrap="square">
            <a:spAutoFit/>
          </a:bodyPr>
          <a:lstStyle/>
          <a:p>
            <a:pPr algn="ctr" fontAlgn="auto">
              <a:spcBef>
                <a:spcPts val="0"/>
              </a:spcBef>
              <a:spcAft>
                <a:spcPts val="0"/>
              </a:spcAft>
            </a:pPr>
            <a:r>
              <a:rPr kumimoji="0" lang="en-US" altLang="zh-TW" sz="1600" dirty="0">
                <a:solidFill>
                  <a:srgbClr val="FF0000"/>
                </a:solidFill>
                <a:latin typeface="Calibri"/>
                <a:ea typeface="新細明體"/>
              </a:rPr>
              <a:t>micro-injection </a:t>
            </a:r>
            <a:endParaRPr kumimoji="0" lang="zh-TW" altLang="en-US" sz="1600" dirty="0">
              <a:solidFill>
                <a:srgbClr val="FF0000"/>
              </a:solidFill>
              <a:latin typeface="Calibri"/>
              <a:ea typeface="新細明體"/>
            </a:endParaRPr>
          </a:p>
        </p:txBody>
      </p:sp>
      <p:grpSp>
        <p:nvGrpSpPr>
          <p:cNvPr id="133" name="群組 132"/>
          <p:cNvGrpSpPr/>
          <p:nvPr/>
        </p:nvGrpSpPr>
        <p:grpSpPr>
          <a:xfrm>
            <a:off x="2215426" y="3405632"/>
            <a:ext cx="2359329" cy="2441388"/>
            <a:chOff x="2215426" y="3405632"/>
            <a:chExt cx="2359329" cy="2441388"/>
          </a:xfrm>
        </p:grpSpPr>
        <p:sp>
          <p:nvSpPr>
            <p:cNvPr id="68" name="向右箭號 67"/>
            <p:cNvSpPr/>
            <p:nvPr/>
          </p:nvSpPr>
          <p:spPr>
            <a:xfrm>
              <a:off x="2215426" y="4610359"/>
              <a:ext cx="987967" cy="228693"/>
            </a:xfrm>
            <a:prstGeom prst="rightArrow">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grpSp>
          <p:nvGrpSpPr>
            <p:cNvPr id="25" name="群組 132"/>
            <p:cNvGrpSpPr/>
            <p:nvPr/>
          </p:nvGrpSpPr>
          <p:grpSpPr>
            <a:xfrm>
              <a:off x="3477555" y="4700692"/>
              <a:ext cx="1094447" cy="515339"/>
              <a:chOff x="645253" y="1641148"/>
              <a:chExt cx="3599892" cy="1728192"/>
            </a:xfrm>
          </p:grpSpPr>
          <p:pic>
            <p:nvPicPr>
              <p:cNvPr id="134" name="Picture 2"/>
              <p:cNvPicPr>
                <a:picLocks noChangeAspect="1" noChangeArrowheads="1"/>
              </p:cNvPicPr>
              <p:nvPr/>
            </p:nvPicPr>
            <p:blipFill>
              <a:blip r:embed="rId4" cstate="print"/>
              <a:srcRect l="6842" t="38503" r="21321"/>
              <a:stretch>
                <a:fillRect/>
              </a:stretch>
            </p:blipFill>
            <p:spPr bwMode="auto">
              <a:xfrm>
                <a:off x="645253" y="1641148"/>
                <a:ext cx="3599892" cy="1728192"/>
              </a:xfrm>
              <a:prstGeom prst="rect">
                <a:avLst/>
              </a:prstGeom>
              <a:noFill/>
              <a:ln w="9525">
                <a:noFill/>
                <a:miter lim="800000"/>
                <a:headEnd/>
                <a:tailEnd/>
              </a:ln>
            </p:spPr>
          </p:pic>
          <p:sp>
            <p:nvSpPr>
              <p:cNvPr id="135" name="矩形 134"/>
              <p:cNvSpPr/>
              <p:nvPr/>
            </p:nvSpPr>
            <p:spPr>
              <a:xfrm>
                <a:off x="1835696" y="2105134"/>
                <a:ext cx="857117" cy="734400"/>
              </a:xfrm>
              <a:prstGeom prst="rect">
                <a:avLst/>
              </a:prstGeom>
              <a:solidFill>
                <a:srgbClr val="CBCBCB"/>
              </a:solidFill>
              <a:ln w="6350">
                <a:solidFill>
                  <a:srgbClr val="CBC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grpSp>
        <p:grpSp>
          <p:nvGrpSpPr>
            <p:cNvPr id="26" name="群組 125"/>
            <p:cNvGrpSpPr/>
            <p:nvPr/>
          </p:nvGrpSpPr>
          <p:grpSpPr>
            <a:xfrm>
              <a:off x="3461312" y="3405632"/>
              <a:ext cx="1113443" cy="550600"/>
              <a:chOff x="645253" y="1641148"/>
              <a:chExt cx="3599892" cy="1728192"/>
            </a:xfrm>
          </p:grpSpPr>
          <p:pic>
            <p:nvPicPr>
              <p:cNvPr id="127" name="Picture 2"/>
              <p:cNvPicPr>
                <a:picLocks noChangeAspect="1" noChangeArrowheads="1"/>
              </p:cNvPicPr>
              <p:nvPr/>
            </p:nvPicPr>
            <p:blipFill>
              <a:blip r:embed="rId4" cstate="print"/>
              <a:srcRect l="6842" t="38503" r="21321"/>
              <a:stretch>
                <a:fillRect/>
              </a:stretch>
            </p:blipFill>
            <p:spPr bwMode="auto">
              <a:xfrm>
                <a:off x="645253" y="1641148"/>
                <a:ext cx="3599892" cy="1728192"/>
              </a:xfrm>
              <a:prstGeom prst="rect">
                <a:avLst/>
              </a:prstGeom>
              <a:noFill/>
              <a:ln w="9525">
                <a:noFill/>
                <a:miter lim="800000"/>
                <a:headEnd/>
                <a:tailEnd/>
              </a:ln>
            </p:spPr>
          </p:pic>
          <p:sp>
            <p:nvSpPr>
              <p:cNvPr id="128" name="矩形 127"/>
              <p:cNvSpPr/>
              <p:nvPr/>
            </p:nvSpPr>
            <p:spPr>
              <a:xfrm>
                <a:off x="1835696" y="2105134"/>
                <a:ext cx="857117" cy="734400"/>
              </a:xfrm>
              <a:prstGeom prst="rect">
                <a:avLst/>
              </a:prstGeom>
              <a:solidFill>
                <a:srgbClr val="CBCBCB"/>
              </a:solidFill>
              <a:ln w="6350">
                <a:solidFill>
                  <a:srgbClr val="CBC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grpSp>
        <p:grpSp>
          <p:nvGrpSpPr>
            <p:cNvPr id="27" name="群組 131"/>
            <p:cNvGrpSpPr/>
            <p:nvPr/>
          </p:nvGrpSpPr>
          <p:grpSpPr>
            <a:xfrm>
              <a:off x="3441306" y="4136558"/>
              <a:ext cx="1006233" cy="473801"/>
              <a:chOff x="645253" y="1641148"/>
              <a:chExt cx="3599892" cy="1728192"/>
            </a:xfrm>
            <a:effectLst>
              <a:glow>
                <a:schemeClr val="bg1">
                  <a:alpha val="38000"/>
                </a:schemeClr>
              </a:glow>
            </a:effectLst>
          </p:grpSpPr>
          <p:pic>
            <p:nvPicPr>
              <p:cNvPr id="140" name="Picture 2"/>
              <p:cNvPicPr>
                <a:picLocks noChangeAspect="1" noChangeArrowheads="1"/>
              </p:cNvPicPr>
              <p:nvPr/>
            </p:nvPicPr>
            <p:blipFill>
              <a:blip r:embed="rId4" cstate="print"/>
              <a:srcRect l="6842" t="38503" r="21321"/>
              <a:stretch>
                <a:fillRect/>
              </a:stretch>
            </p:blipFill>
            <p:spPr bwMode="auto">
              <a:xfrm>
                <a:off x="645253" y="1641148"/>
                <a:ext cx="3599892" cy="1728192"/>
              </a:xfrm>
              <a:prstGeom prst="rect">
                <a:avLst/>
              </a:prstGeom>
              <a:noFill/>
              <a:ln w="9525">
                <a:noFill/>
                <a:miter lim="800000"/>
                <a:headEnd/>
                <a:tailEnd/>
              </a:ln>
              <a:effectLst>
                <a:glow>
                  <a:schemeClr val="accent1">
                    <a:alpha val="40000"/>
                  </a:schemeClr>
                </a:glow>
              </a:effectLst>
            </p:spPr>
          </p:pic>
          <p:sp>
            <p:nvSpPr>
              <p:cNvPr id="141" name="矩形 140"/>
              <p:cNvSpPr/>
              <p:nvPr/>
            </p:nvSpPr>
            <p:spPr>
              <a:xfrm>
                <a:off x="1835696" y="2105134"/>
                <a:ext cx="857117" cy="734400"/>
              </a:xfrm>
              <a:prstGeom prst="rect">
                <a:avLst/>
              </a:prstGeom>
              <a:solidFill>
                <a:srgbClr val="CBCBCB"/>
              </a:solidFill>
              <a:ln w="6350">
                <a:solidFill>
                  <a:srgbClr val="CBC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grpSp>
        <p:grpSp>
          <p:nvGrpSpPr>
            <p:cNvPr id="28" name="群組 141"/>
            <p:cNvGrpSpPr/>
            <p:nvPr/>
          </p:nvGrpSpPr>
          <p:grpSpPr>
            <a:xfrm>
              <a:off x="3491883" y="5373219"/>
              <a:ext cx="1006233" cy="473801"/>
              <a:chOff x="645253" y="1641148"/>
              <a:chExt cx="3599892" cy="1728192"/>
            </a:xfrm>
          </p:grpSpPr>
          <p:pic>
            <p:nvPicPr>
              <p:cNvPr id="143" name="Picture 2"/>
              <p:cNvPicPr>
                <a:picLocks noChangeAspect="1" noChangeArrowheads="1"/>
              </p:cNvPicPr>
              <p:nvPr/>
            </p:nvPicPr>
            <p:blipFill>
              <a:blip r:embed="rId4" cstate="print"/>
              <a:srcRect l="6842" t="38503" r="21321"/>
              <a:stretch>
                <a:fillRect/>
              </a:stretch>
            </p:blipFill>
            <p:spPr bwMode="auto">
              <a:xfrm>
                <a:off x="645253" y="1641148"/>
                <a:ext cx="3599892" cy="1728192"/>
              </a:xfrm>
              <a:prstGeom prst="rect">
                <a:avLst/>
              </a:prstGeom>
              <a:noFill/>
              <a:ln w="9525">
                <a:noFill/>
                <a:miter lim="800000"/>
                <a:headEnd/>
                <a:tailEnd/>
              </a:ln>
              <a:effectLst>
                <a:glow>
                  <a:schemeClr val="accent1">
                    <a:alpha val="40000"/>
                  </a:schemeClr>
                </a:glow>
              </a:effectLst>
            </p:spPr>
          </p:pic>
          <p:sp>
            <p:nvSpPr>
              <p:cNvPr id="144" name="矩形 143"/>
              <p:cNvSpPr/>
              <p:nvPr/>
            </p:nvSpPr>
            <p:spPr>
              <a:xfrm>
                <a:off x="1835696" y="2105134"/>
                <a:ext cx="857117" cy="734400"/>
              </a:xfrm>
              <a:prstGeom prst="rect">
                <a:avLst/>
              </a:prstGeom>
              <a:solidFill>
                <a:srgbClr val="CBCBCB"/>
              </a:solidFill>
              <a:ln w="6350">
                <a:solidFill>
                  <a:srgbClr val="CBC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grpSp>
        <p:grpSp>
          <p:nvGrpSpPr>
            <p:cNvPr id="30" name="群組 128"/>
            <p:cNvGrpSpPr/>
            <p:nvPr/>
          </p:nvGrpSpPr>
          <p:grpSpPr>
            <a:xfrm>
              <a:off x="3441306" y="4136558"/>
              <a:ext cx="1006233" cy="473801"/>
              <a:chOff x="645253" y="1641148"/>
              <a:chExt cx="3599892" cy="1728192"/>
            </a:xfrm>
            <a:effectLst>
              <a:glow rad="266700">
                <a:schemeClr val="tx2">
                  <a:lumMod val="20000"/>
                  <a:lumOff val="80000"/>
                </a:schemeClr>
              </a:glow>
            </a:effectLst>
          </p:grpSpPr>
          <p:pic>
            <p:nvPicPr>
              <p:cNvPr id="130" name="Picture 2"/>
              <p:cNvPicPr>
                <a:picLocks noChangeAspect="1" noChangeArrowheads="1"/>
              </p:cNvPicPr>
              <p:nvPr/>
            </p:nvPicPr>
            <p:blipFill>
              <a:blip r:embed="rId4" cstate="print"/>
              <a:srcRect l="6842" t="38503" r="21321"/>
              <a:stretch>
                <a:fillRect/>
              </a:stretch>
            </p:blipFill>
            <p:spPr bwMode="auto">
              <a:xfrm>
                <a:off x="645253" y="1641148"/>
                <a:ext cx="3599892" cy="1728192"/>
              </a:xfrm>
              <a:prstGeom prst="rect">
                <a:avLst/>
              </a:prstGeom>
              <a:noFill/>
              <a:ln w="9525">
                <a:noFill/>
                <a:miter lim="800000"/>
                <a:headEnd/>
                <a:tailEnd/>
              </a:ln>
              <a:effectLst>
                <a:glow>
                  <a:schemeClr val="accent1">
                    <a:alpha val="40000"/>
                  </a:schemeClr>
                </a:glow>
              </a:effectLst>
            </p:spPr>
          </p:pic>
          <p:sp>
            <p:nvSpPr>
              <p:cNvPr id="136" name="矩形 135"/>
              <p:cNvSpPr/>
              <p:nvPr/>
            </p:nvSpPr>
            <p:spPr>
              <a:xfrm>
                <a:off x="1835696" y="2105134"/>
                <a:ext cx="857117" cy="734400"/>
              </a:xfrm>
              <a:prstGeom prst="rect">
                <a:avLst/>
              </a:prstGeom>
              <a:solidFill>
                <a:srgbClr val="CBCBCB"/>
              </a:solidFill>
              <a:ln w="6350">
                <a:solidFill>
                  <a:srgbClr val="CBC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grpSp>
        <p:grpSp>
          <p:nvGrpSpPr>
            <p:cNvPr id="31" name="群組 136"/>
            <p:cNvGrpSpPr/>
            <p:nvPr/>
          </p:nvGrpSpPr>
          <p:grpSpPr>
            <a:xfrm>
              <a:off x="3491883" y="5373219"/>
              <a:ext cx="1006233" cy="473801"/>
              <a:chOff x="645253" y="1641148"/>
              <a:chExt cx="3599892" cy="1728192"/>
            </a:xfrm>
            <a:effectLst>
              <a:glow rad="266700">
                <a:schemeClr val="tx2">
                  <a:lumMod val="20000"/>
                  <a:lumOff val="80000"/>
                </a:schemeClr>
              </a:glow>
            </a:effectLst>
          </p:grpSpPr>
          <p:pic>
            <p:nvPicPr>
              <p:cNvPr id="138" name="Picture 2"/>
              <p:cNvPicPr>
                <a:picLocks noChangeAspect="1" noChangeArrowheads="1"/>
              </p:cNvPicPr>
              <p:nvPr/>
            </p:nvPicPr>
            <p:blipFill>
              <a:blip r:embed="rId4" cstate="print"/>
              <a:srcRect l="6842" t="38503" r="21321"/>
              <a:stretch>
                <a:fillRect/>
              </a:stretch>
            </p:blipFill>
            <p:spPr bwMode="auto">
              <a:xfrm>
                <a:off x="645253" y="1641148"/>
                <a:ext cx="3599892" cy="1728192"/>
              </a:xfrm>
              <a:prstGeom prst="rect">
                <a:avLst/>
              </a:prstGeom>
              <a:noFill/>
              <a:ln w="9525">
                <a:noFill/>
                <a:miter lim="800000"/>
                <a:headEnd/>
                <a:tailEnd/>
              </a:ln>
              <a:effectLst>
                <a:glow>
                  <a:schemeClr val="accent1">
                    <a:alpha val="40000"/>
                  </a:schemeClr>
                </a:glow>
              </a:effectLst>
            </p:spPr>
          </p:pic>
          <p:sp>
            <p:nvSpPr>
              <p:cNvPr id="145" name="矩形 144"/>
              <p:cNvSpPr/>
              <p:nvPr/>
            </p:nvSpPr>
            <p:spPr>
              <a:xfrm>
                <a:off x="1835696" y="2105134"/>
                <a:ext cx="857117" cy="734400"/>
              </a:xfrm>
              <a:prstGeom prst="rect">
                <a:avLst/>
              </a:prstGeom>
              <a:solidFill>
                <a:srgbClr val="CBCBCB"/>
              </a:solidFill>
              <a:ln w="6350">
                <a:solidFill>
                  <a:srgbClr val="CBC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grpSp>
      </p:grpSp>
      <p:sp>
        <p:nvSpPr>
          <p:cNvPr id="15" name="矩形 14"/>
          <p:cNvSpPr/>
          <p:nvPr/>
        </p:nvSpPr>
        <p:spPr>
          <a:xfrm>
            <a:off x="5143263" y="2078850"/>
            <a:ext cx="668196" cy="307777"/>
          </a:xfrm>
          <a:prstGeom prst="rect">
            <a:avLst/>
          </a:prstGeom>
        </p:spPr>
        <p:txBody>
          <a:bodyPr wrap="none">
            <a:spAutoFit/>
          </a:bodyPr>
          <a:lstStyle/>
          <a:p>
            <a:pPr fontAlgn="auto">
              <a:spcBef>
                <a:spcPts val="0"/>
              </a:spcBef>
              <a:spcAft>
                <a:spcPts val="0"/>
              </a:spcAft>
            </a:pPr>
            <a:r>
              <a:rPr kumimoji="0" lang="zh-TW" altLang="en-US" sz="1400" dirty="0">
                <a:solidFill>
                  <a:prstClr val="black"/>
                </a:solidFill>
                <a:latin typeface="Calibri"/>
                <a:ea typeface="新細明體"/>
              </a:rPr>
              <a:t>zygote</a:t>
            </a:r>
          </a:p>
        </p:txBody>
      </p:sp>
      <p:pic>
        <p:nvPicPr>
          <p:cNvPr id="146" name="圖片 145"/>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5589467" y="1133745"/>
            <a:ext cx="992391" cy="1076905"/>
          </a:xfrm>
          <a:prstGeom prst="rect">
            <a:avLst/>
          </a:prstGeom>
        </p:spPr>
      </p:pic>
      <p:sp>
        <p:nvSpPr>
          <p:cNvPr id="149" name="文字方塊 148"/>
          <p:cNvSpPr txBox="1"/>
          <p:nvPr/>
        </p:nvSpPr>
        <p:spPr>
          <a:xfrm>
            <a:off x="5840528" y="2258870"/>
            <a:ext cx="846707" cy="523220"/>
          </a:xfrm>
          <a:prstGeom prst="rect">
            <a:avLst/>
          </a:prstGeom>
          <a:noFill/>
        </p:spPr>
        <p:txBody>
          <a:bodyPr wrap="none" rtlCol="0">
            <a:spAutoFit/>
          </a:bodyPr>
          <a:lstStyle/>
          <a:p>
            <a:pPr algn="ctr" fontAlgn="auto">
              <a:spcBef>
                <a:spcPts val="0"/>
              </a:spcBef>
              <a:spcAft>
                <a:spcPts val="0"/>
              </a:spcAft>
            </a:pPr>
            <a:r>
              <a:rPr kumimoji="0" lang="en-US" altLang="zh-TW" sz="1400" dirty="0">
                <a:solidFill>
                  <a:prstClr val="black"/>
                </a:solidFill>
                <a:latin typeface="Calibri"/>
                <a:ea typeface="新細明體"/>
              </a:rPr>
              <a:t>C57BL/6 </a:t>
            </a:r>
            <a:endParaRPr kumimoji="0" lang="en-US" altLang="zh-TW" sz="1400" dirty="0" smtClean="0">
              <a:solidFill>
                <a:prstClr val="black"/>
              </a:solidFill>
              <a:latin typeface="Calibri"/>
              <a:ea typeface="新細明體"/>
            </a:endParaRPr>
          </a:p>
          <a:p>
            <a:pPr algn="ctr" fontAlgn="auto">
              <a:spcBef>
                <a:spcPts val="0"/>
              </a:spcBef>
              <a:spcAft>
                <a:spcPts val="0"/>
              </a:spcAft>
            </a:pPr>
            <a:r>
              <a:rPr kumimoji="0" lang="en-US" altLang="zh-TW" sz="1400" dirty="0" smtClean="0">
                <a:solidFill>
                  <a:prstClr val="black"/>
                </a:solidFill>
                <a:latin typeface="Calibri"/>
                <a:ea typeface="新細明體"/>
              </a:rPr>
              <a:t>mice</a:t>
            </a:r>
            <a:endParaRPr kumimoji="0" lang="zh-TW" altLang="en-US" sz="1400" dirty="0">
              <a:solidFill>
                <a:prstClr val="black"/>
              </a:solidFill>
              <a:latin typeface="Calibri"/>
              <a:ea typeface="新細明體"/>
            </a:endParaRPr>
          </a:p>
        </p:txBody>
      </p:sp>
      <p:grpSp>
        <p:nvGrpSpPr>
          <p:cNvPr id="126" name="群組 125"/>
          <p:cNvGrpSpPr/>
          <p:nvPr/>
        </p:nvGrpSpPr>
        <p:grpSpPr>
          <a:xfrm>
            <a:off x="6534897" y="1133745"/>
            <a:ext cx="2582608" cy="1683769"/>
            <a:chOff x="6534897" y="1133745"/>
            <a:chExt cx="2582608" cy="1683769"/>
          </a:xfrm>
        </p:grpSpPr>
        <p:pic>
          <p:nvPicPr>
            <p:cNvPr id="11" name="Picture 2"/>
            <p:cNvPicPr>
              <a:picLocks noChangeAspect="1" noChangeArrowheads="1"/>
            </p:cNvPicPr>
            <p:nvPr/>
          </p:nvPicPr>
          <p:blipFill>
            <a:blip r:embed="rId4" cstate="print"/>
            <a:srcRect l="6842" t="38503" r="21321"/>
            <a:stretch>
              <a:fillRect/>
            </a:stretch>
          </p:blipFill>
          <p:spPr bwMode="auto">
            <a:xfrm>
              <a:off x="7271183" y="1133745"/>
              <a:ext cx="1639975" cy="733265"/>
            </a:xfrm>
            <a:prstGeom prst="rect">
              <a:avLst/>
            </a:prstGeom>
            <a:noFill/>
            <a:ln w="9525">
              <a:noFill/>
              <a:miter lim="800000"/>
              <a:headEnd/>
              <a:tailEnd/>
            </a:ln>
          </p:spPr>
        </p:pic>
        <p:sp>
          <p:nvSpPr>
            <p:cNvPr id="3" name="文字方塊 2"/>
            <p:cNvSpPr txBox="1"/>
            <p:nvPr/>
          </p:nvSpPr>
          <p:spPr>
            <a:xfrm>
              <a:off x="7110032" y="1808820"/>
              <a:ext cx="2007473" cy="338554"/>
            </a:xfrm>
            <a:prstGeom prst="rect">
              <a:avLst/>
            </a:prstGeom>
            <a:noFill/>
          </p:spPr>
          <p:txBody>
            <a:bodyPr wrap="none" rtlCol="0">
              <a:spAutoFit/>
            </a:bodyPr>
            <a:lstStyle/>
            <a:p>
              <a:pPr fontAlgn="auto">
                <a:spcBef>
                  <a:spcPts val="0"/>
                </a:spcBef>
                <a:spcAft>
                  <a:spcPts val="0"/>
                </a:spcAft>
              </a:pPr>
              <a:r>
                <a:rPr kumimoji="0" lang="en-US" altLang="zh-TW" sz="1600" u="sng" dirty="0">
                  <a:solidFill>
                    <a:srgbClr val="0000CC"/>
                  </a:solidFill>
                  <a:latin typeface="Calibri"/>
                  <a:ea typeface="新細明體"/>
                </a:rPr>
                <a:t>NOD/</a:t>
              </a:r>
              <a:r>
                <a:rPr kumimoji="0" lang="en-US" altLang="zh-TW" sz="1600" u="sng" dirty="0" err="1">
                  <a:solidFill>
                    <a:srgbClr val="0000CC"/>
                  </a:solidFill>
                  <a:latin typeface="Calibri"/>
                  <a:ea typeface="新細明體"/>
                </a:rPr>
                <a:t>pIns</a:t>
              </a:r>
              <a:r>
                <a:rPr kumimoji="0" lang="en-US" altLang="zh-TW" sz="1600" u="sng" dirty="0">
                  <a:solidFill>
                    <a:srgbClr val="0000CC"/>
                  </a:solidFill>
                  <a:latin typeface="Calibri"/>
                  <a:ea typeface="新細明體"/>
                </a:rPr>
                <a:t>-</a:t>
              </a:r>
              <a:r>
                <a:rPr kumimoji="0" lang="el-GR" altLang="zh-TW" sz="1600" u="sng" dirty="0">
                  <a:solidFill>
                    <a:srgbClr val="0000CC"/>
                  </a:solidFill>
                  <a:latin typeface="Calibri"/>
                  <a:ea typeface="新細明體"/>
                </a:rPr>
                <a:t>α</a:t>
              </a:r>
              <a:r>
                <a:rPr kumimoji="0" lang="en-US" altLang="zh-TW" sz="1600" u="sng" dirty="0">
                  <a:solidFill>
                    <a:srgbClr val="0000CC"/>
                  </a:solidFill>
                  <a:latin typeface="Calibri"/>
                  <a:ea typeface="新細明體"/>
                </a:rPr>
                <a:t>PEG mice</a:t>
              </a:r>
              <a:endParaRPr kumimoji="0" lang="zh-TW" altLang="en-US" sz="1600" u="sng" dirty="0">
                <a:solidFill>
                  <a:srgbClr val="0000CC"/>
                </a:solidFill>
                <a:latin typeface="Calibri"/>
                <a:ea typeface="新細明體"/>
              </a:endParaRPr>
            </a:p>
          </p:txBody>
        </p:sp>
        <p:sp>
          <p:nvSpPr>
            <p:cNvPr id="152" name="文字方塊 151"/>
            <p:cNvSpPr txBox="1"/>
            <p:nvPr/>
          </p:nvSpPr>
          <p:spPr>
            <a:xfrm>
              <a:off x="7200800" y="2078850"/>
              <a:ext cx="1826695" cy="738664"/>
            </a:xfrm>
            <a:prstGeom prst="rect">
              <a:avLst/>
            </a:prstGeom>
            <a:noFill/>
          </p:spPr>
          <p:txBody>
            <a:bodyPr wrap="square" rtlCol="0">
              <a:spAutoFit/>
            </a:bodyPr>
            <a:lstStyle/>
            <a:p>
              <a:pPr fontAlgn="auto">
                <a:spcBef>
                  <a:spcPts val="0"/>
                </a:spcBef>
                <a:spcAft>
                  <a:spcPts val="0"/>
                </a:spcAft>
              </a:pPr>
              <a:r>
                <a:rPr kumimoji="0" lang="en-US" altLang="zh-TW" sz="1400" dirty="0">
                  <a:solidFill>
                    <a:prstClr val="black"/>
                  </a:solidFill>
                  <a:latin typeface="Calibri"/>
                  <a:ea typeface="新細明體"/>
                </a:rPr>
                <a:t>NOD/</a:t>
              </a:r>
              <a:r>
                <a:rPr kumimoji="0" lang="en-US" altLang="zh-TW" sz="1400" dirty="0" err="1">
                  <a:solidFill>
                    <a:prstClr val="black"/>
                  </a:solidFill>
                  <a:latin typeface="Calibri"/>
                  <a:ea typeface="新細明體"/>
                </a:rPr>
                <a:t>pIns</a:t>
              </a:r>
              <a:r>
                <a:rPr kumimoji="0" lang="en-US" altLang="zh-TW" sz="1400" dirty="0">
                  <a:solidFill>
                    <a:prstClr val="black"/>
                  </a:solidFill>
                  <a:latin typeface="Calibri"/>
                  <a:ea typeface="新細明體"/>
                </a:rPr>
                <a:t>-</a:t>
              </a:r>
              <a:r>
                <a:rPr kumimoji="0" lang="el-GR" altLang="zh-TW" sz="1400" dirty="0">
                  <a:solidFill>
                    <a:prstClr val="black"/>
                  </a:solidFill>
                  <a:latin typeface="Calibri"/>
                  <a:ea typeface="新細明體"/>
                </a:rPr>
                <a:t>α</a:t>
              </a:r>
              <a:r>
                <a:rPr kumimoji="0" lang="en-US" altLang="zh-TW" sz="1400" dirty="0" smtClean="0">
                  <a:solidFill>
                    <a:prstClr val="black"/>
                  </a:solidFill>
                  <a:latin typeface="Calibri"/>
                  <a:ea typeface="新細明體"/>
                </a:rPr>
                <a:t>PEG1 (4-1)</a:t>
              </a:r>
              <a:endParaRPr kumimoji="0" lang="en-US" altLang="zh-TW" sz="1400" dirty="0">
                <a:solidFill>
                  <a:prstClr val="black"/>
                </a:solidFill>
                <a:latin typeface="Calibri"/>
                <a:ea typeface="新細明體"/>
              </a:endParaRPr>
            </a:p>
            <a:p>
              <a:pPr fontAlgn="auto">
                <a:spcBef>
                  <a:spcPts val="0"/>
                </a:spcBef>
                <a:spcAft>
                  <a:spcPts val="0"/>
                </a:spcAft>
              </a:pPr>
              <a:r>
                <a:rPr kumimoji="0" lang="en-US" altLang="zh-TW" sz="1400" dirty="0">
                  <a:solidFill>
                    <a:prstClr val="black"/>
                  </a:solidFill>
                  <a:latin typeface="Calibri"/>
                  <a:ea typeface="新細明體"/>
                </a:rPr>
                <a:t>NOD/</a:t>
              </a:r>
              <a:r>
                <a:rPr kumimoji="0" lang="en-US" altLang="zh-TW" sz="1400" dirty="0" err="1">
                  <a:solidFill>
                    <a:prstClr val="black"/>
                  </a:solidFill>
                  <a:latin typeface="Calibri"/>
                  <a:ea typeface="新細明體"/>
                </a:rPr>
                <a:t>pIns</a:t>
              </a:r>
              <a:r>
                <a:rPr kumimoji="0" lang="en-US" altLang="zh-TW" sz="1400" dirty="0">
                  <a:solidFill>
                    <a:prstClr val="black"/>
                  </a:solidFill>
                  <a:latin typeface="Calibri"/>
                  <a:ea typeface="新細明體"/>
                </a:rPr>
                <a:t>-</a:t>
              </a:r>
              <a:r>
                <a:rPr kumimoji="0" lang="el-GR" altLang="zh-TW" sz="1400" dirty="0">
                  <a:solidFill>
                    <a:prstClr val="black"/>
                  </a:solidFill>
                  <a:latin typeface="Calibri"/>
                  <a:ea typeface="新細明體"/>
                </a:rPr>
                <a:t>α</a:t>
              </a:r>
              <a:r>
                <a:rPr kumimoji="0" lang="en-US" altLang="zh-TW" sz="1400" dirty="0" smtClean="0">
                  <a:solidFill>
                    <a:prstClr val="black"/>
                  </a:solidFill>
                  <a:latin typeface="Calibri"/>
                  <a:ea typeface="新細明體"/>
                </a:rPr>
                <a:t>PEG2 (5-2)</a:t>
              </a:r>
              <a:endParaRPr kumimoji="0" lang="en-US" altLang="zh-TW" sz="1400" dirty="0">
                <a:solidFill>
                  <a:prstClr val="black"/>
                </a:solidFill>
                <a:latin typeface="Calibri"/>
                <a:ea typeface="新細明體"/>
              </a:endParaRPr>
            </a:p>
            <a:p>
              <a:pPr fontAlgn="auto">
                <a:spcBef>
                  <a:spcPts val="0"/>
                </a:spcBef>
                <a:spcAft>
                  <a:spcPts val="0"/>
                </a:spcAft>
              </a:pPr>
              <a:r>
                <a:rPr kumimoji="0" lang="en-US" altLang="zh-TW" sz="1400" dirty="0">
                  <a:solidFill>
                    <a:prstClr val="black"/>
                  </a:solidFill>
                  <a:latin typeface="Calibri"/>
                  <a:ea typeface="新細明體"/>
                </a:rPr>
                <a:t>NOD/</a:t>
              </a:r>
              <a:r>
                <a:rPr kumimoji="0" lang="en-US" altLang="zh-TW" sz="1400" dirty="0" err="1">
                  <a:solidFill>
                    <a:prstClr val="black"/>
                  </a:solidFill>
                  <a:latin typeface="Calibri"/>
                  <a:ea typeface="新細明體"/>
                </a:rPr>
                <a:t>pIns</a:t>
              </a:r>
              <a:r>
                <a:rPr kumimoji="0" lang="en-US" altLang="zh-TW" sz="1400" dirty="0">
                  <a:solidFill>
                    <a:prstClr val="black"/>
                  </a:solidFill>
                  <a:latin typeface="Calibri"/>
                  <a:ea typeface="新細明體"/>
                </a:rPr>
                <a:t>-</a:t>
              </a:r>
              <a:r>
                <a:rPr kumimoji="0" lang="el-GR" altLang="zh-TW" sz="1400" dirty="0">
                  <a:solidFill>
                    <a:prstClr val="black"/>
                  </a:solidFill>
                  <a:latin typeface="Calibri"/>
                  <a:ea typeface="新細明體"/>
                </a:rPr>
                <a:t>α</a:t>
              </a:r>
              <a:r>
                <a:rPr kumimoji="0" lang="en-US" altLang="zh-TW" sz="1400" dirty="0">
                  <a:solidFill>
                    <a:prstClr val="black"/>
                  </a:solidFill>
                  <a:latin typeface="Calibri"/>
                  <a:ea typeface="新細明體"/>
                </a:rPr>
                <a:t>PEG3 </a:t>
              </a:r>
              <a:r>
                <a:rPr kumimoji="0" lang="en-US" altLang="zh-TW" sz="1400" dirty="0" smtClean="0">
                  <a:solidFill>
                    <a:prstClr val="black"/>
                  </a:solidFill>
                  <a:latin typeface="Calibri"/>
                  <a:ea typeface="新細明體"/>
                </a:rPr>
                <a:t>(5-4)</a:t>
              </a:r>
              <a:endParaRPr kumimoji="0" lang="zh-TW" altLang="en-US" sz="1400" dirty="0">
                <a:solidFill>
                  <a:prstClr val="black"/>
                </a:solidFill>
                <a:latin typeface="Calibri"/>
                <a:ea typeface="新細明體"/>
              </a:endParaRPr>
            </a:p>
          </p:txBody>
        </p:sp>
        <p:grpSp>
          <p:nvGrpSpPr>
            <p:cNvPr id="29" name="群組 20"/>
            <p:cNvGrpSpPr/>
            <p:nvPr/>
          </p:nvGrpSpPr>
          <p:grpSpPr>
            <a:xfrm>
              <a:off x="7182290" y="2242935"/>
              <a:ext cx="49525" cy="455617"/>
              <a:chOff x="7551960" y="726184"/>
              <a:chExt cx="68040" cy="536634"/>
            </a:xfrm>
          </p:grpSpPr>
          <p:cxnSp>
            <p:nvCxnSpPr>
              <p:cNvPr id="6" name="直線接點 5"/>
              <p:cNvCxnSpPr/>
              <p:nvPr/>
            </p:nvCxnSpPr>
            <p:spPr>
              <a:xfrm>
                <a:off x="7558589" y="726184"/>
                <a:ext cx="0" cy="53663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9" name="直線接點 8"/>
              <p:cNvCxnSpPr/>
              <p:nvPr/>
            </p:nvCxnSpPr>
            <p:spPr>
              <a:xfrm>
                <a:off x="7558589" y="726184"/>
                <a:ext cx="61411"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a:off x="7551960" y="994500"/>
                <a:ext cx="61411"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a:xfrm>
                <a:off x="7558589" y="1261388"/>
                <a:ext cx="61411"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150" name="向右箭號 149"/>
            <p:cNvSpPr/>
            <p:nvPr/>
          </p:nvSpPr>
          <p:spPr>
            <a:xfrm>
              <a:off x="6534897" y="1890368"/>
              <a:ext cx="599765" cy="222066"/>
            </a:xfrm>
            <a:prstGeom prst="rightArrow">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grpSp>
      <p:pic>
        <p:nvPicPr>
          <p:cNvPr id="7" name="圖片 6"/>
          <p:cNvPicPr>
            <a:picLocks noChangeAspect="1"/>
          </p:cNvPicPr>
          <p:nvPr/>
        </p:nvPicPr>
        <p:blipFill>
          <a:blip r:embed="rId7" cstate="print">
            <a:extLst>
              <a:ext uri="{BEBA8EAE-BF5A-486C-A8C5-ECC9F3942E4B}">
                <a14:imgProps xmlns="" xmlns:a14="http://schemas.microsoft.com/office/drawing/2010/main">
                  <a14:imgLayer r:embed="rId8">
                    <a14:imgEffect>
                      <a14:backgroundRemoval t="0" b="100000" l="0" r="100000"/>
                    </a14:imgEffect>
                  </a14:imgLayer>
                </a14:imgProps>
              </a:ext>
              <a:ext uri="{28A0092B-C50C-407E-A947-70E740481C1C}">
                <a14:useLocalDpi xmlns="" xmlns:a14="http://schemas.microsoft.com/office/drawing/2010/main" val="0"/>
              </a:ext>
            </a:extLst>
          </a:blip>
          <a:stretch>
            <a:fillRect/>
          </a:stretch>
        </p:blipFill>
        <p:spPr>
          <a:xfrm>
            <a:off x="5247938" y="1774831"/>
            <a:ext cx="434011" cy="398269"/>
          </a:xfrm>
          <a:prstGeom prst="rect">
            <a:avLst/>
          </a:prstGeom>
        </p:spPr>
      </p:pic>
      <p:grpSp>
        <p:nvGrpSpPr>
          <p:cNvPr id="100" name="群組 99"/>
          <p:cNvGrpSpPr/>
          <p:nvPr/>
        </p:nvGrpSpPr>
        <p:grpSpPr>
          <a:xfrm>
            <a:off x="1888918" y="535762"/>
            <a:ext cx="3223142" cy="1723108"/>
            <a:chOff x="2338968" y="448808"/>
            <a:chExt cx="3223142" cy="1723108"/>
          </a:xfrm>
        </p:grpSpPr>
        <p:grpSp>
          <p:nvGrpSpPr>
            <p:cNvPr id="4" name="群組 44"/>
            <p:cNvGrpSpPr/>
            <p:nvPr/>
          </p:nvGrpSpPr>
          <p:grpSpPr>
            <a:xfrm rot="16200000">
              <a:off x="3627568" y="1227653"/>
              <a:ext cx="456715" cy="715113"/>
              <a:chOff x="1499781" y="955666"/>
              <a:chExt cx="519627" cy="513348"/>
            </a:xfrm>
          </p:grpSpPr>
          <p:sp>
            <p:nvSpPr>
              <p:cNvPr id="34" name="橢圓 33"/>
              <p:cNvSpPr/>
              <p:nvPr/>
            </p:nvSpPr>
            <p:spPr>
              <a:xfrm>
                <a:off x="1499781" y="955666"/>
                <a:ext cx="504056" cy="513348"/>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a:solidFill>
                    <a:prstClr val="white"/>
                  </a:solidFill>
                </a:endParaRPr>
              </a:p>
            </p:txBody>
          </p:sp>
          <p:sp>
            <p:nvSpPr>
              <p:cNvPr id="35" name="矩形 34"/>
              <p:cNvSpPr/>
              <p:nvPr/>
            </p:nvSpPr>
            <p:spPr>
              <a:xfrm rot="649830">
                <a:off x="1947400" y="1209907"/>
                <a:ext cx="72008" cy="184666"/>
              </a:xfrm>
              <a:prstGeom prst="rect">
                <a:avLst/>
              </a:prstGeom>
              <a:solidFill>
                <a:schemeClr val="accent2">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a:solidFill>
                    <a:prstClr val="white"/>
                  </a:solidFill>
                </a:endParaRPr>
              </a:p>
            </p:txBody>
          </p:sp>
          <p:sp>
            <p:nvSpPr>
              <p:cNvPr id="36" name="矩形 35"/>
              <p:cNvSpPr/>
              <p:nvPr/>
            </p:nvSpPr>
            <p:spPr>
              <a:xfrm rot="20635625">
                <a:off x="1935147" y="1018324"/>
                <a:ext cx="72008" cy="184666"/>
              </a:xfrm>
              <a:prstGeom prst="rect">
                <a:avLst/>
              </a:prstGeom>
              <a:solidFill>
                <a:schemeClr val="accent1">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a:solidFill>
                    <a:prstClr val="white"/>
                  </a:solidFill>
                </a:endParaRPr>
              </a:p>
            </p:txBody>
          </p:sp>
        </p:grpSp>
        <p:cxnSp>
          <p:nvCxnSpPr>
            <p:cNvPr id="48" name="直線接點 47"/>
            <p:cNvCxnSpPr/>
            <p:nvPr/>
          </p:nvCxnSpPr>
          <p:spPr>
            <a:xfrm>
              <a:off x="2338968" y="808789"/>
              <a:ext cx="1179804" cy="5985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接點 49"/>
            <p:cNvCxnSpPr/>
            <p:nvPr/>
          </p:nvCxnSpPr>
          <p:spPr>
            <a:xfrm flipH="1">
              <a:off x="4173200" y="837639"/>
              <a:ext cx="1343905" cy="5467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文字方塊 53"/>
            <p:cNvSpPr txBox="1"/>
            <p:nvPr/>
          </p:nvSpPr>
          <p:spPr>
            <a:xfrm>
              <a:off x="2876245" y="1802584"/>
              <a:ext cx="2010790" cy="369332"/>
            </a:xfrm>
            <a:prstGeom prst="rect">
              <a:avLst/>
            </a:prstGeom>
            <a:noFill/>
          </p:spPr>
          <p:txBody>
            <a:bodyPr wrap="square" rtlCol="0">
              <a:spAutoFit/>
            </a:bodyPr>
            <a:lstStyle/>
            <a:p>
              <a:pPr algn="ctr" fontAlgn="auto">
                <a:spcBef>
                  <a:spcPts val="0"/>
                </a:spcBef>
                <a:spcAft>
                  <a:spcPts val="0"/>
                </a:spcAft>
              </a:pPr>
              <a:r>
                <a:rPr kumimoji="0" lang="en-US" altLang="zh-TW" sz="1800" dirty="0" smtClean="0">
                  <a:solidFill>
                    <a:prstClr val="black"/>
                  </a:solidFill>
                  <a:latin typeface="Calibri"/>
                  <a:ea typeface="新細明體"/>
                </a:rPr>
                <a:t>Pins-</a:t>
              </a:r>
              <a:r>
                <a:rPr kumimoji="0" lang="el-GR" altLang="zh-TW" sz="1800" dirty="0">
                  <a:solidFill>
                    <a:prstClr val="black"/>
                  </a:solidFill>
                  <a:latin typeface="Calibri"/>
                  <a:ea typeface="新細明體"/>
                </a:rPr>
                <a:t>α</a:t>
              </a:r>
              <a:r>
                <a:rPr kumimoji="0" lang="en-US" altLang="zh-TW" sz="1800" dirty="0">
                  <a:solidFill>
                    <a:prstClr val="black"/>
                  </a:solidFill>
                  <a:latin typeface="Calibri"/>
                  <a:ea typeface="新細明體"/>
                </a:rPr>
                <a:t>PEG </a:t>
              </a:r>
              <a:r>
                <a:rPr kumimoji="0" lang="en-US" altLang="zh-TW" sz="1800" dirty="0" smtClean="0">
                  <a:solidFill>
                    <a:prstClr val="black"/>
                  </a:solidFill>
                  <a:latin typeface="Calibri"/>
                  <a:ea typeface="新細明體"/>
                </a:rPr>
                <a:t>plasmid</a:t>
              </a:r>
              <a:endParaRPr kumimoji="0" lang="zh-TW" altLang="en-US" sz="1800" dirty="0">
                <a:solidFill>
                  <a:prstClr val="black"/>
                </a:solidFill>
                <a:latin typeface="Calibri"/>
                <a:ea typeface="新細明體"/>
              </a:endParaRPr>
            </a:p>
          </p:txBody>
        </p:sp>
        <p:cxnSp>
          <p:nvCxnSpPr>
            <p:cNvPr id="151" name="直線接點 150"/>
            <p:cNvCxnSpPr>
              <a:endCxn id="154" idx="3"/>
            </p:cNvCxnSpPr>
            <p:nvPr/>
          </p:nvCxnSpPr>
          <p:spPr>
            <a:xfrm>
              <a:off x="2411876" y="649869"/>
              <a:ext cx="315023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53" name="矩形 152"/>
            <p:cNvSpPr/>
            <p:nvPr/>
          </p:nvSpPr>
          <p:spPr>
            <a:xfrm>
              <a:off x="3738913" y="549714"/>
              <a:ext cx="1613200" cy="224194"/>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200" b="0">
                <a:solidFill>
                  <a:prstClr val="white"/>
                </a:solidFill>
              </a:endParaRPr>
            </a:p>
          </p:txBody>
        </p:sp>
        <p:sp>
          <p:nvSpPr>
            <p:cNvPr id="154" name="文字方塊 153"/>
            <p:cNvSpPr txBox="1"/>
            <p:nvPr/>
          </p:nvSpPr>
          <p:spPr>
            <a:xfrm>
              <a:off x="3762141" y="503675"/>
              <a:ext cx="1799969" cy="292388"/>
            </a:xfrm>
            <a:prstGeom prst="rect">
              <a:avLst/>
            </a:prstGeom>
            <a:noFill/>
          </p:spPr>
          <p:txBody>
            <a:bodyPr wrap="square" rtlCol="0">
              <a:spAutoFit/>
            </a:bodyPr>
            <a:lstStyle/>
            <a:p>
              <a:pPr fontAlgn="auto">
                <a:spcBef>
                  <a:spcPts val="0"/>
                </a:spcBef>
                <a:spcAft>
                  <a:spcPts val="0"/>
                </a:spcAft>
              </a:pPr>
              <a:r>
                <a:rPr kumimoji="0" lang="en-US" altLang="zh-TW" sz="1300" dirty="0">
                  <a:solidFill>
                    <a:prstClr val="black"/>
                  </a:solidFill>
                  <a:latin typeface="Calibri"/>
                  <a:ea typeface="新細明體"/>
                </a:rPr>
                <a:t>anti-PEG reporter gene</a:t>
              </a:r>
              <a:endParaRPr kumimoji="0" lang="zh-TW" altLang="en-US" sz="1300" dirty="0">
                <a:solidFill>
                  <a:prstClr val="black"/>
                </a:solidFill>
                <a:latin typeface="Calibri"/>
                <a:ea typeface="新細明體"/>
              </a:endParaRPr>
            </a:p>
          </p:txBody>
        </p:sp>
        <p:sp>
          <p:nvSpPr>
            <p:cNvPr id="155" name="向右箭號 154"/>
            <p:cNvSpPr/>
            <p:nvPr/>
          </p:nvSpPr>
          <p:spPr>
            <a:xfrm>
              <a:off x="2499148" y="448808"/>
              <a:ext cx="1307767" cy="416344"/>
            </a:xfrm>
            <a:prstGeom prst="rightArrow">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dirty="0">
                <a:solidFill>
                  <a:prstClr val="white"/>
                </a:solidFill>
              </a:endParaRPr>
            </a:p>
          </p:txBody>
        </p:sp>
        <p:sp>
          <p:nvSpPr>
            <p:cNvPr id="156" name="文字方塊 155"/>
            <p:cNvSpPr txBox="1"/>
            <p:nvPr/>
          </p:nvSpPr>
          <p:spPr>
            <a:xfrm>
              <a:off x="2467663" y="503778"/>
              <a:ext cx="1339252" cy="292388"/>
            </a:xfrm>
            <a:prstGeom prst="rect">
              <a:avLst/>
            </a:prstGeom>
            <a:noFill/>
          </p:spPr>
          <p:txBody>
            <a:bodyPr wrap="square" rtlCol="0">
              <a:spAutoFit/>
            </a:bodyPr>
            <a:lstStyle/>
            <a:p>
              <a:pPr fontAlgn="auto">
                <a:spcBef>
                  <a:spcPts val="0"/>
                </a:spcBef>
                <a:spcAft>
                  <a:spcPts val="0"/>
                </a:spcAft>
              </a:pPr>
              <a:r>
                <a:rPr kumimoji="0" lang="en-US" altLang="zh-TW" sz="1300" dirty="0" smtClean="0">
                  <a:solidFill>
                    <a:prstClr val="black"/>
                  </a:solidFill>
                  <a:latin typeface="Calibri"/>
                  <a:ea typeface="新細明體"/>
                </a:rPr>
                <a:t>Insulin promoter</a:t>
              </a:r>
              <a:endParaRPr kumimoji="0" lang="zh-TW" altLang="en-US" sz="1300" dirty="0">
                <a:solidFill>
                  <a:prstClr val="black"/>
                </a:solidFill>
                <a:latin typeface="Calibri"/>
                <a:ea typeface="新細明體"/>
              </a:endParaRPr>
            </a:p>
          </p:txBody>
        </p:sp>
      </p:grpSp>
      <p:grpSp>
        <p:nvGrpSpPr>
          <p:cNvPr id="137" name="群組 136"/>
          <p:cNvGrpSpPr/>
          <p:nvPr/>
        </p:nvGrpSpPr>
        <p:grpSpPr>
          <a:xfrm>
            <a:off x="5003540" y="2978950"/>
            <a:ext cx="3483895" cy="1898229"/>
            <a:chOff x="5003540" y="2978950"/>
            <a:chExt cx="3483895" cy="1898229"/>
          </a:xfrm>
        </p:grpSpPr>
        <p:sp>
          <p:nvSpPr>
            <p:cNvPr id="83" name="文字方塊 82"/>
            <p:cNvSpPr txBox="1"/>
            <p:nvPr/>
          </p:nvSpPr>
          <p:spPr>
            <a:xfrm>
              <a:off x="5697125" y="2978950"/>
              <a:ext cx="2393604" cy="400110"/>
            </a:xfrm>
            <a:prstGeom prst="rect">
              <a:avLst/>
            </a:prstGeom>
            <a:noFill/>
          </p:spPr>
          <p:txBody>
            <a:bodyPr wrap="none" rtlCol="0">
              <a:spAutoFit/>
            </a:bodyPr>
            <a:lstStyle/>
            <a:p>
              <a:pPr fontAlgn="auto">
                <a:spcBef>
                  <a:spcPts val="0"/>
                </a:spcBef>
                <a:spcAft>
                  <a:spcPts val="0"/>
                </a:spcAft>
              </a:pPr>
              <a:r>
                <a:rPr kumimoji="0" lang="en-US" altLang="zh-TW" dirty="0" smtClean="0">
                  <a:solidFill>
                    <a:srgbClr val="FF0000"/>
                  </a:solidFill>
                  <a:latin typeface="Times New Roman" pitchFamily="18" charset="0"/>
                  <a:ea typeface="新細明體"/>
                  <a:cs typeface="Times New Roman" pitchFamily="18" charset="0"/>
                </a:rPr>
                <a:t>Genotyping </a:t>
              </a:r>
              <a:r>
                <a:rPr kumimoji="0" lang="en-US" altLang="zh-TW" dirty="0">
                  <a:solidFill>
                    <a:srgbClr val="FF0000"/>
                  </a:solidFill>
                  <a:latin typeface="Times New Roman" pitchFamily="18" charset="0"/>
                  <a:ea typeface="新細明體"/>
                  <a:cs typeface="Times New Roman" pitchFamily="18" charset="0"/>
                </a:rPr>
                <a:t>by PCR</a:t>
              </a:r>
              <a:endParaRPr kumimoji="0" lang="zh-TW" altLang="en-US" dirty="0">
                <a:solidFill>
                  <a:srgbClr val="FF0000"/>
                </a:solidFill>
                <a:latin typeface="Times New Roman" pitchFamily="18" charset="0"/>
                <a:ea typeface="新細明體"/>
                <a:cs typeface="Times New Roman" pitchFamily="18" charset="0"/>
              </a:endParaRPr>
            </a:p>
          </p:txBody>
        </p:sp>
        <p:pic>
          <p:nvPicPr>
            <p:cNvPr id="113" name="圖片 9" descr="Figure 8.tif"/>
            <p:cNvPicPr>
              <a:picLocks noChangeAspect="1" noChangeArrowheads="1"/>
            </p:cNvPicPr>
            <p:nvPr/>
          </p:nvPicPr>
          <p:blipFill>
            <a:blip r:embed="rId3" cstate="print"/>
            <a:srcRect l="916" t="21906" r="50430" b="4216"/>
            <a:stretch>
              <a:fillRect/>
            </a:stretch>
          </p:blipFill>
          <p:spPr bwMode="auto">
            <a:xfrm>
              <a:off x="5003540" y="3338990"/>
              <a:ext cx="3483895" cy="1538189"/>
            </a:xfrm>
            <a:prstGeom prst="rect">
              <a:avLst/>
            </a:prstGeom>
            <a:noFill/>
            <a:ln w="9525">
              <a:noFill/>
              <a:miter lim="800000"/>
              <a:headEnd/>
              <a:tailEnd/>
            </a:ln>
          </p:spPr>
        </p:pic>
      </p:grpSp>
      <p:sp>
        <p:nvSpPr>
          <p:cNvPr id="101" name="手繪多邊形 100"/>
          <p:cNvSpPr/>
          <p:nvPr/>
        </p:nvSpPr>
        <p:spPr>
          <a:xfrm>
            <a:off x="4050669" y="1643332"/>
            <a:ext cx="1337095" cy="288985"/>
          </a:xfrm>
          <a:custGeom>
            <a:avLst/>
            <a:gdLst>
              <a:gd name="connsiteX0" fmla="*/ 0 w 1337095"/>
              <a:gd name="connsiteY0" fmla="*/ 107830 h 288985"/>
              <a:gd name="connsiteX1" fmla="*/ 664234 w 1337095"/>
              <a:gd name="connsiteY1" fmla="*/ 30193 h 288985"/>
              <a:gd name="connsiteX2" fmla="*/ 1337095 w 1337095"/>
              <a:gd name="connsiteY2" fmla="*/ 288985 h 288985"/>
            </a:gdLst>
            <a:ahLst/>
            <a:cxnLst>
              <a:cxn ang="0">
                <a:pos x="connsiteX0" y="connsiteY0"/>
              </a:cxn>
              <a:cxn ang="0">
                <a:pos x="connsiteX1" y="connsiteY1"/>
              </a:cxn>
              <a:cxn ang="0">
                <a:pos x="connsiteX2" y="connsiteY2"/>
              </a:cxn>
            </a:cxnLst>
            <a:rect l="l" t="t" r="r" b="b"/>
            <a:pathLst>
              <a:path w="1337095" h="288985">
                <a:moveTo>
                  <a:pt x="0" y="107830"/>
                </a:moveTo>
                <a:cubicBezTo>
                  <a:pt x="220692" y="53915"/>
                  <a:pt x="441385" y="0"/>
                  <a:pt x="664234" y="30193"/>
                </a:cubicBezTo>
                <a:cubicBezTo>
                  <a:pt x="887083" y="60386"/>
                  <a:pt x="1112089" y="174685"/>
                  <a:pt x="1337095" y="288985"/>
                </a:cubicBezTo>
              </a:path>
            </a:pathLst>
          </a:cu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grpSp>
        <p:nvGrpSpPr>
          <p:cNvPr id="129" name="群組 128"/>
          <p:cNvGrpSpPr/>
          <p:nvPr/>
        </p:nvGrpSpPr>
        <p:grpSpPr>
          <a:xfrm>
            <a:off x="109437" y="5054739"/>
            <a:ext cx="2977398" cy="1723922"/>
            <a:chOff x="109437" y="5054739"/>
            <a:chExt cx="2977398" cy="1723922"/>
          </a:xfrm>
        </p:grpSpPr>
        <p:grpSp>
          <p:nvGrpSpPr>
            <p:cNvPr id="10" name="群組 84"/>
            <p:cNvGrpSpPr/>
            <p:nvPr/>
          </p:nvGrpSpPr>
          <p:grpSpPr>
            <a:xfrm>
              <a:off x="639295" y="5054739"/>
              <a:ext cx="1491807" cy="662644"/>
              <a:chOff x="645253" y="1641148"/>
              <a:chExt cx="3599892" cy="1728192"/>
            </a:xfrm>
          </p:grpSpPr>
          <p:pic>
            <p:nvPicPr>
              <p:cNvPr id="86" name="Picture 2"/>
              <p:cNvPicPr>
                <a:picLocks noChangeAspect="1" noChangeArrowheads="1"/>
              </p:cNvPicPr>
              <p:nvPr/>
            </p:nvPicPr>
            <p:blipFill>
              <a:blip r:embed="rId4" cstate="print"/>
              <a:srcRect l="6842" t="38503" r="21321"/>
              <a:stretch>
                <a:fillRect/>
              </a:stretch>
            </p:blipFill>
            <p:spPr bwMode="auto">
              <a:xfrm>
                <a:off x="645253" y="1641148"/>
                <a:ext cx="3599892" cy="1728192"/>
              </a:xfrm>
              <a:prstGeom prst="rect">
                <a:avLst/>
              </a:prstGeom>
              <a:noFill/>
              <a:ln w="9525">
                <a:noFill/>
                <a:miter lim="800000"/>
                <a:headEnd/>
                <a:tailEnd/>
              </a:ln>
            </p:spPr>
          </p:pic>
          <p:sp>
            <p:nvSpPr>
              <p:cNvPr id="87" name="矩形 86"/>
              <p:cNvSpPr/>
              <p:nvPr/>
            </p:nvSpPr>
            <p:spPr>
              <a:xfrm>
                <a:off x="1835696" y="2105134"/>
                <a:ext cx="857117" cy="734400"/>
              </a:xfrm>
              <a:prstGeom prst="rect">
                <a:avLst/>
              </a:prstGeom>
              <a:solidFill>
                <a:srgbClr val="CBCBCB"/>
              </a:solidFill>
              <a:ln w="6350">
                <a:solidFill>
                  <a:srgbClr val="CBC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grpSp>
        <p:sp>
          <p:nvSpPr>
            <p:cNvPr id="88" name="文字方塊 87"/>
            <p:cNvSpPr txBox="1"/>
            <p:nvPr/>
          </p:nvSpPr>
          <p:spPr>
            <a:xfrm>
              <a:off x="116505" y="5679540"/>
              <a:ext cx="1723357" cy="646331"/>
            </a:xfrm>
            <a:prstGeom prst="rect">
              <a:avLst/>
            </a:prstGeom>
            <a:noFill/>
          </p:spPr>
          <p:txBody>
            <a:bodyPr wrap="none" rtlCol="0">
              <a:spAutoFit/>
            </a:bodyPr>
            <a:lstStyle/>
            <a:p>
              <a:pPr fontAlgn="auto">
                <a:spcBef>
                  <a:spcPts val="0"/>
                </a:spcBef>
                <a:spcAft>
                  <a:spcPts val="0"/>
                </a:spcAft>
              </a:pPr>
              <a:r>
                <a:rPr kumimoji="0" lang="en-US" altLang="zh-TW" sz="1800" dirty="0">
                  <a:solidFill>
                    <a:prstClr val="black"/>
                  </a:solidFill>
                  <a:latin typeface="Calibri"/>
                  <a:ea typeface="新細明體"/>
                </a:rPr>
                <a:t>NOD/</a:t>
              </a:r>
              <a:r>
                <a:rPr kumimoji="0" lang="en-US" altLang="zh-TW" sz="1800" dirty="0" err="1">
                  <a:solidFill>
                    <a:prstClr val="black"/>
                  </a:solidFill>
                  <a:latin typeface="Calibri"/>
                  <a:ea typeface="新細明體"/>
                </a:rPr>
                <a:t>pIns</a:t>
              </a:r>
              <a:r>
                <a:rPr kumimoji="0" lang="en-US" altLang="zh-TW" sz="1800" dirty="0">
                  <a:solidFill>
                    <a:prstClr val="black"/>
                  </a:solidFill>
                  <a:latin typeface="Calibri"/>
                  <a:ea typeface="新細明體"/>
                </a:rPr>
                <a:t>-</a:t>
              </a:r>
              <a:r>
                <a:rPr kumimoji="0" lang="el-GR" altLang="zh-TW" sz="1800" dirty="0">
                  <a:solidFill>
                    <a:prstClr val="black"/>
                  </a:solidFill>
                  <a:latin typeface="Calibri"/>
                  <a:ea typeface="新細明體"/>
                </a:rPr>
                <a:t>α</a:t>
              </a:r>
              <a:r>
                <a:rPr kumimoji="0" lang="en-US" altLang="zh-TW" sz="1800" dirty="0" smtClean="0">
                  <a:solidFill>
                    <a:prstClr val="black"/>
                  </a:solidFill>
                  <a:latin typeface="Calibri"/>
                  <a:ea typeface="新細明體"/>
                </a:rPr>
                <a:t>PEG</a:t>
              </a:r>
            </a:p>
            <a:p>
              <a:pPr fontAlgn="auto">
                <a:spcBef>
                  <a:spcPts val="0"/>
                </a:spcBef>
                <a:spcAft>
                  <a:spcPts val="0"/>
                </a:spcAft>
              </a:pPr>
              <a:r>
                <a:rPr kumimoji="0" lang="en-US" altLang="zh-TW" sz="1800" dirty="0" smtClean="0">
                  <a:solidFill>
                    <a:prstClr val="black"/>
                  </a:solidFill>
                  <a:latin typeface="Calibri"/>
                  <a:ea typeface="新細明體"/>
                </a:rPr>
                <a:t>mice </a:t>
              </a:r>
              <a:endParaRPr kumimoji="0" lang="zh-TW" altLang="en-US" sz="1800" dirty="0">
                <a:solidFill>
                  <a:prstClr val="black"/>
                </a:solidFill>
                <a:latin typeface="Calibri"/>
                <a:ea typeface="新細明體"/>
              </a:endParaRPr>
            </a:p>
          </p:txBody>
        </p:sp>
        <p:grpSp>
          <p:nvGrpSpPr>
            <p:cNvPr id="115" name="群組 114"/>
            <p:cNvGrpSpPr/>
            <p:nvPr/>
          </p:nvGrpSpPr>
          <p:grpSpPr>
            <a:xfrm>
              <a:off x="1871050" y="5769260"/>
              <a:ext cx="1215785" cy="1009401"/>
              <a:chOff x="1871050" y="5814265"/>
              <a:chExt cx="1215785" cy="1009401"/>
            </a:xfrm>
          </p:grpSpPr>
          <p:sp>
            <p:nvSpPr>
              <p:cNvPr id="110" name="矩形圖說文字 109"/>
              <p:cNvSpPr/>
              <p:nvPr/>
            </p:nvSpPr>
            <p:spPr>
              <a:xfrm>
                <a:off x="1871700" y="5814265"/>
                <a:ext cx="1143583" cy="1000136"/>
              </a:xfrm>
              <a:prstGeom prst="wedgeRectCallout">
                <a:avLst>
                  <a:gd name="adj1" fmla="val -87218"/>
                  <a:gd name="adj2" fmla="val -96715"/>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111" name="文字方塊 110"/>
              <p:cNvSpPr txBox="1"/>
              <p:nvPr/>
            </p:nvSpPr>
            <p:spPr>
              <a:xfrm>
                <a:off x="2243334" y="6208196"/>
                <a:ext cx="843501" cy="261610"/>
              </a:xfrm>
              <a:prstGeom prst="rect">
                <a:avLst/>
              </a:prstGeom>
              <a:noFill/>
            </p:spPr>
            <p:txBody>
              <a:bodyPr wrap="none" rtlCol="0">
                <a:spAutoFit/>
              </a:bodyPr>
              <a:lstStyle/>
              <a:p>
                <a:pPr fontAlgn="auto">
                  <a:spcBef>
                    <a:spcPts val="0"/>
                  </a:spcBef>
                  <a:spcAft>
                    <a:spcPts val="0"/>
                  </a:spcAft>
                </a:pPr>
                <a:r>
                  <a:rPr kumimoji="0" lang="en-US" altLang="zh-TW" sz="1100" b="0" dirty="0">
                    <a:solidFill>
                      <a:prstClr val="black"/>
                    </a:solidFill>
                    <a:latin typeface="Calibri"/>
                    <a:ea typeface="新細明體"/>
                  </a:rPr>
                  <a:t>(transgene)</a:t>
                </a:r>
                <a:endParaRPr kumimoji="0" lang="zh-TW" altLang="en-US" sz="1100" b="0" dirty="0">
                  <a:solidFill>
                    <a:prstClr val="black"/>
                  </a:solidFill>
                  <a:latin typeface="Calibri"/>
                  <a:ea typeface="新細明體"/>
                </a:endParaRPr>
              </a:p>
            </p:txBody>
          </p:sp>
          <p:sp>
            <p:nvSpPr>
              <p:cNvPr id="112" name="文字方塊 111"/>
              <p:cNvSpPr txBox="1"/>
              <p:nvPr/>
            </p:nvSpPr>
            <p:spPr>
              <a:xfrm>
                <a:off x="2340487" y="5945957"/>
                <a:ext cx="614079" cy="369332"/>
              </a:xfrm>
              <a:prstGeom prst="rect">
                <a:avLst/>
              </a:prstGeom>
              <a:noFill/>
            </p:spPr>
            <p:txBody>
              <a:bodyPr wrap="none" rtlCol="0">
                <a:spAutoFit/>
              </a:bodyPr>
              <a:lstStyle/>
              <a:p>
                <a:pPr fontAlgn="auto">
                  <a:spcBef>
                    <a:spcPts val="0"/>
                  </a:spcBef>
                  <a:spcAft>
                    <a:spcPts val="0"/>
                  </a:spcAft>
                </a:pPr>
                <a:r>
                  <a:rPr kumimoji="0" lang="en-US" altLang="zh-TW" sz="1800" dirty="0" err="1">
                    <a:solidFill>
                      <a:prstClr val="black"/>
                    </a:solidFill>
                    <a:latin typeface="Calibri"/>
                    <a:ea typeface="新細明體"/>
                  </a:rPr>
                  <a:t>Tg</a:t>
                </a:r>
                <a:r>
                  <a:rPr kumimoji="0" lang="en-US" altLang="zh-TW" sz="1800" dirty="0">
                    <a:solidFill>
                      <a:prstClr val="black"/>
                    </a:solidFill>
                    <a:latin typeface="Calibri"/>
                    <a:ea typeface="新細明體"/>
                  </a:rPr>
                  <a:t>/0</a:t>
                </a:r>
                <a:endParaRPr kumimoji="0" lang="zh-TW" altLang="en-US" sz="1800" dirty="0">
                  <a:solidFill>
                    <a:prstClr val="black"/>
                  </a:solidFill>
                  <a:latin typeface="Calibri"/>
                  <a:ea typeface="新細明體"/>
                </a:endParaRPr>
              </a:p>
            </p:txBody>
          </p:sp>
          <p:grpSp>
            <p:nvGrpSpPr>
              <p:cNvPr id="21" name="群組 112"/>
              <p:cNvGrpSpPr/>
              <p:nvPr/>
            </p:nvGrpSpPr>
            <p:grpSpPr>
              <a:xfrm>
                <a:off x="1996902" y="5923721"/>
                <a:ext cx="287539" cy="638267"/>
                <a:chOff x="2916546" y="3514236"/>
                <a:chExt cx="579942" cy="1287333"/>
              </a:xfrm>
            </p:grpSpPr>
            <p:grpSp>
              <p:nvGrpSpPr>
                <p:cNvPr id="22" name="群組 113"/>
                <p:cNvGrpSpPr/>
                <p:nvPr/>
              </p:nvGrpSpPr>
              <p:grpSpPr>
                <a:xfrm>
                  <a:off x="2916546" y="3514236"/>
                  <a:ext cx="223533" cy="1287333"/>
                  <a:chOff x="2916546" y="3514236"/>
                  <a:chExt cx="223533" cy="1287333"/>
                </a:xfrm>
              </p:grpSpPr>
              <p:grpSp>
                <p:nvGrpSpPr>
                  <p:cNvPr id="23" name="群組 119"/>
                  <p:cNvGrpSpPr/>
                  <p:nvPr/>
                </p:nvGrpSpPr>
                <p:grpSpPr>
                  <a:xfrm>
                    <a:off x="2916546" y="3514236"/>
                    <a:ext cx="223533" cy="1287333"/>
                    <a:chOff x="3094300" y="3427525"/>
                    <a:chExt cx="223533" cy="1287333"/>
                  </a:xfrm>
                  <a:solidFill>
                    <a:schemeClr val="accent1">
                      <a:lumMod val="75000"/>
                    </a:schemeClr>
                  </a:solidFill>
                </p:grpSpPr>
                <p:sp>
                  <p:nvSpPr>
                    <p:cNvPr id="122" name="橢圓 121"/>
                    <p:cNvSpPr/>
                    <p:nvPr/>
                  </p:nvSpPr>
                  <p:spPr>
                    <a:xfrm rot="21205785">
                      <a:off x="3101809" y="3427525"/>
                      <a:ext cx="216024" cy="705700"/>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123" name="橢圓 122"/>
                    <p:cNvSpPr/>
                    <p:nvPr/>
                  </p:nvSpPr>
                  <p:spPr>
                    <a:xfrm rot="540846">
                      <a:off x="3094300" y="4014066"/>
                      <a:ext cx="214177" cy="700792"/>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grpSp>
              <p:sp>
                <p:nvSpPr>
                  <p:cNvPr id="121" name="橢圓 120"/>
                  <p:cNvSpPr/>
                  <p:nvPr/>
                </p:nvSpPr>
                <p:spPr>
                  <a:xfrm>
                    <a:off x="3018106" y="4062785"/>
                    <a:ext cx="90000" cy="144016"/>
                  </a:xfrm>
                  <a:prstGeom prst="ellipse">
                    <a:avLst/>
                  </a:prstGeom>
                  <a:solidFill>
                    <a:schemeClr val="accent1">
                      <a:lumMod val="75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grpSp>
            <p:grpSp>
              <p:nvGrpSpPr>
                <p:cNvPr id="24" name="群組 114"/>
                <p:cNvGrpSpPr/>
                <p:nvPr/>
              </p:nvGrpSpPr>
              <p:grpSpPr>
                <a:xfrm>
                  <a:off x="3236651" y="3576615"/>
                  <a:ext cx="259837" cy="1153261"/>
                  <a:chOff x="3115919" y="3489153"/>
                  <a:chExt cx="259837" cy="1153261"/>
                </a:xfrm>
                <a:solidFill>
                  <a:schemeClr val="tx2">
                    <a:lumMod val="40000"/>
                    <a:lumOff val="60000"/>
                  </a:schemeClr>
                </a:solidFill>
              </p:grpSpPr>
              <p:sp>
                <p:nvSpPr>
                  <p:cNvPr id="117" name="橢圓 116"/>
                  <p:cNvSpPr/>
                  <p:nvPr/>
                </p:nvSpPr>
                <p:spPr>
                  <a:xfrm rot="786598">
                    <a:off x="3115919" y="3489153"/>
                    <a:ext cx="199734" cy="653533"/>
                  </a:xfrm>
                  <a:prstGeom prst="ellipse">
                    <a:avLst/>
                  </a:prstGeom>
                  <a:solidFill>
                    <a:srgbClr val="37609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118" name="橢圓 117"/>
                  <p:cNvSpPr/>
                  <p:nvPr/>
                </p:nvSpPr>
                <p:spPr>
                  <a:xfrm rot="20119068">
                    <a:off x="3186012" y="4022782"/>
                    <a:ext cx="189744" cy="619632"/>
                  </a:xfrm>
                  <a:prstGeom prst="ellipse">
                    <a:avLst/>
                  </a:prstGeom>
                  <a:solidFill>
                    <a:srgbClr val="37609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119" name="橢圓 118"/>
                  <p:cNvSpPr/>
                  <p:nvPr/>
                </p:nvSpPr>
                <p:spPr>
                  <a:xfrm rot="20809674">
                    <a:off x="3133426" y="4007907"/>
                    <a:ext cx="72609" cy="144016"/>
                  </a:xfrm>
                  <a:prstGeom prst="ellipse">
                    <a:avLst/>
                  </a:prstGeom>
                  <a:solidFill>
                    <a:srgbClr val="376092"/>
                  </a:solidFill>
                  <a:ln w="19050">
                    <a:solidFill>
                      <a:srgbClr val="3760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grpSp>
            <p:sp>
              <p:nvSpPr>
                <p:cNvPr id="116" name="矩形 115"/>
                <p:cNvSpPr/>
                <p:nvPr/>
              </p:nvSpPr>
              <p:spPr>
                <a:xfrm rot="20627141">
                  <a:off x="2926921" y="3719823"/>
                  <a:ext cx="174518" cy="72609"/>
                </a:xfrm>
                <a:prstGeom prst="rect">
                  <a:avLst/>
                </a:prstGeom>
                <a:solidFill>
                  <a:schemeClr val="accent2">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grpSp>
          <p:sp>
            <p:nvSpPr>
              <p:cNvPr id="124" name="文字方塊 123"/>
              <p:cNvSpPr txBox="1"/>
              <p:nvPr/>
            </p:nvSpPr>
            <p:spPr>
              <a:xfrm>
                <a:off x="1871050" y="6515889"/>
                <a:ext cx="1143583" cy="307777"/>
              </a:xfrm>
              <a:prstGeom prst="rect">
                <a:avLst/>
              </a:prstGeom>
              <a:noFill/>
            </p:spPr>
            <p:txBody>
              <a:bodyPr wrap="none" rtlCol="0">
                <a:spAutoFit/>
              </a:bodyPr>
              <a:lstStyle/>
              <a:p>
                <a:pPr fontAlgn="auto">
                  <a:spcBef>
                    <a:spcPts val="0"/>
                  </a:spcBef>
                  <a:spcAft>
                    <a:spcPts val="0"/>
                  </a:spcAft>
                </a:pPr>
                <a:r>
                  <a:rPr kumimoji="0" lang="en-US" altLang="zh-TW" sz="1400" b="0" dirty="0">
                    <a:solidFill>
                      <a:prstClr val="black"/>
                    </a:solidFill>
                    <a:latin typeface="Calibri"/>
                    <a:ea typeface="新細明體"/>
                  </a:rPr>
                  <a:t>chromosome</a:t>
                </a:r>
                <a:endParaRPr kumimoji="0" lang="zh-TW" altLang="en-US" sz="1400" b="0" dirty="0">
                  <a:solidFill>
                    <a:prstClr val="black"/>
                  </a:solidFill>
                  <a:latin typeface="Calibri"/>
                  <a:ea typeface="新細明體"/>
                </a:endParaRPr>
              </a:p>
            </p:txBody>
          </p:sp>
        </p:grpSp>
        <p:sp>
          <p:nvSpPr>
            <p:cNvPr id="120" name="矩形 119"/>
            <p:cNvSpPr/>
            <p:nvPr/>
          </p:nvSpPr>
          <p:spPr>
            <a:xfrm>
              <a:off x="109437" y="6255023"/>
              <a:ext cx="1672253" cy="369332"/>
            </a:xfrm>
            <a:prstGeom prst="rect">
              <a:avLst/>
            </a:prstGeom>
          </p:spPr>
          <p:txBody>
            <a:bodyPr wrap="none">
              <a:spAutoFit/>
            </a:bodyPr>
            <a:lstStyle/>
            <a:p>
              <a:r>
                <a:rPr lang="en-US" altLang="zh-TW" sz="1800" dirty="0" smtClean="0">
                  <a:solidFill>
                    <a:srgbClr val="FF0000"/>
                  </a:solidFill>
                </a:rPr>
                <a:t>(</a:t>
              </a:r>
              <a:r>
                <a:rPr lang="en-US" altLang="zh-TW" sz="1800" dirty="0" err="1" smtClean="0">
                  <a:solidFill>
                    <a:srgbClr val="FF0000"/>
                  </a:solidFill>
                </a:rPr>
                <a:t>hemizygous</a:t>
              </a:r>
              <a:r>
                <a:rPr lang="en-US" altLang="zh-TW" sz="1800" dirty="0" smtClean="0">
                  <a:solidFill>
                    <a:srgbClr val="FF0000"/>
                  </a:solidFill>
                </a:rPr>
                <a:t>)</a:t>
              </a:r>
              <a:endParaRPr lang="zh-TW" altLang="en-US" sz="1800" dirty="0">
                <a:solidFill>
                  <a:srgbClr val="FF0000"/>
                </a:solidFill>
              </a:endParaRPr>
            </a:p>
          </p:txBody>
        </p:sp>
      </p:grpSp>
    </p:spTree>
    <p:extLst>
      <p:ext uri="{BB962C8B-B14F-4D97-AF65-F5344CB8AC3E}">
        <p14:creationId xmlns="" xmlns:p14="http://schemas.microsoft.com/office/powerpoint/2010/main" val="60141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fade">
                                      <p:cBhvr>
                                        <p:cTn id="7" dur="500"/>
                                        <p:tgtEl>
                                          <p:spTgt spid="1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9"/>
                                        </p:tgtEl>
                                        <p:attrNameLst>
                                          <p:attrName>style.visibility</p:attrName>
                                        </p:attrNameLst>
                                      </p:cBhvr>
                                      <p:to>
                                        <p:strVal val="visible"/>
                                      </p:to>
                                    </p:set>
                                    <p:animEffect transition="in" filter="fade">
                                      <p:cBhvr>
                                        <p:cTn id="10" dur="500"/>
                                        <p:tgtEl>
                                          <p:spTgt spid="149"/>
                                        </p:tgtEl>
                                      </p:cBhvr>
                                    </p:animEffect>
                                  </p:childTnLst>
                                </p:cTn>
                              </p:par>
                            </p:childTnLst>
                          </p:cTn>
                        </p:par>
                        <p:par>
                          <p:cTn id="11" fill="hold">
                            <p:stCondLst>
                              <p:cond delay="500"/>
                            </p:stCondLst>
                            <p:childTnLst>
                              <p:par>
                                <p:cTn id="12" presetID="0" presetClass="path" presetSubtype="0" accel="50000" decel="50000" fill="hold" nodeType="afterEffect">
                                  <p:stCondLst>
                                    <p:cond delay="0"/>
                                  </p:stCondLst>
                                  <p:childTnLst>
                                    <p:animMotion origin="layout" path="M 4.72222E-6 -1.48148E-6 L 4.72222E-6 0.00023 C 0.00729 -0.01805 0.01302 -0.03449 0.025 -0.04884 C 0.02986 -0.05486 0.03611 -0.05903 0.04236 -0.06227 C 0.04826 -0.06504 0.05468 -0.06504 0.06076 -0.06667 C 0.07795 -0.06551 0.07239 -0.06875 0.07916 -0.06435 L 0.07916 -0.06412 " pathEditMode="relative" rAng="0" ptsTypes="AAAAAAA">
                                      <p:cBhvr>
                                        <p:cTn id="13" dur="750" fill="hold"/>
                                        <p:tgtEl>
                                          <p:spTgt spid="7"/>
                                        </p:tgtEl>
                                        <p:attrNameLst>
                                          <p:attrName>ppt_x</p:attrName>
                                          <p:attrName>ppt_y</p:attrName>
                                        </p:attrNameLst>
                                      </p:cBhvr>
                                      <p:rCtr x="3958" y="-3333"/>
                                    </p:animMotion>
                                  </p:childTnLst>
                                </p:cTn>
                              </p:par>
                              <p:par>
                                <p:cTn id="14" presetID="6" presetClass="emph" presetSubtype="0" fill="hold" nodeType="withEffect">
                                  <p:stCondLst>
                                    <p:cond delay="0"/>
                                  </p:stCondLst>
                                  <p:childTnLst>
                                    <p:animScale>
                                      <p:cBhvr>
                                        <p:cTn id="15" dur="750" fill="hold"/>
                                        <p:tgtEl>
                                          <p:spTgt spid="7"/>
                                        </p:tgtEl>
                                      </p:cBhvr>
                                      <p:by x="25000" y="25000"/>
                                    </p:animScale>
                                  </p:childTnLst>
                                </p:cTn>
                              </p:par>
                              <p:par>
                                <p:cTn id="16" presetID="10" presetClass="exit" presetSubtype="0" fill="hold" grpId="1" nodeType="withEffect">
                                  <p:stCondLst>
                                    <p:cond delay="0"/>
                                  </p:stCondLst>
                                  <p:childTnLst>
                                    <p:animEffect transition="out" filter="fade">
                                      <p:cBhvr>
                                        <p:cTn id="17" dur="500"/>
                                        <p:tgtEl>
                                          <p:spTgt spid="15"/>
                                        </p:tgtEl>
                                      </p:cBhvr>
                                    </p:animEffect>
                                    <p:set>
                                      <p:cBhvr>
                                        <p:cTn id="18" dur="1" fill="hold">
                                          <p:stCondLst>
                                            <p:cond delay="499"/>
                                          </p:stCondLst>
                                        </p:cTn>
                                        <p:tgtEl>
                                          <p:spTgt spid="15"/>
                                        </p:tgtEl>
                                        <p:attrNameLst>
                                          <p:attrName>style.visibility</p:attrName>
                                        </p:attrNameLst>
                                      </p:cBhvr>
                                      <p:to>
                                        <p:strVal val="hidden"/>
                                      </p:to>
                                    </p:set>
                                  </p:childTnLst>
                                </p:cTn>
                              </p:par>
                            </p:childTnLst>
                          </p:cTn>
                        </p:par>
                        <p:par>
                          <p:cTn id="19" fill="hold">
                            <p:stCondLst>
                              <p:cond delay="1250"/>
                            </p:stCondLst>
                            <p:childTnLst>
                              <p:par>
                                <p:cTn id="20" presetID="1" presetClass="exit" presetSubtype="0" fill="hold" nodeType="afterEffect">
                                  <p:stCondLst>
                                    <p:cond delay="0"/>
                                  </p:stCondLst>
                                  <p:childTnLst>
                                    <p:set>
                                      <p:cBhvr>
                                        <p:cTn id="21" dur="1" fill="hold">
                                          <p:stCondLst>
                                            <p:cond delay="0"/>
                                          </p:stCondLst>
                                        </p:cTn>
                                        <p:tgtEl>
                                          <p:spTgt spid="7"/>
                                        </p:tgtEl>
                                        <p:attrNameLst>
                                          <p:attrName>style.visibility</p:attrName>
                                        </p:attrNameLst>
                                      </p:cBhvr>
                                      <p:to>
                                        <p:strVal val="hidden"/>
                                      </p:to>
                                    </p:set>
                                  </p:childTnLst>
                                </p:cTn>
                              </p:par>
                            </p:childTnLst>
                          </p:cTn>
                        </p:par>
                        <p:par>
                          <p:cTn id="22" fill="hold">
                            <p:stCondLst>
                              <p:cond delay="1250"/>
                            </p:stCondLst>
                            <p:childTnLst>
                              <p:par>
                                <p:cTn id="23" presetID="22" presetClass="entr" presetSubtype="8" fill="hold" nodeType="afterEffect">
                                  <p:stCondLst>
                                    <p:cond delay="0"/>
                                  </p:stCondLst>
                                  <p:childTnLst>
                                    <p:set>
                                      <p:cBhvr>
                                        <p:cTn id="24" dur="1" fill="hold">
                                          <p:stCondLst>
                                            <p:cond delay="0"/>
                                          </p:stCondLst>
                                        </p:cTn>
                                        <p:tgtEl>
                                          <p:spTgt spid="126"/>
                                        </p:tgtEl>
                                        <p:attrNameLst>
                                          <p:attrName>style.visibility</p:attrName>
                                        </p:attrNameLst>
                                      </p:cBhvr>
                                      <p:to>
                                        <p:strVal val="visible"/>
                                      </p:to>
                                    </p:set>
                                    <p:animEffect transition="in" filter="wipe(left)">
                                      <p:cBhvr>
                                        <p:cTn id="25" dur="500"/>
                                        <p:tgtEl>
                                          <p:spTgt spid="126"/>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129"/>
                                        </p:tgtEl>
                                        <p:attrNameLst>
                                          <p:attrName>style.visibility</p:attrName>
                                        </p:attrNameLst>
                                      </p:cBhvr>
                                      <p:to>
                                        <p:strVal val="visible"/>
                                      </p:to>
                                    </p:set>
                                    <p:animEffect transition="in" filter="blinds(horizontal)">
                                      <p:cBhvr>
                                        <p:cTn id="30" dur="500"/>
                                        <p:tgtEl>
                                          <p:spTgt spid="12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32"/>
                                        </p:tgtEl>
                                        <p:attrNameLst>
                                          <p:attrName>style.visibility</p:attrName>
                                        </p:attrNameLst>
                                      </p:cBhvr>
                                      <p:to>
                                        <p:strVal val="visible"/>
                                      </p:to>
                                    </p:set>
                                    <p:animEffect transition="in" filter="wipe(down)">
                                      <p:cBhvr>
                                        <p:cTn id="35" dur="500"/>
                                        <p:tgtEl>
                                          <p:spTgt spid="132"/>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133"/>
                                        </p:tgtEl>
                                        <p:attrNameLst>
                                          <p:attrName>style.visibility</p:attrName>
                                        </p:attrNameLst>
                                      </p:cBhvr>
                                      <p:to>
                                        <p:strVal val="visible"/>
                                      </p:to>
                                    </p:set>
                                    <p:animEffect transition="in" filter="wipe(left)">
                                      <p:cBhvr>
                                        <p:cTn id="39" dur="1000"/>
                                        <p:tgtEl>
                                          <p:spTgt spid="13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137"/>
                                        </p:tgtEl>
                                        <p:attrNameLst>
                                          <p:attrName>style.visibility</p:attrName>
                                        </p:attrNameLst>
                                      </p:cBhvr>
                                      <p:to>
                                        <p:strVal val="visible"/>
                                      </p:to>
                                    </p:set>
                                    <p:animEffect transition="in" filter="blinds(horizontal)">
                                      <p:cBhvr>
                                        <p:cTn id="44" dur="500"/>
                                        <p:tgtEl>
                                          <p:spTgt spid="137"/>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childTnLst>
                                    <p:set>
                                      <p:cBhvr>
                                        <p:cTn id="48" dur="1" fill="hold">
                                          <p:stCondLst>
                                            <p:cond delay="0"/>
                                          </p:stCondLst>
                                        </p:cTn>
                                        <p:tgtEl>
                                          <p:spTgt spid="139"/>
                                        </p:tgtEl>
                                        <p:attrNameLst>
                                          <p:attrName>style.visibility</p:attrName>
                                        </p:attrNameLst>
                                      </p:cBhvr>
                                      <p:to>
                                        <p:strVal val="visible"/>
                                      </p:to>
                                    </p:set>
                                    <p:animEffect transition="in" filter="blinds(horizontal)">
                                      <p:cBhvr>
                                        <p:cTn id="49" dur="500"/>
                                        <p:tgtEl>
                                          <p:spTgt spid="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1"/>
      <p:bldP spid="14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群組 40"/>
          <p:cNvGrpSpPr/>
          <p:nvPr/>
        </p:nvGrpSpPr>
        <p:grpSpPr>
          <a:xfrm>
            <a:off x="111218" y="1034480"/>
            <a:ext cx="8916277" cy="3474640"/>
            <a:chOff x="194240" y="3383995"/>
            <a:chExt cx="8916277" cy="3474640"/>
          </a:xfrm>
        </p:grpSpPr>
        <p:grpSp>
          <p:nvGrpSpPr>
            <p:cNvPr id="39" name="群組 38"/>
            <p:cNvGrpSpPr/>
            <p:nvPr/>
          </p:nvGrpSpPr>
          <p:grpSpPr>
            <a:xfrm>
              <a:off x="194240" y="3383995"/>
              <a:ext cx="8916277" cy="3474640"/>
              <a:chOff x="194240" y="3383995"/>
              <a:chExt cx="8916277" cy="3474640"/>
            </a:xfrm>
          </p:grpSpPr>
          <p:pic>
            <p:nvPicPr>
              <p:cNvPr id="3" name="Picture 8" descr="BioD OK"/>
              <p:cNvPicPr>
                <a:picLocks noChangeAspect="1" noChangeArrowheads="1"/>
              </p:cNvPicPr>
              <p:nvPr/>
            </p:nvPicPr>
            <p:blipFill>
              <a:blip r:embed="rId2" cstate="print"/>
              <a:srcRect/>
              <a:stretch>
                <a:fillRect/>
              </a:stretch>
            </p:blipFill>
            <p:spPr bwMode="auto">
              <a:xfrm>
                <a:off x="2350985" y="3564015"/>
                <a:ext cx="6759532" cy="3294620"/>
              </a:xfrm>
              <a:prstGeom prst="rect">
                <a:avLst/>
              </a:prstGeom>
              <a:noFill/>
              <a:ln w="9525">
                <a:noFill/>
                <a:miter lim="800000"/>
                <a:headEnd/>
                <a:tailEnd/>
              </a:ln>
            </p:spPr>
          </p:pic>
          <p:sp>
            <p:nvSpPr>
              <p:cNvPr id="7" name="文字方塊 6"/>
              <p:cNvSpPr txBox="1"/>
              <p:nvPr/>
            </p:nvSpPr>
            <p:spPr>
              <a:xfrm>
                <a:off x="1196625" y="3383995"/>
                <a:ext cx="1362874" cy="461665"/>
              </a:xfrm>
              <a:prstGeom prst="rect">
                <a:avLst/>
              </a:prstGeom>
              <a:noFill/>
            </p:spPr>
            <p:txBody>
              <a:bodyPr wrap="none" rtlCol="0">
                <a:spAutoFit/>
              </a:bodyPr>
              <a:lstStyle/>
              <a:p>
                <a:r>
                  <a:rPr lang="en-US" altLang="zh-TW" sz="2400" u="sng" dirty="0" smtClean="0">
                    <a:solidFill>
                      <a:srgbClr val="FF0000"/>
                    </a:solidFill>
                  </a:rPr>
                  <a:t>PEG-</a:t>
                </a:r>
                <a:r>
                  <a:rPr lang="en-US" altLang="zh-TW" sz="2400" u="sng" baseline="30000" dirty="0" smtClean="0">
                    <a:solidFill>
                      <a:srgbClr val="FF0000"/>
                    </a:solidFill>
                  </a:rPr>
                  <a:t>131</a:t>
                </a:r>
                <a:r>
                  <a:rPr lang="en-US" altLang="zh-TW" sz="2400" u="sng" dirty="0" smtClean="0">
                    <a:solidFill>
                      <a:srgbClr val="FF0000"/>
                    </a:solidFill>
                  </a:rPr>
                  <a:t>I</a:t>
                </a:r>
                <a:endParaRPr lang="zh-TW" altLang="en-US" sz="2400" u="sng" dirty="0">
                  <a:solidFill>
                    <a:srgbClr val="FF0000"/>
                  </a:solidFill>
                </a:endParaRPr>
              </a:p>
            </p:txBody>
          </p:sp>
          <p:grpSp>
            <p:nvGrpSpPr>
              <p:cNvPr id="8" name="Group 3"/>
              <p:cNvGrpSpPr>
                <a:grpSpLocks/>
              </p:cNvGrpSpPr>
              <p:nvPr/>
            </p:nvGrpSpPr>
            <p:grpSpPr bwMode="auto">
              <a:xfrm>
                <a:off x="194240" y="4420943"/>
                <a:ext cx="1800548" cy="628237"/>
                <a:chOff x="2526" y="2550"/>
                <a:chExt cx="1146" cy="394"/>
              </a:xfrm>
            </p:grpSpPr>
            <p:sp>
              <p:nvSpPr>
                <p:cNvPr id="9" name="Freeform 4"/>
                <p:cNvSpPr>
                  <a:spLocks/>
                </p:cNvSpPr>
                <p:nvPr/>
              </p:nvSpPr>
              <p:spPr bwMode="auto">
                <a:xfrm>
                  <a:off x="2606" y="2550"/>
                  <a:ext cx="1066" cy="378"/>
                </a:xfrm>
                <a:custGeom>
                  <a:avLst/>
                  <a:gdLst>
                    <a:gd name="T0" fmla="*/ 0 w 1066"/>
                    <a:gd name="T1" fmla="*/ 128 h 378"/>
                    <a:gd name="T2" fmla="*/ 0 w 1066"/>
                    <a:gd name="T3" fmla="*/ 92 h 378"/>
                    <a:gd name="T4" fmla="*/ 16 w 1066"/>
                    <a:gd name="T5" fmla="*/ 72 h 378"/>
                    <a:gd name="T6" fmla="*/ 36 w 1066"/>
                    <a:gd name="T7" fmla="*/ 56 h 378"/>
                    <a:gd name="T8" fmla="*/ 72 w 1066"/>
                    <a:gd name="T9" fmla="*/ 52 h 378"/>
                    <a:gd name="T10" fmla="*/ 98 w 1066"/>
                    <a:gd name="T11" fmla="*/ 62 h 378"/>
                    <a:gd name="T12" fmla="*/ 112 w 1066"/>
                    <a:gd name="T13" fmla="*/ 82 h 378"/>
                    <a:gd name="T14" fmla="*/ 128 w 1066"/>
                    <a:gd name="T15" fmla="*/ 92 h 378"/>
                    <a:gd name="T16" fmla="*/ 158 w 1066"/>
                    <a:gd name="T17" fmla="*/ 78 h 378"/>
                    <a:gd name="T18" fmla="*/ 184 w 1066"/>
                    <a:gd name="T19" fmla="*/ 66 h 378"/>
                    <a:gd name="T20" fmla="*/ 210 w 1066"/>
                    <a:gd name="T21" fmla="*/ 56 h 378"/>
                    <a:gd name="T22" fmla="*/ 236 w 1066"/>
                    <a:gd name="T23" fmla="*/ 46 h 378"/>
                    <a:gd name="T24" fmla="*/ 266 w 1066"/>
                    <a:gd name="T25" fmla="*/ 36 h 378"/>
                    <a:gd name="T26" fmla="*/ 292 w 1066"/>
                    <a:gd name="T27" fmla="*/ 26 h 378"/>
                    <a:gd name="T28" fmla="*/ 322 w 1066"/>
                    <a:gd name="T29" fmla="*/ 16 h 378"/>
                    <a:gd name="T30" fmla="*/ 352 w 1066"/>
                    <a:gd name="T31" fmla="*/ 6 h 378"/>
                    <a:gd name="T32" fmla="*/ 388 w 1066"/>
                    <a:gd name="T33" fmla="*/ 0 h 378"/>
                    <a:gd name="T34" fmla="*/ 430 w 1066"/>
                    <a:gd name="T35" fmla="*/ 0 h 378"/>
                    <a:gd name="T36" fmla="*/ 464 w 1066"/>
                    <a:gd name="T37" fmla="*/ 0 h 378"/>
                    <a:gd name="T38" fmla="*/ 496 w 1066"/>
                    <a:gd name="T39" fmla="*/ 10 h 378"/>
                    <a:gd name="T40" fmla="*/ 520 w 1066"/>
                    <a:gd name="T41" fmla="*/ 26 h 378"/>
                    <a:gd name="T42" fmla="*/ 552 w 1066"/>
                    <a:gd name="T43" fmla="*/ 36 h 378"/>
                    <a:gd name="T44" fmla="*/ 578 w 1066"/>
                    <a:gd name="T45" fmla="*/ 52 h 378"/>
                    <a:gd name="T46" fmla="*/ 598 w 1066"/>
                    <a:gd name="T47" fmla="*/ 72 h 378"/>
                    <a:gd name="T48" fmla="*/ 618 w 1066"/>
                    <a:gd name="T49" fmla="*/ 92 h 378"/>
                    <a:gd name="T50" fmla="*/ 634 w 1066"/>
                    <a:gd name="T51" fmla="*/ 122 h 378"/>
                    <a:gd name="T52" fmla="*/ 648 w 1066"/>
                    <a:gd name="T53" fmla="*/ 144 h 378"/>
                    <a:gd name="T54" fmla="*/ 658 w 1066"/>
                    <a:gd name="T55" fmla="*/ 180 h 378"/>
                    <a:gd name="T56" fmla="*/ 664 w 1066"/>
                    <a:gd name="T57" fmla="*/ 220 h 378"/>
                    <a:gd name="T58" fmla="*/ 668 w 1066"/>
                    <a:gd name="T59" fmla="*/ 250 h 378"/>
                    <a:gd name="T60" fmla="*/ 668 w 1066"/>
                    <a:gd name="T61" fmla="*/ 286 h 378"/>
                    <a:gd name="T62" fmla="*/ 694 w 1066"/>
                    <a:gd name="T63" fmla="*/ 286 h 378"/>
                    <a:gd name="T64" fmla="*/ 724 w 1066"/>
                    <a:gd name="T65" fmla="*/ 292 h 378"/>
                    <a:gd name="T66" fmla="*/ 756 w 1066"/>
                    <a:gd name="T67" fmla="*/ 286 h 378"/>
                    <a:gd name="T68" fmla="*/ 792 w 1066"/>
                    <a:gd name="T69" fmla="*/ 286 h 378"/>
                    <a:gd name="T70" fmla="*/ 826 w 1066"/>
                    <a:gd name="T71" fmla="*/ 286 h 378"/>
                    <a:gd name="T72" fmla="*/ 862 w 1066"/>
                    <a:gd name="T73" fmla="*/ 282 h 378"/>
                    <a:gd name="T74" fmla="*/ 898 w 1066"/>
                    <a:gd name="T75" fmla="*/ 286 h 378"/>
                    <a:gd name="T76" fmla="*/ 954 w 1066"/>
                    <a:gd name="T77" fmla="*/ 292 h 378"/>
                    <a:gd name="T78" fmla="*/ 986 w 1066"/>
                    <a:gd name="T79" fmla="*/ 296 h 378"/>
                    <a:gd name="T80" fmla="*/ 1020 w 1066"/>
                    <a:gd name="T81" fmla="*/ 302 h 378"/>
                    <a:gd name="T82" fmla="*/ 1056 w 1066"/>
                    <a:gd name="T83" fmla="*/ 312 h 378"/>
                    <a:gd name="T84" fmla="*/ 1062 w 1066"/>
                    <a:gd name="T85" fmla="*/ 338 h 378"/>
                    <a:gd name="T86" fmla="*/ 1026 w 1066"/>
                    <a:gd name="T87" fmla="*/ 342 h 378"/>
                    <a:gd name="T88" fmla="*/ 996 w 1066"/>
                    <a:gd name="T89" fmla="*/ 338 h 378"/>
                    <a:gd name="T90" fmla="*/ 960 w 1066"/>
                    <a:gd name="T91" fmla="*/ 332 h 378"/>
                    <a:gd name="T92" fmla="*/ 918 w 1066"/>
                    <a:gd name="T93" fmla="*/ 332 h 378"/>
                    <a:gd name="T94" fmla="*/ 884 w 1066"/>
                    <a:gd name="T95" fmla="*/ 326 h 378"/>
                    <a:gd name="T96" fmla="*/ 848 w 1066"/>
                    <a:gd name="T97" fmla="*/ 322 h 378"/>
                    <a:gd name="T98" fmla="*/ 812 w 1066"/>
                    <a:gd name="T99" fmla="*/ 322 h 378"/>
                    <a:gd name="T100" fmla="*/ 786 w 1066"/>
                    <a:gd name="T101" fmla="*/ 332 h 378"/>
                    <a:gd name="T102" fmla="*/ 746 w 1066"/>
                    <a:gd name="T103" fmla="*/ 342 h 378"/>
                    <a:gd name="T104" fmla="*/ 710 w 1066"/>
                    <a:gd name="T105" fmla="*/ 348 h 378"/>
                    <a:gd name="T106" fmla="*/ 674 w 1066"/>
                    <a:gd name="T107" fmla="*/ 348 h 378"/>
                    <a:gd name="T108" fmla="*/ 644 w 1066"/>
                    <a:gd name="T109" fmla="*/ 342 h 378"/>
                    <a:gd name="T110" fmla="*/ 572 w 1066"/>
                    <a:gd name="T111" fmla="*/ 352 h 378"/>
                    <a:gd name="T112" fmla="*/ 552 w 1066"/>
                    <a:gd name="T113" fmla="*/ 368 h 37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66"/>
                    <a:gd name="T172" fmla="*/ 0 h 378"/>
                    <a:gd name="T173" fmla="*/ 1066 w 1066"/>
                    <a:gd name="T174" fmla="*/ 378 h 37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66" h="378">
                      <a:moveTo>
                        <a:pt x="10" y="148"/>
                      </a:moveTo>
                      <a:lnTo>
                        <a:pt x="10" y="144"/>
                      </a:lnTo>
                      <a:lnTo>
                        <a:pt x="6" y="144"/>
                      </a:lnTo>
                      <a:lnTo>
                        <a:pt x="6" y="138"/>
                      </a:lnTo>
                      <a:lnTo>
                        <a:pt x="6" y="134"/>
                      </a:lnTo>
                      <a:lnTo>
                        <a:pt x="0" y="134"/>
                      </a:lnTo>
                      <a:lnTo>
                        <a:pt x="0" y="128"/>
                      </a:lnTo>
                      <a:lnTo>
                        <a:pt x="0" y="122"/>
                      </a:lnTo>
                      <a:lnTo>
                        <a:pt x="0" y="118"/>
                      </a:lnTo>
                      <a:lnTo>
                        <a:pt x="0" y="112"/>
                      </a:lnTo>
                      <a:lnTo>
                        <a:pt x="0" y="108"/>
                      </a:lnTo>
                      <a:lnTo>
                        <a:pt x="0" y="102"/>
                      </a:lnTo>
                      <a:lnTo>
                        <a:pt x="0" y="98"/>
                      </a:lnTo>
                      <a:lnTo>
                        <a:pt x="0" y="92"/>
                      </a:lnTo>
                      <a:lnTo>
                        <a:pt x="6" y="92"/>
                      </a:lnTo>
                      <a:lnTo>
                        <a:pt x="6" y="88"/>
                      </a:lnTo>
                      <a:lnTo>
                        <a:pt x="10" y="88"/>
                      </a:lnTo>
                      <a:lnTo>
                        <a:pt x="10" y="82"/>
                      </a:lnTo>
                      <a:lnTo>
                        <a:pt x="10" y="78"/>
                      </a:lnTo>
                      <a:lnTo>
                        <a:pt x="16" y="78"/>
                      </a:lnTo>
                      <a:lnTo>
                        <a:pt x="16" y="72"/>
                      </a:lnTo>
                      <a:lnTo>
                        <a:pt x="22" y="72"/>
                      </a:lnTo>
                      <a:lnTo>
                        <a:pt x="22" y="66"/>
                      </a:lnTo>
                      <a:lnTo>
                        <a:pt x="26" y="66"/>
                      </a:lnTo>
                      <a:lnTo>
                        <a:pt x="26" y="62"/>
                      </a:lnTo>
                      <a:lnTo>
                        <a:pt x="32" y="62"/>
                      </a:lnTo>
                      <a:lnTo>
                        <a:pt x="32" y="56"/>
                      </a:lnTo>
                      <a:lnTo>
                        <a:pt x="36" y="56"/>
                      </a:lnTo>
                      <a:lnTo>
                        <a:pt x="42" y="56"/>
                      </a:lnTo>
                      <a:lnTo>
                        <a:pt x="46" y="52"/>
                      </a:lnTo>
                      <a:lnTo>
                        <a:pt x="52" y="52"/>
                      </a:lnTo>
                      <a:lnTo>
                        <a:pt x="56" y="52"/>
                      </a:lnTo>
                      <a:lnTo>
                        <a:pt x="62" y="52"/>
                      </a:lnTo>
                      <a:lnTo>
                        <a:pt x="68" y="52"/>
                      </a:lnTo>
                      <a:lnTo>
                        <a:pt x="72" y="52"/>
                      </a:lnTo>
                      <a:lnTo>
                        <a:pt x="78" y="52"/>
                      </a:lnTo>
                      <a:lnTo>
                        <a:pt x="82" y="52"/>
                      </a:lnTo>
                      <a:lnTo>
                        <a:pt x="88" y="52"/>
                      </a:lnTo>
                      <a:lnTo>
                        <a:pt x="88" y="56"/>
                      </a:lnTo>
                      <a:lnTo>
                        <a:pt x="92" y="56"/>
                      </a:lnTo>
                      <a:lnTo>
                        <a:pt x="98" y="56"/>
                      </a:lnTo>
                      <a:lnTo>
                        <a:pt x="98" y="62"/>
                      </a:lnTo>
                      <a:lnTo>
                        <a:pt x="102" y="62"/>
                      </a:lnTo>
                      <a:lnTo>
                        <a:pt x="102" y="66"/>
                      </a:lnTo>
                      <a:lnTo>
                        <a:pt x="108" y="66"/>
                      </a:lnTo>
                      <a:lnTo>
                        <a:pt x="108" y="72"/>
                      </a:lnTo>
                      <a:lnTo>
                        <a:pt x="108" y="78"/>
                      </a:lnTo>
                      <a:lnTo>
                        <a:pt x="112" y="78"/>
                      </a:lnTo>
                      <a:lnTo>
                        <a:pt x="112" y="82"/>
                      </a:lnTo>
                      <a:lnTo>
                        <a:pt x="118" y="82"/>
                      </a:lnTo>
                      <a:lnTo>
                        <a:pt x="118" y="88"/>
                      </a:lnTo>
                      <a:lnTo>
                        <a:pt x="118" y="92"/>
                      </a:lnTo>
                      <a:lnTo>
                        <a:pt x="118" y="98"/>
                      </a:lnTo>
                      <a:lnTo>
                        <a:pt x="124" y="98"/>
                      </a:lnTo>
                      <a:lnTo>
                        <a:pt x="128" y="98"/>
                      </a:lnTo>
                      <a:lnTo>
                        <a:pt x="128" y="92"/>
                      </a:lnTo>
                      <a:lnTo>
                        <a:pt x="134" y="92"/>
                      </a:lnTo>
                      <a:lnTo>
                        <a:pt x="138" y="88"/>
                      </a:lnTo>
                      <a:lnTo>
                        <a:pt x="144" y="88"/>
                      </a:lnTo>
                      <a:lnTo>
                        <a:pt x="148" y="88"/>
                      </a:lnTo>
                      <a:lnTo>
                        <a:pt x="148" y="82"/>
                      </a:lnTo>
                      <a:lnTo>
                        <a:pt x="154" y="82"/>
                      </a:lnTo>
                      <a:lnTo>
                        <a:pt x="158" y="78"/>
                      </a:lnTo>
                      <a:lnTo>
                        <a:pt x="164" y="78"/>
                      </a:lnTo>
                      <a:lnTo>
                        <a:pt x="170" y="78"/>
                      </a:lnTo>
                      <a:lnTo>
                        <a:pt x="170" y="72"/>
                      </a:lnTo>
                      <a:lnTo>
                        <a:pt x="174" y="72"/>
                      </a:lnTo>
                      <a:lnTo>
                        <a:pt x="180" y="72"/>
                      </a:lnTo>
                      <a:lnTo>
                        <a:pt x="180" y="66"/>
                      </a:lnTo>
                      <a:lnTo>
                        <a:pt x="184" y="66"/>
                      </a:lnTo>
                      <a:lnTo>
                        <a:pt x="190" y="66"/>
                      </a:lnTo>
                      <a:lnTo>
                        <a:pt x="190" y="62"/>
                      </a:lnTo>
                      <a:lnTo>
                        <a:pt x="194" y="62"/>
                      </a:lnTo>
                      <a:lnTo>
                        <a:pt x="200" y="62"/>
                      </a:lnTo>
                      <a:lnTo>
                        <a:pt x="204" y="62"/>
                      </a:lnTo>
                      <a:lnTo>
                        <a:pt x="204" y="56"/>
                      </a:lnTo>
                      <a:lnTo>
                        <a:pt x="210" y="56"/>
                      </a:lnTo>
                      <a:lnTo>
                        <a:pt x="214" y="56"/>
                      </a:lnTo>
                      <a:lnTo>
                        <a:pt x="214" y="52"/>
                      </a:lnTo>
                      <a:lnTo>
                        <a:pt x="220" y="52"/>
                      </a:lnTo>
                      <a:lnTo>
                        <a:pt x="226" y="52"/>
                      </a:lnTo>
                      <a:lnTo>
                        <a:pt x="230" y="52"/>
                      </a:lnTo>
                      <a:lnTo>
                        <a:pt x="230" y="46"/>
                      </a:lnTo>
                      <a:lnTo>
                        <a:pt x="236" y="46"/>
                      </a:lnTo>
                      <a:lnTo>
                        <a:pt x="240" y="46"/>
                      </a:lnTo>
                      <a:lnTo>
                        <a:pt x="246" y="46"/>
                      </a:lnTo>
                      <a:lnTo>
                        <a:pt x="250" y="42"/>
                      </a:lnTo>
                      <a:lnTo>
                        <a:pt x="256" y="42"/>
                      </a:lnTo>
                      <a:lnTo>
                        <a:pt x="256" y="36"/>
                      </a:lnTo>
                      <a:lnTo>
                        <a:pt x="260" y="36"/>
                      </a:lnTo>
                      <a:lnTo>
                        <a:pt x="266" y="36"/>
                      </a:lnTo>
                      <a:lnTo>
                        <a:pt x="266" y="32"/>
                      </a:lnTo>
                      <a:lnTo>
                        <a:pt x="272" y="32"/>
                      </a:lnTo>
                      <a:lnTo>
                        <a:pt x="276" y="32"/>
                      </a:lnTo>
                      <a:lnTo>
                        <a:pt x="276" y="26"/>
                      </a:lnTo>
                      <a:lnTo>
                        <a:pt x="282" y="26"/>
                      </a:lnTo>
                      <a:lnTo>
                        <a:pt x="286" y="26"/>
                      </a:lnTo>
                      <a:lnTo>
                        <a:pt x="292" y="26"/>
                      </a:lnTo>
                      <a:lnTo>
                        <a:pt x="296" y="26"/>
                      </a:lnTo>
                      <a:lnTo>
                        <a:pt x="302" y="20"/>
                      </a:lnTo>
                      <a:lnTo>
                        <a:pt x="306" y="20"/>
                      </a:lnTo>
                      <a:lnTo>
                        <a:pt x="306" y="16"/>
                      </a:lnTo>
                      <a:lnTo>
                        <a:pt x="312" y="16"/>
                      </a:lnTo>
                      <a:lnTo>
                        <a:pt x="316" y="16"/>
                      </a:lnTo>
                      <a:lnTo>
                        <a:pt x="322" y="16"/>
                      </a:lnTo>
                      <a:lnTo>
                        <a:pt x="322" y="10"/>
                      </a:lnTo>
                      <a:lnTo>
                        <a:pt x="328" y="10"/>
                      </a:lnTo>
                      <a:lnTo>
                        <a:pt x="332" y="10"/>
                      </a:lnTo>
                      <a:lnTo>
                        <a:pt x="338" y="10"/>
                      </a:lnTo>
                      <a:lnTo>
                        <a:pt x="342" y="10"/>
                      </a:lnTo>
                      <a:lnTo>
                        <a:pt x="348" y="6"/>
                      </a:lnTo>
                      <a:lnTo>
                        <a:pt x="352" y="6"/>
                      </a:lnTo>
                      <a:lnTo>
                        <a:pt x="358" y="0"/>
                      </a:lnTo>
                      <a:lnTo>
                        <a:pt x="362" y="0"/>
                      </a:lnTo>
                      <a:lnTo>
                        <a:pt x="368" y="0"/>
                      </a:lnTo>
                      <a:lnTo>
                        <a:pt x="374" y="0"/>
                      </a:lnTo>
                      <a:lnTo>
                        <a:pt x="378" y="0"/>
                      </a:lnTo>
                      <a:lnTo>
                        <a:pt x="384" y="0"/>
                      </a:lnTo>
                      <a:lnTo>
                        <a:pt x="388" y="0"/>
                      </a:lnTo>
                      <a:lnTo>
                        <a:pt x="394" y="0"/>
                      </a:lnTo>
                      <a:lnTo>
                        <a:pt x="398" y="0"/>
                      </a:lnTo>
                      <a:lnTo>
                        <a:pt x="404" y="0"/>
                      </a:lnTo>
                      <a:lnTo>
                        <a:pt x="408" y="0"/>
                      </a:lnTo>
                      <a:lnTo>
                        <a:pt x="414" y="0"/>
                      </a:lnTo>
                      <a:lnTo>
                        <a:pt x="418" y="0"/>
                      </a:lnTo>
                      <a:lnTo>
                        <a:pt x="430" y="0"/>
                      </a:lnTo>
                      <a:lnTo>
                        <a:pt x="434" y="0"/>
                      </a:lnTo>
                      <a:lnTo>
                        <a:pt x="440" y="0"/>
                      </a:lnTo>
                      <a:lnTo>
                        <a:pt x="444" y="0"/>
                      </a:lnTo>
                      <a:lnTo>
                        <a:pt x="450" y="0"/>
                      </a:lnTo>
                      <a:lnTo>
                        <a:pt x="454" y="0"/>
                      </a:lnTo>
                      <a:lnTo>
                        <a:pt x="460" y="0"/>
                      </a:lnTo>
                      <a:lnTo>
                        <a:pt x="464" y="0"/>
                      </a:lnTo>
                      <a:lnTo>
                        <a:pt x="470" y="0"/>
                      </a:lnTo>
                      <a:lnTo>
                        <a:pt x="470" y="6"/>
                      </a:lnTo>
                      <a:lnTo>
                        <a:pt x="476" y="6"/>
                      </a:lnTo>
                      <a:lnTo>
                        <a:pt x="480" y="10"/>
                      </a:lnTo>
                      <a:lnTo>
                        <a:pt x="486" y="10"/>
                      </a:lnTo>
                      <a:lnTo>
                        <a:pt x="490" y="10"/>
                      </a:lnTo>
                      <a:lnTo>
                        <a:pt x="496" y="10"/>
                      </a:lnTo>
                      <a:lnTo>
                        <a:pt x="500" y="10"/>
                      </a:lnTo>
                      <a:lnTo>
                        <a:pt x="500" y="16"/>
                      </a:lnTo>
                      <a:lnTo>
                        <a:pt x="506" y="16"/>
                      </a:lnTo>
                      <a:lnTo>
                        <a:pt x="510" y="16"/>
                      </a:lnTo>
                      <a:lnTo>
                        <a:pt x="510" y="20"/>
                      </a:lnTo>
                      <a:lnTo>
                        <a:pt x="516" y="20"/>
                      </a:lnTo>
                      <a:lnTo>
                        <a:pt x="520" y="26"/>
                      </a:lnTo>
                      <a:lnTo>
                        <a:pt x="526" y="26"/>
                      </a:lnTo>
                      <a:lnTo>
                        <a:pt x="532" y="26"/>
                      </a:lnTo>
                      <a:lnTo>
                        <a:pt x="536" y="32"/>
                      </a:lnTo>
                      <a:lnTo>
                        <a:pt x="542" y="32"/>
                      </a:lnTo>
                      <a:lnTo>
                        <a:pt x="546" y="32"/>
                      </a:lnTo>
                      <a:lnTo>
                        <a:pt x="546" y="36"/>
                      </a:lnTo>
                      <a:lnTo>
                        <a:pt x="552" y="36"/>
                      </a:lnTo>
                      <a:lnTo>
                        <a:pt x="556" y="36"/>
                      </a:lnTo>
                      <a:lnTo>
                        <a:pt x="562" y="42"/>
                      </a:lnTo>
                      <a:lnTo>
                        <a:pt x="566" y="42"/>
                      </a:lnTo>
                      <a:lnTo>
                        <a:pt x="566" y="46"/>
                      </a:lnTo>
                      <a:lnTo>
                        <a:pt x="572" y="46"/>
                      </a:lnTo>
                      <a:lnTo>
                        <a:pt x="572" y="52"/>
                      </a:lnTo>
                      <a:lnTo>
                        <a:pt x="578" y="52"/>
                      </a:lnTo>
                      <a:lnTo>
                        <a:pt x="578" y="56"/>
                      </a:lnTo>
                      <a:lnTo>
                        <a:pt x="582" y="56"/>
                      </a:lnTo>
                      <a:lnTo>
                        <a:pt x="588" y="62"/>
                      </a:lnTo>
                      <a:lnTo>
                        <a:pt x="588" y="66"/>
                      </a:lnTo>
                      <a:lnTo>
                        <a:pt x="592" y="66"/>
                      </a:lnTo>
                      <a:lnTo>
                        <a:pt x="592" y="72"/>
                      </a:lnTo>
                      <a:lnTo>
                        <a:pt x="598" y="72"/>
                      </a:lnTo>
                      <a:lnTo>
                        <a:pt x="598" y="78"/>
                      </a:lnTo>
                      <a:lnTo>
                        <a:pt x="602" y="78"/>
                      </a:lnTo>
                      <a:lnTo>
                        <a:pt x="608" y="82"/>
                      </a:lnTo>
                      <a:lnTo>
                        <a:pt x="608" y="88"/>
                      </a:lnTo>
                      <a:lnTo>
                        <a:pt x="612" y="88"/>
                      </a:lnTo>
                      <a:lnTo>
                        <a:pt x="612" y="92"/>
                      </a:lnTo>
                      <a:lnTo>
                        <a:pt x="618" y="92"/>
                      </a:lnTo>
                      <a:lnTo>
                        <a:pt x="618" y="98"/>
                      </a:lnTo>
                      <a:lnTo>
                        <a:pt x="622" y="98"/>
                      </a:lnTo>
                      <a:lnTo>
                        <a:pt x="622" y="102"/>
                      </a:lnTo>
                      <a:lnTo>
                        <a:pt x="622" y="108"/>
                      </a:lnTo>
                      <a:lnTo>
                        <a:pt x="628" y="108"/>
                      </a:lnTo>
                      <a:lnTo>
                        <a:pt x="628" y="112"/>
                      </a:lnTo>
                      <a:lnTo>
                        <a:pt x="634" y="122"/>
                      </a:lnTo>
                      <a:lnTo>
                        <a:pt x="638" y="122"/>
                      </a:lnTo>
                      <a:lnTo>
                        <a:pt x="638" y="128"/>
                      </a:lnTo>
                      <a:lnTo>
                        <a:pt x="638" y="134"/>
                      </a:lnTo>
                      <a:lnTo>
                        <a:pt x="644" y="134"/>
                      </a:lnTo>
                      <a:lnTo>
                        <a:pt x="644" y="138"/>
                      </a:lnTo>
                      <a:lnTo>
                        <a:pt x="644" y="144"/>
                      </a:lnTo>
                      <a:lnTo>
                        <a:pt x="648" y="144"/>
                      </a:lnTo>
                      <a:lnTo>
                        <a:pt x="648" y="148"/>
                      </a:lnTo>
                      <a:lnTo>
                        <a:pt x="648" y="154"/>
                      </a:lnTo>
                      <a:lnTo>
                        <a:pt x="648" y="158"/>
                      </a:lnTo>
                      <a:lnTo>
                        <a:pt x="654" y="164"/>
                      </a:lnTo>
                      <a:lnTo>
                        <a:pt x="654" y="168"/>
                      </a:lnTo>
                      <a:lnTo>
                        <a:pt x="654" y="174"/>
                      </a:lnTo>
                      <a:lnTo>
                        <a:pt x="658" y="180"/>
                      </a:lnTo>
                      <a:lnTo>
                        <a:pt x="658" y="184"/>
                      </a:lnTo>
                      <a:lnTo>
                        <a:pt x="658" y="190"/>
                      </a:lnTo>
                      <a:lnTo>
                        <a:pt x="658" y="200"/>
                      </a:lnTo>
                      <a:lnTo>
                        <a:pt x="664" y="204"/>
                      </a:lnTo>
                      <a:lnTo>
                        <a:pt x="664" y="210"/>
                      </a:lnTo>
                      <a:lnTo>
                        <a:pt x="664" y="214"/>
                      </a:lnTo>
                      <a:lnTo>
                        <a:pt x="664" y="220"/>
                      </a:lnTo>
                      <a:lnTo>
                        <a:pt x="664" y="224"/>
                      </a:lnTo>
                      <a:lnTo>
                        <a:pt x="668" y="224"/>
                      </a:lnTo>
                      <a:lnTo>
                        <a:pt x="668" y="230"/>
                      </a:lnTo>
                      <a:lnTo>
                        <a:pt x="668" y="236"/>
                      </a:lnTo>
                      <a:lnTo>
                        <a:pt x="668" y="240"/>
                      </a:lnTo>
                      <a:lnTo>
                        <a:pt x="668" y="246"/>
                      </a:lnTo>
                      <a:lnTo>
                        <a:pt x="668" y="250"/>
                      </a:lnTo>
                      <a:lnTo>
                        <a:pt x="668" y="256"/>
                      </a:lnTo>
                      <a:lnTo>
                        <a:pt x="668" y="260"/>
                      </a:lnTo>
                      <a:lnTo>
                        <a:pt x="668" y="266"/>
                      </a:lnTo>
                      <a:lnTo>
                        <a:pt x="668" y="270"/>
                      </a:lnTo>
                      <a:lnTo>
                        <a:pt x="668" y="276"/>
                      </a:lnTo>
                      <a:lnTo>
                        <a:pt x="668" y="282"/>
                      </a:lnTo>
                      <a:lnTo>
                        <a:pt x="668" y="286"/>
                      </a:lnTo>
                      <a:lnTo>
                        <a:pt x="668" y="292"/>
                      </a:lnTo>
                      <a:lnTo>
                        <a:pt x="668" y="286"/>
                      </a:lnTo>
                      <a:lnTo>
                        <a:pt x="674" y="286"/>
                      </a:lnTo>
                      <a:lnTo>
                        <a:pt x="680" y="286"/>
                      </a:lnTo>
                      <a:lnTo>
                        <a:pt x="684" y="286"/>
                      </a:lnTo>
                      <a:lnTo>
                        <a:pt x="690" y="286"/>
                      </a:lnTo>
                      <a:lnTo>
                        <a:pt x="694" y="286"/>
                      </a:lnTo>
                      <a:lnTo>
                        <a:pt x="700" y="286"/>
                      </a:lnTo>
                      <a:lnTo>
                        <a:pt x="704" y="286"/>
                      </a:lnTo>
                      <a:lnTo>
                        <a:pt x="710" y="286"/>
                      </a:lnTo>
                      <a:lnTo>
                        <a:pt x="710" y="292"/>
                      </a:lnTo>
                      <a:lnTo>
                        <a:pt x="714" y="292"/>
                      </a:lnTo>
                      <a:lnTo>
                        <a:pt x="720" y="292"/>
                      </a:lnTo>
                      <a:lnTo>
                        <a:pt x="724" y="292"/>
                      </a:lnTo>
                      <a:lnTo>
                        <a:pt x="730" y="292"/>
                      </a:lnTo>
                      <a:lnTo>
                        <a:pt x="730" y="286"/>
                      </a:lnTo>
                      <a:lnTo>
                        <a:pt x="736" y="286"/>
                      </a:lnTo>
                      <a:lnTo>
                        <a:pt x="740" y="286"/>
                      </a:lnTo>
                      <a:lnTo>
                        <a:pt x="746" y="286"/>
                      </a:lnTo>
                      <a:lnTo>
                        <a:pt x="750" y="286"/>
                      </a:lnTo>
                      <a:lnTo>
                        <a:pt x="756" y="286"/>
                      </a:lnTo>
                      <a:lnTo>
                        <a:pt x="760" y="286"/>
                      </a:lnTo>
                      <a:lnTo>
                        <a:pt x="766" y="286"/>
                      </a:lnTo>
                      <a:lnTo>
                        <a:pt x="770" y="286"/>
                      </a:lnTo>
                      <a:lnTo>
                        <a:pt x="776" y="286"/>
                      </a:lnTo>
                      <a:lnTo>
                        <a:pt x="782" y="286"/>
                      </a:lnTo>
                      <a:lnTo>
                        <a:pt x="786" y="286"/>
                      </a:lnTo>
                      <a:lnTo>
                        <a:pt x="792" y="286"/>
                      </a:lnTo>
                      <a:lnTo>
                        <a:pt x="796" y="286"/>
                      </a:lnTo>
                      <a:lnTo>
                        <a:pt x="802" y="286"/>
                      </a:lnTo>
                      <a:lnTo>
                        <a:pt x="806" y="286"/>
                      </a:lnTo>
                      <a:lnTo>
                        <a:pt x="812" y="286"/>
                      </a:lnTo>
                      <a:lnTo>
                        <a:pt x="816" y="286"/>
                      </a:lnTo>
                      <a:lnTo>
                        <a:pt x="822" y="286"/>
                      </a:lnTo>
                      <a:lnTo>
                        <a:pt x="826" y="286"/>
                      </a:lnTo>
                      <a:lnTo>
                        <a:pt x="832" y="286"/>
                      </a:lnTo>
                      <a:lnTo>
                        <a:pt x="838" y="286"/>
                      </a:lnTo>
                      <a:lnTo>
                        <a:pt x="842" y="282"/>
                      </a:lnTo>
                      <a:lnTo>
                        <a:pt x="848" y="282"/>
                      </a:lnTo>
                      <a:lnTo>
                        <a:pt x="852" y="282"/>
                      </a:lnTo>
                      <a:lnTo>
                        <a:pt x="858" y="282"/>
                      </a:lnTo>
                      <a:lnTo>
                        <a:pt x="862" y="282"/>
                      </a:lnTo>
                      <a:lnTo>
                        <a:pt x="868" y="282"/>
                      </a:lnTo>
                      <a:lnTo>
                        <a:pt x="872" y="282"/>
                      </a:lnTo>
                      <a:lnTo>
                        <a:pt x="878" y="286"/>
                      </a:lnTo>
                      <a:lnTo>
                        <a:pt x="884" y="286"/>
                      </a:lnTo>
                      <a:lnTo>
                        <a:pt x="888" y="286"/>
                      </a:lnTo>
                      <a:lnTo>
                        <a:pt x="894" y="286"/>
                      </a:lnTo>
                      <a:lnTo>
                        <a:pt x="898" y="286"/>
                      </a:lnTo>
                      <a:lnTo>
                        <a:pt x="908" y="286"/>
                      </a:lnTo>
                      <a:lnTo>
                        <a:pt x="918" y="286"/>
                      </a:lnTo>
                      <a:lnTo>
                        <a:pt x="928" y="286"/>
                      </a:lnTo>
                      <a:lnTo>
                        <a:pt x="934" y="286"/>
                      </a:lnTo>
                      <a:lnTo>
                        <a:pt x="944" y="286"/>
                      </a:lnTo>
                      <a:lnTo>
                        <a:pt x="950" y="286"/>
                      </a:lnTo>
                      <a:lnTo>
                        <a:pt x="954" y="292"/>
                      </a:lnTo>
                      <a:lnTo>
                        <a:pt x="960" y="292"/>
                      </a:lnTo>
                      <a:lnTo>
                        <a:pt x="964" y="292"/>
                      </a:lnTo>
                      <a:lnTo>
                        <a:pt x="964" y="296"/>
                      </a:lnTo>
                      <a:lnTo>
                        <a:pt x="970" y="296"/>
                      </a:lnTo>
                      <a:lnTo>
                        <a:pt x="974" y="296"/>
                      </a:lnTo>
                      <a:lnTo>
                        <a:pt x="980" y="296"/>
                      </a:lnTo>
                      <a:lnTo>
                        <a:pt x="986" y="296"/>
                      </a:lnTo>
                      <a:lnTo>
                        <a:pt x="990" y="296"/>
                      </a:lnTo>
                      <a:lnTo>
                        <a:pt x="996" y="296"/>
                      </a:lnTo>
                      <a:lnTo>
                        <a:pt x="1000" y="296"/>
                      </a:lnTo>
                      <a:lnTo>
                        <a:pt x="1006" y="296"/>
                      </a:lnTo>
                      <a:lnTo>
                        <a:pt x="1010" y="296"/>
                      </a:lnTo>
                      <a:lnTo>
                        <a:pt x="1016" y="302"/>
                      </a:lnTo>
                      <a:lnTo>
                        <a:pt x="1020" y="302"/>
                      </a:lnTo>
                      <a:lnTo>
                        <a:pt x="1030" y="302"/>
                      </a:lnTo>
                      <a:lnTo>
                        <a:pt x="1042" y="302"/>
                      </a:lnTo>
                      <a:lnTo>
                        <a:pt x="1046" y="302"/>
                      </a:lnTo>
                      <a:lnTo>
                        <a:pt x="1046" y="306"/>
                      </a:lnTo>
                      <a:lnTo>
                        <a:pt x="1052" y="306"/>
                      </a:lnTo>
                      <a:lnTo>
                        <a:pt x="1056" y="306"/>
                      </a:lnTo>
                      <a:lnTo>
                        <a:pt x="1056" y="312"/>
                      </a:lnTo>
                      <a:lnTo>
                        <a:pt x="1062" y="312"/>
                      </a:lnTo>
                      <a:lnTo>
                        <a:pt x="1062" y="316"/>
                      </a:lnTo>
                      <a:lnTo>
                        <a:pt x="1066" y="322"/>
                      </a:lnTo>
                      <a:lnTo>
                        <a:pt x="1066" y="326"/>
                      </a:lnTo>
                      <a:lnTo>
                        <a:pt x="1066" y="332"/>
                      </a:lnTo>
                      <a:lnTo>
                        <a:pt x="1062" y="332"/>
                      </a:lnTo>
                      <a:lnTo>
                        <a:pt x="1062" y="338"/>
                      </a:lnTo>
                      <a:lnTo>
                        <a:pt x="1056" y="338"/>
                      </a:lnTo>
                      <a:lnTo>
                        <a:pt x="1052" y="342"/>
                      </a:lnTo>
                      <a:lnTo>
                        <a:pt x="1046" y="342"/>
                      </a:lnTo>
                      <a:lnTo>
                        <a:pt x="1042" y="342"/>
                      </a:lnTo>
                      <a:lnTo>
                        <a:pt x="1036" y="342"/>
                      </a:lnTo>
                      <a:lnTo>
                        <a:pt x="1030" y="342"/>
                      </a:lnTo>
                      <a:lnTo>
                        <a:pt x="1026" y="342"/>
                      </a:lnTo>
                      <a:lnTo>
                        <a:pt x="1020" y="342"/>
                      </a:lnTo>
                      <a:lnTo>
                        <a:pt x="1016" y="342"/>
                      </a:lnTo>
                      <a:lnTo>
                        <a:pt x="1016" y="338"/>
                      </a:lnTo>
                      <a:lnTo>
                        <a:pt x="1010" y="338"/>
                      </a:lnTo>
                      <a:lnTo>
                        <a:pt x="1006" y="338"/>
                      </a:lnTo>
                      <a:lnTo>
                        <a:pt x="1000" y="338"/>
                      </a:lnTo>
                      <a:lnTo>
                        <a:pt x="996" y="338"/>
                      </a:lnTo>
                      <a:lnTo>
                        <a:pt x="990" y="338"/>
                      </a:lnTo>
                      <a:lnTo>
                        <a:pt x="986" y="338"/>
                      </a:lnTo>
                      <a:lnTo>
                        <a:pt x="980" y="338"/>
                      </a:lnTo>
                      <a:lnTo>
                        <a:pt x="974" y="338"/>
                      </a:lnTo>
                      <a:lnTo>
                        <a:pt x="970" y="338"/>
                      </a:lnTo>
                      <a:lnTo>
                        <a:pt x="964" y="338"/>
                      </a:lnTo>
                      <a:lnTo>
                        <a:pt x="960" y="332"/>
                      </a:lnTo>
                      <a:lnTo>
                        <a:pt x="954" y="332"/>
                      </a:lnTo>
                      <a:lnTo>
                        <a:pt x="950" y="332"/>
                      </a:lnTo>
                      <a:lnTo>
                        <a:pt x="944" y="332"/>
                      </a:lnTo>
                      <a:lnTo>
                        <a:pt x="934" y="332"/>
                      </a:lnTo>
                      <a:lnTo>
                        <a:pt x="928" y="332"/>
                      </a:lnTo>
                      <a:lnTo>
                        <a:pt x="924" y="332"/>
                      </a:lnTo>
                      <a:lnTo>
                        <a:pt x="918" y="332"/>
                      </a:lnTo>
                      <a:lnTo>
                        <a:pt x="914" y="332"/>
                      </a:lnTo>
                      <a:lnTo>
                        <a:pt x="908" y="326"/>
                      </a:lnTo>
                      <a:lnTo>
                        <a:pt x="904" y="326"/>
                      </a:lnTo>
                      <a:lnTo>
                        <a:pt x="898" y="326"/>
                      </a:lnTo>
                      <a:lnTo>
                        <a:pt x="894" y="326"/>
                      </a:lnTo>
                      <a:lnTo>
                        <a:pt x="888" y="326"/>
                      </a:lnTo>
                      <a:lnTo>
                        <a:pt x="884" y="326"/>
                      </a:lnTo>
                      <a:lnTo>
                        <a:pt x="884" y="322"/>
                      </a:lnTo>
                      <a:lnTo>
                        <a:pt x="878" y="322"/>
                      </a:lnTo>
                      <a:lnTo>
                        <a:pt x="872" y="322"/>
                      </a:lnTo>
                      <a:lnTo>
                        <a:pt x="868" y="322"/>
                      </a:lnTo>
                      <a:lnTo>
                        <a:pt x="858" y="322"/>
                      </a:lnTo>
                      <a:lnTo>
                        <a:pt x="852" y="322"/>
                      </a:lnTo>
                      <a:lnTo>
                        <a:pt x="848" y="322"/>
                      </a:lnTo>
                      <a:lnTo>
                        <a:pt x="842" y="322"/>
                      </a:lnTo>
                      <a:lnTo>
                        <a:pt x="838" y="322"/>
                      </a:lnTo>
                      <a:lnTo>
                        <a:pt x="832" y="322"/>
                      </a:lnTo>
                      <a:lnTo>
                        <a:pt x="826" y="322"/>
                      </a:lnTo>
                      <a:lnTo>
                        <a:pt x="822" y="322"/>
                      </a:lnTo>
                      <a:lnTo>
                        <a:pt x="816" y="322"/>
                      </a:lnTo>
                      <a:lnTo>
                        <a:pt x="812" y="322"/>
                      </a:lnTo>
                      <a:lnTo>
                        <a:pt x="806" y="322"/>
                      </a:lnTo>
                      <a:lnTo>
                        <a:pt x="806" y="326"/>
                      </a:lnTo>
                      <a:lnTo>
                        <a:pt x="802" y="326"/>
                      </a:lnTo>
                      <a:lnTo>
                        <a:pt x="796" y="326"/>
                      </a:lnTo>
                      <a:lnTo>
                        <a:pt x="792" y="326"/>
                      </a:lnTo>
                      <a:lnTo>
                        <a:pt x="786" y="326"/>
                      </a:lnTo>
                      <a:lnTo>
                        <a:pt x="786" y="332"/>
                      </a:lnTo>
                      <a:lnTo>
                        <a:pt x="782" y="332"/>
                      </a:lnTo>
                      <a:lnTo>
                        <a:pt x="776" y="332"/>
                      </a:lnTo>
                      <a:lnTo>
                        <a:pt x="766" y="338"/>
                      </a:lnTo>
                      <a:lnTo>
                        <a:pt x="760" y="338"/>
                      </a:lnTo>
                      <a:lnTo>
                        <a:pt x="756" y="342"/>
                      </a:lnTo>
                      <a:lnTo>
                        <a:pt x="750" y="342"/>
                      </a:lnTo>
                      <a:lnTo>
                        <a:pt x="746" y="342"/>
                      </a:lnTo>
                      <a:lnTo>
                        <a:pt x="740" y="342"/>
                      </a:lnTo>
                      <a:lnTo>
                        <a:pt x="736" y="348"/>
                      </a:lnTo>
                      <a:lnTo>
                        <a:pt x="730" y="348"/>
                      </a:lnTo>
                      <a:lnTo>
                        <a:pt x="724" y="348"/>
                      </a:lnTo>
                      <a:lnTo>
                        <a:pt x="720" y="348"/>
                      </a:lnTo>
                      <a:lnTo>
                        <a:pt x="714" y="348"/>
                      </a:lnTo>
                      <a:lnTo>
                        <a:pt x="710" y="348"/>
                      </a:lnTo>
                      <a:lnTo>
                        <a:pt x="704" y="348"/>
                      </a:lnTo>
                      <a:lnTo>
                        <a:pt x="700" y="348"/>
                      </a:lnTo>
                      <a:lnTo>
                        <a:pt x="694" y="348"/>
                      </a:lnTo>
                      <a:lnTo>
                        <a:pt x="690" y="348"/>
                      </a:lnTo>
                      <a:lnTo>
                        <a:pt x="684" y="348"/>
                      </a:lnTo>
                      <a:lnTo>
                        <a:pt x="680" y="348"/>
                      </a:lnTo>
                      <a:lnTo>
                        <a:pt x="674" y="348"/>
                      </a:lnTo>
                      <a:lnTo>
                        <a:pt x="668" y="348"/>
                      </a:lnTo>
                      <a:lnTo>
                        <a:pt x="664" y="348"/>
                      </a:lnTo>
                      <a:lnTo>
                        <a:pt x="658" y="348"/>
                      </a:lnTo>
                      <a:lnTo>
                        <a:pt x="654" y="348"/>
                      </a:lnTo>
                      <a:lnTo>
                        <a:pt x="648" y="348"/>
                      </a:lnTo>
                      <a:lnTo>
                        <a:pt x="648" y="342"/>
                      </a:lnTo>
                      <a:lnTo>
                        <a:pt x="644" y="342"/>
                      </a:lnTo>
                      <a:lnTo>
                        <a:pt x="638" y="342"/>
                      </a:lnTo>
                      <a:lnTo>
                        <a:pt x="628" y="342"/>
                      </a:lnTo>
                      <a:lnTo>
                        <a:pt x="612" y="348"/>
                      </a:lnTo>
                      <a:lnTo>
                        <a:pt x="598" y="352"/>
                      </a:lnTo>
                      <a:lnTo>
                        <a:pt x="588" y="352"/>
                      </a:lnTo>
                      <a:lnTo>
                        <a:pt x="578" y="352"/>
                      </a:lnTo>
                      <a:lnTo>
                        <a:pt x="572" y="352"/>
                      </a:lnTo>
                      <a:lnTo>
                        <a:pt x="566" y="352"/>
                      </a:lnTo>
                      <a:lnTo>
                        <a:pt x="566" y="358"/>
                      </a:lnTo>
                      <a:lnTo>
                        <a:pt x="562" y="358"/>
                      </a:lnTo>
                      <a:lnTo>
                        <a:pt x="556" y="358"/>
                      </a:lnTo>
                      <a:lnTo>
                        <a:pt x="556" y="362"/>
                      </a:lnTo>
                      <a:lnTo>
                        <a:pt x="556" y="368"/>
                      </a:lnTo>
                      <a:lnTo>
                        <a:pt x="552" y="368"/>
                      </a:lnTo>
                      <a:lnTo>
                        <a:pt x="546" y="368"/>
                      </a:lnTo>
                      <a:lnTo>
                        <a:pt x="546" y="372"/>
                      </a:lnTo>
                      <a:lnTo>
                        <a:pt x="542" y="378"/>
                      </a:lnTo>
                      <a:lnTo>
                        <a:pt x="10" y="148"/>
                      </a:lnTo>
                      <a:close/>
                    </a:path>
                  </a:pathLst>
                </a:custGeom>
                <a:solidFill>
                  <a:srgbClr val="CCCCCC"/>
                </a:solidFill>
                <a:ln w="9525">
                  <a:noFill/>
                  <a:round/>
                  <a:headEnd/>
                  <a:tailEnd/>
                </a:ln>
              </p:spPr>
              <p:txBody>
                <a:bodyPr/>
                <a:lstStyle/>
                <a:p>
                  <a:endParaRPr lang="zh-TW" altLang="en-US"/>
                </a:p>
              </p:txBody>
            </p:sp>
            <p:sp>
              <p:nvSpPr>
                <p:cNvPr id="10" name="Freeform 5"/>
                <p:cNvSpPr>
                  <a:spLocks/>
                </p:cNvSpPr>
                <p:nvPr/>
              </p:nvSpPr>
              <p:spPr bwMode="auto">
                <a:xfrm>
                  <a:off x="2526" y="2694"/>
                  <a:ext cx="682" cy="250"/>
                </a:xfrm>
                <a:custGeom>
                  <a:avLst/>
                  <a:gdLst>
                    <a:gd name="T0" fmla="*/ 96 w 682"/>
                    <a:gd name="T1" fmla="*/ 10 h 250"/>
                    <a:gd name="T2" fmla="*/ 80 w 682"/>
                    <a:gd name="T3" fmla="*/ 24 h 250"/>
                    <a:gd name="T4" fmla="*/ 70 w 682"/>
                    <a:gd name="T5" fmla="*/ 46 h 250"/>
                    <a:gd name="T6" fmla="*/ 60 w 682"/>
                    <a:gd name="T7" fmla="*/ 60 h 250"/>
                    <a:gd name="T8" fmla="*/ 46 w 682"/>
                    <a:gd name="T9" fmla="*/ 80 h 250"/>
                    <a:gd name="T10" fmla="*/ 34 w 682"/>
                    <a:gd name="T11" fmla="*/ 96 h 250"/>
                    <a:gd name="T12" fmla="*/ 24 w 682"/>
                    <a:gd name="T13" fmla="*/ 116 h 250"/>
                    <a:gd name="T14" fmla="*/ 14 w 682"/>
                    <a:gd name="T15" fmla="*/ 138 h 250"/>
                    <a:gd name="T16" fmla="*/ 10 w 682"/>
                    <a:gd name="T17" fmla="*/ 158 h 250"/>
                    <a:gd name="T18" fmla="*/ 4 w 682"/>
                    <a:gd name="T19" fmla="*/ 178 h 250"/>
                    <a:gd name="T20" fmla="*/ 0 w 682"/>
                    <a:gd name="T21" fmla="*/ 198 h 250"/>
                    <a:gd name="T22" fmla="*/ 14 w 682"/>
                    <a:gd name="T23" fmla="*/ 214 h 250"/>
                    <a:gd name="T24" fmla="*/ 40 w 682"/>
                    <a:gd name="T25" fmla="*/ 214 h 250"/>
                    <a:gd name="T26" fmla="*/ 66 w 682"/>
                    <a:gd name="T27" fmla="*/ 214 h 250"/>
                    <a:gd name="T28" fmla="*/ 90 w 682"/>
                    <a:gd name="T29" fmla="*/ 214 h 250"/>
                    <a:gd name="T30" fmla="*/ 116 w 682"/>
                    <a:gd name="T31" fmla="*/ 208 h 250"/>
                    <a:gd name="T32" fmla="*/ 136 w 682"/>
                    <a:gd name="T33" fmla="*/ 204 h 250"/>
                    <a:gd name="T34" fmla="*/ 158 w 682"/>
                    <a:gd name="T35" fmla="*/ 194 h 250"/>
                    <a:gd name="T36" fmla="*/ 172 w 682"/>
                    <a:gd name="T37" fmla="*/ 178 h 250"/>
                    <a:gd name="T38" fmla="*/ 192 w 682"/>
                    <a:gd name="T39" fmla="*/ 172 h 250"/>
                    <a:gd name="T40" fmla="*/ 214 w 682"/>
                    <a:gd name="T41" fmla="*/ 168 h 250"/>
                    <a:gd name="T42" fmla="*/ 224 w 682"/>
                    <a:gd name="T43" fmla="*/ 182 h 250"/>
                    <a:gd name="T44" fmla="*/ 234 w 682"/>
                    <a:gd name="T45" fmla="*/ 198 h 250"/>
                    <a:gd name="T46" fmla="*/ 218 w 682"/>
                    <a:gd name="T47" fmla="*/ 214 h 250"/>
                    <a:gd name="T48" fmla="*/ 198 w 682"/>
                    <a:gd name="T49" fmla="*/ 228 h 250"/>
                    <a:gd name="T50" fmla="*/ 188 w 682"/>
                    <a:gd name="T51" fmla="*/ 244 h 250"/>
                    <a:gd name="T52" fmla="*/ 208 w 682"/>
                    <a:gd name="T53" fmla="*/ 250 h 250"/>
                    <a:gd name="T54" fmla="*/ 234 w 682"/>
                    <a:gd name="T55" fmla="*/ 244 h 250"/>
                    <a:gd name="T56" fmla="*/ 254 w 682"/>
                    <a:gd name="T57" fmla="*/ 234 h 250"/>
                    <a:gd name="T58" fmla="*/ 270 w 682"/>
                    <a:gd name="T59" fmla="*/ 224 h 250"/>
                    <a:gd name="T60" fmla="*/ 280 w 682"/>
                    <a:gd name="T61" fmla="*/ 214 h 250"/>
                    <a:gd name="T62" fmla="*/ 306 w 682"/>
                    <a:gd name="T63" fmla="*/ 214 h 250"/>
                    <a:gd name="T64" fmla="*/ 336 w 682"/>
                    <a:gd name="T65" fmla="*/ 214 h 250"/>
                    <a:gd name="T66" fmla="*/ 366 w 682"/>
                    <a:gd name="T67" fmla="*/ 214 h 250"/>
                    <a:gd name="T68" fmla="*/ 392 w 682"/>
                    <a:gd name="T69" fmla="*/ 204 h 250"/>
                    <a:gd name="T70" fmla="*/ 408 w 682"/>
                    <a:gd name="T71" fmla="*/ 194 h 250"/>
                    <a:gd name="T72" fmla="*/ 428 w 682"/>
                    <a:gd name="T73" fmla="*/ 182 h 250"/>
                    <a:gd name="T74" fmla="*/ 432 w 682"/>
                    <a:gd name="T75" fmla="*/ 162 h 250"/>
                    <a:gd name="T76" fmla="*/ 442 w 682"/>
                    <a:gd name="T77" fmla="*/ 182 h 250"/>
                    <a:gd name="T78" fmla="*/ 464 w 682"/>
                    <a:gd name="T79" fmla="*/ 198 h 250"/>
                    <a:gd name="T80" fmla="*/ 484 w 682"/>
                    <a:gd name="T81" fmla="*/ 204 h 250"/>
                    <a:gd name="T82" fmla="*/ 478 w 682"/>
                    <a:gd name="T83" fmla="*/ 208 h 250"/>
                    <a:gd name="T84" fmla="*/ 464 w 682"/>
                    <a:gd name="T85" fmla="*/ 218 h 250"/>
                    <a:gd name="T86" fmla="*/ 442 w 682"/>
                    <a:gd name="T87" fmla="*/ 224 h 250"/>
                    <a:gd name="T88" fmla="*/ 442 w 682"/>
                    <a:gd name="T89" fmla="*/ 244 h 250"/>
                    <a:gd name="T90" fmla="*/ 468 w 682"/>
                    <a:gd name="T91" fmla="*/ 250 h 250"/>
                    <a:gd name="T92" fmla="*/ 494 w 682"/>
                    <a:gd name="T93" fmla="*/ 250 h 250"/>
                    <a:gd name="T94" fmla="*/ 520 w 682"/>
                    <a:gd name="T95" fmla="*/ 250 h 250"/>
                    <a:gd name="T96" fmla="*/ 544 w 682"/>
                    <a:gd name="T97" fmla="*/ 244 h 250"/>
                    <a:gd name="T98" fmla="*/ 570 w 682"/>
                    <a:gd name="T99" fmla="*/ 240 h 250"/>
                    <a:gd name="T100" fmla="*/ 586 w 682"/>
                    <a:gd name="T101" fmla="*/ 228 h 250"/>
                    <a:gd name="T102" fmla="*/ 612 w 682"/>
                    <a:gd name="T103" fmla="*/ 228 h 250"/>
                    <a:gd name="T104" fmla="*/ 632 w 682"/>
                    <a:gd name="T105" fmla="*/ 224 h 250"/>
                    <a:gd name="T106" fmla="*/ 646 w 682"/>
                    <a:gd name="T107" fmla="*/ 214 h 250"/>
                    <a:gd name="T108" fmla="*/ 668 w 682"/>
                    <a:gd name="T109" fmla="*/ 204 h 250"/>
                    <a:gd name="T110" fmla="*/ 678 w 682"/>
                    <a:gd name="T111" fmla="*/ 188 h 25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2"/>
                    <a:gd name="T169" fmla="*/ 0 h 250"/>
                    <a:gd name="T170" fmla="*/ 682 w 682"/>
                    <a:gd name="T171" fmla="*/ 250 h 25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2" h="250">
                      <a:moveTo>
                        <a:pt x="106" y="0"/>
                      </a:moveTo>
                      <a:lnTo>
                        <a:pt x="106" y="4"/>
                      </a:lnTo>
                      <a:lnTo>
                        <a:pt x="102" y="4"/>
                      </a:lnTo>
                      <a:lnTo>
                        <a:pt x="102" y="10"/>
                      </a:lnTo>
                      <a:lnTo>
                        <a:pt x="96" y="10"/>
                      </a:lnTo>
                      <a:lnTo>
                        <a:pt x="96" y="14"/>
                      </a:lnTo>
                      <a:lnTo>
                        <a:pt x="90" y="14"/>
                      </a:lnTo>
                      <a:lnTo>
                        <a:pt x="86" y="20"/>
                      </a:lnTo>
                      <a:lnTo>
                        <a:pt x="80" y="20"/>
                      </a:lnTo>
                      <a:lnTo>
                        <a:pt x="80" y="24"/>
                      </a:lnTo>
                      <a:lnTo>
                        <a:pt x="76" y="24"/>
                      </a:lnTo>
                      <a:lnTo>
                        <a:pt x="76" y="30"/>
                      </a:lnTo>
                      <a:lnTo>
                        <a:pt x="70" y="36"/>
                      </a:lnTo>
                      <a:lnTo>
                        <a:pt x="70" y="40"/>
                      </a:lnTo>
                      <a:lnTo>
                        <a:pt x="70" y="46"/>
                      </a:lnTo>
                      <a:lnTo>
                        <a:pt x="66" y="46"/>
                      </a:lnTo>
                      <a:lnTo>
                        <a:pt x="66" y="50"/>
                      </a:lnTo>
                      <a:lnTo>
                        <a:pt x="66" y="56"/>
                      </a:lnTo>
                      <a:lnTo>
                        <a:pt x="60" y="56"/>
                      </a:lnTo>
                      <a:lnTo>
                        <a:pt x="60" y="60"/>
                      </a:lnTo>
                      <a:lnTo>
                        <a:pt x="56" y="66"/>
                      </a:lnTo>
                      <a:lnTo>
                        <a:pt x="50" y="70"/>
                      </a:lnTo>
                      <a:lnTo>
                        <a:pt x="50" y="76"/>
                      </a:lnTo>
                      <a:lnTo>
                        <a:pt x="46" y="76"/>
                      </a:lnTo>
                      <a:lnTo>
                        <a:pt x="46" y="80"/>
                      </a:lnTo>
                      <a:lnTo>
                        <a:pt x="40" y="80"/>
                      </a:lnTo>
                      <a:lnTo>
                        <a:pt x="40" y="86"/>
                      </a:lnTo>
                      <a:lnTo>
                        <a:pt x="40" y="92"/>
                      </a:lnTo>
                      <a:lnTo>
                        <a:pt x="34" y="92"/>
                      </a:lnTo>
                      <a:lnTo>
                        <a:pt x="34" y="96"/>
                      </a:lnTo>
                      <a:lnTo>
                        <a:pt x="30" y="102"/>
                      </a:lnTo>
                      <a:lnTo>
                        <a:pt x="30" y="106"/>
                      </a:lnTo>
                      <a:lnTo>
                        <a:pt x="24" y="106"/>
                      </a:lnTo>
                      <a:lnTo>
                        <a:pt x="24" y="112"/>
                      </a:lnTo>
                      <a:lnTo>
                        <a:pt x="24" y="116"/>
                      </a:lnTo>
                      <a:lnTo>
                        <a:pt x="20" y="116"/>
                      </a:lnTo>
                      <a:lnTo>
                        <a:pt x="20" y="122"/>
                      </a:lnTo>
                      <a:lnTo>
                        <a:pt x="14" y="126"/>
                      </a:lnTo>
                      <a:lnTo>
                        <a:pt x="14" y="132"/>
                      </a:lnTo>
                      <a:lnTo>
                        <a:pt x="14" y="138"/>
                      </a:lnTo>
                      <a:lnTo>
                        <a:pt x="10" y="138"/>
                      </a:lnTo>
                      <a:lnTo>
                        <a:pt x="10" y="142"/>
                      </a:lnTo>
                      <a:lnTo>
                        <a:pt x="10" y="148"/>
                      </a:lnTo>
                      <a:lnTo>
                        <a:pt x="10" y="152"/>
                      </a:lnTo>
                      <a:lnTo>
                        <a:pt x="10" y="158"/>
                      </a:lnTo>
                      <a:lnTo>
                        <a:pt x="10" y="162"/>
                      </a:lnTo>
                      <a:lnTo>
                        <a:pt x="4" y="162"/>
                      </a:lnTo>
                      <a:lnTo>
                        <a:pt x="4" y="168"/>
                      </a:lnTo>
                      <a:lnTo>
                        <a:pt x="4" y="172"/>
                      </a:lnTo>
                      <a:lnTo>
                        <a:pt x="4" y="178"/>
                      </a:lnTo>
                      <a:lnTo>
                        <a:pt x="0" y="178"/>
                      </a:lnTo>
                      <a:lnTo>
                        <a:pt x="0" y="182"/>
                      </a:lnTo>
                      <a:lnTo>
                        <a:pt x="0" y="188"/>
                      </a:lnTo>
                      <a:lnTo>
                        <a:pt x="0" y="194"/>
                      </a:lnTo>
                      <a:lnTo>
                        <a:pt x="0" y="198"/>
                      </a:lnTo>
                      <a:lnTo>
                        <a:pt x="0" y="204"/>
                      </a:lnTo>
                      <a:lnTo>
                        <a:pt x="4" y="208"/>
                      </a:lnTo>
                      <a:lnTo>
                        <a:pt x="10" y="208"/>
                      </a:lnTo>
                      <a:lnTo>
                        <a:pt x="10" y="214"/>
                      </a:lnTo>
                      <a:lnTo>
                        <a:pt x="14" y="214"/>
                      </a:lnTo>
                      <a:lnTo>
                        <a:pt x="20" y="214"/>
                      </a:lnTo>
                      <a:lnTo>
                        <a:pt x="24" y="214"/>
                      </a:lnTo>
                      <a:lnTo>
                        <a:pt x="30" y="214"/>
                      </a:lnTo>
                      <a:lnTo>
                        <a:pt x="34" y="214"/>
                      </a:lnTo>
                      <a:lnTo>
                        <a:pt x="40" y="214"/>
                      </a:lnTo>
                      <a:lnTo>
                        <a:pt x="46" y="214"/>
                      </a:lnTo>
                      <a:lnTo>
                        <a:pt x="50" y="214"/>
                      </a:lnTo>
                      <a:lnTo>
                        <a:pt x="56" y="214"/>
                      </a:lnTo>
                      <a:lnTo>
                        <a:pt x="60" y="214"/>
                      </a:lnTo>
                      <a:lnTo>
                        <a:pt x="66" y="214"/>
                      </a:lnTo>
                      <a:lnTo>
                        <a:pt x="70" y="214"/>
                      </a:lnTo>
                      <a:lnTo>
                        <a:pt x="76" y="214"/>
                      </a:lnTo>
                      <a:lnTo>
                        <a:pt x="80" y="214"/>
                      </a:lnTo>
                      <a:lnTo>
                        <a:pt x="86" y="214"/>
                      </a:lnTo>
                      <a:lnTo>
                        <a:pt x="90" y="214"/>
                      </a:lnTo>
                      <a:lnTo>
                        <a:pt x="90" y="208"/>
                      </a:lnTo>
                      <a:lnTo>
                        <a:pt x="96" y="208"/>
                      </a:lnTo>
                      <a:lnTo>
                        <a:pt x="102" y="208"/>
                      </a:lnTo>
                      <a:lnTo>
                        <a:pt x="106" y="208"/>
                      </a:lnTo>
                      <a:lnTo>
                        <a:pt x="116" y="208"/>
                      </a:lnTo>
                      <a:lnTo>
                        <a:pt x="122" y="208"/>
                      </a:lnTo>
                      <a:lnTo>
                        <a:pt x="126" y="208"/>
                      </a:lnTo>
                      <a:lnTo>
                        <a:pt x="132" y="208"/>
                      </a:lnTo>
                      <a:lnTo>
                        <a:pt x="132" y="204"/>
                      </a:lnTo>
                      <a:lnTo>
                        <a:pt x="136" y="204"/>
                      </a:lnTo>
                      <a:lnTo>
                        <a:pt x="142" y="204"/>
                      </a:lnTo>
                      <a:lnTo>
                        <a:pt x="142" y="198"/>
                      </a:lnTo>
                      <a:lnTo>
                        <a:pt x="148" y="198"/>
                      </a:lnTo>
                      <a:lnTo>
                        <a:pt x="152" y="198"/>
                      </a:lnTo>
                      <a:lnTo>
                        <a:pt x="158" y="194"/>
                      </a:lnTo>
                      <a:lnTo>
                        <a:pt x="162" y="188"/>
                      </a:lnTo>
                      <a:lnTo>
                        <a:pt x="168" y="188"/>
                      </a:lnTo>
                      <a:lnTo>
                        <a:pt x="168" y="182"/>
                      </a:lnTo>
                      <a:lnTo>
                        <a:pt x="172" y="182"/>
                      </a:lnTo>
                      <a:lnTo>
                        <a:pt x="172" y="178"/>
                      </a:lnTo>
                      <a:lnTo>
                        <a:pt x="178" y="178"/>
                      </a:lnTo>
                      <a:lnTo>
                        <a:pt x="182" y="178"/>
                      </a:lnTo>
                      <a:lnTo>
                        <a:pt x="182" y="172"/>
                      </a:lnTo>
                      <a:lnTo>
                        <a:pt x="188" y="172"/>
                      </a:lnTo>
                      <a:lnTo>
                        <a:pt x="192" y="172"/>
                      </a:lnTo>
                      <a:lnTo>
                        <a:pt x="198" y="172"/>
                      </a:lnTo>
                      <a:lnTo>
                        <a:pt x="198" y="168"/>
                      </a:lnTo>
                      <a:lnTo>
                        <a:pt x="204" y="168"/>
                      </a:lnTo>
                      <a:lnTo>
                        <a:pt x="208" y="168"/>
                      </a:lnTo>
                      <a:lnTo>
                        <a:pt x="214" y="168"/>
                      </a:lnTo>
                      <a:lnTo>
                        <a:pt x="214" y="172"/>
                      </a:lnTo>
                      <a:lnTo>
                        <a:pt x="218" y="172"/>
                      </a:lnTo>
                      <a:lnTo>
                        <a:pt x="218" y="178"/>
                      </a:lnTo>
                      <a:lnTo>
                        <a:pt x="224" y="178"/>
                      </a:lnTo>
                      <a:lnTo>
                        <a:pt x="224" y="182"/>
                      </a:lnTo>
                      <a:lnTo>
                        <a:pt x="224" y="188"/>
                      </a:lnTo>
                      <a:lnTo>
                        <a:pt x="228" y="188"/>
                      </a:lnTo>
                      <a:lnTo>
                        <a:pt x="228" y="194"/>
                      </a:lnTo>
                      <a:lnTo>
                        <a:pt x="228" y="198"/>
                      </a:lnTo>
                      <a:lnTo>
                        <a:pt x="234" y="198"/>
                      </a:lnTo>
                      <a:lnTo>
                        <a:pt x="234" y="204"/>
                      </a:lnTo>
                      <a:lnTo>
                        <a:pt x="228" y="204"/>
                      </a:lnTo>
                      <a:lnTo>
                        <a:pt x="228" y="208"/>
                      </a:lnTo>
                      <a:lnTo>
                        <a:pt x="224" y="208"/>
                      </a:lnTo>
                      <a:lnTo>
                        <a:pt x="218" y="214"/>
                      </a:lnTo>
                      <a:lnTo>
                        <a:pt x="214" y="218"/>
                      </a:lnTo>
                      <a:lnTo>
                        <a:pt x="208" y="218"/>
                      </a:lnTo>
                      <a:lnTo>
                        <a:pt x="208" y="224"/>
                      </a:lnTo>
                      <a:lnTo>
                        <a:pt x="204" y="224"/>
                      </a:lnTo>
                      <a:lnTo>
                        <a:pt x="198" y="228"/>
                      </a:lnTo>
                      <a:lnTo>
                        <a:pt x="192" y="228"/>
                      </a:lnTo>
                      <a:lnTo>
                        <a:pt x="192" y="234"/>
                      </a:lnTo>
                      <a:lnTo>
                        <a:pt x="188" y="234"/>
                      </a:lnTo>
                      <a:lnTo>
                        <a:pt x="188" y="240"/>
                      </a:lnTo>
                      <a:lnTo>
                        <a:pt x="188" y="244"/>
                      </a:lnTo>
                      <a:lnTo>
                        <a:pt x="192" y="244"/>
                      </a:lnTo>
                      <a:lnTo>
                        <a:pt x="198" y="244"/>
                      </a:lnTo>
                      <a:lnTo>
                        <a:pt x="198" y="250"/>
                      </a:lnTo>
                      <a:lnTo>
                        <a:pt x="204" y="250"/>
                      </a:lnTo>
                      <a:lnTo>
                        <a:pt x="208" y="250"/>
                      </a:lnTo>
                      <a:lnTo>
                        <a:pt x="218" y="250"/>
                      </a:lnTo>
                      <a:lnTo>
                        <a:pt x="224" y="250"/>
                      </a:lnTo>
                      <a:lnTo>
                        <a:pt x="228" y="250"/>
                      </a:lnTo>
                      <a:lnTo>
                        <a:pt x="234" y="250"/>
                      </a:lnTo>
                      <a:lnTo>
                        <a:pt x="234" y="244"/>
                      </a:lnTo>
                      <a:lnTo>
                        <a:pt x="238" y="244"/>
                      </a:lnTo>
                      <a:lnTo>
                        <a:pt x="244" y="240"/>
                      </a:lnTo>
                      <a:lnTo>
                        <a:pt x="250" y="240"/>
                      </a:lnTo>
                      <a:lnTo>
                        <a:pt x="250" y="234"/>
                      </a:lnTo>
                      <a:lnTo>
                        <a:pt x="254" y="234"/>
                      </a:lnTo>
                      <a:lnTo>
                        <a:pt x="260" y="234"/>
                      </a:lnTo>
                      <a:lnTo>
                        <a:pt x="260" y="228"/>
                      </a:lnTo>
                      <a:lnTo>
                        <a:pt x="264" y="228"/>
                      </a:lnTo>
                      <a:lnTo>
                        <a:pt x="264" y="224"/>
                      </a:lnTo>
                      <a:lnTo>
                        <a:pt x="270" y="224"/>
                      </a:lnTo>
                      <a:lnTo>
                        <a:pt x="270" y="218"/>
                      </a:lnTo>
                      <a:lnTo>
                        <a:pt x="270" y="214"/>
                      </a:lnTo>
                      <a:lnTo>
                        <a:pt x="274" y="214"/>
                      </a:lnTo>
                      <a:lnTo>
                        <a:pt x="274" y="208"/>
                      </a:lnTo>
                      <a:lnTo>
                        <a:pt x="280" y="214"/>
                      </a:lnTo>
                      <a:lnTo>
                        <a:pt x="284" y="214"/>
                      </a:lnTo>
                      <a:lnTo>
                        <a:pt x="290" y="214"/>
                      </a:lnTo>
                      <a:lnTo>
                        <a:pt x="294" y="214"/>
                      </a:lnTo>
                      <a:lnTo>
                        <a:pt x="300" y="214"/>
                      </a:lnTo>
                      <a:lnTo>
                        <a:pt x="306" y="214"/>
                      </a:lnTo>
                      <a:lnTo>
                        <a:pt x="310" y="214"/>
                      </a:lnTo>
                      <a:lnTo>
                        <a:pt x="316" y="214"/>
                      </a:lnTo>
                      <a:lnTo>
                        <a:pt x="320" y="214"/>
                      </a:lnTo>
                      <a:lnTo>
                        <a:pt x="330" y="214"/>
                      </a:lnTo>
                      <a:lnTo>
                        <a:pt x="336" y="214"/>
                      </a:lnTo>
                      <a:lnTo>
                        <a:pt x="346" y="214"/>
                      </a:lnTo>
                      <a:lnTo>
                        <a:pt x="352" y="214"/>
                      </a:lnTo>
                      <a:lnTo>
                        <a:pt x="356" y="214"/>
                      </a:lnTo>
                      <a:lnTo>
                        <a:pt x="362" y="214"/>
                      </a:lnTo>
                      <a:lnTo>
                        <a:pt x="366" y="214"/>
                      </a:lnTo>
                      <a:lnTo>
                        <a:pt x="372" y="208"/>
                      </a:lnTo>
                      <a:lnTo>
                        <a:pt x="376" y="208"/>
                      </a:lnTo>
                      <a:lnTo>
                        <a:pt x="382" y="208"/>
                      </a:lnTo>
                      <a:lnTo>
                        <a:pt x="382" y="204"/>
                      </a:lnTo>
                      <a:lnTo>
                        <a:pt x="392" y="204"/>
                      </a:lnTo>
                      <a:lnTo>
                        <a:pt x="396" y="204"/>
                      </a:lnTo>
                      <a:lnTo>
                        <a:pt x="396" y="198"/>
                      </a:lnTo>
                      <a:lnTo>
                        <a:pt x="402" y="198"/>
                      </a:lnTo>
                      <a:lnTo>
                        <a:pt x="408" y="198"/>
                      </a:lnTo>
                      <a:lnTo>
                        <a:pt x="408" y="194"/>
                      </a:lnTo>
                      <a:lnTo>
                        <a:pt x="412" y="194"/>
                      </a:lnTo>
                      <a:lnTo>
                        <a:pt x="418" y="188"/>
                      </a:lnTo>
                      <a:lnTo>
                        <a:pt x="422" y="188"/>
                      </a:lnTo>
                      <a:lnTo>
                        <a:pt x="422" y="182"/>
                      </a:lnTo>
                      <a:lnTo>
                        <a:pt x="428" y="182"/>
                      </a:lnTo>
                      <a:lnTo>
                        <a:pt x="428" y="178"/>
                      </a:lnTo>
                      <a:lnTo>
                        <a:pt x="428" y="172"/>
                      </a:lnTo>
                      <a:lnTo>
                        <a:pt x="432" y="172"/>
                      </a:lnTo>
                      <a:lnTo>
                        <a:pt x="432" y="168"/>
                      </a:lnTo>
                      <a:lnTo>
                        <a:pt x="432" y="162"/>
                      </a:lnTo>
                      <a:lnTo>
                        <a:pt x="432" y="168"/>
                      </a:lnTo>
                      <a:lnTo>
                        <a:pt x="432" y="172"/>
                      </a:lnTo>
                      <a:lnTo>
                        <a:pt x="438" y="178"/>
                      </a:lnTo>
                      <a:lnTo>
                        <a:pt x="438" y="182"/>
                      </a:lnTo>
                      <a:lnTo>
                        <a:pt x="442" y="182"/>
                      </a:lnTo>
                      <a:lnTo>
                        <a:pt x="442" y="188"/>
                      </a:lnTo>
                      <a:lnTo>
                        <a:pt x="448" y="188"/>
                      </a:lnTo>
                      <a:lnTo>
                        <a:pt x="454" y="194"/>
                      </a:lnTo>
                      <a:lnTo>
                        <a:pt x="458" y="194"/>
                      </a:lnTo>
                      <a:lnTo>
                        <a:pt x="464" y="198"/>
                      </a:lnTo>
                      <a:lnTo>
                        <a:pt x="468" y="198"/>
                      </a:lnTo>
                      <a:lnTo>
                        <a:pt x="474" y="198"/>
                      </a:lnTo>
                      <a:lnTo>
                        <a:pt x="478" y="198"/>
                      </a:lnTo>
                      <a:lnTo>
                        <a:pt x="484" y="198"/>
                      </a:lnTo>
                      <a:lnTo>
                        <a:pt x="484" y="204"/>
                      </a:lnTo>
                      <a:lnTo>
                        <a:pt x="488" y="204"/>
                      </a:lnTo>
                      <a:lnTo>
                        <a:pt x="494" y="204"/>
                      </a:lnTo>
                      <a:lnTo>
                        <a:pt x="488" y="204"/>
                      </a:lnTo>
                      <a:lnTo>
                        <a:pt x="484" y="208"/>
                      </a:lnTo>
                      <a:lnTo>
                        <a:pt x="478" y="208"/>
                      </a:lnTo>
                      <a:lnTo>
                        <a:pt x="478" y="214"/>
                      </a:lnTo>
                      <a:lnTo>
                        <a:pt x="474" y="214"/>
                      </a:lnTo>
                      <a:lnTo>
                        <a:pt x="474" y="218"/>
                      </a:lnTo>
                      <a:lnTo>
                        <a:pt x="468" y="218"/>
                      </a:lnTo>
                      <a:lnTo>
                        <a:pt x="464" y="218"/>
                      </a:lnTo>
                      <a:lnTo>
                        <a:pt x="458" y="218"/>
                      </a:lnTo>
                      <a:lnTo>
                        <a:pt x="454" y="218"/>
                      </a:lnTo>
                      <a:lnTo>
                        <a:pt x="454" y="224"/>
                      </a:lnTo>
                      <a:lnTo>
                        <a:pt x="448" y="224"/>
                      </a:lnTo>
                      <a:lnTo>
                        <a:pt x="442" y="224"/>
                      </a:lnTo>
                      <a:lnTo>
                        <a:pt x="442" y="228"/>
                      </a:lnTo>
                      <a:lnTo>
                        <a:pt x="438" y="228"/>
                      </a:lnTo>
                      <a:lnTo>
                        <a:pt x="438" y="234"/>
                      </a:lnTo>
                      <a:lnTo>
                        <a:pt x="438" y="240"/>
                      </a:lnTo>
                      <a:lnTo>
                        <a:pt x="442" y="244"/>
                      </a:lnTo>
                      <a:lnTo>
                        <a:pt x="448" y="244"/>
                      </a:lnTo>
                      <a:lnTo>
                        <a:pt x="454" y="244"/>
                      </a:lnTo>
                      <a:lnTo>
                        <a:pt x="454" y="250"/>
                      </a:lnTo>
                      <a:lnTo>
                        <a:pt x="464" y="250"/>
                      </a:lnTo>
                      <a:lnTo>
                        <a:pt x="468" y="250"/>
                      </a:lnTo>
                      <a:lnTo>
                        <a:pt x="474" y="250"/>
                      </a:lnTo>
                      <a:lnTo>
                        <a:pt x="478" y="250"/>
                      </a:lnTo>
                      <a:lnTo>
                        <a:pt x="484" y="250"/>
                      </a:lnTo>
                      <a:lnTo>
                        <a:pt x="488" y="250"/>
                      </a:lnTo>
                      <a:lnTo>
                        <a:pt x="494" y="250"/>
                      </a:lnTo>
                      <a:lnTo>
                        <a:pt x="498" y="250"/>
                      </a:lnTo>
                      <a:lnTo>
                        <a:pt x="504" y="250"/>
                      </a:lnTo>
                      <a:lnTo>
                        <a:pt x="510" y="250"/>
                      </a:lnTo>
                      <a:lnTo>
                        <a:pt x="514" y="250"/>
                      </a:lnTo>
                      <a:lnTo>
                        <a:pt x="520" y="250"/>
                      </a:lnTo>
                      <a:lnTo>
                        <a:pt x="524" y="244"/>
                      </a:lnTo>
                      <a:lnTo>
                        <a:pt x="530" y="244"/>
                      </a:lnTo>
                      <a:lnTo>
                        <a:pt x="534" y="244"/>
                      </a:lnTo>
                      <a:lnTo>
                        <a:pt x="540" y="244"/>
                      </a:lnTo>
                      <a:lnTo>
                        <a:pt x="544" y="244"/>
                      </a:lnTo>
                      <a:lnTo>
                        <a:pt x="550" y="240"/>
                      </a:lnTo>
                      <a:lnTo>
                        <a:pt x="556" y="240"/>
                      </a:lnTo>
                      <a:lnTo>
                        <a:pt x="560" y="240"/>
                      </a:lnTo>
                      <a:lnTo>
                        <a:pt x="566" y="240"/>
                      </a:lnTo>
                      <a:lnTo>
                        <a:pt x="570" y="240"/>
                      </a:lnTo>
                      <a:lnTo>
                        <a:pt x="570" y="234"/>
                      </a:lnTo>
                      <a:lnTo>
                        <a:pt x="576" y="234"/>
                      </a:lnTo>
                      <a:lnTo>
                        <a:pt x="580" y="234"/>
                      </a:lnTo>
                      <a:lnTo>
                        <a:pt x="586" y="234"/>
                      </a:lnTo>
                      <a:lnTo>
                        <a:pt x="586" y="228"/>
                      </a:lnTo>
                      <a:lnTo>
                        <a:pt x="590" y="228"/>
                      </a:lnTo>
                      <a:lnTo>
                        <a:pt x="596" y="228"/>
                      </a:lnTo>
                      <a:lnTo>
                        <a:pt x="600" y="228"/>
                      </a:lnTo>
                      <a:lnTo>
                        <a:pt x="606" y="228"/>
                      </a:lnTo>
                      <a:lnTo>
                        <a:pt x="612" y="228"/>
                      </a:lnTo>
                      <a:lnTo>
                        <a:pt x="616" y="228"/>
                      </a:lnTo>
                      <a:lnTo>
                        <a:pt x="622" y="228"/>
                      </a:lnTo>
                      <a:lnTo>
                        <a:pt x="626" y="228"/>
                      </a:lnTo>
                      <a:lnTo>
                        <a:pt x="626" y="224"/>
                      </a:lnTo>
                      <a:lnTo>
                        <a:pt x="632" y="224"/>
                      </a:lnTo>
                      <a:lnTo>
                        <a:pt x="636" y="224"/>
                      </a:lnTo>
                      <a:lnTo>
                        <a:pt x="642" y="224"/>
                      </a:lnTo>
                      <a:lnTo>
                        <a:pt x="642" y="218"/>
                      </a:lnTo>
                      <a:lnTo>
                        <a:pt x="646" y="218"/>
                      </a:lnTo>
                      <a:lnTo>
                        <a:pt x="646" y="214"/>
                      </a:lnTo>
                      <a:lnTo>
                        <a:pt x="652" y="214"/>
                      </a:lnTo>
                      <a:lnTo>
                        <a:pt x="658" y="208"/>
                      </a:lnTo>
                      <a:lnTo>
                        <a:pt x="662" y="208"/>
                      </a:lnTo>
                      <a:lnTo>
                        <a:pt x="662" y="204"/>
                      </a:lnTo>
                      <a:lnTo>
                        <a:pt x="668" y="204"/>
                      </a:lnTo>
                      <a:lnTo>
                        <a:pt x="668" y="198"/>
                      </a:lnTo>
                      <a:lnTo>
                        <a:pt x="672" y="198"/>
                      </a:lnTo>
                      <a:lnTo>
                        <a:pt x="672" y="194"/>
                      </a:lnTo>
                      <a:lnTo>
                        <a:pt x="678" y="194"/>
                      </a:lnTo>
                      <a:lnTo>
                        <a:pt x="678" y="188"/>
                      </a:lnTo>
                      <a:lnTo>
                        <a:pt x="678" y="182"/>
                      </a:lnTo>
                      <a:lnTo>
                        <a:pt x="678" y="178"/>
                      </a:lnTo>
                      <a:lnTo>
                        <a:pt x="682" y="178"/>
                      </a:lnTo>
                      <a:lnTo>
                        <a:pt x="106" y="0"/>
                      </a:lnTo>
                      <a:close/>
                    </a:path>
                  </a:pathLst>
                </a:custGeom>
                <a:solidFill>
                  <a:srgbClr val="CCCCCC"/>
                </a:solidFill>
                <a:ln w="9525">
                  <a:noFill/>
                  <a:round/>
                  <a:headEnd/>
                  <a:tailEnd/>
                </a:ln>
              </p:spPr>
              <p:txBody>
                <a:bodyPr/>
                <a:lstStyle/>
                <a:p>
                  <a:endParaRPr lang="zh-TW" altLang="en-US"/>
                </a:p>
              </p:txBody>
            </p:sp>
            <p:sp>
              <p:nvSpPr>
                <p:cNvPr id="11" name="Freeform 6"/>
                <p:cNvSpPr>
                  <a:spLocks/>
                </p:cNvSpPr>
                <p:nvPr/>
              </p:nvSpPr>
              <p:spPr bwMode="auto">
                <a:xfrm>
                  <a:off x="2606" y="2550"/>
                  <a:ext cx="1066" cy="378"/>
                </a:xfrm>
                <a:custGeom>
                  <a:avLst/>
                  <a:gdLst>
                    <a:gd name="T0" fmla="*/ 0 w 1066"/>
                    <a:gd name="T1" fmla="*/ 128 h 378"/>
                    <a:gd name="T2" fmla="*/ 0 w 1066"/>
                    <a:gd name="T3" fmla="*/ 92 h 378"/>
                    <a:gd name="T4" fmla="*/ 16 w 1066"/>
                    <a:gd name="T5" fmla="*/ 72 h 378"/>
                    <a:gd name="T6" fmla="*/ 36 w 1066"/>
                    <a:gd name="T7" fmla="*/ 56 h 378"/>
                    <a:gd name="T8" fmla="*/ 72 w 1066"/>
                    <a:gd name="T9" fmla="*/ 52 h 378"/>
                    <a:gd name="T10" fmla="*/ 98 w 1066"/>
                    <a:gd name="T11" fmla="*/ 62 h 378"/>
                    <a:gd name="T12" fmla="*/ 112 w 1066"/>
                    <a:gd name="T13" fmla="*/ 82 h 378"/>
                    <a:gd name="T14" fmla="*/ 128 w 1066"/>
                    <a:gd name="T15" fmla="*/ 92 h 378"/>
                    <a:gd name="T16" fmla="*/ 158 w 1066"/>
                    <a:gd name="T17" fmla="*/ 78 h 378"/>
                    <a:gd name="T18" fmla="*/ 184 w 1066"/>
                    <a:gd name="T19" fmla="*/ 66 h 378"/>
                    <a:gd name="T20" fmla="*/ 210 w 1066"/>
                    <a:gd name="T21" fmla="*/ 56 h 378"/>
                    <a:gd name="T22" fmla="*/ 236 w 1066"/>
                    <a:gd name="T23" fmla="*/ 46 h 378"/>
                    <a:gd name="T24" fmla="*/ 266 w 1066"/>
                    <a:gd name="T25" fmla="*/ 36 h 378"/>
                    <a:gd name="T26" fmla="*/ 292 w 1066"/>
                    <a:gd name="T27" fmla="*/ 26 h 378"/>
                    <a:gd name="T28" fmla="*/ 322 w 1066"/>
                    <a:gd name="T29" fmla="*/ 16 h 378"/>
                    <a:gd name="T30" fmla="*/ 352 w 1066"/>
                    <a:gd name="T31" fmla="*/ 6 h 378"/>
                    <a:gd name="T32" fmla="*/ 388 w 1066"/>
                    <a:gd name="T33" fmla="*/ 0 h 378"/>
                    <a:gd name="T34" fmla="*/ 430 w 1066"/>
                    <a:gd name="T35" fmla="*/ 0 h 378"/>
                    <a:gd name="T36" fmla="*/ 464 w 1066"/>
                    <a:gd name="T37" fmla="*/ 0 h 378"/>
                    <a:gd name="T38" fmla="*/ 496 w 1066"/>
                    <a:gd name="T39" fmla="*/ 10 h 378"/>
                    <a:gd name="T40" fmla="*/ 520 w 1066"/>
                    <a:gd name="T41" fmla="*/ 26 h 378"/>
                    <a:gd name="T42" fmla="*/ 552 w 1066"/>
                    <a:gd name="T43" fmla="*/ 36 h 378"/>
                    <a:gd name="T44" fmla="*/ 578 w 1066"/>
                    <a:gd name="T45" fmla="*/ 52 h 378"/>
                    <a:gd name="T46" fmla="*/ 598 w 1066"/>
                    <a:gd name="T47" fmla="*/ 72 h 378"/>
                    <a:gd name="T48" fmla="*/ 618 w 1066"/>
                    <a:gd name="T49" fmla="*/ 92 h 378"/>
                    <a:gd name="T50" fmla="*/ 634 w 1066"/>
                    <a:gd name="T51" fmla="*/ 122 h 378"/>
                    <a:gd name="T52" fmla="*/ 648 w 1066"/>
                    <a:gd name="T53" fmla="*/ 144 h 378"/>
                    <a:gd name="T54" fmla="*/ 658 w 1066"/>
                    <a:gd name="T55" fmla="*/ 180 h 378"/>
                    <a:gd name="T56" fmla="*/ 664 w 1066"/>
                    <a:gd name="T57" fmla="*/ 220 h 378"/>
                    <a:gd name="T58" fmla="*/ 668 w 1066"/>
                    <a:gd name="T59" fmla="*/ 250 h 378"/>
                    <a:gd name="T60" fmla="*/ 668 w 1066"/>
                    <a:gd name="T61" fmla="*/ 286 h 378"/>
                    <a:gd name="T62" fmla="*/ 694 w 1066"/>
                    <a:gd name="T63" fmla="*/ 286 h 378"/>
                    <a:gd name="T64" fmla="*/ 724 w 1066"/>
                    <a:gd name="T65" fmla="*/ 292 h 378"/>
                    <a:gd name="T66" fmla="*/ 756 w 1066"/>
                    <a:gd name="T67" fmla="*/ 286 h 378"/>
                    <a:gd name="T68" fmla="*/ 792 w 1066"/>
                    <a:gd name="T69" fmla="*/ 286 h 378"/>
                    <a:gd name="T70" fmla="*/ 826 w 1066"/>
                    <a:gd name="T71" fmla="*/ 286 h 378"/>
                    <a:gd name="T72" fmla="*/ 862 w 1066"/>
                    <a:gd name="T73" fmla="*/ 282 h 378"/>
                    <a:gd name="T74" fmla="*/ 898 w 1066"/>
                    <a:gd name="T75" fmla="*/ 286 h 378"/>
                    <a:gd name="T76" fmla="*/ 954 w 1066"/>
                    <a:gd name="T77" fmla="*/ 292 h 378"/>
                    <a:gd name="T78" fmla="*/ 986 w 1066"/>
                    <a:gd name="T79" fmla="*/ 296 h 378"/>
                    <a:gd name="T80" fmla="*/ 1020 w 1066"/>
                    <a:gd name="T81" fmla="*/ 302 h 378"/>
                    <a:gd name="T82" fmla="*/ 1056 w 1066"/>
                    <a:gd name="T83" fmla="*/ 312 h 378"/>
                    <a:gd name="T84" fmla="*/ 1062 w 1066"/>
                    <a:gd name="T85" fmla="*/ 338 h 378"/>
                    <a:gd name="T86" fmla="*/ 1026 w 1066"/>
                    <a:gd name="T87" fmla="*/ 342 h 378"/>
                    <a:gd name="T88" fmla="*/ 996 w 1066"/>
                    <a:gd name="T89" fmla="*/ 338 h 378"/>
                    <a:gd name="T90" fmla="*/ 960 w 1066"/>
                    <a:gd name="T91" fmla="*/ 332 h 378"/>
                    <a:gd name="T92" fmla="*/ 918 w 1066"/>
                    <a:gd name="T93" fmla="*/ 332 h 378"/>
                    <a:gd name="T94" fmla="*/ 884 w 1066"/>
                    <a:gd name="T95" fmla="*/ 326 h 378"/>
                    <a:gd name="T96" fmla="*/ 848 w 1066"/>
                    <a:gd name="T97" fmla="*/ 322 h 378"/>
                    <a:gd name="T98" fmla="*/ 812 w 1066"/>
                    <a:gd name="T99" fmla="*/ 322 h 378"/>
                    <a:gd name="T100" fmla="*/ 786 w 1066"/>
                    <a:gd name="T101" fmla="*/ 332 h 378"/>
                    <a:gd name="T102" fmla="*/ 746 w 1066"/>
                    <a:gd name="T103" fmla="*/ 342 h 378"/>
                    <a:gd name="T104" fmla="*/ 710 w 1066"/>
                    <a:gd name="T105" fmla="*/ 348 h 378"/>
                    <a:gd name="T106" fmla="*/ 674 w 1066"/>
                    <a:gd name="T107" fmla="*/ 348 h 378"/>
                    <a:gd name="T108" fmla="*/ 644 w 1066"/>
                    <a:gd name="T109" fmla="*/ 342 h 378"/>
                    <a:gd name="T110" fmla="*/ 572 w 1066"/>
                    <a:gd name="T111" fmla="*/ 352 h 378"/>
                    <a:gd name="T112" fmla="*/ 552 w 1066"/>
                    <a:gd name="T113" fmla="*/ 368 h 37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66"/>
                    <a:gd name="T172" fmla="*/ 0 h 378"/>
                    <a:gd name="T173" fmla="*/ 1066 w 1066"/>
                    <a:gd name="T174" fmla="*/ 378 h 37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66" h="378">
                      <a:moveTo>
                        <a:pt x="10" y="148"/>
                      </a:moveTo>
                      <a:lnTo>
                        <a:pt x="10" y="144"/>
                      </a:lnTo>
                      <a:lnTo>
                        <a:pt x="6" y="144"/>
                      </a:lnTo>
                      <a:lnTo>
                        <a:pt x="6" y="138"/>
                      </a:lnTo>
                      <a:lnTo>
                        <a:pt x="6" y="134"/>
                      </a:lnTo>
                      <a:lnTo>
                        <a:pt x="0" y="134"/>
                      </a:lnTo>
                      <a:lnTo>
                        <a:pt x="0" y="128"/>
                      </a:lnTo>
                      <a:lnTo>
                        <a:pt x="0" y="122"/>
                      </a:lnTo>
                      <a:lnTo>
                        <a:pt x="0" y="118"/>
                      </a:lnTo>
                      <a:lnTo>
                        <a:pt x="0" y="112"/>
                      </a:lnTo>
                      <a:lnTo>
                        <a:pt x="0" y="108"/>
                      </a:lnTo>
                      <a:lnTo>
                        <a:pt x="0" y="102"/>
                      </a:lnTo>
                      <a:lnTo>
                        <a:pt x="0" y="98"/>
                      </a:lnTo>
                      <a:lnTo>
                        <a:pt x="0" y="92"/>
                      </a:lnTo>
                      <a:lnTo>
                        <a:pt x="6" y="92"/>
                      </a:lnTo>
                      <a:lnTo>
                        <a:pt x="6" y="88"/>
                      </a:lnTo>
                      <a:lnTo>
                        <a:pt x="10" y="88"/>
                      </a:lnTo>
                      <a:lnTo>
                        <a:pt x="10" y="82"/>
                      </a:lnTo>
                      <a:lnTo>
                        <a:pt x="10" y="78"/>
                      </a:lnTo>
                      <a:lnTo>
                        <a:pt x="16" y="78"/>
                      </a:lnTo>
                      <a:lnTo>
                        <a:pt x="16" y="72"/>
                      </a:lnTo>
                      <a:lnTo>
                        <a:pt x="22" y="72"/>
                      </a:lnTo>
                      <a:lnTo>
                        <a:pt x="22" y="66"/>
                      </a:lnTo>
                      <a:lnTo>
                        <a:pt x="26" y="66"/>
                      </a:lnTo>
                      <a:lnTo>
                        <a:pt x="26" y="62"/>
                      </a:lnTo>
                      <a:lnTo>
                        <a:pt x="32" y="62"/>
                      </a:lnTo>
                      <a:lnTo>
                        <a:pt x="32" y="56"/>
                      </a:lnTo>
                      <a:lnTo>
                        <a:pt x="36" y="56"/>
                      </a:lnTo>
                      <a:lnTo>
                        <a:pt x="42" y="56"/>
                      </a:lnTo>
                      <a:lnTo>
                        <a:pt x="46" y="52"/>
                      </a:lnTo>
                      <a:lnTo>
                        <a:pt x="52" y="52"/>
                      </a:lnTo>
                      <a:lnTo>
                        <a:pt x="56" y="52"/>
                      </a:lnTo>
                      <a:lnTo>
                        <a:pt x="62" y="52"/>
                      </a:lnTo>
                      <a:lnTo>
                        <a:pt x="68" y="52"/>
                      </a:lnTo>
                      <a:lnTo>
                        <a:pt x="72" y="52"/>
                      </a:lnTo>
                      <a:lnTo>
                        <a:pt x="78" y="52"/>
                      </a:lnTo>
                      <a:lnTo>
                        <a:pt x="82" y="52"/>
                      </a:lnTo>
                      <a:lnTo>
                        <a:pt x="88" y="52"/>
                      </a:lnTo>
                      <a:lnTo>
                        <a:pt x="88" y="56"/>
                      </a:lnTo>
                      <a:lnTo>
                        <a:pt x="92" y="56"/>
                      </a:lnTo>
                      <a:lnTo>
                        <a:pt x="98" y="56"/>
                      </a:lnTo>
                      <a:lnTo>
                        <a:pt x="98" y="62"/>
                      </a:lnTo>
                      <a:lnTo>
                        <a:pt x="102" y="62"/>
                      </a:lnTo>
                      <a:lnTo>
                        <a:pt x="102" y="66"/>
                      </a:lnTo>
                      <a:lnTo>
                        <a:pt x="108" y="66"/>
                      </a:lnTo>
                      <a:lnTo>
                        <a:pt x="108" y="72"/>
                      </a:lnTo>
                      <a:lnTo>
                        <a:pt x="108" y="78"/>
                      </a:lnTo>
                      <a:lnTo>
                        <a:pt x="112" y="78"/>
                      </a:lnTo>
                      <a:lnTo>
                        <a:pt x="112" y="82"/>
                      </a:lnTo>
                      <a:lnTo>
                        <a:pt x="118" y="82"/>
                      </a:lnTo>
                      <a:lnTo>
                        <a:pt x="118" y="88"/>
                      </a:lnTo>
                      <a:lnTo>
                        <a:pt x="118" y="92"/>
                      </a:lnTo>
                      <a:lnTo>
                        <a:pt x="118" y="98"/>
                      </a:lnTo>
                      <a:lnTo>
                        <a:pt x="124" y="98"/>
                      </a:lnTo>
                      <a:lnTo>
                        <a:pt x="128" y="98"/>
                      </a:lnTo>
                      <a:lnTo>
                        <a:pt x="128" y="92"/>
                      </a:lnTo>
                      <a:lnTo>
                        <a:pt x="134" y="92"/>
                      </a:lnTo>
                      <a:lnTo>
                        <a:pt x="138" y="88"/>
                      </a:lnTo>
                      <a:lnTo>
                        <a:pt x="144" y="88"/>
                      </a:lnTo>
                      <a:lnTo>
                        <a:pt x="148" y="88"/>
                      </a:lnTo>
                      <a:lnTo>
                        <a:pt x="148" y="82"/>
                      </a:lnTo>
                      <a:lnTo>
                        <a:pt x="154" y="82"/>
                      </a:lnTo>
                      <a:lnTo>
                        <a:pt x="158" y="78"/>
                      </a:lnTo>
                      <a:lnTo>
                        <a:pt x="164" y="78"/>
                      </a:lnTo>
                      <a:lnTo>
                        <a:pt x="170" y="78"/>
                      </a:lnTo>
                      <a:lnTo>
                        <a:pt x="170" y="72"/>
                      </a:lnTo>
                      <a:lnTo>
                        <a:pt x="174" y="72"/>
                      </a:lnTo>
                      <a:lnTo>
                        <a:pt x="180" y="72"/>
                      </a:lnTo>
                      <a:lnTo>
                        <a:pt x="180" y="66"/>
                      </a:lnTo>
                      <a:lnTo>
                        <a:pt x="184" y="66"/>
                      </a:lnTo>
                      <a:lnTo>
                        <a:pt x="190" y="66"/>
                      </a:lnTo>
                      <a:lnTo>
                        <a:pt x="190" y="62"/>
                      </a:lnTo>
                      <a:lnTo>
                        <a:pt x="194" y="62"/>
                      </a:lnTo>
                      <a:lnTo>
                        <a:pt x="200" y="62"/>
                      </a:lnTo>
                      <a:lnTo>
                        <a:pt x="204" y="62"/>
                      </a:lnTo>
                      <a:lnTo>
                        <a:pt x="204" y="56"/>
                      </a:lnTo>
                      <a:lnTo>
                        <a:pt x="210" y="56"/>
                      </a:lnTo>
                      <a:lnTo>
                        <a:pt x="214" y="56"/>
                      </a:lnTo>
                      <a:lnTo>
                        <a:pt x="214" y="52"/>
                      </a:lnTo>
                      <a:lnTo>
                        <a:pt x="220" y="52"/>
                      </a:lnTo>
                      <a:lnTo>
                        <a:pt x="226" y="52"/>
                      </a:lnTo>
                      <a:lnTo>
                        <a:pt x="230" y="52"/>
                      </a:lnTo>
                      <a:lnTo>
                        <a:pt x="230" y="46"/>
                      </a:lnTo>
                      <a:lnTo>
                        <a:pt x="236" y="46"/>
                      </a:lnTo>
                      <a:lnTo>
                        <a:pt x="240" y="46"/>
                      </a:lnTo>
                      <a:lnTo>
                        <a:pt x="246" y="46"/>
                      </a:lnTo>
                      <a:lnTo>
                        <a:pt x="250" y="42"/>
                      </a:lnTo>
                      <a:lnTo>
                        <a:pt x="256" y="42"/>
                      </a:lnTo>
                      <a:lnTo>
                        <a:pt x="256" y="36"/>
                      </a:lnTo>
                      <a:lnTo>
                        <a:pt x="260" y="36"/>
                      </a:lnTo>
                      <a:lnTo>
                        <a:pt x="266" y="36"/>
                      </a:lnTo>
                      <a:lnTo>
                        <a:pt x="266" y="32"/>
                      </a:lnTo>
                      <a:lnTo>
                        <a:pt x="272" y="32"/>
                      </a:lnTo>
                      <a:lnTo>
                        <a:pt x="276" y="32"/>
                      </a:lnTo>
                      <a:lnTo>
                        <a:pt x="276" y="26"/>
                      </a:lnTo>
                      <a:lnTo>
                        <a:pt x="282" y="26"/>
                      </a:lnTo>
                      <a:lnTo>
                        <a:pt x="286" y="26"/>
                      </a:lnTo>
                      <a:lnTo>
                        <a:pt x="292" y="26"/>
                      </a:lnTo>
                      <a:lnTo>
                        <a:pt x="296" y="26"/>
                      </a:lnTo>
                      <a:lnTo>
                        <a:pt x="302" y="20"/>
                      </a:lnTo>
                      <a:lnTo>
                        <a:pt x="306" y="20"/>
                      </a:lnTo>
                      <a:lnTo>
                        <a:pt x="306" y="16"/>
                      </a:lnTo>
                      <a:lnTo>
                        <a:pt x="312" y="16"/>
                      </a:lnTo>
                      <a:lnTo>
                        <a:pt x="316" y="16"/>
                      </a:lnTo>
                      <a:lnTo>
                        <a:pt x="322" y="16"/>
                      </a:lnTo>
                      <a:lnTo>
                        <a:pt x="322" y="10"/>
                      </a:lnTo>
                      <a:lnTo>
                        <a:pt x="328" y="10"/>
                      </a:lnTo>
                      <a:lnTo>
                        <a:pt x="332" y="10"/>
                      </a:lnTo>
                      <a:lnTo>
                        <a:pt x="338" y="10"/>
                      </a:lnTo>
                      <a:lnTo>
                        <a:pt x="342" y="10"/>
                      </a:lnTo>
                      <a:lnTo>
                        <a:pt x="348" y="6"/>
                      </a:lnTo>
                      <a:lnTo>
                        <a:pt x="352" y="6"/>
                      </a:lnTo>
                      <a:lnTo>
                        <a:pt x="358" y="0"/>
                      </a:lnTo>
                      <a:lnTo>
                        <a:pt x="362" y="0"/>
                      </a:lnTo>
                      <a:lnTo>
                        <a:pt x="368" y="0"/>
                      </a:lnTo>
                      <a:lnTo>
                        <a:pt x="374" y="0"/>
                      </a:lnTo>
                      <a:lnTo>
                        <a:pt x="378" y="0"/>
                      </a:lnTo>
                      <a:lnTo>
                        <a:pt x="384" y="0"/>
                      </a:lnTo>
                      <a:lnTo>
                        <a:pt x="388" y="0"/>
                      </a:lnTo>
                      <a:lnTo>
                        <a:pt x="394" y="0"/>
                      </a:lnTo>
                      <a:lnTo>
                        <a:pt x="398" y="0"/>
                      </a:lnTo>
                      <a:lnTo>
                        <a:pt x="404" y="0"/>
                      </a:lnTo>
                      <a:lnTo>
                        <a:pt x="408" y="0"/>
                      </a:lnTo>
                      <a:lnTo>
                        <a:pt x="414" y="0"/>
                      </a:lnTo>
                      <a:lnTo>
                        <a:pt x="418" y="0"/>
                      </a:lnTo>
                      <a:lnTo>
                        <a:pt x="430" y="0"/>
                      </a:lnTo>
                      <a:lnTo>
                        <a:pt x="434" y="0"/>
                      </a:lnTo>
                      <a:lnTo>
                        <a:pt x="440" y="0"/>
                      </a:lnTo>
                      <a:lnTo>
                        <a:pt x="444" y="0"/>
                      </a:lnTo>
                      <a:lnTo>
                        <a:pt x="450" y="0"/>
                      </a:lnTo>
                      <a:lnTo>
                        <a:pt x="454" y="0"/>
                      </a:lnTo>
                      <a:lnTo>
                        <a:pt x="460" y="0"/>
                      </a:lnTo>
                      <a:lnTo>
                        <a:pt x="464" y="0"/>
                      </a:lnTo>
                      <a:lnTo>
                        <a:pt x="470" y="0"/>
                      </a:lnTo>
                      <a:lnTo>
                        <a:pt x="470" y="6"/>
                      </a:lnTo>
                      <a:lnTo>
                        <a:pt x="476" y="6"/>
                      </a:lnTo>
                      <a:lnTo>
                        <a:pt x="480" y="10"/>
                      </a:lnTo>
                      <a:lnTo>
                        <a:pt x="486" y="10"/>
                      </a:lnTo>
                      <a:lnTo>
                        <a:pt x="490" y="10"/>
                      </a:lnTo>
                      <a:lnTo>
                        <a:pt x="496" y="10"/>
                      </a:lnTo>
                      <a:lnTo>
                        <a:pt x="500" y="10"/>
                      </a:lnTo>
                      <a:lnTo>
                        <a:pt x="500" y="16"/>
                      </a:lnTo>
                      <a:lnTo>
                        <a:pt x="506" y="16"/>
                      </a:lnTo>
                      <a:lnTo>
                        <a:pt x="510" y="16"/>
                      </a:lnTo>
                      <a:lnTo>
                        <a:pt x="510" y="20"/>
                      </a:lnTo>
                      <a:lnTo>
                        <a:pt x="516" y="20"/>
                      </a:lnTo>
                      <a:lnTo>
                        <a:pt x="520" y="26"/>
                      </a:lnTo>
                      <a:lnTo>
                        <a:pt x="526" y="26"/>
                      </a:lnTo>
                      <a:lnTo>
                        <a:pt x="532" y="26"/>
                      </a:lnTo>
                      <a:lnTo>
                        <a:pt x="536" y="32"/>
                      </a:lnTo>
                      <a:lnTo>
                        <a:pt x="542" y="32"/>
                      </a:lnTo>
                      <a:lnTo>
                        <a:pt x="546" y="32"/>
                      </a:lnTo>
                      <a:lnTo>
                        <a:pt x="546" y="36"/>
                      </a:lnTo>
                      <a:lnTo>
                        <a:pt x="552" y="36"/>
                      </a:lnTo>
                      <a:lnTo>
                        <a:pt x="556" y="36"/>
                      </a:lnTo>
                      <a:lnTo>
                        <a:pt x="562" y="42"/>
                      </a:lnTo>
                      <a:lnTo>
                        <a:pt x="566" y="42"/>
                      </a:lnTo>
                      <a:lnTo>
                        <a:pt x="566" y="46"/>
                      </a:lnTo>
                      <a:lnTo>
                        <a:pt x="572" y="46"/>
                      </a:lnTo>
                      <a:lnTo>
                        <a:pt x="572" y="52"/>
                      </a:lnTo>
                      <a:lnTo>
                        <a:pt x="578" y="52"/>
                      </a:lnTo>
                      <a:lnTo>
                        <a:pt x="578" y="56"/>
                      </a:lnTo>
                      <a:lnTo>
                        <a:pt x="582" y="56"/>
                      </a:lnTo>
                      <a:lnTo>
                        <a:pt x="588" y="62"/>
                      </a:lnTo>
                      <a:lnTo>
                        <a:pt x="588" y="66"/>
                      </a:lnTo>
                      <a:lnTo>
                        <a:pt x="592" y="66"/>
                      </a:lnTo>
                      <a:lnTo>
                        <a:pt x="592" y="72"/>
                      </a:lnTo>
                      <a:lnTo>
                        <a:pt x="598" y="72"/>
                      </a:lnTo>
                      <a:lnTo>
                        <a:pt x="598" y="78"/>
                      </a:lnTo>
                      <a:lnTo>
                        <a:pt x="602" y="78"/>
                      </a:lnTo>
                      <a:lnTo>
                        <a:pt x="608" y="82"/>
                      </a:lnTo>
                      <a:lnTo>
                        <a:pt x="608" y="88"/>
                      </a:lnTo>
                      <a:lnTo>
                        <a:pt x="612" y="88"/>
                      </a:lnTo>
                      <a:lnTo>
                        <a:pt x="612" y="92"/>
                      </a:lnTo>
                      <a:lnTo>
                        <a:pt x="618" y="92"/>
                      </a:lnTo>
                      <a:lnTo>
                        <a:pt x="618" y="98"/>
                      </a:lnTo>
                      <a:lnTo>
                        <a:pt x="622" y="98"/>
                      </a:lnTo>
                      <a:lnTo>
                        <a:pt x="622" y="102"/>
                      </a:lnTo>
                      <a:lnTo>
                        <a:pt x="622" y="108"/>
                      </a:lnTo>
                      <a:lnTo>
                        <a:pt x="628" y="108"/>
                      </a:lnTo>
                      <a:lnTo>
                        <a:pt x="628" y="112"/>
                      </a:lnTo>
                      <a:lnTo>
                        <a:pt x="634" y="122"/>
                      </a:lnTo>
                      <a:lnTo>
                        <a:pt x="638" y="122"/>
                      </a:lnTo>
                      <a:lnTo>
                        <a:pt x="638" y="128"/>
                      </a:lnTo>
                      <a:lnTo>
                        <a:pt x="638" y="134"/>
                      </a:lnTo>
                      <a:lnTo>
                        <a:pt x="644" y="134"/>
                      </a:lnTo>
                      <a:lnTo>
                        <a:pt x="644" y="138"/>
                      </a:lnTo>
                      <a:lnTo>
                        <a:pt x="644" y="144"/>
                      </a:lnTo>
                      <a:lnTo>
                        <a:pt x="648" y="144"/>
                      </a:lnTo>
                      <a:lnTo>
                        <a:pt x="648" y="148"/>
                      </a:lnTo>
                      <a:lnTo>
                        <a:pt x="648" y="154"/>
                      </a:lnTo>
                      <a:lnTo>
                        <a:pt x="648" y="158"/>
                      </a:lnTo>
                      <a:lnTo>
                        <a:pt x="654" y="164"/>
                      </a:lnTo>
                      <a:lnTo>
                        <a:pt x="654" y="168"/>
                      </a:lnTo>
                      <a:lnTo>
                        <a:pt x="654" y="174"/>
                      </a:lnTo>
                      <a:lnTo>
                        <a:pt x="658" y="180"/>
                      </a:lnTo>
                      <a:lnTo>
                        <a:pt x="658" y="184"/>
                      </a:lnTo>
                      <a:lnTo>
                        <a:pt x="658" y="190"/>
                      </a:lnTo>
                      <a:lnTo>
                        <a:pt x="658" y="200"/>
                      </a:lnTo>
                      <a:lnTo>
                        <a:pt x="664" y="204"/>
                      </a:lnTo>
                      <a:lnTo>
                        <a:pt x="664" y="210"/>
                      </a:lnTo>
                      <a:lnTo>
                        <a:pt x="664" y="214"/>
                      </a:lnTo>
                      <a:lnTo>
                        <a:pt x="664" y="220"/>
                      </a:lnTo>
                      <a:lnTo>
                        <a:pt x="664" y="224"/>
                      </a:lnTo>
                      <a:lnTo>
                        <a:pt x="668" y="224"/>
                      </a:lnTo>
                      <a:lnTo>
                        <a:pt x="668" y="230"/>
                      </a:lnTo>
                      <a:lnTo>
                        <a:pt x="668" y="236"/>
                      </a:lnTo>
                      <a:lnTo>
                        <a:pt x="668" y="240"/>
                      </a:lnTo>
                      <a:lnTo>
                        <a:pt x="668" y="246"/>
                      </a:lnTo>
                      <a:lnTo>
                        <a:pt x="668" y="250"/>
                      </a:lnTo>
                      <a:lnTo>
                        <a:pt x="668" y="256"/>
                      </a:lnTo>
                      <a:lnTo>
                        <a:pt x="668" y="260"/>
                      </a:lnTo>
                      <a:lnTo>
                        <a:pt x="668" y="266"/>
                      </a:lnTo>
                      <a:lnTo>
                        <a:pt x="668" y="270"/>
                      </a:lnTo>
                      <a:lnTo>
                        <a:pt x="668" y="276"/>
                      </a:lnTo>
                      <a:lnTo>
                        <a:pt x="668" y="282"/>
                      </a:lnTo>
                      <a:lnTo>
                        <a:pt x="668" y="286"/>
                      </a:lnTo>
                      <a:lnTo>
                        <a:pt x="668" y="292"/>
                      </a:lnTo>
                      <a:lnTo>
                        <a:pt x="668" y="286"/>
                      </a:lnTo>
                      <a:lnTo>
                        <a:pt x="674" y="286"/>
                      </a:lnTo>
                      <a:lnTo>
                        <a:pt x="680" y="286"/>
                      </a:lnTo>
                      <a:lnTo>
                        <a:pt x="684" y="286"/>
                      </a:lnTo>
                      <a:lnTo>
                        <a:pt x="690" y="286"/>
                      </a:lnTo>
                      <a:lnTo>
                        <a:pt x="694" y="286"/>
                      </a:lnTo>
                      <a:lnTo>
                        <a:pt x="700" y="286"/>
                      </a:lnTo>
                      <a:lnTo>
                        <a:pt x="704" y="286"/>
                      </a:lnTo>
                      <a:lnTo>
                        <a:pt x="710" y="286"/>
                      </a:lnTo>
                      <a:lnTo>
                        <a:pt x="710" y="292"/>
                      </a:lnTo>
                      <a:lnTo>
                        <a:pt x="714" y="292"/>
                      </a:lnTo>
                      <a:lnTo>
                        <a:pt x="720" y="292"/>
                      </a:lnTo>
                      <a:lnTo>
                        <a:pt x="724" y="292"/>
                      </a:lnTo>
                      <a:lnTo>
                        <a:pt x="730" y="292"/>
                      </a:lnTo>
                      <a:lnTo>
                        <a:pt x="730" y="286"/>
                      </a:lnTo>
                      <a:lnTo>
                        <a:pt x="736" y="286"/>
                      </a:lnTo>
                      <a:lnTo>
                        <a:pt x="740" y="286"/>
                      </a:lnTo>
                      <a:lnTo>
                        <a:pt x="746" y="286"/>
                      </a:lnTo>
                      <a:lnTo>
                        <a:pt x="750" y="286"/>
                      </a:lnTo>
                      <a:lnTo>
                        <a:pt x="756" y="286"/>
                      </a:lnTo>
                      <a:lnTo>
                        <a:pt x="760" y="286"/>
                      </a:lnTo>
                      <a:lnTo>
                        <a:pt x="766" y="286"/>
                      </a:lnTo>
                      <a:lnTo>
                        <a:pt x="770" y="286"/>
                      </a:lnTo>
                      <a:lnTo>
                        <a:pt x="776" y="286"/>
                      </a:lnTo>
                      <a:lnTo>
                        <a:pt x="782" y="286"/>
                      </a:lnTo>
                      <a:lnTo>
                        <a:pt x="786" y="286"/>
                      </a:lnTo>
                      <a:lnTo>
                        <a:pt x="792" y="286"/>
                      </a:lnTo>
                      <a:lnTo>
                        <a:pt x="796" y="286"/>
                      </a:lnTo>
                      <a:lnTo>
                        <a:pt x="802" y="286"/>
                      </a:lnTo>
                      <a:lnTo>
                        <a:pt x="806" y="286"/>
                      </a:lnTo>
                      <a:lnTo>
                        <a:pt x="812" y="286"/>
                      </a:lnTo>
                      <a:lnTo>
                        <a:pt x="816" y="286"/>
                      </a:lnTo>
                      <a:lnTo>
                        <a:pt x="822" y="286"/>
                      </a:lnTo>
                      <a:lnTo>
                        <a:pt x="826" y="286"/>
                      </a:lnTo>
                      <a:lnTo>
                        <a:pt x="832" y="286"/>
                      </a:lnTo>
                      <a:lnTo>
                        <a:pt x="838" y="286"/>
                      </a:lnTo>
                      <a:lnTo>
                        <a:pt x="842" y="282"/>
                      </a:lnTo>
                      <a:lnTo>
                        <a:pt x="848" y="282"/>
                      </a:lnTo>
                      <a:lnTo>
                        <a:pt x="852" y="282"/>
                      </a:lnTo>
                      <a:lnTo>
                        <a:pt x="858" y="282"/>
                      </a:lnTo>
                      <a:lnTo>
                        <a:pt x="862" y="282"/>
                      </a:lnTo>
                      <a:lnTo>
                        <a:pt x="868" y="282"/>
                      </a:lnTo>
                      <a:lnTo>
                        <a:pt x="872" y="282"/>
                      </a:lnTo>
                      <a:lnTo>
                        <a:pt x="878" y="286"/>
                      </a:lnTo>
                      <a:lnTo>
                        <a:pt x="884" y="286"/>
                      </a:lnTo>
                      <a:lnTo>
                        <a:pt x="888" y="286"/>
                      </a:lnTo>
                      <a:lnTo>
                        <a:pt x="894" y="286"/>
                      </a:lnTo>
                      <a:lnTo>
                        <a:pt x="898" y="286"/>
                      </a:lnTo>
                      <a:lnTo>
                        <a:pt x="908" y="286"/>
                      </a:lnTo>
                      <a:lnTo>
                        <a:pt x="918" y="286"/>
                      </a:lnTo>
                      <a:lnTo>
                        <a:pt x="928" y="286"/>
                      </a:lnTo>
                      <a:lnTo>
                        <a:pt x="934" y="286"/>
                      </a:lnTo>
                      <a:lnTo>
                        <a:pt x="944" y="286"/>
                      </a:lnTo>
                      <a:lnTo>
                        <a:pt x="950" y="286"/>
                      </a:lnTo>
                      <a:lnTo>
                        <a:pt x="954" y="292"/>
                      </a:lnTo>
                      <a:lnTo>
                        <a:pt x="960" y="292"/>
                      </a:lnTo>
                      <a:lnTo>
                        <a:pt x="964" y="292"/>
                      </a:lnTo>
                      <a:lnTo>
                        <a:pt x="964" y="296"/>
                      </a:lnTo>
                      <a:lnTo>
                        <a:pt x="970" y="296"/>
                      </a:lnTo>
                      <a:lnTo>
                        <a:pt x="974" y="296"/>
                      </a:lnTo>
                      <a:lnTo>
                        <a:pt x="980" y="296"/>
                      </a:lnTo>
                      <a:lnTo>
                        <a:pt x="986" y="296"/>
                      </a:lnTo>
                      <a:lnTo>
                        <a:pt x="990" y="296"/>
                      </a:lnTo>
                      <a:lnTo>
                        <a:pt x="996" y="296"/>
                      </a:lnTo>
                      <a:lnTo>
                        <a:pt x="1000" y="296"/>
                      </a:lnTo>
                      <a:lnTo>
                        <a:pt x="1006" y="296"/>
                      </a:lnTo>
                      <a:lnTo>
                        <a:pt x="1010" y="296"/>
                      </a:lnTo>
                      <a:lnTo>
                        <a:pt x="1016" y="302"/>
                      </a:lnTo>
                      <a:lnTo>
                        <a:pt x="1020" y="302"/>
                      </a:lnTo>
                      <a:lnTo>
                        <a:pt x="1030" y="302"/>
                      </a:lnTo>
                      <a:lnTo>
                        <a:pt x="1042" y="302"/>
                      </a:lnTo>
                      <a:lnTo>
                        <a:pt x="1046" y="302"/>
                      </a:lnTo>
                      <a:lnTo>
                        <a:pt x="1046" y="306"/>
                      </a:lnTo>
                      <a:lnTo>
                        <a:pt x="1052" y="306"/>
                      </a:lnTo>
                      <a:lnTo>
                        <a:pt x="1056" y="306"/>
                      </a:lnTo>
                      <a:lnTo>
                        <a:pt x="1056" y="312"/>
                      </a:lnTo>
                      <a:lnTo>
                        <a:pt x="1062" y="312"/>
                      </a:lnTo>
                      <a:lnTo>
                        <a:pt x="1062" y="316"/>
                      </a:lnTo>
                      <a:lnTo>
                        <a:pt x="1066" y="322"/>
                      </a:lnTo>
                      <a:lnTo>
                        <a:pt x="1066" y="326"/>
                      </a:lnTo>
                      <a:lnTo>
                        <a:pt x="1066" y="332"/>
                      </a:lnTo>
                      <a:lnTo>
                        <a:pt x="1062" y="332"/>
                      </a:lnTo>
                      <a:lnTo>
                        <a:pt x="1062" y="338"/>
                      </a:lnTo>
                      <a:lnTo>
                        <a:pt x="1056" y="338"/>
                      </a:lnTo>
                      <a:lnTo>
                        <a:pt x="1052" y="342"/>
                      </a:lnTo>
                      <a:lnTo>
                        <a:pt x="1046" y="342"/>
                      </a:lnTo>
                      <a:lnTo>
                        <a:pt x="1042" y="342"/>
                      </a:lnTo>
                      <a:lnTo>
                        <a:pt x="1036" y="342"/>
                      </a:lnTo>
                      <a:lnTo>
                        <a:pt x="1030" y="342"/>
                      </a:lnTo>
                      <a:lnTo>
                        <a:pt x="1026" y="342"/>
                      </a:lnTo>
                      <a:lnTo>
                        <a:pt x="1020" y="342"/>
                      </a:lnTo>
                      <a:lnTo>
                        <a:pt x="1016" y="342"/>
                      </a:lnTo>
                      <a:lnTo>
                        <a:pt x="1016" y="338"/>
                      </a:lnTo>
                      <a:lnTo>
                        <a:pt x="1010" y="338"/>
                      </a:lnTo>
                      <a:lnTo>
                        <a:pt x="1006" y="338"/>
                      </a:lnTo>
                      <a:lnTo>
                        <a:pt x="1000" y="338"/>
                      </a:lnTo>
                      <a:lnTo>
                        <a:pt x="996" y="338"/>
                      </a:lnTo>
                      <a:lnTo>
                        <a:pt x="990" y="338"/>
                      </a:lnTo>
                      <a:lnTo>
                        <a:pt x="986" y="338"/>
                      </a:lnTo>
                      <a:lnTo>
                        <a:pt x="980" y="338"/>
                      </a:lnTo>
                      <a:lnTo>
                        <a:pt x="974" y="338"/>
                      </a:lnTo>
                      <a:lnTo>
                        <a:pt x="970" y="338"/>
                      </a:lnTo>
                      <a:lnTo>
                        <a:pt x="964" y="338"/>
                      </a:lnTo>
                      <a:lnTo>
                        <a:pt x="960" y="332"/>
                      </a:lnTo>
                      <a:lnTo>
                        <a:pt x="954" y="332"/>
                      </a:lnTo>
                      <a:lnTo>
                        <a:pt x="950" y="332"/>
                      </a:lnTo>
                      <a:lnTo>
                        <a:pt x="944" y="332"/>
                      </a:lnTo>
                      <a:lnTo>
                        <a:pt x="934" y="332"/>
                      </a:lnTo>
                      <a:lnTo>
                        <a:pt x="928" y="332"/>
                      </a:lnTo>
                      <a:lnTo>
                        <a:pt x="924" y="332"/>
                      </a:lnTo>
                      <a:lnTo>
                        <a:pt x="918" y="332"/>
                      </a:lnTo>
                      <a:lnTo>
                        <a:pt x="914" y="332"/>
                      </a:lnTo>
                      <a:lnTo>
                        <a:pt x="908" y="326"/>
                      </a:lnTo>
                      <a:lnTo>
                        <a:pt x="904" y="326"/>
                      </a:lnTo>
                      <a:lnTo>
                        <a:pt x="898" y="326"/>
                      </a:lnTo>
                      <a:lnTo>
                        <a:pt x="894" y="326"/>
                      </a:lnTo>
                      <a:lnTo>
                        <a:pt x="888" y="326"/>
                      </a:lnTo>
                      <a:lnTo>
                        <a:pt x="884" y="326"/>
                      </a:lnTo>
                      <a:lnTo>
                        <a:pt x="884" y="322"/>
                      </a:lnTo>
                      <a:lnTo>
                        <a:pt x="878" y="322"/>
                      </a:lnTo>
                      <a:lnTo>
                        <a:pt x="872" y="322"/>
                      </a:lnTo>
                      <a:lnTo>
                        <a:pt x="868" y="322"/>
                      </a:lnTo>
                      <a:lnTo>
                        <a:pt x="858" y="322"/>
                      </a:lnTo>
                      <a:lnTo>
                        <a:pt x="852" y="322"/>
                      </a:lnTo>
                      <a:lnTo>
                        <a:pt x="848" y="322"/>
                      </a:lnTo>
                      <a:lnTo>
                        <a:pt x="842" y="322"/>
                      </a:lnTo>
                      <a:lnTo>
                        <a:pt x="838" y="322"/>
                      </a:lnTo>
                      <a:lnTo>
                        <a:pt x="832" y="322"/>
                      </a:lnTo>
                      <a:lnTo>
                        <a:pt x="826" y="322"/>
                      </a:lnTo>
                      <a:lnTo>
                        <a:pt x="822" y="322"/>
                      </a:lnTo>
                      <a:lnTo>
                        <a:pt x="816" y="322"/>
                      </a:lnTo>
                      <a:lnTo>
                        <a:pt x="812" y="322"/>
                      </a:lnTo>
                      <a:lnTo>
                        <a:pt x="806" y="322"/>
                      </a:lnTo>
                      <a:lnTo>
                        <a:pt x="806" y="326"/>
                      </a:lnTo>
                      <a:lnTo>
                        <a:pt x="802" y="326"/>
                      </a:lnTo>
                      <a:lnTo>
                        <a:pt x="796" y="326"/>
                      </a:lnTo>
                      <a:lnTo>
                        <a:pt x="792" y="326"/>
                      </a:lnTo>
                      <a:lnTo>
                        <a:pt x="786" y="326"/>
                      </a:lnTo>
                      <a:lnTo>
                        <a:pt x="786" y="332"/>
                      </a:lnTo>
                      <a:lnTo>
                        <a:pt x="782" y="332"/>
                      </a:lnTo>
                      <a:lnTo>
                        <a:pt x="776" y="332"/>
                      </a:lnTo>
                      <a:lnTo>
                        <a:pt x="766" y="338"/>
                      </a:lnTo>
                      <a:lnTo>
                        <a:pt x="760" y="338"/>
                      </a:lnTo>
                      <a:lnTo>
                        <a:pt x="756" y="342"/>
                      </a:lnTo>
                      <a:lnTo>
                        <a:pt x="750" y="342"/>
                      </a:lnTo>
                      <a:lnTo>
                        <a:pt x="746" y="342"/>
                      </a:lnTo>
                      <a:lnTo>
                        <a:pt x="740" y="342"/>
                      </a:lnTo>
                      <a:lnTo>
                        <a:pt x="736" y="348"/>
                      </a:lnTo>
                      <a:lnTo>
                        <a:pt x="730" y="348"/>
                      </a:lnTo>
                      <a:lnTo>
                        <a:pt x="724" y="348"/>
                      </a:lnTo>
                      <a:lnTo>
                        <a:pt x="720" y="348"/>
                      </a:lnTo>
                      <a:lnTo>
                        <a:pt x="714" y="348"/>
                      </a:lnTo>
                      <a:lnTo>
                        <a:pt x="710" y="348"/>
                      </a:lnTo>
                      <a:lnTo>
                        <a:pt x="704" y="348"/>
                      </a:lnTo>
                      <a:lnTo>
                        <a:pt x="700" y="348"/>
                      </a:lnTo>
                      <a:lnTo>
                        <a:pt x="694" y="348"/>
                      </a:lnTo>
                      <a:lnTo>
                        <a:pt x="690" y="348"/>
                      </a:lnTo>
                      <a:lnTo>
                        <a:pt x="684" y="348"/>
                      </a:lnTo>
                      <a:lnTo>
                        <a:pt x="680" y="348"/>
                      </a:lnTo>
                      <a:lnTo>
                        <a:pt x="674" y="348"/>
                      </a:lnTo>
                      <a:lnTo>
                        <a:pt x="668" y="348"/>
                      </a:lnTo>
                      <a:lnTo>
                        <a:pt x="664" y="348"/>
                      </a:lnTo>
                      <a:lnTo>
                        <a:pt x="658" y="348"/>
                      </a:lnTo>
                      <a:lnTo>
                        <a:pt x="654" y="348"/>
                      </a:lnTo>
                      <a:lnTo>
                        <a:pt x="648" y="348"/>
                      </a:lnTo>
                      <a:lnTo>
                        <a:pt x="648" y="342"/>
                      </a:lnTo>
                      <a:lnTo>
                        <a:pt x="644" y="342"/>
                      </a:lnTo>
                      <a:lnTo>
                        <a:pt x="638" y="342"/>
                      </a:lnTo>
                      <a:lnTo>
                        <a:pt x="628" y="342"/>
                      </a:lnTo>
                      <a:lnTo>
                        <a:pt x="612" y="348"/>
                      </a:lnTo>
                      <a:lnTo>
                        <a:pt x="598" y="352"/>
                      </a:lnTo>
                      <a:lnTo>
                        <a:pt x="588" y="352"/>
                      </a:lnTo>
                      <a:lnTo>
                        <a:pt x="578" y="352"/>
                      </a:lnTo>
                      <a:lnTo>
                        <a:pt x="572" y="352"/>
                      </a:lnTo>
                      <a:lnTo>
                        <a:pt x="566" y="352"/>
                      </a:lnTo>
                      <a:lnTo>
                        <a:pt x="566" y="358"/>
                      </a:lnTo>
                      <a:lnTo>
                        <a:pt x="562" y="358"/>
                      </a:lnTo>
                      <a:lnTo>
                        <a:pt x="556" y="358"/>
                      </a:lnTo>
                      <a:lnTo>
                        <a:pt x="556" y="362"/>
                      </a:lnTo>
                      <a:lnTo>
                        <a:pt x="556" y="368"/>
                      </a:lnTo>
                      <a:lnTo>
                        <a:pt x="552" y="368"/>
                      </a:lnTo>
                      <a:lnTo>
                        <a:pt x="546" y="368"/>
                      </a:lnTo>
                      <a:lnTo>
                        <a:pt x="546" y="372"/>
                      </a:lnTo>
                      <a:lnTo>
                        <a:pt x="542" y="378"/>
                      </a:lnTo>
                    </a:path>
                  </a:pathLst>
                </a:custGeom>
                <a:noFill/>
                <a:ln w="19050">
                  <a:solidFill>
                    <a:srgbClr val="000000"/>
                  </a:solidFill>
                  <a:round/>
                  <a:headEnd/>
                  <a:tailEnd/>
                </a:ln>
              </p:spPr>
              <p:txBody>
                <a:bodyPr/>
                <a:lstStyle/>
                <a:p>
                  <a:endParaRPr lang="zh-TW" altLang="en-US"/>
                </a:p>
              </p:txBody>
            </p:sp>
            <p:sp>
              <p:nvSpPr>
                <p:cNvPr id="12" name="Freeform 7"/>
                <p:cNvSpPr>
                  <a:spLocks/>
                </p:cNvSpPr>
                <p:nvPr/>
              </p:nvSpPr>
              <p:spPr bwMode="auto">
                <a:xfrm>
                  <a:off x="2526" y="2694"/>
                  <a:ext cx="682" cy="250"/>
                </a:xfrm>
                <a:custGeom>
                  <a:avLst/>
                  <a:gdLst>
                    <a:gd name="T0" fmla="*/ 96 w 682"/>
                    <a:gd name="T1" fmla="*/ 10 h 250"/>
                    <a:gd name="T2" fmla="*/ 80 w 682"/>
                    <a:gd name="T3" fmla="*/ 24 h 250"/>
                    <a:gd name="T4" fmla="*/ 70 w 682"/>
                    <a:gd name="T5" fmla="*/ 46 h 250"/>
                    <a:gd name="T6" fmla="*/ 60 w 682"/>
                    <a:gd name="T7" fmla="*/ 60 h 250"/>
                    <a:gd name="T8" fmla="*/ 46 w 682"/>
                    <a:gd name="T9" fmla="*/ 80 h 250"/>
                    <a:gd name="T10" fmla="*/ 34 w 682"/>
                    <a:gd name="T11" fmla="*/ 96 h 250"/>
                    <a:gd name="T12" fmla="*/ 24 w 682"/>
                    <a:gd name="T13" fmla="*/ 116 h 250"/>
                    <a:gd name="T14" fmla="*/ 14 w 682"/>
                    <a:gd name="T15" fmla="*/ 138 h 250"/>
                    <a:gd name="T16" fmla="*/ 10 w 682"/>
                    <a:gd name="T17" fmla="*/ 158 h 250"/>
                    <a:gd name="T18" fmla="*/ 4 w 682"/>
                    <a:gd name="T19" fmla="*/ 178 h 250"/>
                    <a:gd name="T20" fmla="*/ 0 w 682"/>
                    <a:gd name="T21" fmla="*/ 198 h 250"/>
                    <a:gd name="T22" fmla="*/ 14 w 682"/>
                    <a:gd name="T23" fmla="*/ 214 h 250"/>
                    <a:gd name="T24" fmla="*/ 40 w 682"/>
                    <a:gd name="T25" fmla="*/ 214 h 250"/>
                    <a:gd name="T26" fmla="*/ 66 w 682"/>
                    <a:gd name="T27" fmla="*/ 214 h 250"/>
                    <a:gd name="T28" fmla="*/ 90 w 682"/>
                    <a:gd name="T29" fmla="*/ 214 h 250"/>
                    <a:gd name="T30" fmla="*/ 116 w 682"/>
                    <a:gd name="T31" fmla="*/ 208 h 250"/>
                    <a:gd name="T32" fmla="*/ 136 w 682"/>
                    <a:gd name="T33" fmla="*/ 204 h 250"/>
                    <a:gd name="T34" fmla="*/ 158 w 682"/>
                    <a:gd name="T35" fmla="*/ 194 h 250"/>
                    <a:gd name="T36" fmla="*/ 172 w 682"/>
                    <a:gd name="T37" fmla="*/ 178 h 250"/>
                    <a:gd name="T38" fmla="*/ 192 w 682"/>
                    <a:gd name="T39" fmla="*/ 172 h 250"/>
                    <a:gd name="T40" fmla="*/ 214 w 682"/>
                    <a:gd name="T41" fmla="*/ 168 h 250"/>
                    <a:gd name="T42" fmla="*/ 224 w 682"/>
                    <a:gd name="T43" fmla="*/ 182 h 250"/>
                    <a:gd name="T44" fmla="*/ 234 w 682"/>
                    <a:gd name="T45" fmla="*/ 198 h 250"/>
                    <a:gd name="T46" fmla="*/ 218 w 682"/>
                    <a:gd name="T47" fmla="*/ 214 h 250"/>
                    <a:gd name="T48" fmla="*/ 198 w 682"/>
                    <a:gd name="T49" fmla="*/ 228 h 250"/>
                    <a:gd name="T50" fmla="*/ 188 w 682"/>
                    <a:gd name="T51" fmla="*/ 244 h 250"/>
                    <a:gd name="T52" fmla="*/ 208 w 682"/>
                    <a:gd name="T53" fmla="*/ 250 h 250"/>
                    <a:gd name="T54" fmla="*/ 234 w 682"/>
                    <a:gd name="T55" fmla="*/ 244 h 250"/>
                    <a:gd name="T56" fmla="*/ 254 w 682"/>
                    <a:gd name="T57" fmla="*/ 234 h 250"/>
                    <a:gd name="T58" fmla="*/ 270 w 682"/>
                    <a:gd name="T59" fmla="*/ 224 h 250"/>
                    <a:gd name="T60" fmla="*/ 280 w 682"/>
                    <a:gd name="T61" fmla="*/ 214 h 250"/>
                    <a:gd name="T62" fmla="*/ 306 w 682"/>
                    <a:gd name="T63" fmla="*/ 214 h 250"/>
                    <a:gd name="T64" fmla="*/ 336 w 682"/>
                    <a:gd name="T65" fmla="*/ 214 h 250"/>
                    <a:gd name="T66" fmla="*/ 366 w 682"/>
                    <a:gd name="T67" fmla="*/ 214 h 250"/>
                    <a:gd name="T68" fmla="*/ 392 w 682"/>
                    <a:gd name="T69" fmla="*/ 204 h 250"/>
                    <a:gd name="T70" fmla="*/ 408 w 682"/>
                    <a:gd name="T71" fmla="*/ 194 h 250"/>
                    <a:gd name="T72" fmla="*/ 428 w 682"/>
                    <a:gd name="T73" fmla="*/ 182 h 250"/>
                    <a:gd name="T74" fmla="*/ 432 w 682"/>
                    <a:gd name="T75" fmla="*/ 162 h 250"/>
                    <a:gd name="T76" fmla="*/ 442 w 682"/>
                    <a:gd name="T77" fmla="*/ 182 h 250"/>
                    <a:gd name="T78" fmla="*/ 464 w 682"/>
                    <a:gd name="T79" fmla="*/ 198 h 250"/>
                    <a:gd name="T80" fmla="*/ 484 w 682"/>
                    <a:gd name="T81" fmla="*/ 204 h 250"/>
                    <a:gd name="T82" fmla="*/ 478 w 682"/>
                    <a:gd name="T83" fmla="*/ 208 h 250"/>
                    <a:gd name="T84" fmla="*/ 464 w 682"/>
                    <a:gd name="T85" fmla="*/ 218 h 250"/>
                    <a:gd name="T86" fmla="*/ 442 w 682"/>
                    <a:gd name="T87" fmla="*/ 224 h 250"/>
                    <a:gd name="T88" fmla="*/ 442 w 682"/>
                    <a:gd name="T89" fmla="*/ 244 h 250"/>
                    <a:gd name="T90" fmla="*/ 468 w 682"/>
                    <a:gd name="T91" fmla="*/ 250 h 250"/>
                    <a:gd name="T92" fmla="*/ 494 w 682"/>
                    <a:gd name="T93" fmla="*/ 250 h 250"/>
                    <a:gd name="T94" fmla="*/ 520 w 682"/>
                    <a:gd name="T95" fmla="*/ 250 h 250"/>
                    <a:gd name="T96" fmla="*/ 544 w 682"/>
                    <a:gd name="T97" fmla="*/ 244 h 250"/>
                    <a:gd name="T98" fmla="*/ 570 w 682"/>
                    <a:gd name="T99" fmla="*/ 240 h 250"/>
                    <a:gd name="T100" fmla="*/ 586 w 682"/>
                    <a:gd name="T101" fmla="*/ 228 h 250"/>
                    <a:gd name="T102" fmla="*/ 612 w 682"/>
                    <a:gd name="T103" fmla="*/ 228 h 250"/>
                    <a:gd name="T104" fmla="*/ 632 w 682"/>
                    <a:gd name="T105" fmla="*/ 224 h 250"/>
                    <a:gd name="T106" fmla="*/ 646 w 682"/>
                    <a:gd name="T107" fmla="*/ 214 h 250"/>
                    <a:gd name="T108" fmla="*/ 668 w 682"/>
                    <a:gd name="T109" fmla="*/ 204 h 250"/>
                    <a:gd name="T110" fmla="*/ 678 w 682"/>
                    <a:gd name="T111" fmla="*/ 188 h 25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2"/>
                    <a:gd name="T169" fmla="*/ 0 h 250"/>
                    <a:gd name="T170" fmla="*/ 682 w 682"/>
                    <a:gd name="T171" fmla="*/ 250 h 25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2" h="250">
                      <a:moveTo>
                        <a:pt x="106" y="0"/>
                      </a:moveTo>
                      <a:lnTo>
                        <a:pt x="106" y="4"/>
                      </a:lnTo>
                      <a:lnTo>
                        <a:pt x="102" y="4"/>
                      </a:lnTo>
                      <a:lnTo>
                        <a:pt x="102" y="10"/>
                      </a:lnTo>
                      <a:lnTo>
                        <a:pt x="96" y="10"/>
                      </a:lnTo>
                      <a:lnTo>
                        <a:pt x="96" y="14"/>
                      </a:lnTo>
                      <a:lnTo>
                        <a:pt x="90" y="14"/>
                      </a:lnTo>
                      <a:lnTo>
                        <a:pt x="86" y="20"/>
                      </a:lnTo>
                      <a:lnTo>
                        <a:pt x="80" y="20"/>
                      </a:lnTo>
                      <a:lnTo>
                        <a:pt x="80" y="24"/>
                      </a:lnTo>
                      <a:lnTo>
                        <a:pt x="76" y="24"/>
                      </a:lnTo>
                      <a:lnTo>
                        <a:pt x="76" y="30"/>
                      </a:lnTo>
                      <a:lnTo>
                        <a:pt x="70" y="36"/>
                      </a:lnTo>
                      <a:lnTo>
                        <a:pt x="70" y="40"/>
                      </a:lnTo>
                      <a:lnTo>
                        <a:pt x="70" y="46"/>
                      </a:lnTo>
                      <a:lnTo>
                        <a:pt x="66" y="46"/>
                      </a:lnTo>
                      <a:lnTo>
                        <a:pt x="66" y="50"/>
                      </a:lnTo>
                      <a:lnTo>
                        <a:pt x="66" y="56"/>
                      </a:lnTo>
                      <a:lnTo>
                        <a:pt x="60" y="56"/>
                      </a:lnTo>
                      <a:lnTo>
                        <a:pt x="60" y="60"/>
                      </a:lnTo>
                      <a:lnTo>
                        <a:pt x="56" y="66"/>
                      </a:lnTo>
                      <a:lnTo>
                        <a:pt x="50" y="70"/>
                      </a:lnTo>
                      <a:lnTo>
                        <a:pt x="50" y="76"/>
                      </a:lnTo>
                      <a:lnTo>
                        <a:pt x="46" y="76"/>
                      </a:lnTo>
                      <a:lnTo>
                        <a:pt x="46" y="80"/>
                      </a:lnTo>
                      <a:lnTo>
                        <a:pt x="40" y="80"/>
                      </a:lnTo>
                      <a:lnTo>
                        <a:pt x="40" y="86"/>
                      </a:lnTo>
                      <a:lnTo>
                        <a:pt x="40" y="92"/>
                      </a:lnTo>
                      <a:lnTo>
                        <a:pt x="34" y="92"/>
                      </a:lnTo>
                      <a:lnTo>
                        <a:pt x="34" y="96"/>
                      </a:lnTo>
                      <a:lnTo>
                        <a:pt x="30" y="102"/>
                      </a:lnTo>
                      <a:lnTo>
                        <a:pt x="30" y="106"/>
                      </a:lnTo>
                      <a:lnTo>
                        <a:pt x="24" y="106"/>
                      </a:lnTo>
                      <a:lnTo>
                        <a:pt x="24" y="112"/>
                      </a:lnTo>
                      <a:lnTo>
                        <a:pt x="24" y="116"/>
                      </a:lnTo>
                      <a:lnTo>
                        <a:pt x="20" y="116"/>
                      </a:lnTo>
                      <a:lnTo>
                        <a:pt x="20" y="122"/>
                      </a:lnTo>
                      <a:lnTo>
                        <a:pt x="14" y="126"/>
                      </a:lnTo>
                      <a:lnTo>
                        <a:pt x="14" y="132"/>
                      </a:lnTo>
                      <a:lnTo>
                        <a:pt x="14" y="138"/>
                      </a:lnTo>
                      <a:lnTo>
                        <a:pt x="10" y="138"/>
                      </a:lnTo>
                      <a:lnTo>
                        <a:pt x="10" y="142"/>
                      </a:lnTo>
                      <a:lnTo>
                        <a:pt x="10" y="148"/>
                      </a:lnTo>
                      <a:lnTo>
                        <a:pt x="10" y="152"/>
                      </a:lnTo>
                      <a:lnTo>
                        <a:pt x="10" y="158"/>
                      </a:lnTo>
                      <a:lnTo>
                        <a:pt x="10" y="162"/>
                      </a:lnTo>
                      <a:lnTo>
                        <a:pt x="4" y="162"/>
                      </a:lnTo>
                      <a:lnTo>
                        <a:pt x="4" y="168"/>
                      </a:lnTo>
                      <a:lnTo>
                        <a:pt x="4" y="172"/>
                      </a:lnTo>
                      <a:lnTo>
                        <a:pt x="4" y="178"/>
                      </a:lnTo>
                      <a:lnTo>
                        <a:pt x="0" y="178"/>
                      </a:lnTo>
                      <a:lnTo>
                        <a:pt x="0" y="182"/>
                      </a:lnTo>
                      <a:lnTo>
                        <a:pt x="0" y="188"/>
                      </a:lnTo>
                      <a:lnTo>
                        <a:pt x="0" y="194"/>
                      </a:lnTo>
                      <a:lnTo>
                        <a:pt x="0" y="198"/>
                      </a:lnTo>
                      <a:lnTo>
                        <a:pt x="0" y="204"/>
                      </a:lnTo>
                      <a:lnTo>
                        <a:pt x="4" y="208"/>
                      </a:lnTo>
                      <a:lnTo>
                        <a:pt x="10" y="208"/>
                      </a:lnTo>
                      <a:lnTo>
                        <a:pt x="10" y="214"/>
                      </a:lnTo>
                      <a:lnTo>
                        <a:pt x="14" y="214"/>
                      </a:lnTo>
                      <a:lnTo>
                        <a:pt x="20" y="214"/>
                      </a:lnTo>
                      <a:lnTo>
                        <a:pt x="24" y="214"/>
                      </a:lnTo>
                      <a:lnTo>
                        <a:pt x="30" y="214"/>
                      </a:lnTo>
                      <a:lnTo>
                        <a:pt x="34" y="214"/>
                      </a:lnTo>
                      <a:lnTo>
                        <a:pt x="40" y="214"/>
                      </a:lnTo>
                      <a:lnTo>
                        <a:pt x="46" y="214"/>
                      </a:lnTo>
                      <a:lnTo>
                        <a:pt x="50" y="214"/>
                      </a:lnTo>
                      <a:lnTo>
                        <a:pt x="56" y="214"/>
                      </a:lnTo>
                      <a:lnTo>
                        <a:pt x="60" y="214"/>
                      </a:lnTo>
                      <a:lnTo>
                        <a:pt x="66" y="214"/>
                      </a:lnTo>
                      <a:lnTo>
                        <a:pt x="70" y="214"/>
                      </a:lnTo>
                      <a:lnTo>
                        <a:pt x="76" y="214"/>
                      </a:lnTo>
                      <a:lnTo>
                        <a:pt x="80" y="214"/>
                      </a:lnTo>
                      <a:lnTo>
                        <a:pt x="86" y="214"/>
                      </a:lnTo>
                      <a:lnTo>
                        <a:pt x="90" y="214"/>
                      </a:lnTo>
                      <a:lnTo>
                        <a:pt x="90" y="208"/>
                      </a:lnTo>
                      <a:lnTo>
                        <a:pt x="96" y="208"/>
                      </a:lnTo>
                      <a:lnTo>
                        <a:pt x="102" y="208"/>
                      </a:lnTo>
                      <a:lnTo>
                        <a:pt x="106" y="208"/>
                      </a:lnTo>
                      <a:lnTo>
                        <a:pt x="116" y="208"/>
                      </a:lnTo>
                      <a:lnTo>
                        <a:pt x="122" y="208"/>
                      </a:lnTo>
                      <a:lnTo>
                        <a:pt x="126" y="208"/>
                      </a:lnTo>
                      <a:lnTo>
                        <a:pt x="132" y="208"/>
                      </a:lnTo>
                      <a:lnTo>
                        <a:pt x="132" y="204"/>
                      </a:lnTo>
                      <a:lnTo>
                        <a:pt x="136" y="204"/>
                      </a:lnTo>
                      <a:lnTo>
                        <a:pt x="142" y="204"/>
                      </a:lnTo>
                      <a:lnTo>
                        <a:pt x="142" y="198"/>
                      </a:lnTo>
                      <a:lnTo>
                        <a:pt x="148" y="198"/>
                      </a:lnTo>
                      <a:lnTo>
                        <a:pt x="152" y="198"/>
                      </a:lnTo>
                      <a:lnTo>
                        <a:pt x="158" y="194"/>
                      </a:lnTo>
                      <a:lnTo>
                        <a:pt x="162" y="188"/>
                      </a:lnTo>
                      <a:lnTo>
                        <a:pt x="168" y="188"/>
                      </a:lnTo>
                      <a:lnTo>
                        <a:pt x="168" y="182"/>
                      </a:lnTo>
                      <a:lnTo>
                        <a:pt x="172" y="182"/>
                      </a:lnTo>
                      <a:lnTo>
                        <a:pt x="172" y="178"/>
                      </a:lnTo>
                      <a:lnTo>
                        <a:pt x="178" y="178"/>
                      </a:lnTo>
                      <a:lnTo>
                        <a:pt x="182" y="178"/>
                      </a:lnTo>
                      <a:lnTo>
                        <a:pt x="182" y="172"/>
                      </a:lnTo>
                      <a:lnTo>
                        <a:pt x="188" y="172"/>
                      </a:lnTo>
                      <a:lnTo>
                        <a:pt x="192" y="172"/>
                      </a:lnTo>
                      <a:lnTo>
                        <a:pt x="198" y="172"/>
                      </a:lnTo>
                      <a:lnTo>
                        <a:pt x="198" y="168"/>
                      </a:lnTo>
                      <a:lnTo>
                        <a:pt x="204" y="168"/>
                      </a:lnTo>
                      <a:lnTo>
                        <a:pt x="208" y="168"/>
                      </a:lnTo>
                      <a:lnTo>
                        <a:pt x="214" y="168"/>
                      </a:lnTo>
                      <a:lnTo>
                        <a:pt x="214" y="172"/>
                      </a:lnTo>
                      <a:lnTo>
                        <a:pt x="218" y="172"/>
                      </a:lnTo>
                      <a:lnTo>
                        <a:pt x="218" y="178"/>
                      </a:lnTo>
                      <a:lnTo>
                        <a:pt x="224" y="178"/>
                      </a:lnTo>
                      <a:lnTo>
                        <a:pt x="224" y="182"/>
                      </a:lnTo>
                      <a:lnTo>
                        <a:pt x="224" y="188"/>
                      </a:lnTo>
                      <a:lnTo>
                        <a:pt x="228" y="188"/>
                      </a:lnTo>
                      <a:lnTo>
                        <a:pt x="228" y="194"/>
                      </a:lnTo>
                      <a:lnTo>
                        <a:pt x="228" y="198"/>
                      </a:lnTo>
                      <a:lnTo>
                        <a:pt x="234" y="198"/>
                      </a:lnTo>
                      <a:lnTo>
                        <a:pt x="234" y="204"/>
                      </a:lnTo>
                      <a:lnTo>
                        <a:pt x="228" y="204"/>
                      </a:lnTo>
                      <a:lnTo>
                        <a:pt x="228" y="208"/>
                      </a:lnTo>
                      <a:lnTo>
                        <a:pt x="224" y="208"/>
                      </a:lnTo>
                      <a:lnTo>
                        <a:pt x="218" y="214"/>
                      </a:lnTo>
                      <a:lnTo>
                        <a:pt x="214" y="218"/>
                      </a:lnTo>
                      <a:lnTo>
                        <a:pt x="208" y="218"/>
                      </a:lnTo>
                      <a:lnTo>
                        <a:pt x="208" y="224"/>
                      </a:lnTo>
                      <a:lnTo>
                        <a:pt x="204" y="224"/>
                      </a:lnTo>
                      <a:lnTo>
                        <a:pt x="198" y="228"/>
                      </a:lnTo>
                      <a:lnTo>
                        <a:pt x="192" y="228"/>
                      </a:lnTo>
                      <a:lnTo>
                        <a:pt x="192" y="234"/>
                      </a:lnTo>
                      <a:lnTo>
                        <a:pt x="188" y="234"/>
                      </a:lnTo>
                      <a:lnTo>
                        <a:pt x="188" y="240"/>
                      </a:lnTo>
                      <a:lnTo>
                        <a:pt x="188" y="244"/>
                      </a:lnTo>
                      <a:lnTo>
                        <a:pt x="192" y="244"/>
                      </a:lnTo>
                      <a:lnTo>
                        <a:pt x="198" y="244"/>
                      </a:lnTo>
                      <a:lnTo>
                        <a:pt x="198" y="250"/>
                      </a:lnTo>
                      <a:lnTo>
                        <a:pt x="204" y="250"/>
                      </a:lnTo>
                      <a:lnTo>
                        <a:pt x="208" y="250"/>
                      </a:lnTo>
                      <a:lnTo>
                        <a:pt x="218" y="250"/>
                      </a:lnTo>
                      <a:lnTo>
                        <a:pt x="224" y="250"/>
                      </a:lnTo>
                      <a:lnTo>
                        <a:pt x="228" y="250"/>
                      </a:lnTo>
                      <a:lnTo>
                        <a:pt x="234" y="250"/>
                      </a:lnTo>
                      <a:lnTo>
                        <a:pt x="234" y="244"/>
                      </a:lnTo>
                      <a:lnTo>
                        <a:pt x="238" y="244"/>
                      </a:lnTo>
                      <a:lnTo>
                        <a:pt x="244" y="240"/>
                      </a:lnTo>
                      <a:lnTo>
                        <a:pt x="250" y="240"/>
                      </a:lnTo>
                      <a:lnTo>
                        <a:pt x="250" y="234"/>
                      </a:lnTo>
                      <a:lnTo>
                        <a:pt x="254" y="234"/>
                      </a:lnTo>
                      <a:lnTo>
                        <a:pt x="260" y="234"/>
                      </a:lnTo>
                      <a:lnTo>
                        <a:pt x="260" y="228"/>
                      </a:lnTo>
                      <a:lnTo>
                        <a:pt x="264" y="228"/>
                      </a:lnTo>
                      <a:lnTo>
                        <a:pt x="264" y="224"/>
                      </a:lnTo>
                      <a:lnTo>
                        <a:pt x="270" y="224"/>
                      </a:lnTo>
                      <a:lnTo>
                        <a:pt x="270" y="218"/>
                      </a:lnTo>
                      <a:lnTo>
                        <a:pt x="270" y="214"/>
                      </a:lnTo>
                      <a:lnTo>
                        <a:pt x="274" y="214"/>
                      </a:lnTo>
                      <a:lnTo>
                        <a:pt x="274" y="208"/>
                      </a:lnTo>
                      <a:lnTo>
                        <a:pt x="280" y="214"/>
                      </a:lnTo>
                      <a:lnTo>
                        <a:pt x="284" y="214"/>
                      </a:lnTo>
                      <a:lnTo>
                        <a:pt x="290" y="214"/>
                      </a:lnTo>
                      <a:lnTo>
                        <a:pt x="294" y="214"/>
                      </a:lnTo>
                      <a:lnTo>
                        <a:pt x="300" y="214"/>
                      </a:lnTo>
                      <a:lnTo>
                        <a:pt x="306" y="214"/>
                      </a:lnTo>
                      <a:lnTo>
                        <a:pt x="310" y="214"/>
                      </a:lnTo>
                      <a:lnTo>
                        <a:pt x="316" y="214"/>
                      </a:lnTo>
                      <a:lnTo>
                        <a:pt x="320" y="214"/>
                      </a:lnTo>
                      <a:lnTo>
                        <a:pt x="330" y="214"/>
                      </a:lnTo>
                      <a:lnTo>
                        <a:pt x="336" y="214"/>
                      </a:lnTo>
                      <a:lnTo>
                        <a:pt x="346" y="214"/>
                      </a:lnTo>
                      <a:lnTo>
                        <a:pt x="352" y="214"/>
                      </a:lnTo>
                      <a:lnTo>
                        <a:pt x="356" y="214"/>
                      </a:lnTo>
                      <a:lnTo>
                        <a:pt x="362" y="214"/>
                      </a:lnTo>
                      <a:lnTo>
                        <a:pt x="366" y="214"/>
                      </a:lnTo>
                      <a:lnTo>
                        <a:pt x="372" y="208"/>
                      </a:lnTo>
                      <a:lnTo>
                        <a:pt x="376" y="208"/>
                      </a:lnTo>
                      <a:lnTo>
                        <a:pt x="382" y="208"/>
                      </a:lnTo>
                      <a:lnTo>
                        <a:pt x="382" y="204"/>
                      </a:lnTo>
                      <a:lnTo>
                        <a:pt x="392" y="204"/>
                      </a:lnTo>
                      <a:lnTo>
                        <a:pt x="396" y="204"/>
                      </a:lnTo>
                      <a:lnTo>
                        <a:pt x="396" y="198"/>
                      </a:lnTo>
                      <a:lnTo>
                        <a:pt x="402" y="198"/>
                      </a:lnTo>
                      <a:lnTo>
                        <a:pt x="408" y="198"/>
                      </a:lnTo>
                      <a:lnTo>
                        <a:pt x="408" y="194"/>
                      </a:lnTo>
                      <a:lnTo>
                        <a:pt x="412" y="194"/>
                      </a:lnTo>
                      <a:lnTo>
                        <a:pt x="418" y="188"/>
                      </a:lnTo>
                      <a:lnTo>
                        <a:pt x="422" y="188"/>
                      </a:lnTo>
                      <a:lnTo>
                        <a:pt x="422" y="182"/>
                      </a:lnTo>
                      <a:lnTo>
                        <a:pt x="428" y="182"/>
                      </a:lnTo>
                      <a:lnTo>
                        <a:pt x="428" y="178"/>
                      </a:lnTo>
                      <a:lnTo>
                        <a:pt x="428" y="172"/>
                      </a:lnTo>
                      <a:lnTo>
                        <a:pt x="432" y="172"/>
                      </a:lnTo>
                      <a:lnTo>
                        <a:pt x="432" y="168"/>
                      </a:lnTo>
                      <a:lnTo>
                        <a:pt x="432" y="162"/>
                      </a:lnTo>
                      <a:lnTo>
                        <a:pt x="432" y="168"/>
                      </a:lnTo>
                      <a:lnTo>
                        <a:pt x="432" y="172"/>
                      </a:lnTo>
                      <a:lnTo>
                        <a:pt x="438" y="178"/>
                      </a:lnTo>
                      <a:lnTo>
                        <a:pt x="438" y="182"/>
                      </a:lnTo>
                      <a:lnTo>
                        <a:pt x="442" y="182"/>
                      </a:lnTo>
                      <a:lnTo>
                        <a:pt x="442" y="188"/>
                      </a:lnTo>
                      <a:lnTo>
                        <a:pt x="448" y="188"/>
                      </a:lnTo>
                      <a:lnTo>
                        <a:pt x="454" y="194"/>
                      </a:lnTo>
                      <a:lnTo>
                        <a:pt x="458" y="194"/>
                      </a:lnTo>
                      <a:lnTo>
                        <a:pt x="464" y="198"/>
                      </a:lnTo>
                      <a:lnTo>
                        <a:pt x="468" y="198"/>
                      </a:lnTo>
                      <a:lnTo>
                        <a:pt x="474" y="198"/>
                      </a:lnTo>
                      <a:lnTo>
                        <a:pt x="478" y="198"/>
                      </a:lnTo>
                      <a:lnTo>
                        <a:pt x="484" y="198"/>
                      </a:lnTo>
                      <a:lnTo>
                        <a:pt x="484" y="204"/>
                      </a:lnTo>
                      <a:lnTo>
                        <a:pt x="488" y="204"/>
                      </a:lnTo>
                      <a:lnTo>
                        <a:pt x="494" y="204"/>
                      </a:lnTo>
                      <a:lnTo>
                        <a:pt x="488" y="204"/>
                      </a:lnTo>
                      <a:lnTo>
                        <a:pt x="484" y="208"/>
                      </a:lnTo>
                      <a:lnTo>
                        <a:pt x="478" y="208"/>
                      </a:lnTo>
                      <a:lnTo>
                        <a:pt x="478" y="214"/>
                      </a:lnTo>
                      <a:lnTo>
                        <a:pt x="474" y="214"/>
                      </a:lnTo>
                      <a:lnTo>
                        <a:pt x="474" y="218"/>
                      </a:lnTo>
                      <a:lnTo>
                        <a:pt x="468" y="218"/>
                      </a:lnTo>
                      <a:lnTo>
                        <a:pt x="464" y="218"/>
                      </a:lnTo>
                      <a:lnTo>
                        <a:pt x="458" y="218"/>
                      </a:lnTo>
                      <a:lnTo>
                        <a:pt x="454" y="218"/>
                      </a:lnTo>
                      <a:lnTo>
                        <a:pt x="454" y="224"/>
                      </a:lnTo>
                      <a:lnTo>
                        <a:pt x="448" y="224"/>
                      </a:lnTo>
                      <a:lnTo>
                        <a:pt x="442" y="224"/>
                      </a:lnTo>
                      <a:lnTo>
                        <a:pt x="442" y="228"/>
                      </a:lnTo>
                      <a:lnTo>
                        <a:pt x="438" y="228"/>
                      </a:lnTo>
                      <a:lnTo>
                        <a:pt x="438" y="234"/>
                      </a:lnTo>
                      <a:lnTo>
                        <a:pt x="438" y="240"/>
                      </a:lnTo>
                      <a:lnTo>
                        <a:pt x="442" y="244"/>
                      </a:lnTo>
                      <a:lnTo>
                        <a:pt x="448" y="244"/>
                      </a:lnTo>
                      <a:lnTo>
                        <a:pt x="454" y="244"/>
                      </a:lnTo>
                      <a:lnTo>
                        <a:pt x="454" y="250"/>
                      </a:lnTo>
                      <a:lnTo>
                        <a:pt x="464" y="250"/>
                      </a:lnTo>
                      <a:lnTo>
                        <a:pt x="468" y="250"/>
                      </a:lnTo>
                      <a:lnTo>
                        <a:pt x="474" y="250"/>
                      </a:lnTo>
                      <a:lnTo>
                        <a:pt x="478" y="250"/>
                      </a:lnTo>
                      <a:lnTo>
                        <a:pt x="484" y="250"/>
                      </a:lnTo>
                      <a:lnTo>
                        <a:pt x="488" y="250"/>
                      </a:lnTo>
                      <a:lnTo>
                        <a:pt x="494" y="250"/>
                      </a:lnTo>
                      <a:lnTo>
                        <a:pt x="498" y="250"/>
                      </a:lnTo>
                      <a:lnTo>
                        <a:pt x="504" y="250"/>
                      </a:lnTo>
                      <a:lnTo>
                        <a:pt x="510" y="250"/>
                      </a:lnTo>
                      <a:lnTo>
                        <a:pt x="514" y="250"/>
                      </a:lnTo>
                      <a:lnTo>
                        <a:pt x="520" y="250"/>
                      </a:lnTo>
                      <a:lnTo>
                        <a:pt x="524" y="244"/>
                      </a:lnTo>
                      <a:lnTo>
                        <a:pt x="530" y="244"/>
                      </a:lnTo>
                      <a:lnTo>
                        <a:pt x="534" y="244"/>
                      </a:lnTo>
                      <a:lnTo>
                        <a:pt x="540" y="244"/>
                      </a:lnTo>
                      <a:lnTo>
                        <a:pt x="544" y="244"/>
                      </a:lnTo>
                      <a:lnTo>
                        <a:pt x="550" y="240"/>
                      </a:lnTo>
                      <a:lnTo>
                        <a:pt x="556" y="240"/>
                      </a:lnTo>
                      <a:lnTo>
                        <a:pt x="560" y="240"/>
                      </a:lnTo>
                      <a:lnTo>
                        <a:pt x="566" y="240"/>
                      </a:lnTo>
                      <a:lnTo>
                        <a:pt x="570" y="240"/>
                      </a:lnTo>
                      <a:lnTo>
                        <a:pt x="570" y="234"/>
                      </a:lnTo>
                      <a:lnTo>
                        <a:pt x="576" y="234"/>
                      </a:lnTo>
                      <a:lnTo>
                        <a:pt x="580" y="234"/>
                      </a:lnTo>
                      <a:lnTo>
                        <a:pt x="586" y="234"/>
                      </a:lnTo>
                      <a:lnTo>
                        <a:pt x="586" y="228"/>
                      </a:lnTo>
                      <a:lnTo>
                        <a:pt x="590" y="228"/>
                      </a:lnTo>
                      <a:lnTo>
                        <a:pt x="596" y="228"/>
                      </a:lnTo>
                      <a:lnTo>
                        <a:pt x="600" y="228"/>
                      </a:lnTo>
                      <a:lnTo>
                        <a:pt x="606" y="228"/>
                      </a:lnTo>
                      <a:lnTo>
                        <a:pt x="612" y="228"/>
                      </a:lnTo>
                      <a:lnTo>
                        <a:pt x="616" y="228"/>
                      </a:lnTo>
                      <a:lnTo>
                        <a:pt x="622" y="228"/>
                      </a:lnTo>
                      <a:lnTo>
                        <a:pt x="626" y="228"/>
                      </a:lnTo>
                      <a:lnTo>
                        <a:pt x="626" y="224"/>
                      </a:lnTo>
                      <a:lnTo>
                        <a:pt x="632" y="224"/>
                      </a:lnTo>
                      <a:lnTo>
                        <a:pt x="636" y="224"/>
                      </a:lnTo>
                      <a:lnTo>
                        <a:pt x="642" y="224"/>
                      </a:lnTo>
                      <a:lnTo>
                        <a:pt x="642" y="218"/>
                      </a:lnTo>
                      <a:lnTo>
                        <a:pt x="646" y="218"/>
                      </a:lnTo>
                      <a:lnTo>
                        <a:pt x="646" y="214"/>
                      </a:lnTo>
                      <a:lnTo>
                        <a:pt x="652" y="214"/>
                      </a:lnTo>
                      <a:lnTo>
                        <a:pt x="658" y="208"/>
                      </a:lnTo>
                      <a:lnTo>
                        <a:pt x="662" y="208"/>
                      </a:lnTo>
                      <a:lnTo>
                        <a:pt x="662" y="204"/>
                      </a:lnTo>
                      <a:lnTo>
                        <a:pt x="668" y="204"/>
                      </a:lnTo>
                      <a:lnTo>
                        <a:pt x="668" y="198"/>
                      </a:lnTo>
                      <a:lnTo>
                        <a:pt x="672" y="198"/>
                      </a:lnTo>
                      <a:lnTo>
                        <a:pt x="672" y="194"/>
                      </a:lnTo>
                      <a:lnTo>
                        <a:pt x="678" y="194"/>
                      </a:lnTo>
                      <a:lnTo>
                        <a:pt x="678" y="188"/>
                      </a:lnTo>
                      <a:lnTo>
                        <a:pt x="678" y="182"/>
                      </a:lnTo>
                      <a:lnTo>
                        <a:pt x="678" y="178"/>
                      </a:lnTo>
                      <a:lnTo>
                        <a:pt x="682" y="178"/>
                      </a:lnTo>
                    </a:path>
                  </a:pathLst>
                </a:custGeom>
                <a:noFill/>
                <a:ln w="19050">
                  <a:solidFill>
                    <a:srgbClr val="000000"/>
                  </a:solidFill>
                  <a:round/>
                  <a:headEnd/>
                  <a:tailEnd/>
                </a:ln>
              </p:spPr>
              <p:txBody>
                <a:bodyPr/>
                <a:lstStyle/>
                <a:p>
                  <a:endParaRPr lang="zh-TW" altLang="en-US"/>
                </a:p>
              </p:txBody>
            </p:sp>
            <p:sp>
              <p:nvSpPr>
                <p:cNvPr id="13" name="Freeform 8"/>
                <p:cNvSpPr>
                  <a:spLocks/>
                </p:cNvSpPr>
                <p:nvPr/>
              </p:nvSpPr>
              <p:spPr bwMode="auto">
                <a:xfrm>
                  <a:off x="2714" y="2688"/>
                  <a:ext cx="106" cy="98"/>
                </a:xfrm>
                <a:custGeom>
                  <a:avLst/>
                  <a:gdLst>
                    <a:gd name="T0" fmla="*/ 0 w 106"/>
                    <a:gd name="T1" fmla="*/ 26 h 98"/>
                    <a:gd name="T2" fmla="*/ 0 w 106"/>
                    <a:gd name="T3" fmla="*/ 20 h 98"/>
                    <a:gd name="T4" fmla="*/ 4 w 106"/>
                    <a:gd name="T5" fmla="*/ 20 h 98"/>
                    <a:gd name="T6" fmla="*/ 4 w 106"/>
                    <a:gd name="T7" fmla="*/ 16 h 98"/>
                    <a:gd name="T8" fmla="*/ 10 w 106"/>
                    <a:gd name="T9" fmla="*/ 16 h 98"/>
                    <a:gd name="T10" fmla="*/ 16 w 106"/>
                    <a:gd name="T11" fmla="*/ 16 h 98"/>
                    <a:gd name="T12" fmla="*/ 16 w 106"/>
                    <a:gd name="T13" fmla="*/ 10 h 98"/>
                    <a:gd name="T14" fmla="*/ 20 w 106"/>
                    <a:gd name="T15" fmla="*/ 10 h 98"/>
                    <a:gd name="T16" fmla="*/ 20 w 106"/>
                    <a:gd name="T17" fmla="*/ 6 h 98"/>
                    <a:gd name="T18" fmla="*/ 26 w 106"/>
                    <a:gd name="T19" fmla="*/ 6 h 98"/>
                    <a:gd name="T20" fmla="*/ 30 w 106"/>
                    <a:gd name="T21" fmla="*/ 6 h 98"/>
                    <a:gd name="T22" fmla="*/ 36 w 106"/>
                    <a:gd name="T23" fmla="*/ 6 h 98"/>
                    <a:gd name="T24" fmla="*/ 40 w 106"/>
                    <a:gd name="T25" fmla="*/ 6 h 98"/>
                    <a:gd name="T26" fmla="*/ 40 w 106"/>
                    <a:gd name="T27" fmla="*/ 0 h 98"/>
                    <a:gd name="T28" fmla="*/ 46 w 106"/>
                    <a:gd name="T29" fmla="*/ 0 h 98"/>
                    <a:gd name="T30" fmla="*/ 50 w 106"/>
                    <a:gd name="T31" fmla="*/ 0 h 98"/>
                    <a:gd name="T32" fmla="*/ 56 w 106"/>
                    <a:gd name="T33" fmla="*/ 0 h 98"/>
                    <a:gd name="T34" fmla="*/ 62 w 106"/>
                    <a:gd name="T35" fmla="*/ 0 h 98"/>
                    <a:gd name="T36" fmla="*/ 66 w 106"/>
                    <a:gd name="T37" fmla="*/ 0 h 98"/>
                    <a:gd name="T38" fmla="*/ 66 w 106"/>
                    <a:gd name="T39" fmla="*/ 6 h 98"/>
                    <a:gd name="T40" fmla="*/ 72 w 106"/>
                    <a:gd name="T41" fmla="*/ 6 h 98"/>
                    <a:gd name="T42" fmla="*/ 76 w 106"/>
                    <a:gd name="T43" fmla="*/ 10 h 98"/>
                    <a:gd name="T44" fmla="*/ 82 w 106"/>
                    <a:gd name="T45" fmla="*/ 10 h 98"/>
                    <a:gd name="T46" fmla="*/ 82 w 106"/>
                    <a:gd name="T47" fmla="*/ 16 h 98"/>
                    <a:gd name="T48" fmla="*/ 86 w 106"/>
                    <a:gd name="T49" fmla="*/ 16 h 98"/>
                    <a:gd name="T50" fmla="*/ 86 w 106"/>
                    <a:gd name="T51" fmla="*/ 20 h 98"/>
                    <a:gd name="T52" fmla="*/ 92 w 106"/>
                    <a:gd name="T53" fmla="*/ 20 h 98"/>
                    <a:gd name="T54" fmla="*/ 92 w 106"/>
                    <a:gd name="T55" fmla="*/ 26 h 98"/>
                    <a:gd name="T56" fmla="*/ 96 w 106"/>
                    <a:gd name="T57" fmla="*/ 26 h 98"/>
                    <a:gd name="T58" fmla="*/ 96 w 106"/>
                    <a:gd name="T59" fmla="*/ 30 h 98"/>
                    <a:gd name="T60" fmla="*/ 102 w 106"/>
                    <a:gd name="T61" fmla="*/ 36 h 98"/>
                    <a:gd name="T62" fmla="*/ 102 w 106"/>
                    <a:gd name="T63" fmla="*/ 42 h 98"/>
                    <a:gd name="T64" fmla="*/ 106 w 106"/>
                    <a:gd name="T65" fmla="*/ 42 h 98"/>
                    <a:gd name="T66" fmla="*/ 106 w 106"/>
                    <a:gd name="T67" fmla="*/ 46 h 98"/>
                    <a:gd name="T68" fmla="*/ 106 w 106"/>
                    <a:gd name="T69" fmla="*/ 52 h 98"/>
                    <a:gd name="T70" fmla="*/ 106 w 106"/>
                    <a:gd name="T71" fmla="*/ 56 h 98"/>
                    <a:gd name="T72" fmla="*/ 106 w 106"/>
                    <a:gd name="T73" fmla="*/ 62 h 98"/>
                    <a:gd name="T74" fmla="*/ 102 w 106"/>
                    <a:gd name="T75" fmla="*/ 62 h 98"/>
                    <a:gd name="T76" fmla="*/ 102 w 106"/>
                    <a:gd name="T77" fmla="*/ 66 h 98"/>
                    <a:gd name="T78" fmla="*/ 96 w 106"/>
                    <a:gd name="T79" fmla="*/ 72 h 98"/>
                    <a:gd name="T80" fmla="*/ 96 w 106"/>
                    <a:gd name="T81" fmla="*/ 76 h 98"/>
                    <a:gd name="T82" fmla="*/ 92 w 106"/>
                    <a:gd name="T83" fmla="*/ 82 h 98"/>
                    <a:gd name="T84" fmla="*/ 86 w 106"/>
                    <a:gd name="T85" fmla="*/ 86 h 98"/>
                    <a:gd name="T86" fmla="*/ 82 w 106"/>
                    <a:gd name="T87" fmla="*/ 86 h 98"/>
                    <a:gd name="T88" fmla="*/ 76 w 106"/>
                    <a:gd name="T89" fmla="*/ 86 h 98"/>
                    <a:gd name="T90" fmla="*/ 76 w 106"/>
                    <a:gd name="T91" fmla="*/ 92 h 98"/>
                    <a:gd name="T92" fmla="*/ 72 w 106"/>
                    <a:gd name="T93" fmla="*/ 92 h 98"/>
                    <a:gd name="T94" fmla="*/ 66 w 106"/>
                    <a:gd name="T95" fmla="*/ 92 h 98"/>
                    <a:gd name="T96" fmla="*/ 62 w 106"/>
                    <a:gd name="T97" fmla="*/ 92 h 98"/>
                    <a:gd name="T98" fmla="*/ 56 w 106"/>
                    <a:gd name="T99" fmla="*/ 92 h 98"/>
                    <a:gd name="T100" fmla="*/ 56 w 106"/>
                    <a:gd name="T101" fmla="*/ 98 h 98"/>
                    <a:gd name="T102" fmla="*/ 50 w 106"/>
                    <a:gd name="T103" fmla="*/ 98 h 98"/>
                    <a:gd name="T104" fmla="*/ 46 w 106"/>
                    <a:gd name="T105" fmla="*/ 98 h 98"/>
                    <a:gd name="T106" fmla="*/ 40 w 106"/>
                    <a:gd name="T107" fmla="*/ 98 h 98"/>
                    <a:gd name="T108" fmla="*/ 36 w 106"/>
                    <a:gd name="T109" fmla="*/ 98 h 98"/>
                    <a:gd name="T110" fmla="*/ 30 w 106"/>
                    <a:gd name="T111" fmla="*/ 98 h 98"/>
                    <a:gd name="T112" fmla="*/ 20 w 106"/>
                    <a:gd name="T113" fmla="*/ 98 h 98"/>
                    <a:gd name="T114" fmla="*/ 16 w 106"/>
                    <a:gd name="T115" fmla="*/ 98 h 98"/>
                    <a:gd name="T116" fmla="*/ 10 w 106"/>
                    <a:gd name="T117" fmla="*/ 98 h 98"/>
                    <a:gd name="T118" fmla="*/ 0 w 106"/>
                    <a:gd name="T119" fmla="*/ 26 h 9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6"/>
                    <a:gd name="T181" fmla="*/ 0 h 98"/>
                    <a:gd name="T182" fmla="*/ 106 w 106"/>
                    <a:gd name="T183" fmla="*/ 98 h 9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6" h="98">
                      <a:moveTo>
                        <a:pt x="0" y="26"/>
                      </a:moveTo>
                      <a:lnTo>
                        <a:pt x="0" y="20"/>
                      </a:lnTo>
                      <a:lnTo>
                        <a:pt x="4" y="20"/>
                      </a:lnTo>
                      <a:lnTo>
                        <a:pt x="4" y="16"/>
                      </a:lnTo>
                      <a:lnTo>
                        <a:pt x="10" y="16"/>
                      </a:lnTo>
                      <a:lnTo>
                        <a:pt x="16" y="16"/>
                      </a:lnTo>
                      <a:lnTo>
                        <a:pt x="16" y="10"/>
                      </a:lnTo>
                      <a:lnTo>
                        <a:pt x="20" y="10"/>
                      </a:lnTo>
                      <a:lnTo>
                        <a:pt x="20" y="6"/>
                      </a:lnTo>
                      <a:lnTo>
                        <a:pt x="26" y="6"/>
                      </a:lnTo>
                      <a:lnTo>
                        <a:pt x="30" y="6"/>
                      </a:lnTo>
                      <a:lnTo>
                        <a:pt x="36" y="6"/>
                      </a:lnTo>
                      <a:lnTo>
                        <a:pt x="40" y="6"/>
                      </a:lnTo>
                      <a:lnTo>
                        <a:pt x="40" y="0"/>
                      </a:lnTo>
                      <a:lnTo>
                        <a:pt x="46" y="0"/>
                      </a:lnTo>
                      <a:lnTo>
                        <a:pt x="50" y="0"/>
                      </a:lnTo>
                      <a:lnTo>
                        <a:pt x="56" y="0"/>
                      </a:lnTo>
                      <a:lnTo>
                        <a:pt x="62" y="0"/>
                      </a:lnTo>
                      <a:lnTo>
                        <a:pt x="66" y="0"/>
                      </a:lnTo>
                      <a:lnTo>
                        <a:pt x="66" y="6"/>
                      </a:lnTo>
                      <a:lnTo>
                        <a:pt x="72" y="6"/>
                      </a:lnTo>
                      <a:lnTo>
                        <a:pt x="76" y="10"/>
                      </a:lnTo>
                      <a:lnTo>
                        <a:pt x="82" y="10"/>
                      </a:lnTo>
                      <a:lnTo>
                        <a:pt x="82" y="16"/>
                      </a:lnTo>
                      <a:lnTo>
                        <a:pt x="86" y="16"/>
                      </a:lnTo>
                      <a:lnTo>
                        <a:pt x="86" y="20"/>
                      </a:lnTo>
                      <a:lnTo>
                        <a:pt x="92" y="20"/>
                      </a:lnTo>
                      <a:lnTo>
                        <a:pt x="92" y="26"/>
                      </a:lnTo>
                      <a:lnTo>
                        <a:pt x="96" y="26"/>
                      </a:lnTo>
                      <a:lnTo>
                        <a:pt x="96" y="30"/>
                      </a:lnTo>
                      <a:lnTo>
                        <a:pt x="102" y="36"/>
                      </a:lnTo>
                      <a:lnTo>
                        <a:pt x="102" y="42"/>
                      </a:lnTo>
                      <a:lnTo>
                        <a:pt x="106" y="42"/>
                      </a:lnTo>
                      <a:lnTo>
                        <a:pt x="106" y="46"/>
                      </a:lnTo>
                      <a:lnTo>
                        <a:pt x="106" y="52"/>
                      </a:lnTo>
                      <a:lnTo>
                        <a:pt x="106" y="56"/>
                      </a:lnTo>
                      <a:lnTo>
                        <a:pt x="106" y="62"/>
                      </a:lnTo>
                      <a:lnTo>
                        <a:pt x="102" y="62"/>
                      </a:lnTo>
                      <a:lnTo>
                        <a:pt x="102" y="66"/>
                      </a:lnTo>
                      <a:lnTo>
                        <a:pt x="96" y="72"/>
                      </a:lnTo>
                      <a:lnTo>
                        <a:pt x="96" y="76"/>
                      </a:lnTo>
                      <a:lnTo>
                        <a:pt x="92" y="82"/>
                      </a:lnTo>
                      <a:lnTo>
                        <a:pt x="86" y="86"/>
                      </a:lnTo>
                      <a:lnTo>
                        <a:pt x="82" y="86"/>
                      </a:lnTo>
                      <a:lnTo>
                        <a:pt x="76" y="86"/>
                      </a:lnTo>
                      <a:lnTo>
                        <a:pt x="76" y="92"/>
                      </a:lnTo>
                      <a:lnTo>
                        <a:pt x="72" y="92"/>
                      </a:lnTo>
                      <a:lnTo>
                        <a:pt x="66" y="92"/>
                      </a:lnTo>
                      <a:lnTo>
                        <a:pt x="62" y="92"/>
                      </a:lnTo>
                      <a:lnTo>
                        <a:pt x="56" y="92"/>
                      </a:lnTo>
                      <a:lnTo>
                        <a:pt x="56" y="98"/>
                      </a:lnTo>
                      <a:lnTo>
                        <a:pt x="50" y="98"/>
                      </a:lnTo>
                      <a:lnTo>
                        <a:pt x="46" y="98"/>
                      </a:lnTo>
                      <a:lnTo>
                        <a:pt x="40" y="98"/>
                      </a:lnTo>
                      <a:lnTo>
                        <a:pt x="36" y="98"/>
                      </a:lnTo>
                      <a:lnTo>
                        <a:pt x="30" y="98"/>
                      </a:lnTo>
                      <a:lnTo>
                        <a:pt x="20" y="98"/>
                      </a:lnTo>
                      <a:lnTo>
                        <a:pt x="16" y="98"/>
                      </a:lnTo>
                      <a:lnTo>
                        <a:pt x="10" y="98"/>
                      </a:lnTo>
                      <a:lnTo>
                        <a:pt x="0" y="26"/>
                      </a:lnTo>
                      <a:close/>
                    </a:path>
                  </a:pathLst>
                </a:custGeom>
                <a:solidFill>
                  <a:srgbClr val="CCCCCC"/>
                </a:solidFill>
                <a:ln w="9525">
                  <a:noFill/>
                  <a:round/>
                  <a:headEnd/>
                  <a:tailEnd/>
                </a:ln>
              </p:spPr>
              <p:txBody>
                <a:bodyPr/>
                <a:lstStyle/>
                <a:p>
                  <a:endParaRPr lang="zh-TW" altLang="en-US"/>
                </a:p>
              </p:txBody>
            </p:sp>
            <p:sp>
              <p:nvSpPr>
                <p:cNvPr id="14" name="Freeform 9"/>
                <p:cNvSpPr>
                  <a:spLocks/>
                </p:cNvSpPr>
                <p:nvPr/>
              </p:nvSpPr>
              <p:spPr bwMode="auto">
                <a:xfrm>
                  <a:off x="2622" y="2790"/>
                  <a:ext cx="26" cy="26"/>
                </a:xfrm>
                <a:custGeom>
                  <a:avLst/>
                  <a:gdLst>
                    <a:gd name="T0" fmla="*/ 0 w 26"/>
                    <a:gd name="T1" fmla="*/ 20 h 26"/>
                    <a:gd name="T2" fmla="*/ 0 w 26"/>
                    <a:gd name="T3" fmla="*/ 16 h 26"/>
                    <a:gd name="T4" fmla="*/ 4 w 26"/>
                    <a:gd name="T5" fmla="*/ 16 h 26"/>
                    <a:gd name="T6" fmla="*/ 4 w 26"/>
                    <a:gd name="T7" fmla="*/ 10 h 26"/>
                    <a:gd name="T8" fmla="*/ 8 w 26"/>
                    <a:gd name="T9" fmla="*/ 10 h 26"/>
                    <a:gd name="T10" fmla="*/ 8 w 26"/>
                    <a:gd name="T11" fmla="*/ 6 h 26"/>
                    <a:gd name="T12" fmla="*/ 12 w 26"/>
                    <a:gd name="T13" fmla="*/ 6 h 26"/>
                    <a:gd name="T14" fmla="*/ 18 w 26"/>
                    <a:gd name="T15" fmla="*/ 6 h 26"/>
                    <a:gd name="T16" fmla="*/ 22 w 26"/>
                    <a:gd name="T17" fmla="*/ 6 h 26"/>
                    <a:gd name="T18" fmla="*/ 22 w 26"/>
                    <a:gd name="T19" fmla="*/ 0 h 26"/>
                    <a:gd name="T20" fmla="*/ 26 w 26"/>
                    <a:gd name="T21" fmla="*/ 0 h 26"/>
                    <a:gd name="T22" fmla="*/ 22 w 26"/>
                    <a:gd name="T23" fmla="*/ 6 h 26"/>
                    <a:gd name="T24" fmla="*/ 22 w 26"/>
                    <a:gd name="T25" fmla="*/ 10 h 26"/>
                    <a:gd name="T26" fmla="*/ 18 w 26"/>
                    <a:gd name="T27" fmla="*/ 10 h 26"/>
                    <a:gd name="T28" fmla="*/ 12 w 26"/>
                    <a:gd name="T29" fmla="*/ 16 h 26"/>
                    <a:gd name="T30" fmla="*/ 12 w 26"/>
                    <a:gd name="T31" fmla="*/ 20 h 26"/>
                    <a:gd name="T32" fmla="*/ 8 w 26"/>
                    <a:gd name="T33" fmla="*/ 20 h 26"/>
                    <a:gd name="T34" fmla="*/ 4 w 26"/>
                    <a:gd name="T35" fmla="*/ 26 h 26"/>
                    <a:gd name="T36" fmla="*/ 0 w 26"/>
                    <a:gd name="T37" fmla="*/ 20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
                    <a:gd name="T58" fmla="*/ 0 h 26"/>
                    <a:gd name="T59" fmla="*/ 26 w 26"/>
                    <a:gd name="T60" fmla="*/ 26 h 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 h="26">
                      <a:moveTo>
                        <a:pt x="0" y="20"/>
                      </a:moveTo>
                      <a:lnTo>
                        <a:pt x="0" y="16"/>
                      </a:lnTo>
                      <a:lnTo>
                        <a:pt x="4" y="16"/>
                      </a:lnTo>
                      <a:lnTo>
                        <a:pt x="4" y="10"/>
                      </a:lnTo>
                      <a:lnTo>
                        <a:pt x="8" y="10"/>
                      </a:lnTo>
                      <a:lnTo>
                        <a:pt x="8" y="6"/>
                      </a:lnTo>
                      <a:lnTo>
                        <a:pt x="12" y="6"/>
                      </a:lnTo>
                      <a:lnTo>
                        <a:pt x="18" y="6"/>
                      </a:lnTo>
                      <a:lnTo>
                        <a:pt x="22" y="6"/>
                      </a:lnTo>
                      <a:lnTo>
                        <a:pt x="22" y="0"/>
                      </a:lnTo>
                      <a:lnTo>
                        <a:pt x="26" y="0"/>
                      </a:lnTo>
                      <a:lnTo>
                        <a:pt x="22" y="6"/>
                      </a:lnTo>
                      <a:lnTo>
                        <a:pt x="22" y="10"/>
                      </a:lnTo>
                      <a:lnTo>
                        <a:pt x="18" y="10"/>
                      </a:lnTo>
                      <a:lnTo>
                        <a:pt x="12" y="16"/>
                      </a:lnTo>
                      <a:lnTo>
                        <a:pt x="12" y="20"/>
                      </a:lnTo>
                      <a:lnTo>
                        <a:pt x="8" y="20"/>
                      </a:lnTo>
                      <a:lnTo>
                        <a:pt x="4" y="26"/>
                      </a:lnTo>
                      <a:lnTo>
                        <a:pt x="0" y="20"/>
                      </a:lnTo>
                      <a:close/>
                    </a:path>
                  </a:pathLst>
                </a:custGeom>
                <a:solidFill>
                  <a:srgbClr val="CCCCCC"/>
                </a:solidFill>
                <a:ln w="9525">
                  <a:noFill/>
                  <a:round/>
                  <a:headEnd/>
                  <a:tailEnd/>
                </a:ln>
              </p:spPr>
              <p:txBody>
                <a:bodyPr/>
                <a:lstStyle/>
                <a:p>
                  <a:endParaRPr lang="zh-TW" altLang="en-US"/>
                </a:p>
              </p:txBody>
            </p:sp>
            <p:sp>
              <p:nvSpPr>
                <p:cNvPr id="15" name="Freeform 10"/>
                <p:cNvSpPr>
                  <a:spLocks/>
                </p:cNvSpPr>
                <p:nvPr/>
              </p:nvSpPr>
              <p:spPr bwMode="auto">
                <a:xfrm>
                  <a:off x="2714" y="2688"/>
                  <a:ext cx="106" cy="98"/>
                </a:xfrm>
                <a:custGeom>
                  <a:avLst/>
                  <a:gdLst>
                    <a:gd name="T0" fmla="*/ 0 w 106"/>
                    <a:gd name="T1" fmla="*/ 26 h 98"/>
                    <a:gd name="T2" fmla="*/ 0 w 106"/>
                    <a:gd name="T3" fmla="*/ 20 h 98"/>
                    <a:gd name="T4" fmla="*/ 4 w 106"/>
                    <a:gd name="T5" fmla="*/ 20 h 98"/>
                    <a:gd name="T6" fmla="*/ 4 w 106"/>
                    <a:gd name="T7" fmla="*/ 16 h 98"/>
                    <a:gd name="T8" fmla="*/ 10 w 106"/>
                    <a:gd name="T9" fmla="*/ 16 h 98"/>
                    <a:gd name="T10" fmla="*/ 16 w 106"/>
                    <a:gd name="T11" fmla="*/ 16 h 98"/>
                    <a:gd name="T12" fmla="*/ 16 w 106"/>
                    <a:gd name="T13" fmla="*/ 10 h 98"/>
                    <a:gd name="T14" fmla="*/ 20 w 106"/>
                    <a:gd name="T15" fmla="*/ 10 h 98"/>
                    <a:gd name="T16" fmla="*/ 20 w 106"/>
                    <a:gd name="T17" fmla="*/ 6 h 98"/>
                    <a:gd name="T18" fmla="*/ 26 w 106"/>
                    <a:gd name="T19" fmla="*/ 6 h 98"/>
                    <a:gd name="T20" fmla="*/ 30 w 106"/>
                    <a:gd name="T21" fmla="*/ 6 h 98"/>
                    <a:gd name="T22" fmla="*/ 36 w 106"/>
                    <a:gd name="T23" fmla="*/ 6 h 98"/>
                    <a:gd name="T24" fmla="*/ 40 w 106"/>
                    <a:gd name="T25" fmla="*/ 6 h 98"/>
                    <a:gd name="T26" fmla="*/ 40 w 106"/>
                    <a:gd name="T27" fmla="*/ 0 h 98"/>
                    <a:gd name="T28" fmla="*/ 46 w 106"/>
                    <a:gd name="T29" fmla="*/ 0 h 98"/>
                    <a:gd name="T30" fmla="*/ 50 w 106"/>
                    <a:gd name="T31" fmla="*/ 0 h 98"/>
                    <a:gd name="T32" fmla="*/ 56 w 106"/>
                    <a:gd name="T33" fmla="*/ 0 h 98"/>
                    <a:gd name="T34" fmla="*/ 62 w 106"/>
                    <a:gd name="T35" fmla="*/ 0 h 98"/>
                    <a:gd name="T36" fmla="*/ 66 w 106"/>
                    <a:gd name="T37" fmla="*/ 0 h 98"/>
                    <a:gd name="T38" fmla="*/ 66 w 106"/>
                    <a:gd name="T39" fmla="*/ 6 h 98"/>
                    <a:gd name="T40" fmla="*/ 72 w 106"/>
                    <a:gd name="T41" fmla="*/ 6 h 98"/>
                    <a:gd name="T42" fmla="*/ 76 w 106"/>
                    <a:gd name="T43" fmla="*/ 10 h 98"/>
                    <a:gd name="T44" fmla="*/ 82 w 106"/>
                    <a:gd name="T45" fmla="*/ 10 h 98"/>
                    <a:gd name="T46" fmla="*/ 82 w 106"/>
                    <a:gd name="T47" fmla="*/ 16 h 98"/>
                    <a:gd name="T48" fmla="*/ 86 w 106"/>
                    <a:gd name="T49" fmla="*/ 16 h 98"/>
                    <a:gd name="T50" fmla="*/ 86 w 106"/>
                    <a:gd name="T51" fmla="*/ 20 h 98"/>
                    <a:gd name="T52" fmla="*/ 92 w 106"/>
                    <a:gd name="T53" fmla="*/ 20 h 98"/>
                    <a:gd name="T54" fmla="*/ 92 w 106"/>
                    <a:gd name="T55" fmla="*/ 26 h 98"/>
                    <a:gd name="T56" fmla="*/ 96 w 106"/>
                    <a:gd name="T57" fmla="*/ 26 h 98"/>
                    <a:gd name="T58" fmla="*/ 96 w 106"/>
                    <a:gd name="T59" fmla="*/ 30 h 98"/>
                    <a:gd name="T60" fmla="*/ 102 w 106"/>
                    <a:gd name="T61" fmla="*/ 36 h 98"/>
                    <a:gd name="T62" fmla="*/ 102 w 106"/>
                    <a:gd name="T63" fmla="*/ 42 h 98"/>
                    <a:gd name="T64" fmla="*/ 106 w 106"/>
                    <a:gd name="T65" fmla="*/ 42 h 98"/>
                    <a:gd name="T66" fmla="*/ 106 w 106"/>
                    <a:gd name="T67" fmla="*/ 46 h 98"/>
                    <a:gd name="T68" fmla="*/ 106 w 106"/>
                    <a:gd name="T69" fmla="*/ 52 h 98"/>
                    <a:gd name="T70" fmla="*/ 106 w 106"/>
                    <a:gd name="T71" fmla="*/ 56 h 98"/>
                    <a:gd name="T72" fmla="*/ 106 w 106"/>
                    <a:gd name="T73" fmla="*/ 62 h 98"/>
                    <a:gd name="T74" fmla="*/ 102 w 106"/>
                    <a:gd name="T75" fmla="*/ 62 h 98"/>
                    <a:gd name="T76" fmla="*/ 102 w 106"/>
                    <a:gd name="T77" fmla="*/ 66 h 98"/>
                    <a:gd name="T78" fmla="*/ 96 w 106"/>
                    <a:gd name="T79" fmla="*/ 72 h 98"/>
                    <a:gd name="T80" fmla="*/ 96 w 106"/>
                    <a:gd name="T81" fmla="*/ 76 h 98"/>
                    <a:gd name="T82" fmla="*/ 92 w 106"/>
                    <a:gd name="T83" fmla="*/ 82 h 98"/>
                    <a:gd name="T84" fmla="*/ 86 w 106"/>
                    <a:gd name="T85" fmla="*/ 86 h 98"/>
                    <a:gd name="T86" fmla="*/ 82 w 106"/>
                    <a:gd name="T87" fmla="*/ 86 h 98"/>
                    <a:gd name="T88" fmla="*/ 76 w 106"/>
                    <a:gd name="T89" fmla="*/ 86 h 98"/>
                    <a:gd name="T90" fmla="*/ 76 w 106"/>
                    <a:gd name="T91" fmla="*/ 92 h 98"/>
                    <a:gd name="T92" fmla="*/ 72 w 106"/>
                    <a:gd name="T93" fmla="*/ 92 h 98"/>
                    <a:gd name="T94" fmla="*/ 66 w 106"/>
                    <a:gd name="T95" fmla="*/ 92 h 98"/>
                    <a:gd name="T96" fmla="*/ 62 w 106"/>
                    <a:gd name="T97" fmla="*/ 92 h 98"/>
                    <a:gd name="T98" fmla="*/ 56 w 106"/>
                    <a:gd name="T99" fmla="*/ 92 h 98"/>
                    <a:gd name="T100" fmla="*/ 56 w 106"/>
                    <a:gd name="T101" fmla="*/ 98 h 98"/>
                    <a:gd name="T102" fmla="*/ 50 w 106"/>
                    <a:gd name="T103" fmla="*/ 98 h 98"/>
                    <a:gd name="T104" fmla="*/ 46 w 106"/>
                    <a:gd name="T105" fmla="*/ 98 h 98"/>
                    <a:gd name="T106" fmla="*/ 40 w 106"/>
                    <a:gd name="T107" fmla="*/ 98 h 98"/>
                    <a:gd name="T108" fmla="*/ 36 w 106"/>
                    <a:gd name="T109" fmla="*/ 98 h 98"/>
                    <a:gd name="T110" fmla="*/ 30 w 106"/>
                    <a:gd name="T111" fmla="*/ 98 h 98"/>
                    <a:gd name="T112" fmla="*/ 20 w 106"/>
                    <a:gd name="T113" fmla="*/ 98 h 98"/>
                    <a:gd name="T114" fmla="*/ 16 w 106"/>
                    <a:gd name="T115" fmla="*/ 98 h 98"/>
                    <a:gd name="T116" fmla="*/ 10 w 106"/>
                    <a:gd name="T117" fmla="*/ 98 h 9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6"/>
                    <a:gd name="T178" fmla="*/ 0 h 98"/>
                    <a:gd name="T179" fmla="*/ 106 w 106"/>
                    <a:gd name="T180" fmla="*/ 98 h 9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6" h="98">
                      <a:moveTo>
                        <a:pt x="0" y="26"/>
                      </a:moveTo>
                      <a:lnTo>
                        <a:pt x="0" y="20"/>
                      </a:lnTo>
                      <a:lnTo>
                        <a:pt x="4" y="20"/>
                      </a:lnTo>
                      <a:lnTo>
                        <a:pt x="4" y="16"/>
                      </a:lnTo>
                      <a:lnTo>
                        <a:pt x="10" y="16"/>
                      </a:lnTo>
                      <a:lnTo>
                        <a:pt x="16" y="16"/>
                      </a:lnTo>
                      <a:lnTo>
                        <a:pt x="16" y="10"/>
                      </a:lnTo>
                      <a:lnTo>
                        <a:pt x="20" y="10"/>
                      </a:lnTo>
                      <a:lnTo>
                        <a:pt x="20" y="6"/>
                      </a:lnTo>
                      <a:lnTo>
                        <a:pt x="26" y="6"/>
                      </a:lnTo>
                      <a:lnTo>
                        <a:pt x="30" y="6"/>
                      </a:lnTo>
                      <a:lnTo>
                        <a:pt x="36" y="6"/>
                      </a:lnTo>
                      <a:lnTo>
                        <a:pt x="40" y="6"/>
                      </a:lnTo>
                      <a:lnTo>
                        <a:pt x="40" y="0"/>
                      </a:lnTo>
                      <a:lnTo>
                        <a:pt x="46" y="0"/>
                      </a:lnTo>
                      <a:lnTo>
                        <a:pt x="50" y="0"/>
                      </a:lnTo>
                      <a:lnTo>
                        <a:pt x="56" y="0"/>
                      </a:lnTo>
                      <a:lnTo>
                        <a:pt x="62" y="0"/>
                      </a:lnTo>
                      <a:lnTo>
                        <a:pt x="66" y="0"/>
                      </a:lnTo>
                      <a:lnTo>
                        <a:pt x="66" y="6"/>
                      </a:lnTo>
                      <a:lnTo>
                        <a:pt x="72" y="6"/>
                      </a:lnTo>
                      <a:lnTo>
                        <a:pt x="76" y="10"/>
                      </a:lnTo>
                      <a:lnTo>
                        <a:pt x="82" y="10"/>
                      </a:lnTo>
                      <a:lnTo>
                        <a:pt x="82" y="16"/>
                      </a:lnTo>
                      <a:lnTo>
                        <a:pt x="86" y="16"/>
                      </a:lnTo>
                      <a:lnTo>
                        <a:pt x="86" y="20"/>
                      </a:lnTo>
                      <a:lnTo>
                        <a:pt x="92" y="20"/>
                      </a:lnTo>
                      <a:lnTo>
                        <a:pt x="92" y="26"/>
                      </a:lnTo>
                      <a:lnTo>
                        <a:pt x="96" y="26"/>
                      </a:lnTo>
                      <a:lnTo>
                        <a:pt x="96" y="30"/>
                      </a:lnTo>
                      <a:lnTo>
                        <a:pt x="102" y="36"/>
                      </a:lnTo>
                      <a:lnTo>
                        <a:pt x="102" y="42"/>
                      </a:lnTo>
                      <a:lnTo>
                        <a:pt x="106" y="42"/>
                      </a:lnTo>
                      <a:lnTo>
                        <a:pt x="106" y="46"/>
                      </a:lnTo>
                      <a:lnTo>
                        <a:pt x="106" y="52"/>
                      </a:lnTo>
                      <a:lnTo>
                        <a:pt x="106" y="56"/>
                      </a:lnTo>
                      <a:lnTo>
                        <a:pt x="106" y="62"/>
                      </a:lnTo>
                      <a:lnTo>
                        <a:pt x="102" y="62"/>
                      </a:lnTo>
                      <a:lnTo>
                        <a:pt x="102" y="66"/>
                      </a:lnTo>
                      <a:lnTo>
                        <a:pt x="96" y="72"/>
                      </a:lnTo>
                      <a:lnTo>
                        <a:pt x="96" y="76"/>
                      </a:lnTo>
                      <a:lnTo>
                        <a:pt x="92" y="82"/>
                      </a:lnTo>
                      <a:lnTo>
                        <a:pt x="86" y="86"/>
                      </a:lnTo>
                      <a:lnTo>
                        <a:pt x="82" y="86"/>
                      </a:lnTo>
                      <a:lnTo>
                        <a:pt x="76" y="86"/>
                      </a:lnTo>
                      <a:lnTo>
                        <a:pt x="76" y="92"/>
                      </a:lnTo>
                      <a:lnTo>
                        <a:pt x="72" y="92"/>
                      </a:lnTo>
                      <a:lnTo>
                        <a:pt x="66" y="92"/>
                      </a:lnTo>
                      <a:lnTo>
                        <a:pt x="62" y="92"/>
                      </a:lnTo>
                      <a:lnTo>
                        <a:pt x="56" y="92"/>
                      </a:lnTo>
                      <a:lnTo>
                        <a:pt x="56" y="98"/>
                      </a:lnTo>
                      <a:lnTo>
                        <a:pt x="50" y="98"/>
                      </a:lnTo>
                      <a:lnTo>
                        <a:pt x="46" y="98"/>
                      </a:lnTo>
                      <a:lnTo>
                        <a:pt x="40" y="98"/>
                      </a:lnTo>
                      <a:lnTo>
                        <a:pt x="36" y="98"/>
                      </a:lnTo>
                      <a:lnTo>
                        <a:pt x="30" y="98"/>
                      </a:lnTo>
                      <a:lnTo>
                        <a:pt x="20" y="98"/>
                      </a:lnTo>
                      <a:lnTo>
                        <a:pt x="16" y="98"/>
                      </a:lnTo>
                      <a:lnTo>
                        <a:pt x="10" y="98"/>
                      </a:lnTo>
                    </a:path>
                  </a:pathLst>
                </a:custGeom>
                <a:noFill/>
                <a:ln w="19050">
                  <a:solidFill>
                    <a:srgbClr val="000000"/>
                  </a:solidFill>
                  <a:round/>
                  <a:headEnd/>
                  <a:tailEnd/>
                </a:ln>
              </p:spPr>
              <p:txBody>
                <a:bodyPr/>
                <a:lstStyle/>
                <a:p>
                  <a:endParaRPr lang="zh-TW" altLang="en-US"/>
                </a:p>
              </p:txBody>
            </p:sp>
            <p:sp>
              <p:nvSpPr>
                <p:cNvPr id="16" name="Freeform 11"/>
                <p:cNvSpPr>
                  <a:spLocks/>
                </p:cNvSpPr>
                <p:nvPr/>
              </p:nvSpPr>
              <p:spPr bwMode="auto">
                <a:xfrm>
                  <a:off x="2622" y="2790"/>
                  <a:ext cx="26" cy="26"/>
                </a:xfrm>
                <a:custGeom>
                  <a:avLst/>
                  <a:gdLst>
                    <a:gd name="T0" fmla="*/ 0 w 26"/>
                    <a:gd name="T1" fmla="*/ 20 h 26"/>
                    <a:gd name="T2" fmla="*/ 0 w 26"/>
                    <a:gd name="T3" fmla="*/ 16 h 26"/>
                    <a:gd name="T4" fmla="*/ 4 w 26"/>
                    <a:gd name="T5" fmla="*/ 16 h 26"/>
                    <a:gd name="T6" fmla="*/ 4 w 26"/>
                    <a:gd name="T7" fmla="*/ 10 h 26"/>
                    <a:gd name="T8" fmla="*/ 8 w 26"/>
                    <a:gd name="T9" fmla="*/ 10 h 26"/>
                    <a:gd name="T10" fmla="*/ 8 w 26"/>
                    <a:gd name="T11" fmla="*/ 6 h 26"/>
                    <a:gd name="T12" fmla="*/ 12 w 26"/>
                    <a:gd name="T13" fmla="*/ 6 h 26"/>
                    <a:gd name="T14" fmla="*/ 18 w 26"/>
                    <a:gd name="T15" fmla="*/ 6 h 26"/>
                    <a:gd name="T16" fmla="*/ 22 w 26"/>
                    <a:gd name="T17" fmla="*/ 6 h 26"/>
                    <a:gd name="T18" fmla="*/ 22 w 26"/>
                    <a:gd name="T19" fmla="*/ 0 h 26"/>
                    <a:gd name="T20" fmla="*/ 26 w 26"/>
                    <a:gd name="T21" fmla="*/ 0 h 26"/>
                    <a:gd name="T22" fmla="*/ 22 w 26"/>
                    <a:gd name="T23" fmla="*/ 6 h 26"/>
                    <a:gd name="T24" fmla="*/ 22 w 26"/>
                    <a:gd name="T25" fmla="*/ 10 h 26"/>
                    <a:gd name="T26" fmla="*/ 18 w 26"/>
                    <a:gd name="T27" fmla="*/ 10 h 26"/>
                    <a:gd name="T28" fmla="*/ 12 w 26"/>
                    <a:gd name="T29" fmla="*/ 16 h 26"/>
                    <a:gd name="T30" fmla="*/ 12 w 26"/>
                    <a:gd name="T31" fmla="*/ 20 h 26"/>
                    <a:gd name="T32" fmla="*/ 8 w 26"/>
                    <a:gd name="T33" fmla="*/ 20 h 26"/>
                    <a:gd name="T34" fmla="*/ 4 w 26"/>
                    <a:gd name="T35" fmla="*/ 26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
                    <a:gd name="T55" fmla="*/ 0 h 26"/>
                    <a:gd name="T56" fmla="*/ 26 w 26"/>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 h="26">
                      <a:moveTo>
                        <a:pt x="0" y="20"/>
                      </a:moveTo>
                      <a:lnTo>
                        <a:pt x="0" y="16"/>
                      </a:lnTo>
                      <a:lnTo>
                        <a:pt x="4" y="16"/>
                      </a:lnTo>
                      <a:lnTo>
                        <a:pt x="4" y="10"/>
                      </a:lnTo>
                      <a:lnTo>
                        <a:pt x="8" y="10"/>
                      </a:lnTo>
                      <a:lnTo>
                        <a:pt x="8" y="6"/>
                      </a:lnTo>
                      <a:lnTo>
                        <a:pt x="12" y="6"/>
                      </a:lnTo>
                      <a:lnTo>
                        <a:pt x="18" y="6"/>
                      </a:lnTo>
                      <a:lnTo>
                        <a:pt x="22" y="6"/>
                      </a:lnTo>
                      <a:lnTo>
                        <a:pt x="22" y="0"/>
                      </a:lnTo>
                      <a:lnTo>
                        <a:pt x="26" y="0"/>
                      </a:lnTo>
                      <a:lnTo>
                        <a:pt x="22" y="6"/>
                      </a:lnTo>
                      <a:lnTo>
                        <a:pt x="22" y="10"/>
                      </a:lnTo>
                      <a:lnTo>
                        <a:pt x="18" y="10"/>
                      </a:lnTo>
                      <a:lnTo>
                        <a:pt x="12" y="16"/>
                      </a:lnTo>
                      <a:lnTo>
                        <a:pt x="12" y="20"/>
                      </a:lnTo>
                      <a:lnTo>
                        <a:pt x="8" y="20"/>
                      </a:lnTo>
                      <a:lnTo>
                        <a:pt x="4" y="26"/>
                      </a:lnTo>
                    </a:path>
                  </a:pathLst>
                </a:custGeom>
                <a:noFill/>
                <a:ln w="19050">
                  <a:solidFill>
                    <a:srgbClr val="000000"/>
                  </a:solidFill>
                  <a:round/>
                  <a:headEnd/>
                  <a:tailEnd/>
                </a:ln>
              </p:spPr>
              <p:txBody>
                <a:bodyPr/>
                <a:lstStyle/>
                <a:p>
                  <a:endParaRPr lang="zh-TW" altLang="en-US"/>
                </a:p>
              </p:txBody>
            </p:sp>
          </p:grpSp>
          <p:grpSp>
            <p:nvGrpSpPr>
              <p:cNvPr id="17" name="Group 25"/>
              <p:cNvGrpSpPr>
                <a:grpSpLocks/>
              </p:cNvGrpSpPr>
              <p:nvPr/>
            </p:nvGrpSpPr>
            <p:grpSpPr bwMode="auto">
              <a:xfrm>
                <a:off x="1742313" y="4180740"/>
                <a:ext cx="579437" cy="733425"/>
                <a:chOff x="2640" y="2168"/>
                <a:chExt cx="333" cy="409"/>
              </a:xfrm>
            </p:grpSpPr>
            <p:sp>
              <p:nvSpPr>
                <p:cNvPr id="18" name="Rectangle 26"/>
                <p:cNvSpPr>
                  <a:spLocks noChangeArrowheads="1"/>
                </p:cNvSpPr>
                <p:nvPr/>
              </p:nvSpPr>
              <p:spPr bwMode="auto">
                <a:xfrm rot="-8382758">
                  <a:off x="2717" y="2276"/>
                  <a:ext cx="72" cy="220"/>
                </a:xfrm>
                <a:prstGeom prst="rect">
                  <a:avLst/>
                </a:prstGeom>
                <a:solidFill>
                  <a:srgbClr val="FF0000"/>
                </a:solidFill>
                <a:ln w="9525">
                  <a:solidFill>
                    <a:schemeClr val="tx1"/>
                  </a:solidFill>
                  <a:miter lim="800000"/>
                  <a:headEnd/>
                  <a:tailEnd/>
                </a:ln>
              </p:spPr>
              <p:txBody>
                <a:bodyPr wrap="none" anchor="ctr"/>
                <a:lstStyle/>
                <a:p>
                  <a:endParaRPr lang="zh-TW" altLang="en-US"/>
                </a:p>
              </p:txBody>
            </p:sp>
            <p:sp>
              <p:nvSpPr>
                <p:cNvPr id="19" name="Rectangle 27"/>
                <p:cNvSpPr>
                  <a:spLocks noChangeArrowheads="1"/>
                </p:cNvSpPr>
                <p:nvPr/>
              </p:nvSpPr>
              <p:spPr bwMode="auto">
                <a:xfrm rot="2417871">
                  <a:off x="2753" y="2188"/>
                  <a:ext cx="72" cy="314"/>
                </a:xfrm>
                <a:prstGeom prst="rect">
                  <a:avLst/>
                </a:prstGeom>
                <a:noFill/>
                <a:ln w="28575">
                  <a:solidFill>
                    <a:schemeClr val="tx1"/>
                  </a:solidFill>
                  <a:miter lim="800000"/>
                  <a:headEnd/>
                  <a:tailEnd/>
                </a:ln>
              </p:spPr>
              <p:txBody>
                <a:bodyPr anchor="ctr"/>
                <a:lstStyle/>
                <a:p>
                  <a:endParaRPr lang="zh-TW" altLang="en-US"/>
                </a:p>
              </p:txBody>
            </p:sp>
            <p:sp>
              <p:nvSpPr>
                <p:cNvPr id="20" name="Line 28"/>
                <p:cNvSpPr>
                  <a:spLocks noChangeShapeType="1"/>
                </p:cNvSpPr>
                <p:nvPr/>
              </p:nvSpPr>
              <p:spPr bwMode="auto">
                <a:xfrm rot="2417871">
                  <a:off x="2640" y="2449"/>
                  <a:ext cx="0" cy="128"/>
                </a:xfrm>
                <a:prstGeom prst="line">
                  <a:avLst/>
                </a:prstGeom>
                <a:noFill/>
                <a:ln w="28575">
                  <a:solidFill>
                    <a:schemeClr val="tx1"/>
                  </a:solidFill>
                  <a:round/>
                  <a:headEnd/>
                  <a:tailEnd/>
                </a:ln>
              </p:spPr>
              <p:txBody>
                <a:bodyPr/>
                <a:lstStyle/>
                <a:p>
                  <a:endParaRPr lang="zh-TW" altLang="en-US"/>
                </a:p>
              </p:txBody>
            </p:sp>
            <p:sp>
              <p:nvSpPr>
                <p:cNvPr id="21" name="Line 29"/>
                <p:cNvSpPr>
                  <a:spLocks noChangeShapeType="1"/>
                </p:cNvSpPr>
                <p:nvPr/>
              </p:nvSpPr>
              <p:spPr bwMode="auto">
                <a:xfrm rot="2417871">
                  <a:off x="2916" y="2168"/>
                  <a:ext cx="0" cy="65"/>
                </a:xfrm>
                <a:prstGeom prst="line">
                  <a:avLst/>
                </a:prstGeom>
                <a:noFill/>
                <a:ln w="28575">
                  <a:solidFill>
                    <a:schemeClr val="tx1"/>
                  </a:solidFill>
                  <a:round/>
                  <a:headEnd/>
                  <a:tailEnd/>
                </a:ln>
              </p:spPr>
              <p:txBody>
                <a:bodyPr/>
                <a:lstStyle/>
                <a:p>
                  <a:endParaRPr lang="zh-TW" altLang="en-US"/>
                </a:p>
              </p:txBody>
            </p:sp>
            <p:sp>
              <p:nvSpPr>
                <p:cNvPr id="22" name="Line 30"/>
                <p:cNvSpPr>
                  <a:spLocks noChangeShapeType="1"/>
                </p:cNvSpPr>
                <p:nvPr/>
              </p:nvSpPr>
              <p:spPr bwMode="auto">
                <a:xfrm rot="2417871">
                  <a:off x="2900" y="2176"/>
                  <a:ext cx="73" cy="0"/>
                </a:xfrm>
                <a:prstGeom prst="line">
                  <a:avLst/>
                </a:prstGeom>
                <a:noFill/>
                <a:ln w="28575">
                  <a:solidFill>
                    <a:schemeClr val="tx1"/>
                  </a:solidFill>
                  <a:round/>
                  <a:headEnd/>
                  <a:tailEnd/>
                </a:ln>
              </p:spPr>
              <p:txBody>
                <a:bodyPr/>
                <a:lstStyle/>
                <a:p>
                  <a:endParaRPr lang="zh-TW" altLang="en-US"/>
                </a:p>
              </p:txBody>
            </p:sp>
            <p:sp>
              <p:nvSpPr>
                <p:cNvPr id="23" name="Line 31"/>
                <p:cNvSpPr>
                  <a:spLocks noChangeShapeType="1"/>
                </p:cNvSpPr>
                <p:nvPr/>
              </p:nvSpPr>
              <p:spPr bwMode="auto">
                <a:xfrm rot="2417871">
                  <a:off x="2823" y="2224"/>
                  <a:ext cx="146" cy="0"/>
                </a:xfrm>
                <a:prstGeom prst="line">
                  <a:avLst/>
                </a:prstGeom>
                <a:noFill/>
                <a:ln w="28575">
                  <a:solidFill>
                    <a:schemeClr val="tx1"/>
                  </a:solidFill>
                  <a:round/>
                  <a:headEnd/>
                  <a:tailEnd/>
                </a:ln>
              </p:spPr>
              <p:txBody>
                <a:bodyPr/>
                <a:lstStyle/>
                <a:p>
                  <a:endParaRPr lang="zh-TW" altLang="en-US"/>
                </a:p>
              </p:txBody>
            </p:sp>
          </p:grpSp>
          <p:sp>
            <p:nvSpPr>
              <p:cNvPr id="25" name="文字方塊 24"/>
              <p:cNvSpPr txBox="1"/>
              <p:nvPr/>
            </p:nvSpPr>
            <p:spPr>
              <a:xfrm>
                <a:off x="791580" y="3834045"/>
                <a:ext cx="1346844" cy="584775"/>
              </a:xfrm>
              <a:prstGeom prst="rect">
                <a:avLst/>
              </a:prstGeom>
              <a:noFill/>
            </p:spPr>
            <p:txBody>
              <a:bodyPr wrap="none" rtlCol="0">
                <a:spAutoFit/>
              </a:bodyPr>
              <a:lstStyle/>
              <a:p>
                <a:r>
                  <a:rPr lang="en-US" altLang="zh-TW" sz="1600" dirty="0" smtClean="0"/>
                  <a:t>Intravenous</a:t>
                </a:r>
              </a:p>
              <a:p>
                <a:r>
                  <a:rPr lang="en-US" altLang="zh-TW" sz="1600" dirty="0" smtClean="0"/>
                  <a:t>injection</a:t>
                </a:r>
                <a:endParaRPr lang="zh-TW" altLang="en-US" sz="1600" dirty="0"/>
              </a:p>
            </p:txBody>
          </p:sp>
        </p:grpSp>
        <p:sp>
          <p:nvSpPr>
            <p:cNvPr id="40" name="文字方塊 39"/>
            <p:cNvSpPr txBox="1"/>
            <p:nvPr/>
          </p:nvSpPr>
          <p:spPr>
            <a:xfrm>
              <a:off x="3221850" y="3429000"/>
              <a:ext cx="3972562" cy="400110"/>
            </a:xfrm>
            <a:prstGeom prst="rect">
              <a:avLst/>
            </a:prstGeom>
            <a:noFill/>
          </p:spPr>
          <p:txBody>
            <a:bodyPr wrap="none" rtlCol="0">
              <a:spAutoFit/>
            </a:bodyPr>
            <a:lstStyle/>
            <a:p>
              <a:r>
                <a:rPr lang="en-US" altLang="zh-TW" u="sng" dirty="0" smtClean="0"/>
                <a:t>Radiation intensity in pancreas</a:t>
              </a:r>
              <a:endParaRPr lang="zh-TW" altLang="en-US" u="sng" dirty="0"/>
            </a:p>
          </p:txBody>
        </p:sp>
      </p:grpSp>
      <p:sp>
        <p:nvSpPr>
          <p:cNvPr id="2" name="投影片編號版面配置區 1"/>
          <p:cNvSpPr>
            <a:spLocks noGrp="1"/>
          </p:cNvSpPr>
          <p:nvPr>
            <p:ph type="sldNum" sz="quarter" idx="12"/>
          </p:nvPr>
        </p:nvSpPr>
        <p:spPr>
          <a:xfrm>
            <a:off x="8873970" y="863715"/>
            <a:ext cx="540060" cy="441285"/>
          </a:xfrm>
        </p:spPr>
        <p:txBody>
          <a:bodyPr/>
          <a:lstStyle/>
          <a:p>
            <a:pPr>
              <a:defRPr/>
            </a:pPr>
            <a:fld id="{51E8978B-3CE4-43C5-B7F2-10F7B93519B4}" type="slidenum">
              <a:rPr lang="zh-TW" altLang="en-US" sz="1600" b="1" smtClean="0"/>
              <a:pPr>
                <a:defRPr/>
              </a:pPr>
              <a:t>18</a:t>
            </a:fld>
            <a:endParaRPr lang="en-US" altLang="zh-TW" sz="1600" b="1" dirty="0"/>
          </a:p>
        </p:txBody>
      </p:sp>
      <p:sp>
        <p:nvSpPr>
          <p:cNvPr id="5" name="文字方塊 4"/>
          <p:cNvSpPr txBox="1"/>
          <p:nvPr/>
        </p:nvSpPr>
        <p:spPr>
          <a:xfrm>
            <a:off x="1180687" y="0"/>
            <a:ext cx="6782626" cy="1052596"/>
          </a:xfrm>
          <a:prstGeom prst="rect">
            <a:avLst/>
          </a:prstGeom>
          <a:noFill/>
        </p:spPr>
        <p:txBody>
          <a:bodyPr wrap="none" rtlCol="0">
            <a:spAutoFit/>
          </a:bodyPr>
          <a:lstStyle/>
          <a:p>
            <a:pPr algn="ctr">
              <a:lnSpc>
                <a:spcPct val="130000"/>
              </a:lnSpc>
            </a:pPr>
            <a:r>
              <a:rPr lang="en-US" altLang="zh-TW" sz="2400" dirty="0" smtClean="0">
                <a:solidFill>
                  <a:srgbClr val="0000CC"/>
                </a:solidFill>
              </a:rPr>
              <a:t>Selective accumulation of </a:t>
            </a:r>
            <a:r>
              <a:rPr lang="en-US" altLang="zh-TW" sz="2400" dirty="0" err="1" smtClean="0">
                <a:solidFill>
                  <a:srgbClr val="0000CC"/>
                </a:solidFill>
              </a:rPr>
              <a:t>PEGylated</a:t>
            </a:r>
            <a:r>
              <a:rPr lang="en-US" altLang="zh-TW" sz="2400" dirty="0" smtClean="0">
                <a:solidFill>
                  <a:srgbClr val="0000CC"/>
                </a:solidFill>
              </a:rPr>
              <a:t> probes </a:t>
            </a:r>
          </a:p>
          <a:p>
            <a:pPr algn="ctr">
              <a:lnSpc>
                <a:spcPct val="130000"/>
              </a:lnSpc>
            </a:pPr>
            <a:r>
              <a:rPr lang="en-US" altLang="zh-TW" sz="2400" dirty="0" smtClean="0">
                <a:solidFill>
                  <a:srgbClr val="0000CC"/>
                </a:solidFill>
              </a:rPr>
              <a:t>at pancreatic islets of NOD/</a:t>
            </a:r>
            <a:r>
              <a:rPr lang="en-US" altLang="zh-TW" sz="2400" dirty="0" err="1" smtClean="0">
                <a:solidFill>
                  <a:srgbClr val="0000CC"/>
                </a:solidFill>
              </a:rPr>
              <a:t>pIns-αPEG</a:t>
            </a:r>
            <a:r>
              <a:rPr lang="en-US" altLang="zh-TW" sz="2400" dirty="0" smtClean="0">
                <a:solidFill>
                  <a:srgbClr val="0000CC"/>
                </a:solidFill>
              </a:rPr>
              <a:t> mice</a:t>
            </a:r>
            <a:endParaRPr lang="zh-TW" altLang="en-US" sz="2400" dirty="0">
              <a:solidFill>
                <a:srgbClr val="0000CC"/>
              </a:solidFill>
            </a:endParaRPr>
          </a:p>
        </p:txBody>
      </p:sp>
      <p:grpSp>
        <p:nvGrpSpPr>
          <p:cNvPr id="45" name="群組 44"/>
          <p:cNvGrpSpPr/>
          <p:nvPr/>
        </p:nvGrpSpPr>
        <p:grpSpPr>
          <a:xfrm>
            <a:off x="15430" y="4374105"/>
            <a:ext cx="9057070" cy="2340260"/>
            <a:chOff x="17462" y="953725"/>
            <a:chExt cx="9057070" cy="2340260"/>
          </a:xfrm>
        </p:grpSpPr>
        <p:pic>
          <p:nvPicPr>
            <p:cNvPr id="4" name="Picture 6" descr="Figure 9"/>
            <p:cNvPicPr>
              <a:picLocks noChangeAspect="1" noChangeArrowheads="1"/>
            </p:cNvPicPr>
            <p:nvPr/>
          </p:nvPicPr>
          <p:blipFill>
            <a:blip r:embed="rId3" cstate="print">
              <a:lum bright="10000"/>
            </a:blip>
            <a:srcRect/>
            <a:stretch>
              <a:fillRect/>
            </a:stretch>
          </p:blipFill>
          <p:spPr bwMode="auto">
            <a:xfrm>
              <a:off x="2378187" y="1195378"/>
              <a:ext cx="6696345" cy="2098607"/>
            </a:xfrm>
            <a:prstGeom prst="rect">
              <a:avLst/>
            </a:prstGeom>
            <a:noFill/>
            <a:ln w="9525">
              <a:noFill/>
              <a:miter lim="800000"/>
              <a:headEnd/>
              <a:tailEnd/>
            </a:ln>
          </p:spPr>
        </p:pic>
        <p:sp>
          <p:nvSpPr>
            <p:cNvPr id="6" name="文字方塊 5"/>
            <p:cNvSpPr txBox="1"/>
            <p:nvPr/>
          </p:nvSpPr>
          <p:spPr>
            <a:xfrm>
              <a:off x="746575" y="953725"/>
              <a:ext cx="1619354" cy="461665"/>
            </a:xfrm>
            <a:prstGeom prst="rect">
              <a:avLst/>
            </a:prstGeom>
            <a:noFill/>
          </p:spPr>
          <p:txBody>
            <a:bodyPr wrap="none" rtlCol="0">
              <a:spAutoFit/>
            </a:bodyPr>
            <a:lstStyle/>
            <a:p>
              <a:r>
                <a:rPr lang="en-US" altLang="zh-TW" sz="2400" u="sng" dirty="0" smtClean="0">
                  <a:solidFill>
                    <a:srgbClr val="FF0000"/>
                  </a:solidFill>
                </a:rPr>
                <a:t>PEG-FITC</a:t>
              </a:r>
              <a:endParaRPr lang="zh-TW" altLang="en-US" sz="2400" u="sng" dirty="0">
                <a:solidFill>
                  <a:srgbClr val="FF0000"/>
                </a:solidFill>
              </a:endParaRPr>
            </a:p>
          </p:txBody>
        </p:sp>
        <p:grpSp>
          <p:nvGrpSpPr>
            <p:cNvPr id="26" name="Group 429"/>
            <p:cNvGrpSpPr>
              <a:grpSpLocks/>
            </p:cNvGrpSpPr>
            <p:nvPr/>
          </p:nvGrpSpPr>
          <p:grpSpPr bwMode="auto">
            <a:xfrm>
              <a:off x="161510" y="2258870"/>
              <a:ext cx="1871700" cy="765085"/>
              <a:chOff x="2526" y="2550"/>
              <a:chExt cx="1146" cy="394"/>
            </a:xfrm>
          </p:grpSpPr>
          <p:sp>
            <p:nvSpPr>
              <p:cNvPr id="27" name="Freeform 430"/>
              <p:cNvSpPr>
                <a:spLocks/>
              </p:cNvSpPr>
              <p:nvPr/>
            </p:nvSpPr>
            <p:spPr bwMode="auto">
              <a:xfrm>
                <a:off x="2606" y="2550"/>
                <a:ext cx="1066" cy="378"/>
              </a:xfrm>
              <a:custGeom>
                <a:avLst/>
                <a:gdLst>
                  <a:gd name="T0" fmla="*/ 0 w 1066"/>
                  <a:gd name="T1" fmla="*/ 128 h 378"/>
                  <a:gd name="T2" fmla="*/ 0 w 1066"/>
                  <a:gd name="T3" fmla="*/ 92 h 378"/>
                  <a:gd name="T4" fmla="*/ 16 w 1066"/>
                  <a:gd name="T5" fmla="*/ 72 h 378"/>
                  <a:gd name="T6" fmla="*/ 36 w 1066"/>
                  <a:gd name="T7" fmla="*/ 56 h 378"/>
                  <a:gd name="T8" fmla="*/ 72 w 1066"/>
                  <a:gd name="T9" fmla="*/ 52 h 378"/>
                  <a:gd name="T10" fmla="*/ 98 w 1066"/>
                  <a:gd name="T11" fmla="*/ 62 h 378"/>
                  <a:gd name="T12" fmla="*/ 112 w 1066"/>
                  <a:gd name="T13" fmla="*/ 82 h 378"/>
                  <a:gd name="T14" fmla="*/ 128 w 1066"/>
                  <a:gd name="T15" fmla="*/ 92 h 378"/>
                  <a:gd name="T16" fmla="*/ 158 w 1066"/>
                  <a:gd name="T17" fmla="*/ 78 h 378"/>
                  <a:gd name="T18" fmla="*/ 184 w 1066"/>
                  <a:gd name="T19" fmla="*/ 66 h 378"/>
                  <a:gd name="T20" fmla="*/ 210 w 1066"/>
                  <a:gd name="T21" fmla="*/ 56 h 378"/>
                  <a:gd name="T22" fmla="*/ 236 w 1066"/>
                  <a:gd name="T23" fmla="*/ 46 h 378"/>
                  <a:gd name="T24" fmla="*/ 266 w 1066"/>
                  <a:gd name="T25" fmla="*/ 36 h 378"/>
                  <a:gd name="T26" fmla="*/ 292 w 1066"/>
                  <a:gd name="T27" fmla="*/ 26 h 378"/>
                  <a:gd name="T28" fmla="*/ 322 w 1066"/>
                  <a:gd name="T29" fmla="*/ 16 h 378"/>
                  <a:gd name="T30" fmla="*/ 352 w 1066"/>
                  <a:gd name="T31" fmla="*/ 6 h 378"/>
                  <a:gd name="T32" fmla="*/ 388 w 1066"/>
                  <a:gd name="T33" fmla="*/ 0 h 378"/>
                  <a:gd name="T34" fmla="*/ 430 w 1066"/>
                  <a:gd name="T35" fmla="*/ 0 h 378"/>
                  <a:gd name="T36" fmla="*/ 464 w 1066"/>
                  <a:gd name="T37" fmla="*/ 0 h 378"/>
                  <a:gd name="T38" fmla="*/ 496 w 1066"/>
                  <a:gd name="T39" fmla="*/ 10 h 378"/>
                  <a:gd name="T40" fmla="*/ 520 w 1066"/>
                  <a:gd name="T41" fmla="*/ 26 h 378"/>
                  <a:gd name="T42" fmla="*/ 552 w 1066"/>
                  <a:gd name="T43" fmla="*/ 36 h 378"/>
                  <a:gd name="T44" fmla="*/ 578 w 1066"/>
                  <a:gd name="T45" fmla="*/ 52 h 378"/>
                  <a:gd name="T46" fmla="*/ 598 w 1066"/>
                  <a:gd name="T47" fmla="*/ 72 h 378"/>
                  <a:gd name="T48" fmla="*/ 618 w 1066"/>
                  <a:gd name="T49" fmla="*/ 92 h 378"/>
                  <a:gd name="T50" fmla="*/ 634 w 1066"/>
                  <a:gd name="T51" fmla="*/ 122 h 378"/>
                  <a:gd name="T52" fmla="*/ 648 w 1066"/>
                  <a:gd name="T53" fmla="*/ 144 h 378"/>
                  <a:gd name="T54" fmla="*/ 658 w 1066"/>
                  <a:gd name="T55" fmla="*/ 180 h 378"/>
                  <a:gd name="T56" fmla="*/ 664 w 1066"/>
                  <a:gd name="T57" fmla="*/ 220 h 378"/>
                  <a:gd name="T58" fmla="*/ 668 w 1066"/>
                  <a:gd name="T59" fmla="*/ 250 h 378"/>
                  <a:gd name="T60" fmla="*/ 668 w 1066"/>
                  <a:gd name="T61" fmla="*/ 286 h 378"/>
                  <a:gd name="T62" fmla="*/ 694 w 1066"/>
                  <a:gd name="T63" fmla="*/ 286 h 378"/>
                  <a:gd name="T64" fmla="*/ 724 w 1066"/>
                  <a:gd name="T65" fmla="*/ 292 h 378"/>
                  <a:gd name="T66" fmla="*/ 756 w 1066"/>
                  <a:gd name="T67" fmla="*/ 286 h 378"/>
                  <a:gd name="T68" fmla="*/ 792 w 1066"/>
                  <a:gd name="T69" fmla="*/ 286 h 378"/>
                  <a:gd name="T70" fmla="*/ 826 w 1066"/>
                  <a:gd name="T71" fmla="*/ 286 h 378"/>
                  <a:gd name="T72" fmla="*/ 862 w 1066"/>
                  <a:gd name="T73" fmla="*/ 282 h 378"/>
                  <a:gd name="T74" fmla="*/ 898 w 1066"/>
                  <a:gd name="T75" fmla="*/ 286 h 378"/>
                  <a:gd name="T76" fmla="*/ 954 w 1066"/>
                  <a:gd name="T77" fmla="*/ 292 h 378"/>
                  <a:gd name="T78" fmla="*/ 986 w 1066"/>
                  <a:gd name="T79" fmla="*/ 296 h 378"/>
                  <a:gd name="T80" fmla="*/ 1020 w 1066"/>
                  <a:gd name="T81" fmla="*/ 302 h 378"/>
                  <a:gd name="T82" fmla="*/ 1056 w 1066"/>
                  <a:gd name="T83" fmla="*/ 312 h 378"/>
                  <a:gd name="T84" fmla="*/ 1062 w 1066"/>
                  <a:gd name="T85" fmla="*/ 338 h 378"/>
                  <a:gd name="T86" fmla="*/ 1026 w 1066"/>
                  <a:gd name="T87" fmla="*/ 342 h 378"/>
                  <a:gd name="T88" fmla="*/ 996 w 1066"/>
                  <a:gd name="T89" fmla="*/ 338 h 378"/>
                  <a:gd name="T90" fmla="*/ 960 w 1066"/>
                  <a:gd name="T91" fmla="*/ 332 h 378"/>
                  <a:gd name="T92" fmla="*/ 918 w 1066"/>
                  <a:gd name="T93" fmla="*/ 332 h 378"/>
                  <a:gd name="T94" fmla="*/ 884 w 1066"/>
                  <a:gd name="T95" fmla="*/ 326 h 378"/>
                  <a:gd name="T96" fmla="*/ 848 w 1066"/>
                  <a:gd name="T97" fmla="*/ 322 h 378"/>
                  <a:gd name="T98" fmla="*/ 812 w 1066"/>
                  <a:gd name="T99" fmla="*/ 322 h 378"/>
                  <a:gd name="T100" fmla="*/ 786 w 1066"/>
                  <a:gd name="T101" fmla="*/ 332 h 378"/>
                  <a:gd name="T102" fmla="*/ 746 w 1066"/>
                  <a:gd name="T103" fmla="*/ 342 h 378"/>
                  <a:gd name="T104" fmla="*/ 710 w 1066"/>
                  <a:gd name="T105" fmla="*/ 348 h 378"/>
                  <a:gd name="T106" fmla="*/ 674 w 1066"/>
                  <a:gd name="T107" fmla="*/ 348 h 378"/>
                  <a:gd name="T108" fmla="*/ 644 w 1066"/>
                  <a:gd name="T109" fmla="*/ 342 h 378"/>
                  <a:gd name="T110" fmla="*/ 572 w 1066"/>
                  <a:gd name="T111" fmla="*/ 352 h 378"/>
                  <a:gd name="T112" fmla="*/ 552 w 1066"/>
                  <a:gd name="T113" fmla="*/ 368 h 37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66"/>
                  <a:gd name="T172" fmla="*/ 0 h 378"/>
                  <a:gd name="T173" fmla="*/ 1066 w 1066"/>
                  <a:gd name="T174" fmla="*/ 378 h 37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66" h="378">
                    <a:moveTo>
                      <a:pt x="10" y="148"/>
                    </a:moveTo>
                    <a:lnTo>
                      <a:pt x="10" y="144"/>
                    </a:lnTo>
                    <a:lnTo>
                      <a:pt x="6" y="144"/>
                    </a:lnTo>
                    <a:lnTo>
                      <a:pt x="6" y="138"/>
                    </a:lnTo>
                    <a:lnTo>
                      <a:pt x="6" y="134"/>
                    </a:lnTo>
                    <a:lnTo>
                      <a:pt x="0" y="134"/>
                    </a:lnTo>
                    <a:lnTo>
                      <a:pt x="0" y="128"/>
                    </a:lnTo>
                    <a:lnTo>
                      <a:pt x="0" y="122"/>
                    </a:lnTo>
                    <a:lnTo>
                      <a:pt x="0" y="118"/>
                    </a:lnTo>
                    <a:lnTo>
                      <a:pt x="0" y="112"/>
                    </a:lnTo>
                    <a:lnTo>
                      <a:pt x="0" y="108"/>
                    </a:lnTo>
                    <a:lnTo>
                      <a:pt x="0" y="102"/>
                    </a:lnTo>
                    <a:lnTo>
                      <a:pt x="0" y="98"/>
                    </a:lnTo>
                    <a:lnTo>
                      <a:pt x="0" y="92"/>
                    </a:lnTo>
                    <a:lnTo>
                      <a:pt x="6" y="92"/>
                    </a:lnTo>
                    <a:lnTo>
                      <a:pt x="6" y="88"/>
                    </a:lnTo>
                    <a:lnTo>
                      <a:pt x="10" y="88"/>
                    </a:lnTo>
                    <a:lnTo>
                      <a:pt x="10" y="82"/>
                    </a:lnTo>
                    <a:lnTo>
                      <a:pt x="10" y="78"/>
                    </a:lnTo>
                    <a:lnTo>
                      <a:pt x="16" y="78"/>
                    </a:lnTo>
                    <a:lnTo>
                      <a:pt x="16" y="72"/>
                    </a:lnTo>
                    <a:lnTo>
                      <a:pt x="22" y="72"/>
                    </a:lnTo>
                    <a:lnTo>
                      <a:pt x="22" y="66"/>
                    </a:lnTo>
                    <a:lnTo>
                      <a:pt x="26" y="66"/>
                    </a:lnTo>
                    <a:lnTo>
                      <a:pt x="26" y="62"/>
                    </a:lnTo>
                    <a:lnTo>
                      <a:pt x="32" y="62"/>
                    </a:lnTo>
                    <a:lnTo>
                      <a:pt x="32" y="56"/>
                    </a:lnTo>
                    <a:lnTo>
                      <a:pt x="36" y="56"/>
                    </a:lnTo>
                    <a:lnTo>
                      <a:pt x="42" y="56"/>
                    </a:lnTo>
                    <a:lnTo>
                      <a:pt x="46" y="52"/>
                    </a:lnTo>
                    <a:lnTo>
                      <a:pt x="52" y="52"/>
                    </a:lnTo>
                    <a:lnTo>
                      <a:pt x="56" y="52"/>
                    </a:lnTo>
                    <a:lnTo>
                      <a:pt x="62" y="52"/>
                    </a:lnTo>
                    <a:lnTo>
                      <a:pt x="68" y="52"/>
                    </a:lnTo>
                    <a:lnTo>
                      <a:pt x="72" y="52"/>
                    </a:lnTo>
                    <a:lnTo>
                      <a:pt x="78" y="52"/>
                    </a:lnTo>
                    <a:lnTo>
                      <a:pt x="82" y="52"/>
                    </a:lnTo>
                    <a:lnTo>
                      <a:pt x="88" y="52"/>
                    </a:lnTo>
                    <a:lnTo>
                      <a:pt x="88" y="56"/>
                    </a:lnTo>
                    <a:lnTo>
                      <a:pt x="92" y="56"/>
                    </a:lnTo>
                    <a:lnTo>
                      <a:pt x="98" y="56"/>
                    </a:lnTo>
                    <a:lnTo>
                      <a:pt x="98" y="62"/>
                    </a:lnTo>
                    <a:lnTo>
                      <a:pt x="102" y="62"/>
                    </a:lnTo>
                    <a:lnTo>
                      <a:pt x="102" y="66"/>
                    </a:lnTo>
                    <a:lnTo>
                      <a:pt x="108" y="66"/>
                    </a:lnTo>
                    <a:lnTo>
                      <a:pt x="108" y="72"/>
                    </a:lnTo>
                    <a:lnTo>
                      <a:pt x="108" y="78"/>
                    </a:lnTo>
                    <a:lnTo>
                      <a:pt x="112" y="78"/>
                    </a:lnTo>
                    <a:lnTo>
                      <a:pt x="112" y="82"/>
                    </a:lnTo>
                    <a:lnTo>
                      <a:pt x="118" y="82"/>
                    </a:lnTo>
                    <a:lnTo>
                      <a:pt x="118" y="88"/>
                    </a:lnTo>
                    <a:lnTo>
                      <a:pt x="118" y="92"/>
                    </a:lnTo>
                    <a:lnTo>
                      <a:pt x="118" y="98"/>
                    </a:lnTo>
                    <a:lnTo>
                      <a:pt x="124" y="98"/>
                    </a:lnTo>
                    <a:lnTo>
                      <a:pt x="128" y="98"/>
                    </a:lnTo>
                    <a:lnTo>
                      <a:pt x="128" y="92"/>
                    </a:lnTo>
                    <a:lnTo>
                      <a:pt x="134" y="92"/>
                    </a:lnTo>
                    <a:lnTo>
                      <a:pt x="138" y="88"/>
                    </a:lnTo>
                    <a:lnTo>
                      <a:pt x="144" y="88"/>
                    </a:lnTo>
                    <a:lnTo>
                      <a:pt x="148" y="88"/>
                    </a:lnTo>
                    <a:lnTo>
                      <a:pt x="148" y="82"/>
                    </a:lnTo>
                    <a:lnTo>
                      <a:pt x="154" y="82"/>
                    </a:lnTo>
                    <a:lnTo>
                      <a:pt x="158" y="78"/>
                    </a:lnTo>
                    <a:lnTo>
                      <a:pt x="164" y="78"/>
                    </a:lnTo>
                    <a:lnTo>
                      <a:pt x="170" y="78"/>
                    </a:lnTo>
                    <a:lnTo>
                      <a:pt x="170" y="72"/>
                    </a:lnTo>
                    <a:lnTo>
                      <a:pt x="174" y="72"/>
                    </a:lnTo>
                    <a:lnTo>
                      <a:pt x="180" y="72"/>
                    </a:lnTo>
                    <a:lnTo>
                      <a:pt x="180" y="66"/>
                    </a:lnTo>
                    <a:lnTo>
                      <a:pt x="184" y="66"/>
                    </a:lnTo>
                    <a:lnTo>
                      <a:pt x="190" y="66"/>
                    </a:lnTo>
                    <a:lnTo>
                      <a:pt x="190" y="62"/>
                    </a:lnTo>
                    <a:lnTo>
                      <a:pt x="194" y="62"/>
                    </a:lnTo>
                    <a:lnTo>
                      <a:pt x="200" y="62"/>
                    </a:lnTo>
                    <a:lnTo>
                      <a:pt x="204" y="62"/>
                    </a:lnTo>
                    <a:lnTo>
                      <a:pt x="204" y="56"/>
                    </a:lnTo>
                    <a:lnTo>
                      <a:pt x="210" y="56"/>
                    </a:lnTo>
                    <a:lnTo>
                      <a:pt x="214" y="56"/>
                    </a:lnTo>
                    <a:lnTo>
                      <a:pt x="214" y="52"/>
                    </a:lnTo>
                    <a:lnTo>
                      <a:pt x="220" y="52"/>
                    </a:lnTo>
                    <a:lnTo>
                      <a:pt x="226" y="52"/>
                    </a:lnTo>
                    <a:lnTo>
                      <a:pt x="230" y="52"/>
                    </a:lnTo>
                    <a:lnTo>
                      <a:pt x="230" y="46"/>
                    </a:lnTo>
                    <a:lnTo>
                      <a:pt x="236" y="46"/>
                    </a:lnTo>
                    <a:lnTo>
                      <a:pt x="240" y="46"/>
                    </a:lnTo>
                    <a:lnTo>
                      <a:pt x="246" y="46"/>
                    </a:lnTo>
                    <a:lnTo>
                      <a:pt x="250" y="42"/>
                    </a:lnTo>
                    <a:lnTo>
                      <a:pt x="256" y="42"/>
                    </a:lnTo>
                    <a:lnTo>
                      <a:pt x="256" y="36"/>
                    </a:lnTo>
                    <a:lnTo>
                      <a:pt x="260" y="36"/>
                    </a:lnTo>
                    <a:lnTo>
                      <a:pt x="266" y="36"/>
                    </a:lnTo>
                    <a:lnTo>
                      <a:pt x="266" y="32"/>
                    </a:lnTo>
                    <a:lnTo>
                      <a:pt x="272" y="32"/>
                    </a:lnTo>
                    <a:lnTo>
                      <a:pt x="276" y="32"/>
                    </a:lnTo>
                    <a:lnTo>
                      <a:pt x="276" y="26"/>
                    </a:lnTo>
                    <a:lnTo>
                      <a:pt x="282" y="26"/>
                    </a:lnTo>
                    <a:lnTo>
                      <a:pt x="286" y="26"/>
                    </a:lnTo>
                    <a:lnTo>
                      <a:pt x="292" y="26"/>
                    </a:lnTo>
                    <a:lnTo>
                      <a:pt x="296" y="26"/>
                    </a:lnTo>
                    <a:lnTo>
                      <a:pt x="302" y="20"/>
                    </a:lnTo>
                    <a:lnTo>
                      <a:pt x="306" y="20"/>
                    </a:lnTo>
                    <a:lnTo>
                      <a:pt x="306" y="16"/>
                    </a:lnTo>
                    <a:lnTo>
                      <a:pt x="312" y="16"/>
                    </a:lnTo>
                    <a:lnTo>
                      <a:pt x="316" y="16"/>
                    </a:lnTo>
                    <a:lnTo>
                      <a:pt x="322" y="16"/>
                    </a:lnTo>
                    <a:lnTo>
                      <a:pt x="322" y="10"/>
                    </a:lnTo>
                    <a:lnTo>
                      <a:pt x="328" y="10"/>
                    </a:lnTo>
                    <a:lnTo>
                      <a:pt x="332" y="10"/>
                    </a:lnTo>
                    <a:lnTo>
                      <a:pt x="338" y="10"/>
                    </a:lnTo>
                    <a:lnTo>
                      <a:pt x="342" y="10"/>
                    </a:lnTo>
                    <a:lnTo>
                      <a:pt x="348" y="6"/>
                    </a:lnTo>
                    <a:lnTo>
                      <a:pt x="352" y="6"/>
                    </a:lnTo>
                    <a:lnTo>
                      <a:pt x="358" y="0"/>
                    </a:lnTo>
                    <a:lnTo>
                      <a:pt x="362" y="0"/>
                    </a:lnTo>
                    <a:lnTo>
                      <a:pt x="368" y="0"/>
                    </a:lnTo>
                    <a:lnTo>
                      <a:pt x="374" y="0"/>
                    </a:lnTo>
                    <a:lnTo>
                      <a:pt x="378" y="0"/>
                    </a:lnTo>
                    <a:lnTo>
                      <a:pt x="384" y="0"/>
                    </a:lnTo>
                    <a:lnTo>
                      <a:pt x="388" y="0"/>
                    </a:lnTo>
                    <a:lnTo>
                      <a:pt x="394" y="0"/>
                    </a:lnTo>
                    <a:lnTo>
                      <a:pt x="398" y="0"/>
                    </a:lnTo>
                    <a:lnTo>
                      <a:pt x="404" y="0"/>
                    </a:lnTo>
                    <a:lnTo>
                      <a:pt x="408" y="0"/>
                    </a:lnTo>
                    <a:lnTo>
                      <a:pt x="414" y="0"/>
                    </a:lnTo>
                    <a:lnTo>
                      <a:pt x="418" y="0"/>
                    </a:lnTo>
                    <a:lnTo>
                      <a:pt x="430" y="0"/>
                    </a:lnTo>
                    <a:lnTo>
                      <a:pt x="434" y="0"/>
                    </a:lnTo>
                    <a:lnTo>
                      <a:pt x="440" y="0"/>
                    </a:lnTo>
                    <a:lnTo>
                      <a:pt x="444" y="0"/>
                    </a:lnTo>
                    <a:lnTo>
                      <a:pt x="450" y="0"/>
                    </a:lnTo>
                    <a:lnTo>
                      <a:pt x="454" y="0"/>
                    </a:lnTo>
                    <a:lnTo>
                      <a:pt x="460" y="0"/>
                    </a:lnTo>
                    <a:lnTo>
                      <a:pt x="464" y="0"/>
                    </a:lnTo>
                    <a:lnTo>
                      <a:pt x="470" y="0"/>
                    </a:lnTo>
                    <a:lnTo>
                      <a:pt x="470" y="6"/>
                    </a:lnTo>
                    <a:lnTo>
                      <a:pt x="476" y="6"/>
                    </a:lnTo>
                    <a:lnTo>
                      <a:pt x="480" y="10"/>
                    </a:lnTo>
                    <a:lnTo>
                      <a:pt x="486" y="10"/>
                    </a:lnTo>
                    <a:lnTo>
                      <a:pt x="490" y="10"/>
                    </a:lnTo>
                    <a:lnTo>
                      <a:pt x="496" y="10"/>
                    </a:lnTo>
                    <a:lnTo>
                      <a:pt x="500" y="10"/>
                    </a:lnTo>
                    <a:lnTo>
                      <a:pt x="500" y="16"/>
                    </a:lnTo>
                    <a:lnTo>
                      <a:pt x="506" y="16"/>
                    </a:lnTo>
                    <a:lnTo>
                      <a:pt x="510" y="16"/>
                    </a:lnTo>
                    <a:lnTo>
                      <a:pt x="510" y="20"/>
                    </a:lnTo>
                    <a:lnTo>
                      <a:pt x="516" y="20"/>
                    </a:lnTo>
                    <a:lnTo>
                      <a:pt x="520" y="26"/>
                    </a:lnTo>
                    <a:lnTo>
                      <a:pt x="526" y="26"/>
                    </a:lnTo>
                    <a:lnTo>
                      <a:pt x="532" y="26"/>
                    </a:lnTo>
                    <a:lnTo>
                      <a:pt x="536" y="32"/>
                    </a:lnTo>
                    <a:lnTo>
                      <a:pt x="542" y="32"/>
                    </a:lnTo>
                    <a:lnTo>
                      <a:pt x="546" y="32"/>
                    </a:lnTo>
                    <a:lnTo>
                      <a:pt x="546" y="36"/>
                    </a:lnTo>
                    <a:lnTo>
                      <a:pt x="552" y="36"/>
                    </a:lnTo>
                    <a:lnTo>
                      <a:pt x="556" y="36"/>
                    </a:lnTo>
                    <a:lnTo>
                      <a:pt x="562" y="42"/>
                    </a:lnTo>
                    <a:lnTo>
                      <a:pt x="566" y="42"/>
                    </a:lnTo>
                    <a:lnTo>
                      <a:pt x="566" y="46"/>
                    </a:lnTo>
                    <a:lnTo>
                      <a:pt x="572" y="46"/>
                    </a:lnTo>
                    <a:lnTo>
                      <a:pt x="572" y="52"/>
                    </a:lnTo>
                    <a:lnTo>
                      <a:pt x="578" y="52"/>
                    </a:lnTo>
                    <a:lnTo>
                      <a:pt x="578" y="56"/>
                    </a:lnTo>
                    <a:lnTo>
                      <a:pt x="582" y="56"/>
                    </a:lnTo>
                    <a:lnTo>
                      <a:pt x="588" y="62"/>
                    </a:lnTo>
                    <a:lnTo>
                      <a:pt x="588" y="66"/>
                    </a:lnTo>
                    <a:lnTo>
                      <a:pt x="592" y="66"/>
                    </a:lnTo>
                    <a:lnTo>
                      <a:pt x="592" y="72"/>
                    </a:lnTo>
                    <a:lnTo>
                      <a:pt x="598" y="72"/>
                    </a:lnTo>
                    <a:lnTo>
                      <a:pt x="598" y="78"/>
                    </a:lnTo>
                    <a:lnTo>
                      <a:pt x="602" y="78"/>
                    </a:lnTo>
                    <a:lnTo>
                      <a:pt x="608" y="82"/>
                    </a:lnTo>
                    <a:lnTo>
                      <a:pt x="608" y="88"/>
                    </a:lnTo>
                    <a:lnTo>
                      <a:pt x="612" y="88"/>
                    </a:lnTo>
                    <a:lnTo>
                      <a:pt x="612" y="92"/>
                    </a:lnTo>
                    <a:lnTo>
                      <a:pt x="618" y="92"/>
                    </a:lnTo>
                    <a:lnTo>
                      <a:pt x="618" y="98"/>
                    </a:lnTo>
                    <a:lnTo>
                      <a:pt x="622" y="98"/>
                    </a:lnTo>
                    <a:lnTo>
                      <a:pt x="622" y="102"/>
                    </a:lnTo>
                    <a:lnTo>
                      <a:pt x="622" y="108"/>
                    </a:lnTo>
                    <a:lnTo>
                      <a:pt x="628" y="108"/>
                    </a:lnTo>
                    <a:lnTo>
                      <a:pt x="628" y="112"/>
                    </a:lnTo>
                    <a:lnTo>
                      <a:pt x="634" y="122"/>
                    </a:lnTo>
                    <a:lnTo>
                      <a:pt x="638" y="122"/>
                    </a:lnTo>
                    <a:lnTo>
                      <a:pt x="638" y="128"/>
                    </a:lnTo>
                    <a:lnTo>
                      <a:pt x="638" y="134"/>
                    </a:lnTo>
                    <a:lnTo>
                      <a:pt x="644" y="134"/>
                    </a:lnTo>
                    <a:lnTo>
                      <a:pt x="644" y="138"/>
                    </a:lnTo>
                    <a:lnTo>
                      <a:pt x="644" y="144"/>
                    </a:lnTo>
                    <a:lnTo>
                      <a:pt x="648" y="144"/>
                    </a:lnTo>
                    <a:lnTo>
                      <a:pt x="648" y="148"/>
                    </a:lnTo>
                    <a:lnTo>
                      <a:pt x="648" y="154"/>
                    </a:lnTo>
                    <a:lnTo>
                      <a:pt x="648" y="158"/>
                    </a:lnTo>
                    <a:lnTo>
                      <a:pt x="654" y="164"/>
                    </a:lnTo>
                    <a:lnTo>
                      <a:pt x="654" y="168"/>
                    </a:lnTo>
                    <a:lnTo>
                      <a:pt x="654" y="174"/>
                    </a:lnTo>
                    <a:lnTo>
                      <a:pt x="658" y="180"/>
                    </a:lnTo>
                    <a:lnTo>
                      <a:pt x="658" y="184"/>
                    </a:lnTo>
                    <a:lnTo>
                      <a:pt x="658" y="190"/>
                    </a:lnTo>
                    <a:lnTo>
                      <a:pt x="658" y="200"/>
                    </a:lnTo>
                    <a:lnTo>
                      <a:pt x="664" y="204"/>
                    </a:lnTo>
                    <a:lnTo>
                      <a:pt x="664" y="210"/>
                    </a:lnTo>
                    <a:lnTo>
                      <a:pt x="664" y="214"/>
                    </a:lnTo>
                    <a:lnTo>
                      <a:pt x="664" y="220"/>
                    </a:lnTo>
                    <a:lnTo>
                      <a:pt x="664" y="224"/>
                    </a:lnTo>
                    <a:lnTo>
                      <a:pt x="668" y="224"/>
                    </a:lnTo>
                    <a:lnTo>
                      <a:pt x="668" y="230"/>
                    </a:lnTo>
                    <a:lnTo>
                      <a:pt x="668" y="236"/>
                    </a:lnTo>
                    <a:lnTo>
                      <a:pt x="668" y="240"/>
                    </a:lnTo>
                    <a:lnTo>
                      <a:pt x="668" y="246"/>
                    </a:lnTo>
                    <a:lnTo>
                      <a:pt x="668" y="250"/>
                    </a:lnTo>
                    <a:lnTo>
                      <a:pt x="668" y="256"/>
                    </a:lnTo>
                    <a:lnTo>
                      <a:pt x="668" y="260"/>
                    </a:lnTo>
                    <a:lnTo>
                      <a:pt x="668" y="266"/>
                    </a:lnTo>
                    <a:lnTo>
                      <a:pt x="668" y="270"/>
                    </a:lnTo>
                    <a:lnTo>
                      <a:pt x="668" y="276"/>
                    </a:lnTo>
                    <a:lnTo>
                      <a:pt x="668" y="282"/>
                    </a:lnTo>
                    <a:lnTo>
                      <a:pt x="668" y="286"/>
                    </a:lnTo>
                    <a:lnTo>
                      <a:pt x="668" y="292"/>
                    </a:lnTo>
                    <a:lnTo>
                      <a:pt x="668" y="286"/>
                    </a:lnTo>
                    <a:lnTo>
                      <a:pt x="674" y="286"/>
                    </a:lnTo>
                    <a:lnTo>
                      <a:pt x="680" y="286"/>
                    </a:lnTo>
                    <a:lnTo>
                      <a:pt x="684" y="286"/>
                    </a:lnTo>
                    <a:lnTo>
                      <a:pt x="690" y="286"/>
                    </a:lnTo>
                    <a:lnTo>
                      <a:pt x="694" y="286"/>
                    </a:lnTo>
                    <a:lnTo>
                      <a:pt x="700" y="286"/>
                    </a:lnTo>
                    <a:lnTo>
                      <a:pt x="704" y="286"/>
                    </a:lnTo>
                    <a:lnTo>
                      <a:pt x="710" y="286"/>
                    </a:lnTo>
                    <a:lnTo>
                      <a:pt x="710" y="292"/>
                    </a:lnTo>
                    <a:lnTo>
                      <a:pt x="714" y="292"/>
                    </a:lnTo>
                    <a:lnTo>
                      <a:pt x="720" y="292"/>
                    </a:lnTo>
                    <a:lnTo>
                      <a:pt x="724" y="292"/>
                    </a:lnTo>
                    <a:lnTo>
                      <a:pt x="730" y="292"/>
                    </a:lnTo>
                    <a:lnTo>
                      <a:pt x="730" y="286"/>
                    </a:lnTo>
                    <a:lnTo>
                      <a:pt x="736" y="286"/>
                    </a:lnTo>
                    <a:lnTo>
                      <a:pt x="740" y="286"/>
                    </a:lnTo>
                    <a:lnTo>
                      <a:pt x="746" y="286"/>
                    </a:lnTo>
                    <a:lnTo>
                      <a:pt x="750" y="286"/>
                    </a:lnTo>
                    <a:lnTo>
                      <a:pt x="756" y="286"/>
                    </a:lnTo>
                    <a:lnTo>
                      <a:pt x="760" y="286"/>
                    </a:lnTo>
                    <a:lnTo>
                      <a:pt x="766" y="286"/>
                    </a:lnTo>
                    <a:lnTo>
                      <a:pt x="770" y="286"/>
                    </a:lnTo>
                    <a:lnTo>
                      <a:pt x="776" y="286"/>
                    </a:lnTo>
                    <a:lnTo>
                      <a:pt x="782" y="286"/>
                    </a:lnTo>
                    <a:lnTo>
                      <a:pt x="786" y="286"/>
                    </a:lnTo>
                    <a:lnTo>
                      <a:pt x="792" y="286"/>
                    </a:lnTo>
                    <a:lnTo>
                      <a:pt x="796" y="286"/>
                    </a:lnTo>
                    <a:lnTo>
                      <a:pt x="802" y="286"/>
                    </a:lnTo>
                    <a:lnTo>
                      <a:pt x="806" y="286"/>
                    </a:lnTo>
                    <a:lnTo>
                      <a:pt x="812" y="286"/>
                    </a:lnTo>
                    <a:lnTo>
                      <a:pt x="816" y="286"/>
                    </a:lnTo>
                    <a:lnTo>
                      <a:pt x="822" y="286"/>
                    </a:lnTo>
                    <a:lnTo>
                      <a:pt x="826" y="286"/>
                    </a:lnTo>
                    <a:lnTo>
                      <a:pt x="832" y="286"/>
                    </a:lnTo>
                    <a:lnTo>
                      <a:pt x="838" y="286"/>
                    </a:lnTo>
                    <a:lnTo>
                      <a:pt x="842" y="282"/>
                    </a:lnTo>
                    <a:lnTo>
                      <a:pt x="848" y="282"/>
                    </a:lnTo>
                    <a:lnTo>
                      <a:pt x="852" y="282"/>
                    </a:lnTo>
                    <a:lnTo>
                      <a:pt x="858" y="282"/>
                    </a:lnTo>
                    <a:lnTo>
                      <a:pt x="862" y="282"/>
                    </a:lnTo>
                    <a:lnTo>
                      <a:pt x="868" y="282"/>
                    </a:lnTo>
                    <a:lnTo>
                      <a:pt x="872" y="282"/>
                    </a:lnTo>
                    <a:lnTo>
                      <a:pt x="878" y="286"/>
                    </a:lnTo>
                    <a:lnTo>
                      <a:pt x="884" y="286"/>
                    </a:lnTo>
                    <a:lnTo>
                      <a:pt x="888" y="286"/>
                    </a:lnTo>
                    <a:lnTo>
                      <a:pt x="894" y="286"/>
                    </a:lnTo>
                    <a:lnTo>
                      <a:pt x="898" y="286"/>
                    </a:lnTo>
                    <a:lnTo>
                      <a:pt x="908" y="286"/>
                    </a:lnTo>
                    <a:lnTo>
                      <a:pt x="918" y="286"/>
                    </a:lnTo>
                    <a:lnTo>
                      <a:pt x="928" y="286"/>
                    </a:lnTo>
                    <a:lnTo>
                      <a:pt x="934" y="286"/>
                    </a:lnTo>
                    <a:lnTo>
                      <a:pt x="944" y="286"/>
                    </a:lnTo>
                    <a:lnTo>
                      <a:pt x="950" y="286"/>
                    </a:lnTo>
                    <a:lnTo>
                      <a:pt x="954" y="292"/>
                    </a:lnTo>
                    <a:lnTo>
                      <a:pt x="960" y="292"/>
                    </a:lnTo>
                    <a:lnTo>
                      <a:pt x="964" y="292"/>
                    </a:lnTo>
                    <a:lnTo>
                      <a:pt x="964" y="296"/>
                    </a:lnTo>
                    <a:lnTo>
                      <a:pt x="970" y="296"/>
                    </a:lnTo>
                    <a:lnTo>
                      <a:pt x="974" y="296"/>
                    </a:lnTo>
                    <a:lnTo>
                      <a:pt x="980" y="296"/>
                    </a:lnTo>
                    <a:lnTo>
                      <a:pt x="986" y="296"/>
                    </a:lnTo>
                    <a:lnTo>
                      <a:pt x="990" y="296"/>
                    </a:lnTo>
                    <a:lnTo>
                      <a:pt x="996" y="296"/>
                    </a:lnTo>
                    <a:lnTo>
                      <a:pt x="1000" y="296"/>
                    </a:lnTo>
                    <a:lnTo>
                      <a:pt x="1006" y="296"/>
                    </a:lnTo>
                    <a:lnTo>
                      <a:pt x="1010" y="296"/>
                    </a:lnTo>
                    <a:lnTo>
                      <a:pt x="1016" y="302"/>
                    </a:lnTo>
                    <a:lnTo>
                      <a:pt x="1020" y="302"/>
                    </a:lnTo>
                    <a:lnTo>
                      <a:pt x="1030" y="302"/>
                    </a:lnTo>
                    <a:lnTo>
                      <a:pt x="1042" y="302"/>
                    </a:lnTo>
                    <a:lnTo>
                      <a:pt x="1046" y="302"/>
                    </a:lnTo>
                    <a:lnTo>
                      <a:pt x="1046" y="306"/>
                    </a:lnTo>
                    <a:lnTo>
                      <a:pt x="1052" y="306"/>
                    </a:lnTo>
                    <a:lnTo>
                      <a:pt x="1056" y="306"/>
                    </a:lnTo>
                    <a:lnTo>
                      <a:pt x="1056" y="312"/>
                    </a:lnTo>
                    <a:lnTo>
                      <a:pt x="1062" y="312"/>
                    </a:lnTo>
                    <a:lnTo>
                      <a:pt x="1062" y="316"/>
                    </a:lnTo>
                    <a:lnTo>
                      <a:pt x="1066" y="322"/>
                    </a:lnTo>
                    <a:lnTo>
                      <a:pt x="1066" y="326"/>
                    </a:lnTo>
                    <a:lnTo>
                      <a:pt x="1066" y="332"/>
                    </a:lnTo>
                    <a:lnTo>
                      <a:pt x="1062" y="332"/>
                    </a:lnTo>
                    <a:lnTo>
                      <a:pt x="1062" y="338"/>
                    </a:lnTo>
                    <a:lnTo>
                      <a:pt x="1056" y="338"/>
                    </a:lnTo>
                    <a:lnTo>
                      <a:pt x="1052" y="342"/>
                    </a:lnTo>
                    <a:lnTo>
                      <a:pt x="1046" y="342"/>
                    </a:lnTo>
                    <a:lnTo>
                      <a:pt x="1042" y="342"/>
                    </a:lnTo>
                    <a:lnTo>
                      <a:pt x="1036" y="342"/>
                    </a:lnTo>
                    <a:lnTo>
                      <a:pt x="1030" y="342"/>
                    </a:lnTo>
                    <a:lnTo>
                      <a:pt x="1026" y="342"/>
                    </a:lnTo>
                    <a:lnTo>
                      <a:pt x="1020" y="342"/>
                    </a:lnTo>
                    <a:lnTo>
                      <a:pt x="1016" y="342"/>
                    </a:lnTo>
                    <a:lnTo>
                      <a:pt x="1016" y="338"/>
                    </a:lnTo>
                    <a:lnTo>
                      <a:pt x="1010" y="338"/>
                    </a:lnTo>
                    <a:lnTo>
                      <a:pt x="1006" y="338"/>
                    </a:lnTo>
                    <a:lnTo>
                      <a:pt x="1000" y="338"/>
                    </a:lnTo>
                    <a:lnTo>
                      <a:pt x="996" y="338"/>
                    </a:lnTo>
                    <a:lnTo>
                      <a:pt x="990" y="338"/>
                    </a:lnTo>
                    <a:lnTo>
                      <a:pt x="986" y="338"/>
                    </a:lnTo>
                    <a:lnTo>
                      <a:pt x="980" y="338"/>
                    </a:lnTo>
                    <a:lnTo>
                      <a:pt x="974" y="338"/>
                    </a:lnTo>
                    <a:lnTo>
                      <a:pt x="970" y="338"/>
                    </a:lnTo>
                    <a:lnTo>
                      <a:pt x="964" y="338"/>
                    </a:lnTo>
                    <a:lnTo>
                      <a:pt x="960" y="332"/>
                    </a:lnTo>
                    <a:lnTo>
                      <a:pt x="954" y="332"/>
                    </a:lnTo>
                    <a:lnTo>
                      <a:pt x="950" y="332"/>
                    </a:lnTo>
                    <a:lnTo>
                      <a:pt x="944" y="332"/>
                    </a:lnTo>
                    <a:lnTo>
                      <a:pt x="934" y="332"/>
                    </a:lnTo>
                    <a:lnTo>
                      <a:pt x="928" y="332"/>
                    </a:lnTo>
                    <a:lnTo>
                      <a:pt x="924" y="332"/>
                    </a:lnTo>
                    <a:lnTo>
                      <a:pt x="918" y="332"/>
                    </a:lnTo>
                    <a:lnTo>
                      <a:pt x="914" y="332"/>
                    </a:lnTo>
                    <a:lnTo>
                      <a:pt x="908" y="326"/>
                    </a:lnTo>
                    <a:lnTo>
                      <a:pt x="904" y="326"/>
                    </a:lnTo>
                    <a:lnTo>
                      <a:pt x="898" y="326"/>
                    </a:lnTo>
                    <a:lnTo>
                      <a:pt x="894" y="326"/>
                    </a:lnTo>
                    <a:lnTo>
                      <a:pt x="888" y="326"/>
                    </a:lnTo>
                    <a:lnTo>
                      <a:pt x="884" y="326"/>
                    </a:lnTo>
                    <a:lnTo>
                      <a:pt x="884" y="322"/>
                    </a:lnTo>
                    <a:lnTo>
                      <a:pt x="878" y="322"/>
                    </a:lnTo>
                    <a:lnTo>
                      <a:pt x="872" y="322"/>
                    </a:lnTo>
                    <a:lnTo>
                      <a:pt x="868" y="322"/>
                    </a:lnTo>
                    <a:lnTo>
                      <a:pt x="858" y="322"/>
                    </a:lnTo>
                    <a:lnTo>
                      <a:pt x="852" y="322"/>
                    </a:lnTo>
                    <a:lnTo>
                      <a:pt x="848" y="322"/>
                    </a:lnTo>
                    <a:lnTo>
                      <a:pt x="842" y="322"/>
                    </a:lnTo>
                    <a:lnTo>
                      <a:pt x="838" y="322"/>
                    </a:lnTo>
                    <a:lnTo>
                      <a:pt x="832" y="322"/>
                    </a:lnTo>
                    <a:lnTo>
                      <a:pt x="826" y="322"/>
                    </a:lnTo>
                    <a:lnTo>
                      <a:pt x="822" y="322"/>
                    </a:lnTo>
                    <a:lnTo>
                      <a:pt x="816" y="322"/>
                    </a:lnTo>
                    <a:lnTo>
                      <a:pt x="812" y="322"/>
                    </a:lnTo>
                    <a:lnTo>
                      <a:pt x="806" y="322"/>
                    </a:lnTo>
                    <a:lnTo>
                      <a:pt x="806" y="326"/>
                    </a:lnTo>
                    <a:lnTo>
                      <a:pt x="802" y="326"/>
                    </a:lnTo>
                    <a:lnTo>
                      <a:pt x="796" y="326"/>
                    </a:lnTo>
                    <a:lnTo>
                      <a:pt x="792" y="326"/>
                    </a:lnTo>
                    <a:lnTo>
                      <a:pt x="786" y="326"/>
                    </a:lnTo>
                    <a:lnTo>
                      <a:pt x="786" y="332"/>
                    </a:lnTo>
                    <a:lnTo>
                      <a:pt x="782" y="332"/>
                    </a:lnTo>
                    <a:lnTo>
                      <a:pt x="776" y="332"/>
                    </a:lnTo>
                    <a:lnTo>
                      <a:pt x="766" y="338"/>
                    </a:lnTo>
                    <a:lnTo>
                      <a:pt x="760" y="338"/>
                    </a:lnTo>
                    <a:lnTo>
                      <a:pt x="756" y="342"/>
                    </a:lnTo>
                    <a:lnTo>
                      <a:pt x="750" y="342"/>
                    </a:lnTo>
                    <a:lnTo>
                      <a:pt x="746" y="342"/>
                    </a:lnTo>
                    <a:lnTo>
                      <a:pt x="740" y="342"/>
                    </a:lnTo>
                    <a:lnTo>
                      <a:pt x="736" y="348"/>
                    </a:lnTo>
                    <a:lnTo>
                      <a:pt x="730" y="348"/>
                    </a:lnTo>
                    <a:lnTo>
                      <a:pt x="724" y="348"/>
                    </a:lnTo>
                    <a:lnTo>
                      <a:pt x="720" y="348"/>
                    </a:lnTo>
                    <a:lnTo>
                      <a:pt x="714" y="348"/>
                    </a:lnTo>
                    <a:lnTo>
                      <a:pt x="710" y="348"/>
                    </a:lnTo>
                    <a:lnTo>
                      <a:pt x="704" y="348"/>
                    </a:lnTo>
                    <a:lnTo>
                      <a:pt x="700" y="348"/>
                    </a:lnTo>
                    <a:lnTo>
                      <a:pt x="694" y="348"/>
                    </a:lnTo>
                    <a:lnTo>
                      <a:pt x="690" y="348"/>
                    </a:lnTo>
                    <a:lnTo>
                      <a:pt x="684" y="348"/>
                    </a:lnTo>
                    <a:lnTo>
                      <a:pt x="680" y="348"/>
                    </a:lnTo>
                    <a:lnTo>
                      <a:pt x="674" y="348"/>
                    </a:lnTo>
                    <a:lnTo>
                      <a:pt x="668" y="348"/>
                    </a:lnTo>
                    <a:lnTo>
                      <a:pt x="664" y="348"/>
                    </a:lnTo>
                    <a:lnTo>
                      <a:pt x="658" y="348"/>
                    </a:lnTo>
                    <a:lnTo>
                      <a:pt x="654" y="348"/>
                    </a:lnTo>
                    <a:lnTo>
                      <a:pt x="648" y="348"/>
                    </a:lnTo>
                    <a:lnTo>
                      <a:pt x="648" y="342"/>
                    </a:lnTo>
                    <a:lnTo>
                      <a:pt x="644" y="342"/>
                    </a:lnTo>
                    <a:lnTo>
                      <a:pt x="638" y="342"/>
                    </a:lnTo>
                    <a:lnTo>
                      <a:pt x="628" y="342"/>
                    </a:lnTo>
                    <a:lnTo>
                      <a:pt x="612" y="348"/>
                    </a:lnTo>
                    <a:lnTo>
                      <a:pt x="598" y="352"/>
                    </a:lnTo>
                    <a:lnTo>
                      <a:pt x="588" y="352"/>
                    </a:lnTo>
                    <a:lnTo>
                      <a:pt x="578" y="352"/>
                    </a:lnTo>
                    <a:lnTo>
                      <a:pt x="572" y="352"/>
                    </a:lnTo>
                    <a:lnTo>
                      <a:pt x="566" y="352"/>
                    </a:lnTo>
                    <a:lnTo>
                      <a:pt x="566" y="358"/>
                    </a:lnTo>
                    <a:lnTo>
                      <a:pt x="562" y="358"/>
                    </a:lnTo>
                    <a:lnTo>
                      <a:pt x="556" y="358"/>
                    </a:lnTo>
                    <a:lnTo>
                      <a:pt x="556" y="362"/>
                    </a:lnTo>
                    <a:lnTo>
                      <a:pt x="556" y="368"/>
                    </a:lnTo>
                    <a:lnTo>
                      <a:pt x="552" y="368"/>
                    </a:lnTo>
                    <a:lnTo>
                      <a:pt x="546" y="368"/>
                    </a:lnTo>
                    <a:lnTo>
                      <a:pt x="546" y="372"/>
                    </a:lnTo>
                    <a:lnTo>
                      <a:pt x="542" y="378"/>
                    </a:lnTo>
                    <a:lnTo>
                      <a:pt x="10" y="148"/>
                    </a:lnTo>
                    <a:close/>
                  </a:path>
                </a:pathLst>
              </a:custGeom>
              <a:solidFill>
                <a:srgbClr val="CCCCCC"/>
              </a:solidFill>
              <a:ln w="9525">
                <a:noFill/>
                <a:round/>
                <a:headEnd/>
                <a:tailEnd/>
              </a:ln>
            </p:spPr>
            <p:txBody>
              <a:bodyPr/>
              <a:lstStyle/>
              <a:p>
                <a:endParaRPr lang="zh-TW" altLang="en-US"/>
              </a:p>
            </p:txBody>
          </p:sp>
          <p:sp>
            <p:nvSpPr>
              <p:cNvPr id="28" name="Freeform 431"/>
              <p:cNvSpPr>
                <a:spLocks/>
              </p:cNvSpPr>
              <p:nvPr/>
            </p:nvSpPr>
            <p:spPr bwMode="auto">
              <a:xfrm>
                <a:off x="2526" y="2694"/>
                <a:ext cx="682" cy="250"/>
              </a:xfrm>
              <a:custGeom>
                <a:avLst/>
                <a:gdLst>
                  <a:gd name="T0" fmla="*/ 96 w 682"/>
                  <a:gd name="T1" fmla="*/ 10 h 250"/>
                  <a:gd name="T2" fmla="*/ 80 w 682"/>
                  <a:gd name="T3" fmla="*/ 24 h 250"/>
                  <a:gd name="T4" fmla="*/ 70 w 682"/>
                  <a:gd name="T5" fmla="*/ 46 h 250"/>
                  <a:gd name="T6" fmla="*/ 60 w 682"/>
                  <a:gd name="T7" fmla="*/ 60 h 250"/>
                  <a:gd name="T8" fmla="*/ 46 w 682"/>
                  <a:gd name="T9" fmla="*/ 80 h 250"/>
                  <a:gd name="T10" fmla="*/ 34 w 682"/>
                  <a:gd name="T11" fmla="*/ 96 h 250"/>
                  <a:gd name="T12" fmla="*/ 24 w 682"/>
                  <a:gd name="T13" fmla="*/ 116 h 250"/>
                  <a:gd name="T14" fmla="*/ 14 w 682"/>
                  <a:gd name="T15" fmla="*/ 138 h 250"/>
                  <a:gd name="T16" fmla="*/ 10 w 682"/>
                  <a:gd name="T17" fmla="*/ 158 h 250"/>
                  <a:gd name="T18" fmla="*/ 4 w 682"/>
                  <a:gd name="T19" fmla="*/ 178 h 250"/>
                  <a:gd name="T20" fmla="*/ 0 w 682"/>
                  <a:gd name="T21" fmla="*/ 198 h 250"/>
                  <a:gd name="T22" fmla="*/ 14 w 682"/>
                  <a:gd name="T23" fmla="*/ 214 h 250"/>
                  <a:gd name="T24" fmla="*/ 40 w 682"/>
                  <a:gd name="T25" fmla="*/ 214 h 250"/>
                  <a:gd name="T26" fmla="*/ 66 w 682"/>
                  <a:gd name="T27" fmla="*/ 214 h 250"/>
                  <a:gd name="T28" fmla="*/ 90 w 682"/>
                  <a:gd name="T29" fmla="*/ 214 h 250"/>
                  <a:gd name="T30" fmla="*/ 116 w 682"/>
                  <a:gd name="T31" fmla="*/ 208 h 250"/>
                  <a:gd name="T32" fmla="*/ 136 w 682"/>
                  <a:gd name="T33" fmla="*/ 204 h 250"/>
                  <a:gd name="T34" fmla="*/ 158 w 682"/>
                  <a:gd name="T35" fmla="*/ 194 h 250"/>
                  <a:gd name="T36" fmla="*/ 172 w 682"/>
                  <a:gd name="T37" fmla="*/ 178 h 250"/>
                  <a:gd name="T38" fmla="*/ 192 w 682"/>
                  <a:gd name="T39" fmla="*/ 172 h 250"/>
                  <a:gd name="T40" fmla="*/ 214 w 682"/>
                  <a:gd name="T41" fmla="*/ 168 h 250"/>
                  <a:gd name="T42" fmla="*/ 224 w 682"/>
                  <a:gd name="T43" fmla="*/ 182 h 250"/>
                  <a:gd name="T44" fmla="*/ 234 w 682"/>
                  <a:gd name="T45" fmla="*/ 198 h 250"/>
                  <a:gd name="T46" fmla="*/ 218 w 682"/>
                  <a:gd name="T47" fmla="*/ 214 h 250"/>
                  <a:gd name="T48" fmla="*/ 198 w 682"/>
                  <a:gd name="T49" fmla="*/ 228 h 250"/>
                  <a:gd name="T50" fmla="*/ 188 w 682"/>
                  <a:gd name="T51" fmla="*/ 244 h 250"/>
                  <a:gd name="T52" fmla="*/ 208 w 682"/>
                  <a:gd name="T53" fmla="*/ 250 h 250"/>
                  <a:gd name="T54" fmla="*/ 234 w 682"/>
                  <a:gd name="T55" fmla="*/ 244 h 250"/>
                  <a:gd name="T56" fmla="*/ 254 w 682"/>
                  <a:gd name="T57" fmla="*/ 234 h 250"/>
                  <a:gd name="T58" fmla="*/ 270 w 682"/>
                  <a:gd name="T59" fmla="*/ 224 h 250"/>
                  <a:gd name="T60" fmla="*/ 280 w 682"/>
                  <a:gd name="T61" fmla="*/ 214 h 250"/>
                  <a:gd name="T62" fmla="*/ 306 w 682"/>
                  <a:gd name="T63" fmla="*/ 214 h 250"/>
                  <a:gd name="T64" fmla="*/ 336 w 682"/>
                  <a:gd name="T65" fmla="*/ 214 h 250"/>
                  <a:gd name="T66" fmla="*/ 366 w 682"/>
                  <a:gd name="T67" fmla="*/ 214 h 250"/>
                  <a:gd name="T68" fmla="*/ 392 w 682"/>
                  <a:gd name="T69" fmla="*/ 204 h 250"/>
                  <a:gd name="T70" fmla="*/ 408 w 682"/>
                  <a:gd name="T71" fmla="*/ 194 h 250"/>
                  <a:gd name="T72" fmla="*/ 428 w 682"/>
                  <a:gd name="T73" fmla="*/ 182 h 250"/>
                  <a:gd name="T74" fmla="*/ 432 w 682"/>
                  <a:gd name="T75" fmla="*/ 162 h 250"/>
                  <a:gd name="T76" fmla="*/ 442 w 682"/>
                  <a:gd name="T77" fmla="*/ 182 h 250"/>
                  <a:gd name="T78" fmla="*/ 464 w 682"/>
                  <a:gd name="T79" fmla="*/ 198 h 250"/>
                  <a:gd name="T80" fmla="*/ 484 w 682"/>
                  <a:gd name="T81" fmla="*/ 204 h 250"/>
                  <a:gd name="T82" fmla="*/ 478 w 682"/>
                  <a:gd name="T83" fmla="*/ 208 h 250"/>
                  <a:gd name="T84" fmla="*/ 464 w 682"/>
                  <a:gd name="T85" fmla="*/ 218 h 250"/>
                  <a:gd name="T86" fmla="*/ 442 w 682"/>
                  <a:gd name="T87" fmla="*/ 224 h 250"/>
                  <a:gd name="T88" fmla="*/ 442 w 682"/>
                  <a:gd name="T89" fmla="*/ 244 h 250"/>
                  <a:gd name="T90" fmla="*/ 468 w 682"/>
                  <a:gd name="T91" fmla="*/ 250 h 250"/>
                  <a:gd name="T92" fmla="*/ 494 w 682"/>
                  <a:gd name="T93" fmla="*/ 250 h 250"/>
                  <a:gd name="T94" fmla="*/ 520 w 682"/>
                  <a:gd name="T95" fmla="*/ 250 h 250"/>
                  <a:gd name="T96" fmla="*/ 544 w 682"/>
                  <a:gd name="T97" fmla="*/ 244 h 250"/>
                  <a:gd name="T98" fmla="*/ 570 w 682"/>
                  <a:gd name="T99" fmla="*/ 240 h 250"/>
                  <a:gd name="T100" fmla="*/ 586 w 682"/>
                  <a:gd name="T101" fmla="*/ 228 h 250"/>
                  <a:gd name="T102" fmla="*/ 612 w 682"/>
                  <a:gd name="T103" fmla="*/ 228 h 250"/>
                  <a:gd name="T104" fmla="*/ 632 w 682"/>
                  <a:gd name="T105" fmla="*/ 224 h 250"/>
                  <a:gd name="T106" fmla="*/ 646 w 682"/>
                  <a:gd name="T107" fmla="*/ 214 h 250"/>
                  <a:gd name="T108" fmla="*/ 668 w 682"/>
                  <a:gd name="T109" fmla="*/ 204 h 250"/>
                  <a:gd name="T110" fmla="*/ 678 w 682"/>
                  <a:gd name="T111" fmla="*/ 188 h 25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2"/>
                  <a:gd name="T169" fmla="*/ 0 h 250"/>
                  <a:gd name="T170" fmla="*/ 682 w 682"/>
                  <a:gd name="T171" fmla="*/ 250 h 25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2" h="250">
                    <a:moveTo>
                      <a:pt x="106" y="0"/>
                    </a:moveTo>
                    <a:lnTo>
                      <a:pt x="106" y="4"/>
                    </a:lnTo>
                    <a:lnTo>
                      <a:pt x="102" y="4"/>
                    </a:lnTo>
                    <a:lnTo>
                      <a:pt x="102" y="10"/>
                    </a:lnTo>
                    <a:lnTo>
                      <a:pt x="96" y="10"/>
                    </a:lnTo>
                    <a:lnTo>
                      <a:pt x="96" y="14"/>
                    </a:lnTo>
                    <a:lnTo>
                      <a:pt x="90" y="14"/>
                    </a:lnTo>
                    <a:lnTo>
                      <a:pt x="86" y="20"/>
                    </a:lnTo>
                    <a:lnTo>
                      <a:pt x="80" y="20"/>
                    </a:lnTo>
                    <a:lnTo>
                      <a:pt x="80" y="24"/>
                    </a:lnTo>
                    <a:lnTo>
                      <a:pt x="76" y="24"/>
                    </a:lnTo>
                    <a:lnTo>
                      <a:pt x="76" y="30"/>
                    </a:lnTo>
                    <a:lnTo>
                      <a:pt x="70" y="36"/>
                    </a:lnTo>
                    <a:lnTo>
                      <a:pt x="70" y="40"/>
                    </a:lnTo>
                    <a:lnTo>
                      <a:pt x="70" y="46"/>
                    </a:lnTo>
                    <a:lnTo>
                      <a:pt x="66" y="46"/>
                    </a:lnTo>
                    <a:lnTo>
                      <a:pt x="66" y="50"/>
                    </a:lnTo>
                    <a:lnTo>
                      <a:pt x="66" y="56"/>
                    </a:lnTo>
                    <a:lnTo>
                      <a:pt x="60" y="56"/>
                    </a:lnTo>
                    <a:lnTo>
                      <a:pt x="60" y="60"/>
                    </a:lnTo>
                    <a:lnTo>
                      <a:pt x="56" y="66"/>
                    </a:lnTo>
                    <a:lnTo>
                      <a:pt x="50" y="70"/>
                    </a:lnTo>
                    <a:lnTo>
                      <a:pt x="50" y="76"/>
                    </a:lnTo>
                    <a:lnTo>
                      <a:pt x="46" y="76"/>
                    </a:lnTo>
                    <a:lnTo>
                      <a:pt x="46" y="80"/>
                    </a:lnTo>
                    <a:lnTo>
                      <a:pt x="40" y="80"/>
                    </a:lnTo>
                    <a:lnTo>
                      <a:pt x="40" y="86"/>
                    </a:lnTo>
                    <a:lnTo>
                      <a:pt x="40" y="92"/>
                    </a:lnTo>
                    <a:lnTo>
                      <a:pt x="34" y="92"/>
                    </a:lnTo>
                    <a:lnTo>
                      <a:pt x="34" y="96"/>
                    </a:lnTo>
                    <a:lnTo>
                      <a:pt x="30" y="102"/>
                    </a:lnTo>
                    <a:lnTo>
                      <a:pt x="30" y="106"/>
                    </a:lnTo>
                    <a:lnTo>
                      <a:pt x="24" y="106"/>
                    </a:lnTo>
                    <a:lnTo>
                      <a:pt x="24" y="112"/>
                    </a:lnTo>
                    <a:lnTo>
                      <a:pt x="24" y="116"/>
                    </a:lnTo>
                    <a:lnTo>
                      <a:pt x="20" y="116"/>
                    </a:lnTo>
                    <a:lnTo>
                      <a:pt x="20" y="122"/>
                    </a:lnTo>
                    <a:lnTo>
                      <a:pt x="14" y="126"/>
                    </a:lnTo>
                    <a:lnTo>
                      <a:pt x="14" y="132"/>
                    </a:lnTo>
                    <a:lnTo>
                      <a:pt x="14" y="138"/>
                    </a:lnTo>
                    <a:lnTo>
                      <a:pt x="10" y="138"/>
                    </a:lnTo>
                    <a:lnTo>
                      <a:pt x="10" y="142"/>
                    </a:lnTo>
                    <a:lnTo>
                      <a:pt x="10" y="148"/>
                    </a:lnTo>
                    <a:lnTo>
                      <a:pt x="10" y="152"/>
                    </a:lnTo>
                    <a:lnTo>
                      <a:pt x="10" y="158"/>
                    </a:lnTo>
                    <a:lnTo>
                      <a:pt x="10" y="162"/>
                    </a:lnTo>
                    <a:lnTo>
                      <a:pt x="4" y="162"/>
                    </a:lnTo>
                    <a:lnTo>
                      <a:pt x="4" y="168"/>
                    </a:lnTo>
                    <a:lnTo>
                      <a:pt x="4" y="172"/>
                    </a:lnTo>
                    <a:lnTo>
                      <a:pt x="4" y="178"/>
                    </a:lnTo>
                    <a:lnTo>
                      <a:pt x="0" y="178"/>
                    </a:lnTo>
                    <a:lnTo>
                      <a:pt x="0" y="182"/>
                    </a:lnTo>
                    <a:lnTo>
                      <a:pt x="0" y="188"/>
                    </a:lnTo>
                    <a:lnTo>
                      <a:pt x="0" y="194"/>
                    </a:lnTo>
                    <a:lnTo>
                      <a:pt x="0" y="198"/>
                    </a:lnTo>
                    <a:lnTo>
                      <a:pt x="0" y="204"/>
                    </a:lnTo>
                    <a:lnTo>
                      <a:pt x="4" y="208"/>
                    </a:lnTo>
                    <a:lnTo>
                      <a:pt x="10" y="208"/>
                    </a:lnTo>
                    <a:lnTo>
                      <a:pt x="10" y="214"/>
                    </a:lnTo>
                    <a:lnTo>
                      <a:pt x="14" y="214"/>
                    </a:lnTo>
                    <a:lnTo>
                      <a:pt x="20" y="214"/>
                    </a:lnTo>
                    <a:lnTo>
                      <a:pt x="24" y="214"/>
                    </a:lnTo>
                    <a:lnTo>
                      <a:pt x="30" y="214"/>
                    </a:lnTo>
                    <a:lnTo>
                      <a:pt x="34" y="214"/>
                    </a:lnTo>
                    <a:lnTo>
                      <a:pt x="40" y="214"/>
                    </a:lnTo>
                    <a:lnTo>
                      <a:pt x="46" y="214"/>
                    </a:lnTo>
                    <a:lnTo>
                      <a:pt x="50" y="214"/>
                    </a:lnTo>
                    <a:lnTo>
                      <a:pt x="56" y="214"/>
                    </a:lnTo>
                    <a:lnTo>
                      <a:pt x="60" y="214"/>
                    </a:lnTo>
                    <a:lnTo>
                      <a:pt x="66" y="214"/>
                    </a:lnTo>
                    <a:lnTo>
                      <a:pt x="70" y="214"/>
                    </a:lnTo>
                    <a:lnTo>
                      <a:pt x="76" y="214"/>
                    </a:lnTo>
                    <a:lnTo>
                      <a:pt x="80" y="214"/>
                    </a:lnTo>
                    <a:lnTo>
                      <a:pt x="86" y="214"/>
                    </a:lnTo>
                    <a:lnTo>
                      <a:pt x="90" y="214"/>
                    </a:lnTo>
                    <a:lnTo>
                      <a:pt x="90" y="208"/>
                    </a:lnTo>
                    <a:lnTo>
                      <a:pt x="96" y="208"/>
                    </a:lnTo>
                    <a:lnTo>
                      <a:pt x="102" y="208"/>
                    </a:lnTo>
                    <a:lnTo>
                      <a:pt x="106" y="208"/>
                    </a:lnTo>
                    <a:lnTo>
                      <a:pt x="116" y="208"/>
                    </a:lnTo>
                    <a:lnTo>
                      <a:pt x="122" y="208"/>
                    </a:lnTo>
                    <a:lnTo>
                      <a:pt x="126" y="208"/>
                    </a:lnTo>
                    <a:lnTo>
                      <a:pt x="132" y="208"/>
                    </a:lnTo>
                    <a:lnTo>
                      <a:pt x="132" y="204"/>
                    </a:lnTo>
                    <a:lnTo>
                      <a:pt x="136" y="204"/>
                    </a:lnTo>
                    <a:lnTo>
                      <a:pt x="142" y="204"/>
                    </a:lnTo>
                    <a:lnTo>
                      <a:pt x="142" y="198"/>
                    </a:lnTo>
                    <a:lnTo>
                      <a:pt x="148" y="198"/>
                    </a:lnTo>
                    <a:lnTo>
                      <a:pt x="152" y="198"/>
                    </a:lnTo>
                    <a:lnTo>
                      <a:pt x="158" y="194"/>
                    </a:lnTo>
                    <a:lnTo>
                      <a:pt x="162" y="188"/>
                    </a:lnTo>
                    <a:lnTo>
                      <a:pt x="168" y="188"/>
                    </a:lnTo>
                    <a:lnTo>
                      <a:pt x="168" y="182"/>
                    </a:lnTo>
                    <a:lnTo>
                      <a:pt x="172" y="182"/>
                    </a:lnTo>
                    <a:lnTo>
                      <a:pt x="172" y="178"/>
                    </a:lnTo>
                    <a:lnTo>
                      <a:pt x="178" y="178"/>
                    </a:lnTo>
                    <a:lnTo>
                      <a:pt x="182" y="178"/>
                    </a:lnTo>
                    <a:lnTo>
                      <a:pt x="182" y="172"/>
                    </a:lnTo>
                    <a:lnTo>
                      <a:pt x="188" y="172"/>
                    </a:lnTo>
                    <a:lnTo>
                      <a:pt x="192" y="172"/>
                    </a:lnTo>
                    <a:lnTo>
                      <a:pt x="198" y="172"/>
                    </a:lnTo>
                    <a:lnTo>
                      <a:pt x="198" y="168"/>
                    </a:lnTo>
                    <a:lnTo>
                      <a:pt x="204" y="168"/>
                    </a:lnTo>
                    <a:lnTo>
                      <a:pt x="208" y="168"/>
                    </a:lnTo>
                    <a:lnTo>
                      <a:pt x="214" y="168"/>
                    </a:lnTo>
                    <a:lnTo>
                      <a:pt x="214" y="172"/>
                    </a:lnTo>
                    <a:lnTo>
                      <a:pt x="218" y="172"/>
                    </a:lnTo>
                    <a:lnTo>
                      <a:pt x="218" y="178"/>
                    </a:lnTo>
                    <a:lnTo>
                      <a:pt x="224" y="178"/>
                    </a:lnTo>
                    <a:lnTo>
                      <a:pt x="224" y="182"/>
                    </a:lnTo>
                    <a:lnTo>
                      <a:pt x="224" y="188"/>
                    </a:lnTo>
                    <a:lnTo>
                      <a:pt x="228" y="188"/>
                    </a:lnTo>
                    <a:lnTo>
                      <a:pt x="228" y="194"/>
                    </a:lnTo>
                    <a:lnTo>
                      <a:pt x="228" y="198"/>
                    </a:lnTo>
                    <a:lnTo>
                      <a:pt x="234" y="198"/>
                    </a:lnTo>
                    <a:lnTo>
                      <a:pt x="234" y="204"/>
                    </a:lnTo>
                    <a:lnTo>
                      <a:pt x="228" y="204"/>
                    </a:lnTo>
                    <a:lnTo>
                      <a:pt x="228" y="208"/>
                    </a:lnTo>
                    <a:lnTo>
                      <a:pt x="224" y="208"/>
                    </a:lnTo>
                    <a:lnTo>
                      <a:pt x="218" y="214"/>
                    </a:lnTo>
                    <a:lnTo>
                      <a:pt x="214" y="218"/>
                    </a:lnTo>
                    <a:lnTo>
                      <a:pt x="208" y="218"/>
                    </a:lnTo>
                    <a:lnTo>
                      <a:pt x="208" y="224"/>
                    </a:lnTo>
                    <a:lnTo>
                      <a:pt x="204" y="224"/>
                    </a:lnTo>
                    <a:lnTo>
                      <a:pt x="198" y="228"/>
                    </a:lnTo>
                    <a:lnTo>
                      <a:pt x="192" y="228"/>
                    </a:lnTo>
                    <a:lnTo>
                      <a:pt x="192" y="234"/>
                    </a:lnTo>
                    <a:lnTo>
                      <a:pt x="188" y="234"/>
                    </a:lnTo>
                    <a:lnTo>
                      <a:pt x="188" y="240"/>
                    </a:lnTo>
                    <a:lnTo>
                      <a:pt x="188" y="244"/>
                    </a:lnTo>
                    <a:lnTo>
                      <a:pt x="192" y="244"/>
                    </a:lnTo>
                    <a:lnTo>
                      <a:pt x="198" y="244"/>
                    </a:lnTo>
                    <a:lnTo>
                      <a:pt x="198" y="250"/>
                    </a:lnTo>
                    <a:lnTo>
                      <a:pt x="204" y="250"/>
                    </a:lnTo>
                    <a:lnTo>
                      <a:pt x="208" y="250"/>
                    </a:lnTo>
                    <a:lnTo>
                      <a:pt x="218" y="250"/>
                    </a:lnTo>
                    <a:lnTo>
                      <a:pt x="224" y="250"/>
                    </a:lnTo>
                    <a:lnTo>
                      <a:pt x="228" y="250"/>
                    </a:lnTo>
                    <a:lnTo>
                      <a:pt x="234" y="250"/>
                    </a:lnTo>
                    <a:lnTo>
                      <a:pt x="234" y="244"/>
                    </a:lnTo>
                    <a:lnTo>
                      <a:pt x="238" y="244"/>
                    </a:lnTo>
                    <a:lnTo>
                      <a:pt x="244" y="240"/>
                    </a:lnTo>
                    <a:lnTo>
                      <a:pt x="250" y="240"/>
                    </a:lnTo>
                    <a:lnTo>
                      <a:pt x="250" y="234"/>
                    </a:lnTo>
                    <a:lnTo>
                      <a:pt x="254" y="234"/>
                    </a:lnTo>
                    <a:lnTo>
                      <a:pt x="260" y="234"/>
                    </a:lnTo>
                    <a:lnTo>
                      <a:pt x="260" y="228"/>
                    </a:lnTo>
                    <a:lnTo>
                      <a:pt x="264" y="228"/>
                    </a:lnTo>
                    <a:lnTo>
                      <a:pt x="264" y="224"/>
                    </a:lnTo>
                    <a:lnTo>
                      <a:pt x="270" y="224"/>
                    </a:lnTo>
                    <a:lnTo>
                      <a:pt x="270" y="218"/>
                    </a:lnTo>
                    <a:lnTo>
                      <a:pt x="270" y="214"/>
                    </a:lnTo>
                    <a:lnTo>
                      <a:pt x="274" y="214"/>
                    </a:lnTo>
                    <a:lnTo>
                      <a:pt x="274" y="208"/>
                    </a:lnTo>
                    <a:lnTo>
                      <a:pt x="280" y="214"/>
                    </a:lnTo>
                    <a:lnTo>
                      <a:pt x="284" y="214"/>
                    </a:lnTo>
                    <a:lnTo>
                      <a:pt x="290" y="214"/>
                    </a:lnTo>
                    <a:lnTo>
                      <a:pt x="294" y="214"/>
                    </a:lnTo>
                    <a:lnTo>
                      <a:pt x="300" y="214"/>
                    </a:lnTo>
                    <a:lnTo>
                      <a:pt x="306" y="214"/>
                    </a:lnTo>
                    <a:lnTo>
                      <a:pt x="310" y="214"/>
                    </a:lnTo>
                    <a:lnTo>
                      <a:pt x="316" y="214"/>
                    </a:lnTo>
                    <a:lnTo>
                      <a:pt x="320" y="214"/>
                    </a:lnTo>
                    <a:lnTo>
                      <a:pt x="330" y="214"/>
                    </a:lnTo>
                    <a:lnTo>
                      <a:pt x="336" y="214"/>
                    </a:lnTo>
                    <a:lnTo>
                      <a:pt x="346" y="214"/>
                    </a:lnTo>
                    <a:lnTo>
                      <a:pt x="352" y="214"/>
                    </a:lnTo>
                    <a:lnTo>
                      <a:pt x="356" y="214"/>
                    </a:lnTo>
                    <a:lnTo>
                      <a:pt x="362" y="214"/>
                    </a:lnTo>
                    <a:lnTo>
                      <a:pt x="366" y="214"/>
                    </a:lnTo>
                    <a:lnTo>
                      <a:pt x="372" y="208"/>
                    </a:lnTo>
                    <a:lnTo>
                      <a:pt x="376" y="208"/>
                    </a:lnTo>
                    <a:lnTo>
                      <a:pt x="382" y="208"/>
                    </a:lnTo>
                    <a:lnTo>
                      <a:pt x="382" y="204"/>
                    </a:lnTo>
                    <a:lnTo>
                      <a:pt x="392" y="204"/>
                    </a:lnTo>
                    <a:lnTo>
                      <a:pt x="396" y="204"/>
                    </a:lnTo>
                    <a:lnTo>
                      <a:pt x="396" y="198"/>
                    </a:lnTo>
                    <a:lnTo>
                      <a:pt x="402" y="198"/>
                    </a:lnTo>
                    <a:lnTo>
                      <a:pt x="408" y="198"/>
                    </a:lnTo>
                    <a:lnTo>
                      <a:pt x="408" y="194"/>
                    </a:lnTo>
                    <a:lnTo>
                      <a:pt x="412" y="194"/>
                    </a:lnTo>
                    <a:lnTo>
                      <a:pt x="418" y="188"/>
                    </a:lnTo>
                    <a:lnTo>
                      <a:pt x="422" y="188"/>
                    </a:lnTo>
                    <a:lnTo>
                      <a:pt x="422" y="182"/>
                    </a:lnTo>
                    <a:lnTo>
                      <a:pt x="428" y="182"/>
                    </a:lnTo>
                    <a:lnTo>
                      <a:pt x="428" y="178"/>
                    </a:lnTo>
                    <a:lnTo>
                      <a:pt x="428" y="172"/>
                    </a:lnTo>
                    <a:lnTo>
                      <a:pt x="432" y="172"/>
                    </a:lnTo>
                    <a:lnTo>
                      <a:pt x="432" y="168"/>
                    </a:lnTo>
                    <a:lnTo>
                      <a:pt x="432" y="162"/>
                    </a:lnTo>
                    <a:lnTo>
                      <a:pt x="432" y="168"/>
                    </a:lnTo>
                    <a:lnTo>
                      <a:pt x="432" y="172"/>
                    </a:lnTo>
                    <a:lnTo>
                      <a:pt x="438" y="178"/>
                    </a:lnTo>
                    <a:lnTo>
                      <a:pt x="438" y="182"/>
                    </a:lnTo>
                    <a:lnTo>
                      <a:pt x="442" y="182"/>
                    </a:lnTo>
                    <a:lnTo>
                      <a:pt x="442" y="188"/>
                    </a:lnTo>
                    <a:lnTo>
                      <a:pt x="448" y="188"/>
                    </a:lnTo>
                    <a:lnTo>
                      <a:pt x="454" y="194"/>
                    </a:lnTo>
                    <a:lnTo>
                      <a:pt x="458" y="194"/>
                    </a:lnTo>
                    <a:lnTo>
                      <a:pt x="464" y="198"/>
                    </a:lnTo>
                    <a:lnTo>
                      <a:pt x="468" y="198"/>
                    </a:lnTo>
                    <a:lnTo>
                      <a:pt x="474" y="198"/>
                    </a:lnTo>
                    <a:lnTo>
                      <a:pt x="478" y="198"/>
                    </a:lnTo>
                    <a:lnTo>
                      <a:pt x="484" y="198"/>
                    </a:lnTo>
                    <a:lnTo>
                      <a:pt x="484" y="204"/>
                    </a:lnTo>
                    <a:lnTo>
                      <a:pt x="488" y="204"/>
                    </a:lnTo>
                    <a:lnTo>
                      <a:pt x="494" y="204"/>
                    </a:lnTo>
                    <a:lnTo>
                      <a:pt x="488" y="204"/>
                    </a:lnTo>
                    <a:lnTo>
                      <a:pt x="484" y="208"/>
                    </a:lnTo>
                    <a:lnTo>
                      <a:pt x="478" y="208"/>
                    </a:lnTo>
                    <a:lnTo>
                      <a:pt x="478" y="214"/>
                    </a:lnTo>
                    <a:lnTo>
                      <a:pt x="474" y="214"/>
                    </a:lnTo>
                    <a:lnTo>
                      <a:pt x="474" y="218"/>
                    </a:lnTo>
                    <a:lnTo>
                      <a:pt x="468" y="218"/>
                    </a:lnTo>
                    <a:lnTo>
                      <a:pt x="464" y="218"/>
                    </a:lnTo>
                    <a:lnTo>
                      <a:pt x="458" y="218"/>
                    </a:lnTo>
                    <a:lnTo>
                      <a:pt x="454" y="218"/>
                    </a:lnTo>
                    <a:lnTo>
                      <a:pt x="454" y="224"/>
                    </a:lnTo>
                    <a:lnTo>
                      <a:pt x="448" y="224"/>
                    </a:lnTo>
                    <a:lnTo>
                      <a:pt x="442" y="224"/>
                    </a:lnTo>
                    <a:lnTo>
                      <a:pt x="442" y="228"/>
                    </a:lnTo>
                    <a:lnTo>
                      <a:pt x="438" y="228"/>
                    </a:lnTo>
                    <a:lnTo>
                      <a:pt x="438" y="234"/>
                    </a:lnTo>
                    <a:lnTo>
                      <a:pt x="438" y="240"/>
                    </a:lnTo>
                    <a:lnTo>
                      <a:pt x="442" y="244"/>
                    </a:lnTo>
                    <a:lnTo>
                      <a:pt x="448" y="244"/>
                    </a:lnTo>
                    <a:lnTo>
                      <a:pt x="454" y="244"/>
                    </a:lnTo>
                    <a:lnTo>
                      <a:pt x="454" y="250"/>
                    </a:lnTo>
                    <a:lnTo>
                      <a:pt x="464" y="250"/>
                    </a:lnTo>
                    <a:lnTo>
                      <a:pt x="468" y="250"/>
                    </a:lnTo>
                    <a:lnTo>
                      <a:pt x="474" y="250"/>
                    </a:lnTo>
                    <a:lnTo>
                      <a:pt x="478" y="250"/>
                    </a:lnTo>
                    <a:lnTo>
                      <a:pt x="484" y="250"/>
                    </a:lnTo>
                    <a:lnTo>
                      <a:pt x="488" y="250"/>
                    </a:lnTo>
                    <a:lnTo>
                      <a:pt x="494" y="250"/>
                    </a:lnTo>
                    <a:lnTo>
                      <a:pt x="498" y="250"/>
                    </a:lnTo>
                    <a:lnTo>
                      <a:pt x="504" y="250"/>
                    </a:lnTo>
                    <a:lnTo>
                      <a:pt x="510" y="250"/>
                    </a:lnTo>
                    <a:lnTo>
                      <a:pt x="514" y="250"/>
                    </a:lnTo>
                    <a:lnTo>
                      <a:pt x="520" y="250"/>
                    </a:lnTo>
                    <a:lnTo>
                      <a:pt x="524" y="244"/>
                    </a:lnTo>
                    <a:lnTo>
                      <a:pt x="530" y="244"/>
                    </a:lnTo>
                    <a:lnTo>
                      <a:pt x="534" y="244"/>
                    </a:lnTo>
                    <a:lnTo>
                      <a:pt x="540" y="244"/>
                    </a:lnTo>
                    <a:lnTo>
                      <a:pt x="544" y="244"/>
                    </a:lnTo>
                    <a:lnTo>
                      <a:pt x="550" y="240"/>
                    </a:lnTo>
                    <a:lnTo>
                      <a:pt x="556" y="240"/>
                    </a:lnTo>
                    <a:lnTo>
                      <a:pt x="560" y="240"/>
                    </a:lnTo>
                    <a:lnTo>
                      <a:pt x="566" y="240"/>
                    </a:lnTo>
                    <a:lnTo>
                      <a:pt x="570" y="240"/>
                    </a:lnTo>
                    <a:lnTo>
                      <a:pt x="570" y="234"/>
                    </a:lnTo>
                    <a:lnTo>
                      <a:pt x="576" y="234"/>
                    </a:lnTo>
                    <a:lnTo>
                      <a:pt x="580" y="234"/>
                    </a:lnTo>
                    <a:lnTo>
                      <a:pt x="586" y="234"/>
                    </a:lnTo>
                    <a:lnTo>
                      <a:pt x="586" y="228"/>
                    </a:lnTo>
                    <a:lnTo>
                      <a:pt x="590" y="228"/>
                    </a:lnTo>
                    <a:lnTo>
                      <a:pt x="596" y="228"/>
                    </a:lnTo>
                    <a:lnTo>
                      <a:pt x="600" y="228"/>
                    </a:lnTo>
                    <a:lnTo>
                      <a:pt x="606" y="228"/>
                    </a:lnTo>
                    <a:lnTo>
                      <a:pt x="612" y="228"/>
                    </a:lnTo>
                    <a:lnTo>
                      <a:pt x="616" y="228"/>
                    </a:lnTo>
                    <a:lnTo>
                      <a:pt x="622" y="228"/>
                    </a:lnTo>
                    <a:lnTo>
                      <a:pt x="626" y="228"/>
                    </a:lnTo>
                    <a:lnTo>
                      <a:pt x="626" y="224"/>
                    </a:lnTo>
                    <a:lnTo>
                      <a:pt x="632" y="224"/>
                    </a:lnTo>
                    <a:lnTo>
                      <a:pt x="636" y="224"/>
                    </a:lnTo>
                    <a:lnTo>
                      <a:pt x="642" y="224"/>
                    </a:lnTo>
                    <a:lnTo>
                      <a:pt x="642" y="218"/>
                    </a:lnTo>
                    <a:lnTo>
                      <a:pt x="646" y="218"/>
                    </a:lnTo>
                    <a:lnTo>
                      <a:pt x="646" y="214"/>
                    </a:lnTo>
                    <a:lnTo>
                      <a:pt x="652" y="214"/>
                    </a:lnTo>
                    <a:lnTo>
                      <a:pt x="658" y="208"/>
                    </a:lnTo>
                    <a:lnTo>
                      <a:pt x="662" y="208"/>
                    </a:lnTo>
                    <a:lnTo>
                      <a:pt x="662" y="204"/>
                    </a:lnTo>
                    <a:lnTo>
                      <a:pt x="668" y="204"/>
                    </a:lnTo>
                    <a:lnTo>
                      <a:pt x="668" y="198"/>
                    </a:lnTo>
                    <a:lnTo>
                      <a:pt x="672" y="198"/>
                    </a:lnTo>
                    <a:lnTo>
                      <a:pt x="672" y="194"/>
                    </a:lnTo>
                    <a:lnTo>
                      <a:pt x="678" y="194"/>
                    </a:lnTo>
                    <a:lnTo>
                      <a:pt x="678" y="188"/>
                    </a:lnTo>
                    <a:lnTo>
                      <a:pt x="678" y="182"/>
                    </a:lnTo>
                    <a:lnTo>
                      <a:pt x="678" y="178"/>
                    </a:lnTo>
                    <a:lnTo>
                      <a:pt x="682" y="178"/>
                    </a:lnTo>
                    <a:lnTo>
                      <a:pt x="106" y="0"/>
                    </a:lnTo>
                    <a:close/>
                  </a:path>
                </a:pathLst>
              </a:custGeom>
              <a:solidFill>
                <a:srgbClr val="CCCCCC"/>
              </a:solidFill>
              <a:ln w="9525">
                <a:noFill/>
                <a:round/>
                <a:headEnd/>
                <a:tailEnd/>
              </a:ln>
            </p:spPr>
            <p:txBody>
              <a:bodyPr/>
              <a:lstStyle/>
              <a:p>
                <a:endParaRPr lang="zh-TW" altLang="en-US"/>
              </a:p>
            </p:txBody>
          </p:sp>
          <p:sp>
            <p:nvSpPr>
              <p:cNvPr id="29" name="Freeform 432"/>
              <p:cNvSpPr>
                <a:spLocks/>
              </p:cNvSpPr>
              <p:nvPr/>
            </p:nvSpPr>
            <p:spPr bwMode="auto">
              <a:xfrm>
                <a:off x="2606" y="2550"/>
                <a:ext cx="1066" cy="378"/>
              </a:xfrm>
              <a:custGeom>
                <a:avLst/>
                <a:gdLst>
                  <a:gd name="T0" fmla="*/ 0 w 1066"/>
                  <a:gd name="T1" fmla="*/ 128 h 378"/>
                  <a:gd name="T2" fmla="*/ 0 w 1066"/>
                  <a:gd name="T3" fmla="*/ 92 h 378"/>
                  <a:gd name="T4" fmla="*/ 16 w 1066"/>
                  <a:gd name="T5" fmla="*/ 72 h 378"/>
                  <a:gd name="T6" fmla="*/ 36 w 1066"/>
                  <a:gd name="T7" fmla="*/ 56 h 378"/>
                  <a:gd name="T8" fmla="*/ 72 w 1066"/>
                  <a:gd name="T9" fmla="*/ 52 h 378"/>
                  <a:gd name="T10" fmla="*/ 98 w 1066"/>
                  <a:gd name="T11" fmla="*/ 62 h 378"/>
                  <a:gd name="T12" fmla="*/ 112 w 1066"/>
                  <a:gd name="T13" fmla="*/ 82 h 378"/>
                  <a:gd name="T14" fmla="*/ 128 w 1066"/>
                  <a:gd name="T15" fmla="*/ 92 h 378"/>
                  <a:gd name="T16" fmla="*/ 158 w 1066"/>
                  <a:gd name="T17" fmla="*/ 78 h 378"/>
                  <a:gd name="T18" fmla="*/ 184 w 1066"/>
                  <a:gd name="T19" fmla="*/ 66 h 378"/>
                  <a:gd name="T20" fmla="*/ 210 w 1066"/>
                  <a:gd name="T21" fmla="*/ 56 h 378"/>
                  <a:gd name="T22" fmla="*/ 236 w 1066"/>
                  <a:gd name="T23" fmla="*/ 46 h 378"/>
                  <a:gd name="T24" fmla="*/ 266 w 1066"/>
                  <a:gd name="T25" fmla="*/ 36 h 378"/>
                  <a:gd name="T26" fmla="*/ 292 w 1066"/>
                  <a:gd name="T27" fmla="*/ 26 h 378"/>
                  <a:gd name="T28" fmla="*/ 322 w 1066"/>
                  <a:gd name="T29" fmla="*/ 16 h 378"/>
                  <a:gd name="T30" fmla="*/ 352 w 1066"/>
                  <a:gd name="T31" fmla="*/ 6 h 378"/>
                  <a:gd name="T32" fmla="*/ 388 w 1066"/>
                  <a:gd name="T33" fmla="*/ 0 h 378"/>
                  <a:gd name="T34" fmla="*/ 430 w 1066"/>
                  <a:gd name="T35" fmla="*/ 0 h 378"/>
                  <a:gd name="T36" fmla="*/ 464 w 1066"/>
                  <a:gd name="T37" fmla="*/ 0 h 378"/>
                  <a:gd name="T38" fmla="*/ 496 w 1066"/>
                  <a:gd name="T39" fmla="*/ 10 h 378"/>
                  <a:gd name="T40" fmla="*/ 520 w 1066"/>
                  <a:gd name="T41" fmla="*/ 26 h 378"/>
                  <a:gd name="T42" fmla="*/ 552 w 1066"/>
                  <a:gd name="T43" fmla="*/ 36 h 378"/>
                  <a:gd name="T44" fmla="*/ 578 w 1066"/>
                  <a:gd name="T45" fmla="*/ 52 h 378"/>
                  <a:gd name="T46" fmla="*/ 598 w 1066"/>
                  <a:gd name="T47" fmla="*/ 72 h 378"/>
                  <a:gd name="T48" fmla="*/ 618 w 1066"/>
                  <a:gd name="T49" fmla="*/ 92 h 378"/>
                  <a:gd name="T50" fmla="*/ 634 w 1066"/>
                  <a:gd name="T51" fmla="*/ 122 h 378"/>
                  <a:gd name="T52" fmla="*/ 648 w 1066"/>
                  <a:gd name="T53" fmla="*/ 144 h 378"/>
                  <a:gd name="T54" fmla="*/ 658 w 1066"/>
                  <a:gd name="T55" fmla="*/ 180 h 378"/>
                  <a:gd name="T56" fmla="*/ 664 w 1066"/>
                  <a:gd name="T57" fmla="*/ 220 h 378"/>
                  <a:gd name="T58" fmla="*/ 668 w 1066"/>
                  <a:gd name="T59" fmla="*/ 250 h 378"/>
                  <a:gd name="T60" fmla="*/ 668 w 1066"/>
                  <a:gd name="T61" fmla="*/ 286 h 378"/>
                  <a:gd name="T62" fmla="*/ 694 w 1066"/>
                  <a:gd name="T63" fmla="*/ 286 h 378"/>
                  <a:gd name="T64" fmla="*/ 724 w 1066"/>
                  <a:gd name="T65" fmla="*/ 292 h 378"/>
                  <a:gd name="T66" fmla="*/ 756 w 1066"/>
                  <a:gd name="T67" fmla="*/ 286 h 378"/>
                  <a:gd name="T68" fmla="*/ 792 w 1066"/>
                  <a:gd name="T69" fmla="*/ 286 h 378"/>
                  <a:gd name="T70" fmla="*/ 826 w 1066"/>
                  <a:gd name="T71" fmla="*/ 286 h 378"/>
                  <a:gd name="T72" fmla="*/ 862 w 1066"/>
                  <a:gd name="T73" fmla="*/ 282 h 378"/>
                  <a:gd name="T74" fmla="*/ 898 w 1066"/>
                  <a:gd name="T75" fmla="*/ 286 h 378"/>
                  <a:gd name="T76" fmla="*/ 954 w 1066"/>
                  <a:gd name="T77" fmla="*/ 292 h 378"/>
                  <a:gd name="T78" fmla="*/ 986 w 1066"/>
                  <a:gd name="T79" fmla="*/ 296 h 378"/>
                  <a:gd name="T80" fmla="*/ 1020 w 1066"/>
                  <a:gd name="T81" fmla="*/ 302 h 378"/>
                  <a:gd name="T82" fmla="*/ 1056 w 1066"/>
                  <a:gd name="T83" fmla="*/ 312 h 378"/>
                  <a:gd name="T84" fmla="*/ 1062 w 1066"/>
                  <a:gd name="T85" fmla="*/ 338 h 378"/>
                  <a:gd name="T86" fmla="*/ 1026 w 1066"/>
                  <a:gd name="T87" fmla="*/ 342 h 378"/>
                  <a:gd name="T88" fmla="*/ 996 w 1066"/>
                  <a:gd name="T89" fmla="*/ 338 h 378"/>
                  <a:gd name="T90" fmla="*/ 960 w 1066"/>
                  <a:gd name="T91" fmla="*/ 332 h 378"/>
                  <a:gd name="T92" fmla="*/ 918 w 1066"/>
                  <a:gd name="T93" fmla="*/ 332 h 378"/>
                  <a:gd name="T94" fmla="*/ 884 w 1066"/>
                  <a:gd name="T95" fmla="*/ 326 h 378"/>
                  <a:gd name="T96" fmla="*/ 848 w 1066"/>
                  <a:gd name="T97" fmla="*/ 322 h 378"/>
                  <a:gd name="T98" fmla="*/ 812 w 1066"/>
                  <a:gd name="T99" fmla="*/ 322 h 378"/>
                  <a:gd name="T100" fmla="*/ 786 w 1066"/>
                  <a:gd name="T101" fmla="*/ 332 h 378"/>
                  <a:gd name="T102" fmla="*/ 746 w 1066"/>
                  <a:gd name="T103" fmla="*/ 342 h 378"/>
                  <a:gd name="T104" fmla="*/ 710 w 1066"/>
                  <a:gd name="T105" fmla="*/ 348 h 378"/>
                  <a:gd name="T106" fmla="*/ 674 w 1066"/>
                  <a:gd name="T107" fmla="*/ 348 h 378"/>
                  <a:gd name="T108" fmla="*/ 644 w 1066"/>
                  <a:gd name="T109" fmla="*/ 342 h 378"/>
                  <a:gd name="T110" fmla="*/ 572 w 1066"/>
                  <a:gd name="T111" fmla="*/ 352 h 378"/>
                  <a:gd name="T112" fmla="*/ 552 w 1066"/>
                  <a:gd name="T113" fmla="*/ 368 h 37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66"/>
                  <a:gd name="T172" fmla="*/ 0 h 378"/>
                  <a:gd name="T173" fmla="*/ 1066 w 1066"/>
                  <a:gd name="T174" fmla="*/ 378 h 37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66" h="378">
                    <a:moveTo>
                      <a:pt x="10" y="148"/>
                    </a:moveTo>
                    <a:lnTo>
                      <a:pt x="10" y="144"/>
                    </a:lnTo>
                    <a:lnTo>
                      <a:pt x="6" y="144"/>
                    </a:lnTo>
                    <a:lnTo>
                      <a:pt x="6" y="138"/>
                    </a:lnTo>
                    <a:lnTo>
                      <a:pt x="6" y="134"/>
                    </a:lnTo>
                    <a:lnTo>
                      <a:pt x="0" y="134"/>
                    </a:lnTo>
                    <a:lnTo>
                      <a:pt x="0" y="128"/>
                    </a:lnTo>
                    <a:lnTo>
                      <a:pt x="0" y="122"/>
                    </a:lnTo>
                    <a:lnTo>
                      <a:pt x="0" y="118"/>
                    </a:lnTo>
                    <a:lnTo>
                      <a:pt x="0" y="112"/>
                    </a:lnTo>
                    <a:lnTo>
                      <a:pt x="0" y="108"/>
                    </a:lnTo>
                    <a:lnTo>
                      <a:pt x="0" y="102"/>
                    </a:lnTo>
                    <a:lnTo>
                      <a:pt x="0" y="98"/>
                    </a:lnTo>
                    <a:lnTo>
                      <a:pt x="0" y="92"/>
                    </a:lnTo>
                    <a:lnTo>
                      <a:pt x="6" y="92"/>
                    </a:lnTo>
                    <a:lnTo>
                      <a:pt x="6" y="88"/>
                    </a:lnTo>
                    <a:lnTo>
                      <a:pt x="10" y="88"/>
                    </a:lnTo>
                    <a:lnTo>
                      <a:pt x="10" y="82"/>
                    </a:lnTo>
                    <a:lnTo>
                      <a:pt x="10" y="78"/>
                    </a:lnTo>
                    <a:lnTo>
                      <a:pt x="16" y="78"/>
                    </a:lnTo>
                    <a:lnTo>
                      <a:pt x="16" y="72"/>
                    </a:lnTo>
                    <a:lnTo>
                      <a:pt x="22" y="72"/>
                    </a:lnTo>
                    <a:lnTo>
                      <a:pt x="22" y="66"/>
                    </a:lnTo>
                    <a:lnTo>
                      <a:pt x="26" y="66"/>
                    </a:lnTo>
                    <a:lnTo>
                      <a:pt x="26" y="62"/>
                    </a:lnTo>
                    <a:lnTo>
                      <a:pt x="32" y="62"/>
                    </a:lnTo>
                    <a:lnTo>
                      <a:pt x="32" y="56"/>
                    </a:lnTo>
                    <a:lnTo>
                      <a:pt x="36" y="56"/>
                    </a:lnTo>
                    <a:lnTo>
                      <a:pt x="42" y="56"/>
                    </a:lnTo>
                    <a:lnTo>
                      <a:pt x="46" y="52"/>
                    </a:lnTo>
                    <a:lnTo>
                      <a:pt x="52" y="52"/>
                    </a:lnTo>
                    <a:lnTo>
                      <a:pt x="56" y="52"/>
                    </a:lnTo>
                    <a:lnTo>
                      <a:pt x="62" y="52"/>
                    </a:lnTo>
                    <a:lnTo>
                      <a:pt x="68" y="52"/>
                    </a:lnTo>
                    <a:lnTo>
                      <a:pt x="72" y="52"/>
                    </a:lnTo>
                    <a:lnTo>
                      <a:pt x="78" y="52"/>
                    </a:lnTo>
                    <a:lnTo>
                      <a:pt x="82" y="52"/>
                    </a:lnTo>
                    <a:lnTo>
                      <a:pt x="88" y="52"/>
                    </a:lnTo>
                    <a:lnTo>
                      <a:pt x="88" y="56"/>
                    </a:lnTo>
                    <a:lnTo>
                      <a:pt x="92" y="56"/>
                    </a:lnTo>
                    <a:lnTo>
                      <a:pt x="98" y="56"/>
                    </a:lnTo>
                    <a:lnTo>
                      <a:pt x="98" y="62"/>
                    </a:lnTo>
                    <a:lnTo>
                      <a:pt x="102" y="62"/>
                    </a:lnTo>
                    <a:lnTo>
                      <a:pt x="102" y="66"/>
                    </a:lnTo>
                    <a:lnTo>
                      <a:pt x="108" y="66"/>
                    </a:lnTo>
                    <a:lnTo>
                      <a:pt x="108" y="72"/>
                    </a:lnTo>
                    <a:lnTo>
                      <a:pt x="108" y="78"/>
                    </a:lnTo>
                    <a:lnTo>
                      <a:pt x="112" y="78"/>
                    </a:lnTo>
                    <a:lnTo>
                      <a:pt x="112" y="82"/>
                    </a:lnTo>
                    <a:lnTo>
                      <a:pt x="118" y="82"/>
                    </a:lnTo>
                    <a:lnTo>
                      <a:pt x="118" y="88"/>
                    </a:lnTo>
                    <a:lnTo>
                      <a:pt x="118" y="92"/>
                    </a:lnTo>
                    <a:lnTo>
                      <a:pt x="118" y="98"/>
                    </a:lnTo>
                    <a:lnTo>
                      <a:pt x="124" y="98"/>
                    </a:lnTo>
                    <a:lnTo>
                      <a:pt x="128" y="98"/>
                    </a:lnTo>
                    <a:lnTo>
                      <a:pt x="128" y="92"/>
                    </a:lnTo>
                    <a:lnTo>
                      <a:pt x="134" y="92"/>
                    </a:lnTo>
                    <a:lnTo>
                      <a:pt x="138" y="88"/>
                    </a:lnTo>
                    <a:lnTo>
                      <a:pt x="144" y="88"/>
                    </a:lnTo>
                    <a:lnTo>
                      <a:pt x="148" y="88"/>
                    </a:lnTo>
                    <a:lnTo>
                      <a:pt x="148" y="82"/>
                    </a:lnTo>
                    <a:lnTo>
                      <a:pt x="154" y="82"/>
                    </a:lnTo>
                    <a:lnTo>
                      <a:pt x="158" y="78"/>
                    </a:lnTo>
                    <a:lnTo>
                      <a:pt x="164" y="78"/>
                    </a:lnTo>
                    <a:lnTo>
                      <a:pt x="170" y="78"/>
                    </a:lnTo>
                    <a:lnTo>
                      <a:pt x="170" y="72"/>
                    </a:lnTo>
                    <a:lnTo>
                      <a:pt x="174" y="72"/>
                    </a:lnTo>
                    <a:lnTo>
                      <a:pt x="180" y="72"/>
                    </a:lnTo>
                    <a:lnTo>
                      <a:pt x="180" y="66"/>
                    </a:lnTo>
                    <a:lnTo>
                      <a:pt x="184" y="66"/>
                    </a:lnTo>
                    <a:lnTo>
                      <a:pt x="190" y="66"/>
                    </a:lnTo>
                    <a:lnTo>
                      <a:pt x="190" y="62"/>
                    </a:lnTo>
                    <a:lnTo>
                      <a:pt x="194" y="62"/>
                    </a:lnTo>
                    <a:lnTo>
                      <a:pt x="200" y="62"/>
                    </a:lnTo>
                    <a:lnTo>
                      <a:pt x="204" y="62"/>
                    </a:lnTo>
                    <a:lnTo>
                      <a:pt x="204" y="56"/>
                    </a:lnTo>
                    <a:lnTo>
                      <a:pt x="210" y="56"/>
                    </a:lnTo>
                    <a:lnTo>
                      <a:pt x="214" y="56"/>
                    </a:lnTo>
                    <a:lnTo>
                      <a:pt x="214" y="52"/>
                    </a:lnTo>
                    <a:lnTo>
                      <a:pt x="220" y="52"/>
                    </a:lnTo>
                    <a:lnTo>
                      <a:pt x="226" y="52"/>
                    </a:lnTo>
                    <a:lnTo>
                      <a:pt x="230" y="52"/>
                    </a:lnTo>
                    <a:lnTo>
                      <a:pt x="230" y="46"/>
                    </a:lnTo>
                    <a:lnTo>
                      <a:pt x="236" y="46"/>
                    </a:lnTo>
                    <a:lnTo>
                      <a:pt x="240" y="46"/>
                    </a:lnTo>
                    <a:lnTo>
                      <a:pt x="246" y="46"/>
                    </a:lnTo>
                    <a:lnTo>
                      <a:pt x="250" y="42"/>
                    </a:lnTo>
                    <a:lnTo>
                      <a:pt x="256" y="42"/>
                    </a:lnTo>
                    <a:lnTo>
                      <a:pt x="256" y="36"/>
                    </a:lnTo>
                    <a:lnTo>
                      <a:pt x="260" y="36"/>
                    </a:lnTo>
                    <a:lnTo>
                      <a:pt x="266" y="36"/>
                    </a:lnTo>
                    <a:lnTo>
                      <a:pt x="266" y="32"/>
                    </a:lnTo>
                    <a:lnTo>
                      <a:pt x="272" y="32"/>
                    </a:lnTo>
                    <a:lnTo>
                      <a:pt x="276" y="32"/>
                    </a:lnTo>
                    <a:lnTo>
                      <a:pt x="276" y="26"/>
                    </a:lnTo>
                    <a:lnTo>
                      <a:pt x="282" y="26"/>
                    </a:lnTo>
                    <a:lnTo>
                      <a:pt x="286" y="26"/>
                    </a:lnTo>
                    <a:lnTo>
                      <a:pt x="292" y="26"/>
                    </a:lnTo>
                    <a:lnTo>
                      <a:pt x="296" y="26"/>
                    </a:lnTo>
                    <a:lnTo>
                      <a:pt x="302" y="20"/>
                    </a:lnTo>
                    <a:lnTo>
                      <a:pt x="306" y="20"/>
                    </a:lnTo>
                    <a:lnTo>
                      <a:pt x="306" y="16"/>
                    </a:lnTo>
                    <a:lnTo>
                      <a:pt x="312" y="16"/>
                    </a:lnTo>
                    <a:lnTo>
                      <a:pt x="316" y="16"/>
                    </a:lnTo>
                    <a:lnTo>
                      <a:pt x="322" y="16"/>
                    </a:lnTo>
                    <a:lnTo>
                      <a:pt x="322" y="10"/>
                    </a:lnTo>
                    <a:lnTo>
                      <a:pt x="328" y="10"/>
                    </a:lnTo>
                    <a:lnTo>
                      <a:pt x="332" y="10"/>
                    </a:lnTo>
                    <a:lnTo>
                      <a:pt x="338" y="10"/>
                    </a:lnTo>
                    <a:lnTo>
                      <a:pt x="342" y="10"/>
                    </a:lnTo>
                    <a:lnTo>
                      <a:pt x="348" y="6"/>
                    </a:lnTo>
                    <a:lnTo>
                      <a:pt x="352" y="6"/>
                    </a:lnTo>
                    <a:lnTo>
                      <a:pt x="358" y="0"/>
                    </a:lnTo>
                    <a:lnTo>
                      <a:pt x="362" y="0"/>
                    </a:lnTo>
                    <a:lnTo>
                      <a:pt x="368" y="0"/>
                    </a:lnTo>
                    <a:lnTo>
                      <a:pt x="374" y="0"/>
                    </a:lnTo>
                    <a:lnTo>
                      <a:pt x="378" y="0"/>
                    </a:lnTo>
                    <a:lnTo>
                      <a:pt x="384" y="0"/>
                    </a:lnTo>
                    <a:lnTo>
                      <a:pt x="388" y="0"/>
                    </a:lnTo>
                    <a:lnTo>
                      <a:pt x="394" y="0"/>
                    </a:lnTo>
                    <a:lnTo>
                      <a:pt x="398" y="0"/>
                    </a:lnTo>
                    <a:lnTo>
                      <a:pt x="404" y="0"/>
                    </a:lnTo>
                    <a:lnTo>
                      <a:pt x="408" y="0"/>
                    </a:lnTo>
                    <a:lnTo>
                      <a:pt x="414" y="0"/>
                    </a:lnTo>
                    <a:lnTo>
                      <a:pt x="418" y="0"/>
                    </a:lnTo>
                    <a:lnTo>
                      <a:pt x="430" y="0"/>
                    </a:lnTo>
                    <a:lnTo>
                      <a:pt x="434" y="0"/>
                    </a:lnTo>
                    <a:lnTo>
                      <a:pt x="440" y="0"/>
                    </a:lnTo>
                    <a:lnTo>
                      <a:pt x="444" y="0"/>
                    </a:lnTo>
                    <a:lnTo>
                      <a:pt x="450" y="0"/>
                    </a:lnTo>
                    <a:lnTo>
                      <a:pt x="454" y="0"/>
                    </a:lnTo>
                    <a:lnTo>
                      <a:pt x="460" y="0"/>
                    </a:lnTo>
                    <a:lnTo>
                      <a:pt x="464" y="0"/>
                    </a:lnTo>
                    <a:lnTo>
                      <a:pt x="470" y="0"/>
                    </a:lnTo>
                    <a:lnTo>
                      <a:pt x="470" y="6"/>
                    </a:lnTo>
                    <a:lnTo>
                      <a:pt x="476" y="6"/>
                    </a:lnTo>
                    <a:lnTo>
                      <a:pt x="480" y="10"/>
                    </a:lnTo>
                    <a:lnTo>
                      <a:pt x="486" y="10"/>
                    </a:lnTo>
                    <a:lnTo>
                      <a:pt x="490" y="10"/>
                    </a:lnTo>
                    <a:lnTo>
                      <a:pt x="496" y="10"/>
                    </a:lnTo>
                    <a:lnTo>
                      <a:pt x="500" y="10"/>
                    </a:lnTo>
                    <a:lnTo>
                      <a:pt x="500" y="16"/>
                    </a:lnTo>
                    <a:lnTo>
                      <a:pt x="506" y="16"/>
                    </a:lnTo>
                    <a:lnTo>
                      <a:pt x="510" y="16"/>
                    </a:lnTo>
                    <a:lnTo>
                      <a:pt x="510" y="20"/>
                    </a:lnTo>
                    <a:lnTo>
                      <a:pt x="516" y="20"/>
                    </a:lnTo>
                    <a:lnTo>
                      <a:pt x="520" y="26"/>
                    </a:lnTo>
                    <a:lnTo>
                      <a:pt x="526" y="26"/>
                    </a:lnTo>
                    <a:lnTo>
                      <a:pt x="532" y="26"/>
                    </a:lnTo>
                    <a:lnTo>
                      <a:pt x="536" y="32"/>
                    </a:lnTo>
                    <a:lnTo>
                      <a:pt x="542" y="32"/>
                    </a:lnTo>
                    <a:lnTo>
                      <a:pt x="546" y="32"/>
                    </a:lnTo>
                    <a:lnTo>
                      <a:pt x="546" y="36"/>
                    </a:lnTo>
                    <a:lnTo>
                      <a:pt x="552" y="36"/>
                    </a:lnTo>
                    <a:lnTo>
                      <a:pt x="556" y="36"/>
                    </a:lnTo>
                    <a:lnTo>
                      <a:pt x="562" y="42"/>
                    </a:lnTo>
                    <a:lnTo>
                      <a:pt x="566" y="42"/>
                    </a:lnTo>
                    <a:lnTo>
                      <a:pt x="566" y="46"/>
                    </a:lnTo>
                    <a:lnTo>
                      <a:pt x="572" y="46"/>
                    </a:lnTo>
                    <a:lnTo>
                      <a:pt x="572" y="52"/>
                    </a:lnTo>
                    <a:lnTo>
                      <a:pt x="578" y="52"/>
                    </a:lnTo>
                    <a:lnTo>
                      <a:pt x="578" y="56"/>
                    </a:lnTo>
                    <a:lnTo>
                      <a:pt x="582" y="56"/>
                    </a:lnTo>
                    <a:lnTo>
                      <a:pt x="588" y="62"/>
                    </a:lnTo>
                    <a:lnTo>
                      <a:pt x="588" y="66"/>
                    </a:lnTo>
                    <a:lnTo>
                      <a:pt x="592" y="66"/>
                    </a:lnTo>
                    <a:lnTo>
                      <a:pt x="592" y="72"/>
                    </a:lnTo>
                    <a:lnTo>
                      <a:pt x="598" y="72"/>
                    </a:lnTo>
                    <a:lnTo>
                      <a:pt x="598" y="78"/>
                    </a:lnTo>
                    <a:lnTo>
                      <a:pt x="602" y="78"/>
                    </a:lnTo>
                    <a:lnTo>
                      <a:pt x="608" y="82"/>
                    </a:lnTo>
                    <a:lnTo>
                      <a:pt x="608" y="88"/>
                    </a:lnTo>
                    <a:lnTo>
                      <a:pt x="612" y="88"/>
                    </a:lnTo>
                    <a:lnTo>
                      <a:pt x="612" y="92"/>
                    </a:lnTo>
                    <a:lnTo>
                      <a:pt x="618" y="92"/>
                    </a:lnTo>
                    <a:lnTo>
                      <a:pt x="618" y="98"/>
                    </a:lnTo>
                    <a:lnTo>
                      <a:pt x="622" y="98"/>
                    </a:lnTo>
                    <a:lnTo>
                      <a:pt x="622" y="102"/>
                    </a:lnTo>
                    <a:lnTo>
                      <a:pt x="622" y="108"/>
                    </a:lnTo>
                    <a:lnTo>
                      <a:pt x="628" y="108"/>
                    </a:lnTo>
                    <a:lnTo>
                      <a:pt x="628" y="112"/>
                    </a:lnTo>
                    <a:lnTo>
                      <a:pt x="634" y="122"/>
                    </a:lnTo>
                    <a:lnTo>
                      <a:pt x="638" y="122"/>
                    </a:lnTo>
                    <a:lnTo>
                      <a:pt x="638" y="128"/>
                    </a:lnTo>
                    <a:lnTo>
                      <a:pt x="638" y="134"/>
                    </a:lnTo>
                    <a:lnTo>
                      <a:pt x="644" y="134"/>
                    </a:lnTo>
                    <a:lnTo>
                      <a:pt x="644" y="138"/>
                    </a:lnTo>
                    <a:lnTo>
                      <a:pt x="644" y="144"/>
                    </a:lnTo>
                    <a:lnTo>
                      <a:pt x="648" y="144"/>
                    </a:lnTo>
                    <a:lnTo>
                      <a:pt x="648" y="148"/>
                    </a:lnTo>
                    <a:lnTo>
                      <a:pt x="648" y="154"/>
                    </a:lnTo>
                    <a:lnTo>
                      <a:pt x="648" y="158"/>
                    </a:lnTo>
                    <a:lnTo>
                      <a:pt x="654" y="164"/>
                    </a:lnTo>
                    <a:lnTo>
                      <a:pt x="654" y="168"/>
                    </a:lnTo>
                    <a:lnTo>
                      <a:pt x="654" y="174"/>
                    </a:lnTo>
                    <a:lnTo>
                      <a:pt x="658" y="180"/>
                    </a:lnTo>
                    <a:lnTo>
                      <a:pt x="658" y="184"/>
                    </a:lnTo>
                    <a:lnTo>
                      <a:pt x="658" y="190"/>
                    </a:lnTo>
                    <a:lnTo>
                      <a:pt x="658" y="200"/>
                    </a:lnTo>
                    <a:lnTo>
                      <a:pt x="664" y="204"/>
                    </a:lnTo>
                    <a:lnTo>
                      <a:pt x="664" y="210"/>
                    </a:lnTo>
                    <a:lnTo>
                      <a:pt x="664" y="214"/>
                    </a:lnTo>
                    <a:lnTo>
                      <a:pt x="664" y="220"/>
                    </a:lnTo>
                    <a:lnTo>
                      <a:pt x="664" y="224"/>
                    </a:lnTo>
                    <a:lnTo>
                      <a:pt x="668" y="224"/>
                    </a:lnTo>
                    <a:lnTo>
                      <a:pt x="668" y="230"/>
                    </a:lnTo>
                    <a:lnTo>
                      <a:pt x="668" y="236"/>
                    </a:lnTo>
                    <a:lnTo>
                      <a:pt x="668" y="240"/>
                    </a:lnTo>
                    <a:lnTo>
                      <a:pt x="668" y="246"/>
                    </a:lnTo>
                    <a:lnTo>
                      <a:pt x="668" y="250"/>
                    </a:lnTo>
                    <a:lnTo>
                      <a:pt x="668" y="256"/>
                    </a:lnTo>
                    <a:lnTo>
                      <a:pt x="668" y="260"/>
                    </a:lnTo>
                    <a:lnTo>
                      <a:pt x="668" y="266"/>
                    </a:lnTo>
                    <a:lnTo>
                      <a:pt x="668" y="270"/>
                    </a:lnTo>
                    <a:lnTo>
                      <a:pt x="668" y="276"/>
                    </a:lnTo>
                    <a:lnTo>
                      <a:pt x="668" y="282"/>
                    </a:lnTo>
                    <a:lnTo>
                      <a:pt x="668" y="286"/>
                    </a:lnTo>
                    <a:lnTo>
                      <a:pt x="668" y="292"/>
                    </a:lnTo>
                    <a:lnTo>
                      <a:pt x="668" y="286"/>
                    </a:lnTo>
                    <a:lnTo>
                      <a:pt x="674" y="286"/>
                    </a:lnTo>
                    <a:lnTo>
                      <a:pt x="680" y="286"/>
                    </a:lnTo>
                    <a:lnTo>
                      <a:pt x="684" y="286"/>
                    </a:lnTo>
                    <a:lnTo>
                      <a:pt x="690" y="286"/>
                    </a:lnTo>
                    <a:lnTo>
                      <a:pt x="694" y="286"/>
                    </a:lnTo>
                    <a:lnTo>
                      <a:pt x="700" y="286"/>
                    </a:lnTo>
                    <a:lnTo>
                      <a:pt x="704" y="286"/>
                    </a:lnTo>
                    <a:lnTo>
                      <a:pt x="710" y="286"/>
                    </a:lnTo>
                    <a:lnTo>
                      <a:pt x="710" y="292"/>
                    </a:lnTo>
                    <a:lnTo>
                      <a:pt x="714" y="292"/>
                    </a:lnTo>
                    <a:lnTo>
                      <a:pt x="720" y="292"/>
                    </a:lnTo>
                    <a:lnTo>
                      <a:pt x="724" y="292"/>
                    </a:lnTo>
                    <a:lnTo>
                      <a:pt x="730" y="292"/>
                    </a:lnTo>
                    <a:lnTo>
                      <a:pt x="730" y="286"/>
                    </a:lnTo>
                    <a:lnTo>
                      <a:pt x="736" y="286"/>
                    </a:lnTo>
                    <a:lnTo>
                      <a:pt x="740" y="286"/>
                    </a:lnTo>
                    <a:lnTo>
                      <a:pt x="746" y="286"/>
                    </a:lnTo>
                    <a:lnTo>
                      <a:pt x="750" y="286"/>
                    </a:lnTo>
                    <a:lnTo>
                      <a:pt x="756" y="286"/>
                    </a:lnTo>
                    <a:lnTo>
                      <a:pt x="760" y="286"/>
                    </a:lnTo>
                    <a:lnTo>
                      <a:pt x="766" y="286"/>
                    </a:lnTo>
                    <a:lnTo>
                      <a:pt x="770" y="286"/>
                    </a:lnTo>
                    <a:lnTo>
                      <a:pt x="776" y="286"/>
                    </a:lnTo>
                    <a:lnTo>
                      <a:pt x="782" y="286"/>
                    </a:lnTo>
                    <a:lnTo>
                      <a:pt x="786" y="286"/>
                    </a:lnTo>
                    <a:lnTo>
                      <a:pt x="792" y="286"/>
                    </a:lnTo>
                    <a:lnTo>
                      <a:pt x="796" y="286"/>
                    </a:lnTo>
                    <a:lnTo>
                      <a:pt x="802" y="286"/>
                    </a:lnTo>
                    <a:lnTo>
                      <a:pt x="806" y="286"/>
                    </a:lnTo>
                    <a:lnTo>
                      <a:pt x="812" y="286"/>
                    </a:lnTo>
                    <a:lnTo>
                      <a:pt x="816" y="286"/>
                    </a:lnTo>
                    <a:lnTo>
                      <a:pt x="822" y="286"/>
                    </a:lnTo>
                    <a:lnTo>
                      <a:pt x="826" y="286"/>
                    </a:lnTo>
                    <a:lnTo>
                      <a:pt x="832" y="286"/>
                    </a:lnTo>
                    <a:lnTo>
                      <a:pt x="838" y="286"/>
                    </a:lnTo>
                    <a:lnTo>
                      <a:pt x="842" y="282"/>
                    </a:lnTo>
                    <a:lnTo>
                      <a:pt x="848" y="282"/>
                    </a:lnTo>
                    <a:lnTo>
                      <a:pt x="852" y="282"/>
                    </a:lnTo>
                    <a:lnTo>
                      <a:pt x="858" y="282"/>
                    </a:lnTo>
                    <a:lnTo>
                      <a:pt x="862" y="282"/>
                    </a:lnTo>
                    <a:lnTo>
                      <a:pt x="868" y="282"/>
                    </a:lnTo>
                    <a:lnTo>
                      <a:pt x="872" y="282"/>
                    </a:lnTo>
                    <a:lnTo>
                      <a:pt x="878" y="286"/>
                    </a:lnTo>
                    <a:lnTo>
                      <a:pt x="884" y="286"/>
                    </a:lnTo>
                    <a:lnTo>
                      <a:pt x="888" y="286"/>
                    </a:lnTo>
                    <a:lnTo>
                      <a:pt x="894" y="286"/>
                    </a:lnTo>
                    <a:lnTo>
                      <a:pt x="898" y="286"/>
                    </a:lnTo>
                    <a:lnTo>
                      <a:pt x="908" y="286"/>
                    </a:lnTo>
                    <a:lnTo>
                      <a:pt x="918" y="286"/>
                    </a:lnTo>
                    <a:lnTo>
                      <a:pt x="928" y="286"/>
                    </a:lnTo>
                    <a:lnTo>
                      <a:pt x="934" y="286"/>
                    </a:lnTo>
                    <a:lnTo>
                      <a:pt x="944" y="286"/>
                    </a:lnTo>
                    <a:lnTo>
                      <a:pt x="950" y="286"/>
                    </a:lnTo>
                    <a:lnTo>
                      <a:pt x="954" y="292"/>
                    </a:lnTo>
                    <a:lnTo>
                      <a:pt x="960" y="292"/>
                    </a:lnTo>
                    <a:lnTo>
                      <a:pt x="964" y="292"/>
                    </a:lnTo>
                    <a:lnTo>
                      <a:pt x="964" y="296"/>
                    </a:lnTo>
                    <a:lnTo>
                      <a:pt x="970" y="296"/>
                    </a:lnTo>
                    <a:lnTo>
                      <a:pt x="974" y="296"/>
                    </a:lnTo>
                    <a:lnTo>
                      <a:pt x="980" y="296"/>
                    </a:lnTo>
                    <a:lnTo>
                      <a:pt x="986" y="296"/>
                    </a:lnTo>
                    <a:lnTo>
                      <a:pt x="990" y="296"/>
                    </a:lnTo>
                    <a:lnTo>
                      <a:pt x="996" y="296"/>
                    </a:lnTo>
                    <a:lnTo>
                      <a:pt x="1000" y="296"/>
                    </a:lnTo>
                    <a:lnTo>
                      <a:pt x="1006" y="296"/>
                    </a:lnTo>
                    <a:lnTo>
                      <a:pt x="1010" y="296"/>
                    </a:lnTo>
                    <a:lnTo>
                      <a:pt x="1016" y="302"/>
                    </a:lnTo>
                    <a:lnTo>
                      <a:pt x="1020" y="302"/>
                    </a:lnTo>
                    <a:lnTo>
                      <a:pt x="1030" y="302"/>
                    </a:lnTo>
                    <a:lnTo>
                      <a:pt x="1042" y="302"/>
                    </a:lnTo>
                    <a:lnTo>
                      <a:pt x="1046" y="302"/>
                    </a:lnTo>
                    <a:lnTo>
                      <a:pt x="1046" y="306"/>
                    </a:lnTo>
                    <a:lnTo>
                      <a:pt x="1052" y="306"/>
                    </a:lnTo>
                    <a:lnTo>
                      <a:pt x="1056" y="306"/>
                    </a:lnTo>
                    <a:lnTo>
                      <a:pt x="1056" y="312"/>
                    </a:lnTo>
                    <a:lnTo>
                      <a:pt x="1062" y="312"/>
                    </a:lnTo>
                    <a:lnTo>
                      <a:pt x="1062" y="316"/>
                    </a:lnTo>
                    <a:lnTo>
                      <a:pt x="1066" y="322"/>
                    </a:lnTo>
                    <a:lnTo>
                      <a:pt x="1066" y="326"/>
                    </a:lnTo>
                    <a:lnTo>
                      <a:pt x="1066" y="332"/>
                    </a:lnTo>
                    <a:lnTo>
                      <a:pt x="1062" y="332"/>
                    </a:lnTo>
                    <a:lnTo>
                      <a:pt x="1062" y="338"/>
                    </a:lnTo>
                    <a:lnTo>
                      <a:pt x="1056" y="338"/>
                    </a:lnTo>
                    <a:lnTo>
                      <a:pt x="1052" y="342"/>
                    </a:lnTo>
                    <a:lnTo>
                      <a:pt x="1046" y="342"/>
                    </a:lnTo>
                    <a:lnTo>
                      <a:pt x="1042" y="342"/>
                    </a:lnTo>
                    <a:lnTo>
                      <a:pt x="1036" y="342"/>
                    </a:lnTo>
                    <a:lnTo>
                      <a:pt x="1030" y="342"/>
                    </a:lnTo>
                    <a:lnTo>
                      <a:pt x="1026" y="342"/>
                    </a:lnTo>
                    <a:lnTo>
                      <a:pt x="1020" y="342"/>
                    </a:lnTo>
                    <a:lnTo>
                      <a:pt x="1016" y="342"/>
                    </a:lnTo>
                    <a:lnTo>
                      <a:pt x="1016" y="338"/>
                    </a:lnTo>
                    <a:lnTo>
                      <a:pt x="1010" y="338"/>
                    </a:lnTo>
                    <a:lnTo>
                      <a:pt x="1006" y="338"/>
                    </a:lnTo>
                    <a:lnTo>
                      <a:pt x="1000" y="338"/>
                    </a:lnTo>
                    <a:lnTo>
                      <a:pt x="996" y="338"/>
                    </a:lnTo>
                    <a:lnTo>
                      <a:pt x="990" y="338"/>
                    </a:lnTo>
                    <a:lnTo>
                      <a:pt x="986" y="338"/>
                    </a:lnTo>
                    <a:lnTo>
                      <a:pt x="980" y="338"/>
                    </a:lnTo>
                    <a:lnTo>
                      <a:pt x="974" y="338"/>
                    </a:lnTo>
                    <a:lnTo>
                      <a:pt x="970" y="338"/>
                    </a:lnTo>
                    <a:lnTo>
                      <a:pt x="964" y="338"/>
                    </a:lnTo>
                    <a:lnTo>
                      <a:pt x="960" y="332"/>
                    </a:lnTo>
                    <a:lnTo>
                      <a:pt x="954" y="332"/>
                    </a:lnTo>
                    <a:lnTo>
                      <a:pt x="950" y="332"/>
                    </a:lnTo>
                    <a:lnTo>
                      <a:pt x="944" y="332"/>
                    </a:lnTo>
                    <a:lnTo>
                      <a:pt x="934" y="332"/>
                    </a:lnTo>
                    <a:lnTo>
                      <a:pt x="928" y="332"/>
                    </a:lnTo>
                    <a:lnTo>
                      <a:pt x="924" y="332"/>
                    </a:lnTo>
                    <a:lnTo>
                      <a:pt x="918" y="332"/>
                    </a:lnTo>
                    <a:lnTo>
                      <a:pt x="914" y="332"/>
                    </a:lnTo>
                    <a:lnTo>
                      <a:pt x="908" y="326"/>
                    </a:lnTo>
                    <a:lnTo>
                      <a:pt x="904" y="326"/>
                    </a:lnTo>
                    <a:lnTo>
                      <a:pt x="898" y="326"/>
                    </a:lnTo>
                    <a:lnTo>
                      <a:pt x="894" y="326"/>
                    </a:lnTo>
                    <a:lnTo>
                      <a:pt x="888" y="326"/>
                    </a:lnTo>
                    <a:lnTo>
                      <a:pt x="884" y="326"/>
                    </a:lnTo>
                    <a:lnTo>
                      <a:pt x="884" y="322"/>
                    </a:lnTo>
                    <a:lnTo>
                      <a:pt x="878" y="322"/>
                    </a:lnTo>
                    <a:lnTo>
                      <a:pt x="872" y="322"/>
                    </a:lnTo>
                    <a:lnTo>
                      <a:pt x="868" y="322"/>
                    </a:lnTo>
                    <a:lnTo>
                      <a:pt x="858" y="322"/>
                    </a:lnTo>
                    <a:lnTo>
                      <a:pt x="852" y="322"/>
                    </a:lnTo>
                    <a:lnTo>
                      <a:pt x="848" y="322"/>
                    </a:lnTo>
                    <a:lnTo>
                      <a:pt x="842" y="322"/>
                    </a:lnTo>
                    <a:lnTo>
                      <a:pt x="838" y="322"/>
                    </a:lnTo>
                    <a:lnTo>
                      <a:pt x="832" y="322"/>
                    </a:lnTo>
                    <a:lnTo>
                      <a:pt x="826" y="322"/>
                    </a:lnTo>
                    <a:lnTo>
                      <a:pt x="822" y="322"/>
                    </a:lnTo>
                    <a:lnTo>
                      <a:pt x="816" y="322"/>
                    </a:lnTo>
                    <a:lnTo>
                      <a:pt x="812" y="322"/>
                    </a:lnTo>
                    <a:lnTo>
                      <a:pt x="806" y="322"/>
                    </a:lnTo>
                    <a:lnTo>
                      <a:pt x="806" y="326"/>
                    </a:lnTo>
                    <a:lnTo>
                      <a:pt x="802" y="326"/>
                    </a:lnTo>
                    <a:lnTo>
                      <a:pt x="796" y="326"/>
                    </a:lnTo>
                    <a:lnTo>
                      <a:pt x="792" y="326"/>
                    </a:lnTo>
                    <a:lnTo>
                      <a:pt x="786" y="326"/>
                    </a:lnTo>
                    <a:lnTo>
                      <a:pt x="786" y="332"/>
                    </a:lnTo>
                    <a:lnTo>
                      <a:pt x="782" y="332"/>
                    </a:lnTo>
                    <a:lnTo>
                      <a:pt x="776" y="332"/>
                    </a:lnTo>
                    <a:lnTo>
                      <a:pt x="766" y="338"/>
                    </a:lnTo>
                    <a:lnTo>
                      <a:pt x="760" y="338"/>
                    </a:lnTo>
                    <a:lnTo>
                      <a:pt x="756" y="342"/>
                    </a:lnTo>
                    <a:lnTo>
                      <a:pt x="750" y="342"/>
                    </a:lnTo>
                    <a:lnTo>
                      <a:pt x="746" y="342"/>
                    </a:lnTo>
                    <a:lnTo>
                      <a:pt x="740" y="342"/>
                    </a:lnTo>
                    <a:lnTo>
                      <a:pt x="736" y="348"/>
                    </a:lnTo>
                    <a:lnTo>
                      <a:pt x="730" y="348"/>
                    </a:lnTo>
                    <a:lnTo>
                      <a:pt x="724" y="348"/>
                    </a:lnTo>
                    <a:lnTo>
                      <a:pt x="720" y="348"/>
                    </a:lnTo>
                    <a:lnTo>
                      <a:pt x="714" y="348"/>
                    </a:lnTo>
                    <a:lnTo>
                      <a:pt x="710" y="348"/>
                    </a:lnTo>
                    <a:lnTo>
                      <a:pt x="704" y="348"/>
                    </a:lnTo>
                    <a:lnTo>
                      <a:pt x="700" y="348"/>
                    </a:lnTo>
                    <a:lnTo>
                      <a:pt x="694" y="348"/>
                    </a:lnTo>
                    <a:lnTo>
                      <a:pt x="690" y="348"/>
                    </a:lnTo>
                    <a:lnTo>
                      <a:pt x="684" y="348"/>
                    </a:lnTo>
                    <a:lnTo>
                      <a:pt x="680" y="348"/>
                    </a:lnTo>
                    <a:lnTo>
                      <a:pt x="674" y="348"/>
                    </a:lnTo>
                    <a:lnTo>
                      <a:pt x="668" y="348"/>
                    </a:lnTo>
                    <a:lnTo>
                      <a:pt x="664" y="348"/>
                    </a:lnTo>
                    <a:lnTo>
                      <a:pt x="658" y="348"/>
                    </a:lnTo>
                    <a:lnTo>
                      <a:pt x="654" y="348"/>
                    </a:lnTo>
                    <a:lnTo>
                      <a:pt x="648" y="348"/>
                    </a:lnTo>
                    <a:lnTo>
                      <a:pt x="648" y="342"/>
                    </a:lnTo>
                    <a:lnTo>
                      <a:pt x="644" y="342"/>
                    </a:lnTo>
                    <a:lnTo>
                      <a:pt x="638" y="342"/>
                    </a:lnTo>
                    <a:lnTo>
                      <a:pt x="628" y="342"/>
                    </a:lnTo>
                    <a:lnTo>
                      <a:pt x="612" y="348"/>
                    </a:lnTo>
                    <a:lnTo>
                      <a:pt x="598" y="352"/>
                    </a:lnTo>
                    <a:lnTo>
                      <a:pt x="588" y="352"/>
                    </a:lnTo>
                    <a:lnTo>
                      <a:pt x="578" y="352"/>
                    </a:lnTo>
                    <a:lnTo>
                      <a:pt x="572" y="352"/>
                    </a:lnTo>
                    <a:lnTo>
                      <a:pt x="566" y="352"/>
                    </a:lnTo>
                    <a:lnTo>
                      <a:pt x="566" y="358"/>
                    </a:lnTo>
                    <a:lnTo>
                      <a:pt x="562" y="358"/>
                    </a:lnTo>
                    <a:lnTo>
                      <a:pt x="556" y="358"/>
                    </a:lnTo>
                    <a:lnTo>
                      <a:pt x="556" y="362"/>
                    </a:lnTo>
                    <a:lnTo>
                      <a:pt x="556" y="368"/>
                    </a:lnTo>
                    <a:lnTo>
                      <a:pt x="552" y="368"/>
                    </a:lnTo>
                    <a:lnTo>
                      <a:pt x="546" y="368"/>
                    </a:lnTo>
                    <a:lnTo>
                      <a:pt x="546" y="372"/>
                    </a:lnTo>
                    <a:lnTo>
                      <a:pt x="542" y="378"/>
                    </a:lnTo>
                  </a:path>
                </a:pathLst>
              </a:custGeom>
              <a:noFill/>
              <a:ln w="19050">
                <a:solidFill>
                  <a:srgbClr val="000000"/>
                </a:solidFill>
                <a:round/>
                <a:headEnd/>
                <a:tailEnd/>
              </a:ln>
            </p:spPr>
            <p:txBody>
              <a:bodyPr/>
              <a:lstStyle/>
              <a:p>
                <a:endParaRPr lang="zh-TW" altLang="en-US"/>
              </a:p>
            </p:txBody>
          </p:sp>
          <p:sp>
            <p:nvSpPr>
              <p:cNvPr id="30" name="Freeform 433"/>
              <p:cNvSpPr>
                <a:spLocks/>
              </p:cNvSpPr>
              <p:nvPr/>
            </p:nvSpPr>
            <p:spPr bwMode="auto">
              <a:xfrm>
                <a:off x="2526" y="2694"/>
                <a:ext cx="682" cy="250"/>
              </a:xfrm>
              <a:custGeom>
                <a:avLst/>
                <a:gdLst>
                  <a:gd name="T0" fmla="*/ 96 w 682"/>
                  <a:gd name="T1" fmla="*/ 10 h 250"/>
                  <a:gd name="T2" fmla="*/ 80 w 682"/>
                  <a:gd name="T3" fmla="*/ 24 h 250"/>
                  <a:gd name="T4" fmla="*/ 70 w 682"/>
                  <a:gd name="T5" fmla="*/ 46 h 250"/>
                  <a:gd name="T6" fmla="*/ 60 w 682"/>
                  <a:gd name="T7" fmla="*/ 60 h 250"/>
                  <a:gd name="T8" fmla="*/ 46 w 682"/>
                  <a:gd name="T9" fmla="*/ 80 h 250"/>
                  <a:gd name="T10" fmla="*/ 34 w 682"/>
                  <a:gd name="T11" fmla="*/ 96 h 250"/>
                  <a:gd name="T12" fmla="*/ 24 w 682"/>
                  <a:gd name="T13" fmla="*/ 116 h 250"/>
                  <a:gd name="T14" fmla="*/ 14 w 682"/>
                  <a:gd name="T15" fmla="*/ 138 h 250"/>
                  <a:gd name="T16" fmla="*/ 10 w 682"/>
                  <a:gd name="T17" fmla="*/ 158 h 250"/>
                  <a:gd name="T18" fmla="*/ 4 w 682"/>
                  <a:gd name="T19" fmla="*/ 178 h 250"/>
                  <a:gd name="T20" fmla="*/ 0 w 682"/>
                  <a:gd name="T21" fmla="*/ 198 h 250"/>
                  <a:gd name="T22" fmla="*/ 14 w 682"/>
                  <a:gd name="T23" fmla="*/ 214 h 250"/>
                  <a:gd name="T24" fmla="*/ 40 w 682"/>
                  <a:gd name="T25" fmla="*/ 214 h 250"/>
                  <a:gd name="T26" fmla="*/ 66 w 682"/>
                  <a:gd name="T27" fmla="*/ 214 h 250"/>
                  <a:gd name="T28" fmla="*/ 90 w 682"/>
                  <a:gd name="T29" fmla="*/ 214 h 250"/>
                  <a:gd name="T30" fmla="*/ 116 w 682"/>
                  <a:gd name="T31" fmla="*/ 208 h 250"/>
                  <a:gd name="T32" fmla="*/ 136 w 682"/>
                  <a:gd name="T33" fmla="*/ 204 h 250"/>
                  <a:gd name="T34" fmla="*/ 158 w 682"/>
                  <a:gd name="T35" fmla="*/ 194 h 250"/>
                  <a:gd name="T36" fmla="*/ 172 w 682"/>
                  <a:gd name="T37" fmla="*/ 178 h 250"/>
                  <a:gd name="T38" fmla="*/ 192 w 682"/>
                  <a:gd name="T39" fmla="*/ 172 h 250"/>
                  <a:gd name="T40" fmla="*/ 214 w 682"/>
                  <a:gd name="T41" fmla="*/ 168 h 250"/>
                  <a:gd name="T42" fmla="*/ 224 w 682"/>
                  <a:gd name="T43" fmla="*/ 182 h 250"/>
                  <a:gd name="T44" fmla="*/ 234 w 682"/>
                  <a:gd name="T45" fmla="*/ 198 h 250"/>
                  <a:gd name="T46" fmla="*/ 218 w 682"/>
                  <a:gd name="T47" fmla="*/ 214 h 250"/>
                  <a:gd name="T48" fmla="*/ 198 w 682"/>
                  <a:gd name="T49" fmla="*/ 228 h 250"/>
                  <a:gd name="T50" fmla="*/ 188 w 682"/>
                  <a:gd name="T51" fmla="*/ 244 h 250"/>
                  <a:gd name="T52" fmla="*/ 208 w 682"/>
                  <a:gd name="T53" fmla="*/ 250 h 250"/>
                  <a:gd name="T54" fmla="*/ 234 w 682"/>
                  <a:gd name="T55" fmla="*/ 244 h 250"/>
                  <a:gd name="T56" fmla="*/ 254 w 682"/>
                  <a:gd name="T57" fmla="*/ 234 h 250"/>
                  <a:gd name="T58" fmla="*/ 270 w 682"/>
                  <a:gd name="T59" fmla="*/ 224 h 250"/>
                  <a:gd name="T60" fmla="*/ 280 w 682"/>
                  <a:gd name="T61" fmla="*/ 214 h 250"/>
                  <a:gd name="T62" fmla="*/ 306 w 682"/>
                  <a:gd name="T63" fmla="*/ 214 h 250"/>
                  <a:gd name="T64" fmla="*/ 336 w 682"/>
                  <a:gd name="T65" fmla="*/ 214 h 250"/>
                  <a:gd name="T66" fmla="*/ 366 w 682"/>
                  <a:gd name="T67" fmla="*/ 214 h 250"/>
                  <a:gd name="T68" fmla="*/ 392 w 682"/>
                  <a:gd name="T69" fmla="*/ 204 h 250"/>
                  <a:gd name="T70" fmla="*/ 408 w 682"/>
                  <a:gd name="T71" fmla="*/ 194 h 250"/>
                  <a:gd name="T72" fmla="*/ 428 w 682"/>
                  <a:gd name="T73" fmla="*/ 182 h 250"/>
                  <a:gd name="T74" fmla="*/ 432 w 682"/>
                  <a:gd name="T75" fmla="*/ 162 h 250"/>
                  <a:gd name="T76" fmla="*/ 442 w 682"/>
                  <a:gd name="T77" fmla="*/ 182 h 250"/>
                  <a:gd name="T78" fmla="*/ 464 w 682"/>
                  <a:gd name="T79" fmla="*/ 198 h 250"/>
                  <a:gd name="T80" fmla="*/ 484 w 682"/>
                  <a:gd name="T81" fmla="*/ 204 h 250"/>
                  <a:gd name="T82" fmla="*/ 478 w 682"/>
                  <a:gd name="T83" fmla="*/ 208 h 250"/>
                  <a:gd name="T84" fmla="*/ 464 w 682"/>
                  <a:gd name="T85" fmla="*/ 218 h 250"/>
                  <a:gd name="T86" fmla="*/ 442 w 682"/>
                  <a:gd name="T87" fmla="*/ 224 h 250"/>
                  <a:gd name="T88" fmla="*/ 442 w 682"/>
                  <a:gd name="T89" fmla="*/ 244 h 250"/>
                  <a:gd name="T90" fmla="*/ 468 w 682"/>
                  <a:gd name="T91" fmla="*/ 250 h 250"/>
                  <a:gd name="T92" fmla="*/ 494 w 682"/>
                  <a:gd name="T93" fmla="*/ 250 h 250"/>
                  <a:gd name="T94" fmla="*/ 520 w 682"/>
                  <a:gd name="T95" fmla="*/ 250 h 250"/>
                  <a:gd name="T96" fmla="*/ 544 w 682"/>
                  <a:gd name="T97" fmla="*/ 244 h 250"/>
                  <a:gd name="T98" fmla="*/ 570 w 682"/>
                  <a:gd name="T99" fmla="*/ 240 h 250"/>
                  <a:gd name="T100" fmla="*/ 586 w 682"/>
                  <a:gd name="T101" fmla="*/ 228 h 250"/>
                  <a:gd name="T102" fmla="*/ 612 w 682"/>
                  <a:gd name="T103" fmla="*/ 228 h 250"/>
                  <a:gd name="T104" fmla="*/ 632 w 682"/>
                  <a:gd name="T105" fmla="*/ 224 h 250"/>
                  <a:gd name="T106" fmla="*/ 646 w 682"/>
                  <a:gd name="T107" fmla="*/ 214 h 250"/>
                  <a:gd name="T108" fmla="*/ 668 w 682"/>
                  <a:gd name="T109" fmla="*/ 204 h 250"/>
                  <a:gd name="T110" fmla="*/ 678 w 682"/>
                  <a:gd name="T111" fmla="*/ 188 h 25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2"/>
                  <a:gd name="T169" fmla="*/ 0 h 250"/>
                  <a:gd name="T170" fmla="*/ 682 w 682"/>
                  <a:gd name="T171" fmla="*/ 250 h 25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2" h="250">
                    <a:moveTo>
                      <a:pt x="106" y="0"/>
                    </a:moveTo>
                    <a:lnTo>
                      <a:pt x="106" y="4"/>
                    </a:lnTo>
                    <a:lnTo>
                      <a:pt x="102" y="4"/>
                    </a:lnTo>
                    <a:lnTo>
                      <a:pt x="102" y="10"/>
                    </a:lnTo>
                    <a:lnTo>
                      <a:pt x="96" y="10"/>
                    </a:lnTo>
                    <a:lnTo>
                      <a:pt x="96" y="14"/>
                    </a:lnTo>
                    <a:lnTo>
                      <a:pt x="90" y="14"/>
                    </a:lnTo>
                    <a:lnTo>
                      <a:pt x="86" y="20"/>
                    </a:lnTo>
                    <a:lnTo>
                      <a:pt x="80" y="20"/>
                    </a:lnTo>
                    <a:lnTo>
                      <a:pt x="80" y="24"/>
                    </a:lnTo>
                    <a:lnTo>
                      <a:pt x="76" y="24"/>
                    </a:lnTo>
                    <a:lnTo>
                      <a:pt x="76" y="30"/>
                    </a:lnTo>
                    <a:lnTo>
                      <a:pt x="70" y="36"/>
                    </a:lnTo>
                    <a:lnTo>
                      <a:pt x="70" y="40"/>
                    </a:lnTo>
                    <a:lnTo>
                      <a:pt x="70" y="46"/>
                    </a:lnTo>
                    <a:lnTo>
                      <a:pt x="66" y="46"/>
                    </a:lnTo>
                    <a:lnTo>
                      <a:pt x="66" y="50"/>
                    </a:lnTo>
                    <a:lnTo>
                      <a:pt x="66" y="56"/>
                    </a:lnTo>
                    <a:lnTo>
                      <a:pt x="60" y="56"/>
                    </a:lnTo>
                    <a:lnTo>
                      <a:pt x="60" y="60"/>
                    </a:lnTo>
                    <a:lnTo>
                      <a:pt x="56" y="66"/>
                    </a:lnTo>
                    <a:lnTo>
                      <a:pt x="50" y="70"/>
                    </a:lnTo>
                    <a:lnTo>
                      <a:pt x="50" y="76"/>
                    </a:lnTo>
                    <a:lnTo>
                      <a:pt x="46" y="76"/>
                    </a:lnTo>
                    <a:lnTo>
                      <a:pt x="46" y="80"/>
                    </a:lnTo>
                    <a:lnTo>
                      <a:pt x="40" y="80"/>
                    </a:lnTo>
                    <a:lnTo>
                      <a:pt x="40" y="86"/>
                    </a:lnTo>
                    <a:lnTo>
                      <a:pt x="40" y="92"/>
                    </a:lnTo>
                    <a:lnTo>
                      <a:pt x="34" y="92"/>
                    </a:lnTo>
                    <a:lnTo>
                      <a:pt x="34" y="96"/>
                    </a:lnTo>
                    <a:lnTo>
                      <a:pt x="30" y="102"/>
                    </a:lnTo>
                    <a:lnTo>
                      <a:pt x="30" y="106"/>
                    </a:lnTo>
                    <a:lnTo>
                      <a:pt x="24" y="106"/>
                    </a:lnTo>
                    <a:lnTo>
                      <a:pt x="24" y="112"/>
                    </a:lnTo>
                    <a:lnTo>
                      <a:pt x="24" y="116"/>
                    </a:lnTo>
                    <a:lnTo>
                      <a:pt x="20" y="116"/>
                    </a:lnTo>
                    <a:lnTo>
                      <a:pt x="20" y="122"/>
                    </a:lnTo>
                    <a:lnTo>
                      <a:pt x="14" y="126"/>
                    </a:lnTo>
                    <a:lnTo>
                      <a:pt x="14" y="132"/>
                    </a:lnTo>
                    <a:lnTo>
                      <a:pt x="14" y="138"/>
                    </a:lnTo>
                    <a:lnTo>
                      <a:pt x="10" y="138"/>
                    </a:lnTo>
                    <a:lnTo>
                      <a:pt x="10" y="142"/>
                    </a:lnTo>
                    <a:lnTo>
                      <a:pt x="10" y="148"/>
                    </a:lnTo>
                    <a:lnTo>
                      <a:pt x="10" y="152"/>
                    </a:lnTo>
                    <a:lnTo>
                      <a:pt x="10" y="158"/>
                    </a:lnTo>
                    <a:lnTo>
                      <a:pt x="10" y="162"/>
                    </a:lnTo>
                    <a:lnTo>
                      <a:pt x="4" y="162"/>
                    </a:lnTo>
                    <a:lnTo>
                      <a:pt x="4" y="168"/>
                    </a:lnTo>
                    <a:lnTo>
                      <a:pt x="4" y="172"/>
                    </a:lnTo>
                    <a:lnTo>
                      <a:pt x="4" y="178"/>
                    </a:lnTo>
                    <a:lnTo>
                      <a:pt x="0" y="178"/>
                    </a:lnTo>
                    <a:lnTo>
                      <a:pt x="0" y="182"/>
                    </a:lnTo>
                    <a:lnTo>
                      <a:pt x="0" y="188"/>
                    </a:lnTo>
                    <a:lnTo>
                      <a:pt x="0" y="194"/>
                    </a:lnTo>
                    <a:lnTo>
                      <a:pt x="0" y="198"/>
                    </a:lnTo>
                    <a:lnTo>
                      <a:pt x="0" y="204"/>
                    </a:lnTo>
                    <a:lnTo>
                      <a:pt x="4" y="208"/>
                    </a:lnTo>
                    <a:lnTo>
                      <a:pt x="10" y="208"/>
                    </a:lnTo>
                    <a:lnTo>
                      <a:pt x="10" y="214"/>
                    </a:lnTo>
                    <a:lnTo>
                      <a:pt x="14" y="214"/>
                    </a:lnTo>
                    <a:lnTo>
                      <a:pt x="20" y="214"/>
                    </a:lnTo>
                    <a:lnTo>
                      <a:pt x="24" y="214"/>
                    </a:lnTo>
                    <a:lnTo>
                      <a:pt x="30" y="214"/>
                    </a:lnTo>
                    <a:lnTo>
                      <a:pt x="34" y="214"/>
                    </a:lnTo>
                    <a:lnTo>
                      <a:pt x="40" y="214"/>
                    </a:lnTo>
                    <a:lnTo>
                      <a:pt x="46" y="214"/>
                    </a:lnTo>
                    <a:lnTo>
                      <a:pt x="50" y="214"/>
                    </a:lnTo>
                    <a:lnTo>
                      <a:pt x="56" y="214"/>
                    </a:lnTo>
                    <a:lnTo>
                      <a:pt x="60" y="214"/>
                    </a:lnTo>
                    <a:lnTo>
                      <a:pt x="66" y="214"/>
                    </a:lnTo>
                    <a:lnTo>
                      <a:pt x="70" y="214"/>
                    </a:lnTo>
                    <a:lnTo>
                      <a:pt x="76" y="214"/>
                    </a:lnTo>
                    <a:lnTo>
                      <a:pt x="80" y="214"/>
                    </a:lnTo>
                    <a:lnTo>
                      <a:pt x="86" y="214"/>
                    </a:lnTo>
                    <a:lnTo>
                      <a:pt x="90" y="214"/>
                    </a:lnTo>
                    <a:lnTo>
                      <a:pt x="90" y="208"/>
                    </a:lnTo>
                    <a:lnTo>
                      <a:pt x="96" y="208"/>
                    </a:lnTo>
                    <a:lnTo>
                      <a:pt x="102" y="208"/>
                    </a:lnTo>
                    <a:lnTo>
                      <a:pt x="106" y="208"/>
                    </a:lnTo>
                    <a:lnTo>
                      <a:pt x="116" y="208"/>
                    </a:lnTo>
                    <a:lnTo>
                      <a:pt x="122" y="208"/>
                    </a:lnTo>
                    <a:lnTo>
                      <a:pt x="126" y="208"/>
                    </a:lnTo>
                    <a:lnTo>
                      <a:pt x="132" y="208"/>
                    </a:lnTo>
                    <a:lnTo>
                      <a:pt x="132" y="204"/>
                    </a:lnTo>
                    <a:lnTo>
                      <a:pt x="136" y="204"/>
                    </a:lnTo>
                    <a:lnTo>
                      <a:pt x="142" y="204"/>
                    </a:lnTo>
                    <a:lnTo>
                      <a:pt x="142" y="198"/>
                    </a:lnTo>
                    <a:lnTo>
                      <a:pt x="148" y="198"/>
                    </a:lnTo>
                    <a:lnTo>
                      <a:pt x="152" y="198"/>
                    </a:lnTo>
                    <a:lnTo>
                      <a:pt x="158" y="194"/>
                    </a:lnTo>
                    <a:lnTo>
                      <a:pt x="162" y="188"/>
                    </a:lnTo>
                    <a:lnTo>
                      <a:pt x="168" y="188"/>
                    </a:lnTo>
                    <a:lnTo>
                      <a:pt x="168" y="182"/>
                    </a:lnTo>
                    <a:lnTo>
                      <a:pt x="172" y="182"/>
                    </a:lnTo>
                    <a:lnTo>
                      <a:pt x="172" y="178"/>
                    </a:lnTo>
                    <a:lnTo>
                      <a:pt x="178" y="178"/>
                    </a:lnTo>
                    <a:lnTo>
                      <a:pt x="182" y="178"/>
                    </a:lnTo>
                    <a:lnTo>
                      <a:pt x="182" y="172"/>
                    </a:lnTo>
                    <a:lnTo>
                      <a:pt x="188" y="172"/>
                    </a:lnTo>
                    <a:lnTo>
                      <a:pt x="192" y="172"/>
                    </a:lnTo>
                    <a:lnTo>
                      <a:pt x="198" y="172"/>
                    </a:lnTo>
                    <a:lnTo>
                      <a:pt x="198" y="168"/>
                    </a:lnTo>
                    <a:lnTo>
                      <a:pt x="204" y="168"/>
                    </a:lnTo>
                    <a:lnTo>
                      <a:pt x="208" y="168"/>
                    </a:lnTo>
                    <a:lnTo>
                      <a:pt x="214" y="168"/>
                    </a:lnTo>
                    <a:lnTo>
                      <a:pt x="214" y="172"/>
                    </a:lnTo>
                    <a:lnTo>
                      <a:pt x="218" y="172"/>
                    </a:lnTo>
                    <a:lnTo>
                      <a:pt x="218" y="178"/>
                    </a:lnTo>
                    <a:lnTo>
                      <a:pt x="224" y="178"/>
                    </a:lnTo>
                    <a:lnTo>
                      <a:pt x="224" y="182"/>
                    </a:lnTo>
                    <a:lnTo>
                      <a:pt x="224" y="188"/>
                    </a:lnTo>
                    <a:lnTo>
                      <a:pt x="228" y="188"/>
                    </a:lnTo>
                    <a:lnTo>
                      <a:pt x="228" y="194"/>
                    </a:lnTo>
                    <a:lnTo>
                      <a:pt x="228" y="198"/>
                    </a:lnTo>
                    <a:lnTo>
                      <a:pt x="234" y="198"/>
                    </a:lnTo>
                    <a:lnTo>
                      <a:pt x="234" y="204"/>
                    </a:lnTo>
                    <a:lnTo>
                      <a:pt x="228" y="204"/>
                    </a:lnTo>
                    <a:lnTo>
                      <a:pt x="228" y="208"/>
                    </a:lnTo>
                    <a:lnTo>
                      <a:pt x="224" y="208"/>
                    </a:lnTo>
                    <a:lnTo>
                      <a:pt x="218" y="214"/>
                    </a:lnTo>
                    <a:lnTo>
                      <a:pt x="214" y="218"/>
                    </a:lnTo>
                    <a:lnTo>
                      <a:pt x="208" y="218"/>
                    </a:lnTo>
                    <a:lnTo>
                      <a:pt x="208" y="224"/>
                    </a:lnTo>
                    <a:lnTo>
                      <a:pt x="204" y="224"/>
                    </a:lnTo>
                    <a:lnTo>
                      <a:pt x="198" y="228"/>
                    </a:lnTo>
                    <a:lnTo>
                      <a:pt x="192" y="228"/>
                    </a:lnTo>
                    <a:lnTo>
                      <a:pt x="192" y="234"/>
                    </a:lnTo>
                    <a:lnTo>
                      <a:pt x="188" y="234"/>
                    </a:lnTo>
                    <a:lnTo>
                      <a:pt x="188" y="240"/>
                    </a:lnTo>
                    <a:lnTo>
                      <a:pt x="188" y="244"/>
                    </a:lnTo>
                    <a:lnTo>
                      <a:pt x="192" y="244"/>
                    </a:lnTo>
                    <a:lnTo>
                      <a:pt x="198" y="244"/>
                    </a:lnTo>
                    <a:lnTo>
                      <a:pt x="198" y="250"/>
                    </a:lnTo>
                    <a:lnTo>
                      <a:pt x="204" y="250"/>
                    </a:lnTo>
                    <a:lnTo>
                      <a:pt x="208" y="250"/>
                    </a:lnTo>
                    <a:lnTo>
                      <a:pt x="218" y="250"/>
                    </a:lnTo>
                    <a:lnTo>
                      <a:pt x="224" y="250"/>
                    </a:lnTo>
                    <a:lnTo>
                      <a:pt x="228" y="250"/>
                    </a:lnTo>
                    <a:lnTo>
                      <a:pt x="234" y="250"/>
                    </a:lnTo>
                    <a:lnTo>
                      <a:pt x="234" y="244"/>
                    </a:lnTo>
                    <a:lnTo>
                      <a:pt x="238" y="244"/>
                    </a:lnTo>
                    <a:lnTo>
                      <a:pt x="244" y="240"/>
                    </a:lnTo>
                    <a:lnTo>
                      <a:pt x="250" y="240"/>
                    </a:lnTo>
                    <a:lnTo>
                      <a:pt x="250" y="234"/>
                    </a:lnTo>
                    <a:lnTo>
                      <a:pt x="254" y="234"/>
                    </a:lnTo>
                    <a:lnTo>
                      <a:pt x="260" y="234"/>
                    </a:lnTo>
                    <a:lnTo>
                      <a:pt x="260" y="228"/>
                    </a:lnTo>
                    <a:lnTo>
                      <a:pt x="264" y="228"/>
                    </a:lnTo>
                    <a:lnTo>
                      <a:pt x="264" y="224"/>
                    </a:lnTo>
                    <a:lnTo>
                      <a:pt x="270" y="224"/>
                    </a:lnTo>
                    <a:lnTo>
                      <a:pt x="270" y="218"/>
                    </a:lnTo>
                    <a:lnTo>
                      <a:pt x="270" y="214"/>
                    </a:lnTo>
                    <a:lnTo>
                      <a:pt x="274" y="214"/>
                    </a:lnTo>
                    <a:lnTo>
                      <a:pt x="274" y="208"/>
                    </a:lnTo>
                    <a:lnTo>
                      <a:pt x="280" y="214"/>
                    </a:lnTo>
                    <a:lnTo>
                      <a:pt x="284" y="214"/>
                    </a:lnTo>
                    <a:lnTo>
                      <a:pt x="290" y="214"/>
                    </a:lnTo>
                    <a:lnTo>
                      <a:pt x="294" y="214"/>
                    </a:lnTo>
                    <a:lnTo>
                      <a:pt x="300" y="214"/>
                    </a:lnTo>
                    <a:lnTo>
                      <a:pt x="306" y="214"/>
                    </a:lnTo>
                    <a:lnTo>
                      <a:pt x="310" y="214"/>
                    </a:lnTo>
                    <a:lnTo>
                      <a:pt x="316" y="214"/>
                    </a:lnTo>
                    <a:lnTo>
                      <a:pt x="320" y="214"/>
                    </a:lnTo>
                    <a:lnTo>
                      <a:pt x="330" y="214"/>
                    </a:lnTo>
                    <a:lnTo>
                      <a:pt x="336" y="214"/>
                    </a:lnTo>
                    <a:lnTo>
                      <a:pt x="346" y="214"/>
                    </a:lnTo>
                    <a:lnTo>
                      <a:pt x="352" y="214"/>
                    </a:lnTo>
                    <a:lnTo>
                      <a:pt x="356" y="214"/>
                    </a:lnTo>
                    <a:lnTo>
                      <a:pt x="362" y="214"/>
                    </a:lnTo>
                    <a:lnTo>
                      <a:pt x="366" y="214"/>
                    </a:lnTo>
                    <a:lnTo>
                      <a:pt x="372" y="208"/>
                    </a:lnTo>
                    <a:lnTo>
                      <a:pt x="376" y="208"/>
                    </a:lnTo>
                    <a:lnTo>
                      <a:pt x="382" y="208"/>
                    </a:lnTo>
                    <a:lnTo>
                      <a:pt x="382" y="204"/>
                    </a:lnTo>
                    <a:lnTo>
                      <a:pt x="392" y="204"/>
                    </a:lnTo>
                    <a:lnTo>
                      <a:pt x="396" y="204"/>
                    </a:lnTo>
                    <a:lnTo>
                      <a:pt x="396" y="198"/>
                    </a:lnTo>
                    <a:lnTo>
                      <a:pt x="402" y="198"/>
                    </a:lnTo>
                    <a:lnTo>
                      <a:pt x="408" y="198"/>
                    </a:lnTo>
                    <a:lnTo>
                      <a:pt x="408" y="194"/>
                    </a:lnTo>
                    <a:lnTo>
                      <a:pt x="412" y="194"/>
                    </a:lnTo>
                    <a:lnTo>
                      <a:pt x="418" y="188"/>
                    </a:lnTo>
                    <a:lnTo>
                      <a:pt x="422" y="188"/>
                    </a:lnTo>
                    <a:lnTo>
                      <a:pt x="422" y="182"/>
                    </a:lnTo>
                    <a:lnTo>
                      <a:pt x="428" y="182"/>
                    </a:lnTo>
                    <a:lnTo>
                      <a:pt x="428" y="178"/>
                    </a:lnTo>
                    <a:lnTo>
                      <a:pt x="428" y="172"/>
                    </a:lnTo>
                    <a:lnTo>
                      <a:pt x="432" y="172"/>
                    </a:lnTo>
                    <a:lnTo>
                      <a:pt x="432" y="168"/>
                    </a:lnTo>
                    <a:lnTo>
                      <a:pt x="432" y="162"/>
                    </a:lnTo>
                    <a:lnTo>
                      <a:pt x="432" y="168"/>
                    </a:lnTo>
                    <a:lnTo>
                      <a:pt x="432" y="172"/>
                    </a:lnTo>
                    <a:lnTo>
                      <a:pt x="438" y="178"/>
                    </a:lnTo>
                    <a:lnTo>
                      <a:pt x="438" y="182"/>
                    </a:lnTo>
                    <a:lnTo>
                      <a:pt x="442" y="182"/>
                    </a:lnTo>
                    <a:lnTo>
                      <a:pt x="442" y="188"/>
                    </a:lnTo>
                    <a:lnTo>
                      <a:pt x="448" y="188"/>
                    </a:lnTo>
                    <a:lnTo>
                      <a:pt x="454" y="194"/>
                    </a:lnTo>
                    <a:lnTo>
                      <a:pt x="458" y="194"/>
                    </a:lnTo>
                    <a:lnTo>
                      <a:pt x="464" y="198"/>
                    </a:lnTo>
                    <a:lnTo>
                      <a:pt x="468" y="198"/>
                    </a:lnTo>
                    <a:lnTo>
                      <a:pt x="474" y="198"/>
                    </a:lnTo>
                    <a:lnTo>
                      <a:pt x="478" y="198"/>
                    </a:lnTo>
                    <a:lnTo>
                      <a:pt x="484" y="198"/>
                    </a:lnTo>
                    <a:lnTo>
                      <a:pt x="484" y="204"/>
                    </a:lnTo>
                    <a:lnTo>
                      <a:pt x="488" y="204"/>
                    </a:lnTo>
                    <a:lnTo>
                      <a:pt x="494" y="204"/>
                    </a:lnTo>
                    <a:lnTo>
                      <a:pt x="488" y="204"/>
                    </a:lnTo>
                    <a:lnTo>
                      <a:pt x="484" y="208"/>
                    </a:lnTo>
                    <a:lnTo>
                      <a:pt x="478" y="208"/>
                    </a:lnTo>
                    <a:lnTo>
                      <a:pt x="478" y="214"/>
                    </a:lnTo>
                    <a:lnTo>
                      <a:pt x="474" y="214"/>
                    </a:lnTo>
                    <a:lnTo>
                      <a:pt x="474" y="218"/>
                    </a:lnTo>
                    <a:lnTo>
                      <a:pt x="468" y="218"/>
                    </a:lnTo>
                    <a:lnTo>
                      <a:pt x="464" y="218"/>
                    </a:lnTo>
                    <a:lnTo>
                      <a:pt x="458" y="218"/>
                    </a:lnTo>
                    <a:lnTo>
                      <a:pt x="454" y="218"/>
                    </a:lnTo>
                    <a:lnTo>
                      <a:pt x="454" y="224"/>
                    </a:lnTo>
                    <a:lnTo>
                      <a:pt x="448" y="224"/>
                    </a:lnTo>
                    <a:lnTo>
                      <a:pt x="442" y="224"/>
                    </a:lnTo>
                    <a:lnTo>
                      <a:pt x="442" y="228"/>
                    </a:lnTo>
                    <a:lnTo>
                      <a:pt x="438" y="228"/>
                    </a:lnTo>
                    <a:lnTo>
                      <a:pt x="438" y="234"/>
                    </a:lnTo>
                    <a:lnTo>
                      <a:pt x="438" y="240"/>
                    </a:lnTo>
                    <a:lnTo>
                      <a:pt x="442" y="244"/>
                    </a:lnTo>
                    <a:lnTo>
                      <a:pt x="448" y="244"/>
                    </a:lnTo>
                    <a:lnTo>
                      <a:pt x="454" y="244"/>
                    </a:lnTo>
                    <a:lnTo>
                      <a:pt x="454" y="250"/>
                    </a:lnTo>
                    <a:lnTo>
                      <a:pt x="464" y="250"/>
                    </a:lnTo>
                    <a:lnTo>
                      <a:pt x="468" y="250"/>
                    </a:lnTo>
                    <a:lnTo>
                      <a:pt x="474" y="250"/>
                    </a:lnTo>
                    <a:lnTo>
                      <a:pt x="478" y="250"/>
                    </a:lnTo>
                    <a:lnTo>
                      <a:pt x="484" y="250"/>
                    </a:lnTo>
                    <a:lnTo>
                      <a:pt x="488" y="250"/>
                    </a:lnTo>
                    <a:lnTo>
                      <a:pt x="494" y="250"/>
                    </a:lnTo>
                    <a:lnTo>
                      <a:pt x="498" y="250"/>
                    </a:lnTo>
                    <a:lnTo>
                      <a:pt x="504" y="250"/>
                    </a:lnTo>
                    <a:lnTo>
                      <a:pt x="510" y="250"/>
                    </a:lnTo>
                    <a:lnTo>
                      <a:pt x="514" y="250"/>
                    </a:lnTo>
                    <a:lnTo>
                      <a:pt x="520" y="250"/>
                    </a:lnTo>
                    <a:lnTo>
                      <a:pt x="524" y="244"/>
                    </a:lnTo>
                    <a:lnTo>
                      <a:pt x="530" y="244"/>
                    </a:lnTo>
                    <a:lnTo>
                      <a:pt x="534" y="244"/>
                    </a:lnTo>
                    <a:lnTo>
                      <a:pt x="540" y="244"/>
                    </a:lnTo>
                    <a:lnTo>
                      <a:pt x="544" y="244"/>
                    </a:lnTo>
                    <a:lnTo>
                      <a:pt x="550" y="240"/>
                    </a:lnTo>
                    <a:lnTo>
                      <a:pt x="556" y="240"/>
                    </a:lnTo>
                    <a:lnTo>
                      <a:pt x="560" y="240"/>
                    </a:lnTo>
                    <a:lnTo>
                      <a:pt x="566" y="240"/>
                    </a:lnTo>
                    <a:lnTo>
                      <a:pt x="570" y="240"/>
                    </a:lnTo>
                    <a:lnTo>
                      <a:pt x="570" y="234"/>
                    </a:lnTo>
                    <a:lnTo>
                      <a:pt x="576" y="234"/>
                    </a:lnTo>
                    <a:lnTo>
                      <a:pt x="580" y="234"/>
                    </a:lnTo>
                    <a:lnTo>
                      <a:pt x="586" y="234"/>
                    </a:lnTo>
                    <a:lnTo>
                      <a:pt x="586" y="228"/>
                    </a:lnTo>
                    <a:lnTo>
                      <a:pt x="590" y="228"/>
                    </a:lnTo>
                    <a:lnTo>
                      <a:pt x="596" y="228"/>
                    </a:lnTo>
                    <a:lnTo>
                      <a:pt x="600" y="228"/>
                    </a:lnTo>
                    <a:lnTo>
                      <a:pt x="606" y="228"/>
                    </a:lnTo>
                    <a:lnTo>
                      <a:pt x="612" y="228"/>
                    </a:lnTo>
                    <a:lnTo>
                      <a:pt x="616" y="228"/>
                    </a:lnTo>
                    <a:lnTo>
                      <a:pt x="622" y="228"/>
                    </a:lnTo>
                    <a:lnTo>
                      <a:pt x="626" y="228"/>
                    </a:lnTo>
                    <a:lnTo>
                      <a:pt x="626" y="224"/>
                    </a:lnTo>
                    <a:lnTo>
                      <a:pt x="632" y="224"/>
                    </a:lnTo>
                    <a:lnTo>
                      <a:pt x="636" y="224"/>
                    </a:lnTo>
                    <a:lnTo>
                      <a:pt x="642" y="224"/>
                    </a:lnTo>
                    <a:lnTo>
                      <a:pt x="642" y="218"/>
                    </a:lnTo>
                    <a:lnTo>
                      <a:pt x="646" y="218"/>
                    </a:lnTo>
                    <a:lnTo>
                      <a:pt x="646" y="214"/>
                    </a:lnTo>
                    <a:lnTo>
                      <a:pt x="652" y="214"/>
                    </a:lnTo>
                    <a:lnTo>
                      <a:pt x="658" y="208"/>
                    </a:lnTo>
                    <a:lnTo>
                      <a:pt x="662" y="208"/>
                    </a:lnTo>
                    <a:lnTo>
                      <a:pt x="662" y="204"/>
                    </a:lnTo>
                    <a:lnTo>
                      <a:pt x="668" y="204"/>
                    </a:lnTo>
                    <a:lnTo>
                      <a:pt x="668" y="198"/>
                    </a:lnTo>
                    <a:lnTo>
                      <a:pt x="672" y="198"/>
                    </a:lnTo>
                    <a:lnTo>
                      <a:pt x="672" y="194"/>
                    </a:lnTo>
                    <a:lnTo>
                      <a:pt x="678" y="194"/>
                    </a:lnTo>
                    <a:lnTo>
                      <a:pt x="678" y="188"/>
                    </a:lnTo>
                    <a:lnTo>
                      <a:pt x="678" y="182"/>
                    </a:lnTo>
                    <a:lnTo>
                      <a:pt x="678" y="178"/>
                    </a:lnTo>
                    <a:lnTo>
                      <a:pt x="682" y="178"/>
                    </a:lnTo>
                  </a:path>
                </a:pathLst>
              </a:custGeom>
              <a:noFill/>
              <a:ln w="19050">
                <a:solidFill>
                  <a:srgbClr val="000000"/>
                </a:solidFill>
                <a:round/>
                <a:headEnd/>
                <a:tailEnd/>
              </a:ln>
            </p:spPr>
            <p:txBody>
              <a:bodyPr/>
              <a:lstStyle/>
              <a:p>
                <a:endParaRPr lang="zh-TW" altLang="en-US"/>
              </a:p>
            </p:txBody>
          </p:sp>
          <p:sp>
            <p:nvSpPr>
              <p:cNvPr id="31" name="Freeform 434"/>
              <p:cNvSpPr>
                <a:spLocks/>
              </p:cNvSpPr>
              <p:nvPr/>
            </p:nvSpPr>
            <p:spPr bwMode="auto">
              <a:xfrm>
                <a:off x="2714" y="2688"/>
                <a:ext cx="106" cy="98"/>
              </a:xfrm>
              <a:custGeom>
                <a:avLst/>
                <a:gdLst>
                  <a:gd name="T0" fmla="*/ 0 w 106"/>
                  <a:gd name="T1" fmla="*/ 26 h 98"/>
                  <a:gd name="T2" fmla="*/ 0 w 106"/>
                  <a:gd name="T3" fmla="*/ 20 h 98"/>
                  <a:gd name="T4" fmla="*/ 4 w 106"/>
                  <a:gd name="T5" fmla="*/ 20 h 98"/>
                  <a:gd name="T6" fmla="*/ 4 w 106"/>
                  <a:gd name="T7" fmla="*/ 16 h 98"/>
                  <a:gd name="T8" fmla="*/ 10 w 106"/>
                  <a:gd name="T9" fmla="*/ 16 h 98"/>
                  <a:gd name="T10" fmla="*/ 16 w 106"/>
                  <a:gd name="T11" fmla="*/ 16 h 98"/>
                  <a:gd name="T12" fmla="*/ 16 w 106"/>
                  <a:gd name="T13" fmla="*/ 10 h 98"/>
                  <a:gd name="T14" fmla="*/ 20 w 106"/>
                  <a:gd name="T15" fmla="*/ 10 h 98"/>
                  <a:gd name="T16" fmla="*/ 20 w 106"/>
                  <a:gd name="T17" fmla="*/ 6 h 98"/>
                  <a:gd name="T18" fmla="*/ 26 w 106"/>
                  <a:gd name="T19" fmla="*/ 6 h 98"/>
                  <a:gd name="T20" fmla="*/ 30 w 106"/>
                  <a:gd name="T21" fmla="*/ 6 h 98"/>
                  <a:gd name="T22" fmla="*/ 36 w 106"/>
                  <a:gd name="T23" fmla="*/ 6 h 98"/>
                  <a:gd name="T24" fmla="*/ 40 w 106"/>
                  <a:gd name="T25" fmla="*/ 6 h 98"/>
                  <a:gd name="T26" fmla="*/ 40 w 106"/>
                  <a:gd name="T27" fmla="*/ 0 h 98"/>
                  <a:gd name="T28" fmla="*/ 46 w 106"/>
                  <a:gd name="T29" fmla="*/ 0 h 98"/>
                  <a:gd name="T30" fmla="*/ 50 w 106"/>
                  <a:gd name="T31" fmla="*/ 0 h 98"/>
                  <a:gd name="T32" fmla="*/ 56 w 106"/>
                  <a:gd name="T33" fmla="*/ 0 h 98"/>
                  <a:gd name="T34" fmla="*/ 62 w 106"/>
                  <a:gd name="T35" fmla="*/ 0 h 98"/>
                  <a:gd name="T36" fmla="*/ 66 w 106"/>
                  <a:gd name="T37" fmla="*/ 0 h 98"/>
                  <a:gd name="T38" fmla="*/ 66 w 106"/>
                  <a:gd name="T39" fmla="*/ 6 h 98"/>
                  <a:gd name="T40" fmla="*/ 72 w 106"/>
                  <a:gd name="T41" fmla="*/ 6 h 98"/>
                  <a:gd name="T42" fmla="*/ 76 w 106"/>
                  <a:gd name="T43" fmla="*/ 10 h 98"/>
                  <a:gd name="T44" fmla="*/ 82 w 106"/>
                  <a:gd name="T45" fmla="*/ 10 h 98"/>
                  <a:gd name="T46" fmla="*/ 82 w 106"/>
                  <a:gd name="T47" fmla="*/ 16 h 98"/>
                  <a:gd name="T48" fmla="*/ 86 w 106"/>
                  <a:gd name="T49" fmla="*/ 16 h 98"/>
                  <a:gd name="T50" fmla="*/ 86 w 106"/>
                  <a:gd name="T51" fmla="*/ 20 h 98"/>
                  <a:gd name="T52" fmla="*/ 92 w 106"/>
                  <a:gd name="T53" fmla="*/ 20 h 98"/>
                  <a:gd name="T54" fmla="*/ 92 w 106"/>
                  <a:gd name="T55" fmla="*/ 26 h 98"/>
                  <a:gd name="T56" fmla="*/ 96 w 106"/>
                  <a:gd name="T57" fmla="*/ 26 h 98"/>
                  <a:gd name="T58" fmla="*/ 96 w 106"/>
                  <a:gd name="T59" fmla="*/ 30 h 98"/>
                  <a:gd name="T60" fmla="*/ 102 w 106"/>
                  <a:gd name="T61" fmla="*/ 36 h 98"/>
                  <a:gd name="T62" fmla="*/ 102 w 106"/>
                  <a:gd name="T63" fmla="*/ 42 h 98"/>
                  <a:gd name="T64" fmla="*/ 106 w 106"/>
                  <a:gd name="T65" fmla="*/ 42 h 98"/>
                  <a:gd name="T66" fmla="*/ 106 w 106"/>
                  <a:gd name="T67" fmla="*/ 46 h 98"/>
                  <a:gd name="T68" fmla="*/ 106 w 106"/>
                  <a:gd name="T69" fmla="*/ 52 h 98"/>
                  <a:gd name="T70" fmla="*/ 106 w 106"/>
                  <a:gd name="T71" fmla="*/ 56 h 98"/>
                  <a:gd name="T72" fmla="*/ 106 w 106"/>
                  <a:gd name="T73" fmla="*/ 62 h 98"/>
                  <a:gd name="T74" fmla="*/ 102 w 106"/>
                  <a:gd name="T75" fmla="*/ 62 h 98"/>
                  <a:gd name="T76" fmla="*/ 102 w 106"/>
                  <a:gd name="T77" fmla="*/ 66 h 98"/>
                  <a:gd name="T78" fmla="*/ 96 w 106"/>
                  <a:gd name="T79" fmla="*/ 72 h 98"/>
                  <a:gd name="T80" fmla="*/ 96 w 106"/>
                  <a:gd name="T81" fmla="*/ 76 h 98"/>
                  <a:gd name="T82" fmla="*/ 92 w 106"/>
                  <a:gd name="T83" fmla="*/ 82 h 98"/>
                  <a:gd name="T84" fmla="*/ 86 w 106"/>
                  <a:gd name="T85" fmla="*/ 86 h 98"/>
                  <a:gd name="T86" fmla="*/ 82 w 106"/>
                  <a:gd name="T87" fmla="*/ 86 h 98"/>
                  <a:gd name="T88" fmla="*/ 76 w 106"/>
                  <a:gd name="T89" fmla="*/ 86 h 98"/>
                  <a:gd name="T90" fmla="*/ 76 w 106"/>
                  <a:gd name="T91" fmla="*/ 92 h 98"/>
                  <a:gd name="T92" fmla="*/ 72 w 106"/>
                  <a:gd name="T93" fmla="*/ 92 h 98"/>
                  <a:gd name="T94" fmla="*/ 66 w 106"/>
                  <a:gd name="T95" fmla="*/ 92 h 98"/>
                  <a:gd name="T96" fmla="*/ 62 w 106"/>
                  <a:gd name="T97" fmla="*/ 92 h 98"/>
                  <a:gd name="T98" fmla="*/ 56 w 106"/>
                  <a:gd name="T99" fmla="*/ 92 h 98"/>
                  <a:gd name="T100" fmla="*/ 56 w 106"/>
                  <a:gd name="T101" fmla="*/ 98 h 98"/>
                  <a:gd name="T102" fmla="*/ 50 w 106"/>
                  <a:gd name="T103" fmla="*/ 98 h 98"/>
                  <a:gd name="T104" fmla="*/ 46 w 106"/>
                  <a:gd name="T105" fmla="*/ 98 h 98"/>
                  <a:gd name="T106" fmla="*/ 40 w 106"/>
                  <a:gd name="T107" fmla="*/ 98 h 98"/>
                  <a:gd name="T108" fmla="*/ 36 w 106"/>
                  <a:gd name="T109" fmla="*/ 98 h 98"/>
                  <a:gd name="T110" fmla="*/ 30 w 106"/>
                  <a:gd name="T111" fmla="*/ 98 h 98"/>
                  <a:gd name="T112" fmla="*/ 20 w 106"/>
                  <a:gd name="T113" fmla="*/ 98 h 98"/>
                  <a:gd name="T114" fmla="*/ 16 w 106"/>
                  <a:gd name="T115" fmla="*/ 98 h 98"/>
                  <a:gd name="T116" fmla="*/ 10 w 106"/>
                  <a:gd name="T117" fmla="*/ 98 h 98"/>
                  <a:gd name="T118" fmla="*/ 0 w 106"/>
                  <a:gd name="T119" fmla="*/ 26 h 9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6"/>
                  <a:gd name="T181" fmla="*/ 0 h 98"/>
                  <a:gd name="T182" fmla="*/ 106 w 106"/>
                  <a:gd name="T183" fmla="*/ 98 h 9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6" h="98">
                    <a:moveTo>
                      <a:pt x="0" y="26"/>
                    </a:moveTo>
                    <a:lnTo>
                      <a:pt x="0" y="20"/>
                    </a:lnTo>
                    <a:lnTo>
                      <a:pt x="4" y="20"/>
                    </a:lnTo>
                    <a:lnTo>
                      <a:pt x="4" y="16"/>
                    </a:lnTo>
                    <a:lnTo>
                      <a:pt x="10" y="16"/>
                    </a:lnTo>
                    <a:lnTo>
                      <a:pt x="16" y="16"/>
                    </a:lnTo>
                    <a:lnTo>
                      <a:pt x="16" y="10"/>
                    </a:lnTo>
                    <a:lnTo>
                      <a:pt x="20" y="10"/>
                    </a:lnTo>
                    <a:lnTo>
                      <a:pt x="20" y="6"/>
                    </a:lnTo>
                    <a:lnTo>
                      <a:pt x="26" y="6"/>
                    </a:lnTo>
                    <a:lnTo>
                      <a:pt x="30" y="6"/>
                    </a:lnTo>
                    <a:lnTo>
                      <a:pt x="36" y="6"/>
                    </a:lnTo>
                    <a:lnTo>
                      <a:pt x="40" y="6"/>
                    </a:lnTo>
                    <a:lnTo>
                      <a:pt x="40" y="0"/>
                    </a:lnTo>
                    <a:lnTo>
                      <a:pt x="46" y="0"/>
                    </a:lnTo>
                    <a:lnTo>
                      <a:pt x="50" y="0"/>
                    </a:lnTo>
                    <a:lnTo>
                      <a:pt x="56" y="0"/>
                    </a:lnTo>
                    <a:lnTo>
                      <a:pt x="62" y="0"/>
                    </a:lnTo>
                    <a:lnTo>
                      <a:pt x="66" y="0"/>
                    </a:lnTo>
                    <a:lnTo>
                      <a:pt x="66" y="6"/>
                    </a:lnTo>
                    <a:lnTo>
                      <a:pt x="72" y="6"/>
                    </a:lnTo>
                    <a:lnTo>
                      <a:pt x="76" y="10"/>
                    </a:lnTo>
                    <a:lnTo>
                      <a:pt x="82" y="10"/>
                    </a:lnTo>
                    <a:lnTo>
                      <a:pt x="82" y="16"/>
                    </a:lnTo>
                    <a:lnTo>
                      <a:pt x="86" y="16"/>
                    </a:lnTo>
                    <a:lnTo>
                      <a:pt x="86" y="20"/>
                    </a:lnTo>
                    <a:lnTo>
                      <a:pt x="92" y="20"/>
                    </a:lnTo>
                    <a:lnTo>
                      <a:pt x="92" y="26"/>
                    </a:lnTo>
                    <a:lnTo>
                      <a:pt x="96" y="26"/>
                    </a:lnTo>
                    <a:lnTo>
                      <a:pt x="96" y="30"/>
                    </a:lnTo>
                    <a:lnTo>
                      <a:pt x="102" y="36"/>
                    </a:lnTo>
                    <a:lnTo>
                      <a:pt x="102" y="42"/>
                    </a:lnTo>
                    <a:lnTo>
                      <a:pt x="106" y="42"/>
                    </a:lnTo>
                    <a:lnTo>
                      <a:pt x="106" y="46"/>
                    </a:lnTo>
                    <a:lnTo>
                      <a:pt x="106" y="52"/>
                    </a:lnTo>
                    <a:lnTo>
                      <a:pt x="106" y="56"/>
                    </a:lnTo>
                    <a:lnTo>
                      <a:pt x="106" y="62"/>
                    </a:lnTo>
                    <a:lnTo>
                      <a:pt x="102" y="62"/>
                    </a:lnTo>
                    <a:lnTo>
                      <a:pt x="102" y="66"/>
                    </a:lnTo>
                    <a:lnTo>
                      <a:pt x="96" y="72"/>
                    </a:lnTo>
                    <a:lnTo>
                      <a:pt x="96" y="76"/>
                    </a:lnTo>
                    <a:lnTo>
                      <a:pt x="92" y="82"/>
                    </a:lnTo>
                    <a:lnTo>
                      <a:pt x="86" y="86"/>
                    </a:lnTo>
                    <a:lnTo>
                      <a:pt x="82" y="86"/>
                    </a:lnTo>
                    <a:lnTo>
                      <a:pt x="76" y="86"/>
                    </a:lnTo>
                    <a:lnTo>
                      <a:pt x="76" y="92"/>
                    </a:lnTo>
                    <a:lnTo>
                      <a:pt x="72" y="92"/>
                    </a:lnTo>
                    <a:lnTo>
                      <a:pt x="66" y="92"/>
                    </a:lnTo>
                    <a:lnTo>
                      <a:pt x="62" y="92"/>
                    </a:lnTo>
                    <a:lnTo>
                      <a:pt x="56" y="92"/>
                    </a:lnTo>
                    <a:lnTo>
                      <a:pt x="56" y="98"/>
                    </a:lnTo>
                    <a:lnTo>
                      <a:pt x="50" y="98"/>
                    </a:lnTo>
                    <a:lnTo>
                      <a:pt x="46" y="98"/>
                    </a:lnTo>
                    <a:lnTo>
                      <a:pt x="40" y="98"/>
                    </a:lnTo>
                    <a:lnTo>
                      <a:pt x="36" y="98"/>
                    </a:lnTo>
                    <a:lnTo>
                      <a:pt x="30" y="98"/>
                    </a:lnTo>
                    <a:lnTo>
                      <a:pt x="20" y="98"/>
                    </a:lnTo>
                    <a:lnTo>
                      <a:pt x="16" y="98"/>
                    </a:lnTo>
                    <a:lnTo>
                      <a:pt x="10" y="98"/>
                    </a:lnTo>
                    <a:lnTo>
                      <a:pt x="0" y="26"/>
                    </a:lnTo>
                    <a:close/>
                  </a:path>
                </a:pathLst>
              </a:custGeom>
              <a:solidFill>
                <a:srgbClr val="CCCCCC"/>
              </a:solidFill>
              <a:ln w="9525">
                <a:noFill/>
                <a:round/>
                <a:headEnd/>
                <a:tailEnd/>
              </a:ln>
            </p:spPr>
            <p:txBody>
              <a:bodyPr/>
              <a:lstStyle/>
              <a:p>
                <a:endParaRPr lang="zh-TW" altLang="en-US"/>
              </a:p>
            </p:txBody>
          </p:sp>
          <p:sp>
            <p:nvSpPr>
              <p:cNvPr id="32" name="Freeform 435"/>
              <p:cNvSpPr>
                <a:spLocks/>
              </p:cNvSpPr>
              <p:nvPr/>
            </p:nvSpPr>
            <p:spPr bwMode="auto">
              <a:xfrm>
                <a:off x="2622" y="2790"/>
                <a:ext cx="26" cy="26"/>
              </a:xfrm>
              <a:custGeom>
                <a:avLst/>
                <a:gdLst>
                  <a:gd name="T0" fmla="*/ 0 w 26"/>
                  <a:gd name="T1" fmla="*/ 20 h 26"/>
                  <a:gd name="T2" fmla="*/ 0 w 26"/>
                  <a:gd name="T3" fmla="*/ 16 h 26"/>
                  <a:gd name="T4" fmla="*/ 4 w 26"/>
                  <a:gd name="T5" fmla="*/ 16 h 26"/>
                  <a:gd name="T6" fmla="*/ 4 w 26"/>
                  <a:gd name="T7" fmla="*/ 10 h 26"/>
                  <a:gd name="T8" fmla="*/ 8 w 26"/>
                  <a:gd name="T9" fmla="*/ 10 h 26"/>
                  <a:gd name="T10" fmla="*/ 8 w 26"/>
                  <a:gd name="T11" fmla="*/ 6 h 26"/>
                  <a:gd name="T12" fmla="*/ 12 w 26"/>
                  <a:gd name="T13" fmla="*/ 6 h 26"/>
                  <a:gd name="T14" fmla="*/ 18 w 26"/>
                  <a:gd name="T15" fmla="*/ 6 h 26"/>
                  <a:gd name="T16" fmla="*/ 22 w 26"/>
                  <a:gd name="T17" fmla="*/ 6 h 26"/>
                  <a:gd name="T18" fmla="*/ 22 w 26"/>
                  <a:gd name="T19" fmla="*/ 0 h 26"/>
                  <a:gd name="T20" fmla="*/ 26 w 26"/>
                  <a:gd name="T21" fmla="*/ 0 h 26"/>
                  <a:gd name="T22" fmla="*/ 22 w 26"/>
                  <a:gd name="T23" fmla="*/ 6 h 26"/>
                  <a:gd name="T24" fmla="*/ 22 w 26"/>
                  <a:gd name="T25" fmla="*/ 10 h 26"/>
                  <a:gd name="T26" fmla="*/ 18 w 26"/>
                  <a:gd name="T27" fmla="*/ 10 h 26"/>
                  <a:gd name="T28" fmla="*/ 12 w 26"/>
                  <a:gd name="T29" fmla="*/ 16 h 26"/>
                  <a:gd name="T30" fmla="*/ 12 w 26"/>
                  <a:gd name="T31" fmla="*/ 20 h 26"/>
                  <a:gd name="T32" fmla="*/ 8 w 26"/>
                  <a:gd name="T33" fmla="*/ 20 h 26"/>
                  <a:gd name="T34" fmla="*/ 4 w 26"/>
                  <a:gd name="T35" fmla="*/ 26 h 26"/>
                  <a:gd name="T36" fmla="*/ 0 w 26"/>
                  <a:gd name="T37" fmla="*/ 20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
                  <a:gd name="T58" fmla="*/ 0 h 26"/>
                  <a:gd name="T59" fmla="*/ 26 w 26"/>
                  <a:gd name="T60" fmla="*/ 26 h 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 h="26">
                    <a:moveTo>
                      <a:pt x="0" y="20"/>
                    </a:moveTo>
                    <a:lnTo>
                      <a:pt x="0" y="16"/>
                    </a:lnTo>
                    <a:lnTo>
                      <a:pt x="4" y="16"/>
                    </a:lnTo>
                    <a:lnTo>
                      <a:pt x="4" y="10"/>
                    </a:lnTo>
                    <a:lnTo>
                      <a:pt x="8" y="10"/>
                    </a:lnTo>
                    <a:lnTo>
                      <a:pt x="8" y="6"/>
                    </a:lnTo>
                    <a:lnTo>
                      <a:pt x="12" y="6"/>
                    </a:lnTo>
                    <a:lnTo>
                      <a:pt x="18" y="6"/>
                    </a:lnTo>
                    <a:lnTo>
                      <a:pt x="22" y="6"/>
                    </a:lnTo>
                    <a:lnTo>
                      <a:pt x="22" y="0"/>
                    </a:lnTo>
                    <a:lnTo>
                      <a:pt x="26" y="0"/>
                    </a:lnTo>
                    <a:lnTo>
                      <a:pt x="22" y="6"/>
                    </a:lnTo>
                    <a:lnTo>
                      <a:pt x="22" y="10"/>
                    </a:lnTo>
                    <a:lnTo>
                      <a:pt x="18" y="10"/>
                    </a:lnTo>
                    <a:lnTo>
                      <a:pt x="12" y="16"/>
                    </a:lnTo>
                    <a:lnTo>
                      <a:pt x="12" y="20"/>
                    </a:lnTo>
                    <a:lnTo>
                      <a:pt x="8" y="20"/>
                    </a:lnTo>
                    <a:lnTo>
                      <a:pt x="4" y="26"/>
                    </a:lnTo>
                    <a:lnTo>
                      <a:pt x="0" y="20"/>
                    </a:lnTo>
                    <a:close/>
                  </a:path>
                </a:pathLst>
              </a:custGeom>
              <a:solidFill>
                <a:srgbClr val="CCCCCC"/>
              </a:solidFill>
              <a:ln w="9525">
                <a:noFill/>
                <a:round/>
                <a:headEnd/>
                <a:tailEnd/>
              </a:ln>
            </p:spPr>
            <p:txBody>
              <a:bodyPr/>
              <a:lstStyle/>
              <a:p>
                <a:endParaRPr lang="zh-TW" altLang="en-US"/>
              </a:p>
            </p:txBody>
          </p:sp>
          <p:sp>
            <p:nvSpPr>
              <p:cNvPr id="33" name="Freeform 436"/>
              <p:cNvSpPr>
                <a:spLocks/>
              </p:cNvSpPr>
              <p:nvPr/>
            </p:nvSpPr>
            <p:spPr bwMode="auto">
              <a:xfrm>
                <a:off x="2714" y="2688"/>
                <a:ext cx="106" cy="98"/>
              </a:xfrm>
              <a:custGeom>
                <a:avLst/>
                <a:gdLst>
                  <a:gd name="T0" fmla="*/ 0 w 106"/>
                  <a:gd name="T1" fmla="*/ 26 h 98"/>
                  <a:gd name="T2" fmla="*/ 0 w 106"/>
                  <a:gd name="T3" fmla="*/ 20 h 98"/>
                  <a:gd name="T4" fmla="*/ 4 w 106"/>
                  <a:gd name="T5" fmla="*/ 20 h 98"/>
                  <a:gd name="T6" fmla="*/ 4 w 106"/>
                  <a:gd name="T7" fmla="*/ 16 h 98"/>
                  <a:gd name="T8" fmla="*/ 10 w 106"/>
                  <a:gd name="T9" fmla="*/ 16 h 98"/>
                  <a:gd name="T10" fmla="*/ 16 w 106"/>
                  <a:gd name="T11" fmla="*/ 16 h 98"/>
                  <a:gd name="T12" fmla="*/ 16 w 106"/>
                  <a:gd name="T13" fmla="*/ 10 h 98"/>
                  <a:gd name="T14" fmla="*/ 20 w 106"/>
                  <a:gd name="T15" fmla="*/ 10 h 98"/>
                  <a:gd name="T16" fmla="*/ 20 w 106"/>
                  <a:gd name="T17" fmla="*/ 6 h 98"/>
                  <a:gd name="T18" fmla="*/ 26 w 106"/>
                  <a:gd name="T19" fmla="*/ 6 h 98"/>
                  <a:gd name="T20" fmla="*/ 30 w 106"/>
                  <a:gd name="T21" fmla="*/ 6 h 98"/>
                  <a:gd name="T22" fmla="*/ 36 w 106"/>
                  <a:gd name="T23" fmla="*/ 6 h 98"/>
                  <a:gd name="T24" fmla="*/ 40 w 106"/>
                  <a:gd name="T25" fmla="*/ 6 h 98"/>
                  <a:gd name="T26" fmla="*/ 40 w 106"/>
                  <a:gd name="T27" fmla="*/ 0 h 98"/>
                  <a:gd name="T28" fmla="*/ 46 w 106"/>
                  <a:gd name="T29" fmla="*/ 0 h 98"/>
                  <a:gd name="T30" fmla="*/ 50 w 106"/>
                  <a:gd name="T31" fmla="*/ 0 h 98"/>
                  <a:gd name="T32" fmla="*/ 56 w 106"/>
                  <a:gd name="T33" fmla="*/ 0 h 98"/>
                  <a:gd name="T34" fmla="*/ 62 w 106"/>
                  <a:gd name="T35" fmla="*/ 0 h 98"/>
                  <a:gd name="T36" fmla="*/ 66 w 106"/>
                  <a:gd name="T37" fmla="*/ 0 h 98"/>
                  <a:gd name="T38" fmla="*/ 66 w 106"/>
                  <a:gd name="T39" fmla="*/ 6 h 98"/>
                  <a:gd name="T40" fmla="*/ 72 w 106"/>
                  <a:gd name="T41" fmla="*/ 6 h 98"/>
                  <a:gd name="T42" fmla="*/ 76 w 106"/>
                  <a:gd name="T43" fmla="*/ 10 h 98"/>
                  <a:gd name="T44" fmla="*/ 82 w 106"/>
                  <a:gd name="T45" fmla="*/ 10 h 98"/>
                  <a:gd name="T46" fmla="*/ 82 w 106"/>
                  <a:gd name="T47" fmla="*/ 16 h 98"/>
                  <a:gd name="T48" fmla="*/ 86 w 106"/>
                  <a:gd name="T49" fmla="*/ 16 h 98"/>
                  <a:gd name="T50" fmla="*/ 86 w 106"/>
                  <a:gd name="T51" fmla="*/ 20 h 98"/>
                  <a:gd name="T52" fmla="*/ 92 w 106"/>
                  <a:gd name="T53" fmla="*/ 20 h 98"/>
                  <a:gd name="T54" fmla="*/ 92 w 106"/>
                  <a:gd name="T55" fmla="*/ 26 h 98"/>
                  <a:gd name="T56" fmla="*/ 96 w 106"/>
                  <a:gd name="T57" fmla="*/ 26 h 98"/>
                  <a:gd name="T58" fmla="*/ 96 w 106"/>
                  <a:gd name="T59" fmla="*/ 30 h 98"/>
                  <a:gd name="T60" fmla="*/ 102 w 106"/>
                  <a:gd name="T61" fmla="*/ 36 h 98"/>
                  <a:gd name="T62" fmla="*/ 102 w 106"/>
                  <a:gd name="T63" fmla="*/ 42 h 98"/>
                  <a:gd name="T64" fmla="*/ 106 w 106"/>
                  <a:gd name="T65" fmla="*/ 42 h 98"/>
                  <a:gd name="T66" fmla="*/ 106 w 106"/>
                  <a:gd name="T67" fmla="*/ 46 h 98"/>
                  <a:gd name="T68" fmla="*/ 106 w 106"/>
                  <a:gd name="T69" fmla="*/ 52 h 98"/>
                  <a:gd name="T70" fmla="*/ 106 w 106"/>
                  <a:gd name="T71" fmla="*/ 56 h 98"/>
                  <a:gd name="T72" fmla="*/ 106 w 106"/>
                  <a:gd name="T73" fmla="*/ 62 h 98"/>
                  <a:gd name="T74" fmla="*/ 102 w 106"/>
                  <a:gd name="T75" fmla="*/ 62 h 98"/>
                  <a:gd name="T76" fmla="*/ 102 w 106"/>
                  <a:gd name="T77" fmla="*/ 66 h 98"/>
                  <a:gd name="T78" fmla="*/ 96 w 106"/>
                  <a:gd name="T79" fmla="*/ 72 h 98"/>
                  <a:gd name="T80" fmla="*/ 96 w 106"/>
                  <a:gd name="T81" fmla="*/ 76 h 98"/>
                  <a:gd name="T82" fmla="*/ 92 w 106"/>
                  <a:gd name="T83" fmla="*/ 82 h 98"/>
                  <a:gd name="T84" fmla="*/ 86 w 106"/>
                  <a:gd name="T85" fmla="*/ 86 h 98"/>
                  <a:gd name="T86" fmla="*/ 82 w 106"/>
                  <a:gd name="T87" fmla="*/ 86 h 98"/>
                  <a:gd name="T88" fmla="*/ 76 w 106"/>
                  <a:gd name="T89" fmla="*/ 86 h 98"/>
                  <a:gd name="T90" fmla="*/ 76 w 106"/>
                  <a:gd name="T91" fmla="*/ 92 h 98"/>
                  <a:gd name="T92" fmla="*/ 72 w 106"/>
                  <a:gd name="T93" fmla="*/ 92 h 98"/>
                  <a:gd name="T94" fmla="*/ 66 w 106"/>
                  <a:gd name="T95" fmla="*/ 92 h 98"/>
                  <a:gd name="T96" fmla="*/ 62 w 106"/>
                  <a:gd name="T97" fmla="*/ 92 h 98"/>
                  <a:gd name="T98" fmla="*/ 56 w 106"/>
                  <a:gd name="T99" fmla="*/ 92 h 98"/>
                  <a:gd name="T100" fmla="*/ 56 w 106"/>
                  <a:gd name="T101" fmla="*/ 98 h 98"/>
                  <a:gd name="T102" fmla="*/ 50 w 106"/>
                  <a:gd name="T103" fmla="*/ 98 h 98"/>
                  <a:gd name="T104" fmla="*/ 46 w 106"/>
                  <a:gd name="T105" fmla="*/ 98 h 98"/>
                  <a:gd name="T106" fmla="*/ 40 w 106"/>
                  <a:gd name="T107" fmla="*/ 98 h 98"/>
                  <a:gd name="T108" fmla="*/ 36 w 106"/>
                  <a:gd name="T109" fmla="*/ 98 h 98"/>
                  <a:gd name="T110" fmla="*/ 30 w 106"/>
                  <a:gd name="T111" fmla="*/ 98 h 98"/>
                  <a:gd name="T112" fmla="*/ 20 w 106"/>
                  <a:gd name="T113" fmla="*/ 98 h 98"/>
                  <a:gd name="T114" fmla="*/ 16 w 106"/>
                  <a:gd name="T115" fmla="*/ 98 h 98"/>
                  <a:gd name="T116" fmla="*/ 10 w 106"/>
                  <a:gd name="T117" fmla="*/ 98 h 9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6"/>
                  <a:gd name="T178" fmla="*/ 0 h 98"/>
                  <a:gd name="T179" fmla="*/ 106 w 106"/>
                  <a:gd name="T180" fmla="*/ 98 h 9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6" h="98">
                    <a:moveTo>
                      <a:pt x="0" y="26"/>
                    </a:moveTo>
                    <a:lnTo>
                      <a:pt x="0" y="20"/>
                    </a:lnTo>
                    <a:lnTo>
                      <a:pt x="4" y="20"/>
                    </a:lnTo>
                    <a:lnTo>
                      <a:pt x="4" y="16"/>
                    </a:lnTo>
                    <a:lnTo>
                      <a:pt x="10" y="16"/>
                    </a:lnTo>
                    <a:lnTo>
                      <a:pt x="16" y="16"/>
                    </a:lnTo>
                    <a:lnTo>
                      <a:pt x="16" y="10"/>
                    </a:lnTo>
                    <a:lnTo>
                      <a:pt x="20" y="10"/>
                    </a:lnTo>
                    <a:lnTo>
                      <a:pt x="20" y="6"/>
                    </a:lnTo>
                    <a:lnTo>
                      <a:pt x="26" y="6"/>
                    </a:lnTo>
                    <a:lnTo>
                      <a:pt x="30" y="6"/>
                    </a:lnTo>
                    <a:lnTo>
                      <a:pt x="36" y="6"/>
                    </a:lnTo>
                    <a:lnTo>
                      <a:pt x="40" y="6"/>
                    </a:lnTo>
                    <a:lnTo>
                      <a:pt x="40" y="0"/>
                    </a:lnTo>
                    <a:lnTo>
                      <a:pt x="46" y="0"/>
                    </a:lnTo>
                    <a:lnTo>
                      <a:pt x="50" y="0"/>
                    </a:lnTo>
                    <a:lnTo>
                      <a:pt x="56" y="0"/>
                    </a:lnTo>
                    <a:lnTo>
                      <a:pt x="62" y="0"/>
                    </a:lnTo>
                    <a:lnTo>
                      <a:pt x="66" y="0"/>
                    </a:lnTo>
                    <a:lnTo>
                      <a:pt x="66" y="6"/>
                    </a:lnTo>
                    <a:lnTo>
                      <a:pt x="72" y="6"/>
                    </a:lnTo>
                    <a:lnTo>
                      <a:pt x="76" y="10"/>
                    </a:lnTo>
                    <a:lnTo>
                      <a:pt x="82" y="10"/>
                    </a:lnTo>
                    <a:lnTo>
                      <a:pt x="82" y="16"/>
                    </a:lnTo>
                    <a:lnTo>
                      <a:pt x="86" y="16"/>
                    </a:lnTo>
                    <a:lnTo>
                      <a:pt x="86" y="20"/>
                    </a:lnTo>
                    <a:lnTo>
                      <a:pt x="92" y="20"/>
                    </a:lnTo>
                    <a:lnTo>
                      <a:pt x="92" y="26"/>
                    </a:lnTo>
                    <a:lnTo>
                      <a:pt x="96" y="26"/>
                    </a:lnTo>
                    <a:lnTo>
                      <a:pt x="96" y="30"/>
                    </a:lnTo>
                    <a:lnTo>
                      <a:pt x="102" y="36"/>
                    </a:lnTo>
                    <a:lnTo>
                      <a:pt x="102" y="42"/>
                    </a:lnTo>
                    <a:lnTo>
                      <a:pt x="106" y="42"/>
                    </a:lnTo>
                    <a:lnTo>
                      <a:pt x="106" y="46"/>
                    </a:lnTo>
                    <a:lnTo>
                      <a:pt x="106" y="52"/>
                    </a:lnTo>
                    <a:lnTo>
                      <a:pt x="106" y="56"/>
                    </a:lnTo>
                    <a:lnTo>
                      <a:pt x="106" y="62"/>
                    </a:lnTo>
                    <a:lnTo>
                      <a:pt x="102" y="62"/>
                    </a:lnTo>
                    <a:lnTo>
                      <a:pt x="102" y="66"/>
                    </a:lnTo>
                    <a:lnTo>
                      <a:pt x="96" y="72"/>
                    </a:lnTo>
                    <a:lnTo>
                      <a:pt x="96" y="76"/>
                    </a:lnTo>
                    <a:lnTo>
                      <a:pt x="92" y="82"/>
                    </a:lnTo>
                    <a:lnTo>
                      <a:pt x="86" y="86"/>
                    </a:lnTo>
                    <a:lnTo>
                      <a:pt x="82" y="86"/>
                    </a:lnTo>
                    <a:lnTo>
                      <a:pt x="76" y="86"/>
                    </a:lnTo>
                    <a:lnTo>
                      <a:pt x="76" y="92"/>
                    </a:lnTo>
                    <a:lnTo>
                      <a:pt x="72" y="92"/>
                    </a:lnTo>
                    <a:lnTo>
                      <a:pt x="66" y="92"/>
                    </a:lnTo>
                    <a:lnTo>
                      <a:pt x="62" y="92"/>
                    </a:lnTo>
                    <a:lnTo>
                      <a:pt x="56" y="92"/>
                    </a:lnTo>
                    <a:lnTo>
                      <a:pt x="56" y="98"/>
                    </a:lnTo>
                    <a:lnTo>
                      <a:pt x="50" y="98"/>
                    </a:lnTo>
                    <a:lnTo>
                      <a:pt x="46" y="98"/>
                    </a:lnTo>
                    <a:lnTo>
                      <a:pt x="40" y="98"/>
                    </a:lnTo>
                    <a:lnTo>
                      <a:pt x="36" y="98"/>
                    </a:lnTo>
                    <a:lnTo>
                      <a:pt x="30" y="98"/>
                    </a:lnTo>
                    <a:lnTo>
                      <a:pt x="20" y="98"/>
                    </a:lnTo>
                    <a:lnTo>
                      <a:pt x="16" y="98"/>
                    </a:lnTo>
                    <a:lnTo>
                      <a:pt x="10" y="98"/>
                    </a:lnTo>
                  </a:path>
                </a:pathLst>
              </a:custGeom>
              <a:noFill/>
              <a:ln w="19050">
                <a:solidFill>
                  <a:srgbClr val="000000"/>
                </a:solidFill>
                <a:round/>
                <a:headEnd/>
                <a:tailEnd/>
              </a:ln>
            </p:spPr>
            <p:txBody>
              <a:bodyPr/>
              <a:lstStyle/>
              <a:p>
                <a:endParaRPr lang="zh-TW" altLang="en-US"/>
              </a:p>
            </p:txBody>
          </p:sp>
          <p:sp>
            <p:nvSpPr>
              <p:cNvPr id="34" name="Freeform 437"/>
              <p:cNvSpPr>
                <a:spLocks/>
              </p:cNvSpPr>
              <p:nvPr/>
            </p:nvSpPr>
            <p:spPr bwMode="auto">
              <a:xfrm>
                <a:off x="2622" y="2790"/>
                <a:ext cx="26" cy="26"/>
              </a:xfrm>
              <a:custGeom>
                <a:avLst/>
                <a:gdLst>
                  <a:gd name="T0" fmla="*/ 0 w 26"/>
                  <a:gd name="T1" fmla="*/ 20 h 26"/>
                  <a:gd name="T2" fmla="*/ 0 w 26"/>
                  <a:gd name="T3" fmla="*/ 16 h 26"/>
                  <a:gd name="T4" fmla="*/ 4 w 26"/>
                  <a:gd name="T5" fmla="*/ 16 h 26"/>
                  <a:gd name="T6" fmla="*/ 4 w 26"/>
                  <a:gd name="T7" fmla="*/ 10 h 26"/>
                  <a:gd name="T8" fmla="*/ 8 w 26"/>
                  <a:gd name="T9" fmla="*/ 10 h 26"/>
                  <a:gd name="T10" fmla="*/ 8 w 26"/>
                  <a:gd name="T11" fmla="*/ 6 h 26"/>
                  <a:gd name="T12" fmla="*/ 12 w 26"/>
                  <a:gd name="T13" fmla="*/ 6 h 26"/>
                  <a:gd name="T14" fmla="*/ 18 w 26"/>
                  <a:gd name="T15" fmla="*/ 6 h 26"/>
                  <a:gd name="T16" fmla="*/ 22 w 26"/>
                  <a:gd name="T17" fmla="*/ 6 h 26"/>
                  <a:gd name="T18" fmla="*/ 22 w 26"/>
                  <a:gd name="T19" fmla="*/ 0 h 26"/>
                  <a:gd name="T20" fmla="*/ 26 w 26"/>
                  <a:gd name="T21" fmla="*/ 0 h 26"/>
                  <a:gd name="T22" fmla="*/ 22 w 26"/>
                  <a:gd name="T23" fmla="*/ 6 h 26"/>
                  <a:gd name="T24" fmla="*/ 22 w 26"/>
                  <a:gd name="T25" fmla="*/ 10 h 26"/>
                  <a:gd name="T26" fmla="*/ 18 w 26"/>
                  <a:gd name="T27" fmla="*/ 10 h 26"/>
                  <a:gd name="T28" fmla="*/ 12 w 26"/>
                  <a:gd name="T29" fmla="*/ 16 h 26"/>
                  <a:gd name="T30" fmla="*/ 12 w 26"/>
                  <a:gd name="T31" fmla="*/ 20 h 26"/>
                  <a:gd name="T32" fmla="*/ 8 w 26"/>
                  <a:gd name="T33" fmla="*/ 20 h 26"/>
                  <a:gd name="T34" fmla="*/ 4 w 26"/>
                  <a:gd name="T35" fmla="*/ 26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
                  <a:gd name="T55" fmla="*/ 0 h 26"/>
                  <a:gd name="T56" fmla="*/ 26 w 26"/>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 h="26">
                    <a:moveTo>
                      <a:pt x="0" y="20"/>
                    </a:moveTo>
                    <a:lnTo>
                      <a:pt x="0" y="16"/>
                    </a:lnTo>
                    <a:lnTo>
                      <a:pt x="4" y="16"/>
                    </a:lnTo>
                    <a:lnTo>
                      <a:pt x="4" y="10"/>
                    </a:lnTo>
                    <a:lnTo>
                      <a:pt x="8" y="10"/>
                    </a:lnTo>
                    <a:lnTo>
                      <a:pt x="8" y="6"/>
                    </a:lnTo>
                    <a:lnTo>
                      <a:pt x="12" y="6"/>
                    </a:lnTo>
                    <a:lnTo>
                      <a:pt x="18" y="6"/>
                    </a:lnTo>
                    <a:lnTo>
                      <a:pt x="22" y="6"/>
                    </a:lnTo>
                    <a:lnTo>
                      <a:pt x="22" y="0"/>
                    </a:lnTo>
                    <a:lnTo>
                      <a:pt x="26" y="0"/>
                    </a:lnTo>
                    <a:lnTo>
                      <a:pt x="22" y="6"/>
                    </a:lnTo>
                    <a:lnTo>
                      <a:pt x="22" y="10"/>
                    </a:lnTo>
                    <a:lnTo>
                      <a:pt x="18" y="10"/>
                    </a:lnTo>
                    <a:lnTo>
                      <a:pt x="12" y="16"/>
                    </a:lnTo>
                    <a:lnTo>
                      <a:pt x="12" y="20"/>
                    </a:lnTo>
                    <a:lnTo>
                      <a:pt x="8" y="20"/>
                    </a:lnTo>
                    <a:lnTo>
                      <a:pt x="4" y="26"/>
                    </a:lnTo>
                  </a:path>
                </a:pathLst>
              </a:custGeom>
              <a:noFill/>
              <a:ln w="19050">
                <a:solidFill>
                  <a:srgbClr val="000000"/>
                </a:solidFill>
                <a:round/>
                <a:headEnd/>
                <a:tailEnd/>
              </a:ln>
            </p:spPr>
            <p:txBody>
              <a:bodyPr/>
              <a:lstStyle/>
              <a:p>
                <a:endParaRPr lang="zh-TW" altLang="en-US"/>
              </a:p>
            </p:txBody>
          </p:sp>
        </p:grpSp>
        <p:pic>
          <p:nvPicPr>
            <p:cNvPr id="35" name="圖片 34" descr="p540097-human_pancreas-spl.jpg"/>
            <p:cNvPicPr>
              <a:picLocks noChangeAspect="1"/>
            </p:cNvPicPr>
            <p:nvPr/>
          </p:nvPicPr>
          <p:blipFill>
            <a:blip r:embed="rId4" cstate="print">
              <a:clrChange>
                <a:clrFrom>
                  <a:srgbClr val="FFFFFF"/>
                </a:clrFrom>
                <a:clrTo>
                  <a:srgbClr val="FFFFFF">
                    <a:alpha val="0"/>
                  </a:srgbClr>
                </a:clrTo>
              </a:clrChange>
            </a:blip>
            <a:stretch>
              <a:fillRect/>
            </a:stretch>
          </p:blipFill>
          <p:spPr>
            <a:xfrm>
              <a:off x="795200" y="2446990"/>
              <a:ext cx="528247" cy="322928"/>
            </a:xfrm>
            <a:prstGeom prst="rect">
              <a:avLst/>
            </a:prstGeom>
          </p:spPr>
        </p:pic>
        <p:sp>
          <p:nvSpPr>
            <p:cNvPr id="36" name="橢圓 35"/>
            <p:cNvSpPr/>
            <p:nvPr/>
          </p:nvSpPr>
          <p:spPr>
            <a:xfrm>
              <a:off x="927169" y="2553005"/>
              <a:ext cx="94955" cy="97472"/>
            </a:xfrm>
            <a:prstGeom prst="ellipse">
              <a:avLst/>
            </a:prstGeom>
            <a:solidFill>
              <a:srgbClr val="FF99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橢圓 36"/>
            <p:cNvSpPr/>
            <p:nvPr/>
          </p:nvSpPr>
          <p:spPr>
            <a:xfrm>
              <a:off x="1079569" y="2506625"/>
              <a:ext cx="94955" cy="97472"/>
            </a:xfrm>
            <a:prstGeom prst="ellipse">
              <a:avLst/>
            </a:prstGeom>
            <a:solidFill>
              <a:srgbClr val="FF99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手繪多邊形 37"/>
            <p:cNvSpPr/>
            <p:nvPr/>
          </p:nvSpPr>
          <p:spPr bwMode="auto">
            <a:xfrm>
              <a:off x="1126435" y="1709531"/>
              <a:ext cx="1258956" cy="728869"/>
            </a:xfrm>
            <a:custGeom>
              <a:avLst/>
              <a:gdLst>
                <a:gd name="connsiteX0" fmla="*/ 0 w 1258956"/>
                <a:gd name="connsiteY0" fmla="*/ 728869 h 728869"/>
                <a:gd name="connsiteX1" fmla="*/ 463826 w 1258956"/>
                <a:gd name="connsiteY1" fmla="*/ 92765 h 728869"/>
                <a:gd name="connsiteX2" fmla="*/ 1258956 w 1258956"/>
                <a:gd name="connsiteY2" fmla="*/ 172278 h 728869"/>
              </a:gdLst>
              <a:ahLst/>
              <a:cxnLst>
                <a:cxn ang="0">
                  <a:pos x="connsiteX0" y="connsiteY0"/>
                </a:cxn>
                <a:cxn ang="0">
                  <a:pos x="connsiteX1" y="connsiteY1"/>
                </a:cxn>
                <a:cxn ang="0">
                  <a:pos x="connsiteX2" y="connsiteY2"/>
                </a:cxn>
              </a:cxnLst>
              <a:rect l="l" t="t" r="r" b="b"/>
              <a:pathLst>
                <a:path w="1258956" h="728869">
                  <a:moveTo>
                    <a:pt x="0" y="728869"/>
                  </a:moveTo>
                  <a:cubicBezTo>
                    <a:pt x="127000" y="457199"/>
                    <a:pt x="254000" y="185530"/>
                    <a:pt x="463826" y="92765"/>
                  </a:cubicBezTo>
                  <a:cubicBezTo>
                    <a:pt x="673652" y="0"/>
                    <a:pt x="966304" y="86139"/>
                    <a:pt x="1258956" y="172278"/>
                  </a:cubicBezTo>
                </a:path>
              </a:pathLst>
            </a:custGeom>
            <a:noFill/>
            <a:ln w="28575" cap="flat" cmpd="sng" algn="ctr">
              <a:solidFill>
                <a:schemeClr val="tx1"/>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2000" b="1" i="0" u="none" strike="noStrike" cap="none" normalizeH="0" baseline="0" smtClean="0">
                <a:ln>
                  <a:noFill/>
                </a:ln>
                <a:solidFill>
                  <a:schemeClr val="tx1"/>
                </a:solidFill>
                <a:effectLst/>
                <a:latin typeface="Arial" pitchFamily="34" charset="0"/>
                <a:ea typeface="新細明體" pitchFamily="18" charset="-120"/>
              </a:endParaRPr>
            </a:p>
          </p:txBody>
        </p:sp>
        <p:pic>
          <p:nvPicPr>
            <p:cNvPr id="42" name="圖片 41"/>
            <p:cNvPicPr>
              <a:picLocks noChangeAspect="1"/>
            </p:cNvPicPr>
            <p:nvPr/>
          </p:nvPicPr>
          <p:blipFill rotWithShape="1">
            <a:blip r:embed="rId5" cstate="print">
              <a:extLst>
                <a:ext uri="{BEBA8EAE-BF5A-486C-A8C5-ECC9F3942E4B}">
                  <a14:imgProps xmlns="" xmlns:a14="http://schemas.microsoft.com/office/drawing/2010/main">
                    <a14:imgLayer r:embed="rId9">
                      <a14:imgEffect>
                        <a14:backgroundRemoval t="5279" b="89883" l="6517" r="89963"/>
                      </a14:imgEffect>
                    </a14:imgLayer>
                  </a14:imgProps>
                </a:ext>
                <a:ext uri="{28A0092B-C50C-407E-A947-70E740481C1C}">
                  <a14:useLocalDpi xmlns="" xmlns:a14="http://schemas.microsoft.com/office/drawing/2010/main" val="0"/>
                </a:ext>
              </a:extLst>
            </a:blip>
            <a:srcRect l="5703" r="36198" b="8141"/>
            <a:stretch/>
          </p:blipFill>
          <p:spPr>
            <a:xfrm>
              <a:off x="926595" y="1673805"/>
              <a:ext cx="469171" cy="379049"/>
            </a:xfrm>
            <a:prstGeom prst="rect">
              <a:avLst/>
            </a:prstGeom>
          </p:spPr>
        </p:pic>
        <p:sp>
          <p:nvSpPr>
            <p:cNvPr id="43" name="文字方塊 42"/>
            <p:cNvSpPr txBox="1"/>
            <p:nvPr/>
          </p:nvSpPr>
          <p:spPr>
            <a:xfrm>
              <a:off x="17462" y="1763815"/>
              <a:ext cx="1404188" cy="338554"/>
            </a:xfrm>
            <a:prstGeom prst="rect">
              <a:avLst/>
            </a:prstGeom>
            <a:noFill/>
          </p:spPr>
          <p:txBody>
            <a:bodyPr wrap="square" rtlCol="0">
              <a:spAutoFit/>
            </a:bodyPr>
            <a:lstStyle/>
            <a:p>
              <a:pPr algn="ctr"/>
              <a:r>
                <a:rPr lang="en-US" altLang="zh-TW" sz="1600" dirty="0"/>
                <a:t>Islet </a:t>
              </a:r>
            </a:p>
          </p:txBody>
        </p:sp>
        <p:pic>
          <p:nvPicPr>
            <p:cNvPr id="44" name="圖片 43" descr="圖片1234.png"/>
            <p:cNvPicPr>
              <a:picLocks noChangeAspect="1"/>
            </p:cNvPicPr>
            <p:nvPr/>
          </p:nvPicPr>
          <p:blipFill>
            <a:blip r:embed="rId10" cstate="print"/>
            <a:stretch>
              <a:fillRect/>
            </a:stretch>
          </p:blipFill>
          <p:spPr>
            <a:xfrm>
              <a:off x="1286635" y="1358770"/>
              <a:ext cx="435423" cy="432048"/>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linds(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2411760" y="1358770"/>
            <a:ext cx="1421650" cy="461665"/>
          </a:xfrm>
          <a:prstGeom prst="rect">
            <a:avLst/>
          </a:prstGeom>
          <a:solidFill>
            <a:srgbClr val="FFFF00"/>
          </a:solidFill>
        </p:spPr>
        <p:txBody>
          <a:bodyPr wrap="square" rtlCol="0">
            <a:spAutoFit/>
          </a:bodyPr>
          <a:lstStyle/>
          <a:p>
            <a:pPr algn="ctr" fontAlgn="auto">
              <a:spcBef>
                <a:spcPts val="0"/>
              </a:spcBef>
              <a:spcAft>
                <a:spcPts val="0"/>
              </a:spcAft>
            </a:pPr>
            <a:r>
              <a:rPr kumimoji="0" lang="en-US" altLang="zh-TW" sz="2400" dirty="0" smtClean="0">
                <a:solidFill>
                  <a:prstClr val="black"/>
                </a:solidFill>
                <a:latin typeface="+mn-lt"/>
                <a:ea typeface="新細明體"/>
              </a:rPr>
              <a:t>20 weeks</a:t>
            </a:r>
          </a:p>
        </p:txBody>
      </p:sp>
      <p:sp>
        <p:nvSpPr>
          <p:cNvPr id="16" name="矩形 15"/>
          <p:cNvSpPr/>
          <p:nvPr/>
        </p:nvSpPr>
        <p:spPr>
          <a:xfrm>
            <a:off x="0" y="41153"/>
            <a:ext cx="9144000" cy="1052596"/>
          </a:xfrm>
          <a:prstGeom prst="rect">
            <a:avLst/>
          </a:prstGeom>
        </p:spPr>
        <p:txBody>
          <a:bodyPr wrap="square">
            <a:spAutoFit/>
          </a:bodyPr>
          <a:lstStyle/>
          <a:p>
            <a:pPr algn="ctr">
              <a:lnSpc>
                <a:spcPct val="130000"/>
              </a:lnSpc>
            </a:pPr>
            <a:r>
              <a:rPr lang="en-US" altLang="zh-TW" sz="2400" dirty="0" smtClean="0">
                <a:solidFill>
                  <a:srgbClr val="0000CC"/>
                </a:solidFill>
              </a:rPr>
              <a:t>Optical image the progression of autoimmune diabetes </a:t>
            </a:r>
          </a:p>
          <a:p>
            <a:pPr algn="ctr">
              <a:lnSpc>
                <a:spcPct val="130000"/>
              </a:lnSpc>
            </a:pPr>
            <a:r>
              <a:rPr lang="en-US" altLang="zh-TW" sz="2400" dirty="0" smtClean="0">
                <a:solidFill>
                  <a:srgbClr val="0000CC"/>
                </a:solidFill>
              </a:rPr>
              <a:t>in NOD/</a:t>
            </a:r>
            <a:r>
              <a:rPr lang="en-US" altLang="zh-TW" sz="2400" dirty="0" err="1" smtClean="0">
                <a:solidFill>
                  <a:srgbClr val="0000CC"/>
                </a:solidFill>
              </a:rPr>
              <a:t>pIns-αPEG</a:t>
            </a:r>
            <a:r>
              <a:rPr lang="en-US" altLang="zh-TW" sz="2400" dirty="0" smtClean="0">
                <a:solidFill>
                  <a:srgbClr val="0000CC"/>
                </a:solidFill>
              </a:rPr>
              <a:t> mice</a:t>
            </a:r>
            <a:endParaRPr lang="zh-TW" altLang="en-US" sz="2400" dirty="0">
              <a:solidFill>
                <a:srgbClr val="0000CC"/>
              </a:solidFill>
            </a:endParaRPr>
          </a:p>
        </p:txBody>
      </p:sp>
      <p:grpSp>
        <p:nvGrpSpPr>
          <p:cNvPr id="34" name="Group 3"/>
          <p:cNvGrpSpPr>
            <a:grpSpLocks/>
          </p:cNvGrpSpPr>
          <p:nvPr/>
        </p:nvGrpSpPr>
        <p:grpSpPr bwMode="auto">
          <a:xfrm>
            <a:off x="2951820" y="2100625"/>
            <a:ext cx="1800548" cy="628237"/>
            <a:chOff x="2526" y="2550"/>
            <a:chExt cx="1146" cy="394"/>
          </a:xfrm>
        </p:grpSpPr>
        <p:sp>
          <p:nvSpPr>
            <p:cNvPr id="47" name="Freeform 4"/>
            <p:cNvSpPr>
              <a:spLocks/>
            </p:cNvSpPr>
            <p:nvPr/>
          </p:nvSpPr>
          <p:spPr bwMode="auto">
            <a:xfrm>
              <a:off x="2606" y="2550"/>
              <a:ext cx="1066" cy="378"/>
            </a:xfrm>
            <a:custGeom>
              <a:avLst/>
              <a:gdLst>
                <a:gd name="T0" fmla="*/ 0 w 1066"/>
                <a:gd name="T1" fmla="*/ 128 h 378"/>
                <a:gd name="T2" fmla="*/ 0 w 1066"/>
                <a:gd name="T3" fmla="*/ 92 h 378"/>
                <a:gd name="T4" fmla="*/ 16 w 1066"/>
                <a:gd name="T5" fmla="*/ 72 h 378"/>
                <a:gd name="T6" fmla="*/ 36 w 1066"/>
                <a:gd name="T7" fmla="*/ 56 h 378"/>
                <a:gd name="T8" fmla="*/ 72 w 1066"/>
                <a:gd name="T9" fmla="*/ 52 h 378"/>
                <a:gd name="T10" fmla="*/ 98 w 1066"/>
                <a:gd name="T11" fmla="*/ 62 h 378"/>
                <a:gd name="T12" fmla="*/ 112 w 1066"/>
                <a:gd name="T13" fmla="*/ 82 h 378"/>
                <a:gd name="T14" fmla="*/ 128 w 1066"/>
                <a:gd name="T15" fmla="*/ 92 h 378"/>
                <a:gd name="T16" fmla="*/ 158 w 1066"/>
                <a:gd name="T17" fmla="*/ 78 h 378"/>
                <a:gd name="T18" fmla="*/ 184 w 1066"/>
                <a:gd name="T19" fmla="*/ 66 h 378"/>
                <a:gd name="T20" fmla="*/ 210 w 1066"/>
                <a:gd name="T21" fmla="*/ 56 h 378"/>
                <a:gd name="T22" fmla="*/ 236 w 1066"/>
                <a:gd name="T23" fmla="*/ 46 h 378"/>
                <a:gd name="T24" fmla="*/ 266 w 1066"/>
                <a:gd name="T25" fmla="*/ 36 h 378"/>
                <a:gd name="T26" fmla="*/ 292 w 1066"/>
                <a:gd name="T27" fmla="*/ 26 h 378"/>
                <a:gd name="T28" fmla="*/ 322 w 1066"/>
                <a:gd name="T29" fmla="*/ 16 h 378"/>
                <a:gd name="T30" fmla="*/ 352 w 1066"/>
                <a:gd name="T31" fmla="*/ 6 h 378"/>
                <a:gd name="T32" fmla="*/ 388 w 1066"/>
                <a:gd name="T33" fmla="*/ 0 h 378"/>
                <a:gd name="T34" fmla="*/ 430 w 1066"/>
                <a:gd name="T35" fmla="*/ 0 h 378"/>
                <a:gd name="T36" fmla="*/ 464 w 1066"/>
                <a:gd name="T37" fmla="*/ 0 h 378"/>
                <a:gd name="T38" fmla="*/ 496 w 1066"/>
                <a:gd name="T39" fmla="*/ 10 h 378"/>
                <a:gd name="T40" fmla="*/ 520 w 1066"/>
                <a:gd name="T41" fmla="*/ 26 h 378"/>
                <a:gd name="T42" fmla="*/ 552 w 1066"/>
                <a:gd name="T43" fmla="*/ 36 h 378"/>
                <a:gd name="T44" fmla="*/ 578 w 1066"/>
                <a:gd name="T45" fmla="*/ 52 h 378"/>
                <a:gd name="T46" fmla="*/ 598 w 1066"/>
                <a:gd name="T47" fmla="*/ 72 h 378"/>
                <a:gd name="T48" fmla="*/ 618 w 1066"/>
                <a:gd name="T49" fmla="*/ 92 h 378"/>
                <a:gd name="T50" fmla="*/ 634 w 1066"/>
                <a:gd name="T51" fmla="*/ 122 h 378"/>
                <a:gd name="T52" fmla="*/ 648 w 1066"/>
                <a:gd name="T53" fmla="*/ 144 h 378"/>
                <a:gd name="T54" fmla="*/ 658 w 1066"/>
                <a:gd name="T55" fmla="*/ 180 h 378"/>
                <a:gd name="T56" fmla="*/ 664 w 1066"/>
                <a:gd name="T57" fmla="*/ 220 h 378"/>
                <a:gd name="T58" fmla="*/ 668 w 1066"/>
                <a:gd name="T59" fmla="*/ 250 h 378"/>
                <a:gd name="T60" fmla="*/ 668 w 1066"/>
                <a:gd name="T61" fmla="*/ 286 h 378"/>
                <a:gd name="T62" fmla="*/ 694 w 1066"/>
                <a:gd name="T63" fmla="*/ 286 h 378"/>
                <a:gd name="T64" fmla="*/ 724 w 1066"/>
                <a:gd name="T65" fmla="*/ 292 h 378"/>
                <a:gd name="T66" fmla="*/ 756 w 1066"/>
                <a:gd name="T67" fmla="*/ 286 h 378"/>
                <a:gd name="T68" fmla="*/ 792 w 1066"/>
                <a:gd name="T69" fmla="*/ 286 h 378"/>
                <a:gd name="T70" fmla="*/ 826 w 1066"/>
                <a:gd name="T71" fmla="*/ 286 h 378"/>
                <a:gd name="T72" fmla="*/ 862 w 1066"/>
                <a:gd name="T73" fmla="*/ 282 h 378"/>
                <a:gd name="T74" fmla="*/ 898 w 1066"/>
                <a:gd name="T75" fmla="*/ 286 h 378"/>
                <a:gd name="T76" fmla="*/ 954 w 1066"/>
                <a:gd name="T77" fmla="*/ 292 h 378"/>
                <a:gd name="T78" fmla="*/ 986 w 1066"/>
                <a:gd name="T79" fmla="*/ 296 h 378"/>
                <a:gd name="T80" fmla="*/ 1020 w 1066"/>
                <a:gd name="T81" fmla="*/ 302 h 378"/>
                <a:gd name="T82" fmla="*/ 1056 w 1066"/>
                <a:gd name="T83" fmla="*/ 312 h 378"/>
                <a:gd name="T84" fmla="*/ 1062 w 1066"/>
                <a:gd name="T85" fmla="*/ 338 h 378"/>
                <a:gd name="T86" fmla="*/ 1026 w 1066"/>
                <a:gd name="T87" fmla="*/ 342 h 378"/>
                <a:gd name="T88" fmla="*/ 996 w 1066"/>
                <a:gd name="T89" fmla="*/ 338 h 378"/>
                <a:gd name="T90" fmla="*/ 960 w 1066"/>
                <a:gd name="T91" fmla="*/ 332 h 378"/>
                <a:gd name="T92" fmla="*/ 918 w 1066"/>
                <a:gd name="T93" fmla="*/ 332 h 378"/>
                <a:gd name="T94" fmla="*/ 884 w 1066"/>
                <a:gd name="T95" fmla="*/ 326 h 378"/>
                <a:gd name="T96" fmla="*/ 848 w 1066"/>
                <a:gd name="T97" fmla="*/ 322 h 378"/>
                <a:gd name="T98" fmla="*/ 812 w 1066"/>
                <a:gd name="T99" fmla="*/ 322 h 378"/>
                <a:gd name="T100" fmla="*/ 786 w 1066"/>
                <a:gd name="T101" fmla="*/ 332 h 378"/>
                <a:gd name="T102" fmla="*/ 746 w 1066"/>
                <a:gd name="T103" fmla="*/ 342 h 378"/>
                <a:gd name="T104" fmla="*/ 710 w 1066"/>
                <a:gd name="T105" fmla="*/ 348 h 378"/>
                <a:gd name="T106" fmla="*/ 674 w 1066"/>
                <a:gd name="T107" fmla="*/ 348 h 378"/>
                <a:gd name="T108" fmla="*/ 644 w 1066"/>
                <a:gd name="T109" fmla="*/ 342 h 378"/>
                <a:gd name="T110" fmla="*/ 572 w 1066"/>
                <a:gd name="T111" fmla="*/ 352 h 378"/>
                <a:gd name="T112" fmla="*/ 552 w 1066"/>
                <a:gd name="T113" fmla="*/ 368 h 37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66"/>
                <a:gd name="T172" fmla="*/ 0 h 378"/>
                <a:gd name="T173" fmla="*/ 1066 w 1066"/>
                <a:gd name="T174" fmla="*/ 378 h 37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66" h="378">
                  <a:moveTo>
                    <a:pt x="10" y="148"/>
                  </a:moveTo>
                  <a:lnTo>
                    <a:pt x="10" y="144"/>
                  </a:lnTo>
                  <a:lnTo>
                    <a:pt x="6" y="144"/>
                  </a:lnTo>
                  <a:lnTo>
                    <a:pt x="6" y="138"/>
                  </a:lnTo>
                  <a:lnTo>
                    <a:pt x="6" y="134"/>
                  </a:lnTo>
                  <a:lnTo>
                    <a:pt x="0" y="134"/>
                  </a:lnTo>
                  <a:lnTo>
                    <a:pt x="0" y="128"/>
                  </a:lnTo>
                  <a:lnTo>
                    <a:pt x="0" y="122"/>
                  </a:lnTo>
                  <a:lnTo>
                    <a:pt x="0" y="118"/>
                  </a:lnTo>
                  <a:lnTo>
                    <a:pt x="0" y="112"/>
                  </a:lnTo>
                  <a:lnTo>
                    <a:pt x="0" y="108"/>
                  </a:lnTo>
                  <a:lnTo>
                    <a:pt x="0" y="102"/>
                  </a:lnTo>
                  <a:lnTo>
                    <a:pt x="0" y="98"/>
                  </a:lnTo>
                  <a:lnTo>
                    <a:pt x="0" y="92"/>
                  </a:lnTo>
                  <a:lnTo>
                    <a:pt x="6" y="92"/>
                  </a:lnTo>
                  <a:lnTo>
                    <a:pt x="6" y="88"/>
                  </a:lnTo>
                  <a:lnTo>
                    <a:pt x="10" y="88"/>
                  </a:lnTo>
                  <a:lnTo>
                    <a:pt x="10" y="82"/>
                  </a:lnTo>
                  <a:lnTo>
                    <a:pt x="10" y="78"/>
                  </a:lnTo>
                  <a:lnTo>
                    <a:pt x="16" y="78"/>
                  </a:lnTo>
                  <a:lnTo>
                    <a:pt x="16" y="72"/>
                  </a:lnTo>
                  <a:lnTo>
                    <a:pt x="22" y="72"/>
                  </a:lnTo>
                  <a:lnTo>
                    <a:pt x="22" y="66"/>
                  </a:lnTo>
                  <a:lnTo>
                    <a:pt x="26" y="66"/>
                  </a:lnTo>
                  <a:lnTo>
                    <a:pt x="26" y="62"/>
                  </a:lnTo>
                  <a:lnTo>
                    <a:pt x="32" y="62"/>
                  </a:lnTo>
                  <a:lnTo>
                    <a:pt x="32" y="56"/>
                  </a:lnTo>
                  <a:lnTo>
                    <a:pt x="36" y="56"/>
                  </a:lnTo>
                  <a:lnTo>
                    <a:pt x="42" y="56"/>
                  </a:lnTo>
                  <a:lnTo>
                    <a:pt x="46" y="52"/>
                  </a:lnTo>
                  <a:lnTo>
                    <a:pt x="52" y="52"/>
                  </a:lnTo>
                  <a:lnTo>
                    <a:pt x="56" y="52"/>
                  </a:lnTo>
                  <a:lnTo>
                    <a:pt x="62" y="52"/>
                  </a:lnTo>
                  <a:lnTo>
                    <a:pt x="68" y="52"/>
                  </a:lnTo>
                  <a:lnTo>
                    <a:pt x="72" y="52"/>
                  </a:lnTo>
                  <a:lnTo>
                    <a:pt x="78" y="52"/>
                  </a:lnTo>
                  <a:lnTo>
                    <a:pt x="82" y="52"/>
                  </a:lnTo>
                  <a:lnTo>
                    <a:pt x="88" y="52"/>
                  </a:lnTo>
                  <a:lnTo>
                    <a:pt x="88" y="56"/>
                  </a:lnTo>
                  <a:lnTo>
                    <a:pt x="92" y="56"/>
                  </a:lnTo>
                  <a:lnTo>
                    <a:pt x="98" y="56"/>
                  </a:lnTo>
                  <a:lnTo>
                    <a:pt x="98" y="62"/>
                  </a:lnTo>
                  <a:lnTo>
                    <a:pt x="102" y="62"/>
                  </a:lnTo>
                  <a:lnTo>
                    <a:pt x="102" y="66"/>
                  </a:lnTo>
                  <a:lnTo>
                    <a:pt x="108" y="66"/>
                  </a:lnTo>
                  <a:lnTo>
                    <a:pt x="108" y="72"/>
                  </a:lnTo>
                  <a:lnTo>
                    <a:pt x="108" y="78"/>
                  </a:lnTo>
                  <a:lnTo>
                    <a:pt x="112" y="78"/>
                  </a:lnTo>
                  <a:lnTo>
                    <a:pt x="112" y="82"/>
                  </a:lnTo>
                  <a:lnTo>
                    <a:pt x="118" y="82"/>
                  </a:lnTo>
                  <a:lnTo>
                    <a:pt x="118" y="88"/>
                  </a:lnTo>
                  <a:lnTo>
                    <a:pt x="118" y="92"/>
                  </a:lnTo>
                  <a:lnTo>
                    <a:pt x="118" y="98"/>
                  </a:lnTo>
                  <a:lnTo>
                    <a:pt x="124" y="98"/>
                  </a:lnTo>
                  <a:lnTo>
                    <a:pt x="128" y="98"/>
                  </a:lnTo>
                  <a:lnTo>
                    <a:pt x="128" y="92"/>
                  </a:lnTo>
                  <a:lnTo>
                    <a:pt x="134" y="92"/>
                  </a:lnTo>
                  <a:lnTo>
                    <a:pt x="138" y="88"/>
                  </a:lnTo>
                  <a:lnTo>
                    <a:pt x="144" y="88"/>
                  </a:lnTo>
                  <a:lnTo>
                    <a:pt x="148" y="88"/>
                  </a:lnTo>
                  <a:lnTo>
                    <a:pt x="148" y="82"/>
                  </a:lnTo>
                  <a:lnTo>
                    <a:pt x="154" y="82"/>
                  </a:lnTo>
                  <a:lnTo>
                    <a:pt x="158" y="78"/>
                  </a:lnTo>
                  <a:lnTo>
                    <a:pt x="164" y="78"/>
                  </a:lnTo>
                  <a:lnTo>
                    <a:pt x="170" y="78"/>
                  </a:lnTo>
                  <a:lnTo>
                    <a:pt x="170" y="72"/>
                  </a:lnTo>
                  <a:lnTo>
                    <a:pt x="174" y="72"/>
                  </a:lnTo>
                  <a:lnTo>
                    <a:pt x="180" y="72"/>
                  </a:lnTo>
                  <a:lnTo>
                    <a:pt x="180" y="66"/>
                  </a:lnTo>
                  <a:lnTo>
                    <a:pt x="184" y="66"/>
                  </a:lnTo>
                  <a:lnTo>
                    <a:pt x="190" y="66"/>
                  </a:lnTo>
                  <a:lnTo>
                    <a:pt x="190" y="62"/>
                  </a:lnTo>
                  <a:lnTo>
                    <a:pt x="194" y="62"/>
                  </a:lnTo>
                  <a:lnTo>
                    <a:pt x="200" y="62"/>
                  </a:lnTo>
                  <a:lnTo>
                    <a:pt x="204" y="62"/>
                  </a:lnTo>
                  <a:lnTo>
                    <a:pt x="204" y="56"/>
                  </a:lnTo>
                  <a:lnTo>
                    <a:pt x="210" y="56"/>
                  </a:lnTo>
                  <a:lnTo>
                    <a:pt x="214" y="56"/>
                  </a:lnTo>
                  <a:lnTo>
                    <a:pt x="214" y="52"/>
                  </a:lnTo>
                  <a:lnTo>
                    <a:pt x="220" y="52"/>
                  </a:lnTo>
                  <a:lnTo>
                    <a:pt x="226" y="52"/>
                  </a:lnTo>
                  <a:lnTo>
                    <a:pt x="230" y="52"/>
                  </a:lnTo>
                  <a:lnTo>
                    <a:pt x="230" y="46"/>
                  </a:lnTo>
                  <a:lnTo>
                    <a:pt x="236" y="46"/>
                  </a:lnTo>
                  <a:lnTo>
                    <a:pt x="240" y="46"/>
                  </a:lnTo>
                  <a:lnTo>
                    <a:pt x="246" y="46"/>
                  </a:lnTo>
                  <a:lnTo>
                    <a:pt x="250" y="42"/>
                  </a:lnTo>
                  <a:lnTo>
                    <a:pt x="256" y="42"/>
                  </a:lnTo>
                  <a:lnTo>
                    <a:pt x="256" y="36"/>
                  </a:lnTo>
                  <a:lnTo>
                    <a:pt x="260" y="36"/>
                  </a:lnTo>
                  <a:lnTo>
                    <a:pt x="266" y="36"/>
                  </a:lnTo>
                  <a:lnTo>
                    <a:pt x="266" y="32"/>
                  </a:lnTo>
                  <a:lnTo>
                    <a:pt x="272" y="32"/>
                  </a:lnTo>
                  <a:lnTo>
                    <a:pt x="276" y="32"/>
                  </a:lnTo>
                  <a:lnTo>
                    <a:pt x="276" y="26"/>
                  </a:lnTo>
                  <a:lnTo>
                    <a:pt x="282" y="26"/>
                  </a:lnTo>
                  <a:lnTo>
                    <a:pt x="286" y="26"/>
                  </a:lnTo>
                  <a:lnTo>
                    <a:pt x="292" y="26"/>
                  </a:lnTo>
                  <a:lnTo>
                    <a:pt x="296" y="26"/>
                  </a:lnTo>
                  <a:lnTo>
                    <a:pt x="302" y="20"/>
                  </a:lnTo>
                  <a:lnTo>
                    <a:pt x="306" y="20"/>
                  </a:lnTo>
                  <a:lnTo>
                    <a:pt x="306" y="16"/>
                  </a:lnTo>
                  <a:lnTo>
                    <a:pt x="312" y="16"/>
                  </a:lnTo>
                  <a:lnTo>
                    <a:pt x="316" y="16"/>
                  </a:lnTo>
                  <a:lnTo>
                    <a:pt x="322" y="16"/>
                  </a:lnTo>
                  <a:lnTo>
                    <a:pt x="322" y="10"/>
                  </a:lnTo>
                  <a:lnTo>
                    <a:pt x="328" y="10"/>
                  </a:lnTo>
                  <a:lnTo>
                    <a:pt x="332" y="10"/>
                  </a:lnTo>
                  <a:lnTo>
                    <a:pt x="338" y="10"/>
                  </a:lnTo>
                  <a:lnTo>
                    <a:pt x="342" y="10"/>
                  </a:lnTo>
                  <a:lnTo>
                    <a:pt x="348" y="6"/>
                  </a:lnTo>
                  <a:lnTo>
                    <a:pt x="352" y="6"/>
                  </a:lnTo>
                  <a:lnTo>
                    <a:pt x="358" y="0"/>
                  </a:lnTo>
                  <a:lnTo>
                    <a:pt x="362" y="0"/>
                  </a:lnTo>
                  <a:lnTo>
                    <a:pt x="368" y="0"/>
                  </a:lnTo>
                  <a:lnTo>
                    <a:pt x="374" y="0"/>
                  </a:lnTo>
                  <a:lnTo>
                    <a:pt x="378" y="0"/>
                  </a:lnTo>
                  <a:lnTo>
                    <a:pt x="384" y="0"/>
                  </a:lnTo>
                  <a:lnTo>
                    <a:pt x="388" y="0"/>
                  </a:lnTo>
                  <a:lnTo>
                    <a:pt x="394" y="0"/>
                  </a:lnTo>
                  <a:lnTo>
                    <a:pt x="398" y="0"/>
                  </a:lnTo>
                  <a:lnTo>
                    <a:pt x="404" y="0"/>
                  </a:lnTo>
                  <a:lnTo>
                    <a:pt x="408" y="0"/>
                  </a:lnTo>
                  <a:lnTo>
                    <a:pt x="414" y="0"/>
                  </a:lnTo>
                  <a:lnTo>
                    <a:pt x="418" y="0"/>
                  </a:lnTo>
                  <a:lnTo>
                    <a:pt x="430" y="0"/>
                  </a:lnTo>
                  <a:lnTo>
                    <a:pt x="434" y="0"/>
                  </a:lnTo>
                  <a:lnTo>
                    <a:pt x="440" y="0"/>
                  </a:lnTo>
                  <a:lnTo>
                    <a:pt x="444" y="0"/>
                  </a:lnTo>
                  <a:lnTo>
                    <a:pt x="450" y="0"/>
                  </a:lnTo>
                  <a:lnTo>
                    <a:pt x="454" y="0"/>
                  </a:lnTo>
                  <a:lnTo>
                    <a:pt x="460" y="0"/>
                  </a:lnTo>
                  <a:lnTo>
                    <a:pt x="464" y="0"/>
                  </a:lnTo>
                  <a:lnTo>
                    <a:pt x="470" y="0"/>
                  </a:lnTo>
                  <a:lnTo>
                    <a:pt x="470" y="6"/>
                  </a:lnTo>
                  <a:lnTo>
                    <a:pt x="476" y="6"/>
                  </a:lnTo>
                  <a:lnTo>
                    <a:pt x="480" y="10"/>
                  </a:lnTo>
                  <a:lnTo>
                    <a:pt x="486" y="10"/>
                  </a:lnTo>
                  <a:lnTo>
                    <a:pt x="490" y="10"/>
                  </a:lnTo>
                  <a:lnTo>
                    <a:pt x="496" y="10"/>
                  </a:lnTo>
                  <a:lnTo>
                    <a:pt x="500" y="10"/>
                  </a:lnTo>
                  <a:lnTo>
                    <a:pt x="500" y="16"/>
                  </a:lnTo>
                  <a:lnTo>
                    <a:pt x="506" y="16"/>
                  </a:lnTo>
                  <a:lnTo>
                    <a:pt x="510" y="16"/>
                  </a:lnTo>
                  <a:lnTo>
                    <a:pt x="510" y="20"/>
                  </a:lnTo>
                  <a:lnTo>
                    <a:pt x="516" y="20"/>
                  </a:lnTo>
                  <a:lnTo>
                    <a:pt x="520" y="26"/>
                  </a:lnTo>
                  <a:lnTo>
                    <a:pt x="526" y="26"/>
                  </a:lnTo>
                  <a:lnTo>
                    <a:pt x="532" y="26"/>
                  </a:lnTo>
                  <a:lnTo>
                    <a:pt x="536" y="32"/>
                  </a:lnTo>
                  <a:lnTo>
                    <a:pt x="542" y="32"/>
                  </a:lnTo>
                  <a:lnTo>
                    <a:pt x="546" y="32"/>
                  </a:lnTo>
                  <a:lnTo>
                    <a:pt x="546" y="36"/>
                  </a:lnTo>
                  <a:lnTo>
                    <a:pt x="552" y="36"/>
                  </a:lnTo>
                  <a:lnTo>
                    <a:pt x="556" y="36"/>
                  </a:lnTo>
                  <a:lnTo>
                    <a:pt x="562" y="42"/>
                  </a:lnTo>
                  <a:lnTo>
                    <a:pt x="566" y="42"/>
                  </a:lnTo>
                  <a:lnTo>
                    <a:pt x="566" y="46"/>
                  </a:lnTo>
                  <a:lnTo>
                    <a:pt x="572" y="46"/>
                  </a:lnTo>
                  <a:lnTo>
                    <a:pt x="572" y="52"/>
                  </a:lnTo>
                  <a:lnTo>
                    <a:pt x="578" y="52"/>
                  </a:lnTo>
                  <a:lnTo>
                    <a:pt x="578" y="56"/>
                  </a:lnTo>
                  <a:lnTo>
                    <a:pt x="582" y="56"/>
                  </a:lnTo>
                  <a:lnTo>
                    <a:pt x="588" y="62"/>
                  </a:lnTo>
                  <a:lnTo>
                    <a:pt x="588" y="66"/>
                  </a:lnTo>
                  <a:lnTo>
                    <a:pt x="592" y="66"/>
                  </a:lnTo>
                  <a:lnTo>
                    <a:pt x="592" y="72"/>
                  </a:lnTo>
                  <a:lnTo>
                    <a:pt x="598" y="72"/>
                  </a:lnTo>
                  <a:lnTo>
                    <a:pt x="598" y="78"/>
                  </a:lnTo>
                  <a:lnTo>
                    <a:pt x="602" y="78"/>
                  </a:lnTo>
                  <a:lnTo>
                    <a:pt x="608" y="82"/>
                  </a:lnTo>
                  <a:lnTo>
                    <a:pt x="608" y="88"/>
                  </a:lnTo>
                  <a:lnTo>
                    <a:pt x="612" y="88"/>
                  </a:lnTo>
                  <a:lnTo>
                    <a:pt x="612" y="92"/>
                  </a:lnTo>
                  <a:lnTo>
                    <a:pt x="618" y="92"/>
                  </a:lnTo>
                  <a:lnTo>
                    <a:pt x="618" y="98"/>
                  </a:lnTo>
                  <a:lnTo>
                    <a:pt x="622" y="98"/>
                  </a:lnTo>
                  <a:lnTo>
                    <a:pt x="622" y="102"/>
                  </a:lnTo>
                  <a:lnTo>
                    <a:pt x="622" y="108"/>
                  </a:lnTo>
                  <a:lnTo>
                    <a:pt x="628" y="108"/>
                  </a:lnTo>
                  <a:lnTo>
                    <a:pt x="628" y="112"/>
                  </a:lnTo>
                  <a:lnTo>
                    <a:pt x="634" y="122"/>
                  </a:lnTo>
                  <a:lnTo>
                    <a:pt x="638" y="122"/>
                  </a:lnTo>
                  <a:lnTo>
                    <a:pt x="638" y="128"/>
                  </a:lnTo>
                  <a:lnTo>
                    <a:pt x="638" y="134"/>
                  </a:lnTo>
                  <a:lnTo>
                    <a:pt x="644" y="134"/>
                  </a:lnTo>
                  <a:lnTo>
                    <a:pt x="644" y="138"/>
                  </a:lnTo>
                  <a:lnTo>
                    <a:pt x="644" y="144"/>
                  </a:lnTo>
                  <a:lnTo>
                    <a:pt x="648" y="144"/>
                  </a:lnTo>
                  <a:lnTo>
                    <a:pt x="648" y="148"/>
                  </a:lnTo>
                  <a:lnTo>
                    <a:pt x="648" y="154"/>
                  </a:lnTo>
                  <a:lnTo>
                    <a:pt x="648" y="158"/>
                  </a:lnTo>
                  <a:lnTo>
                    <a:pt x="654" y="164"/>
                  </a:lnTo>
                  <a:lnTo>
                    <a:pt x="654" y="168"/>
                  </a:lnTo>
                  <a:lnTo>
                    <a:pt x="654" y="174"/>
                  </a:lnTo>
                  <a:lnTo>
                    <a:pt x="658" y="180"/>
                  </a:lnTo>
                  <a:lnTo>
                    <a:pt x="658" y="184"/>
                  </a:lnTo>
                  <a:lnTo>
                    <a:pt x="658" y="190"/>
                  </a:lnTo>
                  <a:lnTo>
                    <a:pt x="658" y="200"/>
                  </a:lnTo>
                  <a:lnTo>
                    <a:pt x="664" y="204"/>
                  </a:lnTo>
                  <a:lnTo>
                    <a:pt x="664" y="210"/>
                  </a:lnTo>
                  <a:lnTo>
                    <a:pt x="664" y="214"/>
                  </a:lnTo>
                  <a:lnTo>
                    <a:pt x="664" y="220"/>
                  </a:lnTo>
                  <a:lnTo>
                    <a:pt x="664" y="224"/>
                  </a:lnTo>
                  <a:lnTo>
                    <a:pt x="668" y="224"/>
                  </a:lnTo>
                  <a:lnTo>
                    <a:pt x="668" y="230"/>
                  </a:lnTo>
                  <a:lnTo>
                    <a:pt x="668" y="236"/>
                  </a:lnTo>
                  <a:lnTo>
                    <a:pt x="668" y="240"/>
                  </a:lnTo>
                  <a:lnTo>
                    <a:pt x="668" y="246"/>
                  </a:lnTo>
                  <a:lnTo>
                    <a:pt x="668" y="250"/>
                  </a:lnTo>
                  <a:lnTo>
                    <a:pt x="668" y="256"/>
                  </a:lnTo>
                  <a:lnTo>
                    <a:pt x="668" y="260"/>
                  </a:lnTo>
                  <a:lnTo>
                    <a:pt x="668" y="266"/>
                  </a:lnTo>
                  <a:lnTo>
                    <a:pt x="668" y="270"/>
                  </a:lnTo>
                  <a:lnTo>
                    <a:pt x="668" y="276"/>
                  </a:lnTo>
                  <a:lnTo>
                    <a:pt x="668" y="282"/>
                  </a:lnTo>
                  <a:lnTo>
                    <a:pt x="668" y="286"/>
                  </a:lnTo>
                  <a:lnTo>
                    <a:pt x="668" y="292"/>
                  </a:lnTo>
                  <a:lnTo>
                    <a:pt x="668" y="286"/>
                  </a:lnTo>
                  <a:lnTo>
                    <a:pt x="674" y="286"/>
                  </a:lnTo>
                  <a:lnTo>
                    <a:pt x="680" y="286"/>
                  </a:lnTo>
                  <a:lnTo>
                    <a:pt x="684" y="286"/>
                  </a:lnTo>
                  <a:lnTo>
                    <a:pt x="690" y="286"/>
                  </a:lnTo>
                  <a:lnTo>
                    <a:pt x="694" y="286"/>
                  </a:lnTo>
                  <a:lnTo>
                    <a:pt x="700" y="286"/>
                  </a:lnTo>
                  <a:lnTo>
                    <a:pt x="704" y="286"/>
                  </a:lnTo>
                  <a:lnTo>
                    <a:pt x="710" y="286"/>
                  </a:lnTo>
                  <a:lnTo>
                    <a:pt x="710" y="292"/>
                  </a:lnTo>
                  <a:lnTo>
                    <a:pt x="714" y="292"/>
                  </a:lnTo>
                  <a:lnTo>
                    <a:pt x="720" y="292"/>
                  </a:lnTo>
                  <a:lnTo>
                    <a:pt x="724" y="292"/>
                  </a:lnTo>
                  <a:lnTo>
                    <a:pt x="730" y="292"/>
                  </a:lnTo>
                  <a:lnTo>
                    <a:pt x="730" y="286"/>
                  </a:lnTo>
                  <a:lnTo>
                    <a:pt x="736" y="286"/>
                  </a:lnTo>
                  <a:lnTo>
                    <a:pt x="740" y="286"/>
                  </a:lnTo>
                  <a:lnTo>
                    <a:pt x="746" y="286"/>
                  </a:lnTo>
                  <a:lnTo>
                    <a:pt x="750" y="286"/>
                  </a:lnTo>
                  <a:lnTo>
                    <a:pt x="756" y="286"/>
                  </a:lnTo>
                  <a:lnTo>
                    <a:pt x="760" y="286"/>
                  </a:lnTo>
                  <a:lnTo>
                    <a:pt x="766" y="286"/>
                  </a:lnTo>
                  <a:lnTo>
                    <a:pt x="770" y="286"/>
                  </a:lnTo>
                  <a:lnTo>
                    <a:pt x="776" y="286"/>
                  </a:lnTo>
                  <a:lnTo>
                    <a:pt x="782" y="286"/>
                  </a:lnTo>
                  <a:lnTo>
                    <a:pt x="786" y="286"/>
                  </a:lnTo>
                  <a:lnTo>
                    <a:pt x="792" y="286"/>
                  </a:lnTo>
                  <a:lnTo>
                    <a:pt x="796" y="286"/>
                  </a:lnTo>
                  <a:lnTo>
                    <a:pt x="802" y="286"/>
                  </a:lnTo>
                  <a:lnTo>
                    <a:pt x="806" y="286"/>
                  </a:lnTo>
                  <a:lnTo>
                    <a:pt x="812" y="286"/>
                  </a:lnTo>
                  <a:lnTo>
                    <a:pt x="816" y="286"/>
                  </a:lnTo>
                  <a:lnTo>
                    <a:pt x="822" y="286"/>
                  </a:lnTo>
                  <a:lnTo>
                    <a:pt x="826" y="286"/>
                  </a:lnTo>
                  <a:lnTo>
                    <a:pt x="832" y="286"/>
                  </a:lnTo>
                  <a:lnTo>
                    <a:pt x="838" y="286"/>
                  </a:lnTo>
                  <a:lnTo>
                    <a:pt x="842" y="282"/>
                  </a:lnTo>
                  <a:lnTo>
                    <a:pt x="848" y="282"/>
                  </a:lnTo>
                  <a:lnTo>
                    <a:pt x="852" y="282"/>
                  </a:lnTo>
                  <a:lnTo>
                    <a:pt x="858" y="282"/>
                  </a:lnTo>
                  <a:lnTo>
                    <a:pt x="862" y="282"/>
                  </a:lnTo>
                  <a:lnTo>
                    <a:pt x="868" y="282"/>
                  </a:lnTo>
                  <a:lnTo>
                    <a:pt x="872" y="282"/>
                  </a:lnTo>
                  <a:lnTo>
                    <a:pt x="878" y="286"/>
                  </a:lnTo>
                  <a:lnTo>
                    <a:pt x="884" y="286"/>
                  </a:lnTo>
                  <a:lnTo>
                    <a:pt x="888" y="286"/>
                  </a:lnTo>
                  <a:lnTo>
                    <a:pt x="894" y="286"/>
                  </a:lnTo>
                  <a:lnTo>
                    <a:pt x="898" y="286"/>
                  </a:lnTo>
                  <a:lnTo>
                    <a:pt x="908" y="286"/>
                  </a:lnTo>
                  <a:lnTo>
                    <a:pt x="918" y="286"/>
                  </a:lnTo>
                  <a:lnTo>
                    <a:pt x="928" y="286"/>
                  </a:lnTo>
                  <a:lnTo>
                    <a:pt x="934" y="286"/>
                  </a:lnTo>
                  <a:lnTo>
                    <a:pt x="944" y="286"/>
                  </a:lnTo>
                  <a:lnTo>
                    <a:pt x="950" y="286"/>
                  </a:lnTo>
                  <a:lnTo>
                    <a:pt x="954" y="292"/>
                  </a:lnTo>
                  <a:lnTo>
                    <a:pt x="960" y="292"/>
                  </a:lnTo>
                  <a:lnTo>
                    <a:pt x="964" y="292"/>
                  </a:lnTo>
                  <a:lnTo>
                    <a:pt x="964" y="296"/>
                  </a:lnTo>
                  <a:lnTo>
                    <a:pt x="970" y="296"/>
                  </a:lnTo>
                  <a:lnTo>
                    <a:pt x="974" y="296"/>
                  </a:lnTo>
                  <a:lnTo>
                    <a:pt x="980" y="296"/>
                  </a:lnTo>
                  <a:lnTo>
                    <a:pt x="986" y="296"/>
                  </a:lnTo>
                  <a:lnTo>
                    <a:pt x="990" y="296"/>
                  </a:lnTo>
                  <a:lnTo>
                    <a:pt x="996" y="296"/>
                  </a:lnTo>
                  <a:lnTo>
                    <a:pt x="1000" y="296"/>
                  </a:lnTo>
                  <a:lnTo>
                    <a:pt x="1006" y="296"/>
                  </a:lnTo>
                  <a:lnTo>
                    <a:pt x="1010" y="296"/>
                  </a:lnTo>
                  <a:lnTo>
                    <a:pt x="1016" y="302"/>
                  </a:lnTo>
                  <a:lnTo>
                    <a:pt x="1020" y="302"/>
                  </a:lnTo>
                  <a:lnTo>
                    <a:pt x="1030" y="302"/>
                  </a:lnTo>
                  <a:lnTo>
                    <a:pt x="1042" y="302"/>
                  </a:lnTo>
                  <a:lnTo>
                    <a:pt x="1046" y="302"/>
                  </a:lnTo>
                  <a:lnTo>
                    <a:pt x="1046" y="306"/>
                  </a:lnTo>
                  <a:lnTo>
                    <a:pt x="1052" y="306"/>
                  </a:lnTo>
                  <a:lnTo>
                    <a:pt x="1056" y="306"/>
                  </a:lnTo>
                  <a:lnTo>
                    <a:pt x="1056" y="312"/>
                  </a:lnTo>
                  <a:lnTo>
                    <a:pt x="1062" y="312"/>
                  </a:lnTo>
                  <a:lnTo>
                    <a:pt x="1062" y="316"/>
                  </a:lnTo>
                  <a:lnTo>
                    <a:pt x="1066" y="322"/>
                  </a:lnTo>
                  <a:lnTo>
                    <a:pt x="1066" y="326"/>
                  </a:lnTo>
                  <a:lnTo>
                    <a:pt x="1066" y="332"/>
                  </a:lnTo>
                  <a:lnTo>
                    <a:pt x="1062" y="332"/>
                  </a:lnTo>
                  <a:lnTo>
                    <a:pt x="1062" y="338"/>
                  </a:lnTo>
                  <a:lnTo>
                    <a:pt x="1056" y="338"/>
                  </a:lnTo>
                  <a:lnTo>
                    <a:pt x="1052" y="342"/>
                  </a:lnTo>
                  <a:lnTo>
                    <a:pt x="1046" y="342"/>
                  </a:lnTo>
                  <a:lnTo>
                    <a:pt x="1042" y="342"/>
                  </a:lnTo>
                  <a:lnTo>
                    <a:pt x="1036" y="342"/>
                  </a:lnTo>
                  <a:lnTo>
                    <a:pt x="1030" y="342"/>
                  </a:lnTo>
                  <a:lnTo>
                    <a:pt x="1026" y="342"/>
                  </a:lnTo>
                  <a:lnTo>
                    <a:pt x="1020" y="342"/>
                  </a:lnTo>
                  <a:lnTo>
                    <a:pt x="1016" y="342"/>
                  </a:lnTo>
                  <a:lnTo>
                    <a:pt x="1016" y="338"/>
                  </a:lnTo>
                  <a:lnTo>
                    <a:pt x="1010" y="338"/>
                  </a:lnTo>
                  <a:lnTo>
                    <a:pt x="1006" y="338"/>
                  </a:lnTo>
                  <a:lnTo>
                    <a:pt x="1000" y="338"/>
                  </a:lnTo>
                  <a:lnTo>
                    <a:pt x="996" y="338"/>
                  </a:lnTo>
                  <a:lnTo>
                    <a:pt x="990" y="338"/>
                  </a:lnTo>
                  <a:lnTo>
                    <a:pt x="986" y="338"/>
                  </a:lnTo>
                  <a:lnTo>
                    <a:pt x="980" y="338"/>
                  </a:lnTo>
                  <a:lnTo>
                    <a:pt x="974" y="338"/>
                  </a:lnTo>
                  <a:lnTo>
                    <a:pt x="970" y="338"/>
                  </a:lnTo>
                  <a:lnTo>
                    <a:pt x="964" y="338"/>
                  </a:lnTo>
                  <a:lnTo>
                    <a:pt x="960" y="332"/>
                  </a:lnTo>
                  <a:lnTo>
                    <a:pt x="954" y="332"/>
                  </a:lnTo>
                  <a:lnTo>
                    <a:pt x="950" y="332"/>
                  </a:lnTo>
                  <a:lnTo>
                    <a:pt x="944" y="332"/>
                  </a:lnTo>
                  <a:lnTo>
                    <a:pt x="934" y="332"/>
                  </a:lnTo>
                  <a:lnTo>
                    <a:pt x="928" y="332"/>
                  </a:lnTo>
                  <a:lnTo>
                    <a:pt x="924" y="332"/>
                  </a:lnTo>
                  <a:lnTo>
                    <a:pt x="918" y="332"/>
                  </a:lnTo>
                  <a:lnTo>
                    <a:pt x="914" y="332"/>
                  </a:lnTo>
                  <a:lnTo>
                    <a:pt x="908" y="326"/>
                  </a:lnTo>
                  <a:lnTo>
                    <a:pt x="904" y="326"/>
                  </a:lnTo>
                  <a:lnTo>
                    <a:pt x="898" y="326"/>
                  </a:lnTo>
                  <a:lnTo>
                    <a:pt x="894" y="326"/>
                  </a:lnTo>
                  <a:lnTo>
                    <a:pt x="888" y="326"/>
                  </a:lnTo>
                  <a:lnTo>
                    <a:pt x="884" y="326"/>
                  </a:lnTo>
                  <a:lnTo>
                    <a:pt x="884" y="322"/>
                  </a:lnTo>
                  <a:lnTo>
                    <a:pt x="878" y="322"/>
                  </a:lnTo>
                  <a:lnTo>
                    <a:pt x="872" y="322"/>
                  </a:lnTo>
                  <a:lnTo>
                    <a:pt x="868" y="322"/>
                  </a:lnTo>
                  <a:lnTo>
                    <a:pt x="858" y="322"/>
                  </a:lnTo>
                  <a:lnTo>
                    <a:pt x="852" y="322"/>
                  </a:lnTo>
                  <a:lnTo>
                    <a:pt x="848" y="322"/>
                  </a:lnTo>
                  <a:lnTo>
                    <a:pt x="842" y="322"/>
                  </a:lnTo>
                  <a:lnTo>
                    <a:pt x="838" y="322"/>
                  </a:lnTo>
                  <a:lnTo>
                    <a:pt x="832" y="322"/>
                  </a:lnTo>
                  <a:lnTo>
                    <a:pt x="826" y="322"/>
                  </a:lnTo>
                  <a:lnTo>
                    <a:pt x="822" y="322"/>
                  </a:lnTo>
                  <a:lnTo>
                    <a:pt x="816" y="322"/>
                  </a:lnTo>
                  <a:lnTo>
                    <a:pt x="812" y="322"/>
                  </a:lnTo>
                  <a:lnTo>
                    <a:pt x="806" y="322"/>
                  </a:lnTo>
                  <a:lnTo>
                    <a:pt x="806" y="326"/>
                  </a:lnTo>
                  <a:lnTo>
                    <a:pt x="802" y="326"/>
                  </a:lnTo>
                  <a:lnTo>
                    <a:pt x="796" y="326"/>
                  </a:lnTo>
                  <a:lnTo>
                    <a:pt x="792" y="326"/>
                  </a:lnTo>
                  <a:lnTo>
                    <a:pt x="786" y="326"/>
                  </a:lnTo>
                  <a:lnTo>
                    <a:pt x="786" y="332"/>
                  </a:lnTo>
                  <a:lnTo>
                    <a:pt x="782" y="332"/>
                  </a:lnTo>
                  <a:lnTo>
                    <a:pt x="776" y="332"/>
                  </a:lnTo>
                  <a:lnTo>
                    <a:pt x="766" y="338"/>
                  </a:lnTo>
                  <a:lnTo>
                    <a:pt x="760" y="338"/>
                  </a:lnTo>
                  <a:lnTo>
                    <a:pt x="756" y="342"/>
                  </a:lnTo>
                  <a:lnTo>
                    <a:pt x="750" y="342"/>
                  </a:lnTo>
                  <a:lnTo>
                    <a:pt x="746" y="342"/>
                  </a:lnTo>
                  <a:lnTo>
                    <a:pt x="740" y="342"/>
                  </a:lnTo>
                  <a:lnTo>
                    <a:pt x="736" y="348"/>
                  </a:lnTo>
                  <a:lnTo>
                    <a:pt x="730" y="348"/>
                  </a:lnTo>
                  <a:lnTo>
                    <a:pt x="724" y="348"/>
                  </a:lnTo>
                  <a:lnTo>
                    <a:pt x="720" y="348"/>
                  </a:lnTo>
                  <a:lnTo>
                    <a:pt x="714" y="348"/>
                  </a:lnTo>
                  <a:lnTo>
                    <a:pt x="710" y="348"/>
                  </a:lnTo>
                  <a:lnTo>
                    <a:pt x="704" y="348"/>
                  </a:lnTo>
                  <a:lnTo>
                    <a:pt x="700" y="348"/>
                  </a:lnTo>
                  <a:lnTo>
                    <a:pt x="694" y="348"/>
                  </a:lnTo>
                  <a:lnTo>
                    <a:pt x="690" y="348"/>
                  </a:lnTo>
                  <a:lnTo>
                    <a:pt x="684" y="348"/>
                  </a:lnTo>
                  <a:lnTo>
                    <a:pt x="680" y="348"/>
                  </a:lnTo>
                  <a:lnTo>
                    <a:pt x="674" y="348"/>
                  </a:lnTo>
                  <a:lnTo>
                    <a:pt x="668" y="348"/>
                  </a:lnTo>
                  <a:lnTo>
                    <a:pt x="664" y="348"/>
                  </a:lnTo>
                  <a:lnTo>
                    <a:pt x="658" y="348"/>
                  </a:lnTo>
                  <a:lnTo>
                    <a:pt x="654" y="348"/>
                  </a:lnTo>
                  <a:lnTo>
                    <a:pt x="648" y="348"/>
                  </a:lnTo>
                  <a:lnTo>
                    <a:pt x="648" y="342"/>
                  </a:lnTo>
                  <a:lnTo>
                    <a:pt x="644" y="342"/>
                  </a:lnTo>
                  <a:lnTo>
                    <a:pt x="638" y="342"/>
                  </a:lnTo>
                  <a:lnTo>
                    <a:pt x="628" y="342"/>
                  </a:lnTo>
                  <a:lnTo>
                    <a:pt x="612" y="348"/>
                  </a:lnTo>
                  <a:lnTo>
                    <a:pt x="598" y="352"/>
                  </a:lnTo>
                  <a:lnTo>
                    <a:pt x="588" y="352"/>
                  </a:lnTo>
                  <a:lnTo>
                    <a:pt x="578" y="352"/>
                  </a:lnTo>
                  <a:lnTo>
                    <a:pt x="572" y="352"/>
                  </a:lnTo>
                  <a:lnTo>
                    <a:pt x="566" y="352"/>
                  </a:lnTo>
                  <a:lnTo>
                    <a:pt x="566" y="358"/>
                  </a:lnTo>
                  <a:lnTo>
                    <a:pt x="562" y="358"/>
                  </a:lnTo>
                  <a:lnTo>
                    <a:pt x="556" y="358"/>
                  </a:lnTo>
                  <a:lnTo>
                    <a:pt x="556" y="362"/>
                  </a:lnTo>
                  <a:lnTo>
                    <a:pt x="556" y="368"/>
                  </a:lnTo>
                  <a:lnTo>
                    <a:pt x="552" y="368"/>
                  </a:lnTo>
                  <a:lnTo>
                    <a:pt x="546" y="368"/>
                  </a:lnTo>
                  <a:lnTo>
                    <a:pt x="546" y="372"/>
                  </a:lnTo>
                  <a:lnTo>
                    <a:pt x="542" y="378"/>
                  </a:lnTo>
                  <a:lnTo>
                    <a:pt x="10" y="148"/>
                  </a:lnTo>
                  <a:close/>
                </a:path>
              </a:pathLst>
            </a:custGeom>
            <a:solidFill>
              <a:srgbClr val="CCCCCC"/>
            </a:solidFill>
            <a:ln w="9525">
              <a:noFill/>
              <a:round/>
              <a:headEnd/>
              <a:tailEnd/>
            </a:ln>
          </p:spPr>
          <p:txBody>
            <a:bodyPr/>
            <a:lstStyle/>
            <a:p>
              <a:endParaRPr lang="zh-TW" altLang="en-US"/>
            </a:p>
          </p:txBody>
        </p:sp>
        <p:sp>
          <p:nvSpPr>
            <p:cNvPr id="48" name="Freeform 5"/>
            <p:cNvSpPr>
              <a:spLocks/>
            </p:cNvSpPr>
            <p:nvPr/>
          </p:nvSpPr>
          <p:spPr bwMode="auto">
            <a:xfrm>
              <a:off x="2526" y="2694"/>
              <a:ext cx="682" cy="250"/>
            </a:xfrm>
            <a:custGeom>
              <a:avLst/>
              <a:gdLst>
                <a:gd name="T0" fmla="*/ 96 w 682"/>
                <a:gd name="T1" fmla="*/ 10 h 250"/>
                <a:gd name="T2" fmla="*/ 80 w 682"/>
                <a:gd name="T3" fmla="*/ 24 h 250"/>
                <a:gd name="T4" fmla="*/ 70 w 682"/>
                <a:gd name="T5" fmla="*/ 46 h 250"/>
                <a:gd name="T6" fmla="*/ 60 w 682"/>
                <a:gd name="T7" fmla="*/ 60 h 250"/>
                <a:gd name="T8" fmla="*/ 46 w 682"/>
                <a:gd name="T9" fmla="*/ 80 h 250"/>
                <a:gd name="T10" fmla="*/ 34 w 682"/>
                <a:gd name="T11" fmla="*/ 96 h 250"/>
                <a:gd name="T12" fmla="*/ 24 w 682"/>
                <a:gd name="T13" fmla="*/ 116 h 250"/>
                <a:gd name="T14" fmla="*/ 14 w 682"/>
                <a:gd name="T15" fmla="*/ 138 h 250"/>
                <a:gd name="T16" fmla="*/ 10 w 682"/>
                <a:gd name="T17" fmla="*/ 158 h 250"/>
                <a:gd name="T18" fmla="*/ 4 w 682"/>
                <a:gd name="T19" fmla="*/ 178 h 250"/>
                <a:gd name="T20" fmla="*/ 0 w 682"/>
                <a:gd name="T21" fmla="*/ 198 h 250"/>
                <a:gd name="T22" fmla="*/ 14 w 682"/>
                <a:gd name="T23" fmla="*/ 214 h 250"/>
                <a:gd name="T24" fmla="*/ 40 w 682"/>
                <a:gd name="T25" fmla="*/ 214 h 250"/>
                <a:gd name="T26" fmla="*/ 66 w 682"/>
                <a:gd name="T27" fmla="*/ 214 h 250"/>
                <a:gd name="T28" fmla="*/ 90 w 682"/>
                <a:gd name="T29" fmla="*/ 214 h 250"/>
                <a:gd name="T30" fmla="*/ 116 w 682"/>
                <a:gd name="T31" fmla="*/ 208 h 250"/>
                <a:gd name="T32" fmla="*/ 136 w 682"/>
                <a:gd name="T33" fmla="*/ 204 h 250"/>
                <a:gd name="T34" fmla="*/ 158 w 682"/>
                <a:gd name="T35" fmla="*/ 194 h 250"/>
                <a:gd name="T36" fmla="*/ 172 w 682"/>
                <a:gd name="T37" fmla="*/ 178 h 250"/>
                <a:gd name="T38" fmla="*/ 192 w 682"/>
                <a:gd name="T39" fmla="*/ 172 h 250"/>
                <a:gd name="T40" fmla="*/ 214 w 682"/>
                <a:gd name="T41" fmla="*/ 168 h 250"/>
                <a:gd name="T42" fmla="*/ 224 w 682"/>
                <a:gd name="T43" fmla="*/ 182 h 250"/>
                <a:gd name="T44" fmla="*/ 234 w 682"/>
                <a:gd name="T45" fmla="*/ 198 h 250"/>
                <a:gd name="T46" fmla="*/ 218 w 682"/>
                <a:gd name="T47" fmla="*/ 214 h 250"/>
                <a:gd name="T48" fmla="*/ 198 w 682"/>
                <a:gd name="T49" fmla="*/ 228 h 250"/>
                <a:gd name="T50" fmla="*/ 188 w 682"/>
                <a:gd name="T51" fmla="*/ 244 h 250"/>
                <a:gd name="T52" fmla="*/ 208 w 682"/>
                <a:gd name="T53" fmla="*/ 250 h 250"/>
                <a:gd name="T54" fmla="*/ 234 w 682"/>
                <a:gd name="T55" fmla="*/ 244 h 250"/>
                <a:gd name="T56" fmla="*/ 254 w 682"/>
                <a:gd name="T57" fmla="*/ 234 h 250"/>
                <a:gd name="T58" fmla="*/ 270 w 682"/>
                <a:gd name="T59" fmla="*/ 224 h 250"/>
                <a:gd name="T60" fmla="*/ 280 w 682"/>
                <a:gd name="T61" fmla="*/ 214 h 250"/>
                <a:gd name="T62" fmla="*/ 306 w 682"/>
                <a:gd name="T63" fmla="*/ 214 h 250"/>
                <a:gd name="T64" fmla="*/ 336 w 682"/>
                <a:gd name="T65" fmla="*/ 214 h 250"/>
                <a:gd name="T66" fmla="*/ 366 w 682"/>
                <a:gd name="T67" fmla="*/ 214 h 250"/>
                <a:gd name="T68" fmla="*/ 392 w 682"/>
                <a:gd name="T69" fmla="*/ 204 h 250"/>
                <a:gd name="T70" fmla="*/ 408 w 682"/>
                <a:gd name="T71" fmla="*/ 194 h 250"/>
                <a:gd name="T72" fmla="*/ 428 w 682"/>
                <a:gd name="T73" fmla="*/ 182 h 250"/>
                <a:gd name="T74" fmla="*/ 432 w 682"/>
                <a:gd name="T75" fmla="*/ 162 h 250"/>
                <a:gd name="T76" fmla="*/ 442 w 682"/>
                <a:gd name="T77" fmla="*/ 182 h 250"/>
                <a:gd name="T78" fmla="*/ 464 w 682"/>
                <a:gd name="T79" fmla="*/ 198 h 250"/>
                <a:gd name="T80" fmla="*/ 484 w 682"/>
                <a:gd name="T81" fmla="*/ 204 h 250"/>
                <a:gd name="T82" fmla="*/ 478 w 682"/>
                <a:gd name="T83" fmla="*/ 208 h 250"/>
                <a:gd name="T84" fmla="*/ 464 w 682"/>
                <a:gd name="T85" fmla="*/ 218 h 250"/>
                <a:gd name="T86" fmla="*/ 442 w 682"/>
                <a:gd name="T87" fmla="*/ 224 h 250"/>
                <a:gd name="T88" fmla="*/ 442 w 682"/>
                <a:gd name="T89" fmla="*/ 244 h 250"/>
                <a:gd name="T90" fmla="*/ 468 w 682"/>
                <a:gd name="T91" fmla="*/ 250 h 250"/>
                <a:gd name="T92" fmla="*/ 494 w 682"/>
                <a:gd name="T93" fmla="*/ 250 h 250"/>
                <a:gd name="T94" fmla="*/ 520 w 682"/>
                <a:gd name="T95" fmla="*/ 250 h 250"/>
                <a:gd name="T96" fmla="*/ 544 w 682"/>
                <a:gd name="T97" fmla="*/ 244 h 250"/>
                <a:gd name="T98" fmla="*/ 570 w 682"/>
                <a:gd name="T99" fmla="*/ 240 h 250"/>
                <a:gd name="T100" fmla="*/ 586 w 682"/>
                <a:gd name="T101" fmla="*/ 228 h 250"/>
                <a:gd name="T102" fmla="*/ 612 w 682"/>
                <a:gd name="T103" fmla="*/ 228 h 250"/>
                <a:gd name="T104" fmla="*/ 632 w 682"/>
                <a:gd name="T105" fmla="*/ 224 h 250"/>
                <a:gd name="T106" fmla="*/ 646 w 682"/>
                <a:gd name="T107" fmla="*/ 214 h 250"/>
                <a:gd name="T108" fmla="*/ 668 w 682"/>
                <a:gd name="T109" fmla="*/ 204 h 250"/>
                <a:gd name="T110" fmla="*/ 678 w 682"/>
                <a:gd name="T111" fmla="*/ 188 h 25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2"/>
                <a:gd name="T169" fmla="*/ 0 h 250"/>
                <a:gd name="T170" fmla="*/ 682 w 682"/>
                <a:gd name="T171" fmla="*/ 250 h 25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2" h="250">
                  <a:moveTo>
                    <a:pt x="106" y="0"/>
                  </a:moveTo>
                  <a:lnTo>
                    <a:pt x="106" y="4"/>
                  </a:lnTo>
                  <a:lnTo>
                    <a:pt x="102" y="4"/>
                  </a:lnTo>
                  <a:lnTo>
                    <a:pt x="102" y="10"/>
                  </a:lnTo>
                  <a:lnTo>
                    <a:pt x="96" y="10"/>
                  </a:lnTo>
                  <a:lnTo>
                    <a:pt x="96" y="14"/>
                  </a:lnTo>
                  <a:lnTo>
                    <a:pt x="90" y="14"/>
                  </a:lnTo>
                  <a:lnTo>
                    <a:pt x="86" y="20"/>
                  </a:lnTo>
                  <a:lnTo>
                    <a:pt x="80" y="20"/>
                  </a:lnTo>
                  <a:lnTo>
                    <a:pt x="80" y="24"/>
                  </a:lnTo>
                  <a:lnTo>
                    <a:pt x="76" y="24"/>
                  </a:lnTo>
                  <a:lnTo>
                    <a:pt x="76" y="30"/>
                  </a:lnTo>
                  <a:lnTo>
                    <a:pt x="70" y="36"/>
                  </a:lnTo>
                  <a:lnTo>
                    <a:pt x="70" y="40"/>
                  </a:lnTo>
                  <a:lnTo>
                    <a:pt x="70" y="46"/>
                  </a:lnTo>
                  <a:lnTo>
                    <a:pt x="66" y="46"/>
                  </a:lnTo>
                  <a:lnTo>
                    <a:pt x="66" y="50"/>
                  </a:lnTo>
                  <a:lnTo>
                    <a:pt x="66" y="56"/>
                  </a:lnTo>
                  <a:lnTo>
                    <a:pt x="60" y="56"/>
                  </a:lnTo>
                  <a:lnTo>
                    <a:pt x="60" y="60"/>
                  </a:lnTo>
                  <a:lnTo>
                    <a:pt x="56" y="66"/>
                  </a:lnTo>
                  <a:lnTo>
                    <a:pt x="50" y="70"/>
                  </a:lnTo>
                  <a:lnTo>
                    <a:pt x="50" y="76"/>
                  </a:lnTo>
                  <a:lnTo>
                    <a:pt x="46" y="76"/>
                  </a:lnTo>
                  <a:lnTo>
                    <a:pt x="46" y="80"/>
                  </a:lnTo>
                  <a:lnTo>
                    <a:pt x="40" y="80"/>
                  </a:lnTo>
                  <a:lnTo>
                    <a:pt x="40" y="86"/>
                  </a:lnTo>
                  <a:lnTo>
                    <a:pt x="40" y="92"/>
                  </a:lnTo>
                  <a:lnTo>
                    <a:pt x="34" y="92"/>
                  </a:lnTo>
                  <a:lnTo>
                    <a:pt x="34" y="96"/>
                  </a:lnTo>
                  <a:lnTo>
                    <a:pt x="30" y="102"/>
                  </a:lnTo>
                  <a:lnTo>
                    <a:pt x="30" y="106"/>
                  </a:lnTo>
                  <a:lnTo>
                    <a:pt x="24" y="106"/>
                  </a:lnTo>
                  <a:lnTo>
                    <a:pt x="24" y="112"/>
                  </a:lnTo>
                  <a:lnTo>
                    <a:pt x="24" y="116"/>
                  </a:lnTo>
                  <a:lnTo>
                    <a:pt x="20" y="116"/>
                  </a:lnTo>
                  <a:lnTo>
                    <a:pt x="20" y="122"/>
                  </a:lnTo>
                  <a:lnTo>
                    <a:pt x="14" y="126"/>
                  </a:lnTo>
                  <a:lnTo>
                    <a:pt x="14" y="132"/>
                  </a:lnTo>
                  <a:lnTo>
                    <a:pt x="14" y="138"/>
                  </a:lnTo>
                  <a:lnTo>
                    <a:pt x="10" y="138"/>
                  </a:lnTo>
                  <a:lnTo>
                    <a:pt x="10" y="142"/>
                  </a:lnTo>
                  <a:lnTo>
                    <a:pt x="10" y="148"/>
                  </a:lnTo>
                  <a:lnTo>
                    <a:pt x="10" y="152"/>
                  </a:lnTo>
                  <a:lnTo>
                    <a:pt x="10" y="158"/>
                  </a:lnTo>
                  <a:lnTo>
                    <a:pt x="10" y="162"/>
                  </a:lnTo>
                  <a:lnTo>
                    <a:pt x="4" y="162"/>
                  </a:lnTo>
                  <a:lnTo>
                    <a:pt x="4" y="168"/>
                  </a:lnTo>
                  <a:lnTo>
                    <a:pt x="4" y="172"/>
                  </a:lnTo>
                  <a:lnTo>
                    <a:pt x="4" y="178"/>
                  </a:lnTo>
                  <a:lnTo>
                    <a:pt x="0" y="178"/>
                  </a:lnTo>
                  <a:lnTo>
                    <a:pt x="0" y="182"/>
                  </a:lnTo>
                  <a:lnTo>
                    <a:pt x="0" y="188"/>
                  </a:lnTo>
                  <a:lnTo>
                    <a:pt x="0" y="194"/>
                  </a:lnTo>
                  <a:lnTo>
                    <a:pt x="0" y="198"/>
                  </a:lnTo>
                  <a:lnTo>
                    <a:pt x="0" y="204"/>
                  </a:lnTo>
                  <a:lnTo>
                    <a:pt x="4" y="208"/>
                  </a:lnTo>
                  <a:lnTo>
                    <a:pt x="10" y="208"/>
                  </a:lnTo>
                  <a:lnTo>
                    <a:pt x="10" y="214"/>
                  </a:lnTo>
                  <a:lnTo>
                    <a:pt x="14" y="214"/>
                  </a:lnTo>
                  <a:lnTo>
                    <a:pt x="20" y="214"/>
                  </a:lnTo>
                  <a:lnTo>
                    <a:pt x="24" y="214"/>
                  </a:lnTo>
                  <a:lnTo>
                    <a:pt x="30" y="214"/>
                  </a:lnTo>
                  <a:lnTo>
                    <a:pt x="34" y="214"/>
                  </a:lnTo>
                  <a:lnTo>
                    <a:pt x="40" y="214"/>
                  </a:lnTo>
                  <a:lnTo>
                    <a:pt x="46" y="214"/>
                  </a:lnTo>
                  <a:lnTo>
                    <a:pt x="50" y="214"/>
                  </a:lnTo>
                  <a:lnTo>
                    <a:pt x="56" y="214"/>
                  </a:lnTo>
                  <a:lnTo>
                    <a:pt x="60" y="214"/>
                  </a:lnTo>
                  <a:lnTo>
                    <a:pt x="66" y="214"/>
                  </a:lnTo>
                  <a:lnTo>
                    <a:pt x="70" y="214"/>
                  </a:lnTo>
                  <a:lnTo>
                    <a:pt x="76" y="214"/>
                  </a:lnTo>
                  <a:lnTo>
                    <a:pt x="80" y="214"/>
                  </a:lnTo>
                  <a:lnTo>
                    <a:pt x="86" y="214"/>
                  </a:lnTo>
                  <a:lnTo>
                    <a:pt x="90" y="214"/>
                  </a:lnTo>
                  <a:lnTo>
                    <a:pt x="90" y="208"/>
                  </a:lnTo>
                  <a:lnTo>
                    <a:pt x="96" y="208"/>
                  </a:lnTo>
                  <a:lnTo>
                    <a:pt x="102" y="208"/>
                  </a:lnTo>
                  <a:lnTo>
                    <a:pt x="106" y="208"/>
                  </a:lnTo>
                  <a:lnTo>
                    <a:pt x="116" y="208"/>
                  </a:lnTo>
                  <a:lnTo>
                    <a:pt x="122" y="208"/>
                  </a:lnTo>
                  <a:lnTo>
                    <a:pt x="126" y="208"/>
                  </a:lnTo>
                  <a:lnTo>
                    <a:pt x="132" y="208"/>
                  </a:lnTo>
                  <a:lnTo>
                    <a:pt x="132" y="204"/>
                  </a:lnTo>
                  <a:lnTo>
                    <a:pt x="136" y="204"/>
                  </a:lnTo>
                  <a:lnTo>
                    <a:pt x="142" y="204"/>
                  </a:lnTo>
                  <a:lnTo>
                    <a:pt x="142" y="198"/>
                  </a:lnTo>
                  <a:lnTo>
                    <a:pt x="148" y="198"/>
                  </a:lnTo>
                  <a:lnTo>
                    <a:pt x="152" y="198"/>
                  </a:lnTo>
                  <a:lnTo>
                    <a:pt x="158" y="194"/>
                  </a:lnTo>
                  <a:lnTo>
                    <a:pt x="162" y="188"/>
                  </a:lnTo>
                  <a:lnTo>
                    <a:pt x="168" y="188"/>
                  </a:lnTo>
                  <a:lnTo>
                    <a:pt x="168" y="182"/>
                  </a:lnTo>
                  <a:lnTo>
                    <a:pt x="172" y="182"/>
                  </a:lnTo>
                  <a:lnTo>
                    <a:pt x="172" y="178"/>
                  </a:lnTo>
                  <a:lnTo>
                    <a:pt x="178" y="178"/>
                  </a:lnTo>
                  <a:lnTo>
                    <a:pt x="182" y="178"/>
                  </a:lnTo>
                  <a:lnTo>
                    <a:pt x="182" y="172"/>
                  </a:lnTo>
                  <a:lnTo>
                    <a:pt x="188" y="172"/>
                  </a:lnTo>
                  <a:lnTo>
                    <a:pt x="192" y="172"/>
                  </a:lnTo>
                  <a:lnTo>
                    <a:pt x="198" y="172"/>
                  </a:lnTo>
                  <a:lnTo>
                    <a:pt x="198" y="168"/>
                  </a:lnTo>
                  <a:lnTo>
                    <a:pt x="204" y="168"/>
                  </a:lnTo>
                  <a:lnTo>
                    <a:pt x="208" y="168"/>
                  </a:lnTo>
                  <a:lnTo>
                    <a:pt x="214" y="168"/>
                  </a:lnTo>
                  <a:lnTo>
                    <a:pt x="214" y="172"/>
                  </a:lnTo>
                  <a:lnTo>
                    <a:pt x="218" y="172"/>
                  </a:lnTo>
                  <a:lnTo>
                    <a:pt x="218" y="178"/>
                  </a:lnTo>
                  <a:lnTo>
                    <a:pt x="224" y="178"/>
                  </a:lnTo>
                  <a:lnTo>
                    <a:pt x="224" y="182"/>
                  </a:lnTo>
                  <a:lnTo>
                    <a:pt x="224" y="188"/>
                  </a:lnTo>
                  <a:lnTo>
                    <a:pt x="228" y="188"/>
                  </a:lnTo>
                  <a:lnTo>
                    <a:pt x="228" y="194"/>
                  </a:lnTo>
                  <a:lnTo>
                    <a:pt x="228" y="198"/>
                  </a:lnTo>
                  <a:lnTo>
                    <a:pt x="234" y="198"/>
                  </a:lnTo>
                  <a:lnTo>
                    <a:pt x="234" y="204"/>
                  </a:lnTo>
                  <a:lnTo>
                    <a:pt x="228" y="204"/>
                  </a:lnTo>
                  <a:lnTo>
                    <a:pt x="228" y="208"/>
                  </a:lnTo>
                  <a:lnTo>
                    <a:pt x="224" y="208"/>
                  </a:lnTo>
                  <a:lnTo>
                    <a:pt x="218" y="214"/>
                  </a:lnTo>
                  <a:lnTo>
                    <a:pt x="214" y="218"/>
                  </a:lnTo>
                  <a:lnTo>
                    <a:pt x="208" y="218"/>
                  </a:lnTo>
                  <a:lnTo>
                    <a:pt x="208" y="224"/>
                  </a:lnTo>
                  <a:lnTo>
                    <a:pt x="204" y="224"/>
                  </a:lnTo>
                  <a:lnTo>
                    <a:pt x="198" y="228"/>
                  </a:lnTo>
                  <a:lnTo>
                    <a:pt x="192" y="228"/>
                  </a:lnTo>
                  <a:lnTo>
                    <a:pt x="192" y="234"/>
                  </a:lnTo>
                  <a:lnTo>
                    <a:pt x="188" y="234"/>
                  </a:lnTo>
                  <a:lnTo>
                    <a:pt x="188" y="240"/>
                  </a:lnTo>
                  <a:lnTo>
                    <a:pt x="188" y="244"/>
                  </a:lnTo>
                  <a:lnTo>
                    <a:pt x="192" y="244"/>
                  </a:lnTo>
                  <a:lnTo>
                    <a:pt x="198" y="244"/>
                  </a:lnTo>
                  <a:lnTo>
                    <a:pt x="198" y="250"/>
                  </a:lnTo>
                  <a:lnTo>
                    <a:pt x="204" y="250"/>
                  </a:lnTo>
                  <a:lnTo>
                    <a:pt x="208" y="250"/>
                  </a:lnTo>
                  <a:lnTo>
                    <a:pt x="218" y="250"/>
                  </a:lnTo>
                  <a:lnTo>
                    <a:pt x="224" y="250"/>
                  </a:lnTo>
                  <a:lnTo>
                    <a:pt x="228" y="250"/>
                  </a:lnTo>
                  <a:lnTo>
                    <a:pt x="234" y="250"/>
                  </a:lnTo>
                  <a:lnTo>
                    <a:pt x="234" y="244"/>
                  </a:lnTo>
                  <a:lnTo>
                    <a:pt x="238" y="244"/>
                  </a:lnTo>
                  <a:lnTo>
                    <a:pt x="244" y="240"/>
                  </a:lnTo>
                  <a:lnTo>
                    <a:pt x="250" y="240"/>
                  </a:lnTo>
                  <a:lnTo>
                    <a:pt x="250" y="234"/>
                  </a:lnTo>
                  <a:lnTo>
                    <a:pt x="254" y="234"/>
                  </a:lnTo>
                  <a:lnTo>
                    <a:pt x="260" y="234"/>
                  </a:lnTo>
                  <a:lnTo>
                    <a:pt x="260" y="228"/>
                  </a:lnTo>
                  <a:lnTo>
                    <a:pt x="264" y="228"/>
                  </a:lnTo>
                  <a:lnTo>
                    <a:pt x="264" y="224"/>
                  </a:lnTo>
                  <a:lnTo>
                    <a:pt x="270" y="224"/>
                  </a:lnTo>
                  <a:lnTo>
                    <a:pt x="270" y="218"/>
                  </a:lnTo>
                  <a:lnTo>
                    <a:pt x="270" y="214"/>
                  </a:lnTo>
                  <a:lnTo>
                    <a:pt x="274" y="214"/>
                  </a:lnTo>
                  <a:lnTo>
                    <a:pt x="274" y="208"/>
                  </a:lnTo>
                  <a:lnTo>
                    <a:pt x="280" y="214"/>
                  </a:lnTo>
                  <a:lnTo>
                    <a:pt x="284" y="214"/>
                  </a:lnTo>
                  <a:lnTo>
                    <a:pt x="290" y="214"/>
                  </a:lnTo>
                  <a:lnTo>
                    <a:pt x="294" y="214"/>
                  </a:lnTo>
                  <a:lnTo>
                    <a:pt x="300" y="214"/>
                  </a:lnTo>
                  <a:lnTo>
                    <a:pt x="306" y="214"/>
                  </a:lnTo>
                  <a:lnTo>
                    <a:pt x="310" y="214"/>
                  </a:lnTo>
                  <a:lnTo>
                    <a:pt x="316" y="214"/>
                  </a:lnTo>
                  <a:lnTo>
                    <a:pt x="320" y="214"/>
                  </a:lnTo>
                  <a:lnTo>
                    <a:pt x="330" y="214"/>
                  </a:lnTo>
                  <a:lnTo>
                    <a:pt x="336" y="214"/>
                  </a:lnTo>
                  <a:lnTo>
                    <a:pt x="346" y="214"/>
                  </a:lnTo>
                  <a:lnTo>
                    <a:pt x="352" y="214"/>
                  </a:lnTo>
                  <a:lnTo>
                    <a:pt x="356" y="214"/>
                  </a:lnTo>
                  <a:lnTo>
                    <a:pt x="362" y="214"/>
                  </a:lnTo>
                  <a:lnTo>
                    <a:pt x="366" y="214"/>
                  </a:lnTo>
                  <a:lnTo>
                    <a:pt x="372" y="208"/>
                  </a:lnTo>
                  <a:lnTo>
                    <a:pt x="376" y="208"/>
                  </a:lnTo>
                  <a:lnTo>
                    <a:pt x="382" y="208"/>
                  </a:lnTo>
                  <a:lnTo>
                    <a:pt x="382" y="204"/>
                  </a:lnTo>
                  <a:lnTo>
                    <a:pt x="392" y="204"/>
                  </a:lnTo>
                  <a:lnTo>
                    <a:pt x="396" y="204"/>
                  </a:lnTo>
                  <a:lnTo>
                    <a:pt x="396" y="198"/>
                  </a:lnTo>
                  <a:lnTo>
                    <a:pt x="402" y="198"/>
                  </a:lnTo>
                  <a:lnTo>
                    <a:pt x="408" y="198"/>
                  </a:lnTo>
                  <a:lnTo>
                    <a:pt x="408" y="194"/>
                  </a:lnTo>
                  <a:lnTo>
                    <a:pt x="412" y="194"/>
                  </a:lnTo>
                  <a:lnTo>
                    <a:pt x="418" y="188"/>
                  </a:lnTo>
                  <a:lnTo>
                    <a:pt x="422" y="188"/>
                  </a:lnTo>
                  <a:lnTo>
                    <a:pt x="422" y="182"/>
                  </a:lnTo>
                  <a:lnTo>
                    <a:pt x="428" y="182"/>
                  </a:lnTo>
                  <a:lnTo>
                    <a:pt x="428" y="178"/>
                  </a:lnTo>
                  <a:lnTo>
                    <a:pt x="428" y="172"/>
                  </a:lnTo>
                  <a:lnTo>
                    <a:pt x="432" y="172"/>
                  </a:lnTo>
                  <a:lnTo>
                    <a:pt x="432" y="168"/>
                  </a:lnTo>
                  <a:lnTo>
                    <a:pt x="432" y="162"/>
                  </a:lnTo>
                  <a:lnTo>
                    <a:pt x="432" y="168"/>
                  </a:lnTo>
                  <a:lnTo>
                    <a:pt x="432" y="172"/>
                  </a:lnTo>
                  <a:lnTo>
                    <a:pt x="438" y="178"/>
                  </a:lnTo>
                  <a:lnTo>
                    <a:pt x="438" y="182"/>
                  </a:lnTo>
                  <a:lnTo>
                    <a:pt x="442" y="182"/>
                  </a:lnTo>
                  <a:lnTo>
                    <a:pt x="442" y="188"/>
                  </a:lnTo>
                  <a:lnTo>
                    <a:pt x="448" y="188"/>
                  </a:lnTo>
                  <a:lnTo>
                    <a:pt x="454" y="194"/>
                  </a:lnTo>
                  <a:lnTo>
                    <a:pt x="458" y="194"/>
                  </a:lnTo>
                  <a:lnTo>
                    <a:pt x="464" y="198"/>
                  </a:lnTo>
                  <a:lnTo>
                    <a:pt x="468" y="198"/>
                  </a:lnTo>
                  <a:lnTo>
                    <a:pt x="474" y="198"/>
                  </a:lnTo>
                  <a:lnTo>
                    <a:pt x="478" y="198"/>
                  </a:lnTo>
                  <a:lnTo>
                    <a:pt x="484" y="198"/>
                  </a:lnTo>
                  <a:lnTo>
                    <a:pt x="484" y="204"/>
                  </a:lnTo>
                  <a:lnTo>
                    <a:pt x="488" y="204"/>
                  </a:lnTo>
                  <a:lnTo>
                    <a:pt x="494" y="204"/>
                  </a:lnTo>
                  <a:lnTo>
                    <a:pt x="488" y="204"/>
                  </a:lnTo>
                  <a:lnTo>
                    <a:pt x="484" y="208"/>
                  </a:lnTo>
                  <a:lnTo>
                    <a:pt x="478" y="208"/>
                  </a:lnTo>
                  <a:lnTo>
                    <a:pt x="478" y="214"/>
                  </a:lnTo>
                  <a:lnTo>
                    <a:pt x="474" y="214"/>
                  </a:lnTo>
                  <a:lnTo>
                    <a:pt x="474" y="218"/>
                  </a:lnTo>
                  <a:lnTo>
                    <a:pt x="468" y="218"/>
                  </a:lnTo>
                  <a:lnTo>
                    <a:pt x="464" y="218"/>
                  </a:lnTo>
                  <a:lnTo>
                    <a:pt x="458" y="218"/>
                  </a:lnTo>
                  <a:lnTo>
                    <a:pt x="454" y="218"/>
                  </a:lnTo>
                  <a:lnTo>
                    <a:pt x="454" y="224"/>
                  </a:lnTo>
                  <a:lnTo>
                    <a:pt x="448" y="224"/>
                  </a:lnTo>
                  <a:lnTo>
                    <a:pt x="442" y="224"/>
                  </a:lnTo>
                  <a:lnTo>
                    <a:pt x="442" y="228"/>
                  </a:lnTo>
                  <a:lnTo>
                    <a:pt x="438" y="228"/>
                  </a:lnTo>
                  <a:lnTo>
                    <a:pt x="438" y="234"/>
                  </a:lnTo>
                  <a:lnTo>
                    <a:pt x="438" y="240"/>
                  </a:lnTo>
                  <a:lnTo>
                    <a:pt x="442" y="244"/>
                  </a:lnTo>
                  <a:lnTo>
                    <a:pt x="448" y="244"/>
                  </a:lnTo>
                  <a:lnTo>
                    <a:pt x="454" y="244"/>
                  </a:lnTo>
                  <a:lnTo>
                    <a:pt x="454" y="250"/>
                  </a:lnTo>
                  <a:lnTo>
                    <a:pt x="464" y="250"/>
                  </a:lnTo>
                  <a:lnTo>
                    <a:pt x="468" y="250"/>
                  </a:lnTo>
                  <a:lnTo>
                    <a:pt x="474" y="250"/>
                  </a:lnTo>
                  <a:lnTo>
                    <a:pt x="478" y="250"/>
                  </a:lnTo>
                  <a:lnTo>
                    <a:pt x="484" y="250"/>
                  </a:lnTo>
                  <a:lnTo>
                    <a:pt x="488" y="250"/>
                  </a:lnTo>
                  <a:lnTo>
                    <a:pt x="494" y="250"/>
                  </a:lnTo>
                  <a:lnTo>
                    <a:pt x="498" y="250"/>
                  </a:lnTo>
                  <a:lnTo>
                    <a:pt x="504" y="250"/>
                  </a:lnTo>
                  <a:lnTo>
                    <a:pt x="510" y="250"/>
                  </a:lnTo>
                  <a:lnTo>
                    <a:pt x="514" y="250"/>
                  </a:lnTo>
                  <a:lnTo>
                    <a:pt x="520" y="250"/>
                  </a:lnTo>
                  <a:lnTo>
                    <a:pt x="524" y="244"/>
                  </a:lnTo>
                  <a:lnTo>
                    <a:pt x="530" y="244"/>
                  </a:lnTo>
                  <a:lnTo>
                    <a:pt x="534" y="244"/>
                  </a:lnTo>
                  <a:lnTo>
                    <a:pt x="540" y="244"/>
                  </a:lnTo>
                  <a:lnTo>
                    <a:pt x="544" y="244"/>
                  </a:lnTo>
                  <a:lnTo>
                    <a:pt x="550" y="240"/>
                  </a:lnTo>
                  <a:lnTo>
                    <a:pt x="556" y="240"/>
                  </a:lnTo>
                  <a:lnTo>
                    <a:pt x="560" y="240"/>
                  </a:lnTo>
                  <a:lnTo>
                    <a:pt x="566" y="240"/>
                  </a:lnTo>
                  <a:lnTo>
                    <a:pt x="570" y="240"/>
                  </a:lnTo>
                  <a:lnTo>
                    <a:pt x="570" y="234"/>
                  </a:lnTo>
                  <a:lnTo>
                    <a:pt x="576" y="234"/>
                  </a:lnTo>
                  <a:lnTo>
                    <a:pt x="580" y="234"/>
                  </a:lnTo>
                  <a:lnTo>
                    <a:pt x="586" y="234"/>
                  </a:lnTo>
                  <a:lnTo>
                    <a:pt x="586" y="228"/>
                  </a:lnTo>
                  <a:lnTo>
                    <a:pt x="590" y="228"/>
                  </a:lnTo>
                  <a:lnTo>
                    <a:pt x="596" y="228"/>
                  </a:lnTo>
                  <a:lnTo>
                    <a:pt x="600" y="228"/>
                  </a:lnTo>
                  <a:lnTo>
                    <a:pt x="606" y="228"/>
                  </a:lnTo>
                  <a:lnTo>
                    <a:pt x="612" y="228"/>
                  </a:lnTo>
                  <a:lnTo>
                    <a:pt x="616" y="228"/>
                  </a:lnTo>
                  <a:lnTo>
                    <a:pt x="622" y="228"/>
                  </a:lnTo>
                  <a:lnTo>
                    <a:pt x="626" y="228"/>
                  </a:lnTo>
                  <a:lnTo>
                    <a:pt x="626" y="224"/>
                  </a:lnTo>
                  <a:lnTo>
                    <a:pt x="632" y="224"/>
                  </a:lnTo>
                  <a:lnTo>
                    <a:pt x="636" y="224"/>
                  </a:lnTo>
                  <a:lnTo>
                    <a:pt x="642" y="224"/>
                  </a:lnTo>
                  <a:lnTo>
                    <a:pt x="642" y="218"/>
                  </a:lnTo>
                  <a:lnTo>
                    <a:pt x="646" y="218"/>
                  </a:lnTo>
                  <a:lnTo>
                    <a:pt x="646" y="214"/>
                  </a:lnTo>
                  <a:lnTo>
                    <a:pt x="652" y="214"/>
                  </a:lnTo>
                  <a:lnTo>
                    <a:pt x="658" y="208"/>
                  </a:lnTo>
                  <a:lnTo>
                    <a:pt x="662" y="208"/>
                  </a:lnTo>
                  <a:lnTo>
                    <a:pt x="662" y="204"/>
                  </a:lnTo>
                  <a:lnTo>
                    <a:pt x="668" y="204"/>
                  </a:lnTo>
                  <a:lnTo>
                    <a:pt x="668" y="198"/>
                  </a:lnTo>
                  <a:lnTo>
                    <a:pt x="672" y="198"/>
                  </a:lnTo>
                  <a:lnTo>
                    <a:pt x="672" y="194"/>
                  </a:lnTo>
                  <a:lnTo>
                    <a:pt x="678" y="194"/>
                  </a:lnTo>
                  <a:lnTo>
                    <a:pt x="678" y="188"/>
                  </a:lnTo>
                  <a:lnTo>
                    <a:pt x="678" y="182"/>
                  </a:lnTo>
                  <a:lnTo>
                    <a:pt x="678" y="178"/>
                  </a:lnTo>
                  <a:lnTo>
                    <a:pt x="682" y="178"/>
                  </a:lnTo>
                  <a:lnTo>
                    <a:pt x="106" y="0"/>
                  </a:lnTo>
                  <a:close/>
                </a:path>
              </a:pathLst>
            </a:custGeom>
            <a:solidFill>
              <a:srgbClr val="CCCCCC"/>
            </a:solidFill>
            <a:ln w="9525">
              <a:noFill/>
              <a:round/>
              <a:headEnd/>
              <a:tailEnd/>
            </a:ln>
          </p:spPr>
          <p:txBody>
            <a:bodyPr/>
            <a:lstStyle/>
            <a:p>
              <a:endParaRPr lang="zh-TW" altLang="en-US"/>
            </a:p>
          </p:txBody>
        </p:sp>
        <p:sp>
          <p:nvSpPr>
            <p:cNvPr id="49" name="Freeform 6"/>
            <p:cNvSpPr>
              <a:spLocks/>
            </p:cNvSpPr>
            <p:nvPr/>
          </p:nvSpPr>
          <p:spPr bwMode="auto">
            <a:xfrm>
              <a:off x="2606" y="2550"/>
              <a:ext cx="1066" cy="378"/>
            </a:xfrm>
            <a:custGeom>
              <a:avLst/>
              <a:gdLst>
                <a:gd name="T0" fmla="*/ 0 w 1066"/>
                <a:gd name="T1" fmla="*/ 128 h 378"/>
                <a:gd name="T2" fmla="*/ 0 w 1066"/>
                <a:gd name="T3" fmla="*/ 92 h 378"/>
                <a:gd name="T4" fmla="*/ 16 w 1066"/>
                <a:gd name="T5" fmla="*/ 72 h 378"/>
                <a:gd name="T6" fmla="*/ 36 w 1066"/>
                <a:gd name="T7" fmla="*/ 56 h 378"/>
                <a:gd name="T8" fmla="*/ 72 w 1066"/>
                <a:gd name="T9" fmla="*/ 52 h 378"/>
                <a:gd name="T10" fmla="*/ 98 w 1066"/>
                <a:gd name="T11" fmla="*/ 62 h 378"/>
                <a:gd name="T12" fmla="*/ 112 w 1066"/>
                <a:gd name="T13" fmla="*/ 82 h 378"/>
                <a:gd name="T14" fmla="*/ 128 w 1066"/>
                <a:gd name="T15" fmla="*/ 92 h 378"/>
                <a:gd name="T16" fmla="*/ 158 w 1066"/>
                <a:gd name="T17" fmla="*/ 78 h 378"/>
                <a:gd name="T18" fmla="*/ 184 w 1066"/>
                <a:gd name="T19" fmla="*/ 66 h 378"/>
                <a:gd name="T20" fmla="*/ 210 w 1066"/>
                <a:gd name="T21" fmla="*/ 56 h 378"/>
                <a:gd name="T22" fmla="*/ 236 w 1066"/>
                <a:gd name="T23" fmla="*/ 46 h 378"/>
                <a:gd name="T24" fmla="*/ 266 w 1066"/>
                <a:gd name="T25" fmla="*/ 36 h 378"/>
                <a:gd name="T26" fmla="*/ 292 w 1066"/>
                <a:gd name="T27" fmla="*/ 26 h 378"/>
                <a:gd name="T28" fmla="*/ 322 w 1066"/>
                <a:gd name="T29" fmla="*/ 16 h 378"/>
                <a:gd name="T30" fmla="*/ 352 w 1066"/>
                <a:gd name="T31" fmla="*/ 6 h 378"/>
                <a:gd name="T32" fmla="*/ 388 w 1066"/>
                <a:gd name="T33" fmla="*/ 0 h 378"/>
                <a:gd name="T34" fmla="*/ 430 w 1066"/>
                <a:gd name="T35" fmla="*/ 0 h 378"/>
                <a:gd name="T36" fmla="*/ 464 w 1066"/>
                <a:gd name="T37" fmla="*/ 0 h 378"/>
                <a:gd name="T38" fmla="*/ 496 w 1066"/>
                <a:gd name="T39" fmla="*/ 10 h 378"/>
                <a:gd name="T40" fmla="*/ 520 w 1066"/>
                <a:gd name="T41" fmla="*/ 26 h 378"/>
                <a:gd name="T42" fmla="*/ 552 w 1066"/>
                <a:gd name="T43" fmla="*/ 36 h 378"/>
                <a:gd name="T44" fmla="*/ 578 w 1066"/>
                <a:gd name="T45" fmla="*/ 52 h 378"/>
                <a:gd name="T46" fmla="*/ 598 w 1066"/>
                <a:gd name="T47" fmla="*/ 72 h 378"/>
                <a:gd name="T48" fmla="*/ 618 w 1066"/>
                <a:gd name="T49" fmla="*/ 92 h 378"/>
                <a:gd name="T50" fmla="*/ 634 w 1066"/>
                <a:gd name="T51" fmla="*/ 122 h 378"/>
                <a:gd name="T52" fmla="*/ 648 w 1066"/>
                <a:gd name="T53" fmla="*/ 144 h 378"/>
                <a:gd name="T54" fmla="*/ 658 w 1066"/>
                <a:gd name="T55" fmla="*/ 180 h 378"/>
                <a:gd name="T56" fmla="*/ 664 w 1066"/>
                <a:gd name="T57" fmla="*/ 220 h 378"/>
                <a:gd name="T58" fmla="*/ 668 w 1066"/>
                <a:gd name="T59" fmla="*/ 250 h 378"/>
                <a:gd name="T60" fmla="*/ 668 w 1066"/>
                <a:gd name="T61" fmla="*/ 286 h 378"/>
                <a:gd name="T62" fmla="*/ 694 w 1066"/>
                <a:gd name="T63" fmla="*/ 286 h 378"/>
                <a:gd name="T64" fmla="*/ 724 w 1066"/>
                <a:gd name="T65" fmla="*/ 292 h 378"/>
                <a:gd name="T66" fmla="*/ 756 w 1066"/>
                <a:gd name="T67" fmla="*/ 286 h 378"/>
                <a:gd name="T68" fmla="*/ 792 w 1066"/>
                <a:gd name="T69" fmla="*/ 286 h 378"/>
                <a:gd name="T70" fmla="*/ 826 w 1066"/>
                <a:gd name="T71" fmla="*/ 286 h 378"/>
                <a:gd name="T72" fmla="*/ 862 w 1066"/>
                <a:gd name="T73" fmla="*/ 282 h 378"/>
                <a:gd name="T74" fmla="*/ 898 w 1066"/>
                <a:gd name="T75" fmla="*/ 286 h 378"/>
                <a:gd name="T76" fmla="*/ 954 w 1066"/>
                <a:gd name="T77" fmla="*/ 292 h 378"/>
                <a:gd name="T78" fmla="*/ 986 w 1066"/>
                <a:gd name="T79" fmla="*/ 296 h 378"/>
                <a:gd name="T80" fmla="*/ 1020 w 1066"/>
                <a:gd name="T81" fmla="*/ 302 h 378"/>
                <a:gd name="T82" fmla="*/ 1056 w 1066"/>
                <a:gd name="T83" fmla="*/ 312 h 378"/>
                <a:gd name="T84" fmla="*/ 1062 w 1066"/>
                <a:gd name="T85" fmla="*/ 338 h 378"/>
                <a:gd name="T86" fmla="*/ 1026 w 1066"/>
                <a:gd name="T87" fmla="*/ 342 h 378"/>
                <a:gd name="T88" fmla="*/ 996 w 1066"/>
                <a:gd name="T89" fmla="*/ 338 h 378"/>
                <a:gd name="T90" fmla="*/ 960 w 1066"/>
                <a:gd name="T91" fmla="*/ 332 h 378"/>
                <a:gd name="T92" fmla="*/ 918 w 1066"/>
                <a:gd name="T93" fmla="*/ 332 h 378"/>
                <a:gd name="T94" fmla="*/ 884 w 1066"/>
                <a:gd name="T95" fmla="*/ 326 h 378"/>
                <a:gd name="T96" fmla="*/ 848 w 1066"/>
                <a:gd name="T97" fmla="*/ 322 h 378"/>
                <a:gd name="T98" fmla="*/ 812 w 1066"/>
                <a:gd name="T99" fmla="*/ 322 h 378"/>
                <a:gd name="T100" fmla="*/ 786 w 1066"/>
                <a:gd name="T101" fmla="*/ 332 h 378"/>
                <a:gd name="T102" fmla="*/ 746 w 1066"/>
                <a:gd name="T103" fmla="*/ 342 h 378"/>
                <a:gd name="T104" fmla="*/ 710 w 1066"/>
                <a:gd name="T105" fmla="*/ 348 h 378"/>
                <a:gd name="T106" fmla="*/ 674 w 1066"/>
                <a:gd name="T107" fmla="*/ 348 h 378"/>
                <a:gd name="T108" fmla="*/ 644 w 1066"/>
                <a:gd name="T109" fmla="*/ 342 h 378"/>
                <a:gd name="T110" fmla="*/ 572 w 1066"/>
                <a:gd name="T111" fmla="*/ 352 h 378"/>
                <a:gd name="T112" fmla="*/ 552 w 1066"/>
                <a:gd name="T113" fmla="*/ 368 h 37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66"/>
                <a:gd name="T172" fmla="*/ 0 h 378"/>
                <a:gd name="T173" fmla="*/ 1066 w 1066"/>
                <a:gd name="T174" fmla="*/ 378 h 37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66" h="378">
                  <a:moveTo>
                    <a:pt x="10" y="148"/>
                  </a:moveTo>
                  <a:lnTo>
                    <a:pt x="10" y="144"/>
                  </a:lnTo>
                  <a:lnTo>
                    <a:pt x="6" y="144"/>
                  </a:lnTo>
                  <a:lnTo>
                    <a:pt x="6" y="138"/>
                  </a:lnTo>
                  <a:lnTo>
                    <a:pt x="6" y="134"/>
                  </a:lnTo>
                  <a:lnTo>
                    <a:pt x="0" y="134"/>
                  </a:lnTo>
                  <a:lnTo>
                    <a:pt x="0" y="128"/>
                  </a:lnTo>
                  <a:lnTo>
                    <a:pt x="0" y="122"/>
                  </a:lnTo>
                  <a:lnTo>
                    <a:pt x="0" y="118"/>
                  </a:lnTo>
                  <a:lnTo>
                    <a:pt x="0" y="112"/>
                  </a:lnTo>
                  <a:lnTo>
                    <a:pt x="0" y="108"/>
                  </a:lnTo>
                  <a:lnTo>
                    <a:pt x="0" y="102"/>
                  </a:lnTo>
                  <a:lnTo>
                    <a:pt x="0" y="98"/>
                  </a:lnTo>
                  <a:lnTo>
                    <a:pt x="0" y="92"/>
                  </a:lnTo>
                  <a:lnTo>
                    <a:pt x="6" y="92"/>
                  </a:lnTo>
                  <a:lnTo>
                    <a:pt x="6" y="88"/>
                  </a:lnTo>
                  <a:lnTo>
                    <a:pt x="10" y="88"/>
                  </a:lnTo>
                  <a:lnTo>
                    <a:pt x="10" y="82"/>
                  </a:lnTo>
                  <a:lnTo>
                    <a:pt x="10" y="78"/>
                  </a:lnTo>
                  <a:lnTo>
                    <a:pt x="16" y="78"/>
                  </a:lnTo>
                  <a:lnTo>
                    <a:pt x="16" y="72"/>
                  </a:lnTo>
                  <a:lnTo>
                    <a:pt x="22" y="72"/>
                  </a:lnTo>
                  <a:lnTo>
                    <a:pt x="22" y="66"/>
                  </a:lnTo>
                  <a:lnTo>
                    <a:pt x="26" y="66"/>
                  </a:lnTo>
                  <a:lnTo>
                    <a:pt x="26" y="62"/>
                  </a:lnTo>
                  <a:lnTo>
                    <a:pt x="32" y="62"/>
                  </a:lnTo>
                  <a:lnTo>
                    <a:pt x="32" y="56"/>
                  </a:lnTo>
                  <a:lnTo>
                    <a:pt x="36" y="56"/>
                  </a:lnTo>
                  <a:lnTo>
                    <a:pt x="42" y="56"/>
                  </a:lnTo>
                  <a:lnTo>
                    <a:pt x="46" y="52"/>
                  </a:lnTo>
                  <a:lnTo>
                    <a:pt x="52" y="52"/>
                  </a:lnTo>
                  <a:lnTo>
                    <a:pt x="56" y="52"/>
                  </a:lnTo>
                  <a:lnTo>
                    <a:pt x="62" y="52"/>
                  </a:lnTo>
                  <a:lnTo>
                    <a:pt x="68" y="52"/>
                  </a:lnTo>
                  <a:lnTo>
                    <a:pt x="72" y="52"/>
                  </a:lnTo>
                  <a:lnTo>
                    <a:pt x="78" y="52"/>
                  </a:lnTo>
                  <a:lnTo>
                    <a:pt x="82" y="52"/>
                  </a:lnTo>
                  <a:lnTo>
                    <a:pt x="88" y="52"/>
                  </a:lnTo>
                  <a:lnTo>
                    <a:pt x="88" y="56"/>
                  </a:lnTo>
                  <a:lnTo>
                    <a:pt x="92" y="56"/>
                  </a:lnTo>
                  <a:lnTo>
                    <a:pt x="98" y="56"/>
                  </a:lnTo>
                  <a:lnTo>
                    <a:pt x="98" y="62"/>
                  </a:lnTo>
                  <a:lnTo>
                    <a:pt x="102" y="62"/>
                  </a:lnTo>
                  <a:lnTo>
                    <a:pt x="102" y="66"/>
                  </a:lnTo>
                  <a:lnTo>
                    <a:pt x="108" y="66"/>
                  </a:lnTo>
                  <a:lnTo>
                    <a:pt x="108" y="72"/>
                  </a:lnTo>
                  <a:lnTo>
                    <a:pt x="108" y="78"/>
                  </a:lnTo>
                  <a:lnTo>
                    <a:pt x="112" y="78"/>
                  </a:lnTo>
                  <a:lnTo>
                    <a:pt x="112" y="82"/>
                  </a:lnTo>
                  <a:lnTo>
                    <a:pt x="118" y="82"/>
                  </a:lnTo>
                  <a:lnTo>
                    <a:pt x="118" y="88"/>
                  </a:lnTo>
                  <a:lnTo>
                    <a:pt x="118" y="92"/>
                  </a:lnTo>
                  <a:lnTo>
                    <a:pt x="118" y="98"/>
                  </a:lnTo>
                  <a:lnTo>
                    <a:pt x="124" y="98"/>
                  </a:lnTo>
                  <a:lnTo>
                    <a:pt x="128" y="98"/>
                  </a:lnTo>
                  <a:lnTo>
                    <a:pt x="128" y="92"/>
                  </a:lnTo>
                  <a:lnTo>
                    <a:pt x="134" y="92"/>
                  </a:lnTo>
                  <a:lnTo>
                    <a:pt x="138" y="88"/>
                  </a:lnTo>
                  <a:lnTo>
                    <a:pt x="144" y="88"/>
                  </a:lnTo>
                  <a:lnTo>
                    <a:pt x="148" y="88"/>
                  </a:lnTo>
                  <a:lnTo>
                    <a:pt x="148" y="82"/>
                  </a:lnTo>
                  <a:lnTo>
                    <a:pt x="154" y="82"/>
                  </a:lnTo>
                  <a:lnTo>
                    <a:pt x="158" y="78"/>
                  </a:lnTo>
                  <a:lnTo>
                    <a:pt x="164" y="78"/>
                  </a:lnTo>
                  <a:lnTo>
                    <a:pt x="170" y="78"/>
                  </a:lnTo>
                  <a:lnTo>
                    <a:pt x="170" y="72"/>
                  </a:lnTo>
                  <a:lnTo>
                    <a:pt x="174" y="72"/>
                  </a:lnTo>
                  <a:lnTo>
                    <a:pt x="180" y="72"/>
                  </a:lnTo>
                  <a:lnTo>
                    <a:pt x="180" y="66"/>
                  </a:lnTo>
                  <a:lnTo>
                    <a:pt x="184" y="66"/>
                  </a:lnTo>
                  <a:lnTo>
                    <a:pt x="190" y="66"/>
                  </a:lnTo>
                  <a:lnTo>
                    <a:pt x="190" y="62"/>
                  </a:lnTo>
                  <a:lnTo>
                    <a:pt x="194" y="62"/>
                  </a:lnTo>
                  <a:lnTo>
                    <a:pt x="200" y="62"/>
                  </a:lnTo>
                  <a:lnTo>
                    <a:pt x="204" y="62"/>
                  </a:lnTo>
                  <a:lnTo>
                    <a:pt x="204" y="56"/>
                  </a:lnTo>
                  <a:lnTo>
                    <a:pt x="210" y="56"/>
                  </a:lnTo>
                  <a:lnTo>
                    <a:pt x="214" y="56"/>
                  </a:lnTo>
                  <a:lnTo>
                    <a:pt x="214" y="52"/>
                  </a:lnTo>
                  <a:lnTo>
                    <a:pt x="220" y="52"/>
                  </a:lnTo>
                  <a:lnTo>
                    <a:pt x="226" y="52"/>
                  </a:lnTo>
                  <a:lnTo>
                    <a:pt x="230" y="52"/>
                  </a:lnTo>
                  <a:lnTo>
                    <a:pt x="230" y="46"/>
                  </a:lnTo>
                  <a:lnTo>
                    <a:pt x="236" y="46"/>
                  </a:lnTo>
                  <a:lnTo>
                    <a:pt x="240" y="46"/>
                  </a:lnTo>
                  <a:lnTo>
                    <a:pt x="246" y="46"/>
                  </a:lnTo>
                  <a:lnTo>
                    <a:pt x="250" y="42"/>
                  </a:lnTo>
                  <a:lnTo>
                    <a:pt x="256" y="42"/>
                  </a:lnTo>
                  <a:lnTo>
                    <a:pt x="256" y="36"/>
                  </a:lnTo>
                  <a:lnTo>
                    <a:pt x="260" y="36"/>
                  </a:lnTo>
                  <a:lnTo>
                    <a:pt x="266" y="36"/>
                  </a:lnTo>
                  <a:lnTo>
                    <a:pt x="266" y="32"/>
                  </a:lnTo>
                  <a:lnTo>
                    <a:pt x="272" y="32"/>
                  </a:lnTo>
                  <a:lnTo>
                    <a:pt x="276" y="32"/>
                  </a:lnTo>
                  <a:lnTo>
                    <a:pt x="276" y="26"/>
                  </a:lnTo>
                  <a:lnTo>
                    <a:pt x="282" y="26"/>
                  </a:lnTo>
                  <a:lnTo>
                    <a:pt x="286" y="26"/>
                  </a:lnTo>
                  <a:lnTo>
                    <a:pt x="292" y="26"/>
                  </a:lnTo>
                  <a:lnTo>
                    <a:pt x="296" y="26"/>
                  </a:lnTo>
                  <a:lnTo>
                    <a:pt x="302" y="20"/>
                  </a:lnTo>
                  <a:lnTo>
                    <a:pt x="306" y="20"/>
                  </a:lnTo>
                  <a:lnTo>
                    <a:pt x="306" y="16"/>
                  </a:lnTo>
                  <a:lnTo>
                    <a:pt x="312" y="16"/>
                  </a:lnTo>
                  <a:lnTo>
                    <a:pt x="316" y="16"/>
                  </a:lnTo>
                  <a:lnTo>
                    <a:pt x="322" y="16"/>
                  </a:lnTo>
                  <a:lnTo>
                    <a:pt x="322" y="10"/>
                  </a:lnTo>
                  <a:lnTo>
                    <a:pt x="328" y="10"/>
                  </a:lnTo>
                  <a:lnTo>
                    <a:pt x="332" y="10"/>
                  </a:lnTo>
                  <a:lnTo>
                    <a:pt x="338" y="10"/>
                  </a:lnTo>
                  <a:lnTo>
                    <a:pt x="342" y="10"/>
                  </a:lnTo>
                  <a:lnTo>
                    <a:pt x="348" y="6"/>
                  </a:lnTo>
                  <a:lnTo>
                    <a:pt x="352" y="6"/>
                  </a:lnTo>
                  <a:lnTo>
                    <a:pt x="358" y="0"/>
                  </a:lnTo>
                  <a:lnTo>
                    <a:pt x="362" y="0"/>
                  </a:lnTo>
                  <a:lnTo>
                    <a:pt x="368" y="0"/>
                  </a:lnTo>
                  <a:lnTo>
                    <a:pt x="374" y="0"/>
                  </a:lnTo>
                  <a:lnTo>
                    <a:pt x="378" y="0"/>
                  </a:lnTo>
                  <a:lnTo>
                    <a:pt x="384" y="0"/>
                  </a:lnTo>
                  <a:lnTo>
                    <a:pt x="388" y="0"/>
                  </a:lnTo>
                  <a:lnTo>
                    <a:pt x="394" y="0"/>
                  </a:lnTo>
                  <a:lnTo>
                    <a:pt x="398" y="0"/>
                  </a:lnTo>
                  <a:lnTo>
                    <a:pt x="404" y="0"/>
                  </a:lnTo>
                  <a:lnTo>
                    <a:pt x="408" y="0"/>
                  </a:lnTo>
                  <a:lnTo>
                    <a:pt x="414" y="0"/>
                  </a:lnTo>
                  <a:lnTo>
                    <a:pt x="418" y="0"/>
                  </a:lnTo>
                  <a:lnTo>
                    <a:pt x="430" y="0"/>
                  </a:lnTo>
                  <a:lnTo>
                    <a:pt x="434" y="0"/>
                  </a:lnTo>
                  <a:lnTo>
                    <a:pt x="440" y="0"/>
                  </a:lnTo>
                  <a:lnTo>
                    <a:pt x="444" y="0"/>
                  </a:lnTo>
                  <a:lnTo>
                    <a:pt x="450" y="0"/>
                  </a:lnTo>
                  <a:lnTo>
                    <a:pt x="454" y="0"/>
                  </a:lnTo>
                  <a:lnTo>
                    <a:pt x="460" y="0"/>
                  </a:lnTo>
                  <a:lnTo>
                    <a:pt x="464" y="0"/>
                  </a:lnTo>
                  <a:lnTo>
                    <a:pt x="470" y="0"/>
                  </a:lnTo>
                  <a:lnTo>
                    <a:pt x="470" y="6"/>
                  </a:lnTo>
                  <a:lnTo>
                    <a:pt x="476" y="6"/>
                  </a:lnTo>
                  <a:lnTo>
                    <a:pt x="480" y="10"/>
                  </a:lnTo>
                  <a:lnTo>
                    <a:pt x="486" y="10"/>
                  </a:lnTo>
                  <a:lnTo>
                    <a:pt x="490" y="10"/>
                  </a:lnTo>
                  <a:lnTo>
                    <a:pt x="496" y="10"/>
                  </a:lnTo>
                  <a:lnTo>
                    <a:pt x="500" y="10"/>
                  </a:lnTo>
                  <a:lnTo>
                    <a:pt x="500" y="16"/>
                  </a:lnTo>
                  <a:lnTo>
                    <a:pt x="506" y="16"/>
                  </a:lnTo>
                  <a:lnTo>
                    <a:pt x="510" y="16"/>
                  </a:lnTo>
                  <a:lnTo>
                    <a:pt x="510" y="20"/>
                  </a:lnTo>
                  <a:lnTo>
                    <a:pt x="516" y="20"/>
                  </a:lnTo>
                  <a:lnTo>
                    <a:pt x="520" y="26"/>
                  </a:lnTo>
                  <a:lnTo>
                    <a:pt x="526" y="26"/>
                  </a:lnTo>
                  <a:lnTo>
                    <a:pt x="532" y="26"/>
                  </a:lnTo>
                  <a:lnTo>
                    <a:pt x="536" y="32"/>
                  </a:lnTo>
                  <a:lnTo>
                    <a:pt x="542" y="32"/>
                  </a:lnTo>
                  <a:lnTo>
                    <a:pt x="546" y="32"/>
                  </a:lnTo>
                  <a:lnTo>
                    <a:pt x="546" y="36"/>
                  </a:lnTo>
                  <a:lnTo>
                    <a:pt x="552" y="36"/>
                  </a:lnTo>
                  <a:lnTo>
                    <a:pt x="556" y="36"/>
                  </a:lnTo>
                  <a:lnTo>
                    <a:pt x="562" y="42"/>
                  </a:lnTo>
                  <a:lnTo>
                    <a:pt x="566" y="42"/>
                  </a:lnTo>
                  <a:lnTo>
                    <a:pt x="566" y="46"/>
                  </a:lnTo>
                  <a:lnTo>
                    <a:pt x="572" y="46"/>
                  </a:lnTo>
                  <a:lnTo>
                    <a:pt x="572" y="52"/>
                  </a:lnTo>
                  <a:lnTo>
                    <a:pt x="578" y="52"/>
                  </a:lnTo>
                  <a:lnTo>
                    <a:pt x="578" y="56"/>
                  </a:lnTo>
                  <a:lnTo>
                    <a:pt x="582" y="56"/>
                  </a:lnTo>
                  <a:lnTo>
                    <a:pt x="588" y="62"/>
                  </a:lnTo>
                  <a:lnTo>
                    <a:pt x="588" y="66"/>
                  </a:lnTo>
                  <a:lnTo>
                    <a:pt x="592" y="66"/>
                  </a:lnTo>
                  <a:lnTo>
                    <a:pt x="592" y="72"/>
                  </a:lnTo>
                  <a:lnTo>
                    <a:pt x="598" y="72"/>
                  </a:lnTo>
                  <a:lnTo>
                    <a:pt x="598" y="78"/>
                  </a:lnTo>
                  <a:lnTo>
                    <a:pt x="602" y="78"/>
                  </a:lnTo>
                  <a:lnTo>
                    <a:pt x="608" y="82"/>
                  </a:lnTo>
                  <a:lnTo>
                    <a:pt x="608" y="88"/>
                  </a:lnTo>
                  <a:lnTo>
                    <a:pt x="612" y="88"/>
                  </a:lnTo>
                  <a:lnTo>
                    <a:pt x="612" y="92"/>
                  </a:lnTo>
                  <a:lnTo>
                    <a:pt x="618" y="92"/>
                  </a:lnTo>
                  <a:lnTo>
                    <a:pt x="618" y="98"/>
                  </a:lnTo>
                  <a:lnTo>
                    <a:pt x="622" y="98"/>
                  </a:lnTo>
                  <a:lnTo>
                    <a:pt x="622" y="102"/>
                  </a:lnTo>
                  <a:lnTo>
                    <a:pt x="622" y="108"/>
                  </a:lnTo>
                  <a:lnTo>
                    <a:pt x="628" y="108"/>
                  </a:lnTo>
                  <a:lnTo>
                    <a:pt x="628" y="112"/>
                  </a:lnTo>
                  <a:lnTo>
                    <a:pt x="634" y="122"/>
                  </a:lnTo>
                  <a:lnTo>
                    <a:pt x="638" y="122"/>
                  </a:lnTo>
                  <a:lnTo>
                    <a:pt x="638" y="128"/>
                  </a:lnTo>
                  <a:lnTo>
                    <a:pt x="638" y="134"/>
                  </a:lnTo>
                  <a:lnTo>
                    <a:pt x="644" y="134"/>
                  </a:lnTo>
                  <a:lnTo>
                    <a:pt x="644" y="138"/>
                  </a:lnTo>
                  <a:lnTo>
                    <a:pt x="644" y="144"/>
                  </a:lnTo>
                  <a:lnTo>
                    <a:pt x="648" y="144"/>
                  </a:lnTo>
                  <a:lnTo>
                    <a:pt x="648" y="148"/>
                  </a:lnTo>
                  <a:lnTo>
                    <a:pt x="648" y="154"/>
                  </a:lnTo>
                  <a:lnTo>
                    <a:pt x="648" y="158"/>
                  </a:lnTo>
                  <a:lnTo>
                    <a:pt x="654" y="164"/>
                  </a:lnTo>
                  <a:lnTo>
                    <a:pt x="654" y="168"/>
                  </a:lnTo>
                  <a:lnTo>
                    <a:pt x="654" y="174"/>
                  </a:lnTo>
                  <a:lnTo>
                    <a:pt x="658" y="180"/>
                  </a:lnTo>
                  <a:lnTo>
                    <a:pt x="658" y="184"/>
                  </a:lnTo>
                  <a:lnTo>
                    <a:pt x="658" y="190"/>
                  </a:lnTo>
                  <a:lnTo>
                    <a:pt x="658" y="200"/>
                  </a:lnTo>
                  <a:lnTo>
                    <a:pt x="664" y="204"/>
                  </a:lnTo>
                  <a:lnTo>
                    <a:pt x="664" y="210"/>
                  </a:lnTo>
                  <a:lnTo>
                    <a:pt x="664" y="214"/>
                  </a:lnTo>
                  <a:lnTo>
                    <a:pt x="664" y="220"/>
                  </a:lnTo>
                  <a:lnTo>
                    <a:pt x="664" y="224"/>
                  </a:lnTo>
                  <a:lnTo>
                    <a:pt x="668" y="224"/>
                  </a:lnTo>
                  <a:lnTo>
                    <a:pt x="668" y="230"/>
                  </a:lnTo>
                  <a:lnTo>
                    <a:pt x="668" y="236"/>
                  </a:lnTo>
                  <a:lnTo>
                    <a:pt x="668" y="240"/>
                  </a:lnTo>
                  <a:lnTo>
                    <a:pt x="668" y="246"/>
                  </a:lnTo>
                  <a:lnTo>
                    <a:pt x="668" y="250"/>
                  </a:lnTo>
                  <a:lnTo>
                    <a:pt x="668" y="256"/>
                  </a:lnTo>
                  <a:lnTo>
                    <a:pt x="668" y="260"/>
                  </a:lnTo>
                  <a:lnTo>
                    <a:pt x="668" y="266"/>
                  </a:lnTo>
                  <a:lnTo>
                    <a:pt x="668" y="270"/>
                  </a:lnTo>
                  <a:lnTo>
                    <a:pt x="668" y="276"/>
                  </a:lnTo>
                  <a:lnTo>
                    <a:pt x="668" y="282"/>
                  </a:lnTo>
                  <a:lnTo>
                    <a:pt x="668" y="286"/>
                  </a:lnTo>
                  <a:lnTo>
                    <a:pt x="668" y="292"/>
                  </a:lnTo>
                  <a:lnTo>
                    <a:pt x="668" y="286"/>
                  </a:lnTo>
                  <a:lnTo>
                    <a:pt x="674" y="286"/>
                  </a:lnTo>
                  <a:lnTo>
                    <a:pt x="680" y="286"/>
                  </a:lnTo>
                  <a:lnTo>
                    <a:pt x="684" y="286"/>
                  </a:lnTo>
                  <a:lnTo>
                    <a:pt x="690" y="286"/>
                  </a:lnTo>
                  <a:lnTo>
                    <a:pt x="694" y="286"/>
                  </a:lnTo>
                  <a:lnTo>
                    <a:pt x="700" y="286"/>
                  </a:lnTo>
                  <a:lnTo>
                    <a:pt x="704" y="286"/>
                  </a:lnTo>
                  <a:lnTo>
                    <a:pt x="710" y="286"/>
                  </a:lnTo>
                  <a:lnTo>
                    <a:pt x="710" y="292"/>
                  </a:lnTo>
                  <a:lnTo>
                    <a:pt x="714" y="292"/>
                  </a:lnTo>
                  <a:lnTo>
                    <a:pt x="720" y="292"/>
                  </a:lnTo>
                  <a:lnTo>
                    <a:pt x="724" y="292"/>
                  </a:lnTo>
                  <a:lnTo>
                    <a:pt x="730" y="292"/>
                  </a:lnTo>
                  <a:lnTo>
                    <a:pt x="730" y="286"/>
                  </a:lnTo>
                  <a:lnTo>
                    <a:pt x="736" y="286"/>
                  </a:lnTo>
                  <a:lnTo>
                    <a:pt x="740" y="286"/>
                  </a:lnTo>
                  <a:lnTo>
                    <a:pt x="746" y="286"/>
                  </a:lnTo>
                  <a:lnTo>
                    <a:pt x="750" y="286"/>
                  </a:lnTo>
                  <a:lnTo>
                    <a:pt x="756" y="286"/>
                  </a:lnTo>
                  <a:lnTo>
                    <a:pt x="760" y="286"/>
                  </a:lnTo>
                  <a:lnTo>
                    <a:pt x="766" y="286"/>
                  </a:lnTo>
                  <a:lnTo>
                    <a:pt x="770" y="286"/>
                  </a:lnTo>
                  <a:lnTo>
                    <a:pt x="776" y="286"/>
                  </a:lnTo>
                  <a:lnTo>
                    <a:pt x="782" y="286"/>
                  </a:lnTo>
                  <a:lnTo>
                    <a:pt x="786" y="286"/>
                  </a:lnTo>
                  <a:lnTo>
                    <a:pt x="792" y="286"/>
                  </a:lnTo>
                  <a:lnTo>
                    <a:pt x="796" y="286"/>
                  </a:lnTo>
                  <a:lnTo>
                    <a:pt x="802" y="286"/>
                  </a:lnTo>
                  <a:lnTo>
                    <a:pt x="806" y="286"/>
                  </a:lnTo>
                  <a:lnTo>
                    <a:pt x="812" y="286"/>
                  </a:lnTo>
                  <a:lnTo>
                    <a:pt x="816" y="286"/>
                  </a:lnTo>
                  <a:lnTo>
                    <a:pt x="822" y="286"/>
                  </a:lnTo>
                  <a:lnTo>
                    <a:pt x="826" y="286"/>
                  </a:lnTo>
                  <a:lnTo>
                    <a:pt x="832" y="286"/>
                  </a:lnTo>
                  <a:lnTo>
                    <a:pt x="838" y="286"/>
                  </a:lnTo>
                  <a:lnTo>
                    <a:pt x="842" y="282"/>
                  </a:lnTo>
                  <a:lnTo>
                    <a:pt x="848" y="282"/>
                  </a:lnTo>
                  <a:lnTo>
                    <a:pt x="852" y="282"/>
                  </a:lnTo>
                  <a:lnTo>
                    <a:pt x="858" y="282"/>
                  </a:lnTo>
                  <a:lnTo>
                    <a:pt x="862" y="282"/>
                  </a:lnTo>
                  <a:lnTo>
                    <a:pt x="868" y="282"/>
                  </a:lnTo>
                  <a:lnTo>
                    <a:pt x="872" y="282"/>
                  </a:lnTo>
                  <a:lnTo>
                    <a:pt x="878" y="286"/>
                  </a:lnTo>
                  <a:lnTo>
                    <a:pt x="884" y="286"/>
                  </a:lnTo>
                  <a:lnTo>
                    <a:pt x="888" y="286"/>
                  </a:lnTo>
                  <a:lnTo>
                    <a:pt x="894" y="286"/>
                  </a:lnTo>
                  <a:lnTo>
                    <a:pt x="898" y="286"/>
                  </a:lnTo>
                  <a:lnTo>
                    <a:pt x="908" y="286"/>
                  </a:lnTo>
                  <a:lnTo>
                    <a:pt x="918" y="286"/>
                  </a:lnTo>
                  <a:lnTo>
                    <a:pt x="928" y="286"/>
                  </a:lnTo>
                  <a:lnTo>
                    <a:pt x="934" y="286"/>
                  </a:lnTo>
                  <a:lnTo>
                    <a:pt x="944" y="286"/>
                  </a:lnTo>
                  <a:lnTo>
                    <a:pt x="950" y="286"/>
                  </a:lnTo>
                  <a:lnTo>
                    <a:pt x="954" y="292"/>
                  </a:lnTo>
                  <a:lnTo>
                    <a:pt x="960" y="292"/>
                  </a:lnTo>
                  <a:lnTo>
                    <a:pt x="964" y="292"/>
                  </a:lnTo>
                  <a:lnTo>
                    <a:pt x="964" y="296"/>
                  </a:lnTo>
                  <a:lnTo>
                    <a:pt x="970" y="296"/>
                  </a:lnTo>
                  <a:lnTo>
                    <a:pt x="974" y="296"/>
                  </a:lnTo>
                  <a:lnTo>
                    <a:pt x="980" y="296"/>
                  </a:lnTo>
                  <a:lnTo>
                    <a:pt x="986" y="296"/>
                  </a:lnTo>
                  <a:lnTo>
                    <a:pt x="990" y="296"/>
                  </a:lnTo>
                  <a:lnTo>
                    <a:pt x="996" y="296"/>
                  </a:lnTo>
                  <a:lnTo>
                    <a:pt x="1000" y="296"/>
                  </a:lnTo>
                  <a:lnTo>
                    <a:pt x="1006" y="296"/>
                  </a:lnTo>
                  <a:lnTo>
                    <a:pt x="1010" y="296"/>
                  </a:lnTo>
                  <a:lnTo>
                    <a:pt x="1016" y="302"/>
                  </a:lnTo>
                  <a:lnTo>
                    <a:pt x="1020" y="302"/>
                  </a:lnTo>
                  <a:lnTo>
                    <a:pt x="1030" y="302"/>
                  </a:lnTo>
                  <a:lnTo>
                    <a:pt x="1042" y="302"/>
                  </a:lnTo>
                  <a:lnTo>
                    <a:pt x="1046" y="302"/>
                  </a:lnTo>
                  <a:lnTo>
                    <a:pt x="1046" y="306"/>
                  </a:lnTo>
                  <a:lnTo>
                    <a:pt x="1052" y="306"/>
                  </a:lnTo>
                  <a:lnTo>
                    <a:pt x="1056" y="306"/>
                  </a:lnTo>
                  <a:lnTo>
                    <a:pt x="1056" y="312"/>
                  </a:lnTo>
                  <a:lnTo>
                    <a:pt x="1062" y="312"/>
                  </a:lnTo>
                  <a:lnTo>
                    <a:pt x="1062" y="316"/>
                  </a:lnTo>
                  <a:lnTo>
                    <a:pt x="1066" y="322"/>
                  </a:lnTo>
                  <a:lnTo>
                    <a:pt x="1066" y="326"/>
                  </a:lnTo>
                  <a:lnTo>
                    <a:pt x="1066" y="332"/>
                  </a:lnTo>
                  <a:lnTo>
                    <a:pt x="1062" y="332"/>
                  </a:lnTo>
                  <a:lnTo>
                    <a:pt x="1062" y="338"/>
                  </a:lnTo>
                  <a:lnTo>
                    <a:pt x="1056" y="338"/>
                  </a:lnTo>
                  <a:lnTo>
                    <a:pt x="1052" y="342"/>
                  </a:lnTo>
                  <a:lnTo>
                    <a:pt x="1046" y="342"/>
                  </a:lnTo>
                  <a:lnTo>
                    <a:pt x="1042" y="342"/>
                  </a:lnTo>
                  <a:lnTo>
                    <a:pt x="1036" y="342"/>
                  </a:lnTo>
                  <a:lnTo>
                    <a:pt x="1030" y="342"/>
                  </a:lnTo>
                  <a:lnTo>
                    <a:pt x="1026" y="342"/>
                  </a:lnTo>
                  <a:lnTo>
                    <a:pt x="1020" y="342"/>
                  </a:lnTo>
                  <a:lnTo>
                    <a:pt x="1016" y="342"/>
                  </a:lnTo>
                  <a:lnTo>
                    <a:pt x="1016" y="338"/>
                  </a:lnTo>
                  <a:lnTo>
                    <a:pt x="1010" y="338"/>
                  </a:lnTo>
                  <a:lnTo>
                    <a:pt x="1006" y="338"/>
                  </a:lnTo>
                  <a:lnTo>
                    <a:pt x="1000" y="338"/>
                  </a:lnTo>
                  <a:lnTo>
                    <a:pt x="996" y="338"/>
                  </a:lnTo>
                  <a:lnTo>
                    <a:pt x="990" y="338"/>
                  </a:lnTo>
                  <a:lnTo>
                    <a:pt x="986" y="338"/>
                  </a:lnTo>
                  <a:lnTo>
                    <a:pt x="980" y="338"/>
                  </a:lnTo>
                  <a:lnTo>
                    <a:pt x="974" y="338"/>
                  </a:lnTo>
                  <a:lnTo>
                    <a:pt x="970" y="338"/>
                  </a:lnTo>
                  <a:lnTo>
                    <a:pt x="964" y="338"/>
                  </a:lnTo>
                  <a:lnTo>
                    <a:pt x="960" y="332"/>
                  </a:lnTo>
                  <a:lnTo>
                    <a:pt x="954" y="332"/>
                  </a:lnTo>
                  <a:lnTo>
                    <a:pt x="950" y="332"/>
                  </a:lnTo>
                  <a:lnTo>
                    <a:pt x="944" y="332"/>
                  </a:lnTo>
                  <a:lnTo>
                    <a:pt x="934" y="332"/>
                  </a:lnTo>
                  <a:lnTo>
                    <a:pt x="928" y="332"/>
                  </a:lnTo>
                  <a:lnTo>
                    <a:pt x="924" y="332"/>
                  </a:lnTo>
                  <a:lnTo>
                    <a:pt x="918" y="332"/>
                  </a:lnTo>
                  <a:lnTo>
                    <a:pt x="914" y="332"/>
                  </a:lnTo>
                  <a:lnTo>
                    <a:pt x="908" y="326"/>
                  </a:lnTo>
                  <a:lnTo>
                    <a:pt x="904" y="326"/>
                  </a:lnTo>
                  <a:lnTo>
                    <a:pt x="898" y="326"/>
                  </a:lnTo>
                  <a:lnTo>
                    <a:pt x="894" y="326"/>
                  </a:lnTo>
                  <a:lnTo>
                    <a:pt x="888" y="326"/>
                  </a:lnTo>
                  <a:lnTo>
                    <a:pt x="884" y="326"/>
                  </a:lnTo>
                  <a:lnTo>
                    <a:pt x="884" y="322"/>
                  </a:lnTo>
                  <a:lnTo>
                    <a:pt x="878" y="322"/>
                  </a:lnTo>
                  <a:lnTo>
                    <a:pt x="872" y="322"/>
                  </a:lnTo>
                  <a:lnTo>
                    <a:pt x="868" y="322"/>
                  </a:lnTo>
                  <a:lnTo>
                    <a:pt x="858" y="322"/>
                  </a:lnTo>
                  <a:lnTo>
                    <a:pt x="852" y="322"/>
                  </a:lnTo>
                  <a:lnTo>
                    <a:pt x="848" y="322"/>
                  </a:lnTo>
                  <a:lnTo>
                    <a:pt x="842" y="322"/>
                  </a:lnTo>
                  <a:lnTo>
                    <a:pt x="838" y="322"/>
                  </a:lnTo>
                  <a:lnTo>
                    <a:pt x="832" y="322"/>
                  </a:lnTo>
                  <a:lnTo>
                    <a:pt x="826" y="322"/>
                  </a:lnTo>
                  <a:lnTo>
                    <a:pt x="822" y="322"/>
                  </a:lnTo>
                  <a:lnTo>
                    <a:pt x="816" y="322"/>
                  </a:lnTo>
                  <a:lnTo>
                    <a:pt x="812" y="322"/>
                  </a:lnTo>
                  <a:lnTo>
                    <a:pt x="806" y="322"/>
                  </a:lnTo>
                  <a:lnTo>
                    <a:pt x="806" y="326"/>
                  </a:lnTo>
                  <a:lnTo>
                    <a:pt x="802" y="326"/>
                  </a:lnTo>
                  <a:lnTo>
                    <a:pt x="796" y="326"/>
                  </a:lnTo>
                  <a:lnTo>
                    <a:pt x="792" y="326"/>
                  </a:lnTo>
                  <a:lnTo>
                    <a:pt x="786" y="326"/>
                  </a:lnTo>
                  <a:lnTo>
                    <a:pt x="786" y="332"/>
                  </a:lnTo>
                  <a:lnTo>
                    <a:pt x="782" y="332"/>
                  </a:lnTo>
                  <a:lnTo>
                    <a:pt x="776" y="332"/>
                  </a:lnTo>
                  <a:lnTo>
                    <a:pt x="766" y="338"/>
                  </a:lnTo>
                  <a:lnTo>
                    <a:pt x="760" y="338"/>
                  </a:lnTo>
                  <a:lnTo>
                    <a:pt x="756" y="342"/>
                  </a:lnTo>
                  <a:lnTo>
                    <a:pt x="750" y="342"/>
                  </a:lnTo>
                  <a:lnTo>
                    <a:pt x="746" y="342"/>
                  </a:lnTo>
                  <a:lnTo>
                    <a:pt x="740" y="342"/>
                  </a:lnTo>
                  <a:lnTo>
                    <a:pt x="736" y="348"/>
                  </a:lnTo>
                  <a:lnTo>
                    <a:pt x="730" y="348"/>
                  </a:lnTo>
                  <a:lnTo>
                    <a:pt x="724" y="348"/>
                  </a:lnTo>
                  <a:lnTo>
                    <a:pt x="720" y="348"/>
                  </a:lnTo>
                  <a:lnTo>
                    <a:pt x="714" y="348"/>
                  </a:lnTo>
                  <a:lnTo>
                    <a:pt x="710" y="348"/>
                  </a:lnTo>
                  <a:lnTo>
                    <a:pt x="704" y="348"/>
                  </a:lnTo>
                  <a:lnTo>
                    <a:pt x="700" y="348"/>
                  </a:lnTo>
                  <a:lnTo>
                    <a:pt x="694" y="348"/>
                  </a:lnTo>
                  <a:lnTo>
                    <a:pt x="690" y="348"/>
                  </a:lnTo>
                  <a:lnTo>
                    <a:pt x="684" y="348"/>
                  </a:lnTo>
                  <a:lnTo>
                    <a:pt x="680" y="348"/>
                  </a:lnTo>
                  <a:lnTo>
                    <a:pt x="674" y="348"/>
                  </a:lnTo>
                  <a:lnTo>
                    <a:pt x="668" y="348"/>
                  </a:lnTo>
                  <a:lnTo>
                    <a:pt x="664" y="348"/>
                  </a:lnTo>
                  <a:lnTo>
                    <a:pt x="658" y="348"/>
                  </a:lnTo>
                  <a:lnTo>
                    <a:pt x="654" y="348"/>
                  </a:lnTo>
                  <a:lnTo>
                    <a:pt x="648" y="348"/>
                  </a:lnTo>
                  <a:lnTo>
                    <a:pt x="648" y="342"/>
                  </a:lnTo>
                  <a:lnTo>
                    <a:pt x="644" y="342"/>
                  </a:lnTo>
                  <a:lnTo>
                    <a:pt x="638" y="342"/>
                  </a:lnTo>
                  <a:lnTo>
                    <a:pt x="628" y="342"/>
                  </a:lnTo>
                  <a:lnTo>
                    <a:pt x="612" y="348"/>
                  </a:lnTo>
                  <a:lnTo>
                    <a:pt x="598" y="352"/>
                  </a:lnTo>
                  <a:lnTo>
                    <a:pt x="588" y="352"/>
                  </a:lnTo>
                  <a:lnTo>
                    <a:pt x="578" y="352"/>
                  </a:lnTo>
                  <a:lnTo>
                    <a:pt x="572" y="352"/>
                  </a:lnTo>
                  <a:lnTo>
                    <a:pt x="566" y="352"/>
                  </a:lnTo>
                  <a:lnTo>
                    <a:pt x="566" y="358"/>
                  </a:lnTo>
                  <a:lnTo>
                    <a:pt x="562" y="358"/>
                  </a:lnTo>
                  <a:lnTo>
                    <a:pt x="556" y="358"/>
                  </a:lnTo>
                  <a:lnTo>
                    <a:pt x="556" y="362"/>
                  </a:lnTo>
                  <a:lnTo>
                    <a:pt x="556" y="368"/>
                  </a:lnTo>
                  <a:lnTo>
                    <a:pt x="552" y="368"/>
                  </a:lnTo>
                  <a:lnTo>
                    <a:pt x="546" y="368"/>
                  </a:lnTo>
                  <a:lnTo>
                    <a:pt x="546" y="372"/>
                  </a:lnTo>
                  <a:lnTo>
                    <a:pt x="542" y="378"/>
                  </a:lnTo>
                </a:path>
              </a:pathLst>
            </a:custGeom>
            <a:noFill/>
            <a:ln w="19050">
              <a:solidFill>
                <a:srgbClr val="000000"/>
              </a:solidFill>
              <a:round/>
              <a:headEnd/>
              <a:tailEnd/>
            </a:ln>
          </p:spPr>
          <p:txBody>
            <a:bodyPr/>
            <a:lstStyle/>
            <a:p>
              <a:endParaRPr lang="zh-TW" altLang="en-US"/>
            </a:p>
          </p:txBody>
        </p:sp>
        <p:sp>
          <p:nvSpPr>
            <p:cNvPr id="50" name="Freeform 7"/>
            <p:cNvSpPr>
              <a:spLocks/>
            </p:cNvSpPr>
            <p:nvPr/>
          </p:nvSpPr>
          <p:spPr bwMode="auto">
            <a:xfrm>
              <a:off x="2526" y="2694"/>
              <a:ext cx="682" cy="250"/>
            </a:xfrm>
            <a:custGeom>
              <a:avLst/>
              <a:gdLst>
                <a:gd name="T0" fmla="*/ 96 w 682"/>
                <a:gd name="T1" fmla="*/ 10 h 250"/>
                <a:gd name="T2" fmla="*/ 80 w 682"/>
                <a:gd name="T3" fmla="*/ 24 h 250"/>
                <a:gd name="T4" fmla="*/ 70 w 682"/>
                <a:gd name="T5" fmla="*/ 46 h 250"/>
                <a:gd name="T6" fmla="*/ 60 w 682"/>
                <a:gd name="T7" fmla="*/ 60 h 250"/>
                <a:gd name="T8" fmla="*/ 46 w 682"/>
                <a:gd name="T9" fmla="*/ 80 h 250"/>
                <a:gd name="T10" fmla="*/ 34 w 682"/>
                <a:gd name="T11" fmla="*/ 96 h 250"/>
                <a:gd name="T12" fmla="*/ 24 w 682"/>
                <a:gd name="T13" fmla="*/ 116 h 250"/>
                <a:gd name="T14" fmla="*/ 14 w 682"/>
                <a:gd name="T15" fmla="*/ 138 h 250"/>
                <a:gd name="T16" fmla="*/ 10 w 682"/>
                <a:gd name="T17" fmla="*/ 158 h 250"/>
                <a:gd name="T18" fmla="*/ 4 w 682"/>
                <a:gd name="T19" fmla="*/ 178 h 250"/>
                <a:gd name="T20" fmla="*/ 0 w 682"/>
                <a:gd name="T21" fmla="*/ 198 h 250"/>
                <a:gd name="T22" fmla="*/ 14 w 682"/>
                <a:gd name="T23" fmla="*/ 214 h 250"/>
                <a:gd name="T24" fmla="*/ 40 w 682"/>
                <a:gd name="T25" fmla="*/ 214 h 250"/>
                <a:gd name="T26" fmla="*/ 66 w 682"/>
                <a:gd name="T27" fmla="*/ 214 h 250"/>
                <a:gd name="T28" fmla="*/ 90 w 682"/>
                <a:gd name="T29" fmla="*/ 214 h 250"/>
                <a:gd name="T30" fmla="*/ 116 w 682"/>
                <a:gd name="T31" fmla="*/ 208 h 250"/>
                <a:gd name="T32" fmla="*/ 136 w 682"/>
                <a:gd name="T33" fmla="*/ 204 h 250"/>
                <a:gd name="T34" fmla="*/ 158 w 682"/>
                <a:gd name="T35" fmla="*/ 194 h 250"/>
                <a:gd name="T36" fmla="*/ 172 w 682"/>
                <a:gd name="T37" fmla="*/ 178 h 250"/>
                <a:gd name="T38" fmla="*/ 192 w 682"/>
                <a:gd name="T39" fmla="*/ 172 h 250"/>
                <a:gd name="T40" fmla="*/ 214 w 682"/>
                <a:gd name="T41" fmla="*/ 168 h 250"/>
                <a:gd name="T42" fmla="*/ 224 w 682"/>
                <a:gd name="T43" fmla="*/ 182 h 250"/>
                <a:gd name="T44" fmla="*/ 234 w 682"/>
                <a:gd name="T45" fmla="*/ 198 h 250"/>
                <a:gd name="T46" fmla="*/ 218 w 682"/>
                <a:gd name="T47" fmla="*/ 214 h 250"/>
                <a:gd name="T48" fmla="*/ 198 w 682"/>
                <a:gd name="T49" fmla="*/ 228 h 250"/>
                <a:gd name="T50" fmla="*/ 188 w 682"/>
                <a:gd name="T51" fmla="*/ 244 h 250"/>
                <a:gd name="T52" fmla="*/ 208 w 682"/>
                <a:gd name="T53" fmla="*/ 250 h 250"/>
                <a:gd name="T54" fmla="*/ 234 w 682"/>
                <a:gd name="T55" fmla="*/ 244 h 250"/>
                <a:gd name="T56" fmla="*/ 254 w 682"/>
                <a:gd name="T57" fmla="*/ 234 h 250"/>
                <a:gd name="T58" fmla="*/ 270 w 682"/>
                <a:gd name="T59" fmla="*/ 224 h 250"/>
                <a:gd name="T60" fmla="*/ 280 w 682"/>
                <a:gd name="T61" fmla="*/ 214 h 250"/>
                <a:gd name="T62" fmla="*/ 306 w 682"/>
                <a:gd name="T63" fmla="*/ 214 h 250"/>
                <a:gd name="T64" fmla="*/ 336 w 682"/>
                <a:gd name="T65" fmla="*/ 214 h 250"/>
                <a:gd name="T66" fmla="*/ 366 w 682"/>
                <a:gd name="T67" fmla="*/ 214 h 250"/>
                <a:gd name="T68" fmla="*/ 392 w 682"/>
                <a:gd name="T69" fmla="*/ 204 h 250"/>
                <a:gd name="T70" fmla="*/ 408 w 682"/>
                <a:gd name="T71" fmla="*/ 194 h 250"/>
                <a:gd name="T72" fmla="*/ 428 w 682"/>
                <a:gd name="T73" fmla="*/ 182 h 250"/>
                <a:gd name="T74" fmla="*/ 432 w 682"/>
                <a:gd name="T75" fmla="*/ 162 h 250"/>
                <a:gd name="T76" fmla="*/ 442 w 682"/>
                <a:gd name="T77" fmla="*/ 182 h 250"/>
                <a:gd name="T78" fmla="*/ 464 w 682"/>
                <a:gd name="T79" fmla="*/ 198 h 250"/>
                <a:gd name="T80" fmla="*/ 484 w 682"/>
                <a:gd name="T81" fmla="*/ 204 h 250"/>
                <a:gd name="T82" fmla="*/ 478 w 682"/>
                <a:gd name="T83" fmla="*/ 208 h 250"/>
                <a:gd name="T84" fmla="*/ 464 w 682"/>
                <a:gd name="T85" fmla="*/ 218 h 250"/>
                <a:gd name="T86" fmla="*/ 442 w 682"/>
                <a:gd name="T87" fmla="*/ 224 h 250"/>
                <a:gd name="T88" fmla="*/ 442 w 682"/>
                <a:gd name="T89" fmla="*/ 244 h 250"/>
                <a:gd name="T90" fmla="*/ 468 w 682"/>
                <a:gd name="T91" fmla="*/ 250 h 250"/>
                <a:gd name="T92" fmla="*/ 494 w 682"/>
                <a:gd name="T93" fmla="*/ 250 h 250"/>
                <a:gd name="T94" fmla="*/ 520 w 682"/>
                <a:gd name="T95" fmla="*/ 250 h 250"/>
                <a:gd name="T96" fmla="*/ 544 w 682"/>
                <a:gd name="T97" fmla="*/ 244 h 250"/>
                <a:gd name="T98" fmla="*/ 570 w 682"/>
                <a:gd name="T99" fmla="*/ 240 h 250"/>
                <a:gd name="T100" fmla="*/ 586 w 682"/>
                <a:gd name="T101" fmla="*/ 228 h 250"/>
                <a:gd name="T102" fmla="*/ 612 w 682"/>
                <a:gd name="T103" fmla="*/ 228 h 250"/>
                <a:gd name="T104" fmla="*/ 632 w 682"/>
                <a:gd name="T105" fmla="*/ 224 h 250"/>
                <a:gd name="T106" fmla="*/ 646 w 682"/>
                <a:gd name="T107" fmla="*/ 214 h 250"/>
                <a:gd name="T108" fmla="*/ 668 w 682"/>
                <a:gd name="T109" fmla="*/ 204 h 250"/>
                <a:gd name="T110" fmla="*/ 678 w 682"/>
                <a:gd name="T111" fmla="*/ 188 h 25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2"/>
                <a:gd name="T169" fmla="*/ 0 h 250"/>
                <a:gd name="T170" fmla="*/ 682 w 682"/>
                <a:gd name="T171" fmla="*/ 250 h 25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2" h="250">
                  <a:moveTo>
                    <a:pt x="106" y="0"/>
                  </a:moveTo>
                  <a:lnTo>
                    <a:pt x="106" y="4"/>
                  </a:lnTo>
                  <a:lnTo>
                    <a:pt x="102" y="4"/>
                  </a:lnTo>
                  <a:lnTo>
                    <a:pt x="102" y="10"/>
                  </a:lnTo>
                  <a:lnTo>
                    <a:pt x="96" y="10"/>
                  </a:lnTo>
                  <a:lnTo>
                    <a:pt x="96" y="14"/>
                  </a:lnTo>
                  <a:lnTo>
                    <a:pt x="90" y="14"/>
                  </a:lnTo>
                  <a:lnTo>
                    <a:pt x="86" y="20"/>
                  </a:lnTo>
                  <a:lnTo>
                    <a:pt x="80" y="20"/>
                  </a:lnTo>
                  <a:lnTo>
                    <a:pt x="80" y="24"/>
                  </a:lnTo>
                  <a:lnTo>
                    <a:pt x="76" y="24"/>
                  </a:lnTo>
                  <a:lnTo>
                    <a:pt x="76" y="30"/>
                  </a:lnTo>
                  <a:lnTo>
                    <a:pt x="70" y="36"/>
                  </a:lnTo>
                  <a:lnTo>
                    <a:pt x="70" y="40"/>
                  </a:lnTo>
                  <a:lnTo>
                    <a:pt x="70" y="46"/>
                  </a:lnTo>
                  <a:lnTo>
                    <a:pt x="66" y="46"/>
                  </a:lnTo>
                  <a:lnTo>
                    <a:pt x="66" y="50"/>
                  </a:lnTo>
                  <a:lnTo>
                    <a:pt x="66" y="56"/>
                  </a:lnTo>
                  <a:lnTo>
                    <a:pt x="60" y="56"/>
                  </a:lnTo>
                  <a:lnTo>
                    <a:pt x="60" y="60"/>
                  </a:lnTo>
                  <a:lnTo>
                    <a:pt x="56" y="66"/>
                  </a:lnTo>
                  <a:lnTo>
                    <a:pt x="50" y="70"/>
                  </a:lnTo>
                  <a:lnTo>
                    <a:pt x="50" y="76"/>
                  </a:lnTo>
                  <a:lnTo>
                    <a:pt x="46" y="76"/>
                  </a:lnTo>
                  <a:lnTo>
                    <a:pt x="46" y="80"/>
                  </a:lnTo>
                  <a:lnTo>
                    <a:pt x="40" y="80"/>
                  </a:lnTo>
                  <a:lnTo>
                    <a:pt x="40" y="86"/>
                  </a:lnTo>
                  <a:lnTo>
                    <a:pt x="40" y="92"/>
                  </a:lnTo>
                  <a:lnTo>
                    <a:pt x="34" y="92"/>
                  </a:lnTo>
                  <a:lnTo>
                    <a:pt x="34" y="96"/>
                  </a:lnTo>
                  <a:lnTo>
                    <a:pt x="30" y="102"/>
                  </a:lnTo>
                  <a:lnTo>
                    <a:pt x="30" y="106"/>
                  </a:lnTo>
                  <a:lnTo>
                    <a:pt x="24" y="106"/>
                  </a:lnTo>
                  <a:lnTo>
                    <a:pt x="24" y="112"/>
                  </a:lnTo>
                  <a:lnTo>
                    <a:pt x="24" y="116"/>
                  </a:lnTo>
                  <a:lnTo>
                    <a:pt x="20" y="116"/>
                  </a:lnTo>
                  <a:lnTo>
                    <a:pt x="20" y="122"/>
                  </a:lnTo>
                  <a:lnTo>
                    <a:pt x="14" y="126"/>
                  </a:lnTo>
                  <a:lnTo>
                    <a:pt x="14" y="132"/>
                  </a:lnTo>
                  <a:lnTo>
                    <a:pt x="14" y="138"/>
                  </a:lnTo>
                  <a:lnTo>
                    <a:pt x="10" y="138"/>
                  </a:lnTo>
                  <a:lnTo>
                    <a:pt x="10" y="142"/>
                  </a:lnTo>
                  <a:lnTo>
                    <a:pt x="10" y="148"/>
                  </a:lnTo>
                  <a:lnTo>
                    <a:pt x="10" y="152"/>
                  </a:lnTo>
                  <a:lnTo>
                    <a:pt x="10" y="158"/>
                  </a:lnTo>
                  <a:lnTo>
                    <a:pt x="10" y="162"/>
                  </a:lnTo>
                  <a:lnTo>
                    <a:pt x="4" y="162"/>
                  </a:lnTo>
                  <a:lnTo>
                    <a:pt x="4" y="168"/>
                  </a:lnTo>
                  <a:lnTo>
                    <a:pt x="4" y="172"/>
                  </a:lnTo>
                  <a:lnTo>
                    <a:pt x="4" y="178"/>
                  </a:lnTo>
                  <a:lnTo>
                    <a:pt x="0" y="178"/>
                  </a:lnTo>
                  <a:lnTo>
                    <a:pt x="0" y="182"/>
                  </a:lnTo>
                  <a:lnTo>
                    <a:pt x="0" y="188"/>
                  </a:lnTo>
                  <a:lnTo>
                    <a:pt x="0" y="194"/>
                  </a:lnTo>
                  <a:lnTo>
                    <a:pt x="0" y="198"/>
                  </a:lnTo>
                  <a:lnTo>
                    <a:pt x="0" y="204"/>
                  </a:lnTo>
                  <a:lnTo>
                    <a:pt x="4" y="208"/>
                  </a:lnTo>
                  <a:lnTo>
                    <a:pt x="10" y="208"/>
                  </a:lnTo>
                  <a:lnTo>
                    <a:pt x="10" y="214"/>
                  </a:lnTo>
                  <a:lnTo>
                    <a:pt x="14" y="214"/>
                  </a:lnTo>
                  <a:lnTo>
                    <a:pt x="20" y="214"/>
                  </a:lnTo>
                  <a:lnTo>
                    <a:pt x="24" y="214"/>
                  </a:lnTo>
                  <a:lnTo>
                    <a:pt x="30" y="214"/>
                  </a:lnTo>
                  <a:lnTo>
                    <a:pt x="34" y="214"/>
                  </a:lnTo>
                  <a:lnTo>
                    <a:pt x="40" y="214"/>
                  </a:lnTo>
                  <a:lnTo>
                    <a:pt x="46" y="214"/>
                  </a:lnTo>
                  <a:lnTo>
                    <a:pt x="50" y="214"/>
                  </a:lnTo>
                  <a:lnTo>
                    <a:pt x="56" y="214"/>
                  </a:lnTo>
                  <a:lnTo>
                    <a:pt x="60" y="214"/>
                  </a:lnTo>
                  <a:lnTo>
                    <a:pt x="66" y="214"/>
                  </a:lnTo>
                  <a:lnTo>
                    <a:pt x="70" y="214"/>
                  </a:lnTo>
                  <a:lnTo>
                    <a:pt x="76" y="214"/>
                  </a:lnTo>
                  <a:lnTo>
                    <a:pt x="80" y="214"/>
                  </a:lnTo>
                  <a:lnTo>
                    <a:pt x="86" y="214"/>
                  </a:lnTo>
                  <a:lnTo>
                    <a:pt x="90" y="214"/>
                  </a:lnTo>
                  <a:lnTo>
                    <a:pt x="90" y="208"/>
                  </a:lnTo>
                  <a:lnTo>
                    <a:pt x="96" y="208"/>
                  </a:lnTo>
                  <a:lnTo>
                    <a:pt x="102" y="208"/>
                  </a:lnTo>
                  <a:lnTo>
                    <a:pt x="106" y="208"/>
                  </a:lnTo>
                  <a:lnTo>
                    <a:pt x="116" y="208"/>
                  </a:lnTo>
                  <a:lnTo>
                    <a:pt x="122" y="208"/>
                  </a:lnTo>
                  <a:lnTo>
                    <a:pt x="126" y="208"/>
                  </a:lnTo>
                  <a:lnTo>
                    <a:pt x="132" y="208"/>
                  </a:lnTo>
                  <a:lnTo>
                    <a:pt x="132" y="204"/>
                  </a:lnTo>
                  <a:lnTo>
                    <a:pt x="136" y="204"/>
                  </a:lnTo>
                  <a:lnTo>
                    <a:pt x="142" y="204"/>
                  </a:lnTo>
                  <a:lnTo>
                    <a:pt x="142" y="198"/>
                  </a:lnTo>
                  <a:lnTo>
                    <a:pt x="148" y="198"/>
                  </a:lnTo>
                  <a:lnTo>
                    <a:pt x="152" y="198"/>
                  </a:lnTo>
                  <a:lnTo>
                    <a:pt x="158" y="194"/>
                  </a:lnTo>
                  <a:lnTo>
                    <a:pt x="162" y="188"/>
                  </a:lnTo>
                  <a:lnTo>
                    <a:pt x="168" y="188"/>
                  </a:lnTo>
                  <a:lnTo>
                    <a:pt x="168" y="182"/>
                  </a:lnTo>
                  <a:lnTo>
                    <a:pt x="172" y="182"/>
                  </a:lnTo>
                  <a:lnTo>
                    <a:pt x="172" y="178"/>
                  </a:lnTo>
                  <a:lnTo>
                    <a:pt x="178" y="178"/>
                  </a:lnTo>
                  <a:lnTo>
                    <a:pt x="182" y="178"/>
                  </a:lnTo>
                  <a:lnTo>
                    <a:pt x="182" y="172"/>
                  </a:lnTo>
                  <a:lnTo>
                    <a:pt x="188" y="172"/>
                  </a:lnTo>
                  <a:lnTo>
                    <a:pt x="192" y="172"/>
                  </a:lnTo>
                  <a:lnTo>
                    <a:pt x="198" y="172"/>
                  </a:lnTo>
                  <a:lnTo>
                    <a:pt x="198" y="168"/>
                  </a:lnTo>
                  <a:lnTo>
                    <a:pt x="204" y="168"/>
                  </a:lnTo>
                  <a:lnTo>
                    <a:pt x="208" y="168"/>
                  </a:lnTo>
                  <a:lnTo>
                    <a:pt x="214" y="168"/>
                  </a:lnTo>
                  <a:lnTo>
                    <a:pt x="214" y="172"/>
                  </a:lnTo>
                  <a:lnTo>
                    <a:pt x="218" y="172"/>
                  </a:lnTo>
                  <a:lnTo>
                    <a:pt x="218" y="178"/>
                  </a:lnTo>
                  <a:lnTo>
                    <a:pt x="224" y="178"/>
                  </a:lnTo>
                  <a:lnTo>
                    <a:pt x="224" y="182"/>
                  </a:lnTo>
                  <a:lnTo>
                    <a:pt x="224" y="188"/>
                  </a:lnTo>
                  <a:lnTo>
                    <a:pt x="228" y="188"/>
                  </a:lnTo>
                  <a:lnTo>
                    <a:pt x="228" y="194"/>
                  </a:lnTo>
                  <a:lnTo>
                    <a:pt x="228" y="198"/>
                  </a:lnTo>
                  <a:lnTo>
                    <a:pt x="234" y="198"/>
                  </a:lnTo>
                  <a:lnTo>
                    <a:pt x="234" y="204"/>
                  </a:lnTo>
                  <a:lnTo>
                    <a:pt x="228" y="204"/>
                  </a:lnTo>
                  <a:lnTo>
                    <a:pt x="228" y="208"/>
                  </a:lnTo>
                  <a:lnTo>
                    <a:pt x="224" y="208"/>
                  </a:lnTo>
                  <a:lnTo>
                    <a:pt x="218" y="214"/>
                  </a:lnTo>
                  <a:lnTo>
                    <a:pt x="214" y="218"/>
                  </a:lnTo>
                  <a:lnTo>
                    <a:pt x="208" y="218"/>
                  </a:lnTo>
                  <a:lnTo>
                    <a:pt x="208" y="224"/>
                  </a:lnTo>
                  <a:lnTo>
                    <a:pt x="204" y="224"/>
                  </a:lnTo>
                  <a:lnTo>
                    <a:pt x="198" y="228"/>
                  </a:lnTo>
                  <a:lnTo>
                    <a:pt x="192" y="228"/>
                  </a:lnTo>
                  <a:lnTo>
                    <a:pt x="192" y="234"/>
                  </a:lnTo>
                  <a:lnTo>
                    <a:pt x="188" y="234"/>
                  </a:lnTo>
                  <a:lnTo>
                    <a:pt x="188" y="240"/>
                  </a:lnTo>
                  <a:lnTo>
                    <a:pt x="188" y="244"/>
                  </a:lnTo>
                  <a:lnTo>
                    <a:pt x="192" y="244"/>
                  </a:lnTo>
                  <a:lnTo>
                    <a:pt x="198" y="244"/>
                  </a:lnTo>
                  <a:lnTo>
                    <a:pt x="198" y="250"/>
                  </a:lnTo>
                  <a:lnTo>
                    <a:pt x="204" y="250"/>
                  </a:lnTo>
                  <a:lnTo>
                    <a:pt x="208" y="250"/>
                  </a:lnTo>
                  <a:lnTo>
                    <a:pt x="218" y="250"/>
                  </a:lnTo>
                  <a:lnTo>
                    <a:pt x="224" y="250"/>
                  </a:lnTo>
                  <a:lnTo>
                    <a:pt x="228" y="250"/>
                  </a:lnTo>
                  <a:lnTo>
                    <a:pt x="234" y="250"/>
                  </a:lnTo>
                  <a:lnTo>
                    <a:pt x="234" y="244"/>
                  </a:lnTo>
                  <a:lnTo>
                    <a:pt x="238" y="244"/>
                  </a:lnTo>
                  <a:lnTo>
                    <a:pt x="244" y="240"/>
                  </a:lnTo>
                  <a:lnTo>
                    <a:pt x="250" y="240"/>
                  </a:lnTo>
                  <a:lnTo>
                    <a:pt x="250" y="234"/>
                  </a:lnTo>
                  <a:lnTo>
                    <a:pt x="254" y="234"/>
                  </a:lnTo>
                  <a:lnTo>
                    <a:pt x="260" y="234"/>
                  </a:lnTo>
                  <a:lnTo>
                    <a:pt x="260" y="228"/>
                  </a:lnTo>
                  <a:lnTo>
                    <a:pt x="264" y="228"/>
                  </a:lnTo>
                  <a:lnTo>
                    <a:pt x="264" y="224"/>
                  </a:lnTo>
                  <a:lnTo>
                    <a:pt x="270" y="224"/>
                  </a:lnTo>
                  <a:lnTo>
                    <a:pt x="270" y="218"/>
                  </a:lnTo>
                  <a:lnTo>
                    <a:pt x="270" y="214"/>
                  </a:lnTo>
                  <a:lnTo>
                    <a:pt x="274" y="214"/>
                  </a:lnTo>
                  <a:lnTo>
                    <a:pt x="274" y="208"/>
                  </a:lnTo>
                  <a:lnTo>
                    <a:pt x="280" y="214"/>
                  </a:lnTo>
                  <a:lnTo>
                    <a:pt x="284" y="214"/>
                  </a:lnTo>
                  <a:lnTo>
                    <a:pt x="290" y="214"/>
                  </a:lnTo>
                  <a:lnTo>
                    <a:pt x="294" y="214"/>
                  </a:lnTo>
                  <a:lnTo>
                    <a:pt x="300" y="214"/>
                  </a:lnTo>
                  <a:lnTo>
                    <a:pt x="306" y="214"/>
                  </a:lnTo>
                  <a:lnTo>
                    <a:pt x="310" y="214"/>
                  </a:lnTo>
                  <a:lnTo>
                    <a:pt x="316" y="214"/>
                  </a:lnTo>
                  <a:lnTo>
                    <a:pt x="320" y="214"/>
                  </a:lnTo>
                  <a:lnTo>
                    <a:pt x="330" y="214"/>
                  </a:lnTo>
                  <a:lnTo>
                    <a:pt x="336" y="214"/>
                  </a:lnTo>
                  <a:lnTo>
                    <a:pt x="346" y="214"/>
                  </a:lnTo>
                  <a:lnTo>
                    <a:pt x="352" y="214"/>
                  </a:lnTo>
                  <a:lnTo>
                    <a:pt x="356" y="214"/>
                  </a:lnTo>
                  <a:lnTo>
                    <a:pt x="362" y="214"/>
                  </a:lnTo>
                  <a:lnTo>
                    <a:pt x="366" y="214"/>
                  </a:lnTo>
                  <a:lnTo>
                    <a:pt x="372" y="208"/>
                  </a:lnTo>
                  <a:lnTo>
                    <a:pt x="376" y="208"/>
                  </a:lnTo>
                  <a:lnTo>
                    <a:pt x="382" y="208"/>
                  </a:lnTo>
                  <a:lnTo>
                    <a:pt x="382" y="204"/>
                  </a:lnTo>
                  <a:lnTo>
                    <a:pt x="392" y="204"/>
                  </a:lnTo>
                  <a:lnTo>
                    <a:pt x="396" y="204"/>
                  </a:lnTo>
                  <a:lnTo>
                    <a:pt x="396" y="198"/>
                  </a:lnTo>
                  <a:lnTo>
                    <a:pt x="402" y="198"/>
                  </a:lnTo>
                  <a:lnTo>
                    <a:pt x="408" y="198"/>
                  </a:lnTo>
                  <a:lnTo>
                    <a:pt x="408" y="194"/>
                  </a:lnTo>
                  <a:lnTo>
                    <a:pt x="412" y="194"/>
                  </a:lnTo>
                  <a:lnTo>
                    <a:pt x="418" y="188"/>
                  </a:lnTo>
                  <a:lnTo>
                    <a:pt x="422" y="188"/>
                  </a:lnTo>
                  <a:lnTo>
                    <a:pt x="422" y="182"/>
                  </a:lnTo>
                  <a:lnTo>
                    <a:pt x="428" y="182"/>
                  </a:lnTo>
                  <a:lnTo>
                    <a:pt x="428" y="178"/>
                  </a:lnTo>
                  <a:lnTo>
                    <a:pt x="428" y="172"/>
                  </a:lnTo>
                  <a:lnTo>
                    <a:pt x="432" y="172"/>
                  </a:lnTo>
                  <a:lnTo>
                    <a:pt x="432" y="168"/>
                  </a:lnTo>
                  <a:lnTo>
                    <a:pt x="432" y="162"/>
                  </a:lnTo>
                  <a:lnTo>
                    <a:pt x="432" y="168"/>
                  </a:lnTo>
                  <a:lnTo>
                    <a:pt x="432" y="172"/>
                  </a:lnTo>
                  <a:lnTo>
                    <a:pt x="438" y="178"/>
                  </a:lnTo>
                  <a:lnTo>
                    <a:pt x="438" y="182"/>
                  </a:lnTo>
                  <a:lnTo>
                    <a:pt x="442" y="182"/>
                  </a:lnTo>
                  <a:lnTo>
                    <a:pt x="442" y="188"/>
                  </a:lnTo>
                  <a:lnTo>
                    <a:pt x="448" y="188"/>
                  </a:lnTo>
                  <a:lnTo>
                    <a:pt x="454" y="194"/>
                  </a:lnTo>
                  <a:lnTo>
                    <a:pt x="458" y="194"/>
                  </a:lnTo>
                  <a:lnTo>
                    <a:pt x="464" y="198"/>
                  </a:lnTo>
                  <a:lnTo>
                    <a:pt x="468" y="198"/>
                  </a:lnTo>
                  <a:lnTo>
                    <a:pt x="474" y="198"/>
                  </a:lnTo>
                  <a:lnTo>
                    <a:pt x="478" y="198"/>
                  </a:lnTo>
                  <a:lnTo>
                    <a:pt x="484" y="198"/>
                  </a:lnTo>
                  <a:lnTo>
                    <a:pt x="484" y="204"/>
                  </a:lnTo>
                  <a:lnTo>
                    <a:pt x="488" y="204"/>
                  </a:lnTo>
                  <a:lnTo>
                    <a:pt x="494" y="204"/>
                  </a:lnTo>
                  <a:lnTo>
                    <a:pt x="488" y="204"/>
                  </a:lnTo>
                  <a:lnTo>
                    <a:pt x="484" y="208"/>
                  </a:lnTo>
                  <a:lnTo>
                    <a:pt x="478" y="208"/>
                  </a:lnTo>
                  <a:lnTo>
                    <a:pt x="478" y="214"/>
                  </a:lnTo>
                  <a:lnTo>
                    <a:pt x="474" y="214"/>
                  </a:lnTo>
                  <a:lnTo>
                    <a:pt x="474" y="218"/>
                  </a:lnTo>
                  <a:lnTo>
                    <a:pt x="468" y="218"/>
                  </a:lnTo>
                  <a:lnTo>
                    <a:pt x="464" y="218"/>
                  </a:lnTo>
                  <a:lnTo>
                    <a:pt x="458" y="218"/>
                  </a:lnTo>
                  <a:lnTo>
                    <a:pt x="454" y="218"/>
                  </a:lnTo>
                  <a:lnTo>
                    <a:pt x="454" y="224"/>
                  </a:lnTo>
                  <a:lnTo>
                    <a:pt x="448" y="224"/>
                  </a:lnTo>
                  <a:lnTo>
                    <a:pt x="442" y="224"/>
                  </a:lnTo>
                  <a:lnTo>
                    <a:pt x="442" y="228"/>
                  </a:lnTo>
                  <a:lnTo>
                    <a:pt x="438" y="228"/>
                  </a:lnTo>
                  <a:lnTo>
                    <a:pt x="438" y="234"/>
                  </a:lnTo>
                  <a:lnTo>
                    <a:pt x="438" y="240"/>
                  </a:lnTo>
                  <a:lnTo>
                    <a:pt x="442" y="244"/>
                  </a:lnTo>
                  <a:lnTo>
                    <a:pt x="448" y="244"/>
                  </a:lnTo>
                  <a:lnTo>
                    <a:pt x="454" y="244"/>
                  </a:lnTo>
                  <a:lnTo>
                    <a:pt x="454" y="250"/>
                  </a:lnTo>
                  <a:lnTo>
                    <a:pt x="464" y="250"/>
                  </a:lnTo>
                  <a:lnTo>
                    <a:pt x="468" y="250"/>
                  </a:lnTo>
                  <a:lnTo>
                    <a:pt x="474" y="250"/>
                  </a:lnTo>
                  <a:lnTo>
                    <a:pt x="478" y="250"/>
                  </a:lnTo>
                  <a:lnTo>
                    <a:pt x="484" y="250"/>
                  </a:lnTo>
                  <a:lnTo>
                    <a:pt x="488" y="250"/>
                  </a:lnTo>
                  <a:lnTo>
                    <a:pt x="494" y="250"/>
                  </a:lnTo>
                  <a:lnTo>
                    <a:pt x="498" y="250"/>
                  </a:lnTo>
                  <a:lnTo>
                    <a:pt x="504" y="250"/>
                  </a:lnTo>
                  <a:lnTo>
                    <a:pt x="510" y="250"/>
                  </a:lnTo>
                  <a:lnTo>
                    <a:pt x="514" y="250"/>
                  </a:lnTo>
                  <a:lnTo>
                    <a:pt x="520" y="250"/>
                  </a:lnTo>
                  <a:lnTo>
                    <a:pt x="524" y="244"/>
                  </a:lnTo>
                  <a:lnTo>
                    <a:pt x="530" y="244"/>
                  </a:lnTo>
                  <a:lnTo>
                    <a:pt x="534" y="244"/>
                  </a:lnTo>
                  <a:lnTo>
                    <a:pt x="540" y="244"/>
                  </a:lnTo>
                  <a:lnTo>
                    <a:pt x="544" y="244"/>
                  </a:lnTo>
                  <a:lnTo>
                    <a:pt x="550" y="240"/>
                  </a:lnTo>
                  <a:lnTo>
                    <a:pt x="556" y="240"/>
                  </a:lnTo>
                  <a:lnTo>
                    <a:pt x="560" y="240"/>
                  </a:lnTo>
                  <a:lnTo>
                    <a:pt x="566" y="240"/>
                  </a:lnTo>
                  <a:lnTo>
                    <a:pt x="570" y="240"/>
                  </a:lnTo>
                  <a:lnTo>
                    <a:pt x="570" y="234"/>
                  </a:lnTo>
                  <a:lnTo>
                    <a:pt x="576" y="234"/>
                  </a:lnTo>
                  <a:lnTo>
                    <a:pt x="580" y="234"/>
                  </a:lnTo>
                  <a:lnTo>
                    <a:pt x="586" y="234"/>
                  </a:lnTo>
                  <a:lnTo>
                    <a:pt x="586" y="228"/>
                  </a:lnTo>
                  <a:lnTo>
                    <a:pt x="590" y="228"/>
                  </a:lnTo>
                  <a:lnTo>
                    <a:pt x="596" y="228"/>
                  </a:lnTo>
                  <a:lnTo>
                    <a:pt x="600" y="228"/>
                  </a:lnTo>
                  <a:lnTo>
                    <a:pt x="606" y="228"/>
                  </a:lnTo>
                  <a:lnTo>
                    <a:pt x="612" y="228"/>
                  </a:lnTo>
                  <a:lnTo>
                    <a:pt x="616" y="228"/>
                  </a:lnTo>
                  <a:lnTo>
                    <a:pt x="622" y="228"/>
                  </a:lnTo>
                  <a:lnTo>
                    <a:pt x="626" y="228"/>
                  </a:lnTo>
                  <a:lnTo>
                    <a:pt x="626" y="224"/>
                  </a:lnTo>
                  <a:lnTo>
                    <a:pt x="632" y="224"/>
                  </a:lnTo>
                  <a:lnTo>
                    <a:pt x="636" y="224"/>
                  </a:lnTo>
                  <a:lnTo>
                    <a:pt x="642" y="224"/>
                  </a:lnTo>
                  <a:lnTo>
                    <a:pt x="642" y="218"/>
                  </a:lnTo>
                  <a:lnTo>
                    <a:pt x="646" y="218"/>
                  </a:lnTo>
                  <a:lnTo>
                    <a:pt x="646" y="214"/>
                  </a:lnTo>
                  <a:lnTo>
                    <a:pt x="652" y="214"/>
                  </a:lnTo>
                  <a:lnTo>
                    <a:pt x="658" y="208"/>
                  </a:lnTo>
                  <a:lnTo>
                    <a:pt x="662" y="208"/>
                  </a:lnTo>
                  <a:lnTo>
                    <a:pt x="662" y="204"/>
                  </a:lnTo>
                  <a:lnTo>
                    <a:pt x="668" y="204"/>
                  </a:lnTo>
                  <a:lnTo>
                    <a:pt x="668" y="198"/>
                  </a:lnTo>
                  <a:lnTo>
                    <a:pt x="672" y="198"/>
                  </a:lnTo>
                  <a:lnTo>
                    <a:pt x="672" y="194"/>
                  </a:lnTo>
                  <a:lnTo>
                    <a:pt x="678" y="194"/>
                  </a:lnTo>
                  <a:lnTo>
                    <a:pt x="678" y="188"/>
                  </a:lnTo>
                  <a:lnTo>
                    <a:pt x="678" y="182"/>
                  </a:lnTo>
                  <a:lnTo>
                    <a:pt x="678" y="178"/>
                  </a:lnTo>
                  <a:lnTo>
                    <a:pt x="682" y="178"/>
                  </a:lnTo>
                </a:path>
              </a:pathLst>
            </a:custGeom>
            <a:noFill/>
            <a:ln w="19050">
              <a:solidFill>
                <a:srgbClr val="000000"/>
              </a:solidFill>
              <a:round/>
              <a:headEnd/>
              <a:tailEnd/>
            </a:ln>
          </p:spPr>
          <p:txBody>
            <a:bodyPr/>
            <a:lstStyle/>
            <a:p>
              <a:endParaRPr lang="zh-TW" altLang="en-US"/>
            </a:p>
          </p:txBody>
        </p:sp>
        <p:sp>
          <p:nvSpPr>
            <p:cNvPr id="51" name="Freeform 8"/>
            <p:cNvSpPr>
              <a:spLocks/>
            </p:cNvSpPr>
            <p:nvPr/>
          </p:nvSpPr>
          <p:spPr bwMode="auto">
            <a:xfrm>
              <a:off x="2714" y="2688"/>
              <a:ext cx="106" cy="98"/>
            </a:xfrm>
            <a:custGeom>
              <a:avLst/>
              <a:gdLst>
                <a:gd name="T0" fmla="*/ 0 w 106"/>
                <a:gd name="T1" fmla="*/ 26 h 98"/>
                <a:gd name="T2" fmla="*/ 0 w 106"/>
                <a:gd name="T3" fmla="*/ 20 h 98"/>
                <a:gd name="T4" fmla="*/ 4 w 106"/>
                <a:gd name="T5" fmla="*/ 20 h 98"/>
                <a:gd name="T6" fmla="*/ 4 w 106"/>
                <a:gd name="T7" fmla="*/ 16 h 98"/>
                <a:gd name="T8" fmla="*/ 10 w 106"/>
                <a:gd name="T9" fmla="*/ 16 h 98"/>
                <a:gd name="T10" fmla="*/ 16 w 106"/>
                <a:gd name="T11" fmla="*/ 16 h 98"/>
                <a:gd name="T12" fmla="*/ 16 w 106"/>
                <a:gd name="T13" fmla="*/ 10 h 98"/>
                <a:gd name="T14" fmla="*/ 20 w 106"/>
                <a:gd name="T15" fmla="*/ 10 h 98"/>
                <a:gd name="T16" fmla="*/ 20 w 106"/>
                <a:gd name="T17" fmla="*/ 6 h 98"/>
                <a:gd name="T18" fmla="*/ 26 w 106"/>
                <a:gd name="T19" fmla="*/ 6 h 98"/>
                <a:gd name="T20" fmla="*/ 30 w 106"/>
                <a:gd name="T21" fmla="*/ 6 h 98"/>
                <a:gd name="T22" fmla="*/ 36 w 106"/>
                <a:gd name="T23" fmla="*/ 6 h 98"/>
                <a:gd name="T24" fmla="*/ 40 w 106"/>
                <a:gd name="T25" fmla="*/ 6 h 98"/>
                <a:gd name="T26" fmla="*/ 40 w 106"/>
                <a:gd name="T27" fmla="*/ 0 h 98"/>
                <a:gd name="T28" fmla="*/ 46 w 106"/>
                <a:gd name="T29" fmla="*/ 0 h 98"/>
                <a:gd name="T30" fmla="*/ 50 w 106"/>
                <a:gd name="T31" fmla="*/ 0 h 98"/>
                <a:gd name="T32" fmla="*/ 56 w 106"/>
                <a:gd name="T33" fmla="*/ 0 h 98"/>
                <a:gd name="T34" fmla="*/ 62 w 106"/>
                <a:gd name="T35" fmla="*/ 0 h 98"/>
                <a:gd name="T36" fmla="*/ 66 w 106"/>
                <a:gd name="T37" fmla="*/ 0 h 98"/>
                <a:gd name="T38" fmla="*/ 66 w 106"/>
                <a:gd name="T39" fmla="*/ 6 h 98"/>
                <a:gd name="T40" fmla="*/ 72 w 106"/>
                <a:gd name="T41" fmla="*/ 6 h 98"/>
                <a:gd name="T42" fmla="*/ 76 w 106"/>
                <a:gd name="T43" fmla="*/ 10 h 98"/>
                <a:gd name="T44" fmla="*/ 82 w 106"/>
                <a:gd name="T45" fmla="*/ 10 h 98"/>
                <a:gd name="T46" fmla="*/ 82 w 106"/>
                <a:gd name="T47" fmla="*/ 16 h 98"/>
                <a:gd name="T48" fmla="*/ 86 w 106"/>
                <a:gd name="T49" fmla="*/ 16 h 98"/>
                <a:gd name="T50" fmla="*/ 86 w 106"/>
                <a:gd name="T51" fmla="*/ 20 h 98"/>
                <a:gd name="T52" fmla="*/ 92 w 106"/>
                <a:gd name="T53" fmla="*/ 20 h 98"/>
                <a:gd name="T54" fmla="*/ 92 w 106"/>
                <a:gd name="T55" fmla="*/ 26 h 98"/>
                <a:gd name="T56" fmla="*/ 96 w 106"/>
                <a:gd name="T57" fmla="*/ 26 h 98"/>
                <a:gd name="T58" fmla="*/ 96 w 106"/>
                <a:gd name="T59" fmla="*/ 30 h 98"/>
                <a:gd name="T60" fmla="*/ 102 w 106"/>
                <a:gd name="T61" fmla="*/ 36 h 98"/>
                <a:gd name="T62" fmla="*/ 102 w 106"/>
                <a:gd name="T63" fmla="*/ 42 h 98"/>
                <a:gd name="T64" fmla="*/ 106 w 106"/>
                <a:gd name="T65" fmla="*/ 42 h 98"/>
                <a:gd name="T66" fmla="*/ 106 w 106"/>
                <a:gd name="T67" fmla="*/ 46 h 98"/>
                <a:gd name="T68" fmla="*/ 106 w 106"/>
                <a:gd name="T69" fmla="*/ 52 h 98"/>
                <a:gd name="T70" fmla="*/ 106 w 106"/>
                <a:gd name="T71" fmla="*/ 56 h 98"/>
                <a:gd name="T72" fmla="*/ 106 w 106"/>
                <a:gd name="T73" fmla="*/ 62 h 98"/>
                <a:gd name="T74" fmla="*/ 102 w 106"/>
                <a:gd name="T75" fmla="*/ 62 h 98"/>
                <a:gd name="T76" fmla="*/ 102 w 106"/>
                <a:gd name="T77" fmla="*/ 66 h 98"/>
                <a:gd name="T78" fmla="*/ 96 w 106"/>
                <a:gd name="T79" fmla="*/ 72 h 98"/>
                <a:gd name="T80" fmla="*/ 96 w 106"/>
                <a:gd name="T81" fmla="*/ 76 h 98"/>
                <a:gd name="T82" fmla="*/ 92 w 106"/>
                <a:gd name="T83" fmla="*/ 82 h 98"/>
                <a:gd name="T84" fmla="*/ 86 w 106"/>
                <a:gd name="T85" fmla="*/ 86 h 98"/>
                <a:gd name="T86" fmla="*/ 82 w 106"/>
                <a:gd name="T87" fmla="*/ 86 h 98"/>
                <a:gd name="T88" fmla="*/ 76 w 106"/>
                <a:gd name="T89" fmla="*/ 86 h 98"/>
                <a:gd name="T90" fmla="*/ 76 w 106"/>
                <a:gd name="T91" fmla="*/ 92 h 98"/>
                <a:gd name="T92" fmla="*/ 72 w 106"/>
                <a:gd name="T93" fmla="*/ 92 h 98"/>
                <a:gd name="T94" fmla="*/ 66 w 106"/>
                <a:gd name="T95" fmla="*/ 92 h 98"/>
                <a:gd name="T96" fmla="*/ 62 w 106"/>
                <a:gd name="T97" fmla="*/ 92 h 98"/>
                <a:gd name="T98" fmla="*/ 56 w 106"/>
                <a:gd name="T99" fmla="*/ 92 h 98"/>
                <a:gd name="T100" fmla="*/ 56 w 106"/>
                <a:gd name="T101" fmla="*/ 98 h 98"/>
                <a:gd name="T102" fmla="*/ 50 w 106"/>
                <a:gd name="T103" fmla="*/ 98 h 98"/>
                <a:gd name="T104" fmla="*/ 46 w 106"/>
                <a:gd name="T105" fmla="*/ 98 h 98"/>
                <a:gd name="T106" fmla="*/ 40 w 106"/>
                <a:gd name="T107" fmla="*/ 98 h 98"/>
                <a:gd name="T108" fmla="*/ 36 w 106"/>
                <a:gd name="T109" fmla="*/ 98 h 98"/>
                <a:gd name="T110" fmla="*/ 30 w 106"/>
                <a:gd name="T111" fmla="*/ 98 h 98"/>
                <a:gd name="T112" fmla="*/ 20 w 106"/>
                <a:gd name="T113" fmla="*/ 98 h 98"/>
                <a:gd name="T114" fmla="*/ 16 w 106"/>
                <a:gd name="T115" fmla="*/ 98 h 98"/>
                <a:gd name="T116" fmla="*/ 10 w 106"/>
                <a:gd name="T117" fmla="*/ 98 h 98"/>
                <a:gd name="T118" fmla="*/ 0 w 106"/>
                <a:gd name="T119" fmla="*/ 26 h 9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6"/>
                <a:gd name="T181" fmla="*/ 0 h 98"/>
                <a:gd name="T182" fmla="*/ 106 w 106"/>
                <a:gd name="T183" fmla="*/ 98 h 9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6" h="98">
                  <a:moveTo>
                    <a:pt x="0" y="26"/>
                  </a:moveTo>
                  <a:lnTo>
                    <a:pt x="0" y="20"/>
                  </a:lnTo>
                  <a:lnTo>
                    <a:pt x="4" y="20"/>
                  </a:lnTo>
                  <a:lnTo>
                    <a:pt x="4" y="16"/>
                  </a:lnTo>
                  <a:lnTo>
                    <a:pt x="10" y="16"/>
                  </a:lnTo>
                  <a:lnTo>
                    <a:pt x="16" y="16"/>
                  </a:lnTo>
                  <a:lnTo>
                    <a:pt x="16" y="10"/>
                  </a:lnTo>
                  <a:lnTo>
                    <a:pt x="20" y="10"/>
                  </a:lnTo>
                  <a:lnTo>
                    <a:pt x="20" y="6"/>
                  </a:lnTo>
                  <a:lnTo>
                    <a:pt x="26" y="6"/>
                  </a:lnTo>
                  <a:lnTo>
                    <a:pt x="30" y="6"/>
                  </a:lnTo>
                  <a:lnTo>
                    <a:pt x="36" y="6"/>
                  </a:lnTo>
                  <a:lnTo>
                    <a:pt x="40" y="6"/>
                  </a:lnTo>
                  <a:lnTo>
                    <a:pt x="40" y="0"/>
                  </a:lnTo>
                  <a:lnTo>
                    <a:pt x="46" y="0"/>
                  </a:lnTo>
                  <a:lnTo>
                    <a:pt x="50" y="0"/>
                  </a:lnTo>
                  <a:lnTo>
                    <a:pt x="56" y="0"/>
                  </a:lnTo>
                  <a:lnTo>
                    <a:pt x="62" y="0"/>
                  </a:lnTo>
                  <a:lnTo>
                    <a:pt x="66" y="0"/>
                  </a:lnTo>
                  <a:lnTo>
                    <a:pt x="66" y="6"/>
                  </a:lnTo>
                  <a:lnTo>
                    <a:pt x="72" y="6"/>
                  </a:lnTo>
                  <a:lnTo>
                    <a:pt x="76" y="10"/>
                  </a:lnTo>
                  <a:lnTo>
                    <a:pt x="82" y="10"/>
                  </a:lnTo>
                  <a:lnTo>
                    <a:pt x="82" y="16"/>
                  </a:lnTo>
                  <a:lnTo>
                    <a:pt x="86" y="16"/>
                  </a:lnTo>
                  <a:lnTo>
                    <a:pt x="86" y="20"/>
                  </a:lnTo>
                  <a:lnTo>
                    <a:pt x="92" y="20"/>
                  </a:lnTo>
                  <a:lnTo>
                    <a:pt x="92" y="26"/>
                  </a:lnTo>
                  <a:lnTo>
                    <a:pt x="96" y="26"/>
                  </a:lnTo>
                  <a:lnTo>
                    <a:pt x="96" y="30"/>
                  </a:lnTo>
                  <a:lnTo>
                    <a:pt x="102" y="36"/>
                  </a:lnTo>
                  <a:lnTo>
                    <a:pt x="102" y="42"/>
                  </a:lnTo>
                  <a:lnTo>
                    <a:pt x="106" y="42"/>
                  </a:lnTo>
                  <a:lnTo>
                    <a:pt x="106" y="46"/>
                  </a:lnTo>
                  <a:lnTo>
                    <a:pt x="106" y="52"/>
                  </a:lnTo>
                  <a:lnTo>
                    <a:pt x="106" y="56"/>
                  </a:lnTo>
                  <a:lnTo>
                    <a:pt x="106" y="62"/>
                  </a:lnTo>
                  <a:lnTo>
                    <a:pt x="102" y="62"/>
                  </a:lnTo>
                  <a:lnTo>
                    <a:pt x="102" y="66"/>
                  </a:lnTo>
                  <a:lnTo>
                    <a:pt x="96" y="72"/>
                  </a:lnTo>
                  <a:lnTo>
                    <a:pt x="96" y="76"/>
                  </a:lnTo>
                  <a:lnTo>
                    <a:pt x="92" y="82"/>
                  </a:lnTo>
                  <a:lnTo>
                    <a:pt x="86" y="86"/>
                  </a:lnTo>
                  <a:lnTo>
                    <a:pt x="82" y="86"/>
                  </a:lnTo>
                  <a:lnTo>
                    <a:pt x="76" y="86"/>
                  </a:lnTo>
                  <a:lnTo>
                    <a:pt x="76" y="92"/>
                  </a:lnTo>
                  <a:lnTo>
                    <a:pt x="72" y="92"/>
                  </a:lnTo>
                  <a:lnTo>
                    <a:pt x="66" y="92"/>
                  </a:lnTo>
                  <a:lnTo>
                    <a:pt x="62" y="92"/>
                  </a:lnTo>
                  <a:lnTo>
                    <a:pt x="56" y="92"/>
                  </a:lnTo>
                  <a:lnTo>
                    <a:pt x="56" y="98"/>
                  </a:lnTo>
                  <a:lnTo>
                    <a:pt x="50" y="98"/>
                  </a:lnTo>
                  <a:lnTo>
                    <a:pt x="46" y="98"/>
                  </a:lnTo>
                  <a:lnTo>
                    <a:pt x="40" y="98"/>
                  </a:lnTo>
                  <a:lnTo>
                    <a:pt x="36" y="98"/>
                  </a:lnTo>
                  <a:lnTo>
                    <a:pt x="30" y="98"/>
                  </a:lnTo>
                  <a:lnTo>
                    <a:pt x="20" y="98"/>
                  </a:lnTo>
                  <a:lnTo>
                    <a:pt x="16" y="98"/>
                  </a:lnTo>
                  <a:lnTo>
                    <a:pt x="10" y="98"/>
                  </a:lnTo>
                  <a:lnTo>
                    <a:pt x="0" y="26"/>
                  </a:lnTo>
                  <a:close/>
                </a:path>
              </a:pathLst>
            </a:custGeom>
            <a:solidFill>
              <a:srgbClr val="CCCCCC"/>
            </a:solidFill>
            <a:ln w="9525">
              <a:noFill/>
              <a:round/>
              <a:headEnd/>
              <a:tailEnd/>
            </a:ln>
          </p:spPr>
          <p:txBody>
            <a:bodyPr/>
            <a:lstStyle/>
            <a:p>
              <a:endParaRPr lang="zh-TW" altLang="en-US"/>
            </a:p>
          </p:txBody>
        </p:sp>
        <p:sp>
          <p:nvSpPr>
            <p:cNvPr id="52" name="Freeform 9"/>
            <p:cNvSpPr>
              <a:spLocks/>
            </p:cNvSpPr>
            <p:nvPr/>
          </p:nvSpPr>
          <p:spPr bwMode="auto">
            <a:xfrm>
              <a:off x="2622" y="2790"/>
              <a:ext cx="26" cy="26"/>
            </a:xfrm>
            <a:custGeom>
              <a:avLst/>
              <a:gdLst>
                <a:gd name="T0" fmla="*/ 0 w 26"/>
                <a:gd name="T1" fmla="*/ 20 h 26"/>
                <a:gd name="T2" fmla="*/ 0 w 26"/>
                <a:gd name="T3" fmla="*/ 16 h 26"/>
                <a:gd name="T4" fmla="*/ 4 w 26"/>
                <a:gd name="T5" fmla="*/ 16 h 26"/>
                <a:gd name="T6" fmla="*/ 4 w 26"/>
                <a:gd name="T7" fmla="*/ 10 h 26"/>
                <a:gd name="T8" fmla="*/ 8 w 26"/>
                <a:gd name="T9" fmla="*/ 10 h 26"/>
                <a:gd name="T10" fmla="*/ 8 w 26"/>
                <a:gd name="T11" fmla="*/ 6 h 26"/>
                <a:gd name="T12" fmla="*/ 12 w 26"/>
                <a:gd name="T13" fmla="*/ 6 h 26"/>
                <a:gd name="T14" fmla="*/ 18 w 26"/>
                <a:gd name="T15" fmla="*/ 6 h 26"/>
                <a:gd name="T16" fmla="*/ 22 w 26"/>
                <a:gd name="T17" fmla="*/ 6 h 26"/>
                <a:gd name="T18" fmla="*/ 22 w 26"/>
                <a:gd name="T19" fmla="*/ 0 h 26"/>
                <a:gd name="T20" fmla="*/ 26 w 26"/>
                <a:gd name="T21" fmla="*/ 0 h 26"/>
                <a:gd name="T22" fmla="*/ 22 w 26"/>
                <a:gd name="T23" fmla="*/ 6 h 26"/>
                <a:gd name="T24" fmla="*/ 22 w 26"/>
                <a:gd name="T25" fmla="*/ 10 h 26"/>
                <a:gd name="T26" fmla="*/ 18 w 26"/>
                <a:gd name="T27" fmla="*/ 10 h 26"/>
                <a:gd name="T28" fmla="*/ 12 w 26"/>
                <a:gd name="T29" fmla="*/ 16 h 26"/>
                <a:gd name="T30" fmla="*/ 12 w 26"/>
                <a:gd name="T31" fmla="*/ 20 h 26"/>
                <a:gd name="T32" fmla="*/ 8 w 26"/>
                <a:gd name="T33" fmla="*/ 20 h 26"/>
                <a:gd name="T34" fmla="*/ 4 w 26"/>
                <a:gd name="T35" fmla="*/ 26 h 26"/>
                <a:gd name="T36" fmla="*/ 0 w 26"/>
                <a:gd name="T37" fmla="*/ 20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
                <a:gd name="T58" fmla="*/ 0 h 26"/>
                <a:gd name="T59" fmla="*/ 26 w 26"/>
                <a:gd name="T60" fmla="*/ 26 h 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 h="26">
                  <a:moveTo>
                    <a:pt x="0" y="20"/>
                  </a:moveTo>
                  <a:lnTo>
                    <a:pt x="0" y="16"/>
                  </a:lnTo>
                  <a:lnTo>
                    <a:pt x="4" y="16"/>
                  </a:lnTo>
                  <a:lnTo>
                    <a:pt x="4" y="10"/>
                  </a:lnTo>
                  <a:lnTo>
                    <a:pt x="8" y="10"/>
                  </a:lnTo>
                  <a:lnTo>
                    <a:pt x="8" y="6"/>
                  </a:lnTo>
                  <a:lnTo>
                    <a:pt x="12" y="6"/>
                  </a:lnTo>
                  <a:lnTo>
                    <a:pt x="18" y="6"/>
                  </a:lnTo>
                  <a:lnTo>
                    <a:pt x="22" y="6"/>
                  </a:lnTo>
                  <a:lnTo>
                    <a:pt x="22" y="0"/>
                  </a:lnTo>
                  <a:lnTo>
                    <a:pt x="26" y="0"/>
                  </a:lnTo>
                  <a:lnTo>
                    <a:pt x="22" y="6"/>
                  </a:lnTo>
                  <a:lnTo>
                    <a:pt x="22" y="10"/>
                  </a:lnTo>
                  <a:lnTo>
                    <a:pt x="18" y="10"/>
                  </a:lnTo>
                  <a:lnTo>
                    <a:pt x="12" y="16"/>
                  </a:lnTo>
                  <a:lnTo>
                    <a:pt x="12" y="20"/>
                  </a:lnTo>
                  <a:lnTo>
                    <a:pt x="8" y="20"/>
                  </a:lnTo>
                  <a:lnTo>
                    <a:pt x="4" y="26"/>
                  </a:lnTo>
                  <a:lnTo>
                    <a:pt x="0" y="20"/>
                  </a:lnTo>
                  <a:close/>
                </a:path>
              </a:pathLst>
            </a:custGeom>
            <a:solidFill>
              <a:srgbClr val="CCCCCC"/>
            </a:solidFill>
            <a:ln w="9525">
              <a:noFill/>
              <a:round/>
              <a:headEnd/>
              <a:tailEnd/>
            </a:ln>
          </p:spPr>
          <p:txBody>
            <a:bodyPr/>
            <a:lstStyle/>
            <a:p>
              <a:endParaRPr lang="zh-TW" altLang="en-US"/>
            </a:p>
          </p:txBody>
        </p:sp>
        <p:sp>
          <p:nvSpPr>
            <p:cNvPr id="53" name="Freeform 10"/>
            <p:cNvSpPr>
              <a:spLocks/>
            </p:cNvSpPr>
            <p:nvPr/>
          </p:nvSpPr>
          <p:spPr bwMode="auto">
            <a:xfrm>
              <a:off x="2714" y="2688"/>
              <a:ext cx="106" cy="98"/>
            </a:xfrm>
            <a:custGeom>
              <a:avLst/>
              <a:gdLst>
                <a:gd name="T0" fmla="*/ 0 w 106"/>
                <a:gd name="T1" fmla="*/ 26 h 98"/>
                <a:gd name="T2" fmla="*/ 0 w 106"/>
                <a:gd name="T3" fmla="*/ 20 h 98"/>
                <a:gd name="T4" fmla="*/ 4 w 106"/>
                <a:gd name="T5" fmla="*/ 20 h 98"/>
                <a:gd name="T6" fmla="*/ 4 w 106"/>
                <a:gd name="T7" fmla="*/ 16 h 98"/>
                <a:gd name="T8" fmla="*/ 10 w 106"/>
                <a:gd name="T9" fmla="*/ 16 h 98"/>
                <a:gd name="T10" fmla="*/ 16 w 106"/>
                <a:gd name="T11" fmla="*/ 16 h 98"/>
                <a:gd name="T12" fmla="*/ 16 w 106"/>
                <a:gd name="T13" fmla="*/ 10 h 98"/>
                <a:gd name="T14" fmla="*/ 20 w 106"/>
                <a:gd name="T15" fmla="*/ 10 h 98"/>
                <a:gd name="T16" fmla="*/ 20 w 106"/>
                <a:gd name="T17" fmla="*/ 6 h 98"/>
                <a:gd name="T18" fmla="*/ 26 w 106"/>
                <a:gd name="T19" fmla="*/ 6 h 98"/>
                <a:gd name="T20" fmla="*/ 30 w 106"/>
                <a:gd name="T21" fmla="*/ 6 h 98"/>
                <a:gd name="T22" fmla="*/ 36 w 106"/>
                <a:gd name="T23" fmla="*/ 6 h 98"/>
                <a:gd name="T24" fmla="*/ 40 w 106"/>
                <a:gd name="T25" fmla="*/ 6 h 98"/>
                <a:gd name="T26" fmla="*/ 40 w 106"/>
                <a:gd name="T27" fmla="*/ 0 h 98"/>
                <a:gd name="T28" fmla="*/ 46 w 106"/>
                <a:gd name="T29" fmla="*/ 0 h 98"/>
                <a:gd name="T30" fmla="*/ 50 w 106"/>
                <a:gd name="T31" fmla="*/ 0 h 98"/>
                <a:gd name="T32" fmla="*/ 56 w 106"/>
                <a:gd name="T33" fmla="*/ 0 h 98"/>
                <a:gd name="T34" fmla="*/ 62 w 106"/>
                <a:gd name="T35" fmla="*/ 0 h 98"/>
                <a:gd name="T36" fmla="*/ 66 w 106"/>
                <a:gd name="T37" fmla="*/ 0 h 98"/>
                <a:gd name="T38" fmla="*/ 66 w 106"/>
                <a:gd name="T39" fmla="*/ 6 h 98"/>
                <a:gd name="T40" fmla="*/ 72 w 106"/>
                <a:gd name="T41" fmla="*/ 6 h 98"/>
                <a:gd name="T42" fmla="*/ 76 w 106"/>
                <a:gd name="T43" fmla="*/ 10 h 98"/>
                <a:gd name="T44" fmla="*/ 82 w 106"/>
                <a:gd name="T45" fmla="*/ 10 h 98"/>
                <a:gd name="T46" fmla="*/ 82 w 106"/>
                <a:gd name="T47" fmla="*/ 16 h 98"/>
                <a:gd name="T48" fmla="*/ 86 w 106"/>
                <a:gd name="T49" fmla="*/ 16 h 98"/>
                <a:gd name="T50" fmla="*/ 86 w 106"/>
                <a:gd name="T51" fmla="*/ 20 h 98"/>
                <a:gd name="T52" fmla="*/ 92 w 106"/>
                <a:gd name="T53" fmla="*/ 20 h 98"/>
                <a:gd name="T54" fmla="*/ 92 w 106"/>
                <a:gd name="T55" fmla="*/ 26 h 98"/>
                <a:gd name="T56" fmla="*/ 96 w 106"/>
                <a:gd name="T57" fmla="*/ 26 h 98"/>
                <a:gd name="T58" fmla="*/ 96 w 106"/>
                <a:gd name="T59" fmla="*/ 30 h 98"/>
                <a:gd name="T60" fmla="*/ 102 w 106"/>
                <a:gd name="T61" fmla="*/ 36 h 98"/>
                <a:gd name="T62" fmla="*/ 102 w 106"/>
                <a:gd name="T63" fmla="*/ 42 h 98"/>
                <a:gd name="T64" fmla="*/ 106 w 106"/>
                <a:gd name="T65" fmla="*/ 42 h 98"/>
                <a:gd name="T66" fmla="*/ 106 w 106"/>
                <a:gd name="T67" fmla="*/ 46 h 98"/>
                <a:gd name="T68" fmla="*/ 106 w 106"/>
                <a:gd name="T69" fmla="*/ 52 h 98"/>
                <a:gd name="T70" fmla="*/ 106 w 106"/>
                <a:gd name="T71" fmla="*/ 56 h 98"/>
                <a:gd name="T72" fmla="*/ 106 w 106"/>
                <a:gd name="T73" fmla="*/ 62 h 98"/>
                <a:gd name="T74" fmla="*/ 102 w 106"/>
                <a:gd name="T75" fmla="*/ 62 h 98"/>
                <a:gd name="T76" fmla="*/ 102 w 106"/>
                <a:gd name="T77" fmla="*/ 66 h 98"/>
                <a:gd name="T78" fmla="*/ 96 w 106"/>
                <a:gd name="T79" fmla="*/ 72 h 98"/>
                <a:gd name="T80" fmla="*/ 96 w 106"/>
                <a:gd name="T81" fmla="*/ 76 h 98"/>
                <a:gd name="T82" fmla="*/ 92 w 106"/>
                <a:gd name="T83" fmla="*/ 82 h 98"/>
                <a:gd name="T84" fmla="*/ 86 w 106"/>
                <a:gd name="T85" fmla="*/ 86 h 98"/>
                <a:gd name="T86" fmla="*/ 82 w 106"/>
                <a:gd name="T87" fmla="*/ 86 h 98"/>
                <a:gd name="T88" fmla="*/ 76 w 106"/>
                <a:gd name="T89" fmla="*/ 86 h 98"/>
                <a:gd name="T90" fmla="*/ 76 w 106"/>
                <a:gd name="T91" fmla="*/ 92 h 98"/>
                <a:gd name="T92" fmla="*/ 72 w 106"/>
                <a:gd name="T93" fmla="*/ 92 h 98"/>
                <a:gd name="T94" fmla="*/ 66 w 106"/>
                <a:gd name="T95" fmla="*/ 92 h 98"/>
                <a:gd name="T96" fmla="*/ 62 w 106"/>
                <a:gd name="T97" fmla="*/ 92 h 98"/>
                <a:gd name="T98" fmla="*/ 56 w 106"/>
                <a:gd name="T99" fmla="*/ 92 h 98"/>
                <a:gd name="T100" fmla="*/ 56 w 106"/>
                <a:gd name="T101" fmla="*/ 98 h 98"/>
                <a:gd name="T102" fmla="*/ 50 w 106"/>
                <a:gd name="T103" fmla="*/ 98 h 98"/>
                <a:gd name="T104" fmla="*/ 46 w 106"/>
                <a:gd name="T105" fmla="*/ 98 h 98"/>
                <a:gd name="T106" fmla="*/ 40 w 106"/>
                <a:gd name="T107" fmla="*/ 98 h 98"/>
                <a:gd name="T108" fmla="*/ 36 w 106"/>
                <a:gd name="T109" fmla="*/ 98 h 98"/>
                <a:gd name="T110" fmla="*/ 30 w 106"/>
                <a:gd name="T111" fmla="*/ 98 h 98"/>
                <a:gd name="T112" fmla="*/ 20 w 106"/>
                <a:gd name="T113" fmla="*/ 98 h 98"/>
                <a:gd name="T114" fmla="*/ 16 w 106"/>
                <a:gd name="T115" fmla="*/ 98 h 98"/>
                <a:gd name="T116" fmla="*/ 10 w 106"/>
                <a:gd name="T117" fmla="*/ 98 h 9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6"/>
                <a:gd name="T178" fmla="*/ 0 h 98"/>
                <a:gd name="T179" fmla="*/ 106 w 106"/>
                <a:gd name="T180" fmla="*/ 98 h 9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6" h="98">
                  <a:moveTo>
                    <a:pt x="0" y="26"/>
                  </a:moveTo>
                  <a:lnTo>
                    <a:pt x="0" y="20"/>
                  </a:lnTo>
                  <a:lnTo>
                    <a:pt x="4" y="20"/>
                  </a:lnTo>
                  <a:lnTo>
                    <a:pt x="4" y="16"/>
                  </a:lnTo>
                  <a:lnTo>
                    <a:pt x="10" y="16"/>
                  </a:lnTo>
                  <a:lnTo>
                    <a:pt x="16" y="16"/>
                  </a:lnTo>
                  <a:lnTo>
                    <a:pt x="16" y="10"/>
                  </a:lnTo>
                  <a:lnTo>
                    <a:pt x="20" y="10"/>
                  </a:lnTo>
                  <a:lnTo>
                    <a:pt x="20" y="6"/>
                  </a:lnTo>
                  <a:lnTo>
                    <a:pt x="26" y="6"/>
                  </a:lnTo>
                  <a:lnTo>
                    <a:pt x="30" y="6"/>
                  </a:lnTo>
                  <a:lnTo>
                    <a:pt x="36" y="6"/>
                  </a:lnTo>
                  <a:lnTo>
                    <a:pt x="40" y="6"/>
                  </a:lnTo>
                  <a:lnTo>
                    <a:pt x="40" y="0"/>
                  </a:lnTo>
                  <a:lnTo>
                    <a:pt x="46" y="0"/>
                  </a:lnTo>
                  <a:lnTo>
                    <a:pt x="50" y="0"/>
                  </a:lnTo>
                  <a:lnTo>
                    <a:pt x="56" y="0"/>
                  </a:lnTo>
                  <a:lnTo>
                    <a:pt x="62" y="0"/>
                  </a:lnTo>
                  <a:lnTo>
                    <a:pt x="66" y="0"/>
                  </a:lnTo>
                  <a:lnTo>
                    <a:pt x="66" y="6"/>
                  </a:lnTo>
                  <a:lnTo>
                    <a:pt x="72" y="6"/>
                  </a:lnTo>
                  <a:lnTo>
                    <a:pt x="76" y="10"/>
                  </a:lnTo>
                  <a:lnTo>
                    <a:pt x="82" y="10"/>
                  </a:lnTo>
                  <a:lnTo>
                    <a:pt x="82" y="16"/>
                  </a:lnTo>
                  <a:lnTo>
                    <a:pt x="86" y="16"/>
                  </a:lnTo>
                  <a:lnTo>
                    <a:pt x="86" y="20"/>
                  </a:lnTo>
                  <a:lnTo>
                    <a:pt x="92" y="20"/>
                  </a:lnTo>
                  <a:lnTo>
                    <a:pt x="92" y="26"/>
                  </a:lnTo>
                  <a:lnTo>
                    <a:pt x="96" y="26"/>
                  </a:lnTo>
                  <a:lnTo>
                    <a:pt x="96" y="30"/>
                  </a:lnTo>
                  <a:lnTo>
                    <a:pt x="102" y="36"/>
                  </a:lnTo>
                  <a:lnTo>
                    <a:pt x="102" y="42"/>
                  </a:lnTo>
                  <a:lnTo>
                    <a:pt x="106" y="42"/>
                  </a:lnTo>
                  <a:lnTo>
                    <a:pt x="106" y="46"/>
                  </a:lnTo>
                  <a:lnTo>
                    <a:pt x="106" y="52"/>
                  </a:lnTo>
                  <a:lnTo>
                    <a:pt x="106" y="56"/>
                  </a:lnTo>
                  <a:lnTo>
                    <a:pt x="106" y="62"/>
                  </a:lnTo>
                  <a:lnTo>
                    <a:pt x="102" y="62"/>
                  </a:lnTo>
                  <a:lnTo>
                    <a:pt x="102" y="66"/>
                  </a:lnTo>
                  <a:lnTo>
                    <a:pt x="96" y="72"/>
                  </a:lnTo>
                  <a:lnTo>
                    <a:pt x="96" y="76"/>
                  </a:lnTo>
                  <a:lnTo>
                    <a:pt x="92" y="82"/>
                  </a:lnTo>
                  <a:lnTo>
                    <a:pt x="86" y="86"/>
                  </a:lnTo>
                  <a:lnTo>
                    <a:pt x="82" y="86"/>
                  </a:lnTo>
                  <a:lnTo>
                    <a:pt x="76" y="86"/>
                  </a:lnTo>
                  <a:lnTo>
                    <a:pt x="76" y="92"/>
                  </a:lnTo>
                  <a:lnTo>
                    <a:pt x="72" y="92"/>
                  </a:lnTo>
                  <a:lnTo>
                    <a:pt x="66" y="92"/>
                  </a:lnTo>
                  <a:lnTo>
                    <a:pt x="62" y="92"/>
                  </a:lnTo>
                  <a:lnTo>
                    <a:pt x="56" y="92"/>
                  </a:lnTo>
                  <a:lnTo>
                    <a:pt x="56" y="98"/>
                  </a:lnTo>
                  <a:lnTo>
                    <a:pt x="50" y="98"/>
                  </a:lnTo>
                  <a:lnTo>
                    <a:pt x="46" y="98"/>
                  </a:lnTo>
                  <a:lnTo>
                    <a:pt x="40" y="98"/>
                  </a:lnTo>
                  <a:lnTo>
                    <a:pt x="36" y="98"/>
                  </a:lnTo>
                  <a:lnTo>
                    <a:pt x="30" y="98"/>
                  </a:lnTo>
                  <a:lnTo>
                    <a:pt x="20" y="98"/>
                  </a:lnTo>
                  <a:lnTo>
                    <a:pt x="16" y="98"/>
                  </a:lnTo>
                  <a:lnTo>
                    <a:pt x="10" y="98"/>
                  </a:lnTo>
                </a:path>
              </a:pathLst>
            </a:custGeom>
            <a:noFill/>
            <a:ln w="19050">
              <a:solidFill>
                <a:srgbClr val="000000"/>
              </a:solidFill>
              <a:round/>
              <a:headEnd/>
              <a:tailEnd/>
            </a:ln>
          </p:spPr>
          <p:txBody>
            <a:bodyPr/>
            <a:lstStyle/>
            <a:p>
              <a:endParaRPr lang="zh-TW" altLang="en-US"/>
            </a:p>
          </p:txBody>
        </p:sp>
        <p:sp>
          <p:nvSpPr>
            <p:cNvPr id="54" name="Freeform 11"/>
            <p:cNvSpPr>
              <a:spLocks/>
            </p:cNvSpPr>
            <p:nvPr/>
          </p:nvSpPr>
          <p:spPr bwMode="auto">
            <a:xfrm>
              <a:off x="2622" y="2790"/>
              <a:ext cx="26" cy="26"/>
            </a:xfrm>
            <a:custGeom>
              <a:avLst/>
              <a:gdLst>
                <a:gd name="T0" fmla="*/ 0 w 26"/>
                <a:gd name="T1" fmla="*/ 20 h 26"/>
                <a:gd name="T2" fmla="*/ 0 w 26"/>
                <a:gd name="T3" fmla="*/ 16 h 26"/>
                <a:gd name="T4" fmla="*/ 4 w 26"/>
                <a:gd name="T5" fmla="*/ 16 h 26"/>
                <a:gd name="T6" fmla="*/ 4 w 26"/>
                <a:gd name="T7" fmla="*/ 10 h 26"/>
                <a:gd name="T8" fmla="*/ 8 w 26"/>
                <a:gd name="T9" fmla="*/ 10 h 26"/>
                <a:gd name="T10" fmla="*/ 8 w 26"/>
                <a:gd name="T11" fmla="*/ 6 h 26"/>
                <a:gd name="T12" fmla="*/ 12 w 26"/>
                <a:gd name="T13" fmla="*/ 6 h 26"/>
                <a:gd name="T14" fmla="*/ 18 w 26"/>
                <a:gd name="T15" fmla="*/ 6 h 26"/>
                <a:gd name="T16" fmla="*/ 22 w 26"/>
                <a:gd name="T17" fmla="*/ 6 h 26"/>
                <a:gd name="T18" fmla="*/ 22 w 26"/>
                <a:gd name="T19" fmla="*/ 0 h 26"/>
                <a:gd name="T20" fmla="*/ 26 w 26"/>
                <a:gd name="T21" fmla="*/ 0 h 26"/>
                <a:gd name="T22" fmla="*/ 22 w 26"/>
                <a:gd name="T23" fmla="*/ 6 h 26"/>
                <a:gd name="T24" fmla="*/ 22 w 26"/>
                <a:gd name="T25" fmla="*/ 10 h 26"/>
                <a:gd name="T26" fmla="*/ 18 w 26"/>
                <a:gd name="T27" fmla="*/ 10 h 26"/>
                <a:gd name="T28" fmla="*/ 12 w 26"/>
                <a:gd name="T29" fmla="*/ 16 h 26"/>
                <a:gd name="T30" fmla="*/ 12 w 26"/>
                <a:gd name="T31" fmla="*/ 20 h 26"/>
                <a:gd name="T32" fmla="*/ 8 w 26"/>
                <a:gd name="T33" fmla="*/ 20 h 26"/>
                <a:gd name="T34" fmla="*/ 4 w 26"/>
                <a:gd name="T35" fmla="*/ 26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
                <a:gd name="T55" fmla="*/ 0 h 26"/>
                <a:gd name="T56" fmla="*/ 26 w 26"/>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 h="26">
                  <a:moveTo>
                    <a:pt x="0" y="20"/>
                  </a:moveTo>
                  <a:lnTo>
                    <a:pt x="0" y="16"/>
                  </a:lnTo>
                  <a:lnTo>
                    <a:pt x="4" y="16"/>
                  </a:lnTo>
                  <a:lnTo>
                    <a:pt x="4" y="10"/>
                  </a:lnTo>
                  <a:lnTo>
                    <a:pt x="8" y="10"/>
                  </a:lnTo>
                  <a:lnTo>
                    <a:pt x="8" y="6"/>
                  </a:lnTo>
                  <a:lnTo>
                    <a:pt x="12" y="6"/>
                  </a:lnTo>
                  <a:lnTo>
                    <a:pt x="18" y="6"/>
                  </a:lnTo>
                  <a:lnTo>
                    <a:pt x="22" y="6"/>
                  </a:lnTo>
                  <a:lnTo>
                    <a:pt x="22" y="0"/>
                  </a:lnTo>
                  <a:lnTo>
                    <a:pt x="26" y="0"/>
                  </a:lnTo>
                  <a:lnTo>
                    <a:pt x="22" y="6"/>
                  </a:lnTo>
                  <a:lnTo>
                    <a:pt x="22" y="10"/>
                  </a:lnTo>
                  <a:lnTo>
                    <a:pt x="18" y="10"/>
                  </a:lnTo>
                  <a:lnTo>
                    <a:pt x="12" y="16"/>
                  </a:lnTo>
                  <a:lnTo>
                    <a:pt x="12" y="20"/>
                  </a:lnTo>
                  <a:lnTo>
                    <a:pt x="8" y="20"/>
                  </a:lnTo>
                  <a:lnTo>
                    <a:pt x="4" y="26"/>
                  </a:lnTo>
                </a:path>
              </a:pathLst>
            </a:custGeom>
            <a:noFill/>
            <a:ln w="19050">
              <a:solidFill>
                <a:srgbClr val="000000"/>
              </a:solidFill>
              <a:round/>
              <a:headEnd/>
              <a:tailEnd/>
            </a:ln>
          </p:spPr>
          <p:txBody>
            <a:bodyPr/>
            <a:lstStyle/>
            <a:p>
              <a:endParaRPr lang="zh-TW" altLang="en-US"/>
            </a:p>
          </p:txBody>
        </p:sp>
      </p:grpSp>
      <p:grpSp>
        <p:nvGrpSpPr>
          <p:cNvPr id="35" name="Group 25"/>
          <p:cNvGrpSpPr>
            <a:grpSpLocks/>
          </p:cNvGrpSpPr>
          <p:nvPr/>
        </p:nvGrpSpPr>
        <p:grpSpPr bwMode="auto">
          <a:xfrm>
            <a:off x="3851920" y="1560565"/>
            <a:ext cx="579437" cy="733425"/>
            <a:chOff x="2640" y="2168"/>
            <a:chExt cx="333" cy="409"/>
          </a:xfrm>
        </p:grpSpPr>
        <p:sp>
          <p:nvSpPr>
            <p:cNvPr id="41" name="Rectangle 26"/>
            <p:cNvSpPr>
              <a:spLocks noChangeArrowheads="1"/>
            </p:cNvSpPr>
            <p:nvPr/>
          </p:nvSpPr>
          <p:spPr bwMode="auto">
            <a:xfrm rot="-8382758">
              <a:off x="2717" y="2276"/>
              <a:ext cx="72" cy="220"/>
            </a:xfrm>
            <a:prstGeom prst="rect">
              <a:avLst/>
            </a:prstGeom>
            <a:solidFill>
              <a:srgbClr val="FF0000"/>
            </a:solidFill>
            <a:ln w="9525">
              <a:solidFill>
                <a:schemeClr val="tx1"/>
              </a:solidFill>
              <a:miter lim="800000"/>
              <a:headEnd/>
              <a:tailEnd/>
            </a:ln>
          </p:spPr>
          <p:txBody>
            <a:bodyPr wrap="none" anchor="ctr"/>
            <a:lstStyle/>
            <a:p>
              <a:endParaRPr lang="zh-TW" altLang="en-US"/>
            </a:p>
          </p:txBody>
        </p:sp>
        <p:sp>
          <p:nvSpPr>
            <p:cNvPr id="42" name="Rectangle 27"/>
            <p:cNvSpPr>
              <a:spLocks noChangeArrowheads="1"/>
            </p:cNvSpPr>
            <p:nvPr/>
          </p:nvSpPr>
          <p:spPr bwMode="auto">
            <a:xfrm rot="2417871">
              <a:off x="2753" y="2188"/>
              <a:ext cx="72" cy="314"/>
            </a:xfrm>
            <a:prstGeom prst="rect">
              <a:avLst/>
            </a:prstGeom>
            <a:noFill/>
            <a:ln w="28575">
              <a:solidFill>
                <a:schemeClr val="tx1"/>
              </a:solidFill>
              <a:miter lim="800000"/>
              <a:headEnd/>
              <a:tailEnd/>
            </a:ln>
          </p:spPr>
          <p:txBody>
            <a:bodyPr anchor="ctr"/>
            <a:lstStyle/>
            <a:p>
              <a:endParaRPr lang="zh-TW" altLang="en-US"/>
            </a:p>
          </p:txBody>
        </p:sp>
        <p:sp>
          <p:nvSpPr>
            <p:cNvPr id="43" name="Line 28"/>
            <p:cNvSpPr>
              <a:spLocks noChangeShapeType="1"/>
            </p:cNvSpPr>
            <p:nvPr/>
          </p:nvSpPr>
          <p:spPr bwMode="auto">
            <a:xfrm rot="2417871">
              <a:off x="2640" y="2449"/>
              <a:ext cx="0" cy="128"/>
            </a:xfrm>
            <a:prstGeom prst="line">
              <a:avLst/>
            </a:prstGeom>
            <a:noFill/>
            <a:ln w="28575">
              <a:solidFill>
                <a:schemeClr val="tx1"/>
              </a:solidFill>
              <a:round/>
              <a:headEnd/>
              <a:tailEnd/>
            </a:ln>
          </p:spPr>
          <p:txBody>
            <a:bodyPr/>
            <a:lstStyle/>
            <a:p>
              <a:endParaRPr lang="zh-TW" altLang="en-US"/>
            </a:p>
          </p:txBody>
        </p:sp>
        <p:sp>
          <p:nvSpPr>
            <p:cNvPr id="44" name="Line 29"/>
            <p:cNvSpPr>
              <a:spLocks noChangeShapeType="1"/>
            </p:cNvSpPr>
            <p:nvPr/>
          </p:nvSpPr>
          <p:spPr bwMode="auto">
            <a:xfrm rot="2417871">
              <a:off x="2916" y="2168"/>
              <a:ext cx="0" cy="65"/>
            </a:xfrm>
            <a:prstGeom prst="line">
              <a:avLst/>
            </a:prstGeom>
            <a:noFill/>
            <a:ln w="28575">
              <a:solidFill>
                <a:schemeClr val="tx1"/>
              </a:solidFill>
              <a:round/>
              <a:headEnd/>
              <a:tailEnd/>
            </a:ln>
          </p:spPr>
          <p:txBody>
            <a:bodyPr/>
            <a:lstStyle/>
            <a:p>
              <a:endParaRPr lang="zh-TW" altLang="en-US"/>
            </a:p>
          </p:txBody>
        </p:sp>
        <p:sp>
          <p:nvSpPr>
            <p:cNvPr id="45" name="Line 30"/>
            <p:cNvSpPr>
              <a:spLocks noChangeShapeType="1"/>
            </p:cNvSpPr>
            <p:nvPr/>
          </p:nvSpPr>
          <p:spPr bwMode="auto">
            <a:xfrm rot="2417871">
              <a:off x="2900" y="2176"/>
              <a:ext cx="73" cy="0"/>
            </a:xfrm>
            <a:prstGeom prst="line">
              <a:avLst/>
            </a:prstGeom>
            <a:noFill/>
            <a:ln w="28575">
              <a:solidFill>
                <a:schemeClr val="tx1"/>
              </a:solidFill>
              <a:round/>
              <a:headEnd/>
              <a:tailEnd/>
            </a:ln>
          </p:spPr>
          <p:txBody>
            <a:bodyPr/>
            <a:lstStyle/>
            <a:p>
              <a:endParaRPr lang="zh-TW" altLang="en-US"/>
            </a:p>
          </p:txBody>
        </p:sp>
        <p:sp>
          <p:nvSpPr>
            <p:cNvPr id="46" name="Line 31"/>
            <p:cNvSpPr>
              <a:spLocks noChangeShapeType="1"/>
            </p:cNvSpPr>
            <p:nvPr/>
          </p:nvSpPr>
          <p:spPr bwMode="auto">
            <a:xfrm rot="2417871">
              <a:off x="2823" y="2224"/>
              <a:ext cx="146" cy="0"/>
            </a:xfrm>
            <a:prstGeom prst="line">
              <a:avLst/>
            </a:prstGeom>
            <a:noFill/>
            <a:ln w="28575">
              <a:solidFill>
                <a:schemeClr val="tx1"/>
              </a:solidFill>
              <a:round/>
              <a:headEnd/>
              <a:tailEnd/>
            </a:ln>
          </p:spPr>
          <p:txBody>
            <a:bodyPr/>
            <a:lstStyle/>
            <a:p>
              <a:endParaRPr lang="zh-TW" altLang="en-US"/>
            </a:p>
          </p:txBody>
        </p:sp>
      </p:grpSp>
      <p:sp>
        <p:nvSpPr>
          <p:cNvPr id="36" name="Text Box 32"/>
          <p:cNvSpPr txBox="1">
            <a:spLocks noChangeArrowheads="1"/>
          </p:cNvSpPr>
          <p:nvPr/>
        </p:nvSpPr>
        <p:spPr bwMode="auto">
          <a:xfrm>
            <a:off x="3896925" y="1065510"/>
            <a:ext cx="1944687" cy="396875"/>
          </a:xfrm>
          <a:prstGeom prst="rect">
            <a:avLst/>
          </a:prstGeom>
          <a:noFill/>
          <a:ln w="9525">
            <a:noFill/>
            <a:miter lim="800000"/>
            <a:headEnd/>
            <a:tailEnd/>
          </a:ln>
        </p:spPr>
        <p:txBody>
          <a:bodyPr>
            <a:spAutoFit/>
          </a:bodyPr>
          <a:lstStyle/>
          <a:p>
            <a:pPr>
              <a:spcBef>
                <a:spcPct val="50000"/>
              </a:spcBef>
            </a:pPr>
            <a:r>
              <a:rPr lang="en-US" altLang="zh-TW" dirty="0" smtClean="0">
                <a:solidFill>
                  <a:srgbClr val="FF0000"/>
                </a:solidFill>
                <a:ea typeface="標楷體" pitchFamily="65" charset="-120"/>
              </a:rPr>
              <a:t>PEG-NIR</a:t>
            </a:r>
            <a:endParaRPr lang="en-US" altLang="zh-TW" dirty="0">
              <a:solidFill>
                <a:srgbClr val="FF0000"/>
              </a:solidFill>
              <a:ea typeface="標楷體" pitchFamily="65" charset="-120"/>
            </a:endParaRPr>
          </a:p>
        </p:txBody>
      </p:sp>
      <p:pic>
        <p:nvPicPr>
          <p:cNvPr id="37" name="圖片 36" descr="pancrease + reporter.tif"/>
          <p:cNvPicPr>
            <a:picLocks noChangeAspect="1"/>
          </p:cNvPicPr>
          <p:nvPr/>
        </p:nvPicPr>
        <p:blipFill>
          <a:blip r:embed="rId2" cstate="print"/>
          <a:stretch>
            <a:fillRect/>
          </a:stretch>
        </p:blipFill>
        <p:spPr>
          <a:xfrm>
            <a:off x="3537233" y="2188802"/>
            <a:ext cx="469580" cy="334064"/>
          </a:xfrm>
          <a:prstGeom prst="rect">
            <a:avLst/>
          </a:prstGeom>
        </p:spPr>
      </p:pic>
      <p:cxnSp>
        <p:nvCxnSpPr>
          <p:cNvPr id="39" name="直線單箭頭接點 38"/>
          <p:cNvCxnSpPr/>
          <p:nvPr/>
        </p:nvCxnSpPr>
        <p:spPr bwMode="auto">
          <a:xfrm flipH="1">
            <a:off x="2006715" y="2460665"/>
            <a:ext cx="900100" cy="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40" name="文字方塊 39"/>
          <p:cNvSpPr txBox="1"/>
          <p:nvPr/>
        </p:nvSpPr>
        <p:spPr>
          <a:xfrm>
            <a:off x="2096725" y="2055620"/>
            <a:ext cx="697627" cy="400110"/>
          </a:xfrm>
          <a:prstGeom prst="rect">
            <a:avLst/>
          </a:prstGeom>
          <a:noFill/>
        </p:spPr>
        <p:txBody>
          <a:bodyPr wrap="none" rtlCol="0">
            <a:spAutoFit/>
          </a:bodyPr>
          <a:lstStyle/>
          <a:p>
            <a:r>
              <a:rPr lang="en-US" altLang="zh-TW" dirty="0" smtClean="0"/>
              <a:t>24 h</a:t>
            </a:r>
            <a:endParaRPr lang="zh-TW" altLang="en-US" dirty="0"/>
          </a:p>
        </p:txBody>
      </p:sp>
      <p:pic>
        <p:nvPicPr>
          <p:cNvPr id="55" name="Picture 54" descr="IVIS03"/>
          <p:cNvPicPr>
            <a:picLocks noChangeAspect="1" noChangeArrowheads="1"/>
          </p:cNvPicPr>
          <p:nvPr/>
        </p:nvPicPr>
        <p:blipFill>
          <a:blip r:embed="rId3" cstate="print"/>
          <a:srcRect t="17192" r="1279"/>
          <a:stretch>
            <a:fillRect/>
          </a:stretch>
        </p:blipFill>
        <p:spPr bwMode="auto">
          <a:xfrm>
            <a:off x="341530" y="1852085"/>
            <a:ext cx="1589698" cy="1013625"/>
          </a:xfrm>
          <a:prstGeom prst="rect">
            <a:avLst/>
          </a:prstGeom>
          <a:noFill/>
          <a:ln w="9525">
            <a:noFill/>
            <a:miter lim="800000"/>
            <a:headEnd/>
            <a:tailEnd/>
          </a:ln>
        </p:spPr>
      </p:pic>
      <p:sp>
        <p:nvSpPr>
          <p:cNvPr id="56" name="文字方塊 55"/>
          <p:cNvSpPr txBox="1"/>
          <p:nvPr/>
        </p:nvSpPr>
        <p:spPr>
          <a:xfrm>
            <a:off x="941118" y="1544304"/>
            <a:ext cx="1069524" cy="646331"/>
          </a:xfrm>
          <a:prstGeom prst="rect">
            <a:avLst/>
          </a:prstGeom>
          <a:noFill/>
        </p:spPr>
        <p:txBody>
          <a:bodyPr wrap="none" rtlCol="0">
            <a:spAutoFit/>
          </a:bodyPr>
          <a:lstStyle/>
          <a:p>
            <a:r>
              <a:rPr lang="en-US" altLang="zh-TW" sz="1800" dirty="0" smtClean="0"/>
              <a:t>Optical</a:t>
            </a:r>
          </a:p>
          <a:p>
            <a:r>
              <a:rPr lang="en-US" altLang="zh-TW" sz="1800" dirty="0" smtClean="0"/>
              <a:t>imaging</a:t>
            </a:r>
            <a:endParaRPr lang="zh-TW" altLang="en-US" sz="1800" dirty="0"/>
          </a:p>
        </p:txBody>
      </p:sp>
      <p:sp>
        <p:nvSpPr>
          <p:cNvPr id="58" name="文字方塊 57"/>
          <p:cNvSpPr txBox="1"/>
          <p:nvPr/>
        </p:nvSpPr>
        <p:spPr>
          <a:xfrm>
            <a:off x="4887035" y="2078850"/>
            <a:ext cx="4051109" cy="923330"/>
          </a:xfrm>
          <a:prstGeom prst="rect">
            <a:avLst/>
          </a:prstGeom>
          <a:noFill/>
        </p:spPr>
        <p:txBody>
          <a:bodyPr wrap="none" rtlCol="0">
            <a:spAutoFit/>
          </a:bodyPr>
          <a:lstStyle/>
          <a:p>
            <a:r>
              <a:rPr lang="en-US" altLang="zh-TW" sz="1800" dirty="0" smtClean="0"/>
              <a:t>Healthy </a:t>
            </a:r>
          </a:p>
          <a:p>
            <a:r>
              <a:rPr lang="en-US" altLang="zh-TW" sz="1800" dirty="0" smtClean="0"/>
              <a:t>or</a:t>
            </a:r>
          </a:p>
          <a:p>
            <a:r>
              <a:rPr lang="en-US" altLang="zh-TW" sz="1800" dirty="0" smtClean="0"/>
              <a:t>Diabetes (</a:t>
            </a:r>
            <a:r>
              <a:rPr lang="en-US" altLang="zh-TW" sz="1800" dirty="0" smtClean="0">
                <a:solidFill>
                  <a:srgbClr val="006600"/>
                </a:solidFill>
              </a:rPr>
              <a:t>Blood sugar &gt;200 mg/</a:t>
            </a:r>
            <a:r>
              <a:rPr lang="en-US" altLang="zh-TW" sz="1800" dirty="0" err="1" smtClean="0">
                <a:solidFill>
                  <a:srgbClr val="006600"/>
                </a:solidFill>
              </a:rPr>
              <a:t>dL</a:t>
            </a:r>
            <a:r>
              <a:rPr lang="en-US" altLang="zh-TW" sz="1800" dirty="0" smtClean="0"/>
              <a:t>)</a:t>
            </a:r>
            <a:endParaRPr lang="zh-TW" altLang="en-US" sz="1800" dirty="0"/>
          </a:p>
        </p:txBody>
      </p:sp>
      <p:sp>
        <p:nvSpPr>
          <p:cNvPr id="60" name="文字方塊 59"/>
          <p:cNvSpPr txBox="1"/>
          <p:nvPr/>
        </p:nvSpPr>
        <p:spPr>
          <a:xfrm>
            <a:off x="4391980" y="1403775"/>
            <a:ext cx="1725152" cy="584775"/>
          </a:xfrm>
          <a:prstGeom prst="rect">
            <a:avLst/>
          </a:prstGeom>
          <a:noFill/>
        </p:spPr>
        <p:txBody>
          <a:bodyPr wrap="none" rtlCol="0">
            <a:spAutoFit/>
          </a:bodyPr>
          <a:lstStyle/>
          <a:p>
            <a:r>
              <a:rPr lang="en-US" altLang="zh-TW" sz="1600" dirty="0" smtClean="0"/>
              <a:t>Intra-pancreatic</a:t>
            </a:r>
          </a:p>
          <a:p>
            <a:r>
              <a:rPr lang="en-US" altLang="zh-TW" sz="1600" dirty="0" smtClean="0"/>
              <a:t>injection</a:t>
            </a:r>
            <a:endParaRPr lang="zh-TW" altLang="en-US" sz="1600" dirty="0"/>
          </a:p>
        </p:txBody>
      </p:sp>
      <p:sp>
        <p:nvSpPr>
          <p:cNvPr id="61" name="文字方塊 60"/>
          <p:cNvSpPr txBox="1"/>
          <p:nvPr/>
        </p:nvSpPr>
        <p:spPr>
          <a:xfrm>
            <a:off x="1" y="6359260"/>
            <a:ext cx="9144000" cy="400110"/>
          </a:xfrm>
          <a:prstGeom prst="rect">
            <a:avLst/>
          </a:prstGeom>
          <a:noFill/>
        </p:spPr>
        <p:txBody>
          <a:bodyPr wrap="square" rtlCol="0">
            <a:spAutoFit/>
          </a:bodyPr>
          <a:lstStyle/>
          <a:p>
            <a:pPr algn="ctr"/>
            <a:r>
              <a:rPr lang="en-US" altLang="zh-TW" dirty="0" smtClean="0"/>
              <a:t>PEG-NIR can specifically localize at anti-PEG reporter expressing islets</a:t>
            </a:r>
            <a:endParaRPr lang="zh-TW" altLang="en-US" dirty="0"/>
          </a:p>
        </p:txBody>
      </p:sp>
      <p:grpSp>
        <p:nvGrpSpPr>
          <p:cNvPr id="68" name="群組 67"/>
          <p:cNvGrpSpPr/>
          <p:nvPr/>
        </p:nvGrpSpPr>
        <p:grpSpPr>
          <a:xfrm>
            <a:off x="414254" y="3203975"/>
            <a:ext cx="8492963" cy="3060340"/>
            <a:chOff x="414254" y="3203975"/>
            <a:chExt cx="8492963" cy="3060340"/>
          </a:xfrm>
        </p:grpSpPr>
        <p:sp>
          <p:nvSpPr>
            <p:cNvPr id="59" name="文字方塊 58"/>
            <p:cNvSpPr txBox="1"/>
            <p:nvPr/>
          </p:nvSpPr>
          <p:spPr>
            <a:xfrm>
              <a:off x="2678217" y="3203975"/>
              <a:ext cx="1026243" cy="338554"/>
            </a:xfrm>
            <a:prstGeom prst="rect">
              <a:avLst/>
            </a:prstGeom>
            <a:noFill/>
          </p:spPr>
          <p:txBody>
            <a:bodyPr wrap="none" rtlCol="0">
              <a:spAutoFit/>
            </a:bodyPr>
            <a:lstStyle/>
            <a:p>
              <a:r>
                <a:rPr lang="en-US" altLang="zh-TW" sz="1600" dirty="0"/>
                <a:t>NOD mice</a:t>
              </a:r>
              <a:endParaRPr lang="zh-TW" altLang="en-US" sz="1600" dirty="0"/>
            </a:p>
          </p:txBody>
        </p:sp>
        <p:sp>
          <p:nvSpPr>
            <p:cNvPr id="63" name="文字方塊 62"/>
            <p:cNvSpPr txBox="1"/>
            <p:nvPr/>
          </p:nvSpPr>
          <p:spPr>
            <a:xfrm>
              <a:off x="4572000" y="3208126"/>
              <a:ext cx="1964769" cy="338554"/>
            </a:xfrm>
            <a:prstGeom prst="rect">
              <a:avLst/>
            </a:prstGeom>
            <a:noFill/>
          </p:spPr>
          <p:txBody>
            <a:bodyPr wrap="none" rtlCol="0">
              <a:spAutoFit/>
            </a:bodyPr>
            <a:lstStyle/>
            <a:p>
              <a:pPr algn="ctr"/>
              <a:r>
                <a:rPr lang="en-US" altLang="zh-TW" sz="1600" dirty="0"/>
                <a:t>NOD/</a:t>
              </a:r>
              <a:r>
                <a:rPr lang="en-US" altLang="zh-TW" sz="1600" dirty="0" err="1"/>
                <a:t>pIns</a:t>
              </a:r>
              <a:r>
                <a:rPr lang="en-US" altLang="zh-TW" sz="1600" dirty="0"/>
                <a:t>-</a:t>
              </a:r>
              <a:r>
                <a:rPr lang="el-GR" altLang="zh-TW" sz="1600" dirty="0"/>
                <a:t>α</a:t>
              </a:r>
              <a:r>
                <a:rPr lang="en-US" altLang="zh-TW" sz="1600" dirty="0"/>
                <a:t>PEG mice</a:t>
              </a:r>
              <a:endParaRPr lang="zh-TW" altLang="en-US" sz="1600" dirty="0"/>
            </a:p>
          </p:txBody>
        </p:sp>
        <p:pic>
          <p:nvPicPr>
            <p:cNvPr id="64" name="Picture 2"/>
            <p:cNvPicPr>
              <a:picLocks noChangeAspect="1" noChangeArrowheads="1"/>
            </p:cNvPicPr>
            <p:nvPr/>
          </p:nvPicPr>
          <p:blipFill>
            <a:blip r:embed="rId4" cstate="print"/>
            <a:srcRect l="25269" t="5142" r="47834" b="29104"/>
            <a:stretch>
              <a:fillRect/>
            </a:stretch>
          </p:blipFill>
          <p:spPr bwMode="auto">
            <a:xfrm>
              <a:off x="2074903" y="3520358"/>
              <a:ext cx="1054120" cy="2445559"/>
            </a:xfrm>
            <a:prstGeom prst="rect">
              <a:avLst/>
            </a:prstGeom>
            <a:noFill/>
            <a:ln w="9525">
              <a:noFill/>
              <a:miter lim="800000"/>
              <a:headEnd/>
              <a:tailEnd/>
            </a:ln>
            <a:effectLst/>
          </p:spPr>
        </p:pic>
        <p:sp>
          <p:nvSpPr>
            <p:cNvPr id="65" name="文字方塊 64"/>
            <p:cNvSpPr txBox="1"/>
            <p:nvPr/>
          </p:nvSpPr>
          <p:spPr>
            <a:xfrm>
              <a:off x="2096725" y="5910958"/>
              <a:ext cx="1002622" cy="338554"/>
            </a:xfrm>
            <a:prstGeom prst="rect">
              <a:avLst/>
            </a:prstGeom>
            <a:noFill/>
          </p:spPr>
          <p:txBody>
            <a:bodyPr wrap="square" rtlCol="0">
              <a:spAutoFit/>
            </a:bodyPr>
            <a:lstStyle/>
            <a:p>
              <a:pPr algn="ctr"/>
              <a:r>
                <a:rPr lang="en-US" altLang="zh-TW" sz="1600" dirty="0" smtClean="0">
                  <a:solidFill>
                    <a:srgbClr val="0000FF"/>
                  </a:solidFill>
                </a:rPr>
                <a:t>Healthy</a:t>
              </a:r>
              <a:endParaRPr lang="zh-TW" altLang="en-US" sz="1600" dirty="0">
                <a:solidFill>
                  <a:srgbClr val="0000FF"/>
                </a:solidFill>
              </a:endParaRPr>
            </a:p>
          </p:txBody>
        </p:sp>
        <p:pic>
          <p:nvPicPr>
            <p:cNvPr id="66" name="Picture 3"/>
            <p:cNvPicPr>
              <a:picLocks noChangeAspect="1" noChangeArrowheads="1"/>
            </p:cNvPicPr>
            <p:nvPr/>
          </p:nvPicPr>
          <p:blipFill>
            <a:blip r:embed="rId5" cstate="print"/>
            <a:srcRect l="28497" t="2913" r="43530" b="34676"/>
            <a:stretch>
              <a:fillRect/>
            </a:stretch>
          </p:blipFill>
          <p:spPr bwMode="auto">
            <a:xfrm>
              <a:off x="3156318" y="3496158"/>
              <a:ext cx="1096285" cy="2469759"/>
            </a:xfrm>
            <a:prstGeom prst="rect">
              <a:avLst/>
            </a:prstGeom>
            <a:noFill/>
            <a:ln w="9525">
              <a:noFill/>
              <a:miter lim="800000"/>
              <a:headEnd/>
              <a:tailEnd/>
            </a:ln>
            <a:effectLst/>
          </p:spPr>
        </p:pic>
        <p:sp>
          <p:nvSpPr>
            <p:cNvPr id="69" name="文字方塊 68"/>
            <p:cNvSpPr txBox="1"/>
            <p:nvPr/>
          </p:nvSpPr>
          <p:spPr>
            <a:xfrm>
              <a:off x="3131840" y="5913919"/>
              <a:ext cx="1039067" cy="338554"/>
            </a:xfrm>
            <a:prstGeom prst="rect">
              <a:avLst/>
            </a:prstGeom>
            <a:noFill/>
          </p:spPr>
          <p:txBody>
            <a:bodyPr wrap="none" rtlCol="0">
              <a:spAutoFit/>
            </a:bodyPr>
            <a:lstStyle/>
            <a:p>
              <a:pPr algn="ctr"/>
              <a:r>
                <a:rPr lang="en-US" altLang="zh-TW" sz="1600" dirty="0" smtClean="0">
                  <a:solidFill>
                    <a:srgbClr val="FF0000"/>
                  </a:solidFill>
                </a:rPr>
                <a:t>Diabetes</a:t>
              </a:r>
              <a:endParaRPr lang="zh-TW" altLang="en-US" sz="1600" dirty="0">
                <a:solidFill>
                  <a:srgbClr val="FF0000"/>
                </a:solidFill>
              </a:endParaRPr>
            </a:p>
          </p:txBody>
        </p:sp>
        <p:pic>
          <p:nvPicPr>
            <p:cNvPr id="70" name="Picture 4"/>
            <p:cNvPicPr>
              <a:picLocks noChangeAspect="1" noChangeArrowheads="1"/>
            </p:cNvPicPr>
            <p:nvPr/>
          </p:nvPicPr>
          <p:blipFill>
            <a:blip r:embed="rId6" cstate="print"/>
            <a:srcRect l="25269" t="11828" r="46758" b="23532"/>
            <a:stretch>
              <a:fillRect/>
            </a:stretch>
          </p:blipFill>
          <p:spPr bwMode="auto">
            <a:xfrm>
              <a:off x="4379162" y="3520359"/>
              <a:ext cx="1096285" cy="2445559"/>
            </a:xfrm>
            <a:prstGeom prst="rect">
              <a:avLst/>
            </a:prstGeom>
            <a:noFill/>
            <a:ln w="9525">
              <a:noFill/>
              <a:miter lim="800000"/>
              <a:headEnd/>
              <a:tailEnd/>
            </a:ln>
            <a:effectLst/>
          </p:spPr>
        </p:pic>
        <p:pic>
          <p:nvPicPr>
            <p:cNvPr id="71" name="Picture 5"/>
            <p:cNvPicPr>
              <a:picLocks noChangeAspect="1" noChangeArrowheads="1"/>
            </p:cNvPicPr>
            <p:nvPr/>
          </p:nvPicPr>
          <p:blipFill>
            <a:blip r:embed="rId7" cstate="print"/>
            <a:srcRect l="26345" t="4027" r="46758" b="33562"/>
            <a:stretch>
              <a:fillRect/>
            </a:stretch>
          </p:blipFill>
          <p:spPr bwMode="auto">
            <a:xfrm>
              <a:off x="5531290" y="3520358"/>
              <a:ext cx="1072613" cy="2445559"/>
            </a:xfrm>
            <a:prstGeom prst="rect">
              <a:avLst/>
            </a:prstGeom>
            <a:noFill/>
            <a:ln w="9525">
              <a:noFill/>
              <a:miter lim="800000"/>
              <a:headEnd/>
              <a:tailEnd/>
            </a:ln>
            <a:effectLst/>
          </p:spPr>
        </p:pic>
        <p:sp>
          <p:nvSpPr>
            <p:cNvPr id="72" name="矩形圖說文字 71"/>
            <p:cNvSpPr/>
            <p:nvPr/>
          </p:nvSpPr>
          <p:spPr>
            <a:xfrm>
              <a:off x="414257" y="3952407"/>
              <a:ext cx="1417353" cy="1459623"/>
            </a:xfrm>
            <a:prstGeom prst="wedgeRectCallout">
              <a:avLst>
                <a:gd name="adj1" fmla="val -21090"/>
                <a:gd name="adj2" fmla="val 45097"/>
              </a:avLst>
            </a:prstGeom>
            <a:solidFill>
              <a:schemeClr val="accent1">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3" name="圖片 72"/>
            <p:cNvPicPr>
              <a:picLocks noChangeAspect="1"/>
            </p:cNvPicPr>
            <p:nvPr/>
          </p:nvPicPr>
          <p:blipFill rotWithShape="1">
            <a:blip r:embed="rId8" cstate="print">
              <a:extLst>
                <a:ext uri="{28A0092B-C50C-407E-A947-70E740481C1C}">
                  <a14:useLocalDpi xmlns:a14="http://schemas.microsoft.com/office/drawing/2010/main" xmlns="" val="0"/>
                </a:ext>
              </a:extLst>
            </a:blip>
            <a:srcRect b="54902"/>
            <a:stretch/>
          </p:blipFill>
          <p:spPr>
            <a:xfrm>
              <a:off x="414257" y="5032525"/>
              <a:ext cx="1409233" cy="354948"/>
            </a:xfrm>
            <a:prstGeom prst="rect">
              <a:avLst/>
            </a:prstGeom>
          </p:spPr>
        </p:pic>
        <p:sp>
          <p:nvSpPr>
            <p:cNvPr id="74" name="文字方塊 73"/>
            <p:cNvSpPr txBox="1"/>
            <p:nvPr/>
          </p:nvSpPr>
          <p:spPr>
            <a:xfrm>
              <a:off x="846301" y="5032526"/>
              <a:ext cx="768731" cy="307777"/>
            </a:xfrm>
            <a:prstGeom prst="rect">
              <a:avLst/>
            </a:prstGeom>
            <a:noFill/>
          </p:spPr>
          <p:txBody>
            <a:bodyPr wrap="square" rtlCol="0">
              <a:spAutoFit/>
            </a:bodyPr>
            <a:lstStyle/>
            <a:p>
              <a:r>
                <a:rPr lang="el-GR" altLang="zh-TW" sz="1400" dirty="0"/>
                <a:t>β</a:t>
              </a:r>
              <a:r>
                <a:rPr lang="zh-TW" altLang="en-US" sz="1400" dirty="0"/>
                <a:t> </a:t>
              </a:r>
              <a:r>
                <a:rPr lang="en-US" altLang="zh-TW" sz="1400" dirty="0"/>
                <a:t>Cell</a:t>
              </a:r>
              <a:endParaRPr lang="zh-TW" altLang="en-US" sz="1400" dirty="0"/>
            </a:p>
          </p:txBody>
        </p:sp>
        <p:sp>
          <p:nvSpPr>
            <p:cNvPr id="75" name="文字方塊 74"/>
            <p:cNvSpPr txBox="1"/>
            <p:nvPr/>
          </p:nvSpPr>
          <p:spPr>
            <a:xfrm>
              <a:off x="414254" y="3911766"/>
              <a:ext cx="1444626" cy="338554"/>
            </a:xfrm>
            <a:prstGeom prst="rect">
              <a:avLst/>
            </a:prstGeom>
            <a:noFill/>
          </p:spPr>
          <p:txBody>
            <a:bodyPr wrap="none" rtlCol="0">
              <a:spAutoFit/>
            </a:bodyPr>
            <a:lstStyle/>
            <a:p>
              <a:r>
                <a:rPr lang="en-US" altLang="zh-TW" sz="1600" dirty="0"/>
                <a:t>Wild-type NOD</a:t>
              </a:r>
              <a:endParaRPr lang="zh-TW" altLang="en-US" sz="1600" dirty="0"/>
            </a:p>
          </p:txBody>
        </p:sp>
        <p:sp>
          <p:nvSpPr>
            <p:cNvPr id="76" name="矩形 75"/>
            <p:cNvSpPr/>
            <p:nvPr/>
          </p:nvSpPr>
          <p:spPr>
            <a:xfrm>
              <a:off x="461051" y="4168499"/>
              <a:ext cx="939488" cy="276999"/>
            </a:xfrm>
            <a:prstGeom prst="rect">
              <a:avLst/>
            </a:prstGeom>
          </p:spPr>
          <p:txBody>
            <a:bodyPr wrap="none">
              <a:spAutoFit/>
            </a:bodyPr>
            <a:lstStyle/>
            <a:p>
              <a:r>
                <a:rPr lang="en-US" altLang="zh-TW" sz="1200" dirty="0"/>
                <a:t>PEG-NIR797</a:t>
              </a:r>
            </a:p>
          </p:txBody>
        </p:sp>
        <p:sp>
          <p:nvSpPr>
            <p:cNvPr id="77" name="矩形圖說文字 76"/>
            <p:cNvSpPr/>
            <p:nvPr/>
          </p:nvSpPr>
          <p:spPr>
            <a:xfrm>
              <a:off x="7403498" y="3952407"/>
              <a:ext cx="1417353" cy="1459623"/>
            </a:xfrm>
            <a:prstGeom prst="wedgeRectCallout">
              <a:avLst>
                <a:gd name="adj1" fmla="val -21090"/>
                <a:gd name="adj2" fmla="val 45097"/>
              </a:avLst>
            </a:prstGeom>
            <a:solidFill>
              <a:schemeClr val="accent1">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8" name="圖片 77"/>
            <p:cNvPicPr>
              <a:picLocks noChangeAspect="1"/>
            </p:cNvPicPr>
            <p:nvPr/>
          </p:nvPicPr>
          <p:blipFill rotWithShape="1">
            <a:blip r:embed="rId8" cstate="print">
              <a:extLst>
                <a:ext uri="{28A0092B-C50C-407E-A947-70E740481C1C}">
                  <a14:useLocalDpi xmlns:a14="http://schemas.microsoft.com/office/drawing/2010/main" xmlns="" val="0"/>
                </a:ext>
              </a:extLst>
            </a:blip>
            <a:srcRect b="54902"/>
            <a:stretch/>
          </p:blipFill>
          <p:spPr>
            <a:xfrm>
              <a:off x="7403498" y="5032525"/>
              <a:ext cx="1409233" cy="354948"/>
            </a:xfrm>
            <a:prstGeom prst="rect">
              <a:avLst/>
            </a:prstGeom>
          </p:spPr>
        </p:pic>
        <p:sp>
          <p:nvSpPr>
            <p:cNvPr id="79" name="文字方塊 78"/>
            <p:cNvSpPr txBox="1"/>
            <p:nvPr/>
          </p:nvSpPr>
          <p:spPr>
            <a:xfrm>
              <a:off x="7835544" y="5032526"/>
              <a:ext cx="768731" cy="307777"/>
            </a:xfrm>
            <a:prstGeom prst="rect">
              <a:avLst/>
            </a:prstGeom>
            <a:noFill/>
          </p:spPr>
          <p:txBody>
            <a:bodyPr wrap="square" rtlCol="0">
              <a:spAutoFit/>
            </a:bodyPr>
            <a:lstStyle/>
            <a:p>
              <a:r>
                <a:rPr lang="el-GR" altLang="zh-TW" sz="1400" dirty="0"/>
                <a:t>β</a:t>
              </a:r>
              <a:r>
                <a:rPr lang="zh-TW" altLang="en-US" sz="1400" dirty="0"/>
                <a:t> </a:t>
              </a:r>
              <a:r>
                <a:rPr lang="en-US" altLang="zh-TW" sz="1400" dirty="0"/>
                <a:t>Cell</a:t>
              </a:r>
              <a:endParaRPr lang="zh-TW" altLang="en-US" sz="1400" dirty="0"/>
            </a:p>
          </p:txBody>
        </p:sp>
        <p:sp>
          <p:nvSpPr>
            <p:cNvPr id="80" name="文字方塊 79"/>
            <p:cNvSpPr txBox="1"/>
            <p:nvPr/>
          </p:nvSpPr>
          <p:spPr>
            <a:xfrm>
              <a:off x="7375066" y="3896532"/>
              <a:ext cx="1532151" cy="323165"/>
            </a:xfrm>
            <a:prstGeom prst="rect">
              <a:avLst/>
            </a:prstGeom>
            <a:noFill/>
          </p:spPr>
          <p:txBody>
            <a:bodyPr wrap="none" rtlCol="0">
              <a:spAutoFit/>
            </a:bodyPr>
            <a:lstStyle/>
            <a:p>
              <a:r>
                <a:rPr lang="en-US" altLang="zh-TW" sz="1500" dirty="0"/>
                <a:t>NOD/</a:t>
              </a:r>
              <a:r>
                <a:rPr lang="en-US" altLang="zh-TW" sz="1500" dirty="0" err="1"/>
                <a:t>pIns</a:t>
              </a:r>
              <a:r>
                <a:rPr lang="en-US" altLang="zh-TW" sz="1500" dirty="0"/>
                <a:t>-</a:t>
              </a:r>
              <a:r>
                <a:rPr lang="el-GR" altLang="zh-TW" sz="1500" dirty="0"/>
                <a:t>α</a:t>
              </a:r>
              <a:r>
                <a:rPr lang="en-US" altLang="zh-TW" sz="1500" dirty="0"/>
                <a:t>PEG2</a:t>
              </a:r>
              <a:endParaRPr lang="zh-TW" altLang="en-US" sz="1500" dirty="0"/>
            </a:p>
          </p:txBody>
        </p:sp>
        <p:sp>
          <p:nvSpPr>
            <p:cNvPr id="81" name="矩形 80"/>
            <p:cNvSpPr/>
            <p:nvPr/>
          </p:nvSpPr>
          <p:spPr>
            <a:xfrm>
              <a:off x="7380800" y="4096422"/>
              <a:ext cx="939488" cy="276999"/>
            </a:xfrm>
            <a:prstGeom prst="rect">
              <a:avLst/>
            </a:prstGeom>
          </p:spPr>
          <p:txBody>
            <a:bodyPr wrap="none">
              <a:spAutoFit/>
            </a:bodyPr>
            <a:lstStyle/>
            <a:p>
              <a:r>
                <a:rPr lang="en-US" altLang="zh-TW" sz="1200" dirty="0"/>
                <a:t>PEG-NIR797</a:t>
              </a:r>
            </a:p>
          </p:txBody>
        </p:sp>
        <p:grpSp>
          <p:nvGrpSpPr>
            <p:cNvPr id="82" name="群組 81"/>
            <p:cNvGrpSpPr/>
            <p:nvPr/>
          </p:nvGrpSpPr>
          <p:grpSpPr>
            <a:xfrm>
              <a:off x="7907554" y="4600481"/>
              <a:ext cx="223765" cy="462349"/>
              <a:chOff x="4711973" y="2852613"/>
              <a:chExt cx="362907" cy="748780"/>
            </a:xfrm>
          </p:grpSpPr>
          <p:sp>
            <p:nvSpPr>
              <p:cNvPr id="83" name="矩形 82"/>
              <p:cNvSpPr/>
              <p:nvPr/>
            </p:nvSpPr>
            <p:spPr>
              <a:xfrm>
                <a:off x="4967319" y="3426485"/>
                <a:ext cx="45719" cy="174908"/>
              </a:xfrm>
              <a:prstGeom prst="rect">
                <a:avLst/>
              </a:prstGeom>
              <a:solidFill>
                <a:schemeClr val="accent2">
                  <a:lumMod val="60000"/>
                  <a:lumOff val="4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4" name="圓角矩形 83"/>
              <p:cNvSpPr/>
              <p:nvPr/>
            </p:nvSpPr>
            <p:spPr>
              <a:xfrm>
                <a:off x="4909846" y="2852613"/>
                <a:ext cx="160665" cy="284915"/>
              </a:xfrm>
              <a:prstGeom prst="roundRect">
                <a:avLst/>
              </a:prstGeom>
              <a:solidFill>
                <a:schemeClr val="accent2">
                  <a:lumMod val="60000"/>
                  <a:lumOff val="4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85" name="直線接點 84"/>
              <p:cNvCxnSpPr/>
              <p:nvPr/>
            </p:nvCxnSpPr>
            <p:spPr>
              <a:xfrm>
                <a:off x="4842207" y="3388470"/>
                <a:ext cx="72008" cy="0"/>
              </a:xfrm>
              <a:prstGeom prst="line">
                <a:avLst/>
              </a:prstGeom>
              <a:ln w="127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86" name="直線接點 85"/>
              <p:cNvCxnSpPr/>
              <p:nvPr/>
            </p:nvCxnSpPr>
            <p:spPr>
              <a:xfrm>
                <a:off x="4842207" y="3356992"/>
                <a:ext cx="72008" cy="0"/>
              </a:xfrm>
              <a:prstGeom prst="line">
                <a:avLst/>
              </a:prstGeom>
              <a:ln w="127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87" name="圓角矩形 86"/>
              <p:cNvSpPr/>
              <p:nvPr/>
            </p:nvSpPr>
            <p:spPr>
              <a:xfrm>
                <a:off x="4711973" y="2852613"/>
                <a:ext cx="160666" cy="284915"/>
              </a:xfrm>
              <a:prstGeom prst="roundRect">
                <a:avLst/>
              </a:prstGeom>
              <a:solidFill>
                <a:schemeClr val="accent2">
                  <a:lumMod val="60000"/>
                  <a:lumOff val="4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8" name="圓角矩形 87"/>
              <p:cNvSpPr/>
              <p:nvPr/>
            </p:nvSpPr>
            <p:spPr>
              <a:xfrm>
                <a:off x="4914215" y="3138914"/>
                <a:ext cx="160665" cy="286186"/>
              </a:xfrm>
              <a:prstGeom prst="roundRect">
                <a:avLst/>
              </a:prstGeom>
              <a:solidFill>
                <a:schemeClr val="accent2">
                  <a:lumMod val="60000"/>
                  <a:lumOff val="4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9" name="圓角矩形 88"/>
              <p:cNvSpPr/>
              <p:nvPr/>
            </p:nvSpPr>
            <p:spPr>
              <a:xfrm>
                <a:off x="4711973" y="3138916"/>
                <a:ext cx="160665" cy="286185"/>
              </a:xfrm>
              <a:prstGeom prst="roundRect">
                <a:avLst/>
              </a:prstGeom>
              <a:solidFill>
                <a:schemeClr val="accent2">
                  <a:lumMod val="60000"/>
                  <a:lumOff val="4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90" name="文字方塊 89"/>
            <p:cNvSpPr txBox="1"/>
            <p:nvPr/>
          </p:nvSpPr>
          <p:spPr>
            <a:xfrm>
              <a:off x="8123578" y="4422783"/>
              <a:ext cx="720079" cy="461665"/>
            </a:xfrm>
            <a:prstGeom prst="rect">
              <a:avLst/>
            </a:prstGeom>
            <a:noFill/>
          </p:spPr>
          <p:txBody>
            <a:bodyPr wrap="square" rtlCol="0">
              <a:spAutoFit/>
            </a:bodyPr>
            <a:lstStyle/>
            <a:p>
              <a:r>
                <a:rPr lang="en-US" altLang="zh-TW" sz="1200" dirty="0"/>
                <a:t>anti-PEG reporter </a:t>
              </a:r>
              <a:endParaRPr lang="zh-TW" altLang="en-US" sz="1200" dirty="0"/>
            </a:p>
          </p:txBody>
        </p:sp>
        <p:pic>
          <p:nvPicPr>
            <p:cNvPr id="91" name="圖片 90" descr="圖片1234.png"/>
            <p:cNvPicPr>
              <a:picLocks noChangeAspect="1"/>
            </p:cNvPicPr>
            <p:nvPr/>
          </p:nvPicPr>
          <p:blipFill>
            <a:blip r:embed="rId9" cstate="print"/>
            <a:stretch>
              <a:fillRect/>
            </a:stretch>
          </p:blipFill>
          <p:spPr>
            <a:xfrm>
              <a:off x="760011" y="4400101"/>
              <a:ext cx="287790" cy="285559"/>
            </a:xfrm>
            <a:prstGeom prst="rect">
              <a:avLst/>
            </a:prstGeom>
          </p:spPr>
        </p:pic>
        <p:pic>
          <p:nvPicPr>
            <p:cNvPr id="92" name="圖片 91" descr="圖片1234.png"/>
            <p:cNvPicPr>
              <a:picLocks noChangeAspect="1"/>
            </p:cNvPicPr>
            <p:nvPr/>
          </p:nvPicPr>
          <p:blipFill>
            <a:blip r:embed="rId9" cstate="print"/>
            <a:stretch>
              <a:fillRect/>
            </a:stretch>
          </p:blipFill>
          <p:spPr>
            <a:xfrm>
              <a:off x="7902370" y="4332773"/>
              <a:ext cx="287790" cy="285559"/>
            </a:xfrm>
            <a:prstGeom prst="rect">
              <a:avLst/>
            </a:prstGeom>
          </p:spPr>
        </p:pic>
        <p:pic>
          <p:nvPicPr>
            <p:cNvPr id="93" name="圖片 92"/>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6586530" y="3327488"/>
              <a:ext cx="554898" cy="2897838"/>
            </a:xfrm>
            <a:prstGeom prst="rect">
              <a:avLst/>
            </a:prstGeom>
          </p:spPr>
        </p:pic>
        <p:sp>
          <p:nvSpPr>
            <p:cNvPr id="62" name="文字方塊 61"/>
            <p:cNvSpPr txBox="1"/>
            <p:nvPr/>
          </p:nvSpPr>
          <p:spPr>
            <a:xfrm>
              <a:off x="4388028" y="5922800"/>
              <a:ext cx="1002622" cy="338554"/>
            </a:xfrm>
            <a:prstGeom prst="rect">
              <a:avLst/>
            </a:prstGeom>
            <a:noFill/>
          </p:spPr>
          <p:txBody>
            <a:bodyPr wrap="square" rtlCol="0">
              <a:spAutoFit/>
            </a:bodyPr>
            <a:lstStyle/>
            <a:p>
              <a:pPr algn="ctr"/>
              <a:r>
                <a:rPr lang="en-US" altLang="zh-TW" sz="1600" dirty="0" smtClean="0">
                  <a:solidFill>
                    <a:srgbClr val="0000FF"/>
                  </a:solidFill>
                </a:rPr>
                <a:t>Healthy</a:t>
              </a:r>
              <a:endParaRPr lang="zh-TW" altLang="en-US" sz="1600" dirty="0">
                <a:solidFill>
                  <a:srgbClr val="0000FF"/>
                </a:solidFill>
              </a:endParaRPr>
            </a:p>
          </p:txBody>
        </p:sp>
        <p:sp>
          <p:nvSpPr>
            <p:cNvPr id="67" name="文字方塊 66"/>
            <p:cNvSpPr txBox="1"/>
            <p:nvPr/>
          </p:nvSpPr>
          <p:spPr>
            <a:xfrm>
              <a:off x="5513153" y="5925761"/>
              <a:ext cx="1039067" cy="338554"/>
            </a:xfrm>
            <a:prstGeom prst="rect">
              <a:avLst/>
            </a:prstGeom>
            <a:noFill/>
          </p:spPr>
          <p:txBody>
            <a:bodyPr wrap="none" rtlCol="0">
              <a:spAutoFit/>
            </a:bodyPr>
            <a:lstStyle/>
            <a:p>
              <a:pPr algn="ctr"/>
              <a:r>
                <a:rPr lang="en-US" altLang="zh-TW" sz="1600" dirty="0" smtClean="0">
                  <a:solidFill>
                    <a:srgbClr val="FF0000"/>
                  </a:solidFill>
                </a:rPr>
                <a:t>Diabetes</a:t>
              </a:r>
              <a:endParaRPr lang="zh-TW" altLang="en-US" sz="1600" dirty="0">
                <a:solidFill>
                  <a:srgbClr val="FF0000"/>
                </a:solidFill>
              </a:endParaRPr>
            </a:p>
          </p:txBody>
        </p:sp>
      </p:grpSp>
    </p:spTree>
    <p:extLst>
      <p:ext uri="{BB962C8B-B14F-4D97-AF65-F5344CB8AC3E}">
        <p14:creationId xmlns:p14="http://schemas.microsoft.com/office/powerpoint/2010/main" xmlns="" val="139650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blinds(horizontal)">
                                      <p:cBhvr>
                                        <p:cTn id="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human-body.jpg"/>
          <p:cNvPicPr>
            <a:picLocks noChangeAspect="1"/>
          </p:cNvPicPr>
          <p:nvPr/>
        </p:nvPicPr>
        <p:blipFill>
          <a:blip r:embed="rId3" cstate="print">
            <a:clrChange>
              <a:clrFrom>
                <a:srgbClr val="FFFFFF"/>
              </a:clrFrom>
              <a:clrTo>
                <a:srgbClr val="FFFFFF">
                  <a:alpha val="0"/>
                </a:srgbClr>
              </a:clrTo>
            </a:clrChange>
          </a:blip>
          <a:srcRect l="66549" t="5347" r="21582" b="57158"/>
          <a:stretch>
            <a:fillRect/>
          </a:stretch>
        </p:blipFill>
        <p:spPr>
          <a:xfrm>
            <a:off x="3" y="1412779"/>
            <a:ext cx="3614225" cy="4978263"/>
          </a:xfrm>
          <a:prstGeom prst="rect">
            <a:avLst/>
          </a:prstGeom>
          <a:effectLst>
            <a:outerShdw dist="50800" sx="1000" sy="1000" algn="ctr" rotWithShape="0">
              <a:srgbClr val="000000"/>
            </a:outerShdw>
          </a:effectLst>
        </p:spPr>
      </p:pic>
      <p:pic>
        <p:nvPicPr>
          <p:cNvPr id="6" name="圖片 5" descr="p540097-human_pancreas-spl.jpg"/>
          <p:cNvPicPr>
            <a:picLocks noChangeAspect="1"/>
          </p:cNvPicPr>
          <p:nvPr/>
        </p:nvPicPr>
        <p:blipFill>
          <a:blip r:embed="rId4" cstate="print">
            <a:clrChange>
              <a:clrFrom>
                <a:srgbClr val="FFFEFF"/>
              </a:clrFrom>
              <a:clrTo>
                <a:srgbClr val="FFFEFF">
                  <a:alpha val="0"/>
                </a:srgbClr>
              </a:clrTo>
            </a:clrChange>
          </a:blip>
          <a:stretch>
            <a:fillRect/>
          </a:stretch>
        </p:blipFill>
        <p:spPr>
          <a:xfrm>
            <a:off x="1547664" y="5445227"/>
            <a:ext cx="1008112" cy="513567"/>
          </a:xfrm>
          <a:prstGeom prst="rect">
            <a:avLst/>
          </a:prstGeom>
          <a:effectLst>
            <a:outerShdw dist="50800" sx="1000" sy="1000" algn="ctr" rotWithShape="0">
              <a:srgbClr val="000000"/>
            </a:outerShdw>
          </a:effectLst>
        </p:spPr>
      </p:pic>
      <p:cxnSp>
        <p:nvCxnSpPr>
          <p:cNvPr id="8" name="直線接點 7"/>
          <p:cNvCxnSpPr/>
          <p:nvPr/>
        </p:nvCxnSpPr>
        <p:spPr>
          <a:xfrm flipH="1" flipV="1">
            <a:off x="1259632" y="4509120"/>
            <a:ext cx="576064" cy="11521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文字方塊 8"/>
          <p:cNvSpPr txBox="1"/>
          <p:nvPr/>
        </p:nvSpPr>
        <p:spPr>
          <a:xfrm>
            <a:off x="683571" y="4149080"/>
            <a:ext cx="1029641" cy="369332"/>
          </a:xfrm>
          <a:prstGeom prst="rect">
            <a:avLst/>
          </a:prstGeom>
          <a:noFill/>
        </p:spPr>
        <p:txBody>
          <a:bodyPr wrap="none" rtlCol="0">
            <a:spAutoFit/>
          </a:bodyPr>
          <a:lstStyle/>
          <a:p>
            <a:pPr fontAlgn="auto">
              <a:spcBef>
                <a:spcPts val="0"/>
              </a:spcBef>
              <a:spcAft>
                <a:spcPts val="0"/>
              </a:spcAft>
            </a:pPr>
            <a:r>
              <a:rPr kumimoji="0" lang="en-US" altLang="zh-TW" sz="1800" b="0" dirty="0">
                <a:solidFill>
                  <a:prstClr val="black"/>
                </a:solidFill>
                <a:latin typeface="Calibri"/>
                <a:ea typeface="新細明體"/>
              </a:rPr>
              <a:t>pancreas</a:t>
            </a:r>
            <a:endParaRPr kumimoji="0" lang="zh-TW" altLang="en-US" sz="1800" b="0" dirty="0">
              <a:solidFill>
                <a:prstClr val="black"/>
              </a:solidFill>
              <a:latin typeface="Calibri"/>
              <a:ea typeface="新細明體"/>
            </a:endParaRPr>
          </a:p>
        </p:txBody>
      </p:sp>
      <p:cxnSp>
        <p:nvCxnSpPr>
          <p:cNvPr id="11" name="直線接點 10"/>
          <p:cNvCxnSpPr/>
          <p:nvPr/>
        </p:nvCxnSpPr>
        <p:spPr>
          <a:xfrm flipV="1">
            <a:off x="2411760" y="4365104"/>
            <a:ext cx="72008" cy="7200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文字方塊 11"/>
          <p:cNvSpPr txBox="1"/>
          <p:nvPr/>
        </p:nvSpPr>
        <p:spPr>
          <a:xfrm>
            <a:off x="2051723" y="4077072"/>
            <a:ext cx="982961" cy="369332"/>
          </a:xfrm>
          <a:prstGeom prst="rect">
            <a:avLst/>
          </a:prstGeom>
          <a:noFill/>
        </p:spPr>
        <p:txBody>
          <a:bodyPr wrap="none" rtlCol="0">
            <a:spAutoFit/>
          </a:bodyPr>
          <a:lstStyle/>
          <a:p>
            <a:pPr fontAlgn="auto">
              <a:spcBef>
                <a:spcPts val="0"/>
              </a:spcBef>
              <a:spcAft>
                <a:spcPts val="0"/>
              </a:spcAft>
            </a:pPr>
            <a:r>
              <a:rPr kumimoji="0" lang="en-US" altLang="zh-TW" sz="1800" b="0" dirty="0">
                <a:solidFill>
                  <a:prstClr val="black"/>
                </a:solidFill>
                <a:latin typeface="Calibri"/>
                <a:ea typeface="新細明體"/>
              </a:rPr>
              <a:t>stomach</a:t>
            </a:r>
            <a:endParaRPr kumimoji="0" lang="zh-TW" altLang="en-US" sz="1800" b="0" dirty="0">
              <a:solidFill>
                <a:prstClr val="black"/>
              </a:solidFill>
              <a:latin typeface="Calibri"/>
              <a:ea typeface="新細明體"/>
            </a:endParaRPr>
          </a:p>
        </p:txBody>
      </p:sp>
      <p:sp>
        <p:nvSpPr>
          <p:cNvPr id="4" name="矩形圖說文字 3"/>
          <p:cNvSpPr/>
          <p:nvPr/>
        </p:nvSpPr>
        <p:spPr>
          <a:xfrm rot="5400000">
            <a:off x="3851920" y="1556792"/>
            <a:ext cx="4752528" cy="5040560"/>
          </a:xfrm>
          <a:prstGeom prst="wedgeRectCallout">
            <a:avLst>
              <a:gd name="adj1" fmla="val 31900"/>
              <a:gd name="adj2" fmla="val 81414"/>
            </a:avLst>
          </a:prstGeom>
          <a:solidFill>
            <a:schemeClr val="accent5">
              <a:lumMod val="20000"/>
              <a:lumOff val="80000"/>
              <a:alpha val="46000"/>
            </a:schemeClr>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2" name="文字方塊 1"/>
          <p:cNvSpPr txBox="1"/>
          <p:nvPr/>
        </p:nvSpPr>
        <p:spPr>
          <a:xfrm>
            <a:off x="251520" y="278940"/>
            <a:ext cx="8505945" cy="584775"/>
          </a:xfrm>
          <a:prstGeom prst="rect">
            <a:avLst/>
          </a:prstGeom>
          <a:noFill/>
        </p:spPr>
        <p:txBody>
          <a:bodyPr wrap="square" rtlCol="0">
            <a:spAutoFit/>
          </a:bodyPr>
          <a:lstStyle/>
          <a:p>
            <a:pPr fontAlgn="auto">
              <a:spcBef>
                <a:spcPts val="0"/>
              </a:spcBef>
              <a:spcAft>
                <a:spcPts val="0"/>
              </a:spcAft>
            </a:pPr>
            <a:r>
              <a:rPr kumimoji="0" lang="en-US" altLang="zh-TW" sz="3200" dirty="0">
                <a:solidFill>
                  <a:prstClr val="black"/>
                </a:solidFill>
                <a:latin typeface="Times New Roman" pitchFamily="18" charset="0"/>
                <a:ea typeface="新細明體"/>
                <a:cs typeface="Times New Roman" pitchFamily="18" charset="0"/>
              </a:rPr>
              <a:t>Type </a:t>
            </a:r>
            <a:r>
              <a:rPr kumimoji="0" lang="en-US" altLang="zh-TW" sz="3200" dirty="0" smtClean="0">
                <a:solidFill>
                  <a:prstClr val="black"/>
                </a:solidFill>
                <a:latin typeface="Times New Roman" pitchFamily="18" charset="0"/>
                <a:ea typeface="新細明體"/>
                <a:cs typeface="Times New Roman" pitchFamily="18" charset="0"/>
              </a:rPr>
              <a:t>1 Diabetes (T1D): </a:t>
            </a:r>
            <a:r>
              <a:rPr kumimoji="0" lang="en-US" altLang="zh-TW" sz="3200" dirty="0" smtClean="0">
                <a:solidFill>
                  <a:srgbClr val="0000CC"/>
                </a:solidFill>
                <a:latin typeface="Times New Roman" pitchFamily="18" charset="0"/>
                <a:ea typeface="新細明體"/>
                <a:cs typeface="Times New Roman" pitchFamily="18" charset="0"/>
              </a:rPr>
              <a:t>Autoimmune Diabetes </a:t>
            </a:r>
            <a:endParaRPr kumimoji="0" lang="en-US" altLang="zh-TW" sz="3200" dirty="0">
              <a:solidFill>
                <a:srgbClr val="0000CC"/>
              </a:solidFill>
              <a:latin typeface="Times New Roman" pitchFamily="18" charset="0"/>
              <a:ea typeface="新細明體"/>
              <a:cs typeface="Times New Roman" pitchFamily="18" charset="0"/>
            </a:endParaRPr>
          </a:p>
        </p:txBody>
      </p:sp>
      <p:pic>
        <p:nvPicPr>
          <p:cNvPr id="59" name="圖片 58" descr="p540097-human_pancreas-spl.jpg"/>
          <p:cNvPicPr>
            <a:picLocks noChangeAspect="1"/>
          </p:cNvPicPr>
          <p:nvPr/>
        </p:nvPicPr>
        <p:blipFill>
          <a:blip r:embed="rId4" cstate="print">
            <a:clrChange>
              <a:clrFrom>
                <a:srgbClr val="FFFEFF"/>
              </a:clrFrom>
              <a:clrTo>
                <a:srgbClr val="FFFEFF">
                  <a:alpha val="0"/>
                </a:srgbClr>
              </a:clrTo>
            </a:clrChange>
          </a:blip>
          <a:srcRect l="14139" r="14174"/>
          <a:stretch>
            <a:fillRect/>
          </a:stretch>
        </p:blipFill>
        <p:spPr>
          <a:xfrm>
            <a:off x="3779912" y="1772819"/>
            <a:ext cx="4896544" cy="3479681"/>
          </a:xfrm>
          <a:prstGeom prst="rect">
            <a:avLst/>
          </a:prstGeom>
          <a:effectLst>
            <a:outerShdw dist="50800" sx="1000" sy="1000" algn="ctr" rotWithShape="0">
              <a:srgbClr val="000000"/>
            </a:outerShdw>
          </a:effectLst>
        </p:spPr>
      </p:pic>
      <p:cxnSp>
        <p:nvCxnSpPr>
          <p:cNvPr id="15" name="直線接點 14"/>
          <p:cNvCxnSpPr/>
          <p:nvPr/>
        </p:nvCxnSpPr>
        <p:spPr>
          <a:xfrm flipV="1">
            <a:off x="4211960" y="2204864"/>
            <a:ext cx="72008" cy="4320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文字方塊 15"/>
          <p:cNvSpPr txBox="1"/>
          <p:nvPr/>
        </p:nvSpPr>
        <p:spPr>
          <a:xfrm>
            <a:off x="3851923" y="1844824"/>
            <a:ext cx="1029641" cy="369332"/>
          </a:xfrm>
          <a:prstGeom prst="rect">
            <a:avLst/>
          </a:prstGeom>
          <a:noFill/>
        </p:spPr>
        <p:txBody>
          <a:bodyPr wrap="none" rtlCol="0">
            <a:spAutoFit/>
          </a:bodyPr>
          <a:lstStyle/>
          <a:p>
            <a:pPr fontAlgn="auto">
              <a:spcBef>
                <a:spcPts val="0"/>
              </a:spcBef>
              <a:spcAft>
                <a:spcPts val="0"/>
              </a:spcAft>
            </a:pPr>
            <a:r>
              <a:rPr kumimoji="0" lang="en-US" altLang="zh-TW" sz="1800" b="0" dirty="0">
                <a:solidFill>
                  <a:prstClr val="black"/>
                </a:solidFill>
                <a:latin typeface="Calibri"/>
                <a:ea typeface="新細明體"/>
              </a:rPr>
              <a:t>pancreas</a:t>
            </a:r>
            <a:endParaRPr kumimoji="0" lang="zh-TW" altLang="en-US" sz="1800" b="0" dirty="0">
              <a:solidFill>
                <a:prstClr val="black"/>
              </a:solidFill>
              <a:latin typeface="Calibri"/>
              <a:ea typeface="新細明體"/>
            </a:endParaRPr>
          </a:p>
        </p:txBody>
      </p:sp>
      <p:pic>
        <p:nvPicPr>
          <p:cNvPr id="19" name="Picture 3"/>
          <p:cNvPicPr>
            <a:picLocks noChangeAspect="1" noChangeArrowheads="1"/>
          </p:cNvPicPr>
          <p:nvPr/>
        </p:nvPicPr>
        <p:blipFill rotWithShape="1">
          <a:blip r:embed="rId5" cstate="print"/>
          <a:srcRect l="49295" t="42491" r="36177" b="39249"/>
          <a:stretch/>
        </p:blipFill>
        <p:spPr bwMode="auto">
          <a:xfrm>
            <a:off x="4644008" y="4509121"/>
            <a:ext cx="1622280" cy="1146388"/>
          </a:xfrm>
          <a:prstGeom prst="rect">
            <a:avLst/>
          </a:prstGeom>
          <a:noFill/>
          <a:ln w="9525">
            <a:noFill/>
            <a:miter lim="800000"/>
            <a:headEnd/>
            <a:tailEnd/>
          </a:ln>
        </p:spPr>
      </p:pic>
      <p:grpSp>
        <p:nvGrpSpPr>
          <p:cNvPr id="5" name="群組 46"/>
          <p:cNvGrpSpPr/>
          <p:nvPr/>
        </p:nvGrpSpPr>
        <p:grpSpPr>
          <a:xfrm>
            <a:off x="4716022" y="2708920"/>
            <a:ext cx="1296145" cy="1008112"/>
            <a:chOff x="4499992" y="2852936"/>
            <a:chExt cx="1296144" cy="1008112"/>
          </a:xfrm>
        </p:grpSpPr>
        <p:sp>
          <p:nvSpPr>
            <p:cNvPr id="41" name="橢圓 40"/>
            <p:cNvSpPr/>
            <p:nvPr/>
          </p:nvSpPr>
          <p:spPr>
            <a:xfrm>
              <a:off x="4499992" y="2852936"/>
              <a:ext cx="1296144" cy="1008112"/>
            </a:xfrm>
            <a:prstGeom prst="ellipse">
              <a:avLst/>
            </a:prstGeom>
            <a:solidFill>
              <a:schemeClr val="accent6">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dirty="0">
                <a:solidFill>
                  <a:prstClr val="white"/>
                </a:solidFill>
              </a:endParaRPr>
            </a:p>
          </p:txBody>
        </p:sp>
        <p:sp>
          <p:nvSpPr>
            <p:cNvPr id="42" name="流程圖: 接點 41"/>
            <p:cNvSpPr/>
            <p:nvPr/>
          </p:nvSpPr>
          <p:spPr>
            <a:xfrm>
              <a:off x="4644008" y="3284984"/>
              <a:ext cx="504056" cy="360040"/>
            </a:xfrm>
            <a:prstGeom prst="flowChartConnector">
              <a:avLst/>
            </a:prstGeom>
            <a:solidFill>
              <a:schemeClr val="accent4">
                <a:lumMod val="20000"/>
                <a:lumOff val="80000"/>
              </a:schemeClr>
            </a:soli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43" name="文字方塊 42"/>
            <p:cNvSpPr txBox="1"/>
            <p:nvPr/>
          </p:nvSpPr>
          <p:spPr>
            <a:xfrm>
              <a:off x="4650685" y="3337247"/>
              <a:ext cx="569387" cy="307777"/>
            </a:xfrm>
            <a:prstGeom prst="rect">
              <a:avLst/>
            </a:prstGeom>
            <a:noFill/>
          </p:spPr>
          <p:txBody>
            <a:bodyPr wrap="none" rtlCol="0">
              <a:spAutoFit/>
            </a:bodyPr>
            <a:lstStyle/>
            <a:p>
              <a:pPr fontAlgn="auto">
                <a:spcBef>
                  <a:spcPts val="0"/>
                </a:spcBef>
                <a:spcAft>
                  <a:spcPts val="0"/>
                </a:spcAft>
              </a:pPr>
              <a:r>
                <a:rPr kumimoji="0" lang="el-GR" altLang="zh-TW" sz="1400" b="0" dirty="0">
                  <a:solidFill>
                    <a:prstClr val="black"/>
                  </a:solidFill>
                  <a:latin typeface="Calibri"/>
                  <a:ea typeface="新細明體"/>
                </a:rPr>
                <a:t>β</a:t>
              </a:r>
              <a:r>
                <a:rPr kumimoji="0" lang="en-US" altLang="zh-TW" sz="1400" b="0" dirty="0">
                  <a:solidFill>
                    <a:prstClr val="black"/>
                  </a:solidFill>
                  <a:latin typeface="Calibri"/>
                  <a:ea typeface="新細明體"/>
                </a:rPr>
                <a:t> cell</a:t>
              </a:r>
              <a:endParaRPr kumimoji="0" lang="zh-TW" altLang="en-US" sz="1400" b="0" dirty="0">
                <a:solidFill>
                  <a:prstClr val="black"/>
                </a:solidFill>
                <a:latin typeface="Calibri"/>
                <a:ea typeface="新細明體"/>
              </a:endParaRPr>
            </a:p>
          </p:txBody>
        </p:sp>
        <p:sp>
          <p:nvSpPr>
            <p:cNvPr id="44" name="文字方塊 43"/>
            <p:cNvSpPr txBox="1"/>
            <p:nvPr/>
          </p:nvSpPr>
          <p:spPr>
            <a:xfrm>
              <a:off x="4860032" y="2852936"/>
              <a:ext cx="528222" cy="338554"/>
            </a:xfrm>
            <a:prstGeom prst="rect">
              <a:avLst/>
            </a:prstGeom>
            <a:noFill/>
          </p:spPr>
          <p:txBody>
            <a:bodyPr wrap="none" rtlCol="0">
              <a:spAutoFit/>
            </a:bodyPr>
            <a:lstStyle/>
            <a:p>
              <a:pPr fontAlgn="auto">
                <a:spcBef>
                  <a:spcPts val="0"/>
                </a:spcBef>
                <a:spcAft>
                  <a:spcPts val="0"/>
                </a:spcAft>
              </a:pPr>
              <a:r>
                <a:rPr kumimoji="0" lang="en-US" altLang="zh-TW" sz="1600" b="0" dirty="0">
                  <a:solidFill>
                    <a:prstClr val="black"/>
                  </a:solidFill>
                  <a:latin typeface="Calibri"/>
                  <a:ea typeface="新細明體"/>
                </a:rPr>
                <a:t>islet</a:t>
              </a:r>
              <a:endParaRPr kumimoji="0" lang="zh-TW" altLang="en-US" sz="1600" b="0" dirty="0">
                <a:solidFill>
                  <a:prstClr val="black"/>
                </a:solidFill>
                <a:latin typeface="Calibri"/>
                <a:ea typeface="新細明體"/>
              </a:endParaRPr>
            </a:p>
          </p:txBody>
        </p:sp>
        <p:sp>
          <p:nvSpPr>
            <p:cNvPr id="45" name="流程圖: 接點 44"/>
            <p:cNvSpPr/>
            <p:nvPr/>
          </p:nvSpPr>
          <p:spPr>
            <a:xfrm>
              <a:off x="5220072" y="3140968"/>
              <a:ext cx="504056" cy="360040"/>
            </a:xfrm>
            <a:prstGeom prst="flowChartConnector">
              <a:avLst/>
            </a:prstGeom>
            <a:solidFill>
              <a:schemeClr val="accent4">
                <a:lumMod val="20000"/>
                <a:lumOff val="80000"/>
              </a:schemeClr>
            </a:soli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46" name="文字方塊 45"/>
            <p:cNvSpPr txBox="1"/>
            <p:nvPr/>
          </p:nvSpPr>
          <p:spPr>
            <a:xfrm>
              <a:off x="5226749" y="3193231"/>
              <a:ext cx="569387" cy="307777"/>
            </a:xfrm>
            <a:prstGeom prst="rect">
              <a:avLst/>
            </a:prstGeom>
            <a:noFill/>
          </p:spPr>
          <p:txBody>
            <a:bodyPr wrap="none" rtlCol="0">
              <a:spAutoFit/>
            </a:bodyPr>
            <a:lstStyle/>
            <a:p>
              <a:pPr fontAlgn="auto">
                <a:spcBef>
                  <a:spcPts val="0"/>
                </a:spcBef>
                <a:spcAft>
                  <a:spcPts val="0"/>
                </a:spcAft>
              </a:pPr>
              <a:r>
                <a:rPr kumimoji="0" lang="el-GR" altLang="zh-TW" sz="1400" b="0" dirty="0">
                  <a:solidFill>
                    <a:prstClr val="black"/>
                  </a:solidFill>
                  <a:latin typeface="Calibri"/>
                  <a:ea typeface="新細明體"/>
                </a:rPr>
                <a:t>β</a:t>
              </a:r>
              <a:r>
                <a:rPr kumimoji="0" lang="en-US" altLang="zh-TW" sz="1400" b="0" dirty="0">
                  <a:solidFill>
                    <a:prstClr val="black"/>
                  </a:solidFill>
                  <a:latin typeface="Calibri"/>
                  <a:ea typeface="新細明體"/>
                </a:rPr>
                <a:t> cell</a:t>
              </a:r>
              <a:endParaRPr kumimoji="0" lang="zh-TW" altLang="en-US" sz="1400" b="0" dirty="0">
                <a:solidFill>
                  <a:prstClr val="black"/>
                </a:solidFill>
                <a:latin typeface="Calibri"/>
                <a:ea typeface="新細明體"/>
              </a:endParaRPr>
            </a:p>
          </p:txBody>
        </p:sp>
      </p:grpSp>
      <p:grpSp>
        <p:nvGrpSpPr>
          <p:cNvPr id="7" name="群組 47"/>
          <p:cNvGrpSpPr/>
          <p:nvPr/>
        </p:nvGrpSpPr>
        <p:grpSpPr>
          <a:xfrm>
            <a:off x="6372206" y="2420888"/>
            <a:ext cx="1296145" cy="1008112"/>
            <a:chOff x="4499992" y="2852936"/>
            <a:chExt cx="1296144" cy="1008112"/>
          </a:xfrm>
        </p:grpSpPr>
        <p:sp>
          <p:nvSpPr>
            <p:cNvPr id="49" name="橢圓 48"/>
            <p:cNvSpPr/>
            <p:nvPr/>
          </p:nvSpPr>
          <p:spPr>
            <a:xfrm>
              <a:off x="4499992" y="2852936"/>
              <a:ext cx="1296144" cy="1008112"/>
            </a:xfrm>
            <a:prstGeom prst="ellipse">
              <a:avLst/>
            </a:prstGeom>
            <a:solidFill>
              <a:schemeClr val="accent6">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dirty="0">
                <a:solidFill>
                  <a:prstClr val="white"/>
                </a:solidFill>
              </a:endParaRPr>
            </a:p>
          </p:txBody>
        </p:sp>
        <p:sp>
          <p:nvSpPr>
            <p:cNvPr id="50" name="流程圖: 接點 49"/>
            <p:cNvSpPr/>
            <p:nvPr/>
          </p:nvSpPr>
          <p:spPr>
            <a:xfrm>
              <a:off x="4644008" y="3284984"/>
              <a:ext cx="504056" cy="360040"/>
            </a:xfrm>
            <a:prstGeom prst="flowChartConnector">
              <a:avLst/>
            </a:prstGeom>
            <a:solidFill>
              <a:schemeClr val="accent4">
                <a:lumMod val="20000"/>
                <a:lumOff val="80000"/>
              </a:schemeClr>
            </a:soli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51" name="文字方塊 50"/>
            <p:cNvSpPr txBox="1"/>
            <p:nvPr/>
          </p:nvSpPr>
          <p:spPr>
            <a:xfrm>
              <a:off x="4650685" y="3337247"/>
              <a:ext cx="569387" cy="307777"/>
            </a:xfrm>
            <a:prstGeom prst="rect">
              <a:avLst/>
            </a:prstGeom>
            <a:noFill/>
          </p:spPr>
          <p:txBody>
            <a:bodyPr wrap="none" rtlCol="0">
              <a:spAutoFit/>
            </a:bodyPr>
            <a:lstStyle/>
            <a:p>
              <a:pPr fontAlgn="auto">
                <a:spcBef>
                  <a:spcPts val="0"/>
                </a:spcBef>
                <a:spcAft>
                  <a:spcPts val="0"/>
                </a:spcAft>
              </a:pPr>
              <a:r>
                <a:rPr kumimoji="0" lang="el-GR" altLang="zh-TW" sz="1400" b="0" dirty="0">
                  <a:solidFill>
                    <a:prstClr val="black"/>
                  </a:solidFill>
                  <a:latin typeface="Calibri"/>
                  <a:ea typeface="新細明體"/>
                </a:rPr>
                <a:t>β</a:t>
              </a:r>
              <a:r>
                <a:rPr kumimoji="0" lang="en-US" altLang="zh-TW" sz="1400" b="0" dirty="0">
                  <a:solidFill>
                    <a:prstClr val="black"/>
                  </a:solidFill>
                  <a:latin typeface="Calibri"/>
                  <a:ea typeface="新細明體"/>
                </a:rPr>
                <a:t> cell</a:t>
              </a:r>
              <a:endParaRPr kumimoji="0" lang="zh-TW" altLang="en-US" sz="1400" b="0" dirty="0">
                <a:solidFill>
                  <a:prstClr val="black"/>
                </a:solidFill>
                <a:latin typeface="Calibri"/>
                <a:ea typeface="新細明體"/>
              </a:endParaRPr>
            </a:p>
          </p:txBody>
        </p:sp>
        <p:sp>
          <p:nvSpPr>
            <p:cNvPr id="52" name="文字方塊 51"/>
            <p:cNvSpPr txBox="1"/>
            <p:nvPr/>
          </p:nvSpPr>
          <p:spPr>
            <a:xfrm>
              <a:off x="4860032" y="2852936"/>
              <a:ext cx="528222" cy="338554"/>
            </a:xfrm>
            <a:prstGeom prst="rect">
              <a:avLst/>
            </a:prstGeom>
            <a:noFill/>
          </p:spPr>
          <p:txBody>
            <a:bodyPr wrap="none" rtlCol="0">
              <a:spAutoFit/>
            </a:bodyPr>
            <a:lstStyle/>
            <a:p>
              <a:pPr fontAlgn="auto">
                <a:spcBef>
                  <a:spcPts val="0"/>
                </a:spcBef>
                <a:spcAft>
                  <a:spcPts val="0"/>
                </a:spcAft>
              </a:pPr>
              <a:r>
                <a:rPr kumimoji="0" lang="en-US" altLang="zh-TW" sz="1600" b="0" dirty="0">
                  <a:solidFill>
                    <a:prstClr val="black"/>
                  </a:solidFill>
                  <a:latin typeface="Calibri"/>
                  <a:ea typeface="新細明體"/>
                </a:rPr>
                <a:t>islet</a:t>
              </a:r>
              <a:endParaRPr kumimoji="0" lang="zh-TW" altLang="en-US" sz="1600" b="0" dirty="0">
                <a:solidFill>
                  <a:prstClr val="black"/>
                </a:solidFill>
                <a:latin typeface="Calibri"/>
                <a:ea typeface="新細明體"/>
              </a:endParaRPr>
            </a:p>
          </p:txBody>
        </p:sp>
        <p:sp>
          <p:nvSpPr>
            <p:cNvPr id="53" name="流程圖: 接點 52"/>
            <p:cNvSpPr/>
            <p:nvPr/>
          </p:nvSpPr>
          <p:spPr>
            <a:xfrm>
              <a:off x="5220072" y="3140968"/>
              <a:ext cx="504056" cy="360040"/>
            </a:xfrm>
            <a:prstGeom prst="flowChartConnector">
              <a:avLst/>
            </a:prstGeom>
            <a:solidFill>
              <a:schemeClr val="accent4">
                <a:lumMod val="20000"/>
                <a:lumOff val="80000"/>
              </a:schemeClr>
            </a:soli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54" name="文字方塊 53"/>
            <p:cNvSpPr txBox="1"/>
            <p:nvPr/>
          </p:nvSpPr>
          <p:spPr>
            <a:xfrm>
              <a:off x="5226749" y="3193231"/>
              <a:ext cx="569387" cy="307777"/>
            </a:xfrm>
            <a:prstGeom prst="rect">
              <a:avLst/>
            </a:prstGeom>
            <a:noFill/>
          </p:spPr>
          <p:txBody>
            <a:bodyPr wrap="none" rtlCol="0">
              <a:spAutoFit/>
            </a:bodyPr>
            <a:lstStyle/>
            <a:p>
              <a:pPr fontAlgn="auto">
                <a:spcBef>
                  <a:spcPts val="0"/>
                </a:spcBef>
                <a:spcAft>
                  <a:spcPts val="0"/>
                </a:spcAft>
              </a:pPr>
              <a:r>
                <a:rPr kumimoji="0" lang="el-GR" altLang="zh-TW" sz="1400" b="0" dirty="0">
                  <a:solidFill>
                    <a:prstClr val="black"/>
                  </a:solidFill>
                  <a:latin typeface="Calibri"/>
                  <a:ea typeface="新細明體"/>
                </a:rPr>
                <a:t>β</a:t>
              </a:r>
              <a:r>
                <a:rPr kumimoji="0" lang="en-US" altLang="zh-TW" sz="1400" b="0" dirty="0">
                  <a:solidFill>
                    <a:prstClr val="black"/>
                  </a:solidFill>
                  <a:latin typeface="Calibri"/>
                  <a:ea typeface="新細明體"/>
                </a:rPr>
                <a:t> cell</a:t>
              </a:r>
              <a:endParaRPr kumimoji="0" lang="zh-TW" altLang="en-US" sz="1400" b="0" dirty="0">
                <a:solidFill>
                  <a:prstClr val="black"/>
                </a:solidFill>
                <a:latin typeface="Calibri"/>
                <a:ea typeface="新細明體"/>
              </a:endParaRPr>
            </a:p>
          </p:txBody>
        </p:sp>
      </p:grpSp>
      <p:grpSp>
        <p:nvGrpSpPr>
          <p:cNvPr id="10" name="群組 23"/>
          <p:cNvGrpSpPr/>
          <p:nvPr/>
        </p:nvGrpSpPr>
        <p:grpSpPr>
          <a:xfrm>
            <a:off x="7452324" y="2276876"/>
            <a:ext cx="792088" cy="432049"/>
            <a:chOff x="6156176" y="980728"/>
            <a:chExt cx="792088" cy="432048"/>
          </a:xfrm>
        </p:grpSpPr>
        <p:sp>
          <p:nvSpPr>
            <p:cNvPr id="22" name="流程圖: 接點 21"/>
            <p:cNvSpPr/>
            <p:nvPr/>
          </p:nvSpPr>
          <p:spPr>
            <a:xfrm>
              <a:off x="6156176" y="980728"/>
              <a:ext cx="792088" cy="432048"/>
            </a:xfrm>
            <a:prstGeom prst="flowChartConnector">
              <a:avLst/>
            </a:prstGeom>
            <a:solidFill>
              <a:schemeClr val="accent2">
                <a:lumMod val="40000"/>
                <a:lumOff val="6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23" name="文字方塊 22"/>
            <p:cNvSpPr txBox="1"/>
            <p:nvPr/>
          </p:nvSpPr>
          <p:spPr>
            <a:xfrm>
              <a:off x="6228184" y="1043444"/>
              <a:ext cx="668773" cy="369331"/>
            </a:xfrm>
            <a:prstGeom prst="rect">
              <a:avLst/>
            </a:prstGeom>
            <a:noFill/>
          </p:spPr>
          <p:txBody>
            <a:bodyPr wrap="none" rtlCol="0">
              <a:spAutoFit/>
            </a:bodyPr>
            <a:lstStyle/>
            <a:p>
              <a:pPr fontAlgn="auto">
                <a:spcBef>
                  <a:spcPts val="0"/>
                </a:spcBef>
                <a:spcAft>
                  <a:spcPts val="0"/>
                </a:spcAft>
              </a:pPr>
              <a:r>
                <a:rPr kumimoji="0" lang="en-US" altLang="zh-TW" sz="1800" b="0" dirty="0">
                  <a:solidFill>
                    <a:prstClr val="black"/>
                  </a:solidFill>
                  <a:latin typeface="Calibri"/>
                  <a:ea typeface="新細明體"/>
                </a:rPr>
                <a:t>T cell</a:t>
              </a:r>
              <a:endParaRPr kumimoji="0" lang="zh-TW" altLang="en-US" sz="1800" b="0" dirty="0">
                <a:solidFill>
                  <a:prstClr val="black"/>
                </a:solidFill>
                <a:latin typeface="Calibri"/>
                <a:ea typeface="新細明體"/>
              </a:endParaRPr>
            </a:p>
          </p:txBody>
        </p:sp>
      </p:grpSp>
      <p:grpSp>
        <p:nvGrpSpPr>
          <p:cNvPr id="13" name="群組 27"/>
          <p:cNvGrpSpPr/>
          <p:nvPr/>
        </p:nvGrpSpPr>
        <p:grpSpPr>
          <a:xfrm>
            <a:off x="7020276" y="2204868"/>
            <a:ext cx="792088" cy="432049"/>
            <a:chOff x="6156176" y="980728"/>
            <a:chExt cx="792088" cy="432048"/>
          </a:xfrm>
        </p:grpSpPr>
        <p:sp>
          <p:nvSpPr>
            <p:cNvPr id="29" name="流程圖: 接點 28"/>
            <p:cNvSpPr/>
            <p:nvPr/>
          </p:nvSpPr>
          <p:spPr>
            <a:xfrm>
              <a:off x="6156176" y="980728"/>
              <a:ext cx="792088" cy="432048"/>
            </a:xfrm>
            <a:prstGeom prst="flowChartConnector">
              <a:avLst/>
            </a:prstGeom>
            <a:solidFill>
              <a:schemeClr val="accent2">
                <a:lumMod val="40000"/>
                <a:lumOff val="6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30" name="文字方塊 29"/>
            <p:cNvSpPr txBox="1"/>
            <p:nvPr/>
          </p:nvSpPr>
          <p:spPr>
            <a:xfrm>
              <a:off x="6228184" y="1043444"/>
              <a:ext cx="668773" cy="369331"/>
            </a:xfrm>
            <a:prstGeom prst="rect">
              <a:avLst/>
            </a:prstGeom>
            <a:noFill/>
          </p:spPr>
          <p:txBody>
            <a:bodyPr wrap="none" rtlCol="0">
              <a:spAutoFit/>
            </a:bodyPr>
            <a:lstStyle/>
            <a:p>
              <a:pPr fontAlgn="auto">
                <a:spcBef>
                  <a:spcPts val="0"/>
                </a:spcBef>
                <a:spcAft>
                  <a:spcPts val="0"/>
                </a:spcAft>
              </a:pPr>
              <a:r>
                <a:rPr kumimoji="0" lang="en-US" altLang="zh-TW" sz="1800" b="0" dirty="0">
                  <a:solidFill>
                    <a:prstClr val="black"/>
                  </a:solidFill>
                  <a:latin typeface="Calibri"/>
                  <a:ea typeface="新細明體"/>
                </a:rPr>
                <a:t>T cell</a:t>
              </a:r>
              <a:endParaRPr kumimoji="0" lang="zh-TW" altLang="en-US" sz="1800" b="0" dirty="0">
                <a:solidFill>
                  <a:prstClr val="black"/>
                </a:solidFill>
                <a:latin typeface="Calibri"/>
                <a:ea typeface="新細明體"/>
              </a:endParaRPr>
            </a:p>
          </p:txBody>
        </p:sp>
      </p:grpSp>
      <p:grpSp>
        <p:nvGrpSpPr>
          <p:cNvPr id="14" name="群組 30"/>
          <p:cNvGrpSpPr/>
          <p:nvPr/>
        </p:nvGrpSpPr>
        <p:grpSpPr>
          <a:xfrm>
            <a:off x="7452324" y="1988844"/>
            <a:ext cx="792088" cy="432049"/>
            <a:chOff x="6156176" y="980728"/>
            <a:chExt cx="792088" cy="432048"/>
          </a:xfrm>
        </p:grpSpPr>
        <p:sp>
          <p:nvSpPr>
            <p:cNvPr id="32" name="流程圖: 接點 31"/>
            <p:cNvSpPr/>
            <p:nvPr/>
          </p:nvSpPr>
          <p:spPr>
            <a:xfrm>
              <a:off x="6156176" y="980728"/>
              <a:ext cx="792088" cy="432048"/>
            </a:xfrm>
            <a:prstGeom prst="flowChartConnector">
              <a:avLst/>
            </a:prstGeom>
            <a:solidFill>
              <a:schemeClr val="accent2">
                <a:lumMod val="40000"/>
                <a:lumOff val="6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33" name="文字方塊 32"/>
            <p:cNvSpPr txBox="1"/>
            <p:nvPr/>
          </p:nvSpPr>
          <p:spPr>
            <a:xfrm>
              <a:off x="6228184" y="1043444"/>
              <a:ext cx="668773" cy="369331"/>
            </a:xfrm>
            <a:prstGeom prst="rect">
              <a:avLst/>
            </a:prstGeom>
            <a:noFill/>
          </p:spPr>
          <p:txBody>
            <a:bodyPr wrap="none" rtlCol="0">
              <a:spAutoFit/>
            </a:bodyPr>
            <a:lstStyle/>
            <a:p>
              <a:pPr fontAlgn="auto">
                <a:spcBef>
                  <a:spcPts val="0"/>
                </a:spcBef>
                <a:spcAft>
                  <a:spcPts val="0"/>
                </a:spcAft>
              </a:pPr>
              <a:r>
                <a:rPr kumimoji="0" lang="en-US" altLang="zh-TW" sz="1800" b="0" dirty="0">
                  <a:solidFill>
                    <a:prstClr val="black"/>
                  </a:solidFill>
                  <a:latin typeface="Calibri"/>
                  <a:ea typeface="新細明體"/>
                </a:rPr>
                <a:t>T cell</a:t>
              </a:r>
              <a:endParaRPr kumimoji="0" lang="zh-TW" altLang="en-US" sz="1800" b="0" dirty="0">
                <a:solidFill>
                  <a:prstClr val="black"/>
                </a:solidFill>
                <a:latin typeface="Calibri"/>
                <a:ea typeface="新細明體"/>
              </a:endParaRPr>
            </a:p>
          </p:txBody>
        </p:sp>
      </p:grpSp>
      <p:pic>
        <p:nvPicPr>
          <p:cNvPr id="56" name="Picture 3"/>
          <p:cNvPicPr>
            <a:picLocks noChangeAspect="1" noChangeArrowheads="1"/>
          </p:cNvPicPr>
          <p:nvPr/>
        </p:nvPicPr>
        <p:blipFill>
          <a:blip r:embed="rId6" cstate="print"/>
          <a:srcRect l="44466" t="41141" r="40592" b="38188"/>
          <a:stretch>
            <a:fillRect/>
          </a:stretch>
        </p:blipFill>
        <p:spPr bwMode="auto">
          <a:xfrm>
            <a:off x="6677765" y="4468053"/>
            <a:ext cx="1566644" cy="1185693"/>
          </a:xfrm>
          <a:prstGeom prst="rect">
            <a:avLst/>
          </a:prstGeom>
          <a:noFill/>
          <a:ln w="9525">
            <a:noFill/>
            <a:miter lim="800000"/>
            <a:headEnd/>
            <a:tailEnd/>
          </a:ln>
        </p:spPr>
      </p:pic>
      <p:grpSp>
        <p:nvGrpSpPr>
          <p:cNvPr id="17" name="群組 4"/>
          <p:cNvGrpSpPr/>
          <p:nvPr/>
        </p:nvGrpSpPr>
        <p:grpSpPr>
          <a:xfrm>
            <a:off x="7596340" y="4293104"/>
            <a:ext cx="792088" cy="432049"/>
            <a:chOff x="7308304" y="3942348"/>
            <a:chExt cx="792088" cy="432048"/>
          </a:xfrm>
        </p:grpSpPr>
        <p:sp>
          <p:nvSpPr>
            <p:cNvPr id="57" name="流程圖: 接點 56"/>
            <p:cNvSpPr/>
            <p:nvPr/>
          </p:nvSpPr>
          <p:spPr>
            <a:xfrm>
              <a:off x="7308304" y="3942348"/>
              <a:ext cx="792088" cy="432048"/>
            </a:xfrm>
            <a:prstGeom prst="flowChartConnector">
              <a:avLst/>
            </a:prstGeom>
            <a:solidFill>
              <a:schemeClr val="accent2">
                <a:lumMod val="40000"/>
                <a:lumOff val="6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58" name="文字方塊 57"/>
            <p:cNvSpPr txBox="1"/>
            <p:nvPr/>
          </p:nvSpPr>
          <p:spPr>
            <a:xfrm>
              <a:off x="7380312" y="4005064"/>
              <a:ext cx="668773" cy="369331"/>
            </a:xfrm>
            <a:prstGeom prst="rect">
              <a:avLst/>
            </a:prstGeom>
            <a:noFill/>
          </p:spPr>
          <p:txBody>
            <a:bodyPr wrap="none" rtlCol="0">
              <a:spAutoFit/>
            </a:bodyPr>
            <a:lstStyle/>
            <a:p>
              <a:pPr fontAlgn="auto">
                <a:spcBef>
                  <a:spcPts val="0"/>
                </a:spcBef>
                <a:spcAft>
                  <a:spcPts val="0"/>
                </a:spcAft>
              </a:pPr>
              <a:r>
                <a:rPr kumimoji="0" lang="en-US" altLang="zh-TW" sz="1800" b="0" dirty="0">
                  <a:solidFill>
                    <a:prstClr val="black"/>
                  </a:solidFill>
                  <a:latin typeface="Calibri"/>
                  <a:ea typeface="新細明體"/>
                </a:rPr>
                <a:t>T cell</a:t>
              </a:r>
              <a:endParaRPr kumimoji="0" lang="zh-TW" altLang="en-US" sz="1800" b="0" dirty="0">
                <a:solidFill>
                  <a:prstClr val="black"/>
                </a:solidFill>
                <a:latin typeface="Calibri"/>
                <a:ea typeface="新細明體"/>
              </a:endParaRPr>
            </a:p>
          </p:txBody>
        </p:sp>
      </p:grpSp>
      <p:sp>
        <p:nvSpPr>
          <p:cNvPr id="62" name="文字方塊 61"/>
          <p:cNvSpPr txBox="1"/>
          <p:nvPr/>
        </p:nvSpPr>
        <p:spPr>
          <a:xfrm>
            <a:off x="5069405" y="5694764"/>
            <a:ext cx="870751" cy="369332"/>
          </a:xfrm>
          <a:prstGeom prst="rect">
            <a:avLst/>
          </a:prstGeom>
          <a:noFill/>
        </p:spPr>
        <p:txBody>
          <a:bodyPr wrap="none" rtlCol="0">
            <a:spAutoFit/>
          </a:bodyPr>
          <a:lstStyle/>
          <a:p>
            <a:pPr fontAlgn="auto">
              <a:spcBef>
                <a:spcPts val="0"/>
              </a:spcBef>
              <a:spcAft>
                <a:spcPts val="0"/>
              </a:spcAft>
            </a:pPr>
            <a:r>
              <a:rPr kumimoji="0" lang="en-US" altLang="zh-TW" sz="1800" dirty="0">
                <a:solidFill>
                  <a:srgbClr val="0000FF"/>
                </a:solidFill>
                <a:latin typeface="Calibri"/>
                <a:ea typeface="新細明體"/>
              </a:rPr>
              <a:t>normal</a:t>
            </a:r>
            <a:endParaRPr kumimoji="0" lang="zh-TW" altLang="en-US" sz="1800" dirty="0">
              <a:solidFill>
                <a:srgbClr val="0000FF"/>
              </a:solidFill>
              <a:latin typeface="Calibri"/>
              <a:ea typeface="新細明體"/>
            </a:endParaRPr>
          </a:p>
        </p:txBody>
      </p:sp>
      <p:sp>
        <p:nvSpPr>
          <p:cNvPr id="64" name="矩形 63"/>
          <p:cNvSpPr/>
          <p:nvPr/>
        </p:nvSpPr>
        <p:spPr>
          <a:xfrm>
            <a:off x="6743479" y="5684545"/>
            <a:ext cx="1200585" cy="369332"/>
          </a:xfrm>
          <a:prstGeom prst="rect">
            <a:avLst/>
          </a:prstGeom>
        </p:spPr>
        <p:txBody>
          <a:bodyPr wrap="none">
            <a:spAutoFit/>
          </a:bodyPr>
          <a:lstStyle/>
          <a:p>
            <a:pPr fontAlgn="auto">
              <a:spcBef>
                <a:spcPts val="0"/>
              </a:spcBef>
              <a:spcAft>
                <a:spcPts val="0"/>
              </a:spcAft>
            </a:pPr>
            <a:r>
              <a:rPr kumimoji="0" lang="en-US" altLang="zh-TW" sz="1800" dirty="0">
                <a:solidFill>
                  <a:srgbClr val="FF0000"/>
                </a:solidFill>
                <a:latin typeface="Calibri"/>
                <a:ea typeface="新細明體"/>
              </a:rPr>
              <a:t>infiltration</a:t>
            </a:r>
            <a:endParaRPr kumimoji="0" lang="zh-TW" altLang="en-US" sz="1800" dirty="0">
              <a:solidFill>
                <a:srgbClr val="FF0000"/>
              </a:solidFill>
              <a:latin typeface="Calibri"/>
              <a:ea typeface="新細明體"/>
            </a:endParaRPr>
          </a:p>
        </p:txBody>
      </p:sp>
      <p:sp>
        <p:nvSpPr>
          <p:cNvPr id="61" name="投影片編號版面配置區 60"/>
          <p:cNvSpPr>
            <a:spLocks noGrp="1"/>
          </p:cNvSpPr>
          <p:nvPr>
            <p:ph type="sldNum" sz="quarter" idx="12"/>
          </p:nvPr>
        </p:nvSpPr>
        <p:spPr/>
        <p:txBody>
          <a:bodyPr/>
          <a:lstStyle/>
          <a:p>
            <a:fld id="{CF99D4FA-62AF-405A-8B3C-58202ADC9D93}" type="slidenum">
              <a:rPr lang="zh-TW" altLang="en-US" smtClean="0">
                <a:solidFill>
                  <a:prstClr val="black">
                    <a:tint val="75000"/>
                  </a:prstClr>
                </a:solidFill>
              </a:rPr>
              <a:pPr/>
              <a:t>2</a:t>
            </a:fld>
            <a:endParaRPr lang="zh-TW" altLang="en-US">
              <a:solidFill>
                <a:prstClr val="black">
                  <a:tint val="75000"/>
                </a:prst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500"/>
                                        <p:tgtEl>
                                          <p:spTgt spid="59"/>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2"/>
                                        </p:tgtEl>
                                        <p:attrNameLst>
                                          <p:attrName>style.visibility</p:attrName>
                                        </p:attrNameLst>
                                      </p:cBhvr>
                                      <p:to>
                                        <p:strVal val="visible"/>
                                      </p:to>
                                    </p:set>
                                    <p:animEffect transition="in" filter="fade">
                                      <p:cBhvr>
                                        <p:cTn id="30" dur="500"/>
                                        <p:tgtEl>
                                          <p:spTgt spid="62"/>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nodeType="afterEffect">
                                  <p:stCondLst>
                                    <p:cond delay="0"/>
                                  </p:stCondLst>
                                  <p:childTnLst>
                                    <p:set>
                                      <p:cBhvr>
                                        <p:cTn id="37" dur="1" fill="hold">
                                          <p:stCondLst>
                                            <p:cond delay="249"/>
                                          </p:stCondLst>
                                        </p:cTn>
                                        <p:tgtEl>
                                          <p:spTgt spid="10"/>
                                        </p:tgtEl>
                                        <p:attrNameLst>
                                          <p:attrName>style.visibility</p:attrName>
                                        </p:attrNameLst>
                                      </p:cBhvr>
                                      <p:to>
                                        <p:strVal val="visible"/>
                                      </p:to>
                                    </p:set>
                                  </p:childTnLst>
                                </p:cTn>
                              </p:par>
                            </p:childTnLst>
                          </p:cTn>
                        </p:par>
                        <p:par>
                          <p:cTn id="38" fill="hold">
                            <p:stCondLst>
                              <p:cond delay="250"/>
                            </p:stCondLst>
                            <p:childTnLst>
                              <p:par>
                                <p:cTn id="39" presetID="1" presetClass="entr" presetSubtype="0" fill="hold" nodeType="afterEffect">
                                  <p:stCondLst>
                                    <p:cond delay="0"/>
                                  </p:stCondLst>
                                  <p:childTnLst>
                                    <p:set>
                                      <p:cBhvr>
                                        <p:cTn id="40" dur="1" fill="hold">
                                          <p:stCondLst>
                                            <p:cond delay="249"/>
                                          </p:stCondLst>
                                        </p:cTn>
                                        <p:tgtEl>
                                          <p:spTgt spid="14"/>
                                        </p:tgtEl>
                                        <p:attrNameLst>
                                          <p:attrName>style.visibility</p:attrName>
                                        </p:attrNameLst>
                                      </p:cBhvr>
                                      <p:to>
                                        <p:strVal val="visible"/>
                                      </p:to>
                                    </p:set>
                                  </p:childTnLst>
                                </p:cTn>
                              </p:par>
                              <p:par>
                                <p:cTn id="41" presetID="1" presetClass="entr" presetSubtype="0" fill="hold" nodeType="withEffect">
                                  <p:stCondLst>
                                    <p:cond delay="150"/>
                                  </p:stCondLst>
                                  <p:childTnLst>
                                    <p:set>
                                      <p:cBhvr>
                                        <p:cTn id="42" dur="1" fill="hold">
                                          <p:stCondLst>
                                            <p:cond delay="0"/>
                                          </p:stCondLst>
                                        </p:cTn>
                                        <p:tgtEl>
                                          <p:spTgt spid="56"/>
                                        </p:tgtEl>
                                        <p:attrNameLst>
                                          <p:attrName>style.visibility</p:attrName>
                                        </p:attrNameLst>
                                      </p:cBhvr>
                                      <p:to>
                                        <p:strVal val="visible"/>
                                      </p:to>
                                    </p:set>
                                  </p:childTnLst>
                                </p:cTn>
                              </p:par>
                              <p:par>
                                <p:cTn id="43" presetID="1" presetClass="entr" presetSubtype="0" fill="hold" grpId="0" nodeType="withEffect">
                                  <p:stCondLst>
                                    <p:cond delay="150"/>
                                  </p:stCondLst>
                                  <p:childTnLst>
                                    <p:set>
                                      <p:cBhvr>
                                        <p:cTn id="44" dur="1" fill="hold">
                                          <p:stCondLst>
                                            <p:cond delay="0"/>
                                          </p:stCondLst>
                                        </p:cTn>
                                        <p:tgtEl>
                                          <p:spTgt spid="64"/>
                                        </p:tgtEl>
                                        <p:attrNameLst>
                                          <p:attrName>style.visibility</p:attrName>
                                        </p:attrNameLst>
                                      </p:cBhvr>
                                      <p:to>
                                        <p:strVal val="visible"/>
                                      </p:to>
                                    </p:set>
                                  </p:childTnLst>
                                </p:cTn>
                              </p:par>
                              <p:par>
                                <p:cTn id="45" presetID="1" presetClass="entr" presetSubtype="0" fill="hold" nodeType="withEffect">
                                  <p:stCondLst>
                                    <p:cond delay="15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p:bldP spid="62" grpId="0"/>
      <p:bldP spid="6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7167500" y="6527195"/>
            <a:ext cx="1905000" cy="457200"/>
          </a:xfrm>
        </p:spPr>
        <p:txBody>
          <a:bodyPr/>
          <a:lstStyle/>
          <a:p>
            <a:pPr>
              <a:defRPr/>
            </a:pPr>
            <a:fld id="{51E8978B-3CE4-43C5-B7F2-10F7B93519B4}" type="slidenum">
              <a:rPr lang="zh-TW" altLang="en-US" sz="1600" b="1" smtClean="0"/>
              <a:pPr>
                <a:defRPr/>
              </a:pPr>
              <a:t>20</a:t>
            </a:fld>
            <a:endParaRPr lang="en-US" altLang="zh-TW" sz="1600" b="1"/>
          </a:p>
        </p:txBody>
      </p:sp>
      <p:sp>
        <p:nvSpPr>
          <p:cNvPr id="3" name="文字方塊 2"/>
          <p:cNvSpPr txBox="1"/>
          <p:nvPr/>
        </p:nvSpPr>
        <p:spPr>
          <a:xfrm>
            <a:off x="29858" y="8620"/>
            <a:ext cx="9101986" cy="1042721"/>
          </a:xfrm>
          <a:prstGeom prst="rect">
            <a:avLst/>
          </a:prstGeom>
          <a:noFill/>
        </p:spPr>
        <p:txBody>
          <a:bodyPr wrap="square" rtlCol="0">
            <a:spAutoFit/>
          </a:bodyPr>
          <a:lstStyle/>
          <a:p>
            <a:pPr algn="ctr" fontAlgn="auto">
              <a:lnSpc>
                <a:spcPct val="130000"/>
              </a:lnSpc>
              <a:spcBef>
                <a:spcPts val="0"/>
              </a:spcBef>
              <a:spcAft>
                <a:spcPts val="0"/>
              </a:spcAft>
            </a:pPr>
            <a:r>
              <a:rPr kumimoji="0" lang="en-US" altLang="zh-TW" sz="2500" dirty="0">
                <a:solidFill>
                  <a:srgbClr val="0000CC"/>
                </a:solidFill>
                <a:latin typeface="+mn-lt"/>
                <a:ea typeface="新細明體"/>
                <a:cs typeface="Arial" pitchFamily="34" charset="0"/>
              </a:rPr>
              <a:t>Noninvasive image </a:t>
            </a:r>
            <a:r>
              <a:rPr kumimoji="0" lang="en-US" altLang="zh-TW" sz="2500" dirty="0" smtClean="0">
                <a:solidFill>
                  <a:srgbClr val="0000CC"/>
                </a:solidFill>
                <a:latin typeface="+mn-lt"/>
                <a:ea typeface="新細明體"/>
                <a:cs typeface="Arial" pitchFamily="34" charset="0"/>
              </a:rPr>
              <a:t>the pancreatic islets </a:t>
            </a:r>
            <a:r>
              <a:rPr kumimoji="0" lang="en-US" altLang="zh-TW" sz="2500" dirty="0">
                <a:solidFill>
                  <a:srgbClr val="0000CC"/>
                </a:solidFill>
                <a:latin typeface="+mn-lt"/>
                <a:ea typeface="新細明體"/>
                <a:cs typeface="Arial" pitchFamily="34" charset="0"/>
              </a:rPr>
              <a:t>in NOD/</a:t>
            </a:r>
            <a:r>
              <a:rPr kumimoji="0" lang="en-US" altLang="zh-TW" sz="2500" dirty="0" err="1">
                <a:solidFill>
                  <a:srgbClr val="0000CC"/>
                </a:solidFill>
                <a:latin typeface="+mn-lt"/>
                <a:ea typeface="新細明體"/>
                <a:cs typeface="Arial" pitchFamily="34" charset="0"/>
              </a:rPr>
              <a:t>pIns</a:t>
            </a:r>
            <a:r>
              <a:rPr kumimoji="0" lang="en-US" altLang="zh-TW" sz="2500" dirty="0">
                <a:solidFill>
                  <a:srgbClr val="0000CC"/>
                </a:solidFill>
                <a:latin typeface="+mn-lt"/>
                <a:ea typeface="新細明體"/>
                <a:cs typeface="Arial" pitchFamily="34" charset="0"/>
              </a:rPr>
              <a:t>-</a:t>
            </a:r>
            <a:r>
              <a:rPr kumimoji="0" lang="el-GR" altLang="zh-TW" sz="2500" dirty="0">
                <a:solidFill>
                  <a:srgbClr val="0000CC"/>
                </a:solidFill>
                <a:latin typeface="+mn-lt"/>
                <a:ea typeface="新細明體"/>
                <a:cs typeface="Arial" pitchFamily="34" charset="0"/>
              </a:rPr>
              <a:t>α</a:t>
            </a:r>
            <a:r>
              <a:rPr kumimoji="0" lang="en-US" altLang="zh-TW" sz="2500" dirty="0">
                <a:solidFill>
                  <a:srgbClr val="0000CC"/>
                </a:solidFill>
                <a:latin typeface="+mn-lt"/>
                <a:ea typeface="新細明體"/>
                <a:cs typeface="Arial" pitchFamily="34" charset="0"/>
              </a:rPr>
              <a:t>PEG mice </a:t>
            </a:r>
            <a:endParaRPr kumimoji="0" lang="en-US" altLang="zh-TW" sz="2500" dirty="0" smtClean="0">
              <a:solidFill>
                <a:srgbClr val="0000CC"/>
              </a:solidFill>
              <a:latin typeface="+mn-lt"/>
              <a:ea typeface="新細明體"/>
              <a:cs typeface="Arial" pitchFamily="34" charset="0"/>
            </a:endParaRPr>
          </a:p>
          <a:p>
            <a:pPr algn="ctr" fontAlgn="auto">
              <a:lnSpc>
                <a:spcPct val="130000"/>
              </a:lnSpc>
              <a:spcBef>
                <a:spcPts val="0"/>
              </a:spcBef>
              <a:spcAft>
                <a:spcPts val="0"/>
              </a:spcAft>
            </a:pPr>
            <a:r>
              <a:rPr kumimoji="0" lang="en-US" altLang="zh-TW" sz="2500" dirty="0" smtClean="0">
                <a:solidFill>
                  <a:srgbClr val="0000CC"/>
                </a:solidFill>
                <a:latin typeface="+mn-lt"/>
                <a:ea typeface="新細明體"/>
                <a:cs typeface="Arial" pitchFamily="34" charset="0"/>
              </a:rPr>
              <a:t>by PEG-NIR probe combined an optical imaging system </a:t>
            </a:r>
            <a:endParaRPr kumimoji="0" lang="en-US" altLang="zh-TW" sz="2500" dirty="0">
              <a:solidFill>
                <a:srgbClr val="0000CC"/>
              </a:solidFill>
              <a:latin typeface="+mn-lt"/>
              <a:ea typeface="新細明體"/>
              <a:cs typeface="Arial" pitchFamily="34" charset="0"/>
            </a:endParaRPr>
          </a:p>
        </p:txBody>
      </p:sp>
      <p:grpSp>
        <p:nvGrpSpPr>
          <p:cNvPr id="39" name="群組 16"/>
          <p:cNvGrpSpPr/>
          <p:nvPr/>
        </p:nvGrpSpPr>
        <p:grpSpPr>
          <a:xfrm>
            <a:off x="737103" y="2377624"/>
            <a:ext cx="1712439" cy="795061"/>
            <a:chOff x="3707904" y="2420888"/>
            <a:chExt cx="1512168" cy="720080"/>
          </a:xfrm>
        </p:grpSpPr>
        <p:pic>
          <p:nvPicPr>
            <p:cNvPr id="40" name="Picture 2"/>
            <p:cNvPicPr>
              <a:picLocks noChangeAspect="1" noChangeArrowheads="1"/>
            </p:cNvPicPr>
            <p:nvPr/>
          </p:nvPicPr>
          <p:blipFill>
            <a:blip r:embed="rId2" cstate="print"/>
            <a:srcRect l="6842" t="38503" r="21321"/>
            <a:stretch>
              <a:fillRect/>
            </a:stretch>
          </p:blipFill>
          <p:spPr bwMode="auto">
            <a:xfrm>
              <a:off x="3707904" y="2420888"/>
              <a:ext cx="1512168" cy="720080"/>
            </a:xfrm>
            <a:prstGeom prst="rect">
              <a:avLst/>
            </a:prstGeom>
            <a:noFill/>
            <a:ln w="9525">
              <a:noFill/>
              <a:miter lim="800000"/>
              <a:headEnd/>
              <a:tailEnd/>
            </a:ln>
          </p:spPr>
        </p:pic>
        <p:sp>
          <p:nvSpPr>
            <p:cNvPr id="41" name="矩形 40"/>
            <p:cNvSpPr/>
            <p:nvPr/>
          </p:nvSpPr>
          <p:spPr>
            <a:xfrm>
              <a:off x="4211961" y="2564904"/>
              <a:ext cx="360040" cy="354502"/>
            </a:xfrm>
            <a:prstGeom prst="rect">
              <a:avLst/>
            </a:prstGeom>
            <a:solidFill>
              <a:srgbClr val="CBCBCB"/>
            </a:solidFill>
            <a:ln w="6350">
              <a:solidFill>
                <a:srgbClr val="CBC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42" name="矩形 41"/>
            <p:cNvSpPr/>
            <p:nvPr/>
          </p:nvSpPr>
          <p:spPr>
            <a:xfrm>
              <a:off x="4860032" y="2420888"/>
              <a:ext cx="360040"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grpSp>
      <p:pic>
        <p:nvPicPr>
          <p:cNvPr id="43" name="圖片 42" descr="p540097-human_pancreas-spl.jpg"/>
          <p:cNvPicPr>
            <a:picLocks noChangeAspect="1"/>
          </p:cNvPicPr>
          <p:nvPr/>
        </p:nvPicPr>
        <p:blipFill>
          <a:blip r:embed="rId3" cstate="print">
            <a:clrChange>
              <a:clrFrom>
                <a:srgbClr val="FFFFFF"/>
              </a:clrFrom>
              <a:clrTo>
                <a:srgbClr val="FFFFFF">
                  <a:alpha val="0"/>
                </a:srgbClr>
              </a:clrTo>
            </a:clrChange>
          </a:blip>
          <a:stretch>
            <a:fillRect/>
          </a:stretch>
        </p:blipFill>
        <p:spPr>
          <a:xfrm>
            <a:off x="1277163" y="2557644"/>
            <a:ext cx="471163" cy="288032"/>
          </a:xfrm>
          <a:prstGeom prst="rect">
            <a:avLst/>
          </a:prstGeom>
        </p:spPr>
      </p:pic>
      <p:sp>
        <p:nvSpPr>
          <p:cNvPr id="44" name="矩形 43"/>
          <p:cNvSpPr/>
          <p:nvPr/>
        </p:nvSpPr>
        <p:spPr>
          <a:xfrm>
            <a:off x="332058" y="1837564"/>
            <a:ext cx="2376264" cy="584775"/>
          </a:xfrm>
          <a:prstGeom prst="rect">
            <a:avLst/>
          </a:prstGeom>
        </p:spPr>
        <p:txBody>
          <a:bodyPr wrap="square">
            <a:spAutoFit/>
          </a:bodyPr>
          <a:lstStyle/>
          <a:p>
            <a:pPr algn="ctr" fontAlgn="auto">
              <a:spcBef>
                <a:spcPts val="0"/>
              </a:spcBef>
              <a:spcAft>
                <a:spcPts val="0"/>
              </a:spcAft>
            </a:pPr>
            <a:r>
              <a:rPr kumimoji="0" lang="en-US" altLang="zh-TW" sz="1600" dirty="0">
                <a:solidFill>
                  <a:prstClr val="black"/>
                </a:solidFill>
                <a:latin typeface="Calibri"/>
                <a:ea typeface="新細明體"/>
              </a:rPr>
              <a:t>NOD</a:t>
            </a:r>
            <a:r>
              <a:rPr kumimoji="0" lang="zh-TW" altLang="en-US" sz="1600" dirty="0">
                <a:solidFill>
                  <a:prstClr val="black"/>
                </a:solidFill>
                <a:latin typeface="Calibri"/>
                <a:ea typeface="新細明體"/>
              </a:rPr>
              <a:t> </a:t>
            </a:r>
            <a:r>
              <a:rPr kumimoji="0" lang="en-US" altLang="zh-TW" sz="1600" dirty="0">
                <a:solidFill>
                  <a:prstClr val="black"/>
                </a:solidFill>
                <a:latin typeface="Calibri"/>
                <a:ea typeface="新細明體"/>
              </a:rPr>
              <a:t>mice, </a:t>
            </a:r>
          </a:p>
          <a:p>
            <a:pPr algn="ctr" fontAlgn="auto">
              <a:spcBef>
                <a:spcPts val="0"/>
              </a:spcBef>
              <a:spcAft>
                <a:spcPts val="0"/>
              </a:spcAft>
            </a:pPr>
            <a:r>
              <a:rPr kumimoji="0" lang="en-US" altLang="zh-TW" sz="1600" dirty="0">
                <a:solidFill>
                  <a:prstClr val="black"/>
                </a:solidFill>
                <a:latin typeface="Calibri"/>
                <a:ea typeface="新細明體"/>
              </a:rPr>
              <a:t>NOD/</a:t>
            </a:r>
            <a:r>
              <a:rPr kumimoji="0" lang="en-US" altLang="zh-TW" sz="1600" dirty="0" err="1">
                <a:solidFill>
                  <a:prstClr val="black"/>
                </a:solidFill>
                <a:latin typeface="Calibri"/>
                <a:ea typeface="新細明體"/>
              </a:rPr>
              <a:t>pIns</a:t>
            </a:r>
            <a:r>
              <a:rPr kumimoji="0" lang="en-US" altLang="zh-TW" sz="1600" dirty="0">
                <a:solidFill>
                  <a:prstClr val="black"/>
                </a:solidFill>
                <a:latin typeface="Calibri"/>
                <a:ea typeface="新細明體"/>
              </a:rPr>
              <a:t>-</a:t>
            </a:r>
            <a:r>
              <a:rPr kumimoji="0" lang="el-GR" altLang="zh-TW" sz="1600" dirty="0">
                <a:solidFill>
                  <a:prstClr val="black"/>
                </a:solidFill>
                <a:latin typeface="Calibri"/>
                <a:ea typeface="新細明體"/>
              </a:rPr>
              <a:t>α</a:t>
            </a:r>
            <a:r>
              <a:rPr kumimoji="0" lang="en-US" altLang="zh-TW" sz="1600" dirty="0" smtClean="0">
                <a:solidFill>
                  <a:prstClr val="black"/>
                </a:solidFill>
                <a:latin typeface="Calibri"/>
                <a:ea typeface="新細明體"/>
              </a:rPr>
              <a:t>PEG </a:t>
            </a:r>
            <a:r>
              <a:rPr kumimoji="0" lang="en-US" altLang="zh-TW" sz="1600" dirty="0">
                <a:solidFill>
                  <a:prstClr val="black"/>
                </a:solidFill>
                <a:latin typeface="Calibri"/>
                <a:ea typeface="新細明體"/>
              </a:rPr>
              <a:t>mice</a:t>
            </a:r>
            <a:endParaRPr kumimoji="0" lang="zh-TW" altLang="en-US" sz="1600" dirty="0">
              <a:solidFill>
                <a:prstClr val="black"/>
              </a:solidFill>
              <a:latin typeface="Calibri"/>
              <a:ea typeface="新細明體"/>
            </a:endParaRPr>
          </a:p>
        </p:txBody>
      </p:sp>
      <p:grpSp>
        <p:nvGrpSpPr>
          <p:cNvPr id="45" name="Group 25"/>
          <p:cNvGrpSpPr>
            <a:grpSpLocks/>
          </p:cNvGrpSpPr>
          <p:nvPr/>
        </p:nvGrpSpPr>
        <p:grpSpPr bwMode="auto">
          <a:xfrm rot="5705999">
            <a:off x="1468470" y="2962152"/>
            <a:ext cx="579437" cy="733425"/>
            <a:chOff x="2640" y="2168"/>
            <a:chExt cx="333" cy="409"/>
          </a:xfrm>
        </p:grpSpPr>
        <p:sp>
          <p:nvSpPr>
            <p:cNvPr id="46" name="Rectangle 26"/>
            <p:cNvSpPr>
              <a:spLocks noChangeArrowheads="1"/>
            </p:cNvSpPr>
            <p:nvPr/>
          </p:nvSpPr>
          <p:spPr bwMode="auto">
            <a:xfrm rot="-8382758">
              <a:off x="2717" y="2276"/>
              <a:ext cx="72" cy="220"/>
            </a:xfrm>
            <a:prstGeom prst="rect">
              <a:avLst/>
            </a:prstGeom>
            <a:solidFill>
              <a:srgbClr val="FF0000"/>
            </a:solidFill>
            <a:ln w="9525">
              <a:solidFill>
                <a:schemeClr val="tx1"/>
              </a:solidFill>
              <a:miter lim="800000"/>
              <a:headEnd/>
              <a:tailEnd/>
            </a:ln>
          </p:spPr>
          <p:txBody>
            <a:bodyPr wrap="none" anchor="ctr"/>
            <a:lstStyle/>
            <a:p>
              <a:endParaRPr lang="zh-TW" altLang="en-US"/>
            </a:p>
          </p:txBody>
        </p:sp>
        <p:sp>
          <p:nvSpPr>
            <p:cNvPr id="47" name="Rectangle 27"/>
            <p:cNvSpPr>
              <a:spLocks noChangeArrowheads="1"/>
            </p:cNvSpPr>
            <p:nvPr/>
          </p:nvSpPr>
          <p:spPr bwMode="auto">
            <a:xfrm rot="2417871">
              <a:off x="2753" y="2188"/>
              <a:ext cx="72" cy="314"/>
            </a:xfrm>
            <a:prstGeom prst="rect">
              <a:avLst/>
            </a:prstGeom>
            <a:noFill/>
            <a:ln w="28575">
              <a:solidFill>
                <a:schemeClr val="tx1"/>
              </a:solidFill>
              <a:miter lim="800000"/>
              <a:headEnd/>
              <a:tailEnd/>
            </a:ln>
          </p:spPr>
          <p:txBody>
            <a:bodyPr anchor="ctr"/>
            <a:lstStyle/>
            <a:p>
              <a:endParaRPr lang="zh-TW" altLang="en-US"/>
            </a:p>
          </p:txBody>
        </p:sp>
        <p:sp>
          <p:nvSpPr>
            <p:cNvPr id="48" name="Line 28"/>
            <p:cNvSpPr>
              <a:spLocks noChangeShapeType="1"/>
            </p:cNvSpPr>
            <p:nvPr/>
          </p:nvSpPr>
          <p:spPr bwMode="auto">
            <a:xfrm rot="2417871">
              <a:off x="2640" y="2449"/>
              <a:ext cx="0" cy="128"/>
            </a:xfrm>
            <a:prstGeom prst="line">
              <a:avLst/>
            </a:prstGeom>
            <a:noFill/>
            <a:ln w="28575">
              <a:solidFill>
                <a:schemeClr val="tx1"/>
              </a:solidFill>
              <a:round/>
              <a:headEnd/>
              <a:tailEnd/>
            </a:ln>
          </p:spPr>
          <p:txBody>
            <a:bodyPr/>
            <a:lstStyle/>
            <a:p>
              <a:endParaRPr lang="zh-TW" altLang="en-US"/>
            </a:p>
          </p:txBody>
        </p:sp>
        <p:sp>
          <p:nvSpPr>
            <p:cNvPr id="49" name="Line 29"/>
            <p:cNvSpPr>
              <a:spLocks noChangeShapeType="1"/>
            </p:cNvSpPr>
            <p:nvPr/>
          </p:nvSpPr>
          <p:spPr bwMode="auto">
            <a:xfrm rot="2417871">
              <a:off x="2916" y="2168"/>
              <a:ext cx="0" cy="65"/>
            </a:xfrm>
            <a:prstGeom prst="line">
              <a:avLst/>
            </a:prstGeom>
            <a:noFill/>
            <a:ln w="28575">
              <a:solidFill>
                <a:schemeClr val="tx1"/>
              </a:solidFill>
              <a:round/>
              <a:headEnd/>
              <a:tailEnd/>
            </a:ln>
          </p:spPr>
          <p:txBody>
            <a:bodyPr/>
            <a:lstStyle/>
            <a:p>
              <a:endParaRPr lang="zh-TW" altLang="en-US"/>
            </a:p>
          </p:txBody>
        </p:sp>
        <p:sp>
          <p:nvSpPr>
            <p:cNvPr id="50" name="Line 30"/>
            <p:cNvSpPr>
              <a:spLocks noChangeShapeType="1"/>
            </p:cNvSpPr>
            <p:nvPr/>
          </p:nvSpPr>
          <p:spPr bwMode="auto">
            <a:xfrm rot="2417871">
              <a:off x="2900" y="2176"/>
              <a:ext cx="73" cy="0"/>
            </a:xfrm>
            <a:prstGeom prst="line">
              <a:avLst/>
            </a:prstGeom>
            <a:noFill/>
            <a:ln w="28575">
              <a:solidFill>
                <a:schemeClr val="tx1"/>
              </a:solidFill>
              <a:round/>
              <a:headEnd/>
              <a:tailEnd/>
            </a:ln>
          </p:spPr>
          <p:txBody>
            <a:bodyPr/>
            <a:lstStyle/>
            <a:p>
              <a:endParaRPr lang="zh-TW" altLang="en-US"/>
            </a:p>
          </p:txBody>
        </p:sp>
        <p:sp>
          <p:nvSpPr>
            <p:cNvPr id="51" name="Line 31"/>
            <p:cNvSpPr>
              <a:spLocks noChangeShapeType="1"/>
            </p:cNvSpPr>
            <p:nvPr/>
          </p:nvSpPr>
          <p:spPr bwMode="auto">
            <a:xfrm rot="2417871">
              <a:off x="2823" y="2224"/>
              <a:ext cx="146" cy="0"/>
            </a:xfrm>
            <a:prstGeom prst="line">
              <a:avLst/>
            </a:prstGeom>
            <a:noFill/>
            <a:ln w="28575">
              <a:solidFill>
                <a:schemeClr val="tx1"/>
              </a:solidFill>
              <a:round/>
              <a:headEnd/>
              <a:tailEnd/>
            </a:ln>
          </p:spPr>
          <p:txBody>
            <a:bodyPr/>
            <a:lstStyle/>
            <a:p>
              <a:endParaRPr lang="zh-TW" altLang="en-US"/>
            </a:p>
          </p:txBody>
        </p:sp>
      </p:grpSp>
      <p:sp>
        <p:nvSpPr>
          <p:cNvPr id="52" name="Text Box 32"/>
          <p:cNvSpPr txBox="1">
            <a:spLocks noChangeArrowheads="1"/>
          </p:cNvSpPr>
          <p:nvPr/>
        </p:nvSpPr>
        <p:spPr bwMode="auto">
          <a:xfrm>
            <a:off x="2042248" y="3052699"/>
            <a:ext cx="1314617" cy="396875"/>
          </a:xfrm>
          <a:prstGeom prst="rect">
            <a:avLst/>
          </a:prstGeom>
          <a:noFill/>
          <a:ln w="9525">
            <a:noFill/>
            <a:miter lim="800000"/>
            <a:headEnd/>
            <a:tailEnd/>
          </a:ln>
        </p:spPr>
        <p:txBody>
          <a:bodyPr wrap="square">
            <a:spAutoFit/>
          </a:bodyPr>
          <a:lstStyle/>
          <a:p>
            <a:pPr>
              <a:spcBef>
                <a:spcPct val="50000"/>
              </a:spcBef>
            </a:pPr>
            <a:r>
              <a:rPr lang="en-US" altLang="zh-TW" dirty="0" smtClean="0">
                <a:solidFill>
                  <a:srgbClr val="FF0000"/>
                </a:solidFill>
                <a:ea typeface="標楷體" pitchFamily="65" charset="-120"/>
              </a:rPr>
              <a:t>PEG-NIR</a:t>
            </a:r>
            <a:endParaRPr lang="en-US" altLang="zh-TW" dirty="0">
              <a:solidFill>
                <a:srgbClr val="FF0000"/>
              </a:solidFill>
              <a:ea typeface="標楷體" pitchFamily="65" charset="-120"/>
            </a:endParaRPr>
          </a:p>
        </p:txBody>
      </p:sp>
      <p:sp>
        <p:nvSpPr>
          <p:cNvPr id="53" name="矩形 52"/>
          <p:cNvSpPr/>
          <p:nvPr/>
        </p:nvSpPr>
        <p:spPr>
          <a:xfrm>
            <a:off x="103171" y="3188004"/>
            <a:ext cx="1669047" cy="584775"/>
          </a:xfrm>
          <a:prstGeom prst="rect">
            <a:avLst/>
          </a:prstGeom>
        </p:spPr>
        <p:txBody>
          <a:bodyPr wrap="none">
            <a:spAutoFit/>
          </a:bodyPr>
          <a:lstStyle/>
          <a:p>
            <a:r>
              <a:rPr lang="en-US" altLang="zh-TW" sz="1600" dirty="0" err="1" smtClean="0"/>
              <a:t>Intraperitoneal</a:t>
            </a:r>
            <a:r>
              <a:rPr lang="en-US" altLang="zh-TW" sz="1600" dirty="0" smtClean="0"/>
              <a:t> </a:t>
            </a:r>
          </a:p>
          <a:p>
            <a:r>
              <a:rPr lang="en-US" altLang="zh-TW" sz="1600" dirty="0" smtClean="0"/>
              <a:t>injection</a:t>
            </a:r>
            <a:endParaRPr lang="zh-TW" altLang="en-US" sz="1600" dirty="0"/>
          </a:p>
        </p:txBody>
      </p:sp>
      <p:cxnSp>
        <p:nvCxnSpPr>
          <p:cNvPr id="54" name="直線單箭頭接點 53"/>
          <p:cNvCxnSpPr/>
          <p:nvPr/>
        </p:nvCxnSpPr>
        <p:spPr bwMode="auto">
          <a:xfrm>
            <a:off x="1547193" y="3817784"/>
            <a:ext cx="0" cy="630072"/>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55" name="文字方塊 54"/>
          <p:cNvSpPr txBox="1"/>
          <p:nvPr/>
        </p:nvSpPr>
        <p:spPr>
          <a:xfrm>
            <a:off x="1592198" y="3862789"/>
            <a:ext cx="697627" cy="400110"/>
          </a:xfrm>
          <a:prstGeom prst="rect">
            <a:avLst/>
          </a:prstGeom>
          <a:noFill/>
        </p:spPr>
        <p:txBody>
          <a:bodyPr wrap="none" rtlCol="0">
            <a:spAutoFit/>
          </a:bodyPr>
          <a:lstStyle/>
          <a:p>
            <a:r>
              <a:rPr lang="en-US" altLang="zh-TW" dirty="0" smtClean="0"/>
              <a:t>48 h</a:t>
            </a:r>
            <a:endParaRPr lang="zh-TW" altLang="en-US" dirty="0"/>
          </a:p>
        </p:txBody>
      </p:sp>
      <p:pic>
        <p:nvPicPr>
          <p:cNvPr id="56" name="Picture 54" descr="IVIS03"/>
          <p:cNvPicPr>
            <a:picLocks noChangeAspect="1" noChangeArrowheads="1"/>
          </p:cNvPicPr>
          <p:nvPr/>
        </p:nvPicPr>
        <p:blipFill>
          <a:blip r:embed="rId4" cstate="print"/>
          <a:srcRect t="17192" r="1279"/>
          <a:stretch>
            <a:fillRect/>
          </a:stretch>
        </p:blipFill>
        <p:spPr bwMode="auto">
          <a:xfrm>
            <a:off x="827113" y="4755635"/>
            <a:ext cx="1589698" cy="1013625"/>
          </a:xfrm>
          <a:prstGeom prst="rect">
            <a:avLst/>
          </a:prstGeom>
          <a:noFill/>
          <a:ln w="9525">
            <a:noFill/>
            <a:miter lim="800000"/>
            <a:headEnd/>
            <a:tailEnd/>
          </a:ln>
        </p:spPr>
      </p:pic>
      <p:sp>
        <p:nvSpPr>
          <p:cNvPr id="57" name="文字方塊 56"/>
          <p:cNvSpPr txBox="1"/>
          <p:nvPr/>
        </p:nvSpPr>
        <p:spPr>
          <a:xfrm>
            <a:off x="1426701" y="4447854"/>
            <a:ext cx="1069524" cy="646331"/>
          </a:xfrm>
          <a:prstGeom prst="rect">
            <a:avLst/>
          </a:prstGeom>
          <a:noFill/>
        </p:spPr>
        <p:txBody>
          <a:bodyPr wrap="none" rtlCol="0">
            <a:spAutoFit/>
          </a:bodyPr>
          <a:lstStyle/>
          <a:p>
            <a:r>
              <a:rPr lang="en-US" altLang="zh-TW" sz="1800" dirty="0" smtClean="0"/>
              <a:t>Optical</a:t>
            </a:r>
          </a:p>
          <a:p>
            <a:r>
              <a:rPr lang="en-US" altLang="zh-TW" sz="1800" dirty="0" smtClean="0"/>
              <a:t>imaging</a:t>
            </a:r>
            <a:endParaRPr lang="zh-TW" altLang="en-US" sz="1800" dirty="0"/>
          </a:p>
        </p:txBody>
      </p:sp>
      <p:grpSp>
        <p:nvGrpSpPr>
          <p:cNvPr id="63" name="群組 62"/>
          <p:cNvGrpSpPr/>
          <p:nvPr/>
        </p:nvGrpSpPr>
        <p:grpSpPr>
          <a:xfrm>
            <a:off x="3311860" y="1120302"/>
            <a:ext cx="5645616" cy="5639068"/>
            <a:chOff x="3311860" y="1120302"/>
            <a:chExt cx="5645616" cy="5639068"/>
          </a:xfrm>
        </p:grpSpPr>
        <p:pic>
          <p:nvPicPr>
            <p:cNvPr id="11" name="圖片 10"/>
            <p:cNvPicPr>
              <a:picLocks/>
            </p:cNvPicPr>
            <p:nvPr/>
          </p:nvPicPr>
          <p:blipFill rotWithShape="1">
            <a:blip r:embed="rId5" cstate="print">
              <a:extLst>
                <a:ext uri="{28A0092B-C50C-407E-A947-70E740481C1C}">
                  <a14:useLocalDpi xmlns="" xmlns:a14="http://schemas.microsoft.com/office/drawing/2010/main" val="0"/>
                </a:ext>
              </a:extLst>
            </a:blip>
            <a:srcRect l="34343" t="30656" r="50867" b="52484"/>
            <a:stretch/>
          </p:blipFill>
          <p:spPr>
            <a:xfrm>
              <a:off x="5386940" y="5582401"/>
              <a:ext cx="792000" cy="792000"/>
            </a:xfrm>
            <a:prstGeom prst="rect">
              <a:avLst/>
            </a:prstGeom>
          </p:spPr>
        </p:pic>
        <p:sp>
          <p:nvSpPr>
            <p:cNvPr id="18" name="矩形 17"/>
            <p:cNvSpPr/>
            <p:nvPr/>
          </p:nvSpPr>
          <p:spPr>
            <a:xfrm>
              <a:off x="5337085" y="5331934"/>
              <a:ext cx="852734" cy="307777"/>
            </a:xfrm>
            <a:prstGeom prst="rect">
              <a:avLst/>
            </a:prstGeom>
          </p:spPr>
          <p:txBody>
            <a:bodyPr wrap="none">
              <a:spAutoFit/>
            </a:bodyPr>
            <a:lstStyle/>
            <a:p>
              <a:pPr fontAlgn="auto">
                <a:spcBef>
                  <a:spcPts val="0"/>
                </a:spcBef>
                <a:spcAft>
                  <a:spcPts val="0"/>
                </a:spcAft>
              </a:pPr>
              <a:r>
                <a:rPr kumimoji="0" lang="en-US" altLang="zh-TW" sz="1400" dirty="0">
                  <a:solidFill>
                    <a:prstClr val="black"/>
                  </a:solidFill>
                  <a:latin typeface="Calibri"/>
                  <a:ea typeface="新細明體"/>
                  <a:cs typeface="Times New Roman" panose="02020603050405020304" pitchFamily="18" charset="0"/>
                </a:rPr>
                <a:t>pancreas</a:t>
              </a:r>
            </a:p>
          </p:txBody>
        </p:sp>
        <p:pic>
          <p:nvPicPr>
            <p:cNvPr id="4" name="圖片 3"/>
            <p:cNvPicPr>
              <a:picLocks noChangeAspect="1"/>
            </p:cNvPicPr>
            <p:nvPr/>
          </p:nvPicPr>
          <p:blipFill rotWithShape="1">
            <a:blip r:embed="rId6" cstate="print">
              <a:extLst>
                <a:ext uri="{28A0092B-C50C-407E-A947-70E740481C1C}">
                  <a14:useLocalDpi xmlns="" xmlns:a14="http://schemas.microsoft.com/office/drawing/2010/main" val="0"/>
                </a:ext>
              </a:extLst>
            </a:blip>
            <a:srcRect l="50212" t="6896" r="26159" b="41201"/>
            <a:stretch/>
          </p:blipFill>
          <p:spPr>
            <a:xfrm>
              <a:off x="6336561" y="1505016"/>
              <a:ext cx="1215135" cy="2554054"/>
            </a:xfrm>
            <a:prstGeom prst="rect">
              <a:avLst/>
            </a:prstGeom>
          </p:spPr>
        </p:pic>
        <p:pic>
          <p:nvPicPr>
            <p:cNvPr id="5" name="圖片 4"/>
            <p:cNvPicPr>
              <a:picLocks noChangeAspect="1"/>
            </p:cNvPicPr>
            <p:nvPr/>
          </p:nvPicPr>
          <p:blipFill rotWithShape="1">
            <a:blip r:embed="rId7" cstate="print">
              <a:extLst>
                <a:ext uri="{28A0092B-C50C-407E-A947-70E740481C1C}">
                  <a14:useLocalDpi xmlns="" xmlns:a14="http://schemas.microsoft.com/office/drawing/2010/main" val="0"/>
                </a:ext>
              </a:extLst>
            </a:blip>
            <a:srcRect l="50425" t="13330" r="24364" b="31032"/>
            <a:stretch/>
          </p:blipFill>
          <p:spPr>
            <a:xfrm>
              <a:off x="3896925" y="1493785"/>
              <a:ext cx="1210361" cy="2556000"/>
            </a:xfrm>
            <a:prstGeom prst="rect">
              <a:avLst/>
            </a:prstGeom>
          </p:spPr>
        </p:pic>
        <p:sp>
          <p:nvSpPr>
            <p:cNvPr id="6" name="橢圓 5"/>
            <p:cNvSpPr/>
            <p:nvPr/>
          </p:nvSpPr>
          <p:spPr>
            <a:xfrm>
              <a:off x="4449190" y="3023955"/>
              <a:ext cx="245620" cy="216024"/>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7" name="橢圓 6"/>
            <p:cNvSpPr/>
            <p:nvPr/>
          </p:nvSpPr>
          <p:spPr>
            <a:xfrm>
              <a:off x="6867255" y="3023955"/>
              <a:ext cx="255009" cy="216024"/>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pic>
          <p:nvPicPr>
            <p:cNvPr id="9" name="圖片 8"/>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3311860" y="1403775"/>
              <a:ext cx="605212" cy="2745305"/>
            </a:xfrm>
            <a:prstGeom prst="rect">
              <a:avLst/>
            </a:prstGeom>
          </p:spPr>
        </p:pic>
        <p:pic>
          <p:nvPicPr>
            <p:cNvPr id="10" name="圖片 9"/>
            <p:cNvPicPr>
              <a:picLocks noChangeAspect="1"/>
            </p:cNvPicPr>
            <p:nvPr/>
          </p:nvPicPr>
          <p:blipFill rotWithShape="1">
            <a:blip r:embed="rId9" cstate="print">
              <a:extLst>
                <a:ext uri="{28A0092B-C50C-407E-A947-70E740481C1C}">
                  <a14:useLocalDpi xmlns="" xmlns:a14="http://schemas.microsoft.com/office/drawing/2010/main" val="0"/>
                </a:ext>
              </a:extLst>
            </a:blip>
            <a:srcRect l="32774" t="35235" r="52437" b="49310"/>
            <a:stretch/>
          </p:blipFill>
          <p:spPr>
            <a:xfrm>
              <a:off x="7796712" y="5595521"/>
              <a:ext cx="792088" cy="792089"/>
            </a:xfrm>
            <a:prstGeom prst="rect">
              <a:avLst/>
            </a:prstGeom>
          </p:spPr>
        </p:pic>
        <p:pic>
          <p:nvPicPr>
            <p:cNvPr id="13" name="圖片 12"/>
            <p:cNvPicPr>
              <a:picLocks noChangeAspect="1"/>
            </p:cNvPicPr>
            <p:nvPr/>
          </p:nvPicPr>
          <p:blipFill rotWithShape="1">
            <a:blip r:embed="rId10" cstate="print">
              <a:extLst>
                <a:ext uri="{28A0092B-C50C-407E-A947-70E740481C1C}">
                  <a14:useLocalDpi xmlns="" xmlns:a14="http://schemas.microsoft.com/office/drawing/2010/main" val="0"/>
                </a:ext>
              </a:extLst>
            </a:blip>
            <a:srcRect l="30514" t="13459" r="43027" b="35074"/>
            <a:stretch/>
          </p:blipFill>
          <p:spPr>
            <a:xfrm>
              <a:off x="6336561" y="4476839"/>
              <a:ext cx="1215135" cy="2282531"/>
            </a:xfrm>
            <a:prstGeom prst="rect">
              <a:avLst/>
            </a:prstGeom>
          </p:spPr>
        </p:pic>
        <p:sp>
          <p:nvSpPr>
            <p:cNvPr id="14" name="手繪多邊形 13"/>
            <p:cNvSpPr/>
            <p:nvPr/>
          </p:nvSpPr>
          <p:spPr>
            <a:xfrm>
              <a:off x="6889469" y="5781984"/>
              <a:ext cx="257181" cy="270030"/>
            </a:xfrm>
            <a:custGeom>
              <a:avLst/>
              <a:gdLst>
                <a:gd name="connsiteX0" fmla="*/ 203200 w 254000"/>
                <a:gd name="connsiteY0" fmla="*/ 259080 h 259080"/>
                <a:gd name="connsiteX1" fmla="*/ 106680 w 254000"/>
                <a:gd name="connsiteY1" fmla="*/ 233680 h 259080"/>
                <a:gd name="connsiteX2" fmla="*/ 40640 w 254000"/>
                <a:gd name="connsiteY2" fmla="*/ 218440 h 259080"/>
                <a:gd name="connsiteX3" fmla="*/ 0 w 254000"/>
                <a:gd name="connsiteY3" fmla="*/ 193040 h 259080"/>
                <a:gd name="connsiteX4" fmla="*/ 15240 w 254000"/>
                <a:gd name="connsiteY4" fmla="*/ 91440 h 259080"/>
                <a:gd name="connsiteX5" fmla="*/ 25400 w 254000"/>
                <a:gd name="connsiteY5" fmla="*/ 15240 h 259080"/>
                <a:gd name="connsiteX6" fmla="*/ 91440 w 254000"/>
                <a:gd name="connsiteY6" fmla="*/ 0 h 259080"/>
                <a:gd name="connsiteX7" fmla="*/ 167640 w 254000"/>
                <a:gd name="connsiteY7" fmla="*/ 91440 h 259080"/>
                <a:gd name="connsiteX8" fmla="*/ 223520 w 254000"/>
                <a:gd name="connsiteY8" fmla="*/ 132080 h 259080"/>
                <a:gd name="connsiteX9" fmla="*/ 254000 w 254000"/>
                <a:gd name="connsiteY9" fmla="*/ 182880 h 259080"/>
                <a:gd name="connsiteX10" fmla="*/ 203200 w 254000"/>
                <a:gd name="connsiteY10" fmla="*/ 259080 h 25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000" h="259080">
                  <a:moveTo>
                    <a:pt x="203200" y="259080"/>
                  </a:moveTo>
                  <a:lnTo>
                    <a:pt x="106680" y="233680"/>
                  </a:lnTo>
                  <a:lnTo>
                    <a:pt x="40640" y="218440"/>
                  </a:lnTo>
                  <a:lnTo>
                    <a:pt x="0" y="193040"/>
                  </a:lnTo>
                  <a:lnTo>
                    <a:pt x="15240" y="91440"/>
                  </a:lnTo>
                  <a:lnTo>
                    <a:pt x="25400" y="15240"/>
                  </a:lnTo>
                  <a:lnTo>
                    <a:pt x="91440" y="0"/>
                  </a:lnTo>
                  <a:lnTo>
                    <a:pt x="167640" y="91440"/>
                  </a:lnTo>
                  <a:lnTo>
                    <a:pt x="223520" y="132080"/>
                  </a:lnTo>
                  <a:lnTo>
                    <a:pt x="254000" y="182880"/>
                  </a:lnTo>
                  <a:lnTo>
                    <a:pt x="203200" y="259080"/>
                  </a:lnTo>
                  <a:close/>
                </a:path>
              </a:pathLst>
            </a:cu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fontAlgn="auto">
                <a:spcBef>
                  <a:spcPts val="0"/>
                </a:spcBef>
                <a:spcAft>
                  <a:spcPts val="0"/>
                </a:spcAft>
              </a:pPr>
              <a:endParaRPr kumimoji="0" lang="zh-TW" altLang="en-US" sz="1463" b="0">
                <a:solidFill>
                  <a:prstClr val="white"/>
                </a:solidFill>
              </a:endParaRPr>
            </a:p>
          </p:txBody>
        </p:sp>
        <p:pic>
          <p:nvPicPr>
            <p:cNvPr id="16" name="圖片 15"/>
            <p:cNvPicPr>
              <a:picLocks/>
            </p:cNvPicPr>
            <p:nvPr/>
          </p:nvPicPr>
          <p:blipFill rotWithShape="1">
            <a:blip r:embed="rId11" cstate="print">
              <a:extLst>
                <a:ext uri="{28A0092B-C50C-407E-A947-70E740481C1C}">
                  <a14:useLocalDpi xmlns="" xmlns:a14="http://schemas.microsoft.com/office/drawing/2010/main" val="0"/>
                </a:ext>
              </a:extLst>
            </a:blip>
            <a:srcRect l="25189" t="9341" r="44786" b="35955"/>
            <a:stretch/>
          </p:blipFill>
          <p:spPr>
            <a:xfrm>
              <a:off x="3929776" y="4476839"/>
              <a:ext cx="1215135" cy="2282400"/>
            </a:xfrm>
            <a:prstGeom prst="rect">
              <a:avLst/>
            </a:prstGeom>
          </p:spPr>
        </p:pic>
        <p:sp>
          <p:nvSpPr>
            <p:cNvPr id="17" name="手繪多邊形 16"/>
            <p:cNvSpPr/>
            <p:nvPr/>
          </p:nvSpPr>
          <p:spPr>
            <a:xfrm>
              <a:off x="4449140" y="5783021"/>
              <a:ext cx="212870" cy="223988"/>
            </a:xfrm>
            <a:custGeom>
              <a:avLst/>
              <a:gdLst>
                <a:gd name="connsiteX0" fmla="*/ 172720 w 233680"/>
                <a:gd name="connsiteY0" fmla="*/ 269240 h 330200"/>
                <a:gd name="connsiteX1" fmla="*/ 167640 w 233680"/>
                <a:gd name="connsiteY1" fmla="*/ 177800 h 330200"/>
                <a:gd name="connsiteX2" fmla="*/ 198120 w 233680"/>
                <a:gd name="connsiteY2" fmla="*/ 106680 h 330200"/>
                <a:gd name="connsiteX3" fmla="*/ 233680 w 233680"/>
                <a:gd name="connsiteY3" fmla="*/ 60960 h 330200"/>
                <a:gd name="connsiteX4" fmla="*/ 162560 w 233680"/>
                <a:gd name="connsiteY4" fmla="*/ 50800 h 330200"/>
                <a:gd name="connsiteX5" fmla="*/ 50800 w 233680"/>
                <a:gd name="connsiteY5" fmla="*/ 0 h 330200"/>
                <a:gd name="connsiteX6" fmla="*/ 5080 w 233680"/>
                <a:gd name="connsiteY6" fmla="*/ 60960 h 330200"/>
                <a:gd name="connsiteX7" fmla="*/ 0 w 233680"/>
                <a:gd name="connsiteY7" fmla="*/ 132080 h 330200"/>
                <a:gd name="connsiteX8" fmla="*/ 45720 w 233680"/>
                <a:gd name="connsiteY8" fmla="*/ 182880 h 330200"/>
                <a:gd name="connsiteX9" fmla="*/ 40640 w 233680"/>
                <a:gd name="connsiteY9" fmla="*/ 259080 h 330200"/>
                <a:gd name="connsiteX10" fmla="*/ 81280 w 233680"/>
                <a:gd name="connsiteY10" fmla="*/ 304800 h 330200"/>
                <a:gd name="connsiteX11" fmla="*/ 121920 w 233680"/>
                <a:gd name="connsiteY11" fmla="*/ 330200 h 330200"/>
                <a:gd name="connsiteX12" fmla="*/ 172720 w 233680"/>
                <a:gd name="connsiteY12" fmla="*/ 26924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680" h="330200">
                  <a:moveTo>
                    <a:pt x="172720" y="269240"/>
                  </a:moveTo>
                  <a:lnTo>
                    <a:pt x="167640" y="177800"/>
                  </a:lnTo>
                  <a:lnTo>
                    <a:pt x="198120" y="106680"/>
                  </a:lnTo>
                  <a:lnTo>
                    <a:pt x="233680" y="60960"/>
                  </a:lnTo>
                  <a:lnTo>
                    <a:pt x="162560" y="50800"/>
                  </a:lnTo>
                  <a:lnTo>
                    <a:pt x="50800" y="0"/>
                  </a:lnTo>
                  <a:lnTo>
                    <a:pt x="5080" y="60960"/>
                  </a:lnTo>
                  <a:lnTo>
                    <a:pt x="0" y="132080"/>
                  </a:lnTo>
                  <a:lnTo>
                    <a:pt x="45720" y="182880"/>
                  </a:lnTo>
                  <a:lnTo>
                    <a:pt x="40640" y="259080"/>
                  </a:lnTo>
                  <a:lnTo>
                    <a:pt x="81280" y="304800"/>
                  </a:lnTo>
                  <a:lnTo>
                    <a:pt x="121920" y="330200"/>
                  </a:lnTo>
                  <a:lnTo>
                    <a:pt x="172720" y="269240"/>
                  </a:lnTo>
                  <a:close/>
                </a:path>
              </a:pathLst>
            </a:cu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fontAlgn="auto">
                <a:spcBef>
                  <a:spcPts val="0"/>
                </a:spcBef>
                <a:spcAft>
                  <a:spcPts val="0"/>
                </a:spcAft>
              </a:pPr>
              <a:endParaRPr kumimoji="0" lang="zh-TW" altLang="en-US" sz="1463" b="0">
                <a:solidFill>
                  <a:prstClr val="white"/>
                </a:solidFill>
              </a:endParaRPr>
            </a:p>
          </p:txBody>
        </p:sp>
        <p:cxnSp>
          <p:nvCxnSpPr>
            <p:cNvPr id="19" name="直線單箭頭接點 18"/>
            <p:cNvCxnSpPr/>
            <p:nvPr/>
          </p:nvCxnSpPr>
          <p:spPr>
            <a:xfrm flipV="1">
              <a:off x="4662010" y="5871994"/>
              <a:ext cx="612000" cy="2589"/>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0" name="直線單箭頭接點 19"/>
            <p:cNvCxnSpPr/>
            <p:nvPr/>
          </p:nvCxnSpPr>
          <p:spPr>
            <a:xfrm>
              <a:off x="7191656" y="5962004"/>
              <a:ext cx="540000" cy="1865"/>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1" name="文字方塊 20"/>
            <p:cNvSpPr txBox="1"/>
            <p:nvPr/>
          </p:nvSpPr>
          <p:spPr>
            <a:xfrm>
              <a:off x="7767355" y="5339401"/>
              <a:ext cx="933133" cy="307777"/>
            </a:xfrm>
            <a:prstGeom prst="rect">
              <a:avLst/>
            </a:prstGeom>
            <a:noFill/>
          </p:spPr>
          <p:txBody>
            <a:bodyPr wrap="square" rtlCol="0">
              <a:spAutoFit/>
            </a:bodyPr>
            <a:lstStyle/>
            <a:p>
              <a:pPr fontAlgn="auto">
                <a:spcBef>
                  <a:spcPts val="0"/>
                </a:spcBef>
                <a:spcAft>
                  <a:spcPts val="0"/>
                </a:spcAft>
              </a:pPr>
              <a:r>
                <a:rPr kumimoji="0" lang="en-US" altLang="zh-TW" sz="1400" dirty="0">
                  <a:solidFill>
                    <a:prstClr val="black"/>
                  </a:solidFill>
                  <a:latin typeface="Calibri"/>
                  <a:ea typeface="新細明體"/>
                  <a:cs typeface="Times New Roman" panose="02020603050405020304" pitchFamily="18" charset="0"/>
                </a:rPr>
                <a:t>pancreas</a:t>
              </a:r>
              <a:endParaRPr kumimoji="0" lang="zh-TW" altLang="en-US" sz="1400" dirty="0">
                <a:solidFill>
                  <a:prstClr val="black"/>
                </a:solidFill>
                <a:latin typeface="Calibri"/>
                <a:ea typeface="新細明體"/>
                <a:cs typeface="Times New Roman" panose="02020603050405020304" pitchFamily="18" charset="0"/>
              </a:endParaRPr>
            </a:p>
          </p:txBody>
        </p:sp>
        <p:pic>
          <p:nvPicPr>
            <p:cNvPr id="24" name="圖片 23"/>
            <p:cNvPicPr>
              <a:picLocks noChangeAspect="1"/>
            </p:cNvPicPr>
            <p:nvPr/>
          </p:nvPicPr>
          <p:blipFill>
            <a:blip r:embed="rId12" cstate="print">
              <a:extLst>
                <a:ext uri="{28A0092B-C50C-407E-A947-70E740481C1C}">
                  <a14:useLocalDpi xmlns="" xmlns:a14="http://schemas.microsoft.com/office/drawing/2010/main" val="0"/>
                </a:ext>
              </a:extLst>
            </a:blip>
            <a:stretch>
              <a:fillRect/>
            </a:stretch>
          </p:blipFill>
          <p:spPr>
            <a:xfrm>
              <a:off x="8512429" y="5391058"/>
              <a:ext cx="445047" cy="1201016"/>
            </a:xfrm>
            <a:prstGeom prst="rect">
              <a:avLst/>
            </a:prstGeom>
          </p:spPr>
        </p:pic>
        <p:sp>
          <p:nvSpPr>
            <p:cNvPr id="28" name="文字方塊 27"/>
            <p:cNvSpPr txBox="1"/>
            <p:nvPr/>
          </p:nvSpPr>
          <p:spPr>
            <a:xfrm>
              <a:off x="3896925" y="1120302"/>
              <a:ext cx="1287532" cy="369332"/>
            </a:xfrm>
            <a:prstGeom prst="rect">
              <a:avLst/>
            </a:prstGeom>
            <a:noFill/>
          </p:spPr>
          <p:txBody>
            <a:bodyPr wrap="none" rtlCol="0">
              <a:spAutoFit/>
            </a:bodyPr>
            <a:lstStyle/>
            <a:p>
              <a:r>
                <a:rPr lang="en-US" altLang="zh-TW" sz="1800" dirty="0"/>
                <a:t>NOD mice</a:t>
              </a:r>
              <a:endParaRPr lang="zh-TW" altLang="en-US" sz="1800" dirty="0"/>
            </a:p>
          </p:txBody>
        </p:sp>
        <p:sp>
          <p:nvSpPr>
            <p:cNvPr id="29" name="文字方塊 28"/>
            <p:cNvSpPr txBox="1"/>
            <p:nvPr/>
          </p:nvSpPr>
          <p:spPr>
            <a:xfrm>
              <a:off x="5934287" y="1124453"/>
              <a:ext cx="1943160" cy="369332"/>
            </a:xfrm>
            <a:prstGeom prst="rect">
              <a:avLst/>
            </a:prstGeom>
            <a:noFill/>
          </p:spPr>
          <p:txBody>
            <a:bodyPr wrap="none" rtlCol="0">
              <a:spAutoFit/>
            </a:bodyPr>
            <a:lstStyle/>
            <a:p>
              <a:pPr algn="ctr"/>
              <a:r>
                <a:rPr lang="en-US" altLang="zh-TW" sz="1800" dirty="0"/>
                <a:t>NOD/</a:t>
              </a:r>
              <a:r>
                <a:rPr lang="en-US" altLang="zh-TW" sz="1800" dirty="0" err="1"/>
                <a:t>pIns</a:t>
              </a:r>
              <a:r>
                <a:rPr lang="en-US" altLang="zh-TW" sz="1800" dirty="0"/>
                <a:t>-</a:t>
              </a:r>
              <a:r>
                <a:rPr lang="el-GR" altLang="zh-TW" sz="1800" dirty="0"/>
                <a:t>α</a:t>
              </a:r>
              <a:r>
                <a:rPr lang="en-US" altLang="zh-TW" sz="1800" dirty="0" smtClean="0"/>
                <a:t>PEG</a:t>
              </a:r>
              <a:endParaRPr lang="zh-TW" altLang="en-US" sz="1800" dirty="0"/>
            </a:p>
          </p:txBody>
        </p:sp>
        <p:sp>
          <p:nvSpPr>
            <p:cNvPr id="59" name="向下箭號 58"/>
            <p:cNvSpPr/>
            <p:nvPr/>
          </p:nvSpPr>
          <p:spPr bwMode="auto">
            <a:xfrm>
              <a:off x="4211960" y="3969060"/>
              <a:ext cx="540060" cy="495055"/>
            </a:xfrm>
            <a:prstGeom prst="downArrow">
              <a:avLst/>
            </a:prstGeom>
            <a:solidFill>
              <a:srgbClr val="FFFF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2000" b="1" i="0" u="none" strike="noStrike" cap="none" normalizeH="0" baseline="0" smtClean="0">
                <a:ln>
                  <a:noFill/>
                </a:ln>
                <a:solidFill>
                  <a:schemeClr val="tx1"/>
                </a:solidFill>
                <a:effectLst/>
                <a:latin typeface="Arial" pitchFamily="34" charset="0"/>
                <a:ea typeface="新細明體" pitchFamily="18" charset="-120"/>
              </a:endParaRPr>
            </a:p>
          </p:txBody>
        </p:sp>
        <p:sp>
          <p:nvSpPr>
            <p:cNvPr id="60" name="向下箭號 59"/>
            <p:cNvSpPr/>
            <p:nvPr/>
          </p:nvSpPr>
          <p:spPr bwMode="auto">
            <a:xfrm>
              <a:off x="6642230" y="3969060"/>
              <a:ext cx="540060" cy="495055"/>
            </a:xfrm>
            <a:prstGeom prst="downArrow">
              <a:avLst/>
            </a:prstGeom>
            <a:solidFill>
              <a:srgbClr val="FFFF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2000" b="1" i="0" u="none" strike="noStrike" cap="none" normalizeH="0" baseline="0" smtClean="0">
                <a:ln>
                  <a:noFill/>
                </a:ln>
                <a:solidFill>
                  <a:schemeClr val="tx1"/>
                </a:solidFill>
                <a:effectLst/>
                <a:latin typeface="Arial" pitchFamily="34" charset="0"/>
                <a:ea typeface="新細明體" pitchFamily="18" charset="-120"/>
              </a:endParaRPr>
            </a:p>
          </p:txBody>
        </p:sp>
        <p:sp>
          <p:nvSpPr>
            <p:cNvPr id="61" name="文字方塊 60"/>
            <p:cNvSpPr txBox="1"/>
            <p:nvPr/>
          </p:nvSpPr>
          <p:spPr>
            <a:xfrm>
              <a:off x="5022050" y="4084608"/>
              <a:ext cx="1252266" cy="400110"/>
            </a:xfrm>
            <a:prstGeom prst="rect">
              <a:avLst/>
            </a:prstGeom>
            <a:noFill/>
          </p:spPr>
          <p:txBody>
            <a:bodyPr wrap="none" rtlCol="0">
              <a:spAutoFit/>
            </a:bodyPr>
            <a:lstStyle/>
            <a:p>
              <a:r>
                <a:rPr lang="en-US" altLang="zh-TW" dirty="0" smtClean="0">
                  <a:solidFill>
                    <a:srgbClr val="FF0000"/>
                  </a:solidFill>
                </a:rPr>
                <a:t>Sacrifice</a:t>
              </a:r>
              <a:endParaRPr lang="zh-TW" altLang="en-US" dirty="0">
                <a:solidFill>
                  <a:srgbClr val="FF0000"/>
                </a:solidFill>
              </a:endParaRPr>
            </a:p>
          </p:txBody>
        </p:sp>
      </p:grpSp>
      <p:sp>
        <p:nvSpPr>
          <p:cNvPr id="62" name="文字方塊 61"/>
          <p:cNvSpPr txBox="1"/>
          <p:nvPr/>
        </p:nvSpPr>
        <p:spPr>
          <a:xfrm>
            <a:off x="791580" y="1403775"/>
            <a:ext cx="1421650" cy="461665"/>
          </a:xfrm>
          <a:prstGeom prst="rect">
            <a:avLst/>
          </a:prstGeom>
          <a:solidFill>
            <a:srgbClr val="FF99FF"/>
          </a:solidFill>
          <a:ln>
            <a:solidFill>
              <a:srgbClr val="FF66FF"/>
            </a:solidFill>
          </a:ln>
        </p:spPr>
        <p:txBody>
          <a:bodyPr wrap="square" rtlCol="0">
            <a:spAutoFit/>
          </a:bodyPr>
          <a:lstStyle/>
          <a:p>
            <a:pPr algn="ctr" fontAlgn="auto">
              <a:spcBef>
                <a:spcPts val="0"/>
              </a:spcBef>
              <a:spcAft>
                <a:spcPts val="0"/>
              </a:spcAft>
            </a:pPr>
            <a:r>
              <a:rPr kumimoji="0" lang="en-US" altLang="zh-TW" sz="2400" dirty="0" smtClean="0">
                <a:solidFill>
                  <a:prstClr val="black"/>
                </a:solidFill>
                <a:latin typeface="+mn-lt"/>
                <a:ea typeface="新細明體"/>
              </a:rPr>
              <a:t>Healthy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linds(horizontal)">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553200" y="6446360"/>
            <a:ext cx="2133600" cy="365125"/>
          </a:xfrm>
        </p:spPr>
        <p:txBody>
          <a:bodyPr/>
          <a:lstStyle/>
          <a:p>
            <a:fld id="{CF99D4FA-62AF-405A-8B3C-58202ADC9D93}" type="slidenum">
              <a:rPr lang="zh-TW" altLang="en-US" sz="1600" smtClean="0">
                <a:solidFill>
                  <a:schemeClr val="tx1"/>
                </a:solidFill>
              </a:rPr>
              <a:pPr/>
              <a:t>21</a:t>
            </a:fld>
            <a:endParaRPr lang="zh-TW" altLang="en-US" sz="1600" dirty="0">
              <a:solidFill>
                <a:schemeClr val="tx1"/>
              </a:solidFill>
            </a:endParaRPr>
          </a:p>
        </p:txBody>
      </p:sp>
      <p:grpSp>
        <p:nvGrpSpPr>
          <p:cNvPr id="3" name="群組 4"/>
          <p:cNvGrpSpPr/>
          <p:nvPr/>
        </p:nvGrpSpPr>
        <p:grpSpPr>
          <a:xfrm>
            <a:off x="1812946" y="913210"/>
            <a:ext cx="1636504" cy="648627"/>
            <a:chOff x="899592" y="692696"/>
            <a:chExt cx="2304256" cy="1004913"/>
          </a:xfrm>
        </p:grpSpPr>
        <p:grpSp>
          <p:nvGrpSpPr>
            <p:cNvPr id="5" name="群組 5"/>
            <p:cNvGrpSpPr/>
            <p:nvPr/>
          </p:nvGrpSpPr>
          <p:grpSpPr>
            <a:xfrm>
              <a:off x="899592" y="692696"/>
              <a:ext cx="2298170" cy="1004913"/>
              <a:chOff x="3707904" y="2420888"/>
              <a:chExt cx="1512168" cy="720080"/>
            </a:xfrm>
          </p:grpSpPr>
          <p:pic>
            <p:nvPicPr>
              <p:cNvPr id="8" name="Picture 2"/>
              <p:cNvPicPr>
                <a:picLocks noChangeAspect="1" noChangeArrowheads="1"/>
              </p:cNvPicPr>
              <p:nvPr/>
            </p:nvPicPr>
            <p:blipFill>
              <a:blip r:embed="rId3" cstate="print">
                <a:clrChange>
                  <a:clrFrom>
                    <a:srgbClr val="FFFFFF"/>
                  </a:clrFrom>
                  <a:clrTo>
                    <a:srgbClr val="FFFFFF">
                      <a:alpha val="0"/>
                    </a:srgbClr>
                  </a:clrTo>
                </a:clrChange>
              </a:blip>
              <a:srcRect l="6842" t="38503" r="21321"/>
              <a:stretch>
                <a:fillRect/>
              </a:stretch>
            </p:blipFill>
            <p:spPr bwMode="auto">
              <a:xfrm>
                <a:off x="3707904" y="2420888"/>
                <a:ext cx="1512168" cy="720080"/>
              </a:xfrm>
              <a:prstGeom prst="rect">
                <a:avLst/>
              </a:prstGeom>
              <a:noFill/>
              <a:ln w="9525">
                <a:noFill/>
                <a:miter lim="800000"/>
                <a:headEnd/>
                <a:tailEnd/>
              </a:ln>
            </p:spPr>
          </p:pic>
          <p:sp>
            <p:nvSpPr>
              <p:cNvPr id="9" name="矩形 8"/>
              <p:cNvSpPr/>
              <p:nvPr/>
            </p:nvSpPr>
            <p:spPr>
              <a:xfrm>
                <a:off x="4181708" y="2575682"/>
                <a:ext cx="379043" cy="306000"/>
              </a:xfrm>
              <a:prstGeom prst="rect">
                <a:avLst/>
              </a:prstGeom>
              <a:solidFill>
                <a:srgbClr val="CBCBCB"/>
              </a:solidFill>
              <a:ln w="6350">
                <a:solidFill>
                  <a:srgbClr val="CBC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7" name="矩形 6"/>
            <p:cNvSpPr/>
            <p:nvPr/>
          </p:nvSpPr>
          <p:spPr>
            <a:xfrm>
              <a:off x="2699792" y="692696"/>
              <a:ext cx="504056"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0" name="矩形 9"/>
          <p:cNvSpPr/>
          <p:nvPr/>
        </p:nvSpPr>
        <p:spPr>
          <a:xfrm>
            <a:off x="1106615" y="1479847"/>
            <a:ext cx="2564338" cy="553998"/>
          </a:xfrm>
          <a:prstGeom prst="rect">
            <a:avLst/>
          </a:prstGeom>
        </p:spPr>
        <p:txBody>
          <a:bodyPr wrap="square">
            <a:spAutoFit/>
          </a:bodyPr>
          <a:lstStyle/>
          <a:p>
            <a:pPr algn="ctr"/>
            <a:r>
              <a:rPr lang="en-US" altLang="zh-TW" sz="1500" dirty="0"/>
              <a:t>NOD</a:t>
            </a:r>
            <a:r>
              <a:rPr lang="zh-TW" altLang="en-US" sz="1500" dirty="0"/>
              <a:t> </a:t>
            </a:r>
            <a:r>
              <a:rPr lang="en-US" altLang="zh-TW" sz="1500" dirty="0"/>
              <a:t>mice, </a:t>
            </a:r>
          </a:p>
          <a:p>
            <a:pPr algn="ctr"/>
            <a:r>
              <a:rPr lang="en-US" altLang="zh-TW" sz="1500" dirty="0"/>
              <a:t>NOD/</a:t>
            </a:r>
            <a:r>
              <a:rPr lang="en-US" altLang="zh-TW" sz="1500" dirty="0" err="1"/>
              <a:t>pIns</a:t>
            </a:r>
            <a:r>
              <a:rPr lang="en-US" altLang="zh-TW" sz="1500" dirty="0"/>
              <a:t>-</a:t>
            </a:r>
            <a:r>
              <a:rPr lang="el-GR" altLang="zh-TW" sz="1500" dirty="0"/>
              <a:t>α</a:t>
            </a:r>
            <a:r>
              <a:rPr lang="en-US" altLang="zh-TW" sz="1500" dirty="0" smtClean="0"/>
              <a:t>PEG </a:t>
            </a:r>
            <a:r>
              <a:rPr lang="en-US" altLang="zh-TW" sz="1500" dirty="0"/>
              <a:t>mice</a:t>
            </a:r>
            <a:endParaRPr lang="zh-TW" altLang="en-US" sz="1500" dirty="0"/>
          </a:p>
        </p:txBody>
      </p:sp>
      <p:sp>
        <p:nvSpPr>
          <p:cNvPr id="11" name="向右箭號 10"/>
          <p:cNvSpPr/>
          <p:nvPr/>
        </p:nvSpPr>
        <p:spPr>
          <a:xfrm>
            <a:off x="3572183" y="1365440"/>
            <a:ext cx="1089071" cy="204201"/>
          </a:xfrm>
          <a:prstGeom prst="rightArrow">
            <a:avLst/>
          </a:prstGeom>
          <a:solidFill>
            <a:schemeClr val="bg1">
              <a:lumMod val="65000"/>
            </a:schemeClr>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文字方塊 11"/>
          <p:cNvSpPr txBox="1"/>
          <p:nvPr/>
        </p:nvSpPr>
        <p:spPr>
          <a:xfrm>
            <a:off x="3619518" y="1098912"/>
            <a:ext cx="961610" cy="338554"/>
          </a:xfrm>
          <a:prstGeom prst="rect">
            <a:avLst/>
          </a:prstGeom>
          <a:noFill/>
        </p:spPr>
        <p:txBody>
          <a:bodyPr wrap="none" rtlCol="0">
            <a:spAutoFit/>
          </a:bodyPr>
          <a:lstStyle/>
          <a:p>
            <a:r>
              <a:rPr lang="en-US" altLang="zh-TW" sz="1600" dirty="0"/>
              <a:t>10</a:t>
            </a:r>
            <a:r>
              <a:rPr lang="zh-TW" altLang="en-US" sz="1600" dirty="0"/>
              <a:t> </a:t>
            </a:r>
            <a:r>
              <a:rPr lang="en-US" altLang="zh-TW" sz="1600" dirty="0"/>
              <a:t>weeks</a:t>
            </a:r>
            <a:endParaRPr lang="zh-TW" altLang="en-US" sz="1600" dirty="0"/>
          </a:p>
        </p:txBody>
      </p:sp>
      <p:sp>
        <p:nvSpPr>
          <p:cNvPr id="13" name="文字方塊 12"/>
          <p:cNvSpPr txBox="1"/>
          <p:nvPr/>
        </p:nvSpPr>
        <p:spPr>
          <a:xfrm>
            <a:off x="4707677" y="1137347"/>
            <a:ext cx="3067435" cy="584775"/>
          </a:xfrm>
          <a:prstGeom prst="rect">
            <a:avLst/>
          </a:prstGeom>
          <a:noFill/>
        </p:spPr>
        <p:txBody>
          <a:bodyPr wrap="square" rtlCol="0">
            <a:spAutoFit/>
          </a:bodyPr>
          <a:lstStyle/>
          <a:p>
            <a:pPr algn="ctr"/>
            <a:r>
              <a:rPr lang="en-US" altLang="zh-TW" sz="1600" dirty="0" smtClean="0"/>
              <a:t>measure </a:t>
            </a:r>
            <a:r>
              <a:rPr lang="en-US" altLang="zh-TW" sz="1600" dirty="0"/>
              <a:t>the </a:t>
            </a:r>
            <a:r>
              <a:rPr lang="en-US" altLang="zh-TW" sz="1600" dirty="0" smtClean="0"/>
              <a:t>size and number </a:t>
            </a:r>
            <a:r>
              <a:rPr lang="en-US" altLang="zh-TW" sz="1600" dirty="0"/>
              <a:t>of </a:t>
            </a:r>
            <a:r>
              <a:rPr lang="en-US" altLang="zh-TW" sz="1600" dirty="0" smtClean="0"/>
              <a:t>islets by </a:t>
            </a:r>
            <a:r>
              <a:rPr lang="en-US" altLang="zh-TW" sz="1600" dirty="0"/>
              <a:t>H&amp;E stain</a:t>
            </a:r>
            <a:endParaRPr lang="zh-TW" altLang="en-US" sz="1600" dirty="0"/>
          </a:p>
        </p:txBody>
      </p:sp>
      <p:sp>
        <p:nvSpPr>
          <p:cNvPr id="14" name="文字方塊 13"/>
          <p:cNvSpPr txBox="1"/>
          <p:nvPr/>
        </p:nvSpPr>
        <p:spPr>
          <a:xfrm>
            <a:off x="296524" y="8620"/>
            <a:ext cx="8847475" cy="937949"/>
          </a:xfrm>
          <a:prstGeom prst="rect">
            <a:avLst/>
          </a:prstGeom>
          <a:noFill/>
        </p:spPr>
        <p:txBody>
          <a:bodyPr wrap="square" rtlCol="0">
            <a:spAutoFit/>
          </a:bodyPr>
          <a:lstStyle/>
          <a:p>
            <a:pPr algn="ctr">
              <a:lnSpc>
                <a:spcPct val="120000"/>
              </a:lnSpc>
            </a:pPr>
            <a:r>
              <a:rPr lang="en-US" altLang="zh-TW" sz="2400" b="1" dirty="0">
                <a:solidFill>
                  <a:srgbClr val="0000CC"/>
                </a:solidFill>
              </a:rPr>
              <a:t>To </a:t>
            </a:r>
            <a:r>
              <a:rPr lang="en-US" altLang="zh-TW" sz="2400" b="1" dirty="0" smtClean="0">
                <a:solidFill>
                  <a:srgbClr val="0000CC"/>
                </a:solidFill>
              </a:rPr>
              <a:t>assess the size</a:t>
            </a:r>
            <a:r>
              <a:rPr lang="en-US" altLang="zh-TW" sz="2400" dirty="0" smtClean="0">
                <a:solidFill>
                  <a:srgbClr val="0000CC"/>
                </a:solidFill>
              </a:rPr>
              <a:t> and</a:t>
            </a:r>
            <a:r>
              <a:rPr lang="en-US" altLang="zh-TW" sz="2400" b="1" dirty="0" smtClean="0">
                <a:solidFill>
                  <a:srgbClr val="0000CC"/>
                </a:solidFill>
              </a:rPr>
              <a:t> number of pancreatic islets </a:t>
            </a:r>
          </a:p>
          <a:p>
            <a:pPr algn="ctr">
              <a:lnSpc>
                <a:spcPct val="120000"/>
              </a:lnSpc>
            </a:pPr>
            <a:r>
              <a:rPr lang="en-US" altLang="zh-TW" sz="2400" b="1" dirty="0" smtClean="0">
                <a:solidFill>
                  <a:srgbClr val="0000CC"/>
                </a:solidFill>
              </a:rPr>
              <a:t>in </a:t>
            </a:r>
            <a:r>
              <a:rPr lang="en-US" altLang="zh-TW" sz="2400" b="1" dirty="0">
                <a:solidFill>
                  <a:srgbClr val="0000CC"/>
                </a:solidFill>
              </a:rPr>
              <a:t>NOD and NOD/</a:t>
            </a:r>
            <a:r>
              <a:rPr lang="en-US" altLang="zh-TW" sz="2400" b="1" dirty="0" err="1">
                <a:solidFill>
                  <a:srgbClr val="0000CC"/>
                </a:solidFill>
              </a:rPr>
              <a:t>pIns</a:t>
            </a:r>
            <a:r>
              <a:rPr lang="en-US" altLang="zh-TW" sz="2400" b="1" dirty="0">
                <a:solidFill>
                  <a:srgbClr val="0000CC"/>
                </a:solidFill>
              </a:rPr>
              <a:t>-</a:t>
            </a:r>
            <a:r>
              <a:rPr lang="el-GR" altLang="zh-TW" sz="2400" b="1" dirty="0">
                <a:solidFill>
                  <a:srgbClr val="0000CC"/>
                </a:solidFill>
              </a:rPr>
              <a:t>α</a:t>
            </a:r>
            <a:r>
              <a:rPr lang="en-US" altLang="zh-TW" sz="2400" b="1" dirty="0">
                <a:solidFill>
                  <a:srgbClr val="0000CC"/>
                </a:solidFill>
              </a:rPr>
              <a:t>PEG mice</a:t>
            </a:r>
            <a:endParaRPr lang="zh-TW" altLang="en-US" sz="2400" b="1" dirty="0">
              <a:solidFill>
                <a:srgbClr val="0000CC"/>
              </a:solidFill>
            </a:endParaRPr>
          </a:p>
        </p:txBody>
      </p:sp>
      <p:pic>
        <p:nvPicPr>
          <p:cNvPr id="15" name="圖片 14" descr="p540097-human_pancreas-spl.jpg"/>
          <p:cNvPicPr>
            <a:picLocks noChangeAspect="1"/>
          </p:cNvPicPr>
          <p:nvPr/>
        </p:nvPicPr>
        <p:blipFill>
          <a:blip r:embed="rId4" cstate="print">
            <a:clrChange>
              <a:clrFrom>
                <a:srgbClr val="FFFFFF"/>
              </a:clrFrom>
              <a:clrTo>
                <a:srgbClr val="FFFFFF">
                  <a:alpha val="0"/>
                </a:srgbClr>
              </a:clrTo>
            </a:clrChange>
          </a:blip>
          <a:stretch>
            <a:fillRect/>
          </a:stretch>
        </p:blipFill>
        <p:spPr>
          <a:xfrm>
            <a:off x="2356693" y="1093540"/>
            <a:ext cx="471056" cy="287966"/>
          </a:xfrm>
          <a:prstGeom prst="rect">
            <a:avLst/>
          </a:prstGeom>
        </p:spPr>
      </p:pic>
      <p:sp>
        <p:nvSpPr>
          <p:cNvPr id="56" name="矩形 55"/>
          <p:cNvSpPr/>
          <p:nvPr/>
        </p:nvSpPr>
        <p:spPr>
          <a:xfrm>
            <a:off x="206515" y="5994285"/>
            <a:ext cx="8730970" cy="707886"/>
          </a:xfrm>
          <a:prstGeom prst="rect">
            <a:avLst/>
          </a:prstGeom>
        </p:spPr>
        <p:txBody>
          <a:bodyPr wrap="square">
            <a:spAutoFit/>
          </a:bodyPr>
          <a:lstStyle/>
          <a:p>
            <a:pPr algn="just"/>
            <a:r>
              <a:rPr lang="zh-TW" altLang="en-US" b="1" dirty="0" smtClean="0"/>
              <a:t>The size </a:t>
            </a:r>
            <a:r>
              <a:rPr lang="en-US" altLang="zh-TW" b="1" dirty="0" smtClean="0"/>
              <a:t>and  number of pancreatic islets in</a:t>
            </a:r>
            <a:r>
              <a:rPr lang="zh-TW" altLang="en-US" b="1" dirty="0" smtClean="0"/>
              <a:t> </a:t>
            </a:r>
            <a:r>
              <a:rPr lang="en-US" altLang="zh-TW" b="1" dirty="0"/>
              <a:t>NOD/</a:t>
            </a:r>
            <a:r>
              <a:rPr lang="en-US" altLang="zh-TW" b="1" dirty="0" err="1"/>
              <a:t>pIns</a:t>
            </a:r>
            <a:r>
              <a:rPr lang="en-US" altLang="zh-TW" b="1" dirty="0"/>
              <a:t>-</a:t>
            </a:r>
            <a:r>
              <a:rPr lang="el-GR" altLang="zh-TW" b="1" dirty="0"/>
              <a:t>α</a:t>
            </a:r>
            <a:r>
              <a:rPr lang="en-US" altLang="zh-TW" b="1" dirty="0"/>
              <a:t>PEG</a:t>
            </a:r>
            <a:r>
              <a:rPr lang="zh-TW" altLang="en-US" b="1" dirty="0" smtClean="0"/>
              <a:t> </a:t>
            </a:r>
            <a:r>
              <a:rPr lang="zh-TW" altLang="en-US" b="1" dirty="0"/>
              <a:t>mice </a:t>
            </a:r>
            <a:r>
              <a:rPr lang="en-US" altLang="zh-TW" b="1" dirty="0" smtClean="0"/>
              <a:t>is</a:t>
            </a:r>
            <a:r>
              <a:rPr lang="zh-TW" altLang="en-US" b="1" dirty="0" smtClean="0"/>
              <a:t> </a:t>
            </a:r>
            <a:r>
              <a:rPr lang="zh-TW" altLang="en-US" b="1" dirty="0"/>
              <a:t>identical with </a:t>
            </a:r>
            <a:r>
              <a:rPr lang="en-US" altLang="zh-TW" b="1" dirty="0" smtClean="0"/>
              <a:t>wild-type </a:t>
            </a:r>
            <a:r>
              <a:rPr lang="zh-TW" altLang="en-US" b="1" dirty="0" smtClean="0"/>
              <a:t>NOD </a:t>
            </a:r>
            <a:r>
              <a:rPr lang="zh-TW" altLang="en-US" b="1" dirty="0"/>
              <a:t>mice. </a:t>
            </a:r>
            <a:endParaRPr lang="en-US" altLang="zh-TW" b="1" dirty="0" smtClean="0"/>
          </a:p>
        </p:txBody>
      </p:sp>
      <p:grpSp>
        <p:nvGrpSpPr>
          <p:cNvPr id="62" name="群組 61"/>
          <p:cNvGrpSpPr/>
          <p:nvPr/>
        </p:nvGrpSpPr>
        <p:grpSpPr>
          <a:xfrm>
            <a:off x="26495" y="2033845"/>
            <a:ext cx="8233244" cy="3975900"/>
            <a:chOff x="26495" y="2033845"/>
            <a:chExt cx="8233244" cy="3975900"/>
          </a:xfrm>
        </p:grpSpPr>
        <p:grpSp>
          <p:nvGrpSpPr>
            <p:cNvPr id="59" name="群組 58"/>
            <p:cNvGrpSpPr/>
            <p:nvPr/>
          </p:nvGrpSpPr>
          <p:grpSpPr>
            <a:xfrm>
              <a:off x="26495" y="2033845"/>
              <a:ext cx="8226047" cy="3975900"/>
              <a:chOff x="26495" y="2033845"/>
              <a:chExt cx="8226047" cy="3975900"/>
            </a:xfrm>
          </p:grpSpPr>
          <p:grpSp>
            <p:nvGrpSpPr>
              <p:cNvPr id="6" name="群組 58"/>
              <p:cNvGrpSpPr/>
              <p:nvPr/>
            </p:nvGrpSpPr>
            <p:grpSpPr>
              <a:xfrm>
                <a:off x="3390978" y="2483895"/>
                <a:ext cx="2362043" cy="3309236"/>
                <a:chOff x="5102402" y="2261218"/>
                <a:chExt cx="2362043" cy="3309236"/>
              </a:xfrm>
            </p:grpSpPr>
            <p:pic>
              <p:nvPicPr>
                <p:cNvPr id="4" name="圖片 3"/>
                <p:cNvPicPr>
                  <a:picLocks noChangeAspect="1"/>
                </p:cNvPicPr>
                <p:nvPr/>
              </p:nvPicPr>
              <p:blipFill rotWithShape="1">
                <a:blip r:embed="rId5" cstate="print"/>
                <a:srcRect l="40944" t="33900" r="45669" b="27600"/>
                <a:stretch/>
              </p:blipFill>
              <p:spPr>
                <a:xfrm>
                  <a:off x="5102402" y="2261218"/>
                  <a:ext cx="1988472" cy="3309236"/>
                </a:xfrm>
                <a:prstGeom prst="rect">
                  <a:avLst/>
                </a:prstGeom>
              </p:spPr>
            </p:pic>
            <p:sp>
              <p:nvSpPr>
                <p:cNvPr id="50" name="文字方塊 49"/>
                <p:cNvSpPr txBox="1"/>
                <p:nvPr/>
              </p:nvSpPr>
              <p:spPr>
                <a:xfrm>
                  <a:off x="6895058" y="4568166"/>
                  <a:ext cx="569387" cy="307777"/>
                </a:xfrm>
                <a:prstGeom prst="rect">
                  <a:avLst/>
                </a:prstGeom>
                <a:noFill/>
              </p:spPr>
              <p:txBody>
                <a:bodyPr wrap="none" rtlCol="0">
                  <a:spAutoFit/>
                </a:bodyPr>
                <a:lstStyle/>
                <a:p>
                  <a:r>
                    <a:rPr lang="en-US" altLang="zh-TW" sz="1400" b="1" dirty="0" smtClean="0"/>
                    <a:t>(n=5)</a:t>
                  </a:r>
                  <a:endParaRPr lang="zh-TW" altLang="en-US" sz="1400" b="1" dirty="0"/>
                </a:p>
              </p:txBody>
            </p:sp>
          </p:grpSp>
          <p:grpSp>
            <p:nvGrpSpPr>
              <p:cNvPr id="18" name="群組 57"/>
              <p:cNvGrpSpPr/>
              <p:nvPr/>
            </p:nvGrpSpPr>
            <p:grpSpPr>
              <a:xfrm>
                <a:off x="251520" y="2258870"/>
                <a:ext cx="2877902" cy="3575833"/>
                <a:chOff x="1862076" y="2054488"/>
                <a:chExt cx="2877902" cy="3575833"/>
              </a:xfrm>
            </p:grpSpPr>
            <p:sp>
              <p:nvSpPr>
                <p:cNvPr id="37" name="文字方塊 36"/>
                <p:cNvSpPr txBox="1"/>
                <p:nvPr/>
              </p:nvSpPr>
              <p:spPr>
                <a:xfrm>
                  <a:off x="2278450" y="2063433"/>
                  <a:ext cx="588057" cy="307777"/>
                </a:xfrm>
                <a:prstGeom prst="rect">
                  <a:avLst/>
                </a:prstGeom>
                <a:solidFill>
                  <a:schemeClr val="accent5">
                    <a:lumMod val="20000"/>
                    <a:lumOff val="80000"/>
                  </a:schemeClr>
                </a:solidFill>
              </p:spPr>
              <p:txBody>
                <a:bodyPr wrap="square" rtlCol="0">
                  <a:spAutoFit/>
                </a:bodyPr>
                <a:lstStyle/>
                <a:p>
                  <a:r>
                    <a:rPr lang="en-US" altLang="zh-TW" sz="1400" dirty="0" smtClean="0"/>
                    <a:t>NOD</a:t>
                  </a:r>
                  <a:endParaRPr lang="zh-TW" altLang="en-US" sz="1400" dirty="0"/>
                </a:p>
              </p:txBody>
            </p:sp>
            <p:sp>
              <p:nvSpPr>
                <p:cNvPr id="16" name="文字方塊 15"/>
                <p:cNvSpPr txBox="1"/>
                <p:nvPr/>
              </p:nvSpPr>
              <p:spPr>
                <a:xfrm>
                  <a:off x="3373638" y="2054488"/>
                  <a:ext cx="1352743" cy="307777"/>
                </a:xfrm>
                <a:prstGeom prst="rect">
                  <a:avLst/>
                </a:prstGeom>
                <a:solidFill>
                  <a:srgbClr val="FFFFCC"/>
                </a:solidFill>
              </p:spPr>
              <p:txBody>
                <a:bodyPr wrap="none" rtlCol="0">
                  <a:spAutoFit/>
                </a:bodyPr>
                <a:lstStyle/>
                <a:p>
                  <a:r>
                    <a:rPr lang="en-US" altLang="zh-TW" sz="1400" dirty="0" smtClean="0"/>
                    <a:t>NOD/</a:t>
                  </a:r>
                  <a:r>
                    <a:rPr lang="en-US" altLang="zh-TW" sz="1400" dirty="0" err="1" smtClean="0"/>
                    <a:t>pIns</a:t>
                  </a:r>
                  <a:r>
                    <a:rPr lang="en-US" altLang="zh-TW" sz="1400" dirty="0" smtClean="0"/>
                    <a:t>-</a:t>
                  </a:r>
                  <a:r>
                    <a:rPr lang="el-GR" altLang="zh-TW" sz="1400" dirty="0" smtClean="0"/>
                    <a:t>α</a:t>
                  </a:r>
                  <a:r>
                    <a:rPr lang="en-US" altLang="zh-TW" sz="1400" dirty="0" smtClean="0"/>
                    <a:t>PEG</a:t>
                  </a:r>
                  <a:endParaRPr lang="zh-TW" altLang="en-US" sz="1400" dirty="0"/>
                </a:p>
              </p:txBody>
            </p:sp>
            <p:pic>
              <p:nvPicPr>
                <p:cNvPr id="17" name="圖片 16"/>
                <p:cNvPicPr>
                  <a:picLocks noChangeAspect="1"/>
                </p:cNvPicPr>
                <p:nvPr/>
              </p:nvPicPr>
              <p:blipFill rotWithShape="1">
                <a:blip r:embed="rId6" cstate="print"/>
                <a:srcRect l="45627" t="49395" r="41978" b="33938"/>
                <a:stretch/>
              </p:blipFill>
              <p:spPr>
                <a:xfrm>
                  <a:off x="3360758" y="2341949"/>
                  <a:ext cx="1379220" cy="1043153"/>
                </a:xfrm>
                <a:prstGeom prst="rect">
                  <a:avLst/>
                </a:prstGeom>
              </p:spPr>
            </p:pic>
            <p:pic>
              <p:nvPicPr>
                <p:cNvPr id="22" name="圖片 21"/>
                <p:cNvPicPr>
                  <a:picLocks noChangeAspect="1"/>
                </p:cNvPicPr>
                <p:nvPr/>
              </p:nvPicPr>
              <p:blipFill rotWithShape="1">
                <a:blip r:embed="rId7" cstate="print"/>
                <a:srcRect l="44078" t="48049" r="48122" b="40900"/>
                <a:stretch/>
              </p:blipFill>
              <p:spPr>
                <a:xfrm>
                  <a:off x="3347130" y="4526450"/>
                  <a:ext cx="1369415" cy="1091185"/>
                </a:xfrm>
                <a:prstGeom prst="rect">
                  <a:avLst/>
                </a:prstGeom>
              </p:spPr>
            </p:pic>
            <p:grpSp>
              <p:nvGrpSpPr>
                <p:cNvPr id="23" name="群組 22"/>
                <p:cNvGrpSpPr/>
                <p:nvPr/>
              </p:nvGrpSpPr>
              <p:grpSpPr>
                <a:xfrm>
                  <a:off x="3471066" y="5458258"/>
                  <a:ext cx="362116" cy="102870"/>
                  <a:chOff x="2745105" y="3375660"/>
                  <a:chExt cx="323850" cy="102870"/>
                </a:xfrm>
              </p:grpSpPr>
              <p:cxnSp>
                <p:nvCxnSpPr>
                  <p:cNvPr id="24" name="直線接點 23"/>
                  <p:cNvCxnSpPr/>
                  <p:nvPr/>
                </p:nvCxnSpPr>
                <p:spPr>
                  <a:xfrm>
                    <a:off x="2745105" y="3425190"/>
                    <a:ext cx="3238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接點 24"/>
                  <p:cNvCxnSpPr/>
                  <p:nvPr/>
                </p:nvCxnSpPr>
                <p:spPr>
                  <a:xfrm>
                    <a:off x="2747010" y="3375660"/>
                    <a:ext cx="0" cy="1028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接點 25"/>
                  <p:cNvCxnSpPr/>
                  <p:nvPr/>
                </p:nvCxnSpPr>
                <p:spPr>
                  <a:xfrm>
                    <a:off x="3068955" y="3375660"/>
                    <a:ext cx="0" cy="1028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7" name="圖片 26"/>
                <p:cNvPicPr>
                  <a:picLocks noChangeAspect="1"/>
                </p:cNvPicPr>
                <p:nvPr/>
              </p:nvPicPr>
              <p:blipFill rotWithShape="1">
                <a:blip r:embed="rId8" cstate="print"/>
                <a:srcRect l="42932" t="41184" r="40139" b="36077"/>
                <a:stretch/>
              </p:blipFill>
              <p:spPr>
                <a:xfrm>
                  <a:off x="3357231" y="3438872"/>
                  <a:ext cx="1371600" cy="1036320"/>
                </a:xfrm>
                <a:prstGeom prst="rect">
                  <a:avLst/>
                </a:prstGeom>
              </p:spPr>
            </p:pic>
            <p:grpSp>
              <p:nvGrpSpPr>
                <p:cNvPr id="28" name="群組 27"/>
                <p:cNvGrpSpPr/>
                <p:nvPr/>
              </p:nvGrpSpPr>
              <p:grpSpPr>
                <a:xfrm>
                  <a:off x="3452265" y="4305668"/>
                  <a:ext cx="362116" cy="102870"/>
                  <a:chOff x="2745105" y="3375660"/>
                  <a:chExt cx="323850" cy="102870"/>
                </a:xfrm>
              </p:grpSpPr>
              <p:cxnSp>
                <p:nvCxnSpPr>
                  <p:cNvPr id="29" name="直線接點 28"/>
                  <p:cNvCxnSpPr/>
                  <p:nvPr/>
                </p:nvCxnSpPr>
                <p:spPr>
                  <a:xfrm>
                    <a:off x="2745105" y="3425190"/>
                    <a:ext cx="3238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接點 29"/>
                  <p:cNvCxnSpPr/>
                  <p:nvPr/>
                </p:nvCxnSpPr>
                <p:spPr>
                  <a:xfrm>
                    <a:off x="2747010" y="3375660"/>
                    <a:ext cx="0" cy="1028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接點 30"/>
                  <p:cNvCxnSpPr/>
                  <p:nvPr/>
                </p:nvCxnSpPr>
                <p:spPr>
                  <a:xfrm>
                    <a:off x="3068955" y="3375660"/>
                    <a:ext cx="0" cy="1028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2" name="圖片 31"/>
                <p:cNvPicPr>
                  <a:picLocks noChangeAspect="1"/>
                </p:cNvPicPr>
                <p:nvPr/>
              </p:nvPicPr>
              <p:blipFill rotWithShape="1">
                <a:blip r:embed="rId9" cstate="print"/>
                <a:srcRect l="43577" t="43709" r="43553" b="38735"/>
                <a:stretch/>
              </p:blipFill>
              <p:spPr>
                <a:xfrm>
                  <a:off x="1863689" y="2341949"/>
                  <a:ext cx="1359408" cy="1043153"/>
                </a:xfrm>
                <a:prstGeom prst="rect">
                  <a:avLst/>
                </a:prstGeom>
              </p:spPr>
            </p:pic>
            <p:grpSp>
              <p:nvGrpSpPr>
                <p:cNvPr id="33" name="群組 32"/>
                <p:cNvGrpSpPr/>
                <p:nvPr/>
              </p:nvGrpSpPr>
              <p:grpSpPr>
                <a:xfrm>
                  <a:off x="1915060" y="3214743"/>
                  <a:ext cx="362116" cy="102870"/>
                  <a:chOff x="2745105" y="3375660"/>
                  <a:chExt cx="323850" cy="102870"/>
                </a:xfrm>
              </p:grpSpPr>
              <p:cxnSp>
                <p:nvCxnSpPr>
                  <p:cNvPr id="34" name="直線接點 33"/>
                  <p:cNvCxnSpPr/>
                  <p:nvPr/>
                </p:nvCxnSpPr>
                <p:spPr>
                  <a:xfrm>
                    <a:off x="2745105" y="3425190"/>
                    <a:ext cx="3238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接點 34"/>
                  <p:cNvCxnSpPr/>
                  <p:nvPr/>
                </p:nvCxnSpPr>
                <p:spPr>
                  <a:xfrm>
                    <a:off x="2747010" y="3375660"/>
                    <a:ext cx="0" cy="1028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線接點 35"/>
                  <p:cNvCxnSpPr/>
                  <p:nvPr/>
                </p:nvCxnSpPr>
                <p:spPr>
                  <a:xfrm>
                    <a:off x="3068955" y="3375660"/>
                    <a:ext cx="0" cy="1028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8" name="圖片 37"/>
                <p:cNvPicPr>
                  <a:picLocks noChangeAspect="1"/>
                </p:cNvPicPr>
                <p:nvPr/>
              </p:nvPicPr>
              <p:blipFill rotWithShape="1">
                <a:blip r:embed="rId10" cstate="print"/>
                <a:srcRect l="38800" t="39052" r="47370" b="42145"/>
                <a:stretch/>
              </p:blipFill>
              <p:spPr>
                <a:xfrm>
                  <a:off x="1863689" y="3438872"/>
                  <a:ext cx="1347216" cy="1030224"/>
                </a:xfrm>
                <a:prstGeom prst="rect">
                  <a:avLst/>
                </a:prstGeom>
              </p:spPr>
            </p:pic>
            <p:grpSp>
              <p:nvGrpSpPr>
                <p:cNvPr id="39" name="群組 38"/>
                <p:cNvGrpSpPr/>
                <p:nvPr/>
              </p:nvGrpSpPr>
              <p:grpSpPr>
                <a:xfrm>
                  <a:off x="1924033" y="4312935"/>
                  <a:ext cx="362116" cy="102870"/>
                  <a:chOff x="2745105" y="3375660"/>
                  <a:chExt cx="323850" cy="102870"/>
                </a:xfrm>
              </p:grpSpPr>
              <p:cxnSp>
                <p:nvCxnSpPr>
                  <p:cNvPr id="40" name="直線接點 39"/>
                  <p:cNvCxnSpPr/>
                  <p:nvPr/>
                </p:nvCxnSpPr>
                <p:spPr>
                  <a:xfrm>
                    <a:off x="2745105" y="3425190"/>
                    <a:ext cx="3238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接點 40"/>
                  <p:cNvCxnSpPr/>
                  <p:nvPr/>
                </p:nvCxnSpPr>
                <p:spPr>
                  <a:xfrm>
                    <a:off x="2747010" y="3375660"/>
                    <a:ext cx="0" cy="1028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接點 41"/>
                  <p:cNvCxnSpPr/>
                  <p:nvPr/>
                </p:nvCxnSpPr>
                <p:spPr>
                  <a:xfrm>
                    <a:off x="3068955" y="3375660"/>
                    <a:ext cx="0" cy="1028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3" name="圖片 42"/>
                <p:cNvPicPr>
                  <a:picLocks noChangeAspect="1"/>
                </p:cNvPicPr>
                <p:nvPr/>
              </p:nvPicPr>
              <p:blipFill rotWithShape="1">
                <a:blip r:embed="rId11" cstate="print"/>
                <a:srcRect l="41933" t="42644" r="40716" b="31699"/>
                <a:stretch/>
              </p:blipFill>
              <p:spPr>
                <a:xfrm>
                  <a:off x="1876332" y="4529987"/>
                  <a:ext cx="1322831" cy="1100334"/>
                </a:xfrm>
                <a:prstGeom prst="rect">
                  <a:avLst/>
                </a:prstGeom>
              </p:spPr>
            </p:pic>
            <p:grpSp>
              <p:nvGrpSpPr>
                <p:cNvPr id="44" name="群組 43"/>
                <p:cNvGrpSpPr/>
                <p:nvPr/>
              </p:nvGrpSpPr>
              <p:grpSpPr>
                <a:xfrm>
                  <a:off x="1934513" y="5449677"/>
                  <a:ext cx="362116" cy="102870"/>
                  <a:chOff x="2745105" y="3375660"/>
                  <a:chExt cx="323850" cy="102870"/>
                </a:xfrm>
              </p:grpSpPr>
              <p:cxnSp>
                <p:nvCxnSpPr>
                  <p:cNvPr id="45" name="直線接點 44"/>
                  <p:cNvCxnSpPr/>
                  <p:nvPr/>
                </p:nvCxnSpPr>
                <p:spPr>
                  <a:xfrm>
                    <a:off x="2745105" y="3425190"/>
                    <a:ext cx="3238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接點 45"/>
                  <p:cNvCxnSpPr/>
                  <p:nvPr/>
                </p:nvCxnSpPr>
                <p:spPr>
                  <a:xfrm>
                    <a:off x="2747010" y="3375660"/>
                    <a:ext cx="0" cy="1028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接點 46"/>
                  <p:cNvCxnSpPr/>
                  <p:nvPr/>
                </p:nvCxnSpPr>
                <p:spPr>
                  <a:xfrm>
                    <a:off x="3068955" y="3375660"/>
                    <a:ext cx="0" cy="1028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8" name="文字方塊 47"/>
                <p:cNvSpPr txBox="1"/>
                <p:nvPr/>
              </p:nvSpPr>
              <p:spPr>
                <a:xfrm>
                  <a:off x="1862076" y="3077489"/>
                  <a:ext cx="486030" cy="230832"/>
                </a:xfrm>
                <a:prstGeom prst="rect">
                  <a:avLst/>
                </a:prstGeom>
                <a:noFill/>
              </p:spPr>
              <p:txBody>
                <a:bodyPr wrap="none" rtlCol="0">
                  <a:spAutoFit/>
                </a:bodyPr>
                <a:lstStyle/>
                <a:p>
                  <a:r>
                    <a:rPr lang="en-US" altLang="zh-TW" sz="900" b="1" dirty="0" smtClean="0"/>
                    <a:t>50 </a:t>
                  </a:r>
                  <a:r>
                    <a:rPr lang="el-GR" altLang="zh-TW" sz="900" b="1" dirty="0" smtClean="0"/>
                    <a:t>μ</a:t>
                  </a:r>
                  <a:r>
                    <a:rPr lang="en-US" altLang="zh-TW" sz="900" b="1" dirty="0" smtClean="0"/>
                    <a:t>m</a:t>
                  </a:r>
                  <a:endParaRPr lang="zh-TW" altLang="en-US" sz="900" b="1" dirty="0"/>
                </a:p>
              </p:txBody>
            </p:sp>
            <p:grpSp>
              <p:nvGrpSpPr>
                <p:cNvPr id="49" name="群組 17"/>
                <p:cNvGrpSpPr/>
                <p:nvPr/>
              </p:nvGrpSpPr>
              <p:grpSpPr>
                <a:xfrm>
                  <a:off x="3438460" y="3212893"/>
                  <a:ext cx="362116" cy="102870"/>
                  <a:chOff x="2745105" y="3375660"/>
                  <a:chExt cx="323850" cy="102870"/>
                </a:xfrm>
              </p:grpSpPr>
              <p:cxnSp>
                <p:nvCxnSpPr>
                  <p:cNvPr id="19" name="直線接點 18"/>
                  <p:cNvCxnSpPr/>
                  <p:nvPr/>
                </p:nvCxnSpPr>
                <p:spPr>
                  <a:xfrm>
                    <a:off x="2745105" y="3425190"/>
                    <a:ext cx="3238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a:xfrm>
                    <a:off x="2747010" y="3375660"/>
                    <a:ext cx="0" cy="1028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a:xfrm>
                    <a:off x="3068955" y="3375660"/>
                    <a:ext cx="0" cy="1028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52" name="群組 19"/>
              <p:cNvGrpSpPr/>
              <p:nvPr/>
            </p:nvGrpSpPr>
            <p:grpSpPr>
              <a:xfrm>
                <a:off x="5967155" y="2348880"/>
                <a:ext cx="2285387" cy="3660865"/>
                <a:chOff x="1459397" y="2753779"/>
                <a:chExt cx="2285387" cy="3660865"/>
              </a:xfrm>
            </p:grpSpPr>
            <p:pic>
              <p:nvPicPr>
                <p:cNvPr id="53" name="圖片 52"/>
                <p:cNvPicPr>
                  <a:picLocks noChangeAspect="1"/>
                </p:cNvPicPr>
                <p:nvPr/>
              </p:nvPicPr>
              <p:blipFill rotWithShape="1">
                <a:blip r:embed="rId12" cstate="print"/>
                <a:srcRect l="44403" t="34384" r="43632" b="28031"/>
                <a:stretch/>
              </p:blipFill>
              <p:spPr>
                <a:xfrm>
                  <a:off x="1459397" y="2753779"/>
                  <a:ext cx="2071818" cy="3660865"/>
                </a:xfrm>
                <a:prstGeom prst="rect">
                  <a:avLst/>
                </a:prstGeom>
              </p:spPr>
            </p:pic>
            <p:sp>
              <p:nvSpPr>
                <p:cNvPr id="54" name="文字方塊 53"/>
                <p:cNvSpPr txBox="1"/>
                <p:nvPr/>
              </p:nvSpPr>
              <p:spPr>
                <a:xfrm>
                  <a:off x="3175397" y="5300062"/>
                  <a:ext cx="569387" cy="307777"/>
                </a:xfrm>
                <a:prstGeom prst="rect">
                  <a:avLst/>
                </a:prstGeom>
                <a:noFill/>
              </p:spPr>
              <p:txBody>
                <a:bodyPr wrap="none" rtlCol="0">
                  <a:spAutoFit/>
                </a:bodyPr>
                <a:lstStyle/>
                <a:p>
                  <a:r>
                    <a:rPr lang="en-US" altLang="zh-TW" sz="1400" b="1" dirty="0" smtClean="0"/>
                    <a:t>(n=5)</a:t>
                  </a:r>
                  <a:endParaRPr lang="zh-TW" altLang="en-US" sz="1400" b="1" dirty="0"/>
                </a:p>
              </p:txBody>
            </p:sp>
          </p:grpSp>
          <p:sp>
            <p:nvSpPr>
              <p:cNvPr id="55" name="文字方塊 54"/>
              <p:cNvSpPr txBox="1"/>
              <p:nvPr/>
            </p:nvSpPr>
            <p:spPr>
              <a:xfrm>
                <a:off x="26495" y="2033845"/>
                <a:ext cx="407484" cy="461665"/>
              </a:xfrm>
              <a:prstGeom prst="rect">
                <a:avLst/>
              </a:prstGeom>
              <a:noFill/>
            </p:spPr>
            <p:txBody>
              <a:bodyPr wrap="none" rtlCol="0">
                <a:spAutoFit/>
              </a:bodyPr>
              <a:lstStyle/>
              <a:p>
                <a:r>
                  <a:rPr lang="en-US" altLang="zh-TW" sz="2400" dirty="0" smtClean="0"/>
                  <a:t>A</a:t>
                </a:r>
                <a:endParaRPr lang="zh-TW" altLang="en-US" sz="2400" dirty="0"/>
              </a:p>
            </p:txBody>
          </p:sp>
          <p:sp>
            <p:nvSpPr>
              <p:cNvPr id="57" name="文字方塊 56"/>
              <p:cNvSpPr txBox="1"/>
              <p:nvPr/>
            </p:nvSpPr>
            <p:spPr>
              <a:xfrm>
                <a:off x="3311860" y="2033845"/>
                <a:ext cx="407484" cy="461665"/>
              </a:xfrm>
              <a:prstGeom prst="rect">
                <a:avLst/>
              </a:prstGeom>
              <a:noFill/>
            </p:spPr>
            <p:txBody>
              <a:bodyPr wrap="none" rtlCol="0">
                <a:spAutoFit/>
              </a:bodyPr>
              <a:lstStyle/>
              <a:p>
                <a:r>
                  <a:rPr lang="en-US" altLang="zh-TW" sz="2400" dirty="0" smtClean="0"/>
                  <a:t>B</a:t>
                </a:r>
                <a:endParaRPr lang="zh-TW" altLang="en-US" sz="2400" dirty="0"/>
              </a:p>
            </p:txBody>
          </p:sp>
          <p:sp>
            <p:nvSpPr>
              <p:cNvPr id="58" name="文字方塊 57"/>
              <p:cNvSpPr txBox="1"/>
              <p:nvPr/>
            </p:nvSpPr>
            <p:spPr>
              <a:xfrm>
                <a:off x="5967155" y="2033845"/>
                <a:ext cx="407484" cy="461665"/>
              </a:xfrm>
              <a:prstGeom prst="rect">
                <a:avLst/>
              </a:prstGeom>
              <a:noFill/>
            </p:spPr>
            <p:txBody>
              <a:bodyPr wrap="none" rtlCol="0">
                <a:spAutoFit/>
              </a:bodyPr>
              <a:lstStyle/>
              <a:p>
                <a:r>
                  <a:rPr lang="en-US" altLang="zh-TW" sz="2400" dirty="0" smtClean="0"/>
                  <a:t>C</a:t>
                </a:r>
                <a:endParaRPr lang="zh-TW" altLang="en-US" sz="2400" dirty="0"/>
              </a:p>
            </p:txBody>
          </p:sp>
        </p:grpSp>
        <p:sp>
          <p:nvSpPr>
            <p:cNvPr id="60" name="文字方塊 59"/>
            <p:cNvSpPr txBox="1"/>
            <p:nvPr/>
          </p:nvSpPr>
          <p:spPr>
            <a:xfrm>
              <a:off x="4121950" y="2078850"/>
              <a:ext cx="1250663" cy="400110"/>
            </a:xfrm>
            <a:prstGeom prst="rect">
              <a:avLst/>
            </a:prstGeom>
            <a:noFill/>
          </p:spPr>
          <p:txBody>
            <a:bodyPr wrap="none" rtlCol="0">
              <a:spAutoFit/>
            </a:bodyPr>
            <a:lstStyle/>
            <a:p>
              <a:r>
                <a:rPr lang="en-US" altLang="zh-TW" u="sng" dirty="0" smtClean="0">
                  <a:solidFill>
                    <a:srgbClr val="FF0000"/>
                  </a:solidFill>
                </a:rPr>
                <a:t>Islet size</a:t>
              </a:r>
              <a:endParaRPr lang="zh-TW" altLang="en-US" u="sng" dirty="0">
                <a:solidFill>
                  <a:srgbClr val="FF0000"/>
                </a:solidFill>
              </a:endParaRPr>
            </a:p>
          </p:txBody>
        </p:sp>
        <p:sp>
          <p:nvSpPr>
            <p:cNvPr id="61" name="文字方塊 60"/>
            <p:cNvSpPr txBox="1"/>
            <p:nvPr/>
          </p:nvSpPr>
          <p:spPr>
            <a:xfrm>
              <a:off x="6552220" y="2033845"/>
              <a:ext cx="1707519" cy="400110"/>
            </a:xfrm>
            <a:prstGeom prst="rect">
              <a:avLst/>
            </a:prstGeom>
            <a:noFill/>
          </p:spPr>
          <p:txBody>
            <a:bodyPr wrap="none" rtlCol="0">
              <a:spAutoFit/>
            </a:bodyPr>
            <a:lstStyle/>
            <a:p>
              <a:r>
                <a:rPr lang="en-US" altLang="zh-TW" u="sng" dirty="0" smtClean="0">
                  <a:solidFill>
                    <a:srgbClr val="FF0000"/>
                  </a:solidFill>
                </a:rPr>
                <a:t>Islet number</a:t>
              </a:r>
              <a:endParaRPr lang="zh-TW" altLang="en-US" u="sng" dirty="0">
                <a:solidFill>
                  <a:srgbClr val="FF0000"/>
                </a:solidFill>
              </a:endParaRPr>
            </a:p>
          </p:txBody>
        </p:sp>
      </p:grpSp>
    </p:spTree>
    <p:extLst>
      <p:ext uri="{BB962C8B-B14F-4D97-AF65-F5344CB8AC3E}">
        <p14:creationId xmlns:p14="http://schemas.microsoft.com/office/powerpoint/2010/main" xmlns="" val="165162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linds(horizontal)">
                                      <p:cBhvr>
                                        <p:cTn id="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CF99D4FA-62AF-405A-8B3C-58202ADC9D93}" type="slidenum">
              <a:rPr lang="zh-TW" altLang="en-US" sz="1600" smtClean="0">
                <a:solidFill>
                  <a:schemeClr val="tx1"/>
                </a:solidFill>
              </a:rPr>
              <a:pPr/>
              <a:t>22</a:t>
            </a:fld>
            <a:endParaRPr lang="zh-TW" altLang="en-US" sz="1600">
              <a:solidFill>
                <a:schemeClr val="tx1"/>
              </a:solidFill>
            </a:endParaRPr>
          </a:p>
        </p:txBody>
      </p:sp>
      <p:grpSp>
        <p:nvGrpSpPr>
          <p:cNvPr id="4" name="群組 22"/>
          <p:cNvGrpSpPr/>
          <p:nvPr/>
        </p:nvGrpSpPr>
        <p:grpSpPr>
          <a:xfrm>
            <a:off x="4058434" y="1727834"/>
            <a:ext cx="1762499" cy="739113"/>
            <a:chOff x="3707904" y="2420888"/>
            <a:chExt cx="1512168" cy="720080"/>
          </a:xfrm>
        </p:grpSpPr>
        <p:pic>
          <p:nvPicPr>
            <p:cNvPr id="5" name="Picture 2"/>
            <p:cNvPicPr>
              <a:picLocks noChangeAspect="1" noChangeArrowheads="1"/>
            </p:cNvPicPr>
            <p:nvPr/>
          </p:nvPicPr>
          <p:blipFill>
            <a:blip r:embed="rId3" cstate="print"/>
            <a:srcRect l="6842" t="38503" r="21321"/>
            <a:stretch>
              <a:fillRect/>
            </a:stretch>
          </p:blipFill>
          <p:spPr bwMode="auto">
            <a:xfrm>
              <a:off x="3707904" y="2420888"/>
              <a:ext cx="1512168" cy="720080"/>
            </a:xfrm>
            <a:prstGeom prst="rect">
              <a:avLst/>
            </a:prstGeom>
            <a:noFill/>
            <a:ln w="9525">
              <a:noFill/>
              <a:miter lim="800000"/>
              <a:headEnd/>
              <a:tailEnd/>
            </a:ln>
          </p:spPr>
        </p:pic>
        <p:sp>
          <p:nvSpPr>
            <p:cNvPr id="6" name="矩形 5"/>
            <p:cNvSpPr/>
            <p:nvPr/>
          </p:nvSpPr>
          <p:spPr>
            <a:xfrm>
              <a:off x="4211960" y="2564904"/>
              <a:ext cx="360040" cy="306000"/>
            </a:xfrm>
            <a:prstGeom prst="rect">
              <a:avLst/>
            </a:prstGeom>
            <a:solidFill>
              <a:srgbClr val="CBCBCB"/>
            </a:solidFill>
            <a:ln w="6350">
              <a:solidFill>
                <a:srgbClr val="CBC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4860032" y="2420888"/>
              <a:ext cx="360040"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9" name="向右箭號 8"/>
          <p:cNvSpPr/>
          <p:nvPr/>
        </p:nvSpPr>
        <p:spPr>
          <a:xfrm>
            <a:off x="6070049" y="2149983"/>
            <a:ext cx="632403" cy="181461"/>
          </a:xfrm>
          <a:prstGeom prst="rightArrow">
            <a:avLst/>
          </a:prstGeom>
          <a:solidFill>
            <a:schemeClr val="bg1">
              <a:lumMod val="65000"/>
            </a:schemeClr>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3606727" y="2361184"/>
            <a:ext cx="2376264" cy="584775"/>
          </a:xfrm>
          <a:prstGeom prst="rect">
            <a:avLst/>
          </a:prstGeom>
        </p:spPr>
        <p:txBody>
          <a:bodyPr wrap="square">
            <a:spAutoFit/>
          </a:bodyPr>
          <a:lstStyle/>
          <a:p>
            <a:pPr algn="ctr"/>
            <a:r>
              <a:rPr lang="en-US" altLang="zh-TW" sz="1600" dirty="0"/>
              <a:t>NOD</a:t>
            </a:r>
            <a:r>
              <a:rPr lang="zh-TW" altLang="en-US" sz="1600" dirty="0"/>
              <a:t> </a:t>
            </a:r>
            <a:r>
              <a:rPr lang="en-US" altLang="zh-TW" sz="1600" dirty="0"/>
              <a:t>mice, </a:t>
            </a:r>
          </a:p>
          <a:p>
            <a:pPr algn="ctr"/>
            <a:r>
              <a:rPr lang="en-US" altLang="zh-TW" sz="1600" dirty="0"/>
              <a:t>NOD/</a:t>
            </a:r>
            <a:r>
              <a:rPr lang="en-US" altLang="zh-TW" sz="1600" dirty="0" err="1"/>
              <a:t>pIns</a:t>
            </a:r>
            <a:r>
              <a:rPr lang="en-US" altLang="zh-TW" sz="1600" dirty="0"/>
              <a:t>-</a:t>
            </a:r>
            <a:r>
              <a:rPr lang="el-GR" altLang="zh-TW" sz="1600" dirty="0"/>
              <a:t>α</a:t>
            </a:r>
            <a:r>
              <a:rPr lang="en-US" altLang="zh-TW" sz="1600" dirty="0" smtClean="0"/>
              <a:t>PEG </a:t>
            </a:r>
            <a:r>
              <a:rPr lang="en-US" altLang="zh-TW" sz="1600" dirty="0"/>
              <a:t>mice</a:t>
            </a:r>
            <a:endParaRPr lang="zh-TW" altLang="en-US" sz="1600" dirty="0"/>
          </a:p>
        </p:txBody>
      </p:sp>
      <p:sp>
        <p:nvSpPr>
          <p:cNvPr id="19" name="文字方塊 18"/>
          <p:cNvSpPr txBox="1"/>
          <p:nvPr/>
        </p:nvSpPr>
        <p:spPr>
          <a:xfrm>
            <a:off x="3408137" y="1223877"/>
            <a:ext cx="899605" cy="553998"/>
          </a:xfrm>
          <a:prstGeom prst="rect">
            <a:avLst/>
          </a:prstGeom>
          <a:noFill/>
        </p:spPr>
        <p:txBody>
          <a:bodyPr wrap="none" rtlCol="0">
            <a:spAutoFit/>
          </a:bodyPr>
          <a:lstStyle/>
          <a:p>
            <a:r>
              <a:rPr lang="en-US" altLang="zh-TW" sz="1600" dirty="0"/>
              <a:t>Glucose </a:t>
            </a:r>
          </a:p>
          <a:p>
            <a:r>
              <a:rPr lang="en-US" altLang="zh-TW" sz="1400" dirty="0"/>
              <a:t>(1.5 g/Kg)</a:t>
            </a:r>
            <a:endParaRPr lang="zh-TW" altLang="en-US" sz="1400" dirty="0"/>
          </a:p>
        </p:txBody>
      </p:sp>
      <p:grpSp>
        <p:nvGrpSpPr>
          <p:cNvPr id="8" name="群組 57"/>
          <p:cNvGrpSpPr/>
          <p:nvPr/>
        </p:nvGrpSpPr>
        <p:grpSpPr>
          <a:xfrm>
            <a:off x="3788958" y="1765383"/>
            <a:ext cx="229729" cy="668592"/>
            <a:chOff x="4863675" y="1922662"/>
            <a:chExt cx="229729" cy="668592"/>
          </a:xfrm>
        </p:grpSpPr>
        <p:grpSp>
          <p:nvGrpSpPr>
            <p:cNvPr id="11" name="群組 10"/>
            <p:cNvGrpSpPr/>
            <p:nvPr/>
          </p:nvGrpSpPr>
          <p:grpSpPr>
            <a:xfrm rot="19397448">
              <a:off x="4920675" y="1922662"/>
              <a:ext cx="125511" cy="668592"/>
              <a:chOff x="2195736" y="790993"/>
              <a:chExt cx="360040" cy="1917927"/>
            </a:xfrm>
          </p:grpSpPr>
          <p:sp>
            <p:nvSpPr>
              <p:cNvPr id="12" name="矩形 11"/>
              <p:cNvSpPr/>
              <p:nvPr/>
            </p:nvSpPr>
            <p:spPr>
              <a:xfrm>
                <a:off x="2339752" y="836712"/>
                <a:ext cx="72008" cy="288032"/>
              </a:xfrm>
              <a:prstGeom prst="rect">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2195736" y="1052736"/>
                <a:ext cx="360040" cy="1008112"/>
              </a:xfrm>
              <a:prstGeom prst="rect">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2267744" y="2060848"/>
                <a:ext cx="216024" cy="72008"/>
              </a:xfrm>
              <a:prstGeom prst="rect">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5" name="直線接點 14"/>
              <p:cNvCxnSpPr/>
              <p:nvPr/>
            </p:nvCxnSpPr>
            <p:spPr>
              <a:xfrm>
                <a:off x="2375756" y="2132856"/>
                <a:ext cx="0" cy="446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2303748" y="2132856"/>
                <a:ext cx="144016" cy="144016"/>
              </a:xfrm>
              <a:prstGeom prst="rect">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a:off x="2195736" y="790993"/>
                <a:ext cx="360040" cy="45719"/>
              </a:xfrm>
              <a:prstGeom prst="rect">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8" name="直線接點 17"/>
              <p:cNvCxnSpPr/>
              <p:nvPr/>
            </p:nvCxnSpPr>
            <p:spPr>
              <a:xfrm>
                <a:off x="2375756" y="2564904"/>
                <a:ext cx="72008" cy="1440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手繪多邊形 19"/>
            <p:cNvSpPr/>
            <p:nvPr/>
          </p:nvSpPr>
          <p:spPr>
            <a:xfrm>
              <a:off x="4863675" y="2194697"/>
              <a:ext cx="229729" cy="171845"/>
            </a:xfrm>
            <a:custGeom>
              <a:avLst/>
              <a:gdLst>
                <a:gd name="connsiteX0" fmla="*/ 0 w 213360"/>
                <a:gd name="connsiteY0" fmla="*/ 0 h 173355"/>
                <a:gd name="connsiteX1" fmla="*/ 0 w 213360"/>
                <a:gd name="connsiteY1" fmla="*/ 0 h 173355"/>
                <a:gd name="connsiteX2" fmla="*/ 45720 w 213360"/>
                <a:gd name="connsiteY2" fmla="*/ 1905 h 173355"/>
                <a:gd name="connsiteX3" fmla="*/ 83820 w 213360"/>
                <a:gd name="connsiteY3" fmla="*/ 3810 h 173355"/>
                <a:gd name="connsiteX4" fmla="*/ 140970 w 213360"/>
                <a:gd name="connsiteY4" fmla="*/ 5715 h 173355"/>
                <a:gd name="connsiteX5" fmla="*/ 140970 w 213360"/>
                <a:gd name="connsiteY5" fmla="*/ 5715 h 173355"/>
                <a:gd name="connsiteX6" fmla="*/ 213360 w 213360"/>
                <a:gd name="connsiteY6" fmla="*/ 114300 h 173355"/>
                <a:gd name="connsiteX7" fmla="*/ 133350 w 213360"/>
                <a:gd name="connsiteY7" fmla="*/ 173355 h 173355"/>
                <a:gd name="connsiteX8" fmla="*/ 0 w 213360"/>
                <a:gd name="connsiteY8" fmla="*/ 0 h 173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360" h="173355">
                  <a:moveTo>
                    <a:pt x="0" y="0"/>
                  </a:moveTo>
                  <a:lnTo>
                    <a:pt x="0" y="0"/>
                  </a:lnTo>
                  <a:lnTo>
                    <a:pt x="45720" y="1905"/>
                  </a:lnTo>
                  <a:lnTo>
                    <a:pt x="83820" y="3810"/>
                  </a:lnTo>
                  <a:cubicBezTo>
                    <a:pt x="102865" y="4587"/>
                    <a:pt x="121909" y="5715"/>
                    <a:pt x="140970" y="5715"/>
                  </a:cubicBezTo>
                  <a:lnTo>
                    <a:pt x="140970" y="5715"/>
                  </a:lnTo>
                  <a:lnTo>
                    <a:pt x="213360" y="114300"/>
                  </a:lnTo>
                  <a:lnTo>
                    <a:pt x="133350" y="173355"/>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1" name="文字方塊 20"/>
          <p:cNvSpPr txBox="1"/>
          <p:nvPr/>
        </p:nvSpPr>
        <p:spPr>
          <a:xfrm>
            <a:off x="6559000" y="2323448"/>
            <a:ext cx="2016224" cy="584775"/>
          </a:xfrm>
          <a:prstGeom prst="rect">
            <a:avLst/>
          </a:prstGeom>
          <a:noFill/>
        </p:spPr>
        <p:txBody>
          <a:bodyPr wrap="square" rtlCol="0">
            <a:spAutoFit/>
          </a:bodyPr>
          <a:lstStyle/>
          <a:p>
            <a:pPr algn="ctr"/>
            <a:r>
              <a:rPr lang="en-US" altLang="zh-TW" sz="1600" dirty="0"/>
              <a:t>Measure Glucose level by glucometer</a:t>
            </a:r>
            <a:endParaRPr lang="zh-TW" altLang="en-US" sz="1600" dirty="0"/>
          </a:p>
        </p:txBody>
      </p:sp>
      <p:grpSp>
        <p:nvGrpSpPr>
          <p:cNvPr id="22" name="群組 26"/>
          <p:cNvGrpSpPr/>
          <p:nvPr/>
        </p:nvGrpSpPr>
        <p:grpSpPr>
          <a:xfrm>
            <a:off x="5471536" y="2358471"/>
            <a:ext cx="504056" cy="216024"/>
            <a:chOff x="2843808" y="2420888"/>
            <a:chExt cx="504056" cy="216024"/>
          </a:xfrm>
        </p:grpSpPr>
        <p:sp>
          <p:nvSpPr>
            <p:cNvPr id="28" name="橢圓 27"/>
            <p:cNvSpPr/>
            <p:nvPr/>
          </p:nvSpPr>
          <p:spPr>
            <a:xfrm>
              <a:off x="2843808" y="2420888"/>
              <a:ext cx="360040" cy="1440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橢圓 28"/>
            <p:cNvSpPr/>
            <p:nvPr/>
          </p:nvSpPr>
          <p:spPr>
            <a:xfrm>
              <a:off x="2987824" y="2492896"/>
              <a:ext cx="360040" cy="1440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36" name="圖片 3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810463" y="1433263"/>
            <a:ext cx="1287660" cy="1021953"/>
          </a:xfrm>
          <a:prstGeom prst="rect">
            <a:avLst/>
          </a:prstGeom>
        </p:spPr>
      </p:pic>
      <p:sp>
        <p:nvSpPr>
          <p:cNvPr id="37" name="文字方塊 36"/>
          <p:cNvSpPr txBox="1"/>
          <p:nvPr/>
        </p:nvSpPr>
        <p:spPr>
          <a:xfrm>
            <a:off x="1187624" y="91943"/>
            <a:ext cx="6540801" cy="1052596"/>
          </a:xfrm>
          <a:prstGeom prst="rect">
            <a:avLst/>
          </a:prstGeom>
          <a:noFill/>
        </p:spPr>
        <p:txBody>
          <a:bodyPr wrap="square" rtlCol="0">
            <a:spAutoFit/>
          </a:bodyPr>
          <a:lstStyle/>
          <a:p>
            <a:pPr algn="ctr">
              <a:lnSpc>
                <a:spcPct val="130000"/>
              </a:lnSpc>
            </a:pPr>
            <a:r>
              <a:rPr lang="en-US" altLang="zh-TW" sz="2400" b="1" dirty="0">
                <a:solidFill>
                  <a:srgbClr val="0000CC"/>
                </a:solidFill>
              </a:rPr>
              <a:t>To </a:t>
            </a:r>
            <a:r>
              <a:rPr lang="en-US" altLang="zh-TW" sz="2400" b="1" dirty="0" smtClean="0">
                <a:solidFill>
                  <a:srgbClr val="0000CC"/>
                </a:solidFill>
              </a:rPr>
              <a:t>exam </a:t>
            </a:r>
            <a:r>
              <a:rPr lang="en-US" altLang="zh-TW" sz="2400" b="1" dirty="0">
                <a:solidFill>
                  <a:srgbClr val="0000CC"/>
                </a:solidFill>
              </a:rPr>
              <a:t>the </a:t>
            </a:r>
            <a:r>
              <a:rPr lang="en-US" altLang="zh-TW" sz="2400" b="1" dirty="0" smtClean="0">
                <a:solidFill>
                  <a:srgbClr val="0000CC"/>
                </a:solidFill>
              </a:rPr>
              <a:t>function </a:t>
            </a:r>
            <a:r>
              <a:rPr lang="en-US" altLang="zh-TW" sz="2400" b="1" dirty="0">
                <a:solidFill>
                  <a:srgbClr val="0000CC"/>
                </a:solidFill>
              </a:rPr>
              <a:t>of </a:t>
            </a:r>
            <a:r>
              <a:rPr lang="en-US" altLang="zh-TW" sz="2400" b="1" dirty="0" smtClean="0">
                <a:solidFill>
                  <a:srgbClr val="0000CC"/>
                </a:solidFill>
              </a:rPr>
              <a:t>pancreatic islets </a:t>
            </a:r>
            <a:r>
              <a:rPr lang="en-US" altLang="zh-TW" sz="2400" b="1" dirty="0">
                <a:solidFill>
                  <a:srgbClr val="0000CC"/>
                </a:solidFill>
              </a:rPr>
              <a:t>in NOD and NOD/</a:t>
            </a:r>
            <a:r>
              <a:rPr lang="en-US" altLang="zh-TW" sz="2400" b="1" dirty="0" err="1">
                <a:solidFill>
                  <a:srgbClr val="0000CC"/>
                </a:solidFill>
              </a:rPr>
              <a:t>pIns</a:t>
            </a:r>
            <a:r>
              <a:rPr lang="en-US" altLang="zh-TW" sz="2400" b="1" dirty="0">
                <a:solidFill>
                  <a:srgbClr val="0000CC"/>
                </a:solidFill>
              </a:rPr>
              <a:t>-</a:t>
            </a:r>
            <a:r>
              <a:rPr lang="el-GR" altLang="zh-TW" sz="2400" b="1" dirty="0">
                <a:solidFill>
                  <a:srgbClr val="0000CC"/>
                </a:solidFill>
              </a:rPr>
              <a:t>α</a:t>
            </a:r>
            <a:r>
              <a:rPr lang="en-US" altLang="zh-TW" sz="2400" b="1" dirty="0">
                <a:solidFill>
                  <a:srgbClr val="0000CC"/>
                </a:solidFill>
              </a:rPr>
              <a:t>PEG mice</a:t>
            </a:r>
            <a:endParaRPr lang="zh-TW" altLang="en-US" sz="2400" b="1" dirty="0">
              <a:solidFill>
                <a:srgbClr val="0000CC"/>
              </a:solidFill>
            </a:endParaRPr>
          </a:p>
        </p:txBody>
      </p:sp>
      <p:grpSp>
        <p:nvGrpSpPr>
          <p:cNvPr id="23" name="群組 22"/>
          <p:cNvGrpSpPr/>
          <p:nvPr/>
        </p:nvGrpSpPr>
        <p:grpSpPr>
          <a:xfrm>
            <a:off x="959155" y="1734752"/>
            <a:ext cx="1706927" cy="715808"/>
            <a:chOff x="3707904" y="2420888"/>
            <a:chExt cx="1512168" cy="720080"/>
          </a:xfrm>
        </p:grpSpPr>
        <p:pic>
          <p:nvPicPr>
            <p:cNvPr id="50" name="Picture 2"/>
            <p:cNvPicPr>
              <a:picLocks noChangeAspect="1" noChangeArrowheads="1"/>
            </p:cNvPicPr>
            <p:nvPr/>
          </p:nvPicPr>
          <p:blipFill>
            <a:blip r:embed="rId3" cstate="print"/>
            <a:srcRect l="6842" t="38503" r="21321"/>
            <a:stretch>
              <a:fillRect/>
            </a:stretch>
          </p:blipFill>
          <p:spPr bwMode="auto">
            <a:xfrm>
              <a:off x="3707904" y="2420888"/>
              <a:ext cx="1512168" cy="720080"/>
            </a:xfrm>
            <a:prstGeom prst="rect">
              <a:avLst/>
            </a:prstGeom>
            <a:noFill/>
            <a:ln w="9525">
              <a:noFill/>
              <a:miter lim="800000"/>
              <a:headEnd/>
              <a:tailEnd/>
            </a:ln>
          </p:spPr>
        </p:pic>
        <p:sp>
          <p:nvSpPr>
            <p:cNvPr id="51" name="矩形 50"/>
            <p:cNvSpPr/>
            <p:nvPr/>
          </p:nvSpPr>
          <p:spPr>
            <a:xfrm>
              <a:off x="4211960" y="2564904"/>
              <a:ext cx="360040" cy="306000"/>
            </a:xfrm>
            <a:prstGeom prst="rect">
              <a:avLst/>
            </a:prstGeom>
            <a:solidFill>
              <a:srgbClr val="CBCBCB"/>
            </a:solidFill>
            <a:ln w="6350">
              <a:solidFill>
                <a:srgbClr val="CBC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矩形 51"/>
            <p:cNvSpPr/>
            <p:nvPr/>
          </p:nvSpPr>
          <p:spPr>
            <a:xfrm>
              <a:off x="4860032" y="2420888"/>
              <a:ext cx="360040"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53" name="矩形 52"/>
          <p:cNvSpPr/>
          <p:nvPr/>
        </p:nvSpPr>
        <p:spPr>
          <a:xfrm>
            <a:off x="570027" y="2408947"/>
            <a:ext cx="2376264" cy="584775"/>
          </a:xfrm>
          <a:prstGeom prst="rect">
            <a:avLst/>
          </a:prstGeom>
        </p:spPr>
        <p:txBody>
          <a:bodyPr wrap="square">
            <a:spAutoFit/>
          </a:bodyPr>
          <a:lstStyle/>
          <a:p>
            <a:pPr algn="ctr"/>
            <a:r>
              <a:rPr lang="en-US" altLang="zh-TW" sz="1600" dirty="0"/>
              <a:t>NOD</a:t>
            </a:r>
            <a:r>
              <a:rPr lang="zh-TW" altLang="en-US" sz="1600" dirty="0"/>
              <a:t> </a:t>
            </a:r>
            <a:r>
              <a:rPr lang="en-US" altLang="zh-TW" sz="1600" dirty="0"/>
              <a:t>mice, </a:t>
            </a:r>
          </a:p>
          <a:p>
            <a:pPr algn="ctr"/>
            <a:r>
              <a:rPr lang="en-US" altLang="zh-TW" sz="1600" dirty="0"/>
              <a:t>NOD/</a:t>
            </a:r>
            <a:r>
              <a:rPr lang="en-US" altLang="zh-TW" sz="1600" dirty="0" err="1"/>
              <a:t>pIns</a:t>
            </a:r>
            <a:r>
              <a:rPr lang="en-US" altLang="zh-TW" sz="1600" dirty="0"/>
              <a:t>-</a:t>
            </a:r>
            <a:r>
              <a:rPr lang="el-GR" altLang="zh-TW" sz="1600" dirty="0"/>
              <a:t>α</a:t>
            </a:r>
            <a:r>
              <a:rPr lang="en-US" altLang="zh-TW" sz="1600" dirty="0" smtClean="0"/>
              <a:t>PEG </a:t>
            </a:r>
            <a:r>
              <a:rPr lang="en-US" altLang="zh-TW" sz="1600" dirty="0"/>
              <a:t>mice</a:t>
            </a:r>
            <a:endParaRPr lang="zh-TW" altLang="en-US" sz="1600" dirty="0"/>
          </a:p>
        </p:txBody>
      </p:sp>
      <p:sp>
        <p:nvSpPr>
          <p:cNvPr id="54" name="向右箭號 53"/>
          <p:cNvSpPr/>
          <p:nvPr/>
        </p:nvSpPr>
        <p:spPr>
          <a:xfrm>
            <a:off x="2815175" y="2149980"/>
            <a:ext cx="864096" cy="216024"/>
          </a:xfrm>
          <a:prstGeom prst="rightArrow">
            <a:avLst/>
          </a:prstGeom>
          <a:solidFill>
            <a:schemeClr val="bg1">
              <a:lumMod val="65000"/>
            </a:schemeClr>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文字方塊 55"/>
          <p:cNvSpPr txBox="1"/>
          <p:nvPr/>
        </p:nvSpPr>
        <p:spPr>
          <a:xfrm>
            <a:off x="2855293" y="1894774"/>
            <a:ext cx="737766" cy="338554"/>
          </a:xfrm>
          <a:prstGeom prst="rect">
            <a:avLst/>
          </a:prstGeom>
          <a:noFill/>
        </p:spPr>
        <p:txBody>
          <a:bodyPr wrap="none" rtlCol="0">
            <a:spAutoFit/>
          </a:bodyPr>
          <a:lstStyle/>
          <a:p>
            <a:r>
              <a:rPr lang="en-US" altLang="zh-TW" sz="1600" dirty="0"/>
              <a:t>fasting</a:t>
            </a:r>
            <a:endParaRPr lang="zh-TW" altLang="en-US" sz="1600" dirty="0"/>
          </a:p>
        </p:txBody>
      </p:sp>
      <p:sp>
        <p:nvSpPr>
          <p:cNvPr id="57" name="文字方塊 56"/>
          <p:cNvSpPr txBox="1"/>
          <p:nvPr/>
        </p:nvSpPr>
        <p:spPr>
          <a:xfrm>
            <a:off x="2812118" y="2259030"/>
            <a:ext cx="807913" cy="338554"/>
          </a:xfrm>
          <a:prstGeom prst="rect">
            <a:avLst/>
          </a:prstGeom>
          <a:noFill/>
        </p:spPr>
        <p:txBody>
          <a:bodyPr wrap="none" rtlCol="0">
            <a:spAutoFit/>
          </a:bodyPr>
          <a:lstStyle/>
          <a:p>
            <a:r>
              <a:rPr lang="en-US" altLang="zh-TW" sz="1600" dirty="0"/>
              <a:t>8 hours</a:t>
            </a:r>
            <a:endParaRPr lang="zh-TW" altLang="en-US" sz="1600" dirty="0"/>
          </a:p>
        </p:txBody>
      </p:sp>
      <p:grpSp>
        <p:nvGrpSpPr>
          <p:cNvPr id="24" name="群組 69"/>
          <p:cNvGrpSpPr/>
          <p:nvPr/>
        </p:nvGrpSpPr>
        <p:grpSpPr>
          <a:xfrm>
            <a:off x="5591042" y="1683992"/>
            <a:ext cx="330649" cy="526821"/>
            <a:chOff x="5717540" y="1488440"/>
            <a:chExt cx="515620" cy="640080"/>
          </a:xfrm>
          <a:solidFill>
            <a:schemeClr val="tx2">
              <a:lumMod val="40000"/>
              <a:lumOff val="60000"/>
            </a:schemeClr>
          </a:solidFill>
        </p:grpSpPr>
        <p:sp>
          <p:nvSpPr>
            <p:cNvPr id="63" name="手繪多邊形 62"/>
            <p:cNvSpPr/>
            <p:nvPr/>
          </p:nvSpPr>
          <p:spPr>
            <a:xfrm>
              <a:off x="5717540" y="1488440"/>
              <a:ext cx="515620" cy="640080"/>
            </a:xfrm>
            <a:custGeom>
              <a:avLst/>
              <a:gdLst>
                <a:gd name="connsiteX0" fmla="*/ 0 w 515620"/>
                <a:gd name="connsiteY0" fmla="*/ 640080 h 640080"/>
                <a:gd name="connsiteX1" fmla="*/ 408940 w 515620"/>
                <a:gd name="connsiteY1" fmla="*/ 0 h 640080"/>
                <a:gd name="connsiteX2" fmla="*/ 515620 w 515620"/>
                <a:gd name="connsiteY2" fmla="*/ 81280 h 640080"/>
                <a:gd name="connsiteX3" fmla="*/ 215900 w 515620"/>
                <a:gd name="connsiteY3" fmla="*/ 538480 h 640080"/>
                <a:gd name="connsiteX4" fmla="*/ 0 w 515620"/>
                <a:gd name="connsiteY4" fmla="*/ 64008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620" h="640080">
                  <a:moveTo>
                    <a:pt x="0" y="640080"/>
                  </a:moveTo>
                  <a:lnTo>
                    <a:pt x="408940" y="0"/>
                  </a:lnTo>
                  <a:lnTo>
                    <a:pt x="515620" y="81280"/>
                  </a:lnTo>
                  <a:lnTo>
                    <a:pt x="215900" y="538480"/>
                  </a:lnTo>
                  <a:lnTo>
                    <a:pt x="0" y="640080"/>
                  </a:ln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9" name="手繪多邊形 68"/>
            <p:cNvSpPr/>
            <p:nvPr/>
          </p:nvSpPr>
          <p:spPr>
            <a:xfrm>
              <a:off x="5748020" y="2009140"/>
              <a:ext cx="132080" cy="60960"/>
            </a:xfrm>
            <a:custGeom>
              <a:avLst/>
              <a:gdLst>
                <a:gd name="connsiteX0" fmla="*/ 0 w 132080"/>
                <a:gd name="connsiteY0" fmla="*/ 60960 h 60960"/>
                <a:gd name="connsiteX1" fmla="*/ 132080 w 132080"/>
                <a:gd name="connsiteY1" fmla="*/ 0 h 60960"/>
                <a:gd name="connsiteX2" fmla="*/ 132080 w 132080"/>
                <a:gd name="connsiteY2" fmla="*/ 0 h 60960"/>
              </a:gdLst>
              <a:ahLst/>
              <a:cxnLst>
                <a:cxn ang="0">
                  <a:pos x="connsiteX0" y="connsiteY0"/>
                </a:cxn>
                <a:cxn ang="0">
                  <a:pos x="connsiteX1" y="connsiteY1"/>
                </a:cxn>
                <a:cxn ang="0">
                  <a:pos x="connsiteX2" y="connsiteY2"/>
                </a:cxn>
              </a:cxnLst>
              <a:rect l="l" t="t" r="r" b="b"/>
              <a:pathLst>
                <a:path w="132080" h="60960">
                  <a:moveTo>
                    <a:pt x="0" y="60960"/>
                  </a:moveTo>
                  <a:lnTo>
                    <a:pt x="132080" y="0"/>
                  </a:lnTo>
                  <a:lnTo>
                    <a:pt x="132080" y="0"/>
                  </a:lnTo>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71" name="圓柱 70"/>
          <p:cNvSpPr/>
          <p:nvPr/>
        </p:nvSpPr>
        <p:spPr>
          <a:xfrm rot="14410255">
            <a:off x="596325" y="2063034"/>
            <a:ext cx="229904" cy="328819"/>
          </a:xfrm>
          <a:prstGeom prst="can">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3" name="文字方塊 72"/>
          <p:cNvSpPr txBox="1"/>
          <p:nvPr/>
        </p:nvSpPr>
        <p:spPr>
          <a:xfrm>
            <a:off x="395536" y="2358474"/>
            <a:ext cx="519116" cy="307777"/>
          </a:xfrm>
          <a:prstGeom prst="rect">
            <a:avLst/>
          </a:prstGeom>
          <a:noFill/>
        </p:spPr>
        <p:txBody>
          <a:bodyPr wrap="none" rtlCol="0">
            <a:spAutoFit/>
          </a:bodyPr>
          <a:lstStyle/>
          <a:p>
            <a:r>
              <a:rPr lang="en-US" altLang="zh-TW" sz="1400" dirty="0"/>
              <a:t>food</a:t>
            </a:r>
            <a:endParaRPr lang="zh-TW" altLang="en-US" sz="1400" dirty="0"/>
          </a:p>
        </p:txBody>
      </p:sp>
      <p:sp>
        <p:nvSpPr>
          <p:cNvPr id="72" name="禁止標誌 71"/>
          <p:cNvSpPr/>
          <p:nvPr/>
        </p:nvSpPr>
        <p:spPr>
          <a:xfrm>
            <a:off x="447833" y="2007083"/>
            <a:ext cx="414524" cy="390248"/>
          </a:xfrm>
          <a:prstGeom prst="noSmoking">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nvGrpSpPr>
          <p:cNvPr id="47" name="群組 46"/>
          <p:cNvGrpSpPr/>
          <p:nvPr/>
        </p:nvGrpSpPr>
        <p:grpSpPr>
          <a:xfrm>
            <a:off x="101605" y="3645338"/>
            <a:ext cx="8832689" cy="2913845"/>
            <a:chOff x="101605" y="3645338"/>
            <a:chExt cx="8832689" cy="2913845"/>
          </a:xfrm>
        </p:grpSpPr>
        <p:pic>
          <p:nvPicPr>
            <p:cNvPr id="3" name="圖片 2"/>
            <p:cNvPicPr>
              <a:picLocks noChangeAspect="1"/>
            </p:cNvPicPr>
            <p:nvPr/>
          </p:nvPicPr>
          <p:blipFill>
            <a:blip r:embed="rId5" cstate="print"/>
            <a:stretch>
              <a:fillRect/>
            </a:stretch>
          </p:blipFill>
          <p:spPr>
            <a:xfrm>
              <a:off x="101605" y="3645338"/>
              <a:ext cx="5145470" cy="2901948"/>
            </a:xfrm>
            <a:prstGeom prst="rect">
              <a:avLst/>
            </a:prstGeom>
          </p:spPr>
        </p:pic>
        <p:sp>
          <p:nvSpPr>
            <p:cNvPr id="39" name="手繪多邊形 38"/>
            <p:cNvSpPr/>
            <p:nvPr/>
          </p:nvSpPr>
          <p:spPr>
            <a:xfrm>
              <a:off x="784187" y="4296342"/>
              <a:ext cx="3169920" cy="857251"/>
            </a:xfrm>
            <a:custGeom>
              <a:avLst/>
              <a:gdLst>
                <a:gd name="connsiteX0" fmla="*/ 0 w 3169920"/>
                <a:gd name="connsiteY0" fmla="*/ 857250 h 857250"/>
                <a:gd name="connsiteX1" fmla="*/ 803910 w 3169920"/>
                <a:gd name="connsiteY1" fmla="*/ 0 h 857250"/>
                <a:gd name="connsiteX2" fmla="*/ 1596390 w 3169920"/>
                <a:gd name="connsiteY2" fmla="*/ 350520 h 857250"/>
                <a:gd name="connsiteX3" fmla="*/ 2381250 w 3169920"/>
                <a:gd name="connsiteY3" fmla="*/ 510540 h 857250"/>
                <a:gd name="connsiteX4" fmla="*/ 3169920 w 3169920"/>
                <a:gd name="connsiteY4" fmla="*/ 712470 h 85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920" h="857250">
                  <a:moveTo>
                    <a:pt x="0" y="857250"/>
                  </a:moveTo>
                  <a:lnTo>
                    <a:pt x="803910" y="0"/>
                  </a:lnTo>
                  <a:lnTo>
                    <a:pt x="1596390" y="350520"/>
                  </a:lnTo>
                  <a:lnTo>
                    <a:pt x="2381250" y="510540"/>
                  </a:lnTo>
                  <a:lnTo>
                    <a:pt x="3169920" y="712470"/>
                  </a:lnTo>
                </a:path>
              </a:pathLst>
            </a:cu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矩形 39"/>
            <p:cNvSpPr/>
            <p:nvPr/>
          </p:nvSpPr>
          <p:spPr>
            <a:xfrm>
              <a:off x="3346981" y="3722932"/>
              <a:ext cx="866209" cy="216024"/>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手繪多邊形 40"/>
            <p:cNvSpPr/>
            <p:nvPr/>
          </p:nvSpPr>
          <p:spPr>
            <a:xfrm>
              <a:off x="807047" y="4364922"/>
              <a:ext cx="3139440" cy="902971"/>
            </a:xfrm>
            <a:custGeom>
              <a:avLst/>
              <a:gdLst>
                <a:gd name="connsiteX0" fmla="*/ 0 w 3139440"/>
                <a:gd name="connsiteY0" fmla="*/ 902970 h 902970"/>
                <a:gd name="connsiteX1" fmla="*/ 784860 w 3139440"/>
                <a:gd name="connsiteY1" fmla="*/ 0 h 902970"/>
                <a:gd name="connsiteX2" fmla="*/ 1562100 w 3139440"/>
                <a:gd name="connsiteY2" fmla="*/ 354330 h 902970"/>
                <a:gd name="connsiteX3" fmla="*/ 2362200 w 3139440"/>
                <a:gd name="connsiteY3" fmla="*/ 613410 h 902970"/>
                <a:gd name="connsiteX4" fmla="*/ 3124200 w 3139440"/>
                <a:gd name="connsiteY4" fmla="*/ 723900 h 902970"/>
                <a:gd name="connsiteX5" fmla="*/ 3139440 w 3139440"/>
                <a:gd name="connsiteY5" fmla="*/ 731520 h 902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9440" h="902970">
                  <a:moveTo>
                    <a:pt x="0" y="902970"/>
                  </a:moveTo>
                  <a:lnTo>
                    <a:pt x="784860" y="0"/>
                  </a:lnTo>
                  <a:lnTo>
                    <a:pt x="1562100" y="354330"/>
                  </a:lnTo>
                  <a:lnTo>
                    <a:pt x="2362200" y="613410"/>
                  </a:lnTo>
                  <a:lnTo>
                    <a:pt x="3124200" y="723900"/>
                  </a:lnTo>
                  <a:lnTo>
                    <a:pt x="3139440" y="73152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矩形 41"/>
            <p:cNvSpPr/>
            <p:nvPr/>
          </p:nvSpPr>
          <p:spPr>
            <a:xfrm>
              <a:off x="3346981" y="3963088"/>
              <a:ext cx="1802313" cy="2639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文字方塊 47"/>
            <p:cNvSpPr txBox="1"/>
            <p:nvPr/>
          </p:nvSpPr>
          <p:spPr>
            <a:xfrm>
              <a:off x="4752020" y="4779150"/>
              <a:ext cx="4182274" cy="1569660"/>
            </a:xfrm>
            <a:prstGeom prst="rect">
              <a:avLst/>
            </a:prstGeom>
            <a:noFill/>
          </p:spPr>
          <p:txBody>
            <a:bodyPr wrap="square" rtlCol="0">
              <a:spAutoFit/>
            </a:bodyPr>
            <a:lstStyle/>
            <a:p>
              <a:pPr algn="just">
                <a:lnSpc>
                  <a:spcPct val="120000"/>
                </a:lnSpc>
              </a:pPr>
              <a:r>
                <a:rPr lang="en-US" altLang="zh-TW" b="1" dirty="0" smtClean="0"/>
                <a:t>Expressing anti-PEG reporter on the pancreatic islets does not affect the function </a:t>
              </a:r>
              <a:r>
                <a:rPr lang="en-US" altLang="zh-TW" b="1" dirty="0"/>
                <a:t>of </a:t>
              </a:r>
              <a:r>
                <a:rPr lang="en-US" altLang="zh-TW" dirty="0" smtClean="0"/>
                <a:t>pancreatic islets.</a:t>
              </a:r>
              <a:endParaRPr lang="zh-TW" altLang="en-US" b="1" dirty="0"/>
            </a:p>
          </p:txBody>
        </p:sp>
        <p:sp>
          <p:nvSpPr>
            <p:cNvPr id="55" name="文字方塊 54"/>
            <p:cNvSpPr txBox="1"/>
            <p:nvPr/>
          </p:nvSpPr>
          <p:spPr>
            <a:xfrm>
              <a:off x="3758416" y="6251406"/>
              <a:ext cx="569387" cy="307777"/>
            </a:xfrm>
            <a:prstGeom prst="rect">
              <a:avLst/>
            </a:prstGeom>
            <a:noFill/>
          </p:spPr>
          <p:txBody>
            <a:bodyPr wrap="none" rtlCol="0">
              <a:spAutoFit/>
            </a:bodyPr>
            <a:lstStyle/>
            <a:p>
              <a:r>
                <a:rPr lang="en-US" altLang="zh-TW" sz="1400" b="1" dirty="0" smtClean="0"/>
                <a:t>(n=5)</a:t>
              </a:r>
              <a:endParaRPr lang="zh-TW" altLang="en-US" sz="1400" b="1" dirty="0"/>
            </a:p>
          </p:txBody>
        </p:sp>
      </p:grpSp>
    </p:spTree>
    <p:extLst>
      <p:ext uri="{BB962C8B-B14F-4D97-AF65-F5344CB8AC3E}">
        <p14:creationId xmlns:p14="http://schemas.microsoft.com/office/powerpoint/2010/main" xmlns="" val="314184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linds(horizontal)">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4367" t="2295" r="23515"/>
          <a:stretch>
            <a:fillRect/>
          </a:stretch>
        </p:blipFill>
        <p:spPr bwMode="auto">
          <a:xfrm>
            <a:off x="5414648" y="1587197"/>
            <a:ext cx="3117792" cy="3867028"/>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l="33308" t="48844" r="53061" b="32453"/>
          <a:stretch>
            <a:fillRect/>
          </a:stretch>
        </p:blipFill>
        <p:spPr bwMode="auto">
          <a:xfrm>
            <a:off x="3326573" y="1545470"/>
            <a:ext cx="1562733" cy="1205537"/>
          </a:xfrm>
          <a:prstGeom prst="rect">
            <a:avLst/>
          </a:prstGeom>
          <a:noFill/>
          <a:ln w="9525">
            <a:noFill/>
            <a:miter lim="800000"/>
            <a:headEnd/>
            <a:tailEnd/>
          </a:ln>
        </p:spPr>
      </p:pic>
      <p:pic>
        <p:nvPicPr>
          <p:cNvPr id="4" name="Picture 3"/>
          <p:cNvPicPr>
            <a:picLocks noChangeAspect="1" noChangeArrowheads="1"/>
          </p:cNvPicPr>
          <p:nvPr/>
        </p:nvPicPr>
        <p:blipFill>
          <a:blip r:embed="rId4" cstate="print"/>
          <a:srcRect l="49739" t="41249" r="36140" b="39344"/>
          <a:stretch>
            <a:fillRect/>
          </a:stretch>
        </p:blipFill>
        <p:spPr bwMode="auto">
          <a:xfrm>
            <a:off x="1346662" y="1545470"/>
            <a:ext cx="1560153" cy="1205537"/>
          </a:xfrm>
          <a:prstGeom prst="rect">
            <a:avLst/>
          </a:prstGeom>
          <a:noFill/>
          <a:ln w="9525">
            <a:noFill/>
            <a:miter lim="800000"/>
            <a:headEnd/>
            <a:tailEnd/>
          </a:ln>
        </p:spPr>
      </p:pic>
      <p:pic>
        <p:nvPicPr>
          <p:cNvPr id="8" name="Picture 5"/>
          <p:cNvPicPr>
            <a:picLocks noChangeAspect="1" noChangeArrowheads="1"/>
          </p:cNvPicPr>
          <p:nvPr/>
        </p:nvPicPr>
        <p:blipFill>
          <a:blip r:embed="rId5" cstate="print"/>
          <a:srcRect l="28252" t="22438" r="27985" b="17516"/>
          <a:stretch>
            <a:fillRect/>
          </a:stretch>
        </p:blipFill>
        <p:spPr bwMode="auto">
          <a:xfrm>
            <a:off x="3326573" y="4155760"/>
            <a:ext cx="1562733" cy="1205537"/>
          </a:xfrm>
          <a:prstGeom prst="rect">
            <a:avLst/>
          </a:prstGeom>
          <a:noFill/>
          <a:ln w="9525">
            <a:noFill/>
            <a:miter lim="800000"/>
            <a:headEnd/>
            <a:tailEnd/>
          </a:ln>
        </p:spPr>
      </p:pic>
      <p:pic>
        <p:nvPicPr>
          <p:cNvPr id="9" name="Picture 4"/>
          <p:cNvPicPr>
            <a:picLocks noChangeAspect="1" noChangeArrowheads="1"/>
          </p:cNvPicPr>
          <p:nvPr/>
        </p:nvPicPr>
        <p:blipFill>
          <a:blip r:embed="rId6" cstate="print"/>
          <a:srcRect l="39361" t="30313" r="32571" b="32281"/>
          <a:stretch>
            <a:fillRect/>
          </a:stretch>
        </p:blipFill>
        <p:spPr bwMode="auto">
          <a:xfrm>
            <a:off x="3320353" y="5505910"/>
            <a:ext cx="1566682" cy="1173865"/>
          </a:xfrm>
          <a:prstGeom prst="rect">
            <a:avLst/>
          </a:prstGeom>
          <a:noFill/>
          <a:ln w="9525">
            <a:noFill/>
            <a:miter lim="800000"/>
            <a:headEnd/>
            <a:tailEnd/>
          </a:ln>
        </p:spPr>
      </p:pic>
      <p:pic>
        <p:nvPicPr>
          <p:cNvPr id="10" name="Picture 3"/>
          <p:cNvPicPr>
            <a:picLocks noChangeAspect="1" noChangeArrowheads="1"/>
          </p:cNvPicPr>
          <p:nvPr/>
        </p:nvPicPr>
        <p:blipFill>
          <a:blip r:embed="rId7" cstate="print"/>
          <a:srcRect l="45382" t="42094" r="39122" b="36828"/>
          <a:stretch>
            <a:fillRect/>
          </a:stretch>
        </p:blipFill>
        <p:spPr bwMode="auto">
          <a:xfrm>
            <a:off x="3326573" y="2850615"/>
            <a:ext cx="1576322" cy="1205537"/>
          </a:xfrm>
          <a:prstGeom prst="rect">
            <a:avLst/>
          </a:prstGeom>
          <a:noFill/>
          <a:ln w="9525">
            <a:noFill/>
            <a:miter lim="800000"/>
            <a:headEnd/>
            <a:tailEnd/>
          </a:ln>
        </p:spPr>
      </p:pic>
      <p:pic>
        <p:nvPicPr>
          <p:cNvPr id="13" name="Picture 5"/>
          <p:cNvPicPr>
            <a:picLocks noChangeAspect="1" noChangeArrowheads="1"/>
          </p:cNvPicPr>
          <p:nvPr/>
        </p:nvPicPr>
        <p:blipFill>
          <a:blip r:embed="rId8" cstate="print"/>
          <a:srcRect l="31842" t="19485" r="26176" b="22438"/>
          <a:stretch>
            <a:fillRect/>
          </a:stretch>
        </p:blipFill>
        <p:spPr bwMode="auto">
          <a:xfrm>
            <a:off x="1331639" y="4155760"/>
            <a:ext cx="1575175" cy="1205537"/>
          </a:xfrm>
          <a:prstGeom prst="rect">
            <a:avLst/>
          </a:prstGeom>
          <a:noFill/>
          <a:ln w="9525">
            <a:noFill/>
            <a:miter lim="800000"/>
            <a:headEnd/>
            <a:tailEnd/>
          </a:ln>
        </p:spPr>
      </p:pic>
      <p:pic>
        <p:nvPicPr>
          <p:cNvPr id="2051" name="Picture 3"/>
          <p:cNvPicPr>
            <a:picLocks noChangeAspect="1" noChangeArrowheads="1"/>
          </p:cNvPicPr>
          <p:nvPr/>
        </p:nvPicPr>
        <p:blipFill>
          <a:blip r:embed="rId9" cstate="print"/>
          <a:srcRect l="44466" t="41141" r="40592" b="38188"/>
          <a:stretch>
            <a:fillRect/>
          </a:stretch>
        </p:blipFill>
        <p:spPr bwMode="auto">
          <a:xfrm>
            <a:off x="1316926" y="5505910"/>
            <a:ext cx="1575175" cy="1205537"/>
          </a:xfrm>
          <a:prstGeom prst="rect">
            <a:avLst/>
          </a:prstGeom>
          <a:noFill/>
          <a:ln w="9525">
            <a:noFill/>
            <a:miter lim="800000"/>
            <a:headEnd/>
            <a:tailEnd/>
          </a:ln>
        </p:spPr>
      </p:pic>
      <p:pic>
        <p:nvPicPr>
          <p:cNvPr id="1030" name="Picture 6"/>
          <p:cNvPicPr>
            <a:picLocks noChangeAspect="1" noChangeArrowheads="1"/>
          </p:cNvPicPr>
          <p:nvPr/>
        </p:nvPicPr>
        <p:blipFill>
          <a:blip r:embed="rId10" cstate="print"/>
          <a:srcRect l="27926" t="19687" r="29276" b="23219"/>
          <a:stretch>
            <a:fillRect/>
          </a:stretch>
        </p:blipFill>
        <p:spPr bwMode="auto">
          <a:xfrm>
            <a:off x="1331640" y="2843935"/>
            <a:ext cx="1575175" cy="1170130"/>
          </a:xfrm>
          <a:prstGeom prst="rect">
            <a:avLst/>
          </a:prstGeom>
          <a:noFill/>
          <a:ln w="9525">
            <a:noFill/>
            <a:miter lim="800000"/>
            <a:headEnd/>
            <a:tailEnd/>
          </a:ln>
        </p:spPr>
      </p:pic>
      <p:sp>
        <p:nvSpPr>
          <p:cNvPr id="16" name="文字方塊 15"/>
          <p:cNvSpPr txBox="1"/>
          <p:nvPr/>
        </p:nvSpPr>
        <p:spPr>
          <a:xfrm>
            <a:off x="235864" y="1943835"/>
            <a:ext cx="870751" cy="369332"/>
          </a:xfrm>
          <a:prstGeom prst="rect">
            <a:avLst/>
          </a:prstGeom>
          <a:noFill/>
        </p:spPr>
        <p:txBody>
          <a:bodyPr wrap="none" rtlCol="0">
            <a:spAutoFit/>
          </a:bodyPr>
          <a:lstStyle/>
          <a:p>
            <a:pPr fontAlgn="auto">
              <a:spcBef>
                <a:spcPts val="0"/>
              </a:spcBef>
              <a:spcAft>
                <a:spcPts val="0"/>
              </a:spcAft>
            </a:pPr>
            <a:r>
              <a:rPr kumimoji="0" lang="en-US" altLang="zh-TW" sz="1800" dirty="0" smtClean="0">
                <a:solidFill>
                  <a:prstClr val="black"/>
                </a:solidFill>
                <a:latin typeface="Calibri"/>
                <a:ea typeface="新細明體"/>
              </a:rPr>
              <a:t>normal</a:t>
            </a:r>
            <a:endParaRPr kumimoji="0" lang="zh-TW" altLang="en-US" sz="1800" dirty="0">
              <a:solidFill>
                <a:prstClr val="black"/>
              </a:solidFill>
              <a:latin typeface="Calibri"/>
              <a:ea typeface="新細明體"/>
            </a:endParaRPr>
          </a:p>
        </p:txBody>
      </p:sp>
      <p:sp>
        <p:nvSpPr>
          <p:cNvPr id="17" name="文字方塊 16"/>
          <p:cNvSpPr txBox="1"/>
          <p:nvPr/>
        </p:nvSpPr>
        <p:spPr>
          <a:xfrm>
            <a:off x="379332" y="3239688"/>
            <a:ext cx="583814" cy="369332"/>
          </a:xfrm>
          <a:prstGeom prst="rect">
            <a:avLst/>
          </a:prstGeom>
          <a:noFill/>
        </p:spPr>
        <p:txBody>
          <a:bodyPr wrap="none" rtlCol="0">
            <a:spAutoFit/>
          </a:bodyPr>
          <a:lstStyle/>
          <a:p>
            <a:pPr fontAlgn="auto">
              <a:spcBef>
                <a:spcPts val="0"/>
              </a:spcBef>
              <a:spcAft>
                <a:spcPts val="0"/>
              </a:spcAft>
            </a:pPr>
            <a:r>
              <a:rPr kumimoji="0" lang="en-US" altLang="zh-TW" sz="1800" dirty="0" smtClean="0">
                <a:solidFill>
                  <a:prstClr val="black"/>
                </a:solidFill>
                <a:latin typeface="Calibri"/>
                <a:ea typeface="新細明體"/>
              </a:rPr>
              <a:t>25%</a:t>
            </a:r>
            <a:endParaRPr kumimoji="0" lang="zh-TW" altLang="en-US" sz="1800" dirty="0">
              <a:solidFill>
                <a:prstClr val="black"/>
              </a:solidFill>
              <a:latin typeface="Calibri"/>
              <a:ea typeface="新細明體"/>
            </a:endParaRPr>
          </a:p>
        </p:txBody>
      </p:sp>
      <p:sp>
        <p:nvSpPr>
          <p:cNvPr id="18" name="文字方塊 17"/>
          <p:cNvSpPr txBox="1"/>
          <p:nvPr/>
        </p:nvSpPr>
        <p:spPr>
          <a:xfrm>
            <a:off x="379332" y="4644135"/>
            <a:ext cx="583814" cy="369332"/>
          </a:xfrm>
          <a:prstGeom prst="rect">
            <a:avLst/>
          </a:prstGeom>
          <a:noFill/>
        </p:spPr>
        <p:txBody>
          <a:bodyPr wrap="none" rtlCol="0">
            <a:spAutoFit/>
          </a:bodyPr>
          <a:lstStyle/>
          <a:p>
            <a:pPr fontAlgn="auto">
              <a:spcBef>
                <a:spcPts val="0"/>
              </a:spcBef>
              <a:spcAft>
                <a:spcPts val="0"/>
              </a:spcAft>
            </a:pPr>
            <a:r>
              <a:rPr kumimoji="0" lang="en-US" altLang="zh-TW" sz="1800" dirty="0" smtClean="0">
                <a:solidFill>
                  <a:prstClr val="black"/>
                </a:solidFill>
                <a:latin typeface="Calibri"/>
                <a:ea typeface="新細明體"/>
              </a:rPr>
              <a:t>50%</a:t>
            </a:r>
            <a:endParaRPr kumimoji="0" lang="zh-TW" altLang="en-US" sz="1800" dirty="0">
              <a:solidFill>
                <a:prstClr val="black"/>
              </a:solidFill>
              <a:latin typeface="Calibri"/>
              <a:ea typeface="新細明體"/>
            </a:endParaRPr>
          </a:p>
        </p:txBody>
      </p:sp>
      <p:sp>
        <p:nvSpPr>
          <p:cNvPr id="19" name="文字方塊 18"/>
          <p:cNvSpPr txBox="1"/>
          <p:nvPr/>
        </p:nvSpPr>
        <p:spPr>
          <a:xfrm>
            <a:off x="320823" y="5949280"/>
            <a:ext cx="700833" cy="369332"/>
          </a:xfrm>
          <a:prstGeom prst="rect">
            <a:avLst/>
          </a:prstGeom>
          <a:noFill/>
        </p:spPr>
        <p:txBody>
          <a:bodyPr wrap="none" rtlCol="0">
            <a:spAutoFit/>
          </a:bodyPr>
          <a:lstStyle/>
          <a:p>
            <a:pPr fontAlgn="auto">
              <a:spcBef>
                <a:spcPts val="0"/>
              </a:spcBef>
              <a:spcAft>
                <a:spcPts val="0"/>
              </a:spcAft>
            </a:pPr>
            <a:r>
              <a:rPr kumimoji="0" lang="en-US" altLang="zh-TW" sz="1800" dirty="0" smtClean="0">
                <a:solidFill>
                  <a:prstClr val="black"/>
                </a:solidFill>
                <a:latin typeface="Calibri"/>
                <a:ea typeface="新細明體"/>
              </a:rPr>
              <a:t>100%</a:t>
            </a:r>
            <a:endParaRPr kumimoji="0" lang="zh-TW" altLang="en-US" sz="1800" dirty="0">
              <a:solidFill>
                <a:prstClr val="black"/>
              </a:solidFill>
              <a:latin typeface="Calibri"/>
              <a:ea typeface="新細明體"/>
            </a:endParaRPr>
          </a:p>
        </p:txBody>
      </p:sp>
      <p:sp>
        <p:nvSpPr>
          <p:cNvPr id="20" name="文字方塊 19"/>
          <p:cNvSpPr txBox="1"/>
          <p:nvPr/>
        </p:nvSpPr>
        <p:spPr>
          <a:xfrm>
            <a:off x="1466655" y="1088740"/>
            <a:ext cx="1243995" cy="400110"/>
          </a:xfrm>
          <a:prstGeom prst="rect">
            <a:avLst/>
          </a:prstGeom>
          <a:solidFill>
            <a:srgbClr val="FFFFCC"/>
          </a:solidFill>
        </p:spPr>
        <p:txBody>
          <a:bodyPr wrap="none" rtlCol="0">
            <a:spAutoFit/>
          </a:bodyPr>
          <a:lstStyle/>
          <a:p>
            <a:r>
              <a:rPr lang="en-US" altLang="zh-TW" b="1" i="1" u="sng" dirty="0" smtClean="0">
                <a:latin typeface="+mn-lt"/>
              </a:rPr>
              <a:t>NOD</a:t>
            </a:r>
            <a:r>
              <a:rPr lang="zh-TW" altLang="en-US" b="1" i="1" u="sng" dirty="0" smtClean="0">
                <a:latin typeface="+mn-lt"/>
              </a:rPr>
              <a:t> </a:t>
            </a:r>
            <a:r>
              <a:rPr lang="en-US" altLang="zh-TW" b="1" i="1" u="sng" dirty="0" smtClean="0">
                <a:latin typeface="+mn-lt"/>
              </a:rPr>
              <a:t>mice</a:t>
            </a:r>
            <a:endParaRPr lang="zh-TW" altLang="en-US" b="1" i="1" u="sng" dirty="0">
              <a:latin typeface="+mn-lt"/>
            </a:endParaRPr>
          </a:p>
        </p:txBody>
      </p:sp>
      <p:sp>
        <p:nvSpPr>
          <p:cNvPr id="21" name="文字方塊 20"/>
          <p:cNvSpPr txBox="1"/>
          <p:nvPr/>
        </p:nvSpPr>
        <p:spPr>
          <a:xfrm>
            <a:off x="3131840" y="1088740"/>
            <a:ext cx="1886221" cy="400110"/>
          </a:xfrm>
          <a:prstGeom prst="rect">
            <a:avLst/>
          </a:prstGeom>
          <a:solidFill>
            <a:srgbClr val="CCECFF"/>
          </a:solidFill>
        </p:spPr>
        <p:txBody>
          <a:bodyPr wrap="none" rtlCol="0">
            <a:spAutoFit/>
          </a:bodyPr>
          <a:lstStyle/>
          <a:p>
            <a:pPr algn="ctr"/>
            <a:r>
              <a:rPr lang="en-US" altLang="zh-TW" b="1" i="1" u="sng" dirty="0" smtClean="0">
                <a:latin typeface="+mn-lt"/>
              </a:rPr>
              <a:t>NOD/</a:t>
            </a:r>
            <a:r>
              <a:rPr lang="en-US" altLang="zh-TW" b="1" i="1" u="sng" dirty="0" err="1" smtClean="0">
                <a:latin typeface="+mn-lt"/>
              </a:rPr>
              <a:t>pIns</a:t>
            </a:r>
            <a:r>
              <a:rPr lang="en-US" altLang="zh-TW" b="1" i="1" u="sng" dirty="0" smtClean="0">
                <a:latin typeface="+mn-lt"/>
              </a:rPr>
              <a:t>-</a:t>
            </a:r>
            <a:r>
              <a:rPr lang="el-GR" altLang="zh-TW" b="1" i="1" u="sng" dirty="0" smtClean="0">
                <a:latin typeface="+mn-lt"/>
              </a:rPr>
              <a:t>α</a:t>
            </a:r>
            <a:r>
              <a:rPr lang="en-US" altLang="zh-TW" b="1" i="1" u="sng" dirty="0" smtClean="0">
                <a:latin typeface="+mn-lt"/>
              </a:rPr>
              <a:t>PEG</a:t>
            </a:r>
            <a:endParaRPr lang="zh-TW" altLang="en-US" b="1" i="1" u="sng" dirty="0">
              <a:latin typeface="+mn-lt"/>
            </a:endParaRPr>
          </a:p>
        </p:txBody>
      </p:sp>
      <p:sp>
        <p:nvSpPr>
          <p:cNvPr id="22" name="文字方塊 21"/>
          <p:cNvSpPr txBox="1"/>
          <p:nvPr/>
        </p:nvSpPr>
        <p:spPr>
          <a:xfrm>
            <a:off x="0" y="0"/>
            <a:ext cx="9144000" cy="1052596"/>
          </a:xfrm>
          <a:prstGeom prst="rect">
            <a:avLst/>
          </a:prstGeom>
          <a:noFill/>
        </p:spPr>
        <p:txBody>
          <a:bodyPr wrap="square" rtlCol="0">
            <a:spAutoFit/>
          </a:bodyPr>
          <a:lstStyle/>
          <a:p>
            <a:pPr>
              <a:lnSpc>
                <a:spcPct val="130000"/>
              </a:lnSpc>
            </a:pPr>
            <a:r>
              <a:rPr lang="en-US" altLang="zh-TW" sz="2400" dirty="0" smtClean="0">
                <a:solidFill>
                  <a:srgbClr val="0000CC"/>
                </a:solidFill>
              </a:rPr>
              <a:t>To detect lymphocyte infiltration in the pancreatic islets of NOD and NOD/</a:t>
            </a:r>
            <a:r>
              <a:rPr lang="en-US" altLang="zh-TW" sz="2400" dirty="0" err="1" smtClean="0">
                <a:solidFill>
                  <a:srgbClr val="0000CC"/>
                </a:solidFill>
              </a:rPr>
              <a:t>pIns</a:t>
            </a:r>
            <a:r>
              <a:rPr lang="en-US" altLang="zh-TW" sz="2400" dirty="0" smtClean="0">
                <a:solidFill>
                  <a:srgbClr val="0000CC"/>
                </a:solidFill>
              </a:rPr>
              <a:t>-</a:t>
            </a:r>
            <a:r>
              <a:rPr lang="el-GR" altLang="zh-TW" sz="2400" dirty="0" smtClean="0">
                <a:solidFill>
                  <a:srgbClr val="0000CC"/>
                </a:solidFill>
              </a:rPr>
              <a:t>α</a:t>
            </a:r>
            <a:r>
              <a:rPr lang="en-US" altLang="zh-TW" sz="2400" dirty="0" smtClean="0">
                <a:solidFill>
                  <a:srgbClr val="0000CC"/>
                </a:solidFill>
              </a:rPr>
              <a:t>PEG mice</a:t>
            </a:r>
            <a:endParaRPr lang="zh-TW" altLang="en-US" sz="2400" dirty="0">
              <a:solidFill>
                <a:srgbClr val="0000CC"/>
              </a:solidFill>
            </a:endParaRPr>
          </a:p>
        </p:txBody>
      </p:sp>
      <p:sp>
        <p:nvSpPr>
          <p:cNvPr id="23" name="文字方塊 22"/>
          <p:cNvSpPr txBox="1"/>
          <p:nvPr/>
        </p:nvSpPr>
        <p:spPr>
          <a:xfrm>
            <a:off x="4797025" y="548680"/>
            <a:ext cx="1845185" cy="461665"/>
          </a:xfrm>
          <a:prstGeom prst="rect">
            <a:avLst/>
          </a:prstGeom>
          <a:solidFill>
            <a:srgbClr val="FFFF00"/>
          </a:solidFill>
        </p:spPr>
        <p:txBody>
          <a:bodyPr wrap="none" rtlCol="0">
            <a:spAutoFit/>
          </a:bodyPr>
          <a:lstStyle/>
          <a:p>
            <a:pPr fontAlgn="auto">
              <a:spcBef>
                <a:spcPts val="0"/>
              </a:spcBef>
              <a:spcAft>
                <a:spcPts val="0"/>
              </a:spcAft>
            </a:pPr>
            <a:r>
              <a:rPr kumimoji="0" lang="en-US" altLang="zh-TW" sz="2400" dirty="0" smtClean="0">
                <a:solidFill>
                  <a:prstClr val="black"/>
                </a:solidFill>
                <a:latin typeface="+mn-lt"/>
                <a:ea typeface="新細明體"/>
              </a:rPr>
              <a:t>20 weeks old</a:t>
            </a:r>
          </a:p>
        </p:txBody>
      </p:sp>
      <p:sp>
        <p:nvSpPr>
          <p:cNvPr id="24" name="文字方塊 23"/>
          <p:cNvSpPr txBox="1"/>
          <p:nvPr/>
        </p:nvSpPr>
        <p:spPr>
          <a:xfrm>
            <a:off x="26495" y="1223755"/>
            <a:ext cx="1313180" cy="646331"/>
          </a:xfrm>
          <a:prstGeom prst="rect">
            <a:avLst/>
          </a:prstGeom>
          <a:noFill/>
        </p:spPr>
        <p:txBody>
          <a:bodyPr wrap="none" rtlCol="0">
            <a:spAutoFit/>
          </a:bodyPr>
          <a:lstStyle/>
          <a:p>
            <a:pPr algn="ctr"/>
            <a:r>
              <a:rPr lang="en-US" altLang="zh-TW" sz="1800" u="sng" dirty="0" smtClean="0"/>
              <a:t>Infiltration</a:t>
            </a:r>
          </a:p>
          <a:p>
            <a:pPr algn="ctr"/>
            <a:r>
              <a:rPr lang="en-US" altLang="zh-TW" sz="1800" u="sng" dirty="0" smtClean="0"/>
              <a:t>level</a:t>
            </a:r>
            <a:endParaRPr lang="zh-TW" altLang="en-US" sz="1800" u="sng" dirty="0"/>
          </a:p>
        </p:txBody>
      </p:sp>
      <p:grpSp>
        <p:nvGrpSpPr>
          <p:cNvPr id="28" name="群組 27"/>
          <p:cNvGrpSpPr/>
          <p:nvPr/>
        </p:nvGrpSpPr>
        <p:grpSpPr>
          <a:xfrm>
            <a:off x="5198840" y="5409220"/>
            <a:ext cx="3963670" cy="1350150"/>
            <a:chOff x="5112060" y="5004175"/>
            <a:chExt cx="3963670" cy="1350150"/>
          </a:xfrm>
        </p:grpSpPr>
        <p:sp>
          <p:nvSpPr>
            <p:cNvPr id="25" name="文字方塊 24"/>
            <p:cNvSpPr txBox="1"/>
            <p:nvPr/>
          </p:nvSpPr>
          <p:spPr>
            <a:xfrm>
              <a:off x="5382090" y="5049180"/>
              <a:ext cx="3693640" cy="1277273"/>
            </a:xfrm>
            <a:prstGeom prst="rect">
              <a:avLst/>
            </a:prstGeom>
            <a:noFill/>
          </p:spPr>
          <p:txBody>
            <a:bodyPr wrap="none" rtlCol="0">
              <a:spAutoFit/>
            </a:bodyPr>
            <a:lstStyle/>
            <a:p>
              <a:pPr>
                <a:lnSpc>
                  <a:spcPct val="110000"/>
                </a:lnSpc>
              </a:pPr>
              <a:r>
                <a:rPr lang="en-US" altLang="zh-TW" sz="1400" dirty="0" smtClean="0"/>
                <a:t>Level 0: normal</a:t>
              </a:r>
            </a:p>
            <a:p>
              <a:pPr>
                <a:lnSpc>
                  <a:spcPct val="110000"/>
                </a:lnSpc>
              </a:pPr>
              <a:r>
                <a:rPr lang="en-US" altLang="zh-TW" sz="1400" dirty="0" smtClean="0"/>
                <a:t>Level 1: &lt; 25% lymphocyte infiltration</a:t>
              </a:r>
            </a:p>
            <a:p>
              <a:pPr>
                <a:lnSpc>
                  <a:spcPct val="110000"/>
                </a:lnSpc>
              </a:pPr>
              <a:r>
                <a:rPr lang="en-US" altLang="zh-TW" sz="1400" dirty="0" smtClean="0"/>
                <a:t>Level 2: 25 - 50% lymphocyte infiltration</a:t>
              </a:r>
            </a:p>
            <a:p>
              <a:pPr>
                <a:lnSpc>
                  <a:spcPct val="110000"/>
                </a:lnSpc>
              </a:pPr>
              <a:r>
                <a:rPr lang="en-US" altLang="zh-TW" sz="1400" dirty="0" smtClean="0"/>
                <a:t>Level 3: &gt; 50% lymphocyte infiltration</a:t>
              </a:r>
            </a:p>
            <a:p>
              <a:pPr>
                <a:lnSpc>
                  <a:spcPct val="110000"/>
                </a:lnSpc>
              </a:pPr>
              <a:r>
                <a:rPr lang="en-US" altLang="zh-TW" sz="1400" dirty="0" smtClean="0"/>
                <a:t>Level 4: complete lymphocyte infiltration</a:t>
              </a:r>
              <a:endParaRPr lang="zh-TW" altLang="en-US" sz="1400" dirty="0"/>
            </a:p>
          </p:txBody>
        </p:sp>
        <p:pic>
          <p:nvPicPr>
            <p:cNvPr id="27" name="Picture 2"/>
            <p:cNvPicPr>
              <a:picLocks noChangeAspect="1" noChangeArrowheads="1"/>
            </p:cNvPicPr>
            <p:nvPr/>
          </p:nvPicPr>
          <p:blipFill>
            <a:blip r:embed="rId2" cstate="print"/>
            <a:srcRect l="78567" t="28448" r="14146" b="43124"/>
            <a:stretch>
              <a:fillRect/>
            </a:stretch>
          </p:blipFill>
          <p:spPr bwMode="auto">
            <a:xfrm>
              <a:off x="5112060" y="5004175"/>
              <a:ext cx="315035" cy="1350150"/>
            </a:xfrm>
            <a:prstGeom prst="rect">
              <a:avLst/>
            </a:prstGeom>
            <a:noFill/>
            <a:ln w="9525">
              <a:noFill/>
              <a:miter lim="800000"/>
              <a:headEnd/>
              <a:tailEnd/>
            </a:ln>
          </p:spPr>
        </p:pic>
      </p:grpSp>
      <p:grpSp>
        <p:nvGrpSpPr>
          <p:cNvPr id="30" name="群組 29"/>
          <p:cNvGrpSpPr/>
          <p:nvPr/>
        </p:nvGrpSpPr>
        <p:grpSpPr>
          <a:xfrm>
            <a:off x="1385670" y="2468796"/>
            <a:ext cx="486030" cy="240124"/>
            <a:chOff x="251520" y="3281871"/>
            <a:chExt cx="486030" cy="240124"/>
          </a:xfrm>
        </p:grpSpPr>
        <p:grpSp>
          <p:nvGrpSpPr>
            <p:cNvPr id="31" name="群組 32"/>
            <p:cNvGrpSpPr/>
            <p:nvPr/>
          </p:nvGrpSpPr>
          <p:grpSpPr>
            <a:xfrm>
              <a:off x="304504" y="3419125"/>
              <a:ext cx="362116" cy="102870"/>
              <a:chOff x="2745105" y="3375660"/>
              <a:chExt cx="323850" cy="102870"/>
            </a:xfrm>
          </p:grpSpPr>
          <p:cxnSp>
            <p:nvCxnSpPr>
              <p:cNvPr id="33" name="直線接點 32"/>
              <p:cNvCxnSpPr/>
              <p:nvPr/>
            </p:nvCxnSpPr>
            <p:spPr>
              <a:xfrm>
                <a:off x="2745105" y="3425190"/>
                <a:ext cx="3238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接點 33"/>
              <p:cNvCxnSpPr/>
              <p:nvPr/>
            </p:nvCxnSpPr>
            <p:spPr>
              <a:xfrm>
                <a:off x="2747010" y="3375660"/>
                <a:ext cx="0" cy="1028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接點 34"/>
              <p:cNvCxnSpPr/>
              <p:nvPr/>
            </p:nvCxnSpPr>
            <p:spPr>
              <a:xfrm>
                <a:off x="3068955" y="3375660"/>
                <a:ext cx="0" cy="1028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文字方塊 31"/>
            <p:cNvSpPr txBox="1"/>
            <p:nvPr/>
          </p:nvSpPr>
          <p:spPr>
            <a:xfrm>
              <a:off x="251520" y="3281871"/>
              <a:ext cx="486030" cy="230832"/>
            </a:xfrm>
            <a:prstGeom prst="rect">
              <a:avLst/>
            </a:prstGeom>
            <a:noFill/>
          </p:spPr>
          <p:txBody>
            <a:bodyPr wrap="none" rtlCol="0">
              <a:spAutoFit/>
            </a:bodyPr>
            <a:lstStyle/>
            <a:p>
              <a:r>
                <a:rPr lang="en-US" altLang="zh-TW" sz="900" b="1" dirty="0" smtClean="0"/>
                <a:t>50 </a:t>
              </a:r>
              <a:r>
                <a:rPr lang="el-GR" altLang="zh-TW" sz="900" b="1" dirty="0" smtClean="0"/>
                <a:t>μ</a:t>
              </a:r>
              <a:r>
                <a:rPr lang="en-US" altLang="zh-TW" sz="900" b="1" dirty="0" smtClean="0"/>
                <a:t>m</a:t>
              </a:r>
              <a:endParaRPr lang="zh-TW" altLang="en-US" sz="900" b="1" dirty="0"/>
            </a:p>
          </p:txBody>
        </p:sp>
      </p:grpSp>
      <p:cxnSp>
        <p:nvCxnSpPr>
          <p:cNvPr id="41" name="直線單箭頭接點 40"/>
          <p:cNvCxnSpPr/>
          <p:nvPr/>
        </p:nvCxnSpPr>
        <p:spPr>
          <a:xfrm flipV="1">
            <a:off x="2366755" y="2916560"/>
            <a:ext cx="135632" cy="152400"/>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直線單箭頭接點 43"/>
          <p:cNvCxnSpPr/>
          <p:nvPr/>
        </p:nvCxnSpPr>
        <p:spPr>
          <a:xfrm flipH="1">
            <a:off x="3536885" y="3666569"/>
            <a:ext cx="144016" cy="212481"/>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直線單箭頭接點 44"/>
          <p:cNvCxnSpPr/>
          <p:nvPr/>
        </p:nvCxnSpPr>
        <p:spPr>
          <a:xfrm>
            <a:off x="2600781" y="4914165"/>
            <a:ext cx="216024" cy="216024"/>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直線單箭頭接點 45"/>
          <p:cNvCxnSpPr/>
          <p:nvPr/>
        </p:nvCxnSpPr>
        <p:spPr>
          <a:xfrm flipV="1">
            <a:off x="2456765" y="4329100"/>
            <a:ext cx="135632" cy="152400"/>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直線單箭頭接點 46"/>
          <p:cNvCxnSpPr/>
          <p:nvPr/>
        </p:nvCxnSpPr>
        <p:spPr>
          <a:xfrm flipH="1">
            <a:off x="3716905" y="5004175"/>
            <a:ext cx="144016" cy="216024"/>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直線單箭頭接點 47"/>
          <p:cNvCxnSpPr/>
          <p:nvPr/>
        </p:nvCxnSpPr>
        <p:spPr>
          <a:xfrm flipH="1">
            <a:off x="3491880" y="4689140"/>
            <a:ext cx="216024" cy="0"/>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8617171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7122495" y="6347175"/>
            <a:ext cx="1905000" cy="457200"/>
          </a:xfrm>
        </p:spPr>
        <p:txBody>
          <a:bodyPr/>
          <a:lstStyle/>
          <a:p>
            <a:pPr>
              <a:defRPr/>
            </a:pPr>
            <a:fld id="{51E8978B-3CE4-43C5-B7F2-10F7B93519B4}" type="slidenum">
              <a:rPr lang="zh-TW" altLang="en-US" sz="1600" b="1" smtClean="0"/>
              <a:pPr>
                <a:defRPr/>
              </a:pPr>
              <a:t>24</a:t>
            </a:fld>
            <a:endParaRPr lang="en-US" altLang="zh-TW" sz="1600" b="1"/>
          </a:p>
        </p:txBody>
      </p:sp>
      <p:pic>
        <p:nvPicPr>
          <p:cNvPr id="3" name="Picture 9" descr="Figure 7"/>
          <p:cNvPicPr>
            <a:picLocks noChangeAspect="1" noChangeArrowheads="1"/>
          </p:cNvPicPr>
          <p:nvPr/>
        </p:nvPicPr>
        <p:blipFill>
          <a:blip r:embed="rId2" cstate="print"/>
          <a:srcRect l="3091" t="6805" r="6894" b="5380"/>
          <a:stretch>
            <a:fillRect/>
          </a:stretch>
        </p:blipFill>
        <p:spPr bwMode="auto">
          <a:xfrm>
            <a:off x="370444" y="1394018"/>
            <a:ext cx="8403112" cy="4069963"/>
          </a:xfrm>
          <a:prstGeom prst="rect">
            <a:avLst/>
          </a:prstGeom>
          <a:noFill/>
          <a:ln w="9525">
            <a:noFill/>
            <a:miter lim="800000"/>
            <a:headEnd/>
            <a:tailEnd/>
          </a:ln>
        </p:spPr>
      </p:pic>
      <p:sp>
        <p:nvSpPr>
          <p:cNvPr id="4" name="矩形 3"/>
          <p:cNvSpPr/>
          <p:nvPr/>
        </p:nvSpPr>
        <p:spPr>
          <a:xfrm>
            <a:off x="0" y="0"/>
            <a:ext cx="9144000" cy="1078500"/>
          </a:xfrm>
          <a:prstGeom prst="rect">
            <a:avLst/>
          </a:prstGeom>
        </p:spPr>
        <p:txBody>
          <a:bodyPr wrap="square">
            <a:spAutoFit/>
          </a:bodyPr>
          <a:lstStyle/>
          <a:p>
            <a:pPr>
              <a:lnSpc>
                <a:spcPct val="130000"/>
              </a:lnSpc>
            </a:pPr>
            <a:r>
              <a:rPr lang="en-US" altLang="zh-TW" sz="2600" dirty="0" smtClean="0">
                <a:solidFill>
                  <a:srgbClr val="0000CC"/>
                </a:solidFill>
              </a:rPr>
              <a:t>Confirmation of diabetes and anti-insulin autoantibody in the NOD/</a:t>
            </a:r>
            <a:r>
              <a:rPr lang="en-US" altLang="zh-TW" sz="2600" dirty="0" err="1" smtClean="0">
                <a:solidFill>
                  <a:srgbClr val="0000CC"/>
                </a:solidFill>
              </a:rPr>
              <a:t>pIns-αPEG</a:t>
            </a:r>
            <a:r>
              <a:rPr lang="en-US" altLang="zh-TW" sz="2600" dirty="0" smtClean="0">
                <a:solidFill>
                  <a:srgbClr val="0000CC"/>
                </a:solidFill>
              </a:rPr>
              <a:t> mice</a:t>
            </a:r>
            <a:endParaRPr lang="zh-TW" altLang="en-US" sz="2600" dirty="0">
              <a:solidFill>
                <a:srgbClr val="0000CC"/>
              </a:solidFill>
            </a:endParaRPr>
          </a:p>
        </p:txBody>
      </p:sp>
      <p:sp>
        <p:nvSpPr>
          <p:cNvPr id="5" name="文字方塊 4"/>
          <p:cNvSpPr txBox="1"/>
          <p:nvPr/>
        </p:nvSpPr>
        <p:spPr>
          <a:xfrm>
            <a:off x="431540" y="5769260"/>
            <a:ext cx="8364790" cy="904863"/>
          </a:xfrm>
          <a:prstGeom prst="rect">
            <a:avLst/>
          </a:prstGeom>
          <a:noFill/>
        </p:spPr>
        <p:txBody>
          <a:bodyPr wrap="none" rtlCol="0">
            <a:spAutoFit/>
          </a:bodyPr>
          <a:lstStyle/>
          <a:p>
            <a:pPr>
              <a:lnSpc>
                <a:spcPct val="120000"/>
              </a:lnSpc>
            </a:pPr>
            <a:r>
              <a:rPr lang="en-US" altLang="zh-TW" sz="2200" dirty="0" smtClean="0"/>
              <a:t>NOD/</a:t>
            </a:r>
            <a:r>
              <a:rPr lang="en-US" altLang="zh-TW" sz="2200" dirty="0" err="1" smtClean="0"/>
              <a:t>pIns</a:t>
            </a:r>
            <a:r>
              <a:rPr lang="en-US" altLang="zh-TW" sz="2200" dirty="0" smtClean="0"/>
              <a:t>-</a:t>
            </a:r>
            <a:r>
              <a:rPr lang="el-GR" altLang="zh-TW" sz="2200" dirty="0" smtClean="0"/>
              <a:t>α</a:t>
            </a:r>
            <a:r>
              <a:rPr lang="en-US" altLang="zh-TW" sz="2200" dirty="0" smtClean="0"/>
              <a:t>PEG mice have similar diabetes progression and </a:t>
            </a:r>
          </a:p>
          <a:p>
            <a:pPr>
              <a:lnSpc>
                <a:spcPct val="120000"/>
              </a:lnSpc>
            </a:pPr>
            <a:r>
              <a:rPr lang="en-US" altLang="zh-TW" sz="2200" dirty="0" smtClean="0"/>
              <a:t>autoantibody response to NOD mice</a:t>
            </a:r>
            <a:endParaRPr lang="zh-TW" altLang="en-US" sz="2200" dirty="0"/>
          </a:p>
        </p:txBody>
      </p:sp>
      <p:sp>
        <p:nvSpPr>
          <p:cNvPr id="6" name="文字方塊 5"/>
          <p:cNvSpPr txBox="1"/>
          <p:nvPr/>
        </p:nvSpPr>
        <p:spPr>
          <a:xfrm>
            <a:off x="2186735" y="1718810"/>
            <a:ext cx="2710999" cy="338554"/>
          </a:xfrm>
          <a:prstGeom prst="rect">
            <a:avLst/>
          </a:prstGeom>
          <a:noFill/>
        </p:spPr>
        <p:txBody>
          <a:bodyPr wrap="none" rtlCol="0">
            <a:spAutoFit/>
          </a:bodyPr>
          <a:lstStyle/>
          <a:p>
            <a:r>
              <a:rPr lang="en-US" altLang="zh-TW" sz="1600" dirty="0" smtClean="0">
                <a:solidFill>
                  <a:srgbClr val="006600"/>
                </a:solidFill>
              </a:rPr>
              <a:t>(Blood sugar &gt;200 mg/</a:t>
            </a:r>
            <a:r>
              <a:rPr lang="en-US" altLang="zh-TW" sz="1600" dirty="0" err="1" smtClean="0">
                <a:solidFill>
                  <a:srgbClr val="006600"/>
                </a:solidFill>
              </a:rPr>
              <a:t>dL</a:t>
            </a:r>
            <a:r>
              <a:rPr lang="en-US" altLang="zh-TW" sz="1600" dirty="0" smtClean="0">
                <a:solidFill>
                  <a:srgbClr val="006600"/>
                </a:solidFill>
              </a:rPr>
              <a:t>)</a:t>
            </a:r>
            <a:endParaRPr lang="zh-TW" altLang="en-US" sz="1600" dirty="0">
              <a:solidFill>
                <a:srgbClr val="00660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 name="群組 132"/>
          <p:cNvGrpSpPr/>
          <p:nvPr/>
        </p:nvGrpSpPr>
        <p:grpSpPr>
          <a:xfrm>
            <a:off x="2141730" y="1538790"/>
            <a:ext cx="1830053" cy="1668913"/>
            <a:chOff x="2291897" y="1538790"/>
            <a:chExt cx="1830053" cy="1668913"/>
          </a:xfrm>
        </p:grpSpPr>
        <p:pic>
          <p:nvPicPr>
            <p:cNvPr id="95" name="圖片 94" descr="擷取.JPG"/>
            <p:cNvPicPr>
              <a:picLocks noChangeAspect="1"/>
            </p:cNvPicPr>
            <p:nvPr/>
          </p:nvPicPr>
          <p:blipFill>
            <a:blip r:embed="rId3" cstate="print"/>
            <a:srcRect l="12305" t="12513" r="10211" b="10431"/>
            <a:stretch>
              <a:fillRect/>
            </a:stretch>
          </p:blipFill>
          <p:spPr>
            <a:xfrm>
              <a:off x="2546775" y="1538790"/>
              <a:ext cx="1314165" cy="1314165"/>
            </a:xfrm>
            <a:prstGeom prst="rect">
              <a:avLst/>
            </a:prstGeom>
          </p:spPr>
        </p:pic>
        <p:sp>
          <p:nvSpPr>
            <p:cNvPr id="98" name="文字方塊 97"/>
            <p:cNvSpPr txBox="1"/>
            <p:nvPr/>
          </p:nvSpPr>
          <p:spPr>
            <a:xfrm>
              <a:off x="2291897" y="2884538"/>
              <a:ext cx="1830053" cy="323165"/>
            </a:xfrm>
            <a:prstGeom prst="rect">
              <a:avLst/>
            </a:prstGeom>
            <a:solidFill>
              <a:srgbClr val="FFFF99"/>
            </a:solidFill>
          </p:spPr>
          <p:txBody>
            <a:bodyPr wrap="none" rtlCol="0">
              <a:spAutoFit/>
            </a:bodyPr>
            <a:lstStyle/>
            <a:p>
              <a:pPr algn="ctr" fontAlgn="auto">
                <a:spcBef>
                  <a:spcPts val="0"/>
                </a:spcBef>
                <a:spcAft>
                  <a:spcPts val="0"/>
                </a:spcAft>
              </a:pPr>
              <a:r>
                <a:rPr kumimoji="0" lang="en-US" altLang="zh-TW" sz="1500" dirty="0">
                  <a:solidFill>
                    <a:prstClr val="black"/>
                  </a:solidFill>
                  <a:latin typeface="Calibri"/>
                  <a:ea typeface="新細明體"/>
                </a:rPr>
                <a:t>Noninvasive imaging</a:t>
              </a:r>
              <a:endParaRPr kumimoji="0" lang="zh-TW" altLang="en-US" sz="1500" dirty="0">
                <a:solidFill>
                  <a:prstClr val="black"/>
                </a:solidFill>
                <a:latin typeface="Calibri"/>
                <a:ea typeface="新細明體"/>
              </a:endParaRPr>
            </a:p>
          </p:txBody>
        </p:sp>
      </p:grpSp>
      <p:grpSp>
        <p:nvGrpSpPr>
          <p:cNvPr id="5" name="群組 118"/>
          <p:cNvGrpSpPr/>
          <p:nvPr/>
        </p:nvGrpSpPr>
        <p:grpSpPr>
          <a:xfrm>
            <a:off x="166381" y="1942692"/>
            <a:ext cx="1838479" cy="770520"/>
            <a:chOff x="154937" y="2112171"/>
            <a:chExt cx="1838479" cy="770520"/>
          </a:xfrm>
        </p:grpSpPr>
        <p:grpSp>
          <p:nvGrpSpPr>
            <p:cNvPr id="8" name="群組 98"/>
            <p:cNvGrpSpPr/>
            <p:nvPr/>
          </p:nvGrpSpPr>
          <p:grpSpPr>
            <a:xfrm>
              <a:off x="154937" y="2112171"/>
              <a:ext cx="1838479" cy="770520"/>
              <a:chOff x="645253" y="1641148"/>
              <a:chExt cx="3599892" cy="1728192"/>
            </a:xfrm>
          </p:grpSpPr>
          <p:pic>
            <p:nvPicPr>
              <p:cNvPr id="100" name="Picture 2"/>
              <p:cNvPicPr>
                <a:picLocks noChangeAspect="1" noChangeArrowheads="1"/>
              </p:cNvPicPr>
              <p:nvPr/>
            </p:nvPicPr>
            <p:blipFill>
              <a:blip r:embed="rId4" cstate="print"/>
              <a:srcRect l="6842" t="38503" r="21321"/>
              <a:stretch>
                <a:fillRect/>
              </a:stretch>
            </p:blipFill>
            <p:spPr bwMode="auto">
              <a:xfrm>
                <a:off x="645253" y="1641148"/>
                <a:ext cx="3599892" cy="1728192"/>
              </a:xfrm>
              <a:prstGeom prst="rect">
                <a:avLst/>
              </a:prstGeom>
              <a:noFill/>
              <a:ln w="9525">
                <a:noFill/>
                <a:miter lim="800000"/>
                <a:headEnd/>
                <a:tailEnd/>
              </a:ln>
            </p:spPr>
          </p:pic>
          <p:sp>
            <p:nvSpPr>
              <p:cNvPr id="101" name="矩形 100"/>
              <p:cNvSpPr/>
              <p:nvPr/>
            </p:nvSpPr>
            <p:spPr>
              <a:xfrm>
                <a:off x="1835696" y="2105134"/>
                <a:ext cx="857117" cy="734400"/>
              </a:xfrm>
              <a:prstGeom prst="rect">
                <a:avLst/>
              </a:prstGeom>
              <a:solidFill>
                <a:srgbClr val="CBCBCB"/>
              </a:solidFill>
              <a:ln w="6350">
                <a:solidFill>
                  <a:srgbClr val="CBC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grpSp>
        <p:pic>
          <p:nvPicPr>
            <p:cNvPr id="102" name="圖片 101" descr="p540097-human_pancreas-spl.jpg"/>
            <p:cNvPicPr>
              <a:picLocks noChangeAspect="1"/>
            </p:cNvPicPr>
            <p:nvPr/>
          </p:nvPicPr>
          <p:blipFill>
            <a:blip r:embed="rId5" cstate="print">
              <a:clrChange>
                <a:clrFrom>
                  <a:srgbClr val="FFFEFF"/>
                </a:clrFrom>
                <a:clrTo>
                  <a:srgbClr val="FFFEFF">
                    <a:alpha val="0"/>
                  </a:srgbClr>
                </a:clrTo>
              </a:clrChange>
            </a:blip>
            <a:stretch>
              <a:fillRect/>
            </a:stretch>
          </p:blipFill>
          <p:spPr>
            <a:xfrm>
              <a:off x="716441" y="2355703"/>
              <a:ext cx="580535" cy="295744"/>
            </a:xfrm>
            <a:prstGeom prst="rect">
              <a:avLst/>
            </a:prstGeom>
            <a:effectLst>
              <a:outerShdw dist="50800" sx="1000" sy="1000" algn="ctr" rotWithShape="0">
                <a:srgbClr val="000000"/>
              </a:outerShdw>
            </a:effectLst>
          </p:spPr>
        </p:pic>
        <p:grpSp>
          <p:nvGrpSpPr>
            <p:cNvPr id="16" name="群組 102"/>
            <p:cNvGrpSpPr/>
            <p:nvPr/>
          </p:nvGrpSpPr>
          <p:grpSpPr>
            <a:xfrm>
              <a:off x="739598" y="2367135"/>
              <a:ext cx="404278" cy="178045"/>
              <a:chOff x="2396353" y="3259097"/>
              <a:chExt cx="404278" cy="256182"/>
            </a:xfrm>
          </p:grpSpPr>
          <p:sp>
            <p:nvSpPr>
              <p:cNvPr id="104" name="流程圖: 接點 103"/>
              <p:cNvSpPr/>
              <p:nvPr/>
            </p:nvSpPr>
            <p:spPr>
              <a:xfrm>
                <a:off x="2450761" y="3326540"/>
                <a:ext cx="288861" cy="188739"/>
              </a:xfrm>
              <a:prstGeom prst="flowChartConnector">
                <a:avLst/>
              </a:prstGeom>
              <a:solidFill>
                <a:schemeClr val="accent4">
                  <a:lumMod val="20000"/>
                  <a:lumOff val="80000"/>
                </a:schemeClr>
              </a:soli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105" name="文字方塊 104"/>
              <p:cNvSpPr txBox="1"/>
              <p:nvPr/>
            </p:nvSpPr>
            <p:spPr>
              <a:xfrm>
                <a:off x="2396353" y="3259097"/>
                <a:ext cx="404278" cy="215443"/>
              </a:xfrm>
              <a:prstGeom prst="rect">
                <a:avLst/>
              </a:prstGeom>
              <a:noFill/>
            </p:spPr>
            <p:txBody>
              <a:bodyPr wrap="none" rtlCol="0">
                <a:spAutoFit/>
              </a:bodyPr>
              <a:lstStyle/>
              <a:p>
                <a:pPr fontAlgn="auto">
                  <a:spcBef>
                    <a:spcPts val="0"/>
                  </a:spcBef>
                  <a:spcAft>
                    <a:spcPts val="0"/>
                  </a:spcAft>
                </a:pPr>
                <a:r>
                  <a:rPr kumimoji="0" lang="el-GR" altLang="zh-TW" sz="800" b="0" dirty="0">
                    <a:solidFill>
                      <a:prstClr val="black"/>
                    </a:solidFill>
                    <a:latin typeface="Calibri"/>
                    <a:ea typeface="新細明體"/>
                  </a:rPr>
                  <a:t>β</a:t>
                </a:r>
                <a:r>
                  <a:rPr kumimoji="0" lang="en-US" altLang="zh-TW" sz="800" b="0" dirty="0">
                    <a:solidFill>
                      <a:prstClr val="black"/>
                    </a:solidFill>
                    <a:latin typeface="Calibri"/>
                    <a:ea typeface="新細明體"/>
                  </a:rPr>
                  <a:t> cell</a:t>
                </a:r>
                <a:endParaRPr kumimoji="0" lang="zh-TW" altLang="en-US" sz="800" b="0" dirty="0">
                  <a:solidFill>
                    <a:prstClr val="black"/>
                  </a:solidFill>
                  <a:latin typeface="Calibri"/>
                  <a:ea typeface="新細明體"/>
                </a:endParaRPr>
              </a:p>
            </p:txBody>
          </p:sp>
        </p:grpSp>
      </p:grpSp>
      <p:grpSp>
        <p:nvGrpSpPr>
          <p:cNvPr id="24" name="群組 124"/>
          <p:cNvGrpSpPr/>
          <p:nvPr/>
        </p:nvGrpSpPr>
        <p:grpSpPr>
          <a:xfrm>
            <a:off x="443723" y="942785"/>
            <a:ext cx="1157947" cy="955149"/>
            <a:chOff x="432279" y="975234"/>
            <a:chExt cx="1157947" cy="955149"/>
          </a:xfrm>
        </p:grpSpPr>
        <p:sp>
          <p:nvSpPr>
            <p:cNvPr id="106" name="矩形圖說文字 105"/>
            <p:cNvSpPr/>
            <p:nvPr/>
          </p:nvSpPr>
          <p:spPr>
            <a:xfrm>
              <a:off x="432279" y="975234"/>
              <a:ext cx="1157947" cy="955149"/>
            </a:xfrm>
            <a:prstGeom prst="wedgeRectCallout">
              <a:avLst>
                <a:gd name="adj1" fmla="val -4431"/>
                <a:gd name="adj2" fmla="val 84760"/>
              </a:avLst>
            </a:prstGeom>
            <a:solidFill>
              <a:schemeClr val="accent1">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pic>
          <p:nvPicPr>
            <p:cNvPr id="115" name="圖片 114"/>
            <p:cNvPicPr>
              <a:picLocks noChangeAspect="1"/>
            </p:cNvPicPr>
            <p:nvPr/>
          </p:nvPicPr>
          <p:blipFill rotWithShape="1">
            <a:blip r:embed="rId6" cstate="print">
              <a:extLst>
                <a:ext uri="{28A0092B-C50C-407E-A947-70E740481C1C}">
                  <a14:useLocalDpi xmlns="" xmlns:a14="http://schemas.microsoft.com/office/drawing/2010/main" val="0"/>
                </a:ext>
              </a:extLst>
            </a:blip>
            <a:srcRect b="54902"/>
            <a:stretch/>
          </p:blipFill>
          <p:spPr>
            <a:xfrm>
              <a:off x="475397" y="1611497"/>
              <a:ext cx="986430" cy="272527"/>
            </a:xfrm>
            <a:prstGeom prst="rect">
              <a:avLst/>
            </a:prstGeom>
          </p:spPr>
        </p:pic>
        <p:sp>
          <p:nvSpPr>
            <p:cNvPr id="116" name="文字方塊 115"/>
            <p:cNvSpPr txBox="1"/>
            <p:nvPr/>
          </p:nvSpPr>
          <p:spPr>
            <a:xfrm>
              <a:off x="734731" y="1610055"/>
              <a:ext cx="590226" cy="307777"/>
            </a:xfrm>
            <a:prstGeom prst="rect">
              <a:avLst/>
            </a:prstGeom>
            <a:noFill/>
          </p:spPr>
          <p:txBody>
            <a:bodyPr wrap="none" rtlCol="0">
              <a:spAutoFit/>
            </a:bodyPr>
            <a:lstStyle/>
            <a:p>
              <a:pPr fontAlgn="auto">
                <a:spcBef>
                  <a:spcPts val="0"/>
                </a:spcBef>
                <a:spcAft>
                  <a:spcPts val="0"/>
                </a:spcAft>
              </a:pPr>
              <a:r>
                <a:rPr kumimoji="0" lang="el-GR" altLang="zh-TW" sz="1400" b="0" dirty="0">
                  <a:solidFill>
                    <a:prstClr val="black"/>
                  </a:solidFill>
                  <a:latin typeface="Calibri"/>
                  <a:ea typeface="新細明體"/>
                </a:rPr>
                <a:t>β</a:t>
              </a:r>
              <a:r>
                <a:rPr kumimoji="0" lang="zh-TW" altLang="en-US" sz="1400" b="0" dirty="0">
                  <a:solidFill>
                    <a:prstClr val="black"/>
                  </a:solidFill>
                  <a:latin typeface="Calibri"/>
                  <a:ea typeface="新細明體"/>
                </a:rPr>
                <a:t> </a:t>
              </a:r>
              <a:r>
                <a:rPr kumimoji="0" lang="en-US" altLang="zh-TW" sz="1400" b="0" dirty="0">
                  <a:solidFill>
                    <a:prstClr val="black"/>
                  </a:solidFill>
                  <a:latin typeface="Calibri"/>
                  <a:ea typeface="新細明體"/>
                </a:rPr>
                <a:t>Cell</a:t>
              </a:r>
              <a:endParaRPr kumimoji="0" lang="zh-TW" altLang="en-US" sz="1400" b="0" dirty="0">
                <a:solidFill>
                  <a:prstClr val="black"/>
                </a:solidFill>
                <a:latin typeface="Calibri"/>
                <a:ea typeface="新細明體"/>
              </a:endParaRPr>
            </a:p>
          </p:txBody>
        </p:sp>
      </p:grpSp>
      <p:sp>
        <p:nvSpPr>
          <p:cNvPr id="2" name="投影片編號版面配置區 1"/>
          <p:cNvSpPr>
            <a:spLocks noGrp="1"/>
          </p:cNvSpPr>
          <p:nvPr>
            <p:ph type="sldNum" sz="quarter" idx="12"/>
          </p:nvPr>
        </p:nvSpPr>
        <p:spPr>
          <a:xfrm>
            <a:off x="8648110" y="6439250"/>
            <a:ext cx="469395" cy="365125"/>
          </a:xfrm>
        </p:spPr>
        <p:txBody>
          <a:bodyPr/>
          <a:lstStyle/>
          <a:p>
            <a:fld id="{CF99D4FA-62AF-405A-8B3C-58202ADC9D93}" type="slidenum">
              <a:rPr lang="zh-TW" altLang="en-US" smtClean="0">
                <a:solidFill>
                  <a:prstClr val="black">
                    <a:tint val="75000"/>
                  </a:prstClr>
                </a:solidFill>
              </a:rPr>
              <a:pPr/>
              <a:t>25</a:t>
            </a:fld>
            <a:endParaRPr lang="zh-TW" altLang="en-US" dirty="0">
              <a:solidFill>
                <a:prstClr val="black">
                  <a:tint val="75000"/>
                </a:prstClr>
              </a:solidFill>
            </a:endParaRPr>
          </a:p>
        </p:txBody>
      </p:sp>
      <p:sp>
        <p:nvSpPr>
          <p:cNvPr id="3" name="文字方塊 2"/>
          <p:cNvSpPr txBox="1"/>
          <p:nvPr/>
        </p:nvSpPr>
        <p:spPr>
          <a:xfrm>
            <a:off x="3356865" y="8620"/>
            <a:ext cx="2390398" cy="646331"/>
          </a:xfrm>
          <a:prstGeom prst="rect">
            <a:avLst/>
          </a:prstGeom>
          <a:noFill/>
        </p:spPr>
        <p:txBody>
          <a:bodyPr wrap="none" rtlCol="0">
            <a:spAutoFit/>
          </a:bodyPr>
          <a:lstStyle/>
          <a:p>
            <a:pPr fontAlgn="auto">
              <a:spcBef>
                <a:spcPts val="0"/>
              </a:spcBef>
              <a:spcAft>
                <a:spcPts val="0"/>
              </a:spcAft>
            </a:pPr>
            <a:r>
              <a:rPr kumimoji="0" lang="en-US" altLang="zh-TW" sz="3600" u="sng" dirty="0">
                <a:solidFill>
                  <a:prstClr val="black"/>
                </a:solidFill>
                <a:latin typeface="Times New Roman" pitchFamily="18" charset="0"/>
                <a:ea typeface="新細明體"/>
                <a:cs typeface="Times New Roman" pitchFamily="18" charset="0"/>
              </a:rPr>
              <a:t>Conclusion</a:t>
            </a:r>
            <a:endParaRPr kumimoji="0" lang="zh-TW" altLang="en-US" sz="3600" u="sng" dirty="0">
              <a:solidFill>
                <a:prstClr val="black"/>
              </a:solidFill>
              <a:latin typeface="Times New Roman" pitchFamily="18" charset="0"/>
              <a:ea typeface="新細明體"/>
              <a:cs typeface="Times New Roman" pitchFamily="18" charset="0"/>
            </a:endParaRPr>
          </a:p>
        </p:txBody>
      </p:sp>
      <p:sp>
        <p:nvSpPr>
          <p:cNvPr id="6" name="矩形 5"/>
          <p:cNvSpPr/>
          <p:nvPr/>
        </p:nvSpPr>
        <p:spPr>
          <a:xfrm>
            <a:off x="2309227" y="3809693"/>
            <a:ext cx="5278108" cy="369332"/>
          </a:xfrm>
          <a:prstGeom prst="rect">
            <a:avLst/>
          </a:prstGeom>
        </p:spPr>
        <p:txBody>
          <a:bodyPr wrap="square">
            <a:spAutoFit/>
          </a:bodyPr>
          <a:lstStyle/>
          <a:p>
            <a:pPr marL="285750" indent="-285750" fontAlgn="auto">
              <a:spcBef>
                <a:spcPts val="0"/>
              </a:spcBef>
              <a:spcAft>
                <a:spcPts val="0"/>
              </a:spcAft>
              <a:buFont typeface="Arial" panose="020B0604020202020204" pitchFamily="34" charset="0"/>
              <a:buChar char="•"/>
            </a:pPr>
            <a:r>
              <a:rPr kumimoji="0" lang="en-US" altLang="zh-TW" sz="1800" dirty="0" smtClean="0">
                <a:solidFill>
                  <a:prstClr val="black"/>
                </a:solidFill>
                <a:latin typeface="Calibri"/>
                <a:ea typeface="新細明體"/>
              </a:rPr>
              <a:t>P</a:t>
            </a:r>
            <a:r>
              <a:rPr kumimoji="0" lang="zh-TW" altLang="en-US" sz="1800" dirty="0" smtClean="0">
                <a:solidFill>
                  <a:prstClr val="black"/>
                </a:solidFill>
                <a:latin typeface="Calibri"/>
                <a:ea typeface="新細明體"/>
              </a:rPr>
              <a:t>hysiology</a:t>
            </a:r>
            <a:r>
              <a:rPr kumimoji="0" lang="en-US" altLang="zh-TW" sz="1800" dirty="0" smtClean="0">
                <a:solidFill>
                  <a:prstClr val="black"/>
                </a:solidFill>
                <a:latin typeface="Calibri"/>
                <a:ea typeface="新細明體"/>
              </a:rPr>
              <a:t>: islet number/size, insulin secretion</a:t>
            </a:r>
            <a:endParaRPr kumimoji="0" lang="zh-TW" altLang="en-US" sz="1800" dirty="0">
              <a:solidFill>
                <a:prstClr val="black"/>
              </a:solidFill>
              <a:latin typeface="Calibri"/>
              <a:ea typeface="新細明體"/>
            </a:endParaRPr>
          </a:p>
        </p:txBody>
      </p:sp>
      <p:sp>
        <p:nvSpPr>
          <p:cNvPr id="7" name="矩形 6"/>
          <p:cNvSpPr/>
          <p:nvPr/>
        </p:nvSpPr>
        <p:spPr>
          <a:xfrm>
            <a:off x="2308053" y="4167773"/>
            <a:ext cx="5459302" cy="646331"/>
          </a:xfrm>
          <a:prstGeom prst="rect">
            <a:avLst/>
          </a:prstGeom>
        </p:spPr>
        <p:txBody>
          <a:bodyPr wrap="square">
            <a:spAutoFit/>
          </a:bodyPr>
          <a:lstStyle/>
          <a:p>
            <a:pPr marL="285750" indent="-285750" fontAlgn="auto">
              <a:spcBef>
                <a:spcPts val="0"/>
              </a:spcBef>
              <a:spcAft>
                <a:spcPts val="0"/>
              </a:spcAft>
              <a:buFont typeface="Arial" panose="020B0604020202020204" pitchFamily="34" charset="0"/>
              <a:buChar char="•"/>
            </a:pPr>
            <a:r>
              <a:rPr kumimoji="0" lang="en-US" altLang="zh-TW" sz="1800" dirty="0" smtClean="0">
                <a:solidFill>
                  <a:prstClr val="black"/>
                </a:solidFill>
                <a:latin typeface="Calibri"/>
                <a:ea typeface="新細明體"/>
              </a:rPr>
              <a:t>Pathology: lymphocyte infiltration, autoantibody</a:t>
            </a:r>
          </a:p>
          <a:p>
            <a:pPr marL="285750" indent="-285750" fontAlgn="auto">
              <a:spcBef>
                <a:spcPts val="0"/>
              </a:spcBef>
              <a:spcAft>
                <a:spcPts val="0"/>
              </a:spcAft>
            </a:pPr>
            <a:r>
              <a:rPr kumimoji="0" lang="en-US" altLang="zh-TW" sz="1800" dirty="0" smtClean="0">
                <a:solidFill>
                  <a:prstClr val="black"/>
                </a:solidFill>
                <a:latin typeface="Calibri"/>
                <a:ea typeface="新細明體"/>
              </a:rPr>
              <a:t>                         , diabetes incidence </a:t>
            </a:r>
            <a:endParaRPr kumimoji="0" lang="zh-TW" altLang="en-US" sz="1800" dirty="0">
              <a:solidFill>
                <a:prstClr val="black"/>
              </a:solidFill>
              <a:latin typeface="Calibri"/>
              <a:ea typeface="新細明體"/>
            </a:endParaRPr>
          </a:p>
        </p:txBody>
      </p:sp>
      <p:grpSp>
        <p:nvGrpSpPr>
          <p:cNvPr id="32" name="群組 7"/>
          <p:cNvGrpSpPr/>
          <p:nvPr/>
        </p:nvGrpSpPr>
        <p:grpSpPr>
          <a:xfrm>
            <a:off x="1403591" y="3727194"/>
            <a:ext cx="196630" cy="372741"/>
            <a:chOff x="4711973" y="2852613"/>
            <a:chExt cx="362907" cy="686966"/>
          </a:xfrm>
        </p:grpSpPr>
        <p:sp>
          <p:nvSpPr>
            <p:cNvPr id="9" name="矩形 8"/>
            <p:cNvSpPr/>
            <p:nvPr/>
          </p:nvSpPr>
          <p:spPr>
            <a:xfrm>
              <a:off x="4967319" y="3426487"/>
              <a:ext cx="45719" cy="113092"/>
            </a:xfrm>
            <a:prstGeom prst="rect">
              <a:avLst/>
            </a:prstGeom>
            <a:solidFill>
              <a:schemeClr val="accent2">
                <a:lumMod val="60000"/>
                <a:lumOff val="4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10" name="圓角矩形 9"/>
            <p:cNvSpPr/>
            <p:nvPr/>
          </p:nvSpPr>
          <p:spPr>
            <a:xfrm>
              <a:off x="4909846" y="2852613"/>
              <a:ext cx="160665" cy="284915"/>
            </a:xfrm>
            <a:prstGeom prst="roundRect">
              <a:avLst/>
            </a:prstGeom>
            <a:solidFill>
              <a:schemeClr val="accent2">
                <a:lumMod val="60000"/>
                <a:lumOff val="4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cxnSp>
          <p:nvCxnSpPr>
            <p:cNvPr id="11" name="直線接點 10"/>
            <p:cNvCxnSpPr/>
            <p:nvPr/>
          </p:nvCxnSpPr>
          <p:spPr>
            <a:xfrm>
              <a:off x="4842207" y="3388470"/>
              <a:ext cx="72008" cy="0"/>
            </a:xfrm>
            <a:prstGeom prst="line">
              <a:avLst/>
            </a:prstGeom>
            <a:ln w="127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4842207" y="3356992"/>
              <a:ext cx="72008" cy="0"/>
            </a:xfrm>
            <a:prstGeom prst="line">
              <a:avLst/>
            </a:prstGeom>
            <a:ln w="127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13" name="圓角矩形 12"/>
            <p:cNvSpPr/>
            <p:nvPr/>
          </p:nvSpPr>
          <p:spPr>
            <a:xfrm>
              <a:off x="4711973" y="2852613"/>
              <a:ext cx="160666" cy="284915"/>
            </a:xfrm>
            <a:prstGeom prst="roundRect">
              <a:avLst/>
            </a:prstGeom>
            <a:solidFill>
              <a:schemeClr val="accent2">
                <a:lumMod val="60000"/>
                <a:lumOff val="4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14" name="圓角矩形 13"/>
            <p:cNvSpPr/>
            <p:nvPr/>
          </p:nvSpPr>
          <p:spPr>
            <a:xfrm>
              <a:off x="4914215" y="3138914"/>
              <a:ext cx="160665" cy="286186"/>
            </a:xfrm>
            <a:prstGeom prst="roundRect">
              <a:avLst/>
            </a:prstGeom>
            <a:solidFill>
              <a:schemeClr val="accent2">
                <a:lumMod val="60000"/>
                <a:lumOff val="4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15" name="圓角矩形 14"/>
            <p:cNvSpPr/>
            <p:nvPr/>
          </p:nvSpPr>
          <p:spPr>
            <a:xfrm>
              <a:off x="4711973" y="3138916"/>
              <a:ext cx="160665" cy="286185"/>
            </a:xfrm>
            <a:prstGeom prst="roundRect">
              <a:avLst/>
            </a:prstGeom>
            <a:solidFill>
              <a:schemeClr val="accent2">
                <a:lumMod val="60000"/>
                <a:lumOff val="4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grpSp>
      <p:grpSp>
        <p:nvGrpSpPr>
          <p:cNvPr id="37" name="群組 15"/>
          <p:cNvGrpSpPr/>
          <p:nvPr/>
        </p:nvGrpSpPr>
        <p:grpSpPr>
          <a:xfrm rot="1600606">
            <a:off x="1960030" y="3822678"/>
            <a:ext cx="206213" cy="390907"/>
            <a:chOff x="4711973" y="2852613"/>
            <a:chExt cx="362907" cy="686966"/>
          </a:xfrm>
        </p:grpSpPr>
        <p:sp>
          <p:nvSpPr>
            <p:cNvPr id="17" name="矩形 16"/>
            <p:cNvSpPr/>
            <p:nvPr/>
          </p:nvSpPr>
          <p:spPr>
            <a:xfrm>
              <a:off x="4967319" y="3426487"/>
              <a:ext cx="45719" cy="113092"/>
            </a:xfrm>
            <a:prstGeom prst="rect">
              <a:avLst/>
            </a:prstGeom>
            <a:solidFill>
              <a:schemeClr val="accent2">
                <a:lumMod val="60000"/>
                <a:lumOff val="4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18" name="圓角矩形 17"/>
            <p:cNvSpPr/>
            <p:nvPr/>
          </p:nvSpPr>
          <p:spPr>
            <a:xfrm>
              <a:off x="4909846" y="2852613"/>
              <a:ext cx="160665" cy="284915"/>
            </a:xfrm>
            <a:prstGeom prst="roundRect">
              <a:avLst/>
            </a:prstGeom>
            <a:solidFill>
              <a:schemeClr val="accent2">
                <a:lumMod val="60000"/>
                <a:lumOff val="4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cxnSp>
          <p:nvCxnSpPr>
            <p:cNvPr id="19" name="直線接點 18"/>
            <p:cNvCxnSpPr/>
            <p:nvPr/>
          </p:nvCxnSpPr>
          <p:spPr>
            <a:xfrm>
              <a:off x="4842207" y="3388470"/>
              <a:ext cx="72008" cy="0"/>
            </a:xfrm>
            <a:prstGeom prst="line">
              <a:avLst/>
            </a:prstGeom>
            <a:ln w="127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a:xfrm>
              <a:off x="4842207" y="3356992"/>
              <a:ext cx="72008" cy="0"/>
            </a:xfrm>
            <a:prstGeom prst="line">
              <a:avLst/>
            </a:prstGeom>
            <a:ln w="127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21" name="圓角矩形 20"/>
            <p:cNvSpPr/>
            <p:nvPr/>
          </p:nvSpPr>
          <p:spPr>
            <a:xfrm>
              <a:off x="4711973" y="2852613"/>
              <a:ext cx="160666" cy="284915"/>
            </a:xfrm>
            <a:prstGeom prst="roundRect">
              <a:avLst/>
            </a:prstGeom>
            <a:solidFill>
              <a:schemeClr val="accent2">
                <a:lumMod val="60000"/>
                <a:lumOff val="4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22" name="圓角矩形 21"/>
            <p:cNvSpPr/>
            <p:nvPr/>
          </p:nvSpPr>
          <p:spPr>
            <a:xfrm>
              <a:off x="4914215" y="3138914"/>
              <a:ext cx="160665" cy="286186"/>
            </a:xfrm>
            <a:prstGeom prst="roundRect">
              <a:avLst/>
            </a:prstGeom>
            <a:solidFill>
              <a:schemeClr val="accent2">
                <a:lumMod val="60000"/>
                <a:lumOff val="4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23" name="圓角矩形 22"/>
            <p:cNvSpPr/>
            <p:nvPr/>
          </p:nvSpPr>
          <p:spPr>
            <a:xfrm>
              <a:off x="4711973" y="3138916"/>
              <a:ext cx="160665" cy="286185"/>
            </a:xfrm>
            <a:prstGeom prst="roundRect">
              <a:avLst/>
            </a:prstGeom>
            <a:solidFill>
              <a:schemeClr val="accent2">
                <a:lumMod val="60000"/>
                <a:lumOff val="4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grpSp>
      <p:grpSp>
        <p:nvGrpSpPr>
          <p:cNvPr id="38" name="群組 23"/>
          <p:cNvGrpSpPr/>
          <p:nvPr/>
        </p:nvGrpSpPr>
        <p:grpSpPr>
          <a:xfrm rot="20410167">
            <a:off x="492241" y="3935664"/>
            <a:ext cx="189171" cy="358602"/>
            <a:chOff x="4711973" y="2852613"/>
            <a:chExt cx="362907" cy="686966"/>
          </a:xfrm>
        </p:grpSpPr>
        <p:sp>
          <p:nvSpPr>
            <p:cNvPr id="25" name="矩形 24"/>
            <p:cNvSpPr/>
            <p:nvPr/>
          </p:nvSpPr>
          <p:spPr>
            <a:xfrm>
              <a:off x="4967319" y="3426487"/>
              <a:ext cx="45719" cy="113092"/>
            </a:xfrm>
            <a:prstGeom prst="rect">
              <a:avLst/>
            </a:prstGeom>
            <a:solidFill>
              <a:schemeClr val="accent2">
                <a:lumMod val="60000"/>
                <a:lumOff val="4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26" name="圓角矩形 25"/>
            <p:cNvSpPr/>
            <p:nvPr/>
          </p:nvSpPr>
          <p:spPr>
            <a:xfrm>
              <a:off x="4909846" y="2852613"/>
              <a:ext cx="160665" cy="284915"/>
            </a:xfrm>
            <a:prstGeom prst="roundRect">
              <a:avLst/>
            </a:prstGeom>
            <a:solidFill>
              <a:schemeClr val="accent2">
                <a:lumMod val="60000"/>
                <a:lumOff val="4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cxnSp>
          <p:nvCxnSpPr>
            <p:cNvPr id="27" name="直線接點 26"/>
            <p:cNvCxnSpPr/>
            <p:nvPr/>
          </p:nvCxnSpPr>
          <p:spPr>
            <a:xfrm>
              <a:off x="4842207" y="3388470"/>
              <a:ext cx="72008" cy="0"/>
            </a:xfrm>
            <a:prstGeom prst="line">
              <a:avLst/>
            </a:prstGeom>
            <a:ln w="127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28" name="直線接點 27"/>
            <p:cNvCxnSpPr/>
            <p:nvPr/>
          </p:nvCxnSpPr>
          <p:spPr>
            <a:xfrm>
              <a:off x="4842207" y="3356992"/>
              <a:ext cx="72008" cy="0"/>
            </a:xfrm>
            <a:prstGeom prst="line">
              <a:avLst/>
            </a:prstGeom>
            <a:ln w="127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29" name="圓角矩形 28"/>
            <p:cNvSpPr/>
            <p:nvPr/>
          </p:nvSpPr>
          <p:spPr>
            <a:xfrm>
              <a:off x="4711973" y="2852613"/>
              <a:ext cx="160666" cy="284915"/>
            </a:xfrm>
            <a:prstGeom prst="roundRect">
              <a:avLst/>
            </a:prstGeom>
            <a:solidFill>
              <a:schemeClr val="accent2">
                <a:lumMod val="60000"/>
                <a:lumOff val="4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30" name="圓角矩形 29"/>
            <p:cNvSpPr/>
            <p:nvPr/>
          </p:nvSpPr>
          <p:spPr>
            <a:xfrm>
              <a:off x="4914215" y="3138914"/>
              <a:ext cx="160665" cy="286186"/>
            </a:xfrm>
            <a:prstGeom prst="roundRect">
              <a:avLst/>
            </a:prstGeom>
            <a:solidFill>
              <a:schemeClr val="accent2">
                <a:lumMod val="60000"/>
                <a:lumOff val="4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31" name="圓角矩形 30"/>
            <p:cNvSpPr/>
            <p:nvPr/>
          </p:nvSpPr>
          <p:spPr>
            <a:xfrm>
              <a:off x="4711973" y="3138916"/>
              <a:ext cx="160665" cy="286185"/>
            </a:xfrm>
            <a:prstGeom prst="roundRect">
              <a:avLst/>
            </a:prstGeom>
            <a:solidFill>
              <a:schemeClr val="accent2">
                <a:lumMod val="60000"/>
                <a:lumOff val="4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grpSp>
      <p:grpSp>
        <p:nvGrpSpPr>
          <p:cNvPr id="39" name="群組 126"/>
          <p:cNvGrpSpPr/>
          <p:nvPr/>
        </p:nvGrpSpPr>
        <p:grpSpPr>
          <a:xfrm>
            <a:off x="646151" y="4094632"/>
            <a:ext cx="1537811" cy="604478"/>
            <a:chOff x="646151" y="4170697"/>
            <a:chExt cx="1537811" cy="604478"/>
          </a:xfrm>
        </p:grpSpPr>
        <p:sp>
          <p:nvSpPr>
            <p:cNvPr id="36" name="橢圓 35"/>
            <p:cNvSpPr/>
            <p:nvPr/>
          </p:nvSpPr>
          <p:spPr>
            <a:xfrm>
              <a:off x="646151" y="4170697"/>
              <a:ext cx="1537811" cy="604478"/>
            </a:xfrm>
            <a:prstGeom prst="ellipse">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33" name="文字方塊 32"/>
            <p:cNvSpPr txBox="1"/>
            <p:nvPr/>
          </p:nvSpPr>
          <p:spPr>
            <a:xfrm>
              <a:off x="1091634" y="4261655"/>
              <a:ext cx="732893" cy="369332"/>
            </a:xfrm>
            <a:prstGeom prst="rect">
              <a:avLst/>
            </a:prstGeom>
            <a:noFill/>
          </p:spPr>
          <p:txBody>
            <a:bodyPr wrap="none" rtlCol="0">
              <a:spAutoFit/>
            </a:bodyPr>
            <a:lstStyle/>
            <a:p>
              <a:pPr fontAlgn="auto">
                <a:spcBef>
                  <a:spcPts val="0"/>
                </a:spcBef>
                <a:spcAft>
                  <a:spcPts val="0"/>
                </a:spcAft>
              </a:pPr>
              <a:r>
                <a:rPr kumimoji="0" lang="el-GR" altLang="zh-TW" sz="1800" b="0" dirty="0" smtClean="0">
                  <a:solidFill>
                    <a:prstClr val="black"/>
                  </a:solidFill>
                  <a:latin typeface="Calibri"/>
                  <a:ea typeface="新細明體"/>
                </a:rPr>
                <a:t>β</a:t>
              </a:r>
              <a:r>
                <a:rPr kumimoji="0" lang="zh-TW" altLang="en-US" sz="1800" b="0" dirty="0" smtClean="0">
                  <a:solidFill>
                    <a:prstClr val="black"/>
                  </a:solidFill>
                  <a:latin typeface="Calibri"/>
                  <a:ea typeface="新細明體"/>
                </a:rPr>
                <a:t> </a:t>
              </a:r>
              <a:r>
                <a:rPr kumimoji="0" lang="en-US" altLang="zh-TW" sz="1800" b="0" dirty="0" smtClean="0">
                  <a:solidFill>
                    <a:prstClr val="black"/>
                  </a:solidFill>
                  <a:latin typeface="Calibri"/>
                  <a:ea typeface="新細明體"/>
                </a:rPr>
                <a:t>cell</a:t>
              </a:r>
              <a:r>
                <a:rPr kumimoji="0" lang="zh-TW" altLang="en-US" sz="1800" b="0" dirty="0" smtClean="0">
                  <a:solidFill>
                    <a:prstClr val="black"/>
                  </a:solidFill>
                  <a:latin typeface="Calibri"/>
                  <a:ea typeface="新細明體"/>
                </a:rPr>
                <a:t> </a:t>
              </a:r>
              <a:endParaRPr kumimoji="0" lang="zh-TW" altLang="en-US" sz="1800" b="0" dirty="0">
                <a:solidFill>
                  <a:prstClr val="black"/>
                </a:solidFill>
                <a:latin typeface="Calibri"/>
                <a:ea typeface="新細明體"/>
              </a:endParaRPr>
            </a:p>
          </p:txBody>
        </p:sp>
      </p:grpSp>
      <p:cxnSp>
        <p:nvCxnSpPr>
          <p:cNvPr id="34" name="直線接點 33"/>
          <p:cNvCxnSpPr/>
          <p:nvPr/>
        </p:nvCxnSpPr>
        <p:spPr>
          <a:xfrm flipV="1">
            <a:off x="592306" y="3732749"/>
            <a:ext cx="557" cy="2321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文字方塊 34"/>
          <p:cNvSpPr txBox="1"/>
          <p:nvPr/>
        </p:nvSpPr>
        <p:spPr>
          <a:xfrm>
            <a:off x="212321" y="3203975"/>
            <a:ext cx="867662" cy="523220"/>
          </a:xfrm>
          <a:prstGeom prst="rect">
            <a:avLst/>
          </a:prstGeom>
          <a:noFill/>
        </p:spPr>
        <p:txBody>
          <a:bodyPr wrap="square" rtlCol="0">
            <a:spAutoFit/>
          </a:bodyPr>
          <a:lstStyle/>
          <a:p>
            <a:pPr fontAlgn="auto">
              <a:spcBef>
                <a:spcPts val="0"/>
              </a:spcBef>
              <a:spcAft>
                <a:spcPts val="0"/>
              </a:spcAft>
            </a:pPr>
            <a:r>
              <a:rPr kumimoji="0" lang="en-US" altLang="zh-TW" sz="1400" dirty="0" smtClean="0">
                <a:solidFill>
                  <a:prstClr val="black"/>
                </a:solidFill>
                <a:latin typeface="Calibri"/>
                <a:ea typeface="新細明體"/>
              </a:rPr>
              <a:t>anti-PEG reporter</a:t>
            </a:r>
            <a:endParaRPr kumimoji="0" lang="zh-TW" altLang="en-US" sz="1400" dirty="0">
              <a:solidFill>
                <a:prstClr val="black"/>
              </a:solidFill>
              <a:latin typeface="Calibri"/>
              <a:ea typeface="新細明體"/>
            </a:endParaRPr>
          </a:p>
        </p:txBody>
      </p:sp>
      <p:grpSp>
        <p:nvGrpSpPr>
          <p:cNvPr id="40" name="群組 54"/>
          <p:cNvGrpSpPr/>
          <p:nvPr/>
        </p:nvGrpSpPr>
        <p:grpSpPr>
          <a:xfrm>
            <a:off x="7182289" y="4019932"/>
            <a:ext cx="577319" cy="338930"/>
            <a:chOff x="6519158" y="4530230"/>
            <a:chExt cx="645130" cy="338930"/>
          </a:xfrm>
        </p:grpSpPr>
        <p:grpSp>
          <p:nvGrpSpPr>
            <p:cNvPr id="41" name="群組 55"/>
            <p:cNvGrpSpPr/>
            <p:nvPr/>
          </p:nvGrpSpPr>
          <p:grpSpPr>
            <a:xfrm>
              <a:off x="6519158" y="4530230"/>
              <a:ext cx="265030" cy="338930"/>
              <a:chOff x="6519158" y="4530230"/>
              <a:chExt cx="265030" cy="338930"/>
            </a:xfrm>
          </p:grpSpPr>
          <p:cxnSp>
            <p:nvCxnSpPr>
              <p:cNvPr id="58" name="直線接點 57"/>
              <p:cNvCxnSpPr/>
              <p:nvPr/>
            </p:nvCxnSpPr>
            <p:spPr>
              <a:xfrm>
                <a:off x="6519158" y="4530230"/>
                <a:ext cx="2650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直線接點 58"/>
              <p:cNvCxnSpPr/>
              <p:nvPr/>
            </p:nvCxnSpPr>
            <p:spPr>
              <a:xfrm>
                <a:off x="6784188" y="4530230"/>
                <a:ext cx="0" cy="3389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直線接點 59"/>
              <p:cNvCxnSpPr/>
              <p:nvPr/>
            </p:nvCxnSpPr>
            <p:spPr>
              <a:xfrm flipH="1">
                <a:off x="6681492" y="4869160"/>
                <a:ext cx="1026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57" name="直線單箭頭接點 56"/>
            <p:cNvCxnSpPr/>
            <p:nvPr/>
          </p:nvCxnSpPr>
          <p:spPr>
            <a:xfrm>
              <a:off x="6784188" y="4684967"/>
              <a:ext cx="3801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61" name="文字方塊 60"/>
          <p:cNvSpPr txBox="1"/>
          <p:nvPr/>
        </p:nvSpPr>
        <p:spPr>
          <a:xfrm>
            <a:off x="7753095" y="4000924"/>
            <a:ext cx="1634440" cy="646331"/>
          </a:xfrm>
          <a:prstGeom prst="rect">
            <a:avLst/>
          </a:prstGeom>
          <a:noFill/>
        </p:spPr>
        <p:txBody>
          <a:bodyPr wrap="square" rtlCol="0">
            <a:spAutoFit/>
          </a:bodyPr>
          <a:lstStyle/>
          <a:p>
            <a:pPr fontAlgn="auto">
              <a:spcBef>
                <a:spcPts val="0"/>
              </a:spcBef>
              <a:spcAft>
                <a:spcPts val="0"/>
              </a:spcAft>
            </a:pPr>
            <a:r>
              <a:rPr kumimoji="0" lang="en-US" altLang="zh-TW" sz="1800" dirty="0" smtClean="0">
                <a:solidFill>
                  <a:srgbClr val="FF0000"/>
                </a:solidFill>
                <a:latin typeface="Calibri"/>
                <a:ea typeface="新細明體"/>
              </a:rPr>
              <a:t>NO</a:t>
            </a:r>
            <a:r>
              <a:rPr kumimoji="0" lang="en-US" altLang="zh-TW" sz="1800" dirty="0" smtClean="0">
                <a:solidFill>
                  <a:prstClr val="black"/>
                </a:solidFill>
                <a:latin typeface="Calibri"/>
                <a:ea typeface="新細明體"/>
              </a:rPr>
              <a:t> difference to NOD mice</a:t>
            </a:r>
            <a:endParaRPr kumimoji="0" lang="zh-TW" altLang="en-US" sz="1800" dirty="0">
              <a:solidFill>
                <a:prstClr val="black"/>
              </a:solidFill>
              <a:latin typeface="Calibri"/>
              <a:ea typeface="新細明體"/>
            </a:endParaRPr>
          </a:p>
        </p:txBody>
      </p:sp>
      <p:grpSp>
        <p:nvGrpSpPr>
          <p:cNvPr id="135" name="群組 134"/>
          <p:cNvGrpSpPr/>
          <p:nvPr/>
        </p:nvGrpSpPr>
        <p:grpSpPr>
          <a:xfrm>
            <a:off x="4100000" y="952705"/>
            <a:ext cx="4906399" cy="2163254"/>
            <a:chOff x="4100000" y="952705"/>
            <a:chExt cx="4906399" cy="2163254"/>
          </a:xfrm>
        </p:grpSpPr>
        <p:sp>
          <p:nvSpPr>
            <p:cNvPr id="97" name="矩形圖說文字 96"/>
            <p:cNvSpPr/>
            <p:nvPr/>
          </p:nvSpPr>
          <p:spPr>
            <a:xfrm rot="5400000">
              <a:off x="5471573" y="-418868"/>
              <a:ext cx="2163254" cy="4906399"/>
            </a:xfrm>
            <a:prstGeom prst="wedgeRectCallout">
              <a:avLst>
                <a:gd name="adj1" fmla="val -1248"/>
                <a:gd name="adj2" fmla="val 6177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grpSp>
          <p:nvGrpSpPr>
            <p:cNvPr id="42" name="群組 63"/>
            <p:cNvGrpSpPr/>
            <p:nvPr/>
          </p:nvGrpSpPr>
          <p:grpSpPr>
            <a:xfrm>
              <a:off x="4151396" y="996817"/>
              <a:ext cx="1128869" cy="2083271"/>
              <a:chOff x="7510452" y="463206"/>
              <a:chExt cx="1232244" cy="2390128"/>
            </a:xfrm>
          </p:grpSpPr>
          <p:pic>
            <p:nvPicPr>
              <p:cNvPr id="65" name="圖片 64"/>
              <p:cNvPicPr>
                <a:picLocks noChangeAspect="1"/>
              </p:cNvPicPr>
              <p:nvPr/>
            </p:nvPicPr>
            <p:blipFill rotWithShape="1">
              <a:blip r:embed="rId7" cstate="print">
                <a:extLst>
                  <a:ext uri="{28A0092B-C50C-407E-A947-70E740481C1C}">
                    <a14:useLocalDpi xmlns="" xmlns:a14="http://schemas.microsoft.com/office/drawing/2010/main" val="0"/>
                  </a:ext>
                </a:extLst>
              </a:blip>
              <a:srcRect l="48462" t="7695" r="26159" b="40860"/>
              <a:stretch/>
            </p:blipFill>
            <p:spPr>
              <a:xfrm>
                <a:off x="7510452" y="463206"/>
                <a:ext cx="1232244" cy="2390128"/>
              </a:xfrm>
              <a:prstGeom prst="rect">
                <a:avLst/>
              </a:prstGeom>
            </p:spPr>
          </p:pic>
          <p:sp>
            <p:nvSpPr>
              <p:cNvPr id="66" name="橢圓 65"/>
              <p:cNvSpPr/>
              <p:nvPr/>
            </p:nvSpPr>
            <p:spPr>
              <a:xfrm>
                <a:off x="8101450" y="1887280"/>
                <a:ext cx="252938" cy="200650"/>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grpSp>
      </p:grpSp>
      <p:grpSp>
        <p:nvGrpSpPr>
          <p:cNvPr id="43" name="群組 132"/>
          <p:cNvGrpSpPr/>
          <p:nvPr/>
        </p:nvGrpSpPr>
        <p:grpSpPr>
          <a:xfrm>
            <a:off x="206449" y="4682613"/>
            <a:ext cx="1011419" cy="417514"/>
            <a:chOff x="206449" y="4758678"/>
            <a:chExt cx="1011419" cy="417514"/>
          </a:xfrm>
        </p:grpSpPr>
        <p:sp>
          <p:nvSpPr>
            <p:cNvPr id="72" name="橢圓 71"/>
            <p:cNvSpPr/>
            <p:nvPr/>
          </p:nvSpPr>
          <p:spPr>
            <a:xfrm>
              <a:off x="786029" y="4758678"/>
              <a:ext cx="129166" cy="126234"/>
            </a:xfrm>
            <a:prstGeom prst="ellipse">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73" name="橢圓 72"/>
            <p:cNvSpPr/>
            <p:nvPr/>
          </p:nvSpPr>
          <p:spPr>
            <a:xfrm>
              <a:off x="885141" y="4908678"/>
              <a:ext cx="129166" cy="126234"/>
            </a:xfrm>
            <a:prstGeom prst="ellipse">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74" name="橢圓 73"/>
            <p:cNvSpPr/>
            <p:nvPr/>
          </p:nvSpPr>
          <p:spPr>
            <a:xfrm>
              <a:off x="1088702" y="4876369"/>
              <a:ext cx="129166" cy="126234"/>
            </a:xfrm>
            <a:prstGeom prst="ellipse">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75" name="文字方塊 74"/>
            <p:cNvSpPr txBox="1"/>
            <p:nvPr/>
          </p:nvSpPr>
          <p:spPr>
            <a:xfrm>
              <a:off x="206449" y="4868415"/>
              <a:ext cx="683200" cy="307777"/>
            </a:xfrm>
            <a:prstGeom prst="rect">
              <a:avLst/>
            </a:prstGeom>
            <a:noFill/>
          </p:spPr>
          <p:txBody>
            <a:bodyPr wrap="none" rtlCol="0">
              <a:spAutoFit/>
            </a:bodyPr>
            <a:lstStyle/>
            <a:p>
              <a:pPr fontAlgn="auto">
                <a:spcBef>
                  <a:spcPts val="0"/>
                </a:spcBef>
                <a:spcAft>
                  <a:spcPts val="0"/>
                </a:spcAft>
              </a:pPr>
              <a:r>
                <a:rPr kumimoji="0" lang="en-US" altLang="zh-TW" sz="1400" dirty="0" smtClean="0">
                  <a:solidFill>
                    <a:prstClr val="black"/>
                  </a:solidFill>
                  <a:latin typeface="Calibri"/>
                  <a:ea typeface="新細明體"/>
                </a:rPr>
                <a:t>Insulin</a:t>
              </a:r>
              <a:endParaRPr kumimoji="0" lang="zh-TW" altLang="en-US" sz="1400" dirty="0">
                <a:solidFill>
                  <a:prstClr val="black"/>
                </a:solidFill>
                <a:latin typeface="Calibri"/>
                <a:ea typeface="新細明體"/>
              </a:endParaRPr>
            </a:p>
          </p:txBody>
        </p:sp>
      </p:grpSp>
      <p:grpSp>
        <p:nvGrpSpPr>
          <p:cNvPr id="44" name="群組 131"/>
          <p:cNvGrpSpPr/>
          <p:nvPr/>
        </p:nvGrpSpPr>
        <p:grpSpPr>
          <a:xfrm>
            <a:off x="673769" y="4497228"/>
            <a:ext cx="1139612" cy="342762"/>
            <a:chOff x="673769" y="4573293"/>
            <a:chExt cx="1139612" cy="342762"/>
          </a:xfrm>
        </p:grpSpPr>
        <p:sp>
          <p:nvSpPr>
            <p:cNvPr id="76" name="橢圓 75"/>
            <p:cNvSpPr/>
            <p:nvPr/>
          </p:nvSpPr>
          <p:spPr>
            <a:xfrm rot="21420310">
              <a:off x="1237317" y="4712570"/>
              <a:ext cx="576064" cy="140892"/>
            </a:xfrm>
            <a:prstGeom prst="ellipse">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77" name="文字方塊 76"/>
            <p:cNvSpPr txBox="1"/>
            <p:nvPr/>
          </p:nvSpPr>
          <p:spPr>
            <a:xfrm rot="21342115">
              <a:off x="1259992" y="4639056"/>
              <a:ext cx="508473" cy="276999"/>
            </a:xfrm>
            <a:prstGeom prst="rect">
              <a:avLst/>
            </a:prstGeom>
            <a:noFill/>
          </p:spPr>
          <p:txBody>
            <a:bodyPr wrap="none" rtlCol="0">
              <a:spAutoFit/>
            </a:bodyPr>
            <a:lstStyle/>
            <a:p>
              <a:pPr fontAlgn="auto">
                <a:spcBef>
                  <a:spcPts val="0"/>
                </a:spcBef>
                <a:spcAft>
                  <a:spcPts val="0"/>
                </a:spcAft>
              </a:pPr>
              <a:r>
                <a:rPr kumimoji="0" lang="en-US" altLang="zh-TW" sz="1200" b="0" dirty="0" smtClean="0">
                  <a:solidFill>
                    <a:prstClr val="black"/>
                  </a:solidFill>
                  <a:latin typeface="Calibri"/>
                  <a:ea typeface="新細明體"/>
                </a:rPr>
                <a:t>T cell</a:t>
              </a:r>
              <a:endParaRPr kumimoji="0" lang="zh-TW" altLang="en-US" sz="1200" b="0" dirty="0">
                <a:solidFill>
                  <a:prstClr val="black"/>
                </a:solidFill>
                <a:latin typeface="Calibri"/>
                <a:ea typeface="新細明體"/>
              </a:endParaRPr>
            </a:p>
          </p:txBody>
        </p:sp>
        <p:sp>
          <p:nvSpPr>
            <p:cNvPr id="78" name="橢圓 77"/>
            <p:cNvSpPr/>
            <p:nvPr/>
          </p:nvSpPr>
          <p:spPr>
            <a:xfrm rot="824924">
              <a:off x="673769" y="4646807"/>
              <a:ext cx="576064" cy="140892"/>
            </a:xfrm>
            <a:prstGeom prst="ellipse">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79" name="文字方塊 78"/>
            <p:cNvSpPr txBox="1"/>
            <p:nvPr/>
          </p:nvSpPr>
          <p:spPr>
            <a:xfrm rot="746729">
              <a:off x="696444" y="4573293"/>
              <a:ext cx="508473" cy="276999"/>
            </a:xfrm>
            <a:prstGeom prst="rect">
              <a:avLst/>
            </a:prstGeom>
            <a:noFill/>
          </p:spPr>
          <p:txBody>
            <a:bodyPr wrap="none" rtlCol="0">
              <a:spAutoFit/>
            </a:bodyPr>
            <a:lstStyle/>
            <a:p>
              <a:pPr fontAlgn="auto">
                <a:spcBef>
                  <a:spcPts val="0"/>
                </a:spcBef>
                <a:spcAft>
                  <a:spcPts val="0"/>
                </a:spcAft>
              </a:pPr>
              <a:r>
                <a:rPr kumimoji="0" lang="en-US" altLang="zh-TW" sz="1200" b="0" dirty="0" smtClean="0">
                  <a:solidFill>
                    <a:prstClr val="black"/>
                  </a:solidFill>
                  <a:latin typeface="Calibri"/>
                  <a:ea typeface="新細明體"/>
                </a:rPr>
                <a:t>T cell</a:t>
              </a:r>
              <a:endParaRPr kumimoji="0" lang="zh-TW" altLang="en-US" sz="1200" b="0" dirty="0">
                <a:solidFill>
                  <a:prstClr val="black"/>
                </a:solidFill>
                <a:latin typeface="Calibri"/>
                <a:ea typeface="新細明體"/>
              </a:endParaRPr>
            </a:p>
          </p:txBody>
        </p:sp>
      </p:grpSp>
      <p:grpSp>
        <p:nvGrpSpPr>
          <p:cNvPr id="45" name="群組 80"/>
          <p:cNvGrpSpPr/>
          <p:nvPr/>
        </p:nvGrpSpPr>
        <p:grpSpPr>
          <a:xfrm rot="21170697">
            <a:off x="886661" y="3773398"/>
            <a:ext cx="184762" cy="350244"/>
            <a:chOff x="4711973" y="2852613"/>
            <a:chExt cx="362907" cy="686966"/>
          </a:xfrm>
        </p:grpSpPr>
        <p:sp>
          <p:nvSpPr>
            <p:cNvPr id="82" name="矩形 81"/>
            <p:cNvSpPr/>
            <p:nvPr/>
          </p:nvSpPr>
          <p:spPr>
            <a:xfrm>
              <a:off x="4967319" y="3426487"/>
              <a:ext cx="45719" cy="113092"/>
            </a:xfrm>
            <a:prstGeom prst="rect">
              <a:avLst/>
            </a:prstGeom>
            <a:solidFill>
              <a:schemeClr val="accent2">
                <a:lumMod val="60000"/>
                <a:lumOff val="4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83" name="圓角矩形 82"/>
            <p:cNvSpPr/>
            <p:nvPr/>
          </p:nvSpPr>
          <p:spPr>
            <a:xfrm>
              <a:off x="4909846" y="2852613"/>
              <a:ext cx="160665" cy="284915"/>
            </a:xfrm>
            <a:prstGeom prst="roundRect">
              <a:avLst/>
            </a:prstGeom>
            <a:solidFill>
              <a:schemeClr val="accent2">
                <a:lumMod val="60000"/>
                <a:lumOff val="4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cxnSp>
          <p:nvCxnSpPr>
            <p:cNvPr id="84" name="直線接點 83"/>
            <p:cNvCxnSpPr/>
            <p:nvPr/>
          </p:nvCxnSpPr>
          <p:spPr>
            <a:xfrm>
              <a:off x="4842207" y="3388470"/>
              <a:ext cx="72008" cy="0"/>
            </a:xfrm>
            <a:prstGeom prst="line">
              <a:avLst/>
            </a:prstGeom>
            <a:ln w="127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85" name="直線接點 84"/>
            <p:cNvCxnSpPr/>
            <p:nvPr/>
          </p:nvCxnSpPr>
          <p:spPr>
            <a:xfrm>
              <a:off x="4842207" y="3356992"/>
              <a:ext cx="72008" cy="0"/>
            </a:xfrm>
            <a:prstGeom prst="line">
              <a:avLst/>
            </a:prstGeom>
            <a:ln w="127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86" name="圓角矩形 85"/>
            <p:cNvSpPr/>
            <p:nvPr/>
          </p:nvSpPr>
          <p:spPr>
            <a:xfrm>
              <a:off x="4711973" y="2852613"/>
              <a:ext cx="160666" cy="284915"/>
            </a:xfrm>
            <a:prstGeom prst="roundRect">
              <a:avLst/>
            </a:prstGeom>
            <a:solidFill>
              <a:schemeClr val="accent2">
                <a:lumMod val="60000"/>
                <a:lumOff val="4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87" name="圓角矩形 86"/>
            <p:cNvSpPr/>
            <p:nvPr/>
          </p:nvSpPr>
          <p:spPr>
            <a:xfrm>
              <a:off x="4914215" y="3138914"/>
              <a:ext cx="160665" cy="286186"/>
            </a:xfrm>
            <a:prstGeom prst="roundRect">
              <a:avLst/>
            </a:prstGeom>
            <a:solidFill>
              <a:schemeClr val="accent2">
                <a:lumMod val="60000"/>
                <a:lumOff val="4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88" name="圓角矩形 87"/>
            <p:cNvSpPr/>
            <p:nvPr/>
          </p:nvSpPr>
          <p:spPr>
            <a:xfrm>
              <a:off x="4711973" y="3138916"/>
              <a:ext cx="160665" cy="286185"/>
            </a:xfrm>
            <a:prstGeom prst="roundRect">
              <a:avLst/>
            </a:prstGeom>
            <a:solidFill>
              <a:schemeClr val="accent2">
                <a:lumMod val="60000"/>
                <a:lumOff val="4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grpSp>
      <p:sp>
        <p:nvSpPr>
          <p:cNvPr id="91" name="矩形 90"/>
          <p:cNvSpPr/>
          <p:nvPr/>
        </p:nvSpPr>
        <p:spPr>
          <a:xfrm>
            <a:off x="5280265" y="963927"/>
            <a:ext cx="3649312" cy="646331"/>
          </a:xfrm>
          <a:prstGeom prst="rect">
            <a:avLst/>
          </a:prstGeom>
        </p:spPr>
        <p:txBody>
          <a:bodyPr wrap="square">
            <a:spAutoFit/>
          </a:bodyPr>
          <a:lstStyle/>
          <a:p>
            <a:pPr marL="285744" indent="-285744" fontAlgn="auto">
              <a:spcBef>
                <a:spcPts val="0"/>
              </a:spcBef>
              <a:spcAft>
                <a:spcPts val="0"/>
              </a:spcAft>
              <a:buFont typeface="Arial" panose="020B0604020202020204" pitchFamily="34" charset="0"/>
              <a:buChar char="•"/>
            </a:pPr>
            <a:r>
              <a:rPr kumimoji="0" lang="en-US" altLang="zh-TW" sz="1800" dirty="0" smtClean="0">
                <a:solidFill>
                  <a:prstClr val="black"/>
                </a:solidFill>
                <a:latin typeface="Calibri"/>
                <a:ea typeface="新細明體"/>
              </a:rPr>
              <a:t>Real-time imaging of pancreatic </a:t>
            </a:r>
            <a:r>
              <a:rPr kumimoji="0" lang="en-US" altLang="zh-TW" sz="1800" dirty="0">
                <a:solidFill>
                  <a:prstClr val="black"/>
                </a:solidFill>
                <a:latin typeface="Calibri"/>
                <a:ea typeface="新細明體"/>
              </a:rPr>
              <a:t>islet survival</a:t>
            </a:r>
            <a:endParaRPr kumimoji="0" lang="zh-TW" altLang="en-US" sz="1800" dirty="0">
              <a:solidFill>
                <a:prstClr val="black"/>
              </a:solidFill>
              <a:latin typeface="Calibri"/>
              <a:ea typeface="新細明體"/>
            </a:endParaRPr>
          </a:p>
        </p:txBody>
      </p:sp>
      <p:sp>
        <p:nvSpPr>
          <p:cNvPr id="92" name="矩形 91"/>
          <p:cNvSpPr/>
          <p:nvPr/>
        </p:nvSpPr>
        <p:spPr>
          <a:xfrm>
            <a:off x="5257850" y="1555985"/>
            <a:ext cx="3602241" cy="646331"/>
          </a:xfrm>
          <a:prstGeom prst="rect">
            <a:avLst/>
          </a:prstGeom>
        </p:spPr>
        <p:txBody>
          <a:bodyPr wrap="square">
            <a:spAutoFit/>
          </a:bodyPr>
          <a:lstStyle/>
          <a:p>
            <a:pPr marL="285744" indent="-285744" fontAlgn="auto">
              <a:spcBef>
                <a:spcPts val="0"/>
              </a:spcBef>
              <a:spcAft>
                <a:spcPts val="0"/>
              </a:spcAft>
              <a:buFont typeface="Arial" panose="020B0604020202020204" pitchFamily="34" charset="0"/>
              <a:buChar char="•"/>
            </a:pPr>
            <a:r>
              <a:rPr kumimoji="0" lang="en-US" altLang="zh-TW" sz="1800" dirty="0">
                <a:solidFill>
                  <a:prstClr val="black"/>
                </a:solidFill>
                <a:latin typeface="Calibri"/>
                <a:ea typeface="新細明體"/>
              </a:rPr>
              <a:t>Continuous observation of the same mice</a:t>
            </a:r>
            <a:endParaRPr kumimoji="0" lang="zh-TW" altLang="en-US" sz="1800" dirty="0">
              <a:solidFill>
                <a:prstClr val="black"/>
              </a:solidFill>
              <a:latin typeface="Calibri"/>
              <a:ea typeface="新細明體"/>
            </a:endParaRPr>
          </a:p>
        </p:txBody>
      </p:sp>
      <p:grpSp>
        <p:nvGrpSpPr>
          <p:cNvPr id="46" name="群組 125"/>
          <p:cNvGrpSpPr/>
          <p:nvPr/>
        </p:nvGrpSpPr>
        <p:grpSpPr>
          <a:xfrm>
            <a:off x="404843" y="928154"/>
            <a:ext cx="1245854" cy="659030"/>
            <a:chOff x="393399" y="960603"/>
            <a:chExt cx="1245854" cy="659030"/>
          </a:xfrm>
        </p:grpSpPr>
        <p:grpSp>
          <p:nvGrpSpPr>
            <p:cNvPr id="47" name="群組 106"/>
            <p:cNvGrpSpPr/>
            <p:nvPr/>
          </p:nvGrpSpPr>
          <p:grpSpPr>
            <a:xfrm>
              <a:off x="872547" y="1195453"/>
              <a:ext cx="223765" cy="424180"/>
              <a:chOff x="4711973" y="2852613"/>
              <a:chExt cx="362907" cy="686966"/>
            </a:xfrm>
          </p:grpSpPr>
          <p:sp>
            <p:nvSpPr>
              <p:cNvPr id="108" name="矩形 107"/>
              <p:cNvSpPr/>
              <p:nvPr/>
            </p:nvSpPr>
            <p:spPr>
              <a:xfrm>
                <a:off x="4967319" y="3426487"/>
                <a:ext cx="45719" cy="113092"/>
              </a:xfrm>
              <a:prstGeom prst="rect">
                <a:avLst/>
              </a:prstGeom>
              <a:solidFill>
                <a:schemeClr val="accent2">
                  <a:lumMod val="60000"/>
                  <a:lumOff val="4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109" name="圓角矩形 108"/>
              <p:cNvSpPr/>
              <p:nvPr/>
            </p:nvSpPr>
            <p:spPr>
              <a:xfrm>
                <a:off x="4909846" y="2852613"/>
                <a:ext cx="160665" cy="284915"/>
              </a:xfrm>
              <a:prstGeom prst="roundRect">
                <a:avLst/>
              </a:prstGeom>
              <a:solidFill>
                <a:schemeClr val="accent2">
                  <a:lumMod val="60000"/>
                  <a:lumOff val="4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cxnSp>
            <p:nvCxnSpPr>
              <p:cNvPr id="110" name="直線接點 109"/>
              <p:cNvCxnSpPr/>
              <p:nvPr/>
            </p:nvCxnSpPr>
            <p:spPr>
              <a:xfrm>
                <a:off x="4842207" y="3388470"/>
                <a:ext cx="72008" cy="0"/>
              </a:xfrm>
              <a:prstGeom prst="line">
                <a:avLst/>
              </a:prstGeom>
              <a:ln w="127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111" name="直線接點 110"/>
              <p:cNvCxnSpPr/>
              <p:nvPr/>
            </p:nvCxnSpPr>
            <p:spPr>
              <a:xfrm>
                <a:off x="4842207" y="3356992"/>
                <a:ext cx="72008" cy="0"/>
              </a:xfrm>
              <a:prstGeom prst="line">
                <a:avLst/>
              </a:prstGeom>
              <a:ln w="127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112" name="圓角矩形 111"/>
              <p:cNvSpPr/>
              <p:nvPr/>
            </p:nvSpPr>
            <p:spPr>
              <a:xfrm>
                <a:off x="4711973" y="2852613"/>
                <a:ext cx="160666" cy="284915"/>
              </a:xfrm>
              <a:prstGeom prst="roundRect">
                <a:avLst/>
              </a:prstGeom>
              <a:solidFill>
                <a:schemeClr val="accent2">
                  <a:lumMod val="60000"/>
                  <a:lumOff val="4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113" name="圓角矩形 112"/>
              <p:cNvSpPr/>
              <p:nvPr/>
            </p:nvSpPr>
            <p:spPr>
              <a:xfrm>
                <a:off x="4914215" y="3138914"/>
                <a:ext cx="160665" cy="286186"/>
              </a:xfrm>
              <a:prstGeom prst="roundRect">
                <a:avLst/>
              </a:prstGeom>
              <a:solidFill>
                <a:schemeClr val="accent2">
                  <a:lumMod val="60000"/>
                  <a:lumOff val="4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114" name="圓角矩形 113"/>
              <p:cNvSpPr/>
              <p:nvPr/>
            </p:nvSpPr>
            <p:spPr>
              <a:xfrm>
                <a:off x="4711973" y="3138916"/>
                <a:ext cx="160665" cy="286185"/>
              </a:xfrm>
              <a:prstGeom prst="roundRect">
                <a:avLst/>
              </a:prstGeom>
              <a:solidFill>
                <a:schemeClr val="accent2">
                  <a:lumMod val="60000"/>
                  <a:lumOff val="4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grpSp>
        <p:sp>
          <p:nvSpPr>
            <p:cNvPr id="117" name="文字方塊 116"/>
            <p:cNvSpPr txBox="1"/>
            <p:nvPr/>
          </p:nvSpPr>
          <p:spPr>
            <a:xfrm>
              <a:off x="393399" y="960603"/>
              <a:ext cx="1245854" cy="261610"/>
            </a:xfrm>
            <a:prstGeom prst="rect">
              <a:avLst/>
            </a:prstGeom>
            <a:noFill/>
          </p:spPr>
          <p:txBody>
            <a:bodyPr wrap="none" rtlCol="0">
              <a:spAutoFit/>
            </a:bodyPr>
            <a:lstStyle/>
            <a:p>
              <a:pPr fontAlgn="auto">
                <a:spcBef>
                  <a:spcPts val="0"/>
                </a:spcBef>
                <a:spcAft>
                  <a:spcPts val="0"/>
                </a:spcAft>
              </a:pPr>
              <a:r>
                <a:rPr kumimoji="0" lang="en-US" altLang="zh-TW" sz="1100" dirty="0">
                  <a:solidFill>
                    <a:prstClr val="black"/>
                  </a:solidFill>
                  <a:latin typeface="Calibri"/>
                  <a:ea typeface="新細明體"/>
                </a:rPr>
                <a:t>anti-PEG reporter </a:t>
              </a:r>
              <a:endParaRPr kumimoji="0" lang="zh-TW" altLang="en-US" sz="1100" dirty="0">
                <a:solidFill>
                  <a:prstClr val="black"/>
                </a:solidFill>
                <a:latin typeface="Calibri"/>
                <a:ea typeface="新細明體"/>
              </a:endParaRPr>
            </a:p>
          </p:txBody>
        </p:sp>
      </p:grpSp>
      <p:sp>
        <p:nvSpPr>
          <p:cNvPr id="118" name="文字方塊 117"/>
          <p:cNvSpPr txBox="1"/>
          <p:nvPr/>
        </p:nvSpPr>
        <p:spPr>
          <a:xfrm>
            <a:off x="89252" y="2685401"/>
            <a:ext cx="2007473" cy="338554"/>
          </a:xfrm>
          <a:prstGeom prst="rect">
            <a:avLst/>
          </a:prstGeom>
          <a:noFill/>
        </p:spPr>
        <p:txBody>
          <a:bodyPr wrap="none" rtlCol="0">
            <a:spAutoFit/>
          </a:bodyPr>
          <a:lstStyle/>
          <a:p>
            <a:pPr fontAlgn="auto">
              <a:spcBef>
                <a:spcPts val="0"/>
              </a:spcBef>
              <a:spcAft>
                <a:spcPts val="0"/>
              </a:spcAft>
            </a:pPr>
            <a:r>
              <a:rPr kumimoji="0" lang="en-US" altLang="zh-TW" sz="1600" dirty="0">
                <a:solidFill>
                  <a:prstClr val="black"/>
                </a:solidFill>
                <a:latin typeface="Calibri"/>
                <a:ea typeface="新細明體"/>
              </a:rPr>
              <a:t>NOD/</a:t>
            </a:r>
            <a:r>
              <a:rPr kumimoji="0" lang="en-US" altLang="zh-TW" sz="1600" dirty="0" err="1">
                <a:solidFill>
                  <a:prstClr val="black"/>
                </a:solidFill>
                <a:latin typeface="Calibri"/>
                <a:ea typeface="新細明體"/>
              </a:rPr>
              <a:t>pIns</a:t>
            </a:r>
            <a:r>
              <a:rPr kumimoji="0" lang="en-US" altLang="zh-TW" sz="1600" dirty="0">
                <a:solidFill>
                  <a:prstClr val="black"/>
                </a:solidFill>
                <a:latin typeface="Calibri"/>
                <a:ea typeface="新細明體"/>
              </a:rPr>
              <a:t>-</a:t>
            </a:r>
            <a:r>
              <a:rPr kumimoji="0" lang="el-GR" altLang="zh-TW" sz="1600" dirty="0" smtClean="0">
                <a:solidFill>
                  <a:prstClr val="black"/>
                </a:solidFill>
                <a:latin typeface="Calibri"/>
                <a:ea typeface="新細明體"/>
              </a:rPr>
              <a:t>α</a:t>
            </a:r>
            <a:r>
              <a:rPr kumimoji="0" lang="en-US" altLang="zh-TW" sz="1600" dirty="0" smtClean="0">
                <a:solidFill>
                  <a:prstClr val="black"/>
                </a:solidFill>
                <a:latin typeface="Calibri"/>
                <a:ea typeface="新細明體"/>
              </a:rPr>
              <a:t>PEG mice</a:t>
            </a:r>
            <a:endParaRPr kumimoji="0" lang="zh-TW" altLang="en-US" sz="1600" dirty="0">
              <a:solidFill>
                <a:prstClr val="black"/>
              </a:solidFill>
              <a:latin typeface="Calibri"/>
              <a:ea typeface="新細明體"/>
            </a:endParaRPr>
          </a:p>
        </p:txBody>
      </p:sp>
      <p:sp>
        <p:nvSpPr>
          <p:cNvPr id="123" name="向下箭號 122"/>
          <p:cNvSpPr/>
          <p:nvPr/>
        </p:nvSpPr>
        <p:spPr>
          <a:xfrm>
            <a:off x="6122866" y="2247321"/>
            <a:ext cx="1872208" cy="358796"/>
          </a:xfrm>
          <a:prstGeom prst="downArrow">
            <a:avLst>
              <a:gd name="adj1" fmla="val 34805"/>
              <a:gd name="adj2" fmla="val 50000"/>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124" name="矩形 123"/>
          <p:cNvSpPr/>
          <p:nvPr/>
        </p:nvSpPr>
        <p:spPr>
          <a:xfrm>
            <a:off x="5349831" y="2643074"/>
            <a:ext cx="3637079" cy="369332"/>
          </a:xfrm>
          <a:prstGeom prst="rect">
            <a:avLst/>
          </a:prstGeom>
        </p:spPr>
        <p:txBody>
          <a:bodyPr wrap="square">
            <a:spAutoFit/>
          </a:bodyPr>
          <a:lstStyle/>
          <a:p>
            <a:pPr algn="ctr" fontAlgn="auto">
              <a:spcBef>
                <a:spcPts val="0"/>
              </a:spcBef>
              <a:spcAft>
                <a:spcPts val="0"/>
              </a:spcAft>
            </a:pPr>
            <a:r>
              <a:rPr kumimoji="0" lang="en-US" altLang="zh-TW" sz="1800" dirty="0">
                <a:solidFill>
                  <a:srgbClr val="FF0000"/>
                </a:solidFill>
                <a:latin typeface="Calibri"/>
                <a:ea typeface="新細明體"/>
              </a:rPr>
              <a:t>Increase convenience and accuracy</a:t>
            </a:r>
            <a:endParaRPr kumimoji="0" lang="zh-TW" altLang="en-US" sz="1800" dirty="0">
              <a:solidFill>
                <a:srgbClr val="FF0000"/>
              </a:solidFill>
              <a:latin typeface="Calibri"/>
              <a:ea typeface="新細明體"/>
            </a:endParaRPr>
          </a:p>
        </p:txBody>
      </p:sp>
      <p:grpSp>
        <p:nvGrpSpPr>
          <p:cNvPr id="138" name="群組 137"/>
          <p:cNvGrpSpPr/>
          <p:nvPr/>
        </p:nvGrpSpPr>
        <p:grpSpPr>
          <a:xfrm>
            <a:off x="288540" y="4959170"/>
            <a:ext cx="8558935" cy="1890210"/>
            <a:chOff x="288540" y="4959170"/>
            <a:chExt cx="8558935" cy="1890210"/>
          </a:xfrm>
        </p:grpSpPr>
        <p:sp>
          <p:nvSpPr>
            <p:cNvPr id="67" name="矩形 66"/>
            <p:cNvSpPr/>
            <p:nvPr/>
          </p:nvSpPr>
          <p:spPr>
            <a:xfrm>
              <a:off x="288540" y="5419758"/>
              <a:ext cx="8558935" cy="1429622"/>
            </a:xfrm>
            <a:prstGeom prst="rect">
              <a:avLst/>
            </a:prstGeom>
          </p:spPr>
          <p:txBody>
            <a:bodyPr wrap="square">
              <a:spAutoFit/>
            </a:bodyPr>
            <a:lstStyle/>
            <a:p>
              <a:pPr marL="285750" indent="-285750" algn="just" fontAlgn="auto">
                <a:lnSpc>
                  <a:spcPct val="110000"/>
                </a:lnSpc>
                <a:spcBef>
                  <a:spcPts val="0"/>
                </a:spcBef>
                <a:spcAft>
                  <a:spcPts val="0"/>
                </a:spcAft>
                <a:buFont typeface="Arial" panose="020B0604020202020204" pitchFamily="34" charset="0"/>
                <a:buChar char="•"/>
              </a:pPr>
              <a:r>
                <a:rPr kumimoji="0" lang="en-US" altLang="zh-TW" dirty="0" smtClean="0">
                  <a:solidFill>
                    <a:prstClr val="black"/>
                  </a:solidFill>
                  <a:latin typeface="Calibri"/>
                  <a:ea typeface="新細明體"/>
                </a:rPr>
                <a:t>T</a:t>
              </a:r>
              <a:r>
                <a:rPr kumimoji="0" lang="zh-TW" altLang="en-US" dirty="0" smtClean="0">
                  <a:solidFill>
                    <a:prstClr val="black"/>
                  </a:solidFill>
                  <a:latin typeface="Calibri"/>
                  <a:ea typeface="新細明體"/>
                </a:rPr>
                <a:t>racing </a:t>
              </a:r>
              <a:r>
                <a:rPr kumimoji="0" lang="zh-TW" altLang="en-US" dirty="0">
                  <a:solidFill>
                    <a:prstClr val="black"/>
                  </a:solidFill>
                  <a:latin typeface="Calibri"/>
                  <a:ea typeface="新細明體"/>
                </a:rPr>
                <a:t>the </a:t>
              </a:r>
              <a:r>
                <a:rPr kumimoji="0" lang="zh-TW" altLang="en-US" dirty="0" smtClean="0">
                  <a:solidFill>
                    <a:prstClr val="black"/>
                  </a:solidFill>
                  <a:latin typeface="Calibri"/>
                  <a:ea typeface="新細明體"/>
                </a:rPr>
                <a:t>disease </a:t>
              </a:r>
              <a:r>
                <a:rPr kumimoji="0" lang="zh-TW" altLang="en-US" dirty="0">
                  <a:solidFill>
                    <a:prstClr val="black"/>
                  </a:solidFill>
                  <a:latin typeface="Calibri"/>
                  <a:ea typeface="新細明體"/>
                </a:rPr>
                <a:t>progression of </a:t>
              </a:r>
              <a:r>
                <a:rPr kumimoji="0" lang="en-US" altLang="zh-TW" dirty="0" smtClean="0">
                  <a:solidFill>
                    <a:prstClr val="black"/>
                  </a:solidFill>
                  <a:latin typeface="Calibri"/>
                  <a:ea typeface="新細明體"/>
                </a:rPr>
                <a:t>T1D </a:t>
              </a:r>
              <a:r>
                <a:rPr kumimoji="0" lang="zh-TW" altLang="en-US" dirty="0" smtClean="0">
                  <a:solidFill>
                    <a:prstClr val="black"/>
                  </a:solidFill>
                  <a:latin typeface="Calibri"/>
                  <a:ea typeface="新細明體"/>
                </a:rPr>
                <a:t>by </a:t>
              </a:r>
              <a:r>
                <a:rPr kumimoji="0" lang="zh-TW" altLang="en-US" dirty="0">
                  <a:solidFill>
                    <a:prstClr val="black"/>
                  </a:solidFill>
                  <a:latin typeface="Calibri"/>
                  <a:ea typeface="新細明體"/>
                </a:rPr>
                <a:t>noninvasive imaging </a:t>
              </a:r>
              <a:r>
                <a:rPr kumimoji="0" lang="zh-TW" altLang="en-US" dirty="0" smtClean="0">
                  <a:solidFill>
                    <a:prstClr val="black"/>
                  </a:solidFill>
                  <a:latin typeface="Calibri"/>
                  <a:ea typeface="新細明體"/>
                </a:rPr>
                <a:t>systems</a:t>
              </a:r>
              <a:r>
                <a:rPr kumimoji="0" lang="en-US" altLang="zh-TW" dirty="0" smtClean="0">
                  <a:solidFill>
                    <a:prstClr val="black"/>
                  </a:solidFill>
                  <a:latin typeface="Calibri"/>
                  <a:ea typeface="新細明體"/>
                </a:rPr>
                <a:t>.</a:t>
              </a:r>
              <a:r>
                <a:rPr kumimoji="0" lang="zh-TW" altLang="en-US" dirty="0" smtClean="0">
                  <a:solidFill>
                    <a:prstClr val="black"/>
                  </a:solidFill>
                  <a:latin typeface="Calibri"/>
                  <a:ea typeface="新細明體"/>
                </a:rPr>
                <a:t> </a:t>
              </a:r>
              <a:endParaRPr kumimoji="0" lang="en-US" altLang="zh-TW" dirty="0" smtClean="0">
                <a:solidFill>
                  <a:prstClr val="black"/>
                </a:solidFill>
                <a:latin typeface="Calibri"/>
                <a:ea typeface="新細明體"/>
              </a:endParaRPr>
            </a:p>
            <a:p>
              <a:pPr marL="285750" indent="-285750" algn="just" fontAlgn="auto">
                <a:lnSpc>
                  <a:spcPct val="110000"/>
                </a:lnSpc>
                <a:spcBef>
                  <a:spcPts val="0"/>
                </a:spcBef>
                <a:spcAft>
                  <a:spcPts val="0"/>
                </a:spcAft>
                <a:buFont typeface="Arial" panose="020B0604020202020204" pitchFamily="34" charset="0"/>
                <a:buChar char="•"/>
              </a:pPr>
              <a:r>
                <a:rPr kumimoji="0" lang="en-US" altLang="zh-TW" dirty="0" smtClean="0">
                  <a:solidFill>
                    <a:prstClr val="black"/>
                  </a:solidFill>
                  <a:latin typeface="Calibri"/>
                  <a:ea typeface="新細明體"/>
                </a:rPr>
                <a:t>Assess the islet protective effect of therapeutic drugs</a:t>
              </a:r>
            </a:p>
            <a:p>
              <a:pPr marL="285750" indent="-285750" algn="just" fontAlgn="auto">
                <a:lnSpc>
                  <a:spcPct val="110000"/>
                </a:lnSpc>
                <a:spcBef>
                  <a:spcPts val="0"/>
                </a:spcBef>
                <a:spcAft>
                  <a:spcPts val="0"/>
                </a:spcAft>
                <a:buFont typeface="Arial" panose="020B0604020202020204" pitchFamily="34" charset="0"/>
                <a:buChar char="•"/>
              </a:pPr>
              <a:r>
                <a:rPr kumimoji="0" lang="en-US" altLang="zh-TW" dirty="0" smtClean="0">
                  <a:solidFill>
                    <a:prstClr val="black"/>
                  </a:solidFill>
                  <a:latin typeface="Calibri"/>
                  <a:ea typeface="新細明體"/>
                </a:rPr>
                <a:t>Evaluate disease mechanism of T1D by crossing NOD/</a:t>
              </a:r>
              <a:r>
                <a:rPr kumimoji="0" lang="en-US" altLang="zh-TW" dirty="0" err="1" smtClean="0">
                  <a:solidFill>
                    <a:prstClr val="black"/>
                  </a:solidFill>
                  <a:latin typeface="Calibri"/>
                  <a:ea typeface="新細明體"/>
                </a:rPr>
                <a:t>pIns</a:t>
              </a:r>
              <a:r>
                <a:rPr kumimoji="0" lang="en-US" altLang="zh-TW" dirty="0" smtClean="0">
                  <a:solidFill>
                    <a:prstClr val="black"/>
                  </a:solidFill>
                  <a:latin typeface="Calibri"/>
                  <a:ea typeface="新細明體"/>
                </a:rPr>
                <a:t>-</a:t>
              </a:r>
              <a:r>
                <a:rPr kumimoji="0" lang="el-GR" altLang="zh-TW" dirty="0" smtClean="0">
                  <a:solidFill>
                    <a:prstClr val="black"/>
                  </a:solidFill>
                  <a:latin typeface="Calibri"/>
                  <a:ea typeface="新細明體"/>
                </a:rPr>
                <a:t>α</a:t>
              </a:r>
              <a:r>
                <a:rPr kumimoji="0" lang="en-US" altLang="zh-TW" dirty="0" smtClean="0">
                  <a:solidFill>
                    <a:prstClr val="black"/>
                  </a:solidFill>
                  <a:latin typeface="Calibri"/>
                  <a:ea typeface="新細明體"/>
                </a:rPr>
                <a:t>PEG mice with other NOD transgenic mice</a:t>
              </a:r>
              <a:endParaRPr kumimoji="0" lang="zh-TW" altLang="en-US" dirty="0">
                <a:solidFill>
                  <a:prstClr val="black"/>
                </a:solidFill>
                <a:latin typeface="Calibri"/>
                <a:ea typeface="新細明體"/>
              </a:endParaRPr>
            </a:p>
          </p:txBody>
        </p:sp>
        <p:sp>
          <p:nvSpPr>
            <p:cNvPr id="107" name="文字方塊 106"/>
            <p:cNvSpPr txBox="1"/>
            <p:nvPr/>
          </p:nvSpPr>
          <p:spPr>
            <a:xfrm>
              <a:off x="1624172" y="4959170"/>
              <a:ext cx="5895655" cy="461665"/>
            </a:xfrm>
            <a:prstGeom prst="rect">
              <a:avLst/>
            </a:prstGeom>
            <a:noFill/>
          </p:spPr>
          <p:txBody>
            <a:bodyPr wrap="square" rtlCol="0">
              <a:spAutoFit/>
            </a:bodyPr>
            <a:lstStyle/>
            <a:p>
              <a:pPr algn="ctr"/>
              <a:r>
                <a:rPr lang="en-US" altLang="zh-TW" sz="2400" u="sng" dirty="0" smtClean="0">
                  <a:solidFill>
                    <a:srgbClr val="0000CC"/>
                  </a:solidFill>
                </a:rPr>
                <a:t>Applications of NOD/</a:t>
              </a:r>
              <a:r>
                <a:rPr lang="en-US" altLang="zh-TW" sz="2400" u="sng" dirty="0" err="1" smtClean="0">
                  <a:solidFill>
                    <a:srgbClr val="0000CC"/>
                  </a:solidFill>
                </a:rPr>
                <a:t>pIns</a:t>
              </a:r>
              <a:r>
                <a:rPr lang="en-US" altLang="zh-TW" sz="2400" u="sng" dirty="0" smtClean="0">
                  <a:solidFill>
                    <a:srgbClr val="0000CC"/>
                  </a:solidFill>
                </a:rPr>
                <a:t>-</a:t>
              </a:r>
              <a:r>
                <a:rPr lang="el-GR" altLang="zh-TW" sz="2400" u="sng" dirty="0" smtClean="0">
                  <a:solidFill>
                    <a:srgbClr val="0000CC"/>
                  </a:solidFill>
                </a:rPr>
                <a:t>α</a:t>
              </a:r>
              <a:r>
                <a:rPr lang="en-US" altLang="zh-TW" sz="2400" u="sng" dirty="0" smtClean="0">
                  <a:solidFill>
                    <a:srgbClr val="0000CC"/>
                  </a:solidFill>
                </a:rPr>
                <a:t>PEG mice</a:t>
              </a:r>
              <a:endParaRPr lang="zh-TW" altLang="en-US" sz="2400" u="sng" dirty="0">
                <a:solidFill>
                  <a:srgbClr val="0000CC"/>
                </a:solidFill>
              </a:endParaRPr>
            </a:p>
          </p:txBody>
        </p:sp>
      </p:grpSp>
      <p:grpSp>
        <p:nvGrpSpPr>
          <p:cNvPr id="132" name="群組 131"/>
          <p:cNvGrpSpPr/>
          <p:nvPr/>
        </p:nvGrpSpPr>
        <p:grpSpPr>
          <a:xfrm>
            <a:off x="1691680" y="1079448"/>
            <a:ext cx="1335936" cy="1327782"/>
            <a:chOff x="1691680" y="1079448"/>
            <a:chExt cx="1335936" cy="1327782"/>
          </a:xfrm>
        </p:grpSpPr>
        <p:pic>
          <p:nvPicPr>
            <p:cNvPr id="120" name="圖片 119" descr="圖片1234.png"/>
            <p:cNvPicPr>
              <a:picLocks noChangeAspect="1"/>
            </p:cNvPicPr>
            <p:nvPr/>
          </p:nvPicPr>
          <p:blipFill>
            <a:blip r:embed="rId8" cstate="print"/>
            <a:stretch>
              <a:fillRect/>
            </a:stretch>
          </p:blipFill>
          <p:spPr>
            <a:xfrm>
              <a:off x="1916705" y="1403775"/>
              <a:ext cx="411354" cy="408166"/>
            </a:xfrm>
            <a:prstGeom prst="rect">
              <a:avLst/>
            </a:prstGeom>
          </p:spPr>
        </p:pic>
        <p:sp>
          <p:nvSpPr>
            <p:cNvPr id="4" name="文字方塊 3"/>
            <p:cNvSpPr txBox="1"/>
            <p:nvPr/>
          </p:nvSpPr>
          <p:spPr>
            <a:xfrm>
              <a:off x="1736685" y="1079448"/>
              <a:ext cx="1290931" cy="369332"/>
            </a:xfrm>
            <a:prstGeom prst="rect">
              <a:avLst/>
            </a:prstGeom>
            <a:noFill/>
          </p:spPr>
          <p:txBody>
            <a:bodyPr wrap="none" rtlCol="0">
              <a:spAutoFit/>
            </a:bodyPr>
            <a:lstStyle/>
            <a:p>
              <a:pPr fontAlgn="auto">
                <a:spcBef>
                  <a:spcPts val="0"/>
                </a:spcBef>
                <a:spcAft>
                  <a:spcPts val="0"/>
                </a:spcAft>
              </a:pPr>
              <a:r>
                <a:rPr kumimoji="0" lang="en-US" altLang="zh-TW" sz="1800" dirty="0" smtClean="0">
                  <a:solidFill>
                    <a:srgbClr val="FF0000"/>
                  </a:solidFill>
                  <a:latin typeface="Calibri"/>
                  <a:ea typeface="新細明體"/>
                </a:rPr>
                <a:t>PEG-probes</a:t>
              </a:r>
              <a:endParaRPr kumimoji="0" lang="zh-TW" altLang="en-US" sz="1800" dirty="0">
                <a:solidFill>
                  <a:srgbClr val="FF0000"/>
                </a:solidFill>
                <a:latin typeface="Calibri"/>
                <a:ea typeface="新細明體"/>
              </a:endParaRPr>
            </a:p>
          </p:txBody>
        </p:sp>
        <p:grpSp>
          <p:nvGrpSpPr>
            <p:cNvPr id="121" name="Group 25"/>
            <p:cNvGrpSpPr>
              <a:grpSpLocks/>
            </p:cNvGrpSpPr>
            <p:nvPr/>
          </p:nvGrpSpPr>
          <p:grpSpPr bwMode="auto">
            <a:xfrm>
              <a:off x="1691680" y="1853825"/>
              <a:ext cx="405045" cy="553405"/>
              <a:chOff x="2640" y="2168"/>
              <a:chExt cx="333" cy="409"/>
            </a:xfrm>
          </p:grpSpPr>
          <p:sp>
            <p:nvSpPr>
              <p:cNvPr id="122" name="Rectangle 26"/>
              <p:cNvSpPr>
                <a:spLocks noChangeArrowheads="1"/>
              </p:cNvSpPr>
              <p:nvPr/>
            </p:nvSpPr>
            <p:spPr bwMode="auto">
              <a:xfrm rot="-8382758">
                <a:off x="2717" y="2276"/>
                <a:ext cx="72" cy="220"/>
              </a:xfrm>
              <a:prstGeom prst="rect">
                <a:avLst/>
              </a:prstGeom>
              <a:solidFill>
                <a:srgbClr val="FF0000"/>
              </a:solidFill>
              <a:ln w="9525">
                <a:solidFill>
                  <a:schemeClr val="tx1"/>
                </a:solidFill>
                <a:miter lim="800000"/>
                <a:headEnd/>
                <a:tailEnd/>
              </a:ln>
            </p:spPr>
            <p:txBody>
              <a:bodyPr wrap="none" anchor="ctr"/>
              <a:lstStyle/>
              <a:p>
                <a:endParaRPr lang="zh-TW" altLang="en-US"/>
              </a:p>
            </p:txBody>
          </p:sp>
          <p:sp>
            <p:nvSpPr>
              <p:cNvPr id="125" name="Rectangle 27"/>
              <p:cNvSpPr>
                <a:spLocks noChangeArrowheads="1"/>
              </p:cNvSpPr>
              <p:nvPr/>
            </p:nvSpPr>
            <p:spPr bwMode="auto">
              <a:xfrm rot="2417871">
                <a:off x="2753" y="2188"/>
                <a:ext cx="72" cy="314"/>
              </a:xfrm>
              <a:prstGeom prst="rect">
                <a:avLst/>
              </a:prstGeom>
              <a:noFill/>
              <a:ln w="28575">
                <a:solidFill>
                  <a:schemeClr val="tx1"/>
                </a:solidFill>
                <a:miter lim="800000"/>
                <a:headEnd/>
                <a:tailEnd/>
              </a:ln>
            </p:spPr>
            <p:txBody>
              <a:bodyPr anchor="ctr"/>
              <a:lstStyle/>
              <a:p>
                <a:endParaRPr lang="zh-TW" altLang="en-US"/>
              </a:p>
            </p:txBody>
          </p:sp>
          <p:sp>
            <p:nvSpPr>
              <p:cNvPr id="126" name="Line 28"/>
              <p:cNvSpPr>
                <a:spLocks noChangeShapeType="1"/>
              </p:cNvSpPr>
              <p:nvPr/>
            </p:nvSpPr>
            <p:spPr bwMode="auto">
              <a:xfrm rot="2417871">
                <a:off x="2640" y="2449"/>
                <a:ext cx="0" cy="128"/>
              </a:xfrm>
              <a:prstGeom prst="line">
                <a:avLst/>
              </a:prstGeom>
              <a:noFill/>
              <a:ln w="28575">
                <a:solidFill>
                  <a:schemeClr val="tx1"/>
                </a:solidFill>
                <a:round/>
                <a:headEnd/>
                <a:tailEnd/>
              </a:ln>
            </p:spPr>
            <p:txBody>
              <a:bodyPr/>
              <a:lstStyle/>
              <a:p>
                <a:endParaRPr lang="zh-TW" altLang="en-US"/>
              </a:p>
            </p:txBody>
          </p:sp>
          <p:sp>
            <p:nvSpPr>
              <p:cNvPr id="127" name="Line 29"/>
              <p:cNvSpPr>
                <a:spLocks noChangeShapeType="1"/>
              </p:cNvSpPr>
              <p:nvPr/>
            </p:nvSpPr>
            <p:spPr bwMode="auto">
              <a:xfrm rot="2417871">
                <a:off x="2916" y="2168"/>
                <a:ext cx="0" cy="65"/>
              </a:xfrm>
              <a:prstGeom prst="line">
                <a:avLst/>
              </a:prstGeom>
              <a:noFill/>
              <a:ln w="28575">
                <a:solidFill>
                  <a:schemeClr val="tx1"/>
                </a:solidFill>
                <a:round/>
                <a:headEnd/>
                <a:tailEnd/>
              </a:ln>
            </p:spPr>
            <p:txBody>
              <a:bodyPr/>
              <a:lstStyle/>
              <a:p>
                <a:endParaRPr lang="zh-TW" altLang="en-US"/>
              </a:p>
            </p:txBody>
          </p:sp>
          <p:sp>
            <p:nvSpPr>
              <p:cNvPr id="128" name="Line 30"/>
              <p:cNvSpPr>
                <a:spLocks noChangeShapeType="1"/>
              </p:cNvSpPr>
              <p:nvPr/>
            </p:nvSpPr>
            <p:spPr bwMode="auto">
              <a:xfrm rot="2417871">
                <a:off x="2900" y="2176"/>
                <a:ext cx="73" cy="0"/>
              </a:xfrm>
              <a:prstGeom prst="line">
                <a:avLst/>
              </a:prstGeom>
              <a:noFill/>
              <a:ln w="28575">
                <a:solidFill>
                  <a:schemeClr val="tx1"/>
                </a:solidFill>
                <a:round/>
                <a:headEnd/>
                <a:tailEnd/>
              </a:ln>
            </p:spPr>
            <p:txBody>
              <a:bodyPr/>
              <a:lstStyle/>
              <a:p>
                <a:endParaRPr lang="zh-TW" altLang="en-US"/>
              </a:p>
            </p:txBody>
          </p:sp>
          <p:sp>
            <p:nvSpPr>
              <p:cNvPr id="131" name="Line 31"/>
              <p:cNvSpPr>
                <a:spLocks noChangeShapeType="1"/>
              </p:cNvSpPr>
              <p:nvPr/>
            </p:nvSpPr>
            <p:spPr bwMode="auto">
              <a:xfrm rot="2417871">
                <a:off x="2823" y="2224"/>
                <a:ext cx="146" cy="0"/>
              </a:xfrm>
              <a:prstGeom prst="line">
                <a:avLst/>
              </a:prstGeom>
              <a:noFill/>
              <a:ln w="28575">
                <a:solidFill>
                  <a:schemeClr val="tx1"/>
                </a:solidFill>
                <a:round/>
                <a:headEnd/>
                <a:tailEnd/>
              </a:ln>
            </p:spPr>
            <p:txBody>
              <a:bodyPr/>
              <a:lstStyle/>
              <a:p>
                <a:endParaRPr lang="zh-TW" altLang="en-US"/>
              </a:p>
            </p:txBody>
          </p:sp>
        </p:grpSp>
      </p:grpSp>
    </p:spTree>
    <p:extLst>
      <p:ext uri="{BB962C8B-B14F-4D97-AF65-F5344CB8AC3E}">
        <p14:creationId xmlns="" xmlns:p14="http://schemas.microsoft.com/office/powerpoint/2010/main" val="306034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anim calcmode="lin" valueType="num">
                                      <p:cBhvr additive="base">
                                        <p:cTn id="7" dur="500" fill="hold"/>
                                        <p:tgtEl>
                                          <p:spTgt spid="132"/>
                                        </p:tgtEl>
                                        <p:attrNameLst>
                                          <p:attrName>ppt_x</p:attrName>
                                        </p:attrNameLst>
                                      </p:cBhvr>
                                      <p:tavLst>
                                        <p:tav tm="0">
                                          <p:val>
                                            <p:strVal val="#ppt_x"/>
                                          </p:val>
                                        </p:tav>
                                        <p:tav tm="100000">
                                          <p:val>
                                            <p:strVal val="#ppt_x"/>
                                          </p:val>
                                        </p:tav>
                                      </p:tavLst>
                                    </p:anim>
                                    <p:anim calcmode="lin" valueType="num">
                                      <p:cBhvr additive="base">
                                        <p:cTn id="8" dur="500" fill="hold"/>
                                        <p:tgtEl>
                                          <p:spTgt spid="13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 presetClass="entr" presetSubtype="10" fill="hold" nodeType="afterEffect">
                                  <p:stCondLst>
                                    <p:cond delay="0"/>
                                  </p:stCondLst>
                                  <p:childTnLst>
                                    <p:set>
                                      <p:cBhvr>
                                        <p:cTn id="11" dur="1" fill="hold">
                                          <p:stCondLst>
                                            <p:cond delay="0"/>
                                          </p:stCondLst>
                                        </p:cTn>
                                        <p:tgtEl>
                                          <p:spTgt spid="133"/>
                                        </p:tgtEl>
                                        <p:attrNameLst>
                                          <p:attrName>style.visibility</p:attrName>
                                        </p:attrNameLst>
                                      </p:cBhvr>
                                      <p:to>
                                        <p:strVal val="visible"/>
                                      </p:to>
                                    </p:set>
                                    <p:animEffect transition="in" filter="blinds(horizontal)">
                                      <p:cBhvr>
                                        <p:cTn id="12" dur="500"/>
                                        <p:tgtEl>
                                          <p:spTgt spid="133"/>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135"/>
                                        </p:tgtEl>
                                        <p:attrNameLst>
                                          <p:attrName>style.visibility</p:attrName>
                                        </p:attrNameLst>
                                      </p:cBhvr>
                                      <p:to>
                                        <p:strVal val="visible"/>
                                      </p:to>
                                    </p:set>
                                    <p:animEffect transition="in" filter="wipe(left)">
                                      <p:cBhvr>
                                        <p:cTn id="16" dur="500"/>
                                        <p:tgtEl>
                                          <p:spTgt spid="13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1"/>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250"/>
                                  </p:stCondLst>
                                  <p:childTnLst>
                                    <p:set>
                                      <p:cBhvr>
                                        <p:cTn id="23" dur="1" fill="hold">
                                          <p:stCondLst>
                                            <p:cond delay="0"/>
                                          </p:stCondLst>
                                        </p:cTn>
                                        <p:tgtEl>
                                          <p:spTgt spid="9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23"/>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250"/>
                                  </p:stCondLst>
                                  <p:childTnLst>
                                    <p:set>
                                      <p:cBhvr>
                                        <p:cTn id="30" dur="1" fill="hold">
                                          <p:stCondLst>
                                            <p:cond delay="0"/>
                                          </p:stCondLst>
                                        </p:cTn>
                                        <p:tgtEl>
                                          <p:spTgt spid="1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nodeType="afterEffect">
                                  <p:stCondLst>
                                    <p:cond delay="250"/>
                                  </p:stCondLst>
                                  <p:childTnLst>
                                    <p:set>
                                      <p:cBhvr>
                                        <p:cTn id="37" dur="1" fill="hold">
                                          <p:stCondLst>
                                            <p:cond delay="0"/>
                                          </p:stCondLst>
                                        </p:cTn>
                                        <p:tgtEl>
                                          <p:spTgt spid="38"/>
                                        </p:tgtEl>
                                        <p:attrNameLst>
                                          <p:attrName>style.visibility</p:attrName>
                                        </p:attrNameLst>
                                      </p:cBhvr>
                                      <p:to>
                                        <p:strVal val="visible"/>
                                      </p:to>
                                    </p:set>
                                  </p:childTnLst>
                                </p:cTn>
                              </p:par>
                              <p:par>
                                <p:cTn id="38" presetID="1" presetClass="entr" presetSubtype="0" fill="hold" nodeType="withEffect">
                                  <p:stCondLst>
                                    <p:cond delay="250"/>
                                  </p:stCondLst>
                                  <p:childTnLst>
                                    <p:set>
                                      <p:cBhvr>
                                        <p:cTn id="39" dur="1" fill="hold">
                                          <p:stCondLst>
                                            <p:cond delay="0"/>
                                          </p:stCondLst>
                                        </p:cTn>
                                        <p:tgtEl>
                                          <p:spTgt spid="45"/>
                                        </p:tgtEl>
                                        <p:attrNameLst>
                                          <p:attrName>style.visibility</p:attrName>
                                        </p:attrNameLst>
                                      </p:cBhvr>
                                      <p:to>
                                        <p:strVal val="visible"/>
                                      </p:to>
                                    </p:set>
                                  </p:childTnLst>
                                </p:cTn>
                              </p:par>
                              <p:par>
                                <p:cTn id="40" presetID="1" presetClass="entr" presetSubtype="0" fill="hold" nodeType="withEffect">
                                  <p:stCondLst>
                                    <p:cond delay="250"/>
                                  </p:stCondLst>
                                  <p:childTnLst>
                                    <p:set>
                                      <p:cBhvr>
                                        <p:cTn id="41" dur="1" fill="hold">
                                          <p:stCondLst>
                                            <p:cond delay="0"/>
                                          </p:stCondLst>
                                        </p:cTn>
                                        <p:tgtEl>
                                          <p:spTgt spid="32"/>
                                        </p:tgtEl>
                                        <p:attrNameLst>
                                          <p:attrName>style.visibility</p:attrName>
                                        </p:attrNameLst>
                                      </p:cBhvr>
                                      <p:to>
                                        <p:strVal val="visible"/>
                                      </p:to>
                                    </p:set>
                                  </p:childTnLst>
                                </p:cTn>
                              </p:par>
                              <p:par>
                                <p:cTn id="42" presetID="1" presetClass="entr" presetSubtype="0" fill="hold" nodeType="withEffect">
                                  <p:stCondLst>
                                    <p:cond delay="250"/>
                                  </p:stCondLst>
                                  <p:childTnLst>
                                    <p:set>
                                      <p:cBhvr>
                                        <p:cTn id="43" dur="1" fill="hold">
                                          <p:stCondLst>
                                            <p:cond delay="0"/>
                                          </p:stCondLst>
                                        </p:cTn>
                                        <p:tgtEl>
                                          <p:spTgt spid="37"/>
                                        </p:tgtEl>
                                        <p:attrNameLst>
                                          <p:attrName>style.visibility</p:attrName>
                                        </p:attrNameLst>
                                      </p:cBhvr>
                                      <p:to>
                                        <p:strVal val="visible"/>
                                      </p:to>
                                    </p:set>
                                  </p:childTnLst>
                                </p:cTn>
                              </p:par>
                              <p:par>
                                <p:cTn id="44" presetID="1" presetClass="entr" presetSubtype="0" fill="hold" nodeType="withEffect">
                                  <p:stCondLst>
                                    <p:cond delay="250"/>
                                  </p:stCondLst>
                                  <p:childTnLst>
                                    <p:set>
                                      <p:cBhvr>
                                        <p:cTn id="45" dur="1" fill="hold">
                                          <p:stCondLst>
                                            <p:cond delay="0"/>
                                          </p:stCondLst>
                                        </p:cTn>
                                        <p:tgtEl>
                                          <p:spTgt spid="34"/>
                                        </p:tgtEl>
                                        <p:attrNameLst>
                                          <p:attrName>style.visibility</p:attrName>
                                        </p:attrNameLst>
                                      </p:cBhvr>
                                      <p:to>
                                        <p:strVal val="visible"/>
                                      </p:to>
                                    </p:set>
                                  </p:childTnLst>
                                </p:cTn>
                              </p:par>
                              <p:par>
                                <p:cTn id="46" presetID="1" presetClass="entr" presetSubtype="0" fill="hold" grpId="0" nodeType="withEffect">
                                  <p:stCondLst>
                                    <p:cond delay="250"/>
                                  </p:stCondLst>
                                  <p:childTnLst>
                                    <p:set>
                                      <p:cBhvr>
                                        <p:cTn id="47" dur="1" fill="hold">
                                          <p:stCondLst>
                                            <p:cond delay="0"/>
                                          </p:stCondLst>
                                        </p:cTn>
                                        <p:tgtEl>
                                          <p:spTgt spid="3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childTnLst>
                                </p:cTn>
                              </p:par>
                            </p:childTnLst>
                          </p:cTn>
                        </p:par>
                        <p:par>
                          <p:cTn id="52" fill="hold">
                            <p:stCondLst>
                              <p:cond delay="0"/>
                            </p:stCondLst>
                            <p:childTnLst>
                              <p:par>
                                <p:cTn id="53" presetID="10" presetClass="entr" presetSubtype="0" fill="hold" nodeType="after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fade">
                                      <p:cBhvr>
                                        <p:cTn id="55" dur="250"/>
                                        <p:tgtEl>
                                          <p:spTgt spid="4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250"/>
                                        <p:tgtEl>
                                          <p:spTgt spid="7"/>
                                        </p:tgtEl>
                                      </p:cBhvr>
                                    </p:animEffect>
                                  </p:childTnLst>
                                </p:cTn>
                              </p:par>
                            </p:childTnLst>
                          </p:cTn>
                        </p:par>
                        <p:par>
                          <p:cTn id="61" fill="hold">
                            <p:stCondLst>
                              <p:cond delay="250"/>
                            </p:stCondLst>
                            <p:childTnLst>
                              <p:par>
                                <p:cTn id="62" presetID="10" presetClass="entr" presetSubtype="0" fill="hold" nodeType="after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fade">
                                      <p:cBhvr>
                                        <p:cTn id="64" dur="250"/>
                                        <p:tgtEl>
                                          <p:spTgt spid="44"/>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nodeType="clickEffect">
                                  <p:stCondLst>
                                    <p:cond delay="0"/>
                                  </p:stCondLst>
                                  <p:childTnLst>
                                    <p:set>
                                      <p:cBhvr>
                                        <p:cTn id="74" dur="1" fill="hold">
                                          <p:stCondLst>
                                            <p:cond delay="0"/>
                                          </p:stCondLst>
                                        </p:cTn>
                                        <p:tgtEl>
                                          <p:spTgt spid="138"/>
                                        </p:tgtEl>
                                        <p:attrNameLst>
                                          <p:attrName>style.visibility</p:attrName>
                                        </p:attrNameLst>
                                      </p:cBhvr>
                                      <p:to>
                                        <p:strVal val="visible"/>
                                      </p:to>
                                    </p:set>
                                    <p:animEffect transition="in" filter="blinds(horizontal)">
                                      <p:cBhvr>
                                        <p:cTn id="75"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5" grpId="0"/>
      <p:bldP spid="61" grpId="0"/>
      <p:bldP spid="91" grpId="0"/>
      <p:bldP spid="92" grpId="0"/>
      <p:bldP spid="123" grpId="0" animBg="1"/>
      <p:bldP spid="1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7167563" y="6527800"/>
            <a:ext cx="1905000" cy="457200"/>
          </a:xfrm>
        </p:spPr>
        <p:txBody>
          <a:bodyPr/>
          <a:lstStyle/>
          <a:p>
            <a:pPr>
              <a:defRPr/>
            </a:pPr>
            <a:fld id="{92E8C08C-D789-4D81-A5A3-632B78A3709F}" type="slidenum">
              <a:rPr lang="zh-TW" altLang="en-US" sz="1600" b="1" smtClean="0"/>
              <a:pPr>
                <a:defRPr/>
              </a:pPr>
              <a:t>26</a:t>
            </a:fld>
            <a:endParaRPr lang="en-US" altLang="zh-TW" sz="1600" b="1" dirty="0"/>
          </a:p>
        </p:txBody>
      </p:sp>
      <p:sp>
        <p:nvSpPr>
          <p:cNvPr id="252931" name="文字方塊 2"/>
          <p:cNvSpPr txBox="1">
            <a:spLocks noChangeArrowheads="1"/>
          </p:cNvSpPr>
          <p:nvPr/>
        </p:nvSpPr>
        <p:spPr bwMode="auto">
          <a:xfrm>
            <a:off x="2860675" y="7938"/>
            <a:ext cx="3421063"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2000" b="1">
                <a:solidFill>
                  <a:schemeClr val="tx1"/>
                </a:solidFill>
                <a:latin typeface="Arial" pitchFamily="34" charset="0"/>
                <a:ea typeface="新細明體" pitchFamily="18" charset="-120"/>
              </a:defRPr>
            </a:lvl1pPr>
            <a:lvl2pPr marL="742950" indent="-285750" eaLnBrk="0" hangingPunct="0">
              <a:defRPr kumimoji="1" sz="2000" b="1">
                <a:solidFill>
                  <a:schemeClr val="tx1"/>
                </a:solidFill>
                <a:latin typeface="Arial" pitchFamily="34" charset="0"/>
                <a:ea typeface="新細明體" pitchFamily="18" charset="-120"/>
              </a:defRPr>
            </a:lvl2pPr>
            <a:lvl3pPr marL="1143000" indent="-228600" eaLnBrk="0" hangingPunct="0">
              <a:defRPr kumimoji="1" sz="2000" b="1">
                <a:solidFill>
                  <a:schemeClr val="tx1"/>
                </a:solidFill>
                <a:latin typeface="Arial" pitchFamily="34" charset="0"/>
                <a:ea typeface="新細明體" pitchFamily="18" charset="-120"/>
              </a:defRPr>
            </a:lvl3pPr>
            <a:lvl4pPr marL="1600200" indent="-228600" eaLnBrk="0" hangingPunct="0">
              <a:defRPr kumimoji="1" sz="2000" b="1">
                <a:solidFill>
                  <a:schemeClr val="tx1"/>
                </a:solidFill>
                <a:latin typeface="Arial" pitchFamily="34" charset="0"/>
                <a:ea typeface="新細明體" pitchFamily="18" charset="-120"/>
              </a:defRPr>
            </a:lvl4pPr>
            <a:lvl5pPr marL="2057400" indent="-228600" eaLnBrk="0" hangingPunct="0">
              <a:defRPr kumimoji="1" sz="2000"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000"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000"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000"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000" b="1">
                <a:solidFill>
                  <a:schemeClr val="tx1"/>
                </a:solidFill>
                <a:latin typeface="Arial" pitchFamily="34" charset="0"/>
                <a:ea typeface="新細明體" pitchFamily="18" charset="-120"/>
              </a:defRPr>
            </a:lvl9pPr>
          </a:lstStyle>
          <a:p>
            <a:pPr eaLnBrk="1" hangingPunct="1">
              <a:defRPr/>
            </a:pPr>
            <a:r>
              <a:rPr lang="en-US" altLang="zh-TW" sz="3200" u="sng" dirty="0" smtClean="0">
                <a:solidFill>
                  <a:srgbClr val="0000CC"/>
                </a:solidFill>
                <a:latin typeface="Times New Roman"/>
              </a:rPr>
              <a:t>Acknowledgement</a:t>
            </a:r>
            <a:endParaRPr lang="zh-TW" altLang="en-US" sz="3200" u="sng" dirty="0" smtClean="0">
              <a:solidFill>
                <a:srgbClr val="0000CC"/>
              </a:solidFill>
              <a:latin typeface="Times New Roman"/>
            </a:endParaRPr>
          </a:p>
        </p:txBody>
      </p:sp>
      <p:sp>
        <p:nvSpPr>
          <p:cNvPr id="253956" name="文字方塊 9"/>
          <p:cNvSpPr txBox="1">
            <a:spLocks noChangeArrowheads="1"/>
          </p:cNvSpPr>
          <p:nvPr/>
        </p:nvSpPr>
        <p:spPr bwMode="auto">
          <a:xfrm>
            <a:off x="116505" y="645253"/>
            <a:ext cx="3833101" cy="30087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lnSpc>
                <a:spcPct val="120000"/>
              </a:lnSpc>
              <a:spcBef>
                <a:spcPct val="0"/>
              </a:spcBef>
              <a:buFont typeface="Wingdings" pitchFamily="2" charset="2"/>
              <a:buChar char="Ø"/>
            </a:pPr>
            <a:r>
              <a:rPr lang="zh-TW" altLang="en-US" sz="1800" dirty="0" smtClean="0">
                <a:solidFill>
                  <a:srgbClr val="000000"/>
                </a:solidFill>
                <a:ea typeface="標楷體" pitchFamily="65" charset="-120"/>
              </a:rPr>
              <a:t> </a:t>
            </a:r>
            <a:r>
              <a:rPr lang="en-US" altLang="zh-TW" sz="1800" dirty="0" smtClean="0">
                <a:solidFill>
                  <a:srgbClr val="000000"/>
                </a:solidFill>
                <a:ea typeface="標楷體" pitchFamily="65" charset="-120"/>
              </a:rPr>
              <a:t>Prof. </a:t>
            </a:r>
            <a:r>
              <a:rPr lang="en-US" altLang="zh-TW" sz="1800" dirty="0" err="1" smtClean="0">
                <a:solidFill>
                  <a:srgbClr val="000000"/>
                </a:solidFill>
                <a:ea typeface="標楷體" pitchFamily="65" charset="-120"/>
              </a:rPr>
              <a:t>Tian</a:t>
            </a:r>
            <a:r>
              <a:rPr lang="en-US" altLang="zh-TW" sz="1800" dirty="0" smtClean="0">
                <a:solidFill>
                  <a:srgbClr val="000000"/>
                </a:solidFill>
                <a:ea typeface="標楷體" pitchFamily="65" charset="-120"/>
              </a:rPr>
              <a:t>-Lu Cheng</a:t>
            </a:r>
            <a:r>
              <a:rPr lang="zh-TW" altLang="en-US" sz="1600" dirty="0" smtClean="0">
                <a:solidFill>
                  <a:srgbClr val="000000"/>
                </a:solidFill>
                <a:ea typeface="標楷體" pitchFamily="65" charset="-120"/>
              </a:rPr>
              <a:t> </a:t>
            </a:r>
            <a:endParaRPr lang="en-US" altLang="zh-TW" sz="1600" dirty="0" smtClean="0">
              <a:solidFill>
                <a:srgbClr val="000000"/>
              </a:solidFill>
              <a:ea typeface="標楷體" pitchFamily="65" charset="-120"/>
            </a:endParaRPr>
          </a:p>
          <a:p>
            <a:pPr eaLnBrk="1" hangingPunct="1">
              <a:lnSpc>
                <a:spcPct val="120000"/>
              </a:lnSpc>
              <a:spcBef>
                <a:spcPct val="0"/>
              </a:spcBef>
              <a:buNone/>
            </a:pPr>
            <a:r>
              <a:rPr lang="en-US" altLang="zh-TW" sz="1600" dirty="0" smtClean="0">
                <a:solidFill>
                  <a:srgbClr val="000000"/>
                </a:solidFill>
                <a:ea typeface="標楷體" pitchFamily="65" charset="-120"/>
              </a:rPr>
              <a:t>    </a:t>
            </a:r>
            <a:r>
              <a:rPr lang="en-US" altLang="zh-TW" sz="1800" dirty="0" smtClean="0">
                <a:solidFill>
                  <a:srgbClr val="000000"/>
                </a:solidFill>
                <a:ea typeface="標楷體" pitchFamily="65" charset="-120"/>
              </a:rPr>
              <a:t>(Kaohsiung Medical University)</a:t>
            </a:r>
          </a:p>
          <a:p>
            <a:pPr eaLnBrk="1" hangingPunct="1">
              <a:lnSpc>
                <a:spcPct val="120000"/>
              </a:lnSpc>
              <a:spcBef>
                <a:spcPts val="600"/>
              </a:spcBef>
              <a:buFont typeface="Wingdings" pitchFamily="2" charset="2"/>
              <a:buChar char="Ø"/>
            </a:pPr>
            <a:r>
              <a:rPr lang="zh-TW" altLang="en-US" sz="1800" dirty="0" smtClean="0">
                <a:solidFill>
                  <a:srgbClr val="000000"/>
                </a:solidFill>
                <a:ea typeface="標楷體" pitchFamily="65" charset="-120"/>
              </a:rPr>
              <a:t> </a:t>
            </a:r>
            <a:r>
              <a:rPr lang="en-US" altLang="zh-TW" sz="1800" dirty="0" smtClean="0">
                <a:solidFill>
                  <a:srgbClr val="000000"/>
                </a:solidFill>
                <a:ea typeface="標楷體" pitchFamily="65" charset="-120"/>
              </a:rPr>
              <a:t>Prof. Steve </a:t>
            </a:r>
            <a:r>
              <a:rPr lang="en-US" altLang="zh-TW" sz="1800" dirty="0" err="1" smtClean="0">
                <a:solidFill>
                  <a:srgbClr val="000000"/>
                </a:solidFill>
                <a:ea typeface="標楷體" pitchFamily="65" charset="-120"/>
              </a:rPr>
              <a:t>Roffler</a:t>
            </a:r>
            <a:endParaRPr lang="en-US" altLang="zh-TW" sz="1800" dirty="0" smtClean="0">
              <a:solidFill>
                <a:srgbClr val="000000"/>
              </a:solidFill>
              <a:ea typeface="標楷體" pitchFamily="65" charset="-120"/>
            </a:endParaRPr>
          </a:p>
          <a:p>
            <a:pPr eaLnBrk="1" hangingPunct="1">
              <a:lnSpc>
                <a:spcPct val="120000"/>
              </a:lnSpc>
              <a:spcBef>
                <a:spcPct val="0"/>
              </a:spcBef>
              <a:buNone/>
            </a:pPr>
            <a:r>
              <a:rPr lang="en-US" altLang="zh-TW" sz="1800" dirty="0" smtClean="0">
                <a:solidFill>
                  <a:srgbClr val="000000"/>
                </a:solidFill>
                <a:ea typeface="標楷體" pitchFamily="65" charset="-120"/>
              </a:rPr>
              <a:t>   (Academia </a:t>
            </a:r>
            <a:r>
              <a:rPr lang="en-US" altLang="zh-TW" sz="1800" dirty="0" err="1" smtClean="0">
                <a:solidFill>
                  <a:srgbClr val="000000"/>
                </a:solidFill>
                <a:ea typeface="標楷體" pitchFamily="65" charset="-120"/>
              </a:rPr>
              <a:t>Sinica</a:t>
            </a:r>
            <a:r>
              <a:rPr lang="en-US" altLang="zh-TW" sz="1800" dirty="0" smtClean="0">
                <a:solidFill>
                  <a:srgbClr val="000000"/>
                </a:solidFill>
                <a:ea typeface="標楷體" pitchFamily="65" charset="-120"/>
              </a:rPr>
              <a:t>)</a:t>
            </a:r>
          </a:p>
          <a:p>
            <a:pPr eaLnBrk="1" hangingPunct="1">
              <a:lnSpc>
                <a:spcPct val="120000"/>
              </a:lnSpc>
              <a:spcBef>
                <a:spcPts val="600"/>
              </a:spcBef>
              <a:buFont typeface="Wingdings" pitchFamily="2" charset="2"/>
              <a:buChar char="Ø"/>
            </a:pPr>
            <a:r>
              <a:rPr lang="zh-TW" altLang="en-US" sz="1800" dirty="0" smtClean="0">
                <a:solidFill>
                  <a:srgbClr val="000000"/>
                </a:solidFill>
                <a:ea typeface="標楷體" pitchFamily="65" charset="-120"/>
              </a:rPr>
              <a:t> </a:t>
            </a:r>
            <a:r>
              <a:rPr lang="en-US" altLang="zh-TW" sz="1800" dirty="0" smtClean="0">
                <a:solidFill>
                  <a:srgbClr val="000000"/>
                </a:solidFill>
                <a:ea typeface="標楷體" pitchFamily="65" charset="-120"/>
              </a:rPr>
              <a:t>Prof. </a:t>
            </a:r>
            <a:r>
              <a:rPr lang="en-US" altLang="zh-TW" sz="1800" dirty="0" err="1" smtClean="0"/>
              <a:t>Hsin</a:t>
            </a:r>
            <a:r>
              <a:rPr lang="en-US" altLang="zh-TW" sz="1800" dirty="0" smtClean="0"/>
              <a:t>-Ell Wang</a:t>
            </a:r>
            <a:r>
              <a:rPr lang="en-US" altLang="zh-TW" sz="1800" dirty="0" smtClean="0">
                <a:solidFill>
                  <a:srgbClr val="000000"/>
                </a:solidFill>
                <a:ea typeface="標楷體" pitchFamily="65" charset="-120"/>
              </a:rPr>
              <a:t> </a:t>
            </a:r>
          </a:p>
          <a:p>
            <a:pPr>
              <a:lnSpc>
                <a:spcPct val="120000"/>
              </a:lnSpc>
              <a:buNone/>
            </a:pPr>
            <a:r>
              <a:rPr lang="en-US" altLang="zh-TW" sz="1800" dirty="0" smtClean="0">
                <a:solidFill>
                  <a:srgbClr val="000000"/>
                </a:solidFill>
                <a:ea typeface="標楷體" pitchFamily="65" charset="-120"/>
              </a:rPr>
              <a:t>   (</a:t>
            </a:r>
            <a:r>
              <a:rPr lang="en-US" altLang="zh-TW" sz="1800" dirty="0" smtClean="0"/>
              <a:t>National Yang-Ming University</a:t>
            </a:r>
            <a:r>
              <a:rPr lang="en-US" altLang="zh-TW" sz="1800" dirty="0" smtClean="0">
                <a:solidFill>
                  <a:srgbClr val="000000"/>
                </a:solidFill>
                <a:ea typeface="標楷體" pitchFamily="65" charset="-120"/>
              </a:rPr>
              <a:t>)</a:t>
            </a:r>
          </a:p>
          <a:p>
            <a:pPr eaLnBrk="1" hangingPunct="1">
              <a:lnSpc>
                <a:spcPct val="120000"/>
              </a:lnSpc>
              <a:spcBef>
                <a:spcPts val="600"/>
              </a:spcBef>
              <a:buFont typeface="Wingdings" pitchFamily="2" charset="2"/>
              <a:buChar char="Ø"/>
            </a:pPr>
            <a:r>
              <a:rPr lang="zh-TW" altLang="en-US" sz="1800" dirty="0" smtClean="0">
                <a:solidFill>
                  <a:srgbClr val="000000"/>
                </a:solidFill>
                <a:ea typeface="標楷體" pitchFamily="65" charset="-120"/>
              </a:rPr>
              <a:t> </a:t>
            </a:r>
            <a:r>
              <a:rPr lang="en-US" altLang="zh-TW" sz="1800" dirty="0" smtClean="0">
                <a:ea typeface="標楷體" pitchFamily="65" charset="-120"/>
              </a:rPr>
              <a:t>Prof. Huey-Kang </a:t>
            </a:r>
            <a:r>
              <a:rPr lang="en-US" altLang="zh-TW" sz="1800" dirty="0" err="1" smtClean="0">
                <a:ea typeface="標楷體" pitchFamily="65" charset="-120"/>
              </a:rPr>
              <a:t>Sytwu</a:t>
            </a:r>
            <a:endParaRPr lang="en-US" altLang="zh-TW" sz="1800" dirty="0" smtClean="0">
              <a:ea typeface="標楷體" pitchFamily="65" charset="-120"/>
            </a:endParaRPr>
          </a:p>
          <a:p>
            <a:pPr eaLnBrk="1" hangingPunct="1">
              <a:lnSpc>
                <a:spcPct val="120000"/>
              </a:lnSpc>
              <a:spcBef>
                <a:spcPct val="0"/>
              </a:spcBef>
              <a:buNone/>
            </a:pPr>
            <a:r>
              <a:rPr lang="en-US" altLang="zh-TW" sz="1800" dirty="0" smtClean="0">
                <a:solidFill>
                  <a:srgbClr val="000000"/>
                </a:solidFill>
                <a:ea typeface="標楷體" pitchFamily="65" charset="-120"/>
              </a:rPr>
              <a:t>   ( National Defense Medical Center)</a:t>
            </a:r>
          </a:p>
        </p:txBody>
      </p:sp>
      <p:sp>
        <p:nvSpPr>
          <p:cNvPr id="253957" name="文字方塊 11"/>
          <p:cNvSpPr txBox="1">
            <a:spLocks noChangeArrowheads="1"/>
          </p:cNvSpPr>
          <p:nvPr/>
        </p:nvSpPr>
        <p:spPr bwMode="auto">
          <a:xfrm>
            <a:off x="71500" y="4239090"/>
            <a:ext cx="2006600" cy="22240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lnSpc>
                <a:spcPct val="110000"/>
              </a:lnSpc>
              <a:spcBef>
                <a:spcPct val="0"/>
              </a:spcBef>
              <a:buFontTx/>
              <a:buNone/>
            </a:pPr>
            <a:r>
              <a:rPr lang="en-US" altLang="zh-TW" sz="1800" u="sng" dirty="0" smtClean="0">
                <a:solidFill>
                  <a:srgbClr val="000000"/>
                </a:solidFill>
                <a:ea typeface="標楷體" pitchFamily="65" charset="-120"/>
              </a:rPr>
              <a:t>Post Dr.</a:t>
            </a:r>
          </a:p>
          <a:p>
            <a:pPr eaLnBrk="1" hangingPunct="1">
              <a:lnSpc>
                <a:spcPct val="110000"/>
              </a:lnSpc>
              <a:spcBef>
                <a:spcPct val="0"/>
              </a:spcBef>
              <a:buFontTx/>
              <a:buNone/>
            </a:pPr>
            <a:r>
              <a:rPr lang="en-US" altLang="zh-TW" sz="1600" dirty="0" smtClean="0">
                <a:solidFill>
                  <a:srgbClr val="000000"/>
                </a:solidFill>
                <a:ea typeface="標楷體" pitchFamily="65" charset="-120"/>
              </a:rPr>
              <a:t>Dr. Ta-Chun Cheng</a:t>
            </a:r>
          </a:p>
          <a:p>
            <a:pPr eaLnBrk="1" hangingPunct="1">
              <a:lnSpc>
                <a:spcPct val="110000"/>
              </a:lnSpc>
              <a:spcBef>
                <a:spcPts val="600"/>
              </a:spcBef>
              <a:buFontTx/>
              <a:buNone/>
            </a:pPr>
            <a:r>
              <a:rPr lang="en-US" altLang="zh-TW" sz="1800" u="sng" dirty="0" smtClean="0">
                <a:solidFill>
                  <a:srgbClr val="000000"/>
                </a:solidFill>
                <a:ea typeface="標楷體" pitchFamily="65" charset="-120"/>
              </a:rPr>
              <a:t>R.A.</a:t>
            </a:r>
          </a:p>
          <a:p>
            <a:pPr eaLnBrk="1" hangingPunct="1">
              <a:lnSpc>
                <a:spcPct val="110000"/>
              </a:lnSpc>
              <a:spcBef>
                <a:spcPct val="0"/>
              </a:spcBef>
              <a:buNone/>
            </a:pPr>
            <a:r>
              <a:rPr lang="en-US" altLang="zh-TW" sz="1600" dirty="0" err="1" smtClean="0">
                <a:solidFill>
                  <a:srgbClr val="000000"/>
                </a:solidFill>
                <a:ea typeface="標楷體" pitchFamily="65" charset="-120"/>
              </a:rPr>
              <a:t>Wen-Shiuan</a:t>
            </a:r>
            <a:r>
              <a:rPr lang="en-US" altLang="zh-TW" sz="1600" dirty="0" smtClean="0">
                <a:solidFill>
                  <a:srgbClr val="000000"/>
                </a:solidFill>
                <a:ea typeface="標楷體" pitchFamily="65" charset="-120"/>
              </a:rPr>
              <a:t> </a:t>
            </a:r>
            <a:r>
              <a:rPr lang="en-US" altLang="zh-TW" sz="1600" dirty="0" err="1" smtClean="0">
                <a:solidFill>
                  <a:srgbClr val="000000"/>
                </a:solidFill>
                <a:ea typeface="標楷體" pitchFamily="65" charset="-120"/>
              </a:rPr>
              <a:t>Guo</a:t>
            </a:r>
            <a:endParaRPr lang="en-US" altLang="zh-TW" sz="1600" dirty="0" smtClean="0">
              <a:solidFill>
                <a:srgbClr val="000000"/>
              </a:solidFill>
              <a:ea typeface="標楷體" pitchFamily="65" charset="-120"/>
            </a:endParaRPr>
          </a:p>
          <a:p>
            <a:pPr eaLnBrk="1" hangingPunct="1">
              <a:lnSpc>
                <a:spcPct val="110000"/>
              </a:lnSpc>
              <a:spcBef>
                <a:spcPts val="600"/>
              </a:spcBef>
              <a:buFontTx/>
              <a:buNone/>
            </a:pPr>
            <a:r>
              <a:rPr lang="en-US" altLang="zh-TW" sz="1800" u="sng" dirty="0" smtClean="0">
                <a:solidFill>
                  <a:srgbClr val="000000"/>
                </a:solidFill>
                <a:ea typeface="標楷體" pitchFamily="65" charset="-120"/>
              </a:rPr>
              <a:t>Ph.D. student</a:t>
            </a:r>
          </a:p>
          <a:p>
            <a:pPr eaLnBrk="1" hangingPunct="1">
              <a:lnSpc>
                <a:spcPct val="110000"/>
              </a:lnSpc>
              <a:spcBef>
                <a:spcPct val="0"/>
              </a:spcBef>
              <a:buNone/>
            </a:pPr>
            <a:r>
              <a:rPr lang="en-US" altLang="zh-TW" sz="1600" dirty="0" smtClean="0">
                <a:solidFill>
                  <a:srgbClr val="000000"/>
                </a:solidFill>
                <a:ea typeface="標楷體" pitchFamily="65" charset="-120"/>
              </a:rPr>
              <a:t>Yi-Rou Chang</a:t>
            </a:r>
          </a:p>
          <a:p>
            <a:pPr eaLnBrk="1" hangingPunct="1">
              <a:lnSpc>
                <a:spcPct val="110000"/>
              </a:lnSpc>
              <a:spcBef>
                <a:spcPct val="0"/>
              </a:spcBef>
              <a:buNone/>
            </a:pPr>
            <a:r>
              <a:rPr lang="en-US" altLang="zh-TW" sz="1600" dirty="0" smtClean="0"/>
              <a:t>Michael Chen</a:t>
            </a:r>
            <a:endParaRPr lang="en-US" altLang="zh-TW" sz="1800" dirty="0" smtClean="0">
              <a:solidFill>
                <a:srgbClr val="000000"/>
              </a:solidFill>
              <a:ea typeface="標楷體" pitchFamily="65" charset="-120"/>
            </a:endParaRPr>
          </a:p>
        </p:txBody>
      </p:sp>
      <p:sp>
        <p:nvSpPr>
          <p:cNvPr id="8" name="文字方塊 7"/>
          <p:cNvSpPr txBox="1"/>
          <p:nvPr/>
        </p:nvSpPr>
        <p:spPr>
          <a:xfrm>
            <a:off x="5427095" y="638690"/>
            <a:ext cx="3600400" cy="1705082"/>
          </a:xfrm>
          <a:prstGeom prst="rect">
            <a:avLst/>
          </a:prstGeom>
          <a:solidFill>
            <a:srgbClr val="FFFFCC"/>
          </a:solidFill>
          <a:ln>
            <a:solidFill>
              <a:schemeClr val="tx1"/>
            </a:solidFill>
          </a:ln>
        </p:spPr>
        <p:txBody>
          <a:bodyPr wrap="square">
            <a:spAutoFit/>
          </a:bodyPr>
          <a:lstStyle/>
          <a:p>
            <a:pPr>
              <a:lnSpc>
                <a:spcPct val="120000"/>
              </a:lnSpc>
              <a:defRPr/>
            </a:pPr>
            <a:r>
              <a:rPr lang="en-US" altLang="zh-TW" sz="1800" u="sng" dirty="0">
                <a:solidFill>
                  <a:srgbClr val="0000CC"/>
                </a:solidFill>
                <a:latin typeface="Times New Roman"/>
              </a:rPr>
              <a:t>Funding Supports</a:t>
            </a:r>
          </a:p>
          <a:p>
            <a:pPr marL="457200" indent="-457200">
              <a:lnSpc>
                <a:spcPct val="130000"/>
              </a:lnSpc>
              <a:defRPr/>
            </a:pPr>
            <a:r>
              <a:rPr lang="en-US" altLang="zh-TW" sz="1600" dirty="0" smtClean="0">
                <a:solidFill>
                  <a:srgbClr val="000000"/>
                </a:solidFill>
                <a:latin typeface="Times New Roman"/>
              </a:rPr>
              <a:t>1. Ministry </a:t>
            </a:r>
            <a:r>
              <a:rPr lang="en-US" altLang="zh-TW" sz="1600" dirty="0">
                <a:solidFill>
                  <a:srgbClr val="000000"/>
                </a:solidFill>
                <a:latin typeface="Times New Roman"/>
              </a:rPr>
              <a:t>of Health and </a:t>
            </a:r>
            <a:r>
              <a:rPr lang="en-US" altLang="zh-TW" sz="1600" dirty="0" smtClean="0">
                <a:solidFill>
                  <a:srgbClr val="000000"/>
                </a:solidFill>
                <a:latin typeface="Times New Roman"/>
              </a:rPr>
              <a:t>Welfare</a:t>
            </a:r>
          </a:p>
          <a:p>
            <a:pPr marL="457200" indent="-457200">
              <a:lnSpc>
                <a:spcPct val="130000"/>
              </a:lnSpc>
              <a:defRPr/>
            </a:pPr>
            <a:r>
              <a:rPr lang="zh-TW" altLang="en-US" sz="1600" dirty="0" smtClean="0">
                <a:solidFill>
                  <a:srgbClr val="000000"/>
                </a:solidFill>
                <a:latin typeface="Times New Roman"/>
              </a:rPr>
              <a:t>    </a:t>
            </a:r>
            <a:r>
              <a:rPr lang="en-US" altLang="zh-TW" sz="1600" dirty="0" smtClean="0">
                <a:solidFill>
                  <a:srgbClr val="000000"/>
                </a:solidFill>
                <a:latin typeface="Times New Roman"/>
              </a:rPr>
              <a:t>(NHRI-EX103-10238SC)</a:t>
            </a:r>
            <a:endParaRPr lang="en-US" altLang="zh-TW" sz="1600" dirty="0">
              <a:solidFill>
                <a:srgbClr val="000000"/>
              </a:solidFill>
              <a:latin typeface="Times New Roman"/>
            </a:endParaRPr>
          </a:p>
          <a:p>
            <a:pPr marL="457200" indent="-457200">
              <a:lnSpc>
                <a:spcPct val="130000"/>
              </a:lnSpc>
              <a:defRPr/>
            </a:pPr>
            <a:r>
              <a:rPr lang="en-US" altLang="zh-TW" sz="1600" dirty="0">
                <a:solidFill>
                  <a:srgbClr val="000000"/>
                </a:solidFill>
                <a:latin typeface="Times New Roman"/>
              </a:rPr>
              <a:t>2.</a:t>
            </a:r>
            <a:r>
              <a:rPr lang="zh-TW" altLang="en-US" sz="1600" dirty="0">
                <a:solidFill>
                  <a:srgbClr val="000000"/>
                </a:solidFill>
                <a:latin typeface="Times New Roman"/>
              </a:rPr>
              <a:t> </a:t>
            </a:r>
            <a:r>
              <a:rPr lang="en-US" altLang="zh-TW" sz="1600" dirty="0">
                <a:solidFill>
                  <a:srgbClr val="000000"/>
                </a:solidFill>
                <a:latin typeface="Times New Roman"/>
              </a:rPr>
              <a:t>Ministry of Science and </a:t>
            </a:r>
            <a:r>
              <a:rPr lang="en-US" altLang="zh-TW" sz="1600" dirty="0" smtClean="0">
                <a:solidFill>
                  <a:srgbClr val="000000"/>
                </a:solidFill>
                <a:latin typeface="Times New Roman"/>
              </a:rPr>
              <a:t>Technology</a:t>
            </a:r>
          </a:p>
          <a:p>
            <a:pPr marL="457200" indent="-457200">
              <a:lnSpc>
                <a:spcPct val="130000"/>
              </a:lnSpc>
              <a:defRPr/>
            </a:pPr>
            <a:r>
              <a:rPr lang="zh-TW" altLang="en-US" sz="1600" dirty="0" smtClean="0">
                <a:solidFill>
                  <a:srgbClr val="000000"/>
                </a:solidFill>
                <a:latin typeface="Times New Roman"/>
              </a:rPr>
              <a:t>    </a:t>
            </a:r>
            <a:r>
              <a:rPr lang="en-US" altLang="zh-TW" sz="1600" dirty="0" smtClean="0">
                <a:solidFill>
                  <a:srgbClr val="000000"/>
                </a:solidFill>
                <a:latin typeface="Times New Roman"/>
              </a:rPr>
              <a:t>(NSC 102-2320-B-038-043-MY2)</a:t>
            </a:r>
            <a:endParaRPr lang="en-US" altLang="zh-TW" sz="1600" dirty="0">
              <a:solidFill>
                <a:srgbClr val="000000"/>
              </a:solidFill>
              <a:latin typeface="Times New Roman"/>
            </a:endParaRPr>
          </a:p>
        </p:txBody>
      </p:sp>
      <p:sp>
        <p:nvSpPr>
          <p:cNvPr id="253960" name="右大括弧 8"/>
          <p:cNvSpPr>
            <a:spLocks/>
          </p:cNvSpPr>
          <p:nvPr/>
        </p:nvSpPr>
        <p:spPr bwMode="auto">
          <a:xfrm>
            <a:off x="3554439" y="780178"/>
            <a:ext cx="158001" cy="1215225"/>
          </a:xfrm>
          <a:prstGeom prst="rightBrace">
            <a:avLst>
              <a:gd name="adj1" fmla="val 8313"/>
              <a:gd name="adj2" fmla="val 50000"/>
            </a:avLst>
          </a:prstGeom>
          <a:noFill/>
          <a:ln w="9525" algn="ctr">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000" smtClean="0">
              <a:solidFill>
                <a:srgbClr val="000000"/>
              </a:solidFill>
              <a:latin typeface="Arial" pitchFamily="34" charset="0"/>
            </a:endParaRPr>
          </a:p>
        </p:txBody>
      </p:sp>
      <p:sp>
        <p:nvSpPr>
          <p:cNvPr id="253961" name="文字方塊 10"/>
          <p:cNvSpPr txBox="1">
            <a:spLocks noChangeArrowheads="1"/>
          </p:cNvSpPr>
          <p:nvPr/>
        </p:nvSpPr>
        <p:spPr bwMode="auto">
          <a:xfrm>
            <a:off x="3761910" y="1067885"/>
            <a:ext cx="1509837" cy="657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lnSpc>
                <a:spcPct val="120000"/>
              </a:lnSpc>
              <a:spcBef>
                <a:spcPct val="0"/>
              </a:spcBef>
              <a:buFontTx/>
              <a:buNone/>
            </a:pPr>
            <a:r>
              <a:rPr lang="en-US" altLang="zh-TW" sz="1600" dirty="0" smtClean="0">
                <a:solidFill>
                  <a:srgbClr val="FF0000"/>
                </a:solidFill>
              </a:rPr>
              <a:t>Anti-PEG Abs</a:t>
            </a:r>
          </a:p>
          <a:p>
            <a:pPr eaLnBrk="1" hangingPunct="1">
              <a:lnSpc>
                <a:spcPct val="120000"/>
              </a:lnSpc>
              <a:spcBef>
                <a:spcPct val="0"/>
              </a:spcBef>
              <a:buFontTx/>
              <a:buNone/>
            </a:pPr>
            <a:r>
              <a:rPr lang="el-GR" altLang="zh-TW" sz="1600" dirty="0" smtClean="0">
                <a:solidFill>
                  <a:srgbClr val="FF0000"/>
                </a:solidFill>
              </a:rPr>
              <a:t>α</a:t>
            </a:r>
            <a:r>
              <a:rPr lang="en-US" altLang="zh-TW" sz="1600" dirty="0" smtClean="0">
                <a:solidFill>
                  <a:srgbClr val="FF0000"/>
                </a:solidFill>
              </a:rPr>
              <a:t>PEG reporter</a:t>
            </a:r>
            <a:endParaRPr lang="zh-TW" altLang="en-US" sz="1600" dirty="0" smtClean="0">
              <a:solidFill>
                <a:srgbClr val="FF0000"/>
              </a:solidFill>
            </a:endParaRPr>
          </a:p>
        </p:txBody>
      </p:sp>
      <p:sp>
        <p:nvSpPr>
          <p:cNvPr id="253962" name="文字方塊 12"/>
          <p:cNvSpPr txBox="1">
            <a:spLocks noChangeArrowheads="1"/>
          </p:cNvSpPr>
          <p:nvPr/>
        </p:nvSpPr>
        <p:spPr bwMode="auto">
          <a:xfrm>
            <a:off x="3403987" y="2175423"/>
            <a:ext cx="1843088"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600" dirty="0" smtClean="0">
                <a:solidFill>
                  <a:srgbClr val="FF0000"/>
                </a:solidFill>
                <a:sym typeface="Wingdings" pitchFamily="2" charset="2"/>
              </a:rPr>
              <a:t> Isotope labeling</a:t>
            </a:r>
            <a:endParaRPr lang="zh-TW" altLang="en-US" sz="1600" dirty="0" smtClean="0">
              <a:solidFill>
                <a:srgbClr val="FF0000"/>
              </a:solidFill>
            </a:endParaRPr>
          </a:p>
        </p:txBody>
      </p:sp>
      <p:sp>
        <p:nvSpPr>
          <p:cNvPr id="253963" name="文字方塊 13"/>
          <p:cNvSpPr txBox="1">
            <a:spLocks noChangeArrowheads="1"/>
          </p:cNvSpPr>
          <p:nvPr/>
        </p:nvSpPr>
        <p:spPr bwMode="auto">
          <a:xfrm>
            <a:off x="3401870" y="2962411"/>
            <a:ext cx="198022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600" dirty="0" smtClean="0">
                <a:solidFill>
                  <a:srgbClr val="FF0000"/>
                </a:solidFill>
                <a:sym typeface="Wingdings" pitchFamily="2" charset="2"/>
              </a:rPr>
              <a:t> NOD</a:t>
            </a:r>
            <a:r>
              <a:rPr lang="zh-TW" altLang="en-US" sz="1600" dirty="0" smtClean="0">
                <a:solidFill>
                  <a:srgbClr val="FF0000"/>
                </a:solidFill>
                <a:sym typeface="Wingdings" pitchFamily="2" charset="2"/>
              </a:rPr>
              <a:t> </a:t>
            </a:r>
            <a:r>
              <a:rPr lang="en-US" altLang="zh-TW" sz="1600" dirty="0" smtClean="0">
                <a:solidFill>
                  <a:srgbClr val="FF0000"/>
                </a:solidFill>
                <a:sym typeface="Wingdings" pitchFamily="2" charset="2"/>
              </a:rPr>
              <a:t>mice / T1D</a:t>
            </a:r>
            <a:endParaRPr lang="zh-TW" altLang="en-US" sz="1600" dirty="0" smtClean="0">
              <a:solidFill>
                <a:srgbClr val="FF0000"/>
              </a:solidFill>
            </a:endParaRPr>
          </a:p>
        </p:txBody>
      </p:sp>
      <p:sp>
        <p:nvSpPr>
          <p:cNvPr id="253964" name="矩形 13"/>
          <p:cNvSpPr>
            <a:spLocks noChangeArrowheads="1"/>
          </p:cNvSpPr>
          <p:nvPr/>
        </p:nvSpPr>
        <p:spPr bwMode="auto">
          <a:xfrm>
            <a:off x="1961710" y="4239090"/>
            <a:ext cx="2160240" cy="24610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lnSpc>
                <a:spcPct val="110000"/>
              </a:lnSpc>
              <a:spcBef>
                <a:spcPct val="0"/>
              </a:spcBef>
              <a:buFontTx/>
              <a:buNone/>
            </a:pPr>
            <a:r>
              <a:rPr lang="en-US" altLang="zh-TW" sz="1800" u="sng" dirty="0" smtClean="0">
                <a:solidFill>
                  <a:srgbClr val="000000"/>
                </a:solidFill>
                <a:ea typeface="標楷體" pitchFamily="65" charset="-120"/>
              </a:rPr>
              <a:t>M.S. student</a:t>
            </a:r>
          </a:p>
          <a:p>
            <a:pPr eaLnBrk="1" hangingPunct="1">
              <a:lnSpc>
                <a:spcPct val="110000"/>
              </a:lnSpc>
              <a:spcBef>
                <a:spcPct val="0"/>
              </a:spcBef>
              <a:buFontTx/>
              <a:buNone/>
            </a:pPr>
            <a:r>
              <a:rPr lang="en-US" altLang="zh-TW" sz="1600" dirty="0" smtClean="0">
                <a:solidFill>
                  <a:srgbClr val="000000"/>
                </a:solidFill>
                <a:ea typeface="標楷體" pitchFamily="65" charset="-120"/>
              </a:rPr>
              <a:t>Deng-Chao Yang</a:t>
            </a:r>
          </a:p>
          <a:p>
            <a:pPr eaLnBrk="1" hangingPunct="1">
              <a:lnSpc>
                <a:spcPct val="110000"/>
              </a:lnSpc>
              <a:spcBef>
                <a:spcPct val="0"/>
              </a:spcBef>
              <a:buFontTx/>
              <a:buNone/>
            </a:pPr>
            <a:r>
              <a:rPr lang="en-US" altLang="zh-TW" sz="1600" dirty="0" smtClean="0">
                <a:solidFill>
                  <a:srgbClr val="000000"/>
                </a:solidFill>
                <a:ea typeface="標楷體" pitchFamily="65" charset="-120"/>
              </a:rPr>
              <a:t>Chang-Hong Wang</a:t>
            </a:r>
          </a:p>
          <a:p>
            <a:pPr eaLnBrk="1" hangingPunct="1">
              <a:lnSpc>
                <a:spcPct val="110000"/>
              </a:lnSpc>
              <a:spcBef>
                <a:spcPct val="0"/>
              </a:spcBef>
              <a:buFontTx/>
              <a:buNone/>
            </a:pPr>
            <a:r>
              <a:rPr lang="en-US" altLang="zh-TW" sz="1600" dirty="0" smtClean="0">
                <a:solidFill>
                  <a:srgbClr val="000000"/>
                </a:solidFill>
                <a:ea typeface="標楷體" pitchFamily="65" charset="-120"/>
              </a:rPr>
              <a:t>Yi-Shan Tsai</a:t>
            </a:r>
          </a:p>
          <a:p>
            <a:pPr eaLnBrk="1" hangingPunct="1">
              <a:lnSpc>
                <a:spcPct val="110000"/>
              </a:lnSpc>
              <a:spcBef>
                <a:spcPct val="0"/>
              </a:spcBef>
              <a:buFontTx/>
              <a:buNone/>
            </a:pPr>
            <a:r>
              <a:rPr lang="en-US" altLang="zh-TW" sz="1600" dirty="0" smtClean="0">
                <a:solidFill>
                  <a:srgbClr val="000000"/>
                </a:solidFill>
                <a:ea typeface="標楷體" pitchFamily="65" charset="-120"/>
              </a:rPr>
              <a:t>Ming-</a:t>
            </a:r>
            <a:r>
              <a:rPr lang="en-US" altLang="zh-TW" sz="1600" dirty="0" err="1" smtClean="0">
                <a:solidFill>
                  <a:srgbClr val="000000"/>
                </a:solidFill>
                <a:ea typeface="標楷體" pitchFamily="65" charset="-120"/>
              </a:rPr>
              <a:t>Shiuan</a:t>
            </a:r>
            <a:r>
              <a:rPr lang="en-US" altLang="zh-TW" sz="1600" dirty="0" smtClean="0">
                <a:solidFill>
                  <a:srgbClr val="000000"/>
                </a:solidFill>
                <a:ea typeface="標楷體" pitchFamily="65" charset="-120"/>
              </a:rPr>
              <a:t> Lin</a:t>
            </a:r>
          </a:p>
          <a:p>
            <a:pPr eaLnBrk="1" hangingPunct="1">
              <a:lnSpc>
                <a:spcPct val="110000"/>
              </a:lnSpc>
              <a:spcBef>
                <a:spcPts val="1200"/>
              </a:spcBef>
              <a:buFontTx/>
              <a:buNone/>
            </a:pPr>
            <a:r>
              <a:rPr lang="en-US" altLang="zh-TW" sz="1800" u="sng" dirty="0" smtClean="0">
                <a:solidFill>
                  <a:srgbClr val="000000"/>
                </a:solidFill>
                <a:ea typeface="標楷體" pitchFamily="65" charset="-120"/>
              </a:rPr>
              <a:t>B.S. student</a:t>
            </a:r>
          </a:p>
          <a:p>
            <a:pPr eaLnBrk="1" hangingPunct="1">
              <a:lnSpc>
                <a:spcPct val="110000"/>
              </a:lnSpc>
              <a:spcBef>
                <a:spcPct val="0"/>
              </a:spcBef>
              <a:buFontTx/>
              <a:buNone/>
            </a:pPr>
            <a:r>
              <a:rPr lang="en-US" altLang="zh-TW" sz="1600" dirty="0" err="1" smtClean="0">
                <a:solidFill>
                  <a:srgbClr val="000000"/>
                </a:solidFill>
                <a:ea typeface="標楷體" pitchFamily="65" charset="-120"/>
              </a:rPr>
              <a:t>Zhe</a:t>
            </a:r>
            <a:r>
              <a:rPr lang="en-US" altLang="zh-TW" sz="1600" dirty="0" smtClean="0">
                <a:solidFill>
                  <a:srgbClr val="000000"/>
                </a:solidFill>
                <a:ea typeface="標楷體" pitchFamily="65" charset="-120"/>
              </a:rPr>
              <a:t>-Yi Chen</a:t>
            </a:r>
          </a:p>
          <a:p>
            <a:pPr eaLnBrk="1" hangingPunct="1">
              <a:lnSpc>
                <a:spcPct val="110000"/>
              </a:lnSpc>
              <a:spcBef>
                <a:spcPct val="0"/>
              </a:spcBef>
              <a:buFontTx/>
              <a:buNone/>
            </a:pPr>
            <a:r>
              <a:rPr lang="en-US" altLang="zh-TW" sz="1600" dirty="0" smtClean="0">
                <a:solidFill>
                  <a:srgbClr val="000000"/>
                </a:solidFill>
                <a:ea typeface="標楷體" pitchFamily="65" charset="-120"/>
              </a:rPr>
              <a:t>Yu-</a:t>
            </a:r>
            <a:r>
              <a:rPr lang="en-US" altLang="zh-TW" sz="1600" dirty="0" err="1" smtClean="0">
                <a:solidFill>
                  <a:srgbClr val="000000"/>
                </a:solidFill>
                <a:ea typeface="標楷體" pitchFamily="65" charset="-120"/>
              </a:rPr>
              <a:t>Chiao</a:t>
            </a:r>
            <a:r>
              <a:rPr lang="en-US" altLang="zh-TW" sz="1600" dirty="0" smtClean="0">
                <a:solidFill>
                  <a:srgbClr val="000000"/>
                </a:solidFill>
                <a:ea typeface="標楷體" pitchFamily="65" charset="-120"/>
              </a:rPr>
              <a:t> Lin</a:t>
            </a:r>
          </a:p>
        </p:txBody>
      </p:sp>
      <p:sp>
        <p:nvSpPr>
          <p:cNvPr id="253968" name="矩形 2"/>
          <p:cNvSpPr>
            <a:spLocks noChangeArrowheads="1"/>
          </p:cNvSpPr>
          <p:nvPr/>
        </p:nvSpPr>
        <p:spPr bwMode="auto">
          <a:xfrm>
            <a:off x="6484901" y="3241275"/>
            <a:ext cx="2424062" cy="380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2000" b="1">
                <a:solidFill>
                  <a:schemeClr val="tx1"/>
                </a:solidFill>
                <a:latin typeface="Arial" pitchFamily="34" charset="0"/>
                <a:ea typeface="新細明體" pitchFamily="18" charset="-120"/>
              </a:defRPr>
            </a:lvl1pPr>
            <a:lvl2pPr marL="742950" indent="-285750" eaLnBrk="0" hangingPunct="0">
              <a:defRPr kumimoji="1" sz="2000" b="1">
                <a:solidFill>
                  <a:schemeClr val="tx1"/>
                </a:solidFill>
                <a:latin typeface="Arial" pitchFamily="34" charset="0"/>
                <a:ea typeface="新細明體" pitchFamily="18" charset="-120"/>
              </a:defRPr>
            </a:lvl2pPr>
            <a:lvl3pPr marL="1143000" indent="-228600" eaLnBrk="0" hangingPunct="0">
              <a:defRPr kumimoji="1" sz="2000" b="1">
                <a:solidFill>
                  <a:schemeClr val="tx1"/>
                </a:solidFill>
                <a:latin typeface="Arial" pitchFamily="34" charset="0"/>
                <a:ea typeface="新細明體" pitchFamily="18" charset="-120"/>
              </a:defRPr>
            </a:lvl3pPr>
            <a:lvl4pPr marL="1600200" indent="-228600" eaLnBrk="0" hangingPunct="0">
              <a:defRPr kumimoji="1" sz="2000" b="1">
                <a:solidFill>
                  <a:schemeClr val="tx1"/>
                </a:solidFill>
                <a:latin typeface="Arial" pitchFamily="34" charset="0"/>
                <a:ea typeface="新細明體" pitchFamily="18" charset="-120"/>
              </a:defRPr>
            </a:lvl4pPr>
            <a:lvl5pPr marL="2057400" indent="-228600" eaLnBrk="0" hangingPunct="0">
              <a:defRPr kumimoji="1" sz="2000"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000"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000"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000"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000" b="1">
                <a:solidFill>
                  <a:schemeClr val="tx1"/>
                </a:solidFill>
                <a:latin typeface="Arial" pitchFamily="34" charset="0"/>
                <a:ea typeface="新細明體" pitchFamily="18" charset="-120"/>
              </a:defRPr>
            </a:lvl9pPr>
          </a:lstStyle>
          <a:p>
            <a:pPr algn="just" eaLnBrk="1" hangingPunct="1">
              <a:lnSpc>
                <a:spcPct val="130000"/>
              </a:lnSpc>
            </a:pPr>
            <a:r>
              <a:rPr lang="en-US" altLang="zh-TW" sz="1600" dirty="0" smtClean="0">
                <a:solidFill>
                  <a:srgbClr val="FF0000"/>
                </a:solidFill>
                <a:latin typeface="Times New Roman" pitchFamily="18" charset="0"/>
                <a:ea typeface="標楷體" pitchFamily="65" charset="-120"/>
                <a:cs typeface="Times New Roman" pitchFamily="18" charset="0"/>
                <a:sym typeface="Wingdings" pitchFamily="2" charset="2"/>
              </a:rPr>
              <a:t> </a:t>
            </a:r>
            <a:r>
              <a:rPr lang="en-US" altLang="zh-TW" sz="1600" dirty="0" smtClean="0">
                <a:solidFill>
                  <a:srgbClr val="FF0000"/>
                </a:solidFill>
                <a:latin typeface="Times New Roman" pitchFamily="18" charset="0"/>
                <a:ea typeface="標楷體" pitchFamily="65" charset="-120"/>
                <a:cs typeface="Times New Roman" pitchFamily="18" charset="0"/>
              </a:rPr>
              <a:t>NOD/</a:t>
            </a:r>
            <a:r>
              <a:rPr lang="en-US" altLang="zh-TW" sz="1600" dirty="0" err="1" smtClean="0">
                <a:solidFill>
                  <a:srgbClr val="FF0000"/>
                </a:solidFill>
                <a:latin typeface="Times New Roman" pitchFamily="18" charset="0"/>
                <a:ea typeface="標楷體" pitchFamily="65" charset="-120"/>
                <a:cs typeface="Times New Roman" pitchFamily="18" charset="0"/>
              </a:rPr>
              <a:t>pIns</a:t>
            </a:r>
            <a:r>
              <a:rPr lang="en-US" altLang="zh-TW" sz="1600" dirty="0" smtClean="0">
                <a:solidFill>
                  <a:srgbClr val="FF0000"/>
                </a:solidFill>
                <a:latin typeface="Times New Roman" pitchFamily="18" charset="0"/>
                <a:ea typeface="標楷體" pitchFamily="65" charset="-120"/>
                <a:cs typeface="Times New Roman" pitchFamily="18" charset="0"/>
              </a:rPr>
              <a:t>-</a:t>
            </a:r>
            <a:r>
              <a:rPr lang="el-GR" altLang="zh-TW" sz="1600" dirty="0" smtClean="0">
                <a:solidFill>
                  <a:srgbClr val="FF0000"/>
                </a:solidFill>
                <a:latin typeface="Times New Roman" pitchFamily="18" charset="0"/>
                <a:ea typeface="標楷體" pitchFamily="65" charset="-120"/>
                <a:cs typeface="Times New Roman" pitchFamily="18" charset="0"/>
              </a:rPr>
              <a:t>α</a:t>
            </a:r>
            <a:r>
              <a:rPr lang="en-US" altLang="zh-TW" sz="1600" dirty="0" smtClean="0">
                <a:solidFill>
                  <a:srgbClr val="FF0000"/>
                </a:solidFill>
                <a:latin typeface="Times New Roman" pitchFamily="18" charset="0"/>
                <a:ea typeface="標楷體" pitchFamily="65" charset="-120"/>
                <a:cs typeface="Times New Roman" pitchFamily="18" charset="0"/>
              </a:rPr>
              <a:t>PEG mice</a:t>
            </a: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6681" b="9785"/>
          <a:stretch/>
        </p:blipFill>
        <p:spPr bwMode="auto">
          <a:xfrm>
            <a:off x="3806915" y="3804764"/>
            <a:ext cx="4860540" cy="29546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17" name="群組 16"/>
          <p:cNvGrpSpPr/>
          <p:nvPr/>
        </p:nvGrpSpPr>
        <p:grpSpPr>
          <a:xfrm>
            <a:off x="5517105" y="2528900"/>
            <a:ext cx="3375375" cy="830997"/>
            <a:chOff x="2303863" y="1404065"/>
            <a:chExt cx="3375375" cy="830997"/>
          </a:xfrm>
        </p:grpSpPr>
        <p:pic>
          <p:nvPicPr>
            <p:cNvPr id="18" name="圖片 17"/>
            <p:cNvPicPr>
              <a:picLocks noChangeAspect="1"/>
            </p:cNvPicPr>
            <p:nvPr/>
          </p:nvPicPr>
          <p:blipFill rotWithShape="1">
            <a:blip r:embed="rId3" cstate="print">
              <a:extLst>
                <a:ext uri="{28A0092B-C50C-407E-A947-70E740481C1C}">
                  <a14:useLocalDpi xmlns="" xmlns:a14="http://schemas.microsoft.com/office/drawing/2010/main" val="0"/>
                </a:ext>
              </a:extLst>
            </a:blip>
            <a:srcRect r="6400" b="23593"/>
            <a:stretch/>
          </p:blipFill>
          <p:spPr>
            <a:xfrm>
              <a:off x="2303863" y="1448780"/>
              <a:ext cx="996722" cy="540060"/>
            </a:xfrm>
            <a:prstGeom prst="rect">
              <a:avLst/>
            </a:prstGeom>
          </p:spPr>
        </p:pic>
        <p:sp>
          <p:nvSpPr>
            <p:cNvPr id="19" name="矩形 18"/>
            <p:cNvSpPr/>
            <p:nvPr/>
          </p:nvSpPr>
          <p:spPr>
            <a:xfrm>
              <a:off x="3176845" y="1404065"/>
              <a:ext cx="2502393" cy="830997"/>
            </a:xfrm>
            <a:prstGeom prst="rect">
              <a:avLst/>
            </a:prstGeom>
          </p:spPr>
          <p:txBody>
            <a:bodyPr wrap="square">
              <a:spAutoFit/>
            </a:bodyPr>
            <a:lstStyle/>
            <a:p>
              <a:pPr algn="ctr" fontAlgn="auto">
                <a:spcBef>
                  <a:spcPts val="0"/>
                </a:spcBef>
                <a:spcAft>
                  <a:spcPts val="0"/>
                </a:spcAft>
              </a:pPr>
              <a:r>
                <a:rPr kumimoji="0" lang="en-US" altLang="zh-TW" sz="1600" dirty="0">
                  <a:solidFill>
                    <a:prstClr val="black"/>
                  </a:solidFill>
                  <a:latin typeface="Times New Roman" pitchFamily="18" charset="0"/>
                  <a:ea typeface="新細明體"/>
                  <a:cs typeface="Times New Roman" pitchFamily="18" charset="0"/>
                </a:rPr>
                <a:t>National Laboratory Animal </a:t>
              </a:r>
              <a:r>
                <a:rPr kumimoji="0" lang="en-US" altLang="zh-TW" sz="1600" dirty="0" smtClean="0">
                  <a:solidFill>
                    <a:prstClr val="black"/>
                  </a:solidFill>
                  <a:latin typeface="Times New Roman" pitchFamily="18" charset="0"/>
                  <a:ea typeface="新細明體"/>
                  <a:cs typeface="Times New Roman" pitchFamily="18" charset="0"/>
                </a:rPr>
                <a:t>Center </a:t>
              </a:r>
              <a:r>
                <a:rPr kumimoji="0" lang="en-US" altLang="zh-TW" sz="1600" dirty="0">
                  <a:solidFill>
                    <a:prstClr val="black"/>
                  </a:solidFill>
                  <a:latin typeface="Times New Roman" pitchFamily="18" charset="0"/>
                  <a:ea typeface="新細明體"/>
                  <a:cs typeface="Times New Roman" pitchFamily="18" charset="0"/>
                </a:rPr>
                <a:t>(NLAC</a:t>
              </a:r>
              <a:r>
                <a:rPr kumimoji="0" lang="en-US" altLang="zh-TW" sz="1600" dirty="0" smtClean="0">
                  <a:solidFill>
                    <a:prstClr val="black"/>
                  </a:solidFill>
                  <a:latin typeface="Times New Roman" pitchFamily="18" charset="0"/>
                  <a:ea typeface="新細明體"/>
                  <a:cs typeface="Times New Roman" pitchFamily="18" charset="0"/>
                </a:rPr>
                <a:t>),</a:t>
              </a:r>
            </a:p>
            <a:p>
              <a:pPr algn="ctr" fontAlgn="auto">
                <a:spcBef>
                  <a:spcPts val="0"/>
                </a:spcBef>
                <a:spcAft>
                  <a:spcPts val="0"/>
                </a:spcAft>
              </a:pPr>
              <a:r>
                <a:rPr kumimoji="0" lang="en-US" altLang="zh-TW" sz="1600" dirty="0" smtClean="0">
                  <a:solidFill>
                    <a:prstClr val="black"/>
                  </a:solidFill>
                  <a:latin typeface="Times New Roman" pitchFamily="18" charset="0"/>
                  <a:ea typeface="新細明體"/>
                  <a:cs typeface="Times New Roman" pitchFamily="18" charset="0"/>
                </a:rPr>
                <a:t>Taiwan</a:t>
              </a:r>
            </a:p>
          </p:txBody>
        </p:sp>
      </p:grpSp>
      <p:sp>
        <p:nvSpPr>
          <p:cNvPr id="20" name="文字方塊 19"/>
          <p:cNvSpPr txBox="1"/>
          <p:nvPr/>
        </p:nvSpPr>
        <p:spPr>
          <a:xfrm>
            <a:off x="611560" y="3699030"/>
            <a:ext cx="2186817" cy="523220"/>
          </a:xfrm>
          <a:prstGeom prst="rect">
            <a:avLst/>
          </a:prstGeom>
          <a:noFill/>
        </p:spPr>
        <p:txBody>
          <a:bodyPr wrap="none" rtlCol="0">
            <a:spAutoFit/>
          </a:bodyPr>
          <a:lstStyle/>
          <a:p>
            <a:r>
              <a:rPr lang="en-US" altLang="zh-TW" sz="2800" i="1" dirty="0" smtClean="0">
                <a:solidFill>
                  <a:srgbClr val="006600"/>
                </a:solidFill>
                <a:latin typeface="+mn-lt"/>
              </a:rPr>
              <a:t>Lab members</a:t>
            </a:r>
            <a:endParaRPr lang="zh-TW" altLang="en-US" sz="2800" i="1" dirty="0">
              <a:solidFill>
                <a:srgbClr val="006600"/>
              </a:solidFill>
              <a:latin typeface="+mn-lt"/>
            </a:endParaRPr>
          </a:p>
        </p:txBody>
      </p:sp>
    </p:spTree>
    <p:extLst>
      <p:ext uri="{BB962C8B-B14F-4D97-AF65-F5344CB8AC3E}">
        <p14:creationId xmlns:p14="http://schemas.microsoft.com/office/powerpoint/2010/main" xmlns="" val="16123815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0"/>
          <p:cNvGrpSpPr>
            <a:grpSpLocks/>
          </p:cNvGrpSpPr>
          <p:nvPr/>
        </p:nvGrpSpPr>
        <p:grpSpPr bwMode="auto">
          <a:xfrm>
            <a:off x="897435" y="3325072"/>
            <a:ext cx="7376123" cy="1229053"/>
            <a:chOff x="897871" y="2798930"/>
            <a:chExt cx="7376248" cy="1229090"/>
          </a:xfrm>
        </p:grpSpPr>
        <p:sp>
          <p:nvSpPr>
            <p:cNvPr id="22537" name="文字方塊 5"/>
            <p:cNvSpPr txBox="1">
              <a:spLocks noChangeArrowheads="1"/>
            </p:cNvSpPr>
            <p:nvPr/>
          </p:nvSpPr>
          <p:spPr bwMode="auto">
            <a:xfrm>
              <a:off x="897871" y="2798930"/>
              <a:ext cx="7376248" cy="492458"/>
            </a:xfrm>
            <a:prstGeom prst="rect">
              <a:avLst/>
            </a:prstGeom>
            <a:noFill/>
            <a:ln w="9525">
              <a:noFill/>
              <a:miter lim="800000"/>
              <a:headEnd/>
              <a:tailEnd/>
            </a:ln>
          </p:spPr>
          <p:txBody>
            <a:bodyPr wrap="none">
              <a:spAutoFit/>
            </a:bodyPr>
            <a:lstStyle/>
            <a:p>
              <a:pPr algn="ctr"/>
              <a:r>
                <a:rPr lang="en-US" altLang="zh-TW" sz="2600" dirty="0"/>
                <a:t>We welcome your questions and </a:t>
              </a:r>
              <a:r>
                <a:rPr lang="en-US" altLang="zh-TW" sz="2600" dirty="0" smtClean="0"/>
                <a:t>discussions</a:t>
              </a:r>
              <a:endParaRPr lang="zh-TW" altLang="en-US" sz="2600" dirty="0"/>
            </a:p>
          </p:txBody>
        </p:sp>
        <p:sp>
          <p:nvSpPr>
            <p:cNvPr id="22538" name="文字方塊 6"/>
            <p:cNvSpPr txBox="1">
              <a:spLocks noChangeArrowheads="1"/>
            </p:cNvSpPr>
            <p:nvPr/>
          </p:nvSpPr>
          <p:spPr bwMode="auto">
            <a:xfrm>
              <a:off x="1646675" y="3474005"/>
              <a:ext cx="5694286" cy="554015"/>
            </a:xfrm>
            <a:prstGeom prst="rect">
              <a:avLst/>
            </a:prstGeom>
            <a:noFill/>
            <a:ln w="9525">
              <a:noFill/>
              <a:miter lim="800000"/>
              <a:headEnd/>
              <a:tailEnd/>
            </a:ln>
          </p:spPr>
          <p:txBody>
            <a:bodyPr wrap="none">
              <a:spAutoFit/>
            </a:bodyPr>
            <a:lstStyle/>
            <a:p>
              <a:pPr>
                <a:lnSpc>
                  <a:spcPct val="150000"/>
                </a:lnSpc>
              </a:pPr>
              <a:r>
                <a:rPr lang="en-US" altLang="zh-TW" dirty="0" err="1"/>
                <a:t>Kuo</a:t>
              </a:r>
              <a:r>
                <a:rPr lang="en-US" altLang="zh-TW" dirty="0"/>
                <a:t>-Hsiang Chuang : </a:t>
              </a:r>
              <a:r>
                <a:rPr lang="en-US" altLang="zh-TW" u="sng" dirty="0" smtClean="0">
                  <a:solidFill>
                    <a:srgbClr val="0000CC"/>
                  </a:solidFill>
                </a:rPr>
                <a:t>khchuang@tmu.edu.tw</a:t>
              </a:r>
              <a:endParaRPr lang="en-US" altLang="zh-TW" u="sng" dirty="0">
                <a:solidFill>
                  <a:srgbClr val="0000CC"/>
                </a:solidFill>
              </a:endParaRPr>
            </a:p>
          </p:txBody>
        </p:sp>
      </p:grpSp>
      <p:sp>
        <p:nvSpPr>
          <p:cNvPr id="8" name="文字方塊 7"/>
          <p:cNvSpPr txBox="1"/>
          <p:nvPr/>
        </p:nvSpPr>
        <p:spPr>
          <a:xfrm>
            <a:off x="1006475" y="1795069"/>
            <a:ext cx="7131050" cy="830263"/>
          </a:xfrm>
          <a:prstGeom prst="rect">
            <a:avLst/>
          </a:prstGeom>
          <a:noFill/>
        </p:spPr>
        <p:txBody>
          <a:bodyPr wrap="none">
            <a:spAutoFit/>
          </a:bodyPr>
          <a:lstStyle/>
          <a:p>
            <a:pPr algn="ctr">
              <a:defRPr/>
            </a:pPr>
            <a:r>
              <a:rPr lang="en-US" altLang="zh-TW" sz="4800" i="1" dirty="0">
                <a:solidFill>
                  <a:srgbClr val="FF0000"/>
                </a:solidFill>
                <a:latin typeface="+mn-lt"/>
                <a:ea typeface="新細明體" pitchFamily="18" charset="-120"/>
              </a:rPr>
              <a:t>Thanks for your attention !</a:t>
            </a:r>
            <a:endParaRPr lang="zh-TW" altLang="en-US" sz="4800" i="1" dirty="0">
              <a:solidFill>
                <a:srgbClr val="FF0000"/>
              </a:solidFill>
              <a:latin typeface="+mn-lt"/>
              <a:ea typeface="新細明體" pitchFamily="18" charset="-120"/>
            </a:endParaRPr>
          </a:p>
        </p:txBody>
      </p:sp>
      <p:sp>
        <p:nvSpPr>
          <p:cNvPr id="22535" name="投影片編號版面配置區 5"/>
          <p:cNvSpPr txBox="1">
            <a:spLocks noGrp="1"/>
          </p:cNvSpPr>
          <p:nvPr/>
        </p:nvSpPr>
        <p:spPr bwMode="auto">
          <a:xfrm>
            <a:off x="71438" y="6484938"/>
            <a:ext cx="487362" cy="365125"/>
          </a:xfrm>
          <a:prstGeom prst="rect">
            <a:avLst/>
          </a:prstGeom>
          <a:noFill/>
          <a:ln w="9525">
            <a:noFill/>
            <a:miter lim="800000"/>
            <a:headEnd/>
            <a:tailEnd/>
          </a:ln>
        </p:spPr>
        <p:txBody>
          <a:bodyPr anchor="ctr"/>
          <a:lstStyle/>
          <a:p>
            <a:pPr algn="r"/>
            <a:fld id="{BEA1FAC2-302C-43C3-92F9-D26AF6A6D3C1}" type="slidenum">
              <a:rPr kumimoji="0" lang="zh-TW" altLang="en-US"/>
              <a:pPr algn="r"/>
              <a:t>27</a:t>
            </a:fld>
            <a:endParaRPr kumimoji="0" lang="en-US" altLang="zh-TW"/>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51E8978B-3CE4-43C5-B7F2-10F7B93519B4}" type="slidenum">
              <a:rPr lang="zh-TW" altLang="en-US" smtClean="0"/>
              <a:pPr>
                <a:defRPr/>
              </a:pPr>
              <a:t>28</a:t>
            </a:fld>
            <a:endParaRPr lang="en-US" altLang="zh-TW"/>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Text Box 3"/>
          <p:cNvSpPr txBox="1">
            <a:spLocks noChangeArrowheads="1"/>
          </p:cNvSpPr>
          <p:nvPr/>
        </p:nvSpPr>
        <p:spPr bwMode="auto">
          <a:xfrm>
            <a:off x="1332185" y="0"/>
            <a:ext cx="648017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fontAlgn="auto" hangingPunct="1">
              <a:spcBef>
                <a:spcPct val="50000"/>
              </a:spcBef>
              <a:spcAft>
                <a:spcPts val="0"/>
              </a:spcAft>
            </a:pPr>
            <a:r>
              <a:rPr lang="en-US" altLang="zh-TW" sz="3200" u="sng" dirty="0" smtClean="0">
                <a:solidFill>
                  <a:srgbClr val="FF0000"/>
                </a:solidFill>
                <a:latin typeface="Times New Roman" pitchFamily="18" charset="0"/>
                <a:ea typeface="標楷體" pitchFamily="65" charset="-120"/>
                <a:cs typeface="Times New Roman" pitchFamily="18" charset="0"/>
              </a:rPr>
              <a:t>Polyethylene </a:t>
            </a:r>
            <a:r>
              <a:rPr lang="en-US" altLang="zh-TW" sz="3200" u="sng" dirty="0">
                <a:solidFill>
                  <a:srgbClr val="FF0000"/>
                </a:solidFill>
                <a:latin typeface="Times New Roman" pitchFamily="18" charset="0"/>
                <a:ea typeface="標楷體" pitchFamily="65" charset="-120"/>
                <a:cs typeface="Times New Roman" pitchFamily="18" charset="0"/>
              </a:rPr>
              <a:t>Glycol (PEG)</a:t>
            </a:r>
          </a:p>
        </p:txBody>
      </p:sp>
      <p:grpSp>
        <p:nvGrpSpPr>
          <p:cNvPr id="2" name="群組 176"/>
          <p:cNvGrpSpPr/>
          <p:nvPr/>
        </p:nvGrpSpPr>
        <p:grpSpPr>
          <a:xfrm>
            <a:off x="115881" y="2708920"/>
            <a:ext cx="4454608" cy="4015730"/>
            <a:chOff x="115881" y="2708920"/>
            <a:chExt cx="4454608" cy="4015730"/>
          </a:xfrm>
        </p:grpSpPr>
        <p:sp>
          <p:nvSpPr>
            <p:cNvPr id="109576" name="Rectangle 21"/>
            <p:cNvSpPr>
              <a:spLocks noChangeArrowheads="1"/>
            </p:cNvSpPr>
            <p:nvPr/>
          </p:nvSpPr>
          <p:spPr bwMode="auto">
            <a:xfrm>
              <a:off x="116505" y="2708920"/>
              <a:ext cx="38703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fontAlgn="auto">
                <a:spcBef>
                  <a:spcPts val="0"/>
                </a:spcBef>
                <a:spcAft>
                  <a:spcPts val="0"/>
                </a:spcAft>
              </a:pPr>
              <a:r>
                <a:rPr kumimoji="0" lang="en-US" altLang="zh-TW" sz="2400" u="sng" dirty="0">
                  <a:solidFill>
                    <a:srgbClr val="000099"/>
                  </a:solidFill>
                  <a:latin typeface="Times New Roman" pitchFamily="18" charset="0"/>
                  <a:ea typeface="標楷體" pitchFamily="65" charset="-120"/>
                  <a:cs typeface="Times New Roman" pitchFamily="18" charset="0"/>
                </a:rPr>
                <a:t>*</a:t>
              </a:r>
              <a:r>
                <a:rPr kumimoji="0" lang="en-US" altLang="zh-TW" sz="2400" u="sng" dirty="0" smtClean="0">
                  <a:solidFill>
                    <a:srgbClr val="000099"/>
                  </a:solidFill>
                  <a:latin typeface="Times New Roman" pitchFamily="18" charset="0"/>
                  <a:ea typeface="標楷體" pitchFamily="65" charset="-120"/>
                  <a:cs typeface="Times New Roman" pitchFamily="18" charset="0"/>
                </a:rPr>
                <a:t>PEG-macromolecules</a:t>
              </a:r>
              <a:r>
                <a:rPr kumimoji="0" lang="zh-TW" altLang="en-US" sz="2400" u="sng" dirty="0" smtClean="0">
                  <a:solidFill>
                    <a:srgbClr val="000099"/>
                  </a:solidFill>
                  <a:latin typeface="Times New Roman" pitchFamily="18" charset="0"/>
                  <a:ea typeface="標楷體" pitchFamily="65" charset="-120"/>
                  <a:cs typeface="Times New Roman" pitchFamily="18" charset="0"/>
                </a:rPr>
                <a:t> </a:t>
              </a:r>
              <a:r>
                <a:rPr kumimoji="0" lang="zh-TW" altLang="en-US" sz="2400" b="0" u="sng" dirty="0" smtClean="0">
                  <a:solidFill>
                    <a:srgbClr val="000099"/>
                  </a:solidFill>
                  <a:latin typeface="Times New Roman" pitchFamily="18" charset="0"/>
                  <a:ea typeface="標楷體" pitchFamily="65" charset="-120"/>
                  <a:cs typeface="Times New Roman" pitchFamily="18" charset="0"/>
                </a:rPr>
                <a:t> </a:t>
              </a:r>
              <a:endParaRPr kumimoji="0" lang="zh-TW" altLang="en-US" sz="2400" u="sng" dirty="0">
                <a:solidFill>
                  <a:srgbClr val="000099"/>
                </a:solidFill>
                <a:latin typeface="Times New Roman" pitchFamily="18" charset="0"/>
                <a:ea typeface="標楷體" pitchFamily="65" charset="-120"/>
                <a:cs typeface="Times New Roman" pitchFamily="18" charset="0"/>
              </a:endParaRPr>
            </a:p>
          </p:txBody>
        </p:sp>
        <p:pic>
          <p:nvPicPr>
            <p:cNvPr id="109577" name="Picture 26" descr="PEGASYS"/>
            <p:cNvPicPr>
              <a:picLocks noChangeAspect="1" noChangeArrowheads="1"/>
            </p:cNvPicPr>
            <p:nvPr/>
          </p:nvPicPr>
          <p:blipFill>
            <a:blip r:embed="rId3" cstate="print">
              <a:extLst>
                <a:ext uri="{28A0092B-C50C-407E-A947-70E740481C1C}">
                  <a14:useLocalDpi xmlns:a14="http://schemas.microsoft.com/office/drawing/2010/main" xmlns="" val="0"/>
                </a:ext>
              </a:extLst>
            </a:blip>
            <a:srcRect l="8141" r="5644"/>
            <a:stretch>
              <a:fillRect/>
            </a:stretch>
          </p:blipFill>
          <p:spPr bwMode="auto">
            <a:xfrm>
              <a:off x="215899" y="3238991"/>
              <a:ext cx="1152525" cy="865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26"/>
            <p:cNvGrpSpPr>
              <a:grpSpLocks/>
            </p:cNvGrpSpPr>
            <p:nvPr/>
          </p:nvGrpSpPr>
          <p:grpSpPr bwMode="auto">
            <a:xfrm>
              <a:off x="115881" y="4672145"/>
              <a:ext cx="3481391" cy="871539"/>
              <a:chOff x="28" y="2624"/>
              <a:chExt cx="2193" cy="549"/>
            </a:xfrm>
          </p:grpSpPr>
          <p:pic>
            <p:nvPicPr>
              <p:cNvPr id="18459" name="Picture 23" descr="liposome -2拷貝"/>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31" y="2624"/>
                <a:ext cx="340" cy="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61" name="Rectangle 8"/>
              <p:cNvSpPr>
                <a:spLocks noChangeArrowheads="1"/>
              </p:cNvSpPr>
              <p:nvPr/>
            </p:nvSpPr>
            <p:spPr bwMode="auto">
              <a:xfrm>
                <a:off x="28" y="2696"/>
                <a:ext cx="2193" cy="4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fontAlgn="auto">
                  <a:lnSpc>
                    <a:spcPct val="120000"/>
                  </a:lnSpc>
                  <a:spcBef>
                    <a:spcPts val="0"/>
                  </a:spcBef>
                  <a:spcAft>
                    <a:spcPts val="0"/>
                  </a:spcAft>
                </a:pPr>
                <a:r>
                  <a:rPr kumimoji="0" lang="en-US" altLang="zh-TW" dirty="0" smtClean="0">
                    <a:solidFill>
                      <a:srgbClr val="008000"/>
                    </a:solidFill>
                    <a:latin typeface="Times New Roman" pitchFamily="18" charset="0"/>
                    <a:ea typeface="標楷體" pitchFamily="65" charset="-120"/>
                    <a:cs typeface="Times New Roman" pitchFamily="18" charset="0"/>
                  </a:rPr>
                  <a:t>PEG-</a:t>
                </a:r>
                <a:r>
                  <a:rPr kumimoji="0" lang="en-US" altLang="zh-TW" dirty="0" err="1" smtClean="0">
                    <a:solidFill>
                      <a:srgbClr val="008000"/>
                    </a:solidFill>
                    <a:latin typeface="Times New Roman" pitchFamily="18" charset="0"/>
                    <a:ea typeface="標楷體" pitchFamily="65" charset="-120"/>
                    <a:cs typeface="Times New Roman" pitchFamily="18" charset="0"/>
                  </a:rPr>
                  <a:t>nanoparticle</a:t>
                </a:r>
                <a:endParaRPr kumimoji="0" lang="en-US" altLang="zh-TW" dirty="0">
                  <a:solidFill>
                    <a:srgbClr val="008000"/>
                  </a:solidFill>
                  <a:latin typeface="Times New Roman" pitchFamily="18" charset="0"/>
                  <a:ea typeface="標楷體" pitchFamily="65" charset="-120"/>
                  <a:cs typeface="Times New Roman" pitchFamily="18" charset="0"/>
                </a:endParaRPr>
              </a:p>
              <a:p>
                <a:pPr fontAlgn="auto">
                  <a:lnSpc>
                    <a:spcPct val="120000"/>
                  </a:lnSpc>
                  <a:spcBef>
                    <a:spcPts val="0"/>
                  </a:spcBef>
                  <a:spcAft>
                    <a:spcPts val="0"/>
                  </a:spcAft>
                </a:pPr>
                <a:r>
                  <a:rPr kumimoji="0" lang="en-US" altLang="zh-TW" sz="1600" dirty="0" smtClean="0">
                    <a:solidFill>
                      <a:prstClr val="black"/>
                    </a:solidFill>
                    <a:latin typeface="Times New Roman" pitchFamily="18" charset="0"/>
                    <a:ea typeface="標楷體" pitchFamily="65" charset="-120"/>
                    <a:cs typeface="Times New Roman" pitchFamily="18" charset="0"/>
                  </a:rPr>
                  <a:t>PEG-SPIO (MRI) </a:t>
                </a:r>
                <a:r>
                  <a:rPr kumimoji="0" lang="en-US" altLang="zh-TW" sz="1600" dirty="0" smtClean="0">
                    <a:solidFill>
                      <a:prstClr val="black"/>
                    </a:solidFill>
                    <a:latin typeface="Times New Roman" pitchFamily="18" charset="0"/>
                    <a:ea typeface="標楷體" pitchFamily="65" charset="-120"/>
                    <a:cs typeface="Times New Roman" pitchFamily="18" charset="0"/>
                    <a:sym typeface="Wingdings" pitchFamily="2" charset="2"/>
                  </a:rPr>
                  <a:t> </a:t>
                </a:r>
                <a:r>
                  <a:rPr kumimoji="0" lang="en-US" altLang="zh-TW" sz="1600" dirty="0" smtClean="0">
                    <a:solidFill>
                      <a:srgbClr val="FF0000"/>
                    </a:solidFill>
                    <a:latin typeface="Times New Roman" pitchFamily="18" charset="0"/>
                    <a:ea typeface="標楷體" pitchFamily="65" charset="-120"/>
                    <a:cs typeface="Times New Roman" pitchFamily="18" charset="0"/>
                  </a:rPr>
                  <a:t>clinical phase II</a:t>
                </a:r>
                <a:endParaRPr kumimoji="0" lang="en-US" altLang="zh-TW" sz="1600" dirty="0">
                  <a:solidFill>
                    <a:srgbClr val="FF0000"/>
                  </a:solidFill>
                  <a:latin typeface="Times New Roman" pitchFamily="18" charset="0"/>
                  <a:ea typeface="標楷體" pitchFamily="65" charset="-120"/>
                  <a:cs typeface="Times New Roman" pitchFamily="18" charset="0"/>
                </a:endParaRPr>
              </a:p>
            </p:txBody>
          </p:sp>
        </p:grpSp>
        <p:grpSp>
          <p:nvGrpSpPr>
            <p:cNvPr id="4" name="Group 27"/>
            <p:cNvGrpSpPr>
              <a:grpSpLocks/>
            </p:cNvGrpSpPr>
            <p:nvPr/>
          </p:nvGrpSpPr>
          <p:grpSpPr bwMode="auto">
            <a:xfrm>
              <a:off x="133351" y="5634037"/>
              <a:ext cx="3643313" cy="1090613"/>
              <a:chOff x="84" y="3354"/>
              <a:chExt cx="2295" cy="687"/>
            </a:xfrm>
          </p:grpSpPr>
          <p:pic>
            <p:nvPicPr>
              <p:cNvPr id="18456" name="Picture 18" descr="2201"/>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39" y="3553"/>
                <a:ext cx="545" cy="4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57" name="Picture 14" descr="p05334e4"/>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803" y="3411"/>
                <a:ext cx="576" cy="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58" name="Rectangle 8"/>
              <p:cNvSpPr>
                <a:spLocks noChangeArrowheads="1"/>
              </p:cNvSpPr>
              <p:nvPr/>
            </p:nvSpPr>
            <p:spPr bwMode="auto">
              <a:xfrm>
                <a:off x="84" y="3354"/>
                <a:ext cx="1719" cy="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fontAlgn="auto">
                  <a:spcBef>
                    <a:spcPts val="0"/>
                  </a:spcBef>
                  <a:spcAft>
                    <a:spcPts val="0"/>
                  </a:spcAft>
                </a:pPr>
                <a:r>
                  <a:rPr kumimoji="0" lang="en-US" altLang="zh-TW" dirty="0" smtClean="0">
                    <a:solidFill>
                      <a:srgbClr val="008000"/>
                    </a:solidFill>
                    <a:latin typeface="Times New Roman" pitchFamily="18" charset="0"/>
                    <a:ea typeface="標楷體" pitchFamily="65" charset="-120"/>
                    <a:cs typeface="Times New Roman" pitchFamily="18" charset="0"/>
                  </a:rPr>
                  <a:t>PEG-liposome / micelle</a:t>
                </a:r>
              </a:p>
              <a:p>
                <a:pPr fontAlgn="auto">
                  <a:spcBef>
                    <a:spcPts val="0"/>
                  </a:spcBef>
                  <a:spcAft>
                    <a:spcPts val="0"/>
                  </a:spcAft>
                </a:pPr>
                <a:r>
                  <a:rPr kumimoji="0" lang="en-US" altLang="zh-TW" sz="1600" dirty="0" err="1" smtClean="0">
                    <a:solidFill>
                      <a:prstClr val="black"/>
                    </a:solidFill>
                    <a:latin typeface="Times New Roman" pitchFamily="18" charset="0"/>
                    <a:ea typeface="標楷體" pitchFamily="65" charset="-120"/>
                    <a:cs typeface="Times New Roman" pitchFamily="18" charset="0"/>
                  </a:rPr>
                  <a:t>Lipo-Dox</a:t>
                </a:r>
                <a:endParaRPr kumimoji="0" lang="en-US" altLang="zh-TW" sz="1600" dirty="0" smtClean="0">
                  <a:solidFill>
                    <a:prstClr val="black"/>
                  </a:solidFill>
                  <a:latin typeface="Times New Roman" pitchFamily="18" charset="0"/>
                  <a:ea typeface="標楷體" pitchFamily="65" charset="-120"/>
                  <a:cs typeface="Times New Roman" pitchFamily="18" charset="0"/>
                </a:endParaRPr>
              </a:p>
              <a:p>
                <a:pPr fontAlgn="auto">
                  <a:spcBef>
                    <a:spcPts val="0"/>
                  </a:spcBef>
                  <a:spcAft>
                    <a:spcPts val="0"/>
                  </a:spcAft>
                </a:pPr>
                <a:r>
                  <a:rPr kumimoji="0" lang="en-US" altLang="zh-TW" sz="1600" dirty="0" err="1" smtClean="0">
                    <a:solidFill>
                      <a:prstClr val="black"/>
                    </a:solidFill>
                    <a:latin typeface="Times New Roman" pitchFamily="18" charset="0"/>
                    <a:ea typeface="標楷體" pitchFamily="65" charset="-120"/>
                    <a:cs typeface="Times New Roman" pitchFamily="18" charset="0"/>
                  </a:rPr>
                  <a:t>Doxil</a:t>
                </a:r>
                <a:endParaRPr kumimoji="0" lang="en-US" altLang="zh-TW" sz="1600" dirty="0">
                  <a:solidFill>
                    <a:prstClr val="black"/>
                  </a:solidFill>
                  <a:latin typeface="Times New Roman" pitchFamily="18" charset="0"/>
                  <a:ea typeface="標楷體" pitchFamily="65" charset="-120"/>
                  <a:cs typeface="Times New Roman" pitchFamily="18" charset="0"/>
                </a:endParaRPr>
              </a:p>
            </p:txBody>
          </p:sp>
        </p:grpSp>
        <p:grpSp>
          <p:nvGrpSpPr>
            <p:cNvPr id="5" name="Group 25"/>
            <p:cNvGrpSpPr>
              <a:grpSpLocks/>
            </p:cNvGrpSpPr>
            <p:nvPr/>
          </p:nvGrpSpPr>
          <p:grpSpPr bwMode="auto">
            <a:xfrm>
              <a:off x="206449" y="3204752"/>
              <a:ext cx="4364040" cy="1349376"/>
              <a:chOff x="147" y="1798"/>
              <a:chExt cx="2749" cy="850"/>
            </a:xfrm>
          </p:grpSpPr>
          <p:sp>
            <p:nvSpPr>
              <p:cNvPr id="18450" name="Text Box 14"/>
              <p:cNvSpPr txBox="1">
                <a:spLocks noChangeArrowheads="1"/>
              </p:cNvSpPr>
              <p:nvPr/>
            </p:nvSpPr>
            <p:spPr bwMode="auto">
              <a:xfrm>
                <a:off x="147" y="2415"/>
                <a:ext cx="2656" cy="233"/>
              </a:xfrm>
              <a:prstGeom prst="rect">
                <a:avLst/>
              </a:prstGeom>
              <a:solidFill>
                <a:srgbClr val="CCECFF"/>
              </a:solidFill>
              <a:ln w="9525">
                <a:solidFill>
                  <a:schemeClr val="tx1"/>
                </a:solidFill>
                <a:miter lim="800000"/>
                <a:headEnd/>
                <a:tailEnd/>
              </a:ln>
            </p:spPr>
            <p:txBody>
              <a:bodyPr wrap="squar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en-US" altLang="zh-TW" sz="1800" dirty="0" smtClean="0">
                    <a:solidFill>
                      <a:srgbClr val="000000"/>
                    </a:solidFill>
                    <a:ea typeface="標楷體" pitchFamily="65" charset="-120"/>
                  </a:rPr>
                  <a:t>Improve the therapeutic efficiency</a:t>
                </a:r>
                <a:endParaRPr lang="zh-TW" altLang="en-US" sz="1800" dirty="0" smtClean="0">
                  <a:solidFill>
                    <a:srgbClr val="000000"/>
                  </a:solidFill>
                  <a:ea typeface="標楷體" pitchFamily="65" charset="-120"/>
                </a:endParaRPr>
              </a:p>
            </p:txBody>
          </p:sp>
          <p:sp>
            <p:nvSpPr>
              <p:cNvPr id="18451" name="Text Box 24"/>
              <p:cNvSpPr txBox="1">
                <a:spLocks noChangeArrowheads="1"/>
              </p:cNvSpPr>
              <p:nvPr/>
            </p:nvSpPr>
            <p:spPr bwMode="auto">
              <a:xfrm>
                <a:off x="912" y="1798"/>
                <a:ext cx="1984" cy="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fontAlgn="auto" hangingPunct="1">
                  <a:spcBef>
                    <a:spcPts val="0"/>
                  </a:spcBef>
                  <a:spcAft>
                    <a:spcPts val="0"/>
                  </a:spcAft>
                </a:pPr>
                <a:r>
                  <a:rPr lang="en-US" altLang="zh-TW" dirty="0" smtClean="0">
                    <a:solidFill>
                      <a:srgbClr val="008000"/>
                    </a:solidFill>
                    <a:latin typeface="Times New Roman" pitchFamily="18" charset="0"/>
                    <a:ea typeface="標楷體" pitchFamily="65" charset="-120"/>
                    <a:cs typeface="Times New Roman" pitchFamily="18" charset="0"/>
                  </a:rPr>
                  <a:t>PEG-protein</a:t>
                </a:r>
                <a:r>
                  <a:rPr lang="zh-TW" altLang="en-US" dirty="0" smtClean="0">
                    <a:solidFill>
                      <a:srgbClr val="008000"/>
                    </a:solidFill>
                    <a:latin typeface="Times New Roman" pitchFamily="18" charset="0"/>
                    <a:ea typeface="標楷體" pitchFamily="65" charset="-120"/>
                    <a:cs typeface="Times New Roman" pitchFamily="18" charset="0"/>
                  </a:rPr>
                  <a:t> </a:t>
                </a:r>
                <a:r>
                  <a:rPr lang="en-US" altLang="zh-TW" dirty="0">
                    <a:solidFill>
                      <a:srgbClr val="008000"/>
                    </a:solidFill>
                    <a:latin typeface="Times New Roman" pitchFamily="18" charset="0"/>
                    <a:ea typeface="標楷體" pitchFamily="65" charset="-120"/>
                    <a:cs typeface="Times New Roman" pitchFamily="18" charset="0"/>
                  </a:rPr>
                  <a:t>:</a:t>
                </a:r>
              </a:p>
              <a:p>
                <a:pPr eaLnBrk="1" fontAlgn="auto" hangingPunct="1">
                  <a:spcBef>
                    <a:spcPts val="0"/>
                  </a:spcBef>
                  <a:spcAft>
                    <a:spcPts val="0"/>
                  </a:spcAft>
                </a:pPr>
                <a:r>
                  <a:rPr lang="en-US" altLang="zh-TW" sz="1600" dirty="0" smtClean="0">
                    <a:solidFill>
                      <a:prstClr val="black"/>
                    </a:solidFill>
                    <a:latin typeface="Times New Roman" pitchFamily="18" charset="0"/>
                    <a:ea typeface="標楷體" pitchFamily="65" charset="-120"/>
                    <a:cs typeface="Times New Roman" pitchFamily="18" charset="0"/>
                  </a:rPr>
                  <a:t>PEG-INF-2</a:t>
                </a:r>
                <a:r>
                  <a:rPr lang="en-US" altLang="zh-TW" sz="1600" dirty="0" smtClean="0">
                    <a:solidFill>
                      <a:prstClr val="black"/>
                    </a:solidFill>
                    <a:latin typeface="Times New Roman" pitchFamily="18" charset="0"/>
                    <a:ea typeface="標楷體" pitchFamily="65" charset="-120"/>
                    <a:cs typeface="Times New Roman" pitchFamily="18" charset="0"/>
                    <a:sym typeface="Symbol" pitchFamily="18" charset="2"/>
                  </a:rPr>
                  <a:t>,    PEG-G-CSF</a:t>
                </a:r>
                <a:endParaRPr lang="en-US" altLang="zh-TW" sz="1600" dirty="0">
                  <a:solidFill>
                    <a:prstClr val="black"/>
                  </a:solidFill>
                  <a:latin typeface="Times New Roman" pitchFamily="18" charset="0"/>
                  <a:ea typeface="標楷體" pitchFamily="65" charset="-120"/>
                  <a:cs typeface="Times New Roman" pitchFamily="18" charset="0"/>
                  <a:sym typeface="Symbol" pitchFamily="18" charset="2"/>
                </a:endParaRPr>
              </a:p>
              <a:p>
                <a:pPr eaLnBrk="1" fontAlgn="auto" hangingPunct="1">
                  <a:spcBef>
                    <a:spcPts val="0"/>
                  </a:spcBef>
                  <a:spcAft>
                    <a:spcPts val="0"/>
                  </a:spcAft>
                </a:pPr>
                <a:r>
                  <a:rPr lang="en-US" altLang="zh-TW" sz="1600" dirty="0" smtClean="0">
                    <a:solidFill>
                      <a:prstClr val="black"/>
                    </a:solidFill>
                    <a:latin typeface="Times New Roman" pitchFamily="18" charset="0"/>
                    <a:ea typeface="標楷體" pitchFamily="65" charset="-120"/>
                    <a:cs typeface="Times New Roman" pitchFamily="18" charset="0"/>
                    <a:sym typeface="Symbol" pitchFamily="18" charset="2"/>
                  </a:rPr>
                  <a:t>, PEG-EPO</a:t>
                </a:r>
                <a:endParaRPr lang="en-US" altLang="zh-TW" sz="1600" dirty="0">
                  <a:solidFill>
                    <a:prstClr val="black"/>
                  </a:solidFill>
                  <a:latin typeface="Times New Roman" pitchFamily="18" charset="0"/>
                  <a:ea typeface="標楷體" pitchFamily="65" charset="-120"/>
                  <a:cs typeface="Times New Roman" pitchFamily="18" charset="0"/>
                  <a:sym typeface="Symbol" pitchFamily="18" charset="2"/>
                </a:endParaRPr>
              </a:p>
            </p:txBody>
          </p:sp>
        </p:grpSp>
      </p:grpSp>
      <p:sp>
        <p:nvSpPr>
          <p:cNvPr id="37" name="投影片編號版面配置區 5"/>
          <p:cNvSpPr txBox="1">
            <a:spLocks noGrp="1"/>
          </p:cNvSpPr>
          <p:nvPr/>
        </p:nvSpPr>
        <p:spPr>
          <a:xfrm>
            <a:off x="8622449" y="6471729"/>
            <a:ext cx="507581" cy="365125"/>
          </a:xfrm>
          <a:prstGeom prst="rect">
            <a:avLst/>
          </a:prstGeom>
          <a:noFill/>
        </p:spPr>
        <p:txBody>
          <a:bodyPr anchor="ctr"/>
          <a:lstStyle/>
          <a:p>
            <a:pPr algn="r" fontAlgn="auto">
              <a:spcBef>
                <a:spcPts val="0"/>
              </a:spcBef>
              <a:spcAft>
                <a:spcPts val="0"/>
              </a:spcAft>
              <a:defRPr/>
            </a:pPr>
            <a:fld id="{2F1EE53A-9854-4113-8042-B03EE504B71C}" type="slidenum">
              <a:rPr kumimoji="0" lang="zh-TW" altLang="en-US" sz="2400">
                <a:solidFill>
                  <a:prstClr val="black"/>
                </a:solidFill>
                <a:latin typeface="Calibri"/>
                <a:ea typeface="新細明體"/>
              </a:rPr>
              <a:pPr algn="r" fontAlgn="auto">
                <a:spcBef>
                  <a:spcPts val="0"/>
                </a:spcBef>
                <a:spcAft>
                  <a:spcPts val="0"/>
                </a:spcAft>
                <a:defRPr/>
              </a:pPr>
              <a:t>29</a:t>
            </a:fld>
            <a:endParaRPr kumimoji="0" lang="zh-TW" altLang="en-US" sz="2400" dirty="0">
              <a:solidFill>
                <a:prstClr val="black"/>
              </a:solidFill>
              <a:latin typeface="Calibri"/>
              <a:ea typeface="新細明體"/>
            </a:endParaRPr>
          </a:p>
        </p:txBody>
      </p:sp>
      <p:grpSp>
        <p:nvGrpSpPr>
          <p:cNvPr id="6" name="群組 177"/>
          <p:cNvGrpSpPr/>
          <p:nvPr/>
        </p:nvGrpSpPr>
        <p:grpSpPr>
          <a:xfrm>
            <a:off x="4838700" y="2969373"/>
            <a:ext cx="4349750" cy="3609977"/>
            <a:chOff x="4838700" y="2969373"/>
            <a:chExt cx="4349750" cy="3609977"/>
          </a:xfrm>
        </p:grpSpPr>
        <p:grpSp>
          <p:nvGrpSpPr>
            <p:cNvPr id="7" name="Group 28"/>
            <p:cNvGrpSpPr>
              <a:grpSpLocks/>
            </p:cNvGrpSpPr>
            <p:nvPr/>
          </p:nvGrpSpPr>
          <p:grpSpPr bwMode="auto">
            <a:xfrm>
              <a:off x="4838700" y="2969373"/>
              <a:ext cx="4349750" cy="3609977"/>
              <a:chOff x="3048" y="1620"/>
              <a:chExt cx="2740" cy="2274"/>
            </a:xfrm>
          </p:grpSpPr>
          <p:sp>
            <p:nvSpPr>
              <p:cNvPr id="18454" name="Rectangle 21"/>
              <p:cNvSpPr>
                <a:spLocks noChangeArrowheads="1"/>
              </p:cNvSpPr>
              <p:nvPr/>
            </p:nvSpPr>
            <p:spPr bwMode="auto">
              <a:xfrm>
                <a:off x="3048" y="1620"/>
                <a:ext cx="2317"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fontAlgn="auto">
                  <a:spcBef>
                    <a:spcPts val="0"/>
                  </a:spcBef>
                  <a:spcAft>
                    <a:spcPts val="0"/>
                  </a:spcAft>
                </a:pPr>
                <a:r>
                  <a:rPr kumimoji="0" lang="en-US" altLang="zh-TW" sz="2400" u="sng" dirty="0">
                    <a:solidFill>
                      <a:srgbClr val="000099"/>
                    </a:solidFill>
                    <a:latin typeface="Times New Roman" pitchFamily="18" charset="0"/>
                    <a:ea typeface="標楷體" pitchFamily="65" charset="-120"/>
                    <a:cs typeface="Times New Roman" pitchFamily="18" charset="0"/>
                  </a:rPr>
                  <a:t>*</a:t>
                </a:r>
                <a:r>
                  <a:rPr kumimoji="0" lang="en-US" altLang="zh-TW" sz="2400" u="sng" dirty="0" smtClean="0">
                    <a:solidFill>
                      <a:srgbClr val="000099"/>
                    </a:solidFill>
                    <a:latin typeface="Times New Roman" pitchFamily="18" charset="0"/>
                    <a:ea typeface="標楷體" pitchFamily="65" charset="-120"/>
                    <a:cs typeface="Times New Roman" pitchFamily="18" charset="0"/>
                  </a:rPr>
                  <a:t>PEG-small molecules</a:t>
                </a:r>
                <a:endParaRPr kumimoji="0" lang="zh-TW" altLang="en-US" sz="2400" u="sng" dirty="0">
                  <a:solidFill>
                    <a:srgbClr val="000099"/>
                  </a:solidFill>
                  <a:latin typeface="Times New Roman" pitchFamily="18" charset="0"/>
                  <a:ea typeface="標楷體" pitchFamily="65" charset="-120"/>
                  <a:cs typeface="Times New Roman" pitchFamily="18" charset="0"/>
                </a:endParaRPr>
              </a:p>
            </p:txBody>
          </p:sp>
          <p:sp>
            <p:nvSpPr>
              <p:cNvPr id="18455" name="文字方塊 33"/>
              <p:cNvSpPr txBox="1">
                <a:spLocks noChangeArrowheads="1"/>
              </p:cNvSpPr>
              <p:nvPr/>
            </p:nvSpPr>
            <p:spPr bwMode="auto">
              <a:xfrm>
                <a:off x="3078" y="1975"/>
                <a:ext cx="2710" cy="1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fontAlgn="auto" hangingPunct="1">
                  <a:lnSpc>
                    <a:spcPct val="80000"/>
                  </a:lnSpc>
                  <a:spcBef>
                    <a:spcPct val="50000"/>
                  </a:spcBef>
                  <a:spcAft>
                    <a:spcPts val="0"/>
                  </a:spcAft>
                </a:pPr>
                <a:r>
                  <a:rPr kumimoji="0" lang="en-US" altLang="zh-TW" dirty="0" smtClean="0">
                    <a:solidFill>
                      <a:srgbClr val="008000"/>
                    </a:solidFill>
                    <a:latin typeface="Times New Roman" pitchFamily="18" charset="0"/>
                    <a:ea typeface="標楷體" pitchFamily="65" charset="-120"/>
                    <a:cs typeface="Times New Roman" pitchFamily="18" charset="0"/>
                  </a:rPr>
                  <a:t>PEG-chemical drugs</a:t>
                </a:r>
              </a:p>
              <a:p>
                <a:pPr eaLnBrk="1" fontAlgn="auto" hangingPunct="1">
                  <a:lnSpc>
                    <a:spcPct val="120000"/>
                  </a:lnSpc>
                  <a:spcBef>
                    <a:spcPts val="0"/>
                  </a:spcBef>
                  <a:spcAft>
                    <a:spcPts val="0"/>
                  </a:spcAft>
                </a:pPr>
                <a:r>
                  <a:rPr kumimoji="0" lang="en-US" altLang="zh-TW" sz="1800" dirty="0" smtClean="0">
                    <a:solidFill>
                      <a:prstClr val="black"/>
                    </a:solidFill>
                    <a:latin typeface="Times New Roman" pitchFamily="18" charset="0"/>
                    <a:ea typeface="標楷體" pitchFamily="65" charset="-120"/>
                    <a:cs typeface="Times New Roman" pitchFamily="18" charset="0"/>
                  </a:rPr>
                  <a:t>CPT</a:t>
                </a:r>
                <a:r>
                  <a:rPr kumimoji="0" lang="zh-TW" altLang="zh-TW" sz="1800" dirty="0">
                    <a:solidFill>
                      <a:prstClr val="black"/>
                    </a:solidFill>
                    <a:latin typeface="Times New Roman" pitchFamily="18" charset="0"/>
                    <a:ea typeface="標楷體" pitchFamily="65" charset="-120"/>
                    <a:cs typeface="Times New Roman" pitchFamily="18" charset="0"/>
                  </a:rPr>
                  <a:t>、</a:t>
                </a:r>
                <a:r>
                  <a:rPr kumimoji="0" lang="en-US" altLang="zh-TW" sz="1800" dirty="0" smtClean="0">
                    <a:solidFill>
                      <a:prstClr val="black"/>
                    </a:solidFill>
                    <a:latin typeface="Times New Roman" pitchFamily="18" charset="0"/>
                    <a:ea typeface="標楷體" pitchFamily="65" charset="-120"/>
                    <a:cs typeface="Times New Roman" pitchFamily="18" charset="0"/>
                  </a:rPr>
                  <a:t>SN-38</a:t>
                </a:r>
                <a:endParaRPr kumimoji="0" lang="en-US" altLang="zh-TW" sz="1800" dirty="0">
                  <a:solidFill>
                    <a:prstClr val="black"/>
                  </a:solidFill>
                  <a:latin typeface="Times New Roman" pitchFamily="18" charset="0"/>
                  <a:ea typeface="標楷體" pitchFamily="65" charset="-120"/>
                  <a:cs typeface="Times New Roman" pitchFamily="18" charset="0"/>
                </a:endParaRPr>
              </a:p>
              <a:p>
                <a:pPr eaLnBrk="1" fontAlgn="auto" hangingPunct="1">
                  <a:lnSpc>
                    <a:spcPct val="120000"/>
                  </a:lnSpc>
                  <a:spcBef>
                    <a:spcPts val="0"/>
                  </a:spcBef>
                  <a:spcAft>
                    <a:spcPts val="0"/>
                  </a:spcAft>
                </a:pPr>
                <a:r>
                  <a:rPr kumimoji="0" lang="en-US" altLang="zh-TW" sz="1800" dirty="0" err="1" smtClean="0">
                    <a:solidFill>
                      <a:prstClr val="black"/>
                    </a:solidFill>
                    <a:latin typeface="Times New Roman" pitchFamily="18" charset="0"/>
                    <a:ea typeface="標楷體" pitchFamily="65" charset="-120"/>
                    <a:cs typeface="Times New Roman" pitchFamily="18" charset="0"/>
                  </a:rPr>
                  <a:t>paclitaxel</a:t>
                </a:r>
                <a:endParaRPr kumimoji="0" lang="en-US" altLang="zh-TW" sz="1800" dirty="0" smtClean="0">
                  <a:solidFill>
                    <a:prstClr val="black"/>
                  </a:solidFill>
                  <a:latin typeface="Times New Roman" pitchFamily="18" charset="0"/>
                  <a:ea typeface="標楷體" pitchFamily="65" charset="-120"/>
                  <a:cs typeface="Times New Roman" pitchFamily="18" charset="0"/>
                </a:endParaRPr>
              </a:p>
              <a:p>
                <a:pPr eaLnBrk="1" fontAlgn="auto" hangingPunct="1">
                  <a:lnSpc>
                    <a:spcPct val="120000"/>
                  </a:lnSpc>
                  <a:spcBef>
                    <a:spcPts val="0"/>
                  </a:spcBef>
                  <a:spcAft>
                    <a:spcPts val="0"/>
                  </a:spcAft>
                </a:pPr>
                <a:r>
                  <a:rPr kumimoji="0" lang="en-US" altLang="zh-TW" sz="1800" dirty="0" err="1" smtClean="0">
                    <a:solidFill>
                      <a:prstClr val="black"/>
                    </a:solidFill>
                    <a:latin typeface="Times New Roman" pitchFamily="18" charset="0"/>
                    <a:ea typeface="標楷體" pitchFamily="65" charset="-120"/>
                    <a:cs typeface="Times New Roman" pitchFamily="18" charset="0"/>
                  </a:rPr>
                  <a:t>Indomethacin</a:t>
                </a:r>
                <a:endParaRPr kumimoji="0" lang="en-US" altLang="zh-TW" sz="1800" dirty="0" smtClean="0">
                  <a:solidFill>
                    <a:prstClr val="black"/>
                  </a:solidFill>
                  <a:latin typeface="Times New Roman" pitchFamily="18" charset="0"/>
                  <a:ea typeface="標楷體" pitchFamily="65" charset="-120"/>
                  <a:cs typeface="Times New Roman" pitchFamily="18" charset="0"/>
                </a:endParaRPr>
              </a:p>
              <a:p>
                <a:pPr eaLnBrk="1" fontAlgn="auto" hangingPunct="1">
                  <a:lnSpc>
                    <a:spcPct val="80000"/>
                  </a:lnSpc>
                  <a:spcBef>
                    <a:spcPct val="50000"/>
                  </a:spcBef>
                  <a:spcAft>
                    <a:spcPts val="0"/>
                  </a:spcAft>
                </a:pPr>
                <a:endParaRPr kumimoji="0" lang="en-US" altLang="zh-TW" dirty="0" smtClean="0">
                  <a:solidFill>
                    <a:prstClr val="black"/>
                  </a:solidFill>
                  <a:latin typeface="Times New Roman" pitchFamily="18" charset="0"/>
                  <a:ea typeface="標楷體" pitchFamily="65" charset="-120"/>
                  <a:cs typeface="Times New Roman" pitchFamily="18" charset="0"/>
                </a:endParaRPr>
              </a:p>
              <a:p>
                <a:pPr eaLnBrk="1" fontAlgn="auto" hangingPunct="1">
                  <a:lnSpc>
                    <a:spcPct val="80000"/>
                  </a:lnSpc>
                  <a:spcBef>
                    <a:spcPct val="50000"/>
                  </a:spcBef>
                  <a:spcAft>
                    <a:spcPts val="0"/>
                  </a:spcAft>
                </a:pPr>
                <a:r>
                  <a:rPr kumimoji="0" lang="en-US" altLang="zh-TW" dirty="0" smtClean="0">
                    <a:solidFill>
                      <a:srgbClr val="008000"/>
                    </a:solidFill>
                    <a:latin typeface="Times New Roman" pitchFamily="18" charset="0"/>
                    <a:ea typeface="標楷體" pitchFamily="65" charset="-120"/>
                    <a:cs typeface="Times New Roman" pitchFamily="18" charset="0"/>
                  </a:rPr>
                  <a:t>PEG-imaging probes</a:t>
                </a:r>
              </a:p>
              <a:p>
                <a:pPr eaLnBrk="1" fontAlgn="auto" hangingPunct="1">
                  <a:lnSpc>
                    <a:spcPct val="80000"/>
                  </a:lnSpc>
                  <a:spcBef>
                    <a:spcPct val="50000"/>
                  </a:spcBef>
                  <a:spcAft>
                    <a:spcPts val="0"/>
                  </a:spcAft>
                </a:pPr>
                <a:r>
                  <a:rPr kumimoji="0" lang="en-US" altLang="zh-TW" dirty="0" smtClean="0">
                    <a:solidFill>
                      <a:prstClr val="black"/>
                    </a:solidFill>
                    <a:latin typeface="Times New Roman" pitchFamily="18" charset="0"/>
                    <a:ea typeface="標楷體" pitchFamily="65" charset="-120"/>
                    <a:cs typeface="Times New Roman" pitchFamily="18" charset="0"/>
                  </a:rPr>
                  <a:t>Fluorescent</a:t>
                </a:r>
                <a:r>
                  <a:rPr kumimoji="0" lang="zh-TW" altLang="en-US" dirty="0" smtClean="0">
                    <a:solidFill>
                      <a:prstClr val="black"/>
                    </a:solidFill>
                    <a:latin typeface="Times New Roman" pitchFamily="18" charset="0"/>
                    <a:ea typeface="標楷體" pitchFamily="65" charset="-120"/>
                    <a:cs typeface="Times New Roman" pitchFamily="18" charset="0"/>
                  </a:rPr>
                  <a:t> </a:t>
                </a:r>
                <a:r>
                  <a:rPr kumimoji="0" lang="en-US" altLang="zh-TW" dirty="0" smtClean="0">
                    <a:solidFill>
                      <a:prstClr val="black"/>
                    </a:solidFill>
                    <a:latin typeface="Times New Roman" pitchFamily="18" charset="0"/>
                    <a:ea typeface="標楷體" pitchFamily="65" charset="-120"/>
                    <a:cs typeface="Times New Roman" pitchFamily="18" charset="0"/>
                  </a:rPr>
                  <a:t>probes</a:t>
                </a:r>
              </a:p>
              <a:p>
                <a:pPr eaLnBrk="1" fontAlgn="auto" hangingPunct="1">
                  <a:lnSpc>
                    <a:spcPct val="80000"/>
                  </a:lnSpc>
                  <a:spcBef>
                    <a:spcPct val="50000"/>
                  </a:spcBef>
                  <a:spcAft>
                    <a:spcPts val="0"/>
                  </a:spcAft>
                </a:pPr>
                <a:r>
                  <a:rPr kumimoji="0" lang="en-US" altLang="zh-TW" dirty="0" smtClean="0">
                    <a:solidFill>
                      <a:prstClr val="black"/>
                    </a:solidFill>
                    <a:latin typeface="Times New Roman" pitchFamily="18" charset="0"/>
                    <a:ea typeface="標楷體" pitchFamily="65" charset="-120"/>
                    <a:cs typeface="Times New Roman" pitchFamily="18" charset="0"/>
                  </a:rPr>
                  <a:t>Isotope (</a:t>
                </a:r>
                <a:r>
                  <a:rPr kumimoji="0" lang="en-US" altLang="zh-TW" baseline="30000" dirty="0" smtClean="0">
                    <a:solidFill>
                      <a:prstClr val="black"/>
                    </a:solidFill>
                    <a:latin typeface="Times New Roman" pitchFamily="18" charset="0"/>
                    <a:ea typeface="標楷體" pitchFamily="65" charset="-120"/>
                    <a:cs typeface="Times New Roman" pitchFamily="18" charset="0"/>
                  </a:rPr>
                  <a:t>124</a:t>
                </a:r>
                <a:r>
                  <a:rPr kumimoji="0" lang="en-US" altLang="zh-TW" dirty="0" smtClean="0">
                    <a:solidFill>
                      <a:prstClr val="black"/>
                    </a:solidFill>
                    <a:latin typeface="Times New Roman" pitchFamily="18" charset="0"/>
                    <a:ea typeface="標楷體" pitchFamily="65" charset="-120"/>
                    <a:cs typeface="Times New Roman" pitchFamily="18" charset="0"/>
                  </a:rPr>
                  <a:t>I, </a:t>
                </a:r>
                <a:r>
                  <a:rPr kumimoji="0" lang="en-US" altLang="zh-TW" baseline="30000" dirty="0" smtClean="0">
                    <a:solidFill>
                      <a:prstClr val="black"/>
                    </a:solidFill>
                    <a:latin typeface="Times New Roman" pitchFamily="18" charset="0"/>
                    <a:ea typeface="標楷體" pitchFamily="65" charset="-120"/>
                    <a:cs typeface="Times New Roman" pitchFamily="18" charset="0"/>
                  </a:rPr>
                  <a:t>111</a:t>
                </a:r>
                <a:r>
                  <a:rPr kumimoji="0" lang="en-US" altLang="zh-TW" dirty="0" smtClean="0">
                    <a:solidFill>
                      <a:prstClr val="black"/>
                    </a:solidFill>
                    <a:latin typeface="Times New Roman" pitchFamily="18" charset="0"/>
                    <a:ea typeface="標楷體" pitchFamily="65" charset="-120"/>
                    <a:cs typeface="Times New Roman" pitchFamily="18" charset="0"/>
                  </a:rPr>
                  <a:t>In)</a:t>
                </a:r>
                <a:endParaRPr kumimoji="0" lang="en-US" altLang="zh-TW" dirty="0">
                  <a:solidFill>
                    <a:prstClr val="black"/>
                  </a:solidFill>
                  <a:latin typeface="Times New Roman" pitchFamily="18" charset="0"/>
                  <a:ea typeface="標楷體" pitchFamily="65" charset="-120"/>
                  <a:cs typeface="Times New Roman" pitchFamily="18" charset="0"/>
                </a:endParaRPr>
              </a:p>
            </p:txBody>
          </p:sp>
        </p:grpSp>
        <p:grpSp>
          <p:nvGrpSpPr>
            <p:cNvPr id="8" name="群組 59"/>
            <p:cNvGrpSpPr>
              <a:grpSpLocks/>
            </p:cNvGrpSpPr>
            <p:nvPr/>
          </p:nvGrpSpPr>
          <p:grpSpPr bwMode="auto">
            <a:xfrm>
              <a:off x="6732240" y="3969060"/>
              <a:ext cx="1657312" cy="1080844"/>
              <a:chOff x="6582119" y="2723208"/>
              <a:chExt cx="1244048" cy="642942"/>
            </a:xfrm>
          </p:grpSpPr>
          <p:grpSp>
            <p:nvGrpSpPr>
              <p:cNvPr id="9" name="群組 57"/>
              <p:cNvGrpSpPr>
                <a:grpSpLocks/>
              </p:cNvGrpSpPr>
              <p:nvPr/>
            </p:nvGrpSpPr>
            <p:grpSpPr bwMode="auto">
              <a:xfrm>
                <a:off x="6582119" y="2723208"/>
                <a:ext cx="1157904" cy="642942"/>
                <a:chOff x="3134313" y="3237282"/>
                <a:chExt cx="4197398" cy="2286014"/>
              </a:xfrm>
            </p:grpSpPr>
            <p:pic>
              <p:nvPicPr>
                <p:cNvPr id="34" name="圖片 55" descr="F1_medium.gif"/>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134313" y="3237282"/>
                  <a:ext cx="4143396" cy="2286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 name="矩形 34"/>
                <p:cNvSpPr/>
                <p:nvPr/>
              </p:nvSpPr>
              <p:spPr>
                <a:xfrm>
                  <a:off x="5828473" y="3332471"/>
                  <a:ext cx="1503238" cy="7874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800" b="0">
                    <a:solidFill>
                      <a:prstClr val="black"/>
                    </a:solidFill>
                    <a:latin typeface="Times New Roman" pitchFamily="18" charset="0"/>
                    <a:ea typeface="標楷體" pitchFamily="65" charset="-120"/>
                    <a:cs typeface="Times New Roman" pitchFamily="18" charset="0"/>
                  </a:endParaRPr>
                </a:p>
              </p:txBody>
            </p:sp>
          </p:grpSp>
          <p:sp>
            <p:nvSpPr>
              <p:cNvPr id="33" name="矩形 58"/>
              <p:cNvSpPr>
                <a:spLocks noChangeArrowheads="1"/>
              </p:cNvSpPr>
              <p:nvPr/>
            </p:nvSpPr>
            <p:spPr bwMode="auto">
              <a:xfrm>
                <a:off x="7291555" y="2964151"/>
                <a:ext cx="534612" cy="29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zh-TW" sz="1100" dirty="0">
                    <a:solidFill>
                      <a:prstClr val="black"/>
                    </a:solidFill>
                    <a:latin typeface="Times New Roman" pitchFamily="18" charset="0"/>
                    <a:ea typeface="標楷體" pitchFamily="65" charset="-120"/>
                    <a:cs typeface="Times New Roman" pitchFamily="18" charset="0"/>
                  </a:rPr>
                  <a:t>PEG</a:t>
                </a:r>
                <a:endParaRPr lang="zh-TW" altLang="en-US" sz="1100" b="0" dirty="0">
                  <a:solidFill>
                    <a:prstClr val="black"/>
                  </a:solidFill>
                  <a:latin typeface="Times New Roman" pitchFamily="18" charset="0"/>
                  <a:ea typeface="標楷體" pitchFamily="65" charset="-120"/>
                  <a:cs typeface="Times New Roman" pitchFamily="18" charset="0"/>
                </a:endParaRPr>
              </a:p>
            </p:txBody>
          </p:sp>
        </p:grpSp>
        <p:sp>
          <p:nvSpPr>
            <p:cNvPr id="36" name="右大括弧 35"/>
            <p:cNvSpPr/>
            <p:nvPr/>
          </p:nvSpPr>
          <p:spPr>
            <a:xfrm>
              <a:off x="7137285" y="5724255"/>
              <a:ext cx="225025" cy="76508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kumimoji="0" lang="zh-TW" altLang="en-US" sz="1800" b="0">
                <a:solidFill>
                  <a:prstClr val="black"/>
                </a:solidFill>
              </a:endParaRPr>
            </a:p>
          </p:txBody>
        </p:sp>
        <p:sp>
          <p:nvSpPr>
            <p:cNvPr id="38" name="文字方塊 37"/>
            <p:cNvSpPr txBox="1"/>
            <p:nvPr/>
          </p:nvSpPr>
          <p:spPr>
            <a:xfrm>
              <a:off x="7407315" y="5894983"/>
              <a:ext cx="1334661" cy="369332"/>
            </a:xfrm>
            <a:prstGeom prst="rect">
              <a:avLst/>
            </a:prstGeom>
            <a:noFill/>
          </p:spPr>
          <p:txBody>
            <a:bodyPr wrap="none" rtlCol="0">
              <a:spAutoFit/>
            </a:bodyPr>
            <a:lstStyle/>
            <a:p>
              <a:pPr fontAlgn="auto">
                <a:spcBef>
                  <a:spcPts val="0"/>
                </a:spcBef>
                <a:spcAft>
                  <a:spcPts val="0"/>
                </a:spcAft>
              </a:pPr>
              <a:r>
                <a:rPr kumimoji="0" lang="en-US" altLang="zh-TW" sz="1800" dirty="0" smtClean="0">
                  <a:solidFill>
                    <a:srgbClr val="FF0000"/>
                  </a:solidFill>
                  <a:latin typeface="Times New Roman" pitchFamily="18" charset="0"/>
                  <a:ea typeface="新細明體"/>
                  <a:cs typeface="Times New Roman" pitchFamily="18" charset="0"/>
                </a:rPr>
                <a:t>commercial</a:t>
              </a:r>
              <a:endParaRPr kumimoji="0" lang="zh-TW" altLang="en-US" sz="1800" dirty="0">
                <a:solidFill>
                  <a:srgbClr val="FF0000"/>
                </a:solidFill>
                <a:latin typeface="Times New Roman" pitchFamily="18" charset="0"/>
                <a:ea typeface="新細明體"/>
                <a:cs typeface="Times New Roman" pitchFamily="18" charset="0"/>
              </a:endParaRPr>
            </a:p>
          </p:txBody>
        </p:sp>
      </p:grpSp>
      <p:grpSp>
        <p:nvGrpSpPr>
          <p:cNvPr id="10" name="群組 90"/>
          <p:cNvGrpSpPr>
            <a:grpSpLocks/>
          </p:cNvGrpSpPr>
          <p:nvPr/>
        </p:nvGrpSpPr>
        <p:grpSpPr bwMode="auto">
          <a:xfrm>
            <a:off x="161925" y="646073"/>
            <a:ext cx="3143250" cy="1016000"/>
            <a:chOff x="161510" y="883540"/>
            <a:chExt cx="3143250" cy="1016000"/>
          </a:xfrm>
        </p:grpSpPr>
        <p:grpSp>
          <p:nvGrpSpPr>
            <p:cNvPr id="11" name="Group 244"/>
            <p:cNvGrpSpPr>
              <a:grpSpLocks/>
            </p:cNvGrpSpPr>
            <p:nvPr/>
          </p:nvGrpSpPr>
          <p:grpSpPr bwMode="auto">
            <a:xfrm rot="4178778">
              <a:off x="1745041" y="824009"/>
              <a:ext cx="622300" cy="741362"/>
              <a:chOff x="3276" y="2732"/>
              <a:chExt cx="527" cy="517"/>
            </a:xfrm>
          </p:grpSpPr>
          <p:sp>
            <p:nvSpPr>
              <p:cNvPr id="111" name="Freeform 245"/>
              <p:cNvSpPr>
                <a:spLocks/>
              </p:cNvSpPr>
              <p:nvPr/>
            </p:nvSpPr>
            <p:spPr bwMode="auto">
              <a:xfrm>
                <a:off x="3294" y="2773"/>
                <a:ext cx="186" cy="223"/>
              </a:xfrm>
              <a:custGeom>
                <a:avLst/>
                <a:gdLst>
                  <a:gd name="T0" fmla="*/ 4077900 w 98"/>
                  <a:gd name="T1" fmla="*/ 515 h 172"/>
                  <a:gd name="T2" fmla="*/ 8562567 w 98"/>
                  <a:gd name="T3" fmla="*/ 0 h 172"/>
                  <a:gd name="T4" fmla="*/ 12533335 w 98"/>
                  <a:gd name="T5" fmla="*/ 515 h 172"/>
                  <a:gd name="T6" fmla="*/ 16837798 w 98"/>
                  <a:gd name="T7" fmla="*/ 1888 h 172"/>
                  <a:gd name="T8" fmla="*/ 20930335 w 98"/>
                  <a:gd name="T9" fmla="*/ 3669 h 172"/>
                  <a:gd name="T10" fmla="*/ 64354132 w 98"/>
                  <a:gd name="T11" fmla="*/ 32854 h 172"/>
                  <a:gd name="T12" fmla="*/ 66877194 w 98"/>
                  <a:gd name="T13" fmla="*/ 34627 h 172"/>
                  <a:gd name="T14" fmla="*/ 68445189 w 98"/>
                  <a:gd name="T15" fmla="*/ 36970 h 172"/>
                  <a:gd name="T16" fmla="*/ 66877194 w 98"/>
                  <a:gd name="T17" fmla="*/ 38748 h 172"/>
                  <a:gd name="T18" fmla="*/ 64354132 w 98"/>
                  <a:gd name="T19" fmla="*/ 40146 h 172"/>
                  <a:gd name="T20" fmla="*/ 59857009 w 98"/>
                  <a:gd name="T21" fmla="*/ 40146 h 172"/>
                  <a:gd name="T22" fmla="*/ 54465879 w 98"/>
                  <a:gd name="T23" fmla="*/ 39632 h 172"/>
                  <a:gd name="T24" fmla="*/ 50356437 w 98"/>
                  <a:gd name="T25" fmla="*/ 38396 h 172"/>
                  <a:gd name="T26" fmla="*/ 45964476 w 98"/>
                  <a:gd name="T27" fmla="*/ 36470 h 172"/>
                  <a:gd name="T28" fmla="*/ 2864170 w 98"/>
                  <a:gd name="T29" fmla="*/ 7918 h 172"/>
                  <a:gd name="T30" fmla="*/ 0 w 98"/>
                  <a:gd name="T31" fmla="*/ 5601 h 172"/>
                  <a:gd name="T32" fmla="*/ 0 w 98"/>
                  <a:gd name="T33" fmla="*/ 3278 h 172"/>
                  <a:gd name="T34" fmla="*/ 1509079 w 98"/>
                  <a:gd name="T35" fmla="*/ 1888 h 172"/>
                  <a:gd name="T36" fmla="*/ 4077900 w 98"/>
                  <a:gd name="T37" fmla="*/ 515 h 17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8"/>
                  <a:gd name="T58" fmla="*/ 0 h 172"/>
                  <a:gd name="T59" fmla="*/ 98 w 98"/>
                  <a:gd name="T60" fmla="*/ 172 h 17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8" h="172">
                    <a:moveTo>
                      <a:pt x="6" y="2"/>
                    </a:moveTo>
                    <a:lnTo>
                      <a:pt x="12" y="0"/>
                    </a:lnTo>
                    <a:lnTo>
                      <a:pt x="18" y="2"/>
                    </a:lnTo>
                    <a:lnTo>
                      <a:pt x="24" y="8"/>
                    </a:lnTo>
                    <a:lnTo>
                      <a:pt x="30" y="16"/>
                    </a:lnTo>
                    <a:lnTo>
                      <a:pt x="92" y="140"/>
                    </a:lnTo>
                    <a:lnTo>
                      <a:pt x="96" y="148"/>
                    </a:lnTo>
                    <a:lnTo>
                      <a:pt x="98" y="158"/>
                    </a:lnTo>
                    <a:lnTo>
                      <a:pt x="96" y="166"/>
                    </a:lnTo>
                    <a:lnTo>
                      <a:pt x="92" y="172"/>
                    </a:lnTo>
                    <a:lnTo>
                      <a:pt x="86" y="172"/>
                    </a:lnTo>
                    <a:lnTo>
                      <a:pt x="78" y="170"/>
                    </a:lnTo>
                    <a:lnTo>
                      <a:pt x="72" y="164"/>
                    </a:lnTo>
                    <a:lnTo>
                      <a:pt x="66" y="156"/>
                    </a:lnTo>
                    <a:lnTo>
                      <a:pt x="4" y="34"/>
                    </a:lnTo>
                    <a:lnTo>
                      <a:pt x="0" y="24"/>
                    </a:lnTo>
                    <a:lnTo>
                      <a:pt x="0" y="14"/>
                    </a:lnTo>
                    <a:lnTo>
                      <a:pt x="2" y="8"/>
                    </a:lnTo>
                    <a:lnTo>
                      <a:pt x="6" y="2"/>
                    </a:lnTo>
                    <a:close/>
                  </a:path>
                </a:pathLst>
              </a:custGeom>
              <a:solidFill>
                <a:srgbClr val="CC00FF"/>
              </a:solidFill>
              <a:ln w="28575">
                <a:solidFill>
                  <a:srgbClr val="000000"/>
                </a:solidFill>
                <a:round/>
                <a:headEnd/>
                <a:tailEnd/>
              </a:ln>
            </p:spPr>
            <p:txBody>
              <a:bodyPr/>
              <a:lstStyle/>
              <a:p>
                <a:endParaRPr lang="zh-TW" altLang="en-US" smtClean="0">
                  <a:solidFill>
                    <a:srgbClr val="000000"/>
                  </a:solidFill>
                  <a:ea typeface="新細明體" charset="-120"/>
                </a:endParaRPr>
              </a:p>
            </p:txBody>
          </p:sp>
          <p:sp>
            <p:nvSpPr>
              <p:cNvPr id="112" name="Freeform 246"/>
              <p:cNvSpPr>
                <a:spLocks/>
              </p:cNvSpPr>
              <p:nvPr/>
            </p:nvSpPr>
            <p:spPr bwMode="auto">
              <a:xfrm>
                <a:off x="3601" y="2773"/>
                <a:ext cx="186" cy="223"/>
              </a:xfrm>
              <a:custGeom>
                <a:avLst/>
                <a:gdLst>
                  <a:gd name="T0" fmla="*/ 64354132 w 98"/>
                  <a:gd name="T1" fmla="*/ 515 h 172"/>
                  <a:gd name="T2" fmla="*/ 66877194 w 98"/>
                  <a:gd name="T3" fmla="*/ 1888 h 172"/>
                  <a:gd name="T4" fmla="*/ 68445189 w 98"/>
                  <a:gd name="T5" fmla="*/ 3278 h 172"/>
                  <a:gd name="T6" fmla="*/ 68445189 w 98"/>
                  <a:gd name="T7" fmla="*/ 5601 h 172"/>
                  <a:gd name="T8" fmla="*/ 65546438 w 98"/>
                  <a:gd name="T9" fmla="*/ 7918 h 172"/>
                  <a:gd name="T10" fmla="*/ 22480681 w 98"/>
                  <a:gd name="T11" fmla="*/ 36470 h 172"/>
                  <a:gd name="T12" fmla="*/ 18089263 w 98"/>
                  <a:gd name="T13" fmla="*/ 38396 h 172"/>
                  <a:gd name="T14" fmla="*/ 13979166 w 98"/>
                  <a:gd name="T15" fmla="*/ 39632 h 172"/>
                  <a:gd name="T16" fmla="*/ 8562567 w 98"/>
                  <a:gd name="T17" fmla="*/ 40146 h 172"/>
                  <a:gd name="T18" fmla="*/ 4077900 w 98"/>
                  <a:gd name="T19" fmla="*/ 40146 h 172"/>
                  <a:gd name="T20" fmla="*/ 1509079 w 98"/>
                  <a:gd name="T21" fmla="*/ 38748 h 172"/>
                  <a:gd name="T22" fmla="*/ 0 w 98"/>
                  <a:gd name="T23" fmla="*/ 36970 h 172"/>
                  <a:gd name="T24" fmla="*/ 1509079 w 98"/>
                  <a:gd name="T25" fmla="*/ 34627 h 172"/>
                  <a:gd name="T26" fmla="*/ 4077900 w 98"/>
                  <a:gd name="T27" fmla="*/ 32854 h 172"/>
                  <a:gd name="T28" fmla="*/ 47515985 w 98"/>
                  <a:gd name="T29" fmla="*/ 3669 h 172"/>
                  <a:gd name="T30" fmla="*/ 51538966 w 98"/>
                  <a:gd name="T31" fmla="*/ 1888 h 172"/>
                  <a:gd name="T32" fmla="*/ 55852050 w 98"/>
                  <a:gd name="T33" fmla="*/ 515 h 172"/>
                  <a:gd name="T34" fmla="*/ 59857009 w 98"/>
                  <a:gd name="T35" fmla="*/ 0 h 172"/>
                  <a:gd name="T36" fmla="*/ 64354132 w 98"/>
                  <a:gd name="T37" fmla="*/ 515 h 17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8"/>
                  <a:gd name="T58" fmla="*/ 0 h 172"/>
                  <a:gd name="T59" fmla="*/ 98 w 98"/>
                  <a:gd name="T60" fmla="*/ 172 h 17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8" h="172">
                    <a:moveTo>
                      <a:pt x="92" y="2"/>
                    </a:moveTo>
                    <a:lnTo>
                      <a:pt x="96" y="8"/>
                    </a:lnTo>
                    <a:lnTo>
                      <a:pt x="98" y="14"/>
                    </a:lnTo>
                    <a:lnTo>
                      <a:pt x="98" y="24"/>
                    </a:lnTo>
                    <a:lnTo>
                      <a:pt x="94" y="34"/>
                    </a:lnTo>
                    <a:lnTo>
                      <a:pt x="32" y="156"/>
                    </a:lnTo>
                    <a:lnTo>
                      <a:pt x="26" y="164"/>
                    </a:lnTo>
                    <a:lnTo>
                      <a:pt x="20" y="170"/>
                    </a:lnTo>
                    <a:lnTo>
                      <a:pt x="12" y="172"/>
                    </a:lnTo>
                    <a:lnTo>
                      <a:pt x="6" y="172"/>
                    </a:lnTo>
                    <a:lnTo>
                      <a:pt x="2" y="166"/>
                    </a:lnTo>
                    <a:lnTo>
                      <a:pt x="0" y="158"/>
                    </a:lnTo>
                    <a:lnTo>
                      <a:pt x="2" y="148"/>
                    </a:lnTo>
                    <a:lnTo>
                      <a:pt x="6" y="140"/>
                    </a:lnTo>
                    <a:lnTo>
                      <a:pt x="68" y="16"/>
                    </a:lnTo>
                    <a:lnTo>
                      <a:pt x="74" y="8"/>
                    </a:lnTo>
                    <a:lnTo>
                      <a:pt x="80" y="2"/>
                    </a:lnTo>
                    <a:lnTo>
                      <a:pt x="86" y="0"/>
                    </a:lnTo>
                    <a:lnTo>
                      <a:pt x="92" y="2"/>
                    </a:lnTo>
                    <a:close/>
                  </a:path>
                </a:pathLst>
              </a:custGeom>
              <a:solidFill>
                <a:srgbClr val="FFFF99"/>
              </a:solidFill>
              <a:ln w="28575">
                <a:solidFill>
                  <a:srgbClr val="000000"/>
                </a:solidFill>
                <a:round/>
                <a:headEnd/>
                <a:tailEnd/>
              </a:ln>
            </p:spPr>
            <p:txBody>
              <a:bodyPr/>
              <a:lstStyle/>
              <a:p>
                <a:endParaRPr lang="zh-TW" altLang="en-US" smtClean="0">
                  <a:solidFill>
                    <a:srgbClr val="000000"/>
                  </a:solidFill>
                  <a:ea typeface="新細明體" charset="-120"/>
                </a:endParaRPr>
              </a:p>
            </p:txBody>
          </p:sp>
          <p:sp>
            <p:nvSpPr>
              <p:cNvPr id="113" name="Freeform 247"/>
              <p:cNvSpPr>
                <a:spLocks/>
              </p:cNvSpPr>
              <p:nvPr/>
            </p:nvSpPr>
            <p:spPr bwMode="auto">
              <a:xfrm>
                <a:off x="3341" y="2746"/>
                <a:ext cx="185" cy="503"/>
              </a:xfrm>
              <a:custGeom>
                <a:avLst/>
                <a:gdLst>
                  <a:gd name="T0" fmla="*/ 59849076 w 98"/>
                  <a:gd name="T1" fmla="*/ 37447 h 386"/>
                  <a:gd name="T2" fmla="*/ 61067354 w 98"/>
                  <a:gd name="T3" fmla="*/ 38846 h 386"/>
                  <a:gd name="T4" fmla="*/ 61067354 w 98"/>
                  <a:gd name="T5" fmla="*/ 40985 h 386"/>
                  <a:gd name="T6" fmla="*/ 61067354 w 98"/>
                  <a:gd name="T7" fmla="*/ 93480 h 386"/>
                  <a:gd name="T8" fmla="*/ 59849076 w 98"/>
                  <a:gd name="T9" fmla="*/ 96038 h 386"/>
                  <a:gd name="T10" fmla="*/ 58476605 w 98"/>
                  <a:gd name="T11" fmla="*/ 98330 h 386"/>
                  <a:gd name="T12" fmla="*/ 54804224 w 98"/>
                  <a:gd name="T13" fmla="*/ 99816 h 386"/>
                  <a:gd name="T14" fmla="*/ 51267347 w 98"/>
                  <a:gd name="T15" fmla="*/ 100287 h 386"/>
                  <a:gd name="T16" fmla="*/ 47288195 w 98"/>
                  <a:gd name="T17" fmla="*/ 99816 h 386"/>
                  <a:gd name="T18" fmla="*/ 44971376 w 98"/>
                  <a:gd name="T19" fmla="*/ 98330 h 386"/>
                  <a:gd name="T20" fmla="*/ 42366741 w 98"/>
                  <a:gd name="T21" fmla="*/ 96038 h 386"/>
                  <a:gd name="T22" fmla="*/ 42366741 w 98"/>
                  <a:gd name="T23" fmla="*/ 93480 h 386"/>
                  <a:gd name="T24" fmla="*/ 42366741 w 98"/>
                  <a:gd name="T25" fmla="*/ 40985 h 386"/>
                  <a:gd name="T26" fmla="*/ 42366741 w 98"/>
                  <a:gd name="T27" fmla="*/ 40562 h 386"/>
                  <a:gd name="T28" fmla="*/ 41330472 w 98"/>
                  <a:gd name="T29" fmla="*/ 40562 h 386"/>
                  <a:gd name="T30" fmla="*/ 2605223 w 98"/>
                  <a:gd name="T31" fmla="*/ 8444 h 386"/>
                  <a:gd name="T32" fmla="*/ 0 w 98"/>
                  <a:gd name="T33" fmla="*/ 6164 h 386"/>
                  <a:gd name="T34" fmla="*/ 0 w 98"/>
                  <a:gd name="T35" fmla="*/ 3501 h 386"/>
                  <a:gd name="T36" fmla="*/ 1380064 w 98"/>
                  <a:gd name="T37" fmla="*/ 1570 h 386"/>
                  <a:gd name="T38" fmla="*/ 3723661 w 98"/>
                  <a:gd name="T39" fmla="*/ 0 h 386"/>
                  <a:gd name="T40" fmla="*/ 7524775 w 98"/>
                  <a:gd name="T41" fmla="*/ 0 h 386"/>
                  <a:gd name="T42" fmla="*/ 11188753 w 98"/>
                  <a:gd name="T43" fmla="*/ 649 h 386"/>
                  <a:gd name="T44" fmla="*/ 16310995 w 98"/>
                  <a:gd name="T45" fmla="*/ 2046 h 386"/>
                  <a:gd name="T46" fmla="*/ 18901220 w 98"/>
                  <a:gd name="T47" fmla="*/ 4140 h 386"/>
                  <a:gd name="T48" fmla="*/ 58476605 w 98"/>
                  <a:gd name="T49" fmla="*/ 35991 h 386"/>
                  <a:gd name="T50" fmla="*/ 58476605 w 98"/>
                  <a:gd name="T51" fmla="*/ 36285 h 386"/>
                  <a:gd name="T52" fmla="*/ 59849076 w 98"/>
                  <a:gd name="T53" fmla="*/ 37447 h 38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8"/>
                  <a:gd name="T82" fmla="*/ 0 h 386"/>
                  <a:gd name="T83" fmla="*/ 98 w 98"/>
                  <a:gd name="T84" fmla="*/ 386 h 38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8" h="386">
                    <a:moveTo>
                      <a:pt x="96" y="144"/>
                    </a:moveTo>
                    <a:lnTo>
                      <a:pt x="98" y="150"/>
                    </a:lnTo>
                    <a:lnTo>
                      <a:pt x="98" y="158"/>
                    </a:lnTo>
                    <a:lnTo>
                      <a:pt x="98" y="360"/>
                    </a:lnTo>
                    <a:lnTo>
                      <a:pt x="96" y="370"/>
                    </a:lnTo>
                    <a:lnTo>
                      <a:pt x="94" y="378"/>
                    </a:lnTo>
                    <a:lnTo>
                      <a:pt x="88" y="384"/>
                    </a:lnTo>
                    <a:lnTo>
                      <a:pt x="82" y="386"/>
                    </a:lnTo>
                    <a:lnTo>
                      <a:pt x="76" y="384"/>
                    </a:lnTo>
                    <a:lnTo>
                      <a:pt x="72" y="378"/>
                    </a:lnTo>
                    <a:lnTo>
                      <a:pt x="68" y="370"/>
                    </a:lnTo>
                    <a:lnTo>
                      <a:pt x="68" y="360"/>
                    </a:lnTo>
                    <a:lnTo>
                      <a:pt x="68" y="158"/>
                    </a:lnTo>
                    <a:lnTo>
                      <a:pt x="68" y="156"/>
                    </a:lnTo>
                    <a:lnTo>
                      <a:pt x="66" y="156"/>
                    </a:lnTo>
                    <a:lnTo>
                      <a:pt x="4" y="32"/>
                    </a:lnTo>
                    <a:lnTo>
                      <a:pt x="0" y="24"/>
                    </a:lnTo>
                    <a:lnTo>
                      <a:pt x="0" y="14"/>
                    </a:lnTo>
                    <a:lnTo>
                      <a:pt x="2" y="6"/>
                    </a:lnTo>
                    <a:lnTo>
                      <a:pt x="6" y="0"/>
                    </a:lnTo>
                    <a:lnTo>
                      <a:pt x="12" y="0"/>
                    </a:lnTo>
                    <a:lnTo>
                      <a:pt x="18" y="2"/>
                    </a:lnTo>
                    <a:lnTo>
                      <a:pt x="26" y="8"/>
                    </a:lnTo>
                    <a:lnTo>
                      <a:pt x="30" y="16"/>
                    </a:lnTo>
                    <a:lnTo>
                      <a:pt x="94" y="138"/>
                    </a:lnTo>
                    <a:lnTo>
                      <a:pt x="94" y="140"/>
                    </a:lnTo>
                    <a:lnTo>
                      <a:pt x="96" y="144"/>
                    </a:lnTo>
                    <a:close/>
                  </a:path>
                </a:pathLst>
              </a:custGeom>
              <a:solidFill>
                <a:srgbClr val="FFFF99"/>
              </a:solidFill>
              <a:ln w="28575">
                <a:solidFill>
                  <a:srgbClr val="000000"/>
                </a:solidFill>
                <a:round/>
                <a:headEnd/>
                <a:tailEnd/>
              </a:ln>
            </p:spPr>
            <p:txBody>
              <a:bodyPr/>
              <a:lstStyle/>
              <a:p>
                <a:endParaRPr lang="zh-TW" altLang="en-US" smtClean="0">
                  <a:solidFill>
                    <a:srgbClr val="000000"/>
                  </a:solidFill>
                  <a:ea typeface="新細明體" charset="-120"/>
                </a:endParaRPr>
              </a:p>
            </p:txBody>
          </p:sp>
          <p:sp>
            <p:nvSpPr>
              <p:cNvPr id="114" name="Freeform 248"/>
              <p:cNvSpPr>
                <a:spLocks/>
              </p:cNvSpPr>
              <p:nvPr/>
            </p:nvSpPr>
            <p:spPr bwMode="auto">
              <a:xfrm>
                <a:off x="3540" y="2746"/>
                <a:ext cx="197" cy="503"/>
              </a:xfrm>
              <a:custGeom>
                <a:avLst/>
                <a:gdLst>
                  <a:gd name="T0" fmla="*/ 1446558 w 104"/>
                  <a:gd name="T1" fmla="*/ 37447 h 386"/>
                  <a:gd name="T2" fmla="*/ 0 w 104"/>
                  <a:gd name="T3" fmla="*/ 38846 h 386"/>
                  <a:gd name="T4" fmla="*/ 0 w 104"/>
                  <a:gd name="T5" fmla="*/ 40985 h 386"/>
                  <a:gd name="T6" fmla="*/ 0 w 104"/>
                  <a:gd name="T7" fmla="*/ 93480 h 386"/>
                  <a:gd name="T8" fmla="*/ 1446558 w 104"/>
                  <a:gd name="T9" fmla="*/ 96038 h 386"/>
                  <a:gd name="T10" fmla="*/ 2740115 w 104"/>
                  <a:gd name="T11" fmla="*/ 98330 h 386"/>
                  <a:gd name="T12" fmla="*/ 6698646 w 104"/>
                  <a:gd name="T13" fmla="*/ 99816 h 386"/>
                  <a:gd name="T14" fmla="*/ 10659454 w 104"/>
                  <a:gd name="T15" fmla="*/ 100287 h 386"/>
                  <a:gd name="T16" fmla="*/ 15000533 w 104"/>
                  <a:gd name="T17" fmla="*/ 99816 h 386"/>
                  <a:gd name="T18" fmla="*/ 18623762 w 104"/>
                  <a:gd name="T19" fmla="*/ 98330 h 386"/>
                  <a:gd name="T20" fmla="*/ 21699194 w 104"/>
                  <a:gd name="T21" fmla="*/ 96038 h 386"/>
                  <a:gd name="T22" fmla="*/ 21699194 w 104"/>
                  <a:gd name="T23" fmla="*/ 93480 h 386"/>
                  <a:gd name="T24" fmla="*/ 21699194 w 104"/>
                  <a:gd name="T25" fmla="*/ 40985 h 386"/>
                  <a:gd name="T26" fmla="*/ 21699194 w 104"/>
                  <a:gd name="T27" fmla="*/ 40562 h 386"/>
                  <a:gd name="T28" fmla="*/ 22579992 w 104"/>
                  <a:gd name="T29" fmla="*/ 40562 h 386"/>
                  <a:gd name="T30" fmla="*/ 66824099 w 104"/>
                  <a:gd name="T31" fmla="*/ 8444 h 386"/>
                  <a:gd name="T32" fmla="*/ 69681169 w 104"/>
                  <a:gd name="T33" fmla="*/ 6164 h 386"/>
                  <a:gd name="T34" fmla="*/ 69681169 w 104"/>
                  <a:gd name="T35" fmla="*/ 3501 h 386"/>
                  <a:gd name="T36" fmla="*/ 69681169 w 104"/>
                  <a:gd name="T37" fmla="*/ 1570 h 386"/>
                  <a:gd name="T38" fmla="*/ 65718812 w 104"/>
                  <a:gd name="T39" fmla="*/ 0 h 386"/>
                  <a:gd name="T40" fmla="*/ 61631842 w 104"/>
                  <a:gd name="T41" fmla="*/ 0 h 386"/>
                  <a:gd name="T42" fmla="*/ 57662557 w 104"/>
                  <a:gd name="T43" fmla="*/ 649 h 386"/>
                  <a:gd name="T44" fmla="*/ 52259942 w 104"/>
                  <a:gd name="T45" fmla="*/ 2046 h 386"/>
                  <a:gd name="T46" fmla="*/ 48183630 w 104"/>
                  <a:gd name="T47" fmla="*/ 4140 h 386"/>
                  <a:gd name="T48" fmla="*/ 3956677 w 104"/>
                  <a:gd name="T49" fmla="*/ 35991 h 386"/>
                  <a:gd name="T50" fmla="*/ 2740115 w 104"/>
                  <a:gd name="T51" fmla="*/ 36285 h 386"/>
                  <a:gd name="T52" fmla="*/ 1446558 w 104"/>
                  <a:gd name="T53" fmla="*/ 37447 h 38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4"/>
                  <a:gd name="T82" fmla="*/ 0 h 386"/>
                  <a:gd name="T83" fmla="*/ 104 w 104"/>
                  <a:gd name="T84" fmla="*/ 386 h 38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4" h="386">
                    <a:moveTo>
                      <a:pt x="2" y="144"/>
                    </a:moveTo>
                    <a:lnTo>
                      <a:pt x="0" y="150"/>
                    </a:lnTo>
                    <a:lnTo>
                      <a:pt x="0" y="158"/>
                    </a:lnTo>
                    <a:lnTo>
                      <a:pt x="0" y="360"/>
                    </a:lnTo>
                    <a:lnTo>
                      <a:pt x="2" y="370"/>
                    </a:lnTo>
                    <a:lnTo>
                      <a:pt x="4" y="378"/>
                    </a:lnTo>
                    <a:lnTo>
                      <a:pt x="10" y="384"/>
                    </a:lnTo>
                    <a:lnTo>
                      <a:pt x="16" y="386"/>
                    </a:lnTo>
                    <a:lnTo>
                      <a:pt x="22" y="384"/>
                    </a:lnTo>
                    <a:lnTo>
                      <a:pt x="28" y="378"/>
                    </a:lnTo>
                    <a:lnTo>
                      <a:pt x="32" y="370"/>
                    </a:lnTo>
                    <a:lnTo>
                      <a:pt x="32" y="360"/>
                    </a:lnTo>
                    <a:lnTo>
                      <a:pt x="32" y="158"/>
                    </a:lnTo>
                    <a:lnTo>
                      <a:pt x="32" y="156"/>
                    </a:lnTo>
                    <a:lnTo>
                      <a:pt x="34" y="156"/>
                    </a:lnTo>
                    <a:lnTo>
                      <a:pt x="100" y="32"/>
                    </a:lnTo>
                    <a:lnTo>
                      <a:pt x="104" y="24"/>
                    </a:lnTo>
                    <a:lnTo>
                      <a:pt x="104" y="14"/>
                    </a:lnTo>
                    <a:lnTo>
                      <a:pt x="104" y="6"/>
                    </a:lnTo>
                    <a:lnTo>
                      <a:pt x="98" y="0"/>
                    </a:lnTo>
                    <a:lnTo>
                      <a:pt x="92" y="0"/>
                    </a:lnTo>
                    <a:lnTo>
                      <a:pt x="86" y="2"/>
                    </a:lnTo>
                    <a:lnTo>
                      <a:pt x="78" y="8"/>
                    </a:lnTo>
                    <a:lnTo>
                      <a:pt x="72" y="16"/>
                    </a:lnTo>
                    <a:lnTo>
                      <a:pt x="6" y="138"/>
                    </a:lnTo>
                    <a:lnTo>
                      <a:pt x="4" y="140"/>
                    </a:lnTo>
                    <a:lnTo>
                      <a:pt x="2" y="144"/>
                    </a:lnTo>
                    <a:close/>
                  </a:path>
                </a:pathLst>
              </a:custGeom>
              <a:solidFill>
                <a:srgbClr val="FFFF99"/>
              </a:solidFill>
              <a:ln w="28575">
                <a:solidFill>
                  <a:srgbClr val="000000"/>
                </a:solidFill>
                <a:round/>
                <a:headEnd/>
                <a:tailEnd/>
              </a:ln>
            </p:spPr>
            <p:txBody>
              <a:bodyPr/>
              <a:lstStyle/>
              <a:p>
                <a:endParaRPr lang="zh-TW" altLang="en-US" smtClean="0">
                  <a:solidFill>
                    <a:srgbClr val="000000"/>
                  </a:solidFill>
                  <a:ea typeface="新細明體" charset="-120"/>
                </a:endParaRPr>
              </a:p>
            </p:txBody>
          </p:sp>
          <p:sp>
            <p:nvSpPr>
              <p:cNvPr id="115" name="Freeform 249"/>
              <p:cNvSpPr>
                <a:spLocks/>
              </p:cNvSpPr>
              <p:nvPr/>
            </p:nvSpPr>
            <p:spPr bwMode="auto">
              <a:xfrm>
                <a:off x="3284" y="2766"/>
                <a:ext cx="185" cy="226"/>
              </a:xfrm>
              <a:custGeom>
                <a:avLst/>
                <a:gdLst>
                  <a:gd name="T0" fmla="*/ 3723661 w 98"/>
                  <a:gd name="T1" fmla="*/ 518 h 174"/>
                  <a:gd name="T2" fmla="*/ 7524775 w 98"/>
                  <a:gd name="T3" fmla="*/ 0 h 174"/>
                  <a:gd name="T4" fmla="*/ 12619579 w 98"/>
                  <a:gd name="T5" fmla="*/ 874 h 174"/>
                  <a:gd name="T6" fmla="*/ 16310995 w 98"/>
                  <a:gd name="T7" fmla="*/ 1915 h 174"/>
                  <a:gd name="T8" fmla="*/ 19741556 w 98"/>
                  <a:gd name="T9" fmla="*/ 4336 h 174"/>
                  <a:gd name="T10" fmla="*/ 58476605 w 98"/>
                  <a:gd name="T11" fmla="*/ 33978 h 174"/>
                  <a:gd name="T12" fmla="*/ 61067354 w 98"/>
                  <a:gd name="T13" fmla="*/ 36400 h 174"/>
                  <a:gd name="T14" fmla="*/ 61067354 w 98"/>
                  <a:gd name="T15" fmla="*/ 38185 h 174"/>
                  <a:gd name="T16" fmla="*/ 59849076 w 98"/>
                  <a:gd name="T17" fmla="*/ 40409 h 174"/>
                  <a:gd name="T18" fmla="*/ 57395115 w 98"/>
                  <a:gd name="T19" fmla="*/ 41749 h 174"/>
                  <a:gd name="T20" fmla="*/ 53580763 w 98"/>
                  <a:gd name="T21" fmla="*/ 42254 h 174"/>
                  <a:gd name="T22" fmla="*/ 49893992 w 98"/>
                  <a:gd name="T23" fmla="*/ 41272 h 174"/>
                  <a:gd name="T24" fmla="*/ 46139157 w 98"/>
                  <a:gd name="T25" fmla="*/ 40409 h 174"/>
                  <a:gd name="T26" fmla="*/ 42366741 w 98"/>
                  <a:gd name="T27" fmla="*/ 37997 h 174"/>
                  <a:gd name="T28" fmla="*/ 3723661 w 98"/>
                  <a:gd name="T29" fmla="*/ 8189 h 174"/>
                  <a:gd name="T30" fmla="*/ 1380064 w 98"/>
                  <a:gd name="T31" fmla="*/ 5741 h 174"/>
                  <a:gd name="T32" fmla="*/ 0 w 98"/>
                  <a:gd name="T33" fmla="*/ 3793 h 174"/>
                  <a:gd name="T34" fmla="*/ 1380064 w 98"/>
                  <a:gd name="T35" fmla="*/ 1915 h 174"/>
                  <a:gd name="T36" fmla="*/ 3723661 w 98"/>
                  <a:gd name="T37" fmla="*/ 518 h 1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8"/>
                  <a:gd name="T58" fmla="*/ 0 h 174"/>
                  <a:gd name="T59" fmla="*/ 98 w 98"/>
                  <a:gd name="T60" fmla="*/ 174 h 1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8" h="174">
                    <a:moveTo>
                      <a:pt x="6" y="2"/>
                    </a:moveTo>
                    <a:lnTo>
                      <a:pt x="12" y="0"/>
                    </a:lnTo>
                    <a:lnTo>
                      <a:pt x="20" y="4"/>
                    </a:lnTo>
                    <a:lnTo>
                      <a:pt x="26" y="8"/>
                    </a:lnTo>
                    <a:lnTo>
                      <a:pt x="32" y="18"/>
                    </a:lnTo>
                    <a:lnTo>
                      <a:pt x="94" y="140"/>
                    </a:lnTo>
                    <a:lnTo>
                      <a:pt x="98" y="150"/>
                    </a:lnTo>
                    <a:lnTo>
                      <a:pt x="98" y="158"/>
                    </a:lnTo>
                    <a:lnTo>
                      <a:pt x="96" y="166"/>
                    </a:lnTo>
                    <a:lnTo>
                      <a:pt x="92" y="172"/>
                    </a:lnTo>
                    <a:lnTo>
                      <a:pt x="86" y="174"/>
                    </a:lnTo>
                    <a:lnTo>
                      <a:pt x="80" y="170"/>
                    </a:lnTo>
                    <a:lnTo>
                      <a:pt x="74" y="166"/>
                    </a:lnTo>
                    <a:lnTo>
                      <a:pt x="68" y="156"/>
                    </a:lnTo>
                    <a:lnTo>
                      <a:pt x="6" y="34"/>
                    </a:lnTo>
                    <a:lnTo>
                      <a:pt x="2" y="24"/>
                    </a:lnTo>
                    <a:lnTo>
                      <a:pt x="0" y="16"/>
                    </a:lnTo>
                    <a:lnTo>
                      <a:pt x="2" y="8"/>
                    </a:lnTo>
                    <a:lnTo>
                      <a:pt x="6" y="2"/>
                    </a:lnTo>
                    <a:close/>
                  </a:path>
                </a:pathLst>
              </a:custGeom>
              <a:solidFill>
                <a:srgbClr val="CC00FF"/>
              </a:solidFill>
              <a:ln w="28575">
                <a:solidFill>
                  <a:srgbClr val="000000"/>
                </a:solidFill>
                <a:round/>
                <a:headEnd/>
                <a:tailEnd/>
              </a:ln>
            </p:spPr>
            <p:txBody>
              <a:bodyPr/>
              <a:lstStyle/>
              <a:p>
                <a:endParaRPr lang="zh-TW" altLang="en-US" smtClean="0">
                  <a:solidFill>
                    <a:srgbClr val="000000"/>
                  </a:solidFill>
                  <a:ea typeface="新細明體" charset="-120"/>
                </a:endParaRPr>
              </a:p>
            </p:txBody>
          </p:sp>
          <p:grpSp>
            <p:nvGrpSpPr>
              <p:cNvPr id="12" name="Group 250"/>
              <p:cNvGrpSpPr>
                <a:grpSpLocks/>
              </p:cNvGrpSpPr>
              <p:nvPr/>
            </p:nvGrpSpPr>
            <p:grpSpPr bwMode="auto">
              <a:xfrm>
                <a:off x="3293" y="2758"/>
                <a:ext cx="113" cy="130"/>
                <a:chOff x="1432" y="1818"/>
                <a:chExt cx="60" cy="100"/>
              </a:xfrm>
            </p:grpSpPr>
            <p:sp>
              <p:nvSpPr>
                <p:cNvPr id="136" name="Freeform 251"/>
                <p:cNvSpPr>
                  <a:spLocks/>
                </p:cNvSpPr>
                <p:nvPr/>
              </p:nvSpPr>
              <p:spPr bwMode="auto">
                <a:xfrm>
                  <a:off x="1438" y="1832"/>
                  <a:ext cx="54" cy="86"/>
                </a:xfrm>
                <a:custGeom>
                  <a:avLst/>
                  <a:gdLst>
                    <a:gd name="T0" fmla="*/ 6 w 54"/>
                    <a:gd name="T1" fmla="*/ 0 h 86"/>
                    <a:gd name="T2" fmla="*/ 12 w 54"/>
                    <a:gd name="T3" fmla="*/ 0 h 86"/>
                    <a:gd name="T4" fmla="*/ 18 w 54"/>
                    <a:gd name="T5" fmla="*/ 2 h 86"/>
                    <a:gd name="T6" fmla="*/ 24 w 54"/>
                    <a:gd name="T7" fmla="*/ 6 h 86"/>
                    <a:gd name="T8" fmla="*/ 30 w 54"/>
                    <a:gd name="T9" fmla="*/ 16 h 86"/>
                    <a:gd name="T10" fmla="*/ 50 w 54"/>
                    <a:gd name="T11" fmla="*/ 54 h 86"/>
                    <a:gd name="T12" fmla="*/ 52 w 54"/>
                    <a:gd name="T13" fmla="*/ 62 h 86"/>
                    <a:gd name="T14" fmla="*/ 54 w 54"/>
                    <a:gd name="T15" fmla="*/ 72 h 86"/>
                    <a:gd name="T16" fmla="*/ 52 w 54"/>
                    <a:gd name="T17" fmla="*/ 80 h 86"/>
                    <a:gd name="T18" fmla="*/ 48 w 54"/>
                    <a:gd name="T19" fmla="*/ 86 h 86"/>
                    <a:gd name="T20" fmla="*/ 42 w 54"/>
                    <a:gd name="T21" fmla="*/ 86 h 86"/>
                    <a:gd name="T22" fmla="*/ 36 w 54"/>
                    <a:gd name="T23" fmla="*/ 84 h 86"/>
                    <a:gd name="T24" fmla="*/ 28 w 54"/>
                    <a:gd name="T25" fmla="*/ 78 h 86"/>
                    <a:gd name="T26" fmla="*/ 24 w 54"/>
                    <a:gd name="T27" fmla="*/ 70 h 86"/>
                    <a:gd name="T28" fmla="*/ 4 w 54"/>
                    <a:gd name="T29" fmla="*/ 32 h 86"/>
                    <a:gd name="T30" fmla="*/ 0 w 54"/>
                    <a:gd name="T31" fmla="*/ 22 h 86"/>
                    <a:gd name="T32" fmla="*/ 0 w 54"/>
                    <a:gd name="T33" fmla="*/ 14 h 86"/>
                    <a:gd name="T34" fmla="*/ 0 w 54"/>
                    <a:gd name="T35" fmla="*/ 6 h 86"/>
                    <a:gd name="T36" fmla="*/ 6 w 54"/>
                    <a:gd name="T37" fmla="*/ 0 h 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
                    <a:gd name="T58" fmla="*/ 0 h 86"/>
                    <a:gd name="T59" fmla="*/ 54 w 54"/>
                    <a:gd name="T60" fmla="*/ 86 h 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 h="86">
                      <a:moveTo>
                        <a:pt x="6" y="0"/>
                      </a:moveTo>
                      <a:lnTo>
                        <a:pt x="12" y="0"/>
                      </a:lnTo>
                      <a:lnTo>
                        <a:pt x="18" y="2"/>
                      </a:lnTo>
                      <a:lnTo>
                        <a:pt x="24" y="6"/>
                      </a:lnTo>
                      <a:lnTo>
                        <a:pt x="30" y="16"/>
                      </a:lnTo>
                      <a:lnTo>
                        <a:pt x="50" y="54"/>
                      </a:lnTo>
                      <a:lnTo>
                        <a:pt x="52" y="62"/>
                      </a:lnTo>
                      <a:lnTo>
                        <a:pt x="54" y="72"/>
                      </a:lnTo>
                      <a:lnTo>
                        <a:pt x="52" y="80"/>
                      </a:lnTo>
                      <a:lnTo>
                        <a:pt x="48" y="86"/>
                      </a:lnTo>
                      <a:lnTo>
                        <a:pt x="42" y="86"/>
                      </a:lnTo>
                      <a:lnTo>
                        <a:pt x="36" y="84"/>
                      </a:lnTo>
                      <a:lnTo>
                        <a:pt x="28" y="78"/>
                      </a:lnTo>
                      <a:lnTo>
                        <a:pt x="24" y="70"/>
                      </a:lnTo>
                      <a:lnTo>
                        <a:pt x="4" y="32"/>
                      </a:lnTo>
                      <a:lnTo>
                        <a:pt x="0" y="22"/>
                      </a:lnTo>
                      <a:lnTo>
                        <a:pt x="0" y="14"/>
                      </a:lnTo>
                      <a:lnTo>
                        <a:pt x="0" y="6"/>
                      </a:lnTo>
                      <a:lnTo>
                        <a:pt x="6" y="0"/>
                      </a:lnTo>
                      <a:close/>
                    </a:path>
                  </a:pathLst>
                </a:custGeom>
                <a:solidFill>
                  <a:srgbClr val="FF0000"/>
                </a:solidFill>
                <a:ln w="28575">
                  <a:solidFill>
                    <a:srgbClr val="000000"/>
                  </a:solidFill>
                  <a:round/>
                  <a:headEnd/>
                  <a:tailEnd/>
                </a:ln>
              </p:spPr>
              <p:txBody>
                <a:bodyPr/>
                <a:lstStyle/>
                <a:p>
                  <a:endParaRPr lang="zh-TW" altLang="en-US" smtClean="0">
                    <a:solidFill>
                      <a:srgbClr val="000000"/>
                    </a:solidFill>
                    <a:ea typeface="新細明體" charset="-120"/>
                  </a:endParaRPr>
                </a:p>
              </p:txBody>
            </p:sp>
            <p:sp>
              <p:nvSpPr>
                <p:cNvPr id="137" name="Freeform 252"/>
                <p:cNvSpPr>
                  <a:spLocks/>
                </p:cNvSpPr>
                <p:nvPr/>
              </p:nvSpPr>
              <p:spPr bwMode="auto">
                <a:xfrm>
                  <a:off x="1432" y="1818"/>
                  <a:ext cx="22" cy="22"/>
                </a:xfrm>
                <a:custGeom>
                  <a:avLst/>
                  <a:gdLst>
                    <a:gd name="T0" fmla="*/ 2 w 22"/>
                    <a:gd name="T1" fmla="*/ 22 h 22"/>
                    <a:gd name="T2" fmla="*/ 2 w 22"/>
                    <a:gd name="T3" fmla="*/ 20 h 22"/>
                    <a:gd name="T4" fmla="*/ 2 w 22"/>
                    <a:gd name="T5" fmla="*/ 18 h 22"/>
                    <a:gd name="T6" fmla="*/ 2 w 22"/>
                    <a:gd name="T7" fmla="*/ 12 h 22"/>
                    <a:gd name="T8" fmla="*/ 0 w 22"/>
                    <a:gd name="T9" fmla="*/ 10 h 22"/>
                    <a:gd name="T10" fmla="*/ 2 w 22"/>
                    <a:gd name="T11" fmla="*/ 10 h 22"/>
                    <a:gd name="T12" fmla="*/ 2 w 22"/>
                    <a:gd name="T13" fmla="*/ 14 h 22"/>
                    <a:gd name="T14" fmla="*/ 4 w 22"/>
                    <a:gd name="T15" fmla="*/ 14 h 22"/>
                    <a:gd name="T16" fmla="*/ 6 w 22"/>
                    <a:gd name="T17" fmla="*/ 16 h 22"/>
                    <a:gd name="T18" fmla="*/ 8 w 22"/>
                    <a:gd name="T19" fmla="*/ 16 h 22"/>
                    <a:gd name="T20" fmla="*/ 10 w 22"/>
                    <a:gd name="T21" fmla="*/ 18 h 22"/>
                    <a:gd name="T22" fmla="*/ 12 w 22"/>
                    <a:gd name="T23" fmla="*/ 18 h 22"/>
                    <a:gd name="T24" fmla="*/ 12 w 22"/>
                    <a:gd name="T25" fmla="*/ 16 h 22"/>
                    <a:gd name="T26" fmla="*/ 12 w 22"/>
                    <a:gd name="T27" fmla="*/ 14 h 22"/>
                    <a:gd name="T28" fmla="*/ 12 w 22"/>
                    <a:gd name="T29" fmla="*/ 8 h 22"/>
                    <a:gd name="T30" fmla="*/ 14 w 22"/>
                    <a:gd name="T31" fmla="*/ 4 h 22"/>
                    <a:gd name="T32" fmla="*/ 12 w 22"/>
                    <a:gd name="T33" fmla="*/ 2 h 22"/>
                    <a:gd name="T34" fmla="*/ 14 w 22"/>
                    <a:gd name="T35" fmla="*/ 0 h 22"/>
                    <a:gd name="T36" fmla="*/ 16 w 22"/>
                    <a:gd name="T37" fmla="*/ 2 h 22"/>
                    <a:gd name="T38" fmla="*/ 14 w 22"/>
                    <a:gd name="T39" fmla="*/ 4 h 22"/>
                    <a:gd name="T40" fmla="*/ 16 w 22"/>
                    <a:gd name="T41" fmla="*/ 4 h 22"/>
                    <a:gd name="T42" fmla="*/ 16 w 22"/>
                    <a:gd name="T43" fmla="*/ 8 h 22"/>
                    <a:gd name="T44" fmla="*/ 18 w 22"/>
                    <a:gd name="T45" fmla="*/ 8 h 22"/>
                    <a:gd name="T46" fmla="*/ 20 w 22"/>
                    <a:gd name="T47" fmla="*/ 12 h 22"/>
                    <a:gd name="T48" fmla="*/ 22 w 22"/>
                    <a:gd name="T49" fmla="*/ 14 h 22"/>
                    <a:gd name="T50" fmla="*/ 2 w 22"/>
                    <a:gd name="T51" fmla="*/ 22 h 2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
                    <a:gd name="T79" fmla="*/ 0 h 22"/>
                    <a:gd name="T80" fmla="*/ 22 w 22"/>
                    <a:gd name="T81" fmla="*/ 22 h 2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 h="22">
                      <a:moveTo>
                        <a:pt x="2" y="22"/>
                      </a:moveTo>
                      <a:lnTo>
                        <a:pt x="2" y="20"/>
                      </a:lnTo>
                      <a:lnTo>
                        <a:pt x="2" y="18"/>
                      </a:lnTo>
                      <a:lnTo>
                        <a:pt x="2" y="12"/>
                      </a:lnTo>
                      <a:lnTo>
                        <a:pt x="0" y="10"/>
                      </a:lnTo>
                      <a:lnTo>
                        <a:pt x="2" y="10"/>
                      </a:lnTo>
                      <a:lnTo>
                        <a:pt x="2" y="14"/>
                      </a:lnTo>
                      <a:lnTo>
                        <a:pt x="4" y="14"/>
                      </a:lnTo>
                      <a:lnTo>
                        <a:pt x="6" y="16"/>
                      </a:lnTo>
                      <a:lnTo>
                        <a:pt x="8" y="16"/>
                      </a:lnTo>
                      <a:lnTo>
                        <a:pt x="10" y="18"/>
                      </a:lnTo>
                      <a:lnTo>
                        <a:pt x="12" y="18"/>
                      </a:lnTo>
                      <a:lnTo>
                        <a:pt x="12" y="16"/>
                      </a:lnTo>
                      <a:lnTo>
                        <a:pt x="12" y="14"/>
                      </a:lnTo>
                      <a:lnTo>
                        <a:pt x="12" y="8"/>
                      </a:lnTo>
                      <a:lnTo>
                        <a:pt x="14" y="4"/>
                      </a:lnTo>
                      <a:lnTo>
                        <a:pt x="12" y="2"/>
                      </a:lnTo>
                      <a:lnTo>
                        <a:pt x="14" y="0"/>
                      </a:lnTo>
                      <a:lnTo>
                        <a:pt x="16" y="2"/>
                      </a:lnTo>
                      <a:lnTo>
                        <a:pt x="14" y="4"/>
                      </a:lnTo>
                      <a:lnTo>
                        <a:pt x="16" y="4"/>
                      </a:lnTo>
                      <a:lnTo>
                        <a:pt x="16" y="8"/>
                      </a:lnTo>
                      <a:lnTo>
                        <a:pt x="18" y="8"/>
                      </a:lnTo>
                      <a:lnTo>
                        <a:pt x="20" y="12"/>
                      </a:lnTo>
                      <a:lnTo>
                        <a:pt x="22" y="14"/>
                      </a:lnTo>
                      <a:lnTo>
                        <a:pt x="2" y="22"/>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138" name="Freeform 253"/>
                <p:cNvSpPr>
                  <a:spLocks/>
                </p:cNvSpPr>
                <p:nvPr/>
              </p:nvSpPr>
              <p:spPr bwMode="auto">
                <a:xfrm>
                  <a:off x="1432" y="1818"/>
                  <a:ext cx="22" cy="22"/>
                </a:xfrm>
                <a:custGeom>
                  <a:avLst/>
                  <a:gdLst>
                    <a:gd name="T0" fmla="*/ 2 w 22"/>
                    <a:gd name="T1" fmla="*/ 22 h 22"/>
                    <a:gd name="T2" fmla="*/ 2 w 22"/>
                    <a:gd name="T3" fmla="*/ 20 h 22"/>
                    <a:gd name="T4" fmla="*/ 2 w 22"/>
                    <a:gd name="T5" fmla="*/ 18 h 22"/>
                    <a:gd name="T6" fmla="*/ 2 w 22"/>
                    <a:gd name="T7" fmla="*/ 12 h 22"/>
                    <a:gd name="T8" fmla="*/ 0 w 22"/>
                    <a:gd name="T9" fmla="*/ 10 h 22"/>
                    <a:gd name="T10" fmla="*/ 2 w 22"/>
                    <a:gd name="T11" fmla="*/ 10 h 22"/>
                    <a:gd name="T12" fmla="*/ 2 w 22"/>
                    <a:gd name="T13" fmla="*/ 14 h 22"/>
                    <a:gd name="T14" fmla="*/ 4 w 22"/>
                    <a:gd name="T15" fmla="*/ 14 h 22"/>
                    <a:gd name="T16" fmla="*/ 6 w 22"/>
                    <a:gd name="T17" fmla="*/ 16 h 22"/>
                    <a:gd name="T18" fmla="*/ 8 w 22"/>
                    <a:gd name="T19" fmla="*/ 16 h 22"/>
                    <a:gd name="T20" fmla="*/ 10 w 22"/>
                    <a:gd name="T21" fmla="*/ 18 h 22"/>
                    <a:gd name="T22" fmla="*/ 12 w 22"/>
                    <a:gd name="T23" fmla="*/ 18 h 22"/>
                    <a:gd name="T24" fmla="*/ 12 w 22"/>
                    <a:gd name="T25" fmla="*/ 16 h 22"/>
                    <a:gd name="T26" fmla="*/ 12 w 22"/>
                    <a:gd name="T27" fmla="*/ 14 h 22"/>
                    <a:gd name="T28" fmla="*/ 12 w 22"/>
                    <a:gd name="T29" fmla="*/ 8 h 22"/>
                    <a:gd name="T30" fmla="*/ 14 w 22"/>
                    <a:gd name="T31" fmla="*/ 4 h 22"/>
                    <a:gd name="T32" fmla="*/ 12 w 22"/>
                    <a:gd name="T33" fmla="*/ 2 h 22"/>
                    <a:gd name="T34" fmla="*/ 14 w 22"/>
                    <a:gd name="T35" fmla="*/ 0 h 22"/>
                    <a:gd name="T36" fmla="*/ 16 w 22"/>
                    <a:gd name="T37" fmla="*/ 2 h 22"/>
                    <a:gd name="T38" fmla="*/ 14 w 22"/>
                    <a:gd name="T39" fmla="*/ 4 h 22"/>
                    <a:gd name="T40" fmla="*/ 16 w 22"/>
                    <a:gd name="T41" fmla="*/ 4 h 22"/>
                    <a:gd name="T42" fmla="*/ 16 w 22"/>
                    <a:gd name="T43" fmla="*/ 8 h 22"/>
                    <a:gd name="T44" fmla="*/ 18 w 22"/>
                    <a:gd name="T45" fmla="*/ 8 h 22"/>
                    <a:gd name="T46" fmla="*/ 20 w 22"/>
                    <a:gd name="T47" fmla="*/ 12 h 22"/>
                    <a:gd name="T48" fmla="*/ 22 w 22"/>
                    <a:gd name="T49" fmla="*/ 14 h 2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
                    <a:gd name="T76" fmla="*/ 0 h 22"/>
                    <a:gd name="T77" fmla="*/ 22 w 22"/>
                    <a:gd name="T78" fmla="*/ 22 h 2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 h="22">
                      <a:moveTo>
                        <a:pt x="2" y="22"/>
                      </a:moveTo>
                      <a:lnTo>
                        <a:pt x="2" y="20"/>
                      </a:lnTo>
                      <a:lnTo>
                        <a:pt x="2" y="18"/>
                      </a:lnTo>
                      <a:lnTo>
                        <a:pt x="2" y="12"/>
                      </a:lnTo>
                      <a:lnTo>
                        <a:pt x="0" y="10"/>
                      </a:lnTo>
                      <a:lnTo>
                        <a:pt x="2" y="10"/>
                      </a:lnTo>
                      <a:lnTo>
                        <a:pt x="2" y="14"/>
                      </a:lnTo>
                      <a:lnTo>
                        <a:pt x="4" y="14"/>
                      </a:lnTo>
                      <a:lnTo>
                        <a:pt x="6" y="16"/>
                      </a:lnTo>
                      <a:lnTo>
                        <a:pt x="8" y="16"/>
                      </a:lnTo>
                      <a:lnTo>
                        <a:pt x="10" y="18"/>
                      </a:lnTo>
                      <a:lnTo>
                        <a:pt x="12" y="18"/>
                      </a:lnTo>
                      <a:lnTo>
                        <a:pt x="12" y="16"/>
                      </a:lnTo>
                      <a:lnTo>
                        <a:pt x="12" y="14"/>
                      </a:lnTo>
                      <a:lnTo>
                        <a:pt x="12" y="8"/>
                      </a:lnTo>
                      <a:lnTo>
                        <a:pt x="14" y="4"/>
                      </a:lnTo>
                      <a:lnTo>
                        <a:pt x="12" y="2"/>
                      </a:lnTo>
                      <a:lnTo>
                        <a:pt x="14" y="0"/>
                      </a:lnTo>
                      <a:lnTo>
                        <a:pt x="16" y="2"/>
                      </a:lnTo>
                      <a:lnTo>
                        <a:pt x="14" y="4"/>
                      </a:lnTo>
                      <a:lnTo>
                        <a:pt x="16" y="4"/>
                      </a:lnTo>
                      <a:lnTo>
                        <a:pt x="16" y="8"/>
                      </a:lnTo>
                      <a:lnTo>
                        <a:pt x="18" y="8"/>
                      </a:lnTo>
                      <a:lnTo>
                        <a:pt x="20" y="12"/>
                      </a:lnTo>
                      <a:lnTo>
                        <a:pt x="22" y="14"/>
                      </a:lnTo>
                    </a:path>
                  </a:pathLst>
                </a:custGeom>
                <a:noFill/>
                <a:ln w="285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zh-TW" altLang="en-US" smtClean="0">
                    <a:solidFill>
                      <a:srgbClr val="000000"/>
                    </a:solidFill>
                    <a:ea typeface="新細明體" charset="-120"/>
                  </a:endParaRPr>
                </a:p>
              </p:txBody>
            </p:sp>
          </p:grpSp>
          <p:sp>
            <p:nvSpPr>
              <p:cNvPr id="117" name="Line 254"/>
              <p:cNvSpPr>
                <a:spLocks noChangeShapeType="1"/>
              </p:cNvSpPr>
              <p:nvPr/>
            </p:nvSpPr>
            <p:spPr bwMode="auto">
              <a:xfrm>
                <a:off x="3511" y="3067"/>
                <a:ext cx="55" cy="1"/>
              </a:xfrm>
              <a:prstGeom prst="line">
                <a:avLst/>
              </a:prstGeom>
              <a:noFill/>
              <a:ln w="28575">
                <a:solidFill>
                  <a:srgbClr val="FF66FF"/>
                </a:solidFill>
                <a:round/>
                <a:headEnd/>
                <a:tailEnd/>
              </a:ln>
              <a:extLst>
                <a:ext uri="{909E8E84-426E-40DD-AFC4-6F175D3DCCD1}">
                  <a14:hiddenFill xmlns:a14="http://schemas.microsoft.com/office/drawing/2010/main" xmlns="">
                    <a:noFill/>
                  </a14:hiddenFill>
                </a:ext>
              </a:extLst>
            </p:spPr>
            <p:txBody>
              <a:bodyPr/>
              <a:lstStyle/>
              <a:p>
                <a:endParaRPr lang="zh-TW" altLang="en-US" smtClean="0">
                  <a:solidFill>
                    <a:srgbClr val="000000"/>
                  </a:solidFill>
                  <a:ea typeface="新細明體" charset="-120"/>
                </a:endParaRPr>
              </a:p>
            </p:txBody>
          </p:sp>
          <p:sp>
            <p:nvSpPr>
              <p:cNvPr id="118" name="Line 255"/>
              <p:cNvSpPr>
                <a:spLocks noChangeShapeType="1"/>
              </p:cNvSpPr>
              <p:nvPr/>
            </p:nvSpPr>
            <p:spPr bwMode="auto">
              <a:xfrm flipV="1">
                <a:off x="3512" y="3119"/>
                <a:ext cx="58" cy="1"/>
              </a:xfrm>
              <a:prstGeom prst="line">
                <a:avLst/>
              </a:prstGeom>
              <a:noFill/>
              <a:ln w="28575">
                <a:solidFill>
                  <a:srgbClr val="FF66CC"/>
                </a:solidFill>
                <a:round/>
                <a:headEnd/>
                <a:tailEnd/>
              </a:ln>
              <a:extLst>
                <a:ext uri="{909E8E84-426E-40DD-AFC4-6F175D3DCCD1}">
                  <a14:hiddenFill xmlns:a14="http://schemas.microsoft.com/office/drawing/2010/main" xmlns="">
                    <a:noFill/>
                  </a14:hiddenFill>
                </a:ext>
              </a:extLst>
            </p:spPr>
            <p:txBody>
              <a:bodyPr/>
              <a:lstStyle/>
              <a:p>
                <a:endParaRPr lang="zh-TW" altLang="en-US" smtClean="0">
                  <a:solidFill>
                    <a:srgbClr val="000000"/>
                  </a:solidFill>
                  <a:ea typeface="新細明體" charset="-120"/>
                </a:endParaRPr>
              </a:p>
            </p:txBody>
          </p:sp>
          <p:grpSp>
            <p:nvGrpSpPr>
              <p:cNvPr id="13" name="Group 256"/>
              <p:cNvGrpSpPr>
                <a:grpSpLocks/>
              </p:cNvGrpSpPr>
              <p:nvPr/>
            </p:nvGrpSpPr>
            <p:grpSpPr bwMode="auto">
              <a:xfrm>
                <a:off x="3606" y="2732"/>
                <a:ext cx="140" cy="127"/>
                <a:chOff x="1622" y="1804"/>
                <a:chExt cx="74" cy="98"/>
              </a:xfrm>
            </p:grpSpPr>
            <p:sp>
              <p:nvSpPr>
                <p:cNvPr id="133" name="Freeform 257"/>
                <p:cNvSpPr>
                  <a:spLocks/>
                </p:cNvSpPr>
                <p:nvPr/>
              </p:nvSpPr>
              <p:spPr bwMode="auto">
                <a:xfrm>
                  <a:off x="1622" y="1814"/>
                  <a:ext cx="66" cy="88"/>
                </a:xfrm>
                <a:custGeom>
                  <a:avLst/>
                  <a:gdLst>
                    <a:gd name="T0" fmla="*/ 58 w 66"/>
                    <a:gd name="T1" fmla="*/ 2 h 88"/>
                    <a:gd name="T2" fmla="*/ 64 w 66"/>
                    <a:gd name="T3" fmla="*/ 8 h 88"/>
                    <a:gd name="T4" fmla="*/ 66 w 66"/>
                    <a:gd name="T5" fmla="*/ 16 h 88"/>
                    <a:gd name="T6" fmla="*/ 64 w 66"/>
                    <a:gd name="T7" fmla="*/ 24 h 88"/>
                    <a:gd name="T8" fmla="*/ 60 w 66"/>
                    <a:gd name="T9" fmla="*/ 34 h 88"/>
                    <a:gd name="T10" fmla="*/ 38 w 66"/>
                    <a:gd name="T11" fmla="*/ 72 h 88"/>
                    <a:gd name="T12" fmla="*/ 30 w 66"/>
                    <a:gd name="T13" fmla="*/ 80 h 88"/>
                    <a:gd name="T14" fmla="*/ 22 w 66"/>
                    <a:gd name="T15" fmla="*/ 86 h 88"/>
                    <a:gd name="T16" fmla="*/ 14 w 66"/>
                    <a:gd name="T17" fmla="*/ 88 h 88"/>
                    <a:gd name="T18" fmla="*/ 8 w 66"/>
                    <a:gd name="T19" fmla="*/ 86 h 88"/>
                    <a:gd name="T20" fmla="*/ 2 w 66"/>
                    <a:gd name="T21" fmla="*/ 82 h 88"/>
                    <a:gd name="T22" fmla="*/ 0 w 66"/>
                    <a:gd name="T23" fmla="*/ 74 h 88"/>
                    <a:gd name="T24" fmla="*/ 2 w 66"/>
                    <a:gd name="T25" fmla="*/ 64 h 88"/>
                    <a:gd name="T26" fmla="*/ 6 w 66"/>
                    <a:gd name="T27" fmla="*/ 56 h 88"/>
                    <a:gd name="T28" fmla="*/ 30 w 66"/>
                    <a:gd name="T29" fmla="*/ 16 h 88"/>
                    <a:gd name="T30" fmla="*/ 36 w 66"/>
                    <a:gd name="T31" fmla="*/ 8 h 88"/>
                    <a:gd name="T32" fmla="*/ 44 w 66"/>
                    <a:gd name="T33" fmla="*/ 4 h 88"/>
                    <a:gd name="T34" fmla="*/ 52 w 66"/>
                    <a:gd name="T35" fmla="*/ 0 h 88"/>
                    <a:gd name="T36" fmla="*/ 58 w 66"/>
                    <a:gd name="T37" fmla="*/ 2 h 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
                    <a:gd name="T58" fmla="*/ 0 h 88"/>
                    <a:gd name="T59" fmla="*/ 66 w 66"/>
                    <a:gd name="T60" fmla="*/ 88 h 8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 h="88">
                      <a:moveTo>
                        <a:pt x="58" y="2"/>
                      </a:moveTo>
                      <a:lnTo>
                        <a:pt x="64" y="8"/>
                      </a:lnTo>
                      <a:lnTo>
                        <a:pt x="66" y="16"/>
                      </a:lnTo>
                      <a:lnTo>
                        <a:pt x="64" y="24"/>
                      </a:lnTo>
                      <a:lnTo>
                        <a:pt x="60" y="34"/>
                      </a:lnTo>
                      <a:lnTo>
                        <a:pt x="38" y="72"/>
                      </a:lnTo>
                      <a:lnTo>
                        <a:pt x="30" y="80"/>
                      </a:lnTo>
                      <a:lnTo>
                        <a:pt x="22" y="86"/>
                      </a:lnTo>
                      <a:lnTo>
                        <a:pt x="14" y="88"/>
                      </a:lnTo>
                      <a:lnTo>
                        <a:pt x="8" y="86"/>
                      </a:lnTo>
                      <a:lnTo>
                        <a:pt x="2" y="82"/>
                      </a:lnTo>
                      <a:lnTo>
                        <a:pt x="0" y="74"/>
                      </a:lnTo>
                      <a:lnTo>
                        <a:pt x="2" y="64"/>
                      </a:lnTo>
                      <a:lnTo>
                        <a:pt x="6" y="56"/>
                      </a:lnTo>
                      <a:lnTo>
                        <a:pt x="30" y="16"/>
                      </a:lnTo>
                      <a:lnTo>
                        <a:pt x="36" y="8"/>
                      </a:lnTo>
                      <a:lnTo>
                        <a:pt x="44" y="4"/>
                      </a:lnTo>
                      <a:lnTo>
                        <a:pt x="52" y="0"/>
                      </a:lnTo>
                      <a:lnTo>
                        <a:pt x="58" y="2"/>
                      </a:lnTo>
                      <a:close/>
                    </a:path>
                  </a:pathLst>
                </a:custGeom>
                <a:solidFill>
                  <a:srgbClr val="009900"/>
                </a:solidFill>
                <a:ln w="28575">
                  <a:solidFill>
                    <a:schemeClr val="bg1"/>
                  </a:solidFill>
                  <a:round/>
                  <a:headEnd/>
                  <a:tailEnd/>
                </a:ln>
              </p:spPr>
              <p:txBody>
                <a:bodyPr/>
                <a:lstStyle/>
                <a:p>
                  <a:endParaRPr lang="zh-TW" altLang="en-US" smtClean="0">
                    <a:solidFill>
                      <a:srgbClr val="000000"/>
                    </a:solidFill>
                    <a:ea typeface="新細明體" charset="-120"/>
                  </a:endParaRPr>
                </a:p>
              </p:txBody>
            </p:sp>
            <p:sp>
              <p:nvSpPr>
                <p:cNvPr id="134" name="Freeform 258"/>
                <p:cNvSpPr>
                  <a:spLocks/>
                </p:cNvSpPr>
                <p:nvPr/>
              </p:nvSpPr>
              <p:spPr bwMode="auto">
                <a:xfrm>
                  <a:off x="1668" y="1804"/>
                  <a:ext cx="28" cy="22"/>
                </a:xfrm>
                <a:custGeom>
                  <a:avLst/>
                  <a:gdLst>
                    <a:gd name="T0" fmla="*/ 0 w 28"/>
                    <a:gd name="T1" fmla="*/ 8 h 22"/>
                    <a:gd name="T2" fmla="*/ 2 w 28"/>
                    <a:gd name="T3" fmla="*/ 6 h 22"/>
                    <a:gd name="T4" fmla="*/ 4 w 28"/>
                    <a:gd name="T5" fmla="*/ 6 h 22"/>
                    <a:gd name="T6" fmla="*/ 10 w 28"/>
                    <a:gd name="T7" fmla="*/ 2 h 22"/>
                    <a:gd name="T8" fmla="*/ 12 w 28"/>
                    <a:gd name="T9" fmla="*/ 0 h 22"/>
                    <a:gd name="T10" fmla="*/ 12 w 28"/>
                    <a:gd name="T11" fmla="*/ 2 h 22"/>
                    <a:gd name="T12" fmla="*/ 10 w 28"/>
                    <a:gd name="T13" fmla="*/ 4 h 22"/>
                    <a:gd name="T14" fmla="*/ 10 w 28"/>
                    <a:gd name="T15" fmla="*/ 6 h 22"/>
                    <a:gd name="T16" fmla="*/ 10 w 28"/>
                    <a:gd name="T17" fmla="*/ 8 h 22"/>
                    <a:gd name="T18" fmla="*/ 10 w 28"/>
                    <a:gd name="T19" fmla="*/ 10 h 22"/>
                    <a:gd name="T20" fmla="*/ 10 w 28"/>
                    <a:gd name="T21" fmla="*/ 12 h 22"/>
                    <a:gd name="T22" fmla="*/ 10 w 28"/>
                    <a:gd name="T23" fmla="*/ 14 h 22"/>
                    <a:gd name="T24" fmla="*/ 12 w 28"/>
                    <a:gd name="T25" fmla="*/ 14 h 22"/>
                    <a:gd name="T26" fmla="*/ 14 w 28"/>
                    <a:gd name="T27" fmla="*/ 12 h 22"/>
                    <a:gd name="T28" fmla="*/ 20 w 28"/>
                    <a:gd name="T29" fmla="*/ 10 h 22"/>
                    <a:gd name="T30" fmla="*/ 24 w 28"/>
                    <a:gd name="T31" fmla="*/ 10 h 22"/>
                    <a:gd name="T32" fmla="*/ 24 w 28"/>
                    <a:gd name="T33" fmla="*/ 8 h 22"/>
                    <a:gd name="T34" fmla="*/ 28 w 28"/>
                    <a:gd name="T35" fmla="*/ 8 h 22"/>
                    <a:gd name="T36" fmla="*/ 28 w 28"/>
                    <a:gd name="T37" fmla="*/ 10 h 22"/>
                    <a:gd name="T38" fmla="*/ 24 w 28"/>
                    <a:gd name="T39" fmla="*/ 10 h 22"/>
                    <a:gd name="T40" fmla="*/ 24 w 28"/>
                    <a:gd name="T41" fmla="*/ 12 h 22"/>
                    <a:gd name="T42" fmla="*/ 22 w 28"/>
                    <a:gd name="T43" fmla="*/ 14 h 22"/>
                    <a:gd name="T44" fmla="*/ 22 w 28"/>
                    <a:gd name="T45" fmla="*/ 16 h 22"/>
                    <a:gd name="T46" fmla="*/ 20 w 28"/>
                    <a:gd name="T47" fmla="*/ 20 h 22"/>
                    <a:gd name="T48" fmla="*/ 20 w 28"/>
                    <a:gd name="T49" fmla="*/ 22 h 22"/>
                    <a:gd name="T50" fmla="*/ 0 w 28"/>
                    <a:gd name="T51" fmla="*/ 8 h 2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8"/>
                    <a:gd name="T79" fmla="*/ 0 h 22"/>
                    <a:gd name="T80" fmla="*/ 28 w 28"/>
                    <a:gd name="T81" fmla="*/ 22 h 2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8" h="22">
                      <a:moveTo>
                        <a:pt x="0" y="8"/>
                      </a:moveTo>
                      <a:lnTo>
                        <a:pt x="2" y="6"/>
                      </a:lnTo>
                      <a:lnTo>
                        <a:pt x="4" y="6"/>
                      </a:lnTo>
                      <a:lnTo>
                        <a:pt x="10" y="2"/>
                      </a:lnTo>
                      <a:lnTo>
                        <a:pt x="12" y="0"/>
                      </a:lnTo>
                      <a:lnTo>
                        <a:pt x="12" y="2"/>
                      </a:lnTo>
                      <a:lnTo>
                        <a:pt x="10" y="4"/>
                      </a:lnTo>
                      <a:lnTo>
                        <a:pt x="10" y="6"/>
                      </a:lnTo>
                      <a:lnTo>
                        <a:pt x="10" y="8"/>
                      </a:lnTo>
                      <a:lnTo>
                        <a:pt x="10" y="10"/>
                      </a:lnTo>
                      <a:lnTo>
                        <a:pt x="10" y="12"/>
                      </a:lnTo>
                      <a:lnTo>
                        <a:pt x="10" y="14"/>
                      </a:lnTo>
                      <a:lnTo>
                        <a:pt x="12" y="14"/>
                      </a:lnTo>
                      <a:lnTo>
                        <a:pt x="14" y="12"/>
                      </a:lnTo>
                      <a:lnTo>
                        <a:pt x="20" y="10"/>
                      </a:lnTo>
                      <a:lnTo>
                        <a:pt x="24" y="10"/>
                      </a:lnTo>
                      <a:lnTo>
                        <a:pt x="24" y="8"/>
                      </a:lnTo>
                      <a:lnTo>
                        <a:pt x="28" y="8"/>
                      </a:lnTo>
                      <a:lnTo>
                        <a:pt x="28" y="10"/>
                      </a:lnTo>
                      <a:lnTo>
                        <a:pt x="24" y="10"/>
                      </a:lnTo>
                      <a:lnTo>
                        <a:pt x="24" y="12"/>
                      </a:lnTo>
                      <a:lnTo>
                        <a:pt x="22" y="14"/>
                      </a:lnTo>
                      <a:lnTo>
                        <a:pt x="22" y="16"/>
                      </a:lnTo>
                      <a:lnTo>
                        <a:pt x="20" y="20"/>
                      </a:lnTo>
                      <a:lnTo>
                        <a:pt x="20" y="22"/>
                      </a:lnTo>
                      <a:lnTo>
                        <a:pt x="0" y="8"/>
                      </a:lnTo>
                      <a:close/>
                    </a:path>
                  </a:pathLst>
                </a:custGeom>
                <a:solidFill>
                  <a:srgbClr val="009900"/>
                </a:solidFill>
                <a:ln w="9525">
                  <a:solidFill>
                    <a:schemeClr val="bg1"/>
                  </a:solidFill>
                  <a:round/>
                  <a:headEnd/>
                  <a:tailEnd/>
                </a:ln>
              </p:spPr>
              <p:txBody>
                <a:bodyPr/>
                <a:lstStyle/>
                <a:p>
                  <a:endParaRPr lang="zh-TW" altLang="en-US" smtClean="0">
                    <a:solidFill>
                      <a:srgbClr val="000000"/>
                    </a:solidFill>
                    <a:ea typeface="新細明體" charset="-120"/>
                  </a:endParaRPr>
                </a:p>
              </p:txBody>
            </p:sp>
            <p:sp>
              <p:nvSpPr>
                <p:cNvPr id="135" name="Freeform 259"/>
                <p:cNvSpPr>
                  <a:spLocks/>
                </p:cNvSpPr>
                <p:nvPr/>
              </p:nvSpPr>
              <p:spPr bwMode="auto">
                <a:xfrm>
                  <a:off x="1668" y="1804"/>
                  <a:ext cx="28" cy="22"/>
                </a:xfrm>
                <a:custGeom>
                  <a:avLst/>
                  <a:gdLst>
                    <a:gd name="T0" fmla="*/ 0 w 28"/>
                    <a:gd name="T1" fmla="*/ 8 h 22"/>
                    <a:gd name="T2" fmla="*/ 2 w 28"/>
                    <a:gd name="T3" fmla="*/ 6 h 22"/>
                    <a:gd name="T4" fmla="*/ 4 w 28"/>
                    <a:gd name="T5" fmla="*/ 6 h 22"/>
                    <a:gd name="T6" fmla="*/ 10 w 28"/>
                    <a:gd name="T7" fmla="*/ 2 h 22"/>
                    <a:gd name="T8" fmla="*/ 12 w 28"/>
                    <a:gd name="T9" fmla="*/ 0 h 22"/>
                    <a:gd name="T10" fmla="*/ 12 w 28"/>
                    <a:gd name="T11" fmla="*/ 2 h 22"/>
                    <a:gd name="T12" fmla="*/ 10 w 28"/>
                    <a:gd name="T13" fmla="*/ 4 h 22"/>
                    <a:gd name="T14" fmla="*/ 10 w 28"/>
                    <a:gd name="T15" fmla="*/ 6 h 22"/>
                    <a:gd name="T16" fmla="*/ 10 w 28"/>
                    <a:gd name="T17" fmla="*/ 8 h 22"/>
                    <a:gd name="T18" fmla="*/ 10 w 28"/>
                    <a:gd name="T19" fmla="*/ 10 h 22"/>
                    <a:gd name="T20" fmla="*/ 10 w 28"/>
                    <a:gd name="T21" fmla="*/ 12 h 22"/>
                    <a:gd name="T22" fmla="*/ 10 w 28"/>
                    <a:gd name="T23" fmla="*/ 14 h 22"/>
                    <a:gd name="T24" fmla="*/ 12 w 28"/>
                    <a:gd name="T25" fmla="*/ 14 h 22"/>
                    <a:gd name="T26" fmla="*/ 14 w 28"/>
                    <a:gd name="T27" fmla="*/ 12 h 22"/>
                    <a:gd name="T28" fmla="*/ 20 w 28"/>
                    <a:gd name="T29" fmla="*/ 10 h 22"/>
                    <a:gd name="T30" fmla="*/ 24 w 28"/>
                    <a:gd name="T31" fmla="*/ 10 h 22"/>
                    <a:gd name="T32" fmla="*/ 24 w 28"/>
                    <a:gd name="T33" fmla="*/ 8 h 22"/>
                    <a:gd name="T34" fmla="*/ 28 w 28"/>
                    <a:gd name="T35" fmla="*/ 8 h 22"/>
                    <a:gd name="T36" fmla="*/ 28 w 28"/>
                    <a:gd name="T37" fmla="*/ 10 h 22"/>
                    <a:gd name="T38" fmla="*/ 24 w 28"/>
                    <a:gd name="T39" fmla="*/ 10 h 22"/>
                    <a:gd name="T40" fmla="*/ 24 w 28"/>
                    <a:gd name="T41" fmla="*/ 12 h 22"/>
                    <a:gd name="T42" fmla="*/ 22 w 28"/>
                    <a:gd name="T43" fmla="*/ 14 h 22"/>
                    <a:gd name="T44" fmla="*/ 22 w 28"/>
                    <a:gd name="T45" fmla="*/ 16 h 22"/>
                    <a:gd name="T46" fmla="*/ 20 w 28"/>
                    <a:gd name="T47" fmla="*/ 20 h 22"/>
                    <a:gd name="T48" fmla="*/ 20 w 28"/>
                    <a:gd name="T49" fmla="*/ 22 h 2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22"/>
                    <a:gd name="T77" fmla="*/ 28 w 28"/>
                    <a:gd name="T78" fmla="*/ 22 h 2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22">
                      <a:moveTo>
                        <a:pt x="0" y="8"/>
                      </a:moveTo>
                      <a:lnTo>
                        <a:pt x="2" y="6"/>
                      </a:lnTo>
                      <a:lnTo>
                        <a:pt x="4" y="6"/>
                      </a:lnTo>
                      <a:lnTo>
                        <a:pt x="10" y="2"/>
                      </a:lnTo>
                      <a:lnTo>
                        <a:pt x="12" y="0"/>
                      </a:lnTo>
                      <a:lnTo>
                        <a:pt x="12" y="2"/>
                      </a:lnTo>
                      <a:lnTo>
                        <a:pt x="10" y="4"/>
                      </a:lnTo>
                      <a:lnTo>
                        <a:pt x="10" y="6"/>
                      </a:lnTo>
                      <a:lnTo>
                        <a:pt x="10" y="8"/>
                      </a:lnTo>
                      <a:lnTo>
                        <a:pt x="10" y="10"/>
                      </a:lnTo>
                      <a:lnTo>
                        <a:pt x="10" y="12"/>
                      </a:lnTo>
                      <a:lnTo>
                        <a:pt x="10" y="14"/>
                      </a:lnTo>
                      <a:lnTo>
                        <a:pt x="12" y="14"/>
                      </a:lnTo>
                      <a:lnTo>
                        <a:pt x="14" y="12"/>
                      </a:lnTo>
                      <a:lnTo>
                        <a:pt x="20" y="10"/>
                      </a:lnTo>
                      <a:lnTo>
                        <a:pt x="24" y="10"/>
                      </a:lnTo>
                      <a:lnTo>
                        <a:pt x="24" y="8"/>
                      </a:lnTo>
                      <a:lnTo>
                        <a:pt x="28" y="8"/>
                      </a:lnTo>
                      <a:lnTo>
                        <a:pt x="28" y="10"/>
                      </a:lnTo>
                      <a:lnTo>
                        <a:pt x="24" y="10"/>
                      </a:lnTo>
                      <a:lnTo>
                        <a:pt x="24" y="12"/>
                      </a:lnTo>
                      <a:lnTo>
                        <a:pt x="22" y="14"/>
                      </a:lnTo>
                      <a:lnTo>
                        <a:pt x="22" y="16"/>
                      </a:lnTo>
                      <a:lnTo>
                        <a:pt x="20" y="20"/>
                      </a:lnTo>
                      <a:lnTo>
                        <a:pt x="20" y="22"/>
                      </a:lnTo>
                    </a:path>
                  </a:pathLst>
                </a:custGeom>
                <a:solidFill>
                  <a:srgbClr val="009900"/>
                </a:solidFill>
                <a:ln w="28575">
                  <a:solidFill>
                    <a:schemeClr val="bg1"/>
                  </a:solidFill>
                  <a:round/>
                  <a:headEnd/>
                  <a:tailEnd/>
                </a:ln>
              </p:spPr>
              <p:txBody>
                <a:bodyPr/>
                <a:lstStyle/>
                <a:p>
                  <a:endParaRPr lang="zh-TW" altLang="en-US" smtClean="0">
                    <a:solidFill>
                      <a:srgbClr val="000000"/>
                    </a:solidFill>
                    <a:ea typeface="新細明體" charset="-120"/>
                  </a:endParaRPr>
                </a:p>
              </p:txBody>
            </p:sp>
          </p:grpSp>
          <p:grpSp>
            <p:nvGrpSpPr>
              <p:cNvPr id="14" name="Group 260"/>
              <p:cNvGrpSpPr>
                <a:grpSpLocks/>
              </p:cNvGrpSpPr>
              <p:nvPr/>
            </p:nvGrpSpPr>
            <p:grpSpPr bwMode="auto">
              <a:xfrm>
                <a:off x="3666" y="2744"/>
                <a:ext cx="137" cy="126"/>
                <a:chOff x="1658" y="1820"/>
                <a:chExt cx="72" cy="98"/>
              </a:xfrm>
            </p:grpSpPr>
            <p:sp>
              <p:nvSpPr>
                <p:cNvPr id="130" name="Freeform 261"/>
                <p:cNvSpPr>
                  <a:spLocks/>
                </p:cNvSpPr>
                <p:nvPr/>
              </p:nvSpPr>
              <p:spPr bwMode="auto">
                <a:xfrm>
                  <a:off x="1658" y="1832"/>
                  <a:ext cx="64" cy="86"/>
                </a:xfrm>
                <a:custGeom>
                  <a:avLst/>
                  <a:gdLst>
                    <a:gd name="T0" fmla="*/ 58 w 64"/>
                    <a:gd name="T1" fmla="*/ 0 h 86"/>
                    <a:gd name="T2" fmla="*/ 64 w 64"/>
                    <a:gd name="T3" fmla="*/ 6 h 86"/>
                    <a:gd name="T4" fmla="*/ 64 w 64"/>
                    <a:gd name="T5" fmla="*/ 14 h 86"/>
                    <a:gd name="T6" fmla="*/ 64 w 64"/>
                    <a:gd name="T7" fmla="*/ 22 h 86"/>
                    <a:gd name="T8" fmla="*/ 60 w 64"/>
                    <a:gd name="T9" fmla="*/ 32 h 86"/>
                    <a:gd name="T10" fmla="*/ 36 w 64"/>
                    <a:gd name="T11" fmla="*/ 70 h 86"/>
                    <a:gd name="T12" fmla="*/ 30 w 64"/>
                    <a:gd name="T13" fmla="*/ 80 h 86"/>
                    <a:gd name="T14" fmla="*/ 22 w 64"/>
                    <a:gd name="T15" fmla="*/ 84 h 86"/>
                    <a:gd name="T16" fmla="*/ 14 w 64"/>
                    <a:gd name="T17" fmla="*/ 86 h 86"/>
                    <a:gd name="T18" fmla="*/ 8 w 64"/>
                    <a:gd name="T19" fmla="*/ 86 h 86"/>
                    <a:gd name="T20" fmla="*/ 2 w 64"/>
                    <a:gd name="T21" fmla="*/ 80 h 86"/>
                    <a:gd name="T22" fmla="*/ 0 w 64"/>
                    <a:gd name="T23" fmla="*/ 72 h 86"/>
                    <a:gd name="T24" fmla="*/ 2 w 64"/>
                    <a:gd name="T25" fmla="*/ 64 h 86"/>
                    <a:gd name="T26" fmla="*/ 6 w 64"/>
                    <a:gd name="T27" fmla="*/ 54 h 86"/>
                    <a:gd name="T28" fmla="*/ 28 w 64"/>
                    <a:gd name="T29" fmla="*/ 16 h 86"/>
                    <a:gd name="T30" fmla="*/ 36 w 64"/>
                    <a:gd name="T31" fmla="*/ 8 h 86"/>
                    <a:gd name="T32" fmla="*/ 44 w 64"/>
                    <a:gd name="T33" fmla="*/ 2 h 86"/>
                    <a:gd name="T34" fmla="*/ 50 w 64"/>
                    <a:gd name="T35" fmla="*/ 0 h 86"/>
                    <a:gd name="T36" fmla="*/ 58 w 64"/>
                    <a:gd name="T37" fmla="*/ 0 h 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4"/>
                    <a:gd name="T58" fmla="*/ 0 h 86"/>
                    <a:gd name="T59" fmla="*/ 64 w 64"/>
                    <a:gd name="T60" fmla="*/ 86 h 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4" h="86">
                      <a:moveTo>
                        <a:pt x="58" y="0"/>
                      </a:moveTo>
                      <a:lnTo>
                        <a:pt x="64" y="6"/>
                      </a:lnTo>
                      <a:lnTo>
                        <a:pt x="64" y="14"/>
                      </a:lnTo>
                      <a:lnTo>
                        <a:pt x="64" y="22"/>
                      </a:lnTo>
                      <a:lnTo>
                        <a:pt x="60" y="32"/>
                      </a:lnTo>
                      <a:lnTo>
                        <a:pt x="36" y="70"/>
                      </a:lnTo>
                      <a:lnTo>
                        <a:pt x="30" y="80"/>
                      </a:lnTo>
                      <a:lnTo>
                        <a:pt x="22" y="84"/>
                      </a:lnTo>
                      <a:lnTo>
                        <a:pt x="14" y="86"/>
                      </a:lnTo>
                      <a:lnTo>
                        <a:pt x="8" y="86"/>
                      </a:lnTo>
                      <a:lnTo>
                        <a:pt x="2" y="80"/>
                      </a:lnTo>
                      <a:lnTo>
                        <a:pt x="0" y="72"/>
                      </a:lnTo>
                      <a:lnTo>
                        <a:pt x="2" y="64"/>
                      </a:lnTo>
                      <a:lnTo>
                        <a:pt x="6" y="54"/>
                      </a:lnTo>
                      <a:lnTo>
                        <a:pt x="28" y="16"/>
                      </a:lnTo>
                      <a:lnTo>
                        <a:pt x="36" y="8"/>
                      </a:lnTo>
                      <a:lnTo>
                        <a:pt x="44" y="2"/>
                      </a:lnTo>
                      <a:lnTo>
                        <a:pt x="50" y="0"/>
                      </a:lnTo>
                      <a:lnTo>
                        <a:pt x="58" y="0"/>
                      </a:lnTo>
                      <a:close/>
                    </a:path>
                  </a:pathLst>
                </a:custGeom>
                <a:solidFill>
                  <a:srgbClr val="009900"/>
                </a:solidFill>
                <a:ln w="28575">
                  <a:solidFill>
                    <a:schemeClr val="bg1"/>
                  </a:solidFill>
                  <a:round/>
                  <a:headEnd/>
                  <a:tailEnd/>
                </a:ln>
              </p:spPr>
              <p:txBody>
                <a:bodyPr/>
                <a:lstStyle/>
                <a:p>
                  <a:endParaRPr lang="zh-TW" altLang="en-US" smtClean="0">
                    <a:solidFill>
                      <a:srgbClr val="000000"/>
                    </a:solidFill>
                    <a:ea typeface="新細明體" charset="-120"/>
                  </a:endParaRPr>
                </a:p>
              </p:txBody>
            </p:sp>
            <p:sp>
              <p:nvSpPr>
                <p:cNvPr id="131" name="Freeform 262"/>
                <p:cNvSpPr>
                  <a:spLocks/>
                </p:cNvSpPr>
                <p:nvPr/>
              </p:nvSpPr>
              <p:spPr bwMode="auto">
                <a:xfrm>
                  <a:off x="1704" y="1820"/>
                  <a:ext cx="26" cy="24"/>
                </a:xfrm>
                <a:custGeom>
                  <a:avLst/>
                  <a:gdLst>
                    <a:gd name="T0" fmla="*/ 0 w 26"/>
                    <a:gd name="T1" fmla="*/ 8 h 24"/>
                    <a:gd name="T2" fmla="*/ 2 w 26"/>
                    <a:gd name="T3" fmla="*/ 6 h 24"/>
                    <a:gd name="T4" fmla="*/ 4 w 26"/>
                    <a:gd name="T5" fmla="*/ 6 h 24"/>
                    <a:gd name="T6" fmla="*/ 8 w 26"/>
                    <a:gd name="T7" fmla="*/ 2 h 24"/>
                    <a:gd name="T8" fmla="*/ 10 w 26"/>
                    <a:gd name="T9" fmla="*/ 0 h 24"/>
                    <a:gd name="T10" fmla="*/ 10 w 26"/>
                    <a:gd name="T11" fmla="*/ 2 h 24"/>
                    <a:gd name="T12" fmla="*/ 8 w 26"/>
                    <a:gd name="T13" fmla="*/ 4 h 24"/>
                    <a:gd name="T14" fmla="*/ 8 w 26"/>
                    <a:gd name="T15" fmla="*/ 6 h 24"/>
                    <a:gd name="T16" fmla="*/ 8 w 26"/>
                    <a:gd name="T17" fmla="*/ 8 h 24"/>
                    <a:gd name="T18" fmla="*/ 8 w 26"/>
                    <a:gd name="T19" fmla="*/ 10 h 24"/>
                    <a:gd name="T20" fmla="*/ 8 w 26"/>
                    <a:gd name="T21" fmla="*/ 12 h 24"/>
                    <a:gd name="T22" fmla="*/ 8 w 26"/>
                    <a:gd name="T23" fmla="*/ 14 h 24"/>
                    <a:gd name="T24" fmla="*/ 10 w 26"/>
                    <a:gd name="T25" fmla="*/ 14 h 24"/>
                    <a:gd name="T26" fmla="*/ 14 w 26"/>
                    <a:gd name="T27" fmla="*/ 12 h 24"/>
                    <a:gd name="T28" fmla="*/ 20 w 26"/>
                    <a:gd name="T29" fmla="*/ 10 h 24"/>
                    <a:gd name="T30" fmla="*/ 24 w 26"/>
                    <a:gd name="T31" fmla="*/ 10 h 24"/>
                    <a:gd name="T32" fmla="*/ 24 w 26"/>
                    <a:gd name="T33" fmla="*/ 8 h 24"/>
                    <a:gd name="T34" fmla="*/ 26 w 26"/>
                    <a:gd name="T35" fmla="*/ 8 h 24"/>
                    <a:gd name="T36" fmla="*/ 26 w 26"/>
                    <a:gd name="T37" fmla="*/ 10 h 24"/>
                    <a:gd name="T38" fmla="*/ 24 w 26"/>
                    <a:gd name="T39" fmla="*/ 10 h 24"/>
                    <a:gd name="T40" fmla="*/ 24 w 26"/>
                    <a:gd name="T41" fmla="*/ 12 h 24"/>
                    <a:gd name="T42" fmla="*/ 22 w 26"/>
                    <a:gd name="T43" fmla="*/ 14 h 24"/>
                    <a:gd name="T44" fmla="*/ 22 w 26"/>
                    <a:gd name="T45" fmla="*/ 16 h 24"/>
                    <a:gd name="T46" fmla="*/ 20 w 26"/>
                    <a:gd name="T47" fmla="*/ 22 h 24"/>
                    <a:gd name="T48" fmla="*/ 20 w 26"/>
                    <a:gd name="T49" fmla="*/ 24 h 24"/>
                    <a:gd name="T50" fmla="*/ 0 w 26"/>
                    <a:gd name="T51" fmla="*/ 8 h 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6"/>
                    <a:gd name="T79" fmla="*/ 0 h 24"/>
                    <a:gd name="T80" fmla="*/ 26 w 26"/>
                    <a:gd name="T81" fmla="*/ 24 h 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6" h="24">
                      <a:moveTo>
                        <a:pt x="0" y="8"/>
                      </a:moveTo>
                      <a:lnTo>
                        <a:pt x="2" y="6"/>
                      </a:lnTo>
                      <a:lnTo>
                        <a:pt x="4" y="6"/>
                      </a:lnTo>
                      <a:lnTo>
                        <a:pt x="8" y="2"/>
                      </a:lnTo>
                      <a:lnTo>
                        <a:pt x="10" y="0"/>
                      </a:lnTo>
                      <a:lnTo>
                        <a:pt x="10" y="2"/>
                      </a:lnTo>
                      <a:lnTo>
                        <a:pt x="8" y="4"/>
                      </a:lnTo>
                      <a:lnTo>
                        <a:pt x="8" y="6"/>
                      </a:lnTo>
                      <a:lnTo>
                        <a:pt x="8" y="8"/>
                      </a:lnTo>
                      <a:lnTo>
                        <a:pt x="8" y="10"/>
                      </a:lnTo>
                      <a:lnTo>
                        <a:pt x="8" y="12"/>
                      </a:lnTo>
                      <a:lnTo>
                        <a:pt x="8" y="14"/>
                      </a:lnTo>
                      <a:lnTo>
                        <a:pt x="10" y="14"/>
                      </a:lnTo>
                      <a:lnTo>
                        <a:pt x="14" y="12"/>
                      </a:lnTo>
                      <a:lnTo>
                        <a:pt x="20" y="10"/>
                      </a:lnTo>
                      <a:lnTo>
                        <a:pt x="24" y="10"/>
                      </a:lnTo>
                      <a:lnTo>
                        <a:pt x="24" y="8"/>
                      </a:lnTo>
                      <a:lnTo>
                        <a:pt x="26" y="8"/>
                      </a:lnTo>
                      <a:lnTo>
                        <a:pt x="26" y="10"/>
                      </a:lnTo>
                      <a:lnTo>
                        <a:pt x="24" y="10"/>
                      </a:lnTo>
                      <a:lnTo>
                        <a:pt x="24" y="12"/>
                      </a:lnTo>
                      <a:lnTo>
                        <a:pt x="22" y="14"/>
                      </a:lnTo>
                      <a:lnTo>
                        <a:pt x="22" y="16"/>
                      </a:lnTo>
                      <a:lnTo>
                        <a:pt x="20" y="22"/>
                      </a:lnTo>
                      <a:lnTo>
                        <a:pt x="20" y="24"/>
                      </a:lnTo>
                      <a:lnTo>
                        <a:pt x="0" y="8"/>
                      </a:lnTo>
                      <a:close/>
                    </a:path>
                  </a:pathLst>
                </a:custGeom>
                <a:solidFill>
                  <a:srgbClr val="009900"/>
                </a:solidFill>
                <a:ln w="9525">
                  <a:solidFill>
                    <a:schemeClr val="bg1"/>
                  </a:solidFill>
                  <a:round/>
                  <a:headEnd/>
                  <a:tailEnd/>
                </a:ln>
              </p:spPr>
              <p:txBody>
                <a:bodyPr/>
                <a:lstStyle/>
                <a:p>
                  <a:endParaRPr lang="zh-TW" altLang="en-US" smtClean="0">
                    <a:solidFill>
                      <a:srgbClr val="000000"/>
                    </a:solidFill>
                    <a:ea typeface="新細明體" charset="-120"/>
                  </a:endParaRPr>
                </a:p>
              </p:txBody>
            </p:sp>
            <p:sp>
              <p:nvSpPr>
                <p:cNvPr id="132" name="Freeform 263"/>
                <p:cNvSpPr>
                  <a:spLocks/>
                </p:cNvSpPr>
                <p:nvPr/>
              </p:nvSpPr>
              <p:spPr bwMode="auto">
                <a:xfrm>
                  <a:off x="1704" y="1820"/>
                  <a:ext cx="26" cy="24"/>
                </a:xfrm>
                <a:custGeom>
                  <a:avLst/>
                  <a:gdLst>
                    <a:gd name="T0" fmla="*/ 0 w 26"/>
                    <a:gd name="T1" fmla="*/ 8 h 24"/>
                    <a:gd name="T2" fmla="*/ 2 w 26"/>
                    <a:gd name="T3" fmla="*/ 6 h 24"/>
                    <a:gd name="T4" fmla="*/ 4 w 26"/>
                    <a:gd name="T5" fmla="*/ 6 h 24"/>
                    <a:gd name="T6" fmla="*/ 8 w 26"/>
                    <a:gd name="T7" fmla="*/ 2 h 24"/>
                    <a:gd name="T8" fmla="*/ 10 w 26"/>
                    <a:gd name="T9" fmla="*/ 0 h 24"/>
                    <a:gd name="T10" fmla="*/ 10 w 26"/>
                    <a:gd name="T11" fmla="*/ 2 h 24"/>
                    <a:gd name="T12" fmla="*/ 8 w 26"/>
                    <a:gd name="T13" fmla="*/ 4 h 24"/>
                    <a:gd name="T14" fmla="*/ 8 w 26"/>
                    <a:gd name="T15" fmla="*/ 6 h 24"/>
                    <a:gd name="T16" fmla="*/ 8 w 26"/>
                    <a:gd name="T17" fmla="*/ 8 h 24"/>
                    <a:gd name="T18" fmla="*/ 8 w 26"/>
                    <a:gd name="T19" fmla="*/ 10 h 24"/>
                    <a:gd name="T20" fmla="*/ 8 w 26"/>
                    <a:gd name="T21" fmla="*/ 12 h 24"/>
                    <a:gd name="T22" fmla="*/ 8 w 26"/>
                    <a:gd name="T23" fmla="*/ 14 h 24"/>
                    <a:gd name="T24" fmla="*/ 10 w 26"/>
                    <a:gd name="T25" fmla="*/ 14 h 24"/>
                    <a:gd name="T26" fmla="*/ 14 w 26"/>
                    <a:gd name="T27" fmla="*/ 12 h 24"/>
                    <a:gd name="T28" fmla="*/ 20 w 26"/>
                    <a:gd name="T29" fmla="*/ 10 h 24"/>
                    <a:gd name="T30" fmla="*/ 24 w 26"/>
                    <a:gd name="T31" fmla="*/ 10 h 24"/>
                    <a:gd name="T32" fmla="*/ 24 w 26"/>
                    <a:gd name="T33" fmla="*/ 8 h 24"/>
                    <a:gd name="T34" fmla="*/ 26 w 26"/>
                    <a:gd name="T35" fmla="*/ 8 h 24"/>
                    <a:gd name="T36" fmla="*/ 26 w 26"/>
                    <a:gd name="T37" fmla="*/ 10 h 24"/>
                    <a:gd name="T38" fmla="*/ 24 w 26"/>
                    <a:gd name="T39" fmla="*/ 10 h 24"/>
                    <a:gd name="T40" fmla="*/ 24 w 26"/>
                    <a:gd name="T41" fmla="*/ 12 h 24"/>
                    <a:gd name="T42" fmla="*/ 22 w 26"/>
                    <a:gd name="T43" fmla="*/ 14 h 24"/>
                    <a:gd name="T44" fmla="*/ 22 w 26"/>
                    <a:gd name="T45" fmla="*/ 16 h 24"/>
                    <a:gd name="T46" fmla="*/ 20 w 26"/>
                    <a:gd name="T47" fmla="*/ 22 h 24"/>
                    <a:gd name="T48" fmla="*/ 20 w 26"/>
                    <a:gd name="T49" fmla="*/ 24 h 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4"/>
                    <a:gd name="T77" fmla="*/ 26 w 26"/>
                    <a:gd name="T78" fmla="*/ 24 h 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4">
                      <a:moveTo>
                        <a:pt x="0" y="8"/>
                      </a:moveTo>
                      <a:lnTo>
                        <a:pt x="2" y="6"/>
                      </a:lnTo>
                      <a:lnTo>
                        <a:pt x="4" y="6"/>
                      </a:lnTo>
                      <a:lnTo>
                        <a:pt x="8" y="2"/>
                      </a:lnTo>
                      <a:lnTo>
                        <a:pt x="10" y="0"/>
                      </a:lnTo>
                      <a:lnTo>
                        <a:pt x="10" y="2"/>
                      </a:lnTo>
                      <a:lnTo>
                        <a:pt x="8" y="4"/>
                      </a:lnTo>
                      <a:lnTo>
                        <a:pt x="8" y="6"/>
                      </a:lnTo>
                      <a:lnTo>
                        <a:pt x="8" y="8"/>
                      </a:lnTo>
                      <a:lnTo>
                        <a:pt x="8" y="10"/>
                      </a:lnTo>
                      <a:lnTo>
                        <a:pt x="8" y="12"/>
                      </a:lnTo>
                      <a:lnTo>
                        <a:pt x="8" y="14"/>
                      </a:lnTo>
                      <a:lnTo>
                        <a:pt x="10" y="14"/>
                      </a:lnTo>
                      <a:lnTo>
                        <a:pt x="14" y="12"/>
                      </a:lnTo>
                      <a:lnTo>
                        <a:pt x="20" y="10"/>
                      </a:lnTo>
                      <a:lnTo>
                        <a:pt x="24" y="10"/>
                      </a:lnTo>
                      <a:lnTo>
                        <a:pt x="24" y="8"/>
                      </a:lnTo>
                      <a:lnTo>
                        <a:pt x="26" y="8"/>
                      </a:lnTo>
                      <a:lnTo>
                        <a:pt x="26" y="10"/>
                      </a:lnTo>
                      <a:lnTo>
                        <a:pt x="24" y="10"/>
                      </a:lnTo>
                      <a:lnTo>
                        <a:pt x="24" y="12"/>
                      </a:lnTo>
                      <a:lnTo>
                        <a:pt x="22" y="14"/>
                      </a:lnTo>
                      <a:lnTo>
                        <a:pt x="22" y="16"/>
                      </a:lnTo>
                      <a:lnTo>
                        <a:pt x="20" y="22"/>
                      </a:lnTo>
                      <a:lnTo>
                        <a:pt x="20" y="24"/>
                      </a:lnTo>
                    </a:path>
                  </a:pathLst>
                </a:custGeom>
                <a:solidFill>
                  <a:srgbClr val="009900"/>
                </a:solidFill>
                <a:ln w="28575">
                  <a:solidFill>
                    <a:schemeClr val="bg1"/>
                  </a:solidFill>
                  <a:round/>
                  <a:headEnd/>
                  <a:tailEnd/>
                </a:ln>
              </p:spPr>
              <p:txBody>
                <a:bodyPr/>
                <a:lstStyle/>
                <a:p>
                  <a:endParaRPr lang="zh-TW" altLang="en-US" smtClean="0">
                    <a:solidFill>
                      <a:srgbClr val="000000"/>
                    </a:solidFill>
                    <a:ea typeface="新細明體" charset="-120"/>
                  </a:endParaRPr>
                </a:p>
              </p:txBody>
            </p:sp>
          </p:grpSp>
          <p:sp>
            <p:nvSpPr>
              <p:cNvPr id="121" name="Freeform 264"/>
              <p:cNvSpPr>
                <a:spLocks/>
              </p:cNvSpPr>
              <p:nvPr/>
            </p:nvSpPr>
            <p:spPr bwMode="auto">
              <a:xfrm>
                <a:off x="3284" y="2766"/>
                <a:ext cx="185" cy="226"/>
              </a:xfrm>
              <a:custGeom>
                <a:avLst/>
                <a:gdLst>
                  <a:gd name="T0" fmla="*/ 3723661 w 98"/>
                  <a:gd name="T1" fmla="*/ 518 h 174"/>
                  <a:gd name="T2" fmla="*/ 7524775 w 98"/>
                  <a:gd name="T3" fmla="*/ 0 h 174"/>
                  <a:gd name="T4" fmla="*/ 12619579 w 98"/>
                  <a:gd name="T5" fmla="*/ 874 h 174"/>
                  <a:gd name="T6" fmla="*/ 16310995 w 98"/>
                  <a:gd name="T7" fmla="*/ 1915 h 174"/>
                  <a:gd name="T8" fmla="*/ 19741556 w 98"/>
                  <a:gd name="T9" fmla="*/ 4336 h 174"/>
                  <a:gd name="T10" fmla="*/ 58476605 w 98"/>
                  <a:gd name="T11" fmla="*/ 33978 h 174"/>
                  <a:gd name="T12" fmla="*/ 61067354 w 98"/>
                  <a:gd name="T13" fmla="*/ 36400 h 174"/>
                  <a:gd name="T14" fmla="*/ 61067354 w 98"/>
                  <a:gd name="T15" fmla="*/ 38185 h 174"/>
                  <a:gd name="T16" fmla="*/ 59849076 w 98"/>
                  <a:gd name="T17" fmla="*/ 40409 h 174"/>
                  <a:gd name="T18" fmla="*/ 57395115 w 98"/>
                  <a:gd name="T19" fmla="*/ 41749 h 174"/>
                  <a:gd name="T20" fmla="*/ 53580763 w 98"/>
                  <a:gd name="T21" fmla="*/ 42254 h 174"/>
                  <a:gd name="T22" fmla="*/ 49893992 w 98"/>
                  <a:gd name="T23" fmla="*/ 41272 h 174"/>
                  <a:gd name="T24" fmla="*/ 46139157 w 98"/>
                  <a:gd name="T25" fmla="*/ 40409 h 174"/>
                  <a:gd name="T26" fmla="*/ 42366741 w 98"/>
                  <a:gd name="T27" fmla="*/ 37997 h 174"/>
                  <a:gd name="T28" fmla="*/ 3723661 w 98"/>
                  <a:gd name="T29" fmla="*/ 8189 h 174"/>
                  <a:gd name="T30" fmla="*/ 1380064 w 98"/>
                  <a:gd name="T31" fmla="*/ 5741 h 174"/>
                  <a:gd name="T32" fmla="*/ 0 w 98"/>
                  <a:gd name="T33" fmla="*/ 3793 h 174"/>
                  <a:gd name="T34" fmla="*/ 1380064 w 98"/>
                  <a:gd name="T35" fmla="*/ 1915 h 174"/>
                  <a:gd name="T36" fmla="*/ 3723661 w 98"/>
                  <a:gd name="T37" fmla="*/ 518 h 1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8"/>
                  <a:gd name="T58" fmla="*/ 0 h 174"/>
                  <a:gd name="T59" fmla="*/ 98 w 98"/>
                  <a:gd name="T60" fmla="*/ 174 h 1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8" h="174">
                    <a:moveTo>
                      <a:pt x="6" y="2"/>
                    </a:moveTo>
                    <a:lnTo>
                      <a:pt x="12" y="0"/>
                    </a:lnTo>
                    <a:lnTo>
                      <a:pt x="20" y="4"/>
                    </a:lnTo>
                    <a:lnTo>
                      <a:pt x="26" y="8"/>
                    </a:lnTo>
                    <a:lnTo>
                      <a:pt x="32" y="18"/>
                    </a:lnTo>
                    <a:lnTo>
                      <a:pt x="94" y="140"/>
                    </a:lnTo>
                    <a:lnTo>
                      <a:pt x="98" y="150"/>
                    </a:lnTo>
                    <a:lnTo>
                      <a:pt x="98" y="158"/>
                    </a:lnTo>
                    <a:lnTo>
                      <a:pt x="96" y="166"/>
                    </a:lnTo>
                    <a:lnTo>
                      <a:pt x="92" y="172"/>
                    </a:lnTo>
                    <a:lnTo>
                      <a:pt x="86" y="174"/>
                    </a:lnTo>
                    <a:lnTo>
                      <a:pt x="80" y="170"/>
                    </a:lnTo>
                    <a:lnTo>
                      <a:pt x="74" y="166"/>
                    </a:lnTo>
                    <a:lnTo>
                      <a:pt x="68" y="156"/>
                    </a:lnTo>
                    <a:lnTo>
                      <a:pt x="6" y="34"/>
                    </a:lnTo>
                    <a:lnTo>
                      <a:pt x="2" y="24"/>
                    </a:lnTo>
                    <a:lnTo>
                      <a:pt x="0" y="16"/>
                    </a:lnTo>
                    <a:lnTo>
                      <a:pt x="2" y="8"/>
                    </a:lnTo>
                    <a:lnTo>
                      <a:pt x="6" y="2"/>
                    </a:lnTo>
                    <a:close/>
                  </a:path>
                </a:pathLst>
              </a:custGeom>
              <a:solidFill>
                <a:srgbClr val="FFFF99"/>
              </a:solidFill>
              <a:ln w="28575">
                <a:solidFill>
                  <a:srgbClr val="000000"/>
                </a:solidFill>
                <a:round/>
                <a:headEnd/>
                <a:tailEnd/>
              </a:ln>
            </p:spPr>
            <p:txBody>
              <a:bodyPr/>
              <a:lstStyle/>
              <a:p>
                <a:endParaRPr lang="zh-TW" altLang="en-US" smtClean="0">
                  <a:solidFill>
                    <a:srgbClr val="000000"/>
                  </a:solidFill>
                  <a:ea typeface="新細明體" charset="-120"/>
                </a:endParaRPr>
              </a:p>
            </p:txBody>
          </p:sp>
          <p:grpSp>
            <p:nvGrpSpPr>
              <p:cNvPr id="15" name="Group 265"/>
              <p:cNvGrpSpPr>
                <a:grpSpLocks/>
              </p:cNvGrpSpPr>
              <p:nvPr/>
            </p:nvGrpSpPr>
            <p:grpSpPr bwMode="auto">
              <a:xfrm>
                <a:off x="3276" y="2770"/>
                <a:ext cx="108" cy="132"/>
                <a:chOff x="1436" y="1824"/>
                <a:chExt cx="58" cy="102"/>
              </a:xfrm>
            </p:grpSpPr>
            <p:sp>
              <p:nvSpPr>
                <p:cNvPr id="127" name="Freeform 266"/>
                <p:cNvSpPr>
                  <a:spLocks/>
                </p:cNvSpPr>
                <p:nvPr/>
              </p:nvSpPr>
              <p:spPr bwMode="auto">
                <a:xfrm>
                  <a:off x="1440" y="1838"/>
                  <a:ext cx="54" cy="88"/>
                </a:xfrm>
                <a:custGeom>
                  <a:avLst/>
                  <a:gdLst>
                    <a:gd name="T0" fmla="*/ 6 w 54"/>
                    <a:gd name="T1" fmla="*/ 2 h 88"/>
                    <a:gd name="T2" fmla="*/ 12 w 54"/>
                    <a:gd name="T3" fmla="*/ 0 h 88"/>
                    <a:gd name="T4" fmla="*/ 18 w 54"/>
                    <a:gd name="T5" fmla="*/ 2 h 88"/>
                    <a:gd name="T6" fmla="*/ 26 w 54"/>
                    <a:gd name="T7" fmla="*/ 8 h 88"/>
                    <a:gd name="T8" fmla="*/ 30 w 54"/>
                    <a:gd name="T9" fmla="*/ 16 h 88"/>
                    <a:gd name="T10" fmla="*/ 50 w 54"/>
                    <a:gd name="T11" fmla="*/ 54 h 88"/>
                    <a:gd name="T12" fmla="*/ 54 w 54"/>
                    <a:gd name="T13" fmla="*/ 64 h 88"/>
                    <a:gd name="T14" fmla="*/ 54 w 54"/>
                    <a:gd name="T15" fmla="*/ 72 h 88"/>
                    <a:gd name="T16" fmla="*/ 52 w 54"/>
                    <a:gd name="T17" fmla="*/ 80 h 88"/>
                    <a:gd name="T18" fmla="*/ 48 w 54"/>
                    <a:gd name="T19" fmla="*/ 86 h 88"/>
                    <a:gd name="T20" fmla="*/ 42 w 54"/>
                    <a:gd name="T21" fmla="*/ 88 h 88"/>
                    <a:gd name="T22" fmla="*/ 36 w 54"/>
                    <a:gd name="T23" fmla="*/ 84 h 88"/>
                    <a:gd name="T24" fmla="*/ 30 w 54"/>
                    <a:gd name="T25" fmla="*/ 80 h 88"/>
                    <a:gd name="T26" fmla="*/ 24 w 54"/>
                    <a:gd name="T27" fmla="*/ 72 h 88"/>
                    <a:gd name="T28" fmla="*/ 4 w 54"/>
                    <a:gd name="T29" fmla="*/ 32 h 88"/>
                    <a:gd name="T30" fmla="*/ 0 w 54"/>
                    <a:gd name="T31" fmla="*/ 24 h 88"/>
                    <a:gd name="T32" fmla="*/ 0 w 54"/>
                    <a:gd name="T33" fmla="*/ 14 h 88"/>
                    <a:gd name="T34" fmla="*/ 2 w 54"/>
                    <a:gd name="T35" fmla="*/ 6 h 88"/>
                    <a:gd name="T36" fmla="*/ 6 w 54"/>
                    <a:gd name="T37" fmla="*/ 2 h 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
                    <a:gd name="T58" fmla="*/ 0 h 88"/>
                    <a:gd name="T59" fmla="*/ 54 w 54"/>
                    <a:gd name="T60" fmla="*/ 88 h 8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 h="88">
                      <a:moveTo>
                        <a:pt x="6" y="2"/>
                      </a:moveTo>
                      <a:lnTo>
                        <a:pt x="12" y="0"/>
                      </a:lnTo>
                      <a:lnTo>
                        <a:pt x="18" y="2"/>
                      </a:lnTo>
                      <a:lnTo>
                        <a:pt x="26" y="8"/>
                      </a:lnTo>
                      <a:lnTo>
                        <a:pt x="30" y="16"/>
                      </a:lnTo>
                      <a:lnTo>
                        <a:pt x="50" y="54"/>
                      </a:lnTo>
                      <a:lnTo>
                        <a:pt x="54" y="64"/>
                      </a:lnTo>
                      <a:lnTo>
                        <a:pt x="54" y="72"/>
                      </a:lnTo>
                      <a:lnTo>
                        <a:pt x="52" y="80"/>
                      </a:lnTo>
                      <a:lnTo>
                        <a:pt x="48" y="86"/>
                      </a:lnTo>
                      <a:lnTo>
                        <a:pt x="42" y="88"/>
                      </a:lnTo>
                      <a:lnTo>
                        <a:pt x="36" y="84"/>
                      </a:lnTo>
                      <a:lnTo>
                        <a:pt x="30" y="80"/>
                      </a:lnTo>
                      <a:lnTo>
                        <a:pt x="24" y="72"/>
                      </a:lnTo>
                      <a:lnTo>
                        <a:pt x="4" y="32"/>
                      </a:lnTo>
                      <a:lnTo>
                        <a:pt x="0" y="24"/>
                      </a:lnTo>
                      <a:lnTo>
                        <a:pt x="0" y="14"/>
                      </a:lnTo>
                      <a:lnTo>
                        <a:pt x="2" y="6"/>
                      </a:lnTo>
                      <a:lnTo>
                        <a:pt x="6" y="2"/>
                      </a:lnTo>
                      <a:close/>
                    </a:path>
                  </a:pathLst>
                </a:custGeom>
                <a:solidFill>
                  <a:srgbClr val="009900"/>
                </a:solidFill>
                <a:ln w="28575">
                  <a:solidFill>
                    <a:schemeClr val="bg1"/>
                  </a:solidFill>
                  <a:round/>
                  <a:headEnd/>
                  <a:tailEnd/>
                </a:ln>
              </p:spPr>
              <p:txBody>
                <a:bodyPr/>
                <a:lstStyle/>
                <a:p>
                  <a:endParaRPr lang="zh-TW" altLang="en-US" smtClean="0">
                    <a:solidFill>
                      <a:srgbClr val="000000"/>
                    </a:solidFill>
                    <a:ea typeface="新細明體" charset="-120"/>
                  </a:endParaRPr>
                </a:p>
              </p:txBody>
            </p:sp>
            <p:sp>
              <p:nvSpPr>
                <p:cNvPr id="128" name="Freeform 267"/>
                <p:cNvSpPr>
                  <a:spLocks/>
                </p:cNvSpPr>
                <p:nvPr/>
              </p:nvSpPr>
              <p:spPr bwMode="auto">
                <a:xfrm>
                  <a:off x="1436" y="1824"/>
                  <a:ext cx="22" cy="24"/>
                </a:xfrm>
                <a:custGeom>
                  <a:avLst/>
                  <a:gdLst>
                    <a:gd name="T0" fmla="*/ 2 w 22"/>
                    <a:gd name="T1" fmla="*/ 24 h 24"/>
                    <a:gd name="T2" fmla="*/ 0 w 22"/>
                    <a:gd name="T3" fmla="*/ 20 h 24"/>
                    <a:gd name="T4" fmla="*/ 2 w 22"/>
                    <a:gd name="T5" fmla="*/ 18 h 24"/>
                    <a:gd name="T6" fmla="*/ 0 w 22"/>
                    <a:gd name="T7" fmla="*/ 12 h 24"/>
                    <a:gd name="T8" fmla="*/ 0 w 22"/>
                    <a:gd name="T9" fmla="*/ 10 h 24"/>
                    <a:gd name="T10" fmla="*/ 0 w 22"/>
                    <a:gd name="T11" fmla="*/ 10 h 24"/>
                    <a:gd name="T12" fmla="*/ 2 w 22"/>
                    <a:gd name="T13" fmla="*/ 14 h 24"/>
                    <a:gd name="T14" fmla="*/ 4 w 22"/>
                    <a:gd name="T15" fmla="*/ 14 h 24"/>
                    <a:gd name="T16" fmla="*/ 4 w 22"/>
                    <a:gd name="T17" fmla="*/ 16 h 24"/>
                    <a:gd name="T18" fmla="*/ 6 w 22"/>
                    <a:gd name="T19" fmla="*/ 16 h 24"/>
                    <a:gd name="T20" fmla="*/ 8 w 22"/>
                    <a:gd name="T21" fmla="*/ 18 h 24"/>
                    <a:gd name="T22" fmla="*/ 10 w 22"/>
                    <a:gd name="T23" fmla="*/ 20 h 24"/>
                    <a:gd name="T24" fmla="*/ 10 w 22"/>
                    <a:gd name="T25" fmla="*/ 18 h 24"/>
                    <a:gd name="T26" fmla="*/ 10 w 22"/>
                    <a:gd name="T27" fmla="*/ 14 h 24"/>
                    <a:gd name="T28" fmla="*/ 12 w 22"/>
                    <a:gd name="T29" fmla="*/ 8 h 24"/>
                    <a:gd name="T30" fmla="*/ 14 w 22"/>
                    <a:gd name="T31" fmla="*/ 4 h 24"/>
                    <a:gd name="T32" fmla="*/ 12 w 22"/>
                    <a:gd name="T33" fmla="*/ 2 h 24"/>
                    <a:gd name="T34" fmla="*/ 12 w 22"/>
                    <a:gd name="T35" fmla="*/ 0 h 24"/>
                    <a:gd name="T36" fmla="*/ 14 w 22"/>
                    <a:gd name="T37" fmla="*/ 2 h 24"/>
                    <a:gd name="T38" fmla="*/ 14 w 22"/>
                    <a:gd name="T39" fmla="*/ 4 h 24"/>
                    <a:gd name="T40" fmla="*/ 14 w 22"/>
                    <a:gd name="T41" fmla="*/ 4 h 24"/>
                    <a:gd name="T42" fmla="*/ 16 w 22"/>
                    <a:gd name="T43" fmla="*/ 8 h 24"/>
                    <a:gd name="T44" fmla="*/ 18 w 22"/>
                    <a:gd name="T45" fmla="*/ 8 h 24"/>
                    <a:gd name="T46" fmla="*/ 20 w 22"/>
                    <a:gd name="T47" fmla="*/ 12 h 24"/>
                    <a:gd name="T48" fmla="*/ 22 w 22"/>
                    <a:gd name="T49" fmla="*/ 14 h 24"/>
                    <a:gd name="T50" fmla="*/ 2 w 22"/>
                    <a:gd name="T51" fmla="*/ 24 h 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
                    <a:gd name="T79" fmla="*/ 0 h 24"/>
                    <a:gd name="T80" fmla="*/ 22 w 22"/>
                    <a:gd name="T81" fmla="*/ 24 h 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 h="24">
                      <a:moveTo>
                        <a:pt x="2" y="24"/>
                      </a:moveTo>
                      <a:lnTo>
                        <a:pt x="0" y="20"/>
                      </a:lnTo>
                      <a:lnTo>
                        <a:pt x="2" y="18"/>
                      </a:lnTo>
                      <a:lnTo>
                        <a:pt x="0" y="12"/>
                      </a:lnTo>
                      <a:lnTo>
                        <a:pt x="0" y="10"/>
                      </a:lnTo>
                      <a:lnTo>
                        <a:pt x="2" y="14"/>
                      </a:lnTo>
                      <a:lnTo>
                        <a:pt x="4" y="14"/>
                      </a:lnTo>
                      <a:lnTo>
                        <a:pt x="4" y="16"/>
                      </a:lnTo>
                      <a:lnTo>
                        <a:pt x="6" y="16"/>
                      </a:lnTo>
                      <a:lnTo>
                        <a:pt x="8" y="18"/>
                      </a:lnTo>
                      <a:lnTo>
                        <a:pt x="10" y="20"/>
                      </a:lnTo>
                      <a:lnTo>
                        <a:pt x="10" y="18"/>
                      </a:lnTo>
                      <a:lnTo>
                        <a:pt x="10" y="14"/>
                      </a:lnTo>
                      <a:lnTo>
                        <a:pt x="12" y="8"/>
                      </a:lnTo>
                      <a:lnTo>
                        <a:pt x="14" y="4"/>
                      </a:lnTo>
                      <a:lnTo>
                        <a:pt x="12" y="2"/>
                      </a:lnTo>
                      <a:lnTo>
                        <a:pt x="12" y="0"/>
                      </a:lnTo>
                      <a:lnTo>
                        <a:pt x="14" y="2"/>
                      </a:lnTo>
                      <a:lnTo>
                        <a:pt x="14" y="4"/>
                      </a:lnTo>
                      <a:lnTo>
                        <a:pt x="16" y="8"/>
                      </a:lnTo>
                      <a:lnTo>
                        <a:pt x="18" y="8"/>
                      </a:lnTo>
                      <a:lnTo>
                        <a:pt x="20" y="12"/>
                      </a:lnTo>
                      <a:lnTo>
                        <a:pt x="22" y="14"/>
                      </a:lnTo>
                      <a:lnTo>
                        <a:pt x="2" y="24"/>
                      </a:lnTo>
                      <a:close/>
                    </a:path>
                  </a:pathLst>
                </a:custGeom>
                <a:solidFill>
                  <a:srgbClr val="009900"/>
                </a:solidFill>
                <a:ln w="9525">
                  <a:solidFill>
                    <a:schemeClr val="bg1"/>
                  </a:solidFill>
                  <a:round/>
                  <a:headEnd/>
                  <a:tailEnd/>
                </a:ln>
              </p:spPr>
              <p:txBody>
                <a:bodyPr/>
                <a:lstStyle/>
                <a:p>
                  <a:endParaRPr lang="zh-TW" altLang="en-US" smtClean="0">
                    <a:solidFill>
                      <a:srgbClr val="000000"/>
                    </a:solidFill>
                    <a:ea typeface="新細明體" charset="-120"/>
                  </a:endParaRPr>
                </a:p>
              </p:txBody>
            </p:sp>
            <p:sp>
              <p:nvSpPr>
                <p:cNvPr id="129" name="Freeform 268"/>
                <p:cNvSpPr>
                  <a:spLocks/>
                </p:cNvSpPr>
                <p:nvPr/>
              </p:nvSpPr>
              <p:spPr bwMode="auto">
                <a:xfrm>
                  <a:off x="1436" y="1824"/>
                  <a:ext cx="22" cy="24"/>
                </a:xfrm>
                <a:custGeom>
                  <a:avLst/>
                  <a:gdLst>
                    <a:gd name="T0" fmla="*/ 2 w 22"/>
                    <a:gd name="T1" fmla="*/ 24 h 24"/>
                    <a:gd name="T2" fmla="*/ 0 w 22"/>
                    <a:gd name="T3" fmla="*/ 20 h 24"/>
                    <a:gd name="T4" fmla="*/ 2 w 22"/>
                    <a:gd name="T5" fmla="*/ 18 h 24"/>
                    <a:gd name="T6" fmla="*/ 0 w 22"/>
                    <a:gd name="T7" fmla="*/ 12 h 24"/>
                    <a:gd name="T8" fmla="*/ 0 w 22"/>
                    <a:gd name="T9" fmla="*/ 10 h 24"/>
                    <a:gd name="T10" fmla="*/ 0 w 22"/>
                    <a:gd name="T11" fmla="*/ 10 h 24"/>
                    <a:gd name="T12" fmla="*/ 2 w 22"/>
                    <a:gd name="T13" fmla="*/ 14 h 24"/>
                    <a:gd name="T14" fmla="*/ 4 w 22"/>
                    <a:gd name="T15" fmla="*/ 14 h 24"/>
                    <a:gd name="T16" fmla="*/ 4 w 22"/>
                    <a:gd name="T17" fmla="*/ 16 h 24"/>
                    <a:gd name="T18" fmla="*/ 6 w 22"/>
                    <a:gd name="T19" fmla="*/ 16 h 24"/>
                    <a:gd name="T20" fmla="*/ 8 w 22"/>
                    <a:gd name="T21" fmla="*/ 18 h 24"/>
                    <a:gd name="T22" fmla="*/ 10 w 22"/>
                    <a:gd name="T23" fmla="*/ 20 h 24"/>
                    <a:gd name="T24" fmla="*/ 10 w 22"/>
                    <a:gd name="T25" fmla="*/ 18 h 24"/>
                    <a:gd name="T26" fmla="*/ 10 w 22"/>
                    <a:gd name="T27" fmla="*/ 14 h 24"/>
                    <a:gd name="T28" fmla="*/ 12 w 22"/>
                    <a:gd name="T29" fmla="*/ 8 h 24"/>
                    <a:gd name="T30" fmla="*/ 14 w 22"/>
                    <a:gd name="T31" fmla="*/ 4 h 24"/>
                    <a:gd name="T32" fmla="*/ 12 w 22"/>
                    <a:gd name="T33" fmla="*/ 2 h 24"/>
                    <a:gd name="T34" fmla="*/ 12 w 22"/>
                    <a:gd name="T35" fmla="*/ 0 h 24"/>
                    <a:gd name="T36" fmla="*/ 14 w 22"/>
                    <a:gd name="T37" fmla="*/ 2 h 24"/>
                    <a:gd name="T38" fmla="*/ 14 w 22"/>
                    <a:gd name="T39" fmla="*/ 4 h 24"/>
                    <a:gd name="T40" fmla="*/ 14 w 22"/>
                    <a:gd name="T41" fmla="*/ 4 h 24"/>
                    <a:gd name="T42" fmla="*/ 16 w 22"/>
                    <a:gd name="T43" fmla="*/ 8 h 24"/>
                    <a:gd name="T44" fmla="*/ 18 w 22"/>
                    <a:gd name="T45" fmla="*/ 8 h 24"/>
                    <a:gd name="T46" fmla="*/ 20 w 22"/>
                    <a:gd name="T47" fmla="*/ 12 h 24"/>
                    <a:gd name="T48" fmla="*/ 22 w 22"/>
                    <a:gd name="T49" fmla="*/ 14 h 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
                    <a:gd name="T76" fmla="*/ 0 h 24"/>
                    <a:gd name="T77" fmla="*/ 22 w 22"/>
                    <a:gd name="T78" fmla="*/ 24 h 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 h="24">
                      <a:moveTo>
                        <a:pt x="2" y="24"/>
                      </a:moveTo>
                      <a:lnTo>
                        <a:pt x="0" y="20"/>
                      </a:lnTo>
                      <a:lnTo>
                        <a:pt x="2" y="18"/>
                      </a:lnTo>
                      <a:lnTo>
                        <a:pt x="0" y="12"/>
                      </a:lnTo>
                      <a:lnTo>
                        <a:pt x="0" y="10"/>
                      </a:lnTo>
                      <a:lnTo>
                        <a:pt x="2" y="14"/>
                      </a:lnTo>
                      <a:lnTo>
                        <a:pt x="4" y="14"/>
                      </a:lnTo>
                      <a:lnTo>
                        <a:pt x="4" y="16"/>
                      </a:lnTo>
                      <a:lnTo>
                        <a:pt x="6" y="16"/>
                      </a:lnTo>
                      <a:lnTo>
                        <a:pt x="8" y="18"/>
                      </a:lnTo>
                      <a:lnTo>
                        <a:pt x="10" y="20"/>
                      </a:lnTo>
                      <a:lnTo>
                        <a:pt x="10" y="18"/>
                      </a:lnTo>
                      <a:lnTo>
                        <a:pt x="10" y="14"/>
                      </a:lnTo>
                      <a:lnTo>
                        <a:pt x="12" y="8"/>
                      </a:lnTo>
                      <a:lnTo>
                        <a:pt x="14" y="4"/>
                      </a:lnTo>
                      <a:lnTo>
                        <a:pt x="12" y="2"/>
                      </a:lnTo>
                      <a:lnTo>
                        <a:pt x="12" y="0"/>
                      </a:lnTo>
                      <a:lnTo>
                        <a:pt x="14" y="2"/>
                      </a:lnTo>
                      <a:lnTo>
                        <a:pt x="14" y="4"/>
                      </a:lnTo>
                      <a:lnTo>
                        <a:pt x="16" y="8"/>
                      </a:lnTo>
                      <a:lnTo>
                        <a:pt x="18" y="8"/>
                      </a:lnTo>
                      <a:lnTo>
                        <a:pt x="20" y="12"/>
                      </a:lnTo>
                      <a:lnTo>
                        <a:pt x="22" y="14"/>
                      </a:lnTo>
                    </a:path>
                  </a:pathLst>
                </a:custGeom>
                <a:solidFill>
                  <a:srgbClr val="009900"/>
                </a:solidFill>
                <a:ln w="28575">
                  <a:solidFill>
                    <a:schemeClr val="bg1"/>
                  </a:solidFill>
                  <a:round/>
                  <a:headEnd/>
                  <a:tailEnd/>
                </a:ln>
              </p:spPr>
              <p:txBody>
                <a:bodyPr/>
                <a:lstStyle/>
                <a:p>
                  <a:endParaRPr lang="zh-TW" altLang="en-US" smtClean="0">
                    <a:solidFill>
                      <a:srgbClr val="000000"/>
                    </a:solidFill>
                    <a:ea typeface="新細明體" charset="-120"/>
                  </a:endParaRPr>
                </a:p>
              </p:txBody>
            </p:sp>
          </p:grpSp>
          <p:grpSp>
            <p:nvGrpSpPr>
              <p:cNvPr id="16" name="Group 269"/>
              <p:cNvGrpSpPr>
                <a:grpSpLocks/>
              </p:cNvGrpSpPr>
              <p:nvPr/>
            </p:nvGrpSpPr>
            <p:grpSpPr bwMode="auto">
              <a:xfrm>
                <a:off x="3324" y="2739"/>
                <a:ext cx="108" cy="130"/>
                <a:chOff x="1466" y="1808"/>
                <a:chExt cx="58" cy="100"/>
              </a:xfrm>
            </p:grpSpPr>
            <p:sp>
              <p:nvSpPr>
                <p:cNvPr id="124" name="Freeform 270"/>
                <p:cNvSpPr>
                  <a:spLocks/>
                </p:cNvSpPr>
                <p:nvPr/>
              </p:nvSpPr>
              <p:spPr bwMode="auto">
                <a:xfrm>
                  <a:off x="1470" y="1822"/>
                  <a:ext cx="54" cy="86"/>
                </a:xfrm>
                <a:custGeom>
                  <a:avLst/>
                  <a:gdLst>
                    <a:gd name="T0" fmla="*/ 6 w 54"/>
                    <a:gd name="T1" fmla="*/ 0 h 86"/>
                    <a:gd name="T2" fmla="*/ 12 w 54"/>
                    <a:gd name="T3" fmla="*/ 0 h 86"/>
                    <a:gd name="T4" fmla="*/ 18 w 54"/>
                    <a:gd name="T5" fmla="*/ 2 h 86"/>
                    <a:gd name="T6" fmla="*/ 26 w 54"/>
                    <a:gd name="T7" fmla="*/ 8 h 86"/>
                    <a:gd name="T8" fmla="*/ 30 w 54"/>
                    <a:gd name="T9" fmla="*/ 16 h 86"/>
                    <a:gd name="T10" fmla="*/ 50 w 54"/>
                    <a:gd name="T11" fmla="*/ 54 h 86"/>
                    <a:gd name="T12" fmla="*/ 54 w 54"/>
                    <a:gd name="T13" fmla="*/ 64 h 86"/>
                    <a:gd name="T14" fmla="*/ 54 w 54"/>
                    <a:gd name="T15" fmla="*/ 72 h 86"/>
                    <a:gd name="T16" fmla="*/ 54 w 54"/>
                    <a:gd name="T17" fmla="*/ 80 h 86"/>
                    <a:gd name="T18" fmla="*/ 50 w 54"/>
                    <a:gd name="T19" fmla="*/ 86 h 86"/>
                    <a:gd name="T20" fmla="*/ 44 w 54"/>
                    <a:gd name="T21" fmla="*/ 86 h 86"/>
                    <a:gd name="T22" fmla="*/ 36 w 54"/>
                    <a:gd name="T23" fmla="*/ 84 h 86"/>
                    <a:gd name="T24" fmla="*/ 30 w 54"/>
                    <a:gd name="T25" fmla="*/ 80 h 86"/>
                    <a:gd name="T26" fmla="*/ 24 w 54"/>
                    <a:gd name="T27" fmla="*/ 70 h 86"/>
                    <a:gd name="T28" fmla="*/ 4 w 54"/>
                    <a:gd name="T29" fmla="*/ 32 h 86"/>
                    <a:gd name="T30" fmla="*/ 2 w 54"/>
                    <a:gd name="T31" fmla="*/ 24 h 86"/>
                    <a:gd name="T32" fmla="*/ 0 w 54"/>
                    <a:gd name="T33" fmla="*/ 14 h 86"/>
                    <a:gd name="T34" fmla="*/ 2 w 54"/>
                    <a:gd name="T35" fmla="*/ 6 h 86"/>
                    <a:gd name="T36" fmla="*/ 6 w 54"/>
                    <a:gd name="T37" fmla="*/ 0 h 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
                    <a:gd name="T58" fmla="*/ 0 h 86"/>
                    <a:gd name="T59" fmla="*/ 54 w 54"/>
                    <a:gd name="T60" fmla="*/ 86 h 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 h="86">
                      <a:moveTo>
                        <a:pt x="6" y="0"/>
                      </a:moveTo>
                      <a:lnTo>
                        <a:pt x="12" y="0"/>
                      </a:lnTo>
                      <a:lnTo>
                        <a:pt x="18" y="2"/>
                      </a:lnTo>
                      <a:lnTo>
                        <a:pt x="26" y="8"/>
                      </a:lnTo>
                      <a:lnTo>
                        <a:pt x="30" y="16"/>
                      </a:lnTo>
                      <a:lnTo>
                        <a:pt x="50" y="54"/>
                      </a:lnTo>
                      <a:lnTo>
                        <a:pt x="54" y="64"/>
                      </a:lnTo>
                      <a:lnTo>
                        <a:pt x="54" y="72"/>
                      </a:lnTo>
                      <a:lnTo>
                        <a:pt x="54" y="80"/>
                      </a:lnTo>
                      <a:lnTo>
                        <a:pt x="50" y="86"/>
                      </a:lnTo>
                      <a:lnTo>
                        <a:pt x="44" y="86"/>
                      </a:lnTo>
                      <a:lnTo>
                        <a:pt x="36" y="84"/>
                      </a:lnTo>
                      <a:lnTo>
                        <a:pt x="30" y="80"/>
                      </a:lnTo>
                      <a:lnTo>
                        <a:pt x="24" y="70"/>
                      </a:lnTo>
                      <a:lnTo>
                        <a:pt x="4" y="32"/>
                      </a:lnTo>
                      <a:lnTo>
                        <a:pt x="2" y="24"/>
                      </a:lnTo>
                      <a:lnTo>
                        <a:pt x="0" y="14"/>
                      </a:lnTo>
                      <a:lnTo>
                        <a:pt x="2" y="6"/>
                      </a:lnTo>
                      <a:lnTo>
                        <a:pt x="6" y="0"/>
                      </a:lnTo>
                      <a:close/>
                    </a:path>
                  </a:pathLst>
                </a:custGeom>
                <a:solidFill>
                  <a:srgbClr val="009900"/>
                </a:solidFill>
                <a:ln w="28575">
                  <a:solidFill>
                    <a:schemeClr val="bg1"/>
                  </a:solidFill>
                  <a:round/>
                  <a:headEnd/>
                  <a:tailEnd/>
                </a:ln>
              </p:spPr>
              <p:txBody>
                <a:bodyPr/>
                <a:lstStyle/>
                <a:p>
                  <a:endParaRPr lang="zh-TW" altLang="en-US" smtClean="0">
                    <a:solidFill>
                      <a:srgbClr val="000000"/>
                    </a:solidFill>
                    <a:ea typeface="新細明體" charset="-120"/>
                  </a:endParaRPr>
                </a:p>
              </p:txBody>
            </p:sp>
            <p:sp>
              <p:nvSpPr>
                <p:cNvPr id="125" name="Freeform 271"/>
                <p:cNvSpPr>
                  <a:spLocks/>
                </p:cNvSpPr>
                <p:nvPr/>
              </p:nvSpPr>
              <p:spPr bwMode="auto">
                <a:xfrm>
                  <a:off x="1466" y="1808"/>
                  <a:ext cx="22" cy="24"/>
                </a:xfrm>
                <a:custGeom>
                  <a:avLst/>
                  <a:gdLst>
                    <a:gd name="T0" fmla="*/ 2 w 22"/>
                    <a:gd name="T1" fmla="*/ 24 h 24"/>
                    <a:gd name="T2" fmla="*/ 0 w 22"/>
                    <a:gd name="T3" fmla="*/ 20 h 24"/>
                    <a:gd name="T4" fmla="*/ 2 w 22"/>
                    <a:gd name="T5" fmla="*/ 18 h 24"/>
                    <a:gd name="T6" fmla="*/ 0 w 22"/>
                    <a:gd name="T7" fmla="*/ 12 h 24"/>
                    <a:gd name="T8" fmla="*/ 0 w 22"/>
                    <a:gd name="T9" fmla="*/ 10 h 24"/>
                    <a:gd name="T10" fmla="*/ 2 w 22"/>
                    <a:gd name="T11" fmla="*/ 10 h 24"/>
                    <a:gd name="T12" fmla="*/ 2 w 22"/>
                    <a:gd name="T13" fmla="*/ 14 h 24"/>
                    <a:gd name="T14" fmla="*/ 4 w 22"/>
                    <a:gd name="T15" fmla="*/ 14 h 24"/>
                    <a:gd name="T16" fmla="*/ 6 w 22"/>
                    <a:gd name="T17" fmla="*/ 16 h 24"/>
                    <a:gd name="T18" fmla="*/ 6 w 22"/>
                    <a:gd name="T19" fmla="*/ 16 h 24"/>
                    <a:gd name="T20" fmla="*/ 8 w 22"/>
                    <a:gd name="T21" fmla="*/ 18 h 24"/>
                    <a:gd name="T22" fmla="*/ 10 w 22"/>
                    <a:gd name="T23" fmla="*/ 18 h 24"/>
                    <a:gd name="T24" fmla="*/ 12 w 22"/>
                    <a:gd name="T25" fmla="*/ 16 h 24"/>
                    <a:gd name="T26" fmla="*/ 10 w 22"/>
                    <a:gd name="T27" fmla="*/ 14 h 24"/>
                    <a:gd name="T28" fmla="*/ 12 w 22"/>
                    <a:gd name="T29" fmla="*/ 8 h 24"/>
                    <a:gd name="T30" fmla="*/ 14 w 22"/>
                    <a:gd name="T31" fmla="*/ 4 h 24"/>
                    <a:gd name="T32" fmla="*/ 12 w 22"/>
                    <a:gd name="T33" fmla="*/ 2 h 24"/>
                    <a:gd name="T34" fmla="*/ 12 w 22"/>
                    <a:gd name="T35" fmla="*/ 0 h 24"/>
                    <a:gd name="T36" fmla="*/ 14 w 22"/>
                    <a:gd name="T37" fmla="*/ 2 h 24"/>
                    <a:gd name="T38" fmla="*/ 14 w 22"/>
                    <a:gd name="T39" fmla="*/ 4 h 24"/>
                    <a:gd name="T40" fmla="*/ 16 w 22"/>
                    <a:gd name="T41" fmla="*/ 4 h 24"/>
                    <a:gd name="T42" fmla="*/ 16 w 22"/>
                    <a:gd name="T43" fmla="*/ 8 h 24"/>
                    <a:gd name="T44" fmla="*/ 18 w 22"/>
                    <a:gd name="T45" fmla="*/ 8 h 24"/>
                    <a:gd name="T46" fmla="*/ 20 w 22"/>
                    <a:gd name="T47" fmla="*/ 12 h 24"/>
                    <a:gd name="T48" fmla="*/ 22 w 22"/>
                    <a:gd name="T49" fmla="*/ 14 h 24"/>
                    <a:gd name="T50" fmla="*/ 2 w 22"/>
                    <a:gd name="T51" fmla="*/ 24 h 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
                    <a:gd name="T79" fmla="*/ 0 h 24"/>
                    <a:gd name="T80" fmla="*/ 22 w 22"/>
                    <a:gd name="T81" fmla="*/ 24 h 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 h="24">
                      <a:moveTo>
                        <a:pt x="2" y="24"/>
                      </a:moveTo>
                      <a:lnTo>
                        <a:pt x="0" y="20"/>
                      </a:lnTo>
                      <a:lnTo>
                        <a:pt x="2" y="18"/>
                      </a:lnTo>
                      <a:lnTo>
                        <a:pt x="0" y="12"/>
                      </a:lnTo>
                      <a:lnTo>
                        <a:pt x="0" y="10"/>
                      </a:lnTo>
                      <a:lnTo>
                        <a:pt x="2" y="10"/>
                      </a:lnTo>
                      <a:lnTo>
                        <a:pt x="2" y="14"/>
                      </a:lnTo>
                      <a:lnTo>
                        <a:pt x="4" y="14"/>
                      </a:lnTo>
                      <a:lnTo>
                        <a:pt x="6" y="16"/>
                      </a:lnTo>
                      <a:lnTo>
                        <a:pt x="8" y="18"/>
                      </a:lnTo>
                      <a:lnTo>
                        <a:pt x="10" y="18"/>
                      </a:lnTo>
                      <a:lnTo>
                        <a:pt x="12" y="16"/>
                      </a:lnTo>
                      <a:lnTo>
                        <a:pt x="10" y="14"/>
                      </a:lnTo>
                      <a:lnTo>
                        <a:pt x="12" y="8"/>
                      </a:lnTo>
                      <a:lnTo>
                        <a:pt x="14" y="4"/>
                      </a:lnTo>
                      <a:lnTo>
                        <a:pt x="12" y="2"/>
                      </a:lnTo>
                      <a:lnTo>
                        <a:pt x="12" y="0"/>
                      </a:lnTo>
                      <a:lnTo>
                        <a:pt x="14" y="2"/>
                      </a:lnTo>
                      <a:lnTo>
                        <a:pt x="14" y="4"/>
                      </a:lnTo>
                      <a:lnTo>
                        <a:pt x="16" y="4"/>
                      </a:lnTo>
                      <a:lnTo>
                        <a:pt x="16" y="8"/>
                      </a:lnTo>
                      <a:lnTo>
                        <a:pt x="18" y="8"/>
                      </a:lnTo>
                      <a:lnTo>
                        <a:pt x="20" y="12"/>
                      </a:lnTo>
                      <a:lnTo>
                        <a:pt x="22" y="14"/>
                      </a:lnTo>
                      <a:lnTo>
                        <a:pt x="2" y="24"/>
                      </a:lnTo>
                      <a:close/>
                    </a:path>
                  </a:pathLst>
                </a:custGeom>
                <a:solidFill>
                  <a:srgbClr val="009900"/>
                </a:solidFill>
                <a:ln w="9525">
                  <a:solidFill>
                    <a:schemeClr val="bg1"/>
                  </a:solidFill>
                  <a:round/>
                  <a:headEnd/>
                  <a:tailEnd/>
                </a:ln>
              </p:spPr>
              <p:txBody>
                <a:bodyPr/>
                <a:lstStyle/>
                <a:p>
                  <a:endParaRPr lang="zh-TW" altLang="en-US" smtClean="0">
                    <a:solidFill>
                      <a:srgbClr val="000000"/>
                    </a:solidFill>
                    <a:ea typeface="新細明體" charset="-120"/>
                  </a:endParaRPr>
                </a:p>
              </p:txBody>
            </p:sp>
            <p:sp>
              <p:nvSpPr>
                <p:cNvPr id="126" name="Freeform 272"/>
                <p:cNvSpPr>
                  <a:spLocks/>
                </p:cNvSpPr>
                <p:nvPr/>
              </p:nvSpPr>
              <p:spPr bwMode="auto">
                <a:xfrm>
                  <a:off x="1466" y="1808"/>
                  <a:ext cx="22" cy="24"/>
                </a:xfrm>
                <a:custGeom>
                  <a:avLst/>
                  <a:gdLst>
                    <a:gd name="T0" fmla="*/ 2 w 22"/>
                    <a:gd name="T1" fmla="*/ 24 h 24"/>
                    <a:gd name="T2" fmla="*/ 0 w 22"/>
                    <a:gd name="T3" fmla="*/ 20 h 24"/>
                    <a:gd name="T4" fmla="*/ 2 w 22"/>
                    <a:gd name="T5" fmla="*/ 18 h 24"/>
                    <a:gd name="T6" fmla="*/ 0 w 22"/>
                    <a:gd name="T7" fmla="*/ 12 h 24"/>
                    <a:gd name="T8" fmla="*/ 0 w 22"/>
                    <a:gd name="T9" fmla="*/ 10 h 24"/>
                    <a:gd name="T10" fmla="*/ 2 w 22"/>
                    <a:gd name="T11" fmla="*/ 10 h 24"/>
                    <a:gd name="T12" fmla="*/ 2 w 22"/>
                    <a:gd name="T13" fmla="*/ 14 h 24"/>
                    <a:gd name="T14" fmla="*/ 4 w 22"/>
                    <a:gd name="T15" fmla="*/ 14 h 24"/>
                    <a:gd name="T16" fmla="*/ 6 w 22"/>
                    <a:gd name="T17" fmla="*/ 16 h 24"/>
                    <a:gd name="T18" fmla="*/ 6 w 22"/>
                    <a:gd name="T19" fmla="*/ 16 h 24"/>
                    <a:gd name="T20" fmla="*/ 8 w 22"/>
                    <a:gd name="T21" fmla="*/ 18 h 24"/>
                    <a:gd name="T22" fmla="*/ 10 w 22"/>
                    <a:gd name="T23" fmla="*/ 18 h 24"/>
                    <a:gd name="T24" fmla="*/ 12 w 22"/>
                    <a:gd name="T25" fmla="*/ 16 h 24"/>
                    <a:gd name="T26" fmla="*/ 10 w 22"/>
                    <a:gd name="T27" fmla="*/ 14 h 24"/>
                    <a:gd name="T28" fmla="*/ 12 w 22"/>
                    <a:gd name="T29" fmla="*/ 8 h 24"/>
                    <a:gd name="T30" fmla="*/ 14 w 22"/>
                    <a:gd name="T31" fmla="*/ 4 h 24"/>
                    <a:gd name="T32" fmla="*/ 12 w 22"/>
                    <a:gd name="T33" fmla="*/ 2 h 24"/>
                    <a:gd name="T34" fmla="*/ 12 w 22"/>
                    <a:gd name="T35" fmla="*/ 0 h 24"/>
                    <a:gd name="T36" fmla="*/ 14 w 22"/>
                    <a:gd name="T37" fmla="*/ 2 h 24"/>
                    <a:gd name="T38" fmla="*/ 14 w 22"/>
                    <a:gd name="T39" fmla="*/ 4 h 24"/>
                    <a:gd name="T40" fmla="*/ 16 w 22"/>
                    <a:gd name="T41" fmla="*/ 4 h 24"/>
                    <a:gd name="T42" fmla="*/ 16 w 22"/>
                    <a:gd name="T43" fmla="*/ 8 h 24"/>
                    <a:gd name="T44" fmla="*/ 18 w 22"/>
                    <a:gd name="T45" fmla="*/ 8 h 24"/>
                    <a:gd name="T46" fmla="*/ 20 w 22"/>
                    <a:gd name="T47" fmla="*/ 12 h 24"/>
                    <a:gd name="T48" fmla="*/ 22 w 22"/>
                    <a:gd name="T49" fmla="*/ 14 h 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
                    <a:gd name="T76" fmla="*/ 0 h 24"/>
                    <a:gd name="T77" fmla="*/ 22 w 22"/>
                    <a:gd name="T78" fmla="*/ 24 h 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 h="24">
                      <a:moveTo>
                        <a:pt x="2" y="24"/>
                      </a:moveTo>
                      <a:lnTo>
                        <a:pt x="0" y="20"/>
                      </a:lnTo>
                      <a:lnTo>
                        <a:pt x="2" y="18"/>
                      </a:lnTo>
                      <a:lnTo>
                        <a:pt x="0" y="12"/>
                      </a:lnTo>
                      <a:lnTo>
                        <a:pt x="0" y="10"/>
                      </a:lnTo>
                      <a:lnTo>
                        <a:pt x="2" y="10"/>
                      </a:lnTo>
                      <a:lnTo>
                        <a:pt x="2" y="14"/>
                      </a:lnTo>
                      <a:lnTo>
                        <a:pt x="4" y="14"/>
                      </a:lnTo>
                      <a:lnTo>
                        <a:pt x="6" y="16"/>
                      </a:lnTo>
                      <a:lnTo>
                        <a:pt x="8" y="18"/>
                      </a:lnTo>
                      <a:lnTo>
                        <a:pt x="10" y="18"/>
                      </a:lnTo>
                      <a:lnTo>
                        <a:pt x="12" y="16"/>
                      </a:lnTo>
                      <a:lnTo>
                        <a:pt x="10" y="14"/>
                      </a:lnTo>
                      <a:lnTo>
                        <a:pt x="12" y="8"/>
                      </a:lnTo>
                      <a:lnTo>
                        <a:pt x="14" y="4"/>
                      </a:lnTo>
                      <a:lnTo>
                        <a:pt x="12" y="2"/>
                      </a:lnTo>
                      <a:lnTo>
                        <a:pt x="12" y="0"/>
                      </a:lnTo>
                      <a:lnTo>
                        <a:pt x="14" y="2"/>
                      </a:lnTo>
                      <a:lnTo>
                        <a:pt x="14" y="4"/>
                      </a:lnTo>
                      <a:lnTo>
                        <a:pt x="16" y="4"/>
                      </a:lnTo>
                      <a:lnTo>
                        <a:pt x="16" y="8"/>
                      </a:lnTo>
                      <a:lnTo>
                        <a:pt x="18" y="8"/>
                      </a:lnTo>
                      <a:lnTo>
                        <a:pt x="20" y="12"/>
                      </a:lnTo>
                      <a:lnTo>
                        <a:pt x="22" y="14"/>
                      </a:lnTo>
                    </a:path>
                  </a:pathLst>
                </a:custGeom>
                <a:solidFill>
                  <a:srgbClr val="009900"/>
                </a:solidFill>
                <a:ln w="28575">
                  <a:solidFill>
                    <a:schemeClr val="bg1"/>
                  </a:solidFill>
                  <a:round/>
                  <a:headEnd/>
                  <a:tailEnd/>
                </a:ln>
              </p:spPr>
              <p:txBody>
                <a:bodyPr/>
                <a:lstStyle/>
                <a:p>
                  <a:endParaRPr lang="zh-TW" altLang="en-US" smtClean="0">
                    <a:solidFill>
                      <a:srgbClr val="000000"/>
                    </a:solidFill>
                    <a:ea typeface="新細明體" charset="-120"/>
                  </a:endParaRPr>
                </a:p>
              </p:txBody>
            </p:sp>
          </p:grpSp>
        </p:grpSp>
        <p:sp>
          <p:nvSpPr>
            <p:cNvPr id="110" name="Text Box 273"/>
            <p:cNvSpPr txBox="1">
              <a:spLocks noChangeArrowheads="1"/>
            </p:cNvSpPr>
            <p:nvPr/>
          </p:nvSpPr>
          <p:spPr bwMode="auto">
            <a:xfrm>
              <a:off x="161510" y="1505840"/>
              <a:ext cx="3143250" cy="39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algn="ctr" eaLnBrk="1" hangingPunct="1">
                <a:spcBef>
                  <a:spcPct val="0"/>
                </a:spcBef>
                <a:buFontTx/>
                <a:buNone/>
              </a:pPr>
              <a:r>
                <a:rPr lang="en-US" altLang="zh-TW" sz="2000" u="sng" smtClean="0">
                  <a:solidFill>
                    <a:srgbClr val="000000"/>
                  </a:solidFill>
                  <a:latin typeface="Arial" charset="0"/>
                </a:rPr>
                <a:t>Anti-</a:t>
              </a:r>
              <a:r>
                <a:rPr lang="en-US" altLang="zh-TW" sz="2000" u="sng" smtClean="0">
                  <a:solidFill>
                    <a:srgbClr val="FF0000"/>
                  </a:solidFill>
                  <a:latin typeface="Arial" charset="0"/>
                </a:rPr>
                <a:t>CH</a:t>
              </a:r>
              <a:r>
                <a:rPr lang="en-US" altLang="zh-TW" sz="2000" u="sng" baseline="-25000" smtClean="0">
                  <a:solidFill>
                    <a:srgbClr val="FF0000"/>
                  </a:solidFill>
                  <a:latin typeface="Arial" charset="0"/>
                </a:rPr>
                <a:t>3</a:t>
              </a:r>
              <a:r>
                <a:rPr lang="en-US" altLang="zh-TW" sz="2000" u="sng" smtClean="0">
                  <a:solidFill>
                    <a:srgbClr val="FF0000"/>
                  </a:solidFill>
                  <a:latin typeface="Arial" charset="0"/>
                </a:rPr>
                <a:t>O</a:t>
              </a:r>
              <a:r>
                <a:rPr lang="en-US" altLang="zh-TW" sz="2000" u="sng" smtClean="0">
                  <a:solidFill>
                    <a:srgbClr val="000000"/>
                  </a:solidFill>
                  <a:latin typeface="Arial" charset="0"/>
                </a:rPr>
                <a:t>-PEG (2 Abs)</a:t>
              </a:r>
            </a:p>
          </p:txBody>
        </p:sp>
      </p:grpSp>
      <p:grpSp>
        <p:nvGrpSpPr>
          <p:cNvPr id="17" name="群組 347"/>
          <p:cNvGrpSpPr>
            <a:grpSpLocks/>
          </p:cNvGrpSpPr>
          <p:nvPr/>
        </p:nvGrpSpPr>
        <p:grpSpPr bwMode="auto">
          <a:xfrm>
            <a:off x="3935413" y="1313765"/>
            <a:ext cx="4549775" cy="708025"/>
            <a:chOff x="4343398" y="1455183"/>
            <a:chExt cx="4549081" cy="708582"/>
          </a:xfrm>
        </p:grpSpPr>
        <p:grpSp>
          <p:nvGrpSpPr>
            <p:cNvPr id="18" name="群組 398"/>
            <p:cNvGrpSpPr>
              <a:grpSpLocks/>
            </p:cNvGrpSpPr>
            <p:nvPr/>
          </p:nvGrpSpPr>
          <p:grpSpPr bwMode="auto">
            <a:xfrm>
              <a:off x="4343398" y="1500190"/>
              <a:ext cx="728663" cy="663575"/>
              <a:chOff x="4271963" y="1693844"/>
              <a:chExt cx="836612" cy="820738"/>
            </a:xfrm>
          </p:grpSpPr>
          <p:sp>
            <p:nvSpPr>
              <p:cNvPr id="142" name="Freeform 161"/>
              <p:cNvSpPr>
                <a:spLocks/>
              </p:cNvSpPr>
              <p:nvPr/>
            </p:nvSpPr>
            <p:spPr bwMode="auto">
              <a:xfrm>
                <a:off x="4300538" y="1758932"/>
                <a:ext cx="295275" cy="354013"/>
              </a:xfrm>
              <a:custGeom>
                <a:avLst/>
                <a:gdLst>
                  <a:gd name="T0" fmla="*/ 2147483647 w 98"/>
                  <a:gd name="T1" fmla="*/ 2147483647 h 172"/>
                  <a:gd name="T2" fmla="*/ 2147483647 w 98"/>
                  <a:gd name="T3" fmla="*/ 0 h 172"/>
                  <a:gd name="T4" fmla="*/ 2147483647 w 98"/>
                  <a:gd name="T5" fmla="*/ 2147483647 h 172"/>
                  <a:gd name="T6" fmla="*/ 2147483647 w 98"/>
                  <a:gd name="T7" fmla="*/ 2147483647 h 172"/>
                  <a:gd name="T8" fmla="*/ 2147483647 w 98"/>
                  <a:gd name="T9" fmla="*/ 2147483647 h 172"/>
                  <a:gd name="T10" fmla="*/ 2147483647 w 98"/>
                  <a:gd name="T11" fmla="*/ 2147483647 h 172"/>
                  <a:gd name="T12" fmla="*/ 2147483647 w 98"/>
                  <a:gd name="T13" fmla="*/ 2147483647 h 172"/>
                  <a:gd name="T14" fmla="*/ 2147483647 w 98"/>
                  <a:gd name="T15" fmla="*/ 2147483647 h 172"/>
                  <a:gd name="T16" fmla="*/ 2147483647 w 98"/>
                  <a:gd name="T17" fmla="*/ 2147483647 h 172"/>
                  <a:gd name="T18" fmla="*/ 2147483647 w 98"/>
                  <a:gd name="T19" fmla="*/ 2147483647 h 172"/>
                  <a:gd name="T20" fmla="*/ 2147483647 w 98"/>
                  <a:gd name="T21" fmla="*/ 2147483647 h 172"/>
                  <a:gd name="T22" fmla="*/ 2147483647 w 98"/>
                  <a:gd name="T23" fmla="*/ 2147483647 h 172"/>
                  <a:gd name="T24" fmla="*/ 2147483647 w 98"/>
                  <a:gd name="T25" fmla="*/ 2147483647 h 172"/>
                  <a:gd name="T26" fmla="*/ 2147483647 w 98"/>
                  <a:gd name="T27" fmla="*/ 2147483647 h 172"/>
                  <a:gd name="T28" fmla="*/ 2147483647 w 98"/>
                  <a:gd name="T29" fmla="*/ 2147483647 h 172"/>
                  <a:gd name="T30" fmla="*/ 0 w 98"/>
                  <a:gd name="T31" fmla="*/ 2147483647 h 172"/>
                  <a:gd name="T32" fmla="*/ 0 w 98"/>
                  <a:gd name="T33" fmla="*/ 2147483647 h 172"/>
                  <a:gd name="T34" fmla="*/ 2147483647 w 98"/>
                  <a:gd name="T35" fmla="*/ 2147483647 h 172"/>
                  <a:gd name="T36" fmla="*/ 2147483647 w 98"/>
                  <a:gd name="T37" fmla="*/ 2147483647 h 17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8"/>
                  <a:gd name="T58" fmla="*/ 0 h 172"/>
                  <a:gd name="T59" fmla="*/ 98 w 98"/>
                  <a:gd name="T60" fmla="*/ 172 h 17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8" h="172">
                    <a:moveTo>
                      <a:pt x="6" y="2"/>
                    </a:moveTo>
                    <a:lnTo>
                      <a:pt x="12" y="0"/>
                    </a:lnTo>
                    <a:lnTo>
                      <a:pt x="18" y="2"/>
                    </a:lnTo>
                    <a:lnTo>
                      <a:pt x="24" y="8"/>
                    </a:lnTo>
                    <a:lnTo>
                      <a:pt x="30" y="16"/>
                    </a:lnTo>
                    <a:lnTo>
                      <a:pt x="92" y="140"/>
                    </a:lnTo>
                    <a:lnTo>
                      <a:pt x="96" y="148"/>
                    </a:lnTo>
                    <a:lnTo>
                      <a:pt x="98" y="158"/>
                    </a:lnTo>
                    <a:lnTo>
                      <a:pt x="96" y="166"/>
                    </a:lnTo>
                    <a:lnTo>
                      <a:pt x="92" y="172"/>
                    </a:lnTo>
                    <a:lnTo>
                      <a:pt x="86" y="172"/>
                    </a:lnTo>
                    <a:lnTo>
                      <a:pt x="78" y="170"/>
                    </a:lnTo>
                    <a:lnTo>
                      <a:pt x="72" y="164"/>
                    </a:lnTo>
                    <a:lnTo>
                      <a:pt x="66" y="156"/>
                    </a:lnTo>
                    <a:lnTo>
                      <a:pt x="4" y="34"/>
                    </a:lnTo>
                    <a:lnTo>
                      <a:pt x="0" y="24"/>
                    </a:lnTo>
                    <a:lnTo>
                      <a:pt x="0" y="14"/>
                    </a:lnTo>
                    <a:lnTo>
                      <a:pt x="2" y="8"/>
                    </a:lnTo>
                    <a:lnTo>
                      <a:pt x="6" y="2"/>
                    </a:lnTo>
                    <a:close/>
                  </a:path>
                </a:pathLst>
              </a:custGeom>
              <a:solidFill>
                <a:srgbClr val="CC00FF"/>
              </a:solidFill>
              <a:ln w="28575">
                <a:solidFill>
                  <a:srgbClr val="000000"/>
                </a:solidFill>
                <a:round/>
                <a:headEnd/>
                <a:tailEnd/>
              </a:ln>
            </p:spPr>
            <p:txBody>
              <a:bodyPr/>
              <a:lstStyle/>
              <a:p>
                <a:endParaRPr lang="zh-TW" altLang="en-US" smtClean="0">
                  <a:solidFill>
                    <a:srgbClr val="000000"/>
                  </a:solidFill>
                  <a:ea typeface="新細明體" charset="-120"/>
                </a:endParaRPr>
              </a:p>
            </p:txBody>
          </p:sp>
          <p:sp>
            <p:nvSpPr>
              <p:cNvPr id="143" name="Freeform 162"/>
              <p:cNvSpPr>
                <a:spLocks/>
              </p:cNvSpPr>
              <p:nvPr/>
            </p:nvSpPr>
            <p:spPr bwMode="auto">
              <a:xfrm>
                <a:off x="4787900" y="1758932"/>
                <a:ext cx="295275" cy="354013"/>
              </a:xfrm>
              <a:custGeom>
                <a:avLst/>
                <a:gdLst>
                  <a:gd name="T0" fmla="*/ 2147483647 w 98"/>
                  <a:gd name="T1" fmla="*/ 2147483647 h 172"/>
                  <a:gd name="T2" fmla="*/ 2147483647 w 98"/>
                  <a:gd name="T3" fmla="*/ 2147483647 h 172"/>
                  <a:gd name="T4" fmla="*/ 2147483647 w 98"/>
                  <a:gd name="T5" fmla="*/ 2147483647 h 172"/>
                  <a:gd name="T6" fmla="*/ 2147483647 w 98"/>
                  <a:gd name="T7" fmla="*/ 2147483647 h 172"/>
                  <a:gd name="T8" fmla="*/ 2147483647 w 98"/>
                  <a:gd name="T9" fmla="*/ 2147483647 h 172"/>
                  <a:gd name="T10" fmla="*/ 2147483647 w 98"/>
                  <a:gd name="T11" fmla="*/ 2147483647 h 172"/>
                  <a:gd name="T12" fmla="*/ 2147483647 w 98"/>
                  <a:gd name="T13" fmla="*/ 2147483647 h 172"/>
                  <a:gd name="T14" fmla="*/ 2147483647 w 98"/>
                  <a:gd name="T15" fmla="*/ 2147483647 h 172"/>
                  <a:gd name="T16" fmla="*/ 2147483647 w 98"/>
                  <a:gd name="T17" fmla="*/ 2147483647 h 172"/>
                  <a:gd name="T18" fmla="*/ 2147483647 w 98"/>
                  <a:gd name="T19" fmla="*/ 2147483647 h 172"/>
                  <a:gd name="T20" fmla="*/ 2147483647 w 98"/>
                  <a:gd name="T21" fmla="*/ 2147483647 h 172"/>
                  <a:gd name="T22" fmla="*/ 0 w 98"/>
                  <a:gd name="T23" fmla="*/ 2147483647 h 172"/>
                  <a:gd name="T24" fmla="*/ 2147483647 w 98"/>
                  <a:gd name="T25" fmla="*/ 2147483647 h 172"/>
                  <a:gd name="T26" fmla="*/ 2147483647 w 98"/>
                  <a:gd name="T27" fmla="*/ 2147483647 h 172"/>
                  <a:gd name="T28" fmla="*/ 2147483647 w 98"/>
                  <a:gd name="T29" fmla="*/ 2147483647 h 172"/>
                  <a:gd name="T30" fmla="*/ 2147483647 w 98"/>
                  <a:gd name="T31" fmla="*/ 2147483647 h 172"/>
                  <a:gd name="T32" fmla="*/ 2147483647 w 98"/>
                  <a:gd name="T33" fmla="*/ 2147483647 h 172"/>
                  <a:gd name="T34" fmla="*/ 2147483647 w 98"/>
                  <a:gd name="T35" fmla="*/ 0 h 172"/>
                  <a:gd name="T36" fmla="*/ 2147483647 w 98"/>
                  <a:gd name="T37" fmla="*/ 2147483647 h 17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8"/>
                  <a:gd name="T58" fmla="*/ 0 h 172"/>
                  <a:gd name="T59" fmla="*/ 98 w 98"/>
                  <a:gd name="T60" fmla="*/ 172 h 17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8" h="172">
                    <a:moveTo>
                      <a:pt x="92" y="2"/>
                    </a:moveTo>
                    <a:lnTo>
                      <a:pt x="96" y="8"/>
                    </a:lnTo>
                    <a:lnTo>
                      <a:pt x="98" y="14"/>
                    </a:lnTo>
                    <a:lnTo>
                      <a:pt x="98" y="24"/>
                    </a:lnTo>
                    <a:lnTo>
                      <a:pt x="94" y="34"/>
                    </a:lnTo>
                    <a:lnTo>
                      <a:pt x="32" y="156"/>
                    </a:lnTo>
                    <a:lnTo>
                      <a:pt x="26" y="164"/>
                    </a:lnTo>
                    <a:lnTo>
                      <a:pt x="20" y="170"/>
                    </a:lnTo>
                    <a:lnTo>
                      <a:pt x="12" y="172"/>
                    </a:lnTo>
                    <a:lnTo>
                      <a:pt x="6" y="172"/>
                    </a:lnTo>
                    <a:lnTo>
                      <a:pt x="2" y="166"/>
                    </a:lnTo>
                    <a:lnTo>
                      <a:pt x="0" y="158"/>
                    </a:lnTo>
                    <a:lnTo>
                      <a:pt x="2" y="148"/>
                    </a:lnTo>
                    <a:lnTo>
                      <a:pt x="6" y="140"/>
                    </a:lnTo>
                    <a:lnTo>
                      <a:pt x="68" y="16"/>
                    </a:lnTo>
                    <a:lnTo>
                      <a:pt x="74" y="8"/>
                    </a:lnTo>
                    <a:lnTo>
                      <a:pt x="80" y="2"/>
                    </a:lnTo>
                    <a:lnTo>
                      <a:pt x="86" y="0"/>
                    </a:lnTo>
                    <a:lnTo>
                      <a:pt x="92" y="2"/>
                    </a:lnTo>
                    <a:close/>
                  </a:path>
                </a:pathLst>
              </a:custGeom>
              <a:solidFill>
                <a:srgbClr val="FFFF99"/>
              </a:solidFill>
              <a:ln w="28575">
                <a:solidFill>
                  <a:srgbClr val="000000"/>
                </a:solidFill>
                <a:round/>
                <a:headEnd/>
                <a:tailEnd/>
              </a:ln>
            </p:spPr>
            <p:txBody>
              <a:bodyPr/>
              <a:lstStyle/>
              <a:p>
                <a:endParaRPr lang="zh-TW" altLang="en-US" smtClean="0">
                  <a:solidFill>
                    <a:srgbClr val="000000"/>
                  </a:solidFill>
                  <a:ea typeface="新細明體" charset="-120"/>
                </a:endParaRPr>
              </a:p>
            </p:txBody>
          </p:sp>
          <p:sp>
            <p:nvSpPr>
              <p:cNvPr id="144" name="Freeform 163"/>
              <p:cNvSpPr>
                <a:spLocks/>
              </p:cNvSpPr>
              <p:nvPr/>
            </p:nvSpPr>
            <p:spPr bwMode="auto">
              <a:xfrm>
                <a:off x="4375150" y="1716069"/>
                <a:ext cx="293687" cy="798513"/>
              </a:xfrm>
              <a:custGeom>
                <a:avLst/>
                <a:gdLst>
                  <a:gd name="T0" fmla="*/ 2147483647 w 98"/>
                  <a:gd name="T1" fmla="*/ 2147483647 h 386"/>
                  <a:gd name="T2" fmla="*/ 2147483647 w 98"/>
                  <a:gd name="T3" fmla="*/ 2147483647 h 386"/>
                  <a:gd name="T4" fmla="*/ 2147483647 w 98"/>
                  <a:gd name="T5" fmla="*/ 2147483647 h 386"/>
                  <a:gd name="T6" fmla="*/ 2147483647 w 98"/>
                  <a:gd name="T7" fmla="*/ 2147483647 h 386"/>
                  <a:gd name="T8" fmla="*/ 2147483647 w 98"/>
                  <a:gd name="T9" fmla="*/ 2147483647 h 386"/>
                  <a:gd name="T10" fmla="*/ 2147483647 w 98"/>
                  <a:gd name="T11" fmla="*/ 2147483647 h 386"/>
                  <a:gd name="T12" fmla="*/ 2147483647 w 98"/>
                  <a:gd name="T13" fmla="*/ 2147483647 h 386"/>
                  <a:gd name="T14" fmla="*/ 2147483647 w 98"/>
                  <a:gd name="T15" fmla="*/ 2147483647 h 386"/>
                  <a:gd name="T16" fmla="*/ 2147483647 w 98"/>
                  <a:gd name="T17" fmla="*/ 2147483647 h 386"/>
                  <a:gd name="T18" fmla="*/ 2147483647 w 98"/>
                  <a:gd name="T19" fmla="*/ 2147483647 h 386"/>
                  <a:gd name="T20" fmla="*/ 2147483647 w 98"/>
                  <a:gd name="T21" fmla="*/ 2147483647 h 386"/>
                  <a:gd name="T22" fmla="*/ 2147483647 w 98"/>
                  <a:gd name="T23" fmla="*/ 2147483647 h 386"/>
                  <a:gd name="T24" fmla="*/ 2147483647 w 98"/>
                  <a:gd name="T25" fmla="*/ 2147483647 h 386"/>
                  <a:gd name="T26" fmla="*/ 2147483647 w 98"/>
                  <a:gd name="T27" fmla="*/ 2147483647 h 386"/>
                  <a:gd name="T28" fmla="*/ 2147483647 w 98"/>
                  <a:gd name="T29" fmla="*/ 2147483647 h 386"/>
                  <a:gd name="T30" fmla="*/ 2147483647 w 98"/>
                  <a:gd name="T31" fmla="*/ 2147483647 h 386"/>
                  <a:gd name="T32" fmla="*/ 0 w 98"/>
                  <a:gd name="T33" fmla="*/ 2147483647 h 386"/>
                  <a:gd name="T34" fmla="*/ 0 w 98"/>
                  <a:gd name="T35" fmla="*/ 2147483647 h 386"/>
                  <a:gd name="T36" fmla="*/ 2147483647 w 98"/>
                  <a:gd name="T37" fmla="*/ 2147483647 h 386"/>
                  <a:gd name="T38" fmla="*/ 2147483647 w 98"/>
                  <a:gd name="T39" fmla="*/ 0 h 386"/>
                  <a:gd name="T40" fmla="*/ 2147483647 w 98"/>
                  <a:gd name="T41" fmla="*/ 0 h 386"/>
                  <a:gd name="T42" fmla="*/ 2147483647 w 98"/>
                  <a:gd name="T43" fmla="*/ 2147483647 h 386"/>
                  <a:gd name="T44" fmla="*/ 2147483647 w 98"/>
                  <a:gd name="T45" fmla="*/ 2147483647 h 386"/>
                  <a:gd name="T46" fmla="*/ 2147483647 w 98"/>
                  <a:gd name="T47" fmla="*/ 2147483647 h 386"/>
                  <a:gd name="T48" fmla="*/ 2147483647 w 98"/>
                  <a:gd name="T49" fmla="*/ 2147483647 h 386"/>
                  <a:gd name="T50" fmla="*/ 2147483647 w 98"/>
                  <a:gd name="T51" fmla="*/ 2147483647 h 386"/>
                  <a:gd name="T52" fmla="*/ 2147483647 w 98"/>
                  <a:gd name="T53" fmla="*/ 2147483647 h 38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8"/>
                  <a:gd name="T82" fmla="*/ 0 h 386"/>
                  <a:gd name="T83" fmla="*/ 98 w 98"/>
                  <a:gd name="T84" fmla="*/ 386 h 38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8" h="386">
                    <a:moveTo>
                      <a:pt x="96" y="144"/>
                    </a:moveTo>
                    <a:lnTo>
                      <a:pt x="98" y="150"/>
                    </a:lnTo>
                    <a:lnTo>
                      <a:pt x="98" y="158"/>
                    </a:lnTo>
                    <a:lnTo>
                      <a:pt x="98" y="360"/>
                    </a:lnTo>
                    <a:lnTo>
                      <a:pt x="96" y="370"/>
                    </a:lnTo>
                    <a:lnTo>
                      <a:pt x="94" y="378"/>
                    </a:lnTo>
                    <a:lnTo>
                      <a:pt x="88" y="384"/>
                    </a:lnTo>
                    <a:lnTo>
                      <a:pt x="82" y="386"/>
                    </a:lnTo>
                    <a:lnTo>
                      <a:pt x="76" y="384"/>
                    </a:lnTo>
                    <a:lnTo>
                      <a:pt x="72" y="378"/>
                    </a:lnTo>
                    <a:lnTo>
                      <a:pt x="68" y="370"/>
                    </a:lnTo>
                    <a:lnTo>
                      <a:pt x="68" y="360"/>
                    </a:lnTo>
                    <a:lnTo>
                      <a:pt x="68" y="158"/>
                    </a:lnTo>
                    <a:lnTo>
                      <a:pt x="68" y="156"/>
                    </a:lnTo>
                    <a:lnTo>
                      <a:pt x="66" y="156"/>
                    </a:lnTo>
                    <a:lnTo>
                      <a:pt x="4" y="32"/>
                    </a:lnTo>
                    <a:lnTo>
                      <a:pt x="0" y="24"/>
                    </a:lnTo>
                    <a:lnTo>
                      <a:pt x="0" y="14"/>
                    </a:lnTo>
                    <a:lnTo>
                      <a:pt x="2" y="6"/>
                    </a:lnTo>
                    <a:lnTo>
                      <a:pt x="6" y="0"/>
                    </a:lnTo>
                    <a:lnTo>
                      <a:pt x="12" y="0"/>
                    </a:lnTo>
                    <a:lnTo>
                      <a:pt x="18" y="2"/>
                    </a:lnTo>
                    <a:lnTo>
                      <a:pt x="26" y="8"/>
                    </a:lnTo>
                    <a:lnTo>
                      <a:pt x="30" y="16"/>
                    </a:lnTo>
                    <a:lnTo>
                      <a:pt x="94" y="138"/>
                    </a:lnTo>
                    <a:lnTo>
                      <a:pt x="94" y="140"/>
                    </a:lnTo>
                    <a:lnTo>
                      <a:pt x="96" y="144"/>
                    </a:lnTo>
                    <a:close/>
                  </a:path>
                </a:pathLst>
              </a:custGeom>
              <a:solidFill>
                <a:srgbClr val="FFFF99"/>
              </a:solidFill>
              <a:ln w="28575">
                <a:solidFill>
                  <a:srgbClr val="000000"/>
                </a:solidFill>
                <a:round/>
                <a:headEnd/>
                <a:tailEnd/>
              </a:ln>
            </p:spPr>
            <p:txBody>
              <a:bodyPr/>
              <a:lstStyle/>
              <a:p>
                <a:endParaRPr lang="zh-TW" altLang="en-US" smtClean="0">
                  <a:solidFill>
                    <a:srgbClr val="000000"/>
                  </a:solidFill>
                  <a:ea typeface="新細明體" charset="-120"/>
                </a:endParaRPr>
              </a:p>
            </p:txBody>
          </p:sp>
          <p:sp>
            <p:nvSpPr>
              <p:cNvPr id="145" name="Freeform 164"/>
              <p:cNvSpPr>
                <a:spLocks/>
              </p:cNvSpPr>
              <p:nvPr/>
            </p:nvSpPr>
            <p:spPr bwMode="auto">
              <a:xfrm>
                <a:off x="4691063" y="1716069"/>
                <a:ext cx="312737" cy="798513"/>
              </a:xfrm>
              <a:custGeom>
                <a:avLst/>
                <a:gdLst>
                  <a:gd name="T0" fmla="*/ 2147483647 w 104"/>
                  <a:gd name="T1" fmla="*/ 2147483647 h 386"/>
                  <a:gd name="T2" fmla="*/ 0 w 104"/>
                  <a:gd name="T3" fmla="*/ 2147483647 h 386"/>
                  <a:gd name="T4" fmla="*/ 0 w 104"/>
                  <a:gd name="T5" fmla="*/ 2147483647 h 386"/>
                  <a:gd name="T6" fmla="*/ 0 w 104"/>
                  <a:gd name="T7" fmla="*/ 2147483647 h 386"/>
                  <a:gd name="T8" fmla="*/ 2147483647 w 104"/>
                  <a:gd name="T9" fmla="*/ 2147483647 h 386"/>
                  <a:gd name="T10" fmla="*/ 2147483647 w 104"/>
                  <a:gd name="T11" fmla="*/ 2147483647 h 386"/>
                  <a:gd name="T12" fmla="*/ 2147483647 w 104"/>
                  <a:gd name="T13" fmla="*/ 2147483647 h 386"/>
                  <a:gd name="T14" fmla="*/ 2147483647 w 104"/>
                  <a:gd name="T15" fmla="*/ 2147483647 h 386"/>
                  <a:gd name="T16" fmla="*/ 2147483647 w 104"/>
                  <a:gd name="T17" fmla="*/ 2147483647 h 386"/>
                  <a:gd name="T18" fmla="*/ 2147483647 w 104"/>
                  <a:gd name="T19" fmla="*/ 2147483647 h 386"/>
                  <a:gd name="T20" fmla="*/ 2147483647 w 104"/>
                  <a:gd name="T21" fmla="*/ 2147483647 h 386"/>
                  <a:gd name="T22" fmla="*/ 2147483647 w 104"/>
                  <a:gd name="T23" fmla="*/ 2147483647 h 386"/>
                  <a:gd name="T24" fmla="*/ 2147483647 w 104"/>
                  <a:gd name="T25" fmla="*/ 2147483647 h 386"/>
                  <a:gd name="T26" fmla="*/ 2147483647 w 104"/>
                  <a:gd name="T27" fmla="*/ 2147483647 h 386"/>
                  <a:gd name="T28" fmla="*/ 2147483647 w 104"/>
                  <a:gd name="T29" fmla="*/ 2147483647 h 386"/>
                  <a:gd name="T30" fmla="*/ 2147483647 w 104"/>
                  <a:gd name="T31" fmla="*/ 2147483647 h 386"/>
                  <a:gd name="T32" fmla="*/ 2147483647 w 104"/>
                  <a:gd name="T33" fmla="*/ 2147483647 h 386"/>
                  <a:gd name="T34" fmla="*/ 2147483647 w 104"/>
                  <a:gd name="T35" fmla="*/ 2147483647 h 386"/>
                  <a:gd name="T36" fmla="*/ 2147483647 w 104"/>
                  <a:gd name="T37" fmla="*/ 2147483647 h 386"/>
                  <a:gd name="T38" fmla="*/ 2147483647 w 104"/>
                  <a:gd name="T39" fmla="*/ 0 h 386"/>
                  <a:gd name="T40" fmla="*/ 2147483647 w 104"/>
                  <a:gd name="T41" fmla="*/ 0 h 386"/>
                  <a:gd name="T42" fmla="*/ 2147483647 w 104"/>
                  <a:gd name="T43" fmla="*/ 2147483647 h 386"/>
                  <a:gd name="T44" fmla="*/ 2147483647 w 104"/>
                  <a:gd name="T45" fmla="*/ 2147483647 h 386"/>
                  <a:gd name="T46" fmla="*/ 2147483647 w 104"/>
                  <a:gd name="T47" fmla="*/ 2147483647 h 386"/>
                  <a:gd name="T48" fmla="*/ 2147483647 w 104"/>
                  <a:gd name="T49" fmla="*/ 2147483647 h 386"/>
                  <a:gd name="T50" fmla="*/ 2147483647 w 104"/>
                  <a:gd name="T51" fmla="*/ 2147483647 h 386"/>
                  <a:gd name="T52" fmla="*/ 2147483647 w 104"/>
                  <a:gd name="T53" fmla="*/ 2147483647 h 38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4"/>
                  <a:gd name="T82" fmla="*/ 0 h 386"/>
                  <a:gd name="T83" fmla="*/ 104 w 104"/>
                  <a:gd name="T84" fmla="*/ 386 h 38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4" h="386">
                    <a:moveTo>
                      <a:pt x="2" y="144"/>
                    </a:moveTo>
                    <a:lnTo>
                      <a:pt x="0" y="150"/>
                    </a:lnTo>
                    <a:lnTo>
                      <a:pt x="0" y="158"/>
                    </a:lnTo>
                    <a:lnTo>
                      <a:pt x="0" y="360"/>
                    </a:lnTo>
                    <a:lnTo>
                      <a:pt x="2" y="370"/>
                    </a:lnTo>
                    <a:lnTo>
                      <a:pt x="4" y="378"/>
                    </a:lnTo>
                    <a:lnTo>
                      <a:pt x="10" y="384"/>
                    </a:lnTo>
                    <a:lnTo>
                      <a:pt x="16" y="386"/>
                    </a:lnTo>
                    <a:lnTo>
                      <a:pt x="22" y="384"/>
                    </a:lnTo>
                    <a:lnTo>
                      <a:pt x="28" y="378"/>
                    </a:lnTo>
                    <a:lnTo>
                      <a:pt x="32" y="370"/>
                    </a:lnTo>
                    <a:lnTo>
                      <a:pt x="32" y="360"/>
                    </a:lnTo>
                    <a:lnTo>
                      <a:pt x="32" y="158"/>
                    </a:lnTo>
                    <a:lnTo>
                      <a:pt x="32" y="156"/>
                    </a:lnTo>
                    <a:lnTo>
                      <a:pt x="34" y="156"/>
                    </a:lnTo>
                    <a:lnTo>
                      <a:pt x="100" y="32"/>
                    </a:lnTo>
                    <a:lnTo>
                      <a:pt x="104" y="24"/>
                    </a:lnTo>
                    <a:lnTo>
                      <a:pt x="104" y="14"/>
                    </a:lnTo>
                    <a:lnTo>
                      <a:pt x="104" y="6"/>
                    </a:lnTo>
                    <a:lnTo>
                      <a:pt x="98" y="0"/>
                    </a:lnTo>
                    <a:lnTo>
                      <a:pt x="92" y="0"/>
                    </a:lnTo>
                    <a:lnTo>
                      <a:pt x="86" y="2"/>
                    </a:lnTo>
                    <a:lnTo>
                      <a:pt x="78" y="8"/>
                    </a:lnTo>
                    <a:lnTo>
                      <a:pt x="72" y="16"/>
                    </a:lnTo>
                    <a:lnTo>
                      <a:pt x="6" y="138"/>
                    </a:lnTo>
                    <a:lnTo>
                      <a:pt x="4" y="140"/>
                    </a:lnTo>
                    <a:lnTo>
                      <a:pt x="2" y="144"/>
                    </a:lnTo>
                    <a:close/>
                  </a:path>
                </a:pathLst>
              </a:custGeom>
              <a:solidFill>
                <a:srgbClr val="FFFF99"/>
              </a:solidFill>
              <a:ln w="28575">
                <a:solidFill>
                  <a:srgbClr val="000000"/>
                </a:solidFill>
                <a:round/>
                <a:headEnd/>
                <a:tailEnd/>
              </a:ln>
            </p:spPr>
            <p:txBody>
              <a:bodyPr/>
              <a:lstStyle/>
              <a:p>
                <a:endParaRPr lang="zh-TW" altLang="en-US" smtClean="0">
                  <a:solidFill>
                    <a:srgbClr val="000000"/>
                  </a:solidFill>
                  <a:ea typeface="新細明體" charset="-120"/>
                </a:endParaRPr>
              </a:p>
            </p:txBody>
          </p:sp>
          <p:sp>
            <p:nvSpPr>
              <p:cNvPr id="146" name="Freeform 165"/>
              <p:cNvSpPr>
                <a:spLocks/>
              </p:cNvSpPr>
              <p:nvPr/>
            </p:nvSpPr>
            <p:spPr bwMode="auto">
              <a:xfrm>
                <a:off x="4284663" y="1747819"/>
                <a:ext cx="293687" cy="358775"/>
              </a:xfrm>
              <a:custGeom>
                <a:avLst/>
                <a:gdLst>
                  <a:gd name="T0" fmla="*/ 2147483647 w 98"/>
                  <a:gd name="T1" fmla="*/ 2147483647 h 174"/>
                  <a:gd name="T2" fmla="*/ 2147483647 w 98"/>
                  <a:gd name="T3" fmla="*/ 0 h 174"/>
                  <a:gd name="T4" fmla="*/ 2147483647 w 98"/>
                  <a:gd name="T5" fmla="*/ 2147483647 h 174"/>
                  <a:gd name="T6" fmla="*/ 2147483647 w 98"/>
                  <a:gd name="T7" fmla="*/ 2147483647 h 174"/>
                  <a:gd name="T8" fmla="*/ 2147483647 w 98"/>
                  <a:gd name="T9" fmla="*/ 2147483647 h 174"/>
                  <a:gd name="T10" fmla="*/ 2147483647 w 98"/>
                  <a:gd name="T11" fmla="*/ 2147483647 h 174"/>
                  <a:gd name="T12" fmla="*/ 2147483647 w 98"/>
                  <a:gd name="T13" fmla="*/ 2147483647 h 174"/>
                  <a:gd name="T14" fmla="*/ 2147483647 w 98"/>
                  <a:gd name="T15" fmla="*/ 2147483647 h 174"/>
                  <a:gd name="T16" fmla="*/ 2147483647 w 98"/>
                  <a:gd name="T17" fmla="*/ 2147483647 h 174"/>
                  <a:gd name="T18" fmla="*/ 2147483647 w 98"/>
                  <a:gd name="T19" fmla="*/ 2147483647 h 174"/>
                  <a:gd name="T20" fmla="*/ 2147483647 w 98"/>
                  <a:gd name="T21" fmla="*/ 2147483647 h 174"/>
                  <a:gd name="T22" fmla="*/ 2147483647 w 98"/>
                  <a:gd name="T23" fmla="*/ 2147483647 h 174"/>
                  <a:gd name="T24" fmla="*/ 2147483647 w 98"/>
                  <a:gd name="T25" fmla="*/ 2147483647 h 174"/>
                  <a:gd name="T26" fmla="*/ 2147483647 w 98"/>
                  <a:gd name="T27" fmla="*/ 2147483647 h 174"/>
                  <a:gd name="T28" fmla="*/ 2147483647 w 98"/>
                  <a:gd name="T29" fmla="*/ 2147483647 h 174"/>
                  <a:gd name="T30" fmla="*/ 2147483647 w 98"/>
                  <a:gd name="T31" fmla="*/ 2147483647 h 174"/>
                  <a:gd name="T32" fmla="*/ 0 w 98"/>
                  <a:gd name="T33" fmla="*/ 2147483647 h 174"/>
                  <a:gd name="T34" fmla="*/ 2147483647 w 98"/>
                  <a:gd name="T35" fmla="*/ 2147483647 h 174"/>
                  <a:gd name="T36" fmla="*/ 2147483647 w 98"/>
                  <a:gd name="T37" fmla="*/ 2147483647 h 1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8"/>
                  <a:gd name="T58" fmla="*/ 0 h 174"/>
                  <a:gd name="T59" fmla="*/ 98 w 98"/>
                  <a:gd name="T60" fmla="*/ 174 h 1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8" h="174">
                    <a:moveTo>
                      <a:pt x="6" y="2"/>
                    </a:moveTo>
                    <a:lnTo>
                      <a:pt x="12" y="0"/>
                    </a:lnTo>
                    <a:lnTo>
                      <a:pt x="20" y="4"/>
                    </a:lnTo>
                    <a:lnTo>
                      <a:pt x="26" y="8"/>
                    </a:lnTo>
                    <a:lnTo>
                      <a:pt x="32" y="18"/>
                    </a:lnTo>
                    <a:lnTo>
                      <a:pt x="94" y="140"/>
                    </a:lnTo>
                    <a:lnTo>
                      <a:pt x="98" y="150"/>
                    </a:lnTo>
                    <a:lnTo>
                      <a:pt x="98" y="158"/>
                    </a:lnTo>
                    <a:lnTo>
                      <a:pt x="96" y="166"/>
                    </a:lnTo>
                    <a:lnTo>
                      <a:pt x="92" y="172"/>
                    </a:lnTo>
                    <a:lnTo>
                      <a:pt x="86" y="174"/>
                    </a:lnTo>
                    <a:lnTo>
                      <a:pt x="80" y="170"/>
                    </a:lnTo>
                    <a:lnTo>
                      <a:pt x="74" y="166"/>
                    </a:lnTo>
                    <a:lnTo>
                      <a:pt x="68" y="156"/>
                    </a:lnTo>
                    <a:lnTo>
                      <a:pt x="6" y="34"/>
                    </a:lnTo>
                    <a:lnTo>
                      <a:pt x="2" y="24"/>
                    </a:lnTo>
                    <a:lnTo>
                      <a:pt x="0" y="16"/>
                    </a:lnTo>
                    <a:lnTo>
                      <a:pt x="2" y="8"/>
                    </a:lnTo>
                    <a:lnTo>
                      <a:pt x="6" y="2"/>
                    </a:lnTo>
                    <a:close/>
                  </a:path>
                </a:pathLst>
              </a:custGeom>
              <a:solidFill>
                <a:srgbClr val="CC00FF"/>
              </a:solidFill>
              <a:ln w="28575">
                <a:solidFill>
                  <a:srgbClr val="000000"/>
                </a:solidFill>
                <a:round/>
                <a:headEnd/>
                <a:tailEnd/>
              </a:ln>
            </p:spPr>
            <p:txBody>
              <a:bodyPr/>
              <a:lstStyle/>
              <a:p>
                <a:endParaRPr lang="zh-TW" altLang="en-US" smtClean="0">
                  <a:solidFill>
                    <a:srgbClr val="000000"/>
                  </a:solidFill>
                  <a:ea typeface="新細明體" charset="-120"/>
                </a:endParaRPr>
              </a:p>
            </p:txBody>
          </p:sp>
          <p:grpSp>
            <p:nvGrpSpPr>
              <p:cNvPr id="19" name="Group 166"/>
              <p:cNvGrpSpPr>
                <a:grpSpLocks/>
              </p:cNvGrpSpPr>
              <p:nvPr/>
            </p:nvGrpSpPr>
            <p:grpSpPr bwMode="auto">
              <a:xfrm>
                <a:off x="4298950" y="1735137"/>
                <a:ext cx="179387" cy="206376"/>
                <a:chOff x="1432" y="1818"/>
                <a:chExt cx="60" cy="100"/>
              </a:xfrm>
            </p:grpSpPr>
            <p:sp>
              <p:nvSpPr>
                <p:cNvPr id="167" name="Freeform 167"/>
                <p:cNvSpPr>
                  <a:spLocks/>
                </p:cNvSpPr>
                <p:nvPr/>
              </p:nvSpPr>
              <p:spPr bwMode="auto">
                <a:xfrm>
                  <a:off x="1438" y="1832"/>
                  <a:ext cx="54" cy="86"/>
                </a:xfrm>
                <a:custGeom>
                  <a:avLst/>
                  <a:gdLst>
                    <a:gd name="T0" fmla="*/ 6 w 54"/>
                    <a:gd name="T1" fmla="*/ 0 h 86"/>
                    <a:gd name="T2" fmla="*/ 12 w 54"/>
                    <a:gd name="T3" fmla="*/ 0 h 86"/>
                    <a:gd name="T4" fmla="*/ 18 w 54"/>
                    <a:gd name="T5" fmla="*/ 2 h 86"/>
                    <a:gd name="T6" fmla="*/ 24 w 54"/>
                    <a:gd name="T7" fmla="*/ 6 h 86"/>
                    <a:gd name="T8" fmla="*/ 30 w 54"/>
                    <a:gd name="T9" fmla="*/ 16 h 86"/>
                    <a:gd name="T10" fmla="*/ 50 w 54"/>
                    <a:gd name="T11" fmla="*/ 54 h 86"/>
                    <a:gd name="T12" fmla="*/ 52 w 54"/>
                    <a:gd name="T13" fmla="*/ 62 h 86"/>
                    <a:gd name="T14" fmla="*/ 54 w 54"/>
                    <a:gd name="T15" fmla="*/ 72 h 86"/>
                    <a:gd name="T16" fmla="*/ 52 w 54"/>
                    <a:gd name="T17" fmla="*/ 80 h 86"/>
                    <a:gd name="T18" fmla="*/ 48 w 54"/>
                    <a:gd name="T19" fmla="*/ 86 h 86"/>
                    <a:gd name="T20" fmla="*/ 42 w 54"/>
                    <a:gd name="T21" fmla="*/ 86 h 86"/>
                    <a:gd name="T22" fmla="*/ 36 w 54"/>
                    <a:gd name="T23" fmla="*/ 84 h 86"/>
                    <a:gd name="T24" fmla="*/ 28 w 54"/>
                    <a:gd name="T25" fmla="*/ 78 h 86"/>
                    <a:gd name="T26" fmla="*/ 24 w 54"/>
                    <a:gd name="T27" fmla="*/ 70 h 86"/>
                    <a:gd name="T28" fmla="*/ 4 w 54"/>
                    <a:gd name="T29" fmla="*/ 32 h 86"/>
                    <a:gd name="T30" fmla="*/ 0 w 54"/>
                    <a:gd name="T31" fmla="*/ 22 h 86"/>
                    <a:gd name="T32" fmla="*/ 0 w 54"/>
                    <a:gd name="T33" fmla="*/ 14 h 86"/>
                    <a:gd name="T34" fmla="*/ 0 w 54"/>
                    <a:gd name="T35" fmla="*/ 6 h 86"/>
                    <a:gd name="T36" fmla="*/ 6 w 54"/>
                    <a:gd name="T37" fmla="*/ 0 h 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
                    <a:gd name="T58" fmla="*/ 0 h 86"/>
                    <a:gd name="T59" fmla="*/ 54 w 54"/>
                    <a:gd name="T60" fmla="*/ 86 h 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 h="86">
                      <a:moveTo>
                        <a:pt x="6" y="0"/>
                      </a:moveTo>
                      <a:lnTo>
                        <a:pt x="12" y="0"/>
                      </a:lnTo>
                      <a:lnTo>
                        <a:pt x="18" y="2"/>
                      </a:lnTo>
                      <a:lnTo>
                        <a:pt x="24" y="6"/>
                      </a:lnTo>
                      <a:lnTo>
                        <a:pt x="30" y="16"/>
                      </a:lnTo>
                      <a:lnTo>
                        <a:pt x="50" y="54"/>
                      </a:lnTo>
                      <a:lnTo>
                        <a:pt x="52" y="62"/>
                      </a:lnTo>
                      <a:lnTo>
                        <a:pt x="54" y="72"/>
                      </a:lnTo>
                      <a:lnTo>
                        <a:pt x="52" y="80"/>
                      </a:lnTo>
                      <a:lnTo>
                        <a:pt x="48" y="86"/>
                      </a:lnTo>
                      <a:lnTo>
                        <a:pt x="42" y="86"/>
                      </a:lnTo>
                      <a:lnTo>
                        <a:pt x="36" y="84"/>
                      </a:lnTo>
                      <a:lnTo>
                        <a:pt x="28" y="78"/>
                      </a:lnTo>
                      <a:lnTo>
                        <a:pt x="24" y="70"/>
                      </a:lnTo>
                      <a:lnTo>
                        <a:pt x="4" y="32"/>
                      </a:lnTo>
                      <a:lnTo>
                        <a:pt x="0" y="22"/>
                      </a:lnTo>
                      <a:lnTo>
                        <a:pt x="0" y="14"/>
                      </a:lnTo>
                      <a:lnTo>
                        <a:pt x="0" y="6"/>
                      </a:lnTo>
                      <a:lnTo>
                        <a:pt x="6" y="0"/>
                      </a:lnTo>
                      <a:close/>
                    </a:path>
                  </a:pathLst>
                </a:custGeom>
                <a:solidFill>
                  <a:srgbClr val="FF0000"/>
                </a:solidFill>
                <a:ln w="28575">
                  <a:solidFill>
                    <a:srgbClr val="000000"/>
                  </a:solidFill>
                  <a:round/>
                  <a:headEnd/>
                  <a:tailEnd/>
                </a:ln>
              </p:spPr>
              <p:txBody>
                <a:bodyPr/>
                <a:lstStyle/>
                <a:p>
                  <a:endParaRPr lang="zh-TW" altLang="en-US" smtClean="0">
                    <a:solidFill>
                      <a:srgbClr val="000000"/>
                    </a:solidFill>
                    <a:ea typeface="新細明體" charset="-120"/>
                  </a:endParaRPr>
                </a:p>
              </p:txBody>
            </p:sp>
            <p:sp>
              <p:nvSpPr>
                <p:cNvPr id="168" name="Freeform 168"/>
                <p:cNvSpPr>
                  <a:spLocks/>
                </p:cNvSpPr>
                <p:nvPr/>
              </p:nvSpPr>
              <p:spPr bwMode="auto">
                <a:xfrm>
                  <a:off x="1432" y="1818"/>
                  <a:ext cx="22" cy="22"/>
                </a:xfrm>
                <a:custGeom>
                  <a:avLst/>
                  <a:gdLst>
                    <a:gd name="T0" fmla="*/ 2 w 22"/>
                    <a:gd name="T1" fmla="*/ 22 h 22"/>
                    <a:gd name="T2" fmla="*/ 2 w 22"/>
                    <a:gd name="T3" fmla="*/ 20 h 22"/>
                    <a:gd name="T4" fmla="*/ 2 w 22"/>
                    <a:gd name="T5" fmla="*/ 18 h 22"/>
                    <a:gd name="T6" fmla="*/ 2 w 22"/>
                    <a:gd name="T7" fmla="*/ 12 h 22"/>
                    <a:gd name="T8" fmla="*/ 0 w 22"/>
                    <a:gd name="T9" fmla="*/ 10 h 22"/>
                    <a:gd name="T10" fmla="*/ 2 w 22"/>
                    <a:gd name="T11" fmla="*/ 10 h 22"/>
                    <a:gd name="T12" fmla="*/ 2 w 22"/>
                    <a:gd name="T13" fmla="*/ 14 h 22"/>
                    <a:gd name="T14" fmla="*/ 4 w 22"/>
                    <a:gd name="T15" fmla="*/ 14 h 22"/>
                    <a:gd name="T16" fmla="*/ 6 w 22"/>
                    <a:gd name="T17" fmla="*/ 16 h 22"/>
                    <a:gd name="T18" fmla="*/ 8 w 22"/>
                    <a:gd name="T19" fmla="*/ 16 h 22"/>
                    <a:gd name="T20" fmla="*/ 10 w 22"/>
                    <a:gd name="T21" fmla="*/ 18 h 22"/>
                    <a:gd name="T22" fmla="*/ 12 w 22"/>
                    <a:gd name="T23" fmla="*/ 18 h 22"/>
                    <a:gd name="T24" fmla="*/ 12 w 22"/>
                    <a:gd name="T25" fmla="*/ 16 h 22"/>
                    <a:gd name="T26" fmla="*/ 12 w 22"/>
                    <a:gd name="T27" fmla="*/ 14 h 22"/>
                    <a:gd name="T28" fmla="*/ 12 w 22"/>
                    <a:gd name="T29" fmla="*/ 8 h 22"/>
                    <a:gd name="T30" fmla="*/ 14 w 22"/>
                    <a:gd name="T31" fmla="*/ 4 h 22"/>
                    <a:gd name="T32" fmla="*/ 12 w 22"/>
                    <a:gd name="T33" fmla="*/ 2 h 22"/>
                    <a:gd name="T34" fmla="*/ 14 w 22"/>
                    <a:gd name="T35" fmla="*/ 0 h 22"/>
                    <a:gd name="T36" fmla="*/ 16 w 22"/>
                    <a:gd name="T37" fmla="*/ 2 h 22"/>
                    <a:gd name="T38" fmla="*/ 14 w 22"/>
                    <a:gd name="T39" fmla="*/ 4 h 22"/>
                    <a:gd name="T40" fmla="*/ 16 w 22"/>
                    <a:gd name="T41" fmla="*/ 4 h 22"/>
                    <a:gd name="T42" fmla="*/ 16 w 22"/>
                    <a:gd name="T43" fmla="*/ 8 h 22"/>
                    <a:gd name="T44" fmla="*/ 18 w 22"/>
                    <a:gd name="T45" fmla="*/ 8 h 22"/>
                    <a:gd name="T46" fmla="*/ 20 w 22"/>
                    <a:gd name="T47" fmla="*/ 12 h 22"/>
                    <a:gd name="T48" fmla="*/ 22 w 22"/>
                    <a:gd name="T49" fmla="*/ 14 h 22"/>
                    <a:gd name="T50" fmla="*/ 2 w 22"/>
                    <a:gd name="T51" fmla="*/ 22 h 2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
                    <a:gd name="T79" fmla="*/ 0 h 22"/>
                    <a:gd name="T80" fmla="*/ 22 w 22"/>
                    <a:gd name="T81" fmla="*/ 22 h 2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 h="22">
                      <a:moveTo>
                        <a:pt x="2" y="22"/>
                      </a:moveTo>
                      <a:lnTo>
                        <a:pt x="2" y="20"/>
                      </a:lnTo>
                      <a:lnTo>
                        <a:pt x="2" y="18"/>
                      </a:lnTo>
                      <a:lnTo>
                        <a:pt x="2" y="12"/>
                      </a:lnTo>
                      <a:lnTo>
                        <a:pt x="0" y="10"/>
                      </a:lnTo>
                      <a:lnTo>
                        <a:pt x="2" y="10"/>
                      </a:lnTo>
                      <a:lnTo>
                        <a:pt x="2" y="14"/>
                      </a:lnTo>
                      <a:lnTo>
                        <a:pt x="4" y="14"/>
                      </a:lnTo>
                      <a:lnTo>
                        <a:pt x="6" y="16"/>
                      </a:lnTo>
                      <a:lnTo>
                        <a:pt x="8" y="16"/>
                      </a:lnTo>
                      <a:lnTo>
                        <a:pt x="10" y="18"/>
                      </a:lnTo>
                      <a:lnTo>
                        <a:pt x="12" y="18"/>
                      </a:lnTo>
                      <a:lnTo>
                        <a:pt x="12" y="16"/>
                      </a:lnTo>
                      <a:lnTo>
                        <a:pt x="12" y="14"/>
                      </a:lnTo>
                      <a:lnTo>
                        <a:pt x="12" y="8"/>
                      </a:lnTo>
                      <a:lnTo>
                        <a:pt x="14" y="4"/>
                      </a:lnTo>
                      <a:lnTo>
                        <a:pt x="12" y="2"/>
                      </a:lnTo>
                      <a:lnTo>
                        <a:pt x="14" y="0"/>
                      </a:lnTo>
                      <a:lnTo>
                        <a:pt x="16" y="2"/>
                      </a:lnTo>
                      <a:lnTo>
                        <a:pt x="14" y="4"/>
                      </a:lnTo>
                      <a:lnTo>
                        <a:pt x="16" y="4"/>
                      </a:lnTo>
                      <a:lnTo>
                        <a:pt x="16" y="8"/>
                      </a:lnTo>
                      <a:lnTo>
                        <a:pt x="18" y="8"/>
                      </a:lnTo>
                      <a:lnTo>
                        <a:pt x="20" y="12"/>
                      </a:lnTo>
                      <a:lnTo>
                        <a:pt x="22" y="14"/>
                      </a:lnTo>
                      <a:lnTo>
                        <a:pt x="2" y="22"/>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169" name="Freeform 169"/>
                <p:cNvSpPr>
                  <a:spLocks/>
                </p:cNvSpPr>
                <p:nvPr/>
              </p:nvSpPr>
              <p:spPr bwMode="auto">
                <a:xfrm>
                  <a:off x="1432" y="1818"/>
                  <a:ext cx="22" cy="22"/>
                </a:xfrm>
                <a:custGeom>
                  <a:avLst/>
                  <a:gdLst>
                    <a:gd name="T0" fmla="*/ 2 w 22"/>
                    <a:gd name="T1" fmla="*/ 22 h 22"/>
                    <a:gd name="T2" fmla="*/ 2 w 22"/>
                    <a:gd name="T3" fmla="*/ 20 h 22"/>
                    <a:gd name="T4" fmla="*/ 2 w 22"/>
                    <a:gd name="T5" fmla="*/ 18 h 22"/>
                    <a:gd name="T6" fmla="*/ 2 w 22"/>
                    <a:gd name="T7" fmla="*/ 12 h 22"/>
                    <a:gd name="T8" fmla="*/ 0 w 22"/>
                    <a:gd name="T9" fmla="*/ 10 h 22"/>
                    <a:gd name="T10" fmla="*/ 2 w 22"/>
                    <a:gd name="T11" fmla="*/ 10 h 22"/>
                    <a:gd name="T12" fmla="*/ 2 w 22"/>
                    <a:gd name="T13" fmla="*/ 14 h 22"/>
                    <a:gd name="T14" fmla="*/ 4 w 22"/>
                    <a:gd name="T15" fmla="*/ 14 h 22"/>
                    <a:gd name="T16" fmla="*/ 6 w 22"/>
                    <a:gd name="T17" fmla="*/ 16 h 22"/>
                    <a:gd name="T18" fmla="*/ 8 w 22"/>
                    <a:gd name="T19" fmla="*/ 16 h 22"/>
                    <a:gd name="T20" fmla="*/ 10 w 22"/>
                    <a:gd name="T21" fmla="*/ 18 h 22"/>
                    <a:gd name="T22" fmla="*/ 12 w 22"/>
                    <a:gd name="T23" fmla="*/ 18 h 22"/>
                    <a:gd name="T24" fmla="*/ 12 w 22"/>
                    <a:gd name="T25" fmla="*/ 16 h 22"/>
                    <a:gd name="T26" fmla="*/ 12 w 22"/>
                    <a:gd name="T27" fmla="*/ 14 h 22"/>
                    <a:gd name="T28" fmla="*/ 12 w 22"/>
                    <a:gd name="T29" fmla="*/ 8 h 22"/>
                    <a:gd name="T30" fmla="*/ 14 w 22"/>
                    <a:gd name="T31" fmla="*/ 4 h 22"/>
                    <a:gd name="T32" fmla="*/ 12 w 22"/>
                    <a:gd name="T33" fmla="*/ 2 h 22"/>
                    <a:gd name="T34" fmla="*/ 14 w 22"/>
                    <a:gd name="T35" fmla="*/ 0 h 22"/>
                    <a:gd name="T36" fmla="*/ 16 w 22"/>
                    <a:gd name="T37" fmla="*/ 2 h 22"/>
                    <a:gd name="T38" fmla="*/ 14 w 22"/>
                    <a:gd name="T39" fmla="*/ 4 h 22"/>
                    <a:gd name="T40" fmla="*/ 16 w 22"/>
                    <a:gd name="T41" fmla="*/ 4 h 22"/>
                    <a:gd name="T42" fmla="*/ 16 w 22"/>
                    <a:gd name="T43" fmla="*/ 8 h 22"/>
                    <a:gd name="T44" fmla="*/ 18 w 22"/>
                    <a:gd name="T45" fmla="*/ 8 h 22"/>
                    <a:gd name="T46" fmla="*/ 20 w 22"/>
                    <a:gd name="T47" fmla="*/ 12 h 22"/>
                    <a:gd name="T48" fmla="*/ 22 w 22"/>
                    <a:gd name="T49" fmla="*/ 14 h 2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
                    <a:gd name="T76" fmla="*/ 0 h 22"/>
                    <a:gd name="T77" fmla="*/ 22 w 22"/>
                    <a:gd name="T78" fmla="*/ 22 h 2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 h="22">
                      <a:moveTo>
                        <a:pt x="2" y="22"/>
                      </a:moveTo>
                      <a:lnTo>
                        <a:pt x="2" y="20"/>
                      </a:lnTo>
                      <a:lnTo>
                        <a:pt x="2" y="18"/>
                      </a:lnTo>
                      <a:lnTo>
                        <a:pt x="2" y="12"/>
                      </a:lnTo>
                      <a:lnTo>
                        <a:pt x="0" y="10"/>
                      </a:lnTo>
                      <a:lnTo>
                        <a:pt x="2" y="10"/>
                      </a:lnTo>
                      <a:lnTo>
                        <a:pt x="2" y="14"/>
                      </a:lnTo>
                      <a:lnTo>
                        <a:pt x="4" y="14"/>
                      </a:lnTo>
                      <a:lnTo>
                        <a:pt x="6" y="16"/>
                      </a:lnTo>
                      <a:lnTo>
                        <a:pt x="8" y="16"/>
                      </a:lnTo>
                      <a:lnTo>
                        <a:pt x="10" y="18"/>
                      </a:lnTo>
                      <a:lnTo>
                        <a:pt x="12" y="18"/>
                      </a:lnTo>
                      <a:lnTo>
                        <a:pt x="12" y="16"/>
                      </a:lnTo>
                      <a:lnTo>
                        <a:pt x="12" y="14"/>
                      </a:lnTo>
                      <a:lnTo>
                        <a:pt x="12" y="8"/>
                      </a:lnTo>
                      <a:lnTo>
                        <a:pt x="14" y="4"/>
                      </a:lnTo>
                      <a:lnTo>
                        <a:pt x="12" y="2"/>
                      </a:lnTo>
                      <a:lnTo>
                        <a:pt x="14" y="0"/>
                      </a:lnTo>
                      <a:lnTo>
                        <a:pt x="16" y="2"/>
                      </a:lnTo>
                      <a:lnTo>
                        <a:pt x="14" y="4"/>
                      </a:lnTo>
                      <a:lnTo>
                        <a:pt x="16" y="4"/>
                      </a:lnTo>
                      <a:lnTo>
                        <a:pt x="16" y="8"/>
                      </a:lnTo>
                      <a:lnTo>
                        <a:pt x="18" y="8"/>
                      </a:lnTo>
                      <a:lnTo>
                        <a:pt x="20" y="12"/>
                      </a:lnTo>
                      <a:lnTo>
                        <a:pt x="22" y="14"/>
                      </a:lnTo>
                    </a:path>
                  </a:pathLst>
                </a:custGeom>
                <a:noFill/>
                <a:ln w="285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zh-TW" altLang="en-US" smtClean="0">
                    <a:solidFill>
                      <a:srgbClr val="000000"/>
                    </a:solidFill>
                    <a:ea typeface="新細明體" charset="-120"/>
                  </a:endParaRPr>
                </a:p>
              </p:txBody>
            </p:sp>
          </p:grpSp>
          <p:sp>
            <p:nvSpPr>
              <p:cNvPr id="148" name="Line 170"/>
              <p:cNvSpPr>
                <a:spLocks noChangeShapeType="1"/>
              </p:cNvSpPr>
              <p:nvPr/>
            </p:nvSpPr>
            <p:spPr bwMode="auto">
              <a:xfrm>
                <a:off x="4645025" y="2225657"/>
                <a:ext cx="87312" cy="1588"/>
              </a:xfrm>
              <a:prstGeom prst="line">
                <a:avLst/>
              </a:prstGeom>
              <a:noFill/>
              <a:ln w="28575">
                <a:solidFill>
                  <a:srgbClr val="FF66FF"/>
                </a:solidFill>
                <a:round/>
                <a:headEnd/>
                <a:tailEnd/>
              </a:ln>
              <a:extLst>
                <a:ext uri="{909E8E84-426E-40DD-AFC4-6F175D3DCCD1}">
                  <a14:hiddenFill xmlns:a14="http://schemas.microsoft.com/office/drawing/2010/main" xmlns="">
                    <a:noFill/>
                  </a14:hiddenFill>
                </a:ext>
              </a:extLst>
            </p:spPr>
            <p:txBody>
              <a:bodyPr/>
              <a:lstStyle/>
              <a:p>
                <a:endParaRPr lang="zh-TW" altLang="en-US" smtClean="0">
                  <a:solidFill>
                    <a:srgbClr val="000000"/>
                  </a:solidFill>
                  <a:ea typeface="新細明體" charset="-120"/>
                </a:endParaRPr>
              </a:p>
            </p:txBody>
          </p:sp>
          <p:sp>
            <p:nvSpPr>
              <p:cNvPr id="149" name="Line 171"/>
              <p:cNvSpPr>
                <a:spLocks noChangeShapeType="1"/>
              </p:cNvSpPr>
              <p:nvPr/>
            </p:nvSpPr>
            <p:spPr bwMode="auto">
              <a:xfrm flipV="1">
                <a:off x="4646613" y="2308207"/>
                <a:ext cx="92075" cy="1588"/>
              </a:xfrm>
              <a:prstGeom prst="line">
                <a:avLst/>
              </a:prstGeom>
              <a:noFill/>
              <a:ln w="28575">
                <a:solidFill>
                  <a:srgbClr val="FF66CC"/>
                </a:solidFill>
                <a:round/>
                <a:headEnd/>
                <a:tailEnd/>
              </a:ln>
              <a:extLst>
                <a:ext uri="{909E8E84-426E-40DD-AFC4-6F175D3DCCD1}">
                  <a14:hiddenFill xmlns:a14="http://schemas.microsoft.com/office/drawing/2010/main" xmlns="">
                    <a:noFill/>
                  </a14:hiddenFill>
                </a:ext>
              </a:extLst>
            </p:spPr>
            <p:txBody>
              <a:bodyPr/>
              <a:lstStyle/>
              <a:p>
                <a:endParaRPr lang="zh-TW" altLang="en-US" smtClean="0">
                  <a:solidFill>
                    <a:srgbClr val="000000"/>
                  </a:solidFill>
                  <a:ea typeface="新細明體" charset="-120"/>
                </a:endParaRPr>
              </a:p>
            </p:txBody>
          </p:sp>
          <p:grpSp>
            <p:nvGrpSpPr>
              <p:cNvPr id="20" name="Group 172"/>
              <p:cNvGrpSpPr>
                <a:grpSpLocks/>
              </p:cNvGrpSpPr>
              <p:nvPr/>
            </p:nvGrpSpPr>
            <p:grpSpPr bwMode="auto">
              <a:xfrm>
                <a:off x="4795838" y="1693844"/>
                <a:ext cx="222250" cy="201613"/>
                <a:chOff x="1622" y="1804"/>
                <a:chExt cx="74" cy="98"/>
              </a:xfrm>
            </p:grpSpPr>
            <p:sp>
              <p:nvSpPr>
                <p:cNvPr id="164" name="Freeform 173"/>
                <p:cNvSpPr>
                  <a:spLocks/>
                </p:cNvSpPr>
                <p:nvPr/>
              </p:nvSpPr>
              <p:spPr bwMode="auto">
                <a:xfrm>
                  <a:off x="1622" y="1814"/>
                  <a:ext cx="66" cy="88"/>
                </a:xfrm>
                <a:custGeom>
                  <a:avLst/>
                  <a:gdLst>
                    <a:gd name="T0" fmla="*/ 58 w 66"/>
                    <a:gd name="T1" fmla="*/ 2 h 88"/>
                    <a:gd name="T2" fmla="*/ 64 w 66"/>
                    <a:gd name="T3" fmla="*/ 8 h 88"/>
                    <a:gd name="T4" fmla="*/ 66 w 66"/>
                    <a:gd name="T5" fmla="*/ 16 h 88"/>
                    <a:gd name="T6" fmla="*/ 64 w 66"/>
                    <a:gd name="T7" fmla="*/ 24 h 88"/>
                    <a:gd name="T8" fmla="*/ 60 w 66"/>
                    <a:gd name="T9" fmla="*/ 34 h 88"/>
                    <a:gd name="T10" fmla="*/ 38 w 66"/>
                    <a:gd name="T11" fmla="*/ 72 h 88"/>
                    <a:gd name="T12" fmla="*/ 30 w 66"/>
                    <a:gd name="T13" fmla="*/ 80 h 88"/>
                    <a:gd name="T14" fmla="*/ 22 w 66"/>
                    <a:gd name="T15" fmla="*/ 86 h 88"/>
                    <a:gd name="T16" fmla="*/ 14 w 66"/>
                    <a:gd name="T17" fmla="*/ 88 h 88"/>
                    <a:gd name="T18" fmla="*/ 8 w 66"/>
                    <a:gd name="T19" fmla="*/ 86 h 88"/>
                    <a:gd name="T20" fmla="*/ 2 w 66"/>
                    <a:gd name="T21" fmla="*/ 82 h 88"/>
                    <a:gd name="T22" fmla="*/ 0 w 66"/>
                    <a:gd name="T23" fmla="*/ 74 h 88"/>
                    <a:gd name="T24" fmla="*/ 2 w 66"/>
                    <a:gd name="T25" fmla="*/ 64 h 88"/>
                    <a:gd name="T26" fmla="*/ 6 w 66"/>
                    <a:gd name="T27" fmla="*/ 56 h 88"/>
                    <a:gd name="T28" fmla="*/ 30 w 66"/>
                    <a:gd name="T29" fmla="*/ 16 h 88"/>
                    <a:gd name="T30" fmla="*/ 36 w 66"/>
                    <a:gd name="T31" fmla="*/ 8 h 88"/>
                    <a:gd name="T32" fmla="*/ 44 w 66"/>
                    <a:gd name="T33" fmla="*/ 4 h 88"/>
                    <a:gd name="T34" fmla="*/ 52 w 66"/>
                    <a:gd name="T35" fmla="*/ 0 h 88"/>
                    <a:gd name="T36" fmla="*/ 58 w 66"/>
                    <a:gd name="T37" fmla="*/ 2 h 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
                    <a:gd name="T58" fmla="*/ 0 h 88"/>
                    <a:gd name="T59" fmla="*/ 66 w 66"/>
                    <a:gd name="T60" fmla="*/ 88 h 8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 h="88">
                      <a:moveTo>
                        <a:pt x="58" y="2"/>
                      </a:moveTo>
                      <a:lnTo>
                        <a:pt x="64" y="8"/>
                      </a:lnTo>
                      <a:lnTo>
                        <a:pt x="66" y="16"/>
                      </a:lnTo>
                      <a:lnTo>
                        <a:pt x="64" y="24"/>
                      </a:lnTo>
                      <a:lnTo>
                        <a:pt x="60" y="34"/>
                      </a:lnTo>
                      <a:lnTo>
                        <a:pt x="38" y="72"/>
                      </a:lnTo>
                      <a:lnTo>
                        <a:pt x="30" y="80"/>
                      </a:lnTo>
                      <a:lnTo>
                        <a:pt x="22" y="86"/>
                      </a:lnTo>
                      <a:lnTo>
                        <a:pt x="14" y="88"/>
                      </a:lnTo>
                      <a:lnTo>
                        <a:pt x="8" y="86"/>
                      </a:lnTo>
                      <a:lnTo>
                        <a:pt x="2" y="82"/>
                      </a:lnTo>
                      <a:lnTo>
                        <a:pt x="0" y="74"/>
                      </a:lnTo>
                      <a:lnTo>
                        <a:pt x="2" y="64"/>
                      </a:lnTo>
                      <a:lnTo>
                        <a:pt x="6" y="56"/>
                      </a:lnTo>
                      <a:lnTo>
                        <a:pt x="30" y="16"/>
                      </a:lnTo>
                      <a:lnTo>
                        <a:pt x="36" y="8"/>
                      </a:lnTo>
                      <a:lnTo>
                        <a:pt x="44" y="4"/>
                      </a:lnTo>
                      <a:lnTo>
                        <a:pt x="52" y="0"/>
                      </a:lnTo>
                      <a:lnTo>
                        <a:pt x="58" y="2"/>
                      </a:lnTo>
                      <a:close/>
                    </a:path>
                  </a:pathLst>
                </a:custGeom>
                <a:solidFill>
                  <a:srgbClr val="FF0000"/>
                </a:solidFill>
                <a:ln w="28575">
                  <a:solidFill>
                    <a:srgbClr val="FFFF00"/>
                  </a:solidFill>
                  <a:round/>
                  <a:headEnd/>
                  <a:tailEnd/>
                </a:ln>
              </p:spPr>
              <p:txBody>
                <a:bodyPr/>
                <a:lstStyle/>
                <a:p>
                  <a:endParaRPr lang="zh-TW" altLang="en-US" smtClean="0">
                    <a:solidFill>
                      <a:srgbClr val="000000"/>
                    </a:solidFill>
                    <a:ea typeface="新細明體" charset="-120"/>
                  </a:endParaRPr>
                </a:p>
              </p:txBody>
            </p:sp>
            <p:sp>
              <p:nvSpPr>
                <p:cNvPr id="165" name="Freeform 174"/>
                <p:cNvSpPr>
                  <a:spLocks/>
                </p:cNvSpPr>
                <p:nvPr/>
              </p:nvSpPr>
              <p:spPr bwMode="auto">
                <a:xfrm>
                  <a:off x="1668" y="1804"/>
                  <a:ext cx="28" cy="22"/>
                </a:xfrm>
                <a:custGeom>
                  <a:avLst/>
                  <a:gdLst>
                    <a:gd name="T0" fmla="*/ 0 w 28"/>
                    <a:gd name="T1" fmla="*/ 8 h 22"/>
                    <a:gd name="T2" fmla="*/ 2 w 28"/>
                    <a:gd name="T3" fmla="*/ 6 h 22"/>
                    <a:gd name="T4" fmla="*/ 4 w 28"/>
                    <a:gd name="T5" fmla="*/ 6 h 22"/>
                    <a:gd name="T6" fmla="*/ 10 w 28"/>
                    <a:gd name="T7" fmla="*/ 2 h 22"/>
                    <a:gd name="T8" fmla="*/ 12 w 28"/>
                    <a:gd name="T9" fmla="*/ 0 h 22"/>
                    <a:gd name="T10" fmla="*/ 12 w 28"/>
                    <a:gd name="T11" fmla="*/ 2 h 22"/>
                    <a:gd name="T12" fmla="*/ 10 w 28"/>
                    <a:gd name="T13" fmla="*/ 4 h 22"/>
                    <a:gd name="T14" fmla="*/ 10 w 28"/>
                    <a:gd name="T15" fmla="*/ 6 h 22"/>
                    <a:gd name="T16" fmla="*/ 10 w 28"/>
                    <a:gd name="T17" fmla="*/ 8 h 22"/>
                    <a:gd name="T18" fmla="*/ 10 w 28"/>
                    <a:gd name="T19" fmla="*/ 10 h 22"/>
                    <a:gd name="T20" fmla="*/ 10 w 28"/>
                    <a:gd name="T21" fmla="*/ 12 h 22"/>
                    <a:gd name="T22" fmla="*/ 10 w 28"/>
                    <a:gd name="T23" fmla="*/ 14 h 22"/>
                    <a:gd name="T24" fmla="*/ 12 w 28"/>
                    <a:gd name="T25" fmla="*/ 14 h 22"/>
                    <a:gd name="T26" fmla="*/ 14 w 28"/>
                    <a:gd name="T27" fmla="*/ 12 h 22"/>
                    <a:gd name="T28" fmla="*/ 20 w 28"/>
                    <a:gd name="T29" fmla="*/ 10 h 22"/>
                    <a:gd name="T30" fmla="*/ 24 w 28"/>
                    <a:gd name="T31" fmla="*/ 10 h 22"/>
                    <a:gd name="T32" fmla="*/ 24 w 28"/>
                    <a:gd name="T33" fmla="*/ 8 h 22"/>
                    <a:gd name="T34" fmla="*/ 28 w 28"/>
                    <a:gd name="T35" fmla="*/ 8 h 22"/>
                    <a:gd name="T36" fmla="*/ 28 w 28"/>
                    <a:gd name="T37" fmla="*/ 10 h 22"/>
                    <a:gd name="T38" fmla="*/ 24 w 28"/>
                    <a:gd name="T39" fmla="*/ 10 h 22"/>
                    <a:gd name="T40" fmla="*/ 24 w 28"/>
                    <a:gd name="T41" fmla="*/ 12 h 22"/>
                    <a:gd name="T42" fmla="*/ 22 w 28"/>
                    <a:gd name="T43" fmla="*/ 14 h 22"/>
                    <a:gd name="T44" fmla="*/ 22 w 28"/>
                    <a:gd name="T45" fmla="*/ 16 h 22"/>
                    <a:gd name="T46" fmla="*/ 20 w 28"/>
                    <a:gd name="T47" fmla="*/ 20 h 22"/>
                    <a:gd name="T48" fmla="*/ 20 w 28"/>
                    <a:gd name="T49" fmla="*/ 22 h 22"/>
                    <a:gd name="T50" fmla="*/ 0 w 28"/>
                    <a:gd name="T51" fmla="*/ 8 h 2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8"/>
                    <a:gd name="T79" fmla="*/ 0 h 22"/>
                    <a:gd name="T80" fmla="*/ 28 w 28"/>
                    <a:gd name="T81" fmla="*/ 22 h 2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8" h="22">
                      <a:moveTo>
                        <a:pt x="0" y="8"/>
                      </a:moveTo>
                      <a:lnTo>
                        <a:pt x="2" y="6"/>
                      </a:lnTo>
                      <a:lnTo>
                        <a:pt x="4" y="6"/>
                      </a:lnTo>
                      <a:lnTo>
                        <a:pt x="10" y="2"/>
                      </a:lnTo>
                      <a:lnTo>
                        <a:pt x="12" y="0"/>
                      </a:lnTo>
                      <a:lnTo>
                        <a:pt x="12" y="2"/>
                      </a:lnTo>
                      <a:lnTo>
                        <a:pt x="10" y="4"/>
                      </a:lnTo>
                      <a:lnTo>
                        <a:pt x="10" y="6"/>
                      </a:lnTo>
                      <a:lnTo>
                        <a:pt x="10" y="8"/>
                      </a:lnTo>
                      <a:lnTo>
                        <a:pt x="10" y="10"/>
                      </a:lnTo>
                      <a:lnTo>
                        <a:pt x="10" y="12"/>
                      </a:lnTo>
                      <a:lnTo>
                        <a:pt x="10" y="14"/>
                      </a:lnTo>
                      <a:lnTo>
                        <a:pt x="12" y="14"/>
                      </a:lnTo>
                      <a:lnTo>
                        <a:pt x="14" y="12"/>
                      </a:lnTo>
                      <a:lnTo>
                        <a:pt x="20" y="10"/>
                      </a:lnTo>
                      <a:lnTo>
                        <a:pt x="24" y="10"/>
                      </a:lnTo>
                      <a:lnTo>
                        <a:pt x="24" y="8"/>
                      </a:lnTo>
                      <a:lnTo>
                        <a:pt x="28" y="8"/>
                      </a:lnTo>
                      <a:lnTo>
                        <a:pt x="28" y="10"/>
                      </a:lnTo>
                      <a:lnTo>
                        <a:pt x="24" y="10"/>
                      </a:lnTo>
                      <a:lnTo>
                        <a:pt x="24" y="12"/>
                      </a:lnTo>
                      <a:lnTo>
                        <a:pt x="22" y="14"/>
                      </a:lnTo>
                      <a:lnTo>
                        <a:pt x="22" y="16"/>
                      </a:lnTo>
                      <a:lnTo>
                        <a:pt x="20" y="20"/>
                      </a:lnTo>
                      <a:lnTo>
                        <a:pt x="20" y="22"/>
                      </a:lnTo>
                      <a:lnTo>
                        <a:pt x="0" y="8"/>
                      </a:lnTo>
                      <a:close/>
                    </a:path>
                  </a:pathLst>
                </a:custGeom>
                <a:solidFill>
                  <a:srgbClr val="FF0000"/>
                </a:solidFill>
                <a:ln w="9525">
                  <a:solidFill>
                    <a:srgbClr val="FFFF00"/>
                  </a:solidFill>
                  <a:round/>
                  <a:headEnd/>
                  <a:tailEnd/>
                </a:ln>
              </p:spPr>
              <p:txBody>
                <a:bodyPr/>
                <a:lstStyle/>
                <a:p>
                  <a:endParaRPr lang="zh-TW" altLang="en-US" smtClean="0">
                    <a:solidFill>
                      <a:srgbClr val="000000"/>
                    </a:solidFill>
                    <a:ea typeface="新細明體" charset="-120"/>
                  </a:endParaRPr>
                </a:p>
              </p:txBody>
            </p:sp>
            <p:sp>
              <p:nvSpPr>
                <p:cNvPr id="166" name="Freeform 175"/>
                <p:cNvSpPr>
                  <a:spLocks/>
                </p:cNvSpPr>
                <p:nvPr/>
              </p:nvSpPr>
              <p:spPr bwMode="auto">
                <a:xfrm>
                  <a:off x="1668" y="1804"/>
                  <a:ext cx="28" cy="22"/>
                </a:xfrm>
                <a:custGeom>
                  <a:avLst/>
                  <a:gdLst>
                    <a:gd name="T0" fmla="*/ 0 w 28"/>
                    <a:gd name="T1" fmla="*/ 8 h 22"/>
                    <a:gd name="T2" fmla="*/ 2 w 28"/>
                    <a:gd name="T3" fmla="*/ 6 h 22"/>
                    <a:gd name="T4" fmla="*/ 4 w 28"/>
                    <a:gd name="T5" fmla="*/ 6 h 22"/>
                    <a:gd name="T6" fmla="*/ 10 w 28"/>
                    <a:gd name="T7" fmla="*/ 2 h 22"/>
                    <a:gd name="T8" fmla="*/ 12 w 28"/>
                    <a:gd name="T9" fmla="*/ 0 h 22"/>
                    <a:gd name="T10" fmla="*/ 12 w 28"/>
                    <a:gd name="T11" fmla="*/ 2 h 22"/>
                    <a:gd name="T12" fmla="*/ 10 w 28"/>
                    <a:gd name="T13" fmla="*/ 4 h 22"/>
                    <a:gd name="T14" fmla="*/ 10 w 28"/>
                    <a:gd name="T15" fmla="*/ 6 h 22"/>
                    <a:gd name="T16" fmla="*/ 10 w 28"/>
                    <a:gd name="T17" fmla="*/ 8 h 22"/>
                    <a:gd name="T18" fmla="*/ 10 w 28"/>
                    <a:gd name="T19" fmla="*/ 10 h 22"/>
                    <a:gd name="T20" fmla="*/ 10 w 28"/>
                    <a:gd name="T21" fmla="*/ 12 h 22"/>
                    <a:gd name="T22" fmla="*/ 10 w 28"/>
                    <a:gd name="T23" fmla="*/ 14 h 22"/>
                    <a:gd name="T24" fmla="*/ 12 w 28"/>
                    <a:gd name="T25" fmla="*/ 14 h 22"/>
                    <a:gd name="T26" fmla="*/ 14 w 28"/>
                    <a:gd name="T27" fmla="*/ 12 h 22"/>
                    <a:gd name="T28" fmla="*/ 20 w 28"/>
                    <a:gd name="T29" fmla="*/ 10 h 22"/>
                    <a:gd name="T30" fmla="*/ 24 w 28"/>
                    <a:gd name="T31" fmla="*/ 10 h 22"/>
                    <a:gd name="T32" fmla="*/ 24 w 28"/>
                    <a:gd name="T33" fmla="*/ 8 h 22"/>
                    <a:gd name="T34" fmla="*/ 28 w 28"/>
                    <a:gd name="T35" fmla="*/ 8 h 22"/>
                    <a:gd name="T36" fmla="*/ 28 w 28"/>
                    <a:gd name="T37" fmla="*/ 10 h 22"/>
                    <a:gd name="T38" fmla="*/ 24 w 28"/>
                    <a:gd name="T39" fmla="*/ 10 h 22"/>
                    <a:gd name="T40" fmla="*/ 24 w 28"/>
                    <a:gd name="T41" fmla="*/ 12 h 22"/>
                    <a:gd name="T42" fmla="*/ 22 w 28"/>
                    <a:gd name="T43" fmla="*/ 14 h 22"/>
                    <a:gd name="T44" fmla="*/ 22 w 28"/>
                    <a:gd name="T45" fmla="*/ 16 h 22"/>
                    <a:gd name="T46" fmla="*/ 20 w 28"/>
                    <a:gd name="T47" fmla="*/ 20 h 22"/>
                    <a:gd name="T48" fmla="*/ 20 w 28"/>
                    <a:gd name="T49" fmla="*/ 22 h 2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22"/>
                    <a:gd name="T77" fmla="*/ 28 w 28"/>
                    <a:gd name="T78" fmla="*/ 22 h 2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22">
                      <a:moveTo>
                        <a:pt x="0" y="8"/>
                      </a:moveTo>
                      <a:lnTo>
                        <a:pt x="2" y="6"/>
                      </a:lnTo>
                      <a:lnTo>
                        <a:pt x="4" y="6"/>
                      </a:lnTo>
                      <a:lnTo>
                        <a:pt x="10" y="2"/>
                      </a:lnTo>
                      <a:lnTo>
                        <a:pt x="12" y="0"/>
                      </a:lnTo>
                      <a:lnTo>
                        <a:pt x="12" y="2"/>
                      </a:lnTo>
                      <a:lnTo>
                        <a:pt x="10" y="4"/>
                      </a:lnTo>
                      <a:lnTo>
                        <a:pt x="10" y="6"/>
                      </a:lnTo>
                      <a:lnTo>
                        <a:pt x="10" y="8"/>
                      </a:lnTo>
                      <a:lnTo>
                        <a:pt x="10" y="10"/>
                      </a:lnTo>
                      <a:lnTo>
                        <a:pt x="10" y="12"/>
                      </a:lnTo>
                      <a:lnTo>
                        <a:pt x="10" y="14"/>
                      </a:lnTo>
                      <a:lnTo>
                        <a:pt x="12" y="14"/>
                      </a:lnTo>
                      <a:lnTo>
                        <a:pt x="14" y="12"/>
                      </a:lnTo>
                      <a:lnTo>
                        <a:pt x="20" y="10"/>
                      </a:lnTo>
                      <a:lnTo>
                        <a:pt x="24" y="10"/>
                      </a:lnTo>
                      <a:lnTo>
                        <a:pt x="24" y="8"/>
                      </a:lnTo>
                      <a:lnTo>
                        <a:pt x="28" y="8"/>
                      </a:lnTo>
                      <a:lnTo>
                        <a:pt x="28" y="10"/>
                      </a:lnTo>
                      <a:lnTo>
                        <a:pt x="24" y="10"/>
                      </a:lnTo>
                      <a:lnTo>
                        <a:pt x="24" y="12"/>
                      </a:lnTo>
                      <a:lnTo>
                        <a:pt x="22" y="14"/>
                      </a:lnTo>
                      <a:lnTo>
                        <a:pt x="22" y="16"/>
                      </a:lnTo>
                      <a:lnTo>
                        <a:pt x="20" y="20"/>
                      </a:lnTo>
                      <a:lnTo>
                        <a:pt x="20" y="22"/>
                      </a:lnTo>
                    </a:path>
                  </a:pathLst>
                </a:custGeom>
                <a:solidFill>
                  <a:srgbClr val="FF0000"/>
                </a:solidFill>
                <a:ln w="28575">
                  <a:solidFill>
                    <a:srgbClr val="FFFF00"/>
                  </a:solidFill>
                  <a:round/>
                  <a:headEnd/>
                  <a:tailEnd/>
                </a:ln>
              </p:spPr>
              <p:txBody>
                <a:bodyPr/>
                <a:lstStyle/>
                <a:p>
                  <a:endParaRPr lang="zh-TW" altLang="en-US" smtClean="0">
                    <a:solidFill>
                      <a:srgbClr val="000000"/>
                    </a:solidFill>
                    <a:ea typeface="新細明體" charset="-120"/>
                  </a:endParaRPr>
                </a:p>
              </p:txBody>
            </p:sp>
          </p:grpSp>
          <p:grpSp>
            <p:nvGrpSpPr>
              <p:cNvPr id="21" name="Group 176"/>
              <p:cNvGrpSpPr>
                <a:grpSpLocks/>
              </p:cNvGrpSpPr>
              <p:nvPr/>
            </p:nvGrpSpPr>
            <p:grpSpPr bwMode="auto">
              <a:xfrm>
                <a:off x="4891088" y="1712894"/>
                <a:ext cx="217487" cy="200025"/>
                <a:chOff x="1658" y="1820"/>
                <a:chExt cx="72" cy="98"/>
              </a:xfrm>
            </p:grpSpPr>
            <p:sp>
              <p:nvSpPr>
                <p:cNvPr id="161" name="Freeform 177"/>
                <p:cNvSpPr>
                  <a:spLocks/>
                </p:cNvSpPr>
                <p:nvPr/>
              </p:nvSpPr>
              <p:spPr bwMode="auto">
                <a:xfrm>
                  <a:off x="1658" y="1832"/>
                  <a:ext cx="64" cy="86"/>
                </a:xfrm>
                <a:custGeom>
                  <a:avLst/>
                  <a:gdLst>
                    <a:gd name="T0" fmla="*/ 58 w 64"/>
                    <a:gd name="T1" fmla="*/ 0 h 86"/>
                    <a:gd name="T2" fmla="*/ 64 w 64"/>
                    <a:gd name="T3" fmla="*/ 6 h 86"/>
                    <a:gd name="T4" fmla="*/ 64 w 64"/>
                    <a:gd name="T5" fmla="*/ 14 h 86"/>
                    <a:gd name="T6" fmla="*/ 64 w 64"/>
                    <a:gd name="T7" fmla="*/ 22 h 86"/>
                    <a:gd name="T8" fmla="*/ 60 w 64"/>
                    <a:gd name="T9" fmla="*/ 32 h 86"/>
                    <a:gd name="T10" fmla="*/ 36 w 64"/>
                    <a:gd name="T11" fmla="*/ 70 h 86"/>
                    <a:gd name="T12" fmla="*/ 30 w 64"/>
                    <a:gd name="T13" fmla="*/ 80 h 86"/>
                    <a:gd name="T14" fmla="*/ 22 w 64"/>
                    <a:gd name="T15" fmla="*/ 84 h 86"/>
                    <a:gd name="T16" fmla="*/ 14 w 64"/>
                    <a:gd name="T17" fmla="*/ 86 h 86"/>
                    <a:gd name="T18" fmla="*/ 8 w 64"/>
                    <a:gd name="T19" fmla="*/ 86 h 86"/>
                    <a:gd name="T20" fmla="*/ 2 w 64"/>
                    <a:gd name="T21" fmla="*/ 80 h 86"/>
                    <a:gd name="T22" fmla="*/ 0 w 64"/>
                    <a:gd name="T23" fmla="*/ 72 h 86"/>
                    <a:gd name="T24" fmla="*/ 2 w 64"/>
                    <a:gd name="T25" fmla="*/ 64 h 86"/>
                    <a:gd name="T26" fmla="*/ 6 w 64"/>
                    <a:gd name="T27" fmla="*/ 54 h 86"/>
                    <a:gd name="T28" fmla="*/ 28 w 64"/>
                    <a:gd name="T29" fmla="*/ 16 h 86"/>
                    <a:gd name="T30" fmla="*/ 36 w 64"/>
                    <a:gd name="T31" fmla="*/ 8 h 86"/>
                    <a:gd name="T32" fmla="*/ 44 w 64"/>
                    <a:gd name="T33" fmla="*/ 2 h 86"/>
                    <a:gd name="T34" fmla="*/ 50 w 64"/>
                    <a:gd name="T35" fmla="*/ 0 h 86"/>
                    <a:gd name="T36" fmla="*/ 58 w 64"/>
                    <a:gd name="T37" fmla="*/ 0 h 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4"/>
                    <a:gd name="T58" fmla="*/ 0 h 86"/>
                    <a:gd name="T59" fmla="*/ 64 w 64"/>
                    <a:gd name="T60" fmla="*/ 86 h 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4" h="86">
                      <a:moveTo>
                        <a:pt x="58" y="0"/>
                      </a:moveTo>
                      <a:lnTo>
                        <a:pt x="64" y="6"/>
                      </a:lnTo>
                      <a:lnTo>
                        <a:pt x="64" y="14"/>
                      </a:lnTo>
                      <a:lnTo>
                        <a:pt x="64" y="22"/>
                      </a:lnTo>
                      <a:lnTo>
                        <a:pt x="60" y="32"/>
                      </a:lnTo>
                      <a:lnTo>
                        <a:pt x="36" y="70"/>
                      </a:lnTo>
                      <a:lnTo>
                        <a:pt x="30" y="80"/>
                      </a:lnTo>
                      <a:lnTo>
                        <a:pt x="22" y="84"/>
                      </a:lnTo>
                      <a:lnTo>
                        <a:pt x="14" y="86"/>
                      </a:lnTo>
                      <a:lnTo>
                        <a:pt x="8" y="86"/>
                      </a:lnTo>
                      <a:lnTo>
                        <a:pt x="2" y="80"/>
                      </a:lnTo>
                      <a:lnTo>
                        <a:pt x="0" y="72"/>
                      </a:lnTo>
                      <a:lnTo>
                        <a:pt x="2" y="64"/>
                      </a:lnTo>
                      <a:lnTo>
                        <a:pt x="6" y="54"/>
                      </a:lnTo>
                      <a:lnTo>
                        <a:pt x="28" y="16"/>
                      </a:lnTo>
                      <a:lnTo>
                        <a:pt x="36" y="8"/>
                      </a:lnTo>
                      <a:lnTo>
                        <a:pt x="44" y="2"/>
                      </a:lnTo>
                      <a:lnTo>
                        <a:pt x="50" y="0"/>
                      </a:lnTo>
                      <a:lnTo>
                        <a:pt x="58" y="0"/>
                      </a:lnTo>
                      <a:close/>
                    </a:path>
                  </a:pathLst>
                </a:custGeom>
                <a:solidFill>
                  <a:srgbClr val="FF0000"/>
                </a:solidFill>
                <a:ln w="28575">
                  <a:solidFill>
                    <a:srgbClr val="FFFF00"/>
                  </a:solidFill>
                  <a:round/>
                  <a:headEnd/>
                  <a:tailEnd/>
                </a:ln>
              </p:spPr>
              <p:txBody>
                <a:bodyPr/>
                <a:lstStyle/>
                <a:p>
                  <a:endParaRPr lang="zh-TW" altLang="en-US" smtClean="0">
                    <a:solidFill>
                      <a:srgbClr val="000000"/>
                    </a:solidFill>
                    <a:ea typeface="新細明體" charset="-120"/>
                  </a:endParaRPr>
                </a:p>
              </p:txBody>
            </p:sp>
            <p:sp>
              <p:nvSpPr>
                <p:cNvPr id="162" name="Freeform 178"/>
                <p:cNvSpPr>
                  <a:spLocks/>
                </p:cNvSpPr>
                <p:nvPr/>
              </p:nvSpPr>
              <p:spPr bwMode="auto">
                <a:xfrm>
                  <a:off x="1704" y="1820"/>
                  <a:ext cx="26" cy="24"/>
                </a:xfrm>
                <a:custGeom>
                  <a:avLst/>
                  <a:gdLst>
                    <a:gd name="T0" fmla="*/ 0 w 26"/>
                    <a:gd name="T1" fmla="*/ 8 h 24"/>
                    <a:gd name="T2" fmla="*/ 2 w 26"/>
                    <a:gd name="T3" fmla="*/ 6 h 24"/>
                    <a:gd name="T4" fmla="*/ 4 w 26"/>
                    <a:gd name="T5" fmla="*/ 6 h 24"/>
                    <a:gd name="T6" fmla="*/ 8 w 26"/>
                    <a:gd name="T7" fmla="*/ 2 h 24"/>
                    <a:gd name="T8" fmla="*/ 10 w 26"/>
                    <a:gd name="T9" fmla="*/ 0 h 24"/>
                    <a:gd name="T10" fmla="*/ 10 w 26"/>
                    <a:gd name="T11" fmla="*/ 2 h 24"/>
                    <a:gd name="T12" fmla="*/ 8 w 26"/>
                    <a:gd name="T13" fmla="*/ 4 h 24"/>
                    <a:gd name="T14" fmla="*/ 8 w 26"/>
                    <a:gd name="T15" fmla="*/ 6 h 24"/>
                    <a:gd name="T16" fmla="*/ 8 w 26"/>
                    <a:gd name="T17" fmla="*/ 8 h 24"/>
                    <a:gd name="T18" fmla="*/ 8 w 26"/>
                    <a:gd name="T19" fmla="*/ 10 h 24"/>
                    <a:gd name="T20" fmla="*/ 8 w 26"/>
                    <a:gd name="T21" fmla="*/ 12 h 24"/>
                    <a:gd name="T22" fmla="*/ 8 w 26"/>
                    <a:gd name="T23" fmla="*/ 14 h 24"/>
                    <a:gd name="T24" fmla="*/ 10 w 26"/>
                    <a:gd name="T25" fmla="*/ 14 h 24"/>
                    <a:gd name="T26" fmla="*/ 14 w 26"/>
                    <a:gd name="T27" fmla="*/ 12 h 24"/>
                    <a:gd name="T28" fmla="*/ 20 w 26"/>
                    <a:gd name="T29" fmla="*/ 10 h 24"/>
                    <a:gd name="T30" fmla="*/ 24 w 26"/>
                    <a:gd name="T31" fmla="*/ 10 h 24"/>
                    <a:gd name="T32" fmla="*/ 24 w 26"/>
                    <a:gd name="T33" fmla="*/ 8 h 24"/>
                    <a:gd name="T34" fmla="*/ 26 w 26"/>
                    <a:gd name="T35" fmla="*/ 8 h 24"/>
                    <a:gd name="T36" fmla="*/ 26 w 26"/>
                    <a:gd name="T37" fmla="*/ 10 h 24"/>
                    <a:gd name="T38" fmla="*/ 24 w 26"/>
                    <a:gd name="T39" fmla="*/ 10 h 24"/>
                    <a:gd name="T40" fmla="*/ 24 w 26"/>
                    <a:gd name="T41" fmla="*/ 12 h 24"/>
                    <a:gd name="T42" fmla="*/ 22 w 26"/>
                    <a:gd name="T43" fmla="*/ 14 h 24"/>
                    <a:gd name="T44" fmla="*/ 22 w 26"/>
                    <a:gd name="T45" fmla="*/ 16 h 24"/>
                    <a:gd name="T46" fmla="*/ 20 w 26"/>
                    <a:gd name="T47" fmla="*/ 22 h 24"/>
                    <a:gd name="T48" fmla="*/ 20 w 26"/>
                    <a:gd name="T49" fmla="*/ 24 h 24"/>
                    <a:gd name="T50" fmla="*/ 0 w 26"/>
                    <a:gd name="T51" fmla="*/ 8 h 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6"/>
                    <a:gd name="T79" fmla="*/ 0 h 24"/>
                    <a:gd name="T80" fmla="*/ 26 w 26"/>
                    <a:gd name="T81" fmla="*/ 24 h 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6" h="24">
                      <a:moveTo>
                        <a:pt x="0" y="8"/>
                      </a:moveTo>
                      <a:lnTo>
                        <a:pt x="2" y="6"/>
                      </a:lnTo>
                      <a:lnTo>
                        <a:pt x="4" y="6"/>
                      </a:lnTo>
                      <a:lnTo>
                        <a:pt x="8" y="2"/>
                      </a:lnTo>
                      <a:lnTo>
                        <a:pt x="10" y="0"/>
                      </a:lnTo>
                      <a:lnTo>
                        <a:pt x="10" y="2"/>
                      </a:lnTo>
                      <a:lnTo>
                        <a:pt x="8" y="4"/>
                      </a:lnTo>
                      <a:lnTo>
                        <a:pt x="8" y="6"/>
                      </a:lnTo>
                      <a:lnTo>
                        <a:pt x="8" y="8"/>
                      </a:lnTo>
                      <a:lnTo>
                        <a:pt x="8" y="10"/>
                      </a:lnTo>
                      <a:lnTo>
                        <a:pt x="8" y="12"/>
                      </a:lnTo>
                      <a:lnTo>
                        <a:pt x="8" y="14"/>
                      </a:lnTo>
                      <a:lnTo>
                        <a:pt x="10" y="14"/>
                      </a:lnTo>
                      <a:lnTo>
                        <a:pt x="14" y="12"/>
                      </a:lnTo>
                      <a:lnTo>
                        <a:pt x="20" y="10"/>
                      </a:lnTo>
                      <a:lnTo>
                        <a:pt x="24" y="10"/>
                      </a:lnTo>
                      <a:lnTo>
                        <a:pt x="24" y="8"/>
                      </a:lnTo>
                      <a:lnTo>
                        <a:pt x="26" y="8"/>
                      </a:lnTo>
                      <a:lnTo>
                        <a:pt x="26" y="10"/>
                      </a:lnTo>
                      <a:lnTo>
                        <a:pt x="24" y="10"/>
                      </a:lnTo>
                      <a:lnTo>
                        <a:pt x="24" y="12"/>
                      </a:lnTo>
                      <a:lnTo>
                        <a:pt x="22" y="14"/>
                      </a:lnTo>
                      <a:lnTo>
                        <a:pt x="22" y="16"/>
                      </a:lnTo>
                      <a:lnTo>
                        <a:pt x="20" y="22"/>
                      </a:lnTo>
                      <a:lnTo>
                        <a:pt x="20" y="24"/>
                      </a:lnTo>
                      <a:lnTo>
                        <a:pt x="0" y="8"/>
                      </a:lnTo>
                      <a:close/>
                    </a:path>
                  </a:pathLst>
                </a:custGeom>
                <a:solidFill>
                  <a:srgbClr val="FF0000"/>
                </a:solidFill>
                <a:ln w="9525">
                  <a:solidFill>
                    <a:srgbClr val="FFFF00"/>
                  </a:solidFill>
                  <a:round/>
                  <a:headEnd/>
                  <a:tailEnd/>
                </a:ln>
              </p:spPr>
              <p:txBody>
                <a:bodyPr/>
                <a:lstStyle/>
                <a:p>
                  <a:endParaRPr lang="zh-TW" altLang="en-US" smtClean="0">
                    <a:solidFill>
                      <a:srgbClr val="000000"/>
                    </a:solidFill>
                    <a:ea typeface="新細明體" charset="-120"/>
                  </a:endParaRPr>
                </a:p>
              </p:txBody>
            </p:sp>
            <p:sp>
              <p:nvSpPr>
                <p:cNvPr id="163" name="Freeform 179"/>
                <p:cNvSpPr>
                  <a:spLocks/>
                </p:cNvSpPr>
                <p:nvPr/>
              </p:nvSpPr>
              <p:spPr bwMode="auto">
                <a:xfrm>
                  <a:off x="1704" y="1820"/>
                  <a:ext cx="26" cy="24"/>
                </a:xfrm>
                <a:custGeom>
                  <a:avLst/>
                  <a:gdLst>
                    <a:gd name="T0" fmla="*/ 0 w 26"/>
                    <a:gd name="T1" fmla="*/ 8 h 24"/>
                    <a:gd name="T2" fmla="*/ 2 w 26"/>
                    <a:gd name="T3" fmla="*/ 6 h 24"/>
                    <a:gd name="T4" fmla="*/ 4 w 26"/>
                    <a:gd name="T5" fmla="*/ 6 h 24"/>
                    <a:gd name="T6" fmla="*/ 8 w 26"/>
                    <a:gd name="T7" fmla="*/ 2 h 24"/>
                    <a:gd name="T8" fmla="*/ 10 w 26"/>
                    <a:gd name="T9" fmla="*/ 0 h 24"/>
                    <a:gd name="T10" fmla="*/ 10 w 26"/>
                    <a:gd name="T11" fmla="*/ 2 h 24"/>
                    <a:gd name="T12" fmla="*/ 8 w 26"/>
                    <a:gd name="T13" fmla="*/ 4 h 24"/>
                    <a:gd name="T14" fmla="*/ 8 w 26"/>
                    <a:gd name="T15" fmla="*/ 6 h 24"/>
                    <a:gd name="T16" fmla="*/ 8 w 26"/>
                    <a:gd name="T17" fmla="*/ 8 h 24"/>
                    <a:gd name="T18" fmla="*/ 8 w 26"/>
                    <a:gd name="T19" fmla="*/ 10 h 24"/>
                    <a:gd name="T20" fmla="*/ 8 w 26"/>
                    <a:gd name="T21" fmla="*/ 12 h 24"/>
                    <a:gd name="T22" fmla="*/ 8 w 26"/>
                    <a:gd name="T23" fmla="*/ 14 h 24"/>
                    <a:gd name="T24" fmla="*/ 10 w 26"/>
                    <a:gd name="T25" fmla="*/ 14 h 24"/>
                    <a:gd name="T26" fmla="*/ 14 w 26"/>
                    <a:gd name="T27" fmla="*/ 12 h 24"/>
                    <a:gd name="T28" fmla="*/ 20 w 26"/>
                    <a:gd name="T29" fmla="*/ 10 h 24"/>
                    <a:gd name="T30" fmla="*/ 24 w 26"/>
                    <a:gd name="T31" fmla="*/ 10 h 24"/>
                    <a:gd name="T32" fmla="*/ 24 w 26"/>
                    <a:gd name="T33" fmla="*/ 8 h 24"/>
                    <a:gd name="T34" fmla="*/ 26 w 26"/>
                    <a:gd name="T35" fmla="*/ 8 h 24"/>
                    <a:gd name="T36" fmla="*/ 26 w 26"/>
                    <a:gd name="T37" fmla="*/ 10 h 24"/>
                    <a:gd name="T38" fmla="*/ 24 w 26"/>
                    <a:gd name="T39" fmla="*/ 10 h 24"/>
                    <a:gd name="T40" fmla="*/ 24 w 26"/>
                    <a:gd name="T41" fmla="*/ 12 h 24"/>
                    <a:gd name="T42" fmla="*/ 22 w 26"/>
                    <a:gd name="T43" fmla="*/ 14 h 24"/>
                    <a:gd name="T44" fmla="*/ 22 w 26"/>
                    <a:gd name="T45" fmla="*/ 16 h 24"/>
                    <a:gd name="T46" fmla="*/ 20 w 26"/>
                    <a:gd name="T47" fmla="*/ 22 h 24"/>
                    <a:gd name="T48" fmla="*/ 20 w 26"/>
                    <a:gd name="T49" fmla="*/ 24 h 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4"/>
                    <a:gd name="T77" fmla="*/ 26 w 26"/>
                    <a:gd name="T78" fmla="*/ 24 h 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4">
                      <a:moveTo>
                        <a:pt x="0" y="8"/>
                      </a:moveTo>
                      <a:lnTo>
                        <a:pt x="2" y="6"/>
                      </a:lnTo>
                      <a:lnTo>
                        <a:pt x="4" y="6"/>
                      </a:lnTo>
                      <a:lnTo>
                        <a:pt x="8" y="2"/>
                      </a:lnTo>
                      <a:lnTo>
                        <a:pt x="10" y="0"/>
                      </a:lnTo>
                      <a:lnTo>
                        <a:pt x="10" y="2"/>
                      </a:lnTo>
                      <a:lnTo>
                        <a:pt x="8" y="4"/>
                      </a:lnTo>
                      <a:lnTo>
                        <a:pt x="8" y="6"/>
                      </a:lnTo>
                      <a:lnTo>
                        <a:pt x="8" y="8"/>
                      </a:lnTo>
                      <a:lnTo>
                        <a:pt x="8" y="10"/>
                      </a:lnTo>
                      <a:lnTo>
                        <a:pt x="8" y="12"/>
                      </a:lnTo>
                      <a:lnTo>
                        <a:pt x="8" y="14"/>
                      </a:lnTo>
                      <a:lnTo>
                        <a:pt x="10" y="14"/>
                      </a:lnTo>
                      <a:lnTo>
                        <a:pt x="14" y="12"/>
                      </a:lnTo>
                      <a:lnTo>
                        <a:pt x="20" y="10"/>
                      </a:lnTo>
                      <a:lnTo>
                        <a:pt x="24" y="10"/>
                      </a:lnTo>
                      <a:lnTo>
                        <a:pt x="24" y="8"/>
                      </a:lnTo>
                      <a:lnTo>
                        <a:pt x="26" y="8"/>
                      </a:lnTo>
                      <a:lnTo>
                        <a:pt x="26" y="10"/>
                      </a:lnTo>
                      <a:lnTo>
                        <a:pt x="24" y="10"/>
                      </a:lnTo>
                      <a:lnTo>
                        <a:pt x="24" y="12"/>
                      </a:lnTo>
                      <a:lnTo>
                        <a:pt x="22" y="14"/>
                      </a:lnTo>
                      <a:lnTo>
                        <a:pt x="22" y="16"/>
                      </a:lnTo>
                      <a:lnTo>
                        <a:pt x="20" y="22"/>
                      </a:lnTo>
                      <a:lnTo>
                        <a:pt x="20" y="24"/>
                      </a:lnTo>
                    </a:path>
                  </a:pathLst>
                </a:custGeom>
                <a:solidFill>
                  <a:srgbClr val="FF0000"/>
                </a:solidFill>
                <a:ln w="28575">
                  <a:solidFill>
                    <a:srgbClr val="FFFF00"/>
                  </a:solidFill>
                  <a:round/>
                  <a:headEnd/>
                  <a:tailEnd/>
                </a:ln>
              </p:spPr>
              <p:txBody>
                <a:bodyPr/>
                <a:lstStyle/>
                <a:p>
                  <a:endParaRPr lang="zh-TW" altLang="en-US" smtClean="0">
                    <a:solidFill>
                      <a:srgbClr val="000000"/>
                    </a:solidFill>
                    <a:ea typeface="新細明體" charset="-120"/>
                  </a:endParaRPr>
                </a:p>
              </p:txBody>
            </p:sp>
          </p:grpSp>
          <p:sp>
            <p:nvSpPr>
              <p:cNvPr id="152" name="Freeform 180"/>
              <p:cNvSpPr>
                <a:spLocks/>
              </p:cNvSpPr>
              <p:nvPr/>
            </p:nvSpPr>
            <p:spPr bwMode="auto">
              <a:xfrm>
                <a:off x="4284663" y="1747819"/>
                <a:ext cx="293687" cy="358775"/>
              </a:xfrm>
              <a:custGeom>
                <a:avLst/>
                <a:gdLst>
                  <a:gd name="T0" fmla="*/ 2147483647 w 98"/>
                  <a:gd name="T1" fmla="*/ 2147483647 h 174"/>
                  <a:gd name="T2" fmla="*/ 2147483647 w 98"/>
                  <a:gd name="T3" fmla="*/ 0 h 174"/>
                  <a:gd name="T4" fmla="*/ 2147483647 w 98"/>
                  <a:gd name="T5" fmla="*/ 2147483647 h 174"/>
                  <a:gd name="T6" fmla="*/ 2147483647 w 98"/>
                  <a:gd name="T7" fmla="*/ 2147483647 h 174"/>
                  <a:gd name="T8" fmla="*/ 2147483647 w 98"/>
                  <a:gd name="T9" fmla="*/ 2147483647 h 174"/>
                  <a:gd name="T10" fmla="*/ 2147483647 w 98"/>
                  <a:gd name="T11" fmla="*/ 2147483647 h 174"/>
                  <a:gd name="T12" fmla="*/ 2147483647 w 98"/>
                  <a:gd name="T13" fmla="*/ 2147483647 h 174"/>
                  <a:gd name="T14" fmla="*/ 2147483647 w 98"/>
                  <a:gd name="T15" fmla="*/ 2147483647 h 174"/>
                  <a:gd name="T16" fmla="*/ 2147483647 w 98"/>
                  <a:gd name="T17" fmla="*/ 2147483647 h 174"/>
                  <a:gd name="T18" fmla="*/ 2147483647 w 98"/>
                  <a:gd name="T19" fmla="*/ 2147483647 h 174"/>
                  <a:gd name="T20" fmla="*/ 2147483647 w 98"/>
                  <a:gd name="T21" fmla="*/ 2147483647 h 174"/>
                  <a:gd name="T22" fmla="*/ 2147483647 w 98"/>
                  <a:gd name="T23" fmla="*/ 2147483647 h 174"/>
                  <a:gd name="T24" fmla="*/ 2147483647 w 98"/>
                  <a:gd name="T25" fmla="*/ 2147483647 h 174"/>
                  <a:gd name="T26" fmla="*/ 2147483647 w 98"/>
                  <a:gd name="T27" fmla="*/ 2147483647 h 174"/>
                  <a:gd name="T28" fmla="*/ 2147483647 w 98"/>
                  <a:gd name="T29" fmla="*/ 2147483647 h 174"/>
                  <a:gd name="T30" fmla="*/ 2147483647 w 98"/>
                  <a:gd name="T31" fmla="*/ 2147483647 h 174"/>
                  <a:gd name="T32" fmla="*/ 0 w 98"/>
                  <a:gd name="T33" fmla="*/ 2147483647 h 174"/>
                  <a:gd name="T34" fmla="*/ 2147483647 w 98"/>
                  <a:gd name="T35" fmla="*/ 2147483647 h 174"/>
                  <a:gd name="T36" fmla="*/ 2147483647 w 98"/>
                  <a:gd name="T37" fmla="*/ 2147483647 h 1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8"/>
                  <a:gd name="T58" fmla="*/ 0 h 174"/>
                  <a:gd name="T59" fmla="*/ 98 w 98"/>
                  <a:gd name="T60" fmla="*/ 174 h 1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8" h="174">
                    <a:moveTo>
                      <a:pt x="6" y="2"/>
                    </a:moveTo>
                    <a:lnTo>
                      <a:pt x="12" y="0"/>
                    </a:lnTo>
                    <a:lnTo>
                      <a:pt x="20" y="4"/>
                    </a:lnTo>
                    <a:lnTo>
                      <a:pt x="26" y="8"/>
                    </a:lnTo>
                    <a:lnTo>
                      <a:pt x="32" y="18"/>
                    </a:lnTo>
                    <a:lnTo>
                      <a:pt x="94" y="140"/>
                    </a:lnTo>
                    <a:lnTo>
                      <a:pt x="98" y="150"/>
                    </a:lnTo>
                    <a:lnTo>
                      <a:pt x="98" y="158"/>
                    </a:lnTo>
                    <a:lnTo>
                      <a:pt x="96" y="166"/>
                    </a:lnTo>
                    <a:lnTo>
                      <a:pt x="92" y="172"/>
                    </a:lnTo>
                    <a:lnTo>
                      <a:pt x="86" y="174"/>
                    </a:lnTo>
                    <a:lnTo>
                      <a:pt x="80" y="170"/>
                    </a:lnTo>
                    <a:lnTo>
                      <a:pt x="74" y="166"/>
                    </a:lnTo>
                    <a:lnTo>
                      <a:pt x="68" y="156"/>
                    </a:lnTo>
                    <a:lnTo>
                      <a:pt x="6" y="34"/>
                    </a:lnTo>
                    <a:lnTo>
                      <a:pt x="2" y="24"/>
                    </a:lnTo>
                    <a:lnTo>
                      <a:pt x="0" y="16"/>
                    </a:lnTo>
                    <a:lnTo>
                      <a:pt x="2" y="8"/>
                    </a:lnTo>
                    <a:lnTo>
                      <a:pt x="6" y="2"/>
                    </a:lnTo>
                    <a:close/>
                  </a:path>
                </a:pathLst>
              </a:custGeom>
              <a:solidFill>
                <a:srgbClr val="FFFF99"/>
              </a:solidFill>
              <a:ln w="28575">
                <a:solidFill>
                  <a:srgbClr val="000000"/>
                </a:solidFill>
                <a:round/>
                <a:headEnd/>
                <a:tailEnd/>
              </a:ln>
            </p:spPr>
            <p:txBody>
              <a:bodyPr/>
              <a:lstStyle/>
              <a:p>
                <a:endParaRPr lang="zh-TW" altLang="en-US" smtClean="0">
                  <a:solidFill>
                    <a:srgbClr val="000000"/>
                  </a:solidFill>
                  <a:ea typeface="新細明體" charset="-120"/>
                </a:endParaRPr>
              </a:p>
            </p:txBody>
          </p:sp>
          <p:grpSp>
            <p:nvGrpSpPr>
              <p:cNvPr id="22" name="Group 181"/>
              <p:cNvGrpSpPr>
                <a:grpSpLocks/>
              </p:cNvGrpSpPr>
              <p:nvPr/>
            </p:nvGrpSpPr>
            <p:grpSpPr bwMode="auto">
              <a:xfrm>
                <a:off x="4271963" y="1754169"/>
                <a:ext cx="171450" cy="209550"/>
                <a:chOff x="1436" y="1824"/>
                <a:chExt cx="58" cy="102"/>
              </a:xfrm>
            </p:grpSpPr>
            <p:sp>
              <p:nvSpPr>
                <p:cNvPr id="158" name="Freeform 182"/>
                <p:cNvSpPr>
                  <a:spLocks/>
                </p:cNvSpPr>
                <p:nvPr/>
              </p:nvSpPr>
              <p:spPr bwMode="auto">
                <a:xfrm>
                  <a:off x="1440" y="1838"/>
                  <a:ext cx="54" cy="88"/>
                </a:xfrm>
                <a:custGeom>
                  <a:avLst/>
                  <a:gdLst>
                    <a:gd name="T0" fmla="*/ 6 w 54"/>
                    <a:gd name="T1" fmla="*/ 2 h 88"/>
                    <a:gd name="T2" fmla="*/ 12 w 54"/>
                    <a:gd name="T3" fmla="*/ 0 h 88"/>
                    <a:gd name="T4" fmla="*/ 18 w 54"/>
                    <a:gd name="T5" fmla="*/ 2 h 88"/>
                    <a:gd name="T6" fmla="*/ 26 w 54"/>
                    <a:gd name="T7" fmla="*/ 8 h 88"/>
                    <a:gd name="T8" fmla="*/ 30 w 54"/>
                    <a:gd name="T9" fmla="*/ 16 h 88"/>
                    <a:gd name="T10" fmla="*/ 50 w 54"/>
                    <a:gd name="T11" fmla="*/ 54 h 88"/>
                    <a:gd name="T12" fmla="*/ 54 w 54"/>
                    <a:gd name="T13" fmla="*/ 64 h 88"/>
                    <a:gd name="T14" fmla="*/ 54 w 54"/>
                    <a:gd name="T15" fmla="*/ 72 h 88"/>
                    <a:gd name="T16" fmla="*/ 52 w 54"/>
                    <a:gd name="T17" fmla="*/ 80 h 88"/>
                    <a:gd name="T18" fmla="*/ 48 w 54"/>
                    <a:gd name="T19" fmla="*/ 86 h 88"/>
                    <a:gd name="T20" fmla="*/ 42 w 54"/>
                    <a:gd name="T21" fmla="*/ 88 h 88"/>
                    <a:gd name="T22" fmla="*/ 36 w 54"/>
                    <a:gd name="T23" fmla="*/ 84 h 88"/>
                    <a:gd name="T24" fmla="*/ 30 w 54"/>
                    <a:gd name="T25" fmla="*/ 80 h 88"/>
                    <a:gd name="T26" fmla="*/ 24 w 54"/>
                    <a:gd name="T27" fmla="*/ 72 h 88"/>
                    <a:gd name="T28" fmla="*/ 4 w 54"/>
                    <a:gd name="T29" fmla="*/ 32 h 88"/>
                    <a:gd name="T30" fmla="*/ 0 w 54"/>
                    <a:gd name="T31" fmla="*/ 24 h 88"/>
                    <a:gd name="T32" fmla="*/ 0 w 54"/>
                    <a:gd name="T33" fmla="*/ 14 h 88"/>
                    <a:gd name="T34" fmla="*/ 2 w 54"/>
                    <a:gd name="T35" fmla="*/ 6 h 88"/>
                    <a:gd name="T36" fmla="*/ 6 w 54"/>
                    <a:gd name="T37" fmla="*/ 2 h 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
                    <a:gd name="T58" fmla="*/ 0 h 88"/>
                    <a:gd name="T59" fmla="*/ 54 w 54"/>
                    <a:gd name="T60" fmla="*/ 88 h 8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 h="88">
                      <a:moveTo>
                        <a:pt x="6" y="2"/>
                      </a:moveTo>
                      <a:lnTo>
                        <a:pt x="12" y="0"/>
                      </a:lnTo>
                      <a:lnTo>
                        <a:pt x="18" y="2"/>
                      </a:lnTo>
                      <a:lnTo>
                        <a:pt x="26" y="8"/>
                      </a:lnTo>
                      <a:lnTo>
                        <a:pt x="30" y="16"/>
                      </a:lnTo>
                      <a:lnTo>
                        <a:pt x="50" y="54"/>
                      </a:lnTo>
                      <a:lnTo>
                        <a:pt x="54" y="64"/>
                      </a:lnTo>
                      <a:lnTo>
                        <a:pt x="54" y="72"/>
                      </a:lnTo>
                      <a:lnTo>
                        <a:pt x="52" y="80"/>
                      </a:lnTo>
                      <a:lnTo>
                        <a:pt x="48" y="86"/>
                      </a:lnTo>
                      <a:lnTo>
                        <a:pt x="42" y="88"/>
                      </a:lnTo>
                      <a:lnTo>
                        <a:pt x="36" y="84"/>
                      </a:lnTo>
                      <a:lnTo>
                        <a:pt x="30" y="80"/>
                      </a:lnTo>
                      <a:lnTo>
                        <a:pt x="24" y="72"/>
                      </a:lnTo>
                      <a:lnTo>
                        <a:pt x="4" y="32"/>
                      </a:lnTo>
                      <a:lnTo>
                        <a:pt x="0" y="24"/>
                      </a:lnTo>
                      <a:lnTo>
                        <a:pt x="0" y="14"/>
                      </a:lnTo>
                      <a:lnTo>
                        <a:pt x="2" y="6"/>
                      </a:lnTo>
                      <a:lnTo>
                        <a:pt x="6" y="2"/>
                      </a:lnTo>
                      <a:close/>
                    </a:path>
                  </a:pathLst>
                </a:custGeom>
                <a:solidFill>
                  <a:srgbClr val="FF0000"/>
                </a:solidFill>
                <a:ln w="28575">
                  <a:solidFill>
                    <a:srgbClr val="FFFF00"/>
                  </a:solidFill>
                  <a:round/>
                  <a:headEnd/>
                  <a:tailEnd/>
                </a:ln>
              </p:spPr>
              <p:txBody>
                <a:bodyPr/>
                <a:lstStyle/>
                <a:p>
                  <a:endParaRPr lang="zh-TW" altLang="en-US" smtClean="0">
                    <a:solidFill>
                      <a:srgbClr val="000000"/>
                    </a:solidFill>
                    <a:ea typeface="新細明體" charset="-120"/>
                  </a:endParaRPr>
                </a:p>
              </p:txBody>
            </p:sp>
            <p:sp>
              <p:nvSpPr>
                <p:cNvPr id="159" name="Freeform 183"/>
                <p:cNvSpPr>
                  <a:spLocks/>
                </p:cNvSpPr>
                <p:nvPr/>
              </p:nvSpPr>
              <p:spPr bwMode="auto">
                <a:xfrm>
                  <a:off x="1436" y="1824"/>
                  <a:ext cx="22" cy="24"/>
                </a:xfrm>
                <a:custGeom>
                  <a:avLst/>
                  <a:gdLst>
                    <a:gd name="T0" fmla="*/ 2 w 22"/>
                    <a:gd name="T1" fmla="*/ 24 h 24"/>
                    <a:gd name="T2" fmla="*/ 0 w 22"/>
                    <a:gd name="T3" fmla="*/ 20 h 24"/>
                    <a:gd name="T4" fmla="*/ 2 w 22"/>
                    <a:gd name="T5" fmla="*/ 18 h 24"/>
                    <a:gd name="T6" fmla="*/ 0 w 22"/>
                    <a:gd name="T7" fmla="*/ 12 h 24"/>
                    <a:gd name="T8" fmla="*/ 0 w 22"/>
                    <a:gd name="T9" fmla="*/ 10 h 24"/>
                    <a:gd name="T10" fmla="*/ 0 w 22"/>
                    <a:gd name="T11" fmla="*/ 10 h 24"/>
                    <a:gd name="T12" fmla="*/ 2 w 22"/>
                    <a:gd name="T13" fmla="*/ 14 h 24"/>
                    <a:gd name="T14" fmla="*/ 4 w 22"/>
                    <a:gd name="T15" fmla="*/ 14 h 24"/>
                    <a:gd name="T16" fmla="*/ 4 w 22"/>
                    <a:gd name="T17" fmla="*/ 16 h 24"/>
                    <a:gd name="T18" fmla="*/ 6 w 22"/>
                    <a:gd name="T19" fmla="*/ 16 h 24"/>
                    <a:gd name="T20" fmla="*/ 8 w 22"/>
                    <a:gd name="T21" fmla="*/ 18 h 24"/>
                    <a:gd name="T22" fmla="*/ 10 w 22"/>
                    <a:gd name="T23" fmla="*/ 20 h 24"/>
                    <a:gd name="T24" fmla="*/ 10 w 22"/>
                    <a:gd name="T25" fmla="*/ 18 h 24"/>
                    <a:gd name="T26" fmla="*/ 10 w 22"/>
                    <a:gd name="T27" fmla="*/ 14 h 24"/>
                    <a:gd name="T28" fmla="*/ 12 w 22"/>
                    <a:gd name="T29" fmla="*/ 8 h 24"/>
                    <a:gd name="T30" fmla="*/ 14 w 22"/>
                    <a:gd name="T31" fmla="*/ 4 h 24"/>
                    <a:gd name="T32" fmla="*/ 12 w 22"/>
                    <a:gd name="T33" fmla="*/ 2 h 24"/>
                    <a:gd name="T34" fmla="*/ 12 w 22"/>
                    <a:gd name="T35" fmla="*/ 0 h 24"/>
                    <a:gd name="T36" fmla="*/ 14 w 22"/>
                    <a:gd name="T37" fmla="*/ 2 h 24"/>
                    <a:gd name="T38" fmla="*/ 14 w 22"/>
                    <a:gd name="T39" fmla="*/ 4 h 24"/>
                    <a:gd name="T40" fmla="*/ 14 w 22"/>
                    <a:gd name="T41" fmla="*/ 4 h 24"/>
                    <a:gd name="T42" fmla="*/ 16 w 22"/>
                    <a:gd name="T43" fmla="*/ 8 h 24"/>
                    <a:gd name="T44" fmla="*/ 18 w 22"/>
                    <a:gd name="T45" fmla="*/ 8 h 24"/>
                    <a:gd name="T46" fmla="*/ 20 w 22"/>
                    <a:gd name="T47" fmla="*/ 12 h 24"/>
                    <a:gd name="T48" fmla="*/ 22 w 22"/>
                    <a:gd name="T49" fmla="*/ 14 h 24"/>
                    <a:gd name="T50" fmla="*/ 2 w 22"/>
                    <a:gd name="T51" fmla="*/ 24 h 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
                    <a:gd name="T79" fmla="*/ 0 h 24"/>
                    <a:gd name="T80" fmla="*/ 22 w 22"/>
                    <a:gd name="T81" fmla="*/ 24 h 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 h="24">
                      <a:moveTo>
                        <a:pt x="2" y="24"/>
                      </a:moveTo>
                      <a:lnTo>
                        <a:pt x="0" y="20"/>
                      </a:lnTo>
                      <a:lnTo>
                        <a:pt x="2" y="18"/>
                      </a:lnTo>
                      <a:lnTo>
                        <a:pt x="0" y="12"/>
                      </a:lnTo>
                      <a:lnTo>
                        <a:pt x="0" y="10"/>
                      </a:lnTo>
                      <a:lnTo>
                        <a:pt x="2" y="14"/>
                      </a:lnTo>
                      <a:lnTo>
                        <a:pt x="4" y="14"/>
                      </a:lnTo>
                      <a:lnTo>
                        <a:pt x="4" y="16"/>
                      </a:lnTo>
                      <a:lnTo>
                        <a:pt x="6" y="16"/>
                      </a:lnTo>
                      <a:lnTo>
                        <a:pt x="8" y="18"/>
                      </a:lnTo>
                      <a:lnTo>
                        <a:pt x="10" y="20"/>
                      </a:lnTo>
                      <a:lnTo>
                        <a:pt x="10" y="18"/>
                      </a:lnTo>
                      <a:lnTo>
                        <a:pt x="10" y="14"/>
                      </a:lnTo>
                      <a:lnTo>
                        <a:pt x="12" y="8"/>
                      </a:lnTo>
                      <a:lnTo>
                        <a:pt x="14" y="4"/>
                      </a:lnTo>
                      <a:lnTo>
                        <a:pt x="12" y="2"/>
                      </a:lnTo>
                      <a:lnTo>
                        <a:pt x="12" y="0"/>
                      </a:lnTo>
                      <a:lnTo>
                        <a:pt x="14" y="2"/>
                      </a:lnTo>
                      <a:lnTo>
                        <a:pt x="14" y="4"/>
                      </a:lnTo>
                      <a:lnTo>
                        <a:pt x="16" y="8"/>
                      </a:lnTo>
                      <a:lnTo>
                        <a:pt x="18" y="8"/>
                      </a:lnTo>
                      <a:lnTo>
                        <a:pt x="20" y="12"/>
                      </a:lnTo>
                      <a:lnTo>
                        <a:pt x="22" y="14"/>
                      </a:lnTo>
                      <a:lnTo>
                        <a:pt x="2" y="24"/>
                      </a:lnTo>
                      <a:close/>
                    </a:path>
                  </a:pathLst>
                </a:custGeom>
                <a:solidFill>
                  <a:srgbClr val="FF0000"/>
                </a:solidFill>
                <a:ln w="9525">
                  <a:solidFill>
                    <a:srgbClr val="FFFF00"/>
                  </a:solidFill>
                  <a:round/>
                  <a:headEnd/>
                  <a:tailEnd/>
                </a:ln>
              </p:spPr>
              <p:txBody>
                <a:bodyPr/>
                <a:lstStyle/>
                <a:p>
                  <a:endParaRPr lang="zh-TW" altLang="en-US" smtClean="0">
                    <a:solidFill>
                      <a:srgbClr val="000000"/>
                    </a:solidFill>
                    <a:ea typeface="新細明體" charset="-120"/>
                  </a:endParaRPr>
                </a:p>
              </p:txBody>
            </p:sp>
            <p:sp>
              <p:nvSpPr>
                <p:cNvPr id="160" name="Freeform 184"/>
                <p:cNvSpPr>
                  <a:spLocks/>
                </p:cNvSpPr>
                <p:nvPr/>
              </p:nvSpPr>
              <p:spPr bwMode="auto">
                <a:xfrm>
                  <a:off x="1436" y="1824"/>
                  <a:ext cx="22" cy="24"/>
                </a:xfrm>
                <a:custGeom>
                  <a:avLst/>
                  <a:gdLst>
                    <a:gd name="T0" fmla="*/ 2 w 22"/>
                    <a:gd name="T1" fmla="*/ 24 h 24"/>
                    <a:gd name="T2" fmla="*/ 0 w 22"/>
                    <a:gd name="T3" fmla="*/ 20 h 24"/>
                    <a:gd name="T4" fmla="*/ 2 w 22"/>
                    <a:gd name="T5" fmla="*/ 18 h 24"/>
                    <a:gd name="T6" fmla="*/ 0 w 22"/>
                    <a:gd name="T7" fmla="*/ 12 h 24"/>
                    <a:gd name="T8" fmla="*/ 0 w 22"/>
                    <a:gd name="T9" fmla="*/ 10 h 24"/>
                    <a:gd name="T10" fmla="*/ 0 w 22"/>
                    <a:gd name="T11" fmla="*/ 10 h 24"/>
                    <a:gd name="T12" fmla="*/ 2 w 22"/>
                    <a:gd name="T13" fmla="*/ 14 h 24"/>
                    <a:gd name="T14" fmla="*/ 4 w 22"/>
                    <a:gd name="T15" fmla="*/ 14 h 24"/>
                    <a:gd name="T16" fmla="*/ 4 w 22"/>
                    <a:gd name="T17" fmla="*/ 16 h 24"/>
                    <a:gd name="T18" fmla="*/ 6 w 22"/>
                    <a:gd name="T19" fmla="*/ 16 h 24"/>
                    <a:gd name="T20" fmla="*/ 8 w 22"/>
                    <a:gd name="T21" fmla="*/ 18 h 24"/>
                    <a:gd name="T22" fmla="*/ 10 w 22"/>
                    <a:gd name="T23" fmla="*/ 20 h 24"/>
                    <a:gd name="T24" fmla="*/ 10 w 22"/>
                    <a:gd name="T25" fmla="*/ 18 h 24"/>
                    <a:gd name="T26" fmla="*/ 10 w 22"/>
                    <a:gd name="T27" fmla="*/ 14 h 24"/>
                    <a:gd name="T28" fmla="*/ 12 w 22"/>
                    <a:gd name="T29" fmla="*/ 8 h 24"/>
                    <a:gd name="T30" fmla="*/ 14 w 22"/>
                    <a:gd name="T31" fmla="*/ 4 h 24"/>
                    <a:gd name="T32" fmla="*/ 12 w 22"/>
                    <a:gd name="T33" fmla="*/ 2 h 24"/>
                    <a:gd name="T34" fmla="*/ 12 w 22"/>
                    <a:gd name="T35" fmla="*/ 0 h 24"/>
                    <a:gd name="T36" fmla="*/ 14 w 22"/>
                    <a:gd name="T37" fmla="*/ 2 h 24"/>
                    <a:gd name="T38" fmla="*/ 14 w 22"/>
                    <a:gd name="T39" fmla="*/ 4 h 24"/>
                    <a:gd name="T40" fmla="*/ 14 w 22"/>
                    <a:gd name="T41" fmla="*/ 4 h 24"/>
                    <a:gd name="T42" fmla="*/ 16 w 22"/>
                    <a:gd name="T43" fmla="*/ 8 h 24"/>
                    <a:gd name="T44" fmla="*/ 18 w 22"/>
                    <a:gd name="T45" fmla="*/ 8 h 24"/>
                    <a:gd name="T46" fmla="*/ 20 w 22"/>
                    <a:gd name="T47" fmla="*/ 12 h 24"/>
                    <a:gd name="T48" fmla="*/ 22 w 22"/>
                    <a:gd name="T49" fmla="*/ 14 h 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
                    <a:gd name="T76" fmla="*/ 0 h 24"/>
                    <a:gd name="T77" fmla="*/ 22 w 22"/>
                    <a:gd name="T78" fmla="*/ 24 h 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 h="24">
                      <a:moveTo>
                        <a:pt x="2" y="24"/>
                      </a:moveTo>
                      <a:lnTo>
                        <a:pt x="0" y="20"/>
                      </a:lnTo>
                      <a:lnTo>
                        <a:pt x="2" y="18"/>
                      </a:lnTo>
                      <a:lnTo>
                        <a:pt x="0" y="12"/>
                      </a:lnTo>
                      <a:lnTo>
                        <a:pt x="0" y="10"/>
                      </a:lnTo>
                      <a:lnTo>
                        <a:pt x="2" y="14"/>
                      </a:lnTo>
                      <a:lnTo>
                        <a:pt x="4" y="14"/>
                      </a:lnTo>
                      <a:lnTo>
                        <a:pt x="4" y="16"/>
                      </a:lnTo>
                      <a:lnTo>
                        <a:pt x="6" y="16"/>
                      </a:lnTo>
                      <a:lnTo>
                        <a:pt x="8" y="18"/>
                      </a:lnTo>
                      <a:lnTo>
                        <a:pt x="10" y="20"/>
                      </a:lnTo>
                      <a:lnTo>
                        <a:pt x="10" y="18"/>
                      </a:lnTo>
                      <a:lnTo>
                        <a:pt x="10" y="14"/>
                      </a:lnTo>
                      <a:lnTo>
                        <a:pt x="12" y="8"/>
                      </a:lnTo>
                      <a:lnTo>
                        <a:pt x="14" y="4"/>
                      </a:lnTo>
                      <a:lnTo>
                        <a:pt x="12" y="2"/>
                      </a:lnTo>
                      <a:lnTo>
                        <a:pt x="12" y="0"/>
                      </a:lnTo>
                      <a:lnTo>
                        <a:pt x="14" y="2"/>
                      </a:lnTo>
                      <a:lnTo>
                        <a:pt x="14" y="4"/>
                      </a:lnTo>
                      <a:lnTo>
                        <a:pt x="16" y="8"/>
                      </a:lnTo>
                      <a:lnTo>
                        <a:pt x="18" y="8"/>
                      </a:lnTo>
                      <a:lnTo>
                        <a:pt x="20" y="12"/>
                      </a:lnTo>
                      <a:lnTo>
                        <a:pt x="22" y="14"/>
                      </a:lnTo>
                    </a:path>
                  </a:pathLst>
                </a:custGeom>
                <a:solidFill>
                  <a:srgbClr val="FF0000"/>
                </a:solidFill>
                <a:ln w="28575">
                  <a:solidFill>
                    <a:srgbClr val="FFFF00"/>
                  </a:solidFill>
                  <a:round/>
                  <a:headEnd/>
                  <a:tailEnd/>
                </a:ln>
              </p:spPr>
              <p:txBody>
                <a:bodyPr/>
                <a:lstStyle/>
                <a:p>
                  <a:endParaRPr lang="zh-TW" altLang="en-US" smtClean="0">
                    <a:solidFill>
                      <a:srgbClr val="000000"/>
                    </a:solidFill>
                    <a:ea typeface="新細明體" charset="-120"/>
                  </a:endParaRPr>
                </a:p>
              </p:txBody>
            </p:sp>
          </p:grpSp>
          <p:grpSp>
            <p:nvGrpSpPr>
              <p:cNvPr id="23" name="Group 185"/>
              <p:cNvGrpSpPr>
                <a:grpSpLocks/>
              </p:cNvGrpSpPr>
              <p:nvPr/>
            </p:nvGrpSpPr>
            <p:grpSpPr bwMode="auto">
              <a:xfrm>
                <a:off x="4348163" y="1704975"/>
                <a:ext cx="171450" cy="206376"/>
                <a:chOff x="1466" y="1808"/>
                <a:chExt cx="58" cy="100"/>
              </a:xfrm>
            </p:grpSpPr>
            <p:sp>
              <p:nvSpPr>
                <p:cNvPr id="155" name="Freeform 186"/>
                <p:cNvSpPr>
                  <a:spLocks/>
                </p:cNvSpPr>
                <p:nvPr/>
              </p:nvSpPr>
              <p:spPr bwMode="auto">
                <a:xfrm>
                  <a:off x="1470" y="1822"/>
                  <a:ext cx="54" cy="86"/>
                </a:xfrm>
                <a:custGeom>
                  <a:avLst/>
                  <a:gdLst>
                    <a:gd name="T0" fmla="*/ 6 w 54"/>
                    <a:gd name="T1" fmla="*/ 0 h 86"/>
                    <a:gd name="T2" fmla="*/ 12 w 54"/>
                    <a:gd name="T3" fmla="*/ 0 h 86"/>
                    <a:gd name="T4" fmla="*/ 18 w 54"/>
                    <a:gd name="T5" fmla="*/ 2 h 86"/>
                    <a:gd name="T6" fmla="*/ 26 w 54"/>
                    <a:gd name="T7" fmla="*/ 8 h 86"/>
                    <a:gd name="T8" fmla="*/ 30 w 54"/>
                    <a:gd name="T9" fmla="*/ 16 h 86"/>
                    <a:gd name="T10" fmla="*/ 50 w 54"/>
                    <a:gd name="T11" fmla="*/ 54 h 86"/>
                    <a:gd name="T12" fmla="*/ 54 w 54"/>
                    <a:gd name="T13" fmla="*/ 64 h 86"/>
                    <a:gd name="T14" fmla="*/ 54 w 54"/>
                    <a:gd name="T15" fmla="*/ 72 h 86"/>
                    <a:gd name="T16" fmla="*/ 54 w 54"/>
                    <a:gd name="T17" fmla="*/ 80 h 86"/>
                    <a:gd name="T18" fmla="*/ 50 w 54"/>
                    <a:gd name="T19" fmla="*/ 86 h 86"/>
                    <a:gd name="T20" fmla="*/ 44 w 54"/>
                    <a:gd name="T21" fmla="*/ 86 h 86"/>
                    <a:gd name="T22" fmla="*/ 36 w 54"/>
                    <a:gd name="T23" fmla="*/ 84 h 86"/>
                    <a:gd name="T24" fmla="*/ 30 w 54"/>
                    <a:gd name="T25" fmla="*/ 80 h 86"/>
                    <a:gd name="T26" fmla="*/ 24 w 54"/>
                    <a:gd name="T27" fmla="*/ 70 h 86"/>
                    <a:gd name="T28" fmla="*/ 4 w 54"/>
                    <a:gd name="T29" fmla="*/ 32 h 86"/>
                    <a:gd name="T30" fmla="*/ 2 w 54"/>
                    <a:gd name="T31" fmla="*/ 24 h 86"/>
                    <a:gd name="T32" fmla="*/ 0 w 54"/>
                    <a:gd name="T33" fmla="*/ 14 h 86"/>
                    <a:gd name="T34" fmla="*/ 2 w 54"/>
                    <a:gd name="T35" fmla="*/ 6 h 86"/>
                    <a:gd name="T36" fmla="*/ 6 w 54"/>
                    <a:gd name="T37" fmla="*/ 0 h 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
                    <a:gd name="T58" fmla="*/ 0 h 86"/>
                    <a:gd name="T59" fmla="*/ 54 w 54"/>
                    <a:gd name="T60" fmla="*/ 86 h 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 h="86">
                      <a:moveTo>
                        <a:pt x="6" y="0"/>
                      </a:moveTo>
                      <a:lnTo>
                        <a:pt x="12" y="0"/>
                      </a:lnTo>
                      <a:lnTo>
                        <a:pt x="18" y="2"/>
                      </a:lnTo>
                      <a:lnTo>
                        <a:pt x="26" y="8"/>
                      </a:lnTo>
                      <a:lnTo>
                        <a:pt x="30" y="16"/>
                      </a:lnTo>
                      <a:lnTo>
                        <a:pt x="50" y="54"/>
                      </a:lnTo>
                      <a:lnTo>
                        <a:pt x="54" y="64"/>
                      </a:lnTo>
                      <a:lnTo>
                        <a:pt x="54" y="72"/>
                      </a:lnTo>
                      <a:lnTo>
                        <a:pt x="54" y="80"/>
                      </a:lnTo>
                      <a:lnTo>
                        <a:pt x="50" y="86"/>
                      </a:lnTo>
                      <a:lnTo>
                        <a:pt x="44" y="86"/>
                      </a:lnTo>
                      <a:lnTo>
                        <a:pt x="36" y="84"/>
                      </a:lnTo>
                      <a:lnTo>
                        <a:pt x="30" y="80"/>
                      </a:lnTo>
                      <a:lnTo>
                        <a:pt x="24" y="70"/>
                      </a:lnTo>
                      <a:lnTo>
                        <a:pt x="4" y="32"/>
                      </a:lnTo>
                      <a:lnTo>
                        <a:pt x="2" y="24"/>
                      </a:lnTo>
                      <a:lnTo>
                        <a:pt x="0" y="14"/>
                      </a:lnTo>
                      <a:lnTo>
                        <a:pt x="2" y="6"/>
                      </a:lnTo>
                      <a:lnTo>
                        <a:pt x="6" y="0"/>
                      </a:lnTo>
                      <a:close/>
                    </a:path>
                  </a:pathLst>
                </a:custGeom>
                <a:solidFill>
                  <a:srgbClr val="FF0000"/>
                </a:solidFill>
                <a:ln w="28575">
                  <a:solidFill>
                    <a:srgbClr val="FFFF00"/>
                  </a:solidFill>
                  <a:round/>
                  <a:headEnd/>
                  <a:tailEnd/>
                </a:ln>
              </p:spPr>
              <p:txBody>
                <a:bodyPr/>
                <a:lstStyle/>
                <a:p>
                  <a:endParaRPr lang="zh-TW" altLang="en-US" smtClean="0">
                    <a:solidFill>
                      <a:srgbClr val="000000"/>
                    </a:solidFill>
                    <a:ea typeface="新細明體" charset="-120"/>
                  </a:endParaRPr>
                </a:p>
              </p:txBody>
            </p:sp>
            <p:sp>
              <p:nvSpPr>
                <p:cNvPr id="156" name="Freeform 187"/>
                <p:cNvSpPr>
                  <a:spLocks/>
                </p:cNvSpPr>
                <p:nvPr/>
              </p:nvSpPr>
              <p:spPr bwMode="auto">
                <a:xfrm>
                  <a:off x="1466" y="1808"/>
                  <a:ext cx="22" cy="24"/>
                </a:xfrm>
                <a:custGeom>
                  <a:avLst/>
                  <a:gdLst>
                    <a:gd name="T0" fmla="*/ 2 w 22"/>
                    <a:gd name="T1" fmla="*/ 24 h 24"/>
                    <a:gd name="T2" fmla="*/ 0 w 22"/>
                    <a:gd name="T3" fmla="*/ 20 h 24"/>
                    <a:gd name="T4" fmla="*/ 2 w 22"/>
                    <a:gd name="T5" fmla="*/ 18 h 24"/>
                    <a:gd name="T6" fmla="*/ 0 w 22"/>
                    <a:gd name="T7" fmla="*/ 12 h 24"/>
                    <a:gd name="T8" fmla="*/ 0 w 22"/>
                    <a:gd name="T9" fmla="*/ 10 h 24"/>
                    <a:gd name="T10" fmla="*/ 2 w 22"/>
                    <a:gd name="T11" fmla="*/ 10 h 24"/>
                    <a:gd name="T12" fmla="*/ 2 w 22"/>
                    <a:gd name="T13" fmla="*/ 14 h 24"/>
                    <a:gd name="T14" fmla="*/ 4 w 22"/>
                    <a:gd name="T15" fmla="*/ 14 h 24"/>
                    <a:gd name="T16" fmla="*/ 6 w 22"/>
                    <a:gd name="T17" fmla="*/ 16 h 24"/>
                    <a:gd name="T18" fmla="*/ 6 w 22"/>
                    <a:gd name="T19" fmla="*/ 16 h 24"/>
                    <a:gd name="T20" fmla="*/ 8 w 22"/>
                    <a:gd name="T21" fmla="*/ 18 h 24"/>
                    <a:gd name="T22" fmla="*/ 10 w 22"/>
                    <a:gd name="T23" fmla="*/ 18 h 24"/>
                    <a:gd name="T24" fmla="*/ 12 w 22"/>
                    <a:gd name="T25" fmla="*/ 16 h 24"/>
                    <a:gd name="T26" fmla="*/ 10 w 22"/>
                    <a:gd name="T27" fmla="*/ 14 h 24"/>
                    <a:gd name="T28" fmla="*/ 12 w 22"/>
                    <a:gd name="T29" fmla="*/ 8 h 24"/>
                    <a:gd name="T30" fmla="*/ 14 w 22"/>
                    <a:gd name="T31" fmla="*/ 4 h 24"/>
                    <a:gd name="T32" fmla="*/ 12 w 22"/>
                    <a:gd name="T33" fmla="*/ 2 h 24"/>
                    <a:gd name="T34" fmla="*/ 12 w 22"/>
                    <a:gd name="T35" fmla="*/ 0 h 24"/>
                    <a:gd name="T36" fmla="*/ 14 w 22"/>
                    <a:gd name="T37" fmla="*/ 2 h 24"/>
                    <a:gd name="T38" fmla="*/ 14 w 22"/>
                    <a:gd name="T39" fmla="*/ 4 h 24"/>
                    <a:gd name="T40" fmla="*/ 16 w 22"/>
                    <a:gd name="T41" fmla="*/ 4 h 24"/>
                    <a:gd name="T42" fmla="*/ 16 w 22"/>
                    <a:gd name="T43" fmla="*/ 8 h 24"/>
                    <a:gd name="T44" fmla="*/ 18 w 22"/>
                    <a:gd name="T45" fmla="*/ 8 h 24"/>
                    <a:gd name="T46" fmla="*/ 20 w 22"/>
                    <a:gd name="T47" fmla="*/ 12 h 24"/>
                    <a:gd name="T48" fmla="*/ 22 w 22"/>
                    <a:gd name="T49" fmla="*/ 14 h 24"/>
                    <a:gd name="T50" fmla="*/ 2 w 22"/>
                    <a:gd name="T51" fmla="*/ 24 h 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
                    <a:gd name="T79" fmla="*/ 0 h 24"/>
                    <a:gd name="T80" fmla="*/ 22 w 22"/>
                    <a:gd name="T81" fmla="*/ 24 h 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 h="24">
                      <a:moveTo>
                        <a:pt x="2" y="24"/>
                      </a:moveTo>
                      <a:lnTo>
                        <a:pt x="0" y="20"/>
                      </a:lnTo>
                      <a:lnTo>
                        <a:pt x="2" y="18"/>
                      </a:lnTo>
                      <a:lnTo>
                        <a:pt x="0" y="12"/>
                      </a:lnTo>
                      <a:lnTo>
                        <a:pt x="0" y="10"/>
                      </a:lnTo>
                      <a:lnTo>
                        <a:pt x="2" y="10"/>
                      </a:lnTo>
                      <a:lnTo>
                        <a:pt x="2" y="14"/>
                      </a:lnTo>
                      <a:lnTo>
                        <a:pt x="4" y="14"/>
                      </a:lnTo>
                      <a:lnTo>
                        <a:pt x="6" y="16"/>
                      </a:lnTo>
                      <a:lnTo>
                        <a:pt x="8" y="18"/>
                      </a:lnTo>
                      <a:lnTo>
                        <a:pt x="10" y="18"/>
                      </a:lnTo>
                      <a:lnTo>
                        <a:pt x="12" y="16"/>
                      </a:lnTo>
                      <a:lnTo>
                        <a:pt x="10" y="14"/>
                      </a:lnTo>
                      <a:lnTo>
                        <a:pt x="12" y="8"/>
                      </a:lnTo>
                      <a:lnTo>
                        <a:pt x="14" y="4"/>
                      </a:lnTo>
                      <a:lnTo>
                        <a:pt x="12" y="2"/>
                      </a:lnTo>
                      <a:lnTo>
                        <a:pt x="12" y="0"/>
                      </a:lnTo>
                      <a:lnTo>
                        <a:pt x="14" y="2"/>
                      </a:lnTo>
                      <a:lnTo>
                        <a:pt x="14" y="4"/>
                      </a:lnTo>
                      <a:lnTo>
                        <a:pt x="16" y="4"/>
                      </a:lnTo>
                      <a:lnTo>
                        <a:pt x="16" y="8"/>
                      </a:lnTo>
                      <a:lnTo>
                        <a:pt x="18" y="8"/>
                      </a:lnTo>
                      <a:lnTo>
                        <a:pt x="20" y="12"/>
                      </a:lnTo>
                      <a:lnTo>
                        <a:pt x="22" y="14"/>
                      </a:lnTo>
                      <a:lnTo>
                        <a:pt x="2" y="24"/>
                      </a:lnTo>
                      <a:close/>
                    </a:path>
                  </a:pathLst>
                </a:custGeom>
                <a:solidFill>
                  <a:srgbClr val="FF0000"/>
                </a:solidFill>
                <a:ln w="9525">
                  <a:solidFill>
                    <a:srgbClr val="FFFF00"/>
                  </a:solidFill>
                  <a:round/>
                  <a:headEnd/>
                  <a:tailEnd/>
                </a:ln>
              </p:spPr>
              <p:txBody>
                <a:bodyPr/>
                <a:lstStyle/>
                <a:p>
                  <a:endParaRPr lang="zh-TW" altLang="en-US" smtClean="0">
                    <a:solidFill>
                      <a:srgbClr val="000000"/>
                    </a:solidFill>
                    <a:ea typeface="新細明體" charset="-120"/>
                  </a:endParaRPr>
                </a:p>
              </p:txBody>
            </p:sp>
            <p:sp>
              <p:nvSpPr>
                <p:cNvPr id="157" name="Freeform 188"/>
                <p:cNvSpPr>
                  <a:spLocks/>
                </p:cNvSpPr>
                <p:nvPr/>
              </p:nvSpPr>
              <p:spPr bwMode="auto">
                <a:xfrm>
                  <a:off x="1466" y="1808"/>
                  <a:ext cx="22" cy="24"/>
                </a:xfrm>
                <a:custGeom>
                  <a:avLst/>
                  <a:gdLst>
                    <a:gd name="T0" fmla="*/ 2 w 22"/>
                    <a:gd name="T1" fmla="*/ 24 h 24"/>
                    <a:gd name="T2" fmla="*/ 0 w 22"/>
                    <a:gd name="T3" fmla="*/ 20 h 24"/>
                    <a:gd name="T4" fmla="*/ 2 w 22"/>
                    <a:gd name="T5" fmla="*/ 18 h 24"/>
                    <a:gd name="T6" fmla="*/ 0 w 22"/>
                    <a:gd name="T7" fmla="*/ 12 h 24"/>
                    <a:gd name="T8" fmla="*/ 0 w 22"/>
                    <a:gd name="T9" fmla="*/ 10 h 24"/>
                    <a:gd name="T10" fmla="*/ 2 w 22"/>
                    <a:gd name="T11" fmla="*/ 10 h 24"/>
                    <a:gd name="T12" fmla="*/ 2 w 22"/>
                    <a:gd name="T13" fmla="*/ 14 h 24"/>
                    <a:gd name="T14" fmla="*/ 4 w 22"/>
                    <a:gd name="T15" fmla="*/ 14 h 24"/>
                    <a:gd name="T16" fmla="*/ 6 w 22"/>
                    <a:gd name="T17" fmla="*/ 16 h 24"/>
                    <a:gd name="T18" fmla="*/ 6 w 22"/>
                    <a:gd name="T19" fmla="*/ 16 h 24"/>
                    <a:gd name="T20" fmla="*/ 8 w 22"/>
                    <a:gd name="T21" fmla="*/ 18 h 24"/>
                    <a:gd name="T22" fmla="*/ 10 w 22"/>
                    <a:gd name="T23" fmla="*/ 18 h 24"/>
                    <a:gd name="T24" fmla="*/ 12 w 22"/>
                    <a:gd name="T25" fmla="*/ 16 h 24"/>
                    <a:gd name="T26" fmla="*/ 10 w 22"/>
                    <a:gd name="T27" fmla="*/ 14 h 24"/>
                    <a:gd name="T28" fmla="*/ 12 w 22"/>
                    <a:gd name="T29" fmla="*/ 8 h 24"/>
                    <a:gd name="T30" fmla="*/ 14 w 22"/>
                    <a:gd name="T31" fmla="*/ 4 h 24"/>
                    <a:gd name="T32" fmla="*/ 12 w 22"/>
                    <a:gd name="T33" fmla="*/ 2 h 24"/>
                    <a:gd name="T34" fmla="*/ 12 w 22"/>
                    <a:gd name="T35" fmla="*/ 0 h 24"/>
                    <a:gd name="T36" fmla="*/ 14 w 22"/>
                    <a:gd name="T37" fmla="*/ 2 h 24"/>
                    <a:gd name="T38" fmla="*/ 14 w 22"/>
                    <a:gd name="T39" fmla="*/ 4 h 24"/>
                    <a:gd name="T40" fmla="*/ 16 w 22"/>
                    <a:gd name="T41" fmla="*/ 4 h 24"/>
                    <a:gd name="T42" fmla="*/ 16 w 22"/>
                    <a:gd name="T43" fmla="*/ 8 h 24"/>
                    <a:gd name="T44" fmla="*/ 18 w 22"/>
                    <a:gd name="T45" fmla="*/ 8 h 24"/>
                    <a:gd name="T46" fmla="*/ 20 w 22"/>
                    <a:gd name="T47" fmla="*/ 12 h 24"/>
                    <a:gd name="T48" fmla="*/ 22 w 22"/>
                    <a:gd name="T49" fmla="*/ 14 h 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
                    <a:gd name="T76" fmla="*/ 0 h 24"/>
                    <a:gd name="T77" fmla="*/ 22 w 22"/>
                    <a:gd name="T78" fmla="*/ 24 h 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 h="24">
                      <a:moveTo>
                        <a:pt x="2" y="24"/>
                      </a:moveTo>
                      <a:lnTo>
                        <a:pt x="0" y="20"/>
                      </a:lnTo>
                      <a:lnTo>
                        <a:pt x="2" y="18"/>
                      </a:lnTo>
                      <a:lnTo>
                        <a:pt x="0" y="12"/>
                      </a:lnTo>
                      <a:lnTo>
                        <a:pt x="0" y="10"/>
                      </a:lnTo>
                      <a:lnTo>
                        <a:pt x="2" y="10"/>
                      </a:lnTo>
                      <a:lnTo>
                        <a:pt x="2" y="14"/>
                      </a:lnTo>
                      <a:lnTo>
                        <a:pt x="4" y="14"/>
                      </a:lnTo>
                      <a:lnTo>
                        <a:pt x="6" y="16"/>
                      </a:lnTo>
                      <a:lnTo>
                        <a:pt x="8" y="18"/>
                      </a:lnTo>
                      <a:lnTo>
                        <a:pt x="10" y="18"/>
                      </a:lnTo>
                      <a:lnTo>
                        <a:pt x="12" y="16"/>
                      </a:lnTo>
                      <a:lnTo>
                        <a:pt x="10" y="14"/>
                      </a:lnTo>
                      <a:lnTo>
                        <a:pt x="12" y="8"/>
                      </a:lnTo>
                      <a:lnTo>
                        <a:pt x="14" y="4"/>
                      </a:lnTo>
                      <a:lnTo>
                        <a:pt x="12" y="2"/>
                      </a:lnTo>
                      <a:lnTo>
                        <a:pt x="12" y="0"/>
                      </a:lnTo>
                      <a:lnTo>
                        <a:pt x="14" y="2"/>
                      </a:lnTo>
                      <a:lnTo>
                        <a:pt x="14" y="4"/>
                      </a:lnTo>
                      <a:lnTo>
                        <a:pt x="16" y="4"/>
                      </a:lnTo>
                      <a:lnTo>
                        <a:pt x="16" y="8"/>
                      </a:lnTo>
                      <a:lnTo>
                        <a:pt x="18" y="8"/>
                      </a:lnTo>
                      <a:lnTo>
                        <a:pt x="20" y="12"/>
                      </a:lnTo>
                      <a:lnTo>
                        <a:pt x="22" y="14"/>
                      </a:lnTo>
                    </a:path>
                  </a:pathLst>
                </a:custGeom>
                <a:solidFill>
                  <a:srgbClr val="FF0000"/>
                </a:solidFill>
                <a:ln w="28575">
                  <a:solidFill>
                    <a:srgbClr val="FFFF00"/>
                  </a:solidFill>
                  <a:round/>
                  <a:headEnd/>
                  <a:tailEnd/>
                </a:ln>
              </p:spPr>
              <p:txBody>
                <a:bodyPr/>
                <a:lstStyle/>
                <a:p>
                  <a:endParaRPr lang="zh-TW" altLang="en-US" smtClean="0">
                    <a:solidFill>
                      <a:srgbClr val="000000"/>
                    </a:solidFill>
                    <a:ea typeface="新細明體" charset="-120"/>
                  </a:endParaRPr>
                </a:p>
              </p:txBody>
            </p:sp>
          </p:grpSp>
        </p:grpSp>
        <p:sp>
          <p:nvSpPr>
            <p:cNvPr id="141" name="Text Box 303"/>
            <p:cNvSpPr txBox="1">
              <a:spLocks noChangeArrowheads="1"/>
            </p:cNvSpPr>
            <p:nvPr/>
          </p:nvSpPr>
          <p:spPr bwMode="auto">
            <a:xfrm>
              <a:off x="5072062" y="1455183"/>
              <a:ext cx="3820417" cy="528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algn="ctr" eaLnBrk="1" hangingPunct="1">
                <a:lnSpc>
                  <a:spcPct val="130000"/>
                </a:lnSpc>
                <a:spcBef>
                  <a:spcPct val="0"/>
                </a:spcBef>
                <a:buFontTx/>
                <a:buNone/>
              </a:pPr>
              <a:r>
                <a:rPr lang="en-US" altLang="zh-TW" sz="2000" u="sng" smtClean="0">
                  <a:solidFill>
                    <a:srgbClr val="000000"/>
                  </a:solidFill>
                  <a:latin typeface="Arial" charset="0"/>
                </a:rPr>
                <a:t>Anti-PEG backbone (8 Abs) (different repeat/m.w.)</a:t>
              </a:r>
            </a:p>
          </p:txBody>
        </p:sp>
      </p:grpSp>
      <p:grpSp>
        <p:nvGrpSpPr>
          <p:cNvPr id="24" name="Group 105"/>
          <p:cNvGrpSpPr>
            <a:grpSpLocks/>
          </p:cNvGrpSpPr>
          <p:nvPr/>
        </p:nvGrpSpPr>
        <p:grpSpPr bwMode="auto">
          <a:xfrm>
            <a:off x="2316163" y="618362"/>
            <a:ext cx="3689350" cy="560388"/>
            <a:chOff x="1718" y="743"/>
            <a:chExt cx="2324" cy="353"/>
          </a:xfrm>
        </p:grpSpPr>
        <p:pic>
          <p:nvPicPr>
            <p:cNvPr id="171" name="Picture 209" descr="PEG"/>
            <p:cNvPicPr>
              <a:picLocks noChangeAspect="1" noChangeArrowheads="1"/>
            </p:cNvPicPr>
            <p:nvPr/>
          </p:nvPicPr>
          <p:blipFill>
            <a:blip r:embed="rId8" cstate="print">
              <a:extLst>
                <a:ext uri="{28A0092B-C50C-407E-A947-70E740481C1C}">
                  <a14:useLocalDpi xmlns:a14="http://schemas.microsoft.com/office/drawing/2010/main" xmlns="" val="0"/>
                </a:ext>
              </a:extLst>
            </a:blip>
            <a:srcRect l="4236" t="21931" r="9978" b="52635"/>
            <a:stretch>
              <a:fillRect/>
            </a:stretch>
          </p:blipFill>
          <p:spPr bwMode="auto">
            <a:xfrm>
              <a:off x="1888" y="771"/>
              <a:ext cx="2154" cy="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2" name="文字方塊 72"/>
            <p:cNvSpPr txBox="1">
              <a:spLocks noChangeArrowheads="1"/>
            </p:cNvSpPr>
            <p:nvPr/>
          </p:nvSpPr>
          <p:spPr bwMode="auto">
            <a:xfrm>
              <a:off x="1718" y="743"/>
              <a:ext cx="545" cy="2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en-US" altLang="zh-TW" sz="2000" smtClean="0">
                  <a:solidFill>
                    <a:srgbClr val="FF0000"/>
                  </a:solidFill>
                  <a:latin typeface="Arial" charset="0"/>
                </a:rPr>
                <a:t>CH</a:t>
              </a:r>
              <a:r>
                <a:rPr lang="en-US" altLang="zh-TW" sz="2000" baseline="-25000" smtClean="0">
                  <a:solidFill>
                    <a:srgbClr val="FF0000"/>
                  </a:solidFill>
                  <a:latin typeface="Arial" charset="0"/>
                </a:rPr>
                <a:t>3</a:t>
              </a:r>
              <a:r>
                <a:rPr lang="en-US" altLang="zh-TW" sz="2000" smtClean="0">
                  <a:solidFill>
                    <a:srgbClr val="FF0000"/>
                  </a:solidFill>
                  <a:latin typeface="Arial" charset="0"/>
                </a:rPr>
                <a:t>O</a:t>
              </a:r>
              <a:endParaRPr lang="zh-TW" altLang="en-US" sz="2000" smtClean="0">
                <a:solidFill>
                  <a:srgbClr val="FF0000"/>
                </a:solidFill>
                <a:latin typeface="Arial" charset="0"/>
              </a:endParaRPr>
            </a:p>
          </p:txBody>
        </p:sp>
        <p:sp>
          <p:nvSpPr>
            <p:cNvPr id="173" name="Line 104"/>
            <p:cNvSpPr>
              <a:spLocks noChangeShapeType="1"/>
            </p:cNvSpPr>
            <p:nvPr/>
          </p:nvSpPr>
          <p:spPr bwMode="auto">
            <a:xfrm>
              <a:off x="2200" y="884"/>
              <a:ext cx="170" cy="85"/>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endParaRPr lang="zh-TW" altLang="en-US" smtClean="0">
                <a:solidFill>
                  <a:srgbClr val="000000"/>
                </a:solidFill>
                <a:ea typeface="新細明體" charset="-120"/>
              </a:endParaRPr>
            </a:p>
          </p:txBody>
        </p:sp>
      </p:grpSp>
      <p:sp>
        <p:nvSpPr>
          <p:cNvPr id="174" name="Text Box 2"/>
          <p:cNvSpPr txBox="1">
            <a:spLocks noChangeArrowheads="1"/>
          </p:cNvSpPr>
          <p:nvPr/>
        </p:nvSpPr>
        <p:spPr bwMode="auto">
          <a:xfrm>
            <a:off x="6057900" y="630198"/>
            <a:ext cx="3048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algn="ctr" eaLnBrk="1" hangingPunct="1">
              <a:spcBef>
                <a:spcPct val="0"/>
              </a:spcBef>
              <a:buFontTx/>
              <a:buNone/>
            </a:pPr>
            <a:r>
              <a:rPr lang="en-US" altLang="zh-TW" sz="2000" smtClean="0">
                <a:solidFill>
                  <a:srgbClr val="FF0000"/>
                </a:solidFill>
              </a:rPr>
              <a:t>CH</a:t>
            </a:r>
            <a:r>
              <a:rPr lang="en-US" altLang="zh-TW" sz="2000" baseline="-25000" smtClean="0">
                <a:solidFill>
                  <a:srgbClr val="FF0000"/>
                </a:solidFill>
              </a:rPr>
              <a:t>3</a:t>
            </a:r>
            <a:r>
              <a:rPr lang="en-US" altLang="zh-TW" sz="2000" smtClean="0">
                <a:solidFill>
                  <a:srgbClr val="FF0000"/>
                </a:solidFill>
              </a:rPr>
              <a:t>O</a:t>
            </a:r>
            <a:r>
              <a:rPr lang="en-US" altLang="zh-TW" sz="2000" smtClean="0">
                <a:solidFill>
                  <a:srgbClr val="000000"/>
                </a:solidFill>
              </a:rPr>
              <a:t>-[CH</a:t>
            </a:r>
            <a:r>
              <a:rPr lang="en-US" altLang="zh-TW" sz="2000" baseline="-25000" smtClean="0">
                <a:solidFill>
                  <a:srgbClr val="000000"/>
                </a:solidFill>
              </a:rPr>
              <a:t>2</a:t>
            </a:r>
            <a:r>
              <a:rPr lang="en-US" altLang="zh-TW" sz="2000" smtClean="0">
                <a:solidFill>
                  <a:srgbClr val="000000"/>
                </a:solidFill>
              </a:rPr>
              <a:t>CH</a:t>
            </a:r>
            <a:r>
              <a:rPr lang="en-US" altLang="zh-TW" sz="2000" baseline="-25000" smtClean="0">
                <a:solidFill>
                  <a:srgbClr val="000000"/>
                </a:solidFill>
              </a:rPr>
              <a:t>2</a:t>
            </a:r>
            <a:r>
              <a:rPr lang="en-US" altLang="zh-TW" sz="2000" smtClean="0">
                <a:solidFill>
                  <a:srgbClr val="000000"/>
                </a:solidFill>
              </a:rPr>
              <a:t>O]</a:t>
            </a:r>
            <a:r>
              <a:rPr lang="en-US" altLang="zh-TW" sz="2000" baseline="-25000" smtClean="0">
                <a:solidFill>
                  <a:srgbClr val="000000"/>
                </a:solidFill>
              </a:rPr>
              <a:t>n</a:t>
            </a:r>
            <a:r>
              <a:rPr lang="en-US" altLang="zh-TW" sz="2000" smtClean="0">
                <a:solidFill>
                  <a:srgbClr val="000000"/>
                </a:solidFill>
              </a:rPr>
              <a:t>-H</a:t>
            </a:r>
          </a:p>
        </p:txBody>
      </p:sp>
      <p:pic>
        <p:nvPicPr>
          <p:cNvPr id="175" name="Picture 2"/>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7676533" y="2137975"/>
            <a:ext cx="1350962" cy="615950"/>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sp>
        <p:nvSpPr>
          <p:cNvPr id="176" name="文字方塊 28"/>
          <p:cNvSpPr txBox="1">
            <a:spLocks noChangeArrowheads="1"/>
          </p:cNvSpPr>
          <p:nvPr/>
        </p:nvSpPr>
        <p:spPr bwMode="auto">
          <a:xfrm>
            <a:off x="611188" y="2213865"/>
            <a:ext cx="669131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en-US" altLang="zh-TW" sz="2000" dirty="0" smtClean="0">
                <a:solidFill>
                  <a:srgbClr val="000000"/>
                </a:solidFill>
                <a:latin typeface="Arial" charset="0"/>
              </a:rPr>
              <a:t>a water-soluble, non-toxic and non-antigenic polymer</a:t>
            </a:r>
            <a:endParaRPr lang="zh-TW" altLang="en-US" sz="2000" dirty="0" smtClean="0">
              <a:solidFill>
                <a:srgbClr val="000000"/>
              </a:solidFill>
              <a:latin typeface="Arial" charset="0"/>
            </a:endParaRPr>
          </a:p>
        </p:txBody>
      </p:sp>
    </p:spTree>
    <p:extLst>
      <p:ext uri="{BB962C8B-B14F-4D97-AF65-F5344CB8AC3E}">
        <p14:creationId xmlns:p14="http://schemas.microsoft.com/office/powerpoint/2010/main" xmlns="" val="151259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0-#ppt_w/2"/>
                                          </p:val>
                                        </p:tav>
                                        <p:tav tm="100000">
                                          <p:val>
                                            <p:strVal val="#ppt_x"/>
                                          </p:val>
                                        </p:tav>
                                      </p:tavLst>
                                    </p:anim>
                                    <p:anim calcmode="lin" valueType="num">
                                      <p:cBhvr additive="base">
                                        <p:cTn id="23"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human-body.jpg"/>
          <p:cNvPicPr>
            <a:picLocks noChangeAspect="1"/>
          </p:cNvPicPr>
          <p:nvPr/>
        </p:nvPicPr>
        <p:blipFill>
          <a:blip r:embed="rId3" cstate="print">
            <a:clrChange>
              <a:clrFrom>
                <a:srgbClr val="FFFFFF"/>
              </a:clrFrom>
              <a:clrTo>
                <a:srgbClr val="FFFFFF">
                  <a:alpha val="0"/>
                </a:srgbClr>
              </a:clrTo>
            </a:clrChange>
          </a:blip>
          <a:srcRect l="66549" t="5347" r="21582" b="57158"/>
          <a:stretch>
            <a:fillRect/>
          </a:stretch>
        </p:blipFill>
        <p:spPr>
          <a:xfrm>
            <a:off x="3" y="1412779"/>
            <a:ext cx="3614225" cy="4978263"/>
          </a:xfrm>
          <a:prstGeom prst="rect">
            <a:avLst/>
          </a:prstGeom>
          <a:effectLst>
            <a:outerShdw dist="50800" sx="1000" sy="1000" algn="ctr" rotWithShape="0">
              <a:srgbClr val="000000"/>
            </a:outerShdw>
          </a:effectLst>
        </p:spPr>
      </p:pic>
      <p:pic>
        <p:nvPicPr>
          <p:cNvPr id="3" name="圖片 2" descr="p540097-human_pancreas-spl.jpg"/>
          <p:cNvPicPr>
            <a:picLocks noChangeAspect="1"/>
          </p:cNvPicPr>
          <p:nvPr/>
        </p:nvPicPr>
        <p:blipFill>
          <a:blip r:embed="rId4" cstate="print">
            <a:clrChange>
              <a:clrFrom>
                <a:srgbClr val="FFFEFF"/>
              </a:clrFrom>
              <a:clrTo>
                <a:srgbClr val="FFFEFF">
                  <a:alpha val="0"/>
                </a:srgbClr>
              </a:clrTo>
            </a:clrChange>
          </a:blip>
          <a:stretch>
            <a:fillRect/>
          </a:stretch>
        </p:blipFill>
        <p:spPr>
          <a:xfrm>
            <a:off x="1547664" y="5445227"/>
            <a:ext cx="1008112" cy="513567"/>
          </a:xfrm>
          <a:prstGeom prst="rect">
            <a:avLst/>
          </a:prstGeom>
          <a:effectLst>
            <a:outerShdw dist="50800" sx="1000" sy="1000" algn="ctr" rotWithShape="0">
              <a:srgbClr val="000000"/>
            </a:outerShdw>
          </a:effectLst>
        </p:spPr>
      </p:pic>
      <p:cxnSp>
        <p:nvCxnSpPr>
          <p:cNvPr id="5" name="直線接點 4"/>
          <p:cNvCxnSpPr/>
          <p:nvPr/>
        </p:nvCxnSpPr>
        <p:spPr>
          <a:xfrm flipH="1" flipV="1">
            <a:off x="1259632" y="4509120"/>
            <a:ext cx="576064" cy="11521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文字方塊 5"/>
          <p:cNvSpPr txBox="1"/>
          <p:nvPr/>
        </p:nvSpPr>
        <p:spPr>
          <a:xfrm>
            <a:off x="683571" y="4149080"/>
            <a:ext cx="1029641" cy="369332"/>
          </a:xfrm>
          <a:prstGeom prst="rect">
            <a:avLst/>
          </a:prstGeom>
          <a:noFill/>
        </p:spPr>
        <p:txBody>
          <a:bodyPr wrap="none" rtlCol="0">
            <a:spAutoFit/>
          </a:bodyPr>
          <a:lstStyle/>
          <a:p>
            <a:pPr fontAlgn="auto">
              <a:spcBef>
                <a:spcPts val="0"/>
              </a:spcBef>
              <a:spcAft>
                <a:spcPts val="0"/>
              </a:spcAft>
            </a:pPr>
            <a:r>
              <a:rPr kumimoji="0" lang="en-US" altLang="zh-TW" sz="1800" b="0" dirty="0">
                <a:solidFill>
                  <a:prstClr val="black"/>
                </a:solidFill>
                <a:latin typeface="Calibri"/>
                <a:ea typeface="新細明體"/>
              </a:rPr>
              <a:t>pancreas</a:t>
            </a:r>
            <a:endParaRPr kumimoji="0" lang="zh-TW" altLang="en-US" sz="1800" b="0" dirty="0">
              <a:solidFill>
                <a:prstClr val="black"/>
              </a:solidFill>
              <a:latin typeface="Calibri"/>
              <a:ea typeface="新細明體"/>
            </a:endParaRPr>
          </a:p>
        </p:txBody>
      </p:sp>
      <p:cxnSp>
        <p:nvCxnSpPr>
          <p:cNvPr id="7" name="直線接點 6"/>
          <p:cNvCxnSpPr/>
          <p:nvPr/>
        </p:nvCxnSpPr>
        <p:spPr>
          <a:xfrm flipV="1">
            <a:off x="2411760" y="4365104"/>
            <a:ext cx="72008" cy="7200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文字方塊 7"/>
          <p:cNvSpPr txBox="1"/>
          <p:nvPr/>
        </p:nvSpPr>
        <p:spPr>
          <a:xfrm>
            <a:off x="2051723" y="4077072"/>
            <a:ext cx="982961" cy="369332"/>
          </a:xfrm>
          <a:prstGeom prst="rect">
            <a:avLst/>
          </a:prstGeom>
          <a:noFill/>
        </p:spPr>
        <p:txBody>
          <a:bodyPr wrap="none" rtlCol="0">
            <a:spAutoFit/>
          </a:bodyPr>
          <a:lstStyle/>
          <a:p>
            <a:pPr fontAlgn="auto">
              <a:spcBef>
                <a:spcPts val="0"/>
              </a:spcBef>
              <a:spcAft>
                <a:spcPts val="0"/>
              </a:spcAft>
            </a:pPr>
            <a:r>
              <a:rPr kumimoji="0" lang="en-US" altLang="zh-TW" sz="1800" b="0" dirty="0">
                <a:solidFill>
                  <a:prstClr val="black"/>
                </a:solidFill>
                <a:latin typeface="Calibri"/>
                <a:ea typeface="新細明體"/>
              </a:rPr>
              <a:t>stomach</a:t>
            </a:r>
            <a:endParaRPr kumimoji="0" lang="zh-TW" altLang="en-US" sz="1800" b="0" dirty="0">
              <a:solidFill>
                <a:prstClr val="black"/>
              </a:solidFill>
              <a:latin typeface="Calibri"/>
              <a:ea typeface="新細明體"/>
            </a:endParaRPr>
          </a:p>
        </p:txBody>
      </p:sp>
      <p:sp>
        <p:nvSpPr>
          <p:cNvPr id="173" name="矩形圖說文字 172"/>
          <p:cNvSpPr/>
          <p:nvPr/>
        </p:nvSpPr>
        <p:spPr>
          <a:xfrm rot="5400000">
            <a:off x="3851920" y="1556792"/>
            <a:ext cx="4752528" cy="5040560"/>
          </a:xfrm>
          <a:prstGeom prst="wedgeRectCallout">
            <a:avLst>
              <a:gd name="adj1" fmla="val 31900"/>
              <a:gd name="adj2" fmla="val 81414"/>
            </a:avLst>
          </a:prstGeom>
          <a:solidFill>
            <a:schemeClr val="accent5">
              <a:lumMod val="20000"/>
              <a:lumOff val="80000"/>
              <a:alpha val="46000"/>
            </a:schemeClr>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pic>
        <p:nvPicPr>
          <p:cNvPr id="9" name="圖片 8" descr="p540097-human_pancreas-spl.jpg"/>
          <p:cNvPicPr>
            <a:picLocks noChangeAspect="1"/>
          </p:cNvPicPr>
          <p:nvPr/>
        </p:nvPicPr>
        <p:blipFill>
          <a:blip r:embed="rId4" cstate="print">
            <a:clrChange>
              <a:clrFrom>
                <a:srgbClr val="FFFEFF"/>
              </a:clrFrom>
              <a:clrTo>
                <a:srgbClr val="FFFEFF">
                  <a:alpha val="0"/>
                </a:srgbClr>
              </a:clrTo>
            </a:clrChange>
          </a:blip>
          <a:srcRect l="14139" r="14174"/>
          <a:stretch>
            <a:fillRect/>
          </a:stretch>
        </p:blipFill>
        <p:spPr>
          <a:xfrm>
            <a:off x="3779912" y="1772819"/>
            <a:ext cx="4896544" cy="3479681"/>
          </a:xfrm>
          <a:prstGeom prst="rect">
            <a:avLst/>
          </a:prstGeom>
          <a:effectLst>
            <a:outerShdw dist="50800" sx="1000" sy="1000" algn="ctr" rotWithShape="0">
              <a:srgbClr val="000000"/>
            </a:outerShdw>
          </a:effectLst>
        </p:spPr>
      </p:pic>
      <p:sp>
        <p:nvSpPr>
          <p:cNvPr id="41" name="流程圖: 接點 40"/>
          <p:cNvSpPr/>
          <p:nvPr/>
        </p:nvSpPr>
        <p:spPr>
          <a:xfrm>
            <a:off x="6230939" y="3983472"/>
            <a:ext cx="216024" cy="216024"/>
          </a:xfrm>
          <a:prstGeom prst="flowChartConnector">
            <a:avLst/>
          </a:prstGeom>
          <a:solidFill>
            <a:srgbClr val="FFC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42" name="流程圖: 接點 41"/>
          <p:cNvSpPr/>
          <p:nvPr/>
        </p:nvSpPr>
        <p:spPr>
          <a:xfrm>
            <a:off x="6590979" y="4199496"/>
            <a:ext cx="216024" cy="216024"/>
          </a:xfrm>
          <a:prstGeom prst="flowChartConnector">
            <a:avLst/>
          </a:prstGeom>
          <a:solidFill>
            <a:srgbClr val="FFC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43" name="流程圖: 接點 42"/>
          <p:cNvSpPr/>
          <p:nvPr/>
        </p:nvSpPr>
        <p:spPr>
          <a:xfrm>
            <a:off x="6158931" y="4343512"/>
            <a:ext cx="216024" cy="216024"/>
          </a:xfrm>
          <a:prstGeom prst="flowChartConnector">
            <a:avLst/>
          </a:prstGeom>
          <a:solidFill>
            <a:srgbClr val="FFC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57" name="文字方塊 56"/>
          <p:cNvSpPr txBox="1"/>
          <p:nvPr/>
        </p:nvSpPr>
        <p:spPr>
          <a:xfrm>
            <a:off x="6644928" y="3623432"/>
            <a:ext cx="798617" cy="369332"/>
          </a:xfrm>
          <a:prstGeom prst="rect">
            <a:avLst/>
          </a:prstGeom>
          <a:noFill/>
        </p:spPr>
        <p:txBody>
          <a:bodyPr wrap="none" rtlCol="0">
            <a:spAutoFit/>
          </a:bodyPr>
          <a:lstStyle/>
          <a:p>
            <a:pPr fontAlgn="auto">
              <a:spcBef>
                <a:spcPts val="0"/>
              </a:spcBef>
              <a:spcAft>
                <a:spcPts val="0"/>
              </a:spcAft>
            </a:pPr>
            <a:r>
              <a:rPr kumimoji="0" lang="en-US" altLang="zh-TW" sz="1800" b="0" dirty="0">
                <a:solidFill>
                  <a:prstClr val="black"/>
                </a:solidFill>
                <a:latin typeface="Calibri"/>
                <a:ea typeface="新細明體"/>
              </a:rPr>
              <a:t>insulin</a:t>
            </a:r>
            <a:endParaRPr kumimoji="0" lang="zh-TW" altLang="en-US" sz="1800" b="0" dirty="0">
              <a:solidFill>
                <a:prstClr val="black"/>
              </a:solidFill>
              <a:latin typeface="Calibri"/>
              <a:ea typeface="新細明體"/>
            </a:endParaRPr>
          </a:p>
        </p:txBody>
      </p:sp>
      <p:cxnSp>
        <p:nvCxnSpPr>
          <p:cNvPr id="79" name="直線接點 78"/>
          <p:cNvCxnSpPr/>
          <p:nvPr/>
        </p:nvCxnSpPr>
        <p:spPr>
          <a:xfrm flipV="1">
            <a:off x="6356896" y="3911465"/>
            <a:ext cx="301607" cy="1843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文字方塊 14"/>
          <p:cNvSpPr txBox="1"/>
          <p:nvPr/>
        </p:nvSpPr>
        <p:spPr>
          <a:xfrm>
            <a:off x="5345071" y="1245540"/>
            <a:ext cx="184731" cy="369332"/>
          </a:xfrm>
          <a:prstGeom prst="rect">
            <a:avLst/>
          </a:prstGeom>
          <a:noFill/>
        </p:spPr>
        <p:txBody>
          <a:bodyPr wrap="none" rtlCol="0">
            <a:spAutoFit/>
          </a:bodyPr>
          <a:lstStyle/>
          <a:p>
            <a:pPr fontAlgn="auto">
              <a:spcBef>
                <a:spcPts val="0"/>
              </a:spcBef>
              <a:spcAft>
                <a:spcPts val="0"/>
              </a:spcAft>
            </a:pPr>
            <a:endParaRPr kumimoji="0" lang="zh-TW" altLang="en-US" sz="1800" b="0" dirty="0">
              <a:solidFill>
                <a:prstClr val="black"/>
              </a:solidFill>
              <a:latin typeface="Calibri"/>
              <a:ea typeface="新細明體"/>
            </a:endParaRPr>
          </a:p>
        </p:txBody>
      </p:sp>
      <p:sp>
        <p:nvSpPr>
          <p:cNvPr id="75" name="投影片編號版面配置區 74"/>
          <p:cNvSpPr>
            <a:spLocks noGrp="1"/>
          </p:cNvSpPr>
          <p:nvPr>
            <p:ph type="sldNum" sz="quarter" idx="12"/>
          </p:nvPr>
        </p:nvSpPr>
        <p:spPr>
          <a:xfrm>
            <a:off x="6568327" y="6355853"/>
            <a:ext cx="2133600" cy="365125"/>
          </a:xfrm>
        </p:spPr>
        <p:txBody>
          <a:bodyPr/>
          <a:lstStyle/>
          <a:p>
            <a:fld id="{CF99D4FA-62AF-405A-8B3C-58202ADC9D93}" type="slidenum">
              <a:rPr lang="zh-TW" altLang="en-US" smtClean="0">
                <a:solidFill>
                  <a:prstClr val="black">
                    <a:tint val="75000"/>
                  </a:prstClr>
                </a:solidFill>
              </a:rPr>
              <a:pPr/>
              <a:t>3</a:t>
            </a:fld>
            <a:endParaRPr lang="zh-TW" altLang="en-US">
              <a:solidFill>
                <a:prstClr val="black">
                  <a:tint val="75000"/>
                </a:prstClr>
              </a:solidFill>
            </a:endParaRPr>
          </a:p>
        </p:txBody>
      </p:sp>
      <p:cxnSp>
        <p:nvCxnSpPr>
          <p:cNvPr id="74" name="直線接點 73"/>
          <p:cNvCxnSpPr/>
          <p:nvPr/>
        </p:nvCxnSpPr>
        <p:spPr>
          <a:xfrm flipV="1">
            <a:off x="4211960" y="2204864"/>
            <a:ext cx="72008" cy="4320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文字方塊 75"/>
          <p:cNvSpPr txBox="1"/>
          <p:nvPr/>
        </p:nvSpPr>
        <p:spPr>
          <a:xfrm>
            <a:off x="3851923" y="1844824"/>
            <a:ext cx="1029641" cy="369332"/>
          </a:xfrm>
          <a:prstGeom prst="rect">
            <a:avLst/>
          </a:prstGeom>
          <a:noFill/>
        </p:spPr>
        <p:txBody>
          <a:bodyPr wrap="none" rtlCol="0">
            <a:spAutoFit/>
          </a:bodyPr>
          <a:lstStyle/>
          <a:p>
            <a:pPr fontAlgn="auto">
              <a:spcBef>
                <a:spcPts val="0"/>
              </a:spcBef>
              <a:spcAft>
                <a:spcPts val="0"/>
              </a:spcAft>
            </a:pPr>
            <a:r>
              <a:rPr kumimoji="0" lang="en-US" altLang="zh-TW" sz="1800" b="0" dirty="0">
                <a:solidFill>
                  <a:prstClr val="black"/>
                </a:solidFill>
                <a:latin typeface="Calibri"/>
                <a:ea typeface="新細明體"/>
              </a:rPr>
              <a:t>pancreas</a:t>
            </a:r>
            <a:endParaRPr kumimoji="0" lang="zh-TW" altLang="en-US" sz="1800" b="0" dirty="0">
              <a:solidFill>
                <a:prstClr val="black"/>
              </a:solidFill>
              <a:latin typeface="Calibri"/>
              <a:ea typeface="新細明體"/>
            </a:endParaRPr>
          </a:p>
        </p:txBody>
      </p:sp>
      <p:grpSp>
        <p:nvGrpSpPr>
          <p:cNvPr id="4" name="群組 79"/>
          <p:cNvGrpSpPr/>
          <p:nvPr/>
        </p:nvGrpSpPr>
        <p:grpSpPr>
          <a:xfrm>
            <a:off x="4716022" y="2708920"/>
            <a:ext cx="1296145" cy="1008112"/>
            <a:chOff x="4499992" y="2852936"/>
            <a:chExt cx="1296144" cy="1008112"/>
          </a:xfrm>
        </p:grpSpPr>
        <p:sp>
          <p:nvSpPr>
            <p:cNvPr id="82" name="橢圓 81"/>
            <p:cNvSpPr/>
            <p:nvPr/>
          </p:nvSpPr>
          <p:spPr>
            <a:xfrm>
              <a:off x="4499992" y="2852936"/>
              <a:ext cx="1296144" cy="1008112"/>
            </a:xfrm>
            <a:prstGeom prst="ellipse">
              <a:avLst/>
            </a:prstGeom>
            <a:solidFill>
              <a:schemeClr val="accent6">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dirty="0">
                <a:solidFill>
                  <a:prstClr val="white"/>
                </a:solidFill>
              </a:endParaRPr>
            </a:p>
          </p:txBody>
        </p:sp>
        <p:sp>
          <p:nvSpPr>
            <p:cNvPr id="83" name="流程圖: 接點 82"/>
            <p:cNvSpPr/>
            <p:nvPr/>
          </p:nvSpPr>
          <p:spPr>
            <a:xfrm>
              <a:off x="4644008" y="3284984"/>
              <a:ext cx="504056" cy="360040"/>
            </a:xfrm>
            <a:prstGeom prst="flowChartConnector">
              <a:avLst/>
            </a:prstGeom>
            <a:solidFill>
              <a:schemeClr val="accent4">
                <a:lumMod val="20000"/>
                <a:lumOff val="80000"/>
              </a:schemeClr>
            </a:soli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85" name="文字方塊 84"/>
            <p:cNvSpPr txBox="1"/>
            <p:nvPr/>
          </p:nvSpPr>
          <p:spPr>
            <a:xfrm>
              <a:off x="4650685" y="3337247"/>
              <a:ext cx="569387" cy="307777"/>
            </a:xfrm>
            <a:prstGeom prst="rect">
              <a:avLst/>
            </a:prstGeom>
            <a:noFill/>
          </p:spPr>
          <p:txBody>
            <a:bodyPr wrap="none" rtlCol="0">
              <a:spAutoFit/>
            </a:bodyPr>
            <a:lstStyle/>
            <a:p>
              <a:pPr fontAlgn="auto">
                <a:spcBef>
                  <a:spcPts val="0"/>
                </a:spcBef>
                <a:spcAft>
                  <a:spcPts val="0"/>
                </a:spcAft>
              </a:pPr>
              <a:r>
                <a:rPr kumimoji="0" lang="el-GR" altLang="zh-TW" sz="1400" b="0" dirty="0">
                  <a:solidFill>
                    <a:prstClr val="black"/>
                  </a:solidFill>
                  <a:latin typeface="Calibri"/>
                  <a:ea typeface="新細明體"/>
                </a:rPr>
                <a:t>β</a:t>
              </a:r>
              <a:r>
                <a:rPr kumimoji="0" lang="en-US" altLang="zh-TW" sz="1400" b="0" dirty="0">
                  <a:solidFill>
                    <a:prstClr val="black"/>
                  </a:solidFill>
                  <a:latin typeface="Calibri"/>
                  <a:ea typeface="新細明體"/>
                </a:rPr>
                <a:t> cell</a:t>
              </a:r>
              <a:endParaRPr kumimoji="0" lang="zh-TW" altLang="en-US" sz="1400" b="0" dirty="0">
                <a:solidFill>
                  <a:prstClr val="black"/>
                </a:solidFill>
                <a:latin typeface="Calibri"/>
                <a:ea typeface="新細明體"/>
              </a:endParaRPr>
            </a:p>
          </p:txBody>
        </p:sp>
        <p:sp>
          <p:nvSpPr>
            <p:cNvPr id="86" name="文字方塊 85"/>
            <p:cNvSpPr txBox="1"/>
            <p:nvPr/>
          </p:nvSpPr>
          <p:spPr>
            <a:xfrm>
              <a:off x="4860032" y="2852936"/>
              <a:ext cx="528222" cy="338554"/>
            </a:xfrm>
            <a:prstGeom prst="rect">
              <a:avLst/>
            </a:prstGeom>
            <a:noFill/>
          </p:spPr>
          <p:txBody>
            <a:bodyPr wrap="none" rtlCol="0">
              <a:spAutoFit/>
            </a:bodyPr>
            <a:lstStyle/>
            <a:p>
              <a:pPr fontAlgn="auto">
                <a:spcBef>
                  <a:spcPts val="0"/>
                </a:spcBef>
                <a:spcAft>
                  <a:spcPts val="0"/>
                </a:spcAft>
              </a:pPr>
              <a:r>
                <a:rPr kumimoji="0" lang="en-US" altLang="zh-TW" sz="1600" b="0" dirty="0">
                  <a:solidFill>
                    <a:prstClr val="black"/>
                  </a:solidFill>
                  <a:latin typeface="Calibri"/>
                  <a:ea typeface="新細明體"/>
                </a:rPr>
                <a:t>islet</a:t>
              </a:r>
              <a:endParaRPr kumimoji="0" lang="zh-TW" altLang="en-US" sz="1600" b="0" dirty="0">
                <a:solidFill>
                  <a:prstClr val="black"/>
                </a:solidFill>
                <a:latin typeface="Calibri"/>
                <a:ea typeface="新細明體"/>
              </a:endParaRPr>
            </a:p>
          </p:txBody>
        </p:sp>
        <p:sp>
          <p:nvSpPr>
            <p:cNvPr id="87" name="流程圖: 接點 86"/>
            <p:cNvSpPr/>
            <p:nvPr/>
          </p:nvSpPr>
          <p:spPr>
            <a:xfrm>
              <a:off x="5220072" y="3140968"/>
              <a:ext cx="504056" cy="360040"/>
            </a:xfrm>
            <a:prstGeom prst="flowChartConnector">
              <a:avLst/>
            </a:prstGeom>
            <a:solidFill>
              <a:schemeClr val="accent4">
                <a:lumMod val="20000"/>
                <a:lumOff val="80000"/>
              </a:schemeClr>
            </a:soli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88" name="文字方塊 87"/>
            <p:cNvSpPr txBox="1"/>
            <p:nvPr/>
          </p:nvSpPr>
          <p:spPr>
            <a:xfrm>
              <a:off x="5226749" y="3193231"/>
              <a:ext cx="569387" cy="307777"/>
            </a:xfrm>
            <a:prstGeom prst="rect">
              <a:avLst/>
            </a:prstGeom>
            <a:noFill/>
          </p:spPr>
          <p:txBody>
            <a:bodyPr wrap="none" rtlCol="0">
              <a:spAutoFit/>
            </a:bodyPr>
            <a:lstStyle/>
            <a:p>
              <a:pPr fontAlgn="auto">
                <a:spcBef>
                  <a:spcPts val="0"/>
                </a:spcBef>
                <a:spcAft>
                  <a:spcPts val="0"/>
                </a:spcAft>
              </a:pPr>
              <a:r>
                <a:rPr kumimoji="0" lang="el-GR" altLang="zh-TW" sz="1400" b="0" dirty="0">
                  <a:solidFill>
                    <a:prstClr val="black"/>
                  </a:solidFill>
                  <a:latin typeface="Calibri"/>
                  <a:ea typeface="新細明體"/>
                </a:rPr>
                <a:t>β</a:t>
              </a:r>
              <a:r>
                <a:rPr kumimoji="0" lang="en-US" altLang="zh-TW" sz="1400" b="0" dirty="0">
                  <a:solidFill>
                    <a:prstClr val="black"/>
                  </a:solidFill>
                  <a:latin typeface="Calibri"/>
                  <a:ea typeface="新細明體"/>
                </a:rPr>
                <a:t> cell</a:t>
              </a:r>
              <a:endParaRPr kumimoji="0" lang="zh-TW" altLang="en-US" sz="1400" b="0" dirty="0">
                <a:solidFill>
                  <a:prstClr val="black"/>
                </a:solidFill>
                <a:latin typeface="Calibri"/>
                <a:ea typeface="新細明體"/>
              </a:endParaRPr>
            </a:p>
          </p:txBody>
        </p:sp>
      </p:grpSp>
      <p:grpSp>
        <p:nvGrpSpPr>
          <p:cNvPr id="10" name="群組 88"/>
          <p:cNvGrpSpPr/>
          <p:nvPr/>
        </p:nvGrpSpPr>
        <p:grpSpPr>
          <a:xfrm>
            <a:off x="6372206" y="2420888"/>
            <a:ext cx="1296145" cy="1008112"/>
            <a:chOff x="4499992" y="2852936"/>
            <a:chExt cx="1296144" cy="1008112"/>
          </a:xfrm>
        </p:grpSpPr>
        <p:sp>
          <p:nvSpPr>
            <p:cNvPr id="90" name="橢圓 89"/>
            <p:cNvSpPr/>
            <p:nvPr/>
          </p:nvSpPr>
          <p:spPr>
            <a:xfrm>
              <a:off x="4499992" y="2852936"/>
              <a:ext cx="1296144" cy="1008112"/>
            </a:xfrm>
            <a:prstGeom prst="ellipse">
              <a:avLst/>
            </a:prstGeom>
            <a:solidFill>
              <a:schemeClr val="accent6">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dirty="0">
                <a:solidFill>
                  <a:prstClr val="white"/>
                </a:solidFill>
              </a:endParaRPr>
            </a:p>
          </p:txBody>
        </p:sp>
        <p:sp>
          <p:nvSpPr>
            <p:cNvPr id="91" name="流程圖: 接點 90"/>
            <p:cNvSpPr/>
            <p:nvPr/>
          </p:nvSpPr>
          <p:spPr>
            <a:xfrm>
              <a:off x="4644008" y="3284984"/>
              <a:ext cx="504056" cy="360040"/>
            </a:xfrm>
            <a:prstGeom prst="flowChartConnector">
              <a:avLst/>
            </a:prstGeom>
            <a:solidFill>
              <a:schemeClr val="accent4">
                <a:lumMod val="20000"/>
                <a:lumOff val="80000"/>
              </a:schemeClr>
            </a:soli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92" name="文字方塊 91"/>
            <p:cNvSpPr txBox="1"/>
            <p:nvPr/>
          </p:nvSpPr>
          <p:spPr>
            <a:xfrm>
              <a:off x="4650685" y="3337247"/>
              <a:ext cx="569387" cy="307777"/>
            </a:xfrm>
            <a:prstGeom prst="rect">
              <a:avLst/>
            </a:prstGeom>
            <a:noFill/>
          </p:spPr>
          <p:txBody>
            <a:bodyPr wrap="none" rtlCol="0">
              <a:spAutoFit/>
            </a:bodyPr>
            <a:lstStyle/>
            <a:p>
              <a:pPr fontAlgn="auto">
                <a:spcBef>
                  <a:spcPts val="0"/>
                </a:spcBef>
                <a:spcAft>
                  <a:spcPts val="0"/>
                </a:spcAft>
              </a:pPr>
              <a:r>
                <a:rPr kumimoji="0" lang="el-GR" altLang="zh-TW" sz="1400" b="0" dirty="0">
                  <a:solidFill>
                    <a:prstClr val="black"/>
                  </a:solidFill>
                  <a:latin typeface="Calibri"/>
                  <a:ea typeface="新細明體"/>
                </a:rPr>
                <a:t>β</a:t>
              </a:r>
              <a:r>
                <a:rPr kumimoji="0" lang="en-US" altLang="zh-TW" sz="1400" b="0" dirty="0">
                  <a:solidFill>
                    <a:prstClr val="black"/>
                  </a:solidFill>
                  <a:latin typeface="Calibri"/>
                  <a:ea typeface="新細明體"/>
                </a:rPr>
                <a:t> cell</a:t>
              </a:r>
              <a:endParaRPr kumimoji="0" lang="zh-TW" altLang="en-US" sz="1400" b="0" dirty="0">
                <a:solidFill>
                  <a:prstClr val="black"/>
                </a:solidFill>
                <a:latin typeface="Calibri"/>
                <a:ea typeface="新細明體"/>
              </a:endParaRPr>
            </a:p>
          </p:txBody>
        </p:sp>
        <p:sp>
          <p:nvSpPr>
            <p:cNvPr id="93" name="文字方塊 92"/>
            <p:cNvSpPr txBox="1"/>
            <p:nvPr/>
          </p:nvSpPr>
          <p:spPr>
            <a:xfrm>
              <a:off x="4860032" y="2852936"/>
              <a:ext cx="528222" cy="338554"/>
            </a:xfrm>
            <a:prstGeom prst="rect">
              <a:avLst/>
            </a:prstGeom>
            <a:noFill/>
          </p:spPr>
          <p:txBody>
            <a:bodyPr wrap="none" rtlCol="0">
              <a:spAutoFit/>
            </a:bodyPr>
            <a:lstStyle/>
            <a:p>
              <a:pPr fontAlgn="auto">
                <a:spcBef>
                  <a:spcPts val="0"/>
                </a:spcBef>
                <a:spcAft>
                  <a:spcPts val="0"/>
                </a:spcAft>
              </a:pPr>
              <a:r>
                <a:rPr kumimoji="0" lang="en-US" altLang="zh-TW" sz="1600" b="0" dirty="0">
                  <a:solidFill>
                    <a:prstClr val="black"/>
                  </a:solidFill>
                  <a:latin typeface="Calibri"/>
                  <a:ea typeface="新細明體"/>
                </a:rPr>
                <a:t>islet</a:t>
              </a:r>
              <a:endParaRPr kumimoji="0" lang="zh-TW" altLang="en-US" sz="1600" b="0" dirty="0">
                <a:solidFill>
                  <a:prstClr val="black"/>
                </a:solidFill>
                <a:latin typeface="Calibri"/>
                <a:ea typeface="新細明體"/>
              </a:endParaRPr>
            </a:p>
          </p:txBody>
        </p:sp>
        <p:sp>
          <p:nvSpPr>
            <p:cNvPr id="94" name="流程圖: 接點 93"/>
            <p:cNvSpPr/>
            <p:nvPr/>
          </p:nvSpPr>
          <p:spPr>
            <a:xfrm>
              <a:off x="5220072" y="3140968"/>
              <a:ext cx="504056" cy="360040"/>
            </a:xfrm>
            <a:prstGeom prst="flowChartConnector">
              <a:avLst/>
            </a:prstGeom>
            <a:solidFill>
              <a:schemeClr val="accent4">
                <a:lumMod val="20000"/>
                <a:lumOff val="80000"/>
              </a:schemeClr>
            </a:soli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95" name="文字方塊 94"/>
            <p:cNvSpPr txBox="1"/>
            <p:nvPr/>
          </p:nvSpPr>
          <p:spPr>
            <a:xfrm>
              <a:off x="5226749" y="3193231"/>
              <a:ext cx="569387" cy="307777"/>
            </a:xfrm>
            <a:prstGeom prst="rect">
              <a:avLst/>
            </a:prstGeom>
            <a:noFill/>
          </p:spPr>
          <p:txBody>
            <a:bodyPr wrap="none" rtlCol="0">
              <a:spAutoFit/>
            </a:bodyPr>
            <a:lstStyle/>
            <a:p>
              <a:pPr fontAlgn="auto">
                <a:spcBef>
                  <a:spcPts val="0"/>
                </a:spcBef>
                <a:spcAft>
                  <a:spcPts val="0"/>
                </a:spcAft>
              </a:pPr>
              <a:r>
                <a:rPr kumimoji="0" lang="el-GR" altLang="zh-TW" sz="1400" b="0" dirty="0">
                  <a:solidFill>
                    <a:prstClr val="black"/>
                  </a:solidFill>
                  <a:latin typeface="Calibri"/>
                  <a:ea typeface="新細明體"/>
                </a:rPr>
                <a:t>β</a:t>
              </a:r>
              <a:r>
                <a:rPr kumimoji="0" lang="en-US" altLang="zh-TW" sz="1400" b="0" dirty="0">
                  <a:solidFill>
                    <a:prstClr val="black"/>
                  </a:solidFill>
                  <a:latin typeface="Calibri"/>
                  <a:ea typeface="新細明體"/>
                </a:rPr>
                <a:t> cell</a:t>
              </a:r>
              <a:endParaRPr kumimoji="0" lang="zh-TW" altLang="en-US" sz="1400" b="0" dirty="0">
                <a:solidFill>
                  <a:prstClr val="black"/>
                </a:solidFill>
                <a:latin typeface="Calibri"/>
                <a:ea typeface="新細明體"/>
              </a:endParaRPr>
            </a:p>
          </p:txBody>
        </p:sp>
      </p:grpSp>
      <p:grpSp>
        <p:nvGrpSpPr>
          <p:cNvPr id="13" name="群組 104"/>
          <p:cNvGrpSpPr/>
          <p:nvPr/>
        </p:nvGrpSpPr>
        <p:grpSpPr>
          <a:xfrm>
            <a:off x="5076062" y="2348884"/>
            <a:ext cx="792088" cy="432049"/>
            <a:chOff x="6156176" y="980728"/>
            <a:chExt cx="792088" cy="432048"/>
          </a:xfrm>
        </p:grpSpPr>
        <p:sp>
          <p:nvSpPr>
            <p:cNvPr id="106" name="流程圖: 接點 105"/>
            <p:cNvSpPr/>
            <p:nvPr/>
          </p:nvSpPr>
          <p:spPr>
            <a:xfrm>
              <a:off x="6156176" y="980728"/>
              <a:ext cx="792088" cy="432048"/>
            </a:xfrm>
            <a:prstGeom prst="flowChartConnector">
              <a:avLst/>
            </a:prstGeom>
            <a:solidFill>
              <a:schemeClr val="accent2">
                <a:lumMod val="40000"/>
                <a:lumOff val="6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107" name="文字方塊 106"/>
            <p:cNvSpPr txBox="1"/>
            <p:nvPr/>
          </p:nvSpPr>
          <p:spPr>
            <a:xfrm>
              <a:off x="6228184" y="1043444"/>
              <a:ext cx="668773" cy="369331"/>
            </a:xfrm>
            <a:prstGeom prst="rect">
              <a:avLst/>
            </a:prstGeom>
            <a:noFill/>
          </p:spPr>
          <p:txBody>
            <a:bodyPr wrap="none" rtlCol="0">
              <a:spAutoFit/>
            </a:bodyPr>
            <a:lstStyle/>
            <a:p>
              <a:pPr fontAlgn="auto">
                <a:spcBef>
                  <a:spcPts val="0"/>
                </a:spcBef>
                <a:spcAft>
                  <a:spcPts val="0"/>
                </a:spcAft>
              </a:pPr>
              <a:r>
                <a:rPr kumimoji="0" lang="en-US" altLang="zh-TW" sz="1800" b="0" dirty="0">
                  <a:solidFill>
                    <a:prstClr val="black"/>
                  </a:solidFill>
                  <a:latin typeface="Calibri"/>
                  <a:ea typeface="新細明體"/>
                </a:rPr>
                <a:t>T cell</a:t>
              </a:r>
              <a:endParaRPr kumimoji="0" lang="zh-TW" altLang="en-US" sz="1800" b="0" dirty="0">
                <a:solidFill>
                  <a:prstClr val="black"/>
                </a:solidFill>
                <a:latin typeface="Calibri"/>
                <a:ea typeface="新細明體"/>
              </a:endParaRPr>
            </a:p>
          </p:txBody>
        </p:sp>
      </p:grpSp>
      <p:grpSp>
        <p:nvGrpSpPr>
          <p:cNvPr id="14" name="群組 107"/>
          <p:cNvGrpSpPr/>
          <p:nvPr/>
        </p:nvGrpSpPr>
        <p:grpSpPr>
          <a:xfrm rot="19365476">
            <a:off x="4405955" y="2616517"/>
            <a:ext cx="792088" cy="432050"/>
            <a:chOff x="6156176" y="980728"/>
            <a:chExt cx="792088" cy="432050"/>
          </a:xfrm>
        </p:grpSpPr>
        <p:sp>
          <p:nvSpPr>
            <p:cNvPr id="109" name="流程圖: 接點 108"/>
            <p:cNvSpPr/>
            <p:nvPr/>
          </p:nvSpPr>
          <p:spPr>
            <a:xfrm>
              <a:off x="6156176" y="980728"/>
              <a:ext cx="792088" cy="432048"/>
            </a:xfrm>
            <a:prstGeom prst="flowChartConnector">
              <a:avLst/>
            </a:prstGeom>
            <a:solidFill>
              <a:schemeClr val="accent2">
                <a:lumMod val="40000"/>
                <a:lumOff val="6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110" name="文字方塊 109"/>
            <p:cNvSpPr txBox="1"/>
            <p:nvPr/>
          </p:nvSpPr>
          <p:spPr>
            <a:xfrm>
              <a:off x="6228185" y="1043446"/>
              <a:ext cx="668773" cy="369332"/>
            </a:xfrm>
            <a:prstGeom prst="rect">
              <a:avLst/>
            </a:prstGeom>
            <a:noFill/>
          </p:spPr>
          <p:txBody>
            <a:bodyPr wrap="none" rtlCol="0">
              <a:spAutoFit/>
            </a:bodyPr>
            <a:lstStyle/>
            <a:p>
              <a:pPr fontAlgn="auto">
                <a:spcBef>
                  <a:spcPts val="0"/>
                </a:spcBef>
                <a:spcAft>
                  <a:spcPts val="0"/>
                </a:spcAft>
              </a:pPr>
              <a:r>
                <a:rPr kumimoji="0" lang="en-US" altLang="zh-TW" sz="1800" b="0" dirty="0">
                  <a:solidFill>
                    <a:prstClr val="black"/>
                  </a:solidFill>
                  <a:latin typeface="Calibri"/>
                  <a:ea typeface="新細明體"/>
                </a:rPr>
                <a:t>T cell</a:t>
              </a:r>
              <a:endParaRPr kumimoji="0" lang="zh-TW" altLang="en-US" sz="1800" b="0" dirty="0">
                <a:solidFill>
                  <a:prstClr val="black"/>
                </a:solidFill>
                <a:latin typeface="Calibri"/>
                <a:ea typeface="新細明體"/>
              </a:endParaRPr>
            </a:p>
          </p:txBody>
        </p:sp>
      </p:grpSp>
      <p:grpSp>
        <p:nvGrpSpPr>
          <p:cNvPr id="16" name="群組 110"/>
          <p:cNvGrpSpPr/>
          <p:nvPr/>
        </p:nvGrpSpPr>
        <p:grpSpPr>
          <a:xfrm rot="1960928">
            <a:off x="7182352" y="2241235"/>
            <a:ext cx="792088" cy="432048"/>
            <a:chOff x="6156176" y="980728"/>
            <a:chExt cx="792088" cy="432048"/>
          </a:xfrm>
        </p:grpSpPr>
        <p:sp>
          <p:nvSpPr>
            <p:cNvPr id="112" name="流程圖: 接點 111"/>
            <p:cNvSpPr/>
            <p:nvPr/>
          </p:nvSpPr>
          <p:spPr>
            <a:xfrm>
              <a:off x="6156176" y="980728"/>
              <a:ext cx="792088" cy="432048"/>
            </a:xfrm>
            <a:prstGeom prst="flowChartConnector">
              <a:avLst/>
            </a:prstGeom>
            <a:solidFill>
              <a:schemeClr val="accent2">
                <a:lumMod val="40000"/>
                <a:lumOff val="6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113" name="文字方塊 112"/>
            <p:cNvSpPr txBox="1"/>
            <p:nvPr/>
          </p:nvSpPr>
          <p:spPr>
            <a:xfrm>
              <a:off x="6228186" y="1043443"/>
              <a:ext cx="668773" cy="369332"/>
            </a:xfrm>
            <a:prstGeom prst="rect">
              <a:avLst/>
            </a:prstGeom>
            <a:noFill/>
          </p:spPr>
          <p:txBody>
            <a:bodyPr wrap="none" rtlCol="0">
              <a:spAutoFit/>
            </a:bodyPr>
            <a:lstStyle/>
            <a:p>
              <a:pPr fontAlgn="auto">
                <a:spcBef>
                  <a:spcPts val="0"/>
                </a:spcBef>
                <a:spcAft>
                  <a:spcPts val="0"/>
                </a:spcAft>
              </a:pPr>
              <a:r>
                <a:rPr kumimoji="0" lang="en-US" altLang="zh-TW" sz="1800" b="0" dirty="0">
                  <a:solidFill>
                    <a:prstClr val="black"/>
                  </a:solidFill>
                  <a:latin typeface="Calibri"/>
                  <a:ea typeface="新細明體"/>
                </a:rPr>
                <a:t>T cell</a:t>
              </a:r>
              <a:endParaRPr kumimoji="0" lang="zh-TW" altLang="en-US" sz="1800" b="0" dirty="0">
                <a:solidFill>
                  <a:prstClr val="black"/>
                </a:solidFill>
                <a:latin typeface="Calibri"/>
                <a:ea typeface="新細明體"/>
              </a:endParaRPr>
            </a:p>
          </p:txBody>
        </p:sp>
      </p:grpSp>
      <p:grpSp>
        <p:nvGrpSpPr>
          <p:cNvPr id="17" name="群組 113"/>
          <p:cNvGrpSpPr/>
          <p:nvPr/>
        </p:nvGrpSpPr>
        <p:grpSpPr>
          <a:xfrm>
            <a:off x="6606289" y="2060852"/>
            <a:ext cx="792088" cy="432049"/>
            <a:chOff x="6156176" y="980728"/>
            <a:chExt cx="792088" cy="432048"/>
          </a:xfrm>
        </p:grpSpPr>
        <p:sp>
          <p:nvSpPr>
            <p:cNvPr id="115" name="流程圖: 接點 114"/>
            <p:cNvSpPr/>
            <p:nvPr/>
          </p:nvSpPr>
          <p:spPr>
            <a:xfrm>
              <a:off x="6156176" y="980728"/>
              <a:ext cx="792088" cy="432048"/>
            </a:xfrm>
            <a:prstGeom prst="flowChartConnector">
              <a:avLst/>
            </a:prstGeom>
            <a:solidFill>
              <a:schemeClr val="accent2">
                <a:lumMod val="40000"/>
                <a:lumOff val="6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116" name="文字方塊 115"/>
            <p:cNvSpPr txBox="1"/>
            <p:nvPr/>
          </p:nvSpPr>
          <p:spPr>
            <a:xfrm>
              <a:off x="6228184" y="1043444"/>
              <a:ext cx="668773" cy="369331"/>
            </a:xfrm>
            <a:prstGeom prst="rect">
              <a:avLst/>
            </a:prstGeom>
            <a:noFill/>
          </p:spPr>
          <p:txBody>
            <a:bodyPr wrap="none" rtlCol="0">
              <a:spAutoFit/>
            </a:bodyPr>
            <a:lstStyle/>
            <a:p>
              <a:pPr fontAlgn="auto">
                <a:spcBef>
                  <a:spcPts val="0"/>
                </a:spcBef>
                <a:spcAft>
                  <a:spcPts val="0"/>
                </a:spcAft>
              </a:pPr>
              <a:r>
                <a:rPr kumimoji="0" lang="en-US" altLang="zh-TW" sz="1800" b="0" dirty="0">
                  <a:solidFill>
                    <a:prstClr val="black"/>
                  </a:solidFill>
                  <a:latin typeface="Calibri"/>
                  <a:ea typeface="新細明體"/>
                </a:rPr>
                <a:t>T cell</a:t>
              </a:r>
              <a:endParaRPr kumimoji="0" lang="zh-TW" altLang="en-US" sz="1800" b="0" dirty="0">
                <a:solidFill>
                  <a:prstClr val="black"/>
                </a:solidFill>
                <a:latin typeface="Calibri"/>
                <a:ea typeface="新細明體"/>
              </a:endParaRPr>
            </a:p>
          </p:txBody>
        </p:sp>
      </p:grpSp>
      <p:sp>
        <p:nvSpPr>
          <p:cNvPr id="117" name="乘號 116"/>
          <p:cNvSpPr/>
          <p:nvPr/>
        </p:nvSpPr>
        <p:spPr>
          <a:xfrm>
            <a:off x="6144526" y="3922328"/>
            <a:ext cx="747817" cy="716936"/>
          </a:xfrm>
          <a:prstGeom prst="mathMultiply">
            <a:avLst>
              <a:gd name="adj1" fmla="val 11022"/>
            </a:avLst>
          </a:prstGeom>
          <a:solidFill>
            <a:srgbClr val="FF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grpSp>
        <p:nvGrpSpPr>
          <p:cNvPr id="18" name="群組 117"/>
          <p:cNvGrpSpPr/>
          <p:nvPr/>
        </p:nvGrpSpPr>
        <p:grpSpPr>
          <a:xfrm>
            <a:off x="5087679" y="4532417"/>
            <a:ext cx="3614248" cy="1872208"/>
            <a:chOff x="2767938" y="4063371"/>
            <a:chExt cx="3614248" cy="1872208"/>
          </a:xfrm>
        </p:grpSpPr>
        <p:grpSp>
          <p:nvGrpSpPr>
            <p:cNvPr id="19" name="群組 118"/>
            <p:cNvGrpSpPr/>
            <p:nvPr/>
          </p:nvGrpSpPr>
          <p:grpSpPr>
            <a:xfrm>
              <a:off x="2767938" y="4063371"/>
              <a:ext cx="3614248" cy="1872208"/>
              <a:chOff x="5085216" y="4526730"/>
              <a:chExt cx="3614248" cy="1872208"/>
            </a:xfrm>
          </p:grpSpPr>
          <p:pic>
            <p:nvPicPr>
              <p:cNvPr id="122" name="圖片 121" descr="圖片3.png"/>
              <p:cNvPicPr>
                <a:picLocks noChangeAspect="1"/>
              </p:cNvPicPr>
              <p:nvPr/>
            </p:nvPicPr>
            <p:blipFill>
              <a:blip r:embed="rId5" cstate="print">
                <a:clrChange>
                  <a:clrFrom>
                    <a:srgbClr val="FFFFFF"/>
                  </a:clrFrom>
                  <a:clrTo>
                    <a:srgbClr val="FFFFFF">
                      <a:alpha val="0"/>
                    </a:srgbClr>
                  </a:clrTo>
                </a:clrChange>
              </a:blip>
              <a:stretch>
                <a:fillRect/>
              </a:stretch>
            </p:blipFill>
            <p:spPr>
              <a:xfrm>
                <a:off x="6401691" y="4724206"/>
                <a:ext cx="1368152" cy="1201884"/>
              </a:xfrm>
              <a:prstGeom prst="rect">
                <a:avLst/>
              </a:prstGeom>
            </p:spPr>
          </p:pic>
          <p:pic>
            <p:nvPicPr>
              <p:cNvPr id="123" name="圖片 122" descr="圖片1.jpg"/>
              <p:cNvPicPr>
                <a:picLocks noChangeAspect="1"/>
              </p:cNvPicPr>
              <p:nvPr/>
            </p:nvPicPr>
            <p:blipFill>
              <a:blip r:embed="rId6" cstate="print">
                <a:clrChange>
                  <a:clrFrom>
                    <a:srgbClr val="FFFFFF"/>
                  </a:clrFrom>
                  <a:clrTo>
                    <a:srgbClr val="FFFFFF">
                      <a:alpha val="0"/>
                    </a:srgbClr>
                  </a:clrTo>
                </a:clrChange>
              </a:blip>
              <a:srcRect t="25010" r="25158" b="26407"/>
              <a:stretch>
                <a:fillRect/>
              </a:stretch>
            </p:blipFill>
            <p:spPr>
              <a:xfrm>
                <a:off x="5085216" y="4526730"/>
                <a:ext cx="3614248" cy="1872208"/>
              </a:xfrm>
              <a:prstGeom prst="rect">
                <a:avLst/>
              </a:prstGeom>
            </p:spPr>
          </p:pic>
          <p:sp>
            <p:nvSpPr>
              <p:cNvPr id="124" name="手繪多邊形 123"/>
              <p:cNvSpPr/>
              <p:nvPr/>
            </p:nvSpPr>
            <p:spPr>
              <a:xfrm>
                <a:off x="7310574" y="5338804"/>
                <a:ext cx="392404" cy="292828"/>
              </a:xfrm>
              <a:custGeom>
                <a:avLst/>
                <a:gdLst>
                  <a:gd name="connsiteX0" fmla="*/ 73682 w 392404"/>
                  <a:gd name="connsiteY0" fmla="*/ 257134 h 292828"/>
                  <a:gd name="connsiteX1" fmla="*/ 92732 w 392404"/>
                  <a:gd name="connsiteY1" fmla="*/ 240465 h 292828"/>
                  <a:gd name="connsiteX2" fmla="*/ 114164 w 392404"/>
                  <a:gd name="connsiteY2" fmla="*/ 230940 h 292828"/>
                  <a:gd name="connsiteX3" fmla="*/ 135595 w 392404"/>
                  <a:gd name="connsiteY3" fmla="*/ 219034 h 292828"/>
                  <a:gd name="connsiteX4" fmla="*/ 152264 w 392404"/>
                  <a:gd name="connsiteY4" fmla="*/ 211890 h 292828"/>
                  <a:gd name="connsiteX5" fmla="*/ 185601 w 392404"/>
                  <a:gd name="connsiteY5" fmla="*/ 188077 h 292828"/>
                  <a:gd name="connsiteX6" fmla="*/ 176076 w 392404"/>
                  <a:gd name="connsiteY6" fmla="*/ 192840 h 292828"/>
                  <a:gd name="connsiteX7" fmla="*/ 149882 w 392404"/>
                  <a:gd name="connsiteY7" fmla="*/ 204746 h 292828"/>
                  <a:gd name="connsiteX8" fmla="*/ 137976 w 392404"/>
                  <a:gd name="connsiteY8" fmla="*/ 211890 h 292828"/>
                  <a:gd name="connsiteX9" fmla="*/ 116545 w 392404"/>
                  <a:gd name="connsiteY9" fmla="*/ 223796 h 292828"/>
                  <a:gd name="connsiteX10" fmla="*/ 109401 w 392404"/>
                  <a:gd name="connsiteY10" fmla="*/ 228559 h 292828"/>
                  <a:gd name="connsiteX11" fmla="*/ 99876 w 392404"/>
                  <a:gd name="connsiteY11" fmla="*/ 235702 h 292828"/>
                  <a:gd name="connsiteX12" fmla="*/ 92732 w 392404"/>
                  <a:gd name="connsiteY12" fmla="*/ 238084 h 292828"/>
                  <a:gd name="connsiteX13" fmla="*/ 109401 w 392404"/>
                  <a:gd name="connsiteY13" fmla="*/ 209509 h 292828"/>
                  <a:gd name="connsiteX14" fmla="*/ 171314 w 392404"/>
                  <a:gd name="connsiteY14" fmla="*/ 166646 h 292828"/>
                  <a:gd name="connsiteX15" fmla="*/ 187982 w 392404"/>
                  <a:gd name="connsiteY15" fmla="*/ 152359 h 292828"/>
                  <a:gd name="connsiteX16" fmla="*/ 226082 w 392404"/>
                  <a:gd name="connsiteY16" fmla="*/ 126165 h 292828"/>
                  <a:gd name="connsiteX17" fmla="*/ 202270 w 392404"/>
                  <a:gd name="connsiteY17" fmla="*/ 142834 h 292828"/>
                  <a:gd name="connsiteX18" fmla="*/ 185601 w 392404"/>
                  <a:gd name="connsiteY18" fmla="*/ 154740 h 292828"/>
                  <a:gd name="connsiteX19" fmla="*/ 166551 w 392404"/>
                  <a:gd name="connsiteY19" fmla="*/ 166646 h 292828"/>
                  <a:gd name="connsiteX20" fmla="*/ 145120 w 392404"/>
                  <a:gd name="connsiteY20" fmla="*/ 188077 h 292828"/>
                  <a:gd name="connsiteX21" fmla="*/ 135595 w 392404"/>
                  <a:gd name="connsiteY21" fmla="*/ 192840 h 292828"/>
                  <a:gd name="connsiteX22" fmla="*/ 128451 w 392404"/>
                  <a:gd name="connsiteY22" fmla="*/ 199984 h 292828"/>
                  <a:gd name="connsiteX23" fmla="*/ 118926 w 392404"/>
                  <a:gd name="connsiteY23" fmla="*/ 207127 h 292828"/>
                  <a:gd name="connsiteX24" fmla="*/ 111782 w 392404"/>
                  <a:gd name="connsiteY24" fmla="*/ 214271 h 292828"/>
                  <a:gd name="connsiteX25" fmla="*/ 116545 w 392404"/>
                  <a:gd name="connsiteY25" fmla="*/ 207127 h 292828"/>
                  <a:gd name="connsiteX26" fmla="*/ 123689 w 392404"/>
                  <a:gd name="connsiteY26" fmla="*/ 199984 h 292828"/>
                  <a:gd name="connsiteX27" fmla="*/ 190364 w 392404"/>
                  <a:gd name="connsiteY27" fmla="*/ 149977 h 292828"/>
                  <a:gd name="connsiteX28" fmla="*/ 221320 w 392404"/>
                  <a:gd name="connsiteY28" fmla="*/ 123784 h 292828"/>
                  <a:gd name="connsiteX29" fmla="*/ 240370 w 392404"/>
                  <a:gd name="connsiteY29" fmla="*/ 111877 h 292828"/>
                  <a:gd name="connsiteX30" fmla="*/ 230845 w 392404"/>
                  <a:gd name="connsiteY30" fmla="*/ 119021 h 292828"/>
                  <a:gd name="connsiteX31" fmla="*/ 192745 w 392404"/>
                  <a:gd name="connsiteY31" fmla="*/ 154740 h 292828"/>
                  <a:gd name="connsiteX32" fmla="*/ 157026 w 392404"/>
                  <a:gd name="connsiteY32" fmla="*/ 178552 h 292828"/>
                  <a:gd name="connsiteX33" fmla="*/ 140357 w 392404"/>
                  <a:gd name="connsiteY33" fmla="*/ 190459 h 292828"/>
                  <a:gd name="connsiteX34" fmla="*/ 109401 w 392404"/>
                  <a:gd name="connsiteY34" fmla="*/ 207127 h 292828"/>
                  <a:gd name="connsiteX35" fmla="*/ 107020 w 392404"/>
                  <a:gd name="connsiteY35" fmla="*/ 197602 h 292828"/>
                  <a:gd name="connsiteX36" fmla="*/ 128451 w 392404"/>
                  <a:gd name="connsiteY36" fmla="*/ 173790 h 292828"/>
                  <a:gd name="connsiteX37" fmla="*/ 180839 w 392404"/>
                  <a:gd name="connsiteY37" fmla="*/ 135690 h 292828"/>
                  <a:gd name="connsiteX38" fmla="*/ 180839 w 392404"/>
                  <a:gd name="connsiteY38" fmla="*/ 135690 h 292828"/>
                  <a:gd name="connsiteX39" fmla="*/ 192745 w 392404"/>
                  <a:gd name="connsiteY39" fmla="*/ 126165 h 292828"/>
                  <a:gd name="connsiteX40" fmla="*/ 199889 w 392404"/>
                  <a:gd name="connsiteY40" fmla="*/ 121402 h 292828"/>
                  <a:gd name="connsiteX41" fmla="*/ 176076 w 392404"/>
                  <a:gd name="connsiteY41" fmla="*/ 149977 h 292828"/>
                  <a:gd name="connsiteX42" fmla="*/ 157026 w 392404"/>
                  <a:gd name="connsiteY42" fmla="*/ 164265 h 292828"/>
                  <a:gd name="connsiteX43" fmla="*/ 135595 w 392404"/>
                  <a:gd name="connsiteY43" fmla="*/ 185696 h 292828"/>
                  <a:gd name="connsiteX44" fmla="*/ 116545 w 392404"/>
                  <a:gd name="connsiteY44" fmla="*/ 195221 h 292828"/>
                  <a:gd name="connsiteX45" fmla="*/ 95114 w 392404"/>
                  <a:gd name="connsiteY45" fmla="*/ 211890 h 292828"/>
                  <a:gd name="connsiteX46" fmla="*/ 78445 w 392404"/>
                  <a:gd name="connsiteY46" fmla="*/ 221415 h 292828"/>
                  <a:gd name="connsiteX47" fmla="*/ 85589 w 392404"/>
                  <a:gd name="connsiteY47" fmla="*/ 197602 h 292828"/>
                  <a:gd name="connsiteX48" fmla="*/ 102257 w 392404"/>
                  <a:gd name="connsiteY48" fmla="*/ 180934 h 292828"/>
                  <a:gd name="connsiteX49" fmla="*/ 145120 w 392404"/>
                  <a:gd name="connsiteY49" fmla="*/ 149977 h 292828"/>
                  <a:gd name="connsiteX50" fmla="*/ 171314 w 392404"/>
                  <a:gd name="connsiteY50" fmla="*/ 140452 h 292828"/>
                  <a:gd name="connsiteX51" fmla="*/ 204651 w 392404"/>
                  <a:gd name="connsiteY51" fmla="*/ 126165 h 292828"/>
                  <a:gd name="connsiteX52" fmla="*/ 211795 w 392404"/>
                  <a:gd name="connsiteY52" fmla="*/ 121402 h 292828"/>
                  <a:gd name="connsiteX53" fmla="*/ 180839 w 392404"/>
                  <a:gd name="connsiteY53" fmla="*/ 135690 h 292828"/>
                  <a:gd name="connsiteX54" fmla="*/ 149882 w 392404"/>
                  <a:gd name="connsiteY54" fmla="*/ 159502 h 292828"/>
                  <a:gd name="connsiteX55" fmla="*/ 133214 w 392404"/>
                  <a:gd name="connsiteY55" fmla="*/ 171409 h 292828"/>
                  <a:gd name="connsiteX56" fmla="*/ 116545 w 392404"/>
                  <a:gd name="connsiteY56" fmla="*/ 183315 h 292828"/>
                  <a:gd name="connsiteX57" fmla="*/ 97495 w 392404"/>
                  <a:gd name="connsiteY57" fmla="*/ 192840 h 292828"/>
                  <a:gd name="connsiteX58" fmla="*/ 90351 w 392404"/>
                  <a:gd name="connsiteY58" fmla="*/ 199984 h 292828"/>
                  <a:gd name="connsiteX59" fmla="*/ 68920 w 392404"/>
                  <a:gd name="connsiteY59" fmla="*/ 216652 h 292828"/>
                  <a:gd name="connsiteX60" fmla="*/ 73682 w 392404"/>
                  <a:gd name="connsiteY60" fmla="*/ 202365 h 292828"/>
                  <a:gd name="connsiteX61" fmla="*/ 87970 w 392404"/>
                  <a:gd name="connsiteY61" fmla="*/ 192840 h 292828"/>
                  <a:gd name="connsiteX62" fmla="*/ 121307 w 392404"/>
                  <a:gd name="connsiteY62" fmla="*/ 176171 h 292828"/>
                  <a:gd name="connsiteX63" fmla="*/ 140357 w 392404"/>
                  <a:gd name="connsiteY63" fmla="*/ 166646 h 292828"/>
                  <a:gd name="connsiteX64" fmla="*/ 164170 w 392404"/>
                  <a:gd name="connsiteY64" fmla="*/ 152359 h 292828"/>
                  <a:gd name="connsiteX65" fmla="*/ 178457 w 392404"/>
                  <a:gd name="connsiteY65" fmla="*/ 142834 h 292828"/>
                  <a:gd name="connsiteX66" fmla="*/ 192745 w 392404"/>
                  <a:gd name="connsiteY66" fmla="*/ 138071 h 292828"/>
                  <a:gd name="connsiteX67" fmla="*/ 185601 w 392404"/>
                  <a:gd name="connsiteY67" fmla="*/ 140452 h 292828"/>
                  <a:gd name="connsiteX68" fmla="*/ 164170 w 392404"/>
                  <a:gd name="connsiteY68" fmla="*/ 159502 h 292828"/>
                  <a:gd name="connsiteX69" fmla="*/ 137976 w 392404"/>
                  <a:gd name="connsiteY69" fmla="*/ 176171 h 292828"/>
                  <a:gd name="connsiteX70" fmla="*/ 121307 w 392404"/>
                  <a:gd name="connsiteY70" fmla="*/ 190459 h 292828"/>
                  <a:gd name="connsiteX71" fmla="*/ 104639 w 392404"/>
                  <a:gd name="connsiteY71" fmla="*/ 207127 h 292828"/>
                  <a:gd name="connsiteX72" fmla="*/ 114164 w 392404"/>
                  <a:gd name="connsiteY72" fmla="*/ 190459 h 292828"/>
                  <a:gd name="connsiteX73" fmla="*/ 133214 w 392404"/>
                  <a:gd name="connsiteY73" fmla="*/ 180934 h 292828"/>
                  <a:gd name="connsiteX74" fmla="*/ 166551 w 392404"/>
                  <a:gd name="connsiteY74" fmla="*/ 164265 h 292828"/>
                  <a:gd name="connsiteX75" fmla="*/ 173695 w 392404"/>
                  <a:gd name="connsiteY75" fmla="*/ 154740 h 292828"/>
                  <a:gd name="connsiteX76" fmla="*/ 185601 w 392404"/>
                  <a:gd name="connsiteY76" fmla="*/ 152359 h 292828"/>
                  <a:gd name="connsiteX77" fmla="*/ 159407 w 392404"/>
                  <a:gd name="connsiteY77" fmla="*/ 169027 h 292828"/>
                  <a:gd name="connsiteX78" fmla="*/ 126070 w 392404"/>
                  <a:gd name="connsiteY78" fmla="*/ 197602 h 292828"/>
                  <a:gd name="connsiteX79" fmla="*/ 114164 w 392404"/>
                  <a:gd name="connsiteY79" fmla="*/ 202365 h 292828"/>
                  <a:gd name="connsiteX80" fmla="*/ 99876 w 392404"/>
                  <a:gd name="connsiteY80" fmla="*/ 214271 h 292828"/>
                  <a:gd name="connsiteX81" fmla="*/ 76064 w 392404"/>
                  <a:gd name="connsiteY81" fmla="*/ 230940 h 292828"/>
                  <a:gd name="connsiteX82" fmla="*/ 68920 w 392404"/>
                  <a:gd name="connsiteY82" fmla="*/ 238084 h 292828"/>
                  <a:gd name="connsiteX83" fmla="*/ 76064 w 392404"/>
                  <a:gd name="connsiteY83" fmla="*/ 228559 h 292828"/>
                  <a:gd name="connsiteX84" fmla="*/ 116545 w 392404"/>
                  <a:gd name="connsiteY84" fmla="*/ 199984 h 292828"/>
                  <a:gd name="connsiteX85" fmla="*/ 140357 w 392404"/>
                  <a:gd name="connsiteY85" fmla="*/ 188077 h 292828"/>
                  <a:gd name="connsiteX86" fmla="*/ 161789 w 392404"/>
                  <a:gd name="connsiteY86" fmla="*/ 178552 h 292828"/>
                  <a:gd name="connsiteX87" fmla="*/ 195126 w 392404"/>
                  <a:gd name="connsiteY87" fmla="*/ 161884 h 292828"/>
                  <a:gd name="connsiteX88" fmla="*/ 202270 w 392404"/>
                  <a:gd name="connsiteY88" fmla="*/ 157121 h 292828"/>
                  <a:gd name="connsiteX89" fmla="*/ 171314 w 392404"/>
                  <a:gd name="connsiteY89" fmla="*/ 178552 h 292828"/>
                  <a:gd name="connsiteX90" fmla="*/ 161789 w 392404"/>
                  <a:gd name="connsiteY90" fmla="*/ 183315 h 292828"/>
                  <a:gd name="connsiteX91" fmla="*/ 102257 w 392404"/>
                  <a:gd name="connsiteY91" fmla="*/ 223796 h 292828"/>
                  <a:gd name="connsiteX92" fmla="*/ 64157 w 392404"/>
                  <a:gd name="connsiteY92" fmla="*/ 247609 h 292828"/>
                  <a:gd name="connsiteX93" fmla="*/ 33201 w 392404"/>
                  <a:gd name="connsiteY93" fmla="*/ 266659 h 292828"/>
                  <a:gd name="connsiteX94" fmla="*/ 18914 w 392404"/>
                  <a:gd name="connsiteY94" fmla="*/ 271421 h 292828"/>
                  <a:gd name="connsiteX95" fmla="*/ 9389 w 392404"/>
                  <a:gd name="connsiteY95" fmla="*/ 278565 h 292828"/>
                  <a:gd name="connsiteX96" fmla="*/ 2245 w 392404"/>
                  <a:gd name="connsiteY96" fmla="*/ 283327 h 292828"/>
                  <a:gd name="connsiteX97" fmla="*/ 4626 w 392404"/>
                  <a:gd name="connsiteY97" fmla="*/ 276184 h 292828"/>
                  <a:gd name="connsiteX98" fmla="*/ 21295 w 392404"/>
                  <a:gd name="connsiteY98" fmla="*/ 259515 h 292828"/>
                  <a:gd name="connsiteX99" fmla="*/ 40345 w 392404"/>
                  <a:gd name="connsiteY99" fmla="*/ 249990 h 292828"/>
                  <a:gd name="connsiteX100" fmla="*/ 83207 w 392404"/>
                  <a:gd name="connsiteY100" fmla="*/ 223796 h 292828"/>
                  <a:gd name="connsiteX101" fmla="*/ 104639 w 392404"/>
                  <a:gd name="connsiteY101" fmla="*/ 214271 h 292828"/>
                  <a:gd name="connsiteX102" fmla="*/ 111782 w 392404"/>
                  <a:gd name="connsiteY102" fmla="*/ 211890 h 292828"/>
                  <a:gd name="connsiteX103" fmla="*/ 121307 w 392404"/>
                  <a:gd name="connsiteY103" fmla="*/ 207127 h 292828"/>
                  <a:gd name="connsiteX104" fmla="*/ 128451 w 392404"/>
                  <a:gd name="connsiteY104" fmla="*/ 202365 h 292828"/>
                  <a:gd name="connsiteX105" fmla="*/ 116545 w 392404"/>
                  <a:gd name="connsiteY105" fmla="*/ 214271 h 292828"/>
                  <a:gd name="connsiteX106" fmla="*/ 97495 w 392404"/>
                  <a:gd name="connsiteY106" fmla="*/ 235702 h 292828"/>
                  <a:gd name="connsiteX107" fmla="*/ 66539 w 392404"/>
                  <a:gd name="connsiteY107" fmla="*/ 259515 h 292828"/>
                  <a:gd name="connsiteX108" fmla="*/ 87970 w 392404"/>
                  <a:gd name="connsiteY108" fmla="*/ 233321 h 292828"/>
                  <a:gd name="connsiteX109" fmla="*/ 171314 w 392404"/>
                  <a:gd name="connsiteY109" fmla="*/ 183315 h 292828"/>
                  <a:gd name="connsiteX110" fmla="*/ 199889 w 392404"/>
                  <a:gd name="connsiteY110" fmla="*/ 166646 h 292828"/>
                  <a:gd name="connsiteX111" fmla="*/ 221320 w 392404"/>
                  <a:gd name="connsiteY111" fmla="*/ 159502 h 292828"/>
                  <a:gd name="connsiteX112" fmla="*/ 237989 w 392404"/>
                  <a:gd name="connsiteY112" fmla="*/ 149977 h 292828"/>
                  <a:gd name="connsiteX113" fmla="*/ 226082 w 392404"/>
                  <a:gd name="connsiteY113" fmla="*/ 159502 h 292828"/>
                  <a:gd name="connsiteX114" fmla="*/ 180839 w 392404"/>
                  <a:gd name="connsiteY114" fmla="*/ 183315 h 292828"/>
                  <a:gd name="connsiteX115" fmla="*/ 121307 w 392404"/>
                  <a:gd name="connsiteY115" fmla="*/ 216652 h 292828"/>
                  <a:gd name="connsiteX116" fmla="*/ 90351 w 392404"/>
                  <a:gd name="connsiteY116" fmla="*/ 230940 h 292828"/>
                  <a:gd name="connsiteX117" fmla="*/ 64157 w 392404"/>
                  <a:gd name="connsiteY117" fmla="*/ 240465 h 292828"/>
                  <a:gd name="connsiteX118" fmla="*/ 33201 w 392404"/>
                  <a:gd name="connsiteY118" fmla="*/ 257134 h 292828"/>
                  <a:gd name="connsiteX119" fmla="*/ 18914 w 392404"/>
                  <a:gd name="connsiteY119" fmla="*/ 269040 h 292828"/>
                  <a:gd name="connsiteX120" fmla="*/ 16532 w 392404"/>
                  <a:gd name="connsiteY120" fmla="*/ 261896 h 292828"/>
                  <a:gd name="connsiteX121" fmla="*/ 30820 w 392404"/>
                  <a:gd name="connsiteY121" fmla="*/ 242846 h 292828"/>
                  <a:gd name="connsiteX122" fmla="*/ 52251 w 392404"/>
                  <a:gd name="connsiteY122" fmla="*/ 226177 h 292828"/>
                  <a:gd name="connsiteX123" fmla="*/ 71301 w 392404"/>
                  <a:gd name="connsiteY123" fmla="*/ 209509 h 292828"/>
                  <a:gd name="connsiteX124" fmla="*/ 140357 w 392404"/>
                  <a:gd name="connsiteY124" fmla="*/ 161884 h 292828"/>
                  <a:gd name="connsiteX125" fmla="*/ 176076 w 392404"/>
                  <a:gd name="connsiteY125" fmla="*/ 133309 h 292828"/>
                  <a:gd name="connsiteX126" fmla="*/ 237989 w 392404"/>
                  <a:gd name="connsiteY126" fmla="*/ 99971 h 292828"/>
                  <a:gd name="connsiteX127" fmla="*/ 264182 w 392404"/>
                  <a:gd name="connsiteY127" fmla="*/ 78540 h 292828"/>
                  <a:gd name="connsiteX128" fmla="*/ 257039 w 392404"/>
                  <a:gd name="connsiteY128" fmla="*/ 85684 h 292828"/>
                  <a:gd name="connsiteX129" fmla="*/ 233226 w 392404"/>
                  <a:gd name="connsiteY129" fmla="*/ 104734 h 292828"/>
                  <a:gd name="connsiteX130" fmla="*/ 207032 w 392404"/>
                  <a:gd name="connsiteY130" fmla="*/ 130927 h 292828"/>
                  <a:gd name="connsiteX131" fmla="*/ 187982 w 392404"/>
                  <a:gd name="connsiteY131" fmla="*/ 147596 h 292828"/>
                  <a:gd name="connsiteX132" fmla="*/ 171314 w 392404"/>
                  <a:gd name="connsiteY132" fmla="*/ 159502 h 292828"/>
                  <a:gd name="connsiteX133" fmla="*/ 159407 w 392404"/>
                  <a:gd name="connsiteY133" fmla="*/ 171409 h 292828"/>
                  <a:gd name="connsiteX134" fmla="*/ 133214 w 392404"/>
                  <a:gd name="connsiteY134" fmla="*/ 192840 h 292828"/>
                  <a:gd name="connsiteX135" fmla="*/ 121307 w 392404"/>
                  <a:gd name="connsiteY135" fmla="*/ 204746 h 292828"/>
                  <a:gd name="connsiteX136" fmla="*/ 99876 w 392404"/>
                  <a:gd name="connsiteY136" fmla="*/ 219034 h 292828"/>
                  <a:gd name="connsiteX137" fmla="*/ 83207 w 392404"/>
                  <a:gd name="connsiteY137" fmla="*/ 228559 h 292828"/>
                  <a:gd name="connsiteX138" fmla="*/ 85589 w 392404"/>
                  <a:gd name="connsiteY138" fmla="*/ 207127 h 292828"/>
                  <a:gd name="connsiteX139" fmla="*/ 168932 w 392404"/>
                  <a:gd name="connsiteY139" fmla="*/ 135690 h 292828"/>
                  <a:gd name="connsiteX140" fmla="*/ 218939 w 392404"/>
                  <a:gd name="connsiteY140" fmla="*/ 104734 h 292828"/>
                  <a:gd name="connsiteX141" fmla="*/ 242751 w 392404"/>
                  <a:gd name="connsiteY141" fmla="*/ 92827 h 292828"/>
                  <a:gd name="connsiteX142" fmla="*/ 257039 w 392404"/>
                  <a:gd name="connsiteY142" fmla="*/ 83302 h 292828"/>
                  <a:gd name="connsiteX143" fmla="*/ 237989 w 392404"/>
                  <a:gd name="connsiteY143" fmla="*/ 90446 h 292828"/>
                  <a:gd name="connsiteX144" fmla="*/ 207032 w 392404"/>
                  <a:gd name="connsiteY144" fmla="*/ 121402 h 292828"/>
                  <a:gd name="connsiteX145" fmla="*/ 183220 w 392404"/>
                  <a:gd name="connsiteY145" fmla="*/ 135690 h 292828"/>
                  <a:gd name="connsiteX146" fmla="*/ 104639 w 392404"/>
                  <a:gd name="connsiteY146" fmla="*/ 195221 h 292828"/>
                  <a:gd name="connsiteX147" fmla="*/ 83207 w 392404"/>
                  <a:gd name="connsiteY147" fmla="*/ 207127 h 292828"/>
                  <a:gd name="connsiteX148" fmla="*/ 54632 w 392404"/>
                  <a:gd name="connsiteY148" fmla="*/ 228559 h 292828"/>
                  <a:gd name="connsiteX149" fmla="*/ 59395 w 392404"/>
                  <a:gd name="connsiteY149" fmla="*/ 223796 h 292828"/>
                  <a:gd name="connsiteX150" fmla="*/ 80826 w 392404"/>
                  <a:gd name="connsiteY150" fmla="*/ 204746 h 292828"/>
                  <a:gd name="connsiteX151" fmla="*/ 137976 w 392404"/>
                  <a:gd name="connsiteY151" fmla="*/ 164265 h 292828"/>
                  <a:gd name="connsiteX152" fmla="*/ 178457 w 392404"/>
                  <a:gd name="connsiteY152" fmla="*/ 138071 h 292828"/>
                  <a:gd name="connsiteX153" fmla="*/ 242751 w 392404"/>
                  <a:gd name="connsiteY153" fmla="*/ 107115 h 292828"/>
                  <a:gd name="connsiteX154" fmla="*/ 259420 w 392404"/>
                  <a:gd name="connsiteY154" fmla="*/ 97590 h 292828"/>
                  <a:gd name="connsiteX155" fmla="*/ 266564 w 392404"/>
                  <a:gd name="connsiteY155" fmla="*/ 92827 h 292828"/>
                  <a:gd name="connsiteX156" fmla="*/ 273707 w 392404"/>
                  <a:gd name="connsiteY156" fmla="*/ 90446 h 292828"/>
                  <a:gd name="connsiteX157" fmla="*/ 249895 w 392404"/>
                  <a:gd name="connsiteY157" fmla="*/ 99971 h 292828"/>
                  <a:gd name="connsiteX158" fmla="*/ 216557 w 392404"/>
                  <a:gd name="connsiteY158" fmla="*/ 128546 h 292828"/>
                  <a:gd name="connsiteX159" fmla="*/ 197507 w 392404"/>
                  <a:gd name="connsiteY159" fmla="*/ 138071 h 292828"/>
                  <a:gd name="connsiteX160" fmla="*/ 149882 w 392404"/>
                  <a:gd name="connsiteY160" fmla="*/ 169027 h 292828"/>
                  <a:gd name="connsiteX161" fmla="*/ 111782 w 392404"/>
                  <a:gd name="connsiteY161" fmla="*/ 192840 h 292828"/>
                  <a:gd name="connsiteX162" fmla="*/ 85589 w 392404"/>
                  <a:gd name="connsiteY162" fmla="*/ 214271 h 292828"/>
                  <a:gd name="connsiteX163" fmla="*/ 80826 w 392404"/>
                  <a:gd name="connsiteY163" fmla="*/ 204746 h 292828"/>
                  <a:gd name="connsiteX164" fmla="*/ 166551 w 392404"/>
                  <a:gd name="connsiteY164" fmla="*/ 130927 h 292828"/>
                  <a:gd name="connsiteX165" fmla="*/ 245132 w 392404"/>
                  <a:gd name="connsiteY165" fmla="*/ 78540 h 292828"/>
                  <a:gd name="connsiteX166" fmla="*/ 307045 w 392404"/>
                  <a:gd name="connsiteY166" fmla="*/ 45202 h 292828"/>
                  <a:gd name="connsiteX167" fmla="*/ 328476 w 392404"/>
                  <a:gd name="connsiteY167" fmla="*/ 33296 h 292828"/>
                  <a:gd name="connsiteX168" fmla="*/ 347526 w 392404"/>
                  <a:gd name="connsiteY168" fmla="*/ 21390 h 292828"/>
                  <a:gd name="connsiteX169" fmla="*/ 368957 w 392404"/>
                  <a:gd name="connsiteY169" fmla="*/ 7102 h 292828"/>
                  <a:gd name="connsiteX170" fmla="*/ 349907 w 392404"/>
                  <a:gd name="connsiteY170" fmla="*/ 38059 h 292828"/>
                  <a:gd name="connsiteX171" fmla="*/ 328476 w 392404"/>
                  <a:gd name="connsiteY171" fmla="*/ 52346 h 292828"/>
                  <a:gd name="connsiteX172" fmla="*/ 314189 w 392404"/>
                  <a:gd name="connsiteY172" fmla="*/ 64252 h 292828"/>
                  <a:gd name="connsiteX173" fmla="*/ 252276 w 392404"/>
                  <a:gd name="connsiteY173" fmla="*/ 114259 h 292828"/>
                  <a:gd name="connsiteX174" fmla="*/ 228464 w 392404"/>
                  <a:gd name="connsiteY174" fmla="*/ 130927 h 292828"/>
                  <a:gd name="connsiteX175" fmla="*/ 202270 w 392404"/>
                  <a:gd name="connsiteY175" fmla="*/ 145215 h 292828"/>
                  <a:gd name="connsiteX176" fmla="*/ 154645 w 392404"/>
                  <a:gd name="connsiteY176" fmla="*/ 183315 h 292828"/>
                  <a:gd name="connsiteX177" fmla="*/ 128451 w 392404"/>
                  <a:gd name="connsiteY177" fmla="*/ 199984 h 292828"/>
                  <a:gd name="connsiteX178" fmla="*/ 109401 w 392404"/>
                  <a:gd name="connsiteY178" fmla="*/ 219034 h 292828"/>
                  <a:gd name="connsiteX179" fmla="*/ 142739 w 392404"/>
                  <a:gd name="connsiteY179" fmla="*/ 171409 h 292828"/>
                  <a:gd name="connsiteX180" fmla="*/ 237989 w 392404"/>
                  <a:gd name="connsiteY180" fmla="*/ 99971 h 292828"/>
                  <a:gd name="connsiteX181" fmla="*/ 268945 w 392404"/>
                  <a:gd name="connsiteY181" fmla="*/ 80921 h 292828"/>
                  <a:gd name="connsiteX182" fmla="*/ 290376 w 392404"/>
                  <a:gd name="connsiteY182" fmla="*/ 73777 h 292828"/>
                  <a:gd name="connsiteX183" fmla="*/ 311807 w 392404"/>
                  <a:gd name="connsiteY183" fmla="*/ 61871 h 292828"/>
                  <a:gd name="connsiteX184" fmla="*/ 295139 w 392404"/>
                  <a:gd name="connsiteY184" fmla="*/ 78540 h 292828"/>
                  <a:gd name="connsiteX185" fmla="*/ 266564 w 392404"/>
                  <a:gd name="connsiteY185" fmla="*/ 109496 h 292828"/>
                  <a:gd name="connsiteX186" fmla="*/ 245132 w 392404"/>
                  <a:gd name="connsiteY186" fmla="*/ 123784 h 292828"/>
                  <a:gd name="connsiteX187" fmla="*/ 223701 w 392404"/>
                  <a:gd name="connsiteY187" fmla="*/ 142834 h 292828"/>
                  <a:gd name="connsiteX188" fmla="*/ 202270 w 392404"/>
                  <a:gd name="connsiteY188" fmla="*/ 152359 h 292828"/>
                  <a:gd name="connsiteX189" fmla="*/ 178457 w 392404"/>
                  <a:gd name="connsiteY189" fmla="*/ 166646 h 292828"/>
                  <a:gd name="connsiteX190" fmla="*/ 157026 w 392404"/>
                  <a:gd name="connsiteY190" fmla="*/ 176171 h 292828"/>
                  <a:gd name="connsiteX191" fmla="*/ 128451 w 392404"/>
                  <a:gd name="connsiteY191" fmla="*/ 197602 h 292828"/>
                  <a:gd name="connsiteX192" fmla="*/ 121307 w 392404"/>
                  <a:gd name="connsiteY192" fmla="*/ 204746 h 292828"/>
                  <a:gd name="connsiteX193" fmla="*/ 111782 w 392404"/>
                  <a:gd name="connsiteY193" fmla="*/ 207127 h 292828"/>
                  <a:gd name="connsiteX194" fmla="*/ 116545 w 392404"/>
                  <a:gd name="connsiteY194" fmla="*/ 185696 h 292828"/>
                  <a:gd name="connsiteX195" fmla="*/ 166551 w 392404"/>
                  <a:gd name="connsiteY195" fmla="*/ 128546 h 292828"/>
                  <a:gd name="connsiteX196" fmla="*/ 209414 w 392404"/>
                  <a:gd name="connsiteY196" fmla="*/ 83302 h 292828"/>
                  <a:gd name="connsiteX197" fmla="*/ 259420 w 392404"/>
                  <a:gd name="connsiteY197" fmla="*/ 54727 h 292828"/>
                  <a:gd name="connsiteX198" fmla="*/ 280851 w 392404"/>
                  <a:gd name="connsiteY198" fmla="*/ 42821 h 292828"/>
                  <a:gd name="connsiteX199" fmla="*/ 297520 w 392404"/>
                  <a:gd name="connsiteY199" fmla="*/ 33296 h 292828"/>
                  <a:gd name="connsiteX200" fmla="*/ 287995 w 392404"/>
                  <a:gd name="connsiteY200" fmla="*/ 49965 h 292828"/>
                  <a:gd name="connsiteX201" fmla="*/ 230845 w 392404"/>
                  <a:gd name="connsiteY201" fmla="*/ 107115 h 292828"/>
                  <a:gd name="connsiteX202" fmla="*/ 183220 w 392404"/>
                  <a:gd name="connsiteY202" fmla="*/ 135690 h 292828"/>
                  <a:gd name="connsiteX203" fmla="*/ 166551 w 392404"/>
                  <a:gd name="connsiteY203" fmla="*/ 152359 h 292828"/>
                  <a:gd name="connsiteX204" fmla="*/ 147501 w 392404"/>
                  <a:gd name="connsiteY204" fmla="*/ 164265 h 292828"/>
                  <a:gd name="connsiteX205" fmla="*/ 116545 w 392404"/>
                  <a:gd name="connsiteY205" fmla="*/ 188077 h 292828"/>
                  <a:gd name="connsiteX206" fmla="*/ 107020 w 392404"/>
                  <a:gd name="connsiteY206" fmla="*/ 190459 h 292828"/>
                  <a:gd name="connsiteX207" fmla="*/ 99876 w 392404"/>
                  <a:gd name="connsiteY207" fmla="*/ 192840 h 292828"/>
                  <a:gd name="connsiteX208" fmla="*/ 107020 w 392404"/>
                  <a:gd name="connsiteY208" fmla="*/ 164265 h 292828"/>
                  <a:gd name="connsiteX209" fmla="*/ 109401 w 392404"/>
                  <a:gd name="connsiteY209" fmla="*/ 149977 h 292828"/>
                  <a:gd name="connsiteX210" fmla="*/ 118926 w 392404"/>
                  <a:gd name="connsiteY210" fmla="*/ 133309 h 292828"/>
                  <a:gd name="connsiteX211" fmla="*/ 130832 w 392404"/>
                  <a:gd name="connsiteY211" fmla="*/ 104734 h 292828"/>
                  <a:gd name="connsiteX212" fmla="*/ 133214 w 392404"/>
                  <a:gd name="connsiteY212" fmla="*/ 95209 h 292828"/>
                  <a:gd name="connsiteX213" fmla="*/ 140357 w 392404"/>
                  <a:gd name="connsiteY213" fmla="*/ 83302 h 292828"/>
                  <a:gd name="connsiteX214" fmla="*/ 145120 w 392404"/>
                  <a:gd name="connsiteY214" fmla="*/ 73777 h 292828"/>
                  <a:gd name="connsiteX215" fmla="*/ 137976 w 392404"/>
                  <a:gd name="connsiteY215" fmla="*/ 80921 h 292828"/>
                  <a:gd name="connsiteX216" fmla="*/ 133214 w 392404"/>
                  <a:gd name="connsiteY216" fmla="*/ 90446 h 292828"/>
                  <a:gd name="connsiteX217" fmla="*/ 128451 w 392404"/>
                  <a:gd name="connsiteY217" fmla="*/ 97590 h 292828"/>
                  <a:gd name="connsiteX218" fmla="*/ 126070 w 392404"/>
                  <a:gd name="connsiteY218" fmla="*/ 107115 h 292828"/>
                  <a:gd name="connsiteX219" fmla="*/ 121307 w 392404"/>
                  <a:gd name="connsiteY219" fmla="*/ 114259 h 292828"/>
                  <a:gd name="connsiteX220" fmla="*/ 114164 w 392404"/>
                  <a:gd name="connsiteY220" fmla="*/ 138071 h 292828"/>
                  <a:gd name="connsiteX221" fmla="*/ 116545 w 392404"/>
                  <a:gd name="connsiteY221" fmla="*/ 128546 h 292828"/>
                  <a:gd name="connsiteX222" fmla="*/ 118926 w 392404"/>
                  <a:gd name="connsiteY222" fmla="*/ 121402 h 292828"/>
                  <a:gd name="connsiteX223" fmla="*/ 130832 w 392404"/>
                  <a:gd name="connsiteY223" fmla="*/ 111877 h 292828"/>
                  <a:gd name="connsiteX224" fmla="*/ 137976 w 392404"/>
                  <a:gd name="connsiteY224" fmla="*/ 102352 h 292828"/>
                  <a:gd name="connsiteX225" fmla="*/ 145120 w 392404"/>
                  <a:gd name="connsiteY225" fmla="*/ 95209 h 292828"/>
                  <a:gd name="connsiteX226" fmla="*/ 147501 w 392404"/>
                  <a:gd name="connsiteY226" fmla="*/ 102352 h 292828"/>
                  <a:gd name="connsiteX227" fmla="*/ 135595 w 392404"/>
                  <a:gd name="connsiteY227" fmla="*/ 121402 h 292828"/>
                  <a:gd name="connsiteX228" fmla="*/ 130832 w 392404"/>
                  <a:gd name="connsiteY228" fmla="*/ 128546 h 292828"/>
                  <a:gd name="connsiteX229" fmla="*/ 123689 w 392404"/>
                  <a:gd name="connsiteY229" fmla="*/ 138071 h 292828"/>
                  <a:gd name="connsiteX230" fmla="*/ 273707 w 392404"/>
                  <a:gd name="connsiteY230" fmla="*/ 97590 h 292828"/>
                  <a:gd name="connsiteX231" fmla="*/ 259420 w 392404"/>
                  <a:gd name="connsiteY231" fmla="*/ 114259 h 292828"/>
                  <a:gd name="connsiteX232" fmla="*/ 245132 w 392404"/>
                  <a:gd name="connsiteY232" fmla="*/ 123784 h 292828"/>
                  <a:gd name="connsiteX233" fmla="*/ 218939 w 392404"/>
                  <a:gd name="connsiteY233" fmla="*/ 145215 h 292828"/>
                  <a:gd name="connsiteX234" fmla="*/ 187982 w 392404"/>
                  <a:gd name="connsiteY234" fmla="*/ 164265 h 292828"/>
                  <a:gd name="connsiteX235" fmla="*/ 166551 w 392404"/>
                  <a:gd name="connsiteY235" fmla="*/ 173790 h 292828"/>
                  <a:gd name="connsiteX236" fmla="*/ 154645 w 392404"/>
                  <a:gd name="connsiteY236" fmla="*/ 180934 h 292828"/>
                  <a:gd name="connsiteX237" fmla="*/ 157026 w 392404"/>
                  <a:gd name="connsiteY237" fmla="*/ 159502 h 292828"/>
                  <a:gd name="connsiteX238" fmla="*/ 176076 w 392404"/>
                  <a:gd name="connsiteY238" fmla="*/ 145215 h 292828"/>
                  <a:gd name="connsiteX239" fmla="*/ 230845 w 392404"/>
                  <a:gd name="connsiteY239" fmla="*/ 107115 h 292828"/>
                  <a:gd name="connsiteX240" fmla="*/ 257039 w 392404"/>
                  <a:gd name="connsiteY240" fmla="*/ 88065 h 292828"/>
                  <a:gd name="connsiteX241" fmla="*/ 295139 w 392404"/>
                  <a:gd name="connsiteY241" fmla="*/ 71396 h 292828"/>
                  <a:gd name="connsiteX242" fmla="*/ 266564 w 392404"/>
                  <a:gd name="connsiteY242" fmla="*/ 116640 h 292828"/>
                  <a:gd name="connsiteX243" fmla="*/ 216557 w 392404"/>
                  <a:gd name="connsiteY243" fmla="*/ 171409 h 292828"/>
                  <a:gd name="connsiteX244" fmla="*/ 197507 w 392404"/>
                  <a:gd name="connsiteY244" fmla="*/ 185696 h 292828"/>
                  <a:gd name="connsiteX245" fmla="*/ 171314 w 392404"/>
                  <a:gd name="connsiteY245" fmla="*/ 207127 h 292828"/>
                  <a:gd name="connsiteX246" fmla="*/ 154645 w 392404"/>
                  <a:gd name="connsiteY246" fmla="*/ 219034 h 292828"/>
                  <a:gd name="connsiteX247" fmla="*/ 171314 w 392404"/>
                  <a:gd name="connsiteY247" fmla="*/ 183315 h 292828"/>
                  <a:gd name="connsiteX248" fmla="*/ 183220 w 392404"/>
                  <a:gd name="connsiteY248" fmla="*/ 164265 h 292828"/>
                  <a:gd name="connsiteX249" fmla="*/ 223701 w 392404"/>
                  <a:gd name="connsiteY249" fmla="*/ 121402 h 292828"/>
                  <a:gd name="connsiteX250" fmla="*/ 271326 w 392404"/>
                  <a:gd name="connsiteY250" fmla="*/ 83302 h 292828"/>
                  <a:gd name="connsiteX251" fmla="*/ 295139 w 392404"/>
                  <a:gd name="connsiteY251" fmla="*/ 71396 h 292828"/>
                  <a:gd name="connsiteX252" fmla="*/ 309426 w 392404"/>
                  <a:gd name="connsiteY252" fmla="*/ 57109 h 292828"/>
                  <a:gd name="connsiteX253" fmla="*/ 318951 w 392404"/>
                  <a:gd name="connsiteY253" fmla="*/ 52346 h 292828"/>
                  <a:gd name="connsiteX254" fmla="*/ 299901 w 392404"/>
                  <a:gd name="connsiteY254" fmla="*/ 71396 h 292828"/>
                  <a:gd name="connsiteX255" fmla="*/ 261801 w 392404"/>
                  <a:gd name="connsiteY255" fmla="*/ 104734 h 292828"/>
                  <a:gd name="connsiteX256" fmla="*/ 190364 w 392404"/>
                  <a:gd name="connsiteY256" fmla="*/ 154740 h 292828"/>
                  <a:gd name="connsiteX257" fmla="*/ 168932 w 392404"/>
                  <a:gd name="connsiteY257" fmla="*/ 166646 h 292828"/>
                  <a:gd name="connsiteX258" fmla="*/ 185601 w 392404"/>
                  <a:gd name="connsiteY258" fmla="*/ 135690 h 292828"/>
                  <a:gd name="connsiteX259" fmla="*/ 292757 w 392404"/>
                  <a:gd name="connsiteY259" fmla="*/ 47584 h 292828"/>
                  <a:gd name="connsiteX260" fmla="*/ 316570 w 392404"/>
                  <a:gd name="connsiteY260" fmla="*/ 30915 h 292828"/>
                  <a:gd name="connsiteX261" fmla="*/ 342764 w 392404"/>
                  <a:gd name="connsiteY261" fmla="*/ 9484 h 292828"/>
                  <a:gd name="connsiteX262" fmla="*/ 321332 w 392404"/>
                  <a:gd name="connsiteY262" fmla="*/ 28534 h 292828"/>
                  <a:gd name="connsiteX263" fmla="*/ 295139 w 392404"/>
                  <a:gd name="connsiteY263" fmla="*/ 47584 h 292828"/>
                  <a:gd name="connsiteX264" fmla="*/ 278470 w 392404"/>
                  <a:gd name="connsiteY264" fmla="*/ 61871 h 292828"/>
                  <a:gd name="connsiteX265" fmla="*/ 266564 w 392404"/>
                  <a:gd name="connsiteY265" fmla="*/ 73777 h 292828"/>
                  <a:gd name="connsiteX266" fmla="*/ 247514 w 392404"/>
                  <a:gd name="connsiteY266" fmla="*/ 85684 h 292828"/>
                  <a:gd name="connsiteX267" fmla="*/ 240370 w 392404"/>
                  <a:gd name="connsiteY267" fmla="*/ 92827 h 292828"/>
                  <a:gd name="connsiteX268" fmla="*/ 230845 w 392404"/>
                  <a:gd name="connsiteY268" fmla="*/ 99971 h 292828"/>
                  <a:gd name="connsiteX269" fmla="*/ 242751 w 392404"/>
                  <a:gd name="connsiteY269" fmla="*/ 95209 h 292828"/>
                  <a:gd name="connsiteX270" fmla="*/ 280851 w 392404"/>
                  <a:gd name="connsiteY270" fmla="*/ 66634 h 292828"/>
                  <a:gd name="connsiteX271" fmla="*/ 345145 w 392404"/>
                  <a:gd name="connsiteY271" fmla="*/ 28534 h 292828"/>
                  <a:gd name="connsiteX272" fmla="*/ 359432 w 392404"/>
                  <a:gd name="connsiteY272" fmla="*/ 21390 h 292828"/>
                  <a:gd name="connsiteX273" fmla="*/ 380864 w 392404"/>
                  <a:gd name="connsiteY273" fmla="*/ 11865 h 292828"/>
                  <a:gd name="connsiteX274" fmla="*/ 354670 w 392404"/>
                  <a:gd name="connsiteY274" fmla="*/ 35677 h 292828"/>
                  <a:gd name="connsiteX275" fmla="*/ 323714 w 392404"/>
                  <a:gd name="connsiteY275" fmla="*/ 61871 h 292828"/>
                  <a:gd name="connsiteX276" fmla="*/ 314189 w 392404"/>
                  <a:gd name="connsiteY276" fmla="*/ 73777 h 292828"/>
                  <a:gd name="connsiteX277" fmla="*/ 285614 w 392404"/>
                  <a:gd name="connsiteY277" fmla="*/ 95209 h 292828"/>
                  <a:gd name="connsiteX278" fmla="*/ 297520 w 392404"/>
                  <a:gd name="connsiteY278" fmla="*/ 76159 h 292828"/>
                  <a:gd name="connsiteX279" fmla="*/ 309426 w 392404"/>
                  <a:gd name="connsiteY279" fmla="*/ 52346 h 292828"/>
                  <a:gd name="connsiteX280" fmla="*/ 326095 w 392404"/>
                  <a:gd name="connsiteY280" fmla="*/ 35677 h 292828"/>
                  <a:gd name="connsiteX281" fmla="*/ 318951 w 392404"/>
                  <a:gd name="connsiteY281" fmla="*/ 42821 h 292828"/>
                  <a:gd name="connsiteX282" fmla="*/ 297520 w 392404"/>
                  <a:gd name="connsiteY282" fmla="*/ 64252 h 292828"/>
                  <a:gd name="connsiteX283" fmla="*/ 273707 w 392404"/>
                  <a:gd name="connsiteY283" fmla="*/ 88065 h 292828"/>
                  <a:gd name="connsiteX284" fmla="*/ 261801 w 392404"/>
                  <a:gd name="connsiteY284" fmla="*/ 99971 h 292828"/>
                  <a:gd name="connsiteX285" fmla="*/ 254657 w 392404"/>
                  <a:gd name="connsiteY285" fmla="*/ 109496 h 292828"/>
                  <a:gd name="connsiteX286" fmla="*/ 259420 w 392404"/>
                  <a:gd name="connsiteY286" fmla="*/ 102352 h 292828"/>
                  <a:gd name="connsiteX287" fmla="*/ 278470 w 392404"/>
                  <a:gd name="connsiteY287" fmla="*/ 83302 h 292828"/>
                  <a:gd name="connsiteX288" fmla="*/ 297520 w 392404"/>
                  <a:gd name="connsiteY288" fmla="*/ 69015 h 292828"/>
                  <a:gd name="connsiteX289" fmla="*/ 304664 w 392404"/>
                  <a:gd name="connsiteY289" fmla="*/ 61871 h 292828"/>
                  <a:gd name="connsiteX290" fmla="*/ 311807 w 392404"/>
                  <a:gd name="connsiteY290" fmla="*/ 59490 h 292828"/>
                  <a:gd name="connsiteX291" fmla="*/ 311807 w 392404"/>
                  <a:gd name="connsiteY291" fmla="*/ 73777 h 292828"/>
                  <a:gd name="connsiteX292" fmla="*/ 292757 w 392404"/>
                  <a:gd name="connsiteY292" fmla="*/ 90446 h 292828"/>
                  <a:gd name="connsiteX293" fmla="*/ 271326 w 392404"/>
                  <a:gd name="connsiteY293" fmla="*/ 111877 h 292828"/>
                  <a:gd name="connsiteX294" fmla="*/ 204651 w 392404"/>
                  <a:gd name="connsiteY294" fmla="*/ 159502 h 292828"/>
                  <a:gd name="connsiteX295" fmla="*/ 180839 w 392404"/>
                  <a:gd name="connsiteY295" fmla="*/ 178552 h 292828"/>
                  <a:gd name="connsiteX296" fmla="*/ 159407 w 392404"/>
                  <a:gd name="connsiteY296" fmla="*/ 188077 h 292828"/>
                  <a:gd name="connsiteX297" fmla="*/ 133214 w 392404"/>
                  <a:gd name="connsiteY297" fmla="*/ 204746 h 292828"/>
                  <a:gd name="connsiteX298" fmla="*/ 152264 w 392404"/>
                  <a:gd name="connsiteY298" fmla="*/ 180934 h 292828"/>
                  <a:gd name="connsiteX299" fmla="*/ 173695 w 392404"/>
                  <a:gd name="connsiteY299" fmla="*/ 169027 h 292828"/>
                  <a:gd name="connsiteX300" fmla="*/ 197507 w 392404"/>
                  <a:gd name="connsiteY300" fmla="*/ 149977 h 292828"/>
                  <a:gd name="connsiteX301" fmla="*/ 233226 w 392404"/>
                  <a:gd name="connsiteY301" fmla="*/ 130927 h 292828"/>
                  <a:gd name="connsiteX302" fmla="*/ 254657 w 392404"/>
                  <a:gd name="connsiteY302" fmla="*/ 121402 h 292828"/>
                  <a:gd name="connsiteX303" fmla="*/ 259420 w 392404"/>
                  <a:gd name="connsiteY303" fmla="*/ 130927 h 292828"/>
                  <a:gd name="connsiteX304" fmla="*/ 252276 w 392404"/>
                  <a:gd name="connsiteY304" fmla="*/ 138071 h 292828"/>
                  <a:gd name="connsiteX305" fmla="*/ 242751 w 392404"/>
                  <a:gd name="connsiteY305" fmla="*/ 149977 h 292828"/>
                  <a:gd name="connsiteX306" fmla="*/ 202270 w 392404"/>
                  <a:gd name="connsiteY306" fmla="*/ 185696 h 292828"/>
                  <a:gd name="connsiteX307" fmla="*/ 185601 w 392404"/>
                  <a:gd name="connsiteY307" fmla="*/ 195221 h 292828"/>
                  <a:gd name="connsiteX308" fmla="*/ 157026 w 392404"/>
                  <a:gd name="connsiteY308" fmla="*/ 209509 h 292828"/>
                  <a:gd name="connsiteX309" fmla="*/ 154645 w 392404"/>
                  <a:gd name="connsiteY309" fmla="*/ 199984 h 292828"/>
                  <a:gd name="connsiteX310" fmla="*/ 168932 w 392404"/>
                  <a:gd name="connsiteY310" fmla="*/ 188077 h 292828"/>
                  <a:gd name="connsiteX311" fmla="*/ 195126 w 392404"/>
                  <a:gd name="connsiteY311" fmla="*/ 173790 h 292828"/>
                  <a:gd name="connsiteX312" fmla="*/ 178457 w 392404"/>
                  <a:gd name="connsiteY312" fmla="*/ 192840 h 292828"/>
                  <a:gd name="connsiteX313" fmla="*/ 171314 w 392404"/>
                  <a:gd name="connsiteY313" fmla="*/ 197602 h 292828"/>
                  <a:gd name="connsiteX314" fmla="*/ 154645 w 392404"/>
                  <a:gd name="connsiteY314" fmla="*/ 214271 h 292828"/>
                  <a:gd name="connsiteX315" fmla="*/ 145120 w 392404"/>
                  <a:gd name="connsiteY315" fmla="*/ 219034 h 292828"/>
                  <a:gd name="connsiteX316" fmla="*/ 133214 w 392404"/>
                  <a:gd name="connsiteY316" fmla="*/ 226177 h 292828"/>
                  <a:gd name="connsiteX317" fmla="*/ 111782 w 392404"/>
                  <a:gd name="connsiteY317" fmla="*/ 240465 h 292828"/>
                  <a:gd name="connsiteX318" fmla="*/ 104639 w 392404"/>
                  <a:gd name="connsiteY318" fmla="*/ 242846 h 292828"/>
                  <a:gd name="connsiteX319" fmla="*/ 80826 w 392404"/>
                  <a:gd name="connsiteY319" fmla="*/ 254752 h 292828"/>
                  <a:gd name="connsiteX320" fmla="*/ 92732 w 392404"/>
                  <a:gd name="connsiteY320" fmla="*/ 233321 h 292828"/>
                  <a:gd name="connsiteX321" fmla="*/ 123689 w 392404"/>
                  <a:gd name="connsiteY321" fmla="*/ 221415 h 292828"/>
                  <a:gd name="connsiteX322" fmla="*/ 137976 w 392404"/>
                  <a:gd name="connsiteY322" fmla="*/ 211890 h 292828"/>
                  <a:gd name="connsiteX323" fmla="*/ 130832 w 392404"/>
                  <a:gd name="connsiteY323" fmla="*/ 223796 h 292828"/>
                  <a:gd name="connsiteX324" fmla="*/ 121307 w 392404"/>
                  <a:gd name="connsiteY324" fmla="*/ 233321 h 292828"/>
                  <a:gd name="connsiteX325" fmla="*/ 114164 w 392404"/>
                  <a:gd name="connsiteY325" fmla="*/ 238084 h 292828"/>
                  <a:gd name="connsiteX326" fmla="*/ 104639 w 392404"/>
                  <a:gd name="connsiteY326" fmla="*/ 245227 h 292828"/>
                  <a:gd name="connsiteX327" fmla="*/ 90351 w 392404"/>
                  <a:gd name="connsiteY327" fmla="*/ 249990 h 292828"/>
                  <a:gd name="connsiteX328" fmla="*/ 66539 w 392404"/>
                  <a:gd name="connsiteY328" fmla="*/ 261896 h 292828"/>
                  <a:gd name="connsiteX329" fmla="*/ 59395 w 392404"/>
                  <a:gd name="connsiteY329" fmla="*/ 266659 h 292828"/>
                  <a:gd name="connsiteX330" fmla="*/ 49870 w 392404"/>
                  <a:gd name="connsiteY330" fmla="*/ 269040 h 292828"/>
                  <a:gd name="connsiteX331" fmla="*/ 59395 w 392404"/>
                  <a:gd name="connsiteY331" fmla="*/ 261896 h 292828"/>
                  <a:gd name="connsiteX332" fmla="*/ 78445 w 392404"/>
                  <a:gd name="connsiteY332" fmla="*/ 252371 h 292828"/>
                  <a:gd name="connsiteX333" fmla="*/ 121307 w 392404"/>
                  <a:gd name="connsiteY333" fmla="*/ 233321 h 292828"/>
                  <a:gd name="connsiteX334" fmla="*/ 159407 w 392404"/>
                  <a:gd name="connsiteY334" fmla="*/ 221415 h 292828"/>
                  <a:gd name="connsiteX335" fmla="*/ 152264 w 392404"/>
                  <a:gd name="connsiteY335" fmla="*/ 233321 h 292828"/>
                  <a:gd name="connsiteX336" fmla="*/ 126070 w 392404"/>
                  <a:gd name="connsiteY336" fmla="*/ 252371 h 292828"/>
                  <a:gd name="connsiteX337" fmla="*/ 102257 w 392404"/>
                  <a:gd name="connsiteY337" fmla="*/ 261896 h 292828"/>
                  <a:gd name="connsiteX338" fmla="*/ 71301 w 392404"/>
                  <a:gd name="connsiteY338" fmla="*/ 276184 h 292828"/>
                  <a:gd name="connsiteX339" fmla="*/ 61776 w 392404"/>
                  <a:gd name="connsiteY339" fmla="*/ 283327 h 292828"/>
                  <a:gd name="connsiteX340" fmla="*/ 61776 w 392404"/>
                  <a:gd name="connsiteY340" fmla="*/ 261896 h 292828"/>
                  <a:gd name="connsiteX341" fmla="*/ 73682 w 392404"/>
                  <a:gd name="connsiteY341" fmla="*/ 254752 h 292828"/>
                  <a:gd name="connsiteX342" fmla="*/ 104639 w 392404"/>
                  <a:gd name="connsiteY342" fmla="*/ 233321 h 292828"/>
                  <a:gd name="connsiteX343" fmla="*/ 116545 w 392404"/>
                  <a:gd name="connsiteY343" fmla="*/ 228559 h 292828"/>
                  <a:gd name="connsiteX344" fmla="*/ 97495 w 392404"/>
                  <a:gd name="connsiteY344" fmla="*/ 240465 h 292828"/>
                  <a:gd name="connsiteX345" fmla="*/ 64157 w 392404"/>
                  <a:gd name="connsiteY345" fmla="*/ 254752 h 292828"/>
                  <a:gd name="connsiteX346" fmla="*/ 78445 w 392404"/>
                  <a:gd name="connsiteY346" fmla="*/ 240465 h 292828"/>
                  <a:gd name="connsiteX347" fmla="*/ 95114 w 392404"/>
                  <a:gd name="connsiteY347" fmla="*/ 230940 h 292828"/>
                  <a:gd name="connsiteX348" fmla="*/ 130832 w 392404"/>
                  <a:gd name="connsiteY348" fmla="*/ 216652 h 292828"/>
                  <a:gd name="connsiteX349" fmla="*/ 114164 w 392404"/>
                  <a:gd name="connsiteY349" fmla="*/ 230940 h 292828"/>
                  <a:gd name="connsiteX350" fmla="*/ 83207 w 392404"/>
                  <a:gd name="connsiteY350" fmla="*/ 245227 h 292828"/>
                  <a:gd name="connsiteX351" fmla="*/ 71301 w 392404"/>
                  <a:gd name="connsiteY351" fmla="*/ 247609 h 292828"/>
                  <a:gd name="connsiteX352" fmla="*/ 64157 w 392404"/>
                  <a:gd name="connsiteY352" fmla="*/ 254752 h 292828"/>
                  <a:gd name="connsiteX353" fmla="*/ 68920 w 392404"/>
                  <a:gd name="connsiteY353" fmla="*/ 245227 h 292828"/>
                  <a:gd name="connsiteX354" fmla="*/ 83207 w 392404"/>
                  <a:gd name="connsiteY354" fmla="*/ 230940 h 292828"/>
                  <a:gd name="connsiteX355" fmla="*/ 95114 w 392404"/>
                  <a:gd name="connsiteY355" fmla="*/ 226177 h 292828"/>
                  <a:gd name="connsiteX356" fmla="*/ 116545 w 392404"/>
                  <a:gd name="connsiteY356" fmla="*/ 214271 h 292828"/>
                  <a:gd name="connsiteX357" fmla="*/ 111782 w 392404"/>
                  <a:gd name="connsiteY357" fmla="*/ 221415 h 292828"/>
                  <a:gd name="connsiteX358" fmla="*/ 90351 w 392404"/>
                  <a:gd name="connsiteY358" fmla="*/ 240465 h 292828"/>
                  <a:gd name="connsiteX359" fmla="*/ 59395 w 392404"/>
                  <a:gd name="connsiteY359" fmla="*/ 254752 h 292828"/>
                  <a:gd name="connsiteX360" fmla="*/ 54632 w 392404"/>
                  <a:gd name="connsiteY360" fmla="*/ 245227 h 292828"/>
                  <a:gd name="connsiteX361" fmla="*/ 61776 w 392404"/>
                  <a:gd name="connsiteY361" fmla="*/ 238084 h 292828"/>
                  <a:gd name="connsiteX362" fmla="*/ 76064 w 392404"/>
                  <a:gd name="connsiteY362" fmla="*/ 226177 h 292828"/>
                  <a:gd name="connsiteX363" fmla="*/ 61776 w 392404"/>
                  <a:gd name="connsiteY363" fmla="*/ 245227 h 292828"/>
                  <a:gd name="connsiteX364" fmla="*/ 54632 w 392404"/>
                  <a:gd name="connsiteY364" fmla="*/ 247609 h 292828"/>
                  <a:gd name="connsiteX365" fmla="*/ 42726 w 392404"/>
                  <a:gd name="connsiteY365" fmla="*/ 254752 h 292828"/>
                  <a:gd name="connsiteX366" fmla="*/ 28439 w 392404"/>
                  <a:gd name="connsiteY366" fmla="*/ 264277 h 292828"/>
                  <a:gd name="connsiteX367" fmla="*/ 49870 w 392404"/>
                  <a:gd name="connsiteY367" fmla="*/ 242846 h 292828"/>
                  <a:gd name="connsiteX368" fmla="*/ 59395 w 392404"/>
                  <a:gd name="connsiteY368" fmla="*/ 233321 h 292828"/>
                  <a:gd name="connsiteX369" fmla="*/ 68920 w 392404"/>
                  <a:gd name="connsiteY369" fmla="*/ 226177 h 292828"/>
                  <a:gd name="connsiteX370" fmla="*/ 78445 w 392404"/>
                  <a:gd name="connsiteY370" fmla="*/ 216652 h 292828"/>
                  <a:gd name="connsiteX371" fmla="*/ 71301 w 392404"/>
                  <a:gd name="connsiteY371" fmla="*/ 228559 h 292828"/>
                  <a:gd name="connsiteX372" fmla="*/ 59395 w 392404"/>
                  <a:gd name="connsiteY372" fmla="*/ 240465 h 292828"/>
                  <a:gd name="connsiteX373" fmla="*/ 33201 w 392404"/>
                  <a:gd name="connsiteY373" fmla="*/ 259515 h 292828"/>
                  <a:gd name="connsiteX374" fmla="*/ 11770 w 392404"/>
                  <a:gd name="connsiteY374" fmla="*/ 273802 h 292828"/>
                  <a:gd name="connsiteX375" fmla="*/ 7007 w 392404"/>
                  <a:gd name="connsiteY375" fmla="*/ 266659 h 292828"/>
                  <a:gd name="connsiteX376" fmla="*/ 11770 w 392404"/>
                  <a:gd name="connsiteY376" fmla="*/ 257134 h 292828"/>
                  <a:gd name="connsiteX377" fmla="*/ 28439 w 392404"/>
                  <a:gd name="connsiteY377" fmla="*/ 238084 h 292828"/>
                  <a:gd name="connsiteX378" fmla="*/ 45107 w 392404"/>
                  <a:gd name="connsiteY378" fmla="*/ 223796 h 292828"/>
                  <a:gd name="connsiteX379" fmla="*/ 52251 w 392404"/>
                  <a:gd name="connsiteY379" fmla="*/ 216652 h 292828"/>
                  <a:gd name="connsiteX380" fmla="*/ 66539 w 392404"/>
                  <a:gd name="connsiteY380" fmla="*/ 207127 h 292828"/>
                  <a:gd name="connsiteX381" fmla="*/ 83207 w 392404"/>
                  <a:gd name="connsiteY381" fmla="*/ 195221 h 292828"/>
                  <a:gd name="connsiteX382" fmla="*/ 78445 w 392404"/>
                  <a:gd name="connsiteY382" fmla="*/ 207127 h 292828"/>
                  <a:gd name="connsiteX383" fmla="*/ 71301 w 392404"/>
                  <a:gd name="connsiteY383" fmla="*/ 214271 h 292828"/>
                  <a:gd name="connsiteX384" fmla="*/ 59395 w 392404"/>
                  <a:gd name="connsiteY384" fmla="*/ 228559 h 292828"/>
                  <a:gd name="connsiteX385" fmla="*/ 45107 w 392404"/>
                  <a:gd name="connsiteY385" fmla="*/ 242846 h 292828"/>
                  <a:gd name="connsiteX386" fmla="*/ 49870 w 392404"/>
                  <a:gd name="connsiteY386" fmla="*/ 235702 h 292828"/>
                  <a:gd name="connsiteX387" fmla="*/ 66539 w 392404"/>
                  <a:gd name="connsiteY387" fmla="*/ 219034 h 292828"/>
                  <a:gd name="connsiteX388" fmla="*/ 92732 w 392404"/>
                  <a:gd name="connsiteY388" fmla="*/ 199984 h 292828"/>
                  <a:gd name="connsiteX389" fmla="*/ 111782 w 392404"/>
                  <a:gd name="connsiteY389" fmla="*/ 188077 h 292828"/>
                  <a:gd name="connsiteX390" fmla="*/ 92732 w 392404"/>
                  <a:gd name="connsiteY390" fmla="*/ 211890 h 292828"/>
                  <a:gd name="connsiteX391" fmla="*/ 83207 w 392404"/>
                  <a:gd name="connsiteY391" fmla="*/ 221415 h 292828"/>
                  <a:gd name="connsiteX392" fmla="*/ 57014 w 392404"/>
                  <a:gd name="connsiteY392" fmla="*/ 235702 h 292828"/>
                  <a:gd name="connsiteX393" fmla="*/ 76064 w 392404"/>
                  <a:gd name="connsiteY393" fmla="*/ 211890 h 292828"/>
                  <a:gd name="connsiteX394" fmla="*/ 85589 w 392404"/>
                  <a:gd name="connsiteY394" fmla="*/ 204746 h 292828"/>
                  <a:gd name="connsiteX395" fmla="*/ 99876 w 392404"/>
                  <a:gd name="connsiteY395" fmla="*/ 199984 h 292828"/>
                  <a:gd name="connsiteX396" fmla="*/ 92732 w 392404"/>
                  <a:gd name="connsiteY396" fmla="*/ 214271 h 292828"/>
                  <a:gd name="connsiteX397" fmla="*/ 64157 w 392404"/>
                  <a:gd name="connsiteY397" fmla="*/ 245227 h 292828"/>
                  <a:gd name="connsiteX398" fmla="*/ 57014 w 392404"/>
                  <a:gd name="connsiteY398" fmla="*/ 247609 h 292828"/>
                  <a:gd name="connsiteX399" fmla="*/ 54632 w 392404"/>
                  <a:gd name="connsiteY399" fmla="*/ 233321 h 292828"/>
                  <a:gd name="connsiteX400" fmla="*/ 71301 w 392404"/>
                  <a:gd name="connsiteY400" fmla="*/ 216652 h 292828"/>
                  <a:gd name="connsiteX401" fmla="*/ 95114 w 392404"/>
                  <a:gd name="connsiteY401" fmla="*/ 195221 h 292828"/>
                  <a:gd name="connsiteX402" fmla="*/ 107020 w 392404"/>
                  <a:gd name="connsiteY402" fmla="*/ 188077 h 292828"/>
                  <a:gd name="connsiteX403" fmla="*/ 80826 w 392404"/>
                  <a:gd name="connsiteY403" fmla="*/ 219034 h 292828"/>
                  <a:gd name="connsiteX404" fmla="*/ 61776 w 392404"/>
                  <a:gd name="connsiteY404" fmla="*/ 233321 h 292828"/>
                  <a:gd name="connsiteX405" fmla="*/ 45107 w 392404"/>
                  <a:gd name="connsiteY405" fmla="*/ 245227 h 292828"/>
                  <a:gd name="connsiteX406" fmla="*/ 47489 w 392404"/>
                  <a:gd name="connsiteY406" fmla="*/ 235702 h 292828"/>
                  <a:gd name="connsiteX407" fmla="*/ 61776 w 392404"/>
                  <a:gd name="connsiteY407" fmla="*/ 221415 h 292828"/>
                  <a:gd name="connsiteX408" fmla="*/ 68920 w 392404"/>
                  <a:gd name="connsiteY408" fmla="*/ 214271 h 292828"/>
                  <a:gd name="connsiteX409" fmla="*/ 61776 w 392404"/>
                  <a:gd name="connsiteY409" fmla="*/ 233321 h 292828"/>
                  <a:gd name="connsiteX410" fmla="*/ 26057 w 392404"/>
                  <a:gd name="connsiteY410" fmla="*/ 259515 h 292828"/>
                  <a:gd name="connsiteX411" fmla="*/ 18914 w 392404"/>
                  <a:gd name="connsiteY411" fmla="*/ 261896 h 292828"/>
                  <a:gd name="connsiteX412" fmla="*/ 23676 w 392404"/>
                  <a:gd name="connsiteY412" fmla="*/ 254752 h 292828"/>
                  <a:gd name="connsiteX413" fmla="*/ 54632 w 392404"/>
                  <a:gd name="connsiteY413" fmla="*/ 228559 h 292828"/>
                  <a:gd name="connsiteX414" fmla="*/ 76064 w 392404"/>
                  <a:gd name="connsiteY414" fmla="*/ 216652 h 292828"/>
                  <a:gd name="connsiteX415" fmla="*/ 95114 w 392404"/>
                  <a:gd name="connsiteY415" fmla="*/ 211890 h 292828"/>
                  <a:gd name="connsiteX416" fmla="*/ 114164 w 392404"/>
                  <a:gd name="connsiteY416" fmla="*/ 202365 h 292828"/>
                  <a:gd name="connsiteX417" fmla="*/ 130832 w 392404"/>
                  <a:gd name="connsiteY417" fmla="*/ 195221 h 292828"/>
                  <a:gd name="connsiteX418" fmla="*/ 104639 w 392404"/>
                  <a:gd name="connsiteY418" fmla="*/ 226177 h 292828"/>
                  <a:gd name="connsiteX419" fmla="*/ 73682 w 392404"/>
                  <a:gd name="connsiteY419" fmla="*/ 242846 h 292828"/>
                  <a:gd name="connsiteX420" fmla="*/ 80826 w 392404"/>
                  <a:gd name="connsiteY420" fmla="*/ 230940 h 292828"/>
                  <a:gd name="connsiteX421" fmla="*/ 145120 w 392404"/>
                  <a:gd name="connsiteY421" fmla="*/ 180934 h 292828"/>
                  <a:gd name="connsiteX422" fmla="*/ 164170 w 392404"/>
                  <a:gd name="connsiteY422" fmla="*/ 173790 h 292828"/>
                  <a:gd name="connsiteX423" fmla="*/ 176076 w 392404"/>
                  <a:gd name="connsiteY423" fmla="*/ 171409 h 292828"/>
                  <a:gd name="connsiteX424" fmla="*/ 183220 w 392404"/>
                  <a:gd name="connsiteY424" fmla="*/ 166646 h 292828"/>
                  <a:gd name="connsiteX425" fmla="*/ 180839 w 392404"/>
                  <a:gd name="connsiteY425" fmla="*/ 173790 h 292828"/>
                  <a:gd name="connsiteX426" fmla="*/ 171314 w 392404"/>
                  <a:gd name="connsiteY426" fmla="*/ 178552 h 292828"/>
                  <a:gd name="connsiteX427" fmla="*/ 159407 w 392404"/>
                  <a:gd name="connsiteY427" fmla="*/ 190459 h 292828"/>
                  <a:gd name="connsiteX428" fmla="*/ 152264 w 392404"/>
                  <a:gd name="connsiteY428" fmla="*/ 199984 h 292828"/>
                  <a:gd name="connsiteX429" fmla="*/ 121307 w 392404"/>
                  <a:gd name="connsiteY429" fmla="*/ 221415 h 292828"/>
                  <a:gd name="connsiteX430" fmla="*/ 123689 w 392404"/>
                  <a:gd name="connsiteY430" fmla="*/ 207127 h 292828"/>
                  <a:gd name="connsiteX431" fmla="*/ 154645 w 392404"/>
                  <a:gd name="connsiteY431" fmla="*/ 178552 h 292828"/>
                  <a:gd name="connsiteX432" fmla="*/ 171314 w 392404"/>
                  <a:gd name="connsiteY432" fmla="*/ 161884 h 292828"/>
                  <a:gd name="connsiteX433" fmla="*/ 192745 w 392404"/>
                  <a:gd name="connsiteY433" fmla="*/ 147596 h 292828"/>
                  <a:gd name="connsiteX434" fmla="*/ 247514 w 392404"/>
                  <a:gd name="connsiteY434" fmla="*/ 109496 h 292828"/>
                  <a:gd name="connsiteX435" fmla="*/ 264182 w 392404"/>
                  <a:gd name="connsiteY435" fmla="*/ 97590 h 292828"/>
                  <a:gd name="connsiteX436" fmla="*/ 287995 w 392404"/>
                  <a:gd name="connsiteY436" fmla="*/ 85684 h 292828"/>
                  <a:gd name="connsiteX437" fmla="*/ 266564 w 392404"/>
                  <a:gd name="connsiteY437" fmla="*/ 109496 h 292828"/>
                  <a:gd name="connsiteX438" fmla="*/ 204651 w 392404"/>
                  <a:gd name="connsiteY438" fmla="*/ 147596 h 292828"/>
                  <a:gd name="connsiteX439" fmla="*/ 173695 w 392404"/>
                  <a:gd name="connsiteY439" fmla="*/ 159502 h 292828"/>
                  <a:gd name="connsiteX440" fmla="*/ 180839 w 392404"/>
                  <a:gd name="connsiteY440" fmla="*/ 152359 h 292828"/>
                  <a:gd name="connsiteX441" fmla="*/ 216557 w 392404"/>
                  <a:gd name="connsiteY441" fmla="*/ 121402 h 292828"/>
                  <a:gd name="connsiteX442" fmla="*/ 268945 w 392404"/>
                  <a:gd name="connsiteY442" fmla="*/ 88065 h 292828"/>
                  <a:gd name="connsiteX443" fmla="*/ 307045 w 392404"/>
                  <a:gd name="connsiteY443" fmla="*/ 71396 h 292828"/>
                  <a:gd name="connsiteX444" fmla="*/ 342764 w 392404"/>
                  <a:gd name="connsiteY444" fmla="*/ 52346 h 292828"/>
                  <a:gd name="connsiteX445" fmla="*/ 373720 w 392404"/>
                  <a:gd name="connsiteY445" fmla="*/ 42821 h 292828"/>
                  <a:gd name="connsiteX446" fmla="*/ 357051 w 392404"/>
                  <a:gd name="connsiteY446" fmla="*/ 64252 h 292828"/>
                  <a:gd name="connsiteX447" fmla="*/ 328476 w 392404"/>
                  <a:gd name="connsiteY447" fmla="*/ 95209 h 292828"/>
                  <a:gd name="connsiteX448" fmla="*/ 333239 w 392404"/>
                  <a:gd name="connsiteY448" fmla="*/ 76159 h 292828"/>
                  <a:gd name="connsiteX449" fmla="*/ 342764 w 392404"/>
                  <a:gd name="connsiteY449" fmla="*/ 61871 h 292828"/>
                  <a:gd name="connsiteX450" fmla="*/ 321332 w 392404"/>
                  <a:gd name="connsiteY450" fmla="*/ 78540 h 292828"/>
                  <a:gd name="connsiteX451" fmla="*/ 307045 w 392404"/>
                  <a:gd name="connsiteY451" fmla="*/ 88065 h 292828"/>
                  <a:gd name="connsiteX452" fmla="*/ 292757 w 392404"/>
                  <a:gd name="connsiteY452" fmla="*/ 99971 h 292828"/>
                  <a:gd name="connsiteX453" fmla="*/ 283232 w 392404"/>
                  <a:gd name="connsiteY453" fmla="*/ 104734 h 292828"/>
                  <a:gd name="connsiteX454" fmla="*/ 276089 w 392404"/>
                  <a:gd name="connsiteY454" fmla="*/ 109496 h 292828"/>
                  <a:gd name="connsiteX455" fmla="*/ 278470 w 392404"/>
                  <a:gd name="connsiteY455" fmla="*/ 83302 h 292828"/>
                  <a:gd name="connsiteX456" fmla="*/ 295139 w 392404"/>
                  <a:gd name="connsiteY456" fmla="*/ 64252 h 292828"/>
                  <a:gd name="connsiteX457" fmla="*/ 314189 w 392404"/>
                  <a:gd name="connsiteY457" fmla="*/ 40440 h 292828"/>
                  <a:gd name="connsiteX458" fmla="*/ 309426 w 392404"/>
                  <a:gd name="connsiteY458" fmla="*/ 47584 h 292828"/>
                  <a:gd name="connsiteX459" fmla="*/ 307045 w 392404"/>
                  <a:gd name="connsiteY459" fmla="*/ 54727 h 292828"/>
                  <a:gd name="connsiteX460" fmla="*/ 333239 w 392404"/>
                  <a:gd name="connsiteY460" fmla="*/ 38059 h 292828"/>
                  <a:gd name="connsiteX461" fmla="*/ 330857 w 392404"/>
                  <a:gd name="connsiteY461" fmla="*/ 47584 h 292828"/>
                  <a:gd name="connsiteX462" fmla="*/ 318951 w 392404"/>
                  <a:gd name="connsiteY462" fmla="*/ 61871 h 292828"/>
                  <a:gd name="connsiteX463" fmla="*/ 292757 w 392404"/>
                  <a:gd name="connsiteY463" fmla="*/ 85684 h 292828"/>
                  <a:gd name="connsiteX464" fmla="*/ 285614 w 392404"/>
                  <a:gd name="connsiteY464" fmla="*/ 90446 h 292828"/>
                  <a:gd name="connsiteX465" fmla="*/ 314189 w 392404"/>
                  <a:gd name="connsiteY465" fmla="*/ 47584 h 292828"/>
                  <a:gd name="connsiteX466" fmla="*/ 338001 w 392404"/>
                  <a:gd name="connsiteY466" fmla="*/ 26152 h 292828"/>
                  <a:gd name="connsiteX467" fmla="*/ 347526 w 392404"/>
                  <a:gd name="connsiteY467" fmla="*/ 23771 h 292828"/>
                  <a:gd name="connsiteX468" fmla="*/ 345145 w 392404"/>
                  <a:gd name="connsiteY468" fmla="*/ 33296 h 292828"/>
                  <a:gd name="connsiteX469" fmla="*/ 309426 w 392404"/>
                  <a:gd name="connsiteY469" fmla="*/ 64252 h 292828"/>
                  <a:gd name="connsiteX470" fmla="*/ 304664 w 392404"/>
                  <a:gd name="connsiteY470" fmla="*/ 71396 h 292828"/>
                  <a:gd name="connsiteX471" fmla="*/ 309426 w 392404"/>
                  <a:gd name="connsiteY471" fmla="*/ 52346 h 292828"/>
                  <a:gd name="connsiteX472" fmla="*/ 316570 w 392404"/>
                  <a:gd name="connsiteY472" fmla="*/ 45202 h 29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Lst>
                <a:rect l="l" t="t" r="r" b="b"/>
                <a:pathLst>
                  <a:path w="392404" h="292828">
                    <a:moveTo>
                      <a:pt x="73682" y="257134"/>
                    </a:moveTo>
                    <a:cubicBezTo>
                      <a:pt x="80032" y="251578"/>
                      <a:pt x="85648" y="245049"/>
                      <a:pt x="92732" y="240465"/>
                    </a:cubicBezTo>
                    <a:cubicBezTo>
                      <a:pt x="99296" y="236218"/>
                      <a:pt x="107172" y="234436"/>
                      <a:pt x="114164" y="230940"/>
                    </a:cubicBezTo>
                    <a:cubicBezTo>
                      <a:pt x="121473" y="227285"/>
                      <a:pt x="128286" y="222689"/>
                      <a:pt x="135595" y="219034"/>
                    </a:cubicBezTo>
                    <a:cubicBezTo>
                      <a:pt x="141002" y="216331"/>
                      <a:pt x="147124" y="215072"/>
                      <a:pt x="152264" y="211890"/>
                    </a:cubicBezTo>
                    <a:cubicBezTo>
                      <a:pt x="163875" y="204702"/>
                      <a:pt x="174937" y="196608"/>
                      <a:pt x="185601" y="188077"/>
                    </a:cubicBezTo>
                    <a:cubicBezTo>
                      <a:pt x="188373" y="185859"/>
                      <a:pt x="179308" y="191371"/>
                      <a:pt x="176076" y="192840"/>
                    </a:cubicBezTo>
                    <a:cubicBezTo>
                      <a:pt x="165017" y="197867"/>
                      <a:pt x="159604" y="199345"/>
                      <a:pt x="149882" y="204746"/>
                    </a:cubicBezTo>
                    <a:cubicBezTo>
                      <a:pt x="145836" y="206994"/>
                      <a:pt x="142022" y="209642"/>
                      <a:pt x="137976" y="211890"/>
                    </a:cubicBezTo>
                    <a:cubicBezTo>
                      <a:pt x="117503" y="223264"/>
                      <a:pt x="140372" y="208903"/>
                      <a:pt x="116545" y="223796"/>
                    </a:cubicBezTo>
                    <a:cubicBezTo>
                      <a:pt x="114118" y="225313"/>
                      <a:pt x="111730" y="226895"/>
                      <a:pt x="109401" y="228559"/>
                    </a:cubicBezTo>
                    <a:cubicBezTo>
                      <a:pt x="106172" y="230866"/>
                      <a:pt x="103322" y="233733"/>
                      <a:pt x="99876" y="235702"/>
                    </a:cubicBezTo>
                    <a:cubicBezTo>
                      <a:pt x="97697" y="236947"/>
                      <a:pt x="95113" y="237290"/>
                      <a:pt x="92732" y="238084"/>
                    </a:cubicBezTo>
                    <a:cubicBezTo>
                      <a:pt x="98288" y="228559"/>
                      <a:pt x="102568" y="218164"/>
                      <a:pt x="109401" y="209509"/>
                    </a:cubicBezTo>
                    <a:cubicBezTo>
                      <a:pt x="125939" y="188562"/>
                      <a:pt x="151244" y="183849"/>
                      <a:pt x="171314" y="166646"/>
                    </a:cubicBezTo>
                    <a:cubicBezTo>
                      <a:pt x="176870" y="161884"/>
                      <a:pt x="182097" y="156709"/>
                      <a:pt x="187982" y="152359"/>
                    </a:cubicBezTo>
                    <a:cubicBezTo>
                      <a:pt x="200376" y="143198"/>
                      <a:pt x="238117" y="116537"/>
                      <a:pt x="226082" y="126165"/>
                    </a:cubicBezTo>
                    <a:cubicBezTo>
                      <a:pt x="201638" y="145721"/>
                      <a:pt x="226661" y="126573"/>
                      <a:pt x="202270" y="142834"/>
                    </a:cubicBezTo>
                    <a:cubicBezTo>
                      <a:pt x="196589" y="146622"/>
                      <a:pt x="191282" y="150953"/>
                      <a:pt x="185601" y="154740"/>
                    </a:cubicBezTo>
                    <a:cubicBezTo>
                      <a:pt x="179370" y="158894"/>
                      <a:pt x="172708" y="162384"/>
                      <a:pt x="166551" y="166646"/>
                    </a:cubicBezTo>
                    <a:cubicBezTo>
                      <a:pt x="133971" y="189201"/>
                      <a:pt x="174525" y="162347"/>
                      <a:pt x="145120" y="188077"/>
                    </a:cubicBezTo>
                    <a:cubicBezTo>
                      <a:pt x="142448" y="190415"/>
                      <a:pt x="138484" y="190777"/>
                      <a:pt x="135595" y="192840"/>
                    </a:cubicBezTo>
                    <a:cubicBezTo>
                      <a:pt x="132855" y="194798"/>
                      <a:pt x="131008" y="197792"/>
                      <a:pt x="128451" y="199984"/>
                    </a:cubicBezTo>
                    <a:cubicBezTo>
                      <a:pt x="125438" y="202567"/>
                      <a:pt x="121939" y="204544"/>
                      <a:pt x="118926" y="207127"/>
                    </a:cubicBezTo>
                    <a:cubicBezTo>
                      <a:pt x="116369" y="209319"/>
                      <a:pt x="115150" y="214271"/>
                      <a:pt x="111782" y="214271"/>
                    </a:cubicBezTo>
                    <a:cubicBezTo>
                      <a:pt x="108920" y="214271"/>
                      <a:pt x="114713" y="209326"/>
                      <a:pt x="116545" y="207127"/>
                    </a:cubicBezTo>
                    <a:cubicBezTo>
                      <a:pt x="118701" y="204540"/>
                      <a:pt x="121140" y="202185"/>
                      <a:pt x="123689" y="199984"/>
                    </a:cubicBezTo>
                    <a:cubicBezTo>
                      <a:pt x="171587" y="158617"/>
                      <a:pt x="153188" y="170631"/>
                      <a:pt x="190364" y="149977"/>
                    </a:cubicBezTo>
                    <a:cubicBezTo>
                      <a:pt x="213831" y="122599"/>
                      <a:pt x="193912" y="142056"/>
                      <a:pt x="221320" y="123784"/>
                    </a:cubicBezTo>
                    <a:cubicBezTo>
                      <a:pt x="240735" y="110841"/>
                      <a:pt x="225664" y="116780"/>
                      <a:pt x="240370" y="111877"/>
                    </a:cubicBezTo>
                    <a:cubicBezTo>
                      <a:pt x="237195" y="114258"/>
                      <a:pt x="233753" y="116320"/>
                      <a:pt x="230845" y="119021"/>
                    </a:cubicBezTo>
                    <a:cubicBezTo>
                      <a:pt x="216302" y="132525"/>
                      <a:pt x="208116" y="143761"/>
                      <a:pt x="192745" y="154740"/>
                    </a:cubicBezTo>
                    <a:cubicBezTo>
                      <a:pt x="181101" y="163057"/>
                      <a:pt x="168849" y="170491"/>
                      <a:pt x="157026" y="178552"/>
                    </a:cubicBezTo>
                    <a:cubicBezTo>
                      <a:pt x="151384" y="182399"/>
                      <a:pt x="146464" y="187405"/>
                      <a:pt x="140357" y="190459"/>
                    </a:cubicBezTo>
                    <a:cubicBezTo>
                      <a:pt x="117167" y="202054"/>
                      <a:pt x="127395" y="196332"/>
                      <a:pt x="109401" y="207127"/>
                    </a:cubicBezTo>
                    <a:cubicBezTo>
                      <a:pt x="108607" y="203952"/>
                      <a:pt x="106226" y="200777"/>
                      <a:pt x="107020" y="197602"/>
                    </a:cubicBezTo>
                    <a:cubicBezTo>
                      <a:pt x="108267" y="192616"/>
                      <a:pt x="128223" y="174037"/>
                      <a:pt x="128451" y="173790"/>
                    </a:cubicBezTo>
                    <a:cubicBezTo>
                      <a:pt x="156025" y="143919"/>
                      <a:pt x="128789" y="164968"/>
                      <a:pt x="180839" y="135690"/>
                    </a:cubicBezTo>
                    <a:lnTo>
                      <a:pt x="180839" y="135690"/>
                    </a:lnTo>
                    <a:cubicBezTo>
                      <a:pt x="184808" y="132515"/>
                      <a:pt x="188679" y="129215"/>
                      <a:pt x="192745" y="126165"/>
                    </a:cubicBezTo>
                    <a:cubicBezTo>
                      <a:pt x="195035" y="124448"/>
                      <a:pt x="201309" y="118917"/>
                      <a:pt x="199889" y="121402"/>
                    </a:cubicBezTo>
                    <a:cubicBezTo>
                      <a:pt x="197585" y="125434"/>
                      <a:pt x="183506" y="143898"/>
                      <a:pt x="176076" y="149977"/>
                    </a:cubicBezTo>
                    <a:cubicBezTo>
                      <a:pt x="169933" y="155003"/>
                      <a:pt x="162978" y="159013"/>
                      <a:pt x="157026" y="164265"/>
                    </a:cubicBezTo>
                    <a:cubicBezTo>
                      <a:pt x="149451" y="170949"/>
                      <a:pt x="144631" y="181178"/>
                      <a:pt x="135595" y="185696"/>
                    </a:cubicBezTo>
                    <a:cubicBezTo>
                      <a:pt x="129245" y="188871"/>
                      <a:pt x="122506" y="191364"/>
                      <a:pt x="116545" y="195221"/>
                    </a:cubicBezTo>
                    <a:cubicBezTo>
                      <a:pt x="108947" y="200138"/>
                      <a:pt x="102644" y="206870"/>
                      <a:pt x="95114" y="211890"/>
                    </a:cubicBezTo>
                    <a:cubicBezTo>
                      <a:pt x="85016" y="218621"/>
                      <a:pt x="90530" y="215372"/>
                      <a:pt x="78445" y="221415"/>
                    </a:cubicBezTo>
                    <a:cubicBezTo>
                      <a:pt x="80826" y="213477"/>
                      <a:pt x="81387" y="204745"/>
                      <a:pt x="85589" y="197602"/>
                    </a:cubicBezTo>
                    <a:cubicBezTo>
                      <a:pt x="89573" y="190829"/>
                      <a:pt x="96121" y="185842"/>
                      <a:pt x="102257" y="180934"/>
                    </a:cubicBezTo>
                    <a:cubicBezTo>
                      <a:pt x="116019" y="169924"/>
                      <a:pt x="128557" y="156000"/>
                      <a:pt x="145120" y="149977"/>
                    </a:cubicBezTo>
                    <a:cubicBezTo>
                      <a:pt x="153851" y="146802"/>
                      <a:pt x="162751" y="144057"/>
                      <a:pt x="171314" y="140452"/>
                    </a:cubicBezTo>
                    <a:cubicBezTo>
                      <a:pt x="216035" y="121622"/>
                      <a:pt x="168652" y="138164"/>
                      <a:pt x="204651" y="126165"/>
                    </a:cubicBezTo>
                    <a:cubicBezTo>
                      <a:pt x="207032" y="124577"/>
                      <a:pt x="214355" y="122682"/>
                      <a:pt x="211795" y="121402"/>
                    </a:cubicBezTo>
                    <a:cubicBezTo>
                      <a:pt x="204537" y="117773"/>
                      <a:pt x="181136" y="135478"/>
                      <a:pt x="180839" y="135690"/>
                    </a:cubicBezTo>
                    <a:cubicBezTo>
                      <a:pt x="170245" y="143257"/>
                      <a:pt x="160297" y="151691"/>
                      <a:pt x="149882" y="159502"/>
                    </a:cubicBezTo>
                    <a:cubicBezTo>
                      <a:pt x="144420" y="163599"/>
                      <a:pt x="138770" y="167440"/>
                      <a:pt x="133214" y="171409"/>
                    </a:cubicBezTo>
                    <a:cubicBezTo>
                      <a:pt x="127658" y="175378"/>
                      <a:pt x="122652" y="180261"/>
                      <a:pt x="116545" y="183315"/>
                    </a:cubicBezTo>
                    <a:cubicBezTo>
                      <a:pt x="110195" y="186490"/>
                      <a:pt x="103485" y="189028"/>
                      <a:pt x="97495" y="192840"/>
                    </a:cubicBezTo>
                    <a:cubicBezTo>
                      <a:pt x="94654" y="194648"/>
                      <a:pt x="92938" y="197828"/>
                      <a:pt x="90351" y="199984"/>
                    </a:cubicBezTo>
                    <a:cubicBezTo>
                      <a:pt x="83399" y="205778"/>
                      <a:pt x="68920" y="216652"/>
                      <a:pt x="68920" y="216652"/>
                    </a:cubicBezTo>
                    <a:cubicBezTo>
                      <a:pt x="70507" y="211890"/>
                      <a:pt x="70546" y="206285"/>
                      <a:pt x="73682" y="202365"/>
                    </a:cubicBezTo>
                    <a:cubicBezTo>
                      <a:pt x="77258" y="197895"/>
                      <a:pt x="82955" y="195598"/>
                      <a:pt x="87970" y="192840"/>
                    </a:cubicBezTo>
                    <a:cubicBezTo>
                      <a:pt x="98856" y="186853"/>
                      <a:pt x="110195" y="181727"/>
                      <a:pt x="121307" y="176171"/>
                    </a:cubicBezTo>
                    <a:cubicBezTo>
                      <a:pt x="127657" y="172996"/>
                      <a:pt x="134269" y="170299"/>
                      <a:pt x="140357" y="166646"/>
                    </a:cubicBezTo>
                    <a:cubicBezTo>
                      <a:pt x="148295" y="161884"/>
                      <a:pt x="156320" y="157265"/>
                      <a:pt x="164170" y="152359"/>
                    </a:cubicBezTo>
                    <a:cubicBezTo>
                      <a:pt x="169024" y="149326"/>
                      <a:pt x="173338" y="145394"/>
                      <a:pt x="178457" y="142834"/>
                    </a:cubicBezTo>
                    <a:cubicBezTo>
                      <a:pt x="182947" y="140589"/>
                      <a:pt x="187982" y="139659"/>
                      <a:pt x="192745" y="138071"/>
                    </a:cubicBezTo>
                    <a:lnTo>
                      <a:pt x="185601" y="140452"/>
                    </a:lnTo>
                    <a:cubicBezTo>
                      <a:pt x="178046" y="148007"/>
                      <a:pt x="173731" y="152753"/>
                      <a:pt x="164170" y="159502"/>
                    </a:cubicBezTo>
                    <a:cubicBezTo>
                      <a:pt x="155715" y="165470"/>
                      <a:pt x="137976" y="176171"/>
                      <a:pt x="137976" y="176171"/>
                    </a:cubicBezTo>
                    <a:cubicBezTo>
                      <a:pt x="127540" y="191827"/>
                      <a:pt x="140693" y="174305"/>
                      <a:pt x="121307" y="190459"/>
                    </a:cubicBezTo>
                    <a:cubicBezTo>
                      <a:pt x="115271" y="195489"/>
                      <a:pt x="104639" y="207127"/>
                      <a:pt x="104639" y="207127"/>
                    </a:cubicBezTo>
                    <a:cubicBezTo>
                      <a:pt x="106816" y="200595"/>
                      <a:pt x="107821" y="195072"/>
                      <a:pt x="114164" y="190459"/>
                    </a:cubicBezTo>
                    <a:cubicBezTo>
                      <a:pt x="119906" y="186283"/>
                      <a:pt x="127307" y="184872"/>
                      <a:pt x="133214" y="180934"/>
                    </a:cubicBezTo>
                    <a:cubicBezTo>
                      <a:pt x="161755" y="161906"/>
                      <a:pt x="136800" y="168515"/>
                      <a:pt x="166551" y="164265"/>
                    </a:cubicBezTo>
                    <a:cubicBezTo>
                      <a:pt x="168932" y="161090"/>
                      <a:pt x="170329" y="156843"/>
                      <a:pt x="173695" y="154740"/>
                    </a:cubicBezTo>
                    <a:cubicBezTo>
                      <a:pt x="177127" y="152595"/>
                      <a:pt x="187411" y="148739"/>
                      <a:pt x="185601" y="152359"/>
                    </a:cubicBezTo>
                    <a:cubicBezTo>
                      <a:pt x="182806" y="157948"/>
                      <a:pt x="166325" y="165568"/>
                      <a:pt x="159407" y="169027"/>
                    </a:cubicBezTo>
                    <a:cubicBezTo>
                      <a:pt x="146249" y="182186"/>
                      <a:pt x="141887" y="188375"/>
                      <a:pt x="126070" y="197602"/>
                    </a:cubicBezTo>
                    <a:cubicBezTo>
                      <a:pt x="122378" y="199756"/>
                      <a:pt x="118133" y="200777"/>
                      <a:pt x="114164" y="202365"/>
                    </a:cubicBezTo>
                    <a:cubicBezTo>
                      <a:pt x="109401" y="206334"/>
                      <a:pt x="104836" y="210551"/>
                      <a:pt x="99876" y="214271"/>
                    </a:cubicBezTo>
                    <a:cubicBezTo>
                      <a:pt x="92125" y="220084"/>
                      <a:pt x="82915" y="224089"/>
                      <a:pt x="76064" y="230940"/>
                    </a:cubicBezTo>
                    <a:cubicBezTo>
                      <a:pt x="73683" y="233321"/>
                      <a:pt x="68920" y="241452"/>
                      <a:pt x="68920" y="238084"/>
                    </a:cubicBezTo>
                    <a:cubicBezTo>
                      <a:pt x="68920" y="234115"/>
                      <a:pt x="72965" y="231038"/>
                      <a:pt x="76064" y="228559"/>
                    </a:cubicBezTo>
                    <a:cubicBezTo>
                      <a:pt x="88961" y="218241"/>
                      <a:pt x="101772" y="207371"/>
                      <a:pt x="116545" y="199984"/>
                    </a:cubicBezTo>
                    <a:cubicBezTo>
                      <a:pt x="124482" y="196015"/>
                      <a:pt x="132337" y="191876"/>
                      <a:pt x="140357" y="188077"/>
                    </a:cubicBezTo>
                    <a:cubicBezTo>
                      <a:pt x="147422" y="184730"/>
                      <a:pt x="154871" y="182193"/>
                      <a:pt x="161789" y="178552"/>
                    </a:cubicBezTo>
                    <a:cubicBezTo>
                      <a:pt x="195506" y="160807"/>
                      <a:pt x="174111" y="167137"/>
                      <a:pt x="195126" y="161884"/>
                    </a:cubicBezTo>
                    <a:cubicBezTo>
                      <a:pt x="197507" y="160296"/>
                      <a:pt x="204830" y="155841"/>
                      <a:pt x="202270" y="157121"/>
                    </a:cubicBezTo>
                    <a:cubicBezTo>
                      <a:pt x="188157" y="164177"/>
                      <a:pt x="186178" y="168642"/>
                      <a:pt x="171314" y="178552"/>
                    </a:cubicBezTo>
                    <a:cubicBezTo>
                      <a:pt x="168360" y="180521"/>
                      <a:pt x="164703" y="181288"/>
                      <a:pt x="161789" y="183315"/>
                    </a:cubicBezTo>
                    <a:cubicBezTo>
                      <a:pt x="101834" y="225023"/>
                      <a:pt x="136264" y="206793"/>
                      <a:pt x="102257" y="223796"/>
                    </a:cubicBezTo>
                    <a:cubicBezTo>
                      <a:pt x="74683" y="251372"/>
                      <a:pt x="98393" y="232631"/>
                      <a:pt x="64157" y="247609"/>
                    </a:cubicBezTo>
                    <a:cubicBezTo>
                      <a:pt x="30420" y="262369"/>
                      <a:pt x="63636" y="251442"/>
                      <a:pt x="33201" y="266659"/>
                    </a:cubicBezTo>
                    <a:cubicBezTo>
                      <a:pt x="28711" y="268904"/>
                      <a:pt x="23676" y="269834"/>
                      <a:pt x="18914" y="271421"/>
                    </a:cubicBezTo>
                    <a:cubicBezTo>
                      <a:pt x="15739" y="273802"/>
                      <a:pt x="12619" y="276258"/>
                      <a:pt x="9389" y="278565"/>
                    </a:cubicBezTo>
                    <a:cubicBezTo>
                      <a:pt x="7060" y="280228"/>
                      <a:pt x="4805" y="284607"/>
                      <a:pt x="2245" y="283327"/>
                    </a:cubicBezTo>
                    <a:cubicBezTo>
                      <a:pt x="0" y="282205"/>
                      <a:pt x="3058" y="278144"/>
                      <a:pt x="4626" y="276184"/>
                    </a:cubicBezTo>
                    <a:cubicBezTo>
                      <a:pt x="9535" y="270048"/>
                      <a:pt x="14958" y="264162"/>
                      <a:pt x="21295" y="259515"/>
                    </a:cubicBezTo>
                    <a:cubicBezTo>
                      <a:pt x="27020" y="255317"/>
                      <a:pt x="34257" y="253643"/>
                      <a:pt x="40345" y="249990"/>
                    </a:cubicBezTo>
                    <a:cubicBezTo>
                      <a:pt x="83357" y="224183"/>
                      <a:pt x="24438" y="253181"/>
                      <a:pt x="83207" y="223796"/>
                    </a:cubicBezTo>
                    <a:cubicBezTo>
                      <a:pt x="90199" y="220300"/>
                      <a:pt x="97423" y="217278"/>
                      <a:pt x="104639" y="214271"/>
                    </a:cubicBezTo>
                    <a:cubicBezTo>
                      <a:pt x="106956" y="213306"/>
                      <a:pt x="109475" y="212879"/>
                      <a:pt x="111782" y="211890"/>
                    </a:cubicBezTo>
                    <a:cubicBezTo>
                      <a:pt x="115045" y="210492"/>
                      <a:pt x="118225" y="208888"/>
                      <a:pt x="121307" y="207127"/>
                    </a:cubicBezTo>
                    <a:cubicBezTo>
                      <a:pt x="123792" y="205707"/>
                      <a:pt x="130038" y="199984"/>
                      <a:pt x="128451" y="202365"/>
                    </a:cubicBezTo>
                    <a:cubicBezTo>
                      <a:pt x="125338" y="207035"/>
                      <a:pt x="120274" y="210076"/>
                      <a:pt x="116545" y="214271"/>
                    </a:cubicBezTo>
                    <a:cubicBezTo>
                      <a:pt x="102928" y="229590"/>
                      <a:pt x="116599" y="219145"/>
                      <a:pt x="97495" y="235702"/>
                    </a:cubicBezTo>
                    <a:cubicBezTo>
                      <a:pt x="80137" y="250745"/>
                      <a:pt x="79693" y="250744"/>
                      <a:pt x="66539" y="259515"/>
                    </a:cubicBezTo>
                    <a:cubicBezTo>
                      <a:pt x="73038" y="246516"/>
                      <a:pt x="72724" y="244632"/>
                      <a:pt x="87970" y="233321"/>
                    </a:cubicBezTo>
                    <a:cubicBezTo>
                      <a:pt x="165107" y="176090"/>
                      <a:pt x="119247" y="210480"/>
                      <a:pt x="171314" y="183315"/>
                    </a:cubicBezTo>
                    <a:cubicBezTo>
                      <a:pt x="181091" y="178214"/>
                      <a:pt x="189933" y="171387"/>
                      <a:pt x="199889" y="166646"/>
                    </a:cubicBezTo>
                    <a:cubicBezTo>
                      <a:pt x="206688" y="163408"/>
                      <a:pt x="214421" y="162520"/>
                      <a:pt x="221320" y="159502"/>
                    </a:cubicBezTo>
                    <a:cubicBezTo>
                      <a:pt x="227183" y="156937"/>
                      <a:pt x="231590" y="149977"/>
                      <a:pt x="237989" y="149977"/>
                    </a:cubicBezTo>
                    <a:cubicBezTo>
                      <a:pt x="243072" y="149977"/>
                      <a:pt x="230357" y="156753"/>
                      <a:pt x="226082" y="159502"/>
                    </a:cubicBezTo>
                    <a:cubicBezTo>
                      <a:pt x="210084" y="169786"/>
                      <a:pt x="197637" y="174197"/>
                      <a:pt x="180839" y="183315"/>
                    </a:cubicBezTo>
                    <a:cubicBezTo>
                      <a:pt x="160851" y="194166"/>
                      <a:pt x="141957" y="207121"/>
                      <a:pt x="121307" y="216652"/>
                    </a:cubicBezTo>
                    <a:cubicBezTo>
                      <a:pt x="110988" y="221415"/>
                      <a:pt x="100842" y="226569"/>
                      <a:pt x="90351" y="230940"/>
                    </a:cubicBezTo>
                    <a:cubicBezTo>
                      <a:pt x="81775" y="234513"/>
                      <a:pt x="72467" y="236310"/>
                      <a:pt x="64157" y="240465"/>
                    </a:cubicBezTo>
                    <a:cubicBezTo>
                      <a:pt x="16715" y="264186"/>
                      <a:pt x="73590" y="243670"/>
                      <a:pt x="33201" y="257134"/>
                    </a:cubicBezTo>
                    <a:cubicBezTo>
                      <a:pt x="32617" y="257718"/>
                      <a:pt x="21564" y="269702"/>
                      <a:pt x="18914" y="269040"/>
                    </a:cubicBezTo>
                    <a:cubicBezTo>
                      <a:pt x="16479" y="268431"/>
                      <a:pt x="17326" y="264277"/>
                      <a:pt x="16532" y="261896"/>
                    </a:cubicBezTo>
                    <a:cubicBezTo>
                      <a:pt x="21295" y="255546"/>
                      <a:pt x="25207" y="248459"/>
                      <a:pt x="30820" y="242846"/>
                    </a:cubicBezTo>
                    <a:cubicBezTo>
                      <a:pt x="37219" y="236447"/>
                      <a:pt x="45265" y="231930"/>
                      <a:pt x="52251" y="226177"/>
                    </a:cubicBezTo>
                    <a:cubicBezTo>
                      <a:pt x="58764" y="220813"/>
                      <a:pt x="64485" y="214483"/>
                      <a:pt x="71301" y="209509"/>
                    </a:cubicBezTo>
                    <a:cubicBezTo>
                      <a:pt x="93889" y="193026"/>
                      <a:pt x="118522" y="179352"/>
                      <a:pt x="140357" y="161884"/>
                    </a:cubicBezTo>
                    <a:cubicBezTo>
                      <a:pt x="152263" y="152359"/>
                      <a:pt x="163199" y="141475"/>
                      <a:pt x="176076" y="133309"/>
                    </a:cubicBezTo>
                    <a:cubicBezTo>
                      <a:pt x="195871" y="120756"/>
                      <a:pt x="221415" y="116545"/>
                      <a:pt x="237989" y="99971"/>
                    </a:cubicBezTo>
                    <a:cubicBezTo>
                      <a:pt x="244647" y="93313"/>
                      <a:pt x="254705" y="81699"/>
                      <a:pt x="264182" y="78540"/>
                    </a:cubicBezTo>
                    <a:cubicBezTo>
                      <a:pt x="267377" y="77475"/>
                      <a:pt x="259610" y="83509"/>
                      <a:pt x="257039" y="85684"/>
                    </a:cubicBezTo>
                    <a:cubicBezTo>
                      <a:pt x="249279" y="92250"/>
                      <a:pt x="240414" y="97546"/>
                      <a:pt x="233226" y="104734"/>
                    </a:cubicBezTo>
                    <a:cubicBezTo>
                      <a:pt x="224495" y="113465"/>
                      <a:pt x="216325" y="122796"/>
                      <a:pt x="207032" y="130927"/>
                    </a:cubicBezTo>
                    <a:cubicBezTo>
                      <a:pt x="200682" y="136483"/>
                      <a:pt x="194571" y="142325"/>
                      <a:pt x="187982" y="147596"/>
                    </a:cubicBezTo>
                    <a:cubicBezTo>
                      <a:pt x="182650" y="151861"/>
                      <a:pt x="176559" y="155131"/>
                      <a:pt x="171314" y="159502"/>
                    </a:cubicBezTo>
                    <a:cubicBezTo>
                      <a:pt x="167002" y="163095"/>
                      <a:pt x="163631" y="167713"/>
                      <a:pt x="159407" y="171409"/>
                    </a:cubicBezTo>
                    <a:cubicBezTo>
                      <a:pt x="150917" y="178838"/>
                      <a:pt x="141191" y="184863"/>
                      <a:pt x="133214" y="192840"/>
                    </a:cubicBezTo>
                    <a:cubicBezTo>
                      <a:pt x="129245" y="196809"/>
                      <a:pt x="125720" y="201278"/>
                      <a:pt x="121307" y="204746"/>
                    </a:cubicBezTo>
                    <a:cubicBezTo>
                      <a:pt x="114556" y="210050"/>
                      <a:pt x="107020" y="214271"/>
                      <a:pt x="99876" y="219034"/>
                    </a:cubicBezTo>
                    <a:cubicBezTo>
                      <a:pt x="89784" y="225762"/>
                      <a:pt x="95285" y="222520"/>
                      <a:pt x="83207" y="228559"/>
                    </a:cubicBezTo>
                    <a:cubicBezTo>
                      <a:pt x="84001" y="221415"/>
                      <a:pt x="81662" y="213148"/>
                      <a:pt x="85589" y="207127"/>
                    </a:cubicBezTo>
                    <a:cubicBezTo>
                      <a:pt x="98329" y="187593"/>
                      <a:pt x="153650" y="145150"/>
                      <a:pt x="168932" y="135690"/>
                    </a:cubicBezTo>
                    <a:cubicBezTo>
                      <a:pt x="185601" y="125371"/>
                      <a:pt x="201405" y="113502"/>
                      <a:pt x="218939" y="104734"/>
                    </a:cubicBezTo>
                    <a:cubicBezTo>
                      <a:pt x="226876" y="100765"/>
                      <a:pt x="235016" y="97178"/>
                      <a:pt x="242751" y="92827"/>
                    </a:cubicBezTo>
                    <a:cubicBezTo>
                      <a:pt x="247740" y="90021"/>
                      <a:pt x="262159" y="85862"/>
                      <a:pt x="257039" y="83302"/>
                    </a:cubicBezTo>
                    <a:cubicBezTo>
                      <a:pt x="250973" y="80269"/>
                      <a:pt x="244339" y="88065"/>
                      <a:pt x="237989" y="90446"/>
                    </a:cubicBezTo>
                    <a:cubicBezTo>
                      <a:pt x="227670" y="100765"/>
                      <a:pt x="219545" y="113894"/>
                      <a:pt x="207032" y="121402"/>
                    </a:cubicBezTo>
                    <a:cubicBezTo>
                      <a:pt x="199095" y="126165"/>
                      <a:pt x="190729" y="130277"/>
                      <a:pt x="183220" y="135690"/>
                    </a:cubicBezTo>
                    <a:cubicBezTo>
                      <a:pt x="156564" y="154908"/>
                      <a:pt x="133366" y="179263"/>
                      <a:pt x="104639" y="195221"/>
                    </a:cubicBezTo>
                    <a:cubicBezTo>
                      <a:pt x="97495" y="199190"/>
                      <a:pt x="90007" y="202594"/>
                      <a:pt x="83207" y="207127"/>
                    </a:cubicBezTo>
                    <a:cubicBezTo>
                      <a:pt x="66895" y="218002"/>
                      <a:pt x="71888" y="219932"/>
                      <a:pt x="54632" y="228559"/>
                    </a:cubicBezTo>
                    <a:cubicBezTo>
                      <a:pt x="52624" y="229563"/>
                      <a:pt x="57717" y="225288"/>
                      <a:pt x="59395" y="223796"/>
                    </a:cubicBezTo>
                    <a:cubicBezTo>
                      <a:pt x="66539" y="217446"/>
                      <a:pt x="73207" y="210518"/>
                      <a:pt x="80826" y="204746"/>
                    </a:cubicBezTo>
                    <a:cubicBezTo>
                      <a:pt x="99434" y="190649"/>
                      <a:pt x="118376" y="176947"/>
                      <a:pt x="137976" y="164265"/>
                    </a:cubicBezTo>
                    <a:cubicBezTo>
                      <a:pt x="151470" y="155534"/>
                      <a:pt x="164347" y="145767"/>
                      <a:pt x="178457" y="138071"/>
                    </a:cubicBezTo>
                    <a:cubicBezTo>
                      <a:pt x="199339" y="126681"/>
                      <a:pt x="222099" y="118916"/>
                      <a:pt x="242751" y="107115"/>
                    </a:cubicBezTo>
                    <a:cubicBezTo>
                      <a:pt x="248307" y="103940"/>
                      <a:pt x="253933" y="100883"/>
                      <a:pt x="259420" y="97590"/>
                    </a:cubicBezTo>
                    <a:cubicBezTo>
                      <a:pt x="261874" y="96117"/>
                      <a:pt x="264004" y="94107"/>
                      <a:pt x="266564" y="92827"/>
                    </a:cubicBezTo>
                    <a:cubicBezTo>
                      <a:pt x="268809" y="91705"/>
                      <a:pt x="276014" y="89457"/>
                      <a:pt x="273707" y="90446"/>
                    </a:cubicBezTo>
                    <a:cubicBezTo>
                      <a:pt x="265849" y="93814"/>
                      <a:pt x="257293" y="95688"/>
                      <a:pt x="249895" y="99971"/>
                    </a:cubicBezTo>
                    <a:cubicBezTo>
                      <a:pt x="189278" y="135066"/>
                      <a:pt x="256419" y="100950"/>
                      <a:pt x="216557" y="128546"/>
                    </a:cubicBezTo>
                    <a:cubicBezTo>
                      <a:pt x="210720" y="132587"/>
                      <a:pt x="203414" y="134133"/>
                      <a:pt x="197507" y="138071"/>
                    </a:cubicBezTo>
                    <a:cubicBezTo>
                      <a:pt x="115470" y="192763"/>
                      <a:pt x="227571" y="126298"/>
                      <a:pt x="149882" y="169027"/>
                    </a:cubicBezTo>
                    <a:cubicBezTo>
                      <a:pt x="144096" y="172209"/>
                      <a:pt x="119590" y="186869"/>
                      <a:pt x="111782" y="192840"/>
                    </a:cubicBezTo>
                    <a:cubicBezTo>
                      <a:pt x="102821" y="199693"/>
                      <a:pt x="85589" y="214271"/>
                      <a:pt x="85589" y="214271"/>
                    </a:cubicBezTo>
                    <a:cubicBezTo>
                      <a:pt x="84001" y="211096"/>
                      <a:pt x="78898" y="207726"/>
                      <a:pt x="80826" y="204746"/>
                    </a:cubicBezTo>
                    <a:cubicBezTo>
                      <a:pt x="93282" y="185495"/>
                      <a:pt x="155721" y="138147"/>
                      <a:pt x="166551" y="130927"/>
                    </a:cubicBezTo>
                    <a:cubicBezTo>
                      <a:pt x="192745" y="113465"/>
                      <a:pt x="217414" y="93465"/>
                      <a:pt x="245132" y="78540"/>
                    </a:cubicBezTo>
                    <a:lnTo>
                      <a:pt x="307045" y="45202"/>
                    </a:lnTo>
                    <a:cubicBezTo>
                      <a:pt x="314227" y="41303"/>
                      <a:pt x="321546" y="37627"/>
                      <a:pt x="328476" y="33296"/>
                    </a:cubicBezTo>
                    <a:cubicBezTo>
                      <a:pt x="334826" y="29327"/>
                      <a:pt x="341369" y="25652"/>
                      <a:pt x="347526" y="21390"/>
                    </a:cubicBezTo>
                    <a:cubicBezTo>
                      <a:pt x="370427" y="5535"/>
                      <a:pt x="349143" y="17010"/>
                      <a:pt x="368957" y="7102"/>
                    </a:cubicBezTo>
                    <a:cubicBezTo>
                      <a:pt x="363564" y="20587"/>
                      <a:pt x="362458" y="26345"/>
                      <a:pt x="349907" y="38059"/>
                    </a:cubicBezTo>
                    <a:cubicBezTo>
                      <a:pt x="343630" y="43917"/>
                      <a:pt x="335399" y="47269"/>
                      <a:pt x="328476" y="52346"/>
                    </a:cubicBezTo>
                    <a:cubicBezTo>
                      <a:pt x="323477" y="56012"/>
                      <a:pt x="318759" y="60063"/>
                      <a:pt x="314189" y="64252"/>
                    </a:cubicBezTo>
                    <a:cubicBezTo>
                      <a:pt x="274635" y="100510"/>
                      <a:pt x="338387" y="51111"/>
                      <a:pt x="252276" y="114259"/>
                    </a:cubicBezTo>
                    <a:cubicBezTo>
                      <a:pt x="244463" y="119989"/>
                      <a:pt x="236970" y="126287"/>
                      <a:pt x="228464" y="130927"/>
                    </a:cubicBezTo>
                    <a:cubicBezTo>
                      <a:pt x="219733" y="135690"/>
                      <a:pt x="210766" y="140044"/>
                      <a:pt x="202270" y="145215"/>
                    </a:cubicBezTo>
                    <a:cubicBezTo>
                      <a:pt x="137484" y="184651"/>
                      <a:pt x="204335" y="144086"/>
                      <a:pt x="154645" y="183315"/>
                    </a:cubicBezTo>
                    <a:cubicBezTo>
                      <a:pt x="146522" y="189728"/>
                      <a:pt x="135769" y="192666"/>
                      <a:pt x="128451" y="199984"/>
                    </a:cubicBezTo>
                    <a:cubicBezTo>
                      <a:pt x="122101" y="206334"/>
                      <a:pt x="104580" y="226610"/>
                      <a:pt x="109401" y="219034"/>
                    </a:cubicBezTo>
                    <a:cubicBezTo>
                      <a:pt x="116936" y="207193"/>
                      <a:pt x="131952" y="181781"/>
                      <a:pt x="142739" y="171409"/>
                    </a:cubicBezTo>
                    <a:cubicBezTo>
                      <a:pt x="172728" y="142573"/>
                      <a:pt x="202647" y="121720"/>
                      <a:pt x="237989" y="99971"/>
                    </a:cubicBezTo>
                    <a:cubicBezTo>
                      <a:pt x="248308" y="93621"/>
                      <a:pt x="258108" y="86340"/>
                      <a:pt x="268945" y="80921"/>
                    </a:cubicBezTo>
                    <a:cubicBezTo>
                      <a:pt x="275680" y="77553"/>
                      <a:pt x="283552" y="76961"/>
                      <a:pt x="290376" y="73777"/>
                    </a:cubicBezTo>
                    <a:cubicBezTo>
                      <a:pt x="331313" y="54673"/>
                      <a:pt x="288465" y="69652"/>
                      <a:pt x="311807" y="61871"/>
                    </a:cubicBezTo>
                    <a:cubicBezTo>
                      <a:pt x="306251" y="67427"/>
                      <a:pt x="300486" y="72782"/>
                      <a:pt x="295139" y="78540"/>
                    </a:cubicBezTo>
                    <a:cubicBezTo>
                      <a:pt x="285693" y="88713"/>
                      <a:pt x="277536" y="100718"/>
                      <a:pt x="266564" y="109496"/>
                    </a:cubicBezTo>
                    <a:cubicBezTo>
                      <a:pt x="259859" y="114860"/>
                      <a:pt x="251909" y="118513"/>
                      <a:pt x="245132" y="123784"/>
                    </a:cubicBezTo>
                    <a:cubicBezTo>
                      <a:pt x="237587" y="129652"/>
                      <a:pt x="231654" y="137532"/>
                      <a:pt x="223701" y="142834"/>
                    </a:cubicBezTo>
                    <a:cubicBezTo>
                      <a:pt x="217197" y="147170"/>
                      <a:pt x="209188" y="148718"/>
                      <a:pt x="202270" y="152359"/>
                    </a:cubicBezTo>
                    <a:cubicBezTo>
                      <a:pt x="194079" y="156670"/>
                      <a:pt x="186648" y="162335"/>
                      <a:pt x="178457" y="166646"/>
                    </a:cubicBezTo>
                    <a:cubicBezTo>
                      <a:pt x="171539" y="170287"/>
                      <a:pt x="163840" y="172338"/>
                      <a:pt x="157026" y="176171"/>
                    </a:cubicBezTo>
                    <a:cubicBezTo>
                      <a:pt x="151882" y="179065"/>
                      <a:pt x="134032" y="192719"/>
                      <a:pt x="128451" y="197602"/>
                    </a:cubicBezTo>
                    <a:cubicBezTo>
                      <a:pt x="125917" y="199820"/>
                      <a:pt x="124231" y="203075"/>
                      <a:pt x="121307" y="204746"/>
                    </a:cubicBezTo>
                    <a:cubicBezTo>
                      <a:pt x="118465" y="206370"/>
                      <a:pt x="114957" y="206333"/>
                      <a:pt x="111782" y="207127"/>
                    </a:cubicBezTo>
                    <a:cubicBezTo>
                      <a:pt x="113370" y="199983"/>
                      <a:pt x="113975" y="192548"/>
                      <a:pt x="116545" y="185696"/>
                    </a:cubicBezTo>
                    <a:cubicBezTo>
                      <a:pt x="125808" y="160996"/>
                      <a:pt x="150559" y="148092"/>
                      <a:pt x="166551" y="128546"/>
                    </a:cubicBezTo>
                    <a:cubicBezTo>
                      <a:pt x="182528" y="109019"/>
                      <a:pt x="189299" y="97931"/>
                      <a:pt x="209414" y="83302"/>
                    </a:cubicBezTo>
                    <a:cubicBezTo>
                      <a:pt x="233075" y="66094"/>
                      <a:pt x="237351" y="66411"/>
                      <a:pt x="259420" y="54727"/>
                    </a:cubicBezTo>
                    <a:cubicBezTo>
                      <a:pt x="266642" y="50903"/>
                      <a:pt x="273891" y="47104"/>
                      <a:pt x="280851" y="42821"/>
                    </a:cubicBezTo>
                    <a:cubicBezTo>
                      <a:pt x="297888" y="32336"/>
                      <a:pt x="283130" y="38092"/>
                      <a:pt x="297520" y="33296"/>
                    </a:cubicBezTo>
                    <a:cubicBezTo>
                      <a:pt x="294345" y="38852"/>
                      <a:pt x="291545" y="44640"/>
                      <a:pt x="287995" y="49965"/>
                    </a:cubicBezTo>
                    <a:cubicBezTo>
                      <a:pt x="273935" y="71055"/>
                      <a:pt x="251468" y="95658"/>
                      <a:pt x="230845" y="107115"/>
                    </a:cubicBezTo>
                    <a:cubicBezTo>
                      <a:pt x="216993" y="114811"/>
                      <a:pt x="195253" y="126331"/>
                      <a:pt x="183220" y="135690"/>
                    </a:cubicBezTo>
                    <a:cubicBezTo>
                      <a:pt x="177017" y="140514"/>
                      <a:pt x="172687" y="147450"/>
                      <a:pt x="166551" y="152359"/>
                    </a:cubicBezTo>
                    <a:cubicBezTo>
                      <a:pt x="160704" y="157037"/>
                      <a:pt x="153540" y="159837"/>
                      <a:pt x="147501" y="164265"/>
                    </a:cubicBezTo>
                    <a:cubicBezTo>
                      <a:pt x="133945" y="174206"/>
                      <a:pt x="131087" y="180805"/>
                      <a:pt x="116545" y="188077"/>
                    </a:cubicBezTo>
                    <a:cubicBezTo>
                      <a:pt x="113618" y="189541"/>
                      <a:pt x="110167" y="189560"/>
                      <a:pt x="107020" y="190459"/>
                    </a:cubicBezTo>
                    <a:cubicBezTo>
                      <a:pt x="104606" y="191149"/>
                      <a:pt x="102257" y="192046"/>
                      <a:pt x="99876" y="192840"/>
                    </a:cubicBezTo>
                    <a:cubicBezTo>
                      <a:pt x="102257" y="183315"/>
                      <a:pt x="104890" y="173849"/>
                      <a:pt x="107020" y="164265"/>
                    </a:cubicBezTo>
                    <a:cubicBezTo>
                      <a:pt x="108067" y="159552"/>
                      <a:pt x="107668" y="154484"/>
                      <a:pt x="109401" y="149977"/>
                    </a:cubicBezTo>
                    <a:cubicBezTo>
                      <a:pt x="111698" y="144004"/>
                      <a:pt x="115751" y="138865"/>
                      <a:pt x="118926" y="133309"/>
                    </a:cubicBezTo>
                    <a:cubicBezTo>
                      <a:pt x="123733" y="109268"/>
                      <a:pt x="117446" y="134180"/>
                      <a:pt x="130832" y="104734"/>
                    </a:cubicBezTo>
                    <a:cubicBezTo>
                      <a:pt x="132186" y="101755"/>
                      <a:pt x="131885" y="98200"/>
                      <a:pt x="133214" y="95209"/>
                    </a:cubicBezTo>
                    <a:cubicBezTo>
                      <a:pt x="135094" y="90979"/>
                      <a:pt x="138109" y="87348"/>
                      <a:pt x="140357" y="83302"/>
                    </a:cubicBezTo>
                    <a:cubicBezTo>
                      <a:pt x="142081" y="80199"/>
                      <a:pt x="147630" y="76287"/>
                      <a:pt x="145120" y="73777"/>
                    </a:cubicBezTo>
                    <a:lnTo>
                      <a:pt x="137976" y="80921"/>
                    </a:lnTo>
                    <a:cubicBezTo>
                      <a:pt x="136389" y="84096"/>
                      <a:pt x="134975" y="87364"/>
                      <a:pt x="133214" y="90446"/>
                    </a:cubicBezTo>
                    <a:cubicBezTo>
                      <a:pt x="131794" y="92931"/>
                      <a:pt x="129578" y="94959"/>
                      <a:pt x="128451" y="97590"/>
                    </a:cubicBezTo>
                    <a:cubicBezTo>
                      <a:pt x="127162" y="100598"/>
                      <a:pt x="127359" y="104107"/>
                      <a:pt x="126070" y="107115"/>
                    </a:cubicBezTo>
                    <a:cubicBezTo>
                      <a:pt x="124943" y="109746"/>
                      <a:pt x="122587" y="111699"/>
                      <a:pt x="121307" y="114259"/>
                    </a:cubicBezTo>
                    <a:cubicBezTo>
                      <a:pt x="118442" y="119989"/>
                      <a:pt x="114164" y="131379"/>
                      <a:pt x="114164" y="138071"/>
                    </a:cubicBezTo>
                    <a:cubicBezTo>
                      <a:pt x="114164" y="141344"/>
                      <a:pt x="115646" y="131693"/>
                      <a:pt x="116545" y="128546"/>
                    </a:cubicBezTo>
                    <a:cubicBezTo>
                      <a:pt x="117235" y="126132"/>
                      <a:pt x="117292" y="123308"/>
                      <a:pt x="118926" y="121402"/>
                    </a:cubicBezTo>
                    <a:cubicBezTo>
                      <a:pt x="122233" y="117543"/>
                      <a:pt x="127238" y="115471"/>
                      <a:pt x="130832" y="111877"/>
                    </a:cubicBezTo>
                    <a:cubicBezTo>
                      <a:pt x="133638" y="109071"/>
                      <a:pt x="135393" y="105365"/>
                      <a:pt x="137976" y="102352"/>
                    </a:cubicBezTo>
                    <a:cubicBezTo>
                      <a:pt x="140168" y="99795"/>
                      <a:pt x="142739" y="97590"/>
                      <a:pt x="145120" y="95209"/>
                    </a:cubicBezTo>
                    <a:cubicBezTo>
                      <a:pt x="145914" y="97590"/>
                      <a:pt x="147501" y="99842"/>
                      <a:pt x="147501" y="102352"/>
                    </a:cubicBezTo>
                    <a:cubicBezTo>
                      <a:pt x="147501" y="109457"/>
                      <a:pt x="138613" y="117378"/>
                      <a:pt x="135595" y="121402"/>
                    </a:cubicBezTo>
                    <a:cubicBezTo>
                      <a:pt x="133878" y="123692"/>
                      <a:pt x="132496" y="126217"/>
                      <a:pt x="130832" y="128546"/>
                    </a:cubicBezTo>
                    <a:cubicBezTo>
                      <a:pt x="128525" y="131775"/>
                      <a:pt x="125996" y="134842"/>
                      <a:pt x="123689" y="138071"/>
                    </a:cubicBezTo>
                    <a:cubicBezTo>
                      <a:pt x="85809" y="191105"/>
                      <a:pt x="176024" y="127646"/>
                      <a:pt x="273707" y="97590"/>
                    </a:cubicBezTo>
                    <a:cubicBezTo>
                      <a:pt x="268945" y="103146"/>
                      <a:pt x="264814" y="109314"/>
                      <a:pt x="259420" y="114259"/>
                    </a:cubicBezTo>
                    <a:cubicBezTo>
                      <a:pt x="255201" y="118127"/>
                      <a:pt x="249679" y="120307"/>
                      <a:pt x="245132" y="123784"/>
                    </a:cubicBezTo>
                    <a:cubicBezTo>
                      <a:pt x="236171" y="130637"/>
                      <a:pt x="229029" y="140170"/>
                      <a:pt x="218939" y="145215"/>
                    </a:cubicBezTo>
                    <a:cubicBezTo>
                      <a:pt x="195020" y="157173"/>
                      <a:pt x="228609" y="139888"/>
                      <a:pt x="187982" y="164265"/>
                    </a:cubicBezTo>
                    <a:cubicBezTo>
                      <a:pt x="144856" y="190141"/>
                      <a:pt x="191283" y="161424"/>
                      <a:pt x="166551" y="173790"/>
                    </a:cubicBezTo>
                    <a:cubicBezTo>
                      <a:pt x="162411" y="175860"/>
                      <a:pt x="158614" y="178553"/>
                      <a:pt x="154645" y="180934"/>
                    </a:cubicBezTo>
                    <a:cubicBezTo>
                      <a:pt x="155439" y="173790"/>
                      <a:pt x="153328" y="165666"/>
                      <a:pt x="157026" y="159502"/>
                    </a:cubicBezTo>
                    <a:cubicBezTo>
                      <a:pt x="161110" y="152696"/>
                      <a:pt x="169907" y="150209"/>
                      <a:pt x="176076" y="145215"/>
                    </a:cubicBezTo>
                    <a:cubicBezTo>
                      <a:pt x="255243" y="81128"/>
                      <a:pt x="167737" y="146181"/>
                      <a:pt x="230845" y="107115"/>
                    </a:cubicBezTo>
                    <a:cubicBezTo>
                      <a:pt x="240025" y="101432"/>
                      <a:pt x="247911" y="93830"/>
                      <a:pt x="257039" y="88065"/>
                    </a:cubicBezTo>
                    <a:cubicBezTo>
                      <a:pt x="268462" y="80850"/>
                      <a:pt x="282275" y="75683"/>
                      <a:pt x="295139" y="71396"/>
                    </a:cubicBezTo>
                    <a:cubicBezTo>
                      <a:pt x="280939" y="110447"/>
                      <a:pt x="293736" y="86751"/>
                      <a:pt x="266564" y="116640"/>
                    </a:cubicBezTo>
                    <a:cubicBezTo>
                      <a:pt x="245537" y="139770"/>
                      <a:pt x="238589" y="151969"/>
                      <a:pt x="216557" y="171409"/>
                    </a:cubicBezTo>
                    <a:cubicBezTo>
                      <a:pt x="210605" y="176661"/>
                      <a:pt x="203737" y="180778"/>
                      <a:pt x="197507" y="185696"/>
                    </a:cubicBezTo>
                    <a:cubicBezTo>
                      <a:pt x="188653" y="192686"/>
                      <a:pt x="180123" y="200080"/>
                      <a:pt x="171314" y="207127"/>
                    </a:cubicBezTo>
                    <a:cubicBezTo>
                      <a:pt x="163930" y="213034"/>
                      <a:pt x="161896" y="214200"/>
                      <a:pt x="154645" y="219034"/>
                    </a:cubicBezTo>
                    <a:cubicBezTo>
                      <a:pt x="158526" y="210301"/>
                      <a:pt x="165990" y="192631"/>
                      <a:pt x="171314" y="183315"/>
                    </a:cubicBezTo>
                    <a:cubicBezTo>
                      <a:pt x="175029" y="176813"/>
                      <a:pt x="178623" y="170176"/>
                      <a:pt x="183220" y="164265"/>
                    </a:cubicBezTo>
                    <a:cubicBezTo>
                      <a:pt x="188937" y="156914"/>
                      <a:pt x="215366" y="128546"/>
                      <a:pt x="223701" y="121402"/>
                    </a:cubicBezTo>
                    <a:cubicBezTo>
                      <a:pt x="239137" y="108171"/>
                      <a:pt x="253142" y="92394"/>
                      <a:pt x="271326" y="83302"/>
                    </a:cubicBezTo>
                    <a:lnTo>
                      <a:pt x="295139" y="71396"/>
                    </a:lnTo>
                    <a:cubicBezTo>
                      <a:pt x="299901" y="66634"/>
                      <a:pt x="304167" y="61316"/>
                      <a:pt x="309426" y="57109"/>
                    </a:cubicBezTo>
                    <a:cubicBezTo>
                      <a:pt x="312198" y="54891"/>
                      <a:pt x="320920" y="49392"/>
                      <a:pt x="318951" y="52346"/>
                    </a:cubicBezTo>
                    <a:cubicBezTo>
                      <a:pt x="313970" y="59818"/>
                      <a:pt x="306521" y="65328"/>
                      <a:pt x="299901" y="71396"/>
                    </a:cubicBezTo>
                    <a:cubicBezTo>
                      <a:pt x="287461" y="82799"/>
                      <a:pt x="275224" y="94507"/>
                      <a:pt x="261801" y="104734"/>
                    </a:cubicBezTo>
                    <a:cubicBezTo>
                      <a:pt x="177320" y="169100"/>
                      <a:pt x="241023" y="124345"/>
                      <a:pt x="190364" y="154740"/>
                    </a:cubicBezTo>
                    <a:cubicBezTo>
                      <a:pt x="169895" y="167021"/>
                      <a:pt x="183301" y="161857"/>
                      <a:pt x="168932" y="166646"/>
                    </a:cubicBezTo>
                    <a:cubicBezTo>
                      <a:pt x="172514" y="152324"/>
                      <a:pt x="171816" y="150578"/>
                      <a:pt x="185601" y="135690"/>
                    </a:cubicBezTo>
                    <a:cubicBezTo>
                      <a:pt x="224222" y="93979"/>
                      <a:pt x="245050" y="82039"/>
                      <a:pt x="292757" y="47584"/>
                    </a:cubicBezTo>
                    <a:cubicBezTo>
                      <a:pt x="300612" y="41911"/>
                      <a:pt x="309071" y="37050"/>
                      <a:pt x="316570" y="30915"/>
                    </a:cubicBezTo>
                    <a:cubicBezTo>
                      <a:pt x="325301" y="23771"/>
                      <a:pt x="352151" y="3227"/>
                      <a:pt x="342764" y="9484"/>
                    </a:cubicBezTo>
                    <a:cubicBezTo>
                      <a:pt x="322225" y="23175"/>
                      <a:pt x="355980" y="0"/>
                      <a:pt x="321332" y="28534"/>
                    </a:cubicBezTo>
                    <a:cubicBezTo>
                      <a:pt x="312998" y="35397"/>
                      <a:pt x="303336" y="40558"/>
                      <a:pt x="295139" y="47584"/>
                    </a:cubicBezTo>
                    <a:cubicBezTo>
                      <a:pt x="289583" y="52346"/>
                      <a:pt x="283865" y="56926"/>
                      <a:pt x="278470" y="61871"/>
                    </a:cubicBezTo>
                    <a:cubicBezTo>
                      <a:pt x="274333" y="65663"/>
                      <a:pt x="271013" y="70355"/>
                      <a:pt x="266564" y="73777"/>
                    </a:cubicBezTo>
                    <a:cubicBezTo>
                      <a:pt x="260629" y="78343"/>
                      <a:pt x="253570" y="81280"/>
                      <a:pt x="247514" y="85684"/>
                    </a:cubicBezTo>
                    <a:cubicBezTo>
                      <a:pt x="244791" y="87665"/>
                      <a:pt x="242927" y="90636"/>
                      <a:pt x="240370" y="92827"/>
                    </a:cubicBezTo>
                    <a:cubicBezTo>
                      <a:pt x="237357" y="95410"/>
                      <a:pt x="228039" y="97164"/>
                      <a:pt x="230845" y="99971"/>
                    </a:cubicBezTo>
                    <a:cubicBezTo>
                      <a:pt x="233867" y="102994"/>
                      <a:pt x="239195" y="97580"/>
                      <a:pt x="242751" y="95209"/>
                    </a:cubicBezTo>
                    <a:cubicBezTo>
                      <a:pt x="255960" y="86403"/>
                      <a:pt x="267642" y="75440"/>
                      <a:pt x="280851" y="66634"/>
                    </a:cubicBezTo>
                    <a:cubicBezTo>
                      <a:pt x="312945" y="45237"/>
                      <a:pt x="300366" y="52789"/>
                      <a:pt x="345145" y="28534"/>
                    </a:cubicBezTo>
                    <a:cubicBezTo>
                      <a:pt x="349827" y="25998"/>
                      <a:pt x="354670" y="23771"/>
                      <a:pt x="359432" y="21390"/>
                    </a:cubicBezTo>
                    <a:cubicBezTo>
                      <a:pt x="375963" y="13124"/>
                      <a:pt x="368669" y="15929"/>
                      <a:pt x="380864" y="11865"/>
                    </a:cubicBezTo>
                    <a:cubicBezTo>
                      <a:pt x="348715" y="37583"/>
                      <a:pt x="392404" y="1914"/>
                      <a:pt x="354670" y="35677"/>
                    </a:cubicBezTo>
                    <a:cubicBezTo>
                      <a:pt x="344597" y="44690"/>
                      <a:pt x="332158" y="51316"/>
                      <a:pt x="323714" y="61871"/>
                    </a:cubicBezTo>
                    <a:cubicBezTo>
                      <a:pt x="320539" y="65840"/>
                      <a:pt x="317924" y="70330"/>
                      <a:pt x="314189" y="73777"/>
                    </a:cubicBezTo>
                    <a:cubicBezTo>
                      <a:pt x="303931" y="83246"/>
                      <a:pt x="296039" y="88257"/>
                      <a:pt x="285614" y="95209"/>
                    </a:cubicBezTo>
                    <a:cubicBezTo>
                      <a:pt x="288797" y="90433"/>
                      <a:pt x="295608" y="80461"/>
                      <a:pt x="297520" y="76159"/>
                    </a:cubicBezTo>
                    <a:cubicBezTo>
                      <a:pt x="304993" y="59346"/>
                      <a:pt x="291608" y="72392"/>
                      <a:pt x="309426" y="52346"/>
                    </a:cubicBezTo>
                    <a:cubicBezTo>
                      <a:pt x="312601" y="48774"/>
                      <a:pt x="326095" y="42423"/>
                      <a:pt x="326095" y="35677"/>
                    </a:cubicBezTo>
                    <a:cubicBezTo>
                      <a:pt x="326095" y="32309"/>
                      <a:pt x="321169" y="40287"/>
                      <a:pt x="318951" y="42821"/>
                    </a:cubicBezTo>
                    <a:cubicBezTo>
                      <a:pt x="289654" y="76303"/>
                      <a:pt x="329992" y="33945"/>
                      <a:pt x="297520" y="64252"/>
                    </a:cubicBezTo>
                    <a:cubicBezTo>
                      <a:pt x="289314" y="71911"/>
                      <a:pt x="281645" y="80127"/>
                      <a:pt x="273707" y="88065"/>
                    </a:cubicBezTo>
                    <a:cubicBezTo>
                      <a:pt x="269738" y="92034"/>
                      <a:pt x="265169" y="95481"/>
                      <a:pt x="261801" y="99971"/>
                    </a:cubicBezTo>
                    <a:cubicBezTo>
                      <a:pt x="259420" y="103146"/>
                      <a:pt x="257463" y="106690"/>
                      <a:pt x="254657" y="109496"/>
                    </a:cubicBezTo>
                    <a:cubicBezTo>
                      <a:pt x="252633" y="111520"/>
                      <a:pt x="257495" y="104470"/>
                      <a:pt x="259420" y="102352"/>
                    </a:cubicBezTo>
                    <a:cubicBezTo>
                      <a:pt x="265461" y="95707"/>
                      <a:pt x="271286" y="88690"/>
                      <a:pt x="278470" y="83302"/>
                    </a:cubicBezTo>
                    <a:cubicBezTo>
                      <a:pt x="284820" y="78540"/>
                      <a:pt x="291907" y="74628"/>
                      <a:pt x="297520" y="69015"/>
                    </a:cubicBezTo>
                    <a:cubicBezTo>
                      <a:pt x="299901" y="66634"/>
                      <a:pt x="301862" y="63739"/>
                      <a:pt x="304664" y="61871"/>
                    </a:cubicBezTo>
                    <a:cubicBezTo>
                      <a:pt x="306752" y="60479"/>
                      <a:pt x="309426" y="60284"/>
                      <a:pt x="311807" y="59490"/>
                    </a:cubicBezTo>
                    <a:cubicBezTo>
                      <a:pt x="318164" y="55252"/>
                      <a:pt x="335191" y="41890"/>
                      <a:pt x="311807" y="73777"/>
                    </a:cubicBezTo>
                    <a:cubicBezTo>
                      <a:pt x="306817" y="80581"/>
                      <a:pt x="298901" y="84663"/>
                      <a:pt x="292757" y="90446"/>
                    </a:cubicBezTo>
                    <a:cubicBezTo>
                      <a:pt x="285400" y="97370"/>
                      <a:pt x="278835" y="105119"/>
                      <a:pt x="271326" y="111877"/>
                    </a:cubicBezTo>
                    <a:cubicBezTo>
                      <a:pt x="210659" y="166478"/>
                      <a:pt x="285994" y="94426"/>
                      <a:pt x="204651" y="159502"/>
                    </a:cubicBezTo>
                    <a:cubicBezTo>
                      <a:pt x="196714" y="165852"/>
                      <a:pt x="189433" y="173124"/>
                      <a:pt x="180839" y="178552"/>
                    </a:cubicBezTo>
                    <a:cubicBezTo>
                      <a:pt x="174229" y="182727"/>
                      <a:pt x="166257" y="184309"/>
                      <a:pt x="159407" y="188077"/>
                    </a:cubicBezTo>
                    <a:cubicBezTo>
                      <a:pt x="150339" y="193064"/>
                      <a:pt x="133214" y="204746"/>
                      <a:pt x="133214" y="204746"/>
                    </a:cubicBezTo>
                    <a:cubicBezTo>
                      <a:pt x="138728" y="196474"/>
                      <a:pt x="144569" y="187090"/>
                      <a:pt x="152264" y="180934"/>
                    </a:cubicBezTo>
                    <a:cubicBezTo>
                      <a:pt x="158645" y="175829"/>
                      <a:pt x="166951" y="173642"/>
                      <a:pt x="173695" y="169027"/>
                    </a:cubicBezTo>
                    <a:cubicBezTo>
                      <a:pt x="182084" y="163287"/>
                      <a:pt x="189267" y="155928"/>
                      <a:pt x="197507" y="149977"/>
                    </a:cubicBezTo>
                    <a:cubicBezTo>
                      <a:pt x="216351" y="136367"/>
                      <a:pt x="213979" y="139810"/>
                      <a:pt x="233226" y="130927"/>
                    </a:cubicBezTo>
                    <a:cubicBezTo>
                      <a:pt x="254720" y="121007"/>
                      <a:pt x="240124" y="126248"/>
                      <a:pt x="254657" y="121402"/>
                    </a:cubicBezTo>
                    <a:cubicBezTo>
                      <a:pt x="256245" y="124577"/>
                      <a:pt x="259922" y="127413"/>
                      <a:pt x="259420" y="130927"/>
                    </a:cubicBezTo>
                    <a:cubicBezTo>
                      <a:pt x="258944" y="134261"/>
                      <a:pt x="254494" y="135537"/>
                      <a:pt x="252276" y="138071"/>
                    </a:cubicBezTo>
                    <a:cubicBezTo>
                      <a:pt x="248929" y="141896"/>
                      <a:pt x="246151" y="146199"/>
                      <a:pt x="242751" y="149977"/>
                    </a:cubicBezTo>
                    <a:cubicBezTo>
                      <a:pt x="233556" y="160194"/>
                      <a:pt x="209802" y="181392"/>
                      <a:pt x="202270" y="185696"/>
                    </a:cubicBezTo>
                    <a:cubicBezTo>
                      <a:pt x="196714" y="188871"/>
                      <a:pt x="191264" y="192240"/>
                      <a:pt x="185601" y="195221"/>
                    </a:cubicBezTo>
                    <a:cubicBezTo>
                      <a:pt x="176177" y="200181"/>
                      <a:pt x="157026" y="209509"/>
                      <a:pt x="157026" y="209509"/>
                    </a:cubicBezTo>
                    <a:cubicBezTo>
                      <a:pt x="156232" y="206334"/>
                      <a:pt x="153056" y="202845"/>
                      <a:pt x="154645" y="199984"/>
                    </a:cubicBezTo>
                    <a:cubicBezTo>
                      <a:pt x="157656" y="194565"/>
                      <a:pt x="164018" y="191857"/>
                      <a:pt x="168932" y="188077"/>
                    </a:cubicBezTo>
                    <a:cubicBezTo>
                      <a:pt x="186217" y="174781"/>
                      <a:pt x="179958" y="177582"/>
                      <a:pt x="195126" y="173790"/>
                    </a:cubicBezTo>
                    <a:cubicBezTo>
                      <a:pt x="188670" y="183475"/>
                      <a:pt x="189604" y="183087"/>
                      <a:pt x="178457" y="192840"/>
                    </a:cubicBezTo>
                    <a:cubicBezTo>
                      <a:pt x="176303" y="194724"/>
                      <a:pt x="173441" y="195688"/>
                      <a:pt x="171314" y="197602"/>
                    </a:cubicBezTo>
                    <a:cubicBezTo>
                      <a:pt x="165473" y="202859"/>
                      <a:pt x="160727" y="209295"/>
                      <a:pt x="154645" y="214271"/>
                    </a:cubicBezTo>
                    <a:cubicBezTo>
                      <a:pt x="151898" y="216519"/>
                      <a:pt x="148223" y="217310"/>
                      <a:pt x="145120" y="219034"/>
                    </a:cubicBezTo>
                    <a:cubicBezTo>
                      <a:pt x="141074" y="221282"/>
                      <a:pt x="137107" y="223674"/>
                      <a:pt x="133214" y="226177"/>
                    </a:cubicBezTo>
                    <a:cubicBezTo>
                      <a:pt x="125992" y="230820"/>
                      <a:pt x="119198" y="236139"/>
                      <a:pt x="111782" y="240465"/>
                    </a:cubicBezTo>
                    <a:cubicBezTo>
                      <a:pt x="109614" y="241730"/>
                      <a:pt x="106918" y="241794"/>
                      <a:pt x="104639" y="242846"/>
                    </a:cubicBezTo>
                    <a:cubicBezTo>
                      <a:pt x="96581" y="246565"/>
                      <a:pt x="80826" y="254752"/>
                      <a:pt x="80826" y="254752"/>
                    </a:cubicBezTo>
                    <a:cubicBezTo>
                      <a:pt x="84795" y="247608"/>
                      <a:pt x="87189" y="239326"/>
                      <a:pt x="92732" y="233321"/>
                    </a:cubicBezTo>
                    <a:cubicBezTo>
                      <a:pt x="101944" y="223342"/>
                      <a:pt x="111878" y="223383"/>
                      <a:pt x="123689" y="221415"/>
                    </a:cubicBezTo>
                    <a:cubicBezTo>
                      <a:pt x="128451" y="218240"/>
                      <a:pt x="132546" y="210080"/>
                      <a:pt x="137976" y="211890"/>
                    </a:cubicBezTo>
                    <a:cubicBezTo>
                      <a:pt x="142367" y="213354"/>
                      <a:pt x="133674" y="220143"/>
                      <a:pt x="130832" y="223796"/>
                    </a:cubicBezTo>
                    <a:cubicBezTo>
                      <a:pt x="128075" y="227340"/>
                      <a:pt x="124716" y="230399"/>
                      <a:pt x="121307" y="233321"/>
                    </a:cubicBezTo>
                    <a:cubicBezTo>
                      <a:pt x="119134" y="235184"/>
                      <a:pt x="116493" y="236421"/>
                      <a:pt x="114164" y="238084"/>
                    </a:cubicBezTo>
                    <a:cubicBezTo>
                      <a:pt x="110935" y="240391"/>
                      <a:pt x="108189" y="243452"/>
                      <a:pt x="104639" y="245227"/>
                    </a:cubicBezTo>
                    <a:cubicBezTo>
                      <a:pt x="100149" y="247472"/>
                      <a:pt x="94841" y="247745"/>
                      <a:pt x="90351" y="249990"/>
                    </a:cubicBezTo>
                    <a:cubicBezTo>
                      <a:pt x="62003" y="264165"/>
                      <a:pt x="88100" y="256506"/>
                      <a:pt x="66539" y="261896"/>
                    </a:cubicBezTo>
                    <a:cubicBezTo>
                      <a:pt x="64158" y="263484"/>
                      <a:pt x="62026" y="265532"/>
                      <a:pt x="59395" y="266659"/>
                    </a:cubicBezTo>
                    <a:cubicBezTo>
                      <a:pt x="56387" y="267948"/>
                      <a:pt x="49870" y="272313"/>
                      <a:pt x="49870" y="269040"/>
                    </a:cubicBezTo>
                    <a:cubicBezTo>
                      <a:pt x="49870" y="265071"/>
                      <a:pt x="55967" y="263896"/>
                      <a:pt x="59395" y="261896"/>
                    </a:cubicBezTo>
                    <a:cubicBezTo>
                      <a:pt x="65527" y="258319"/>
                      <a:pt x="72171" y="255693"/>
                      <a:pt x="78445" y="252371"/>
                    </a:cubicBezTo>
                    <a:cubicBezTo>
                      <a:pt x="117908" y="231479"/>
                      <a:pt x="81573" y="247960"/>
                      <a:pt x="121307" y="233321"/>
                    </a:cubicBezTo>
                    <a:cubicBezTo>
                      <a:pt x="154030" y="221265"/>
                      <a:pt x="134187" y="225618"/>
                      <a:pt x="159407" y="221415"/>
                    </a:cubicBezTo>
                    <a:cubicBezTo>
                      <a:pt x="157026" y="225384"/>
                      <a:pt x="155041" y="229618"/>
                      <a:pt x="152264" y="233321"/>
                    </a:cubicBezTo>
                    <a:cubicBezTo>
                      <a:pt x="146279" y="241302"/>
                      <a:pt x="133626" y="248593"/>
                      <a:pt x="126070" y="252371"/>
                    </a:cubicBezTo>
                    <a:cubicBezTo>
                      <a:pt x="118423" y="256194"/>
                      <a:pt x="109992" y="258256"/>
                      <a:pt x="102257" y="261896"/>
                    </a:cubicBezTo>
                    <a:cubicBezTo>
                      <a:pt x="65776" y="279064"/>
                      <a:pt x="103784" y="265356"/>
                      <a:pt x="71301" y="276184"/>
                    </a:cubicBezTo>
                    <a:cubicBezTo>
                      <a:pt x="68126" y="278565"/>
                      <a:pt x="65403" y="281715"/>
                      <a:pt x="61776" y="283327"/>
                    </a:cubicBezTo>
                    <a:cubicBezTo>
                      <a:pt x="40400" y="292828"/>
                      <a:pt x="49745" y="277537"/>
                      <a:pt x="61776" y="261896"/>
                    </a:cubicBezTo>
                    <a:cubicBezTo>
                      <a:pt x="64598" y="258227"/>
                      <a:pt x="69939" y="257474"/>
                      <a:pt x="73682" y="254752"/>
                    </a:cubicBezTo>
                    <a:cubicBezTo>
                      <a:pt x="95130" y="239153"/>
                      <a:pt x="80271" y="245505"/>
                      <a:pt x="104639" y="233321"/>
                    </a:cubicBezTo>
                    <a:cubicBezTo>
                      <a:pt x="108462" y="231410"/>
                      <a:pt x="119567" y="225537"/>
                      <a:pt x="116545" y="228559"/>
                    </a:cubicBezTo>
                    <a:cubicBezTo>
                      <a:pt x="111250" y="233854"/>
                      <a:pt x="104022" y="236794"/>
                      <a:pt x="97495" y="240465"/>
                    </a:cubicBezTo>
                    <a:cubicBezTo>
                      <a:pt x="80373" y="250096"/>
                      <a:pt x="80642" y="249258"/>
                      <a:pt x="64157" y="254752"/>
                    </a:cubicBezTo>
                    <a:cubicBezTo>
                      <a:pt x="68920" y="249990"/>
                      <a:pt x="73106" y="244571"/>
                      <a:pt x="78445" y="240465"/>
                    </a:cubicBezTo>
                    <a:cubicBezTo>
                      <a:pt x="83517" y="236563"/>
                      <a:pt x="89467" y="233952"/>
                      <a:pt x="95114" y="230940"/>
                    </a:cubicBezTo>
                    <a:cubicBezTo>
                      <a:pt x="116072" y="219763"/>
                      <a:pt x="109991" y="222607"/>
                      <a:pt x="130832" y="216652"/>
                    </a:cubicBezTo>
                    <a:cubicBezTo>
                      <a:pt x="125276" y="221415"/>
                      <a:pt x="120119" y="226686"/>
                      <a:pt x="114164" y="230940"/>
                    </a:cubicBezTo>
                    <a:cubicBezTo>
                      <a:pt x="103499" y="238558"/>
                      <a:pt x="95436" y="241892"/>
                      <a:pt x="83207" y="245227"/>
                    </a:cubicBezTo>
                    <a:cubicBezTo>
                      <a:pt x="79302" y="246292"/>
                      <a:pt x="75270" y="246815"/>
                      <a:pt x="71301" y="247609"/>
                    </a:cubicBezTo>
                    <a:cubicBezTo>
                      <a:pt x="68920" y="249990"/>
                      <a:pt x="66538" y="257134"/>
                      <a:pt x="64157" y="254752"/>
                    </a:cubicBezTo>
                    <a:cubicBezTo>
                      <a:pt x="61647" y="252241"/>
                      <a:pt x="66702" y="247999"/>
                      <a:pt x="68920" y="245227"/>
                    </a:cubicBezTo>
                    <a:cubicBezTo>
                      <a:pt x="73127" y="239968"/>
                      <a:pt x="77760" y="234901"/>
                      <a:pt x="83207" y="230940"/>
                    </a:cubicBezTo>
                    <a:cubicBezTo>
                      <a:pt x="86664" y="228426"/>
                      <a:pt x="91222" y="227946"/>
                      <a:pt x="95114" y="226177"/>
                    </a:cubicBezTo>
                    <a:cubicBezTo>
                      <a:pt x="108354" y="220159"/>
                      <a:pt x="106910" y="220695"/>
                      <a:pt x="116545" y="214271"/>
                    </a:cubicBezTo>
                    <a:cubicBezTo>
                      <a:pt x="114957" y="216652"/>
                      <a:pt x="113667" y="219261"/>
                      <a:pt x="111782" y="221415"/>
                    </a:cubicBezTo>
                    <a:cubicBezTo>
                      <a:pt x="106942" y="226946"/>
                      <a:pt x="97385" y="236446"/>
                      <a:pt x="90351" y="240465"/>
                    </a:cubicBezTo>
                    <a:cubicBezTo>
                      <a:pt x="72110" y="250889"/>
                      <a:pt x="72747" y="250302"/>
                      <a:pt x="59395" y="254752"/>
                    </a:cubicBezTo>
                    <a:cubicBezTo>
                      <a:pt x="57807" y="251577"/>
                      <a:pt x="54130" y="248741"/>
                      <a:pt x="54632" y="245227"/>
                    </a:cubicBezTo>
                    <a:cubicBezTo>
                      <a:pt x="55108" y="241893"/>
                      <a:pt x="59620" y="240671"/>
                      <a:pt x="61776" y="238084"/>
                    </a:cubicBezTo>
                    <a:cubicBezTo>
                      <a:pt x="71394" y="226543"/>
                      <a:pt x="60400" y="234010"/>
                      <a:pt x="76064" y="226177"/>
                    </a:cubicBezTo>
                    <a:cubicBezTo>
                      <a:pt x="71407" y="235489"/>
                      <a:pt x="71136" y="238541"/>
                      <a:pt x="61776" y="245227"/>
                    </a:cubicBezTo>
                    <a:cubicBezTo>
                      <a:pt x="59733" y="246686"/>
                      <a:pt x="56877" y="246486"/>
                      <a:pt x="54632" y="247609"/>
                    </a:cubicBezTo>
                    <a:cubicBezTo>
                      <a:pt x="50492" y="249679"/>
                      <a:pt x="46631" y="252267"/>
                      <a:pt x="42726" y="254752"/>
                    </a:cubicBezTo>
                    <a:cubicBezTo>
                      <a:pt x="37897" y="257825"/>
                      <a:pt x="24392" y="268324"/>
                      <a:pt x="28439" y="264277"/>
                    </a:cubicBezTo>
                    <a:lnTo>
                      <a:pt x="49870" y="242846"/>
                    </a:lnTo>
                    <a:cubicBezTo>
                      <a:pt x="53045" y="239671"/>
                      <a:pt x="55803" y="236015"/>
                      <a:pt x="59395" y="233321"/>
                    </a:cubicBezTo>
                    <a:cubicBezTo>
                      <a:pt x="62570" y="230940"/>
                      <a:pt x="65933" y="228790"/>
                      <a:pt x="68920" y="226177"/>
                    </a:cubicBezTo>
                    <a:cubicBezTo>
                      <a:pt x="72299" y="223220"/>
                      <a:pt x="75271" y="213476"/>
                      <a:pt x="78445" y="216652"/>
                    </a:cubicBezTo>
                    <a:cubicBezTo>
                      <a:pt x="81717" y="219926"/>
                      <a:pt x="74192" y="224945"/>
                      <a:pt x="71301" y="228559"/>
                    </a:cubicBezTo>
                    <a:cubicBezTo>
                      <a:pt x="67795" y="232942"/>
                      <a:pt x="63548" y="236690"/>
                      <a:pt x="59395" y="240465"/>
                    </a:cubicBezTo>
                    <a:cubicBezTo>
                      <a:pt x="42920" y="255442"/>
                      <a:pt x="49401" y="249100"/>
                      <a:pt x="33201" y="259515"/>
                    </a:cubicBezTo>
                    <a:cubicBezTo>
                      <a:pt x="25979" y="264158"/>
                      <a:pt x="11770" y="273802"/>
                      <a:pt x="11770" y="273802"/>
                    </a:cubicBezTo>
                    <a:cubicBezTo>
                      <a:pt x="10182" y="271421"/>
                      <a:pt x="7007" y="269521"/>
                      <a:pt x="7007" y="266659"/>
                    </a:cubicBezTo>
                    <a:cubicBezTo>
                      <a:pt x="7007" y="263109"/>
                      <a:pt x="10009" y="260216"/>
                      <a:pt x="11770" y="257134"/>
                    </a:cubicBezTo>
                    <a:cubicBezTo>
                      <a:pt x="16575" y="248725"/>
                      <a:pt x="20530" y="245334"/>
                      <a:pt x="28439" y="238084"/>
                    </a:cubicBezTo>
                    <a:cubicBezTo>
                      <a:pt x="33833" y="233139"/>
                      <a:pt x="39668" y="228692"/>
                      <a:pt x="45107" y="223796"/>
                    </a:cubicBezTo>
                    <a:cubicBezTo>
                      <a:pt x="47610" y="221543"/>
                      <a:pt x="49593" y="218720"/>
                      <a:pt x="52251" y="216652"/>
                    </a:cubicBezTo>
                    <a:cubicBezTo>
                      <a:pt x="56769" y="213138"/>
                      <a:pt x="61850" y="210409"/>
                      <a:pt x="66539" y="207127"/>
                    </a:cubicBezTo>
                    <a:cubicBezTo>
                      <a:pt x="96163" y="186391"/>
                      <a:pt x="59919" y="210749"/>
                      <a:pt x="83207" y="195221"/>
                    </a:cubicBezTo>
                    <a:cubicBezTo>
                      <a:pt x="81620" y="199190"/>
                      <a:pt x="80710" y="203502"/>
                      <a:pt x="78445" y="207127"/>
                    </a:cubicBezTo>
                    <a:cubicBezTo>
                      <a:pt x="76660" y="209983"/>
                      <a:pt x="73538" y="211754"/>
                      <a:pt x="71301" y="214271"/>
                    </a:cubicBezTo>
                    <a:cubicBezTo>
                      <a:pt x="67182" y="218905"/>
                      <a:pt x="63201" y="223665"/>
                      <a:pt x="59395" y="228559"/>
                    </a:cubicBezTo>
                    <a:cubicBezTo>
                      <a:pt x="56241" y="232615"/>
                      <a:pt x="51637" y="242846"/>
                      <a:pt x="45107" y="242846"/>
                    </a:cubicBezTo>
                    <a:cubicBezTo>
                      <a:pt x="42245" y="242846"/>
                      <a:pt x="47955" y="237829"/>
                      <a:pt x="49870" y="235702"/>
                    </a:cubicBezTo>
                    <a:cubicBezTo>
                      <a:pt x="55127" y="229862"/>
                      <a:pt x="60765" y="224364"/>
                      <a:pt x="66539" y="219034"/>
                    </a:cubicBezTo>
                    <a:cubicBezTo>
                      <a:pt x="87550" y="199639"/>
                      <a:pt x="73144" y="213695"/>
                      <a:pt x="92732" y="199984"/>
                    </a:cubicBezTo>
                    <a:cubicBezTo>
                      <a:pt x="110383" y="187629"/>
                      <a:pt x="97949" y="192690"/>
                      <a:pt x="111782" y="188077"/>
                    </a:cubicBezTo>
                    <a:cubicBezTo>
                      <a:pt x="104008" y="203626"/>
                      <a:pt x="109530" y="195092"/>
                      <a:pt x="92732" y="211890"/>
                    </a:cubicBezTo>
                    <a:cubicBezTo>
                      <a:pt x="89557" y="215065"/>
                      <a:pt x="87223" y="219407"/>
                      <a:pt x="83207" y="221415"/>
                    </a:cubicBezTo>
                    <a:cubicBezTo>
                      <a:pt x="61598" y="232220"/>
                      <a:pt x="70064" y="227002"/>
                      <a:pt x="57014" y="235702"/>
                    </a:cubicBezTo>
                    <a:cubicBezTo>
                      <a:pt x="65570" y="222869"/>
                      <a:pt x="65206" y="221391"/>
                      <a:pt x="76064" y="211890"/>
                    </a:cubicBezTo>
                    <a:cubicBezTo>
                      <a:pt x="79051" y="209277"/>
                      <a:pt x="82039" y="206521"/>
                      <a:pt x="85589" y="204746"/>
                    </a:cubicBezTo>
                    <a:cubicBezTo>
                      <a:pt x="90079" y="202501"/>
                      <a:pt x="99876" y="199984"/>
                      <a:pt x="99876" y="199984"/>
                    </a:cubicBezTo>
                    <a:cubicBezTo>
                      <a:pt x="97495" y="204746"/>
                      <a:pt x="95686" y="209841"/>
                      <a:pt x="92732" y="214271"/>
                    </a:cubicBezTo>
                    <a:cubicBezTo>
                      <a:pt x="84543" y="226555"/>
                      <a:pt x="76617" y="237439"/>
                      <a:pt x="64157" y="245227"/>
                    </a:cubicBezTo>
                    <a:cubicBezTo>
                      <a:pt x="62029" y="246557"/>
                      <a:pt x="59395" y="246815"/>
                      <a:pt x="57014" y="247609"/>
                    </a:cubicBezTo>
                    <a:cubicBezTo>
                      <a:pt x="56220" y="242846"/>
                      <a:pt x="52609" y="237705"/>
                      <a:pt x="54632" y="233321"/>
                    </a:cubicBezTo>
                    <a:cubicBezTo>
                      <a:pt x="57925" y="226186"/>
                      <a:pt x="65745" y="222208"/>
                      <a:pt x="71301" y="216652"/>
                    </a:cubicBezTo>
                    <a:cubicBezTo>
                      <a:pt x="80808" y="207145"/>
                      <a:pt x="84252" y="202825"/>
                      <a:pt x="95114" y="195221"/>
                    </a:cubicBezTo>
                    <a:cubicBezTo>
                      <a:pt x="98906" y="192567"/>
                      <a:pt x="103051" y="190458"/>
                      <a:pt x="107020" y="188077"/>
                    </a:cubicBezTo>
                    <a:cubicBezTo>
                      <a:pt x="96581" y="201499"/>
                      <a:pt x="92292" y="208842"/>
                      <a:pt x="80826" y="219034"/>
                    </a:cubicBezTo>
                    <a:cubicBezTo>
                      <a:pt x="68367" y="230109"/>
                      <a:pt x="72202" y="225874"/>
                      <a:pt x="61776" y="233321"/>
                    </a:cubicBezTo>
                    <a:cubicBezTo>
                      <a:pt x="41100" y="248089"/>
                      <a:pt x="61943" y="234004"/>
                      <a:pt x="45107" y="245227"/>
                    </a:cubicBezTo>
                    <a:cubicBezTo>
                      <a:pt x="45901" y="242052"/>
                      <a:pt x="46025" y="238629"/>
                      <a:pt x="47489" y="235702"/>
                    </a:cubicBezTo>
                    <a:cubicBezTo>
                      <a:pt x="53357" y="223965"/>
                      <a:pt x="53487" y="228322"/>
                      <a:pt x="61776" y="221415"/>
                    </a:cubicBezTo>
                    <a:cubicBezTo>
                      <a:pt x="64363" y="219259"/>
                      <a:pt x="66539" y="216652"/>
                      <a:pt x="68920" y="214271"/>
                    </a:cubicBezTo>
                    <a:cubicBezTo>
                      <a:pt x="66539" y="220621"/>
                      <a:pt x="65538" y="227678"/>
                      <a:pt x="61776" y="233321"/>
                    </a:cubicBezTo>
                    <a:cubicBezTo>
                      <a:pt x="53505" y="245727"/>
                      <a:pt x="40012" y="254863"/>
                      <a:pt x="26057" y="259515"/>
                    </a:cubicBezTo>
                    <a:lnTo>
                      <a:pt x="18914" y="261896"/>
                    </a:lnTo>
                    <a:cubicBezTo>
                      <a:pt x="20501" y="259515"/>
                      <a:pt x="21761" y="256879"/>
                      <a:pt x="23676" y="254752"/>
                    </a:cubicBezTo>
                    <a:cubicBezTo>
                      <a:pt x="36157" y="240884"/>
                      <a:pt x="39806" y="237455"/>
                      <a:pt x="54632" y="228559"/>
                    </a:cubicBezTo>
                    <a:cubicBezTo>
                      <a:pt x="61640" y="224354"/>
                      <a:pt x="68507" y="219764"/>
                      <a:pt x="76064" y="216652"/>
                    </a:cubicBezTo>
                    <a:cubicBezTo>
                      <a:pt x="82116" y="214160"/>
                      <a:pt x="88764" y="213477"/>
                      <a:pt x="95114" y="211890"/>
                    </a:cubicBezTo>
                    <a:cubicBezTo>
                      <a:pt x="101464" y="208715"/>
                      <a:pt x="107611" y="205096"/>
                      <a:pt x="114164" y="202365"/>
                    </a:cubicBezTo>
                    <a:cubicBezTo>
                      <a:pt x="134662" y="193824"/>
                      <a:pt x="113798" y="206579"/>
                      <a:pt x="130832" y="195221"/>
                    </a:cubicBezTo>
                    <a:cubicBezTo>
                      <a:pt x="123999" y="206611"/>
                      <a:pt x="117396" y="219798"/>
                      <a:pt x="104639" y="226177"/>
                    </a:cubicBezTo>
                    <a:cubicBezTo>
                      <a:pt x="78266" y="239364"/>
                      <a:pt x="88210" y="233162"/>
                      <a:pt x="73682" y="242846"/>
                    </a:cubicBezTo>
                    <a:cubicBezTo>
                      <a:pt x="76063" y="238877"/>
                      <a:pt x="77795" y="234438"/>
                      <a:pt x="80826" y="230940"/>
                    </a:cubicBezTo>
                    <a:cubicBezTo>
                      <a:pt x="96880" y="212416"/>
                      <a:pt x="122594" y="189382"/>
                      <a:pt x="145120" y="180934"/>
                    </a:cubicBezTo>
                    <a:cubicBezTo>
                      <a:pt x="151470" y="178553"/>
                      <a:pt x="157688" y="175784"/>
                      <a:pt x="164170" y="173790"/>
                    </a:cubicBezTo>
                    <a:cubicBezTo>
                      <a:pt x="168038" y="172600"/>
                      <a:pt x="172107" y="172203"/>
                      <a:pt x="176076" y="171409"/>
                    </a:cubicBezTo>
                    <a:cubicBezTo>
                      <a:pt x="178457" y="169821"/>
                      <a:pt x="180660" y="165366"/>
                      <a:pt x="183220" y="166646"/>
                    </a:cubicBezTo>
                    <a:cubicBezTo>
                      <a:pt x="185465" y="167768"/>
                      <a:pt x="182614" y="172015"/>
                      <a:pt x="180839" y="173790"/>
                    </a:cubicBezTo>
                    <a:cubicBezTo>
                      <a:pt x="178329" y="176300"/>
                      <a:pt x="174489" y="176965"/>
                      <a:pt x="171314" y="178552"/>
                    </a:cubicBezTo>
                    <a:cubicBezTo>
                      <a:pt x="167345" y="182521"/>
                      <a:pt x="163136" y="186264"/>
                      <a:pt x="159407" y="190459"/>
                    </a:cubicBezTo>
                    <a:cubicBezTo>
                      <a:pt x="156770" y="193425"/>
                      <a:pt x="155190" y="197302"/>
                      <a:pt x="152264" y="199984"/>
                    </a:cubicBezTo>
                    <a:cubicBezTo>
                      <a:pt x="136112" y="214790"/>
                      <a:pt x="135757" y="214189"/>
                      <a:pt x="121307" y="221415"/>
                    </a:cubicBezTo>
                    <a:cubicBezTo>
                      <a:pt x="122101" y="216652"/>
                      <a:pt x="121256" y="211298"/>
                      <a:pt x="123689" y="207127"/>
                    </a:cubicBezTo>
                    <a:cubicBezTo>
                      <a:pt x="127280" y="200971"/>
                      <a:pt x="150107" y="182765"/>
                      <a:pt x="154645" y="178552"/>
                    </a:cubicBezTo>
                    <a:cubicBezTo>
                      <a:pt x="160403" y="173205"/>
                      <a:pt x="165216" y="166839"/>
                      <a:pt x="171314" y="161884"/>
                    </a:cubicBezTo>
                    <a:cubicBezTo>
                      <a:pt x="177978" y="156470"/>
                      <a:pt x="185801" y="152646"/>
                      <a:pt x="192745" y="147596"/>
                    </a:cubicBezTo>
                    <a:cubicBezTo>
                      <a:pt x="279921" y="84195"/>
                      <a:pt x="177779" y="154619"/>
                      <a:pt x="247514" y="109496"/>
                    </a:cubicBezTo>
                    <a:cubicBezTo>
                      <a:pt x="253246" y="105787"/>
                      <a:pt x="258439" y="101282"/>
                      <a:pt x="264182" y="97590"/>
                    </a:cubicBezTo>
                    <a:cubicBezTo>
                      <a:pt x="278681" y="88269"/>
                      <a:pt x="276486" y="89520"/>
                      <a:pt x="287995" y="85684"/>
                    </a:cubicBezTo>
                    <a:cubicBezTo>
                      <a:pt x="279991" y="96355"/>
                      <a:pt x="278259" y="99601"/>
                      <a:pt x="266564" y="109496"/>
                    </a:cubicBezTo>
                    <a:cubicBezTo>
                      <a:pt x="251329" y="122387"/>
                      <a:pt x="215954" y="141317"/>
                      <a:pt x="204651" y="147596"/>
                    </a:cubicBezTo>
                    <a:cubicBezTo>
                      <a:pt x="185523" y="158223"/>
                      <a:pt x="190543" y="156133"/>
                      <a:pt x="173695" y="159502"/>
                    </a:cubicBezTo>
                    <a:cubicBezTo>
                      <a:pt x="149452" y="174048"/>
                      <a:pt x="167571" y="163732"/>
                      <a:pt x="180839" y="152359"/>
                    </a:cubicBezTo>
                    <a:cubicBezTo>
                      <a:pt x="219316" y="119378"/>
                      <a:pt x="165904" y="158725"/>
                      <a:pt x="216557" y="121402"/>
                    </a:cubicBezTo>
                    <a:cubicBezTo>
                      <a:pt x="232867" y="109384"/>
                      <a:pt x="250822" y="97127"/>
                      <a:pt x="268945" y="88065"/>
                    </a:cubicBezTo>
                    <a:cubicBezTo>
                      <a:pt x="281344" y="81866"/>
                      <a:pt x="294567" y="77434"/>
                      <a:pt x="307045" y="71396"/>
                    </a:cubicBezTo>
                    <a:cubicBezTo>
                      <a:pt x="319192" y="65519"/>
                      <a:pt x="330497" y="57968"/>
                      <a:pt x="342764" y="52346"/>
                    </a:cubicBezTo>
                    <a:cubicBezTo>
                      <a:pt x="352582" y="47846"/>
                      <a:pt x="363286" y="45429"/>
                      <a:pt x="373720" y="42821"/>
                    </a:cubicBezTo>
                    <a:cubicBezTo>
                      <a:pt x="368164" y="49965"/>
                      <a:pt x="363039" y="57466"/>
                      <a:pt x="357051" y="64252"/>
                    </a:cubicBezTo>
                    <a:cubicBezTo>
                      <a:pt x="308552" y="119217"/>
                      <a:pt x="358244" y="57996"/>
                      <a:pt x="328476" y="95209"/>
                    </a:cubicBezTo>
                    <a:cubicBezTo>
                      <a:pt x="320618" y="83420"/>
                      <a:pt x="322418" y="91038"/>
                      <a:pt x="333239" y="76159"/>
                    </a:cubicBezTo>
                    <a:cubicBezTo>
                      <a:pt x="336606" y="71530"/>
                      <a:pt x="342764" y="61871"/>
                      <a:pt x="342764" y="61871"/>
                    </a:cubicBezTo>
                    <a:cubicBezTo>
                      <a:pt x="349512" y="41625"/>
                      <a:pt x="343265" y="63917"/>
                      <a:pt x="321332" y="78540"/>
                    </a:cubicBezTo>
                    <a:cubicBezTo>
                      <a:pt x="316570" y="81715"/>
                      <a:pt x="311624" y="84631"/>
                      <a:pt x="307045" y="88065"/>
                    </a:cubicBezTo>
                    <a:cubicBezTo>
                      <a:pt x="302085" y="91785"/>
                      <a:pt x="297836" y="96416"/>
                      <a:pt x="292757" y="99971"/>
                    </a:cubicBezTo>
                    <a:cubicBezTo>
                      <a:pt x="289849" y="102007"/>
                      <a:pt x="286314" y="102973"/>
                      <a:pt x="283232" y="104734"/>
                    </a:cubicBezTo>
                    <a:cubicBezTo>
                      <a:pt x="280747" y="106154"/>
                      <a:pt x="278470" y="107909"/>
                      <a:pt x="276089" y="109496"/>
                    </a:cubicBezTo>
                    <a:cubicBezTo>
                      <a:pt x="276883" y="100765"/>
                      <a:pt x="276633" y="91875"/>
                      <a:pt x="278470" y="83302"/>
                    </a:cubicBezTo>
                    <a:cubicBezTo>
                      <a:pt x="279566" y="78188"/>
                      <a:pt x="294507" y="65042"/>
                      <a:pt x="295139" y="64252"/>
                    </a:cubicBezTo>
                    <a:cubicBezTo>
                      <a:pt x="305184" y="51696"/>
                      <a:pt x="298992" y="50570"/>
                      <a:pt x="314189" y="40440"/>
                    </a:cubicBezTo>
                    <a:cubicBezTo>
                      <a:pt x="316570" y="38853"/>
                      <a:pt x="311014" y="45203"/>
                      <a:pt x="309426" y="47584"/>
                    </a:cubicBezTo>
                    <a:cubicBezTo>
                      <a:pt x="308632" y="49965"/>
                      <a:pt x="304535" y="54727"/>
                      <a:pt x="307045" y="54727"/>
                    </a:cubicBezTo>
                    <a:cubicBezTo>
                      <a:pt x="314108" y="54727"/>
                      <a:pt x="328411" y="41922"/>
                      <a:pt x="333239" y="38059"/>
                    </a:cubicBezTo>
                    <a:cubicBezTo>
                      <a:pt x="332445" y="41234"/>
                      <a:pt x="332541" y="44778"/>
                      <a:pt x="330857" y="47584"/>
                    </a:cubicBezTo>
                    <a:cubicBezTo>
                      <a:pt x="327667" y="52900"/>
                      <a:pt x="323098" y="57263"/>
                      <a:pt x="318951" y="61871"/>
                    </a:cubicBezTo>
                    <a:cubicBezTo>
                      <a:pt x="311764" y="69856"/>
                      <a:pt x="300591" y="79417"/>
                      <a:pt x="292757" y="85684"/>
                    </a:cubicBezTo>
                    <a:cubicBezTo>
                      <a:pt x="290522" y="87472"/>
                      <a:pt x="287995" y="88859"/>
                      <a:pt x="285614" y="90446"/>
                    </a:cubicBezTo>
                    <a:cubicBezTo>
                      <a:pt x="297822" y="66031"/>
                      <a:pt x="293372" y="71605"/>
                      <a:pt x="314189" y="47584"/>
                    </a:cubicBezTo>
                    <a:cubicBezTo>
                      <a:pt x="318355" y="42777"/>
                      <a:pt x="331975" y="29500"/>
                      <a:pt x="338001" y="26152"/>
                    </a:cubicBezTo>
                    <a:cubicBezTo>
                      <a:pt x="340862" y="24563"/>
                      <a:pt x="344351" y="24565"/>
                      <a:pt x="347526" y="23771"/>
                    </a:cubicBezTo>
                    <a:cubicBezTo>
                      <a:pt x="346732" y="26946"/>
                      <a:pt x="347209" y="30756"/>
                      <a:pt x="345145" y="33296"/>
                    </a:cubicBezTo>
                    <a:cubicBezTo>
                      <a:pt x="322599" y="61045"/>
                      <a:pt x="327895" y="58097"/>
                      <a:pt x="309426" y="64252"/>
                    </a:cubicBezTo>
                    <a:cubicBezTo>
                      <a:pt x="307839" y="66633"/>
                      <a:pt x="305944" y="73956"/>
                      <a:pt x="304664" y="71396"/>
                    </a:cubicBezTo>
                    <a:cubicBezTo>
                      <a:pt x="304321" y="70709"/>
                      <a:pt x="307760" y="54845"/>
                      <a:pt x="309426" y="52346"/>
                    </a:cubicBezTo>
                    <a:cubicBezTo>
                      <a:pt x="311294" y="49544"/>
                      <a:pt x="316570" y="45202"/>
                      <a:pt x="316570" y="45202"/>
                    </a:cubicBezTo>
                  </a:path>
                </a:pathLst>
              </a:cu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kumimoji="0" lang="zh-TW" altLang="en-US" sz="1800" b="0">
                  <a:solidFill>
                    <a:prstClr val="black"/>
                  </a:solidFill>
                </a:endParaRPr>
              </a:p>
            </p:txBody>
          </p:sp>
        </p:grpSp>
        <p:sp>
          <p:nvSpPr>
            <p:cNvPr id="120" name="手繪多邊形 119"/>
            <p:cNvSpPr/>
            <p:nvPr/>
          </p:nvSpPr>
          <p:spPr>
            <a:xfrm>
              <a:off x="5013454" y="4852035"/>
              <a:ext cx="375790" cy="322396"/>
            </a:xfrm>
            <a:custGeom>
              <a:avLst/>
              <a:gdLst>
                <a:gd name="connsiteX0" fmla="*/ 80516 w 375790"/>
                <a:gd name="connsiteY0" fmla="*/ 125730 h 322396"/>
                <a:gd name="connsiteX1" fmla="*/ 99566 w 375790"/>
                <a:gd name="connsiteY1" fmla="*/ 127635 h 322396"/>
                <a:gd name="connsiteX2" fmla="*/ 101471 w 375790"/>
                <a:gd name="connsiteY2" fmla="*/ 133350 h 322396"/>
                <a:gd name="connsiteX3" fmla="*/ 99566 w 375790"/>
                <a:gd name="connsiteY3" fmla="*/ 139065 h 322396"/>
                <a:gd name="connsiteX4" fmla="*/ 76706 w 375790"/>
                <a:gd name="connsiteY4" fmla="*/ 137160 h 322396"/>
                <a:gd name="connsiteX5" fmla="*/ 93851 w 375790"/>
                <a:gd name="connsiteY5" fmla="*/ 139065 h 322396"/>
                <a:gd name="connsiteX6" fmla="*/ 105281 w 375790"/>
                <a:gd name="connsiteY6" fmla="*/ 142875 h 322396"/>
                <a:gd name="connsiteX7" fmla="*/ 109091 w 375790"/>
                <a:gd name="connsiteY7" fmla="*/ 148590 h 322396"/>
                <a:gd name="connsiteX8" fmla="*/ 110996 w 375790"/>
                <a:gd name="connsiteY8" fmla="*/ 165735 h 322396"/>
                <a:gd name="connsiteX9" fmla="*/ 122426 w 375790"/>
                <a:gd name="connsiteY9" fmla="*/ 163830 h 322396"/>
                <a:gd name="connsiteX10" fmla="*/ 135761 w 375790"/>
                <a:gd name="connsiteY10" fmla="*/ 160020 h 322396"/>
                <a:gd name="connsiteX11" fmla="*/ 130046 w 375790"/>
                <a:gd name="connsiteY11" fmla="*/ 160020 h 322396"/>
                <a:gd name="connsiteX12" fmla="*/ 114806 w 375790"/>
                <a:gd name="connsiteY12" fmla="*/ 163830 h 322396"/>
                <a:gd name="connsiteX13" fmla="*/ 109091 w 375790"/>
                <a:gd name="connsiteY13" fmla="*/ 177165 h 322396"/>
                <a:gd name="connsiteX14" fmla="*/ 101471 w 375790"/>
                <a:gd name="connsiteY14" fmla="*/ 184785 h 322396"/>
                <a:gd name="connsiteX15" fmla="*/ 97661 w 375790"/>
                <a:gd name="connsiteY15" fmla="*/ 190500 h 322396"/>
                <a:gd name="connsiteX16" fmla="*/ 91946 w 375790"/>
                <a:gd name="connsiteY16" fmla="*/ 196215 h 322396"/>
                <a:gd name="connsiteX17" fmla="*/ 82421 w 375790"/>
                <a:gd name="connsiteY17" fmla="*/ 213360 h 322396"/>
                <a:gd name="connsiteX18" fmla="*/ 72896 w 375790"/>
                <a:gd name="connsiteY18" fmla="*/ 224790 h 322396"/>
                <a:gd name="connsiteX19" fmla="*/ 67181 w 375790"/>
                <a:gd name="connsiteY19" fmla="*/ 241935 h 322396"/>
                <a:gd name="connsiteX20" fmla="*/ 65276 w 375790"/>
                <a:gd name="connsiteY20" fmla="*/ 247650 h 322396"/>
                <a:gd name="connsiteX21" fmla="*/ 55751 w 375790"/>
                <a:gd name="connsiteY21" fmla="*/ 259080 h 322396"/>
                <a:gd name="connsiteX22" fmla="*/ 46226 w 375790"/>
                <a:gd name="connsiteY22" fmla="*/ 270510 h 322396"/>
                <a:gd name="connsiteX23" fmla="*/ 40511 w 375790"/>
                <a:gd name="connsiteY23" fmla="*/ 274320 h 322396"/>
                <a:gd name="connsiteX24" fmla="*/ 30986 w 375790"/>
                <a:gd name="connsiteY24" fmla="*/ 285750 h 322396"/>
                <a:gd name="connsiteX25" fmla="*/ 25271 w 375790"/>
                <a:gd name="connsiteY25" fmla="*/ 289560 h 322396"/>
                <a:gd name="connsiteX26" fmla="*/ 21461 w 375790"/>
                <a:gd name="connsiteY26" fmla="*/ 295275 h 322396"/>
                <a:gd name="connsiteX27" fmla="*/ 15746 w 375790"/>
                <a:gd name="connsiteY27" fmla="*/ 299085 h 322396"/>
                <a:gd name="connsiteX28" fmla="*/ 2411 w 375790"/>
                <a:gd name="connsiteY28" fmla="*/ 316230 h 322396"/>
                <a:gd name="connsiteX29" fmla="*/ 506 w 375790"/>
                <a:gd name="connsiteY29" fmla="*/ 321945 h 322396"/>
                <a:gd name="connsiteX30" fmla="*/ 8126 w 375790"/>
                <a:gd name="connsiteY30" fmla="*/ 320040 h 322396"/>
                <a:gd name="connsiteX31" fmla="*/ 21461 w 375790"/>
                <a:gd name="connsiteY31" fmla="*/ 312420 h 322396"/>
                <a:gd name="connsiteX32" fmla="*/ 27176 w 375790"/>
                <a:gd name="connsiteY32" fmla="*/ 310515 h 322396"/>
                <a:gd name="connsiteX33" fmla="*/ 32891 w 375790"/>
                <a:gd name="connsiteY33" fmla="*/ 306705 h 322396"/>
                <a:gd name="connsiteX34" fmla="*/ 38606 w 375790"/>
                <a:gd name="connsiteY34" fmla="*/ 304800 h 322396"/>
                <a:gd name="connsiteX35" fmla="*/ 44321 w 375790"/>
                <a:gd name="connsiteY35" fmla="*/ 300990 h 322396"/>
                <a:gd name="connsiteX36" fmla="*/ 59561 w 375790"/>
                <a:gd name="connsiteY36" fmla="*/ 293370 h 322396"/>
                <a:gd name="connsiteX37" fmla="*/ 70991 w 375790"/>
                <a:gd name="connsiteY37" fmla="*/ 287655 h 322396"/>
                <a:gd name="connsiteX38" fmla="*/ 86231 w 375790"/>
                <a:gd name="connsiteY38" fmla="*/ 274320 h 322396"/>
                <a:gd name="connsiteX39" fmla="*/ 97661 w 375790"/>
                <a:gd name="connsiteY39" fmla="*/ 262890 h 322396"/>
                <a:gd name="connsiteX40" fmla="*/ 109091 w 375790"/>
                <a:gd name="connsiteY40" fmla="*/ 255270 h 322396"/>
                <a:gd name="connsiteX41" fmla="*/ 114806 w 375790"/>
                <a:gd name="connsiteY41" fmla="*/ 249555 h 322396"/>
                <a:gd name="connsiteX42" fmla="*/ 126236 w 375790"/>
                <a:gd name="connsiteY42" fmla="*/ 245745 h 322396"/>
                <a:gd name="connsiteX43" fmla="*/ 139571 w 375790"/>
                <a:gd name="connsiteY43" fmla="*/ 236220 h 322396"/>
                <a:gd name="connsiteX44" fmla="*/ 162431 w 375790"/>
                <a:gd name="connsiteY44" fmla="*/ 228600 h 322396"/>
                <a:gd name="connsiteX45" fmla="*/ 168146 w 375790"/>
                <a:gd name="connsiteY45" fmla="*/ 226695 h 322396"/>
                <a:gd name="connsiteX46" fmla="*/ 173861 w 375790"/>
                <a:gd name="connsiteY46" fmla="*/ 222885 h 322396"/>
                <a:gd name="connsiteX47" fmla="*/ 185291 w 375790"/>
                <a:gd name="connsiteY47" fmla="*/ 219075 h 322396"/>
                <a:gd name="connsiteX48" fmla="*/ 196721 w 375790"/>
                <a:gd name="connsiteY48" fmla="*/ 213360 h 322396"/>
                <a:gd name="connsiteX49" fmla="*/ 208151 w 375790"/>
                <a:gd name="connsiteY49" fmla="*/ 205740 h 322396"/>
                <a:gd name="connsiteX50" fmla="*/ 215771 w 375790"/>
                <a:gd name="connsiteY50" fmla="*/ 200025 h 322396"/>
                <a:gd name="connsiteX51" fmla="*/ 229106 w 375790"/>
                <a:gd name="connsiteY51" fmla="*/ 192405 h 322396"/>
                <a:gd name="connsiteX52" fmla="*/ 246251 w 375790"/>
                <a:gd name="connsiteY52" fmla="*/ 173355 h 322396"/>
                <a:gd name="connsiteX53" fmla="*/ 251966 w 375790"/>
                <a:gd name="connsiteY53" fmla="*/ 167640 h 322396"/>
                <a:gd name="connsiteX54" fmla="*/ 257681 w 375790"/>
                <a:gd name="connsiteY54" fmla="*/ 161925 h 322396"/>
                <a:gd name="connsiteX55" fmla="*/ 271016 w 375790"/>
                <a:gd name="connsiteY55" fmla="*/ 146685 h 322396"/>
                <a:gd name="connsiteX56" fmla="*/ 276731 w 375790"/>
                <a:gd name="connsiteY56" fmla="*/ 140970 h 322396"/>
                <a:gd name="connsiteX57" fmla="*/ 284351 w 375790"/>
                <a:gd name="connsiteY57" fmla="*/ 135255 h 322396"/>
                <a:gd name="connsiteX58" fmla="*/ 293876 w 375790"/>
                <a:gd name="connsiteY58" fmla="*/ 127635 h 322396"/>
                <a:gd name="connsiteX59" fmla="*/ 305306 w 375790"/>
                <a:gd name="connsiteY59" fmla="*/ 116205 h 322396"/>
                <a:gd name="connsiteX60" fmla="*/ 316736 w 375790"/>
                <a:gd name="connsiteY60" fmla="*/ 108585 h 322396"/>
                <a:gd name="connsiteX61" fmla="*/ 322451 w 375790"/>
                <a:gd name="connsiteY61" fmla="*/ 104775 h 322396"/>
                <a:gd name="connsiteX62" fmla="*/ 333881 w 375790"/>
                <a:gd name="connsiteY62" fmla="*/ 93345 h 322396"/>
                <a:gd name="connsiteX63" fmla="*/ 343406 w 375790"/>
                <a:gd name="connsiteY63" fmla="*/ 81915 h 322396"/>
                <a:gd name="connsiteX64" fmla="*/ 352931 w 375790"/>
                <a:gd name="connsiteY64" fmla="*/ 72390 h 322396"/>
                <a:gd name="connsiteX65" fmla="*/ 356741 w 375790"/>
                <a:gd name="connsiteY65" fmla="*/ 66675 h 322396"/>
                <a:gd name="connsiteX66" fmla="*/ 362456 w 375790"/>
                <a:gd name="connsiteY66" fmla="*/ 62865 h 322396"/>
                <a:gd name="connsiteX67" fmla="*/ 368171 w 375790"/>
                <a:gd name="connsiteY67" fmla="*/ 57150 h 322396"/>
                <a:gd name="connsiteX68" fmla="*/ 370076 w 375790"/>
                <a:gd name="connsiteY68" fmla="*/ 51435 h 322396"/>
                <a:gd name="connsiteX69" fmla="*/ 371981 w 375790"/>
                <a:gd name="connsiteY69" fmla="*/ 32385 h 322396"/>
                <a:gd name="connsiteX70" fmla="*/ 352931 w 375790"/>
                <a:gd name="connsiteY70" fmla="*/ 26670 h 322396"/>
                <a:gd name="connsiteX71" fmla="*/ 343406 w 375790"/>
                <a:gd name="connsiteY71" fmla="*/ 5715 h 322396"/>
                <a:gd name="connsiteX72" fmla="*/ 345311 w 375790"/>
                <a:gd name="connsiteY72" fmla="*/ 0 h 322396"/>
                <a:gd name="connsiteX73" fmla="*/ 354836 w 375790"/>
                <a:gd name="connsiteY73" fmla="*/ 11430 h 322396"/>
                <a:gd name="connsiteX74" fmla="*/ 356741 w 375790"/>
                <a:gd name="connsiteY74" fmla="*/ 17145 h 322396"/>
                <a:gd name="connsiteX75" fmla="*/ 360551 w 375790"/>
                <a:gd name="connsiteY75" fmla="*/ 26670 h 322396"/>
                <a:gd name="connsiteX76" fmla="*/ 366266 w 375790"/>
                <a:gd name="connsiteY76" fmla="*/ 38100 h 322396"/>
                <a:gd name="connsiteX77" fmla="*/ 370076 w 375790"/>
                <a:gd name="connsiteY77" fmla="*/ 60960 h 322396"/>
                <a:gd name="connsiteX78" fmla="*/ 371981 w 375790"/>
                <a:gd name="connsiteY78" fmla="*/ 70485 h 322396"/>
                <a:gd name="connsiteX79" fmla="*/ 360551 w 375790"/>
                <a:gd name="connsiteY79" fmla="*/ 99060 h 322396"/>
                <a:gd name="connsiteX80" fmla="*/ 352931 w 375790"/>
                <a:gd name="connsiteY80" fmla="*/ 100965 h 322396"/>
                <a:gd name="connsiteX81" fmla="*/ 328166 w 375790"/>
                <a:gd name="connsiteY81" fmla="*/ 106680 h 322396"/>
                <a:gd name="connsiteX82" fmla="*/ 318641 w 375790"/>
                <a:gd name="connsiteY82" fmla="*/ 102870 h 322396"/>
                <a:gd name="connsiteX83" fmla="*/ 316736 w 375790"/>
                <a:gd name="connsiteY83" fmla="*/ 91440 h 322396"/>
                <a:gd name="connsiteX84" fmla="*/ 309116 w 375790"/>
                <a:gd name="connsiteY84" fmla="*/ 64770 h 322396"/>
                <a:gd name="connsiteX85" fmla="*/ 311021 w 375790"/>
                <a:gd name="connsiteY85" fmla="*/ 13335 h 322396"/>
                <a:gd name="connsiteX86" fmla="*/ 312926 w 375790"/>
                <a:gd name="connsiteY86" fmla="*/ 30480 h 322396"/>
                <a:gd name="connsiteX87" fmla="*/ 316736 w 375790"/>
                <a:gd name="connsiteY87" fmla="*/ 40005 h 322396"/>
                <a:gd name="connsiteX88" fmla="*/ 318641 w 375790"/>
                <a:gd name="connsiteY88" fmla="*/ 47625 h 322396"/>
                <a:gd name="connsiteX89" fmla="*/ 322451 w 375790"/>
                <a:gd name="connsiteY89" fmla="*/ 59055 h 322396"/>
                <a:gd name="connsiteX90" fmla="*/ 316736 w 375790"/>
                <a:gd name="connsiteY90" fmla="*/ 89535 h 322396"/>
                <a:gd name="connsiteX91" fmla="*/ 314831 w 375790"/>
                <a:gd name="connsiteY91" fmla="*/ 95250 h 322396"/>
                <a:gd name="connsiteX92" fmla="*/ 301496 w 375790"/>
                <a:gd name="connsiteY92" fmla="*/ 110490 h 322396"/>
                <a:gd name="connsiteX93" fmla="*/ 291971 w 375790"/>
                <a:gd name="connsiteY93" fmla="*/ 123825 h 322396"/>
                <a:gd name="connsiteX94" fmla="*/ 286256 w 375790"/>
                <a:gd name="connsiteY94" fmla="*/ 127635 h 322396"/>
                <a:gd name="connsiteX95" fmla="*/ 278636 w 375790"/>
                <a:gd name="connsiteY95" fmla="*/ 133350 h 322396"/>
                <a:gd name="connsiteX96" fmla="*/ 272921 w 375790"/>
                <a:gd name="connsiteY96" fmla="*/ 137160 h 322396"/>
                <a:gd name="connsiteX97" fmla="*/ 267206 w 375790"/>
                <a:gd name="connsiteY97" fmla="*/ 144780 h 322396"/>
                <a:gd name="connsiteX98" fmla="*/ 259586 w 375790"/>
                <a:gd name="connsiteY98" fmla="*/ 152400 h 322396"/>
                <a:gd name="connsiteX99" fmla="*/ 253871 w 375790"/>
                <a:gd name="connsiteY99" fmla="*/ 163830 h 322396"/>
                <a:gd name="connsiteX100" fmla="*/ 246251 w 375790"/>
                <a:gd name="connsiteY100" fmla="*/ 169545 h 322396"/>
                <a:gd name="connsiteX101" fmla="*/ 227201 w 375790"/>
                <a:gd name="connsiteY101" fmla="*/ 179070 h 322396"/>
                <a:gd name="connsiteX102" fmla="*/ 217676 w 375790"/>
                <a:gd name="connsiteY102" fmla="*/ 180975 h 322396"/>
                <a:gd name="connsiteX103" fmla="*/ 202436 w 375790"/>
                <a:gd name="connsiteY103" fmla="*/ 186690 h 322396"/>
                <a:gd name="connsiteX104" fmla="*/ 192911 w 375790"/>
                <a:gd name="connsiteY104" fmla="*/ 188595 h 322396"/>
                <a:gd name="connsiteX105" fmla="*/ 196721 w 375790"/>
                <a:gd name="connsiteY105" fmla="*/ 182880 h 322396"/>
                <a:gd name="connsiteX106" fmla="*/ 221486 w 375790"/>
                <a:gd name="connsiteY106" fmla="*/ 167640 h 322396"/>
                <a:gd name="connsiteX107" fmla="*/ 238631 w 375790"/>
                <a:gd name="connsiteY107" fmla="*/ 158115 h 322396"/>
                <a:gd name="connsiteX108" fmla="*/ 244346 w 375790"/>
                <a:gd name="connsiteY108" fmla="*/ 156210 h 322396"/>
                <a:gd name="connsiteX109" fmla="*/ 255776 w 375790"/>
                <a:gd name="connsiteY109" fmla="*/ 146685 h 322396"/>
                <a:gd name="connsiteX110" fmla="*/ 261491 w 375790"/>
                <a:gd name="connsiteY110" fmla="*/ 142875 h 322396"/>
                <a:gd name="connsiteX111" fmla="*/ 269111 w 375790"/>
                <a:gd name="connsiteY111" fmla="*/ 135255 h 322396"/>
                <a:gd name="connsiteX112" fmla="*/ 276731 w 375790"/>
                <a:gd name="connsiteY112" fmla="*/ 129540 h 322396"/>
                <a:gd name="connsiteX113" fmla="*/ 282446 w 375790"/>
                <a:gd name="connsiteY113" fmla="*/ 125730 h 322396"/>
                <a:gd name="connsiteX114" fmla="*/ 301496 w 375790"/>
                <a:gd name="connsiteY114" fmla="*/ 110490 h 322396"/>
                <a:gd name="connsiteX115" fmla="*/ 307211 w 375790"/>
                <a:gd name="connsiteY115" fmla="*/ 104775 h 322396"/>
                <a:gd name="connsiteX116" fmla="*/ 320546 w 375790"/>
                <a:gd name="connsiteY116" fmla="*/ 97155 h 322396"/>
                <a:gd name="connsiteX117" fmla="*/ 326261 w 375790"/>
                <a:gd name="connsiteY117" fmla="*/ 95250 h 322396"/>
                <a:gd name="connsiteX118" fmla="*/ 337691 w 375790"/>
                <a:gd name="connsiteY118" fmla="*/ 87630 h 322396"/>
                <a:gd name="connsiteX119" fmla="*/ 349121 w 375790"/>
                <a:gd name="connsiteY119" fmla="*/ 78105 h 322396"/>
                <a:gd name="connsiteX120" fmla="*/ 354836 w 375790"/>
                <a:gd name="connsiteY120" fmla="*/ 70485 h 322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5790" h="322396">
                  <a:moveTo>
                    <a:pt x="80516" y="125730"/>
                  </a:moveTo>
                  <a:cubicBezTo>
                    <a:pt x="88418" y="124150"/>
                    <a:pt x="92290" y="121571"/>
                    <a:pt x="99566" y="127635"/>
                  </a:cubicBezTo>
                  <a:cubicBezTo>
                    <a:pt x="101109" y="128921"/>
                    <a:pt x="100836" y="131445"/>
                    <a:pt x="101471" y="133350"/>
                  </a:cubicBezTo>
                  <a:cubicBezTo>
                    <a:pt x="100836" y="135255"/>
                    <a:pt x="101551" y="138760"/>
                    <a:pt x="99566" y="139065"/>
                  </a:cubicBezTo>
                  <a:cubicBezTo>
                    <a:pt x="92009" y="140228"/>
                    <a:pt x="84352" y="137160"/>
                    <a:pt x="76706" y="137160"/>
                  </a:cubicBezTo>
                  <a:cubicBezTo>
                    <a:pt x="70956" y="137160"/>
                    <a:pt x="88136" y="138430"/>
                    <a:pt x="93851" y="139065"/>
                  </a:cubicBezTo>
                  <a:cubicBezTo>
                    <a:pt x="80259" y="143596"/>
                    <a:pt x="93075" y="138437"/>
                    <a:pt x="105281" y="142875"/>
                  </a:cubicBezTo>
                  <a:cubicBezTo>
                    <a:pt x="107433" y="143657"/>
                    <a:pt x="107821" y="146685"/>
                    <a:pt x="109091" y="148590"/>
                  </a:cubicBezTo>
                  <a:cubicBezTo>
                    <a:pt x="109726" y="154305"/>
                    <a:pt x="107209" y="161408"/>
                    <a:pt x="110996" y="165735"/>
                  </a:cubicBezTo>
                  <a:cubicBezTo>
                    <a:pt x="113540" y="168642"/>
                    <a:pt x="118638" y="164588"/>
                    <a:pt x="122426" y="163830"/>
                  </a:cubicBezTo>
                  <a:cubicBezTo>
                    <a:pt x="128406" y="162634"/>
                    <a:pt x="130314" y="161836"/>
                    <a:pt x="135761" y="160020"/>
                  </a:cubicBezTo>
                  <a:cubicBezTo>
                    <a:pt x="126477" y="173946"/>
                    <a:pt x="136499" y="162171"/>
                    <a:pt x="130046" y="160020"/>
                  </a:cubicBezTo>
                  <a:cubicBezTo>
                    <a:pt x="127747" y="159254"/>
                    <a:pt x="117890" y="162802"/>
                    <a:pt x="114806" y="163830"/>
                  </a:cubicBezTo>
                  <a:cubicBezTo>
                    <a:pt x="113335" y="168244"/>
                    <a:pt x="111916" y="173399"/>
                    <a:pt x="109091" y="177165"/>
                  </a:cubicBezTo>
                  <a:cubicBezTo>
                    <a:pt x="106936" y="180039"/>
                    <a:pt x="103809" y="182058"/>
                    <a:pt x="101471" y="184785"/>
                  </a:cubicBezTo>
                  <a:cubicBezTo>
                    <a:pt x="99981" y="186523"/>
                    <a:pt x="99127" y="188741"/>
                    <a:pt x="97661" y="190500"/>
                  </a:cubicBezTo>
                  <a:cubicBezTo>
                    <a:pt x="95936" y="192570"/>
                    <a:pt x="93600" y="194088"/>
                    <a:pt x="91946" y="196215"/>
                  </a:cubicBezTo>
                  <a:cubicBezTo>
                    <a:pt x="75128" y="217838"/>
                    <a:pt x="89319" y="199564"/>
                    <a:pt x="82421" y="213360"/>
                  </a:cubicBezTo>
                  <a:cubicBezTo>
                    <a:pt x="79769" y="218664"/>
                    <a:pt x="77109" y="220577"/>
                    <a:pt x="72896" y="224790"/>
                  </a:cubicBezTo>
                  <a:lnTo>
                    <a:pt x="67181" y="241935"/>
                  </a:lnTo>
                  <a:cubicBezTo>
                    <a:pt x="66546" y="243840"/>
                    <a:pt x="66390" y="245979"/>
                    <a:pt x="65276" y="247650"/>
                  </a:cubicBezTo>
                  <a:cubicBezTo>
                    <a:pt x="55816" y="261839"/>
                    <a:pt x="67974" y="244412"/>
                    <a:pt x="55751" y="259080"/>
                  </a:cubicBezTo>
                  <a:cubicBezTo>
                    <a:pt x="48940" y="267254"/>
                    <a:pt x="55333" y="262921"/>
                    <a:pt x="46226" y="270510"/>
                  </a:cubicBezTo>
                  <a:cubicBezTo>
                    <a:pt x="44467" y="271976"/>
                    <a:pt x="42270" y="272854"/>
                    <a:pt x="40511" y="274320"/>
                  </a:cubicBezTo>
                  <a:cubicBezTo>
                    <a:pt x="21786" y="289924"/>
                    <a:pt x="45971" y="270765"/>
                    <a:pt x="30986" y="285750"/>
                  </a:cubicBezTo>
                  <a:cubicBezTo>
                    <a:pt x="29367" y="287369"/>
                    <a:pt x="27176" y="288290"/>
                    <a:pt x="25271" y="289560"/>
                  </a:cubicBezTo>
                  <a:cubicBezTo>
                    <a:pt x="24001" y="291465"/>
                    <a:pt x="23080" y="293656"/>
                    <a:pt x="21461" y="295275"/>
                  </a:cubicBezTo>
                  <a:cubicBezTo>
                    <a:pt x="19842" y="296894"/>
                    <a:pt x="17505" y="297619"/>
                    <a:pt x="15746" y="299085"/>
                  </a:cubicBezTo>
                  <a:cubicBezTo>
                    <a:pt x="11194" y="302878"/>
                    <a:pt x="4045" y="311328"/>
                    <a:pt x="2411" y="316230"/>
                  </a:cubicBezTo>
                  <a:cubicBezTo>
                    <a:pt x="1776" y="318135"/>
                    <a:pt x="-1165" y="320831"/>
                    <a:pt x="506" y="321945"/>
                  </a:cubicBezTo>
                  <a:cubicBezTo>
                    <a:pt x="2684" y="323397"/>
                    <a:pt x="5675" y="320959"/>
                    <a:pt x="8126" y="320040"/>
                  </a:cubicBezTo>
                  <a:cubicBezTo>
                    <a:pt x="21485" y="315030"/>
                    <a:pt x="10407" y="317947"/>
                    <a:pt x="21461" y="312420"/>
                  </a:cubicBezTo>
                  <a:cubicBezTo>
                    <a:pt x="23257" y="311522"/>
                    <a:pt x="25380" y="311413"/>
                    <a:pt x="27176" y="310515"/>
                  </a:cubicBezTo>
                  <a:cubicBezTo>
                    <a:pt x="29224" y="309491"/>
                    <a:pt x="30843" y="307729"/>
                    <a:pt x="32891" y="306705"/>
                  </a:cubicBezTo>
                  <a:cubicBezTo>
                    <a:pt x="34687" y="305807"/>
                    <a:pt x="36810" y="305698"/>
                    <a:pt x="38606" y="304800"/>
                  </a:cubicBezTo>
                  <a:cubicBezTo>
                    <a:pt x="40654" y="303776"/>
                    <a:pt x="42311" y="302086"/>
                    <a:pt x="44321" y="300990"/>
                  </a:cubicBezTo>
                  <a:cubicBezTo>
                    <a:pt x="49307" y="298270"/>
                    <a:pt x="54835" y="296520"/>
                    <a:pt x="59561" y="293370"/>
                  </a:cubicBezTo>
                  <a:cubicBezTo>
                    <a:pt x="66947" y="288446"/>
                    <a:pt x="63104" y="290284"/>
                    <a:pt x="70991" y="287655"/>
                  </a:cubicBezTo>
                  <a:cubicBezTo>
                    <a:pt x="81786" y="271462"/>
                    <a:pt x="64006" y="296545"/>
                    <a:pt x="86231" y="274320"/>
                  </a:cubicBezTo>
                  <a:cubicBezTo>
                    <a:pt x="90041" y="270510"/>
                    <a:pt x="93178" y="265879"/>
                    <a:pt x="97661" y="262890"/>
                  </a:cubicBezTo>
                  <a:cubicBezTo>
                    <a:pt x="101471" y="260350"/>
                    <a:pt x="105853" y="258508"/>
                    <a:pt x="109091" y="255270"/>
                  </a:cubicBezTo>
                  <a:cubicBezTo>
                    <a:pt x="110996" y="253365"/>
                    <a:pt x="112451" y="250863"/>
                    <a:pt x="114806" y="249555"/>
                  </a:cubicBezTo>
                  <a:cubicBezTo>
                    <a:pt x="118317" y="247605"/>
                    <a:pt x="126236" y="245745"/>
                    <a:pt x="126236" y="245745"/>
                  </a:cubicBezTo>
                  <a:cubicBezTo>
                    <a:pt x="126996" y="245175"/>
                    <a:pt x="137482" y="237090"/>
                    <a:pt x="139571" y="236220"/>
                  </a:cubicBezTo>
                  <a:lnTo>
                    <a:pt x="162431" y="228600"/>
                  </a:lnTo>
                  <a:cubicBezTo>
                    <a:pt x="164336" y="227965"/>
                    <a:pt x="166475" y="227809"/>
                    <a:pt x="168146" y="226695"/>
                  </a:cubicBezTo>
                  <a:cubicBezTo>
                    <a:pt x="170051" y="225425"/>
                    <a:pt x="171769" y="223815"/>
                    <a:pt x="173861" y="222885"/>
                  </a:cubicBezTo>
                  <a:cubicBezTo>
                    <a:pt x="177531" y="221254"/>
                    <a:pt x="181949" y="221303"/>
                    <a:pt x="185291" y="219075"/>
                  </a:cubicBezTo>
                  <a:cubicBezTo>
                    <a:pt x="192677" y="214151"/>
                    <a:pt x="188834" y="215989"/>
                    <a:pt x="196721" y="213360"/>
                  </a:cubicBezTo>
                  <a:cubicBezTo>
                    <a:pt x="210021" y="200060"/>
                    <a:pt x="195285" y="213092"/>
                    <a:pt x="208151" y="205740"/>
                  </a:cubicBezTo>
                  <a:cubicBezTo>
                    <a:pt x="210908" y="204165"/>
                    <a:pt x="213187" y="201870"/>
                    <a:pt x="215771" y="200025"/>
                  </a:cubicBezTo>
                  <a:cubicBezTo>
                    <a:pt x="222054" y="195537"/>
                    <a:pt x="221665" y="196126"/>
                    <a:pt x="229106" y="192405"/>
                  </a:cubicBezTo>
                  <a:cubicBezTo>
                    <a:pt x="238054" y="180474"/>
                    <a:pt x="232576" y="187030"/>
                    <a:pt x="246251" y="173355"/>
                  </a:cubicBezTo>
                  <a:lnTo>
                    <a:pt x="251966" y="167640"/>
                  </a:lnTo>
                  <a:cubicBezTo>
                    <a:pt x="253871" y="165735"/>
                    <a:pt x="256187" y="164167"/>
                    <a:pt x="257681" y="161925"/>
                  </a:cubicBezTo>
                  <a:cubicBezTo>
                    <a:pt x="271334" y="141446"/>
                    <a:pt x="259110" y="156607"/>
                    <a:pt x="271016" y="146685"/>
                  </a:cubicBezTo>
                  <a:cubicBezTo>
                    <a:pt x="273086" y="144960"/>
                    <a:pt x="274686" y="142723"/>
                    <a:pt x="276731" y="140970"/>
                  </a:cubicBezTo>
                  <a:cubicBezTo>
                    <a:pt x="279142" y="138904"/>
                    <a:pt x="282106" y="137500"/>
                    <a:pt x="284351" y="135255"/>
                  </a:cubicBezTo>
                  <a:cubicBezTo>
                    <a:pt x="292968" y="126638"/>
                    <a:pt x="282750" y="131344"/>
                    <a:pt x="293876" y="127635"/>
                  </a:cubicBezTo>
                  <a:cubicBezTo>
                    <a:pt x="297686" y="123825"/>
                    <a:pt x="300823" y="119194"/>
                    <a:pt x="305306" y="116205"/>
                  </a:cubicBezTo>
                  <a:lnTo>
                    <a:pt x="316736" y="108585"/>
                  </a:lnTo>
                  <a:cubicBezTo>
                    <a:pt x="318641" y="107315"/>
                    <a:pt x="320832" y="106394"/>
                    <a:pt x="322451" y="104775"/>
                  </a:cubicBezTo>
                  <a:cubicBezTo>
                    <a:pt x="326261" y="100965"/>
                    <a:pt x="330892" y="97828"/>
                    <a:pt x="333881" y="93345"/>
                  </a:cubicBezTo>
                  <a:cubicBezTo>
                    <a:pt x="343341" y="79156"/>
                    <a:pt x="331183" y="96583"/>
                    <a:pt x="343406" y="81915"/>
                  </a:cubicBezTo>
                  <a:cubicBezTo>
                    <a:pt x="351344" y="72390"/>
                    <a:pt x="342454" y="79375"/>
                    <a:pt x="352931" y="72390"/>
                  </a:cubicBezTo>
                  <a:cubicBezTo>
                    <a:pt x="354201" y="70485"/>
                    <a:pt x="355122" y="68294"/>
                    <a:pt x="356741" y="66675"/>
                  </a:cubicBezTo>
                  <a:cubicBezTo>
                    <a:pt x="358360" y="65056"/>
                    <a:pt x="360697" y="64331"/>
                    <a:pt x="362456" y="62865"/>
                  </a:cubicBezTo>
                  <a:cubicBezTo>
                    <a:pt x="364526" y="61140"/>
                    <a:pt x="366266" y="59055"/>
                    <a:pt x="368171" y="57150"/>
                  </a:cubicBezTo>
                  <a:cubicBezTo>
                    <a:pt x="368806" y="55245"/>
                    <a:pt x="369178" y="53231"/>
                    <a:pt x="370076" y="51435"/>
                  </a:cubicBezTo>
                  <a:cubicBezTo>
                    <a:pt x="373441" y="44704"/>
                    <a:pt x="379966" y="42652"/>
                    <a:pt x="371981" y="32385"/>
                  </a:cubicBezTo>
                  <a:cubicBezTo>
                    <a:pt x="370861" y="30946"/>
                    <a:pt x="356106" y="27464"/>
                    <a:pt x="352931" y="26670"/>
                  </a:cubicBezTo>
                  <a:cubicBezTo>
                    <a:pt x="338684" y="17172"/>
                    <a:pt x="339953" y="22982"/>
                    <a:pt x="343406" y="5715"/>
                  </a:cubicBezTo>
                  <a:cubicBezTo>
                    <a:pt x="343800" y="3746"/>
                    <a:pt x="344676" y="1905"/>
                    <a:pt x="345311" y="0"/>
                  </a:cubicBezTo>
                  <a:cubicBezTo>
                    <a:pt x="349524" y="4213"/>
                    <a:pt x="352184" y="6126"/>
                    <a:pt x="354836" y="11430"/>
                  </a:cubicBezTo>
                  <a:cubicBezTo>
                    <a:pt x="355734" y="13226"/>
                    <a:pt x="356036" y="15265"/>
                    <a:pt x="356741" y="17145"/>
                  </a:cubicBezTo>
                  <a:cubicBezTo>
                    <a:pt x="357942" y="20347"/>
                    <a:pt x="359136" y="23557"/>
                    <a:pt x="360551" y="26670"/>
                  </a:cubicBezTo>
                  <a:cubicBezTo>
                    <a:pt x="362314" y="30548"/>
                    <a:pt x="364361" y="34290"/>
                    <a:pt x="366266" y="38100"/>
                  </a:cubicBezTo>
                  <a:cubicBezTo>
                    <a:pt x="367536" y="45720"/>
                    <a:pt x="368733" y="53352"/>
                    <a:pt x="370076" y="60960"/>
                  </a:cubicBezTo>
                  <a:cubicBezTo>
                    <a:pt x="370639" y="64149"/>
                    <a:pt x="372359" y="67269"/>
                    <a:pt x="371981" y="70485"/>
                  </a:cubicBezTo>
                  <a:cubicBezTo>
                    <a:pt x="371003" y="78798"/>
                    <a:pt x="369971" y="93677"/>
                    <a:pt x="360551" y="99060"/>
                  </a:cubicBezTo>
                  <a:cubicBezTo>
                    <a:pt x="358278" y="100359"/>
                    <a:pt x="355457" y="100276"/>
                    <a:pt x="352931" y="100965"/>
                  </a:cubicBezTo>
                  <a:cubicBezTo>
                    <a:pt x="333794" y="106184"/>
                    <a:pt x="345900" y="103724"/>
                    <a:pt x="328166" y="106680"/>
                  </a:cubicBezTo>
                  <a:cubicBezTo>
                    <a:pt x="324991" y="105410"/>
                    <a:pt x="320693" y="105606"/>
                    <a:pt x="318641" y="102870"/>
                  </a:cubicBezTo>
                  <a:cubicBezTo>
                    <a:pt x="316323" y="99780"/>
                    <a:pt x="317731" y="95172"/>
                    <a:pt x="316736" y="91440"/>
                  </a:cubicBezTo>
                  <a:cubicBezTo>
                    <a:pt x="305954" y="51007"/>
                    <a:pt x="314376" y="91068"/>
                    <a:pt x="309116" y="64770"/>
                  </a:cubicBezTo>
                  <a:cubicBezTo>
                    <a:pt x="309751" y="47625"/>
                    <a:pt x="309126" y="30387"/>
                    <a:pt x="311021" y="13335"/>
                  </a:cubicBezTo>
                  <a:cubicBezTo>
                    <a:pt x="311656" y="7620"/>
                    <a:pt x="311721" y="24857"/>
                    <a:pt x="312926" y="30480"/>
                  </a:cubicBezTo>
                  <a:cubicBezTo>
                    <a:pt x="313643" y="33824"/>
                    <a:pt x="315655" y="36761"/>
                    <a:pt x="316736" y="40005"/>
                  </a:cubicBezTo>
                  <a:cubicBezTo>
                    <a:pt x="317564" y="42489"/>
                    <a:pt x="317889" y="45117"/>
                    <a:pt x="318641" y="47625"/>
                  </a:cubicBezTo>
                  <a:cubicBezTo>
                    <a:pt x="319795" y="51472"/>
                    <a:pt x="322451" y="59055"/>
                    <a:pt x="322451" y="59055"/>
                  </a:cubicBezTo>
                  <a:cubicBezTo>
                    <a:pt x="320546" y="69215"/>
                    <a:pt x="318866" y="79420"/>
                    <a:pt x="316736" y="89535"/>
                  </a:cubicBezTo>
                  <a:cubicBezTo>
                    <a:pt x="316322" y="91500"/>
                    <a:pt x="315827" y="93507"/>
                    <a:pt x="314831" y="95250"/>
                  </a:cubicBezTo>
                  <a:cubicBezTo>
                    <a:pt x="309503" y="104575"/>
                    <a:pt x="308485" y="101948"/>
                    <a:pt x="301496" y="110490"/>
                  </a:cubicBezTo>
                  <a:cubicBezTo>
                    <a:pt x="298037" y="114718"/>
                    <a:pt x="295600" y="119742"/>
                    <a:pt x="291971" y="123825"/>
                  </a:cubicBezTo>
                  <a:cubicBezTo>
                    <a:pt x="290450" y="125536"/>
                    <a:pt x="288119" y="126304"/>
                    <a:pt x="286256" y="127635"/>
                  </a:cubicBezTo>
                  <a:cubicBezTo>
                    <a:pt x="283672" y="129480"/>
                    <a:pt x="281220" y="131505"/>
                    <a:pt x="278636" y="133350"/>
                  </a:cubicBezTo>
                  <a:cubicBezTo>
                    <a:pt x="276773" y="134681"/>
                    <a:pt x="274540" y="135541"/>
                    <a:pt x="272921" y="137160"/>
                  </a:cubicBezTo>
                  <a:cubicBezTo>
                    <a:pt x="270676" y="139405"/>
                    <a:pt x="269297" y="142391"/>
                    <a:pt x="267206" y="144780"/>
                  </a:cubicBezTo>
                  <a:cubicBezTo>
                    <a:pt x="264841" y="147483"/>
                    <a:pt x="262126" y="149860"/>
                    <a:pt x="259586" y="152400"/>
                  </a:cubicBezTo>
                  <a:cubicBezTo>
                    <a:pt x="258037" y="157048"/>
                    <a:pt x="257564" y="160137"/>
                    <a:pt x="253871" y="163830"/>
                  </a:cubicBezTo>
                  <a:cubicBezTo>
                    <a:pt x="251626" y="166075"/>
                    <a:pt x="248835" y="167700"/>
                    <a:pt x="246251" y="169545"/>
                  </a:cubicBezTo>
                  <a:cubicBezTo>
                    <a:pt x="239557" y="174326"/>
                    <a:pt x="236209" y="176067"/>
                    <a:pt x="227201" y="179070"/>
                  </a:cubicBezTo>
                  <a:cubicBezTo>
                    <a:pt x="224129" y="180094"/>
                    <a:pt x="220817" y="180190"/>
                    <a:pt x="217676" y="180975"/>
                  </a:cubicBezTo>
                  <a:cubicBezTo>
                    <a:pt x="210273" y="182826"/>
                    <a:pt x="211176" y="184068"/>
                    <a:pt x="202436" y="186690"/>
                  </a:cubicBezTo>
                  <a:cubicBezTo>
                    <a:pt x="199335" y="187620"/>
                    <a:pt x="196086" y="187960"/>
                    <a:pt x="192911" y="188595"/>
                  </a:cubicBezTo>
                  <a:cubicBezTo>
                    <a:pt x="194181" y="186690"/>
                    <a:pt x="195102" y="184499"/>
                    <a:pt x="196721" y="182880"/>
                  </a:cubicBezTo>
                  <a:cubicBezTo>
                    <a:pt x="205758" y="173843"/>
                    <a:pt x="209486" y="174101"/>
                    <a:pt x="221486" y="167640"/>
                  </a:cubicBezTo>
                  <a:cubicBezTo>
                    <a:pt x="230879" y="162582"/>
                    <a:pt x="229668" y="161956"/>
                    <a:pt x="238631" y="158115"/>
                  </a:cubicBezTo>
                  <a:cubicBezTo>
                    <a:pt x="240477" y="157324"/>
                    <a:pt x="242550" y="157108"/>
                    <a:pt x="244346" y="156210"/>
                  </a:cubicBezTo>
                  <a:cubicBezTo>
                    <a:pt x="251441" y="152663"/>
                    <a:pt x="249456" y="151951"/>
                    <a:pt x="255776" y="146685"/>
                  </a:cubicBezTo>
                  <a:cubicBezTo>
                    <a:pt x="257535" y="145219"/>
                    <a:pt x="259753" y="144365"/>
                    <a:pt x="261491" y="142875"/>
                  </a:cubicBezTo>
                  <a:cubicBezTo>
                    <a:pt x="264218" y="140537"/>
                    <a:pt x="266408" y="137620"/>
                    <a:pt x="269111" y="135255"/>
                  </a:cubicBezTo>
                  <a:cubicBezTo>
                    <a:pt x="271500" y="133164"/>
                    <a:pt x="274147" y="131385"/>
                    <a:pt x="276731" y="129540"/>
                  </a:cubicBezTo>
                  <a:cubicBezTo>
                    <a:pt x="278594" y="128209"/>
                    <a:pt x="280744" y="127262"/>
                    <a:pt x="282446" y="125730"/>
                  </a:cubicBezTo>
                  <a:cubicBezTo>
                    <a:pt x="299805" y="110107"/>
                    <a:pt x="288986" y="114660"/>
                    <a:pt x="301496" y="110490"/>
                  </a:cubicBezTo>
                  <a:cubicBezTo>
                    <a:pt x="303401" y="108585"/>
                    <a:pt x="305141" y="106500"/>
                    <a:pt x="307211" y="104775"/>
                  </a:cubicBezTo>
                  <a:cubicBezTo>
                    <a:pt x="310587" y="101962"/>
                    <a:pt x="316710" y="98799"/>
                    <a:pt x="320546" y="97155"/>
                  </a:cubicBezTo>
                  <a:cubicBezTo>
                    <a:pt x="322392" y="96364"/>
                    <a:pt x="324506" y="96225"/>
                    <a:pt x="326261" y="95250"/>
                  </a:cubicBezTo>
                  <a:cubicBezTo>
                    <a:pt x="330264" y="93026"/>
                    <a:pt x="334453" y="90868"/>
                    <a:pt x="337691" y="87630"/>
                  </a:cubicBezTo>
                  <a:cubicBezTo>
                    <a:pt x="345025" y="80296"/>
                    <a:pt x="341164" y="83409"/>
                    <a:pt x="349121" y="78105"/>
                  </a:cubicBezTo>
                  <a:cubicBezTo>
                    <a:pt x="353429" y="71643"/>
                    <a:pt x="351312" y="74009"/>
                    <a:pt x="354836" y="70485"/>
                  </a:cubicBezTo>
                </a:path>
              </a:pathLst>
            </a:cu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121" name="手繪多邊形 120"/>
            <p:cNvSpPr/>
            <p:nvPr/>
          </p:nvSpPr>
          <p:spPr>
            <a:xfrm>
              <a:off x="5033010" y="4893945"/>
              <a:ext cx="344987" cy="264795"/>
            </a:xfrm>
            <a:custGeom>
              <a:avLst/>
              <a:gdLst>
                <a:gd name="connsiteX0" fmla="*/ 59055 w 344987"/>
                <a:gd name="connsiteY0" fmla="*/ 137160 h 264795"/>
                <a:gd name="connsiteX1" fmla="*/ 57150 w 344987"/>
                <a:gd name="connsiteY1" fmla="*/ 146685 h 264795"/>
                <a:gd name="connsiteX2" fmla="*/ 78105 w 344987"/>
                <a:gd name="connsiteY2" fmla="*/ 150495 h 264795"/>
                <a:gd name="connsiteX3" fmla="*/ 89535 w 344987"/>
                <a:gd name="connsiteY3" fmla="*/ 144780 h 264795"/>
                <a:gd name="connsiteX4" fmla="*/ 100965 w 344987"/>
                <a:gd name="connsiteY4" fmla="*/ 139065 h 264795"/>
                <a:gd name="connsiteX5" fmla="*/ 112395 w 344987"/>
                <a:gd name="connsiteY5" fmla="*/ 131445 h 264795"/>
                <a:gd name="connsiteX6" fmla="*/ 120015 w 344987"/>
                <a:gd name="connsiteY6" fmla="*/ 125730 h 264795"/>
                <a:gd name="connsiteX7" fmla="*/ 125730 w 344987"/>
                <a:gd name="connsiteY7" fmla="*/ 123825 h 264795"/>
                <a:gd name="connsiteX8" fmla="*/ 139065 w 344987"/>
                <a:gd name="connsiteY8" fmla="*/ 114300 h 264795"/>
                <a:gd name="connsiteX9" fmla="*/ 148590 w 344987"/>
                <a:gd name="connsiteY9" fmla="*/ 110490 h 264795"/>
                <a:gd name="connsiteX10" fmla="*/ 158115 w 344987"/>
                <a:gd name="connsiteY10" fmla="*/ 102870 h 264795"/>
                <a:gd name="connsiteX11" fmla="*/ 163830 w 344987"/>
                <a:gd name="connsiteY11" fmla="*/ 100965 h 264795"/>
                <a:gd name="connsiteX12" fmla="*/ 173355 w 344987"/>
                <a:gd name="connsiteY12" fmla="*/ 95250 h 264795"/>
                <a:gd name="connsiteX13" fmla="*/ 184785 w 344987"/>
                <a:gd name="connsiteY13" fmla="*/ 87630 h 264795"/>
                <a:gd name="connsiteX14" fmla="*/ 190500 w 344987"/>
                <a:gd name="connsiteY14" fmla="*/ 83820 h 264795"/>
                <a:gd name="connsiteX15" fmla="*/ 201930 w 344987"/>
                <a:gd name="connsiteY15" fmla="*/ 80010 h 264795"/>
                <a:gd name="connsiteX16" fmla="*/ 207645 w 344987"/>
                <a:gd name="connsiteY16" fmla="*/ 78105 h 264795"/>
                <a:gd name="connsiteX17" fmla="*/ 217170 w 344987"/>
                <a:gd name="connsiteY17" fmla="*/ 74295 h 264795"/>
                <a:gd name="connsiteX18" fmla="*/ 228600 w 344987"/>
                <a:gd name="connsiteY18" fmla="*/ 70485 h 264795"/>
                <a:gd name="connsiteX19" fmla="*/ 240030 w 344987"/>
                <a:gd name="connsiteY19" fmla="*/ 66675 h 264795"/>
                <a:gd name="connsiteX20" fmla="*/ 247650 w 344987"/>
                <a:gd name="connsiteY20" fmla="*/ 64770 h 264795"/>
                <a:gd name="connsiteX21" fmla="*/ 255270 w 344987"/>
                <a:gd name="connsiteY21" fmla="*/ 60960 h 264795"/>
                <a:gd name="connsiteX22" fmla="*/ 266700 w 344987"/>
                <a:gd name="connsiteY22" fmla="*/ 57150 h 264795"/>
                <a:gd name="connsiteX23" fmla="*/ 272415 w 344987"/>
                <a:gd name="connsiteY23" fmla="*/ 55245 h 264795"/>
                <a:gd name="connsiteX24" fmla="*/ 295275 w 344987"/>
                <a:gd name="connsiteY24" fmla="*/ 41910 h 264795"/>
                <a:gd name="connsiteX25" fmla="*/ 306705 w 344987"/>
                <a:gd name="connsiteY25" fmla="*/ 32385 h 264795"/>
                <a:gd name="connsiteX26" fmla="*/ 318135 w 344987"/>
                <a:gd name="connsiteY26" fmla="*/ 24765 h 264795"/>
                <a:gd name="connsiteX27" fmla="*/ 323850 w 344987"/>
                <a:gd name="connsiteY27" fmla="*/ 22860 h 264795"/>
                <a:gd name="connsiteX28" fmla="*/ 340995 w 344987"/>
                <a:gd name="connsiteY28" fmla="*/ 13335 h 264795"/>
                <a:gd name="connsiteX29" fmla="*/ 344805 w 344987"/>
                <a:gd name="connsiteY29" fmla="*/ 7620 h 264795"/>
                <a:gd name="connsiteX30" fmla="*/ 337185 w 344987"/>
                <a:gd name="connsiteY30" fmla="*/ 5715 h 264795"/>
                <a:gd name="connsiteX31" fmla="*/ 321945 w 344987"/>
                <a:gd name="connsiteY31" fmla="*/ 0 h 264795"/>
                <a:gd name="connsiteX32" fmla="*/ 300990 w 344987"/>
                <a:gd name="connsiteY32" fmla="*/ 1905 h 264795"/>
                <a:gd name="connsiteX33" fmla="*/ 278130 w 344987"/>
                <a:gd name="connsiteY33" fmla="*/ 13335 h 264795"/>
                <a:gd name="connsiteX34" fmla="*/ 268605 w 344987"/>
                <a:gd name="connsiteY34" fmla="*/ 17145 h 264795"/>
                <a:gd name="connsiteX35" fmla="*/ 226695 w 344987"/>
                <a:gd name="connsiteY35" fmla="*/ 28575 h 264795"/>
                <a:gd name="connsiteX36" fmla="*/ 213360 w 344987"/>
                <a:gd name="connsiteY36" fmla="*/ 30480 h 264795"/>
                <a:gd name="connsiteX37" fmla="*/ 207645 w 344987"/>
                <a:gd name="connsiteY37" fmla="*/ 32385 h 264795"/>
                <a:gd name="connsiteX38" fmla="*/ 196215 w 344987"/>
                <a:gd name="connsiteY38" fmla="*/ 34290 h 264795"/>
                <a:gd name="connsiteX39" fmla="*/ 186690 w 344987"/>
                <a:gd name="connsiteY39" fmla="*/ 38100 h 264795"/>
                <a:gd name="connsiteX40" fmla="*/ 177165 w 344987"/>
                <a:gd name="connsiteY40" fmla="*/ 40005 h 264795"/>
                <a:gd name="connsiteX41" fmla="*/ 161925 w 344987"/>
                <a:gd name="connsiteY41" fmla="*/ 45720 h 264795"/>
                <a:gd name="connsiteX42" fmla="*/ 154305 w 344987"/>
                <a:gd name="connsiteY42" fmla="*/ 49530 h 264795"/>
                <a:gd name="connsiteX43" fmla="*/ 140970 w 344987"/>
                <a:gd name="connsiteY43" fmla="*/ 53340 h 264795"/>
                <a:gd name="connsiteX44" fmla="*/ 125730 w 344987"/>
                <a:gd name="connsiteY44" fmla="*/ 59055 h 264795"/>
                <a:gd name="connsiteX45" fmla="*/ 120015 w 344987"/>
                <a:gd name="connsiteY45" fmla="*/ 60960 h 264795"/>
                <a:gd name="connsiteX46" fmla="*/ 108585 w 344987"/>
                <a:gd name="connsiteY46" fmla="*/ 68580 h 264795"/>
                <a:gd name="connsiteX47" fmla="*/ 91440 w 344987"/>
                <a:gd name="connsiteY47" fmla="*/ 74295 h 264795"/>
                <a:gd name="connsiteX48" fmla="*/ 85725 w 344987"/>
                <a:gd name="connsiteY48" fmla="*/ 78105 h 264795"/>
                <a:gd name="connsiteX49" fmla="*/ 59055 w 344987"/>
                <a:gd name="connsiteY49" fmla="*/ 89535 h 264795"/>
                <a:gd name="connsiteX50" fmla="*/ 47625 w 344987"/>
                <a:gd name="connsiteY50" fmla="*/ 97155 h 264795"/>
                <a:gd name="connsiteX51" fmla="*/ 53340 w 344987"/>
                <a:gd name="connsiteY51" fmla="*/ 100965 h 264795"/>
                <a:gd name="connsiteX52" fmla="*/ 68580 w 344987"/>
                <a:gd name="connsiteY52" fmla="*/ 93345 h 264795"/>
                <a:gd name="connsiteX53" fmla="*/ 74295 w 344987"/>
                <a:gd name="connsiteY53" fmla="*/ 91440 h 264795"/>
                <a:gd name="connsiteX54" fmla="*/ 81915 w 344987"/>
                <a:gd name="connsiteY54" fmla="*/ 87630 h 264795"/>
                <a:gd name="connsiteX55" fmla="*/ 87630 w 344987"/>
                <a:gd name="connsiteY55" fmla="*/ 85725 h 264795"/>
                <a:gd name="connsiteX56" fmla="*/ 100965 w 344987"/>
                <a:gd name="connsiteY56" fmla="*/ 80010 h 264795"/>
                <a:gd name="connsiteX57" fmla="*/ 108585 w 344987"/>
                <a:gd name="connsiteY57" fmla="*/ 78105 h 264795"/>
                <a:gd name="connsiteX58" fmla="*/ 114300 w 344987"/>
                <a:gd name="connsiteY58" fmla="*/ 76200 h 264795"/>
                <a:gd name="connsiteX59" fmla="*/ 129540 w 344987"/>
                <a:gd name="connsiteY59" fmla="*/ 72390 h 264795"/>
                <a:gd name="connsiteX60" fmla="*/ 139065 w 344987"/>
                <a:gd name="connsiteY60" fmla="*/ 68580 h 264795"/>
                <a:gd name="connsiteX61" fmla="*/ 152400 w 344987"/>
                <a:gd name="connsiteY61" fmla="*/ 64770 h 264795"/>
                <a:gd name="connsiteX62" fmla="*/ 163830 w 344987"/>
                <a:gd name="connsiteY62" fmla="*/ 60960 h 264795"/>
                <a:gd name="connsiteX63" fmla="*/ 169545 w 344987"/>
                <a:gd name="connsiteY63" fmla="*/ 57150 h 264795"/>
                <a:gd name="connsiteX64" fmla="*/ 182880 w 344987"/>
                <a:gd name="connsiteY64" fmla="*/ 55245 h 264795"/>
                <a:gd name="connsiteX65" fmla="*/ 194310 w 344987"/>
                <a:gd name="connsiteY65" fmla="*/ 53340 h 264795"/>
                <a:gd name="connsiteX66" fmla="*/ 211455 w 344987"/>
                <a:gd name="connsiteY66" fmla="*/ 49530 h 264795"/>
                <a:gd name="connsiteX67" fmla="*/ 226695 w 344987"/>
                <a:gd name="connsiteY67" fmla="*/ 45720 h 264795"/>
                <a:gd name="connsiteX68" fmla="*/ 236220 w 344987"/>
                <a:gd name="connsiteY68" fmla="*/ 43815 h 264795"/>
                <a:gd name="connsiteX69" fmla="*/ 243840 w 344987"/>
                <a:gd name="connsiteY69" fmla="*/ 41910 h 264795"/>
                <a:gd name="connsiteX70" fmla="*/ 268605 w 344987"/>
                <a:gd name="connsiteY70" fmla="*/ 38100 h 264795"/>
                <a:gd name="connsiteX71" fmla="*/ 281940 w 344987"/>
                <a:gd name="connsiteY71" fmla="*/ 40005 h 264795"/>
                <a:gd name="connsiteX72" fmla="*/ 278130 w 344987"/>
                <a:gd name="connsiteY72" fmla="*/ 49530 h 264795"/>
                <a:gd name="connsiteX73" fmla="*/ 264795 w 344987"/>
                <a:gd name="connsiteY73" fmla="*/ 66675 h 264795"/>
                <a:gd name="connsiteX74" fmla="*/ 247650 w 344987"/>
                <a:gd name="connsiteY74" fmla="*/ 85725 h 264795"/>
                <a:gd name="connsiteX75" fmla="*/ 230505 w 344987"/>
                <a:gd name="connsiteY75" fmla="*/ 97155 h 264795"/>
                <a:gd name="connsiteX76" fmla="*/ 207645 w 344987"/>
                <a:gd name="connsiteY76" fmla="*/ 114300 h 264795"/>
                <a:gd name="connsiteX77" fmla="*/ 192405 w 344987"/>
                <a:gd name="connsiteY77" fmla="*/ 120015 h 264795"/>
                <a:gd name="connsiteX78" fmla="*/ 179070 w 344987"/>
                <a:gd name="connsiteY78" fmla="*/ 129540 h 264795"/>
                <a:gd name="connsiteX79" fmla="*/ 140970 w 344987"/>
                <a:gd name="connsiteY79" fmla="*/ 150495 h 264795"/>
                <a:gd name="connsiteX80" fmla="*/ 116205 w 344987"/>
                <a:gd name="connsiteY80" fmla="*/ 163830 h 264795"/>
                <a:gd name="connsiteX81" fmla="*/ 99060 w 344987"/>
                <a:gd name="connsiteY81" fmla="*/ 177165 h 264795"/>
                <a:gd name="connsiteX82" fmla="*/ 89535 w 344987"/>
                <a:gd name="connsiteY82" fmla="*/ 182880 h 264795"/>
                <a:gd name="connsiteX83" fmla="*/ 68580 w 344987"/>
                <a:gd name="connsiteY83" fmla="*/ 200025 h 264795"/>
                <a:gd name="connsiteX84" fmla="*/ 45720 w 344987"/>
                <a:gd name="connsiteY84" fmla="*/ 219075 h 264795"/>
                <a:gd name="connsiteX85" fmla="*/ 36195 w 344987"/>
                <a:gd name="connsiteY85" fmla="*/ 226695 h 264795"/>
                <a:gd name="connsiteX86" fmla="*/ 28575 w 344987"/>
                <a:gd name="connsiteY86" fmla="*/ 234315 h 264795"/>
                <a:gd name="connsiteX87" fmla="*/ 11430 w 344987"/>
                <a:gd name="connsiteY87" fmla="*/ 247650 h 264795"/>
                <a:gd name="connsiteX88" fmla="*/ 5715 w 344987"/>
                <a:gd name="connsiteY88" fmla="*/ 255270 h 264795"/>
                <a:gd name="connsiteX89" fmla="*/ 0 w 344987"/>
                <a:gd name="connsiteY89" fmla="*/ 260985 h 264795"/>
                <a:gd name="connsiteX90" fmla="*/ 5715 w 344987"/>
                <a:gd name="connsiteY90" fmla="*/ 259080 h 264795"/>
                <a:gd name="connsiteX91" fmla="*/ 13335 w 344987"/>
                <a:gd name="connsiteY91" fmla="*/ 249555 h 264795"/>
                <a:gd name="connsiteX92" fmla="*/ 49530 w 344987"/>
                <a:gd name="connsiteY92" fmla="*/ 224790 h 264795"/>
                <a:gd name="connsiteX93" fmla="*/ 62865 w 344987"/>
                <a:gd name="connsiteY93" fmla="*/ 213360 h 264795"/>
                <a:gd name="connsiteX94" fmla="*/ 78105 w 344987"/>
                <a:gd name="connsiteY94" fmla="*/ 203835 h 264795"/>
                <a:gd name="connsiteX95" fmla="*/ 91440 w 344987"/>
                <a:gd name="connsiteY95" fmla="*/ 190500 h 264795"/>
                <a:gd name="connsiteX96" fmla="*/ 106680 w 344987"/>
                <a:gd name="connsiteY96" fmla="*/ 180975 h 264795"/>
                <a:gd name="connsiteX97" fmla="*/ 140970 w 344987"/>
                <a:gd name="connsiteY97" fmla="*/ 154305 h 264795"/>
                <a:gd name="connsiteX98" fmla="*/ 163830 w 344987"/>
                <a:gd name="connsiteY98" fmla="*/ 139065 h 264795"/>
                <a:gd name="connsiteX99" fmla="*/ 173355 w 344987"/>
                <a:gd name="connsiteY99" fmla="*/ 131445 h 264795"/>
                <a:gd name="connsiteX100" fmla="*/ 182880 w 344987"/>
                <a:gd name="connsiteY100" fmla="*/ 127635 h 264795"/>
                <a:gd name="connsiteX101" fmla="*/ 217170 w 344987"/>
                <a:gd name="connsiteY101" fmla="*/ 104775 h 264795"/>
                <a:gd name="connsiteX102" fmla="*/ 234315 w 344987"/>
                <a:gd name="connsiteY102" fmla="*/ 93345 h 264795"/>
                <a:gd name="connsiteX103" fmla="*/ 249555 w 344987"/>
                <a:gd name="connsiteY103" fmla="*/ 85725 h 264795"/>
                <a:gd name="connsiteX104" fmla="*/ 260985 w 344987"/>
                <a:gd name="connsiteY104" fmla="*/ 78105 h 264795"/>
                <a:gd name="connsiteX105" fmla="*/ 268605 w 344987"/>
                <a:gd name="connsiteY105" fmla="*/ 74295 h 264795"/>
                <a:gd name="connsiteX106" fmla="*/ 274320 w 344987"/>
                <a:gd name="connsiteY106" fmla="*/ 68580 h 264795"/>
                <a:gd name="connsiteX107" fmla="*/ 289560 w 344987"/>
                <a:gd name="connsiteY107" fmla="*/ 60960 h 264795"/>
                <a:gd name="connsiteX108" fmla="*/ 302895 w 344987"/>
                <a:gd name="connsiteY108" fmla="*/ 51435 h 264795"/>
                <a:gd name="connsiteX109" fmla="*/ 314325 w 344987"/>
                <a:gd name="connsiteY109" fmla="*/ 45720 h 264795"/>
                <a:gd name="connsiteX110" fmla="*/ 327660 w 344987"/>
                <a:gd name="connsiteY110" fmla="*/ 36195 h 264795"/>
                <a:gd name="connsiteX111" fmla="*/ 321945 w 344987"/>
                <a:gd name="connsiteY111" fmla="*/ 41910 h 264795"/>
                <a:gd name="connsiteX112" fmla="*/ 314325 w 344987"/>
                <a:gd name="connsiteY112" fmla="*/ 55245 h 264795"/>
                <a:gd name="connsiteX113" fmla="*/ 295275 w 344987"/>
                <a:gd name="connsiteY113" fmla="*/ 74295 h 264795"/>
                <a:gd name="connsiteX114" fmla="*/ 280035 w 344987"/>
                <a:gd name="connsiteY114" fmla="*/ 89535 h 264795"/>
                <a:gd name="connsiteX115" fmla="*/ 268605 w 344987"/>
                <a:gd name="connsiteY115" fmla="*/ 100965 h 264795"/>
                <a:gd name="connsiteX116" fmla="*/ 255270 w 344987"/>
                <a:gd name="connsiteY116" fmla="*/ 114300 h 264795"/>
                <a:gd name="connsiteX117" fmla="*/ 226695 w 344987"/>
                <a:gd name="connsiteY117" fmla="*/ 135255 h 264795"/>
                <a:gd name="connsiteX118" fmla="*/ 213360 w 344987"/>
                <a:gd name="connsiteY118" fmla="*/ 146685 h 264795"/>
                <a:gd name="connsiteX119" fmla="*/ 160020 w 344987"/>
                <a:gd name="connsiteY119" fmla="*/ 190500 h 264795"/>
                <a:gd name="connsiteX120" fmla="*/ 150495 w 344987"/>
                <a:gd name="connsiteY120" fmla="*/ 201930 h 264795"/>
                <a:gd name="connsiteX121" fmla="*/ 133350 w 344987"/>
                <a:gd name="connsiteY121" fmla="*/ 213360 h 264795"/>
                <a:gd name="connsiteX122" fmla="*/ 120015 w 344987"/>
                <a:gd name="connsiteY122" fmla="*/ 226695 h 264795"/>
                <a:gd name="connsiteX123" fmla="*/ 102870 w 344987"/>
                <a:gd name="connsiteY123" fmla="*/ 238125 h 264795"/>
                <a:gd name="connsiteX124" fmla="*/ 97155 w 344987"/>
                <a:gd name="connsiteY124" fmla="*/ 243840 h 264795"/>
                <a:gd name="connsiteX125" fmla="*/ 89535 w 344987"/>
                <a:gd name="connsiteY125" fmla="*/ 249555 h 264795"/>
                <a:gd name="connsiteX126" fmla="*/ 78105 w 344987"/>
                <a:gd name="connsiteY126" fmla="*/ 257175 h 264795"/>
                <a:gd name="connsiteX127" fmla="*/ 72390 w 344987"/>
                <a:gd name="connsiteY127" fmla="*/ 264795 h 26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344987" h="264795">
                  <a:moveTo>
                    <a:pt x="59055" y="137160"/>
                  </a:moveTo>
                  <a:cubicBezTo>
                    <a:pt x="58420" y="140335"/>
                    <a:pt x="57935" y="143544"/>
                    <a:pt x="57150" y="146685"/>
                  </a:cubicBezTo>
                  <a:cubicBezTo>
                    <a:pt x="53931" y="159562"/>
                    <a:pt x="49041" y="152917"/>
                    <a:pt x="78105" y="150495"/>
                  </a:cubicBezTo>
                  <a:cubicBezTo>
                    <a:pt x="94483" y="139576"/>
                    <a:pt x="73761" y="152667"/>
                    <a:pt x="89535" y="144780"/>
                  </a:cubicBezTo>
                  <a:cubicBezTo>
                    <a:pt x="104307" y="137394"/>
                    <a:pt x="86600" y="143853"/>
                    <a:pt x="100965" y="139065"/>
                  </a:cubicBezTo>
                  <a:cubicBezTo>
                    <a:pt x="114265" y="125765"/>
                    <a:pt x="99529" y="138797"/>
                    <a:pt x="112395" y="131445"/>
                  </a:cubicBezTo>
                  <a:cubicBezTo>
                    <a:pt x="115152" y="129870"/>
                    <a:pt x="117258" y="127305"/>
                    <a:pt x="120015" y="125730"/>
                  </a:cubicBezTo>
                  <a:cubicBezTo>
                    <a:pt x="121758" y="124734"/>
                    <a:pt x="123934" y="124723"/>
                    <a:pt x="125730" y="123825"/>
                  </a:cubicBezTo>
                  <a:cubicBezTo>
                    <a:pt x="132871" y="120254"/>
                    <a:pt x="131299" y="118614"/>
                    <a:pt x="139065" y="114300"/>
                  </a:cubicBezTo>
                  <a:cubicBezTo>
                    <a:pt x="142054" y="112639"/>
                    <a:pt x="145658" y="112249"/>
                    <a:pt x="148590" y="110490"/>
                  </a:cubicBezTo>
                  <a:cubicBezTo>
                    <a:pt x="152077" y="108398"/>
                    <a:pt x="154667" y="105025"/>
                    <a:pt x="158115" y="102870"/>
                  </a:cubicBezTo>
                  <a:cubicBezTo>
                    <a:pt x="159818" y="101806"/>
                    <a:pt x="162034" y="101863"/>
                    <a:pt x="163830" y="100965"/>
                  </a:cubicBezTo>
                  <a:cubicBezTo>
                    <a:pt x="167142" y="99309"/>
                    <a:pt x="170231" y="97238"/>
                    <a:pt x="173355" y="95250"/>
                  </a:cubicBezTo>
                  <a:cubicBezTo>
                    <a:pt x="177218" y="92792"/>
                    <a:pt x="180975" y="90170"/>
                    <a:pt x="184785" y="87630"/>
                  </a:cubicBezTo>
                  <a:cubicBezTo>
                    <a:pt x="186690" y="86360"/>
                    <a:pt x="188328" y="84544"/>
                    <a:pt x="190500" y="83820"/>
                  </a:cubicBezTo>
                  <a:lnTo>
                    <a:pt x="201930" y="80010"/>
                  </a:lnTo>
                  <a:cubicBezTo>
                    <a:pt x="203835" y="79375"/>
                    <a:pt x="205781" y="78851"/>
                    <a:pt x="207645" y="78105"/>
                  </a:cubicBezTo>
                  <a:cubicBezTo>
                    <a:pt x="210820" y="76835"/>
                    <a:pt x="213956" y="75464"/>
                    <a:pt x="217170" y="74295"/>
                  </a:cubicBezTo>
                  <a:cubicBezTo>
                    <a:pt x="220944" y="72923"/>
                    <a:pt x="224790" y="71755"/>
                    <a:pt x="228600" y="70485"/>
                  </a:cubicBezTo>
                  <a:cubicBezTo>
                    <a:pt x="228625" y="70477"/>
                    <a:pt x="240030" y="66675"/>
                    <a:pt x="240030" y="66675"/>
                  </a:cubicBezTo>
                  <a:cubicBezTo>
                    <a:pt x="242570" y="66040"/>
                    <a:pt x="245199" y="65689"/>
                    <a:pt x="247650" y="64770"/>
                  </a:cubicBezTo>
                  <a:cubicBezTo>
                    <a:pt x="250309" y="63773"/>
                    <a:pt x="252633" y="62015"/>
                    <a:pt x="255270" y="60960"/>
                  </a:cubicBezTo>
                  <a:cubicBezTo>
                    <a:pt x="258999" y="59468"/>
                    <a:pt x="262890" y="58420"/>
                    <a:pt x="266700" y="57150"/>
                  </a:cubicBezTo>
                  <a:lnTo>
                    <a:pt x="272415" y="55245"/>
                  </a:lnTo>
                  <a:cubicBezTo>
                    <a:pt x="289750" y="42244"/>
                    <a:pt x="281495" y="45355"/>
                    <a:pt x="295275" y="41910"/>
                  </a:cubicBezTo>
                  <a:cubicBezTo>
                    <a:pt x="315697" y="28295"/>
                    <a:pt x="284703" y="49498"/>
                    <a:pt x="306705" y="32385"/>
                  </a:cubicBezTo>
                  <a:cubicBezTo>
                    <a:pt x="310319" y="29574"/>
                    <a:pt x="313791" y="26213"/>
                    <a:pt x="318135" y="24765"/>
                  </a:cubicBezTo>
                  <a:cubicBezTo>
                    <a:pt x="320040" y="24130"/>
                    <a:pt x="322095" y="23835"/>
                    <a:pt x="323850" y="22860"/>
                  </a:cubicBezTo>
                  <a:cubicBezTo>
                    <a:pt x="343501" y="11943"/>
                    <a:pt x="328063" y="17646"/>
                    <a:pt x="340995" y="13335"/>
                  </a:cubicBezTo>
                  <a:cubicBezTo>
                    <a:pt x="342265" y="11430"/>
                    <a:pt x="345829" y="9668"/>
                    <a:pt x="344805" y="7620"/>
                  </a:cubicBezTo>
                  <a:cubicBezTo>
                    <a:pt x="343634" y="5278"/>
                    <a:pt x="339636" y="6634"/>
                    <a:pt x="337185" y="5715"/>
                  </a:cubicBezTo>
                  <a:cubicBezTo>
                    <a:pt x="317261" y="-1756"/>
                    <a:pt x="341504" y="4890"/>
                    <a:pt x="321945" y="0"/>
                  </a:cubicBezTo>
                  <a:cubicBezTo>
                    <a:pt x="314960" y="635"/>
                    <a:pt x="307897" y="686"/>
                    <a:pt x="300990" y="1905"/>
                  </a:cubicBezTo>
                  <a:cubicBezTo>
                    <a:pt x="280830" y="5463"/>
                    <a:pt x="297903" y="5426"/>
                    <a:pt x="278130" y="13335"/>
                  </a:cubicBezTo>
                  <a:cubicBezTo>
                    <a:pt x="274955" y="14605"/>
                    <a:pt x="271825" y="15995"/>
                    <a:pt x="268605" y="17145"/>
                  </a:cubicBezTo>
                  <a:cubicBezTo>
                    <a:pt x="254933" y="22028"/>
                    <a:pt x="241038" y="26184"/>
                    <a:pt x="226695" y="28575"/>
                  </a:cubicBezTo>
                  <a:cubicBezTo>
                    <a:pt x="222266" y="29313"/>
                    <a:pt x="217805" y="29845"/>
                    <a:pt x="213360" y="30480"/>
                  </a:cubicBezTo>
                  <a:cubicBezTo>
                    <a:pt x="211455" y="31115"/>
                    <a:pt x="209605" y="31949"/>
                    <a:pt x="207645" y="32385"/>
                  </a:cubicBezTo>
                  <a:cubicBezTo>
                    <a:pt x="203874" y="33223"/>
                    <a:pt x="199941" y="33274"/>
                    <a:pt x="196215" y="34290"/>
                  </a:cubicBezTo>
                  <a:cubicBezTo>
                    <a:pt x="192916" y="35190"/>
                    <a:pt x="189965" y="37117"/>
                    <a:pt x="186690" y="38100"/>
                  </a:cubicBezTo>
                  <a:cubicBezTo>
                    <a:pt x="183589" y="39030"/>
                    <a:pt x="180340" y="39370"/>
                    <a:pt x="177165" y="40005"/>
                  </a:cubicBezTo>
                  <a:cubicBezTo>
                    <a:pt x="165427" y="47830"/>
                    <a:pt x="178403" y="40227"/>
                    <a:pt x="161925" y="45720"/>
                  </a:cubicBezTo>
                  <a:cubicBezTo>
                    <a:pt x="159231" y="46618"/>
                    <a:pt x="156915" y="48411"/>
                    <a:pt x="154305" y="49530"/>
                  </a:cubicBezTo>
                  <a:cubicBezTo>
                    <a:pt x="149737" y="51488"/>
                    <a:pt x="145803" y="51959"/>
                    <a:pt x="140970" y="53340"/>
                  </a:cubicBezTo>
                  <a:cubicBezTo>
                    <a:pt x="134916" y="55070"/>
                    <a:pt x="132172" y="56639"/>
                    <a:pt x="125730" y="59055"/>
                  </a:cubicBezTo>
                  <a:cubicBezTo>
                    <a:pt x="123850" y="59760"/>
                    <a:pt x="121770" y="59985"/>
                    <a:pt x="120015" y="60960"/>
                  </a:cubicBezTo>
                  <a:cubicBezTo>
                    <a:pt x="116012" y="63184"/>
                    <a:pt x="113027" y="67469"/>
                    <a:pt x="108585" y="68580"/>
                  </a:cubicBezTo>
                  <a:cubicBezTo>
                    <a:pt x="101309" y="70399"/>
                    <a:pt x="98614" y="70708"/>
                    <a:pt x="91440" y="74295"/>
                  </a:cubicBezTo>
                  <a:cubicBezTo>
                    <a:pt x="89392" y="75319"/>
                    <a:pt x="87817" y="77175"/>
                    <a:pt x="85725" y="78105"/>
                  </a:cubicBezTo>
                  <a:cubicBezTo>
                    <a:pt x="70485" y="84878"/>
                    <a:pt x="75655" y="78468"/>
                    <a:pt x="59055" y="89535"/>
                  </a:cubicBezTo>
                  <a:lnTo>
                    <a:pt x="47625" y="97155"/>
                  </a:lnTo>
                  <a:cubicBezTo>
                    <a:pt x="49530" y="98425"/>
                    <a:pt x="51082" y="100589"/>
                    <a:pt x="53340" y="100965"/>
                  </a:cubicBezTo>
                  <a:cubicBezTo>
                    <a:pt x="56562" y="101502"/>
                    <a:pt x="68407" y="93431"/>
                    <a:pt x="68580" y="93345"/>
                  </a:cubicBezTo>
                  <a:cubicBezTo>
                    <a:pt x="70376" y="92447"/>
                    <a:pt x="72449" y="92231"/>
                    <a:pt x="74295" y="91440"/>
                  </a:cubicBezTo>
                  <a:cubicBezTo>
                    <a:pt x="76905" y="90321"/>
                    <a:pt x="79305" y="88749"/>
                    <a:pt x="81915" y="87630"/>
                  </a:cubicBezTo>
                  <a:cubicBezTo>
                    <a:pt x="83761" y="86839"/>
                    <a:pt x="85784" y="86516"/>
                    <a:pt x="87630" y="85725"/>
                  </a:cubicBezTo>
                  <a:cubicBezTo>
                    <a:pt x="97790" y="81371"/>
                    <a:pt x="92030" y="82563"/>
                    <a:pt x="100965" y="80010"/>
                  </a:cubicBezTo>
                  <a:cubicBezTo>
                    <a:pt x="103482" y="79291"/>
                    <a:pt x="106068" y="78824"/>
                    <a:pt x="108585" y="78105"/>
                  </a:cubicBezTo>
                  <a:cubicBezTo>
                    <a:pt x="110516" y="77553"/>
                    <a:pt x="112363" y="76728"/>
                    <a:pt x="114300" y="76200"/>
                  </a:cubicBezTo>
                  <a:cubicBezTo>
                    <a:pt x="119352" y="74822"/>
                    <a:pt x="124535" y="73930"/>
                    <a:pt x="129540" y="72390"/>
                  </a:cubicBezTo>
                  <a:cubicBezTo>
                    <a:pt x="132808" y="71384"/>
                    <a:pt x="135863" y="69781"/>
                    <a:pt x="139065" y="68580"/>
                  </a:cubicBezTo>
                  <a:cubicBezTo>
                    <a:pt x="147601" y="65379"/>
                    <a:pt x="142392" y="67772"/>
                    <a:pt x="152400" y="64770"/>
                  </a:cubicBezTo>
                  <a:cubicBezTo>
                    <a:pt x="156247" y="63616"/>
                    <a:pt x="160160" y="62591"/>
                    <a:pt x="163830" y="60960"/>
                  </a:cubicBezTo>
                  <a:cubicBezTo>
                    <a:pt x="165922" y="60030"/>
                    <a:pt x="167352" y="57808"/>
                    <a:pt x="169545" y="57150"/>
                  </a:cubicBezTo>
                  <a:cubicBezTo>
                    <a:pt x="173846" y="55860"/>
                    <a:pt x="178442" y="55928"/>
                    <a:pt x="182880" y="55245"/>
                  </a:cubicBezTo>
                  <a:cubicBezTo>
                    <a:pt x="186698" y="54658"/>
                    <a:pt x="190522" y="54098"/>
                    <a:pt x="194310" y="53340"/>
                  </a:cubicBezTo>
                  <a:cubicBezTo>
                    <a:pt x="200051" y="52192"/>
                    <a:pt x="205756" y="50871"/>
                    <a:pt x="211455" y="49530"/>
                  </a:cubicBezTo>
                  <a:cubicBezTo>
                    <a:pt x="216552" y="48331"/>
                    <a:pt x="221560" y="46747"/>
                    <a:pt x="226695" y="45720"/>
                  </a:cubicBezTo>
                  <a:cubicBezTo>
                    <a:pt x="229870" y="45085"/>
                    <a:pt x="233059" y="44517"/>
                    <a:pt x="236220" y="43815"/>
                  </a:cubicBezTo>
                  <a:cubicBezTo>
                    <a:pt x="238776" y="43247"/>
                    <a:pt x="241273" y="42423"/>
                    <a:pt x="243840" y="41910"/>
                  </a:cubicBezTo>
                  <a:cubicBezTo>
                    <a:pt x="250448" y="40588"/>
                    <a:pt x="262200" y="39015"/>
                    <a:pt x="268605" y="38100"/>
                  </a:cubicBezTo>
                  <a:lnTo>
                    <a:pt x="281940" y="40005"/>
                  </a:lnTo>
                  <a:cubicBezTo>
                    <a:pt x="284129" y="42632"/>
                    <a:pt x="279767" y="46528"/>
                    <a:pt x="278130" y="49530"/>
                  </a:cubicBezTo>
                  <a:cubicBezTo>
                    <a:pt x="269769" y="64859"/>
                    <a:pt x="273305" y="56747"/>
                    <a:pt x="264795" y="66675"/>
                  </a:cubicBezTo>
                  <a:cubicBezTo>
                    <a:pt x="258237" y="74327"/>
                    <a:pt x="257270" y="79312"/>
                    <a:pt x="247650" y="85725"/>
                  </a:cubicBezTo>
                  <a:cubicBezTo>
                    <a:pt x="241935" y="89535"/>
                    <a:pt x="236094" y="93163"/>
                    <a:pt x="230505" y="97155"/>
                  </a:cubicBezTo>
                  <a:cubicBezTo>
                    <a:pt x="222571" y="102822"/>
                    <a:pt x="216421" y="109620"/>
                    <a:pt x="207645" y="114300"/>
                  </a:cubicBezTo>
                  <a:cubicBezTo>
                    <a:pt x="202858" y="116853"/>
                    <a:pt x="197192" y="117462"/>
                    <a:pt x="192405" y="120015"/>
                  </a:cubicBezTo>
                  <a:cubicBezTo>
                    <a:pt x="187585" y="122586"/>
                    <a:pt x="183769" y="126755"/>
                    <a:pt x="179070" y="129540"/>
                  </a:cubicBezTo>
                  <a:cubicBezTo>
                    <a:pt x="166601" y="136929"/>
                    <a:pt x="153694" y="143554"/>
                    <a:pt x="140970" y="150495"/>
                  </a:cubicBezTo>
                  <a:cubicBezTo>
                    <a:pt x="132739" y="154985"/>
                    <a:pt x="123606" y="158074"/>
                    <a:pt x="116205" y="163830"/>
                  </a:cubicBezTo>
                  <a:cubicBezTo>
                    <a:pt x="110490" y="168275"/>
                    <a:pt x="105268" y="173440"/>
                    <a:pt x="99060" y="177165"/>
                  </a:cubicBezTo>
                  <a:cubicBezTo>
                    <a:pt x="95885" y="179070"/>
                    <a:pt x="92497" y="180658"/>
                    <a:pt x="89535" y="182880"/>
                  </a:cubicBezTo>
                  <a:cubicBezTo>
                    <a:pt x="82315" y="188295"/>
                    <a:pt x="75547" y="194288"/>
                    <a:pt x="68580" y="200025"/>
                  </a:cubicBezTo>
                  <a:lnTo>
                    <a:pt x="45720" y="219075"/>
                  </a:lnTo>
                  <a:cubicBezTo>
                    <a:pt x="42573" y="221650"/>
                    <a:pt x="39070" y="223820"/>
                    <a:pt x="36195" y="226695"/>
                  </a:cubicBezTo>
                  <a:cubicBezTo>
                    <a:pt x="33655" y="229235"/>
                    <a:pt x="31317" y="231995"/>
                    <a:pt x="28575" y="234315"/>
                  </a:cubicBezTo>
                  <a:cubicBezTo>
                    <a:pt x="23048" y="238992"/>
                    <a:pt x="15774" y="241858"/>
                    <a:pt x="11430" y="247650"/>
                  </a:cubicBezTo>
                  <a:cubicBezTo>
                    <a:pt x="9525" y="250190"/>
                    <a:pt x="7781" y="252859"/>
                    <a:pt x="5715" y="255270"/>
                  </a:cubicBezTo>
                  <a:cubicBezTo>
                    <a:pt x="3962" y="257315"/>
                    <a:pt x="0" y="258291"/>
                    <a:pt x="0" y="260985"/>
                  </a:cubicBezTo>
                  <a:cubicBezTo>
                    <a:pt x="0" y="262993"/>
                    <a:pt x="3810" y="259715"/>
                    <a:pt x="5715" y="259080"/>
                  </a:cubicBezTo>
                  <a:cubicBezTo>
                    <a:pt x="8255" y="255905"/>
                    <a:pt x="10262" y="252218"/>
                    <a:pt x="13335" y="249555"/>
                  </a:cubicBezTo>
                  <a:cubicBezTo>
                    <a:pt x="38594" y="227663"/>
                    <a:pt x="27341" y="241062"/>
                    <a:pt x="49530" y="224790"/>
                  </a:cubicBezTo>
                  <a:cubicBezTo>
                    <a:pt x="54251" y="221328"/>
                    <a:pt x="58144" y="216822"/>
                    <a:pt x="62865" y="213360"/>
                  </a:cubicBezTo>
                  <a:cubicBezTo>
                    <a:pt x="67696" y="209817"/>
                    <a:pt x="73427" y="207577"/>
                    <a:pt x="78105" y="203835"/>
                  </a:cubicBezTo>
                  <a:cubicBezTo>
                    <a:pt x="83014" y="199908"/>
                    <a:pt x="86531" y="194427"/>
                    <a:pt x="91440" y="190500"/>
                  </a:cubicBezTo>
                  <a:cubicBezTo>
                    <a:pt x="96118" y="186758"/>
                    <a:pt x="101843" y="184510"/>
                    <a:pt x="106680" y="180975"/>
                  </a:cubicBezTo>
                  <a:cubicBezTo>
                    <a:pt x="118371" y="172431"/>
                    <a:pt x="128922" y="162337"/>
                    <a:pt x="140970" y="154305"/>
                  </a:cubicBezTo>
                  <a:cubicBezTo>
                    <a:pt x="148590" y="149225"/>
                    <a:pt x="156679" y="144786"/>
                    <a:pt x="163830" y="139065"/>
                  </a:cubicBezTo>
                  <a:cubicBezTo>
                    <a:pt x="167005" y="136525"/>
                    <a:pt x="169868" y="133537"/>
                    <a:pt x="173355" y="131445"/>
                  </a:cubicBezTo>
                  <a:cubicBezTo>
                    <a:pt x="176287" y="129686"/>
                    <a:pt x="179705" y="128905"/>
                    <a:pt x="182880" y="127635"/>
                  </a:cubicBezTo>
                  <a:cubicBezTo>
                    <a:pt x="200697" y="109818"/>
                    <a:pt x="184980" y="123710"/>
                    <a:pt x="217170" y="104775"/>
                  </a:cubicBezTo>
                  <a:cubicBezTo>
                    <a:pt x="249160" y="85958"/>
                    <a:pt x="197102" y="113383"/>
                    <a:pt x="234315" y="93345"/>
                  </a:cubicBezTo>
                  <a:cubicBezTo>
                    <a:pt x="239316" y="90652"/>
                    <a:pt x="244829" y="88875"/>
                    <a:pt x="249555" y="85725"/>
                  </a:cubicBezTo>
                  <a:cubicBezTo>
                    <a:pt x="253365" y="83185"/>
                    <a:pt x="257058" y="80461"/>
                    <a:pt x="260985" y="78105"/>
                  </a:cubicBezTo>
                  <a:cubicBezTo>
                    <a:pt x="263420" y="76644"/>
                    <a:pt x="266294" y="75946"/>
                    <a:pt x="268605" y="74295"/>
                  </a:cubicBezTo>
                  <a:cubicBezTo>
                    <a:pt x="270797" y="72729"/>
                    <a:pt x="272047" y="70026"/>
                    <a:pt x="274320" y="68580"/>
                  </a:cubicBezTo>
                  <a:cubicBezTo>
                    <a:pt x="279112" y="65531"/>
                    <a:pt x="285016" y="64368"/>
                    <a:pt x="289560" y="60960"/>
                  </a:cubicBezTo>
                  <a:cubicBezTo>
                    <a:pt x="292389" y="58838"/>
                    <a:pt x="299314" y="53425"/>
                    <a:pt x="302895" y="51435"/>
                  </a:cubicBezTo>
                  <a:cubicBezTo>
                    <a:pt x="306619" y="49366"/>
                    <a:pt x="310835" y="48163"/>
                    <a:pt x="314325" y="45720"/>
                  </a:cubicBezTo>
                  <a:cubicBezTo>
                    <a:pt x="330761" y="34215"/>
                    <a:pt x="314403" y="40614"/>
                    <a:pt x="327660" y="36195"/>
                  </a:cubicBezTo>
                  <a:cubicBezTo>
                    <a:pt x="325755" y="38100"/>
                    <a:pt x="323511" y="39718"/>
                    <a:pt x="321945" y="41910"/>
                  </a:cubicBezTo>
                  <a:cubicBezTo>
                    <a:pt x="316741" y="49196"/>
                    <a:pt x="320009" y="49088"/>
                    <a:pt x="314325" y="55245"/>
                  </a:cubicBezTo>
                  <a:cubicBezTo>
                    <a:pt x="308234" y="61844"/>
                    <a:pt x="301625" y="67945"/>
                    <a:pt x="295275" y="74295"/>
                  </a:cubicBezTo>
                  <a:lnTo>
                    <a:pt x="280035" y="89535"/>
                  </a:lnTo>
                  <a:lnTo>
                    <a:pt x="268605" y="100965"/>
                  </a:lnTo>
                  <a:cubicBezTo>
                    <a:pt x="264160" y="105410"/>
                    <a:pt x="260339" y="110583"/>
                    <a:pt x="255270" y="114300"/>
                  </a:cubicBezTo>
                  <a:cubicBezTo>
                    <a:pt x="245745" y="121285"/>
                    <a:pt x="235663" y="127568"/>
                    <a:pt x="226695" y="135255"/>
                  </a:cubicBezTo>
                  <a:cubicBezTo>
                    <a:pt x="222250" y="139065"/>
                    <a:pt x="217963" y="143068"/>
                    <a:pt x="213360" y="146685"/>
                  </a:cubicBezTo>
                  <a:cubicBezTo>
                    <a:pt x="183564" y="170096"/>
                    <a:pt x="179506" y="169390"/>
                    <a:pt x="160020" y="190500"/>
                  </a:cubicBezTo>
                  <a:cubicBezTo>
                    <a:pt x="156656" y="194144"/>
                    <a:pt x="154002" y="198423"/>
                    <a:pt x="150495" y="201930"/>
                  </a:cubicBezTo>
                  <a:cubicBezTo>
                    <a:pt x="141083" y="211342"/>
                    <a:pt x="144233" y="204291"/>
                    <a:pt x="133350" y="213360"/>
                  </a:cubicBezTo>
                  <a:cubicBezTo>
                    <a:pt x="128521" y="217384"/>
                    <a:pt x="124894" y="222731"/>
                    <a:pt x="120015" y="226695"/>
                  </a:cubicBezTo>
                  <a:cubicBezTo>
                    <a:pt x="114684" y="231026"/>
                    <a:pt x="108365" y="234004"/>
                    <a:pt x="102870" y="238125"/>
                  </a:cubicBezTo>
                  <a:cubicBezTo>
                    <a:pt x="100715" y="239741"/>
                    <a:pt x="99200" y="242087"/>
                    <a:pt x="97155" y="243840"/>
                  </a:cubicBezTo>
                  <a:cubicBezTo>
                    <a:pt x="94744" y="245906"/>
                    <a:pt x="92136" y="247734"/>
                    <a:pt x="89535" y="249555"/>
                  </a:cubicBezTo>
                  <a:cubicBezTo>
                    <a:pt x="85784" y="252181"/>
                    <a:pt x="78105" y="257175"/>
                    <a:pt x="78105" y="257175"/>
                  </a:cubicBezTo>
                  <a:cubicBezTo>
                    <a:pt x="73797" y="263637"/>
                    <a:pt x="75914" y="261271"/>
                    <a:pt x="72390" y="264795"/>
                  </a:cubicBezTo>
                </a:path>
              </a:pathLst>
            </a:cu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grpSp>
      <p:sp>
        <p:nvSpPr>
          <p:cNvPr id="77" name="流程圖: 接點 76"/>
          <p:cNvSpPr/>
          <p:nvPr/>
        </p:nvSpPr>
        <p:spPr>
          <a:xfrm>
            <a:off x="8244409" y="5085185"/>
            <a:ext cx="184388" cy="184388"/>
          </a:xfrm>
          <a:prstGeom prst="flowChartConnector">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cxnSp>
        <p:nvCxnSpPr>
          <p:cNvPr id="81" name="直線接點 80"/>
          <p:cNvCxnSpPr/>
          <p:nvPr/>
        </p:nvCxnSpPr>
        <p:spPr>
          <a:xfrm flipH="1" flipV="1">
            <a:off x="8028385" y="4725145"/>
            <a:ext cx="328404" cy="4636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文字方塊 83"/>
          <p:cNvSpPr txBox="1"/>
          <p:nvPr/>
        </p:nvSpPr>
        <p:spPr>
          <a:xfrm>
            <a:off x="7380312" y="4365104"/>
            <a:ext cx="891270" cy="369332"/>
          </a:xfrm>
          <a:prstGeom prst="rect">
            <a:avLst/>
          </a:prstGeom>
          <a:noFill/>
        </p:spPr>
        <p:txBody>
          <a:bodyPr wrap="none" rtlCol="0">
            <a:spAutoFit/>
          </a:bodyPr>
          <a:lstStyle/>
          <a:p>
            <a:pPr fontAlgn="auto">
              <a:spcBef>
                <a:spcPts val="0"/>
              </a:spcBef>
              <a:spcAft>
                <a:spcPts val="0"/>
              </a:spcAft>
            </a:pPr>
            <a:r>
              <a:rPr kumimoji="0" lang="en-US" altLang="zh-TW" sz="1800" b="0" dirty="0">
                <a:solidFill>
                  <a:prstClr val="black"/>
                </a:solidFill>
                <a:latin typeface="Calibri"/>
                <a:ea typeface="新細明體"/>
              </a:rPr>
              <a:t>glucose</a:t>
            </a:r>
            <a:endParaRPr kumimoji="0" lang="zh-TW" altLang="en-US" sz="1800" b="0" dirty="0">
              <a:solidFill>
                <a:prstClr val="black"/>
              </a:solidFill>
              <a:latin typeface="Calibri"/>
              <a:ea typeface="新細明體"/>
            </a:endParaRPr>
          </a:p>
        </p:txBody>
      </p:sp>
      <p:sp>
        <p:nvSpPr>
          <p:cNvPr id="58" name="流程圖: 接點 57"/>
          <p:cNvSpPr/>
          <p:nvPr/>
        </p:nvSpPr>
        <p:spPr>
          <a:xfrm>
            <a:off x="8228419" y="5476111"/>
            <a:ext cx="184388" cy="184388"/>
          </a:xfrm>
          <a:prstGeom prst="flowChartConnector">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66" name="流程圖: 接點 65"/>
          <p:cNvSpPr/>
          <p:nvPr/>
        </p:nvSpPr>
        <p:spPr>
          <a:xfrm>
            <a:off x="7800971" y="5430105"/>
            <a:ext cx="184388" cy="184388"/>
          </a:xfrm>
          <a:prstGeom prst="flowChartConnector">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71" name="文字方塊 70"/>
          <p:cNvSpPr txBox="1"/>
          <p:nvPr/>
        </p:nvSpPr>
        <p:spPr>
          <a:xfrm>
            <a:off x="6230939" y="6042775"/>
            <a:ext cx="690061" cy="338554"/>
          </a:xfrm>
          <a:prstGeom prst="rect">
            <a:avLst/>
          </a:prstGeom>
          <a:noFill/>
        </p:spPr>
        <p:txBody>
          <a:bodyPr wrap="none" rtlCol="0">
            <a:spAutoFit/>
          </a:bodyPr>
          <a:lstStyle/>
          <a:p>
            <a:pPr fontAlgn="auto">
              <a:spcBef>
                <a:spcPts val="0"/>
              </a:spcBef>
              <a:spcAft>
                <a:spcPts val="0"/>
              </a:spcAft>
            </a:pPr>
            <a:r>
              <a:rPr kumimoji="0" lang="en-US" altLang="zh-TW" sz="1600" b="0" dirty="0">
                <a:solidFill>
                  <a:prstClr val="white"/>
                </a:solidFill>
                <a:latin typeface="Calibri"/>
                <a:ea typeface="新細明體"/>
              </a:rPr>
              <a:t>artery</a:t>
            </a:r>
            <a:endParaRPr kumimoji="0" lang="zh-TW" altLang="en-US" sz="1400" b="0" dirty="0">
              <a:solidFill>
                <a:prstClr val="white"/>
              </a:solidFill>
              <a:latin typeface="Calibri"/>
              <a:ea typeface="新細明體"/>
            </a:endParaRPr>
          </a:p>
        </p:txBody>
      </p:sp>
      <p:sp>
        <p:nvSpPr>
          <p:cNvPr id="73" name="流程圖: 接點 72"/>
          <p:cNvSpPr/>
          <p:nvPr/>
        </p:nvSpPr>
        <p:spPr>
          <a:xfrm>
            <a:off x="7464731" y="5954571"/>
            <a:ext cx="184388" cy="184388"/>
          </a:xfrm>
          <a:prstGeom prst="flowChartConnector">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65" name="流程圖: 接點 64"/>
          <p:cNvSpPr/>
          <p:nvPr/>
        </p:nvSpPr>
        <p:spPr>
          <a:xfrm>
            <a:off x="7866091" y="5768739"/>
            <a:ext cx="184388" cy="184388"/>
          </a:xfrm>
          <a:prstGeom prst="flowChartConnector">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78" name="流程圖: 接點 77"/>
          <p:cNvSpPr/>
          <p:nvPr/>
        </p:nvSpPr>
        <p:spPr>
          <a:xfrm>
            <a:off x="8255927" y="5919054"/>
            <a:ext cx="184388" cy="184388"/>
          </a:xfrm>
          <a:prstGeom prst="flowChartConnector">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grpSp>
        <p:nvGrpSpPr>
          <p:cNvPr id="20" name="群組 12"/>
          <p:cNvGrpSpPr/>
          <p:nvPr/>
        </p:nvGrpSpPr>
        <p:grpSpPr>
          <a:xfrm>
            <a:off x="4921993" y="5056243"/>
            <a:ext cx="2409335" cy="1106832"/>
            <a:chOff x="5763650" y="544333"/>
            <a:chExt cx="2409334" cy="1106832"/>
          </a:xfrm>
        </p:grpSpPr>
        <p:sp>
          <p:nvSpPr>
            <p:cNvPr id="12" name="爆炸 1 11"/>
            <p:cNvSpPr/>
            <p:nvPr/>
          </p:nvSpPr>
          <p:spPr>
            <a:xfrm>
              <a:off x="5763650" y="544333"/>
              <a:ext cx="2409334" cy="1106832"/>
            </a:xfrm>
            <a:prstGeom prst="irregularSeal1">
              <a:avLst/>
            </a:prstGeom>
            <a:solidFill>
              <a:srgbClr val="FFFF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11" name="矩形 10"/>
            <p:cNvSpPr/>
            <p:nvPr/>
          </p:nvSpPr>
          <p:spPr>
            <a:xfrm>
              <a:off x="6169913" y="885889"/>
              <a:ext cx="1597680" cy="369332"/>
            </a:xfrm>
            <a:prstGeom prst="rect">
              <a:avLst/>
            </a:prstGeom>
          </p:spPr>
          <p:txBody>
            <a:bodyPr wrap="none">
              <a:spAutoFit/>
            </a:bodyPr>
            <a:lstStyle/>
            <a:p>
              <a:pPr fontAlgn="auto">
                <a:spcBef>
                  <a:spcPts val="0"/>
                </a:spcBef>
                <a:spcAft>
                  <a:spcPts val="0"/>
                </a:spcAft>
              </a:pPr>
              <a:r>
                <a:rPr kumimoji="0" lang="zh-TW" altLang="en-US" sz="1800" dirty="0">
                  <a:solidFill>
                    <a:srgbClr val="FF0000"/>
                  </a:solidFill>
                  <a:latin typeface="Calibri"/>
                  <a:ea typeface="新細明體"/>
                </a:rPr>
                <a:t>Hyperglycemia</a:t>
              </a:r>
            </a:p>
          </p:txBody>
        </p:sp>
      </p:grpSp>
      <p:sp>
        <p:nvSpPr>
          <p:cNvPr id="68" name="文字方塊 67"/>
          <p:cNvSpPr txBox="1"/>
          <p:nvPr/>
        </p:nvSpPr>
        <p:spPr>
          <a:xfrm>
            <a:off x="251520" y="278940"/>
            <a:ext cx="8505945" cy="584775"/>
          </a:xfrm>
          <a:prstGeom prst="rect">
            <a:avLst/>
          </a:prstGeom>
          <a:noFill/>
        </p:spPr>
        <p:txBody>
          <a:bodyPr wrap="square" rtlCol="0">
            <a:spAutoFit/>
          </a:bodyPr>
          <a:lstStyle/>
          <a:p>
            <a:pPr fontAlgn="auto">
              <a:spcBef>
                <a:spcPts val="0"/>
              </a:spcBef>
              <a:spcAft>
                <a:spcPts val="0"/>
              </a:spcAft>
            </a:pPr>
            <a:r>
              <a:rPr kumimoji="0" lang="en-US" altLang="zh-TW" sz="3200" dirty="0">
                <a:solidFill>
                  <a:prstClr val="black"/>
                </a:solidFill>
                <a:latin typeface="Times New Roman" pitchFamily="18" charset="0"/>
                <a:ea typeface="新細明體"/>
                <a:cs typeface="Times New Roman" pitchFamily="18" charset="0"/>
              </a:rPr>
              <a:t>Type </a:t>
            </a:r>
            <a:r>
              <a:rPr kumimoji="0" lang="en-US" altLang="zh-TW" sz="3200" dirty="0" smtClean="0">
                <a:solidFill>
                  <a:prstClr val="black"/>
                </a:solidFill>
                <a:latin typeface="Times New Roman" pitchFamily="18" charset="0"/>
                <a:ea typeface="新細明體"/>
                <a:cs typeface="Times New Roman" pitchFamily="18" charset="0"/>
              </a:rPr>
              <a:t>1 Diabetes (T1D): </a:t>
            </a:r>
            <a:r>
              <a:rPr kumimoji="0" lang="en-US" altLang="zh-TW" sz="3200" dirty="0" smtClean="0">
                <a:solidFill>
                  <a:srgbClr val="0000CC"/>
                </a:solidFill>
                <a:latin typeface="Times New Roman" pitchFamily="18" charset="0"/>
                <a:ea typeface="新細明體"/>
                <a:cs typeface="Times New Roman" pitchFamily="18" charset="0"/>
              </a:rPr>
              <a:t>Autoimmune Diabetes </a:t>
            </a:r>
            <a:endParaRPr kumimoji="0" lang="en-US" altLang="zh-TW" sz="3200" dirty="0">
              <a:solidFill>
                <a:srgbClr val="0000CC"/>
              </a:solidFill>
              <a:latin typeface="Times New Roman" pitchFamily="18" charset="0"/>
              <a:ea typeface="新細明體"/>
              <a:cs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投影片編號版面配置區 3"/>
          <p:cNvSpPr>
            <a:spLocks noGrp="1"/>
          </p:cNvSpPr>
          <p:nvPr>
            <p:ph type="sldNum" sz="quarter" idx="12"/>
          </p:nvPr>
        </p:nvSpPr>
        <p:spPr/>
        <p:txBody>
          <a:bodyPr/>
          <a:lstStyle/>
          <a:p>
            <a:pPr>
              <a:defRPr/>
            </a:pPr>
            <a:fld id="{9F7959F3-FEAE-4272-816F-0CDC9D48C88C}" type="slidenum">
              <a:rPr lang="zh-TW" altLang="en-US">
                <a:solidFill>
                  <a:srgbClr val="000000"/>
                </a:solidFill>
              </a:rPr>
              <a:pPr>
                <a:defRPr/>
              </a:pPr>
              <a:t>30</a:t>
            </a:fld>
            <a:endParaRPr lang="en-US" altLang="zh-TW">
              <a:solidFill>
                <a:srgbClr val="000000"/>
              </a:solidFill>
            </a:endParaRPr>
          </a:p>
        </p:txBody>
      </p:sp>
      <p:pic>
        <p:nvPicPr>
          <p:cNvPr id="25603" name="Picture 4" descr="Strategy"/>
          <p:cNvPicPr>
            <a:picLocks noChangeAspect="1" noChangeArrowheads="1"/>
          </p:cNvPicPr>
          <p:nvPr/>
        </p:nvPicPr>
        <p:blipFill>
          <a:blip r:embed="rId2" cstate="print"/>
          <a:srcRect l="53160"/>
          <a:stretch>
            <a:fillRect/>
          </a:stretch>
        </p:blipFill>
        <p:spPr bwMode="auto">
          <a:xfrm>
            <a:off x="1651000" y="658813"/>
            <a:ext cx="5846763" cy="6191250"/>
          </a:xfrm>
          <a:prstGeom prst="rect">
            <a:avLst/>
          </a:prstGeom>
          <a:noFill/>
          <a:ln w="9525">
            <a:noFill/>
            <a:miter lim="800000"/>
            <a:headEnd/>
            <a:tailEnd/>
          </a:ln>
        </p:spPr>
      </p:pic>
      <p:sp>
        <p:nvSpPr>
          <p:cNvPr id="25604" name="Text Box 5"/>
          <p:cNvSpPr txBox="1">
            <a:spLocks noChangeArrowheads="1"/>
          </p:cNvSpPr>
          <p:nvPr/>
        </p:nvSpPr>
        <p:spPr bwMode="auto">
          <a:xfrm>
            <a:off x="250825" y="98425"/>
            <a:ext cx="8604250" cy="519113"/>
          </a:xfrm>
          <a:prstGeom prst="rect">
            <a:avLst/>
          </a:prstGeom>
          <a:noFill/>
          <a:ln w="9525">
            <a:noFill/>
            <a:miter lim="800000"/>
            <a:headEnd/>
            <a:tailEnd/>
          </a:ln>
        </p:spPr>
        <p:txBody>
          <a:bodyPr>
            <a:spAutoFit/>
          </a:bodyPr>
          <a:lstStyle/>
          <a:p>
            <a:pPr algn="ctr">
              <a:spcBef>
                <a:spcPct val="50000"/>
              </a:spcBef>
            </a:pPr>
            <a:r>
              <a:rPr lang="en-US" altLang="zh-TW" sz="2800">
                <a:solidFill>
                  <a:srgbClr val="0000CC"/>
                </a:solidFill>
              </a:rPr>
              <a:t>Membrane anchored anti-PEG reporter</a:t>
            </a:r>
          </a:p>
        </p:txBody>
      </p:sp>
      <p:sp>
        <p:nvSpPr>
          <p:cNvPr id="25605" name="Rectangle 6"/>
          <p:cNvSpPr>
            <a:spLocks noChangeArrowheads="1"/>
          </p:cNvSpPr>
          <p:nvPr/>
        </p:nvSpPr>
        <p:spPr bwMode="auto">
          <a:xfrm>
            <a:off x="1601788" y="728663"/>
            <a:ext cx="720725" cy="630237"/>
          </a:xfrm>
          <a:prstGeom prst="rect">
            <a:avLst/>
          </a:prstGeom>
          <a:solidFill>
            <a:schemeClr val="bg1"/>
          </a:solidFill>
          <a:ln w="9525">
            <a:noFill/>
            <a:miter lim="800000"/>
            <a:headEnd/>
            <a:tailEnd/>
          </a:ln>
        </p:spPr>
        <p:txBody>
          <a:bodyPr wrap="none" anchor="ctr"/>
          <a:lstStyle/>
          <a:p>
            <a:endParaRPr lang="zh-TW" altLang="en-US">
              <a:solidFill>
                <a:srgbClr val="000000"/>
              </a:solidFill>
            </a:endParaRPr>
          </a:p>
        </p:txBody>
      </p:sp>
      <p:sp>
        <p:nvSpPr>
          <p:cNvPr id="25606" name="Text Box 7"/>
          <p:cNvSpPr txBox="1">
            <a:spLocks noChangeArrowheads="1"/>
          </p:cNvSpPr>
          <p:nvPr/>
        </p:nvSpPr>
        <p:spPr bwMode="auto">
          <a:xfrm>
            <a:off x="5651500" y="5446713"/>
            <a:ext cx="2744788" cy="457200"/>
          </a:xfrm>
          <a:prstGeom prst="rect">
            <a:avLst/>
          </a:prstGeom>
          <a:noFill/>
          <a:ln w="9525">
            <a:noFill/>
            <a:miter lim="800000"/>
            <a:headEnd/>
            <a:tailEnd/>
          </a:ln>
        </p:spPr>
        <p:txBody>
          <a:bodyPr>
            <a:spAutoFit/>
          </a:bodyPr>
          <a:lstStyle/>
          <a:p>
            <a:pPr>
              <a:spcBef>
                <a:spcPct val="50000"/>
              </a:spcBef>
            </a:pPr>
            <a:r>
              <a:rPr lang="el-GR" altLang="zh-TW" sz="2400" u="sng">
                <a:solidFill>
                  <a:srgbClr val="000099"/>
                </a:solidFill>
                <a:cs typeface="Arial" charset="0"/>
              </a:rPr>
              <a:t>αPEG</a:t>
            </a:r>
            <a:r>
              <a:rPr lang="en-US" altLang="zh-TW" sz="2400" u="sng">
                <a:solidFill>
                  <a:srgbClr val="000099"/>
                </a:solidFill>
              </a:rPr>
              <a:t> reporter</a:t>
            </a:r>
            <a:endParaRPr lang="zh-TW" altLang="en-US" sz="2400" u="sng">
              <a:solidFill>
                <a:srgbClr val="000099"/>
              </a:solidFill>
            </a:endParaRPr>
          </a:p>
        </p:txBody>
      </p:sp>
      <p:sp>
        <p:nvSpPr>
          <p:cNvPr id="25607" name="Text Box 8"/>
          <p:cNvSpPr txBox="1">
            <a:spLocks noChangeArrowheads="1"/>
          </p:cNvSpPr>
          <p:nvPr/>
        </p:nvSpPr>
        <p:spPr bwMode="auto">
          <a:xfrm>
            <a:off x="5021263" y="5554663"/>
            <a:ext cx="596900" cy="304800"/>
          </a:xfrm>
          <a:prstGeom prst="rect">
            <a:avLst/>
          </a:prstGeom>
          <a:solidFill>
            <a:schemeClr val="bg1"/>
          </a:solidFill>
          <a:ln w="9525">
            <a:noFill/>
            <a:miter lim="800000"/>
            <a:headEnd/>
            <a:tailEnd/>
          </a:ln>
        </p:spPr>
        <p:txBody>
          <a:bodyPr wrap="none">
            <a:spAutoFit/>
          </a:bodyPr>
          <a:lstStyle/>
          <a:p>
            <a:r>
              <a:rPr lang="en-US" altLang="zh-TW" sz="1400">
                <a:solidFill>
                  <a:srgbClr val="000000"/>
                </a:solidFill>
              </a:rPr>
              <a:t> Fab </a:t>
            </a:r>
          </a:p>
        </p:txBody>
      </p:sp>
      <p:cxnSp>
        <p:nvCxnSpPr>
          <p:cNvPr id="9" name="直線單箭頭接點 8"/>
          <p:cNvCxnSpPr>
            <a:cxnSpLocks noChangeShapeType="1"/>
          </p:cNvCxnSpPr>
          <p:nvPr/>
        </p:nvCxnSpPr>
        <p:spPr bwMode="auto">
          <a:xfrm rot="5400000">
            <a:off x="7192963" y="762000"/>
            <a:ext cx="268288" cy="1587"/>
          </a:xfrm>
          <a:prstGeom prst="straightConnector1">
            <a:avLst/>
          </a:prstGeom>
          <a:noFill/>
          <a:ln w="38100" algn="ctr">
            <a:solidFill>
              <a:srgbClr val="FF0000"/>
            </a:solidFill>
            <a:round/>
            <a:headEnd/>
            <a:tailEnd type="arrow"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投影片編號版面配置區 3"/>
          <p:cNvSpPr>
            <a:spLocks noGrp="1"/>
          </p:cNvSpPr>
          <p:nvPr>
            <p:ph type="sldNum" sz="quarter" idx="12"/>
          </p:nvPr>
        </p:nvSpPr>
        <p:spPr/>
        <p:txBody>
          <a:bodyPr/>
          <a:lstStyle/>
          <a:p>
            <a:pPr>
              <a:defRPr/>
            </a:pPr>
            <a:fld id="{ADBA569D-FCE3-4377-9DD5-1700A7373FD2}" type="slidenum">
              <a:rPr lang="zh-TW" altLang="en-US">
                <a:solidFill>
                  <a:srgbClr val="000000"/>
                </a:solidFill>
              </a:rPr>
              <a:pPr>
                <a:defRPr/>
              </a:pPr>
              <a:t>31</a:t>
            </a:fld>
            <a:endParaRPr lang="en-US" altLang="zh-TW">
              <a:solidFill>
                <a:srgbClr val="000000"/>
              </a:solidFill>
            </a:endParaRPr>
          </a:p>
        </p:txBody>
      </p:sp>
      <p:pic>
        <p:nvPicPr>
          <p:cNvPr id="26627" name="Picture 2" descr="圖片8"/>
          <p:cNvPicPr>
            <a:picLocks noChangeAspect="1" noChangeArrowheads="1"/>
          </p:cNvPicPr>
          <p:nvPr/>
        </p:nvPicPr>
        <p:blipFill>
          <a:blip r:embed="rId2" cstate="print"/>
          <a:srcRect t="1714"/>
          <a:stretch>
            <a:fillRect/>
          </a:stretch>
        </p:blipFill>
        <p:spPr bwMode="auto">
          <a:xfrm>
            <a:off x="2052638" y="692150"/>
            <a:ext cx="5040312" cy="4098925"/>
          </a:xfrm>
          <a:prstGeom prst="rect">
            <a:avLst/>
          </a:prstGeom>
          <a:noFill/>
          <a:ln w="9525">
            <a:noFill/>
            <a:miter lim="800000"/>
            <a:headEnd/>
            <a:tailEnd/>
          </a:ln>
        </p:spPr>
      </p:pic>
      <p:sp>
        <p:nvSpPr>
          <p:cNvPr id="26628" name="Text Box 3"/>
          <p:cNvSpPr txBox="1">
            <a:spLocks noChangeArrowheads="1"/>
          </p:cNvSpPr>
          <p:nvPr/>
        </p:nvSpPr>
        <p:spPr bwMode="auto">
          <a:xfrm>
            <a:off x="828675" y="44450"/>
            <a:ext cx="7488238" cy="579438"/>
          </a:xfrm>
          <a:prstGeom prst="rect">
            <a:avLst/>
          </a:prstGeom>
          <a:noFill/>
          <a:ln w="9525">
            <a:noFill/>
            <a:miter lim="800000"/>
            <a:headEnd/>
            <a:tailEnd/>
          </a:ln>
        </p:spPr>
        <p:txBody>
          <a:bodyPr>
            <a:spAutoFit/>
          </a:bodyPr>
          <a:lstStyle/>
          <a:p>
            <a:pPr algn="ctr">
              <a:spcBef>
                <a:spcPct val="50000"/>
              </a:spcBef>
            </a:pPr>
            <a:r>
              <a:rPr lang="en-US" altLang="zh-TW" sz="3200">
                <a:solidFill>
                  <a:srgbClr val="000000"/>
                </a:solidFill>
              </a:rPr>
              <a:t>A self-processing FMDV 2A peptide</a:t>
            </a:r>
          </a:p>
        </p:txBody>
      </p:sp>
      <p:sp>
        <p:nvSpPr>
          <p:cNvPr id="26629" name="Rectangle 4"/>
          <p:cNvSpPr>
            <a:spLocks noChangeArrowheads="1"/>
          </p:cNvSpPr>
          <p:nvPr/>
        </p:nvSpPr>
        <p:spPr bwMode="auto">
          <a:xfrm>
            <a:off x="1116013" y="5229225"/>
            <a:ext cx="6823075" cy="396875"/>
          </a:xfrm>
          <a:prstGeom prst="rect">
            <a:avLst/>
          </a:prstGeom>
          <a:noFill/>
          <a:ln w="9525">
            <a:noFill/>
            <a:miter lim="800000"/>
            <a:headEnd/>
            <a:tailEnd/>
          </a:ln>
        </p:spPr>
        <p:txBody>
          <a:bodyPr>
            <a:spAutoFit/>
          </a:bodyPr>
          <a:lstStyle/>
          <a:p>
            <a:pPr algn="ctr"/>
            <a:r>
              <a:rPr lang="en-US" altLang="zh-TW">
                <a:solidFill>
                  <a:srgbClr val="000000"/>
                </a:solidFill>
                <a:sym typeface="Wingdings" pitchFamily="2" charset="2"/>
              </a:rPr>
              <a:t>RA   KR APVKQTLNFDLLKLAGDVESNPG    P</a:t>
            </a:r>
            <a:endParaRPr lang="zh-TW" altLang="en-US">
              <a:solidFill>
                <a:srgbClr val="000000"/>
              </a:solidFill>
              <a:sym typeface="Wingdings" pitchFamily="2" charset="2"/>
            </a:endParaRPr>
          </a:p>
        </p:txBody>
      </p:sp>
      <p:sp>
        <p:nvSpPr>
          <p:cNvPr id="26630" name="AutoShape 5"/>
          <p:cNvSpPr>
            <a:spLocks noChangeArrowheads="1"/>
          </p:cNvSpPr>
          <p:nvPr/>
        </p:nvSpPr>
        <p:spPr bwMode="auto">
          <a:xfrm>
            <a:off x="6877050" y="5157788"/>
            <a:ext cx="215900" cy="647700"/>
          </a:xfrm>
          <a:prstGeom prst="lightningBolt">
            <a:avLst/>
          </a:prstGeom>
          <a:solidFill>
            <a:srgbClr val="FF0000"/>
          </a:solidFill>
          <a:ln w="9525">
            <a:solidFill>
              <a:schemeClr val="tx1"/>
            </a:solidFill>
            <a:miter lim="800000"/>
            <a:headEnd/>
            <a:tailEnd/>
          </a:ln>
        </p:spPr>
        <p:txBody>
          <a:bodyPr wrap="none" anchor="ctr"/>
          <a:lstStyle/>
          <a:p>
            <a:endParaRPr lang="zh-TW" altLang="en-US">
              <a:solidFill>
                <a:srgbClr val="000000"/>
              </a:solidFill>
            </a:endParaRPr>
          </a:p>
        </p:txBody>
      </p:sp>
      <p:sp>
        <p:nvSpPr>
          <p:cNvPr id="26631" name="Text Box 6"/>
          <p:cNvSpPr txBox="1">
            <a:spLocks noChangeArrowheads="1"/>
          </p:cNvSpPr>
          <p:nvPr/>
        </p:nvSpPr>
        <p:spPr bwMode="auto">
          <a:xfrm>
            <a:off x="4572000" y="6446838"/>
            <a:ext cx="4537075" cy="366712"/>
          </a:xfrm>
          <a:prstGeom prst="rect">
            <a:avLst/>
          </a:prstGeom>
          <a:noFill/>
          <a:ln w="9525">
            <a:noFill/>
            <a:miter lim="800000"/>
            <a:headEnd/>
            <a:tailEnd/>
          </a:ln>
        </p:spPr>
        <p:txBody>
          <a:bodyPr>
            <a:spAutoFit/>
          </a:bodyPr>
          <a:lstStyle/>
          <a:p>
            <a:pPr algn="r">
              <a:spcBef>
                <a:spcPct val="50000"/>
              </a:spcBef>
            </a:pPr>
            <a:r>
              <a:rPr lang="en-US" altLang="zh-TW" sz="1800" b="0">
                <a:solidFill>
                  <a:srgbClr val="000000"/>
                </a:solidFill>
                <a:ea typeface="標楷體" pitchFamily="65" charset="-120"/>
              </a:rPr>
              <a:t>Nat Biotechnol. 2005 May; 23(5):584-90.</a:t>
            </a:r>
          </a:p>
        </p:txBody>
      </p:sp>
      <p:sp>
        <p:nvSpPr>
          <p:cNvPr id="26632" name="Rectangle 7"/>
          <p:cNvSpPr>
            <a:spLocks noChangeArrowheads="1"/>
          </p:cNvSpPr>
          <p:nvPr/>
        </p:nvSpPr>
        <p:spPr bwMode="auto">
          <a:xfrm>
            <a:off x="971550" y="6021388"/>
            <a:ext cx="2519363" cy="366712"/>
          </a:xfrm>
          <a:prstGeom prst="rect">
            <a:avLst/>
          </a:prstGeom>
          <a:noFill/>
          <a:ln w="9525">
            <a:noFill/>
            <a:miter lim="800000"/>
            <a:headEnd/>
            <a:tailEnd/>
          </a:ln>
        </p:spPr>
        <p:txBody>
          <a:bodyPr>
            <a:spAutoFit/>
          </a:bodyPr>
          <a:lstStyle/>
          <a:p>
            <a:pPr algn="ctr">
              <a:spcBef>
                <a:spcPct val="50000"/>
              </a:spcBef>
            </a:pPr>
            <a:r>
              <a:rPr lang="en-US" altLang="zh-TW" sz="1800">
                <a:solidFill>
                  <a:srgbClr val="000000"/>
                </a:solidFill>
              </a:rPr>
              <a:t>Furin cleavage site</a:t>
            </a:r>
            <a:endParaRPr lang="en-US" altLang="zh-TW" sz="1800">
              <a:solidFill>
                <a:srgbClr val="000000"/>
              </a:solidFill>
              <a:sym typeface="Wingdings" pitchFamily="2" charset="2"/>
            </a:endParaRPr>
          </a:p>
        </p:txBody>
      </p:sp>
      <p:sp>
        <p:nvSpPr>
          <p:cNvPr id="26633" name="AutoShape 8"/>
          <p:cNvSpPr>
            <a:spLocks noChangeArrowheads="1"/>
          </p:cNvSpPr>
          <p:nvPr/>
        </p:nvSpPr>
        <p:spPr bwMode="auto">
          <a:xfrm>
            <a:off x="2124075" y="5157788"/>
            <a:ext cx="215900" cy="647700"/>
          </a:xfrm>
          <a:prstGeom prst="lightningBolt">
            <a:avLst/>
          </a:prstGeom>
          <a:solidFill>
            <a:srgbClr val="00FF00"/>
          </a:solidFill>
          <a:ln w="9525">
            <a:solidFill>
              <a:schemeClr val="tx1"/>
            </a:solidFill>
            <a:miter lim="800000"/>
            <a:headEnd/>
            <a:tailEnd/>
          </a:ln>
        </p:spPr>
        <p:txBody>
          <a:bodyPr wrap="none" anchor="ctr"/>
          <a:lstStyle/>
          <a:p>
            <a:endParaRPr lang="zh-TW" altLang="en-US">
              <a:solidFill>
                <a:srgbClr val="000000"/>
              </a:solidFill>
            </a:endParaRPr>
          </a:p>
        </p:txBody>
      </p:sp>
      <p:sp>
        <p:nvSpPr>
          <p:cNvPr id="26634" name="AutoShape 9"/>
          <p:cNvSpPr>
            <a:spLocks/>
          </p:cNvSpPr>
          <p:nvPr/>
        </p:nvSpPr>
        <p:spPr bwMode="auto">
          <a:xfrm rot="-5400000">
            <a:off x="2124076" y="5373687"/>
            <a:ext cx="215900" cy="936625"/>
          </a:xfrm>
          <a:prstGeom prst="leftBrace">
            <a:avLst>
              <a:gd name="adj1" fmla="val 36152"/>
              <a:gd name="adj2" fmla="val 50000"/>
            </a:avLst>
          </a:prstGeom>
          <a:noFill/>
          <a:ln w="19050">
            <a:solidFill>
              <a:schemeClr val="tx1"/>
            </a:solidFill>
            <a:round/>
            <a:headEnd/>
            <a:tailEnd/>
          </a:ln>
        </p:spPr>
        <p:txBody>
          <a:bodyPr wrap="none" anchor="ctr"/>
          <a:lstStyle/>
          <a:p>
            <a:endParaRPr lang="zh-TW" altLang="en-US">
              <a:solidFill>
                <a:srgbClr val="000000"/>
              </a:solidFill>
            </a:endParaRPr>
          </a:p>
        </p:txBody>
      </p:sp>
      <p:sp>
        <p:nvSpPr>
          <p:cNvPr id="26635" name="AutoShape 10"/>
          <p:cNvSpPr>
            <a:spLocks/>
          </p:cNvSpPr>
          <p:nvPr/>
        </p:nvSpPr>
        <p:spPr bwMode="auto">
          <a:xfrm rot="-5400000">
            <a:off x="4896644" y="3537744"/>
            <a:ext cx="215900" cy="4608512"/>
          </a:xfrm>
          <a:prstGeom prst="leftBrace">
            <a:avLst>
              <a:gd name="adj1" fmla="val 177880"/>
              <a:gd name="adj2" fmla="val 50000"/>
            </a:avLst>
          </a:prstGeom>
          <a:noFill/>
          <a:ln w="19050">
            <a:solidFill>
              <a:schemeClr val="tx1"/>
            </a:solidFill>
            <a:round/>
            <a:headEnd/>
            <a:tailEnd/>
          </a:ln>
        </p:spPr>
        <p:txBody>
          <a:bodyPr wrap="none" anchor="ctr"/>
          <a:lstStyle/>
          <a:p>
            <a:endParaRPr lang="zh-TW" altLang="en-US">
              <a:solidFill>
                <a:srgbClr val="000000"/>
              </a:solidFill>
            </a:endParaRPr>
          </a:p>
        </p:txBody>
      </p:sp>
      <p:sp>
        <p:nvSpPr>
          <p:cNvPr id="26636" name="Text Box 11"/>
          <p:cNvSpPr txBox="1">
            <a:spLocks noChangeArrowheads="1"/>
          </p:cNvSpPr>
          <p:nvPr/>
        </p:nvSpPr>
        <p:spPr bwMode="auto">
          <a:xfrm>
            <a:off x="3563938" y="6021388"/>
            <a:ext cx="2879725" cy="366712"/>
          </a:xfrm>
          <a:prstGeom prst="rect">
            <a:avLst/>
          </a:prstGeom>
          <a:noFill/>
          <a:ln w="9525">
            <a:noFill/>
            <a:miter lim="800000"/>
            <a:headEnd/>
            <a:tailEnd/>
          </a:ln>
        </p:spPr>
        <p:txBody>
          <a:bodyPr>
            <a:spAutoFit/>
          </a:bodyPr>
          <a:lstStyle/>
          <a:p>
            <a:pPr algn="ctr">
              <a:spcBef>
                <a:spcPct val="50000"/>
              </a:spcBef>
            </a:pPr>
            <a:r>
              <a:rPr lang="en-US" altLang="zh-TW" sz="1800">
                <a:solidFill>
                  <a:srgbClr val="000000"/>
                </a:solidFill>
              </a:rPr>
              <a:t>FMDV 2A peptide</a:t>
            </a:r>
          </a:p>
        </p:txBody>
      </p:sp>
      <p:sp>
        <p:nvSpPr>
          <p:cNvPr id="26637" name="Text Box 12"/>
          <p:cNvSpPr txBox="1">
            <a:spLocks noChangeArrowheads="1"/>
          </p:cNvSpPr>
          <p:nvPr/>
        </p:nvSpPr>
        <p:spPr bwMode="auto">
          <a:xfrm>
            <a:off x="395288" y="5229225"/>
            <a:ext cx="1152525" cy="406400"/>
          </a:xfrm>
          <a:prstGeom prst="rect">
            <a:avLst/>
          </a:prstGeom>
          <a:solidFill>
            <a:schemeClr val="bg1"/>
          </a:solidFill>
          <a:ln w="9525">
            <a:solidFill>
              <a:schemeClr val="tx1"/>
            </a:solidFill>
            <a:miter lim="800000"/>
            <a:headEnd/>
            <a:tailEnd/>
          </a:ln>
        </p:spPr>
        <p:txBody>
          <a:bodyPr>
            <a:spAutoFit/>
          </a:bodyPr>
          <a:lstStyle/>
          <a:p>
            <a:pPr algn="ctr">
              <a:spcBef>
                <a:spcPct val="50000"/>
              </a:spcBef>
            </a:pPr>
            <a:r>
              <a:rPr lang="en-US" altLang="zh-TW">
                <a:solidFill>
                  <a:srgbClr val="000000"/>
                </a:solidFill>
              </a:rPr>
              <a:t>VL-CK</a:t>
            </a:r>
          </a:p>
        </p:txBody>
      </p:sp>
      <p:sp>
        <p:nvSpPr>
          <p:cNvPr id="26638" name="Text Box 13"/>
          <p:cNvSpPr txBox="1">
            <a:spLocks noChangeArrowheads="1"/>
          </p:cNvSpPr>
          <p:nvPr/>
        </p:nvSpPr>
        <p:spPr bwMode="auto">
          <a:xfrm>
            <a:off x="7524750" y="5229225"/>
            <a:ext cx="1152525" cy="406400"/>
          </a:xfrm>
          <a:prstGeom prst="rect">
            <a:avLst/>
          </a:prstGeom>
          <a:solidFill>
            <a:schemeClr val="bg1"/>
          </a:solidFill>
          <a:ln w="9525">
            <a:solidFill>
              <a:schemeClr val="tx1"/>
            </a:solidFill>
            <a:miter lim="800000"/>
            <a:headEnd/>
            <a:tailEnd/>
          </a:ln>
        </p:spPr>
        <p:txBody>
          <a:bodyPr>
            <a:spAutoFit/>
          </a:bodyPr>
          <a:lstStyle/>
          <a:p>
            <a:pPr algn="ctr">
              <a:spcBef>
                <a:spcPct val="50000"/>
              </a:spcBef>
            </a:pPr>
            <a:r>
              <a:rPr lang="en-US" altLang="zh-TW">
                <a:solidFill>
                  <a:srgbClr val="000000"/>
                </a:solidFill>
              </a:rPr>
              <a:t>VH-CH1</a:t>
            </a:r>
          </a:p>
        </p:txBody>
      </p:sp>
      <p:sp>
        <p:nvSpPr>
          <p:cNvPr id="26639" name="Line 14"/>
          <p:cNvSpPr>
            <a:spLocks noChangeShapeType="1"/>
          </p:cNvSpPr>
          <p:nvPr/>
        </p:nvSpPr>
        <p:spPr bwMode="auto">
          <a:xfrm>
            <a:off x="1547813" y="5445125"/>
            <a:ext cx="144462" cy="0"/>
          </a:xfrm>
          <a:prstGeom prst="line">
            <a:avLst/>
          </a:prstGeom>
          <a:noFill/>
          <a:ln w="57150">
            <a:solidFill>
              <a:schemeClr val="tx1"/>
            </a:solidFill>
            <a:round/>
            <a:headEnd/>
            <a:tailEnd/>
          </a:ln>
        </p:spPr>
        <p:txBody>
          <a:bodyPr/>
          <a:lstStyle/>
          <a:p>
            <a:endParaRPr lang="zh-TW" altLang="en-US">
              <a:solidFill>
                <a:srgbClr val="000000"/>
              </a:solidFill>
            </a:endParaRPr>
          </a:p>
        </p:txBody>
      </p:sp>
      <p:sp>
        <p:nvSpPr>
          <p:cNvPr id="26640" name="Line 15"/>
          <p:cNvSpPr>
            <a:spLocks noChangeShapeType="1"/>
          </p:cNvSpPr>
          <p:nvPr/>
        </p:nvSpPr>
        <p:spPr bwMode="auto">
          <a:xfrm>
            <a:off x="7380288" y="5445125"/>
            <a:ext cx="144462" cy="0"/>
          </a:xfrm>
          <a:prstGeom prst="line">
            <a:avLst/>
          </a:prstGeom>
          <a:noFill/>
          <a:ln w="57150">
            <a:solidFill>
              <a:schemeClr val="tx1"/>
            </a:solidFill>
            <a:round/>
            <a:headEnd/>
            <a:tailEnd/>
          </a:ln>
        </p:spPr>
        <p:txBody>
          <a:bodyPr/>
          <a:lstStyle/>
          <a:p>
            <a:endParaRPr lang="zh-TW" altLang="en-US">
              <a:solidFill>
                <a:srgbClr val="000000"/>
              </a:solidFill>
            </a:endParaRPr>
          </a:p>
        </p:txBody>
      </p:sp>
      <p:sp>
        <p:nvSpPr>
          <p:cNvPr id="26641" name="Oval 16"/>
          <p:cNvSpPr>
            <a:spLocks noChangeArrowheads="1"/>
          </p:cNvSpPr>
          <p:nvPr/>
        </p:nvSpPr>
        <p:spPr bwMode="auto">
          <a:xfrm>
            <a:off x="1692275" y="4724400"/>
            <a:ext cx="647700" cy="360363"/>
          </a:xfrm>
          <a:prstGeom prst="ellipse">
            <a:avLst/>
          </a:prstGeom>
          <a:solidFill>
            <a:srgbClr val="FF6600"/>
          </a:solidFill>
          <a:ln w="9525">
            <a:solidFill>
              <a:schemeClr val="tx1"/>
            </a:solidFill>
            <a:round/>
            <a:headEnd/>
            <a:tailEnd/>
          </a:ln>
        </p:spPr>
        <p:txBody>
          <a:bodyPr wrap="none" anchor="ctr"/>
          <a:lstStyle/>
          <a:p>
            <a:pPr algn="ctr"/>
            <a:r>
              <a:rPr lang="en-US" altLang="zh-TW" sz="1600">
                <a:solidFill>
                  <a:srgbClr val="000000"/>
                </a:solidFill>
                <a:ea typeface="標楷體" pitchFamily="65" charset="-120"/>
              </a:rPr>
              <a:t>furin</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81"/>
          <p:cNvGrpSpPr>
            <a:grpSpLocks/>
          </p:cNvGrpSpPr>
          <p:nvPr/>
        </p:nvGrpSpPr>
        <p:grpSpPr bwMode="auto">
          <a:xfrm>
            <a:off x="0" y="3017838"/>
            <a:ext cx="9117013" cy="3336925"/>
            <a:chOff x="0" y="1901"/>
            <a:chExt cx="5743" cy="2102"/>
          </a:xfrm>
        </p:grpSpPr>
        <p:pic>
          <p:nvPicPr>
            <p:cNvPr id="7913" name="Picture 4" descr="flow"/>
            <p:cNvPicPr>
              <a:picLocks noChangeAspect="1" noChangeArrowheads="1"/>
            </p:cNvPicPr>
            <p:nvPr/>
          </p:nvPicPr>
          <p:blipFill>
            <a:blip r:embed="rId2" cstate="print">
              <a:extLst>
                <a:ext uri="{28A0092B-C50C-407E-A947-70E740481C1C}">
                  <a14:useLocalDpi xmlns:a14="http://schemas.microsoft.com/office/drawing/2010/main" xmlns="" val="0"/>
                </a:ext>
              </a:extLst>
            </a:blip>
            <a:srcRect r="49651" b="8255"/>
            <a:stretch>
              <a:fillRect/>
            </a:stretch>
          </p:blipFill>
          <p:spPr bwMode="auto">
            <a:xfrm>
              <a:off x="0" y="2047"/>
              <a:ext cx="2880" cy="19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14" name="Rectangle 1757"/>
            <p:cNvSpPr>
              <a:spLocks noChangeArrowheads="1"/>
            </p:cNvSpPr>
            <p:nvPr/>
          </p:nvSpPr>
          <p:spPr bwMode="auto">
            <a:xfrm>
              <a:off x="1463" y="1990"/>
              <a:ext cx="1304" cy="56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kumimoji="1" sz="2000" b="1">
                  <a:solidFill>
                    <a:schemeClr val="tx1"/>
                  </a:solidFill>
                  <a:latin typeface="Arial" charset="0"/>
                  <a:ea typeface="新細明體" charset="-120"/>
                </a:defRPr>
              </a:lvl1pPr>
              <a:lvl2pPr marL="742950" indent="-285750" eaLnBrk="0" hangingPunct="0">
                <a:defRPr kumimoji="1" sz="2000" b="1">
                  <a:solidFill>
                    <a:schemeClr val="tx1"/>
                  </a:solidFill>
                  <a:latin typeface="Arial" charset="0"/>
                  <a:ea typeface="新細明體" charset="-120"/>
                </a:defRPr>
              </a:lvl2pPr>
              <a:lvl3pPr marL="1143000" indent="-228600" eaLnBrk="0" hangingPunct="0">
                <a:defRPr kumimoji="1" sz="2000" b="1">
                  <a:solidFill>
                    <a:schemeClr val="tx1"/>
                  </a:solidFill>
                  <a:latin typeface="Arial" charset="0"/>
                  <a:ea typeface="新細明體" charset="-120"/>
                </a:defRPr>
              </a:lvl3pPr>
              <a:lvl4pPr marL="1600200" indent="-228600" eaLnBrk="0" hangingPunct="0">
                <a:defRPr kumimoji="1" sz="2000" b="1">
                  <a:solidFill>
                    <a:schemeClr val="tx1"/>
                  </a:solidFill>
                  <a:latin typeface="Arial" charset="0"/>
                  <a:ea typeface="新細明體" charset="-120"/>
                </a:defRPr>
              </a:lvl4pPr>
              <a:lvl5pPr marL="2057400" indent="-228600" eaLnBrk="0" hangingPunct="0">
                <a:defRPr kumimoji="1" sz="2000" b="1">
                  <a:solidFill>
                    <a:schemeClr val="tx1"/>
                  </a:solidFill>
                  <a:latin typeface="Arial" charset="0"/>
                  <a:ea typeface="新細明體" charset="-120"/>
                </a:defRPr>
              </a:lvl5pPr>
              <a:lvl6pPr marL="2514600" indent="-228600" eaLnBrk="0" fontAlgn="base" hangingPunct="0">
                <a:spcBef>
                  <a:spcPct val="0"/>
                </a:spcBef>
                <a:spcAft>
                  <a:spcPct val="0"/>
                </a:spcAft>
                <a:defRPr kumimoji="1" sz="2000" b="1">
                  <a:solidFill>
                    <a:schemeClr val="tx1"/>
                  </a:solidFill>
                  <a:latin typeface="Arial" charset="0"/>
                  <a:ea typeface="新細明體" charset="-120"/>
                </a:defRPr>
              </a:lvl6pPr>
              <a:lvl7pPr marL="2971800" indent="-228600" eaLnBrk="0" fontAlgn="base" hangingPunct="0">
                <a:spcBef>
                  <a:spcPct val="0"/>
                </a:spcBef>
                <a:spcAft>
                  <a:spcPct val="0"/>
                </a:spcAft>
                <a:defRPr kumimoji="1" sz="2000" b="1">
                  <a:solidFill>
                    <a:schemeClr val="tx1"/>
                  </a:solidFill>
                  <a:latin typeface="Arial" charset="0"/>
                  <a:ea typeface="新細明體" charset="-120"/>
                </a:defRPr>
              </a:lvl7pPr>
              <a:lvl8pPr marL="3429000" indent="-228600" eaLnBrk="0" fontAlgn="base" hangingPunct="0">
                <a:spcBef>
                  <a:spcPct val="0"/>
                </a:spcBef>
                <a:spcAft>
                  <a:spcPct val="0"/>
                </a:spcAft>
                <a:defRPr kumimoji="1" sz="2000" b="1">
                  <a:solidFill>
                    <a:schemeClr val="tx1"/>
                  </a:solidFill>
                  <a:latin typeface="Arial" charset="0"/>
                  <a:ea typeface="新細明體" charset="-120"/>
                </a:defRPr>
              </a:lvl8pPr>
              <a:lvl9pPr marL="3886200" indent="-228600" eaLnBrk="0" fontAlgn="base" hangingPunct="0">
                <a:spcBef>
                  <a:spcPct val="0"/>
                </a:spcBef>
                <a:spcAft>
                  <a:spcPct val="0"/>
                </a:spcAft>
                <a:defRPr kumimoji="1" sz="2000" b="1">
                  <a:solidFill>
                    <a:schemeClr val="tx1"/>
                  </a:solidFill>
                  <a:latin typeface="Arial" charset="0"/>
                  <a:ea typeface="新細明體" charset="-120"/>
                </a:defRPr>
              </a:lvl9pPr>
            </a:lstStyle>
            <a:p>
              <a:pPr eaLnBrk="1" hangingPunct="1"/>
              <a:endParaRPr lang="zh-TW" altLang="en-US" smtClean="0">
                <a:solidFill>
                  <a:srgbClr val="000000"/>
                </a:solidFill>
              </a:endParaRPr>
            </a:p>
          </p:txBody>
        </p:sp>
        <p:pic>
          <p:nvPicPr>
            <p:cNvPr id="7915" name="Picture 1766" descr="flow"/>
            <p:cNvPicPr>
              <a:picLocks noChangeAspect="1" noChangeArrowheads="1"/>
            </p:cNvPicPr>
            <p:nvPr/>
          </p:nvPicPr>
          <p:blipFill>
            <a:blip r:embed="rId2" cstate="print">
              <a:extLst>
                <a:ext uri="{28A0092B-C50C-407E-A947-70E740481C1C}">
                  <a14:useLocalDpi xmlns:a14="http://schemas.microsoft.com/office/drawing/2010/main" xmlns="" val="0"/>
                </a:ext>
              </a:extLst>
            </a:blip>
            <a:srcRect l="77412" t="-2673" r="1486" b="82739"/>
            <a:stretch>
              <a:fillRect/>
            </a:stretch>
          </p:blipFill>
          <p:spPr bwMode="auto">
            <a:xfrm>
              <a:off x="4042" y="1901"/>
              <a:ext cx="1701" cy="5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16" name="Text Box 1777"/>
            <p:cNvSpPr txBox="1">
              <a:spLocks noChangeArrowheads="1"/>
            </p:cNvSpPr>
            <p:nvPr/>
          </p:nvSpPr>
          <p:spPr bwMode="auto">
            <a:xfrm>
              <a:off x="697" y="2529"/>
              <a:ext cx="778" cy="21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2000" b="1">
                  <a:solidFill>
                    <a:schemeClr val="tx1"/>
                  </a:solidFill>
                  <a:latin typeface="Arial" charset="0"/>
                  <a:ea typeface="新細明體" charset="-120"/>
                </a:defRPr>
              </a:lvl1pPr>
              <a:lvl2pPr marL="742950" indent="-285750" eaLnBrk="0" hangingPunct="0">
                <a:defRPr kumimoji="1" sz="2000" b="1">
                  <a:solidFill>
                    <a:schemeClr val="tx1"/>
                  </a:solidFill>
                  <a:latin typeface="Arial" charset="0"/>
                  <a:ea typeface="新細明體" charset="-120"/>
                </a:defRPr>
              </a:lvl2pPr>
              <a:lvl3pPr marL="1143000" indent="-228600" eaLnBrk="0" hangingPunct="0">
                <a:defRPr kumimoji="1" sz="2000" b="1">
                  <a:solidFill>
                    <a:schemeClr val="tx1"/>
                  </a:solidFill>
                  <a:latin typeface="Arial" charset="0"/>
                  <a:ea typeface="新細明體" charset="-120"/>
                </a:defRPr>
              </a:lvl3pPr>
              <a:lvl4pPr marL="1600200" indent="-228600" eaLnBrk="0" hangingPunct="0">
                <a:defRPr kumimoji="1" sz="2000" b="1">
                  <a:solidFill>
                    <a:schemeClr val="tx1"/>
                  </a:solidFill>
                  <a:latin typeface="Arial" charset="0"/>
                  <a:ea typeface="新細明體" charset="-120"/>
                </a:defRPr>
              </a:lvl4pPr>
              <a:lvl5pPr marL="2057400" indent="-228600" eaLnBrk="0" hangingPunct="0">
                <a:defRPr kumimoji="1" sz="2000" b="1">
                  <a:solidFill>
                    <a:schemeClr val="tx1"/>
                  </a:solidFill>
                  <a:latin typeface="Arial" charset="0"/>
                  <a:ea typeface="新細明體" charset="-120"/>
                </a:defRPr>
              </a:lvl5pPr>
              <a:lvl6pPr marL="2514600" indent="-228600" eaLnBrk="0" fontAlgn="base" hangingPunct="0">
                <a:spcBef>
                  <a:spcPct val="0"/>
                </a:spcBef>
                <a:spcAft>
                  <a:spcPct val="0"/>
                </a:spcAft>
                <a:defRPr kumimoji="1" sz="2000" b="1">
                  <a:solidFill>
                    <a:schemeClr val="tx1"/>
                  </a:solidFill>
                  <a:latin typeface="Arial" charset="0"/>
                  <a:ea typeface="新細明體" charset="-120"/>
                </a:defRPr>
              </a:lvl6pPr>
              <a:lvl7pPr marL="2971800" indent="-228600" eaLnBrk="0" fontAlgn="base" hangingPunct="0">
                <a:spcBef>
                  <a:spcPct val="0"/>
                </a:spcBef>
                <a:spcAft>
                  <a:spcPct val="0"/>
                </a:spcAft>
                <a:defRPr kumimoji="1" sz="2000" b="1">
                  <a:solidFill>
                    <a:schemeClr val="tx1"/>
                  </a:solidFill>
                  <a:latin typeface="Arial" charset="0"/>
                  <a:ea typeface="新細明體" charset="-120"/>
                </a:defRPr>
              </a:lvl7pPr>
              <a:lvl8pPr marL="3429000" indent="-228600" eaLnBrk="0" fontAlgn="base" hangingPunct="0">
                <a:spcBef>
                  <a:spcPct val="0"/>
                </a:spcBef>
                <a:spcAft>
                  <a:spcPct val="0"/>
                </a:spcAft>
                <a:defRPr kumimoji="1" sz="2000" b="1">
                  <a:solidFill>
                    <a:schemeClr val="tx1"/>
                  </a:solidFill>
                  <a:latin typeface="Arial" charset="0"/>
                  <a:ea typeface="新細明體" charset="-120"/>
                </a:defRPr>
              </a:lvl8pPr>
              <a:lvl9pPr marL="3886200" indent="-228600" eaLnBrk="0" fontAlgn="base" hangingPunct="0">
                <a:spcBef>
                  <a:spcPct val="0"/>
                </a:spcBef>
                <a:spcAft>
                  <a:spcPct val="0"/>
                </a:spcAft>
                <a:defRPr kumimoji="1" sz="2000" b="1">
                  <a:solidFill>
                    <a:schemeClr val="tx1"/>
                  </a:solidFill>
                  <a:latin typeface="Arial" charset="0"/>
                  <a:ea typeface="新細明體" charset="-120"/>
                </a:defRPr>
              </a:lvl9pPr>
            </a:lstStyle>
            <a:p>
              <a:pPr eaLnBrk="1" hangingPunct="1"/>
              <a:r>
                <a:rPr lang="en-US" altLang="zh-TW" sz="1600" smtClean="0">
                  <a:solidFill>
                    <a:srgbClr val="000099"/>
                  </a:solidFill>
                </a:rPr>
                <a:t>  EJ/</a:t>
              </a:r>
              <a:r>
                <a:rPr lang="el-GR" altLang="zh-TW" sz="1600" smtClean="0">
                  <a:solidFill>
                    <a:srgbClr val="000099"/>
                  </a:solidFill>
                  <a:cs typeface="Arial" charset="0"/>
                </a:rPr>
                <a:t>α</a:t>
              </a:r>
              <a:r>
                <a:rPr lang="en-US" altLang="zh-TW" sz="1600" smtClean="0">
                  <a:solidFill>
                    <a:srgbClr val="000099"/>
                  </a:solidFill>
                  <a:cs typeface="Arial" charset="0"/>
                </a:rPr>
                <a:t>PEG</a:t>
              </a:r>
              <a:endParaRPr lang="el-GR" altLang="zh-TW" sz="1600" smtClean="0">
                <a:solidFill>
                  <a:srgbClr val="000099"/>
                </a:solidFill>
                <a:cs typeface="Arial" charset="0"/>
              </a:endParaRPr>
            </a:p>
          </p:txBody>
        </p:sp>
        <p:sp>
          <p:nvSpPr>
            <p:cNvPr id="7917" name="Text Box 1779"/>
            <p:cNvSpPr txBox="1">
              <a:spLocks noChangeArrowheads="1"/>
            </p:cNvSpPr>
            <p:nvPr/>
          </p:nvSpPr>
          <p:spPr bwMode="auto">
            <a:xfrm>
              <a:off x="2075" y="2529"/>
              <a:ext cx="777" cy="21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2000" b="1">
                  <a:solidFill>
                    <a:schemeClr val="tx1"/>
                  </a:solidFill>
                  <a:latin typeface="Arial" charset="0"/>
                  <a:ea typeface="新細明體" charset="-120"/>
                </a:defRPr>
              </a:lvl1pPr>
              <a:lvl2pPr marL="742950" indent="-285750" eaLnBrk="0" hangingPunct="0">
                <a:defRPr kumimoji="1" sz="2000" b="1">
                  <a:solidFill>
                    <a:schemeClr val="tx1"/>
                  </a:solidFill>
                  <a:latin typeface="Arial" charset="0"/>
                  <a:ea typeface="新細明體" charset="-120"/>
                </a:defRPr>
              </a:lvl2pPr>
              <a:lvl3pPr marL="1143000" indent="-228600" eaLnBrk="0" hangingPunct="0">
                <a:defRPr kumimoji="1" sz="2000" b="1">
                  <a:solidFill>
                    <a:schemeClr val="tx1"/>
                  </a:solidFill>
                  <a:latin typeface="Arial" charset="0"/>
                  <a:ea typeface="新細明體" charset="-120"/>
                </a:defRPr>
              </a:lvl3pPr>
              <a:lvl4pPr marL="1600200" indent="-228600" eaLnBrk="0" hangingPunct="0">
                <a:defRPr kumimoji="1" sz="2000" b="1">
                  <a:solidFill>
                    <a:schemeClr val="tx1"/>
                  </a:solidFill>
                  <a:latin typeface="Arial" charset="0"/>
                  <a:ea typeface="新細明體" charset="-120"/>
                </a:defRPr>
              </a:lvl4pPr>
              <a:lvl5pPr marL="2057400" indent="-228600" eaLnBrk="0" hangingPunct="0">
                <a:defRPr kumimoji="1" sz="2000" b="1">
                  <a:solidFill>
                    <a:schemeClr val="tx1"/>
                  </a:solidFill>
                  <a:latin typeface="Arial" charset="0"/>
                  <a:ea typeface="新細明體" charset="-120"/>
                </a:defRPr>
              </a:lvl5pPr>
              <a:lvl6pPr marL="2514600" indent="-228600" eaLnBrk="0" fontAlgn="base" hangingPunct="0">
                <a:spcBef>
                  <a:spcPct val="0"/>
                </a:spcBef>
                <a:spcAft>
                  <a:spcPct val="0"/>
                </a:spcAft>
                <a:defRPr kumimoji="1" sz="2000" b="1">
                  <a:solidFill>
                    <a:schemeClr val="tx1"/>
                  </a:solidFill>
                  <a:latin typeface="Arial" charset="0"/>
                  <a:ea typeface="新細明體" charset="-120"/>
                </a:defRPr>
              </a:lvl6pPr>
              <a:lvl7pPr marL="2971800" indent="-228600" eaLnBrk="0" fontAlgn="base" hangingPunct="0">
                <a:spcBef>
                  <a:spcPct val="0"/>
                </a:spcBef>
                <a:spcAft>
                  <a:spcPct val="0"/>
                </a:spcAft>
                <a:defRPr kumimoji="1" sz="2000" b="1">
                  <a:solidFill>
                    <a:schemeClr val="tx1"/>
                  </a:solidFill>
                  <a:latin typeface="Arial" charset="0"/>
                  <a:ea typeface="新細明體" charset="-120"/>
                </a:defRPr>
              </a:lvl7pPr>
              <a:lvl8pPr marL="3429000" indent="-228600" eaLnBrk="0" fontAlgn="base" hangingPunct="0">
                <a:spcBef>
                  <a:spcPct val="0"/>
                </a:spcBef>
                <a:spcAft>
                  <a:spcPct val="0"/>
                </a:spcAft>
                <a:defRPr kumimoji="1" sz="2000" b="1">
                  <a:solidFill>
                    <a:schemeClr val="tx1"/>
                  </a:solidFill>
                  <a:latin typeface="Arial" charset="0"/>
                  <a:ea typeface="新細明體" charset="-120"/>
                </a:defRPr>
              </a:lvl8pPr>
              <a:lvl9pPr marL="3886200" indent="-228600" eaLnBrk="0" fontAlgn="base" hangingPunct="0">
                <a:spcBef>
                  <a:spcPct val="0"/>
                </a:spcBef>
                <a:spcAft>
                  <a:spcPct val="0"/>
                </a:spcAft>
                <a:defRPr kumimoji="1" sz="2000" b="1">
                  <a:solidFill>
                    <a:schemeClr val="tx1"/>
                  </a:solidFill>
                  <a:latin typeface="Arial" charset="0"/>
                  <a:ea typeface="新細明體" charset="-120"/>
                </a:defRPr>
              </a:lvl9pPr>
            </a:lstStyle>
            <a:p>
              <a:pPr eaLnBrk="1" hangingPunct="1"/>
              <a:r>
                <a:rPr lang="en-US" altLang="zh-TW" sz="1600" smtClean="0">
                  <a:solidFill>
                    <a:srgbClr val="000099"/>
                  </a:solidFill>
                </a:rPr>
                <a:t>  EJ/</a:t>
              </a:r>
              <a:r>
                <a:rPr lang="el-GR" altLang="zh-TW" sz="1600" smtClean="0">
                  <a:solidFill>
                    <a:srgbClr val="000099"/>
                  </a:solidFill>
                  <a:cs typeface="Arial" charset="0"/>
                </a:rPr>
                <a:t>α</a:t>
              </a:r>
              <a:r>
                <a:rPr lang="en-US" altLang="zh-TW" sz="1600" smtClean="0">
                  <a:solidFill>
                    <a:srgbClr val="000099"/>
                  </a:solidFill>
                  <a:cs typeface="Arial" charset="0"/>
                </a:rPr>
                <a:t>DNS</a:t>
              </a:r>
              <a:endParaRPr lang="el-GR" altLang="zh-TW" sz="1600" smtClean="0">
                <a:solidFill>
                  <a:srgbClr val="000099"/>
                </a:solidFill>
                <a:cs typeface="Arial" charset="0"/>
              </a:endParaRPr>
            </a:p>
          </p:txBody>
        </p:sp>
      </p:grpSp>
      <p:sp>
        <p:nvSpPr>
          <p:cNvPr id="7173" name="Text Box 5"/>
          <p:cNvSpPr txBox="1">
            <a:spLocks noChangeArrowheads="1"/>
          </p:cNvSpPr>
          <p:nvPr/>
        </p:nvSpPr>
        <p:spPr bwMode="auto">
          <a:xfrm>
            <a:off x="71438" y="6308725"/>
            <a:ext cx="8964612" cy="427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000" b="1">
                <a:solidFill>
                  <a:schemeClr val="tx1"/>
                </a:solidFill>
                <a:latin typeface="Arial" charset="0"/>
                <a:ea typeface="新細明體" charset="-120"/>
              </a:defRPr>
            </a:lvl1pPr>
            <a:lvl2pPr marL="742950" indent="-285750" eaLnBrk="0" hangingPunct="0">
              <a:defRPr kumimoji="1" sz="2000" b="1">
                <a:solidFill>
                  <a:schemeClr val="tx1"/>
                </a:solidFill>
                <a:latin typeface="Arial" charset="0"/>
                <a:ea typeface="新細明體" charset="-120"/>
              </a:defRPr>
            </a:lvl2pPr>
            <a:lvl3pPr marL="1143000" indent="-228600" eaLnBrk="0" hangingPunct="0">
              <a:defRPr kumimoji="1" sz="2000" b="1">
                <a:solidFill>
                  <a:schemeClr val="tx1"/>
                </a:solidFill>
                <a:latin typeface="Arial" charset="0"/>
                <a:ea typeface="新細明體" charset="-120"/>
              </a:defRPr>
            </a:lvl3pPr>
            <a:lvl4pPr marL="1600200" indent="-228600" eaLnBrk="0" hangingPunct="0">
              <a:defRPr kumimoji="1" sz="2000" b="1">
                <a:solidFill>
                  <a:schemeClr val="tx1"/>
                </a:solidFill>
                <a:latin typeface="Arial" charset="0"/>
                <a:ea typeface="新細明體" charset="-120"/>
              </a:defRPr>
            </a:lvl4pPr>
            <a:lvl5pPr marL="2057400" indent="-228600" eaLnBrk="0" hangingPunct="0">
              <a:defRPr kumimoji="1" sz="2000" b="1">
                <a:solidFill>
                  <a:schemeClr val="tx1"/>
                </a:solidFill>
                <a:latin typeface="Arial" charset="0"/>
                <a:ea typeface="新細明體" charset="-120"/>
              </a:defRPr>
            </a:lvl5pPr>
            <a:lvl6pPr marL="2514600" indent="-228600" eaLnBrk="0" fontAlgn="base" hangingPunct="0">
              <a:spcBef>
                <a:spcPct val="0"/>
              </a:spcBef>
              <a:spcAft>
                <a:spcPct val="0"/>
              </a:spcAft>
              <a:defRPr kumimoji="1" sz="2000" b="1">
                <a:solidFill>
                  <a:schemeClr val="tx1"/>
                </a:solidFill>
                <a:latin typeface="Arial" charset="0"/>
                <a:ea typeface="新細明體" charset="-120"/>
              </a:defRPr>
            </a:lvl6pPr>
            <a:lvl7pPr marL="2971800" indent="-228600" eaLnBrk="0" fontAlgn="base" hangingPunct="0">
              <a:spcBef>
                <a:spcPct val="0"/>
              </a:spcBef>
              <a:spcAft>
                <a:spcPct val="0"/>
              </a:spcAft>
              <a:defRPr kumimoji="1" sz="2000" b="1">
                <a:solidFill>
                  <a:schemeClr val="tx1"/>
                </a:solidFill>
                <a:latin typeface="Arial" charset="0"/>
                <a:ea typeface="新細明體" charset="-120"/>
              </a:defRPr>
            </a:lvl7pPr>
            <a:lvl8pPr marL="3429000" indent="-228600" eaLnBrk="0" fontAlgn="base" hangingPunct="0">
              <a:spcBef>
                <a:spcPct val="0"/>
              </a:spcBef>
              <a:spcAft>
                <a:spcPct val="0"/>
              </a:spcAft>
              <a:defRPr kumimoji="1" sz="2000" b="1">
                <a:solidFill>
                  <a:schemeClr val="tx1"/>
                </a:solidFill>
                <a:latin typeface="Arial" charset="0"/>
                <a:ea typeface="新細明體" charset="-120"/>
              </a:defRPr>
            </a:lvl8pPr>
            <a:lvl9pPr marL="3886200" indent="-228600" eaLnBrk="0" fontAlgn="base" hangingPunct="0">
              <a:spcBef>
                <a:spcPct val="0"/>
              </a:spcBef>
              <a:spcAft>
                <a:spcPct val="0"/>
              </a:spcAft>
              <a:defRPr kumimoji="1" sz="2000" b="1">
                <a:solidFill>
                  <a:schemeClr val="tx1"/>
                </a:solidFill>
                <a:latin typeface="Arial" charset="0"/>
                <a:ea typeface="新細明體" charset="-120"/>
              </a:defRPr>
            </a:lvl9pPr>
          </a:lstStyle>
          <a:p>
            <a:pPr algn="ctr" eaLnBrk="1" hangingPunct="1">
              <a:spcBef>
                <a:spcPct val="50000"/>
              </a:spcBef>
            </a:pPr>
            <a:r>
              <a:rPr lang="en-US" altLang="zh-TW" sz="2200" smtClean="0">
                <a:solidFill>
                  <a:srgbClr val="000000"/>
                </a:solidFill>
                <a:cs typeface="Arial" charset="0"/>
              </a:rPr>
              <a:t>The </a:t>
            </a:r>
            <a:r>
              <a:rPr lang="el-GR" altLang="zh-TW" sz="2200" smtClean="0">
                <a:solidFill>
                  <a:srgbClr val="000000"/>
                </a:solidFill>
                <a:cs typeface="Arial" charset="0"/>
              </a:rPr>
              <a:t>α</a:t>
            </a:r>
            <a:r>
              <a:rPr lang="en-US" altLang="zh-TW" sz="2200" smtClean="0">
                <a:solidFill>
                  <a:srgbClr val="000000"/>
                </a:solidFill>
                <a:cs typeface="Arial" charset="0"/>
              </a:rPr>
              <a:t>PEG</a:t>
            </a:r>
            <a:r>
              <a:rPr lang="en-US" altLang="zh-TW" sz="2200" smtClean="0">
                <a:solidFill>
                  <a:srgbClr val="000000"/>
                </a:solidFill>
              </a:rPr>
              <a:t> reporter could specifically trap PEGylated probes.</a:t>
            </a:r>
          </a:p>
        </p:txBody>
      </p:sp>
      <p:sp>
        <p:nvSpPr>
          <p:cNvPr id="6148" name="Oval 6"/>
          <p:cNvSpPr>
            <a:spLocks noChangeArrowheads="1"/>
          </p:cNvSpPr>
          <p:nvPr/>
        </p:nvSpPr>
        <p:spPr bwMode="auto">
          <a:xfrm>
            <a:off x="2703513" y="1868488"/>
            <a:ext cx="1050925" cy="623887"/>
          </a:xfrm>
          <a:prstGeom prst="ellipse">
            <a:avLst/>
          </a:prstGeom>
          <a:solidFill>
            <a:srgbClr val="FFFF99"/>
          </a:solidFill>
          <a:ln w="9525">
            <a:solidFill>
              <a:srgbClr val="FF6600"/>
            </a:solidFill>
            <a:round/>
            <a:headEnd/>
            <a:tailEnd/>
          </a:ln>
        </p:spPr>
        <p:txBody>
          <a:bodyPr wrap="none" anchor="ctr"/>
          <a:lstStyle>
            <a:lvl1pPr eaLnBrk="0" hangingPunct="0">
              <a:defRPr kumimoji="1" sz="2000" b="1">
                <a:solidFill>
                  <a:schemeClr val="tx1"/>
                </a:solidFill>
                <a:latin typeface="Arial" charset="0"/>
                <a:ea typeface="新細明體" charset="-120"/>
              </a:defRPr>
            </a:lvl1pPr>
            <a:lvl2pPr marL="742950" indent="-285750" eaLnBrk="0" hangingPunct="0">
              <a:defRPr kumimoji="1" sz="2000" b="1">
                <a:solidFill>
                  <a:schemeClr val="tx1"/>
                </a:solidFill>
                <a:latin typeface="Arial" charset="0"/>
                <a:ea typeface="新細明體" charset="-120"/>
              </a:defRPr>
            </a:lvl2pPr>
            <a:lvl3pPr marL="1143000" indent="-228600" eaLnBrk="0" hangingPunct="0">
              <a:defRPr kumimoji="1" sz="2000" b="1">
                <a:solidFill>
                  <a:schemeClr val="tx1"/>
                </a:solidFill>
                <a:latin typeface="Arial" charset="0"/>
                <a:ea typeface="新細明體" charset="-120"/>
              </a:defRPr>
            </a:lvl3pPr>
            <a:lvl4pPr marL="1600200" indent="-228600" eaLnBrk="0" hangingPunct="0">
              <a:defRPr kumimoji="1" sz="2000" b="1">
                <a:solidFill>
                  <a:schemeClr val="tx1"/>
                </a:solidFill>
                <a:latin typeface="Arial" charset="0"/>
                <a:ea typeface="新細明體" charset="-120"/>
              </a:defRPr>
            </a:lvl4pPr>
            <a:lvl5pPr marL="2057400" indent="-228600" eaLnBrk="0" hangingPunct="0">
              <a:defRPr kumimoji="1" sz="2000" b="1">
                <a:solidFill>
                  <a:schemeClr val="tx1"/>
                </a:solidFill>
                <a:latin typeface="Arial" charset="0"/>
                <a:ea typeface="新細明體" charset="-120"/>
              </a:defRPr>
            </a:lvl5pPr>
            <a:lvl6pPr marL="2514600" indent="-228600" eaLnBrk="0" fontAlgn="base" hangingPunct="0">
              <a:spcBef>
                <a:spcPct val="0"/>
              </a:spcBef>
              <a:spcAft>
                <a:spcPct val="0"/>
              </a:spcAft>
              <a:defRPr kumimoji="1" sz="2000" b="1">
                <a:solidFill>
                  <a:schemeClr val="tx1"/>
                </a:solidFill>
                <a:latin typeface="Arial" charset="0"/>
                <a:ea typeface="新細明體" charset="-120"/>
              </a:defRPr>
            </a:lvl6pPr>
            <a:lvl7pPr marL="2971800" indent="-228600" eaLnBrk="0" fontAlgn="base" hangingPunct="0">
              <a:spcBef>
                <a:spcPct val="0"/>
              </a:spcBef>
              <a:spcAft>
                <a:spcPct val="0"/>
              </a:spcAft>
              <a:defRPr kumimoji="1" sz="2000" b="1">
                <a:solidFill>
                  <a:schemeClr val="tx1"/>
                </a:solidFill>
                <a:latin typeface="Arial" charset="0"/>
                <a:ea typeface="新細明體" charset="-120"/>
              </a:defRPr>
            </a:lvl7pPr>
            <a:lvl8pPr marL="3429000" indent="-228600" eaLnBrk="0" fontAlgn="base" hangingPunct="0">
              <a:spcBef>
                <a:spcPct val="0"/>
              </a:spcBef>
              <a:spcAft>
                <a:spcPct val="0"/>
              </a:spcAft>
              <a:defRPr kumimoji="1" sz="2000" b="1">
                <a:solidFill>
                  <a:schemeClr val="tx1"/>
                </a:solidFill>
                <a:latin typeface="Arial" charset="0"/>
                <a:ea typeface="新細明體" charset="-120"/>
              </a:defRPr>
            </a:lvl8pPr>
            <a:lvl9pPr marL="3886200" indent="-228600" eaLnBrk="0" fontAlgn="base" hangingPunct="0">
              <a:spcBef>
                <a:spcPct val="0"/>
              </a:spcBef>
              <a:spcAft>
                <a:spcPct val="0"/>
              </a:spcAft>
              <a:defRPr kumimoji="1" sz="2000" b="1">
                <a:solidFill>
                  <a:schemeClr val="tx1"/>
                </a:solidFill>
                <a:latin typeface="Arial" charset="0"/>
                <a:ea typeface="新細明體" charset="-120"/>
              </a:defRPr>
            </a:lvl9pPr>
          </a:lstStyle>
          <a:p>
            <a:pPr algn="ctr" eaLnBrk="1" hangingPunct="1"/>
            <a:r>
              <a:rPr lang="en-US" altLang="zh-TW" sz="1800" smtClean="0">
                <a:solidFill>
                  <a:srgbClr val="000000"/>
                </a:solidFill>
                <a:ea typeface="標楷體" pitchFamily="65" charset="-120"/>
              </a:rPr>
              <a:t>Cells</a:t>
            </a:r>
          </a:p>
        </p:txBody>
      </p:sp>
      <p:grpSp>
        <p:nvGrpSpPr>
          <p:cNvPr id="4" name="Group 7"/>
          <p:cNvGrpSpPr>
            <a:grpSpLocks/>
          </p:cNvGrpSpPr>
          <p:nvPr/>
        </p:nvGrpSpPr>
        <p:grpSpPr bwMode="auto">
          <a:xfrm>
            <a:off x="2951163" y="1568450"/>
            <a:ext cx="227012" cy="339725"/>
            <a:chOff x="4014" y="1071"/>
            <a:chExt cx="136" cy="318"/>
          </a:xfrm>
        </p:grpSpPr>
        <p:sp>
          <p:nvSpPr>
            <p:cNvPr id="7481" name="Line 8"/>
            <p:cNvSpPr>
              <a:spLocks noChangeShapeType="1"/>
            </p:cNvSpPr>
            <p:nvPr/>
          </p:nvSpPr>
          <p:spPr bwMode="auto">
            <a:xfrm>
              <a:off x="4014" y="1207"/>
              <a:ext cx="91"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endParaRPr lang="zh-TW" altLang="en-US" smtClean="0">
                <a:solidFill>
                  <a:srgbClr val="000000"/>
                </a:solidFill>
                <a:ea typeface="新細明體" charset="-120"/>
              </a:endParaRPr>
            </a:p>
          </p:txBody>
        </p:sp>
        <p:grpSp>
          <p:nvGrpSpPr>
            <p:cNvPr id="5" name="Group 9"/>
            <p:cNvGrpSpPr>
              <a:grpSpLocks/>
            </p:cNvGrpSpPr>
            <p:nvPr/>
          </p:nvGrpSpPr>
          <p:grpSpPr bwMode="auto">
            <a:xfrm>
              <a:off x="4014" y="1071"/>
              <a:ext cx="136" cy="318"/>
              <a:chOff x="2034" y="1418"/>
              <a:chExt cx="104" cy="385"/>
            </a:xfrm>
          </p:grpSpPr>
          <p:grpSp>
            <p:nvGrpSpPr>
              <p:cNvPr id="6" name="Group 10"/>
              <p:cNvGrpSpPr>
                <a:grpSpLocks/>
              </p:cNvGrpSpPr>
              <p:nvPr/>
            </p:nvGrpSpPr>
            <p:grpSpPr bwMode="auto">
              <a:xfrm>
                <a:off x="2034" y="1418"/>
                <a:ext cx="94" cy="213"/>
                <a:chOff x="2034" y="1418"/>
                <a:chExt cx="94" cy="213"/>
              </a:xfrm>
            </p:grpSpPr>
            <p:grpSp>
              <p:nvGrpSpPr>
                <p:cNvPr id="7" name="Group 11"/>
                <p:cNvGrpSpPr>
                  <a:grpSpLocks/>
                </p:cNvGrpSpPr>
                <p:nvPr/>
              </p:nvGrpSpPr>
              <p:grpSpPr bwMode="auto">
                <a:xfrm>
                  <a:off x="2034" y="1418"/>
                  <a:ext cx="94" cy="213"/>
                  <a:chOff x="2034" y="1418"/>
                  <a:chExt cx="94" cy="213"/>
                </a:xfrm>
              </p:grpSpPr>
              <p:sp>
                <p:nvSpPr>
                  <p:cNvPr id="7713" name="AutoShape 12"/>
                  <p:cNvSpPr>
                    <a:spLocks noChangeArrowheads="1"/>
                  </p:cNvSpPr>
                  <p:nvPr/>
                </p:nvSpPr>
                <p:spPr bwMode="auto">
                  <a:xfrm>
                    <a:off x="2034" y="1418"/>
                    <a:ext cx="30" cy="212"/>
                  </a:xfrm>
                  <a:prstGeom prst="roundRect">
                    <a:avLst>
                      <a:gd name="adj" fmla="val 50000"/>
                    </a:avLst>
                  </a:prstGeom>
                  <a:solidFill>
                    <a:srgbClr val="FF2327"/>
                  </a:solidFill>
                  <a:ln>
                    <a:noFill/>
                  </a:ln>
                  <a:extLst>
                    <a:ext uri="{91240B29-F687-4F45-9708-019B960494DF}">
                      <a14:hiddenLine xmlns:a14="http://schemas.microsoft.com/office/drawing/2010/main" xmlns="" w="6350">
                        <a:solidFill>
                          <a:srgbClr val="000000"/>
                        </a:solidFill>
                        <a:round/>
                        <a:headEnd/>
                        <a:tailEnd/>
                      </a14:hiddenLine>
                    </a:ext>
                  </a:extLst>
                </p:spPr>
                <p:txBody>
                  <a:bodyPr/>
                  <a:lstStyle>
                    <a:lvl1pPr eaLnBrk="0" hangingPunct="0">
                      <a:defRPr kumimoji="1" sz="2000" b="1">
                        <a:solidFill>
                          <a:schemeClr val="tx1"/>
                        </a:solidFill>
                        <a:latin typeface="Arial" charset="0"/>
                        <a:ea typeface="新細明體" charset="-120"/>
                      </a:defRPr>
                    </a:lvl1pPr>
                    <a:lvl2pPr marL="742950" indent="-285750" eaLnBrk="0" hangingPunct="0">
                      <a:defRPr kumimoji="1" sz="2000" b="1">
                        <a:solidFill>
                          <a:schemeClr val="tx1"/>
                        </a:solidFill>
                        <a:latin typeface="Arial" charset="0"/>
                        <a:ea typeface="新細明體" charset="-120"/>
                      </a:defRPr>
                    </a:lvl2pPr>
                    <a:lvl3pPr marL="1143000" indent="-228600" eaLnBrk="0" hangingPunct="0">
                      <a:defRPr kumimoji="1" sz="2000" b="1">
                        <a:solidFill>
                          <a:schemeClr val="tx1"/>
                        </a:solidFill>
                        <a:latin typeface="Arial" charset="0"/>
                        <a:ea typeface="新細明體" charset="-120"/>
                      </a:defRPr>
                    </a:lvl3pPr>
                    <a:lvl4pPr marL="1600200" indent="-228600" eaLnBrk="0" hangingPunct="0">
                      <a:defRPr kumimoji="1" sz="2000" b="1">
                        <a:solidFill>
                          <a:schemeClr val="tx1"/>
                        </a:solidFill>
                        <a:latin typeface="Arial" charset="0"/>
                        <a:ea typeface="新細明體" charset="-120"/>
                      </a:defRPr>
                    </a:lvl4pPr>
                    <a:lvl5pPr marL="2057400" indent="-228600" eaLnBrk="0" hangingPunct="0">
                      <a:defRPr kumimoji="1" sz="2000" b="1">
                        <a:solidFill>
                          <a:schemeClr val="tx1"/>
                        </a:solidFill>
                        <a:latin typeface="Arial" charset="0"/>
                        <a:ea typeface="新細明體" charset="-120"/>
                      </a:defRPr>
                    </a:lvl5pPr>
                    <a:lvl6pPr marL="2514600" indent="-228600" eaLnBrk="0" fontAlgn="base" hangingPunct="0">
                      <a:spcBef>
                        <a:spcPct val="0"/>
                      </a:spcBef>
                      <a:spcAft>
                        <a:spcPct val="0"/>
                      </a:spcAft>
                      <a:defRPr kumimoji="1" sz="2000" b="1">
                        <a:solidFill>
                          <a:schemeClr val="tx1"/>
                        </a:solidFill>
                        <a:latin typeface="Arial" charset="0"/>
                        <a:ea typeface="新細明體" charset="-120"/>
                      </a:defRPr>
                    </a:lvl6pPr>
                    <a:lvl7pPr marL="2971800" indent="-228600" eaLnBrk="0" fontAlgn="base" hangingPunct="0">
                      <a:spcBef>
                        <a:spcPct val="0"/>
                      </a:spcBef>
                      <a:spcAft>
                        <a:spcPct val="0"/>
                      </a:spcAft>
                      <a:defRPr kumimoji="1" sz="2000" b="1">
                        <a:solidFill>
                          <a:schemeClr val="tx1"/>
                        </a:solidFill>
                        <a:latin typeface="Arial" charset="0"/>
                        <a:ea typeface="新細明體" charset="-120"/>
                      </a:defRPr>
                    </a:lvl7pPr>
                    <a:lvl8pPr marL="3429000" indent="-228600" eaLnBrk="0" fontAlgn="base" hangingPunct="0">
                      <a:spcBef>
                        <a:spcPct val="0"/>
                      </a:spcBef>
                      <a:spcAft>
                        <a:spcPct val="0"/>
                      </a:spcAft>
                      <a:defRPr kumimoji="1" sz="2000" b="1">
                        <a:solidFill>
                          <a:schemeClr val="tx1"/>
                        </a:solidFill>
                        <a:latin typeface="Arial" charset="0"/>
                        <a:ea typeface="新細明體" charset="-120"/>
                      </a:defRPr>
                    </a:lvl8pPr>
                    <a:lvl9pPr marL="3886200" indent="-228600" eaLnBrk="0" fontAlgn="base" hangingPunct="0">
                      <a:spcBef>
                        <a:spcPct val="0"/>
                      </a:spcBef>
                      <a:spcAft>
                        <a:spcPct val="0"/>
                      </a:spcAft>
                      <a:defRPr kumimoji="1" sz="2000" b="1">
                        <a:solidFill>
                          <a:schemeClr val="tx1"/>
                        </a:solidFill>
                        <a:latin typeface="Arial" charset="0"/>
                        <a:ea typeface="新細明體" charset="-120"/>
                      </a:defRPr>
                    </a:lvl9pPr>
                  </a:lstStyle>
                  <a:p>
                    <a:pPr eaLnBrk="1" hangingPunct="1"/>
                    <a:endParaRPr lang="zh-TW" altLang="en-US" smtClean="0">
                      <a:solidFill>
                        <a:srgbClr val="000000"/>
                      </a:solidFill>
                    </a:endParaRPr>
                  </a:p>
                </p:txBody>
              </p:sp>
              <p:sp>
                <p:nvSpPr>
                  <p:cNvPr id="7714" name="Line 13"/>
                  <p:cNvSpPr>
                    <a:spLocks noChangeShapeType="1"/>
                  </p:cNvSpPr>
                  <p:nvPr/>
                </p:nvSpPr>
                <p:spPr bwMode="auto">
                  <a:xfrm>
                    <a:off x="2034" y="141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15" name="Line 14"/>
                  <p:cNvSpPr>
                    <a:spLocks noChangeShapeType="1"/>
                  </p:cNvSpPr>
                  <p:nvPr/>
                </p:nvSpPr>
                <p:spPr bwMode="auto">
                  <a:xfrm>
                    <a:off x="2034" y="142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16" name="Line 15"/>
                  <p:cNvSpPr>
                    <a:spLocks noChangeShapeType="1"/>
                  </p:cNvSpPr>
                  <p:nvPr/>
                </p:nvSpPr>
                <p:spPr bwMode="auto">
                  <a:xfrm>
                    <a:off x="2034" y="142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17" name="Line 16"/>
                  <p:cNvSpPr>
                    <a:spLocks noChangeShapeType="1"/>
                  </p:cNvSpPr>
                  <p:nvPr/>
                </p:nvSpPr>
                <p:spPr bwMode="auto">
                  <a:xfrm>
                    <a:off x="2034" y="142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18" name="Line 17"/>
                  <p:cNvSpPr>
                    <a:spLocks noChangeShapeType="1"/>
                  </p:cNvSpPr>
                  <p:nvPr/>
                </p:nvSpPr>
                <p:spPr bwMode="auto">
                  <a:xfrm>
                    <a:off x="2034" y="142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19" name="Line 18"/>
                  <p:cNvSpPr>
                    <a:spLocks noChangeShapeType="1"/>
                  </p:cNvSpPr>
                  <p:nvPr/>
                </p:nvSpPr>
                <p:spPr bwMode="auto">
                  <a:xfrm>
                    <a:off x="2034" y="142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20" name="Line 19"/>
                  <p:cNvSpPr>
                    <a:spLocks noChangeShapeType="1"/>
                  </p:cNvSpPr>
                  <p:nvPr/>
                </p:nvSpPr>
                <p:spPr bwMode="auto">
                  <a:xfrm>
                    <a:off x="2034" y="143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21" name="Line 20"/>
                  <p:cNvSpPr>
                    <a:spLocks noChangeShapeType="1"/>
                  </p:cNvSpPr>
                  <p:nvPr/>
                </p:nvSpPr>
                <p:spPr bwMode="auto">
                  <a:xfrm>
                    <a:off x="2034" y="143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22" name="Line 21"/>
                  <p:cNvSpPr>
                    <a:spLocks noChangeShapeType="1"/>
                  </p:cNvSpPr>
                  <p:nvPr/>
                </p:nvSpPr>
                <p:spPr bwMode="auto">
                  <a:xfrm>
                    <a:off x="2034" y="143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23" name="Line 22"/>
                  <p:cNvSpPr>
                    <a:spLocks noChangeShapeType="1"/>
                  </p:cNvSpPr>
                  <p:nvPr/>
                </p:nvSpPr>
                <p:spPr bwMode="auto">
                  <a:xfrm>
                    <a:off x="2034" y="143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24" name="Line 23"/>
                  <p:cNvSpPr>
                    <a:spLocks noChangeShapeType="1"/>
                  </p:cNvSpPr>
                  <p:nvPr/>
                </p:nvSpPr>
                <p:spPr bwMode="auto">
                  <a:xfrm>
                    <a:off x="2034" y="143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25" name="Line 24"/>
                  <p:cNvSpPr>
                    <a:spLocks noChangeShapeType="1"/>
                  </p:cNvSpPr>
                  <p:nvPr/>
                </p:nvSpPr>
                <p:spPr bwMode="auto">
                  <a:xfrm>
                    <a:off x="2034" y="144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26" name="Line 25"/>
                  <p:cNvSpPr>
                    <a:spLocks noChangeShapeType="1"/>
                  </p:cNvSpPr>
                  <p:nvPr/>
                </p:nvSpPr>
                <p:spPr bwMode="auto">
                  <a:xfrm>
                    <a:off x="2034" y="144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27" name="Line 26"/>
                  <p:cNvSpPr>
                    <a:spLocks noChangeShapeType="1"/>
                  </p:cNvSpPr>
                  <p:nvPr/>
                </p:nvSpPr>
                <p:spPr bwMode="auto">
                  <a:xfrm>
                    <a:off x="2034" y="144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28" name="Line 27"/>
                  <p:cNvSpPr>
                    <a:spLocks noChangeShapeType="1"/>
                  </p:cNvSpPr>
                  <p:nvPr/>
                </p:nvSpPr>
                <p:spPr bwMode="auto">
                  <a:xfrm>
                    <a:off x="2034" y="144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29" name="Line 28"/>
                  <p:cNvSpPr>
                    <a:spLocks noChangeShapeType="1"/>
                  </p:cNvSpPr>
                  <p:nvPr/>
                </p:nvSpPr>
                <p:spPr bwMode="auto">
                  <a:xfrm>
                    <a:off x="2034" y="144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30" name="Line 29"/>
                  <p:cNvSpPr>
                    <a:spLocks noChangeShapeType="1"/>
                  </p:cNvSpPr>
                  <p:nvPr/>
                </p:nvSpPr>
                <p:spPr bwMode="auto">
                  <a:xfrm>
                    <a:off x="2034" y="145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31" name="Line 30"/>
                  <p:cNvSpPr>
                    <a:spLocks noChangeShapeType="1"/>
                  </p:cNvSpPr>
                  <p:nvPr/>
                </p:nvSpPr>
                <p:spPr bwMode="auto">
                  <a:xfrm>
                    <a:off x="2034" y="145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32" name="Line 31"/>
                  <p:cNvSpPr>
                    <a:spLocks noChangeShapeType="1"/>
                  </p:cNvSpPr>
                  <p:nvPr/>
                </p:nvSpPr>
                <p:spPr bwMode="auto">
                  <a:xfrm>
                    <a:off x="2034" y="145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33" name="Line 32"/>
                  <p:cNvSpPr>
                    <a:spLocks noChangeShapeType="1"/>
                  </p:cNvSpPr>
                  <p:nvPr/>
                </p:nvSpPr>
                <p:spPr bwMode="auto">
                  <a:xfrm>
                    <a:off x="2034" y="145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34" name="Line 33"/>
                  <p:cNvSpPr>
                    <a:spLocks noChangeShapeType="1"/>
                  </p:cNvSpPr>
                  <p:nvPr/>
                </p:nvSpPr>
                <p:spPr bwMode="auto">
                  <a:xfrm>
                    <a:off x="2034" y="145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35" name="Line 34"/>
                  <p:cNvSpPr>
                    <a:spLocks noChangeShapeType="1"/>
                  </p:cNvSpPr>
                  <p:nvPr/>
                </p:nvSpPr>
                <p:spPr bwMode="auto">
                  <a:xfrm>
                    <a:off x="2034" y="146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36" name="Line 35"/>
                  <p:cNvSpPr>
                    <a:spLocks noChangeShapeType="1"/>
                  </p:cNvSpPr>
                  <p:nvPr/>
                </p:nvSpPr>
                <p:spPr bwMode="auto">
                  <a:xfrm>
                    <a:off x="2034" y="146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37" name="Line 36"/>
                  <p:cNvSpPr>
                    <a:spLocks noChangeShapeType="1"/>
                  </p:cNvSpPr>
                  <p:nvPr/>
                </p:nvSpPr>
                <p:spPr bwMode="auto">
                  <a:xfrm>
                    <a:off x="2034" y="146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38" name="Line 37"/>
                  <p:cNvSpPr>
                    <a:spLocks noChangeShapeType="1"/>
                  </p:cNvSpPr>
                  <p:nvPr/>
                </p:nvSpPr>
                <p:spPr bwMode="auto">
                  <a:xfrm>
                    <a:off x="2034" y="146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39" name="Line 38"/>
                  <p:cNvSpPr>
                    <a:spLocks noChangeShapeType="1"/>
                  </p:cNvSpPr>
                  <p:nvPr/>
                </p:nvSpPr>
                <p:spPr bwMode="auto">
                  <a:xfrm>
                    <a:off x="2034" y="146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40" name="Line 39"/>
                  <p:cNvSpPr>
                    <a:spLocks noChangeShapeType="1"/>
                  </p:cNvSpPr>
                  <p:nvPr/>
                </p:nvSpPr>
                <p:spPr bwMode="auto">
                  <a:xfrm>
                    <a:off x="2034" y="147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41" name="Line 40"/>
                  <p:cNvSpPr>
                    <a:spLocks noChangeShapeType="1"/>
                  </p:cNvSpPr>
                  <p:nvPr/>
                </p:nvSpPr>
                <p:spPr bwMode="auto">
                  <a:xfrm>
                    <a:off x="2034" y="147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42" name="Line 41"/>
                  <p:cNvSpPr>
                    <a:spLocks noChangeShapeType="1"/>
                  </p:cNvSpPr>
                  <p:nvPr/>
                </p:nvSpPr>
                <p:spPr bwMode="auto">
                  <a:xfrm>
                    <a:off x="2034" y="147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43" name="Line 42"/>
                  <p:cNvSpPr>
                    <a:spLocks noChangeShapeType="1"/>
                  </p:cNvSpPr>
                  <p:nvPr/>
                </p:nvSpPr>
                <p:spPr bwMode="auto">
                  <a:xfrm>
                    <a:off x="2034" y="147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44" name="Line 43"/>
                  <p:cNvSpPr>
                    <a:spLocks noChangeShapeType="1"/>
                  </p:cNvSpPr>
                  <p:nvPr/>
                </p:nvSpPr>
                <p:spPr bwMode="auto">
                  <a:xfrm>
                    <a:off x="2034" y="147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45" name="Line 44"/>
                  <p:cNvSpPr>
                    <a:spLocks noChangeShapeType="1"/>
                  </p:cNvSpPr>
                  <p:nvPr/>
                </p:nvSpPr>
                <p:spPr bwMode="auto">
                  <a:xfrm>
                    <a:off x="2034" y="148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46" name="Line 45"/>
                  <p:cNvSpPr>
                    <a:spLocks noChangeShapeType="1"/>
                  </p:cNvSpPr>
                  <p:nvPr/>
                </p:nvSpPr>
                <p:spPr bwMode="auto">
                  <a:xfrm>
                    <a:off x="2034" y="148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47" name="Line 46"/>
                  <p:cNvSpPr>
                    <a:spLocks noChangeShapeType="1"/>
                  </p:cNvSpPr>
                  <p:nvPr/>
                </p:nvSpPr>
                <p:spPr bwMode="auto">
                  <a:xfrm>
                    <a:off x="2034" y="148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48" name="Line 47"/>
                  <p:cNvSpPr>
                    <a:spLocks noChangeShapeType="1"/>
                  </p:cNvSpPr>
                  <p:nvPr/>
                </p:nvSpPr>
                <p:spPr bwMode="auto">
                  <a:xfrm>
                    <a:off x="2034" y="148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49" name="Line 48"/>
                  <p:cNvSpPr>
                    <a:spLocks noChangeShapeType="1"/>
                  </p:cNvSpPr>
                  <p:nvPr/>
                </p:nvSpPr>
                <p:spPr bwMode="auto">
                  <a:xfrm>
                    <a:off x="2034" y="148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50" name="Line 49"/>
                  <p:cNvSpPr>
                    <a:spLocks noChangeShapeType="1"/>
                  </p:cNvSpPr>
                  <p:nvPr/>
                </p:nvSpPr>
                <p:spPr bwMode="auto">
                  <a:xfrm>
                    <a:off x="2034" y="149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51" name="Line 50"/>
                  <p:cNvSpPr>
                    <a:spLocks noChangeShapeType="1"/>
                  </p:cNvSpPr>
                  <p:nvPr/>
                </p:nvSpPr>
                <p:spPr bwMode="auto">
                  <a:xfrm>
                    <a:off x="2034" y="149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52" name="Line 51"/>
                  <p:cNvSpPr>
                    <a:spLocks noChangeShapeType="1"/>
                  </p:cNvSpPr>
                  <p:nvPr/>
                </p:nvSpPr>
                <p:spPr bwMode="auto">
                  <a:xfrm>
                    <a:off x="2034" y="149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53" name="Line 52"/>
                  <p:cNvSpPr>
                    <a:spLocks noChangeShapeType="1"/>
                  </p:cNvSpPr>
                  <p:nvPr/>
                </p:nvSpPr>
                <p:spPr bwMode="auto">
                  <a:xfrm>
                    <a:off x="2034" y="149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54" name="Line 53"/>
                  <p:cNvSpPr>
                    <a:spLocks noChangeShapeType="1"/>
                  </p:cNvSpPr>
                  <p:nvPr/>
                </p:nvSpPr>
                <p:spPr bwMode="auto">
                  <a:xfrm>
                    <a:off x="2034" y="149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55" name="Line 54"/>
                  <p:cNvSpPr>
                    <a:spLocks noChangeShapeType="1"/>
                  </p:cNvSpPr>
                  <p:nvPr/>
                </p:nvSpPr>
                <p:spPr bwMode="auto">
                  <a:xfrm>
                    <a:off x="2034" y="150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56" name="Line 55"/>
                  <p:cNvSpPr>
                    <a:spLocks noChangeShapeType="1"/>
                  </p:cNvSpPr>
                  <p:nvPr/>
                </p:nvSpPr>
                <p:spPr bwMode="auto">
                  <a:xfrm>
                    <a:off x="2034" y="150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57" name="Line 56"/>
                  <p:cNvSpPr>
                    <a:spLocks noChangeShapeType="1"/>
                  </p:cNvSpPr>
                  <p:nvPr/>
                </p:nvSpPr>
                <p:spPr bwMode="auto">
                  <a:xfrm>
                    <a:off x="2034" y="150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58" name="Line 57"/>
                  <p:cNvSpPr>
                    <a:spLocks noChangeShapeType="1"/>
                  </p:cNvSpPr>
                  <p:nvPr/>
                </p:nvSpPr>
                <p:spPr bwMode="auto">
                  <a:xfrm>
                    <a:off x="2034" y="150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59" name="Line 58"/>
                  <p:cNvSpPr>
                    <a:spLocks noChangeShapeType="1"/>
                  </p:cNvSpPr>
                  <p:nvPr/>
                </p:nvSpPr>
                <p:spPr bwMode="auto">
                  <a:xfrm>
                    <a:off x="2034" y="150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60" name="Line 59"/>
                  <p:cNvSpPr>
                    <a:spLocks noChangeShapeType="1"/>
                  </p:cNvSpPr>
                  <p:nvPr/>
                </p:nvSpPr>
                <p:spPr bwMode="auto">
                  <a:xfrm>
                    <a:off x="2034" y="151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61" name="Line 60"/>
                  <p:cNvSpPr>
                    <a:spLocks noChangeShapeType="1"/>
                  </p:cNvSpPr>
                  <p:nvPr/>
                </p:nvSpPr>
                <p:spPr bwMode="auto">
                  <a:xfrm>
                    <a:off x="2034" y="151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62" name="Line 61"/>
                  <p:cNvSpPr>
                    <a:spLocks noChangeShapeType="1"/>
                  </p:cNvSpPr>
                  <p:nvPr/>
                </p:nvSpPr>
                <p:spPr bwMode="auto">
                  <a:xfrm>
                    <a:off x="2034" y="151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63" name="Line 62"/>
                  <p:cNvSpPr>
                    <a:spLocks noChangeShapeType="1"/>
                  </p:cNvSpPr>
                  <p:nvPr/>
                </p:nvSpPr>
                <p:spPr bwMode="auto">
                  <a:xfrm>
                    <a:off x="2034" y="151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64" name="Line 63"/>
                  <p:cNvSpPr>
                    <a:spLocks noChangeShapeType="1"/>
                  </p:cNvSpPr>
                  <p:nvPr/>
                </p:nvSpPr>
                <p:spPr bwMode="auto">
                  <a:xfrm>
                    <a:off x="2034" y="151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65" name="Line 64"/>
                  <p:cNvSpPr>
                    <a:spLocks noChangeShapeType="1"/>
                  </p:cNvSpPr>
                  <p:nvPr/>
                </p:nvSpPr>
                <p:spPr bwMode="auto">
                  <a:xfrm>
                    <a:off x="2034" y="152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66" name="Line 65"/>
                  <p:cNvSpPr>
                    <a:spLocks noChangeShapeType="1"/>
                  </p:cNvSpPr>
                  <p:nvPr/>
                </p:nvSpPr>
                <p:spPr bwMode="auto">
                  <a:xfrm>
                    <a:off x="2034" y="152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67" name="Line 66"/>
                  <p:cNvSpPr>
                    <a:spLocks noChangeShapeType="1"/>
                  </p:cNvSpPr>
                  <p:nvPr/>
                </p:nvSpPr>
                <p:spPr bwMode="auto">
                  <a:xfrm>
                    <a:off x="2034" y="152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68" name="Line 67"/>
                  <p:cNvSpPr>
                    <a:spLocks noChangeShapeType="1"/>
                  </p:cNvSpPr>
                  <p:nvPr/>
                </p:nvSpPr>
                <p:spPr bwMode="auto">
                  <a:xfrm>
                    <a:off x="2034" y="152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69" name="Line 68"/>
                  <p:cNvSpPr>
                    <a:spLocks noChangeShapeType="1"/>
                  </p:cNvSpPr>
                  <p:nvPr/>
                </p:nvSpPr>
                <p:spPr bwMode="auto">
                  <a:xfrm>
                    <a:off x="2034" y="152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70" name="Line 69"/>
                  <p:cNvSpPr>
                    <a:spLocks noChangeShapeType="1"/>
                  </p:cNvSpPr>
                  <p:nvPr/>
                </p:nvSpPr>
                <p:spPr bwMode="auto">
                  <a:xfrm>
                    <a:off x="2034" y="153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71" name="Line 70"/>
                  <p:cNvSpPr>
                    <a:spLocks noChangeShapeType="1"/>
                  </p:cNvSpPr>
                  <p:nvPr/>
                </p:nvSpPr>
                <p:spPr bwMode="auto">
                  <a:xfrm>
                    <a:off x="2034" y="153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72" name="Line 71"/>
                  <p:cNvSpPr>
                    <a:spLocks noChangeShapeType="1"/>
                  </p:cNvSpPr>
                  <p:nvPr/>
                </p:nvSpPr>
                <p:spPr bwMode="auto">
                  <a:xfrm>
                    <a:off x="2034" y="153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73" name="Line 72"/>
                  <p:cNvSpPr>
                    <a:spLocks noChangeShapeType="1"/>
                  </p:cNvSpPr>
                  <p:nvPr/>
                </p:nvSpPr>
                <p:spPr bwMode="auto">
                  <a:xfrm>
                    <a:off x="2034" y="153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74" name="Line 73"/>
                  <p:cNvSpPr>
                    <a:spLocks noChangeShapeType="1"/>
                  </p:cNvSpPr>
                  <p:nvPr/>
                </p:nvSpPr>
                <p:spPr bwMode="auto">
                  <a:xfrm>
                    <a:off x="2034" y="153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75" name="Line 74"/>
                  <p:cNvSpPr>
                    <a:spLocks noChangeShapeType="1"/>
                  </p:cNvSpPr>
                  <p:nvPr/>
                </p:nvSpPr>
                <p:spPr bwMode="auto">
                  <a:xfrm>
                    <a:off x="2034" y="154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76" name="Line 75"/>
                  <p:cNvSpPr>
                    <a:spLocks noChangeShapeType="1"/>
                  </p:cNvSpPr>
                  <p:nvPr/>
                </p:nvSpPr>
                <p:spPr bwMode="auto">
                  <a:xfrm>
                    <a:off x="2034" y="154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77" name="Line 76"/>
                  <p:cNvSpPr>
                    <a:spLocks noChangeShapeType="1"/>
                  </p:cNvSpPr>
                  <p:nvPr/>
                </p:nvSpPr>
                <p:spPr bwMode="auto">
                  <a:xfrm>
                    <a:off x="2034" y="154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78" name="Line 77"/>
                  <p:cNvSpPr>
                    <a:spLocks noChangeShapeType="1"/>
                  </p:cNvSpPr>
                  <p:nvPr/>
                </p:nvSpPr>
                <p:spPr bwMode="auto">
                  <a:xfrm>
                    <a:off x="2034" y="154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79" name="Line 78"/>
                  <p:cNvSpPr>
                    <a:spLocks noChangeShapeType="1"/>
                  </p:cNvSpPr>
                  <p:nvPr/>
                </p:nvSpPr>
                <p:spPr bwMode="auto">
                  <a:xfrm>
                    <a:off x="2034" y="154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80" name="Line 79"/>
                  <p:cNvSpPr>
                    <a:spLocks noChangeShapeType="1"/>
                  </p:cNvSpPr>
                  <p:nvPr/>
                </p:nvSpPr>
                <p:spPr bwMode="auto">
                  <a:xfrm>
                    <a:off x="2034" y="155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81" name="Line 80"/>
                  <p:cNvSpPr>
                    <a:spLocks noChangeShapeType="1"/>
                  </p:cNvSpPr>
                  <p:nvPr/>
                </p:nvSpPr>
                <p:spPr bwMode="auto">
                  <a:xfrm>
                    <a:off x="2034" y="155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82" name="Line 81"/>
                  <p:cNvSpPr>
                    <a:spLocks noChangeShapeType="1"/>
                  </p:cNvSpPr>
                  <p:nvPr/>
                </p:nvSpPr>
                <p:spPr bwMode="auto">
                  <a:xfrm>
                    <a:off x="2034" y="155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83" name="Line 82"/>
                  <p:cNvSpPr>
                    <a:spLocks noChangeShapeType="1"/>
                  </p:cNvSpPr>
                  <p:nvPr/>
                </p:nvSpPr>
                <p:spPr bwMode="auto">
                  <a:xfrm>
                    <a:off x="2034" y="155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84" name="Line 83"/>
                  <p:cNvSpPr>
                    <a:spLocks noChangeShapeType="1"/>
                  </p:cNvSpPr>
                  <p:nvPr/>
                </p:nvSpPr>
                <p:spPr bwMode="auto">
                  <a:xfrm>
                    <a:off x="2034" y="155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85" name="Line 84"/>
                  <p:cNvSpPr>
                    <a:spLocks noChangeShapeType="1"/>
                  </p:cNvSpPr>
                  <p:nvPr/>
                </p:nvSpPr>
                <p:spPr bwMode="auto">
                  <a:xfrm>
                    <a:off x="2034" y="156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86" name="Line 85"/>
                  <p:cNvSpPr>
                    <a:spLocks noChangeShapeType="1"/>
                  </p:cNvSpPr>
                  <p:nvPr/>
                </p:nvSpPr>
                <p:spPr bwMode="auto">
                  <a:xfrm>
                    <a:off x="2034" y="156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87" name="Line 86"/>
                  <p:cNvSpPr>
                    <a:spLocks noChangeShapeType="1"/>
                  </p:cNvSpPr>
                  <p:nvPr/>
                </p:nvSpPr>
                <p:spPr bwMode="auto">
                  <a:xfrm>
                    <a:off x="2034" y="156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88" name="Line 87"/>
                  <p:cNvSpPr>
                    <a:spLocks noChangeShapeType="1"/>
                  </p:cNvSpPr>
                  <p:nvPr/>
                </p:nvSpPr>
                <p:spPr bwMode="auto">
                  <a:xfrm>
                    <a:off x="2034" y="156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89" name="Line 88"/>
                  <p:cNvSpPr>
                    <a:spLocks noChangeShapeType="1"/>
                  </p:cNvSpPr>
                  <p:nvPr/>
                </p:nvSpPr>
                <p:spPr bwMode="auto">
                  <a:xfrm>
                    <a:off x="2034" y="156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90" name="Line 89"/>
                  <p:cNvSpPr>
                    <a:spLocks noChangeShapeType="1"/>
                  </p:cNvSpPr>
                  <p:nvPr/>
                </p:nvSpPr>
                <p:spPr bwMode="auto">
                  <a:xfrm>
                    <a:off x="2034" y="157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91" name="Line 90"/>
                  <p:cNvSpPr>
                    <a:spLocks noChangeShapeType="1"/>
                  </p:cNvSpPr>
                  <p:nvPr/>
                </p:nvSpPr>
                <p:spPr bwMode="auto">
                  <a:xfrm>
                    <a:off x="2034" y="157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92" name="Line 91"/>
                  <p:cNvSpPr>
                    <a:spLocks noChangeShapeType="1"/>
                  </p:cNvSpPr>
                  <p:nvPr/>
                </p:nvSpPr>
                <p:spPr bwMode="auto">
                  <a:xfrm>
                    <a:off x="2034" y="157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93" name="Line 92"/>
                  <p:cNvSpPr>
                    <a:spLocks noChangeShapeType="1"/>
                  </p:cNvSpPr>
                  <p:nvPr/>
                </p:nvSpPr>
                <p:spPr bwMode="auto">
                  <a:xfrm>
                    <a:off x="2034" y="157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94" name="Line 93"/>
                  <p:cNvSpPr>
                    <a:spLocks noChangeShapeType="1"/>
                  </p:cNvSpPr>
                  <p:nvPr/>
                </p:nvSpPr>
                <p:spPr bwMode="auto">
                  <a:xfrm>
                    <a:off x="2034" y="157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95" name="Line 94"/>
                  <p:cNvSpPr>
                    <a:spLocks noChangeShapeType="1"/>
                  </p:cNvSpPr>
                  <p:nvPr/>
                </p:nvSpPr>
                <p:spPr bwMode="auto">
                  <a:xfrm>
                    <a:off x="2034" y="158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96" name="Line 95"/>
                  <p:cNvSpPr>
                    <a:spLocks noChangeShapeType="1"/>
                  </p:cNvSpPr>
                  <p:nvPr/>
                </p:nvSpPr>
                <p:spPr bwMode="auto">
                  <a:xfrm>
                    <a:off x="2034" y="158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97" name="Line 96"/>
                  <p:cNvSpPr>
                    <a:spLocks noChangeShapeType="1"/>
                  </p:cNvSpPr>
                  <p:nvPr/>
                </p:nvSpPr>
                <p:spPr bwMode="auto">
                  <a:xfrm>
                    <a:off x="2034" y="158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98" name="Line 97"/>
                  <p:cNvSpPr>
                    <a:spLocks noChangeShapeType="1"/>
                  </p:cNvSpPr>
                  <p:nvPr/>
                </p:nvSpPr>
                <p:spPr bwMode="auto">
                  <a:xfrm>
                    <a:off x="2034" y="158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99" name="Line 98"/>
                  <p:cNvSpPr>
                    <a:spLocks noChangeShapeType="1"/>
                  </p:cNvSpPr>
                  <p:nvPr/>
                </p:nvSpPr>
                <p:spPr bwMode="auto">
                  <a:xfrm>
                    <a:off x="2034" y="158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00" name="Line 99"/>
                  <p:cNvSpPr>
                    <a:spLocks noChangeShapeType="1"/>
                  </p:cNvSpPr>
                  <p:nvPr/>
                </p:nvSpPr>
                <p:spPr bwMode="auto">
                  <a:xfrm>
                    <a:off x="2034" y="159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01" name="Line 100"/>
                  <p:cNvSpPr>
                    <a:spLocks noChangeShapeType="1"/>
                  </p:cNvSpPr>
                  <p:nvPr/>
                </p:nvSpPr>
                <p:spPr bwMode="auto">
                  <a:xfrm>
                    <a:off x="2034" y="159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02" name="Line 101"/>
                  <p:cNvSpPr>
                    <a:spLocks noChangeShapeType="1"/>
                  </p:cNvSpPr>
                  <p:nvPr/>
                </p:nvSpPr>
                <p:spPr bwMode="auto">
                  <a:xfrm>
                    <a:off x="2034" y="159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03" name="Line 102"/>
                  <p:cNvSpPr>
                    <a:spLocks noChangeShapeType="1"/>
                  </p:cNvSpPr>
                  <p:nvPr/>
                </p:nvSpPr>
                <p:spPr bwMode="auto">
                  <a:xfrm>
                    <a:off x="2034" y="159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04" name="Line 103"/>
                  <p:cNvSpPr>
                    <a:spLocks noChangeShapeType="1"/>
                  </p:cNvSpPr>
                  <p:nvPr/>
                </p:nvSpPr>
                <p:spPr bwMode="auto">
                  <a:xfrm>
                    <a:off x="2034" y="159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05" name="Line 104"/>
                  <p:cNvSpPr>
                    <a:spLocks noChangeShapeType="1"/>
                  </p:cNvSpPr>
                  <p:nvPr/>
                </p:nvSpPr>
                <p:spPr bwMode="auto">
                  <a:xfrm>
                    <a:off x="2034" y="160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06" name="Line 105"/>
                  <p:cNvSpPr>
                    <a:spLocks noChangeShapeType="1"/>
                  </p:cNvSpPr>
                  <p:nvPr/>
                </p:nvSpPr>
                <p:spPr bwMode="auto">
                  <a:xfrm>
                    <a:off x="2034" y="160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07" name="Line 106"/>
                  <p:cNvSpPr>
                    <a:spLocks noChangeShapeType="1"/>
                  </p:cNvSpPr>
                  <p:nvPr/>
                </p:nvSpPr>
                <p:spPr bwMode="auto">
                  <a:xfrm>
                    <a:off x="2034" y="160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08" name="Line 107"/>
                  <p:cNvSpPr>
                    <a:spLocks noChangeShapeType="1"/>
                  </p:cNvSpPr>
                  <p:nvPr/>
                </p:nvSpPr>
                <p:spPr bwMode="auto">
                  <a:xfrm>
                    <a:off x="2034" y="160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09" name="Line 108"/>
                  <p:cNvSpPr>
                    <a:spLocks noChangeShapeType="1"/>
                  </p:cNvSpPr>
                  <p:nvPr/>
                </p:nvSpPr>
                <p:spPr bwMode="auto">
                  <a:xfrm>
                    <a:off x="2034" y="160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10" name="Line 109"/>
                  <p:cNvSpPr>
                    <a:spLocks noChangeShapeType="1"/>
                  </p:cNvSpPr>
                  <p:nvPr/>
                </p:nvSpPr>
                <p:spPr bwMode="auto">
                  <a:xfrm>
                    <a:off x="2034" y="161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11" name="Line 110"/>
                  <p:cNvSpPr>
                    <a:spLocks noChangeShapeType="1"/>
                  </p:cNvSpPr>
                  <p:nvPr/>
                </p:nvSpPr>
                <p:spPr bwMode="auto">
                  <a:xfrm>
                    <a:off x="2034" y="161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12" name="Line 111"/>
                  <p:cNvSpPr>
                    <a:spLocks noChangeShapeType="1"/>
                  </p:cNvSpPr>
                  <p:nvPr/>
                </p:nvSpPr>
                <p:spPr bwMode="auto">
                  <a:xfrm>
                    <a:off x="2034" y="161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13" name="Line 112"/>
                  <p:cNvSpPr>
                    <a:spLocks noChangeShapeType="1"/>
                  </p:cNvSpPr>
                  <p:nvPr/>
                </p:nvSpPr>
                <p:spPr bwMode="auto">
                  <a:xfrm>
                    <a:off x="2034" y="161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14" name="Line 113"/>
                  <p:cNvSpPr>
                    <a:spLocks noChangeShapeType="1"/>
                  </p:cNvSpPr>
                  <p:nvPr/>
                </p:nvSpPr>
                <p:spPr bwMode="auto">
                  <a:xfrm>
                    <a:off x="2034" y="161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15" name="Line 114"/>
                  <p:cNvSpPr>
                    <a:spLocks noChangeShapeType="1"/>
                  </p:cNvSpPr>
                  <p:nvPr/>
                </p:nvSpPr>
                <p:spPr bwMode="auto">
                  <a:xfrm>
                    <a:off x="2034" y="162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16" name="Line 115"/>
                  <p:cNvSpPr>
                    <a:spLocks noChangeShapeType="1"/>
                  </p:cNvSpPr>
                  <p:nvPr/>
                </p:nvSpPr>
                <p:spPr bwMode="auto">
                  <a:xfrm>
                    <a:off x="2034" y="162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17" name="Line 116"/>
                  <p:cNvSpPr>
                    <a:spLocks noChangeShapeType="1"/>
                  </p:cNvSpPr>
                  <p:nvPr/>
                </p:nvSpPr>
                <p:spPr bwMode="auto">
                  <a:xfrm>
                    <a:off x="2034" y="162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18" name="Line 117"/>
                  <p:cNvSpPr>
                    <a:spLocks noChangeShapeType="1"/>
                  </p:cNvSpPr>
                  <p:nvPr/>
                </p:nvSpPr>
                <p:spPr bwMode="auto">
                  <a:xfrm>
                    <a:off x="2034" y="162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19" name="Line 118"/>
                  <p:cNvSpPr>
                    <a:spLocks noChangeShapeType="1"/>
                  </p:cNvSpPr>
                  <p:nvPr/>
                </p:nvSpPr>
                <p:spPr bwMode="auto">
                  <a:xfrm>
                    <a:off x="2034" y="162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20" name="Line 119"/>
                  <p:cNvSpPr>
                    <a:spLocks noChangeShapeType="1"/>
                  </p:cNvSpPr>
                  <p:nvPr/>
                </p:nvSpPr>
                <p:spPr bwMode="auto">
                  <a:xfrm>
                    <a:off x="2034" y="163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21" name="AutoShape 120"/>
                  <p:cNvSpPr>
                    <a:spLocks noChangeArrowheads="1"/>
                  </p:cNvSpPr>
                  <p:nvPr/>
                </p:nvSpPr>
                <p:spPr bwMode="auto">
                  <a:xfrm>
                    <a:off x="2034" y="1418"/>
                    <a:ext cx="30" cy="212"/>
                  </a:xfrm>
                  <a:prstGeom prst="roundRect">
                    <a:avLst>
                      <a:gd name="adj" fmla="val 50000"/>
                    </a:avLst>
                  </a:prstGeom>
                  <a:solidFill>
                    <a:srgbClr val="FF2327"/>
                  </a:solidFill>
                  <a:ln>
                    <a:noFill/>
                  </a:ln>
                  <a:extLst>
                    <a:ext uri="{91240B29-F687-4F45-9708-019B960494DF}">
                      <a14:hiddenLine xmlns:a14="http://schemas.microsoft.com/office/drawing/2010/main" xmlns="" w="6350">
                        <a:solidFill>
                          <a:srgbClr val="000000"/>
                        </a:solidFill>
                        <a:round/>
                        <a:headEnd/>
                        <a:tailEnd/>
                      </a14:hiddenLine>
                    </a:ext>
                  </a:extLst>
                </p:spPr>
                <p:txBody>
                  <a:bodyPr/>
                  <a:lstStyle>
                    <a:lvl1pPr eaLnBrk="0" hangingPunct="0">
                      <a:defRPr kumimoji="1" sz="2000" b="1">
                        <a:solidFill>
                          <a:schemeClr val="tx1"/>
                        </a:solidFill>
                        <a:latin typeface="Arial" charset="0"/>
                        <a:ea typeface="新細明體" charset="-120"/>
                      </a:defRPr>
                    </a:lvl1pPr>
                    <a:lvl2pPr marL="742950" indent="-285750" eaLnBrk="0" hangingPunct="0">
                      <a:defRPr kumimoji="1" sz="2000" b="1">
                        <a:solidFill>
                          <a:schemeClr val="tx1"/>
                        </a:solidFill>
                        <a:latin typeface="Arial" charset="0"/>
                        <a:ea typeface="新細明體" charset="-120"/>
                      </a:defRPr>
                    </a:lvl2pPr>
                    <a:lvl3pPr marL="1143000" indent="-228600" eaLnBrk="0" hangingPunct="0">
                      <a:defRPr kumimoji="1" sz="2000" b="1">
                        <a:solidFill>
                          <a:schemeClr val="tx1"/>
                        </a:solidFill>
                        <a:latin typeface="Arial" charset="0"/>
                        <a:ea typeface="新細明體" charset="-120"/>
                      </a:defRPr>
                    </a:lvl3pPr>
                    <a:lvl4pPr marL="1600200" indent="-228600" eaLnBrk="0" hangingPunct="0">
                      <a:defRPr kumimoji="1" sz="2000" b="1">
                        <a:solidFill>
                          <a:schemeClr val="tx1"/>
                        </a:solidFill>
                        <a:latin typeface="Arial" charset="0"/>
                        <a:ea typeface="新細明體" charset="-120"/>
                      </a:defRPr>
                    </a:lvl4pPr>
                    <a:lvl5pPr marL="2057400" indent="-228600" eaLnBrk="0" hangingPunct="0">
                      <a:defRPr kumimoji="1" sz="2000" b="1">
                        <a:solidFill>
                          <a:schemeClr val="tx1"/>
                        </a:solidFill>
                        <a:latin typeface="Arial" charset="0"/>
                        <a:ea typeface="新細明體" charset="-120"/>
                      </a:defRPr>
                    </a:lvl5pPr>
                    <a:lvl6pPr marL="2514600" indent="-228600" eaLnBrk="0" fontAlgn="base" hangingPunct="0">
                      <a:spcBef>
                        <a:spcPct val="0"/>
                      </a:spcBef>
                      <a:spcAft>
                        <a:spcPct val="0"/>
                      </a:spcAft>
                      <a:defRPr kumimoji="1" sz="2000" b="1">
                        <a:solidFill>
                          <a:schemeClr val="tx1"/>
                        </a:solidFill>
                        <a:latin typeface="Arial" charset="0"/>
                        <a:ea typeface="新細明體" charset="-120"/>
                      </a:defRPr>
                    </a:lvl6pPr>
                    <a:lvl7pPr marL="2971800" indent="-228600" eaLnBrk="0" fontAlgn="base" hangingPunct="0">
                      <a:spcBef>
                        <a:spcPct val="0"/>
                      </a:spcBef>
                      <a:spcAft>
                        <a:spcPct val="0"/>
                      </a:spcAft>
                      <a:defRPr kumimoji="1" sz="2000" b="1">
                        <a:solidFill>
                          <a:schemeClr val="tx1"/>
                        </a:solidFill>
                        <a:latin typeface="Arial" charset="0"/>
                        <a:ea typeface="新細明體" charset="-120"/>
                      </a:defRPr>
                    </a:lvl7pPr>
                    <a:lvl8pPr marL="3429000" indent="-228600" eaLnBrk="0" fontAlgn="base" hangingPunct="0">
                      <a:spcBef>
                        <a:spcPct val="0"/>
                      </a:spcBef>
                      <a:spcAft>
                        <a:spcPct val="0"/>
                      </a:spcAft>
                      <a:defRPr kumimoji="1" sz="2000" b="1">
                        <a:solidFill>
                          <a:schemeClr val="tx1"/>
                        </a:solidFill>
                        <a:latin typeface="Arial" charset="0"/>
                        <a:ea typeface="新細明體" charset="-120"/>
                      </a:defRPr>
                    </a:lvl8pPr>
                    <a:lvl9pPr marL="3886200" indent="-228600" eaLnBrk="0" fontAlgn="base" hangingPunct="0">
                      <a:spcBef>
                        <a:spcPct val="0"/>
                      </a:spcBef>
                      <a:spcAft>
                        <a:spcPct val="0"/>
                      </a:spcAft>
                      <a:defRPr kumimoji="1" sz="2000" b="1">
                        <a:solidFill>
                          <a:schemeClr val="tx1"/>
                        </a:solidFill>
                        <a:latin typeface="Arial" charset="0"/>
                        <a:ea typeface="新細明體" charset="-120"/>
                      </a:defRPr>
                    </a:lvl9pPr>
                  </a:lstStyle>
                  <a:p>
                    <a:pPr eaLnBrk="1" hangingPunct="1"/>
                    <a:endParaRPr lang="zh-TW" altLang="en-US" smtClean="0">
                      <a:solidFill>
                        <a:srgbClr val="000000"/>
                      </a:solidFill>
                    </a:endParaRPr>
                  </a:p>
                </p:txBody>
              </p:sp>
              <p:sp>
                <p:nvSpPr>
                  <p:cNvPr id="7822" name="AutoShape 121"/>
                  <p:cNvSpPr>
                    <a:spLocks noChangeArrowheads="1"/>
                  </p:cNvSpPr>
                  <p:nvPr/>
                </p:nvSpPr>
                <p:spPr bwMode="auto">
                  <a:xfrm>
                    <a:off x="2100" y="1418"/>
                    <a:ext cx="28" cy="212"/>
                  </a:xfrm>
                  <a:prstGeom prst="roundRect">
                    <a:avLst>
                      <a:gd name="adj" fmla="val 50000"/>
                    </a:avLst>
                  </a:prstGeom>
                  <a:solidFill>
                    <a:srgbClr val="FF2327"/>
                  </a:solidFill>
                  <a:ln>
                    <a:noFill/>
                  </a:ln>
                  <a:extLst>
                    <a:ext uri="{91240B29-F687-4F45-9708-019B960494DF}">
                      <a14:hiddenLine xmlns:a14="http://schemas.microsoft.com/office/drawing/2010/main" xmlns="" w="6350">
                        <a:solidFill>
                          <a:srgbClr val="000000"/>
                        </a:solidFill>
                        <a:round/>
                        <a:headEnd/>
                        <a:tailEnd/>
                      </a14:hiddenLine>
                    </a:ext>
                  </a:extLst>
                </p:spPr>
                <p:txBody>
                  <a:bodyPr/>
                  <a:lstStyle>
                    <a:lvl1pPr eaLnBrk="0" hangingPunct="0">
                      <a:defRPr kumimoji="1" sz="2000" b="1">
                        <a:solidFill>
                          <a:schemeClr val="tx1"/>
                        </a:solidFill>
                        <a:latin typeface="Arial" charset="0"/>
                        <a:ea typeface="新細明體" charset="-120"/>
                      </a:defRPr>
                    </a:lvl1pPr>
                    <a:lvl2pPr marL="742950" indent="-285750" eaLnBrk="0" hangingPunct="0">
                      <a:defRPr kumimoji="1" sz="2000" b="1">
                        <a:solidFill>
                          <a:schemeClr val="tx1"/>
                        </a:solidFill>
                        <a:latin typeface="Arial" charset="0"/>
                        <a:ea typeface="新細明體" charset="-120"/>
                      </a:defRPr>
                    </a:lvl2pPr>
                    <a:lvl3pPr marL="1143000" indent="-228600" eaLnBrk="0" hangingPunct="0">
                      <a:defRPr kumimoji="1" sz="2000" b="1">
                        <a:solidFill>
                          <a:schemeClr val="tx1"/>
                        </a:solidFill>
                        <a:latin typeface="Arial" charset="0"/>
                        <a:ea typeface="新細明體" charset="-120"/>
                      </a:defRPr>
                    </a:lvl3pPr>
                    <a:lvl4pPr marL="1600200" indent="-228600" eaLnBrk="0" hangingPunct="0">
                      <a:defRPr kumimoji="1" sz="2000" b="1">
                        <a:solidFill>
                          <a:schemeClr val="tx1"/>
                        </a:solidFill>
                        <a:latin typeface="Arial" charset="0"/>
                        <a:ea typeface="新細明體" charset="-120"/>
                      </a:defRPr>
                    </a:lvl4pPr>
                    <a:lvl5pPr marL="2057400" indent="-228600" eaLnBrk="0" hangingPunct="0">
                      <a:defRPr kumimoji="1" sz="2000" b="1">
                        <a:solidFill>
                          <a:schemeClr val="tx1"/>
                        </a:solidFill>
                        <a:latin typeface="Arial" charset="0"/>
                        <a:ea typeface="新細明體" charset="-120"/>
                      </a:defRPr>
                    </a:lvl5pPr>
                    <a:lvl6pPr marL="2514600" indent="-228600" eaLnBrk="0" fontAlgn="base" hangingPunct="0">
                      <a:spcBef>
                        <a:spcPct val="0"/>
                      </a:spcBef>
                      <a:spcAft>
                        <a:spcPct val="0"/>
                      </a:spcAft>
                      <a:defRPr kumimoji="1" sz="2000" b="1">
                        <a:solidFill>
                          <a:schemeClr val="tx1"/>
                        </a:solidFill>
                        <a:latin typeface="Arial" charset="0"/>
                        <a:ea typeface="新細明體" charset="-120"/>
                      </a:defRPr>
                    </a:lvl6pPr>
                    <a:lvl7pPr marL="2971800" indent="-228600" eaLnBrk="0" fontAlgn="base" hangingPunct="0">
                      <a:spcBef>
                        <a:spcPct val="0"/>
                      </a:spcBef>
                      <a:spcAft>
                        <a:spcPct val="0"/>
                      </a:spcAft>
                      <a:defRPr kumimoji="1" sz="2000" b="1">
                        <a:solidFill>
                          <a:schemeClr val="tx1"/>
                        </a:solidFill>
                        <a:latin typeface="Arial" charset="0"/>
                        <a:ea typeface="新細明體" charset="-120"/>
                      </a:defRPr>
                    </a:lvl7pPr>
                    <a:lvl8pPr marL="3429000" indent="-228600" eaLnBrk="0" fontAlgn="base" hangingPunct="0">
                      <a:spcBef>
                        <a:spcPct val="0"/>
                      </a:spcBef>
                      <a:spcAft>
                        <a:spcPct val="0"/>
                      </a:spcAft>
                      <a:defRPr kumimoji="1" sz="2000" b="1">
                        <a:solidFill>
                          <a:schemeClr val="tx1"/>
                        </a:solidFill>
                        <a:latin typeface="Arial" charset="0"/>
                        <a:ea typeface="新細明體" charset="-120"/>
                      </a:defRPr>
                    </a:lvl8pPr>
                    <a:lvl9pPr marL="3886200" indent="-228600" eaLnBrk="0" fontAlgn="base" hangingPunct="0">
                      <a:spcBef>
                        <a:spcPct val="0"/>
                      </a:spcBef>
                      <a:spcAft>
                        <a:spcPct val="0"/>
                      </a:spcAft>
                      <a:defRPr kumimoji="1" sz="2000" b="1">
                        <a:solidFill>
                          <a:schemeClr val="tx1"/>
                        </a:solidFill>
                        <a:latin typeface="Arial" charset="0"/>
                        <a:ea typeface="新細明體" charset="-120"/>
                      </a:defRPr>
                    </a:lvl9pPr>
                  </a:lstStyle>
                  <a:p>
                    <a:pPr eaLnBrk="1" hangingPunct="1"/>
                    <a:endParaRPr lang="zh-TW" altLang="en-US" smtClean="0">
                      <a:solidFill>
                        <a:srgbClr val="000000"/>
                      </a:solidFill>
                    </a:endParaRPr>
                  </a:p>
                </p:txBody>
              </p:sp>
              <p:sp>
                <p:nvSpPr>
                  <p:cNvPr id="7823" name="Line 122"/>
                  <p:cNvSpPr>
                    <a:spLocks noChangeShapeType="1"/>
                  </p:cNvSpPr>
                  <p:nvPr/>
                </p:nvSpPr>
                <p:spPr bwMode="auto">
                  <a:xfrm>
                    <a:off x="2100" y="141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24" name="Line 123"/>
                  <p:cNvSpPr>
                    <a:spLocks noChangeShapeType="1"/>
                  </p:cNvSpPr>
                  <p:nvPr/>
                </p:nvSpPr>
                <p:spPr bwMode="auto">
                  <a:xfrm>
                    <a:off x="2100" y="142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25" name="Line 124"/>
                  <p:cNvSpPr>
                    <a:spLocks noChangeShapeType="1"/>
                  </p:cNvSpPr>
                  <p:nvPr/>
                </p:nvSpPr>
                <p:spPr bwMode="auto">
                  <a:xfrm>
                    <a:off x="2100" y="142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26" name="Line 125"/>
                  <p:cNvSpPr>
                    <a:spLocks noChangeShapeType="1"/>
                  </p:cNvSpPr>
                  <p:nvPr/>
                </p:nvSpPr>
                <p:spPr bwMode="auto">
                  <a:xfrm>
                    <a:off x="2100" y="142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27" name="Line 126"/>
                  <p:cNvSpPr>
                    <a:spLocks noChangeShapeType="1"/>
                  </p:cNvSpPr>
                  <p:nvPr/>
                </p:nvSpPr>
                <p:spPr bwMode="auto">
                  <a:xfrm>
                    <a:off x="2100" y="142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28" name="Line 127"/>
                  <p:cNvSpPr>
                    <a:spLocks noChangeShapeType="1"/>
                  </p:cNvSpPr>
                  <p:nvPr/>
                </p:nvSpPr>
                <p:spPr bwMode="auto">
                  <a:xfrm>
                    <a:off x="2100" y="142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29" name="Line 128"/>
                  <p:cNvSpPr>
                    <a:spLocks noChangeShapeType="1"/>
                  </p:cNvSpPr>
                  <p:nvPr/>
                </p:nvSpPr>
                <p:spPr bwMode="auto">
                  <a:xfrm>
                    <a:off x="2100" y="143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30" name="Line 129"/>
                  <p:cNvSpPr>
                    <a:spLocks noChangeShapeType="1"/>
                  </p:cNvSpPr>
                  <p:nvPr/>
                </p:nvSpPr>
                <p:spPr bwMode="auto">
                  <a:xfrm>
                    <a:off x="2100" y="143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31" name="Line 130"/>
                  <p:cNvSpPr>
                    <a:spLocks noChangeShapeType="1"/>
                  </p:cNvSpPr>
                  <p:nvPr/>
                </p:nvSpPr>
                <p:spPr bwMode="auto">
                  <a:xfrm>
                    <a:off x="2100" y="143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32" name="Line 131"/>
                  <p:cNvSpPr>
                    <a:spLocks noChangeShapeType="1"/>
                  </p:cNvSpPr>
                  <p:nvPr/>
                </p:nvSpPr>
                <p:spPr bwMode="auto">
                  <a:xfrm>
                    <a:off x="2100" y="143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33" name="Line 132"/>
                  <p:cNvSpPr>
                    <a:spLocks noChangeShapeType="1"/>
                  </p:cNvSpPr>
                  <p:nvPr/>
                </p:nvSpPr>
                <p:spPr bwMode="auto">
                  <a:xfrm>
                    <a:off x="2100" y="143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34" name="Line 133"/>
                  <p:cNvSpPr>
                    <a:spLocks noChangeShapeType="1"/>
                  </p:cNvSpPr>
                  <p:nvPr/>
                </p:nvSpPr>
                <p:spPr bwMode="auto">
                  <a:xfrm>
                    <a:off x="2100" y="144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35" name="Line 134"/>
                  <p:cNvSpPr>
                    <a:spLocks noChangeShapeType="1"/>
                  </p:cNvSpPr>
                  <p:nvPr/>
                </p:nvSpPr>
                <p:spPr bwMode="auto">
                  <a:xfrm>
                    <a:off x="2100" y="144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36" name="Line 135"/>
                  <p:cNvSpPr>
                    <a:spLocks noChangeShapeType="1"/>
                  </p:cNvSpPr>
                  <p:nvPr/>
                </p:nvSpPr>
                <p:spPr bwMode="auto">
                  <a:xfrm>
                    <a:off x="2100" y="144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37" name="Line 136"/>
                  <p:cNvSpPr>
                    <a:spLocks noChangeShapeType="1"/>
                  </p:cNvSpPr>
                  <p:nvPr/>
                </p:nvSpPr>
                <p:spPr bwMode="auto">
                  <a:xfrm>
                    <a:off x="2100" y="144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38" name="Line 137"/>
                  <p:cNvSpPr>
                    <a:spLocks noChangeShapeType="1"/>
                  </p:cNvSpPr>
                  <p:nvPr/>
                </p:nvSpPr>
                <p:spPr bwMode="auto">
                  <a:xfrm>
                    <a:off x="2100" y="144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39" name="Line 138"/>
                  <p:cNvSpPr>
                    <a:spLocks noChangeShapeType="1"/>
                  </p:cNvSpPr>
                  <p:nvPr/>
                </p:nvSpPr>
                <p:spPr bwMode="auto">
                  <a:xfrm>
                    <a:off x="2100" y="145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40" name="Line 139"/>
                  <p:cNvSpPr>
                    <a:spLocks noChangeShapeType="1"/>
                  </p:cNvSpPr>
                  <p:nvPr/>
                </p:nvSpPr>
                <p:spPr bwMode="auto">
                  <a:xfrm>
                    <a:off x="2100" y="145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41" name="Line 140"/>
                  <p:cNvSpPr>
                    <a:spLocks noChangeShapeType="1"/>
                  </p:cNvSpPr>
                  <p:nvPr/>
                </p:nvSpPr>
                <p:spPr bwMode="auto">
                  <a:xfrm>
                    <a:off x="2100" y="145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42" name="Line 141"/>
                  <p:cNvSpPr>
                    <a:spLocks noChangeShapeType="1"/>
                  </p:cNvSpPr>
                  <p:nvPr/>
                </p:nvSpPr>
                <p:spPr bwMode="auto">
                  <a:xfrm>
                    <a:off x="2100" y="145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43" name="Line 142"/>
                  <p:cNvSpPr>
                    <a:spLocks noChangeShapeType="1"/>
                  </p:cNvSpPr>
                  <p:nvPr/>
                </p:nvSpPr>
                <p:spPr bwMode="auto">
                  <a:xfrm>
                    <a:off x="2100" y="145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44" name="Line 143"/>
                  <p:cNvSpPr>
                    <a:spLocks noChangeShapeType="1"/>
                  </p:cNvSpPr>
                  <p:nvPr/>
                </p:nvSpPr>
                <p:spPr bwMode="auto">
                  <a:xfrm>
                    <a:off x="2100" y="146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45" name="Line 144"/>
                  <p:cNvSpPr>
                    <a:spLocks noChangeShapeType="1"/>
                  </p:cNvSpPr>
                  <p:nvPr/>
                </p:nvSpPr>
                <p:spPr bwMode="auto">
                  <a:xfrm>
                    <a:off x="2100" y="146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46" name="Line 145"/>
                  <p:cNvSpPr>
                    <a:spLocks noChangeShapeType="1"/>
                  </p:cNvSpPr>
                  <p:nvPr/>
                </p:nvSpPr>
                <p:spPr bwMode="auto">
                  <a:xfrm>
                    <a:off x="2100" y="146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47" name="Line 146"/>
                  <p:cNvSpPr>
                    <a:spLocks noChangeShapeType="1"/>
                  </p:cNvSpPr>
                  <p:nvPr/>
                </p:nvSpPr>
                <p:spPr bwMode="auto">
                  <a:xfrm>
                    <a:off x="2100" y="146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48" name="Line 147"/>
                  <p:cNvSpPr>
                    <a:spLocks noChangeShapeType="1"/>
                  </p:cNvSpPr>
                  <p:nvPr/>
                </p:nvSpPr>
                <p:spPr bwMode="auto">
                  <a:xfrm>
                    <a:off x="2100" y="146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49" name="Line 148"/>
                  <p:cNvSpPr>
                    <a:spLocks noChangeShapeType="1"/>
                  </p:cNvSpPr>
                  <p:nvPr/>
                </p:nvSpPr>
                <p:spPr bwMode="auto">
                  <a:xfrm>
                    <a:off x="2100" y="147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50" name="Line 149"/>
                  <p:cNvSpPr>
                    <a:spLocks noChangeShapeType="1"/>
                  </p:cNvSpPr>
                  <p:nvPr/>
                </p:nvSpPr>
                <p:spPr bwMode="auto">
                  <a:xfrm>
                    <a:off x="2100" y="147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51" name="Line 150"/>
                  <p:cNvSpPr>
                    <a:spLocks noChangeShapeType="1"/>
                  </p:cNvSpPr>
                  <p:nvPr/>
                </p:nvSpPr>
                <p:spPr bwMode="auto">
                  <a:xfrm>
                    <a:off x="2100" y="147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52" name="Line 151"/>
                  <p:cNvSpPr>
                    <a:spLocks noChangeShapeType="1"/>
                  </p:cNvSpPr>
                  <p:nvPr/>
                </p:nvSpPr>
                <p:spPr bwMode="auto">
                  <a:xfrm>
                    <a:off x="2100" y="147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53" name="Line 152"/>
                  <p:cNvSpPr>
                    <a:spLocks noChangeShapeType="1"/>
                  </p:cNvSpPr>
                  <p:nvPr/>
                </p:nvSpPr>
                <p:spPr bwMode="auto">
                  <a:xfrm>
                    <a:off x="2100" y="147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54" name="Line 153"/>
                  <p:cNvSpPr>
                    <a:spLocks noChangeShapeType="1"/>
                  </p:cNvSpPr>
                  <p:nvPr/>
                </p:nvSpPr>
                <p:spPr bwMode="auto">
                  <a:xfrm>
                    <a:off x="2100" y="148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55" name="Line 154"/>
                  <p:cNvSpPr>
                    <a:spLocks noChangeShapeType="1"/>
                  </p:cNvSpPr>
                  <p:nvPr/>
                </p:nvSpPr>
                <p:spPr bwMode="auto">
                  <a:xfrm>
                    <a:off x="2100" y="148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56" name="Line 155"/>
                  <p:cNvSpPr>
                    <a:spLocks noChangeShapeType="1"/>
                  </p:cNvSpPr>
                  <p:nvPr/>
                </p:nvSpPr>
                <p:spPr bwMode="auto">
                  <a:xfrm>
                    <a:off x="2100" y="148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57" name="Line 156"/>
                  <p:cNvSpPr>
                    <a:spLocks noChangeShapeType="1"/>
                  </p:cNvSpPr>
                  <p:nvPr/>
                </p:nvSpPr>
                <p:spPr bwMode="auto">
                  <a:xfrm>
                    <a:off x="2100" y="148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58" name="Line 157"/>
                  <p:cNvSpPr>
                    <a:spLocks noChangeShapeType="1"/>
                  </p:cNvSpPr>
                  <p:nvPr/>
                </p:nvSpPr>
                <p:spPr bwMode="auto">
                  <a:xfrm>
                    <a:off x="2100" y="148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59" name="Line 158"/>
                  <p:cNvSpPr>
                    <a:spLocks noChangeShapeType="1"/>
                  </p:cNvSpPr>
                  <p:nvPr/>
                </p:nvSpPr>
                <p:spPr bwMode="auto">
                  <a:xfrm>
                    <a:off x="2100" y="149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60" name="Line 159"/>
                  <p:cNvSpPr>
                    <a:spLocks noChangeShapeType="1"/>
                  </p:cNvSpPr>
                  <p:nvPr/>
                </p:nvSpPr>
                <p:spPr bwMode="auto">
                  <a:xfrm>
                    <a:off x="2100" y="149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61" name="Line 160"/>
                  <p:cNvSpPr>
                    <a:spLocks noChangeShapeType="1"/>
                  </p:cNvSpPr>
                  <p:nvPr/>
                </p:nvSpPr>
                <p:spPr bwMode="auto">
                  <a:xfrm>
                    <a:off x="2100" y="149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62" name="Line 161"/>
                  <p:cNvSpPr>
                    <a:spLocks noChangeShapeType="1"/>
                  </p:cNvSpPr>
                  <p:nvPr/>
                </p:nvSpPr>
                <p:spPr bwMode="auto">
                  <a:xfrm>
                    <a:off x="2100" y="149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63" name="Line 162"/>
                  <p:cNvSpPr>
                    <a:spLocks noChangeShapeType="1"/>
                  </p:cNvSpPr>
                  <p:nvPr/>
                </p:nvSpPr>
                <p:spPr bwMode="auto">
                  <a:xfrm>
                    <a:off x="2100" y="149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64" name="Line 163"/>
                  <p:cNvSpPr>
                    <a:spLocks noChangeShapeType="1"/>
                  </p:cNvSpPr>
                  <p:nvPr/>
                </p:nvSpPr>
                <p:spPr bwMode="auto">
                  <a:xfrm>
                    <a:off x="2100" y="150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65" name="Line 164"/>
                  <p:cNvSpPr>
                    <a:spLocks noChangeShapeType="1"/>
                  </p:cNvSpPr>
                  <p:nvPr/>
                </p:nvSpPr>
                <p:spPr bwMode="auto">
                  <a:xfrm>
                    <a:off x="2100" y="150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66" name="Line 165"/>
                  <p:cNvSpPr>
                    <a:spLocks noChangeShapeType="1"/>
                  </p:cNvSpPr>
                  <p:nvPr/>
                </p:nvSpPr>
                <p:spPr bwMode="auto">
                  <a:xfrm>
                    <a:off x="2100" y="150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67" name="Line 166"/>
                  <p:cNvSpPr>
                    <a:spLocks noChangeShapeType="1"/>
                  </p:cNvSpPr>
                  <p:nvPr/>
                </p:nvSpPr>
                <p:spPr bwMode="auto">
                  <a:xfrm>
                    <a:off x="2100" y="150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68" name="Line 167"/>
                  <p:cNvSpPr>
                    <a:spLocks noChangeShapeType="1"/>
                  </p:cNvSpPr>
                  <p:nvPr/>
                </p:nvSpPr>
                <p:spPr bwMode="auto">
                  <a:xfrm>
                    <a:off x="2100" y="150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69" name="Line 168"/>
                  <p:cNvSpPr>
                    <a:spLocks noChangeShapeType="1"/>
                  </p:cNvSpPr>
                  <p:nvPr/>
                </p:nvSpPr>
                <p:spPr bwMode="auto">
                  <a:xfrm>
                    <a:off x="2100" y="151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70" name="Line 169"/>
                  <p:cNvSpPr>
                    <a:spLocks noChangeShapeType="1"/>
                  </p:cNvSpPr>
                  <p:nvPr/>
                </p:nvSpPr>
                <p:spPr bwMode="auto">
                  <a:xfrm>
                    <a:off x="2100" y="151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71" name="Line 170"/>
                  <p:cNvSpPr>
                    <a:spLocks noChangeShapeType="1"/>
                  </p:cNvSpPr>
                  <p:nvPr/>
                </p:nvSpPr>
                <p:spPr bwMode="auto">
                  <a:xfrm>
                    <a:off x="2100" y="151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72" name="Line 171"/>
                  <p:cNvSpPr>
                    <a:spLocks noChangeShapeType="1"/>
                  </p:cNvSpPr>
                  <p:nvPr/>
                </p:nvSpPr>
                <p:spPr bwMode="auto">
                  <a:xfrm>
                    <a:off x="2100" y="151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73" name="Line 172"/>
                  <p:cNvSpPr>
                    <a:spLocks noChangeShapeType="1"/>
                  </p:cNvSpPr>
                  <p:nvPr/>
                </p:nvSpPr>
                <p:spPr bwMode="auto">
                  <a:xfrm>
                    <a:off x="2100" y="151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74" name="Line 173"/>
                  <p:cNvSpPr>
                    <a:spLocks noChangeShapeType="1"/>
                  </p:cNvSpPr>
                  <p:nvPr/>
                </p:nvSpPr>
                <p:spPr bwMode="auto">
                  <a:xfrm>
                    <a:off x="2100" y="152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75" name="Line 174"/>
                  <p:cNvSpPr>
                    <a:spLocks noChangeShapeType="1"/>
                  </p:cNvSpPr>
                  <p:nvPr/>
                </p:nvSpPr>
                <p:spPr bwMode="auto">
                  <a:xfrm>
                    <a:off x="2100" y="152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76" name="Line 175"/>
                  <p:cNvSpPr>
                    <a:spLocks noChangeShapeType="1"/>
                  </p:cNvSpPr>
                  <p:nvPr/>
                </p:nvSpPr>
                <p:spPr bwMode="auto">
                  <a:xfrm>
                    <a:off x="2100" y="152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77" name="Line 176"/>
                  <p:cNvSpPr>
                    <a:spLocks noChangeShapeType="1"/>
                  </p:cNvSpPr>
                  <p:nvPr/>
                </p:nvSpPr>
                <p:spPr bwMode="auto">
                  <a:xfrm>
                    <a:off x="2100" y="152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78" name="Line 177"/>
                  <p:cNvSpPr>
                    <a:spLocks noChangeShapeType="1"/>
                  </p:cNvSpPr>
                  <p:nvPr/>
                </p:nvSpPr>
                <p:spPr bwMode="auto">
                  <a:xfrm>
                    <a:off x="2100" y="152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79" name="Line 178"/>
                  <p:cNvSpPr>
                    <a:spLocks noChangeShapeType="1"/>
                  </p:cNvSpPr>
                  <p:nvPr/>
                </p:nvSpPr>
                <p:spPr bwMode="auto">
                  <a:xfrm>
                    <a:off x="2100" y="153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80" name="Line 179"/>
                  <p:cNvSpPr>
                    <a:spLocks noChangeShapeType="1"/>
                  </p:cNvSpPr>
                  <p:nvPr/>
                </p:nvSpPr>
                <p:spPr bwMode="auto">
                  <a:xfrm>
                    <a:off x="2100" y="153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81" name="Line 180"/>
                  <p:cNvSpPr>
                    <a:spLocks noChangeShapeType="1"/>
                  </p:cNvSpPr>
                  <p:nvPr/>
                </p:nvSpPr>
                <p:spPr bwMode="auto">
                  <a:xfrm>
                    <a:off x="2100" y="153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82" name="Line 181"/>
                  <p:cNvSpPr>
                    <a:spLocks noChangeShapeType="1"/>
                  </p:cNvSpPr>
                  <p:nvPr/>
                </p:nvSpPr>
                <p:spPr bwMode="auto">
                  <a:xfrm>
                    <a:off x="2100" y="153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83" name="Line 182"/>
                  <p:cNvSpPr>
                    <a:spLocks noChangeShapeType="1"/>
                  </p:cNvSpPr>
                  <p:nvPr/>
                </p:nvSpPr>
                <p:spPr bwMode="auto">
                  <a:xfrm>
                    <a:off x="2100" y="153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84" name="Line 183"/>
                  <p:cNvSpPr>
                    <a:spLocks noChangeShapeType="1"/>
                  </p:cNvSpPr>
                  <p:nvPr/>
                </p:nvSpPr>
                <p:spPr bwMode="auto">
                  <a:xfrm>
                    <a:off x="2100" y="154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85" name="Line 184"/>
                  <p:cNvSpPr>
                    <a:spLocks noChangeShapeType="1"/>
                  </p:cNvSpPr>
                  <p:nvPr/>
                </p:nvSpPr>
                <p:spPr bwMode="auto">
                  <a:xfrm>
                    <a:off x="2100" y="154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86" name="Line 185"/>
                  <p:cNvSpPr>
                    <a:spLocks noChangeShapeType="1"/>
                  </p:cNvSpPr>
                  <p:nvPr/>
                </p:nvSpPr>
                <p:spPr bwMode="auto">
                  <a:xfrm>
                    <a:off x="2100" y="154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87" name="Line 186"/>
                  <p:cNvSpPr>
                    <a:spLocks noChangeShapeType="1"/>
                  </p:cNvSpPr>
                  <p:nvPr/>
                </p:nvSpPr>
                <p:spPr bwMode="auto">
                  <a:xfrm>
                    <a:off x="2100" y="154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88" name="Line 187"/>
                  <p:cNvSpPr>
                    <a:spLocks noChangeShapeType="1"/>
                  </p:cNvSpPr>
                  <p:nvPr/>
                </p:nvSpPr>
                <p:spPr bwMode="auto">
                  <a:xfrm>
                    <a:off x="2100" y="154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89" name="Line 188"/>
                  <p:cNvSpPr>
                    <a:spLocks noChangeShapeType="1"/>
                  </p:cNvSpPr>
                  <p:nvPr/>
                </p:nvSpPr>
                <p:spPr bwMode="auto">
                  <a:xfrm>
                    <a:off x="2100" y="155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90" name="Line 189"/>
                  <p:cNvSpPr>
                    <a:spLocks noChangeShapeType="1"/>
                  </p:cNvSpPr>
                  <p:nvPr/>
                </p:nvSpPr>
                <p:spPr bwMode="auto">
                  <a:xfrm>
                    <a:off x="2100" y="155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91" name="Line 190"/>
                  <p:cNvSpPr>
                    <a:spLocks noChangeShapeType="1"/>
                  </p:cNvSpPr>
                  <p:nvPr/>
                </p:nvSpPr>
                <p:spPr bwMode="auto">
                  <a:xfrm>
                    <a:off x="2100" y="155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92" name="Line 191"/>
                  <p:cNvSpPr>
                    <a:spLocks noChangeShapeType="1"/>
                  </p:cNvSpPr>
                  <p:nvPr/>
                </p:nvSpPr>
                <p:spPr bwMode="auto">
                  <a:xfrm>
                    <a:off x="2100" y="155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93" name="Line 192"/>
                  <p:cNvSpPr>
                    <a:spLocks noChangeShapeType="1"/>
                  </p:cNvSpPr>
                  <p:nvPr/>
                </p:nvSpPr>
                <p:spPr bwMode="auto">
                  <a:xfrm>
                    <a:off x="2100" y="155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94" name="Line 193"/>
                  <p:cNvSpPr>
                    <a:spLocks noChangeShapeType="1"/>
                  </p:cNvSpPr>
                  <p:nvPr/>
                </p:nvSpPr>
                <p:spPr bwMode="auto">
                  <a:xfrm>
                    <a:off x="2100" y="156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95" name="Line 194"/>
                  <p:cNvSpPr>
                    <a:spLocks noChangeShapeType="1"/>
                  </p:cNvSpPr>
                  <p:nvPr/>
                </p:nvSpPr>
                <p:spPr bwMode="auto">
                  <a:xfrm>
                    <a:off x="2100" y="156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96" name="Line 195"/>
                  <p:cNvSpPr>
                    <a:spLocks noChangeShapeType="1"/>
                  </p:cNvSpPr>
                  <p:nvPr/>
                </p:nvSpPr>
                <p:spPr bwMode="auto">
                  <a:xfrm>
                    <a:off x="2100" y="156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97" name="Line 196"/>
                  <p:cNvSpPr>
                    <a:spLocks noChangeShapeType="1"/>
                  </p:cNvSpPr>
                  <p:nvPr/>
                </p:nvSpPr>
                <p:spPr bwMode="auto">
                  <a:xfrm>
                    <a:off x="2100" y="156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98" name="Line 197"/>
                  <p:cNvSpPr>
                    <a:spLocks noChangeShapeType="1"/>
                  </p:cNvSpPr>
                  <p:nvPr/>
                </p:nvSpPr>
                <p:spPr bwMode="auto">
                  <a:xfrm>
                    <a:off x="2100" y="156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899" name="Line 198"/>
                  <p:cNvSpPr>
                    <a:spLocks noChangeShapeType="1"/>
                  </p:cNvSpPr>
                  <p:nvPr/>
                </p:nvSpPr>
                <p:spPr bwMode="auto">
                  <a:xfrm>
                    <a:off x="2100" y="157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900" name="Line 199"/>
                  <p:cNvSpPr>
                    <a:spLocks noChangeShapeType="1"/>
                  </p:cNvSpPr>
                  <p:nvPr/>
                </p:nvSpPr>
                <p:spPr bwMode="auto">
                  <a:xfrm>
                    <a:off x="2100" y="157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901" name="Line 200"/>
                  <p:cNvSpPr>
                    <a:spLocks noChangeShapeType="1"/>
                  </p:cNvSpPr>
                  <p:nvPr/>
                </p:nvSpPr>
                <p:spPr bwMode="auto">
                  <a:xfrm>
                    <a:off x="2100" y="157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902" name="Line 201"/>
                  <p:cNvSpPr>
                    <a:spLocks noChangeShapeType="1"/>
                  </p:cNvSpPr>
                  <p:nvPr/>
                </p:nvSpPr>
                <p:spPr bwMode="auto">
                  <a:xfrm>
                    <a:off x="2100" y="157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903" name="Line 202"/>
                  <p:cNvSpPr>
                    <a:spLocks noChangeShapeType="1"/>
                  </p:cNvSpPr>
                  <p:nvPr/>
                </p:nvSpPr>
                <p:spPr bwMode="auto">
                  <a:xfrm>
                    <a:off x="2100" y="157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904" name="Line 203"/>
                  <p:cNvSpPr>
                    <a:spLocks noChangeShapeType="1"/>
                  </p:cNvSpPr>
                  <p:nvPr/>
                </p:nvSpPr>
                <p:spPr bwMode="auto">
                  <a:xfrm>
                    <a:off x="2100" y="158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905" name="Line 204"/>
                  <p:cNvSpPr>
                    <a:spLocks noChangeShapeType="1"/>
                  </p:cNvSpPr>
                  <p:nvPr/>
                </p:nvSpPr>
                <p:spPr bwMode="auto">
                  <a:xfrm>
                    <a:off x="2100" y="158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906" name="Line 205"/>
                  <p:cNvSpPr>
                    <a:spLocks noChangeShapeType="1"/>
                  </p:cNvSpPr>
                  <p:nvPr/>
                </p:nvSpPr>
                <p:spPr bwMode="auto">
                  <a:xfrm>
                    <a:off x="2100" y="158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907" name="Line 206"/>
                  <p:cNvSpPr>
                    <a:spLocks noChangeShapeType="1"/>
                  </p:cNvSpPr>
                  <p:nvPr/>
                </p:nvSpPr>
                <p:spPr bwMode="auto">
                  <a:xfrm>
                    <a:off x="2100" y="158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908" name="Line 207"/>
                  <p:cNvSpPr>
                    <a:spLocks noChangeShapeType="1"/>
                  </p:cNvSpPr>
                  <p:nvPr/>
                </p:nvSpPr>
                <p:spPr bwMode="auto">
                  <a:xfrm>
                    <a:off x="2100" y="158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909" name="Line 208"/>
                  <p:cNvSpPr>
                    <a:spLocks noChangeShapeType="1"/>
                  </p:cNvSpPr>
                  <p:nvPr/>
                </p:nvSpPr>
                <p:spPr bwMode="auto">
                  <a:xfrm>
                    <a:off x="2100" y="159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910" name="Line 209"/>
                  <p:cNvSpPr>
                    <a:spLocks noChangeShapeType="1"/>
                  </p:cNvSpPr>
                  <p:nvPr/>
                </p:nvSpPr>
                <p:spPr bwMode="auto">
                  <a:xfrm>
                    <a:off x="2100" y="159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911" name="Line 210"/>
                  <p:cNvSpPr>
                    <a:spLocks noChangeShapeType="1"/>
                  </p:cNvSpPr>
                  <p:nvPr/>
                </p:nvSpPr>
                <p:spPr bwMode="auto">
                  <a:xfrm>
                    <a:off x="2100" y="159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912" name="Line 211"/>
                  <p:cNvSpPr>
                    <a:spLocks noChangeShapeType="1"/>
                  </p:cNvSpPr>
                  <p:nvPr/>
                </p:nvSpPr>
                <p:spPr bwMode="auto">
                  <a:xfrm>
                    <a:off x="2100" y="159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grpSp>
            <p:sp>
              <p:nvSpPr>
                <p:cNvPr id="7590" name="Line 212"/>
                <p:cNvSpPr>
                  <a:spLocks noChangeShapeType="1"/>
                </p:cNvSpPr>
                <p:nvPr/>
              </p:nvSpPr>
              <p:spPr bwMode="auto">
                <a:xfrm>
                  <a:off x="2100" y="159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91" name="Line 213"/>
                <p:cNvSpPr>
                  <a:spLocks noChangeShapeType="1"/>
                </p:cNvSpPr>
                <p:nvPr/>
              </p:nvSpPr>
              <p:spPr bwMode="auto">
                <a:xfrm>
                  <a:off x="2100" y="160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92" name="Line 214"/>
                <p:cNvSpPr>
                  <a:spLocks noChangeShapeType="1"/>
                </p:cNvSpPr>
                <p:nvPr/>
              </p:nvSpPr>
              <p:spPr bwMode="auto">
                <a:xfrm>
                  <a:off x="2100" y="160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93" name="Line 215"/>
                <p:cNvSpPr>
                  <a:spLocks noChangeShapeType="1"/>
                </p:cNvSpPr>
                <p:nvPr/>
              </p:nvSpPr>
              <p:spPr bwMode="auto">
                <a:xfrm>
                  <a:off x="2100" y="160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94" name="Line 216"/>
                <p:cNvSpPr>
                  <a:spLocks noChangeShapeType="1"/>
                </p:cNvSpPr>
                <p:nvPr/>
              </p:nvSpPr>
              <p:spPr bwMode="auto">
                <a:xfrm>
                  <a:off x="2100" y="160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95" name="Line 217"/>
                <p:cNvSpPr>
                  <a:spLocks noChangeShapeType="1"/>
                </p:cNvSpPr>
                <p:nvPr/>
              </p:nvSpPr>
              <p:spPr bwMode="auto">
                <a:xfrm>
                  <a:off x="2100" y="160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96" name="Line 218"/>
                <p:cNvSpPr>
                  <a:spLocks noChangeShapeType="1"/>
                </p:cNvSpPr>
                <p:nvPr/>
              </p:nvSpPr>
              <p:spPr bwMode="auto">
                <a:xfrm>
                  <a:off x="2100" y="161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97" name="Line 219"/>
                <p:cNvSpPr>
                  <a:spLocks noChangeShapeType="1"/>
                </p:cNvSpPr>
                <p:nvPr/>
              </p:nvSpPr>
              <p:spPr bwMode="auto">
                <a:xfrm>
                  <a:off x="2100" y="161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98" name="Line 220"/>
                <p:cNvSpPr>
                  <a:spLocks noChangeShapeType="1"/>
                </p:cNvSpPr>
                <p:nvPr/>
              </p:nvSpPr>
              <p:spPr bwMode="auto">
                <a:xfrm>
                  <a:off x="2100" y="161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99" name="Line 221"/>
                <p:cNvSpPr>
                  <a:spLocks noChangeShapeType="1"/>
                </p:cNvSpPr>
                <p:nvPr/>
              </p:nvSpPr>
              <p:spPr bwMode="auto">
                <a:xfrm>
                  <a:off x="2100" y="161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00" name="Line 222"/>
                <p:cNvSpPr>
                  <a:spLocks noChangeShapeType="1"/>
                </p:cNvSpPr>
                <p:nvPr/>
              </p:nvSpPr>
              <p:spPr bwMode="auto">
                <a:xfrm>
                  <a:off x="2100" y="161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01" name="Line 223"/>
                <p:cNvSpPr>
                  <a:spLocks noChangeShapeType="1"/>
                </p:cNvSpPr>
                <p:nvPr/>
              </p:nvSpPr>
              <p:spPr bwMode="auto">
                <a:xfrm>
                  <a:off x="2100" y="162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02" name="Line 224"/>
                <p:cNvSpPr>
                  <a:spLocks noChangeShapeType="1"/>
                </p:cNvSpPr>
                <p:nvPr/>
              </p:nvSpPr>
              <p:spPr bwMode="auto">
                <a:xfrm>
                  <a:off x="2100" y="162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03" name="Line 225"/>
                <p:cNvSpPr>
                  <a:spLocks noChangeShapeType="1"/>
                </p:cNvSpPr>
                <p:nvPr/>
              </p:nvSpPr>
              <p:spPr bwMode="auto">
                <a:xfrm>
                  <a:off x="2100" y="162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04" name="Line 226"/>
                <p:cNvSpPr>
                  <a:spLocks noChangeShapeType="1"/>
                </p:cNvSpPr>
                <p:nvPr/>
              </p:nvSpPr>
              <p:spPr bwMode="auto">
                <a:xfrm>
                  <a:off x="2100" y="162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05" name="Line 227"/>
                <p:cNvSpPr>
                  <a:spLocks noChangeShapeType="1"/>
                </p:cNvSpPr>
                <p:nvPr/>
              </p:nvSpPr>
              <p:spPr bwMode="auto">
                <a:xfrm>
                  <a:off x="2100" y="162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06" name="Line 228"/>
                <p:cNvSpPr>
                  <a:spLocks noChangeShapeType="1"/>
                </p:cNvSpPr>
                <p:nvPr/>
              </p:nvSpPr>
              <p:spPr bwMode="auto">
                <a:xfrm>
                  <a:off x="2100" y="163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07" name="AutoShape 229"/>
                <p:cNvSpPr>
                  <a:spLocks noChangeArrowheads="1"/>
                </p:cNvSpPr>
                <p:nvPr/>
              </p:nvSpPr>
              <p:spPr bwMode="auto">
                <a:xfrm>
                  <a:off x="2100" y="1418"/>
                  <a:ext cx="28" cy="212"/>
                </a:xfrm>
                <a:prstGeom prst="roundRect">
                  <a:avLst>
                    <a:gd name="adj" fmla="val 50000"/>
                  </a:avLst>
                </a:prstGeom>
                <a:solidFill>
                  <a:srgbClr val="FF2327"/>
                </a:solidFill>
                <a:ln>
                  <a:noFill/>
                </a:ln>
                <a:extLst>
                  <a:ext uri="{91240B29-F687-4F45-9708-019B960494DF}">
                    <a14:hiddenLine xmlns:a14="http://schemas.microsoft.com/office/drawing/2010/main" xmlns="" w="6350">
                      <a:solidFill>
                        <a:srgbClr val="000000"/>
                      </a:solidFill>
                      <a:round/>
                      <a:headEnd/>
                      <a:tailEnd/>
                    </a14:hiddenLine>
                  </a:ext>
                </a:extLst>
              </p:spPr>
              <p:txBody>
                <a:bodyPr/>
                <a:lstStyle>
                  <a:lvl1pPr eaLnBrk="0" hangingPunct="0">
                    <a:defRPr kumimoji="1" sz="2000" b="1">
                      <a:solidFill>
                        <a:schemeClr val="tx1"/>
                      </a:solidFill>
                      <a:latin typeface="Arial" charset="0"/>
                      <a:ea typeface="新細明體" charset="-120"/>
                    </a:defRPr>
                  </a:lvl1pPr>
                  <a:lvl2pPr marL="742950" indent="-285750" eaLnBrk="0" hangingPunct="0">
                    <a:defRPr kumimoji="1" sz="2000" b="1">
                      <a:solidFill>
                        <a:schemeClr val="tx1"/>
                      </a:solidFill>
                      <a:latin typeface="Arial" charset="0"/>
                      <a:ea typeface="新細明體" charset="-120"/>
                    </a:defRPr>
                  </a:lvl2pPr>
                  <a:lvl3pPr marL="1143000" indent="-228600" eaLnBrk="0" hangingPunct="0">
                    <a:defRPr kumimoji="1" sz="2000" b="1">
                      <a:solidFill>
                        <a:schemeClr val="tx1"/>
                      </a:solidFill>
                      <a:latin typeface="Arial" charset="0"/>
                      <a:ea typeface="新細明體" charset="-120"/>
                    </a:defRPr>
                  </a:lvl3pPr>
                  <a:lvl4pPr marL="1600200" indent="-228600" eaLnBrk="0" hangingPunct="0">
                    <a:defRPr kumimoji="1" sz="2000" b="1">
                      <a:solidFill>
                        <a:schemeClr val="tx1"/>
                      </a:solidFill>
                      <a:latin typeface="Arial" charset="0"/>
                      <a:ea typeface="新細明體" charset="-120"/>
                    </a:defRPr>
                  </a:lvl4pPr>
                  <a:lvl5pPr marL="2057400" indent="-228600" eaLnBrk="0" hangingPunct="0">
                    <a:defRPr kumimoji="1" sz="2000" b="1">
                      <a:solidFill>
                        <a:schemeClr val="tx1"/>
                      </a:solidFill>
                      <a:latin typeface="Arial" charset="0"/>
                      <a:ea typeface="新細明體" charset="-120"/>
                    </a:defRPr>
                  </a:lvl5pPr>
                  <a:lvl6pPr marL="2514600" indent="-228600" eaLnBrk="0" fontAlgn="base" hangingPunct="0">
                    <a:spcBef>
                      <a:spcPct val="0"/>
                    </a:spcBef>
                    <a:spcAft>
                      <a:spcPct val="0"/>
                    </a:spcAft>
                    <a:defRPr kumimoji="1" sz="2000" b="1">
                      <a:solidFill>
                        <a:schemeClr val="tx1"/>
                      </a:solidFill>
                      <a:latin typeface="Arial" charset="0"/>
                      <a:ea typeface="新細明體" charset="-120"/>
                    </a:defRPr>
                  </a:lvl6pPr>
                  <a:lvl7pPr marL="2971800" indent="-228600" eaLnBrk="0" fontAlgn="base" hangingPunct="0">
                    <a:spcBef>
                      <a:spcPct val="0"/>
                    </a:spcBef>
                    <a:spcAft>
                      <a:spcPct val="0"/>
                    </a:spcAft>
                    <a:defRPr kumimoji="1" sz="2000" b="1">
                      <a:solidFill>
                        <a:schemeClr val="tx1"/>
                      </a:solidFill>
                      <a:latin typeface="Arial" charset="0"/>
                      <a:ea typeface="新細明體" charset="-120"/>
                    </a:defRPr>
                  </a:lvl7pPr>
                  <a:lvl8pPr marL="3429000" indent="-228600" eaLnBrk="0" fontAlgn="base" hangingPunct="0">
                    <a:spcBef>
                      <a:spcPct val="0"/>
                    </a:spcBef>
                    <a:spcAft>
                      <a:spcPct val="0"/>
                    </a:spcAft>
                    <a:defRPr kumimoji="1" sz="2000" b="1">
                      <a:solidFill>
                        <a:schemeClr val="tx1"/>
                      </a:solidFill>
                      <a:latin typeface="Arial" charset="0"/>
                      <a:ea typeface="新細明體" charset="-120"/>
                    </a:defRPr>
                  </a:lvl8pPr>
                  <a:lvl9pPr marL="3886200" indent="-228600" eaLnBrk="0" fontAlgn="base" hangingPunct="0">
                    <a:spcBef>
                      <a:spcPct val="0"/>
                    </a:spcBef>
                    <a:spcAft>
                      <a:spcPct val="0"/>
                    </a:spcAft>
                    <a:defRPr kumimoji="1" sz="2000" b="1">
                      <a:solidFill>
                        <a:schemeClr val="tx1"/>
                      </a:solidFill>
                      <a:latin typeface="Arial" charset="0"/>
                      <a:ea typeface="新細明體" charset="-120"/>
                    </a:defRPr>
                  </a:lvl9pPr>
                </a:lstStyle>
                <a:p>
                  <a:pPr eaLnBrk="1" hangingPunct="1"/>
                  <a:endParaRPr lang="zh-TW" altLang="en-US" smtClean="0">
                    <a:solidFill>
                      <a:srgbClr val="000000"/>
                    </a:solidFill>
                  </a:endParaRPr>
                </a:p>
              </p:txBody>
            </p:sp>
            <p:sp>
              <p:nvSpPr>
                <p:cNvPr id="7608" name="Freeform 230"/>
                <p:cNvSpPr>
                  <a:spLocks/>
                </p:cNvSpPr>
                <p:nvPr/>
              </p:nvSpPr>
              <p:spPr bwMode="auto">
                <a:xfrm>
                  <a:off x="2056" y="1430"/>
                  <a:ext cx="40" cy="162"/>
                </a:xfrm>
                <a:custGeom>
                  <a:avLst/>
                  <a:gdLst>
                    <a:gd name="T0" fmla="*/ 0 w 40"/>
                    <a:gd name="T1" fmla="*/ 0 h 162"/>
                    <a:gd name="T2" fmla="*/ 4 w 40"/>
                    <a:gd name="T3" fmla="*/ 14 h 162"/>
                    <a:gd name="T4" fmla="*/ 6 w 40"/>
                    <a:gd name="T5" fmla="*/ 28 h 162"/>
                    <a:gd name="T6" fmla="*/ 10 w 40"/>
                    <a:gd name="T7" fmla="*/ 38 h 162"/>
                    <a:gd name="T8" fmla="*/ 12 w 40"/>
                    <a:gd name="T9" fmla="*/ 48 h 162"/>
                    <a:gd name="T10" fmla="*/ 16 w 40"/>
                    <a:gd name="T11" fmla="*/ 66 h 162"/>
                    <a:gd name="T12" fmla="*/ 20 w 40"/>
                    <a:gd name="T13" fmla="*/ 82 h 162"/>
                    <a:gd name="T14" fmla="*/ 24 w 40"/>
                    <a:gd name="T15" fmla="*/ 96 h 162"/>
                    <a:gd name="T16" fmla="*/ 28 w 40"/>
                    <a:gd name="T17" fmla="*/ 114 h 162"/>
                    <a:gd name="T18" fmla="*/ 30 w 40"/>
                    <a:gd name="T19" fmla="*/ 124 h 162"/>
                    <a:gd name="T20" fmla="*/ 32 w 40"/>
                    <a:gd name="T21" fmla="*/ 134 h 162"/>
                    <a:gd name="T22" fmla="*/ 36 w 40"/>
                    <a:gd name="T23" fmla="*/ 148 h 162"/>
                    <a:gd name="T24" fmla="*/ 40 w 40"/>
                    <a:gd name="T25" fmla="*/ 162 h 162"/>
                    <a:gd name="T26" fmla="*/ 0 w 40"/>
                    <a:gd name="T27" fmla="*/ 0 h 1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0"/>
                    <a:gd name="T43" fmla="*/ 0 h 162"/>
                    <a:gd name="T44" fmla="*/ 40 w 40"/>
                    <a:gd name="T45" fmla="*/ 162 h 16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0" h="162">
                      <a:moveTo>
                        <a:pt x="0" y="0"/>
                      </a:moveTo>
                      <a:lnTo>
                        <a:pt x="4" y="14"/>
                      </a:lnTo>
                      <a:lnTo>
                        <a:pt x="6" y="28"/>
                      </a:lnTo>
                      <a:lnTo>
                        <a:pt x="10" y="38"/>
                      </a:lnTo>
                      <a:lnTo>
                        <a:pt x="12" y="48"/>
                      </a:lnTo>
                      <a:lnTo>
                        <a:pt x="16" y="66"/>
                      </a:lnTo>
                      <a:lnTo>
                        <a:pt x="20" y="82"/>
                      </a:lnTo>
                      <a:lnTo>
                        <a:pt x="24" y="96"/>
                      </a:lnTo>
                      <a:lnTo>
                        <a:pt x="28" y="114"/>
                      </a:lnTo>
                      <a:lnTo>
                        <a:pt x="30" y="124"/>
                      </a:lnTo>
                      <a:lnTo>
                        <a:pt x="32" y="134"/>
                      </a:lnTo>
                      <a:lnTo>
                        <a:pt x="36" y="148"/>
                      </a:lnTo>
                      <a:lnTo>
                        <a:pt x="40" y="162"/>
                      </a:lnTo>
                      <a:lnTo>
                        <a:pt x="0" y="0"/>
                      </a:lnTo>
                      <a:close/>
                    </a:path>
                  </a:pathLst>
                </a:custGeom>
                <a:solidFill>
                  <a:srgbClr val="FF2327"/>
                </a:solidFill>
                <a:ln>
                  <a:noFill/>
                </a:ln>
                <a:extLst>
                  <a:ext uri="{91240B29-F687-4F45-9708-019B960494DF}">
                    <a14:hiddenLine xmlns:a14="http://schemas.microsoft.com/office/drawing/2010/main" xmlns="" w="190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09" name="Line 231"/>
                <p:cNvSpPr>
                  <a:spLocks noChangeShapeType="1"/>
                </p:cNvSpPr>
                <p:nvPr/>
              </p:nvSpPr>
              <p:spPr bwMode="auto">
                <a:xfrm>
                  <a:off x="2056" y="143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10" name="Line 232"/>
                <p:cNvSpPr>
                  <a:spLocks noChangeShapeType="1"/>
                </p:cNvSpPr>
                <p:nvPr/>
              </p:nvSpPr>
              <p:spPr bwMode="auto">
                <a:xfrm>
                  <a:off x="2056" y="143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11" name="Line 233"/>
                <p:cNvSpPr>
                  <a:spLocks noChangeShapeType="1"/>
                </p:cNvSpPr>
                <p:nvPr/>
              </p:nvSpPr>
              <p:spPr bwMode="auto">
                <a:xfrm>
                  <a:off x="2056" y="143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12" name="Line 234"/>
                <p:cNvSpPr>
                  <a:spLocks noChangeShapeType="1"/>
                </p:cNvSpPr>
                <p:nvPr/>
              </p:nvSpPr>
              <p:spPr bwMode="auto">
                <a:xfrm>
                  <a:off x="2056" y="143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13" name="Line 235"/>
                <p:cNvSpPr>
                  <a:spLocks noChangeShapeType="1"/>
                </p:cNvSpPr>
                <p:nvPr/>
              </p:nvSpPr>
              <p:spPr bwMode="auto">
                <a:xfrm>
                  <a:off x="2056" y="143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14" name="Line 236"/>
                <p:cNvSpPr>
                  <a:spLocks noChangeShapeType="1"/>
                </p:cNvSpPr>
                <p:nvPr/>
              </p:nvSpPr>
              <p:spPr bwMode="auto">
                <a:xfrm>
                  <a:off x="2056" y="143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15" name="Line 237"/>
                <p:cNvSpPr>
                  <a:spLocks noChangeShapeType="1"/>
                </p:cNvSpPr>
                <p:nvPr/>
              </p:nvSpPr>
              <p:spPr bwMode="auto">
                <a:xfrm>
                  <a:off x="2056" y="144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16" name="Line 238"/>
                <p:cNvSpPr>
                  <a:spLocks noChangeShapeType="1"/>
                </p:cNvSpPr>
                <p:nvPr/>
              </p:nvSpPr>
              <p:spPr bwMode="auto">
                <a:xfrm>
                  <a:off x="2056" y="144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17" name="Line 239"/>
                <p:cNvSpPr>
                  <a:spLocks noChangeShapeType="1"/>
                </p:cNvSpPr>
                <p:nvPr/>
              </p:nvSpPr>
              <p:spPr bwMode="auto">
                <a:xfrm>
                  <a:off x="2056" y="144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18" name="Line 240"/>
                <p:cNvSpPr>
                  <a:spLocks noChangeShapeType="1"/>
                </p:cNvSpPr>
                <p:nvPr/>
              </p:nvSpPr>
              <p:spPr bwMode="auto">
                <a:xfrm>
                  <a:off x="2056" y="144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19" name="Line 241"/>
                <p:cNvSpPr>
                  <a:spLocks noChangeShapeType="1"/>
                </p:cNvSpPr>
                <p:nvPr/>
              </p:nvSpPr>
              <p:spPr bwMode="auto">
                <a:xfrm>
                  <a:off x="2056" y="144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20" name="Line 242"/>
                <p:cNvSpPr>
                  <a:spLocks noChangeShapeType="1"/>
                </p:cNvSpPr>
                <p:nvPr/>
              </p:nvSpPr>
              <p:spPr bwMode="auto">
                <a:xfrm>
                  <a:off x="2056" y="144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21" name="Line 243"/>
                <p:cNvSpPr>
                  <a:spLocks noChangeShapeType="1"/>
                </p:cNvSpPr>
                <p:nvPr/>
              </p:nvSpPr>
              <p:spPr bwMode="auto">
                <a:xfrm>
                  <a:off x="2056" y="145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22" name="Line 244"/>
                <p:cNvSpPr>
                  <a:spLocks noChangeShapeType="1"/>
                </p:cNvSpPr>
                <p:nvPr/>
              </p:nvSpPr>
              <p:spPr bwMode="auto">
                <a:xfrm>
                  <a:off x="2056" y="145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23" name="Line 245"/>
                <p:cNvSpPr>
                  <a:spLocks noChangeShapeType="1"/>
                </p:cNvSpPr>
                <p:nvPr/>
              </p:nvSpPr>
              <p:spPr bwMode="auto">
                <a:xfrm>
                  <a:off x="2056" y="145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24" name="Line 246"/>
                <p:cNvSpPr>
                  <a:spLocks noChangeShapeType="1"/>
                </p:cNvSpPr>
                <p:nvPr/>
              </p:nvSpPr>
              <p:spPr bwMode="auto">
                <a:xfrm>
                  <a:off x="2056" y="145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25" name="Line 247"/>
                <p:cNvSpPr>
                  <a:spLocks noChangeShapeType="1"/>
                </p:cNvSpPr>
                <p:nvPr/>
              </p:nvSpPr>
              <p:spPr bwMode="auto">
                <a:xfrm>
                  <a:off x="2056" y="145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26" name="Line 248"/>
                <p:cNvSpPr>
                  <a:spLocks noChangeShapeType="1"/>
                </p:cNvSpPr>
                <p:nvPr/>
              </p:nvSpPr>
              <p:spPr bwMode="auto">
                <a:xfrm>
                  <a:off x="2056" y="145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27" name="Line 249"/>
                <p:cNvSpPr>
                  <a:spLocks noChangeShapeType="1"/>
                </p:cNvSpPr>
                <p:nvPr/>
              </p:nvSpPr>
              <p:spPr bwMode="auto">
                <a:xfrm>
                  <a:off x="2056" y="146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28" name="Line 250"/>
                <p:cNvSpPr>
                  <a:spLocks noChangeShapeType="1"/>
                </p:cNvSpPr>
                <p:nvPr/>
              </p:nvSpPr>
              <p:spPr bwMode="auto">
                <a:xfrm>
                  <a:off x="2056" y="146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29" name="Line 251"/>
                <p:cNvSpPr>
                  <a:spLocks noChangeShapeType="1"/>
                </p:cNvSpPr>
                <p:nvPr/>
              </p:nvSpPr>
              <p:spPr bwMode="auto">
                <a:xfrm>
                  <a:off x="2056" y="146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30" name="Line 252"/>
                <p:cNvSpPr>
                  <a:spLocks noChangeShapeType="1"/>
                </p:cNvSpPr>
                <p:nvPr/>
              </p:nvSpPr>
              <p:spPr bwMode="auto">
                <a:xfrm>
                  <a:off x="2056" y="146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31" name="Line 253"/>
                <p:cNvSpPr>
                  <a:spLocks noChangeShapeType="1"/>
                </p:cNvSpPr>
                <p:nvPr/>
              </p:nvSpPr>
              <p:spPr bwMode="auto">
                <a:xfrm>
                  <a:off x="2056" y="146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32" name="Line 254"/>
                <p:cNvSpPr>
                  <a:spLocks noChangeShapeType="1"/>
                </p:cNvSpPr>
                <p:nvPr/>
              </p:nvSpPr>
              <p:spPr bwMode="auto">
                <a:xfrm>
                  <a:off x="2056" y="146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33" name="Line 255"/>
                <p:cNvSpPr>
                  <a:spLocks noChangeShapeType="1"/>
                </p:cNvSpPr>
                <p:nvPr/>
              </p:nvSpPr>
              <p:spPr bwMode="auto">
                <a:xfrm>
                  <a:off x="2056" y="147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34" name="Line 256"/>
                <p:cNvSpPr>
                  <a:spLocks noChangeShapeType="1"/>
                </p:cNvSpPr>
                <p:nvPr/>
              </p:nvSpPr>
              <p:spPr bwMode="auto">
                <a:xfrm>
                  <a:off x="2056" y="147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35" name="Line 257"/>
                <p:cNvSpPr>
                  <a:spLocks noChangeShapeType="1"/>
                </p:cNvSpPr>
                <p:nvPr/>
              </p:nvSpPr>
              <p:spPr bwMode="auto">
                <a:xfrm>
                  <a:off x="2056" y="147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36" name="Line 258"/>
                <p:cNvSpPr>
                  <a:spLocks noChangeShapeType="1"/>
                </p:cNvSpPr>
                <p:nvPr/>
              </p:nvSpPr>
              <p:spPr bwMode="auto">
                <a:xfrm>
                  <a:off x="2056" y="147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37" name="Line 259"/>
                <p:cNvSpPr>
                  <a:spLocks noChangeShapeType="1"/>
                </p:cNvSpPr>
                <p:nvPr/>
              </p:nvSpPr>
              <p:spPr bwMode="auto">
                <a:xfrm>
                  <a:off x="2056" y="147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38" name="Line 260"/>
                <p:cNvSpPr>
                  <a:spLocks noChangeShapeType="1"/>
                </p:cNvSpPr>
                <p:nvPr/>
              </p:nvSpPr>
              <p:spPr bwMode="auto">
                <a:xfrm>
                  <a:off x="2056" y="148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39" name="Line 261"/>
                <p:cNvSpPr>
                  <a:spLocks noChangeShapeType="1"/>
                </p:cNvSpPr>
                <p:nvPr/>
              </p:nvSpPr>
              <p:spPr bwMode="auto">
                <a:xfrm>
                  <a:off x="2056" y="148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40" name="Line 262"/>
                <p:cNvSpPr>
                  <a:spLocks noChangeShapeType="1"/>
                </p:cNvSpPr>
                <p:nvPr/>
              </p:nvSpPr>
              <p:spPr bwMode="auto">
                <a:xfrm>
                  <a:off x="2056" y="148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41" name="Line 263"/>
                <p:cNvSpPr>
                  <a:spLocks noChangeShapeType="1"/>
                </p:cNvSpPr>
                <p:nvPr/>
              </p:nvSpPr>
              <p:spPr bwMode="auto">
                <a:xfrm>
                  <a:off x="2056" y="148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42" name="Line 264"/>
                <p:cNvSpPr>
                  <a:spLocks noChangeShapeType="1"/>
                </p:cNvSpPr>
                <p:nvPr/>
              </p:nvSpPr>
              <p:spPr bwMode="auto">
                <a:xfrm>
                  <a:off x="2056" y="148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43" name="Line 265"/>
                <p:cNvSpPr>
                  <a:spLocks noChangeShapeType="1"/>
                </p:cNvSpPr>
                <p:nvPr/>
              </p:nvSpPr>
              <p:spPr bwMode="auto">
                <a:xfrm>
                  <a:off x="2056" y="148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44" name="Line 266"/>
                <p:cNvSpPr>
                  <a:spLocks noChangeShapeType="1"/>
                </p:cNvSpPr>
                <p:nvPr/>
              </p:nvSpPr>
              <p:spPr bwMode="auto">
                <a:xfrm>
                  <a:off x="2056" y="149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45" name="Line 267"/>
                <p:cNvSpPr>
                  <a:spLocks noChangeShapeType="1"/>
                </p:cNvSpPr>
                <p:nvPr/>
              </p:nvSpPr>
              <p:spPr bwMode="auto">
                <a:xfrm>
                  <a:off x="2056" y="149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46" name="Line 268"/>
                <p:cNvSpPr>
                  <a:spLocks noChangeShapeType="1"/>
                </p:cNvSpPr>
                <p:nvPr/>
              </p:nvSpPr>
              <p:spPr bwMode="auto">
                <a:xfrm>
                  <a:off x="2056" y="149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47" name="Line 269"/>
                <p:cNvSpPr>
                  <a:spLocks noChangeShapeType="1"/>
                </p:cNvSpPr>
                <p:nvPr/>
              </p:nvSpPr>
              <p:spPr bwMode="auto">
                <a:xfrm>
                  <a:off x="2056" y="149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48" name="Line 270"/>
                <p:cNvSpPr>
                  <a:spLocks noChangeShapeType="1"/>
                </p:cNvSpPr>
                <p:nvPr/>
              </p:nvSpPr>
              <p:spPr bwMode="auto">
                <a:xfrm>
                  <a:off x="2056" y="149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49" name="Line 271"/>
                <p:cNvSpPr>
                  <a:spLocks noChangeShapeType="1"/>
                </p:cNvSpPr>
                <p:nvPr/>
              </p:nvSpPr>
              <p:spPr bwMode="auto">
                <a:xfrm>
                  <a:off x="2056" y="149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50" name="Line 272"/>
                <p:cNvSpPr>
                  <a:spLocks noChangeShapeType="1"/>
                </p:cNvSpPr>
                <p:nvPr/>
              </p:nvSpPr>
              <p:spPr bwMode="auto">
                <a:xfrm>
                  <a:off x="2056" y="150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51" name="Line 273"/>
                <p:cNvSpPr>
                  <a:spLocks noChangeShapeType="1"/>
                </p:cNvSpPr>
                <p:nvPr/>
              </p:nvSpPr>
              <p:spPr bwMode="auto">
                <a:xfrm>
                  <a:off x="2056" y="150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52" name="Line 274"/>
                <p:cNvSpPr>
                  <a:spLocks noChangeShapeType="1"/>
                </p:cNvSpPr>
                <p:nvPr/>
              </p:nvSpPr>
              <p:spPr bwMode="auto">
                <a:xfrm>
                  <a:off x="2056" y="150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53" name="Line 275"/>
                <p:cNvSpPr>
                  <a:spLocks noChangeShapeType="1"/>
                </p:cNvSpPr>
                <p:nvPr/>
              </p:nvSpPr>
              <p:spPr bwMode="auto">
                <a:xfrm>
                  <a:off x="2056" y="150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54" name="Line 276"/>
                <p:cNvSpPr>
                  <a:spLocks noChangeShapeType="1"/>
                </p:cNvSpPr>
                <p:nvPr/>
              </p:nvSpPr>
              <p:spPr bwMode="auto">
                <a:xfrm>
                  <a:off x="2056" y="150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55" name="Line 277"/>
                <p:cNvSpPr>
                  <a:spLocks noChangeShapeType="1"/>
                </p:cNvSpPr>
                <p:nvPr/>
              </p:nvSpPr>
              <p:spPr bwMode="auto">
                <a:xfrm>
                  <a:off x="2056" y="150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56" name="Line 278"/>
                <p:cNvSpPr>
                  <a:spLocks noChangeShapeType="1"/>
                </p:cNvSpPr>
                <p:nvPr/>
              </p:nvSpPr>
              <p:spPr bwMode="auto">
                <a:xfrm>
                  <a:off x="2056" y="151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57" name="Line 279"/>
                <p:cNvSpPr>
                  <a:spLocks noChangeShapeType="1"/>
                </p:cNvSpPr>
                <p:nvPr/>
              </p:nvSpPr>
              <p:spPr bwMode="auto">
                <a:xfrm>
                  <a:off x="2056" y="151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58" name="Line 280"/>
                <p:cNvSpPr>
                  <a:spLocks noChangeShapeType="1"/>
                </p:cNvSpPr>
                <p:nvPr/>
              </p:nvSpPr>
              <p:spPr bwMode="auto">
                <a:xfrm>
                  <a:off x="2056" y="151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59" name="Line 281"/>
                <p:cNvSpPr>
                  <a:spLocks noChangeShapeType="1"/>
                </p:cNvSpPr>
                <p:nvPr/>
              </p:nvSpPr>
              <p:spPr bwMode="auto">
                <a:xfrm>
                  <a:off x="2056" y="151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60" name="Line 282"/>
                <p:cNvSpPr>
                  <a:spLocks noChangeShapeType="1"/>
                </p:cNvSpPr>
                <p:nvPr/>
              </p:nvSpPr>
              <p:spPr bwMode="auto">
                <a:xfrm>
                  <a:off x="2056" y="151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61" name="Line 283"/>
                <p:cNvSpPr>
                  <a:spLocks noChangeShapeType="1"/>
                </p:cNvSpPr>
                <p:nvPr/>
              </p:nvSpPr>
              <p:spPr bwMode="auto">
                <a:xfrm>
                  <a:off x="2056" y="151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62" name="Line 284"/>
                <p:cNvSpPr>
                  <a:spLocks noChangeShapeType="1"/>
                </p:cNvSpPr>
                <p:nvPr/>
              </p:nvSpPr>
              <p:spPr bwMode="auto">
                <a:xfrm>
                  <a:off x="2056" y="152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63" name="Line 285"/>
                <p:cNvSpPr>
                  <a:spLocks noChangeShapeType="1"/>
                </p:cNvSpPr>
                <p:nvPr/>
              </p:nvSpPr>
              <p:spPr bwMode="auto">
                <a:xfrm>
                  <a:off x="2056" y="152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64" name="Line 286"/>
                <p:cNvSpPr>
                  <a:spLocks noChangeShapeType="1"/>
                </p:cNvSpPr>
                <p:nvPr/>
              </p:nvSpPr>
              <p:spPr bwMode="auto">
                <a:xfrm>
                  <a:off x="2056" y="152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65" name="Line 287"/>
                <p:cNvSpPr>
                  <a:spLocks noChangeShapeType="1"/>
                </p:cNvSpPr>
                <p:nvPr/>
              </p:nvSpPr>
              <p:spPr bwMode="auto">
                <a:xfrm>
                  <a:off x="2056" y="152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66" name="Line 288"/>
                <p:cNvSpPr>
                  <a:spLocks noChangeShapeType="1"/>
                </p:cNvSpPr>
                <p:nvPr/>
              </p:nvSpPr>
              <p:spPr bwMode="auto">
                <a:xfrm>
                  <a:off x="2056" y="152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67" name="Line 289"/>
                <p:cNvSpPr>
                  <a:spLocks noChangeShapeType="1"/>
                </p:cNvSpPr>
                <p:nvPr/>
              </p:nvSpPr>
              <p:spPr bwMode="auto">
                <a:xfrm>
                  <a:off x="2056" y="153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68" name="Line 290"/>
                <p:cNvSpPr>
                  <a:spLocks noChangeShapeType="1"/>
                </p:cNvSpPr>
                <p:nvPr/>
              </p:nvSpPr>
              <p:spPr bwMode="auto">
                <a:xfrm>
                  <a:off x="2056" y="153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69" name="Line 291"/>
                <p:cNvSpPr>
                  <a:spLocks noChangeShapeType="1"/>
                </p:cNvSpPr>
                <p:nvPr/>
              </p:nvSpPr>
              <p:spPr bwMode="auto">
                <a:xfrm>
                  <a:off x="2056" y="153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70" name="Line 292"/>
                <p:cNvSpPr>
                  <a:spLocks noChangeShapeType="1"/>
                </p:cNvSpPr>
                <p:nvPr/>
              </p:nvSpPr>
              <p:spPr bwMode="auto">
                <a:xfrm>
                  <a:off x="2056" y="153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71" name="Line 293"/>
                <p:cNvSpPr>
                  <a:spLocks noChangeShapeType="1"/>
                </p:cNvSpPr>
                <p:nvPr/>
              </p:nvSpPr>
              <p:spPr bwMode="auto">
                <a:xfrm>
                  <a:off x="2056" y="153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72" name="Line 294"/>
                <p:cNvSpPr>
                  <a:spLocks noChangeShapeType="1"/>
                </p:cNvSpPr>
                <p:nvPr/>
              </p:nvSpPr>
              <p:spPr bwMode="auto">
                <a:xfrm>
                  <a:off x="2056" y="153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73" name="Line 295"/>
                <p:cNvSpPr>
                  <a:spLocks noChangeShapeType="1"/>
                </p:cNvSpPr>
                <p:nvPr/>
              </p:nvSpPr>
              <p:spPr bwMode="auto">
                <a:xfrm>
                  <a:off x="2056" y="154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74" name="Line 296"/>
                <p:cNvSpPr>
                  <a:spLocks noChangeShapeType="1"/>
                </p:cNvSpPr>
                <p:nvPr/>
              </p:nvSpPr>
              <p:spPr bwMode="auto">
                <a:xfrm>
                  <a:off x="2056" y="154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75" name="Line 297"/>
                <p:cNvSpPr>
                  <a:spLocks noChangeShapeType="1"/>
                </p:cNvSpPr>
                <p:nvPr/>
              </p:nvSpPr>
              <p:spPr bwMode="auto">
                <a:xfrm>
                  <a:off x="2056" y="154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76" name="Line 298"/>
                <p:cNvSpPr>
                  <a:spLocks noChangeShapeType="1"/>
                </p:cNvSpPr>
                <p:nvPr/>
              </p:nvSpPr>
              <p:spPr bwMode="auto">
                <a:xfrm>
                  <a:off x="2056" y="154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77" name="Line 299"/>
                <p:cNvSpPr>
                  <a:spLocks noChangeShapeType="1"/>
                </p:cNvSpPr>
                <p:nvPr/>
              </p:nvSpPr>
              <p:spPr bwMode="auto">
                <a:xfrm>
                  <a:off x="2056" y="154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78" name="Line 300"/>
                <p:cNvSpPr>
                  <a:spLocks noChangeShapeType="1"/>
                </p:cNvSpPr>
                <p:nvPr/>
              </p:nvSpPr>
              <p:spPr bwMode="auto">
                <a:xfrm>
                  <a:off x="2056" y="154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79" name="Line 301"/>
                <p:cNvSpPr>
                  <a:spLocks noChangeShapeType="1"/>
                </p:cNvSpPr>
                <p:nvPr/>
              </p:nvSpPr>
              <p:spPr bwMode="auto">
                <a:xfrm>
                  <a:off x="2056" y="155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80" name="Line 302"/>
                <p:cNvSpPr>
                  <a:spLocks noChangeShapeType="1"/>
                </p:cNvSpPr>
                <p:nvPr/>
              </p:nvSpPr>
              <p:spPr bwMode="auto">
                <a:xfrm>
                  <a:off x="2056" y="155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81" name="Line 303"/>
                <p:cNvSpPr>
                  <a:spLocks noChangeShapeType="1"/>
                </p:cNvSpPr>
                <p:nvPr/>
              </p:nvSpPr>
              <p:spPr bwMode="auto">
                <a:xfrm>
                  <a:off x="2056" y="155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82" name="Line 304"/>
                <p:cNvSpPr>
                  <a:spLocks noChangeShapeType="1"/>
                </p:cNvSpPr>
                <p:nvPr/>
              </p:nvSpPr>
              <p:spPr bwMode="auto">
                <a:xfrm>
                  <a:off x="2056" y="155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83" name="Line 305"/>
                <p:cNvSpPr>
                  <a:spLocks noChangeShapeType="1"/>
                </p:cNvSpPr>
                <p:nvPr/>
              </p:nvSpPr>
              <p:spPr bwMode="auto">
                <a:xfrm>
                  <a:off x="2056" y="155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84" name="Line 306"/>
                <p:cNvSpPr>
                  <a:spLocks noChangeShapeType="1"/>
                </p:cNvSpPr>
                <p:nvPr/>
              </p:nvSpPr>
              <p:spPr bwMode="auto">
                <a:xfrm>
                  <a:off x="2056" y="155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85" name="Line 307"/>
                <p:cNvSpPr>
                  <a:spLocks noChangeShapeType="1"/>
                </p:cNvSpPr>
                <p:nvPr/>
              </p:nvSpPr>
              <p:spPr bwMode="auto">
                <a:xfrm>
                  <a:off x="2056" y="156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86" name="Line 308"/>
                <p:cNvSpPr>
                  <a:spLocks noChangeShapeType="1"/>
                </p:cNvSpPr>
                <p:nvPr/>
              </p:nvSpPr>
              <p:spPr bwMode="auto">
                <a:xfrm>
                  <a:off x="2056" y="156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87" name="Line 309"/>
                <p:cNvSpPr>
                  <a:spLocks noChangeShapeType="1"/>
                </p:cNvSpPr>
                <p:nvPr/>
              </p:nvSpPr>
              <p:spPr bwMode="auto">
                <a:xfrm>
                  <a:off x="2056" y="156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88" name="Line 310"/>
                <p:cNvSpPr>
                  <a:spLocks noChangeShapeType="1"/>
                </p:cNvSpPr>
                <p:nvPr/>
              </p:nvSpPr>
              <p:spPr bwMode="auto">
                <a:xfrm>
                  <a:off x="2056" y="156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89" name="Line 311"/>
                <p:cNvSpPr>
                  <a:spLocks noChangeShapeType="1"/>
                </p:cNvSpPr>
                <p:nvPr/>
              </p:nvSpPr>
              <p:spPr bwMode="auto">
                <a:xfrm>
                  <a:off x="2056" y="156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90" name="Line 312"/>
                <p:cNvSpPr>
                  <a:spLocks noChangeShapeType="1"/>
                </p:cNvSpPr>
                <p:nvPr/>
              </p:nvSpPr>
              <p:spPr bwMode="auto">
                <a:xfrm>
                  <a:off x="2056" y="156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91" name="Line 313"/>
                <p:cNvSpPr>
                  <a:spLocks noChangeShapeType="1"/>
                </p:cNvSpPr>
                <p:nvPr/>
              </p:nvSpPr>
              <p:spPr bwMode="auto">
                <a:xfrm>
                  <a:off x="2056" y="157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92" name="Line 314"/>
                <p:cNvSpPr>
                  <a:spLocks noChangeShapeType="1"/>
                </p:cNvSpPr>
                <p:nvPr/>
              </p:nvSpPr>
              <p:spPr bwMode="auto">
                <a:xfrm>
                  <a:off x="2056" y="157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93" name="Line 315"/>
                <p:cNvSpPr>
                  <a:spLocks noChangeShapeType="1"/>
                </p:cNvSpPr>
                <p:nvPr/>
              </p:nvSpPr>
              <p:spPr bwMode="auto">
                <a:xfrm>
                  <a:off x="2056" y="157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94" name="Line 316"/>
                <p:cNvSpPr>
                  <a:spLocks noChangeShapeType="1"/>
                </p:cNvSpPr>
                <p:nvPr/>
              </p:nvSpPr>
              <p:spPr bwMode="auto">
                <a:xfrm>
                  <a:off x="2056" y="157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95" name="Line 317"/>
                <p:cNvSpPr>
                  <a:spLocks noChangeShapeType="1"/>
                </p:cNvSpPr>
                <p:nvPr/>
              </p:nvSpPr>
              <p:spPr bwMode="auto">
                <a:xfrm>
                  <a:off x="2056" y="157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96" name="Line 318"/>
                <p:cNvSpPr>
                  <a:spLocks noChangeShapeType="1"/>
                </p:cNvSpPr>
                <p:nvPr/>
              </p:nvSpPr>
              <p:spPr bwMode="auto">
                <a:xfrm>
                  <a:off x="2056" y="158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97" name="Line 319"/>
                <p:cNvSpPr>
                  <a:spLocks noChangeShapeType="1"/>
                </p:cNvSpPr>
                <p:nvPr/>
              </p:nvSpPr>
              <p:spPr bwMode="auto">
                <a:xfrm>
                  <a:off x="2056" y="158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98" name="Line 320"/>
                <p:cNvSpPr>
                  <a:spLocks noChangeShapeType="1"/>
                </p:cNvSpPr>
                <p:nvPr/>
              </p:nvSpPr>
              <p:spPr bwMode="auto">
                <a:xfrm>
                  <a:off x="2056" y="158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699" name="Line 321"/>
                <p:cNvSpPr>
                  <a:spLocks noChangeShapeType="1"/>
                </p:cNvSpPr>
                <p:nvPr/>
              </p:nvSpPr>
              <p:spPr bwMode="auto">
                <a:xfrm>
                  <a:off x="2056" y="158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00" name="Line 322"/>
                <p:cNvSpPr>
                  <a:spLocks noChangeShapeType="1"/>
                </p:cNvSpPr>
                <p:nvPr/>
              </p:nvSpPr>
              <p:spPr bwMode="auto">
                <a:xfrm>
                  <a:off x="2056" y="158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01" name="Line 323"/>
                <p:cNvSpPr>
                  <a:spLocks noChangeShapeType="1"/>
                </p:cNvSpPr>
                <p:nvPr/>
              </p:nvSpPr>
              <p:spPr bwMode="auto">
                <a:xfrm>
                  <a:off x="2056" y="158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02" name="Line 324"/>
                <p:cNvSpPr>
                  <a:spLocks noChangeShapeType="1"/>
                </p:cNvSpPr>
                <p:nvPr/>
              </p:nvSpPr>
              <p:spPr bwMode="auto">
                <a:xfrm>
                  <a:off x="2056" y="159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03" name="Line 325"/>
                <p:cNvSpPr>
                  <a:spLocks noChangeShapeType="1"/>
                </p:cNvSpPr>
                <p:nvPr/>
              </p:nvSpPr>
              <p:spPr bwMode="auto">
                <a:xfrm>
                  <a:off x="2056" y="159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04" name="Line 326"/>
                <p:cNvSpPr>
                  <a:spLocks noChangeShapeType="1"/>
                </p:cNvSpPr>
                <p:nvPr/>
              </p:nvSpPr>
              <p:spPr bwMode="auto">
                <a:xfrm>
                  <a:off x="2056" y="159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05" name="Line 327"/>
                <p:cNvSpPr>
                  <a:spLocks noChangeShapeType="1"/>
                </p:cNvSpPr>
                <p:nvPr/>
              </p:nvSpPr>
              <p:spPr bwMode="auto">
                <a:xfrm>
                  <a:off x="2056" y="159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06" name="Line 328"/>
                <p:cNvSpPr>
                  <a:spLocks noChangeShapeType="1"/>
                </p:cNvSpPr>
                <p:nvPr/>
              </p:nvSpPr>
              <p:spPr bwMode="auto">
                <a:xfrm>
                  <a:off x="2056" y="159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07" name="Line 329"/>
                <p:cNvSpPr>
                  <a:spLocks noChangeShapeType="1"/>
                </p:cNvSpPr>
                <p:nvPr/>
              </p:nvSpPr>
              <p:spPr bwMode="auto">
                <a:xfrm>
                  <a:off x="2056" y="159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08" name="Line 330"/>
                <p:cNvSpPr>
                  <a:spLocks noChangeShapeType="1"/>
                </p:cNvSpPr>
                <p:nvPr/>
              </p:nvSpPr>
              <p:spPr bwMode="auto">
                <a:xfrm>
                  <a:off x="2056" y="160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09" name="Line 331"/>
                <p:cNvSpPr>
                  <a:spLocks noChangeShapeType="1"/>
                </p:cNvSpPr>
                <p:nvPr/>
              </p:nvSpPr>
              <p:spPr bwMode="auto">
                <a:xfrm>
                  <a:off x="2056" y="160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10" name="Line 332"/>
                <p:cNvSpPr>
                  <a:spLocks noChangeShapeType="1"/>
                </p:cNvSpPr>
                <p:nvPr/>
              </p:nvSpPr>
              <p:spPr bwMode="auto">
                <a:xfrm>
                  <a:off x="2056" y="160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11" name="Line 333"/>
                <p:cNvSpPr>
                  <a:spLocks noChangeShapeType="1"/>
                </p:cNvSpPr>
                <p:nvPr/>
              </p:nvSpPr>
              <p:spPr bwMode="auto">
                <a:xfrm>
                  <a:off x="2056" y="160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712" name="Freeform 334"/>
                <p:cNvSpPr>
                  <a:spLocks/>
                </p:cNvSpPr>
                <p:nvPr/>
              </p:nvSpPr>
              <p:spPr bwMode="auto">
                <a:xfrm>
                  <a:off x="2056" y="1430"/>
                  <a:ext cx="40" cy="162"/>
                </a:xfrm>
                <a:custGeom>
                  <a:avLst/>
                  <a:gdLst>
                    <a:gd name="T0" fmla="*/ 0 w 40"/>
                    <a:gd name="T1" fmla="*/ 0 h 162"/>
                    <a:gd name="T2" fmla="*/ 4 w 40"/>
                    <a:gd name="T3" fmla="*/ 14 h 162"/>
                    <a:gd name="T4" fmla="*/ 6 w 40"/>
                    <a:gd name="T5" fmla="*/ 28 h 162"/>
                    <a:gd name="T6" fmla="*/ 10 w 40"/>
                    <a:gd name="T7" fmla="*/ 38 h 162"/>
                    <a:gd name="T8" fmla="*/ 12 w 40"/>
                    <a:gd name="T9" fmla="*/ 48 h 162"/>
                    <a:gd name="T10" fmla="*/ 16 w 40"/>
                    <a:gd name="T11" fmla="*/ 66 h 162"/>
                    <a:gd name="T12" fmla="*/ 20 w 40"/>
                    <a:gd name="T13" fmla="*/ 82 h 162"/>
                    <a:gd name="T14" fmla="*/ 24 w 40"/>
                    <a:gd name="T15" fmla="*/ 96 h 162"/>
                    <a:gd name="T16" fmla="*/ 28 w 40"/>
                    <a:gd name="T17" fmla="*/ 114 h 162"/>
                    <a:gd name="T18" fmla="*/ 30 w 40"/>
                    <a:gd name="T19" fmla="*/ 124 h 162"/>
                    <a:gd name="T20" fmla="*/ 32 w 40"/>
                    <a:gd name="T21" fmla="*/ 134 h 162"/>
                    <a:gd name="T22" fmla="*/ 36 w 40"/>
                    <a:gd name="T23" fmla="*/ 148 h 162"/>
                    <a:gd name="T24" fmla="*/ 40 w 40"/>
                    <a:gd name="T25" fmla="*/ 162 h 1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162"/>
                    <a:gd name="T41" fmla="*/ 40 w 40"/>
                    <a:gd name="T42" fmla="*/ 162 h 1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162">
                      <a:moveTo>
                        <a:pt x="0" y="0"/>
                      </a:moveTo>
                      <a:lnTo>
                        <a:pt x="4" y="14"/>
                      </a:lnTo>
                      <a:lnTo>
                        <a:pt x="6" y="28"/>
                      </a:lnTo>
                      <a:lnTo>
                        <a:pt x="10" y="38"/>
                      </a:lnTo>
                      <a:lnTo>
                        <a:pt x="12" y="48"/>
                      </a:lnTo>
                      <a:lnTo>
                        <a:pt x="16" y="66"/>
                      </a:lnTo>
                      <a:lnTo>
                        <a:pt x="20" y="82"/>
                      </a:lnTo>
                      <a:lnTo>
                        <a:pt x="24" y="96"/>
                      </a:lnTo>
                      <a:lnTo>
                        <a:pt x="28" y="114"/>
                      </a:lnTo>
                      <a:lnTo>
                        <a:pt x="30" y="124"/>
                      </a:lnTo>
                      <a:lnTo>
                        <a:pt x="32" y="134"/>
                      </a:lnTo>
                      <a:lnTo>
                        <a:pt x="36" y="148"/>
                      </a:lnTo>
                      <a:lnTo>
                        <a:pt x="40" y="162"/>
                      </a:lnTo>
                    </a:path>
                  </a:pathLst>
                </a:custGeom>
                <a:solidFill>
                  <a:srgbClr val="FF2327"/>
                </a:solidFill>
                <a:ln>
                  <a:noFill/>
                </a:ln>
                <a:extLst>
                  <a:ext uri="{91240B29-F687-4F45-9708-019B960494DF}">
                    <a14:hiddenLine xmlns:a14="http://schemas.microsoft.com/office/drawing/2010/main" xmlns="" w="19050">
                      <a:solidFill>
                        <a:srgbClr val="000000"/>
                      </a:solidFill>
                      <a:round/>
                      <a:headEnd/>
                      <a:tailEnd/>
                    </a14:hiddenLine>
                  </a:ext>
                </a:extLst>
              </p:spPr>
              <p:txBody>
                <a:bodyPr/>
                <a:lstStyle/>
                <a:p>
                  <a:endParaRPr lang="zh-TW" altLang="en-US" smtClean="0">
                    <a:solidFill>
                      <a:srgbClr val="000000"/>
                    </a:solidFill>
                    <a:ea typeface="新細明體" charset="-120"/>
                  </a:endParaRPr>
                </a:p>
              </p:txBody>
            </p:sp>
          </p:grpSp>
          <p:sp>
            <p:nvSpPr>
              <p:cNvPr id="7484" name="Freeform 335"/>
              <p:cNvSpPr>
                <a:spLocks/>
              </p:cNvSpPr>
              <p:nvPr/>
            </p:nvSpPr>
            <p:spPr bwMode="auto">
              <a:xfrm>
                <a:off x="2088" y="1606"/>
                <a:ext cx="42" cy="190"/>
              </a:xfrm>
              <a:custGeom>
                <a:avLst/>
                <a:gdLst>
                  <a:gd name="T0" fmla="*/ 20 w 42"/>
                  <a:gd name="T1" fmla="*/ 0 h 190"/>
                  <a:gd name="T2" fmla="*/ 8 w 42"/>
                  <a:gd name="T3" fmla="*/ 16 h 190"/>
                  <a:gd name="T4" fmla="*/ 2 w 42"/>
                  <a:gd name="T5" fmla="*/ 30 h 190"/>
                  <a:gd name="T6" fmla="*/ 0 w 42"/>
                  <a:gd name="T7" fmla="*/ 44 h 190"/>
                  <a:gd name="T8" fmla="*/ 2 w 42"/>
                  <a:gd name="T9" fmla="*/ 56 h 190"/>
                  <a:gd name="T10" fmla="*/ 6 w 42"/>
                  <a:gd name="T11" fmla="*/ 68 h 190"/>
                  <a:gd name="T12" fmla="*/ 10 w 42"/>
                  <a:gd name="T13" fmla="*/ 80 h 190"/>
                  <a:gd name="T14" fmla="*/ 18 w 42"/>
                  <a:gd name="T15" fmla="*/ 92 h 190"/>
                  <a:gd name="T16" fmla="*/ 24 w 42"/>
                  <a:gd name="T17" fmla="*/ 102 h 190"/>
                  <a:gd name="T18" fmla="*/ 30 w 42"/>
                  <a:gd name="T19" fmla="*/ 114 h 190"/>
                  <a:gd name="T20" fmla="*/ 36 w 42"/>
                  <a:gd name="T21" fmla="*/ 124 h 190"/>
                  <a:gd name="T22" fmla="*/ 40 w 42"/>
                  <a:gd name="T23" fmla="*/ 134 h 190"/>
                  <a:gd name="T24" fmla="*/ 42 w 42"/>
                  <a:gd name="T25" fmla="*/ 146 h 190"/>
                  <a:gd name="T26" fmla="*/ 40 w 42"/>
                  <a:gd name="T27" fmla="*/ 156 h 190"/>
                  <a:gd name="T28" fmla="*/ 36 w 42"/>
                  <a:gd name="T29" fmla="*/ 168 h 190"/>
                  <a:gd name="T30" fmla="*/ 26 w 42"/>
                  <a:gd name="T31" fmla="*/ 178 h 190"/>
                  <a:gd name="T32" fmla="*/ 10 w 42"/>
                  <a:gd name="T33" fmla="*/ 190 h 190"/>
                  <a:gd name="T34" fmla="*/ 20 w 42"/>
                  <a:gd name="T35" fmla="*/ 0 h 1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
                  <a:gd name="T55" fmla="*/ 0 h 190"/>
                  <a:gd name="T56" fmla="*/ 42 w 42"/>
                  <a:gd name="T57" fmla="*/ 190 h 1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 h="190">
                    <a:moveTo>
                      <a:pt x="20" y="0"/>
                    </a:moveTo>
                    <a:lnTo>
                      <a:pt x="8" y="16"/>
                    </a:lnTo>
                    <a:lnTo>
                      <a:pt x="2" y="30"/>
                    </a:lnTo>
                    <a:lnTo>
                      <a:pt x="0" y="44"/>
                    </a:lnTo>
                    <a:lnTo>
                      <a:pt x="2" y="56"/>
                    </a:lnTo>
                    <a:lnTo>
                      <a:pt x="6" y="68"/>
                    </a:lnTo>
                    <a:lnTo>
                      <a:pt x="10" y="80"/>
                    </a:lnTo>
                    <a:lnTo>
                      <a:pt x="18" y="92"/>
                    </a:lnTo>
                    <a:lnTo>
                      <a:pt x="24" y="102"/>
                    </a:lnTo>
                    <a:lnTo>
                      <a:pt x="30" y="114"/>
                    </a:lnTo>
                    <a:lnTo>
                      <a:pt x="36" y="124"/>
                    </a:lnTo>
                    <a:lnTo>
                      <a:pt x="40" y="134"/>
                    </a:lnTo>
                    <a:lnTo>
                      <a:pt x="42" y="146"/>
                    </a:lnTo>
                    <a:lnTo>
                      <a:pt x="40" y="156"/>
                    </a:lnTo>
                    <a:lnTo>
                      <a:pt x="36" y="168"/>
                    </a:lnTo>
                    <a:lnTo>
                      <a:pt x="26" y="178"/>
                    </a:lnTo>
                    <a:lnTo>
                      <a:pt x="10" y="190"/>
                    </a:lnTo>
                    <a:lnTo>
                      <a:pt x="20" y="0"/>
                    </a:lnTo>
                    <a:close/>
                  </a:path>
                </a:pathLst>
              </a:custGeom>
              <a:solidFill>
                <a:srgbClr val="FF232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85" name="Line 336"/>
              <p:cNvSpPr>
                <a:spLocks noChangeShapeType="1"/>
              </p:cNvSpPr>
              <p:nvPr/>
            </p:nvSpPr>
            <p:spPr bwMode="auto">
              <a:xfrm>
                <a:off x="2088" y="160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86" name="Line 337"/>
              <p:cNvSpPr>
                <a:spLocks noChangeShapeType="1"/>
              </p:cNvSpPr>
              <p:nvPr/>
            </p:nvSpPr>
            <p:spPr bwMode="auto">
              <a:xfrm>
                <a:off x="2088" y="160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87" name="Line 338"/>
              <p:cNvSpPr>
                <a:spLocks noChangeShapeType="1"/>
              </p:cNvSpPr>
              <p:nvPr/>
            </p:nvSpPr>
            <p:spPr bwMode="auto">
              <a:xfrm>
                <a:off x="2088" y="160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88" name="Line 339"/>
              <p:cNvSpPr>
                <a:spLocks noChangeShapeType="1"/>
              </p:cNvSpPr>
              <p:nvPr/>
            </p:nvSpPr>
            <p:spPr bwMode="auto">
              <a:xfrm>
                <a:off x="2088" y="161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89" name="Line 340"/>
              <p:cNvSpPr>
                <a:spLocks noChangeShapeType="1"/>
              </p:cNvSpPr>
              <p:nvPr/>
            </p:nvSpPr>
            <p:spPr bwMode="auto">
              <a:xfrm>
                <a:off x="2088" y="161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90" name="Line 341"/>
              <p:cNvSpPr>
                <a:spLocks noChangeShapeType="1"/>
              </p:cNvSpPr>
              <p:nvPr/>
            </p:nvSpPr>
            <p:spPr bwMode="auto">
              <a:xfrm>
                <a:off x="2088" y="161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91" name="Line 342"/>
              <p:cNvSpPr>
                <a:spLocks noChangeShapeType="1"/>
              </p:cNvSpPr>
              <p:nvPr/>
            </p:nvSpPr>
            <p:spPr bwMode="auto">
              <a:xfrm>
                <a:off x="2088" y="161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92" name="Line 343"/>
              <p:cNvSpPr>
                <a:spLocks noChangeShapeType="1"/>
              </p:cNvSpPr>
              <p:nvPr/>
            </p:nvSpPr>
            <p:spPr bwMode="auto">
              <a:xfrm>
                <a:off x="2088" y="161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93" name="Line 344"/>
              <p:cNvSpPr>
                <a:spLocks noChangeShapeType="1"/>
              </p:cNvSpPr>
              <p:nvPr/>
            </p:nvSpPr>
            <p:spPr bwMode="auto">
              <a:xfrm>
                <a:off x="2088" y="162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94" name="Line 345"/>
              <p:cNvSpPr>
                <a:spLocks noChangeShapeType="1"/>
              </p:cNvSpPr>
              <p:nvPr/>
            </p:nvSpPr>
            <p:spPr bwMode="auto">
              <a:xfrm>
                <a:off x="2088" y="162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95" name="Line 346"/>
              <p:cNvSpPr>
                <a:spLocks noChangeShapeType="1"/>
              </p:cNvSpPr>
              <p:nvPr/>
            </p:nvSpPr>
            <p:spPr bwMode="auto">
              <a:xfrm>
                <a:off x="2088" y="162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96" name="Line 347"/>
              <p:cNvSpPr>
                <a:spLocks noChangeShapeType="1"/>
              </p:cNvSpPr>
              <p:nvPr/>
            </p:nvSpPr>
            <p:spPr bwMode="auto">
              <a:xfrm>
                <a:off x="2088" y="162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97" name="Line 348"/>
              <p:cNvSpPr>
                <a:spLocks noChangeShapeType="1"/>
              </p:cNvSpPr>
              <p:nvPr/>
            </p:nvSpPr>
            <p:spPr bwMode="auto">
              <a:xfrm>
                <a:off x="2088" y="162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98" name="Line 349"/>
              <p:cNvSpPr>
                <a:spLocks noChangeShapeType="1"/>
              </p:cNvSpPr>
              <p:nvPr/>
            </p:nvSpPr>
            <p:spPr bwMode="auto">
              <a:xfrm>
                <a:off x="2088" y="163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99" name="Line 350"/>
              <p:cNvSpPr>
                <a:spLocks noChangeShapeType="1"/>
              </p:cNvSpPr>
              <p:nvPr/>
            </p:nvSpPr>
            <p:spPr bwMode="auto">
              <a:xfrm>
                <a:off x="2088" y="163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00" name="Line 351"/>
              <p:cNvSpPr>
                <a:spLocks noChangeShapeType="1"/>
              </p:cNvSpPr>
              <p:nvPr/>
            </p:nvSpPr>
            <p:spPr bwMode="auto">
              <a:xfrm>
                <a:off x="2088" y="163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01" name="Line 352"/>
              <p:cNvSpPr>
                <a:spLocks noChangeShapeType="1"/>
              </p:cNvSpPr>
              <p:nvPr/>
            </p:nvSpPr>
            <p:spPr bwMode="auto">
              <a:xfrm>
                <a:off x="2088" y="163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02" name="Line 353"/>
              <p:cNvSpPr>
                <a:spLocks noChangeShapeType="1"/>
              </p:cNvSpPr>
              <p:nvPr/>
            </p:nvSpPr>
            <p:spPr bwMode="auto">
              <a:xfrm>
                <a:off x="2088" y="163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03" name="Line 354"/>
              <p:cNvSpPr>
                <a:spLocks noChangeShapeType="1"/>
              </p:cNvSpPr>
              <p:nvPr/>
            </p:nvSpPr>
            <p:spPr bwMode="auto">
              <a:xfrm>
                <a:off x="2088" y="164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04" name="Line 355"/>
              <p:cNvSpPr>
                <a:spLocks noChangeShapeType="1"/>
              </p:cNvSpPr>
              <p:nvPr/>
            </p:nvSpPr>
            <p:spPr bwMode="auto">
              <a:xfrm>
                <a:off x="2088" y="164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05" name="Line 356"/>
              <p:cNvSpPr>
                <a:spLocks noChangeShapeType="1"/>
              </p:cNvSpPr>
              <p:nvPr/>
            </p:nvSpPr>
            <p:spPr bwMode="auto">
              <a:xfrm>
                <a:off x="2088" y="164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06" name="Line 357"/>
              <p:cNvSpPr>
                <a:spLocks noChangeShapeType="1"/>
              </p:cNvSpPr>
              <p:nvPr/>
            </p:nvSpPr>
            <p:spPr bwMode="auto">
              <a:xfrm>
                <a:off x="2088" y="164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07" name="Line 358"/>
              <p:cNvSpPr>
                <a:spLocks noChangeShapeType="1"/>
              </p:cNvSpPr>
              <p:nvPr/>
            </p:nvSpPr>
            <p:spPr bwMode="auto">
              <a:xfrm>
                <a:off x="2088" y="164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08" name="Line 359"/>
              <p:cNvSpPr>
                <a:spLocks noChangeShapeType="1"/>
              </p:cNvSpPr>
              <p:nvPr/>
            </p:nvSpPr>
            <p:spPr bwMode="auto">
              <a:xfrm>
                <a:off x="2088" y="165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09" name="Line 360"/>
              <p:cNvSpPr>
                <a:spLocks noChangeShapeType="1"/>
              </p:cNvSpPr>
              <p:nvPr/>
            </p:nvSpPr>
            <p:spPr bwMode="auto">
              <a:xfrm>
                <a:off x="2088" y="165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10" name="Line 361"/>
              <p:cNvSpPr>
                <a:spLocks noChangeShapeType="1"/>
              </p:cNvSpPr>
              <p:nvPr/>
            </p:nvSpPr>
            <p:spPr bwMode="auto">
              <a:xfrm>
                <a:off x="2088" y="165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11" name="Line 362"/>
              <p:cNvSpPr>
                <a:spLocks noChangeShapeType="1"/>
              </p:cNvSpPr>
              <p:nvPr/>
            </p:nvSpPr>
            <p:spPr bwMode="auto">
              <a:xfrm>
                <a:off x="2088" y="165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12" name="Line 363"/>
              <p:cNvSpPr>
                <a:spLocks noChangeShapeType="1"/>
              </p:cNvSpPr>
              <p:nvPr/>
            </p:nvSpPr>
            <p:spPr bwMode="auto">
              <a:xfrm>
                <a:off x="2088" y="165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13" name="Line 364"/>
              <p:cNvSpPr>
                <a:spLocks noChangeShapeType="1"/>
              </p:cNvSpPr>
              <p:nvPr/>
            </p:nvSpPr>
            <p:spPr bwMode="auto">
              <a:xfrm>
                <a:off x="2088" y="166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14" name="Line 365"/>
              <p:cNvSpPr>
                <a:spLocks noChangeShapeType="1"/>
              </p:cNvSpPr>
              <p:nvPr/>
            </p:nvSpPr>
            <p:spPr bwMode="auto">
              <a:xfrm>
                <a:off x="2088" y="166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15" name="Line 366"/>
              <p:cNvSpPr>
                <a:spLocks noChangeShapeType="1"/>
              </p:cNvSpPr>
              <p:nvPr/>
            </p:nvSpPr>
            <p:spPr bwMode="auto">
              <a:xfrm>
                <a:off x="2088" y="166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16" name="Line 367"/>
              <p:cNvSpPr>
                <a:spLocks noChangeShapeType="1"/>
              </p:cNvSpPr>
              <p:nvPr/>
            </p:nvSpPr>
            <p:spPr bwMode="auto">
              <a:xfrm>
                <a:off x="2088" y="166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17" name="Line 368"/>
              <p:cNvSpPr>
                <a:spLocks noChangeShapeType="1"/>
              </p:cNvSpPr>
              <p:nvPr/>
            </p:nvSpPr>
            <p:spPr bwMode="auto">
              <a:xfrm>
                <a:off x="2088" y="166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18" name="Line 369"/>
              <p:cNvSpPr>
                <a:spLocks noChangeShapeType="1"/>
              </p:cNvSpPr>
              <p:nvPr/>
            </p:nvSpPr>
            <p:spPr bwMode="auto">
              <a:xfrm>
                <a:off x="2088" y="167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19" name="Line 370"/>
              <p:cNvSpPr>
                <a:spLocks noChangeShapeType="1"/>
              </p:cNvSpPr>
              <p:nvPr/>
            </p:nvSpPr>
            <p:spPr bwMode="auto">
              <a:xfrm>
                <a:off x="2088" y="167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20" name="Line 371"/>
              <p:cNvSpPr>
                <a:spLocks noChangeShapeType="1"/>
              </p:cNvSpPr>
              <p:nvPr/>
            </p:nvSpPr>
            <p:spPr bwMode="auto">
              <a:xfrm>
                <a:off x="2088" y="167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21" name="Line 372"/>
              <p:cNvSpPr>
                <a:spLocks noChangeShapeType="1"/>
              </p:cNvSpPr>
              <p:nvPr/>
            </p:nvSpPr>
            <p:spPr bwMode="auto">
              <a:xfrm>
                <a:off x="2088" y="167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22" name="Line 373"/>
              <p:cNvSpPr>
                <a:spLocks noChangeShapeType="1"/>
              </p:cNvSpPr>
              <p:nvPr/>
            </p:nvSpPr>
            <p:spPr bwMode="auto">
              <a:xfrm>
                <a:off x="2088" y="167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23" name="Line 374"/>
              <p:cNvSpPr>
                <a:spLocks noChangeShapeType="1"/>
              </p:cNvSpPr>
              <p:nvPr/>
            </p:nvSpPr>
            <p:spPr bwMode="auto">
              <a:xfrm>
                <a:off x="2088" y="167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24" name="Line 375"/>
              <p:cNvSpPr>
                <a:spLocks noChangeShapeType="1"/>
              </p:cNvSpPr>
              <p:nvPr/>
            </p:nvSpPr>
            <p:spPr bwMode="auto">
              <a:xfrm>
                <a:off x="2088" y="168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25" name="Line 376"/>
              <p:cNvSpPr>
                <a:spLocks noChangeShapeType="1"/>
              </p:cNvSpPr>
              <p:nvPr/>
            </p:nvSpPr>
            <p:spPr bwMode="auto">
              <a:xfrm>
                <a:off x="2088" y="168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26" name="Line 377"/>
              <p:cNvSpPr>
                <a:spLocks noChangeShapeType="1"/>
              </p:cNvSpPr>
              <p:nvPr/>
            </p:nvSpPr>
            <p:spPr bwMode="auto">
              <a:xfrm>
                <a:off x="2088" y="168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27" name="Line 378"/>
              <p:cNvSpPr>
                <a:spLocks noChangeShapeType="1"/>
              </p:cNvSpPr>
              <p:nvPr/>
            </p:nvSpPr>
            <p:spPr bwMode="auto">
              <a:xfrm>
                <a:off x="2088" y="168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28" name="Line 379"/>
              <p:cNvSpPr>
                <a:spLocks noChangeShapeType="1"/>
              </p:cNvSpPr>
              <p:nvPr/>
            </p:nvSpPr>
            <p:spPr bwMode="auto">
              <a:xfrm>
                <a:off x="2088" y="168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29" name="Line 380"/>
              <p:cNvSpPr>
                <a:spLocks noChangeShapeType="1"/>
              </p:cNvSpPr>
              <p:nvPr/>
            </p:nvSpPr>
            <p:spPr bwMode="auto">
              <a:xfrm>
                <a:off x="2088" y="169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30" name="Line 381"/>
              <p:cNvSpPr>
                <a:spLocks noChangeShapeType="1"/>
              </p:cNvSpPr>
              <p:nvPr/>
            </p:nvSpPr>
            <p:spPr bwMode="auto">
              <a:xfrm>
                <a:off x="2088" y="169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31" name="Line 382"/>
              <p:cNvSpPr>
                <a:spLocks noChangeShapeType="1"/>
              </p:cNvSpPr>
              <p:nvPr/>
            </p:nvSpPr>
            <p:spPr bwMode="auto">
              <a:xfrm>
                <a:off x="2088" y="169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32" name="Line 383"/>
              <p:cNvSpPr>
                <a:spLocks noChangeShapeType="1"/>
              </p:cNvSpPr>
              <p:nvPr/>
            </p:nvSpPr>
            <p:spPr bwMode="auto">
              <a:xfrm>
                <a:off x="2088" y="169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33" name="Line 384"/>
              <p:cNvSpPr>
                <a:spLocks noChangeShapeType="1"/>
              </p:cNvSpPr>
              <p:nvPr/>
            </p:nvSpPr>
            <p:spPr bwMode="auto">
              <a:xfrm>
                <a:off x="2088" y="169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34" name="Line 385"/>
              <p:cNvSpPr>
                <a:spLocks noChangeShapeType="1"/>
              </p:cNvSpPr>
              <p:nvPr/>
            </p:nvSpPr>
            <p:spPr bwMode="auto">
              <a:xfrm>
                <a:off x="2088" y="170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35" name="Line 386"/>
              <p:cNvSpPr>
                <a:spLocks noChangeShapeType="1"/>
              </p:cNvSpPr>
              <p:nvPr/>
            </p:nvSpPr>
            <p:spPr bwMode="auto">
              <a:xfrm>
                <a:off x="2088" y="170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36" name="Line 387"/>
              <p:cNvSpPr>
                <a:spLocks noChangeShapeType="1"/>
              </p:cNvSpPr>
              <p:nvPr/>
            </p:nvSpPr>
            <p:spPr bwMode="auto">
              <a:xfrm>
                <a:off x="2088" y="170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37" name="Line 388"/>
              <p:cNvSpPr>
                <a:spLocks noChangeShapeType="1"/>
              </p:cNvSpPr>
              <p:nvPr/>
            </p:nvSpPr>
            <p:spPr bwMode="auto">
              <a:xfrm>
                <a:off x="2088" y="170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38" name="Line 389"/>
              <p:cNvSpPr>
                <a:spLocks noChangeShapeType="1"/>
              </p:cNvSpPr>
              <p:nvPr/>
            </p:nvSpPr>
            <p:spPr bwMode="auto">
              <a:xfrm>
                <a:off x="2088" y="170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39" name="Line 390"/>
              <p:cNvSpPr>
                <a:spLocks noChangeShapeType="1"/>
              </p:cNvSpPr>
              <p:nvPr/>
            </p:nvSpPr>
            <p:spPr bwMode="auto">
              <a:xfrm>
                <a:off x="2088" y="171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40" name="Line 391"/>
              <p:cNvSpPr>
                <a:spLocks noChangeShapeType="1"/>
              </p:cNvSpPr>
              <p:nvPr/>
            </p:nvSpPr>
            <p:spPr bwMode="auto">
              <a:xfrm>
                <a:off x="2088" y="171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41" name="Line 392"/>
              <p:cNvSpPr>
                <a:spLocks noChangeShapeType="1"/>
              </p:cNvSpPr>
              <p:nvPr/>
            </p:nvSpPr>
            <p:spPr bwMode="auto">
              <a:xfrm>
                <a:off x="2088" y="171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42" name="Line 393"/>
              <p:cNvSpPr>
                <a:spLocks noChangeShapeType="1"/>
              </p:cNvSpPr>
              <p:nvPr/>
            </p:nvSpPr>
            <p:spPr bwMode="auto">
              <a:xfrm>
                <a:off x="2088" y="171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43" name="Line 394"/>
              <p:cNvSpPr>
                <a:spLocks noChangeShapeType="1"/>
              </p:cNvSpPr>
              <p:nvPr/>
            </p:nvSpPr>
            <p:spPr bwMode="auto">
              <a:xfrm>
                <a:off x="2088" y="171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44" name="Line 395"/>
              <p:cNvSpPr>
                <a:spLocks noChangeShapeType="1"/>
              </p:cNvSpPr>
              <p:nvPr/>
            </p:nvSpPr>
            <p:spPr bwMode="auto">
              <a:xfrm>
                <a:off x="2088" y="172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45" name="Line 396"/>
              <p:cNvSpPr>
                <a:spLocks noChangeShapeType="1"/>
              </p:cNvSpPr>
              <p:nvPr/>
            </p:nvSpPr>
            <p:spPr bwMode="auto">
              <a:xfrm>
                <a:off x="2088" y="172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46" name="Line 397"/>
              <p:cNvSpPr>
                <a:spLocks noChangeShapeType="1"/>
              </p:cNvSpPr>
              <p:nvPr/>
            </p:nvSpPr>
            <p:spPr bwMode="auto">
              <a:xfrm>
                <a:off x="2088" y="172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47" name="Line 398"/>
              <p:cNvSpPr>
                <a:spLocks noChangeShapeType="1"/>
              </p:cNvSpPr>
              <p:nvPr/>
            </p:nvSpPr>
            <p:spPr bwMode="auto">
              <a:xfrm>
                <a:off x="2088" y="172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48" name="Line 399"/>
              <p:cNvSpPr>
                <a:spLocks noChangeShapeType="1"/>
              </p:cNvSpPr>
              <p:nvPr/>
            </p:nvSpPr>
            <p:spPr bwMode="auto">
              <a:xfrm>
                <a:off x="2088" y="172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49" name="Line 400"/>
              <p:cNvSpPr>
                <a:spLocks noChangeShapeType="1"/>
              </p:cNvSpPr>
              <p:nvPr/>
            </p:nvSpPr>
            <p:spPr bwMode="auto">
              <a:xfrm>
                <a:off x="2088" y="173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50" name="Line 401"/>
              <p:cNvSpPr>
                <a:spLocks noChangeShapeType="1"/>
              </p:cNvSpPr>
              <p:nvPr/>
            </p:nvSpPr>
            <p:spPr bwMode="auto">
              <a:xfrm>
                <a:off x="2088" y="173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51" name="Line 402"/>
              <p:cNvSpPr>
                <a:spLocks noChangeShapeType="1"/>
              </p:cNvSpPr>
              <p:nvPr/>
            </p:nvSpPr>
            <p:spPr bwMode="auto">
              <a:xfrm>
                <a:off x="2088" y="173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52" name="Line 403"/>
              <p:cNvSpPr>
                <a:spLocks noChangeShapeType="1"/>
              </p:cNvSpPr>
              <p:nvPr/>
            </p:nvSpPr>
            <p:spPr bwMode="auto">
              <a:xfrm>
                <a:off x="2088" y="173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53" name="Line 404"/>
              <p:cNvSpPr>
                <a:spLocks noChangeShapeType="1"/>
              </p:cNvSpPr>
              <p:nvPr/>
            </p:nvSpPr>
            <p:spPr bwMode="auto">
              <a:xfrm>
                <a:off x="2088" y="173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54" name="Line 405"/>
              <p:cNvSpPr>
                <a:spLocks noChangeShapeType="1"/>
              </p:cNvSpPr>
              <p:nvPr/>
            </p:nvSpPr>
            <p:spPr bwMode="auto">
              <a:xfrm>
                <a:off x="2088" y="173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55" name="Line 406"/>
              <p:cNvSpPr>
                <a:spLocks noChangeShapeType="1"/>
              </p:cNvSpPr>
              <p:nvPr/>
            </p:nvSpPr>
            <p:spPr bwMode="auto">
              <a:xfrm>
                <a:off x="2088" y="174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56" name="Line 407"/>
              <p:cNvSpPr>
                <a:spLocks noChangeShapeType="1"/>
              </p:cNvSpPr>
              <p:nvPr/>
            </p:nvSpPr>
            <p:spPr bwMode="auto">
              <a:xfrm>
                <a:off x="2088" y="174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57" name="Line 408"/>
              <p:cNvSpPr>
                <a:spLocks noChangeShapeType="1"/>
              </p:cNvSpPr>
              <p:nvPr/>
            </p:nvSpPr>
            <p:spPr bwMode="auto">
              <a:xfrm>
                <a:off x="2088" y="174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58" name="Line 409"/>
              <p:cNvSpPr>
                <a:spLocks noChangeShapeType="1"/>
              </p:cNvSpPr>
              <p:nvPr/>
            </p:nvSpPr>
            <p:spPr bwMode="auto">
              <a:xfrm>
                <a:off x="2088" y="174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59" name="Line 410"/>
              <p:cNvSpPr>
                <a:spLocks noChangeShapeType="1"/>
              </p:cNvSpPr>
              <p:nvPr/>
            </p:nvSpPr>
            <p:spPr bwMode="auto">
              <a:xfrm>
                <a:off x="2088" y="174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60" name="Line 411"/>
              <p:cNvSpPr>
                <a:spLocks noChangeShapeType="1"/>
              </p:cNvSpPr>
              <p:nvPr/>
            </p:nvSpPr>
            <p:spPr bwMode="auto">
              <a:xfrm>
                <a:off x="2088" y="175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61" name="Line 412"/>
              <p:cNvSpPr>
                <a:spLocks noChangeShapeType="1"/>
              </p:cNvSpPr>
              <p:nvPr/>
            </p:nvSpPr>
            <p:spPr bwMode="auto">
              <a:xfrm>
                <a:off x="2088" y="175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62" name="Line 413"/>
              <p:cNvSpPr>
                <a:spLocks noChangeShapeType="1"/>
              </p:cNvSpPr>
              <p:nvPr/>
            </p:nvSpPr>
            <p:spPr bwMode="auto">
              <a:xfrm>
                <a:off x="2088" y="175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63" name="Line 414"/>
              <p:cNvSpPr>
                <a:spLocks noChangeShapeType="1"/>
              </p:cNvSpPr>
              <p:nvPr/>
            </p:nvSpPr>
            <p:spPr bwMode="auto">
              <a:xfrm>
                <a:off x="2088" y="175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64" name="Line 415"/>
              <p:cNvSpPr>
                <a:spLocks noChangeShapeType="1"/>
              </p:cNvSpPr>
              <p:nvPr/>
            </p:nvSpPr>
            <p:spPr bwMode="auto">
              <a:xfrm>
                <a:off x="2088" y="175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65" name="Line 416"/>
              <p:cNvSpPr>
                <a:spLocks noChangeShapeType="1"/>
              </p:cNvSpPr>
              <p:nvPr/>
            </p:nvSpPr>
            <p:spPr bwMode="auto">
              <a:xfrm>
                <a:off x="2088" y="176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66" name="Line 417"/>
              <p:cNvSpPr>
                <a:spLocks noChangeShapeType="1"/>
              </p:cNvSpPr>
              <p:nvPr/>
            </p:nvSpPr>
            <p:spPr bwMode="auto">
              <a:xfrm>
                <a:off x="2088" y="176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67" name="Line 418"/>
              <p:cNvSpPr>
                <a:spLocks noChangeShapeType="1"/>
              </p:cNvSpPr>
              <p:nvPr/>
            </p:nvSpPr>
            <p:spPr bwMode="auto">
              <a:xfrm>
                <a:off x="2088" y="176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68" name="Line 419"/>
              <p:cNvSpPr>
                <a:spLocks noChangeShapeType="1"/>
              </p:cNvSpPr>
              <p:nvPr/>
            </p:nvSpPr>
            <p:spPr bwMode="auto">
              <a:xfrm>
                <a:off x="2088" y="176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69" name="Line 420"/>
              <p:cNvSpPr>
                <a:spLocks noChangeShapeType="1"/>
              </p:cNvSpPr>
              <p:nvPr/>
            </p:nvSpPr>
            <p:spPr bwMode="auto">
              <a:xfrm>
                <a:off x="2088" y="176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70" name="Line 421"/>
              <p:cNvSpPr>
                <a:spLocks noChangeShapeType="1"/>
              </p:cNvSpPr>
              <p:nvPr/>
            </p:nvSpPr>
            <p:spPr bwMode="auto">
              <a:xfrm>
                <a:off x="2088" y="177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71" name="Line 422"/>
              <p:cNvSpPr>
                <a:spLocks noChangeShapeType="1"/>
              </p:cNvSpPr>
              <p:nvPr/>
            </p:nvSpPr>
            <p:spPr bwMode="auto">
              <a:xfrm>
                <a:off x="2088" y="177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72" name="Line 423"/>
              <p:cNvSpPr>
                <a:spLocks noChangeShapeType="1"/>
              </p:cNvSpPr>
              <p:nvPr/>
            </p:nvSpPr>
            <p:spPr bwMode="auto">
              <a:xfrm>
                <a:off x="2088" y="177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73" name="Line 424"/>
              <p:cNvSpPr>
                <a:spLocks noChangeShapeType="1"/>
              </p:cNvSpPr>
              <p:nvPr/>
            </p:nvSpPr>
            <p:spPr bwMode="auto">
              <a:xfrm>
                <a:off x="2088" y="177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74" name="Line 425"/>
              <p:cNvSpPr>
                <a:spLocks noChangeShapeType="1"/>
              </p:cNvSpPr>
              <p:nvPr/>
            </p:nvSpPr>
            <p:spPr bwMode="auto">
              <a:xfrm>
                <a:off x="2088" y="177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75" name="Line 426"/>
              <p:cNvSpPr>
                <a:spLocks noChangeShapeType="1"/>
              </p:cNvSpPr>
              <p:nvPr/>
            </p:nvSpPr>
            <p:spPr bwMode="auto">
              <a:xfrm>
                <a:off x="2088" y="178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76" name="Line 427"/>
              <p:cNvSpPr>
                <a:spLocks noChangeShapeType="1"/>
              </p:cNvSpPr>
              <p:nvPr/>
            </p:nvSpPr>
            <p:spPr bwMode="auto">
              <a:xfrm>
                <a:off x="2088" y="178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77" name="Line 428"/>
              <p:cNvSpPr>
                <a:spLocks noChangeShapeType="1"/>
              </p:cNvSpPr>
              <p:nvPr/>
            </p:nvSpPr>
            <p:spPr bwMode="auto">
              <a:xfrm>
                <a:off x="2088" y="178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78" name="Line 429"/>
              <p:cNvSpPr>
                <a:spLocks noChangeShapeType="1"/>
              </p:cNvSpPr>
              <p:nvPr/>
            </p:nvSpPr>
            <p:spPr bwMode="auto">
              <a:xfrm>
                <a:off x="2088" y="178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79" name="Line 430"/>
              <p:cNvSpPr>
                <a:spLocks noChangeShapeType="1"/>
              </p:cNvSpPr>
              <p:nvPr/>
            </p:nvSpPr>
            <p:spPr bwMode="auto">
              <a:xfrm>
                <a:off x="2088" y="178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80" name="Line 431"/>
              <p:cNvSpPr>
                <a:spLocks noChangeShapeType="1"/>
              </p:cNvSpPr>
              <p:nvPr/>
            </p:nvSpPr>
            <p:spPr bwMode="auto">
              <a:xfrm>
                <a:off x="2088" y="179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81" name="Line 432"/>
              <p:cNvSpPr>
                <a:spLocks noChangeShapeType="1"/>
              </p:cNvSpPr>
              <p:nvPr/>
            </p:nvSpPr>
            <p:spPr bwMode="auto">
              <a:xfrm>
                <a:off x="2088" y="179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82" name="Line 433"/>
              <p:cNvSpPr>
                <a:spLocks noChangeShapeType="1"/>
              </p:cNvSpPr>
              <p:nvPr/>
            </p:nvSpPr>
            <p:spPr bwMode="auto">
              <a:xfrm>
                <a:off x="2088" y="179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83" name="Line 434"/>
              <p:cNvSpPr>
                <a:spLocks noChangeShapeType="1"/>
              </p:cNvSpPr>
              <p:nvPr/>
            </p:nvSpPr>
            <p:spPr bwMode="auto">
              <a:xfrm>
                <a:off x="2088" y="179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84" name="Line 435"/>
              <p:cNvSpPr>
                <a:spLocks noChangeShapeType="1"/>
              </p:cNvSpPr>
              <p:nvPr/>
            </p:nvSpPr>
            <p:spPr bwMode="auto">
              <a:xfrm>
                <a:off x="2088" y="179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85" name="Line 436"/>
              <p:cNvSpPr>
                <a:spLocks noChangeShapeType="1"/>
              </p:cNvSpPr>
              <p:nvPr/>
            </p:nvSpPr>
            <p:spPr bwMode="auto">
              <a:xfrm>
                <a:off x="2088" y="180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86" name="Line 437"/>
              <p:cNvSpPr>
                <a:spLocks noChangeShapeType="1"/>
              </p:cNvSpPr>
              <p:nvPr/>
            </p:nvSpPr>
            <p:spPr bwMode="auto">
              <a:xfrm>
                <a:off x="2088" y="180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87" name="Line 438"/>
              <p:cNvSpPr>
                <a:spLocks noChangeShapeType="1"/>
              </p:cNvSpPr>
              <p:nvPr/>
            </p:nvSpPr>
            <p:spPr bwMode="auto">
              <a:xfrm>
                <a:off x="2088" y="180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588" name="Freeform 439"/>
              <p:cNvSpPr>
                <a:spLocks/>
              </p:cNvSpPr>
              <p:nvPr/>
            </p:nvSpPr>
            <p:spPr bwMode="auto">
              <a:xfrm>
                <a:off x="2088" y="1606"/>
                <a:ext cx="42" cy="190"/>
              </a:xfrm>
              <a:custGeom>
                <a:avLst/>
                <a:gdLst>
                  <a:gd name="T0" fmla="*/ 20 w 42"/>
                  <a:gd name="T1" fmla="*/ 0 h 190"/>
                  <a:gd name="T2" fmla="*/ 8 w 42"/>
                  <a:gd name="T3" fmla="*/ 16 h 190"/>
                  <a:gd name="T4" fmla="*/ 2 w 42"/>
                  <a:gd name="T5" fmla="*/ 30 h 190"/>
                  <a:gd name="T6" fmla="*/ 0 w 42"/>
                  <a:gd name="T7" fmla="*/ 44 h 190"/>
                  <a:gd name="T8" fmla="*/ 2 w 42"/>
                  <a:gd name="T9" fmla="*/ 56 h 190"/>
                  <a:gd name="T10" fmla="*/ 6 w 42"/>
                  <a:gd name="T11" fmla="*/ 68 h 190"/>
                  <a:gd name="T12" fmla="*/ 10 w 42"/>
                  <a:gd name="T13" fmla="*/ 80 h 190"/>
                  <a:gd name="T14" fmla="*/ 18 w 42"/>
                  <a:gd name="T15" fmla="*/ 92 h 190"/>
                  <a:gd name="T16" fmla="*/ 24 w 42"/>
                  <a:gd name="T17" fmla="*/ 102 h 190"/>
                  <a:gd name="T18" fmla="*/ 30 w 42"/>
                  <a:gd name="T19" fmla="*/ 114 h 190"/>
                  <a:gd name="T20" fmla="*/ 36 w 42"/>
                  <a:gd name="T21" fmla="*/ 124 h 190"/>
                  <a:gd name="T22" fmla="*/ 40 w 42"/>
                  <a:gd name="T23" fmla="*/ 134 h 190"/>
                  <a:gd name="T24" fmla="*/ 42 w 42"/>
                  <a:gd name="T25" fmla="*/ 146 h 190"/>
                  <a:gd name="T26" fmla="*/ 40 w 42"/>
                  <a:gd name="T27" fmla="*/ 156 h 190"/>
                  <a:gd name="T28" fmla="*/ 36 w 42"/>
                  <a:gd name="T29" fmla="*/ 168 h 190"/>
                  <a:gd name="T30" fmla="*/ 26 w 42"/>
                  <a:gd name="T31" fmla="*/ 178 h 190"/>
                  <a:gd name="T32" fmla="*/ 10 w 42"/>
                  <a:gd name="T33" fmla="*/ 190 h 1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190"/>
                  <a:gd name="T53" fmla="*/ 42 w 42"/>
                  <a:gd name="T54" fmla="*/ 190 h 19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190">
                    <a:moveTo>
                      <a:pt x="20" y="0"/>
                    </a:moveTo>
                    <a:lnTo>
                      <a:pt x="8" y="16"/>
                    </a:lnTo>
                    <a:lnTo>
                      <a:pt x="2" y="30"/>
                    </a:lnTo>
                    <a:lnTo>
                      <a:pt x="0" y="44"/>
                    </a:lnTo>
                    <a:lnTo>
                      <a:pt x="2" y="56"/>
                    </a:lnTo>
                    <a:lnTo>
                      <a:pt x="6" y="68"/>
                    </a:lnTo>
                    <a:lnTo>
                      <a:pt x="10" y="80"/>
                    </a:lnTo>
                    <a:lnTo>
                      <a:pt x="18" y="92"/>
                    </a:lnTo>
                    <a:lnTo>
                      <a:pt x="24" y="102"/>
                    </a:lnTo>
                    <a:lnTo>
                      <a:pt x="30" y="114"/>
                    </a:lnTo>
                    <a:lnTo>
                      <a:pt x="36" y="124"/>
                    </a:lnTo>
                    <a:lnTo>
                      <a:pt x="40" y="134"/>
                    </a:lnTo>
                    <a:lnTo>
                      <a:pt x="42" y="146"/>
                    </a:lnTo>
                    <a:lnTo>
                      <a:pt x="40" y="156"/>
                    </a:lnTo>
                    <a:lnTo>
                      <a:pt x="36" y="168"/>
                    </a:lnTo>
                    <a:lnTo>
                      <a:pt x="26" y="178"/>
                    </a:lnTo>
                    <a:lnTo>
                      <a:pt x="10" y="190"/>
                    </a:lnTo>
                  </a:path>
                </a:pathLst>
              </a:custGeom>
              <a:solidFill>
                <a:srgbClr val="FF232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smtClean="0">
                  <a:solidFill>
                    <a:srgbClr val="000000"/>
                  </a:solidFill>
                  <a:ea typeface="新細明體" charset="-120"/>
                </a:endParaRPr>
              </a:p>
            </p:txBody>
          </p:sp>
        </p:grpSp>
      </p:grpSp>
      <p:grpSp>
        <p:nvGrpSpPr>
          <p:cNvPr id="8" name="Group 440"/>
          <p:cNvGrpSpPr>
            <a:grpSpLocks/>
          </p:cNvGrpSpPr>
          <p:nvPr/>
        </p:nvGrpSpPr>
        <p:grpSpPr bwMode="auto">
          <a:xfrm>
            <a:off x="3370263" y="1660525"/>
            <a:ext cx="227012" cy="339725"/>
            <a:chOff x="4014" y="1071"/>
            <a:chExt cx="136" cy="318"/>
          </a:xfrm>
        </p:grpSpPr>
        <p:sp>
          <p:nvSpPr>
            <p:cNvPr id="7049" name="Line 441"/>
            <p:cNvSpPr>
              <a:spLocks noChangeShapeType="1"/>
            </p:cNvSpPr>
            <p:nvPr/>
          </p:nvSpPr>
          <p:spPr bwMode="auto">
            <a:xfrm>
              <a:off x="4014" y="1207"/>
              <a:ext cx="91"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endParaRPr lang="zh-TW" altLang="en-US" smtClean="0">
                <a:solidFill>
                  <a:srgbClr val="000000"/>
                </a:solidFill>
                <a:ea typeface="新細明體" charset="-120"/>
              </a:endParaRPr>
            </a:p>
          </p:txBody>
        </p:sp>
        <p:grpSp>
          <p:nvGrpSpPr>
            <p:cNvPr id="9" name="Group 442"/>
            <p:cNvGrpSpPr>
              <a:grpSpLocks/>
            </p:cNvGrpSpPr>
            <p:nvPr/>
          </p:nvGrpSpPr>
          <p:grpSpPr bwMode="auto">
            <a:xfrm>
              <a:off x="4014" y="1071"/>
              <a:ext cx="136" cy="318"/>
              <a:chOff x="2034" y="1418"/>
              <a:chExt cx="104" cy="385"/>
            </a:xfrm>
          </p:grpSpPr>
          <p:grpSp>
            <p:nvGrpSpPr>
              <p:cNvPr id="10" name="Group 443"/>
              <p:cNvGrpSpPr>
                <a:grpSpLocks/>
              </p:cNvGrpSpPr>
              <p:nvPr/>
            </p:nvGrpSpPr>
            <p:grpSpPr bwMode="auto">
              <a:xfrm>
                <a:off x="2034" y="1418"/>
                <a:ext cx="94" cy="213"/>
                <a:chOff x="2034" y="1418"/>
                <a:chExt cx="94" cy="213"/>
              </a:xfrm>
            </p:grpSpPr>
            <p:grpSp>
              <p:nvGrpSpPr>
                <p:cNvPr id="11" name="Group 444"/>
                <p:cNvGrpSpPr>
                  <a:grpSpLocks/>
                </p:cNvGrpSpPr>
                <p:nvPr/>
              </p:nvGrpSpPr>
              <p:grpSpPr bwMode="auto">
                <a:xfrm>
                  <a:off x="2034" y="1418"/>
                  <a:ext cx="94" cy="213"/>
                  <a:chOff x="2034" y="1418"/>
                  <a:chExt cx="94" cy="213"/>
                </a:xfrm>
              </p:grpSpPr>
              <p:sp>
                <p:nvSpPr>
                  <p:cNvPr id="7281" name="AutoShape 445"/>
                  <p:cNvSpPr>
                    <a:spLocks noChangeArrowheads="1"/>
                  </p:cNvSpPr>
                  <p:nvPr/>
                </p:nvSpPr>
                <p:spPr bwMode="auto">
                  <a:xfrm>
                    <a:off x="2034" y="1418"/>
                    <a:ext cx="30" cy="212"/>
                  </a:xfrm>
                  <a:prstGeom prst="roundRect">
                    <a:avLst>
                      <a:gd name="adj" fmla="val 50000"/>
                    </a:avLst>
                  </a:prstGeom>
                  <a:solidFill>
                    <a:srgbClr val="FF2327"/>
                  </a:solidFill>
                  <a:ln>
                    <a:noFill/>
                  </a:ln>
                  <a:extLst>
                    <a:ext uri="{91240B29-F687-4F45-9708-019B960494DF}">
                      <a14:hiddenLine xmlns:a14="http://schemas.microsoft.com/office/drawing/2010/main" xmlns="" w="6350">
                        <a:solidFill>
                          <a:srgbClr val="000000"/>
                        </a:solidFill>
                        <a:round/>
                        <a:headEnd/>
                        <a:tailEnd/>
                      </a14:hiddenLine>
                    </a:ext>
                  </a:extLst>
                </p:spPr>
                <p:txBody>
                  <a:bodyPr/>
                  <a:lstStyle>
                    <a:lvl1pPr eaLnBrk="0" hangingPunct="0">
                      <a:defRPr kumimoji="1" sz="2000" b="1">
                        <a:solidFill>
                          <a:schemeClr val="tx1"/>
                        </a:solidFill>
                        <a:latin typeface="Arial" charset="0"/>
                        <a:ea typeface="新細明體" charset="-120"/>
                      </a:defRPr>
                    </a:lvl1pPr>
                    <a:lvl2pPr marL="742950" indent="-285750" eaLnBrk="0" hangingPunct="0">
                      <a:defRPr kumimoji="1" sz="2000" b="1">
                        <a:solidFill>
                          <a:schemeClr val="tx1"/>
                        </a:solidFill>
                        <a:latin typeface="Arial" charset="0"/>
                        <a:ea typeface="新細明體" charset="-120"/>
                      </a:defRPr>
                    </a:lvl2pPr>
                    <a:lvl3pPr marL="1143000" indent="-228600" eaLnBrk="0" hangingPunct="0">
                      <a:defRPr kumimoji="1" sz="2000" b="1">
                        <a:solidFill>
                          <a:schemeClr val="tx1"/>
                        </a:solidFill>
                        <a:latin typeface="Arial" charset="0"/>
                        <a:ea typeface="新細明體" charset="-120"/>
                      </a:defRPr>
                    </a:lvl3pPr>
                    <a:lvl4pPr marL="1600200" indent="-228600" eaLnBrk="0" hangingPunct="0">
                      <a:defRPr kumimoji="1" sz="2000" b="1">
                        <a:solidFill>
                          <a:schemeClr val="tx1"/>
                        </a:solidFill>
                        <a:latin typeface="Arial" charset="0"/>
                        <a:ea typeface="新細明體" charset="-120"/>
                      </a:defRPr>
                    </a:lvl4pPr>
                    <a:lvl5pPr marL="2057400" indent="-228600" eaLnBrk="0" hangingPunct="0">
                      <a:defRPr kumimoji="1" sz="2000" b="1">
                        <a:solidFill>
                          <a:schemeClr val="tx1"/>
                        </a:solidFill>
                        <a:latin typeface="Arial" charset="0"/>
                        <a:ea typeface="新細明體" charset="-120"/>
                      </a:defRPr>
                    </a:lvl5pPr>
                    <a:lvl6pPr marL="2514600" indent="-228600" eaLnBrk="0" fontAlgn="base" hangingPunct="0">
                      <a:spcBef>
                        <a:spcPct val="0"/>
                      </a:spcBef>
                      <a:spcAft>
                        <a:spcPct val="0"/>
                      </a:spcAft>
                      <a:defRPr kumimoji="1" sz="2000" b="1">
                        <a:solidFill>
                          <a:schemeClr val="tx1"/>
                        </a:solidFill>
                        <a:latin typeface="Arial" charset="0"/>
                        <a:ea typeface="新細明體" charset="-120"/>
                      </a:defRPr>
                    </a:lvl6pPr>
                    <a:lvl7pPr marL="2971800" indent="-228600" eaLnBrk="0" fontAlgn="base" hangingPunct="0">
                      <a:spcBef>
                        <a:spcPct val="0"/>
                      </a:spcBef>
                      <a:spcAft>
                        <a:spcPct val="0"/>
                      </a:spcAft>
                      <a:defRPr kumimoji="1" sz="2000" b="1">
                        <a:solidFill>
                          <a:schemeClr val="tx1"/>
                        </a:solidFill>
                        <a:latin typeface="Arial" charset="0"/>
                        <a:ea typeface="新細明體" charset="-120"/>
                      </a:defRPr>
                    </a:lvl7pPr>
                    <a:lvl8pPr marL="3429000" indent="-228600" eaLnBrk="0" fontAlgn="base" hangingPunct="0">
                      <a:spcBef>
                        <a:spcPct val="0"/>
                      </a:spcBef>
                      <a:spcAft>
                        <a:spcPct val="0"/>
                      </a:spcAft>
                      <a:defRPr kumimoji="1" sz="2000" b="1">
                        <a:solidFill>
                          <a:schemeClr val="tx1"/>
                        </a:solidFill>
                        <a:latin typeface="Arial" charset="0"/>
                        <a:ea typeface="新細明體" charset="-120"/>
                      </a:defRPr>
                    </a:lvl8pPr>
                    <a:lvl9pPr marL="3886200" indent="-228600" eaLnBrk="0" fontAlgn="base" hangingPunct="0">
                      <a:spcBef>
                        <a:spcPct val="0"/>
                      </a:spcBef>
                      <a:spcAft>
                        <a:spcPct val="0"/>
                      </a:spcAft>
                      <a:defRPr kumimoji="1" sz="2000" b="1">
                        <a:solidFill>
                          <a:schemeClr val="tx1"/>
                        </a:solidFill>
                        <a:latin typeface="Arial" charset="0"/>
                        <a:ea typeface="新細明體" charset="-120"/>
                      </a:defRPr>
                    </a:lvl9pPr>
                  </a:lstStyle>
                  <a:p>
                    <a:pPr eaLnBrk="1" hangingPunct="1"/>
                    <a:endParaRPr lang="zh-TW" altLang="en-US" smtClean="0">
                      <a:solidFill>
                        <a:srgbClr val="000000"/>
                      </a:solidFill>
                    </a:endParaRPr>
                  </a:p>
                </p:txBody>
              </p:sp>
              <p:sp>
                <p:nvSpPr>
                  <p:cNvPr id="7282" name="Line 446"/>
                  <p:cNvSpPr>
                    <a:spLocks noChangeShapeType="1"/>
                  </p:cNvSpPr>
                  <p:nvPr/>
                </p:nvSpPr>
                <p:spPr bwMode="auto">
                  <a:xfrm>
                    <a:off x="2034" y="141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83" name="Line 447"/>
                  <p:cNvSpPr>
                    <a:spLocks noChangeShapeType="1"/>
                  </p:cNvSpPr>
                  <p:nvPr/>
                </p:nvSpPr>
                <p:spPr bwMode="auto">
                  <a:xfrm>
                    <a:off x="2034" y="142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84" name="Line 448"/>
                  <p:cNvSpPr>
                    <a:spLocks noChangeShapeType="1"/>
                  </p:cNvSpPr>
                  <p:nvPr/>
                </p:nvSpPr>
                <p:spPr bwMode="auto">
                  <a:xfrm>
                    <a:off x="2034" y="142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85" name="Line 449"/>
                  <p:cNvSpPr>
                    <a:spLocks noChangeShapeType="1"/>
                  </p:cNvSpPr>
                  <p:nvPr/>
                </p:nvSpPr>
                <p:spPr bwMode="auto">
                  <a:xfrm>
                    <a:off x="2034" y="142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86" name="Line 450"/>
                  <p:cNvSpPr>
                    <a:spLocks noChangeShapeType="1"/>
                  </p:cNvSpPr>
                  <p:nvPr/>
                </p:nvSpPr>
                <p:spPr bwMode="auto">
                  <a:xfrm>
                    <a:off x="2034" y="142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87" name="Line 451"/>
                  <p:cNvSpPr>
                    <a:spLocks noChangeShapeType="1"/>
                  </p:cNvSpPr>
                  <p:nvPr/>
                </p:nvSpPr>
                <p:spPr bwMode="auto">
                  <a:xfrm>
                    <a:off x="2034" y="142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88" name="Line 452"/>
                  <p:cNvSpPr>
                    <a:spLocks noChangeShapeType="1"/>
                  </p:cNvSpPr>
                  <p:nvPr/>
                </p:nvSpPr>
                <p:spPr bwMode="auto">
                  <a:xfrm>
                    <a:off x="2034" y="143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89" name="Line 453"/>
                  <p:cNvSpPr>
                    <a:spLocks noChangeShapeType="1"/>
                  </p:cNvSpPr>
                  <p:nvPr/>
                </p:nvSpPr>
                <p:spPr bwMode="auto">
                  <a:xfrm>
                    <a:off x="2034" y="143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90" name="Line 454"/>
                  <p:cNvSpPr>
                    <a:spLocks noChangeShapeType="1"/>
                  </p:cNvSpPr>
                  <p:nvPr/>
                </p:nvSpPr>
                <p:spPr bwMode="auto">
                  <a:xfrm>
                    <a:off x="2034" y="143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91" name="Line 455"/>
                  <p:cNvSpPr>
                    <a:spLocks noChangeShapeType="1"/>
                  </p:cNvSpPr>
                  <p:nvPr/>
                </p:nvSpPr>
                <p:spPr bwMode="auto">
                  <a:xfrm>
                    <a:off x="2034" y="143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92" name="Line 456"/>
                  <p:cNvSpPr>
                    <a:spLocks noChangeShapeType="1"/>
                  </p:cNvSpPr>
                  <p:nvPr/>
                </p:nvSpPr>
                <p:spPr bwMode="auto">
                  <a:xfrm>
                    <a:off x="2034" y="143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93" name="Line 457"/>
                  <p:cNvSpPr>
                    <a:spLocks noChangeShapeType="1"/>
                  </p:cNvSpPr>
                  <p:nvPr/>
                </p:nvSpPr>
                <p:spPr bwMode="auto">
                  <a:xfrm>
                    <a:off x="2034" y="144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94" name="Line 458"/>
                  <p:cNvSpPr>
                    <a:spLocks noChangeShapeType="1"/>
                  </p:cNvSpPr>
                  <p:nvPr/>
                </p:nvSpPr>
                <p:spPr bwMode="auto">
                  <a:xfrm>
                    <a:off x="2034" y="144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95" name="Line 459"/>
                  <p:cNvSpPr>
                    <a:spLocks noChangeShapeType="1"/>
                  </p:cNvSpPr>
                  <p:nvPr/>
                </p:nvSpPr>
                <p:spPr bwMode="auto">
                  <a:xfrm>
                    <a:off x="2034" y="144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96" name="Line 460"/>
                  <p:cNvSpPr>
                    <a:spLocks noChangeShapeType="1"/>
                  </p:cNvSpPr>
                  <p:nvPr/>
                </p:nvSpPr>
                <p:spPr bwMode="auto">
                  <a:xfrm>
                    <a:off x="2034" y="144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97" name="Line 461"/>
                  <p:cNvSpPr>
                    <a:spLocks noChangeShapeType="1"/>
                  </p:cNvSpPr>
                  <p:nvPr/>
                </p:nvSpPr>
                <p:spPr bwMode="auto">
                  <a:xfrm>
                    <a:off x="2034" y="144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98" name="Line 462"/>
                  <p:cNvSpPr>
                    <a:spLocks noChangeShapeType="1"/>
                  </p:cNvSpPr>
                  <p:nvPr/>
                </p:nvSpPr>
                <p:spPr bwMode="auto">
                  <a:xfrm>
                    <a:off x="2034" y="145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99" name="Line 463"/>
                  <p:cNvSpPr>
                    <a:spLocks noChangeShapeType="1"/>
                  </p:cNvSpPr>
                  <p:nvPr/>
                </p:nvSpPr>
                <p:spPr bwMode="auto">
                  <a:xfrm>
                    <a:off x="2034" y="145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00" name="Line 464"/>
                  <p:cNvSpPr>
                    <a:spLocks noChangeShapeType="1"/>
                  </p:cNvSpPr>
                  <p:nvPr/>
                </p:nvSpPr>
                <p:spPr bwMode="auto">
                  <a:xfrm>
                    <a:off x="2034" y="145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01" name="Line 465"/>
                  <p:cNvSpPr>
                    <a:spLocks noChangeShapeType="1"/>
                  </p:cNvSpPr>
                  <p:nvPr/>
                </p:nvSpPr>
                <p:spPr bwMode="auto">
                  <a:xfrm>
                    <a:off x="2034" y="145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02" name="Line 466"/>
                  <p:cNvSpPr>
                    <a:spLocks noChangeShapeType="1"/>
                  </p:cNvSpPr>
                  <p:nvPr/>
                </p:nvSpPr>
                <p:spPr bwMode="auto">
                  <a:xfrm>
                    <a:off x="2034" y="145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03" name="Line 467"/>
                  <p:cNvSpPr>
                    <a:spLocks noChangeShapeType="1"/>
                  </p:cNvSpPr>
                  <p:nvPr/>
                </p:nvSpPr>
                <p:spPr bwMode="auto">
                  <a:xfrm>
                    <a:off x="2034" y="146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04" name="Line 468"/>
                  <p:cNvSpPr>
                    <a:spLocks noChangeShapeType="1"/>
                  </p:cNvSpPr>
                  <p:nvPr/>
                </p:nvSpPr>
                <p:spPr bwMode="auto">
                  <a:xfrm>
                    <a:off x="2034" y="146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05" name="Line 469"/>
                  <p:cNvSpPr>
                    <a:spLocks noChangeShapeType="1"/>
                  </p:cNvSpPr>
                  <p:nvPr/>
                </p:nvSpPr>
                <p:spPr bwMode="auto">
                  <a:xfrm>
                    <a:off x="2034" y="146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06" name="Line 470"/>
                  <p:cNvSpPr>
                    <a:spLocks noChangeShapeType="1"/>
                  </p:cNvSpPr>
                  <p:nvPr/>
                </p:nvSpPr>
                <p:spPr bwMode="auto">
                  <a:xfrm>
                    <a:off x="2034" y="146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07" name="Line 471"/>
                  <p:cNvSpPr>
                    <a:spLocks noChangeShapeType="1"/>
                  </p:cNvSpPr>
                  <p:nvPr/>
                </p:nvSpPr>
                <p:spPr bwMode="auto">
                  <a:xfrm>
                    <a:off x="2034" y="146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08" name="Line 472"/>
                  <p:cNvSpPr>
                    <a:spLocks noChangeShapeType="1"/>
                  </p:cNvSpPr>
                  <p:nvPr/>
                </p:nvSpPr>
                <p:spPr bwMode="auto">
                  <a:xfrm>
                    <a:off x="2034" y="147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09" name="Line 473"/>
                  <p:cNvSpPr>
                    <a:spLocks noChangeShapeType="1"/>
                  </p:cNvSpPr>
                  <p:nvPr/>
                </p:nvSpPr>
                <p:spPr bwMode="auto">
                  <a:xfrm>
                    <a:off x="2034" y="147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10" name="Line 474"/>
                  <p:cNvSpPr>
                    <a:spLocks noChangeShapeType="1"/>
                  </p:cNvSpPr>
                  <p:nvPr/>
                </p:nvSpPr>
                <p:spPr bwMode="auto">
                  <a:xfrm>
                    <a:off x="2034" y="147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11" name="Line 475"/>
                  <p:cNvSpPr>
                    <a:spLocks noChangeShapeType="1"/>
                  </p:cNvSpPr>
                  <p:nvPr/>
                </p:nvSpPr>
                <p:spPr bwMode="auto">
                  <a:xfrm>
                    <a:off x="2034" y="147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12" name="Line 476"/>
                  <p:cNvSpPr>
                    <a:spLocks noChangeShapeType="1"/>
                  </p:cNvSpPr>
                  <p:nvPr/>
                </p:nvSpPr>
                <p:spPr bwMode="auto">
                  <a:xfrm>
                    <a:off x="2034" y="147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13" name="Line 477"/>
                  <p:cNvSpPr>
                    <a:spLocks noChangeShapeType="1"/>
                  </p:cNvSpPr>
                  <p:nvPr/>
                </p:nvSpPr>
                <p:spPr bwMode="auto">
                  <a:xfrm>
                    <a:off x="2034" y="148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14" name="Line 478"/>
                  <p:cNvSpPr>
                    <a:spLocks noChangeShapeType="1"/>
                  </p:cNvSpPr>
                  <p:nvPr/>
                </p:nvSpPr>
                <p:spPr bwMode="auto">
                  <a:xfrm>
                    <a:off x="2034" y="148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15" name="Line 479"/>
                  <p:cNvSpPr>
                    <a:spLocks noChangeShapeType="1"/>
                  </p:cNvSpPr>
                  <p:nvPr/>
                </p:nvSpPr>
                <p:spPr bwMode="auto">
                  <a:xfrm>
                    <a:off x="2034" y="148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16" name="Line 480"/>
                  <p:cNvSpPr>
                    <a:spLocks noChangeShapeType="1"/>
                  </p:cNvSpPr>
                  <p:nvPr/>
                </p:nvSpPr>
                <p:spPr bwMode="auto">
                  <a:xfrm>
                    <a:off x="2034" y="148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17" name="Line 481"/>
                  <p:cNvSpPr>
                    <a:spLocks noChangeShapeType="1"/>
                  </p:cNvSpPr>
                  <p:nvPr/>
                </p:nvSpPr>
                <p:spPr bwMode="auto">
                  <a:xfrm>
                    <a:off x="2034" y="148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18" name="Line 482"/>
                  <p:cNvSpPr>
                    <a:spLocks noChangeShapeType="1"/>
                  </p:cNvSpPr>
                  <p:nvPr/>
                </p:nvSpPr>
                <p:spPr bwMode="auto">
                  <a:xfrm>
                    <a:off x="2034" y="149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19" name="Line 483"/>
                  <p:cNvSpPr>
                    <a:spLocks noChangeShapeType="1"/>
                  </p:cNvSpPr>
                  <p:nvPr/>
                </p:nvSpPr>
                <p:spPr bwMode="auto">
                  <a:xfrm>
                    <a:off x="2034" y="149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20" name="Line 484"/>
                  <p:cNvSpPr>
                    <a:spLocks noChangeShapeType="1"/>
                  </p:cNvSpPr>
                  <p:nvPr/>
                </p:nvSpPr>
                <p:spPr bwMode="auto">
                  <a:xfrm>
                    <a:off x="2034" y="149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21" name="Line 485"/>
                  <p:cNvSpPr>
                    <a:spLocks noChangeShapeType="1"/>
                  </p:cNvSpPr>
                  <p:nvPr/>
                </p:nvSpPr>
                <p:spPr bwMode="auto">
                  <a:xfrm>
                    <a:off x="2034" y="149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22" name="Line 486"/>
                  <p:cNvSpPr>
                    <a:spLocks noChangeShapeType="1"/>
                  </p:cNvSpPr>
                  <p:nvPr/>
                </p:nvSpPr>
                <p:spPr bwMode="auto">
                  <a:xfrm>
                    <a:off x="2034" y="149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23" name="Line 487"/>
                  <p:cNvSpPr>
                    <a:spLocks noChangeShapeType="1"/>
                  </p:cNvSpPr>
                  <p:nvPr/>
                </p:nvSpPr>
                <p:spPr bwMode="auto">
                  <a:xfrm>
                    <a:off x="2034" y="150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24" name="Line 488"/>
                  <p:cNvSpPr>
                    <a:spLocks noChangeShapeType="1"/>
                  </p:cNvSpPr>
                  <p:nvPr/>
                </p:nvSpPr>
                <p:spPr bwMode="auto">
                  <a:xfrm>
                    <a:off x="2034" y="150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25" name="Line 489"/>
                  <p:cNvSpPr>
                    <a:spLocks noChangeShapeType="1"/>
                  </p:cNvSpPr>
                  <p:nvPr/>
                </p:nvSpPr>
                <p:spPr bwMode="auto">
                  <a:xfrm>
                    <a:off x="2034" y="150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26" name="Line 490"/>
                  <p:cNvSpPr>
                    <a:spLocks noChangeShapeType="1"/>
                  </p:cNvSpPr>
                  <p:nvPr/>
                </p:nvSpPr>
                <p:spPr bwMode="auto">
                  <a:xfrm>
                    <a:off x="2034" y="150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27" name="Line 491"/>
                  <p:cNvSpPr>
                    <a:spLocks noChangeShapeType="1"/>
                  </p:cNvSpPr>
                  <p:nvPr/>
                </p:nvSpPr>
                <p:spPr bwMode="auto">
                  <a:xfrm>
                    <a:off x="2034" y="150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28" name="Line 492"/>
                  <p:cNvSpPr>
                    <a:spLocks noChangeShapeType="1"/>
                  </p:cNvSpPr>
                  <p:nvPr/>
                </p:nvSpPr>
                <p:spPr bwMode="auto">
                  <a:xfrm>
                    <a:off x="2034" y="151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29" name="Line 493"/>
                  <p:cNvSpPr>
                    <a:spLocks noChangeShapeType="1"/>
                  </p:cNvSpPr>
                  <p:nvPr/>
                </p:nvSpPr>
                <p:spPr bwMode="auto">
                  <a:xfrm>
                    <a:off x="2034" y="151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30" name="Line 494"/>
                  <p:cNvSpPr>
                    <a:spLocks noChangeShapeType="1"/>
                  </p:cNvSpPr>
                  <p:nvPr/>
                </p:nvSpPr>
                <p:spPr bwMode="auto">
                  <a:xfrm>
                    <a:off x="2034" y="151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31" name="Line 495"/>
                  <p:cNvSpPr>
                    <a:spLocks noChangeShapeType="1"/>
                  </p:cNvSpPr>
                  <p:nvPr/>
                </p:nvSpPr>
                <p:spPr bwMode="auto">
                  <a:xfrm>
                    <a:off x="2034" y="151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32" name="Line 496"/>
                  <p:cNvSpPr>
                    <a:spLocks noChangeShapeType="1"/>
                  </p:cNvSpPr>
                  <p:nvPr/>
                </p:nvSpPr>
                <p:spPr bwMode="auto">
                  <a:xfrm>
                    <a:off x="2034" y="151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33" name="Line 497"/>
                  <p:cNvSpPr>
                    <a:spLocks noChangeShapeType="1"/>
                  </p:cNvSpPr>
                  <p:nvPr/>
                </p:nvSpPr>
                <p:spPr bwMode="auto">
                  <a:xfrm>
                    <a:off x="2034" y="152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34" name="Line 498"/>
                  <p:cNvSpPr>
                    <a:spLocks noChangeShapeType="1"/>
                  </p:cNvSpPr>
                  <p:nvPr/>
                </p:nvSpPr>
                <p:spPr bwMode="auto">
                  <a:xfrm>
                    <a:off x="2034" y="152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35" name="Line 499"/>
                  <p:cNvSpPr>
                    <a:spLocks noChangeShapeType="1"/>
                  </p:cNvSpPr>
                  <p:nvPr/>
                </p:nvSpPr>
                <p:spPr bwMode="auto">
                  <a:xfrm>
                    <a:off x="2034" y="152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36" name="Line 500"/>
                  <p:cNvSpPr>
                    <a:spLocks noChangeShapeType="1"/>
                  </p:cNvSpPr>
                  <p:nvPr/>
                </p:nvSpPr>
                <p:spPr bwMode="auto">
                  <a:xfrm>
                    <a:off x="2034" y="152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37" name="Line 501"/>
                  <p:cNvSpPr>
                    <a:spLocks noChangeShapeType="1"/>
                  </p:cNvSpPr>
                  <p:nvPr/>
                </p:nvSpPr>
                <p:spPr bwMode="auto">
                  <a:xfrm>
                    <a:off x="2034" y="152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38" name="Line 502"/>
                  <p:cNvSpPr>
                    <a:spLocks noChangeShapeType="1"/>
                  </p:cNvSpPr>
                  <p:nvPr/>
                </p:nvSpPr>
                <p:spPr bwMode="auto">
                  <a:xfrm>
                    <a:off x="2034" y="153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39" name="Line 503"/>
                  <p:cNvSpPr>
                    <a:spLocks noChangeShapeType="1"/>
                  </p:cNvSpPr>
                  <p:nvPr/>
                </p:nvSpPr>
                <p:spPr bwMode="auto">
                  <a:xfrm>
                    <a:off x="2034" y="153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40" name="Line 504"/>
                  <p:cNvSpPr>
                    <a:spLocks noChangeShapeType="1"/>
                  </p:cNvSpPr>
                  <p:nvPr/>
                </p:nvSpPr>
                <p:spPr bwMode="auto">
                  <a:xfrm>
                    <a:off x="2034" y="153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41" name="Line 505"/>
                  <p:cNvSpPr>
                    <a:spLocks noChangeShapeType="1"/>
                  </p:cNvSpPr>
                  <p:nvPr/>
                </p:nvSpPr>
                <p:spPr bwMode="auto">
                  <a:xfrm>
                    <a:off x="2034" y="153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42" name="Line 506"/>
                  <p:cNvSpPr>
                    <a:spLocks noChangeShapeType="1"/>
                  </p:cNvSpPr>
                  <p:nvPr/>
                </p:nvSpPr>
                <p:spPr bwMode="auto">
                  <a:xfrm>
                    <a:off x="2034" y="153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43" name="Line 507"/>
                  <p:cNvSpPr>
                    <a:spLocks noChangeShapeType="1"/>
                  </p:cNvSpPr>
                  <p:nvPr/>
                </p:nvSpPr>
                <p:spPr bwMode="auto">
                  <a:xfrm>
                    <a:off x="2034" y="154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44" name="Line 508"/>
                  <p:cNvSpPr>
                    <a:spLocks noChangeShapeType="1"/>
                  </p:cNvSpPr>
                  <p:nvPr/>
                </p:nvSpPr>
                <p:spPr bwMode="auto">
                  <a:xfrm>
                    <a:off x="2034" y="154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45" name="Line 509"/>
                  <p:cNvSpPr>
                    <a:spLocks noChangeShapeType="1"/>
                  </p:cNvSpPr>
                  <p:nvPr/>
                </p:nvSpPr>
                <p:spPr bwMode="auto">
                  <a:xfrm>
                    <a:off x="2034" y="154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46" name="Line 510"/>
                  <p:cNvSpPr>
                    <a:spLocks noChangeShapeType="1"/>
                  </p:cNvSpPr>
                  <p:nvPr/>
                </p:nvSpPr>
                <p:spPr bwMode="auto">
                  <a:xfrm>
                    <a:off x="2034" y="154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47" name="Line 511"/>
                  <p:cNvSpPr>
                    <a:spLocks noChangeShapeType="1"/>
                  </p:cNvSpPr>
                  <p:nvPr/>
                </p:nvSpPr>
                <p:spPr bwMode="auto">
                  <a:xfrm>
                    <a:off x="2034" y="154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48" name="Line 512"/>
                  <p:cNvSpPr>
                    <a:spLocks noChangeShapeType="1"/>
                  </p:cNvSpPr>
                  <p:nvPr/>
                </p:nvSpPr>
                <p:spPr bwMode="auto">
                  <a:xfrm>
                    <a:off x="2034" y="155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49" name="Line 513"/>
                  <p:cNvSpPr>
                    <a:spLocks noChangeShapeType="1"/>
                  </p:cNvSpPr>
                  <p:nvPr/>
                </p:nvSpPr>
                <p:spPr bwMode="auto">
                  <a:xfrm>
                    <a:off x="2034" y="155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50" name="Line 514"/>
                  <p:cNvSpPr>
                    <a:spLocks noChangeShapeType="1"/>
                  </p:cNvSpPr>
                  <p:nvPr/>
                </p:nvSpPr>
                <p:spPr bwMode="auto">
                  <a:xfrm>
                    <a:off x="2034" y="155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51" name="Line 515"/>
                  <p:cNvSpPr>
                    <a:spLocks noChangeShapeType="1"/>
                  </p:cNvSpPr>
                  <p:nvPr/>
                </p:nvSpPr>
                <p:spPr bwMode="auto">
                  <a:xfrm>
                    <a:off x="2034" y="155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52" name="Line 516"/>
                  <p:cNvSpPr>
                    <a:spLocks noChangeShapeType="1"/>
                  </p:cNvSpPr>
                  <p:nvPr/>
                </p:nvSpPr>
                <p:spPr bwMode="auto">
                  <a:xfrm>
                    <a:off x="2034" y="155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53" name="Line 517"/>
                  <p:cNvSpPr>
                    <a:spLocks noChangeShapeType="1"/>
                  </p:cNvSpPr>
                  <p:nvPr/>
                </p:nvSpPr>
                <p:spPr bwMode="auto">
                  <a:xfrm>
                    <a:off x="2034" y="156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54" name="Line 518"/>
                  <p:cNvSpPr>
                    <a:spLocks noChangeShapeType="1"/>
                  </p:cNvSpPr>
                  <p:nvPr/>
                </p:nvSpPr>
                <p:spPr bwMode="auto">
                  <a:xfrm>
                    <a:off x="2034" y="156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55" name="Line 519"/>
                  <p:cNvSpPr>
                    <a:spLocks noChangeShapeType="1"/>
                  </p:cNvSpPr>
                  <p:nvPr/>
                </p:nvSpPr>
                <p:spPr bwMode="auto">
                  <a:xfrm>
                    <a:off x="2034" y="156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56" name="Line 520"/>
                  <p:cNvSpPr>
                    <a:spLocks noChangeShapeType="1"/>
                  </p:cNvSpPr>
                  <p:nvPr/>
                </p:nvSpPr>
                <p:spPr bwMode="auto">
                  <a:xfrm>
                    <a:off x="2034" y="156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57" name="Line 521"/>
                  <p:cNvSpPr>
                    <a:spLocks noChangeShapeType="1"/>
                  </p:cNvSpPr>
                  <p:nvPr/>
                </p:nvSpPr>
                <p:spPr bwMode="auto">
                  <a:xfrm>
                    <a:off x="2034" y="156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58" name="Line 522"/>
                  <p:cNvSpPr>
                    <a:spLocks noChangeShapeType="1"/>
                  </p:cNvSpPr>
                  <p:nvPr/>
                </p:nvSpPr>
                <p:spPr bwMode="auto">
                  <a:xfrm>
                    <a:off x="2034" y="157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59" name="Line 523"/>
                  <p:cNvSpPr>
                    <a:spLocks noChangeShapeType="1"/>
                  </p:cNvSpPr>
                  <p:nvPr/>
                </p:nvSpPr>
                <p:spPr bwMode="auto">
                  <a:xfrm>
                    <a:off x="2034" y="157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60" name="Line 524"/>
                  <p:cNvSpPr>
                    <a:spLocks noChangeShapeType="1"/>
                  </p:cNvSpPr>
                  <p:nvPr/>
                </p:nvSpPr>
                <p:spPr bwMode="auto">
                  <a:xfrm>
                    <a:off x="2034" y="157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61" name="Line 525"/>
                  <p:cNvSpPr>
                    <a:spLocks noChangeShapeType="1"/>
                  </p:cNvSpPr>
                  <p:nvPr/>
                </p:nvSpPr>
                <p:spPr bwMode="auto">
                  <a:xfrm>
                    <a:off x="2034" y="157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62" name="Line 526"/>
                  <p:cNvSpPr>
                    <a:spLocks noChangeShapeType="1"/>
                  </p:cNvSpPr>
                  <p:nvPr/>
                </p:nvSpPr>
                <p:spPr bwMode="auto">
                  <a:xfrm>
                    <a:off x="2034" y="157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63" name="Line 527"/>
                  <p:cNvSpPr>
                    <a:spLocks noChangeShapeType="1"/>
                  </p:cNvSpPr>
                  <p:nvPr/>
                </p:nvSpPr>
                <p:spPr bwMode="auto">
                  <a:xfrm>
                    <a:off x="2034" y="158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64" name="Line 528"/>
                  <p:cNvSpPr>
                    <a:spLocks noChangeShapeType="1"/>
                  </p:cNvSpPr>
                  <p:nvPr/>
                </p:nvSpPr>
                <p:spPr bwMode="auto">
                  <a:xfrm>
                    <a:off x="2034" y="158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65" name="Line 529"/>
                  <p:cNvSpPr>
                    <a:spLocks noChangeShapeType="1"/>
                  </p:cNvSpPr>
                  <p:nvPr/>
                </p:nvSpPr>
                <p:spPr bwMode="auto">
                  <a:xfrm>
                    <a:off x="2034" y="158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66" name="Line 530"/>
                  <p:cNvSpPr>
                    <a:spLocks noChangeShapeType="1"/>
                  </p:cNvSpPr>
                  <p:nvPr/>
                </p:nvSpPr>
                <p:spPr bwMode="auto">
                  <a:xfrm>
                    <a:off x="2034" y="158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67" name="Line 531"/>
                  <p:cNvSpPr>
                    <a:spLocks noChangeShapeType="1"/>
                  </p:cNvSpPr>
                  <p:nvPr/>
                </p:nvSpPr>
                <p:spPr bwMode="auto">
                  <a:xfrm>
                    <a:off x="2034" y="158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68" name="Line 532"/>
                  <p:cNvSpPr>
                    <a:spLocks noChangeShapeType="1"/>
                  </p:cNvSpPr>
                  <p:nvPr/>
                </p:nvSpPr>
                <p:spPr bwMode="auto">
                  <a:xfrm>
                    <a:off x="2034" y="159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69" name="Line 533"/>
                  <p:cNvSpPr>
                    <a:spLocks noChangeShapeType="1"/>
                  </p:cNvSpPr>
                  <p:nvPr/>
                </p:nvSpPr>
                <p:spPr bwMode="auto">
                  <a:xfrm>
                    <a:off x="2034" y="159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70" name="Line 534"/>
                  <p:cNvSpPr>
                    <a:spLocks noChangeShapeType="1"/>
                  </p:cNvSpPr>
                  <p:nvPr/>
                </p:nvSpPr>
                <p:spPr bwMode="auto">
                  <a:xfrm>
                    <a:off x="2034" y="159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71" name="Line 535"/>
                  <p:cNvSpPr>
                    <a:spLocks noChangeShapeType="1"/>
                  </p:cNvSpPr>
                  <p:nvPr/>
                </p:nvSpPr>
                <p:spPr bwMode="auto">
                  <a:xfrm>
                    <a:off x="2034" y="159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72" name="Line 536"/>
                  <p:cNvSpPr>
                    <a:spLocks noChangeShapeType="1"/>
                  </p:cNvSpPr>
                  <p:nvPr/>
                </p:nvSpPr>
                <p:spPr bwMode="auto">
                  <a:xfrm>
                    <a:off x="2034" y="159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73" name="Line 537"/>
                  <p:cNvSpPr>
                    <a:spLocks noChangeShapeType="1"/>
                  </p:cNvSpPr>
                  <p:nvPr/>
                </p:nvSpPr>
                <p:spPr bwMode="auto">
                  <a:xfrm>
                    <a:off x="2034" y="160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74" name="Line 538"/>
                  <p:cNvSpPr>
                    <a:spLocks noChangeShapeType="1"/>
                  </p:cNvSpPr>
                  <p:nvPr/>
                </p:nvSpPr>
                <p:spPr bwMode="auto">
                  <a:xfrm>
                    <a:off x="2034" y="160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75" name="Line 539"/>
                  <p:cNvSpPr>
                    <a:spLocks noChangeShapeType="1"/>
                  </p:cNvSpPr>
                  <p:nvPr/>
                </p:nvSpPr>
                <p:spPr bwMode="auto">
                  <a:xfrm>
                    <a:off x="2034" y="160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76" name="Line 540"/>
                  <p:cNvSpPr>
                    <a:spLocks noChangeShapeType="1"/>
                  </p:cNvSpPr>
                  <p:nvPr/>
                </p:nvSpPr>
                <p:spPr bwMode="auto">
                  <a:xfrm>
                    <a:off x="2034" y="160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77" name="Line 541"/>
                  <p:cNvSpPr>
                    <a:spLocks noChangeShapeType="1"/>
                  </p:cNvSpPr>
                  <p:nvPr/>
                </p:nvSpPr>
                <p:spPr bwMode="auto">
                  <a:xfrm>
                    <a:off x="2034" y="160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78" name="Line 542"/>
                  <p:cNvSpPr>
                    <a:spLocks noChangeShapeType="1"/>
                  </p:cNvSpPr>
                  <p:nvPr/>
                </p:nvSpPr>
                <p:spPr bwMode="auto">
                  <a:xfrm>
                    <a:off x="2034" y="161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79" name="Line 543"/>
                  <p:cNvSpPr>
                    <a:spLocks noChangeShapeType="1"/>
                  </p:cNvSpPr>
                  <p:nvPr/>
                </p:nvSpPr>
                <p:spPr bwMode="auto">
                  <a:xfrm>
                    <a:off x="2034" y="161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80" name="Line 544"/>
                  <p:cNvSpPr>
                    <a:spLocks noChangeShapeType="1"/>
                  </p:cNvSpPr>
                  <p:nvPr/>
                </p:nvSpPr>
                <p:spPr bwMode="auto">
                  <a:xfrm>
                    <a:off x="2034" y="161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81" name="Line 545"/>
                  <p:cNvSpPr>
                    <a:spLocks noChangeShapeType="1"/>
                  </p:cNvSpPr>
                  <p:nvPr/>
                </p:nvSpPr>
                <p:spPr bwMode="auto">
                  <a:xfrm>
                    <a:off x="2034" y="161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82" name="Line 546"/>
                  <p:cNvSpPr>
                    <a:spLocks noChangeShapeType="1"/>
                  </p:cNvSpPr>
                  <p:nvPr/>
                </p:nvSpPr>
                <p:spPr bwMode="auto">
                  <a:xfrm>
                    <a:off x="2034" y="161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83" name="Line 547"/>
                  <p:cNvSpPr>
                    <a:spLocks noChangeShapeType="1"/>
                  </p:cNvSpPr>
                  <p:nvPr/>
                </p:nvSpPr>
                <p:spPr bwMode="auto">
                  <a:xfrm>
                    <a:off x="2034" y="162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84" name="Line 548"/>
                  <p:cNvSpPr>
                    <a:spLocks noChangeShapeType="1"/>
                  </p:cNvSpPr>
                  <p:nvPr/>
                </p:nvSpPr>
                <p:spPr bwMode="auto">
                  <a:xfrm>
                    <a:off x="2034" y="162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85" name="Line 549"/>
                  <p:cNvSpPr>
                    <a:spLocks noChangeShapeType="1"/>
                  </p:cNvSpPr>
                  <p:nvPr/>
                </p:nvSpPr>
                <p:spPr bwMode="auto">
                  <a:xfrm>
                    <a:off x="2034" y="162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86" name="Line 550"/>
                  <p:cNvSpPr>
                    <a:spLocks noChangeShapeType="1"/>
                  </p:cNvSpPr>
                  <p:nvPr/>
                </p:nvSpPr>
                <p:spPr bwMode="auto">
                  <a:xfrm>
                    <a:off x="2034" y="162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87" name="Line 551"/>
                  <p:cNvSpPr>
                    <a:spLocks noChangeShapeType="1"/>
                  </p:cNvSpPr>
                  <p:nvPr/>
                </p:nvSpPr>
                <p:spPr bwMode="auto">
                  <a:xfrm>
                    <a:off x="2034" y="162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88" name="Line 552"/>
                  <p:cNvSpPr>
                    <a:spLocks noChangeShapeType="1"/>
                  </p:cNvSpPr>
                  <p:nvPr/>
                </p:nvSpPr>
                <p:spPr bwMode="auto">
                  <a:xfrm>
                    <a:off x="2034" y="163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89" name="AutoShape 553"/>
                  <p:cNvSpPr>
                    <a:spLocks noChangeArrowheads="1"/>
                  </p:cNvSpPr>
                  <p:nvPr/>
                </p:nvSpPr>
                <p:spPr bwMode="auto">
                  <a:xfrm>
                    <a:off x="2034" y="1418"/>
                    <a:ext cx="30" cy="212"/>
                  </a:xfrm>
                  <a:prstGeom prst="roundRect">
                    <a:avLst>
                      <a:gd name="adj" fmla="val 50000"/>
                    </a:avLst>
                  </a:prstGeom>
                  <a:solidFill>
                    <a:srgbClr val="FF2327"/>
                  </a:solidFill>
                  <a:ln>
                    <a:noFill/>
                  </a:ln>
                  <a:extLst>
                    <a:ext uri="{91240B29-F687-4F45-9708-019B960494DF}">
                      <a14:hiddenLine xmlns:a14="http://schemas.microsoft.com/office/drawing/2010/main" xmlns="" w="6350">
                        <a:solidFill>
                          <a:srgbClr val="000000"/>
                        </a:solidFill>
                        <a:round/>
                        <a:headEnd/>
                        <a:tailEnd/>
                      </a14:hiddenLine>
                    </a:ext>
                  </a:extLst>
                </p:spPr>
                <p:txBody>
                  <a:bodyPr/>
                  <a:lstStyle>
                    <a:lvl1pPr eaLnBrk="0" hangingPunct="0">
                      <a:defRPr kumimoji="1" sz="2000" b="1">
                        <a:solidFill>
                          <a:schemeClr val="tx1"/>
                        </a:solidFill>
                        <a:latin typeface="Arial" charset="0"/>
                        <a:ea typeface="新細明體" charset="-120"/>
                      </a:defRPr>
                    </a:lvl1pPr>
                    <a:lvl2pPr marL="742950" indent="-285750" eaLnBrk="0" hangingPunct="0">
                      <a:defRPr kumimoji="1" sz="2000" b="1">
                        <a:solidFill>
                          <a:schemeClr val="tx1"/>
                        </a:solidFill>
                        <a:latin typeface="Arial" charset="0"/>
                        <a:ea typeface="新細明體" charset="-120"/>
                      </a:defRPr>
                    </a:lvl2pPr>
                    <a:lvl3pPr marL="1143000" indent="-228600" eaLnBrk="0" hangingPunct="0">
                      <a:defRPr kumimoji="1" sz="2000" b="1">
                        <a:solidFill>
                          <a:schemeClr val="tx1"/>
                        </a:solidFill>
                        <a:latin typeface="Arial" charset="0"/>
                        <a:ea typeface="新細明體" charset="-120"/>
                      </a:defRPr>
                    </a:lvl3pPr>
                    <a:lvl4pPr marL="1600200" indent="-228600" eaLnBrk="0" hangingPunct="0">
                      <a:defRPr kumimoji="1" sz="2000" b="1">
                        <a:solidFill>
                          <a:schemeClr val="tx1"/>
                        </a:solidFill>
                        <a:latin typeface="Arial" charset="0"/>
                        <a:ea typeface="新細明體" charset="-120"/>
                      </a:defRPr>
                    </a:lvl4pPr>
                    <a:lvl5pPr marL="2057400" indent="-228600" eaLnBrk="0" hangingPunct="0">
                      <a:defRPr kumimoji="1" sz="2000" b="1">
                        <a:solidFill>
                          <a:schemeClr val="tx1"/>
                        </a:solidFill>
                        <a:latin typeface="Arial" charset="0"/>
                        <a:ea typeface="新細明體" charset="-120"/>
                      </a:defRPr>
                    </a:lvl5pPr>
                    <a:lvl6pPr marL="2514600" indent="-228600" eaLnBrk="0" fontAlgn="base" hangingPunct="0">
                      <a:spcBef>
                        <a:spcPct val="0"/>
                      </a:spcBef>
                      <a:spcAft>
                        <a:spcPct val="0"/>
                      </a:spcAft>
                      <a:defRPr kumimoji="1" sz="2000" b="1">
                        <a:solidFill>
                          <a:schemeClr val="tx1"/>
                        </a:solidFill>
                        <a:latin typeface="Arial" charset="0"/>
                        <a:ea typeface="新細明體" charset="-120"/>
                      </a:defRPr>
                    </a:lvl6pPr>
                    <a:lvl7pPr marL="2971800" indent="-228600" eaLnBrk="0" fontAlgn="base" hangingPunct="0">
                      <a:spcBef>
                        <a:spcPct val="0"/>
                      </a:spcBef>
                      <a:spcAft>
                        <a:spcPct val="0"/>
                      </a:spcAft>
                      <a:defRPr kumimoji="1" sz="2000" b="1">
                        <a:solidFill>
                          <a:schemeClr val="tx1"/>
                        </a:solidFill>
                        <a:latin typeface="Arial" charset="0"/>
                        <a:ea typeface="新細明體" charset="-120"/>
                      </a:defRPr>
                    </a:lvl7pPr>
                    <a:lvl8pPr marL="3429000" indent="-228600" eaLnBrk="0" fontAlgn="base" hangingPunct="0">
                      <a:spcBef>
                        <a:spcPct val="0"/>
                      </a:spcBef>
                      <a:spcAft>
                        <a:spcPct val="0"/>
                      </a:spcAft>
                      <a:defRPr kumimoji="1" sz="2000" b="1">
                        <a:solidFill>
                          <a:schemeClr val="tx1"/>
                        </a:solidFill>
                        <a:latin typeface="Arial" charset="0"/>
                        <a:ea typeface="新細明體" charset="-120"/>
                      </a:defRPr>
                    </a:lvl8pPr>
                    <a:lvl9pPr marL="3886200" indent="-228600" eaLnBrk="0" fontAlgn="base" hangingPunct="0">
                      <a:spcBef>
                        <a:spcPct val="0"/>
                      </a:spcBef>
                      <a:spcAft>
                        <a:spcPct val="0"/>
                      </a:spcAft>
                      <a:defRPr kumimoji="1" sz="2000" b="1">
                        <a:solidFill>
                          <a:schemeClr val="tx1"/>
                        </a:solidFill>
                        <a:latin typeface="Arial" charset="0"/>
                        <a:ea typeface="新細明體" charset="-120"/>
                      </a:defRPr>
                    </a:lvl9pPr>
                  </a:lstStyle>
                  <a:p>
                    <a:pPr eaLnBrk="1" hangingPunct="1"/>
                    <a:endParaRPr lang="zh-TW" altLang="en-US" smtClean="0">
                      <a:solidFill>
                        <a:srgbClr val="000000"/>
                      </a:solidFill>
                    </a:endParaRPr>
                  </a:p>
                </p:txBody>
              </p:sp>
              <p:sp>
                <p:nvSpPr>
                  <p:cNvPr id="7390" name="AutoShape 554"/>
                  <p:cNvSpPr>
                    <a:spLocks noChangeArrowheads="1"/>
                  </p:cNvSpPr>
                  <p:nvPr/>
                </p:nvSpPr>
                <p:spPr bwMode="auto">
                  <a:xfrm>
                    <a:off x="2100" y="1418"/>
                    <a:ext cx="28" cy="212"/>
                  </a:xfrm>
                  <a:prstGeom prst="roundRect">
                    <a:avLst>
                      <a:gd name="adj" fmla="val 50000"/>
                    </a:avLst>
                  </a:prstGeom>
                  <a:solidFill>
                    <a:srgbClr val="FF2327"/>
                  </a:solidFill>
                  <a:ln>
                    <a:noFill/>
                  </a:ln>
                  <a:extLst>
                    <a:ext uri="{91240B29-F687-4F45-9708-019B960494DF}">
                      <a14:hiddenLine xmlns:a14="http://schemas.microsoft.com/office/drawing/2010/main" xmlns="" w="6350">
                        <a:solidFill>
                          <a:srgbClr val="000000"/>
                        </a:solidFill>
                        <a:round/>
                        <a:headEnd/>
                        <a:tailEnd/>
                      </a14:hiddenLine>
                    </a:ext>
                  </a:extLst>
                </p:spPr>
                <p:txBody>
                  <a:bodyPr/>
                  <a:lstStyle>
                    <a:lvl1pPr eaLnBrk="0" hangingPunct="0">
                      <a:defRPr kumimoji="1" sz="2000" b="1">
                        <a:solidFill>
                          <a:schemeClr val="tx1"/>
                        </a:solidFill>
                        <a:latin typeface="Arial" charset="0"/>
                        <a:ea typeface="新細明體" charset="-120"/>
                      </a:defRPr>
                    </a:lvl1pPr>
                    <a:lvl2pPr marL="742950" indent="-285750" eaLnBrk="0" hangingPunct="0">
                      <a:defRPr kumimoji="1" sz="2000" b="1">
                        <a:solidFill>
                          <a:schemeClr val="tx1"/>
                        </a:solidFill>
                        <a:latin typeface="Arial" charset="0"/>
                        <a:ea typeface="新細明體" charset="-120"/>
                      </a:defRPr>
                    </a:lvl2pPr>
                    <a:lvl3pPr marL="1143000" indent="-228600" eaLnBrk="0" hangingPunct="0">
                      <a:defRPr kumimoji="1" sz="2000" b="1">
                        <a:solidFill>
                          <a:schemeClr val="tx1"/>
                        </a:solidFill>
                        <a:latin typeface="Arial" charset="0"/>
                        <a:ea typeface="新細明體" charset="-120"/>
                      </a:defRPr>
                    </a:lvl3pPr>
                    <a:lvl4pPr marL="1600200" indent="-228600" eaLnBrk="0" hangingPunct="0">
                      <a:defRPr kumimoji="1" sz="2000" b="1">
                        <a:solidFill>
                          <a:schemeClr val="tx1"/>
                        </a:solidFill>
                        <a:latin typeface="Arial" charset="0"/>
                        <a:ea typeface="新細明體" charset="-120"/>
                      </a:defRPr>
                    </a:lvl4pPr>
                    <a:lvl5pPr marL="2057400" indent="-228600" eaLnBrk="0" hangingPunct="0">
                      <a:defRPr kumimoji="1" sz="2000" b="1">
                        <a:solidFill>
                          <a:schemeClr val="tx1"/>
                        </a:solidFill>
                        <a:latin typeface="Arial" charset="0"/>
                        <a:ea typeface="新細明體" charset="-120"/>
                      </a:defRPr>
                    </a:lvl5pPr>
                    <a:lvl6pPr marL="2514600" indent="-228600" eaLnBrk="0" fontAlgn="base" hangingPunct="0">
                      <a:spcBef>
                        <a:spcPct val="0"/>
                      </a:spcBef>
                      <a:spcAft>
                        <a:spcPct val="0"/>
                      </a:spcAft>
                      <a:defRPr kumimoji="1" sz="2000" b="1">
                        <a:solidFill>
                          <a:schemeClr val="tx1"/>
                        </a:solidFill>
                        <a:latin typeface="Arial" charset="0"/>
                        <a:ea typeface="新細明體" charset="-120"/>
                      </a:defRPr>
                    </a:lvl6pPr>
                    <a:lvl7pPr marL="2971800" indent="-228600" eaLnBrk="0" fontAlgn="base" hangingPunct="0">
                      <a:spcBef>
                        <a:spcPct val="0"/>
                      </a:spcBef>
                      <a:spcAft>
                        <a:spcPct val="0"/>
                      </a:spcAft>
                      <a:defRPr kumimoji="1" sz="2000" b="1">
                        <a:solidFill>
                          <a:schemeClr val="tx1"/>
                        </a:solidFill>
                        <a:latin typeface="Arial" charset="0"/>
                        <a:ea typeface="新細明體" charset="-120"/>
                      </a:defRPr>
                    </a:lvl7pPr>
                    <a:lvl8pPr marL="3429000" indent="-228600" eaLnBrk="0" fontAlgn="base" hangingPunct="0">
                      <a:spcBef>
                        <a:spcPct val="0"/>
                      </a:spcBef>
                      <a:spcAft>
                        <a:spcPct val="0"/>
                      </a:spcAft>
                      <a:defRPr kumimoji="1" sz="2000" b="1">
                        <a:solidFill>
                          <a:schemeClr val="tx1"/>
                        </a:solidFill>
                        <a:latin typeface="Arial" charset="0"/>
                        <a:ea typeface="新細明體" charset="-120"/>
                      </a:defRPr>
                    </a:lvl8pPr>
                    <a:lvl9pPr marL="3886200" indent="-228600" eaLnBrk="0" fontAlgn="base" hangingPunct="0">
                      <a:spcBef>
                        <a:spcPct val="0"/>
                      </a:spcBef>
                      <a:spcAft>
                        <a:spcPct val="0"/>
                      </a:spcAft>
                      <a:defRPr kumimoji="1" sz="2000" b="1">
                        <a:solidFill>
                          <a:schemeClr val="tx1"/>
                        </a:solidFill>
                        <a:latin typeface="Arial" charset="0"/>
                        <a:ea typeface="新細明體" charset="-120"/>
                      </a:defRPr>
                    </a:lvl9pPr>
                  </a:lstStyle>
                  <a:p>
                    <a:pPr eaLnBrk="1" hangingPunct="1"/>
                    <a:endParaRPr lang="zh-TW" altLang="en-US" smtClean="0">
                      <a:solidFill>
                        <a:srgbClr val="000000"/>
                      </a:solidFill>
                    </a:endParaRPr>
                  </a:p>
                </p:txBody>
              </p:sp>
              <p:sp>
                <p:nvSpPr>
                  <p:cNvPr id="7391" name="Line 555"/>
                  <p:cNvSpPr>
                    <a:spLocks noChangeShapeType="1"/>
                  </p:cNvSpPr>
                  <p:nvPr/>
                </p:nvSpPr>
                <p:spPr bwMode="auto">
                  <a:xfrm>
                    <a:off x="2100" y="141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92" name="Line 556"/>
                  <p:cNvSpPr>
                    <a:spLocks noChangeShapeType="1"/>
                  </p:cNvSpPr>
                  <p:nvPr/>
                </p:nvSpPr>
                <p:spPr bwMode="auto">
                  <a:xfrm>
                    <a:off x="2100" y="142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93" name="Line 557"/>
                  <p:cNvSpPr>
                    <a:spLocks noChangeShapeType="1"/>
                  </p:cNvSpPr>
                  <p:nvPr/>
                </p:nvSpPr>
                <p:spPr bwMode="auto">
                  <a:xfrm>
                    <a:off x="2100" y="142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94" name="Line 558"/>
                  <p:cNvSpPr>
                    <a:spLocks noChangeShapeType="1"/>
                  </p:cNvSpPr>
                  <p:nvPr/>
                </p:nvSpPr>
                <p:spPr bwMode="auto">
                  <a:xfrm>
                    <a:off x="2100" y="142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95" name="Line 559"/>
                  <p:cNvSpPr>
                    <a:spLocks noChangeShapeType="1"/>
                  </p:cNvSpPr>
                  <p:nvPr/>
                </p:nvSpPr>
                <p:spPr bwMode="auto">
                  <a:xfrm>
                    <a:off x="2100" y="142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96" name="Line 560"/>
                  <p:cNvSpPr>
                    <a:spLocks noChangeShapeType="1"/>
                  </p:cNvSpPr>
                  <p:nvPr/>
                </p:nvSpPr>
                <p:spPr bwMode="auto">
                  <a:xfrm>
                    <a:off x="2100" y="142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97" name="Line 561"/>
                  <p:cNvSpPr>
                    <a:spLocks noChangeShapeType="1"/>
                  </p:cNvSpPr>
                  <p:nvPr/>
                </p:nvSpPr>
                <p:spPr bwMode="auto">
                  <a:xfrm>
                    <a:off x="2100" y="143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98" name="Line 562"/>
                  <p:cNvSpPr>
                    <a:spLocks noChangeShapeType="1"/>
                  </p:cNvSpPr>
                  <p:nvPr/>
                </p:nvSpPr>
                <p:spPr bwMode="auto">
                  <a:xfrm>
                    <a:off x="2100" y="143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399" name="Line 563"/>
                  <p:cNvSpPr>
                    <a:spLocks noChangeShapeType="1"/>
                  </p:cNvSpPr>
                  <p:nvPr/>
                </p:nvSpPr>
                <p:spPr bwMode="auto">
                  <a:xfrm>
                    <a:off x="2100" y="143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00" name="Line 564"/>
                  <p:cNvSpPr>
                    <a:spLocks noChangeShapeType="1"/>
                  </p:cNvSpPr>
                  <p:nvPr/>
                </p:nvSpPr>
                <p:spPr bwMode="auto">
                  <a:xfrm>
                    <a:off x="2100" y="143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01" name="Line 565"/>
                  <p:cNvSpPr>
                    <a:spLocks noChangeShapeType="1"/>
                  </p:cNvSpPr>
                  <p:nvPr/>
                </p:nvSpPr>
                <p:spPr bwMode="auto">
                  <a:xfrm>
                    <a:off x="2100" y="143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02" name="Line 566"/>
                  <p:cNvSpPr>
                    <a:spLocks noChangeShapeType="1"/>
                  </p:cNvSpPr>
                  <p:nvPr/>
                </p:nvSpPr>
                <p:spPr bwMode="auto">
                  <a:xfrm>
                    <a:off x="2100" y="144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03" name="Line 567"/>
                  <p:cNvSpPr>
                    <a:spLocks noChangeShapeType="1"/>
                  </p:cNvSpPr>
                  <p:nvPr/>
                </p:nvSpPr>
                <p:spPr bwMode="auto">
                  <a:xfrm>
                    <a:off x="2100" y="144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04" name="Line 568"/>
                  <p:cNvSpPr>
                    <a:spLocks noChangeShapeType="1"/>
                  </p:cNvSpPr>
                  <p:nvPr/>
                </p:nvSpPr>
                <p:spPr bwMode="auto">
                  <a:xfrm>
                    <a:off x="2100" y="144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05" name="Line 569"/>
                  <p:cNvSpPr>
                    <a:spLocks noChangeShapeType="1"/>
                  </p:cNvSpPr>
                  <p:nvPr/>
                </p:nvSpPr>
                <p:spPr bwMode="auto">
                  <a:xfrm>
                    <a:off x="2100" y="144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06" name="Line 570"/>
                  <p:cNvSpPr>
                    <a:spLocks noChangeShapeType="1"/>
                  </p:cNvSpPr>
                  <p:nvPr/>
                </p:nvSpPr>
                <p:spPr bwMode="auto">
                  <a:xfrm>
                    <a:off x="2100" y="144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07" name="Line 571"/>
                  <p:cNvSpPr>
                    <a:spLocks noChangeShapeType="1"/>
                  </p:cNvSpPr>
                  <p:nvPr/>
                </p:nvSpPr>
                <p:spPr bwMode="auto">
                  <a:xfrm>
                    <a:off x="2100" y="145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08" name="Line 572"/>
                  <p:cNvSpPr>
                    <a:spLocks noChangeShapeType="1"/>
                  </p:cNvSpPr>
                  <p:nvPr/>
                </p:nvSpPr>
                <p:spPr bwMode="auto">
                  <a:xfrm>
                    <a:off x="2100" y="145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09" name="Line 573"/>
                  <p:cNvSpPr>
                    <a:spLocks noChangeShapeType="1"/>
                  </p:cNvSpPr>
                  <p:nvPr/>
                </p:nvSpPr>
                <p:spPr bwMode="auto">
                  <a:xfrm>
                    <a:off x="2100" y="145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10" name="Line 574"/>
                  <p:cNvSpPr>
                    <a:spLocks noChangeShapeType="1"/>
                  </p:cNvSpPr>
                  <p:nvPr/>
                </p:nvSpPr>
                <p:spPr bwMode="auto">
                  <a:xfrm>
                    <a:off x="2100" y="145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11" name="Line 575"/>
                  <p:cNvSpPr>
                    <a:spLocks noChangeShapeType="1"/>
                  </p:cNvSpPr>
                  <p:nvPr/>
                </p:nvSpPr>
                <p:spPr bwMode="auto">
                  <a:xfrm>
                    <a:off x="2100" y="145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12" name="Line 576"/>
                  <p:cNvSpPr>
                    <a:spLocks noChangeShapeType="1"/>
                  </p:cNvSpPr>
                  <p:nvPr/>
                </p:nvSpPr>
                <p:spPr bwMode="auto">
                  <a:xfrm>
                    <a:off x="2100" y="146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13" name="Line 577"/>
                  <p:cNvSpPr>
                    <a:spLocks noChangeShapeType="1"/>
                  </p:cNvSpPr>
                  <p:nvPr/>
                </p:nvSpPr>
                <p:spPr bwMode="auto">
                  <a:xfrm>
                    <a:off x="2100" y="146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14" name="Line 578"/>
                  <p:cNvSpPr>
                    <a:spLocks noChangeShapeType="1"/>
                  </p:cNvSpPr>
                  <p:nvPr/>
                </p:nvSpPr>
                <p:spPr bwMode="auto">
                  <a:xfrm>
                    <a:off x="2100" y="146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15" name="Line 579"/>
                  <p:cNvSpPr>
                    <a:spLocks noChangeShapeType="1"/>
                  </p:cNvSpPr>
                  <p:nvPr/>
                </p:nvSpPr>
                <p:spPr bwMode="auto">
                  <a:xfrm>
                    <a:off x="2100" y="146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16" name="Line 580"/>
                  <p:cNvSpPr>
                    <a:spLocks noChangeShapeType="1"/>
                  </p:cNvSpPr>
                  <p:nvPr/>
                </p:nvSpPr>
                <p:spPr bwMode="auto">
                  <a:xfrm>
                    <a:off x="2100" y="146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17" name="Line 581"/>
                  <p:cNvSpPr>
                    <a:spLocks noChangeShapeType="1"/>
                  </p:cNvSpPr>
                  <p:nvPr/>
                </p:nvSpPr>
                <p:spPr bwMode="auto">
                  <a:xfrm>
                    <a:off x="2100" y="147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18" name="Line 582"/>
                  <p:cNvSpPr>
                    <a:spLocks noChangeShapeType="1"/>
                  </p:cNvSpPr>
                  <p:nvPr/>
                </p:nvSpPr>
                <p:spPr bwMode="auto">
                  <a:xfrm>
                    <a:off x="2100" y="147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19" name="Line 583"/>
                  <p:cNvSpPr>
                    <a:spLocks noChangeShapeType="1"/>
                  </p:cNvSpPr>
                  <p:nvPr/>
                </p:nvSpPr>
                <p:spPr bwMode="auto">
                  <a:xfrm>
                    <a:off x="2100" y="147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20" name="Line 584"/>
                  <p:cNvSpPr>
                    <a:spLocks noChangeShapeType="1"/>
                  </p:cNvSpPr>
                  <p:nvPr/>
                </p:nvSpPr>
                <p:spPr bwMode="auto">
                  <a:xfrm>
                    <a:off x="2100" y="147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21" name="Line 585"/>
                  <p:cNvSpPr>
                    <a:spLocks noChangeShapeType="1"/>
                  </p:cNvSpPr>
                  <p:nvPr/>
                </p:nvSpPr>
                <p:spPr bwMode="auto">
                  <a:xfrm>
                    <a:off x="2100" y="147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22" name="Line 586"/>
                  <p:cNvSpPr>
                    <a:spLocks noChangeShapeType="1"/>
                  </p:cNvSpPr>
                  <p:nvPr/>
                </p:nvSpPr>
                <p:spPr bwMode="auto">
                  <a:xfrm>
                    <a:off x="2100" y="148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23" name="Line 587"/>
                  <p:cNvSpPr>
                    <a:spLocks noChangeShapeType="1"/>
                  </p:cNvSpPr>
                  <p:nvPr/>
                </p:nvSpPr>
                <p:spPr bwMode="auto">
                  <a:xfrm>
                    <a:off x="2100" y="148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24" name="Line 588"/>
                  <p:cNvSpPr>
                    <a:spLocks noChangeShapeType="1"/>
                  </p:cNvSpPr>
                  <p:nvPr/>
                </p:nvSpPr>
                <p:spPr bwMode="auto">
                  <a:xfrm>
                    <a:off x="2100" y="148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25" name="Line 589"/>
                  <p:cNvSpPr>
                    <a:spLocks noChangeShapeType="1"/>
                  </p:cNvSpPr>
                  <p:nvPr/>
                </p:nvSpPr>
                <p:spPr bwMode="auto">
                  <a:xfrm>
                    <a:off x="2100" y="148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26" name="Line 590"/>
                  <p:cNvSpPr>
                    <a:spLocks noChangeShapeType="1"/>
                  </p:cNvSpPr>
                  <p:nvPr/>
                </p:nvSpPr>
                <p:spPr bwMode="auto">
                  <a:xfrm>
                    <a:off x="2100" y="148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27" name="Line 591"/>
                  <p:cNvSpPr>
                    <a:spLocks noChangeShapeType="1"/>
                  </p:cNvSpPr>
                  <p:nvPr/>
                </p:nvSpPr>
                <p:spPr bwMode="auto">
                  <a:xfrm>
                    <a:off x="2100" y="149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28" name="Line 592"/>
                  <p:cNvSpPr>
                    <a:spLocks noChangeShapeType="1"/>
                  </p:cNvSpPr>
                  <p:nvPr/>
                </p:nvSpPr>
                <p:spPr bwMode="auto">
                  <a:xfrm>
                    <a:off x="2100" y="149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29" name="Line 593"/>
                  <p:cNvSpPr>
                    <a:spLocks noChangeShapeType="1"/>
                  </p:cNvSpPr>
                  <p:nvPr/>
                </p:nvSpPr>
                <p:spPr bwMode="auto">
                  <a:xfrm>
                    <a:off x="2100" y="149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30" name="Line 594"/>
                  <p:cNvSpPr>
                    <a:spLocks noChangeShapeType="1"/>
                  </p:cNvSpPr>
                  <p:nvPr/>
                </p:nvSpPr>
                <p:spPr bwMode="auto">
                  <a:xfrm>
                    <a:off x="2100" y="149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31" name="Line 595"/>
                  <p:cNvSpPr>
                    <a:spLocks noChangeShapeType="1"/>
                  </p:cNvSpPr>
                  <p:nvPr/>
                </p:nvSpPr>
                <p:spPr bwMode="auto">
                  <a:xfrm>
                    <a:off x="2100" y="149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32" name="Line 596"/>
                  <p:cNvSpPr>
                    <a:spLocks noChangeShapeType="1"/>
                  </p:cNvSpPr>
                  <p:nvPr/>
                </p:nvSpPr>
                <p:spPr bwMode="auto">
                  <a:xfrm>
                    <a:off x="2100" y="150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33" name="Line 597"/>
                  <p:cNvSpPr>
                    <a:spLocks noChangeShapeType="1"/>
                  </p:cNvSpPr>
                  <p:nvPr/>
                </p:nvSpPr>
                <p:spPr bwMode="auto">
                  <a:xfrm>
                    <a:off x="2100" y="150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34" name="Line 598"/>
                  <p:cNvSpPr>
                    <a:spLocks noChangeShapeType="1"/>
                  </p:cNvSpPr>
                  <p:nvPr/>
                </p:nvSpPr>
                <p:spPr bwMode="auto">
                  <a:xfrm>
                    <a:off x="2100" y="150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35" name="Line 599"/>
                  <p:cNvSpPr>
                    <a:spLocks noChangeShapeType="1"/>
                  </p:cNvSpPr>
                  <p:nvPr/>
                </p:nvSpPr>
                <p:spPr bwMode="auto">
                  <a:xfrm>
                    <a:off x="2100" y="150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36" name="Line 600"/>
                  <p:cNvSpPr>
                    <a:spLocks noChangeShapeType="1"/>
                  </p:cNvSpPr>
                  <p:nvPr/>
                </p:nvSpPr>
                <p:spPr bwMode="auto">
                  <a:xfrm>
                    <a:off x="2100" y="150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37" name="Line 601"/>
                  <p:cNvSpPr>
                    <a:spLocks noChangeShapeType="1"/>
                  </p:cNvSpPr>
                  <p:nvPr/>
                </p:nvSpPr>
                <p:spPr bwMode="auto">
                  <a:xfrm>
                    <a:off x="2100" y="151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38" name="Line 602"/>
                  <p:cNvSpPr>
                    <a:spLocks noChangeShapeType="1"/>
                  </p:cNvSpPr>
                  <p:nvPr/>
                </p:nvSpPr>
                <p:spPr bwMode="auto">
                  <a:xfrm>
                    <a:off x="2100" y="151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39" name="Line 603"/>
                  <p:cNvSpPr>
                    <a:spLocks noChangeShapeType="1"/>
                  </p:cNvSpPr>
                  <p:nvPr/>
                </p:nvSpPr>
                <p:spPr bwMode="auto">
                  <a:xfrm>
                    <a:off x="2100" y="151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40" name="Line 604"/>
                  <p:cNvSpPr>
                    <a:spLocks noChangeShapeType="1"/>
                  </p:cNvSpPr>
                  <p:nvPr/>
                </p:nvSpPr>
                <p:spPr bwMode="auto">
                  <a:xfrm>
                    <a:off x="2100" y="151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41" name="Line 605"/>
                  <p:cNvSpPr>
                    <a:spLocks noChangeShapeType="1"/>
                  </p:cNvSpPr>
                  <p:nvPr/>
                </p:nvSpPr>
                <p:spPr bwMode="auto">
                  <a:xfrm>
                    <a:off x="2100" y="151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42" name="Line 606"/>
                  <p:cNvSpPr>
                    <a:spLocks noChangeShapeType="1"/>
                  </p:cNvSpPr>
                  <p:nvPr/>
                </p:nvSpPr>
                <p:spPr bwMode="auto">
                  <a:xfrm>
                    <a:off x="2100" y="152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43" name="Line 607"/>
                  <p:cNvSpPr>
                    <a:spLocks noChangeShapeType="1"/>
                  </p:cNvSpPr>
                  <p:nvPr/>
                </p:nvSpPr>
                <p:spPr bwMode="auto">
                  <a:xfrm>
                    <a:off x="2100" y="152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44" name="Line 608"/>
                  <p:cNvSpPr>
                    <a:spLocks noChangeShapeType="1"/>
                  </p:cNvSpPr>
                  <p:nvPr/>
                </p:nvSpPr>
                <p:spPr bwMode="auto">
                  <a:xfrm>
                    <a:off x="2100" y="152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45" name="Line 609"/>
                  <p:cNvSpPr>
                    <a:spLocks noChangeShapeType="1"/>
                  </p:cNvSpPr>
                  <p:nvPr/>
                </p:nvSpPr>
                <p:spPr bwMode="auto">
                  <a:xfrm>
                    <a:off x="2100" y="152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46" name="Line 610"/>
                  <p:cNvSpPr>
                    <a:spLocks noChangeShapeType="1"/>
                  </p:cNvSpPr>
                  <p:nvPr/>
                </p:nvSpPr>
                <p:spPr bwMode="auto">
                  <a:xfrm>
                    <a:off x="2100" y="152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47" name="Line 611"/>
                  <p:cNvSpPr>
                    <a:spLocks noChangeShapeType="1"/>
                  </p:cNvSpPr>
                  <p:nvPr/>
                </p:nvSpPr>
                <p:spPr bwMode="auto">
                  <a:xfrm>
                    <a:off x="2100" y="153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48" name="Line 612"/>
                  <p:cNvSpPr>
                    <a:spLocks noChangeShapeType="1"/>
                  </p:cNvSpPr>
                  <p:nvPr/>
                </p:nvSpPr>
                <p:spPr bwMode="auto">
                  <a:xfrm>
                    <a:off x="2100" y="153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49" name="Line 613"/>
                  <p:cNvSpPr>
                    <a:spLocks noChangeShapeType="1"/>
                  </p:cNvSpPr>
                  <p:nvPr/>
                </p:nvSpPr>
                <p:spPr bwMode="auto">
                  <a:xfrm>
                    <a:off x="2100" y="153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50" name="Line 614"/>
                  <p:cNvSpPr>
                    <a:spLocks noChangeShapeType="1"/>
                  </p:cNvSpPr>
                  <p:nvPr/>
                </p:nvSpPr>
                <p:spPr bwMode="auto">
                  <a:xfrm>
                    <a:off x="2100" y="153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51" name="Line 615"/>
                  <p:cNvSpPr>
                    <a:spLocks noChangeShapeType="1"/>
                  </p:cNvSpPr>
                  <p:nvPr/>
                </p:nvSpPr>
                <p:spPr bwMode="auto">
                  <a:xfrm>
                    <a:off x="2100" y="153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52" name="Line 616"/>
                  <p:cNvSpPr>
                    <a:spLocks noChangeShapeType="1"/>
                  </p:cNvSpPr>
                  <p:nvPr/>
                </p:nvSpPr>
                <p:spPr bwMode="auto">
                  <a:xfrm>
                    <a:off x="2100" y="154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53" name="Line 617"/>
                  <p:cNvSpPr>
                    <a:spLocks noChangeShapeType="1"/>
                  </p:cNvSpPr>
                  <p:nvPr/>
                </p:nvSpPr>
                <p:spPr bwMode="auto">
                  <a:xfrm>
                    <a:off x="2100" y="154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54" name="Line 618"/>
                  <p:cNvSpPr>
                    <a:spLocks noChangeShapeType="1"/>
                  </p:cNvSpPr>
                  <p:nvPr/>
                </p:nvSpPr>
                <p:spPr bwMode="auto">
                  <a:xfrm>
                    <a:off x="2100" y="154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55" name="Line 619"/>
                  <p:cNvSpPr>
                    <a:spLocks noChangeShapeType="1"/>
                  </p:cNvSpPr>
                  <p:nvPr/>
                </p:nvSpPr>
                <p:spPr bwMode="auto">
                  <a:xfrm>
                    <a:off x="2100" y="154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56" name="Line 620"/>
                  <p:cNvSpPr>
                    <a:spLocks noChangeShapeType="1"/>
                  </p:cNvSpPr>
                  <p:nvPr/>
                </p:nvSpPr>
                <p:spPr bwMode="auto">
                  <a:xfrm>
                    <a:off x="2100" y="154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57" name="Line 621"/>
                  <p:cNvSpPr>
                    <a:spLocks noChangeShapeType="1"/>
                  </p:cNvSpPr>
                  <p:nvPr/>
                </p:nvSpPr>
                <p:spPr bwMode="auto">
                  <a:xfrm>
                    <a:off x="2100" y="155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58" name="Line 622"/>
                  <p:cNvSpPr>
                    <a:spLocks noChangeShapeType="1"/>
                  </p:cNvSpPr>
                  <p:nvPr/>
                </p:nvSpPr>
                <p:spPr bwMode="auto">
                  <a:xfrm>
                    <a:off x="2100" y="155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59" name="Line 623"/>
                  <p:cNvSpPr>
                    <a:spLocks noChangeShapeType="1"/>
                  </p:cNvSpPr>
                  <p:nvPr/>
                </p:nvSpPr>
                <p:spPr bwMode="auto">
                  <a:xfrm>
                    <a:off x="2100" y="155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60" name="Line 624"/>
                  <p:cNvSpPr>
                    <a:spLocks noChangeShapeType="1"/>
                  </p:cNvSpPr>
                  <p:nvPr/>
                </p:nvSpPr>
                <p:spPr bwMode="auto">
                  <a:xfrm>
                    <a:off x="2100" y="155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61" name="Line 625"/>
                  <p:cNvSpPr>
                    <a:spLocks noChangeShapeType="1"/>
                  </p:cNvSpPr>
                  <p:nvPr/>
                </p:nvSpPr>
                <p:spPr bwMode="auto">
                  <a:xfrm>
                    <a:off x="2100" y="155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62" name="Line 626"/>
                  <p:cNvSpPr>
                    <a:spLocks noChangeShapeType="1"/>
                  </p:cNvSpPr>
                  <p:nvPr/>
                </p:nvSpPr>
                <p:spPr bwMode="auto">
                  <a:xfrm>
                    <a:off x="2100" y="156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63" name="Line 627"/>
                  <p:cNvSpPr>
                    <a:spLocks noChangeShapeType="1"/>
                  </p:cNvSpPr>
                  <p:nvPr/>
                </p:nvSpPr>
                <p:spPr bwMode="auto">
                  <a:xfrm>
                    <a:off x="2100" y="156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64" name="Line 628"/>
                  <p:cNvSpPr>
                    <a:spLocks noChangeShapeType="1"/>
                  </p:cNvSpPr>
                  <p:nvPr/>
                </p:nvSpPr>
                <p:spPr bwMode="auto">
                  <a:xfrm>
                    <a:off x="2100" y="156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65" name="Line 629"/>
                  <p:cNvSpPr>
                    <a:spLocks noChangeShapeType="1"/>
                  </p:cNvSpPr>
                  <p:nvPr/>
                </p:nvSpPr>
                <p:spPr bwMode="auto">
                  <a:xfrm>
                    <a:off x="2100" y="156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66" name="Line 630"/>
                  <p:cNvSpPr>
                    <a:spLocks noChangeShapeType="1"/>
                  </p:cNvSpPr>
                  <p:nvPr/>
                </p:nvSpPr>
                <p:spPr bwMode="auto">
                  <a:xfrm>
                    <a:off x="2100" y="156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67" name="Line 631"/>
                  <p:cNvSpPr>
                    <a:spLocks noChangeShapeType="1"/>
                  </p:cNvSpPr>
                  <p:nvPr/>
                </p:nvSpPr>
                <p:spPr bwMode="auto">
                  <a:xfrm>
                    <a:off x="2100" y="157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68" name="Line 632"/>
                  <p:cNvSpPr>
                    <a:spLocks noChangeShapeType="1"/>
                  </p:cNvSpPr>
                  <p:nvPr/>
                </p:nvSpPr>
                <p:spPr bwMode="auto">
                  <a:xfrm>
                    <a:off x="2100" y="157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69" name="Line 633"/>
                  <p:cNvSpPr>
                    <a:spLocks noChangeShapeType="1"/>
                  </p:cNvSpPr>
                  <p:nvPr/>
                </p:nvSpPr>
                <p:spPr bwMode="auto">
                  <a:xfrm>
                    <a:off x="2100" y="157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70" name="Line 634"/>
                  <p:cNvSpPr>
                    <a:spLocks noChangeShapeType="1"/>
                  </p:cNvSpPr>
                  <p:nvPr/>
                </p:nvSpPr>
                <p:spPr bwMode="auto">
                  <a:xfrm>
                    <a:off x="2100" y="157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71" name="Line 635"/>
                  <p:cNvSpPr>
                    <a:spLocks noChangeShapeType="1"/>
                  </p:cNvSpPr>
                  <p:nvPr/>
                </p:nvSpPr>
                <p:spPr bwMode="auto">
                  <a:xfrm>
                    <a:off x="2100" y="157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72" name="Line 636"/>
                  <p:cNvSpPr>
                    <a:spLocks noChangeShapeType="1"/>
                  </p:cNvSpPr>
                  <p:nvPr/>
                </p:nvSpPr>
                <p:spPr bwMode="auto">
                  <a:xfrm>
                    <a:off x="2100" y="158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73" name="Line 637"/>
                  <p:cNvSpPr>
                    <a:spLocks noChangeShapeType="1"/>
                  </p:cNvSpPr>
                  <p:nvPr/>
                </p:nvSpPr>
                <p:spPr bwMode="auto">
                  <a:xfrm>
                    <a:off x="2100" y="158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74" name="Line 638"/>
                  <p:cNvSpPr>
                    <a:spLocks noChangeShapeType="1"/>
                  </p:cNvSpPr>
                  <p:nvPr/>
                </p:nvSpPr>
                <p:spPr bwMode="auto">
                  <a:xfrm>
                    <a:off x="2100" y="158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75" name="Line 639"/>
                  <p:cNvSpPr>
                    <a:spLocks noChangeShapeType="1"/>
                  </p:cNvSpPr>
                  <p:nvPr/>
                </p:nvSpPr>
                <p:spPr bwMode="auto">
                  <a:xfrm>
                    <a:off x="2100" y="158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76" name="Line 640"/>
                  <p:cNvSpPr>
                    <a:spLocks noChangeShapeType="1"/>
                  </p:cNvSpPr>
                  <p:nvPr/>
                </p:nvSpPr>
                <p:spPr bwMode="auto">
                  <a:xfrm>
                    <a:off x="2100" y="158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77" name="Line 641"/>
                  <p:cNvSpPr>
                    <a:spLocks noChangeShapeType="1"/>
                  </p:cNvSpPr>
                  <p:nvPr/>
                </p:nvSpPr>
                <p:spPr bwMode="auto">
                  <a:xfrm>
                    <a:off x="2100" y="159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78" name="Line 642"/>
                  <p:cNvSpPr>
                    <a:spLocks noChangeShapeType="1"/>
                  </p:cNvSpPr>
                  <p:nvPr/>
                </p:nvSpPr>
                <p:spPr bwMode="auto">
                  <a:xfrm>
                    <a:off x="2100" y="159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79" name="Line 643"/>
                  <p:cNvSpPr>
                    <a:spLocks noChangeShapeType="1"/>
                  </p:cNvSpPr>
                  <p:nvPr/>
                </p:nvSpPr>
                <p:spPr bwMode="auto">
                  <a:xfrm>
                    <a:off x="2100" y="159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480" name="Line 644"/>
                  <p:cNvSpPr>
                    <a:spLocks noChangeShapeType="1"/>
                  </p:cNvSpPr>
                  <p:nvPr/>
                </p:nvSpPr>
                <p:spPr bwMode="auto">
                  <a:xfrm>
                    <a:off x="2100" y="159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grpSp>
            <p:sp>
              <p:nvSpPr>
                <p:cNvPr id="7158" name="Line 645"/>
                <p:cNvSpPr>
                  <a:spLocks noChangeShapeType="1"/>
                </p:cNvSpPr>
                <p:nvPr/>
              </p:nvSpPr>
              <p:spPr bwMode="auto">
                <a:xfrm>
                  <a:off x="2100" y="159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59" name="Line 646"/>
                <p:cNvSpPr>
                  <a:spLocks noChangeShapeType="1"/>
                </p:cNvSpPr>
                <p:nvPr/>
              </p:nvSpPr>
              <p:spPr bwMode="auto">
                <a:xfrm>
                  <a:off x="2100" y="160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60" name="Line 647"/>
                <p:cNvSpPr>
                  <a:spLocks noChangeShapeType="1"/>
                </p:cNvSpPr>
                <p:nvPr/>
              </p:nvSpPr>
              <p:spPr bwMode="auto">
                <a:xfrm>
                  <a:off x="2100" y="160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61" name="Line 648"/>
                <p:cNvSpPr>
                  <a:spLocks noChangeShapeType="1"/>
                </p:cNvSpPr>
                <p:nvPr/>
              </p:nvSpPr>
              <p:spPr bwMode="auto">
                <a:xfrm>
                  <a:off x="2100" y="160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62" name="Line 649"/>
                <p:cNvSpPr>
                  <a:spLocks noChangeShapeType="1"/>
                </p:cNvSpPr>
                <p:nvPr/>
              </p:nvSpPr>
              <p:spPr bwMode="auto">
                <a:xfrm>
                  <a:off x="2100" y="160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63" name="Line 650"/>
                <p:cNvSpPr>
                  <a:spLocks noChangeShapeType="1"/>
                </p:cNvSpPr>
                <p:nvPr/>
              </p:nvSpPr>
              <p:spPr bwMode="auto">
                <a:xfrm>
                  <a:off x="2100" y="160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64" name="Line 651"/>
                <p:cNvSpPr>
                  <a:spLocks noChangeShapeType="1"/>
                </p:cNvSpPr>
                <p:nvPr/>
              </p:nvSpPr>
              <p:spPr bwMode="auto">
                <a:xfrm>
                  <a:off x="2100" y="161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65" name="Line 652"/>
                <p:cNvSpPr>
                  <a:spLocks noChangeShapeType="1"/>
                </p:cNvSpPr>
                <p:nvPr/>
              </p:nvSpPr>
              <p:spPr bwMode="auto">
                <a:xfrm>
                  <a:off x="2100" y="161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66" name="Line 653"/>
                <p:cNvSpPr>
                  <a:spLocks noChangeShapeType="1"/>
                </p:cNvSpPr>
                <p:nvPr/>
              </p:nvSpPr>
              <p:spPr bwMode="auto">
                <a:xfrm>
                  <a:off x="2100" y="161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67" name="Line 654"/>
                <p:cNvSpPr>
                  <a:spLocks noChangeShapeType="1"/>
                </p:cNvSpPr>
                <p:nvPr/>
              </p:nvSpPr>
              <p:spPr bwMode="auto">
                <a:xfrm>
                  <a:off x="2100" y="161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68" name="Line 655"/>
                <p:cNvSpPr>
                  <a:spLocks noChangeShapeType="1"/>
                </p:cNvSpPr>
                <p:nvPr/>
              </p:nvSpPr>
              <p:spPr bwMode="auto">
                <a:xfrm>
                  <a:off x="2100" y="161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69" name="Line 656"/>
                <p:cNvSpPr>
                  <a:spLocks noChangeShapeType="1"/>
                </p:cNvSpPr>
                <p:nvPr/>
              </p:nvSpPr>
              <p:spPr bwMode="auto">
                <a:xfrm>
                  <a:off x="2100" y="162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70" name="Line 657"/>
                <p:cNvSpPr>
                  <a:spLocks noChangeShapeType="1"/>
                </p:cNvSpPr>
                <p:nvPr/>
              </p:nvSpPr>
              <p:spPr bwMode="auto">
                <a:xfrm>
                  <a:off x="2100" y="162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71" name="Line 658"/>
                <p:cNvSpPr>
                  <a:spLocks noChangeShapeType="1"/>
                </p:cNvSpPr>
                <p:nvPr/>
              </p:nvSpPr>
              <p:spPr bwMode="auto">
                <a:xfrm>
                  <a:off x="2100" y="162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72" name="Line 659"/>
                <p:cNvSpPr>
                  <a:spLocks noChangeShapeType="1"/>
                </p:cNvSpPr>
                <p:nvPr/>
              </p:nvSpPr>
              <p:spPr bwMode="auto">
                <a:xfrm>
                  <a:off x="2100" y="162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3" name="Line 660"/>
                <p:cNvSpPr>
                  <a:spLocks noChangeShapeType="1"/>
                </p:cNvSpPr>
                <p:nvPr/>
              </p:nvSpPr>
              <p:spPr bwMode="auto">
                <a:xfrm>
                  <a:off x="2100" y="162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74" name="Line 661"/>
                <p:cNvSpPr>
                  <a:spLocks noChangeShapeType="1"/>
                </p:cNvSpPr>
                <p:nvPr/>
              </p:nvSpPr>
              <p:spPr bwMode="auto">
                <a:xfrm>
                  <a:off x="2100" y="163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75" name="AutoShape 662"/>
                <p:cNvSpPr>
                  <a:spLocks noChangeArrowheads="1"/>
                </p:cNvSpPr>
                <p:nvPr/>
              </p:nvSpPr>
              <p:spPr bwMode="auto">
                <a:xfrm>
                  <a:off x="2100" y="1418"/>
                  <a:ext cx="28" cy="212"/>
                </a:xfrm>
                <a:prstGeom prst="roundRect">
                  <a:avLst>
                    <a:gd name="adj" fmla="val 50000"/>
                  </a:avLst>
                </a:prstGeom>
                <a:solidFill>
                  <a:srgbClr val="FF2327"/>
                </a:solidFill>
                <a:ln>
                  <a:noFill/>
                </a:ln>
                <a:extLst>
                  <a:ext uri="{91240B29-F687-4F45-9708-019B960494DF}">
                    <a14:hiddenLine xmlns:a14="http://schemas.microsoft.com/office/drawing/2010/main" xmlns="" w="6350">
                      <a:solidFill>
                        <a:srgbClr val="000000"/>
                      </a:solidFill>
                      <a:round/>
                      <a:headEnd/>
                      <a:tailEnd/>
                    </a14:hiddenLine>
                  </a:ext>
                </a:extLst>
              </p:spPr>
              <p:txBody>
                <a:bodyPr/>
                <a:lstStyle>
                  <a:lvl1pPr eaLnBrk="0" hangingPunct="0">
                    <a:defRPr kumimoji="1" sz="2000" b="1">
                      <a:solidFill>
                        <a:schemeClr val="tx1"/>
                      </a:solidFill>
                      <a:latin typeface="Arial" charset="0"/>
                      <a:ea typeface="新細明體" charset="-120"/>
                    </a:defRPr>
                  </a:lvl1pPr>
                  <a:lvl2pPr marL="742950" indent="-285750" eaLnBrk="0" hangingPunct="0">
                    <a:defRPr kumimoji="1" sz="2000" b="1">
                      <a:solidFill>
                        <a:schemeClr val="tx1"/>
                      </a:solidFill>
                      <a:latin typeface="Arial" charset="0"/>
                      <a:ea typeface="新細明體" charset="-120"/>
                    </a:defRPr>
                  </a:lvl2pPr>
                  <a:lvl3pPr marL="1143000" indent="-228600" eaLnBrk="0" hangingPunct="0">
                    <a:defRPr kumimoji="1" sz="2000" b="1">
                      <a:solidFill>
                        <a:schemeClr val="tx1"/>
                      </a:solidFill>
                      <a:latin typeface="Arial" charset="0"/>
                      <a:ea typeface="新細明體" charset="-120"/>
                    </a:defRPr>
                  </a:lvl3pPr>
                  <a:lvl4pPr marL="1600200" indent="-228600" eaLnBrk="0" hangingPunct="0">
                    <a:defRPr kumimoji="1" sz="2000" b="1">
                      <a:solidFill>
                        <a:schemeClr val="tx1"/>
                      </a:solidFill>
                      <a:latin typeface="Arial" charset="0"/>
                      <a:ea typeface="新細明體" charset="-120"/>
                    </a:defRPr>
                  </a:lvl4pPr>
                  <a:lvl5pPr marL="2057400" indent="-228600" eaLnBrk="0" hangingPunct="0">
                    <a:defRPr kumimoji="1" sz="2000" b="1">
                      <a:solidFill>
                        <a:schemeClr val="tx1"/>
                      </a:solidFill>
                      <a:latin typeface="Arial" charset="0"/>
                      <a:ea typeface="新細明體" charset="-120"/>
                    </a:defRPr>
                  </a:lvl5pPr>
                  <a:lvl6pPr marL="2514600" indent="-228600" eaLnBrk="0" fontAlgn="base" hangingPunct="0">
                    <a:spcBef>
                      <a:spcPct val="0"/>
                    </a:spcBef>
                    <a:spcAft>
                      <a:spcPct val="0"/>
                    </a:spcAft>
                    <a:defRPr kumimoji="1" sz="2000" b="1">
                      <a:solidFill>
                        <a:schemeClr val="tx1"/>
                      </a:solidFill>
                      <a:latin typeface="Arial" charset="0"/>
                      <a:ea typeface="新細明體" charset="-120"/>
                    </a:defRPr>
                  </a:lvl6pPr>
                  <a:lvl7pPr marL="2971800" indent="-228600" eaLnBrk="0" fontAlgn="base" hangingPunct="0">
                    <a:spcBef>
                      <a:spcPct val="0"/>
                    </a:spcBef>
                    <a:spcAft>
                      <a:spcPct val="0"/>
                    </a:spcAft>
                    <a:defRPr kumimoji="1" sz="2000" b="1">
                      <a:solidFill>
                        <a:schemeClr val="tx1"/>
                      </a:solidFill>
                      <a:latin typeface="Arial" charset="0"/>
                      <a:ea typeface="新細明體" charset="-120"/>
                    </a:defRPr>
                  </a:lvl7pPr>
                  <a:lvl8pPr marL="3429000" indent="-228600" eaLnBrk="0" fontAlgn="base" hangingPunct="0">
                    <a:spcBef>
                      <a:spcPct val="0"/>
                    </a:spcBef>
                    <a:spcAft>
                      <a:spcPct val="0"/>
                    </a:spcAft>
                    <a:defRPr kumimoji="1" sz="2000" b="1">
                      <a:solidFill>
                        <a:schemeClr val="tx1"/>
                      </a:solidFill>
                      <a:latin typeface="Arial" charset="0"/>
                      <a:ea typeface="新細明體" charset="-120"/>
                    </a:defRPr>
                  </a:lvl8pPr>
                  <a:lvl9pPr marL="3886200" indent="-228600" eaLnBrk="0" fontAlgn="base" hangingPunct="0">
                    <a:spcBef>
                      <a:spcPct val="0"/>
                    </a:spcBef>
                    <a:spcAft>
                      <a:spcPct val="0"/>
                    </a:spcAft>
                    <a:defRPr kumimoji="1" sz="2000" b="1">
                      <a:solidFill>
                        <a:schemeClr val="tx1"/>
                      </a:solidFill>
                      <a:latin typeface="Arial" charset="0"/>
                      <a:ea typeface="新細明體" charset="-120"/>
                    </a:defRPr>
                  </a:lvl9pPr>
                </a:lstStyle>
                <a:p>
                  <a:pPr eaLnBrk="1" hangingPunct="1"/>
                  <a:endParaRPr lang="zh-TW" altLang="en-US" smtClean="0">
                    <a:solidFill>
                      <a:srgbClr val="000000"/>
                    </a:solidFill>
                  </a:endParaRPr>
                </a:p>
              </p:txBody>
            </p:sp>
            <p:sp>
              <p:nvSpPr>
                <p:cNvPr id="7176" name="Freeform 663"/>
                <p:cNvSpPr>
                  <a:spLocks/>
                </p:cNvSpPr>
                <p:nvPr/>
              </p:nvSpPr>
              <p:spPr bwMode="auto">
                <a:xfrm>
                  <a:off x="2056" y="1430"/>
                  <a:ext cx="40" cy="162"/>
                </a:xfrm>
                <a:custGeom>
                  <a:avLst/>
                  <a:gdLst>
                    <a:gd name="T0" fmla="*/ 0 w 40"/>
                    <a:gd name="T1" fmla="*/ 0 h 162"/>
                    <a:gd name="T2" fmla="*/ 4 w 40"/>
                    <a:gd name="T3" fmla="*/ 14 h 162"/>
                    <a:gd name="T4" fmla="*/ 6 w 40"/>
                    <a:gd name="T5" fmla="*/ 28 h 162"/>
                    <a:gd name="T6" fmla="*/ 10 w 40"/>
                    <a:gd name="T7" fmla="*/ 38 h 162"/>
                    <a:gd name="T8" fmla="*/ 12 w 40"/>
                    <a:gd name="T9" fmla="*/ 48 h 162"/>
                    <a:gd name="T10" fmla="*/ 16 w 40"/>
                    <a:gd name="T11" fmla="*/ 66 h 162"/>
                    <a:gd name="T12" fmla="*/ 20 w 40"/>
                    <a:gd name="T13" fmla="*/ 82 h 162"/>
                    <a:gd name="T14" fmla="*/ 24 w 40"/>
                    <a:gd name="T15" fmla="*/ 96 h 162"/>
                    <a:gd name="T16" fmla="*/ 28 w 40"/>
                    <a:gd name="T17" fmla="*/ 114 h 162"/>
                    <a:gd name="T18" fmla="*/ 30 w 40"/>
                    <a:gd name="T19" fmla="*/ 124 h 162"/>
                    <a:gd name="T20" fmla="*/ 32 w 40"/>
                    <a:gd name="T21" fmla="*/ 134 h 162"/>
                    <a:gd name="T22" fmla="*/ 36 w 40"/>
                    <a:gd name="T23" fmla="*/ 148 h 162"/>
                    <a:gd name="T24" fmla="*/ 40 w 40"/>
                    <a:gd name="T25" fmla="*/ 162 h 162"/>
                    <a:gd name="T26" fmla="*/ 0 w 40"/>
                    <a:gd name="T27" fmla="*/ 0 h 1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0"/>
                    <a:gd name="T43" fmla="*/ 0 h 162"/>
                    <a:gd name="T44" fmla="*/ 40 w 40"/>
                    <a:gd name="T45" fmla="*/ 162 h 16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0" h="162">
                      <a:moveTo>
                        <a:pt x="0" y="0"/>
                      </a:moveTo>
                      <a:lnTo>
                        <a:pt x="4" y="14"/>
                      </a:lnTo>
                      <a:lnTo>
                        <a:pt x="6" y="28"/>
                      </a:lnTo>
                      <a:lnTo>
                        <a:pt x="10" y="38"/>
                      </a:lnTo>
                      <a:lnTo>
                        <a:pt x="12" y="48"/>
                      </a:lnTo>
                      <a:lnTo>
                        <a:pt x="16" y="66"/>
                      </a:lnTo>
                      <a:lnTo>
                        <a:pt x="20" y="82"/>
                      </a:lnTo>
                      <a:lnTo>
                        <a:pt x="24" y="96"/>
                      </a:lnTo>
                      <a:lnTo>
                        <a:pt x="28" y="114"/>
                      </a:lnTo>
                      <a:lnTo>
                        <a:pt x="30" y="124"/>
                      </a:lnTo>
                      <a:lnTo>
                        <a:pt x="32" y="134"/>
                      </a:lnTo>
                      <a:lnTo>
                        <a:pt x="36" y="148"/>
                      </a:lnTo>
                      <a:lnTo>
                        <a:pt x="40" y="162"/>
                      </a:lnTo>
                      <a:lnTo>
                        <a:pt x="0" y="0"/>
                      </a:lnTo>
                      <a:close/>
                    </a:path>
                  </a:pathLst>
                </a:custGeom>
                <a:solidFill>
                  <a:srgbClr val="FF2327"/>
                </a:solidFill>
                <a:ln>
                  <a:noFill/>
                </a:ln>
                <a:extLst>
                  <a:ext uri="{91240B29-F687-4F45-9708-019B960494DF}">
                    <a14:hiddenLine xmlns:a14="http://schemas.microsoft.com/office/drawing/2010/main" xmlns="" w="190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77" name="Line 664"/>
                <p:cNvSpPr>
                  <a:spLocks noChangeShapeType="1"/>
                </p:cNvSpPr>
                <p:nvPr/>
              </p:nvSpPr>
              <p:spPr bwMode="auto">
                <a:xfrm>
                  <a:off x="2056" y="143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78" name="Line 665"/>
                <p:cNvSpPr>
                  <a:spLocks noChangeShapeType="1"/>
                </p:cNvSpPr>
                <p:nvPr/>
              </p:nvSpPr>
              <p:spPr bwMode="auto">
                <a:xfrm>
                  <a:off x="2056" y="143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79" name="Line 666"/>
                <p:cNvSpPr>
                  <a:spLocks noChangeShapeType="1"/>
                </p:cNvSpPr>
                <p:nvPr/>
              </p:nvSpPr>
              <p:spPr bwMode="auto">
                <a:xfrm>
                  <a:off x="2056" y="143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80" name="Line 667"/>
                <p:cNvSpPr>
                  <a:spLocks noChangeShapeType="1"/>
                </p:cNvSpPr>
                <p:nvPr/>
              </p:nvSpPr>
              <p:spPr bwMode="auto">
                <a:xfrm>
                  <a:off x="2056" y="143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81" name="Line 668"/>
                <p:cNvSpPr>
                  <a:spLocks noChangeShapeType="1"/>
                </p:cNvSpPr>
                <p:nvPr/>
              </p:nvSpPr>
              <p:spPr bwMode="auto">
                <a:xfrm>
                  <a:off x="2056" y="143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82" name="Line 669"/>
                <p:cNvSpPr>
                  <a:spLocks noChangeShapeType="1"/>
                </p:cNvSpPr>
                <p:nvPr/>
              </p:nvSpPr>
              <p:spPr bwMode="auto">
                <a:xfrm>
                  <a:off x="2056" y="143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83" name="Line 670"/>
                <p:cNvSpPr>
                  <a:spLocks noChangeShapeType="1"/>
                </p:cNvSpPr>
                <p:nvPr/>
              </p:nvSpPr>
              <p:spPr bwMode="auto">
                <a:xfrm>
                  <a:off x="2056" y="144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84" name="Line 671"/>
                <p:cNvSpPr>
                  <a:spLocks noChangeShapeType="1"/>
                </p:cNvSpPr>
                <p:nvPr/>
              </p:nvSpPr>
              <p:spPr bwMode="auto">
                <a:xfrm>
                  <a:off x="2056" y="144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85" name="Line 672"/>
                <p:cNvSpPr>
                  <a:spLocks noChangeShapeType="1"/>
                </p:cNvSpPr>
                <p:nvPr/>
              </p:nvSpPr>
              <p:spPr bwMode="auto">
                <a:xfrm>
                  <a:off x="2056" y="144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86" name="Line 673"/>
                <p:cNvSpPr>
                  <a:spLocks noChangeShapeType="1"/>
                </p:cNvSpPr>
                <p:nvPr/>
              </p:nvSpPr>
              <p:spPr bwMode="auto">
                <a:xfrm>
                  <a:off x="2056" y="144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87" name="Line 674"/>
                <p:cNvSpPr>
                  <a:spLocks noChangeShapeType="1"/>
                </p:cNvSpPr>
                <p:nvPr/>
              </p:nvSpPr>
              <p:spPr bwMode="auto">
                <a:xfrm>
                  <a:off x="2056" y="144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88" name="Line 675"/>
                <p:cNvSpPr>
                  <a:spLocks noChangeShapeType="1"/>
                </p:cNvSpPr>
                <p:nvPr/>
              </p:nvSpPr>
              <p:spPr bwMode="auto">
                <a:xfrm>
                  <a:off x="2056" y="144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89" name="Line 676"/>
                <p:cNvSpPr>
                  <a:spLocks noChangeShapeType="1"/>
                </p:cNvSpPr>
                <p:nvPr/>
              </p:nvSpPr>
              <p:spPr bwMode="auto">
                <a:xfrm>
                  <a:off x="2056" y="145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90" name="Line 677"/>
                <p:cNvSpPr>
                  <a:spLocks noChangeShapeType="1"/>
                </p:cNvSpPr>
                <p:nvPr/>
              </p:nvSpPr>
              <p:spPr bwMode="auto">
                <a:xfrm>
                  <a:off x="2056" y="145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91" name="Line 678"/>
                <p:cNvSpPr>
                  <a:spLocks noChangeShapeType="1"/>
                </p:cNvSpPr>
                <p:nvPr/>
              </p:nvSpPr>
              <p:spPr bwMode="auto">
                <a:xfrm>
                  <a:off x="2056" y="145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92" name="Line 679"/>
                <p:cNvSpPr>
                  <a:spLocks noChangeShapeType="1"/>
                </p:cNvSpPr>
                <p:nvPr/>
              </p:nvSpPr>
              <p:spPr bwMode="auto">
                <a:xfrm>
                  <a:off x="2056" y="145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93" name="Line 680"/>
                <p:cNvSpPr>
                  <a:spLocks noChangeShapeType="1"/>
                </p:cNvSpPr>
                <p:nvPr/>
              </p:nvSpPr>
              <p:spPr bwMode="auto">
                <a:xfrm>
                  <a:off x="2056" y="145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94" name="Line 681"/>
                <p:cNvSpPr>
                  <a:spLocks noChangeShapeType="1"/>
                </p:cNvSpPr>
                <p:nvPr/>
              </p:nvSpPr>
              <p:spPr bwMode="auto">
                <a:xfrm>
                  <a:off x="2056" y="145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95" name="Line 682"/>
                <p:cNvSpPr>
                  <a:spLocks noChangeShapeType="1"/>
                </p:cNvSpPr>
                <p:nvPr/>
              </p:nvSpPr>
              <p:spPr bwMode="auto">
                <a:xfrm>
                  <a:off x="2056" y="146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96" name="Line 683"/>
                <p:cNvSpPr>
                  <a:spLocks noChangeShapeType="1"/>
                </p:cNvSpPr>
                <p:nvPr/>
              </p:nvSpPr>
              <p:spPr bwMode="auto">
                <a:xfrm>
                  <a:off x="2056" y="146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97" name="Line 684"/>
                <p:cNvSpPr>
                  <a:spLocks noChangeShapeType="1"/>
                </p:cNvSpPr>
                <p:nvPr/>
              </p:nvSpPr>
              <p:spPr bwMode="auto">
                <a:xfrm>
                  <a:off x="2056" y="146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98" name="Line 685"/>
                <p:cNvSpPr>
                  <a:spLocks noChangeShapeType="1"/>
                </p:cNvSpPr>
                <p:nvPr/>
              </p:nvSpPr>
              <p:spPr bwMode="auto">
                <a:xfrm>
                  <a:off x="2056" y="146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99" name="Line 686"/>
                <p:cNvSpPr>
                  <a:spLocks noChangeShapeType="1"/>
                </p:cNvSpPr>
                <p:nvPr/>
              </p:nvSpPr>
              <p:spPr bwMode="auto">
                <a:xfrm>
                  <a:off x="2056" y="146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00" name="Line 687"/>
                <p:cNvSpPr>
                  <a:spLocks noChangeShapeType="1"/>
                </p:cNvSpPr>
                <p:nvPr/>
              </p:nvSpPr>
              <p:spPr bwMode="auto">
                <a:xfrm>
                  <a:off x="2056" y="146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01" name="Line 688"/>
                <p:cNvSpPr>
                  <a:spLocks noChangeShapeType="1"/>
                </p:cNvSpPr>
                <p:nvPr/>
              </p:nvSpPr>
              <p:spPr bwMode="auto">
                <a:xfrm>
                  <a:off x="2056" y="147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02" name="Line 689"/>
                <p:cNvSpPr>
                  <a:spLocks noChangeShapeType="1"/>
                </p:cNvSpPr>
                <p:nvPr/>
              </p:nvSpPr>
              <p:spPr bwMode="auto">
                <a:xfrm>
                  <a:off x="2056" y="147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03" name="Line 690"/>
                <p:cNvSpPr>
                  <a:spLocks noChangeShapeType="1"/>
                </p:cNvSpPr>
                <p:nvPr/>
              </p:nvSpPr>
              <p:spPr bwMode="auto">
                <a:xfrm>
                  <a:off x="2056" y="147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04" name="Line 691"/>
                <p:cNvSpPr>
                  <a:spLocks noChangeShapeType="1"/>
                </p:cNvSpPr>
                <p:nvPr/>
              </p:nvSpPr>
              <p:spPr bwMode="auto">
                <a:xfrm>
                  <a:off x="2056" y="147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05" name="Line 692"/>
                <p:cNvSpPr>
                  <a:spLocks noChangeShapeType="1"/>
                </p:cNvSpPr>
                <p:nvPr/>
              </p:nvSpPr>
              <p:spPr bwMode="auto">
                <a:xfrm>
                  <a:off x="2056" y="147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06" name="Line 693"/>
                <p:cNvSpPr>
                  <a:spLocks noChangeShapeType="1"/>
                </p:cNvSpPr>
                <p:nvPr/>
              </p:nvSpPr>
              <p:spPr bwMode="auto">
                <a:xfrm>
                  <a:off x="2056" y="148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07" name="Line 694"/>
                <p:cNvSpPr>
                  <a:spLocks noChangeShapeType="1"/>
                </p:cNvSpPr>
                <p:nvPr/>
              </p:nvSpPr>
              <p:spPr bwMode="auto">
                <a:xfrm>
                  <a:off x="2056" y="148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08" name="Line 695"/>
                <p:cNvSpPr>
                  <a:spLocks noChangeShapeType="1"/>
                </p:cNvSpPr>
                <p:nvPr/>
              </p:nvSpPr>
              <p:spPr bwMode="auto">
                <a:xfrm>
                  <a:off x="2056" y="148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09" name="Line 696"/>
                <p:cNvSpPr>
                  <a:spLocks noChangeShapeType="1"/>
                </p:cNvSpPr>
                <p:nvPr/>
              </p:nvSpPr>
              <p:spPr bwMode="auto">
                <a:xfrm>
                  <a:off x="2056" y="148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10" name="Line 697"/>
                <p:cNvSpPr>
                  <a:spLocks noChangeShapeType="1"/>
                </p:cNvSpPr>
                <p:nvPr/>
              </p:nvSpPr>
              <p:spPr bwMode="auto">
                <a:xfrm>
                  <a:off x="2056" y="148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11" name="Line 698"/>
                <p:cNvSpPr>
                  <a:spLocks noChangeShapeType="1"/>
                </p:cNvSpPr>
                <p:nvPr/>
              </p:nvSpPr>
              <p:spPr bwMode="auto">
                <a:xfrm>
                  <a:off x="2056" y="148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12" name="Line 699"/>
                <p:cNvSpPr>
                  <a:spLocks noChangeShapeType="1"/>
                </p:cNvSpPr>
                <p:nvPr/>
              </p:nvSpPr>
              <p:spPr bwMode="auto">
                <a:xfrm>
                  <a:off x="2056" y="149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13" name="Line 700"/>
                <p:cNvSpPr>
                  <a:spLocks noChangeShapeType="1"/>
                </p:cNvSpPr>
                <p:nvPr/>
              </p:nvSpPr>
              <p:spPr bwMode="auto">
                <a:xfrm>
                  <a:off x="2056" y="149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14" name="Line 701"/>
                <p:cNvSpPr>
                  <a:spLocks noChangeShapeType="1"/>
                </p:cNvSpPr>
                <p:nvPr/>
              </p:nvSpPr>
              <p:spPr bwMode="auto">
                <a:xfrm>
                  <a:off x="2056" y="149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15" name="Line 702"/>
                <p:cNvSpPr>
                  <a:spLocks noChangeShapeType="1"/>
                </p:cNvSpPr>
                <p:nvPr/>
              </p:nvSpPr>
              <p:spPr bwMode="auto">
                <a:xfrm>
                  <a:off x="2056" y="149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16" name="Line 703"/>
                <p:cNvSpPr>
                  <a:spLocks noChangeShapeType="1"/>
                </p:cNvSpPr>
                <p:nvPr/>
              </p:nvSpPr>
              <p:spPr bwMode="auto">
                <a:xfrm>
                  <a:off x="2056" y="149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17" name="Line 704"/>
                <p:cNvSpPr>
                  <a:spLocks noChangeShapeType="1"/>
                </p:cNvSpPr>
                <p:nvPr/>
              </p:nvSpPr>
              <p:spPr bwMode="auto">
                <a:xfrm>
                  <a:off x="2056" y="149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18" name="Line 705"/>
                <p:cNvSpPr>
                  <a:spLocks noChangeShapeType="1"/>
                </p:cNvSpPr>
                <p:nvPr/>
              </p:nvSpPr>
              <p:spPr bwMode="auto">
                <a:xfrm>
                  <a:off x="2056" y="150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19" name="Line 706"/>
                <p:cNvSpPr>
                  <a:spLocks noChangeShapeType="1"/>
                </p:cNvSpPr>
                <p:nvPr/>
              </p:nvSpPr>
              <p:spPr bwMode="auto">
                <a:xfrm>
                  <a:off x="2056" y="150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20" name="Line 707"/>
                <p:cNvSpPr>
                  <a:spLocks noChangeShapeType="1"/>
                </p:cNvSpPr>
                <p:nvPr/>
              </p:nvSpPr>
              <p:spPr bwMode="auto">
                <a:xfrm>
                  <a:off x="2056" y="150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21" name="Line 708"/>
                <p:cNvSpPr>
                  <a:spLocks noChangeShapeType="1"/>
                </p:cNvSpPr>
                <p:nvPr/>
              </p:nvSpPr>
              <p:spPr bwMode="auto">
                <a:xfrm>
                  <a:off x="2056" y="150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22" name="Line 709"/>
                <p:cNvSpPr>
                  <a:spLocks noChangeShapeType="1"/>
                </p:cNvSpPr>
                <p:nvPr/>
              </p:nvSpPr>
              <p:spPr bwMode="auto">
                <a:xfrm>
                  <a:off x="2056" y="150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23" name="Line 710"/>
                <p:cNvSpPr>
                  <a:spLocks noChangeShapeType="1"/>
                </p:cNvSpPr>
                <p:nvPr/>
              </p:nvSpPr>
              <p:spPr bwMode="auto">
                <a:xfrm>
                  <a:off x="2056" y="150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24" name="Line 711"/>
                <p:cNvSpPr>
                  <a:spLocks noChangeShapeType="1"/>
                </p:cNvSpPr>
                <p:nvPr/>
              </p:nvSpPr>
              <p:spPr bwMode="auto">
                <a:xfrm>
                  <a:off x="2056" y="151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25" name="Line 712"/>
                <p:cNvSpPr>
                  <a:spLocks noChangeShapeType="1"/>
                </p:cNvSpPr>
                <p:nvPr/>
              </p:nvSpPr>
              <p:spPr bwMode="auto">
                <a:xfrm>
                  <a:off x="2056" y="151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26" name="Line 713"/>
                <p:cNvSpPr>
                  <a:spLocks noChangeShapeType="1"/>
                </p:cNvSpPr>
                <p:nvPr/>
              </p:nvSpPr>
              <p:spPr bwMode="auto">
                <a:xfrm>
                  <a:off x="2056" y="151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27" name="Line 714"/>
                <p:cNvSpPr>
                  <a:spLocks noChangeShapeType="1"/>
                </p:cNvSpPr>
                <p:nvPr/>
              </p:nvSpPr>
              <p:spPr bwMode="auto">
                <a:xfrm>
                  <a:off x="2056" y="151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28" name="Line 715"/>
                <p:cNvSpPr>
                  <a:spLocks noChangeShapeType="1"/>
                </p:cNvSpPr>
                <p:nvPr/>
              </p:nvSpPr>
              <p:spPr bwMode="auto">
                <a:xfrm>
                  <a:off x="2056" y="151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29" name="Line 716"/>
                <p:cNvSpPr>
                  <a:spLocks noChangeShapeType="1"/>
                </p:cNvSpPr>
                <p:nvPr/>
              </p:nvSpPr>
              <p:spPr bwMode="auto">
                <a:xfrm>
                  <a:off x="2056" y="151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30" name="Line 717"/>
                <p:cNvSpPr>
                  <a:spLocks noChangeShapeType="1"/>
                </p:cNvSpPr>
                <p:nvPr/>
              </p:nvSpPr>
              <p:spPr bwMode="auto">
                <a:xfrm>
                  <a:off x="2056" y="152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31" name="Line 718"/>
                <p:cNvSpPr>
                  <a:spLocks noChangeShapeType="1"/>
                </p:cNvSpPr>
                <p:nvPr/>
              </p:nvSpPr>
              <p:spPr bwMode="auto">
                <a:xfrm>
                  <a:off x="2056" y="152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32" name="Line 719"/>
                <p:cNvSpPr>
                  <a:spLocks noChangeShapeType="1"/>
                </p:cNvSpPr>
                <p:nvPr/>
              </p:nvSpPr>
              <p:spPr bwMode="auto">
                <a:xfrm>
                  <a:off x="2056" y="152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33" name="Line 720"/>
                <p:cNvSpPr>
                  <a:spLocks noChangeShapeType="1"/>
                </p:cNvSpPr>
                <p:nvPr/>
              </p:nvSpPr>
              <p:spPr bwMode="auto">
                <a:xfrm>
                  <a:off x="2056" y="152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34" name="Line 721"/>
                <p:cNvSpPr>
                  <a:spLocks noChangeShapeType="1"/>
                </p:cNvSpPr>
                <p:nvPr/>
              </p:nvSpPr>
              <p:spPr bwMode="auto">
                <a:xfrm>
                  <a:off x="2056" y="152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35" name="Line 722"/>
                <p:cNvSpPr>
                  <a:spLocks noChangeShapeType="1"/>
                </p:cNvSpPr>
                <p:nvPr/>
              </p:nvSpPr>
              <p:spPr bwMode="auto">
                <a:xfrm>
                  <a:off x="2056" y="153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36" name="Line 723"/>
                <p:cNvSpPr>
                  <a:spLocks noChangeShapeType="1"/>
                </p:cNvSpPr>
                <p:nvPr/>
              </p:nvSpPr>
              <p:spPr bwMode="auto">
                <a:xfrm>
                  <a:off x="2056" y="153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37" name="Line 724"/>
                <p:cNvSpPr>
                  <a:spLocks noChangeShapeType="1"/>
                </p:cNvSpPr>
                <p:nvPr/>
              </p:nvSpPr>
              <p:spPr bwMode="auto">
                <a:xfrm>
                  <a:off x="2056" y="153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38" name="Line 725"/>
                <p:cNvSpPr>
                  <a:spLocks noChangeShapeType="1"/>
                </p:cNvSpPr>
                <p:nvPr/>
              </p:nvSpPr>
              <p:spPr bwMode="auto">
                <a:xfrm>
                  <a:off x="2056" y="153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39" name="Line 726"/>
                <p:cNvSpPr>
                  <a:spLocks noChangeShapeType="1"/>
                </p:cNvSpPr>
                <p:nvPr/>
              </p:nvSpPr>
              <p:spPr bwMode="auto">
                <a:xfrm>
                  <a:off x="2056" y="153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40" name="Line 727"/>
                <p:cNvSpPr>
                  <a:spLocks noChangeShapeType="1"/>
                </p:cNvSpPr>
                <p:nvPr/>
              </p:nvSpPr>
              <p:spPr bwMode="auto">
                <a:xfrm>
                  <a:off x="2056" y="153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41" name="Line 728"/>
                <p:cNvSpPr>
                  <a:spLocks noChangeShapeType="1"/>
                </p:cNvSpPr>
                <p:nvPr/>
              </p:nvSpPr>
              <p:spPr bwMode="auto">
                <a:xfrm>
                  <a:off x="2056" y="154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42" name="Line 729"/>
                <p:cNvSpPr>
                  <a:spLocks noChangeShapeType="1"/>
                </p:cNvSpPr>
                <p:nvPr/>
              </p:nvSpPr>
              <p:spPr bwMode="auto">
                <a:xfrm>
                  <a:off x="2056" y="154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43" name="Line 730"/>
                <p:cNvSpPr>
                  <a:spLocks noChangeShapeType="1"/>
                </p:cNvSpPr>
                <p:nvPr/>
              </p:nvSpPr>
              <p:spPr bwMode="auto">
                <a:xfrm>
                  <a:off x="2056" y="154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44" name="Line 731"/>
                <p:cNvSpPr>
                  <a:spLocks noChangeShapeType="1"/>
                </p:cNvSpPr>
                <p:nvPr/>
              </p:nvSpPr>
              <p:spPr bwMode="auto">
                <a:xfrm>
                  <a:off x="2056" y="154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45" name="Line 732"/>
                <p:cNvSpPr>
                  <a:spLocks noChangeShapeType="1"/>
                </p:cNvSpPr>
                <p:nvPr/>
              </p:nvSpPr>
              <p:spPr bwMode="auto">
                <a:xfrm>
                  <a:off x="2056" y="154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46" name="Line 733"/>
                <p:cNvSpPr>
                  <a:spLocks noChangeShapeType="1"/>
                </p:cNvSpPr>
                <p:nvPr/>
              </p:nvSpPr>
              <p:spPr bwMode="auto">
                <a:xfrm>
                  <a:off x="2056" y="154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47" name="Line 734"/>
                <p:cNvSpPr>
                  <a:spLocks noChangeShapeType="1"/>
                </p:cNvSpPr>
                <p:nvPr/>
              </p:nvSpPr>
              <p:spPr bwMode="auto">
                <a:xfrm>
                  <a:off x="2056" y="155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48" name="Line 735"/>
                <p:cNvSpPr>
                  <a:spLocks noChangeShapeType="1"/>
                </p:cNvSpPr>
                <p:nvPr/>
              </p:nvSpPr>
              <p:spPr bwMode="auto">
                <a:xfrm>
                  <a:off x="2056" y="155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49" name="Line 736"/>
                <p:cNvSpPr>
                  <a:spLocks noChangeShapeType="1"/>
                </p:cNvSpPr>
                <p:nvPr/>
              </p:nvSpPr>
              <p:spPr bwMode="auto">
                <a:xfrm>
                  <a:off x="2056" y="155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50" name="Line 737"/>
                <p:cNvSpPr>
                  <a:spLocks noChangeShapeType="1"/>
                </p:cNvSpPr>
                <p:nvPr/>
              </p:nvSpPr>
              <p:spPr bwMode="auto">
                <a:xfrm>
                  <a:off x="2056" y="155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51" name="Line 738"/>
                <p:cNvSpPr>
                  <a:spLocks noChangeShapeType="1"/>
                </p:cNvSpPr>
                <p:nvPr/>
              </p:nvSpPr>
              <p:spPr bwMode="auto">
                <a:xfrm>
                  <a:off x="2056" y="155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52" name="Line 739"/>
                <p:cNvSpPr>
                  <a:spLocks noChangeShapeType="1"/>
                </p:cNvSpPr>
                <p:nvPr/>
              </p:nvSpPr>
              <p:spPr bwMode="auto">
                <a:xfrm>
                  <a:off x="2056" y="155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53" name="Line 740"/>
                <p:cNvSpPr>
                  <a:spLocks noChangeShapeType="1"/>
                </p:cNvSpPr>
                <p:nvPr/>
              </p:nvSpPr>
              <p:spPr bwMode="auto">
                <a:xfrm>
                  <a:off x="2056" y="156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54" name="Line 741"/>
                <p:cNvSpPr>
                  <a:spLocks noChangeShapeType="1"/>
                </p:cNvSpPr>
                <p:nvPr/>
              </p:nvSpPr>
              <p:spPr bwMode="auto">
                <a:xfrm>
                  <a:off x="2056" y="156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55" name="Line 742"/>
                <p:cNvSpPr>
                  <a:spLocks noChangeShapeType="1"/>
                </p:cNvSpPr>
                <p:nvPr/>
              </p:nvSpPr>
              <p:spPr bwMode="auto">
                <a:xfrm>
                  <a:off x="2056" y="156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56" name="Line 743"/>
                <p:cNvSpPr>
                  <a:spLocks noChangeShapeType="1"/>
                </p:cNvSpPr>
                <p:nvPr/>
              </p:nvSpPr>
              <p:spPr bwMode="auto">
                <a:xfrm>
                  <a:off x="2056" y="156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57" name="Line 744"/>
                <p:cNvSpPr>
                  <a:spLocks noChangeShapeType="1"/>
                </p:cNvSpPr>
                <p:nvPr/>
              </p:nvSpPr>
              <p:spPr bwMode="auto">
                <a:xfrm>
                  <a:off x="2056" y="156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58" name="Line 745"/>
                <p:cNvSpPr>
                  <a:spLocks noChangeShapeType="1"/>
                </p:cNvSpPr>
                <p:nvPr/>
              </p:nvSpPr>
              <p:spPr bwMode="auto">
                <a:xfrm>
                  <a:off x="2056" y="156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59" name="Line 746"/>
                <p:cNvSpPr>
                  <a:spLocks noChangeShapeType="1"/>
                </p:cNvSpPr>
                <p:nvPr/>
              </p:nvSpPr>
              <p:spPr bwMode="auto">
                <a:xfrm>
                  <a:off x="2056" y="157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60" name="Line 747"/>
                <p:cNvSpPr>
                  <a:spLocks noChangeShapeType="1"/>
                </p:cNvSpPr>
                <p:nvPr/>
              </p:nvSpPr>
              <p:spPr bwMode="auto">
                <a:xfrm>
                  <a:off x="2056" y="157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61" name="Line 748"/>
                <p:cNvSpPr>
                  <a:spLocks noChangeShapeType="1"/>
                </p:cNvSpPr>
                <p:nvPr/>
              </p:nvSpPr>
              <p:spPr bwMode="auto">
                <a:xfrm>
                  <a:off x="2056" y="157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62" name="Line 749"/>
                <p:cNvSpPr>
                  <a:spLocks noChangeShapeType="1"/>
                </p:cNvSpPr>
                <p:nvPr/>
              </p:nvSpPr>
              <p:spPr bwMode="auto">
                <a:xfrm>
                  <a:off x="2056" y="157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63" name="Line 750"/>
                <p:cNvSpPr>
                  <a:spLocks noChangeShapeType="1"/>
                </p:cNvSpPr>
                <p:nvPr/>
              </p:nvSpPr>
              <p:spPr bwMode="auto">
                <a:xfrm>
                  <a:off x="2056" y="157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64" name="Line 751"/>
                <p:cNvSpPr>
                  <a:spLocks noChangeShapeType="1"/>
                </p:cNvSpPr>
                <p:nvPr/>
              </p:nvSpPr>
              <p:spPr bwMode="auto">
                <a:xfrm>
                  <a:off x="2056" y="158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65" name="Line 752"/>
                <p:cNvSpPr>
                  <a:spLocks noChangeShapeType="1"/>
                </p:cNvSpPr>
                <p:nvPr/>
              </p:nvSpPr>
              <p:spPr bwMode="auto">
                <a:xfrm>
                  <a:off x="2056" y="158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66" name="Line 753"/>
                <p:cNvSpPr>
                  <a:spLocks noChangeShapeType="1"/>
                </p:cNvSpPr>
                <p:nvPr/>
              </p:nvSpPr>
              <p:spPr bwMode="auto">
                <a:xfrm>
                  <a:off x="2056" y="158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67" name="Line 754"/>
                <p:cNvSpPr>
                  <a:spLocks noChangeShapeType="1"/>
                </p:cNvSpPr>
                <p:nvPr/>
              </p:nvSpPr>
              <p:spPr bwMode="auto">
                <a:xfrm>
                  <a:off x="2056" y="158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68" name="Line 755"/>
                <p:cNvSpPr>
                  <a:spLocks noChangeShapeType="1"/>
                </p:cNvSpPr>
                <p:nvPr/>
              </p:nvSpPr>
              <p:spPr bwMode="auto">
                <a:xfrm>
                  <a:off x="2056" y="158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69" name="Line 756"/>
                <p:cNvSpPr>
                  <a:spLocks noChangeShapeType="1"/>
                </p:cNvSpPr>
                <p:nvPr/>
              </p:nvSpPr>
              <p:spPr bwMode="auto">
                <a:xfrm>
                  <a:off x="2056" y="158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70" name="Line 757"/>
                <p:cNvSpPr>
                  <a:spLocks noChangeShapeType="1"/>
                </p:cNvSpPr>
                <p:nvPr/>
              </p:nvSpPr>
              <p:spPr bwMode="auto">
                <a:xfrm>
                  <a:off x="2056" y="159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71" name="Line 758"/>
                <p:cNvSpPr>
                  <a:spLocks noChangeShapeType="1"/>
                </p:cNvSpPr>
                <p:nvPr/>
              </p:nvSpPr>
              <p:spPr bwMode="auto">
                <a:xfrm>
                  <a:off x="2056" y="159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72" name="Line 759"/>
                <p:cNvSpPr>
                  <a:spLocks noChangeShapeType="1"/>
                </p:cNvSpPr>
                <p:nvPr/>
              </p:nvSpPr>
              <p:spPr bwMode="auto">
                <a:xfrm>
                  <a:off x="2056" y="159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73" name="Line 760"/>
                <p:cNvSpPr>
                  <a:spLocks noChangeShapeType="1"/>
                </p:cNvSpPr>
                <p:nvPr/>
              </p:nvSpPr>
              <p:spPr bwMode="auto">
                <a:xfrm>
                  <a:off x="2056" y="159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74" name="Line 761"/>
                <p:cNvSpPr>
                  <a:spLocks noChangeShapeType="1"/>
                </p:cNvSpPr>
                <p:nvPr/>
              </p:nvSpPr>
              <p:spPr bwMode="auto">
                <a:xfrm>
                  <a:off x="2056" y="159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75" name="Line 762"/>
                <p:cNvSpPr>
                  <a:spLocks noChangeShapeType="1"/>
                </p:cNvSpPr>
                <p:nvPr/>
              </p:nvSpPr>
              <p:spPr bwMode="auto">
                <a:xfrm>
                  <a:off x="2056" y="159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76" name="Line 763"/>
                <p:cNvSpPr>
                  <a:spLocks noChangeShapeType="1"/>
                </p:cNvSpPr>
                <p:nvPr/>
              </p:nvSpPr>
              <p:spPr bwMode="auto">
                <a:xfrm>
                  <a:off x="2056" y="160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77" name="Line 764"/>
                <p:cNvSpPr>
                  <a:spLocks noChangeShapeType="1"/>
                </p:cNvSpPr>
                <p:nvPr/>
              </p:nvSpPr>
              <p:spPr bwMode="auto">
                <a:xfrm>
                  <a:off x="2056" y="160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78" name="Line 765"/>
                <p:cNvSpPr>
                  <a:spLocks noChangeShapeType="1"/>
                </p:cNvSpPr>
                <p:nvPr/>
              </p:nvSpPr>
              <p:spPr bwMode="auto">
                <a:xfrm>
                  <a:off x="2056" y="160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79" name="Line 766"/>
                <p:cNvSpPr>
                  <a:spLocks noChangeShapeType="1"/>
                </p:cNvSpPr>
                <p:nvPr/>
              </p:nvSpPr>
              <p:spPr bwMode="auto">
                <a:xfrm>
                  <a:off x="2056" y="160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280" name="Freeform 767"/>
                <p:cNvSpPr>
                  <a:spLocks/>
                </p:cNvSpPr>
                <p:nvPr/>
              </p:nvSpPr>
              <p:spPr bwMode="auto">
                <a:xfrm>
                  <a:off x="2056" y="1430"/>
                  <a:ext cx="40" cy="162"/>
                </a:xfrm>
                <a:custGeom>
                  <a:avLst/>
                  <a:gdLst>
                    <a:gd name="T0" fmla="*/ 0 w 40"/>
                    <a:gd name="T1" fmla="*/ 0 h 162"/>
                    <a:gd name="T2" fmla="*/ 4 w 40"/>
                    <a:gd name="T3" fmla="*/ 14 h 162"/>
                    <a:gd name="T4" fmla="*/ 6 w 40"/>
                    <a:gd name="T5" fmla="*/ 28 h 162"/>
                    <a:gd name="T6" fmla="*/ 10 w 40"/>
                    <a:gd name="T7" fmla="*/ 38 h 162"/>
                    <a:gd name="T8" fmla="*/ 12 w 40"/>
                    <a:gd name="T9" fmla="*/ 48 h 162"/>
                    <a:gd name="T10" fmla="*/ 16 w 40"/>
                    <a:gd name="T11" fmla="*/ 66 h 162"/>
                    <a:gd name="T12" fmla="*/ 20 w 40"/>
                    <a:gd name="T13" fmla="*/ 82 h 162"/>
                    <a:gd name="T14" fmla="*/ 24 w 40"/>
                    <a:gd name="T15" fmla="*/ 96 h 162"/>
                    <a:gd name="T16" fmla="*/ 28 w 40"/>
                    <a:gd name="T17" fmla="*/ 114 h 162"/>
                    <a:gd name="T18" fmla="*/ 30 w 40"/>
                    <a:gd name="T19" fmla="*/ 124 h 162"/>
                    <a:gd name="T20" fmla="*/ 32 w 40"/>
                    <a:gd name="T21" fmla="*/ 134 h 162"/>
                    <a:gd name="T22" fmla="*/ 36 w 40"/>
                    <a:gd name="T23" fmla="*/ 148 h 162"/>
                    <a:gd name="T24" fmla="*/ 40 w 40"/>
                    <a:gd name="T25" fmla="*/ 162 h 1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162"/>
                    <a:gd name="T41" fmla="*/ 40 w 40"/>
                    <a:gd name="T42" fmla="*/ 162 h 1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162">
                      <a:moveTo>
                        <a:pt x="0" y="0"/>
                      </a:moveTo>
                      <a:lnTo>
                        <a:pt x="4" y="14"/>
                      </a:lnTo>
                      <a:lnTo>
                        <a:pt x="6" y="28"/>
                      </a:lnTo>
                      <a:lnTo>
                        <a:pt x="10" y="38"/>
                      </a:lnTo>
                      <a:lnTo>
                        <a:pt x="12" y="48"/>
                      </a:lnTo>
                      <a:lnTo>
                        <a:pt x="16" y="66"/>
                      </a:lnTo>
                      <a:lnTo>
                        <a:pt x="20" y="82"/>
                      </a:lnTo>
                      <a:lnTo>
                        <a:pt x="24" y="96"/>
                      </a:lnTo>
                      <a:lnTo>
                        <a:pt x="28" y="114"/>
                      </a:lnTo>
                      <a:lnTo>
                        <a:pt x="30" y="124"/>
                      </a:lnTo>
                      <a:lnTo>
                        <a:pt x="32" y="134"/>
                      </a:lnTo>
                      <a:lnTo>
                        <a:pt x="36" y="148"/>
                      </a:lnTo>
                      <a:lnTo>
                        <a:pt x="40" y="162"/>
                      </a:lnTo>
                    </a:path>
                  </a:pathLst>
                </a:custGeom>
                <a:solidFill>
                  <a:srgbClr val="FF2327"/>
                </a:solidFill>
                <a:ln>
                  <a:noFill/>
                </a:ln>
                <a:extLst>
                  <a:ext uri="{91240B29-F687-4F45-9708-019B960494DF}">
                    <a14:hiddenLine xmlns:a14="http://schemas.microsoft.com/office/drawing/2010/main" xmlns="" w="19050">
                      <a:solidFill>
                        <a:srgbClr val="000000"/>
                      </a:solidFill>
                      <a:round/>
                      <a:headEnd/>
                      <a:tailEnd/>
                    </a14:hiddenLine>
                  </a:ext>
                </a:extLst>
              </p:spPr>
              <p:txBody>
                <a:bodyPr/>
                <a:lstStyle/>
                <a:p>
                  <a:endParaRPr lang="zh-TW" altLang="en-US" smtClean="0">
                    <a:solidFill>
                      <a:srgbClr val="000000"/>
                    </a:solidFill>
                    <a:ea typeface="新細明體" charset="-120"/>
                  </a:endParaRPr>
                </a:p>
              </p:txBody>
            </p:sp>
          </p:grpSp>
          <p:sp>
            <p:nvSpPr>
              <p:cNvPr id="7052" name="Freeform 768"/>
              <p:cNvSpPr>
                <a:spLocks/>
              </p:cNvSpPr>
              <p:nvPr/>
            </p:nvSpPr>
            <p:spPr bwMode="auto">
              <a:xfrm>
                <a:off x="2088" y="1606"/>
                <a:ext cx="42" cy="190"/>
              </a:xfrm>
              <a:custGeom>
                <a:avLst/>
                <a:gdLst>
                  <a:gd name="T0" fmla="*/ 20 w 42"/>
                  <a:gd name="T1" fmla="*/ 0 h 190"/>
                  <a:gd name="T2" fmla="*/ 8 w 42"/>
                  <a:gd name="T3" fmla="*/ 16 h 190"/>
                  <a:gd name="T4" fmla="*/ 2 w 42"/>
                  <a:gd name="T5" fmla="*/ 30 h 190"/>
                  <a:gd name="T6" fmla="*/ 0 w 42"/>
                  <a:gd name="T7" fmla="*/ 44 h 190"/>
                  <a:gd name="T8" fmla="*/ 2 w 42"/>
                  <a:gd name="T9" fmla="*/ 56 h 190"/>
                  <a:gd name="T10" fmla="*/ 6 w 42"/>
                  <a:gd name="T11" fmla="*/ 68 h 190"/>
                  <a:gd name="T12" fmla="*/ 10 w 42"/>
                  <a:gd name="T13" fmla="*/ 80 h 190"/>
                  <a:gd name="T14" fmla="*/ 18 w 42"/>
                  <a:gd name="T15" fmla="*/ 92 h 190"/>
                  <a:gd name="T16" fmla="*/ 24 w 42"/>
                  <a:gd name="T17" fmla="*/ 102 h 190"/>
                  <a:gd name="T18" fmla="*/ 30 w 42"/>
                  <a:gd name="T19" fmla="*/ 114 h 190"/>
                  <a:gd name="T20" fmla="*/ 36 w 42"/>
                  <a:gd name="T21" fmla="*/ 124 h 190"/>
                  <a:gd name="T22" fmla="*/ 40 w 42"/>
                  <a:gd name="T23" fmla="*/ 134 h 190"/>
                  <a:gd name="T24" fmla="*/ 42 w 42"/>
                  <a:gd name="T25" fmla="*/ 146 h 190"/>
                  <a:gd name="T26" fmla="*/ 40 w 42"/>
                  <a:gd name="T27" fmla="*/ 156 h 190"/>
                  <a:gd name="T28" fmla="*/ 36 w 42"/>
                  <a:gd name="T29" fmla="*/ 168 h 190"/>
                  <a:gd name="T30" fmla="*/ 26 w 42"/>
                  <a:gd name="T31" fmla="*/ 178 h 190"/>
                  <a:gd name="T32" fmla="*/ 10 w 42"/>
                  <a:gd name="T33" fmla="*/ 190 h 190"/>
                  <a:gd name="T34" fmla="*/ 20 w 42"/>
                  <a:gd name="T35" fmla="*/ 0 h 1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
                  <a:gd name="T55" fmla="*/ 0 h 190"/>
                  <a:gd name="T56" fmla="*/ 42 w 42"/>
                  <a:gd name="T57" fmla="*/ 190 h 1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 h="190">
                    <a:moveTo>
                      <a:pt x="20" y="0"/>
                    </a:moveTo>
                    <a:lnTo>
                      <a:pt x="8" y="16"/>
                    </a:lnTo>
                    <a:lnTo>
                      <a:pt x="2" y="30"/>
                    </a:lnTo>
                    <a:lnTo>
                      <a:pt x="0" y="44"/>
                    </a:lnTo>
                    <a:lnTo>
                      <a:pt x="2" y="56"/>
                    </a:lnTo>
                    <a:lnTo>
                      <a:pt x="6" y="68"/>
                    </a:lnTo>
                    <a:lnTo>
                      <a:pt x="10" y="80"/>
                    </a:lnTo>
                    <a:lnTo>
                      <a:pt x="18" y="92"/>
                    </a:lnTo>
                    <a:lnTo>
                      <a:pt x="24" y="102"/>
                    </a:lnTo>
                    <a:lnTo>
                      <a:pt x="30" y="114"/>
                    </a:lnTo>
                    <a:lnTo>
                      <a:pt x="36" y="124"/>
                    </a:lnTo>
                    <a:lnTo>
                      <a:pt x="40" y="134"/>
                    </a:lnTo>
                    <a:lnTo>
                      <a:pt x="42" y="146"/>
                    </a:lnTo>
                    <a:lnTo>
                      <a:pt x="40" y="156"/>
                    </a:lnTo>
                    <a:lnTo>
                      <a:pt x="36" y="168"/>
                    </a:lnTo>
                    <a:lnTo>
                      <a:pt x="26" y="178"/>
                    </a:lnTo>
                    <a:lnTo>
                      <a:pt x="10" y="190"/>
                    </a:lnTo>
                    <a:lnTo>
                      <a:pt x="20" y="0"/>
                    </a:lnTo>
                    <a:close/>
                  </a:path>
                </a:pathLst>
              </a:custGeom>
              <a:solidFill>
                <a:srgbClr val="FF232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53" name="Line 769"/>
              <p:cNvSpPr>
                <a:spLocks noChangeShapeType="1"/>
              </p:cNvSpPr>
              <p:nvPr/>
            </p:nvSpPr>
            <p:spPr bwMode="auto">
              <a:xfrm>
                <a:off x="2088" y="160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54" name="Line 770"/>
              <p:cNvSpPr>
                <a:spLocks noChangeShapeType="1"/>
              </p:cNvSpPr>
              <p:nvPr/>
            </p:nvSpPr>
            <p:spPr bwMode="auto">
              <a:xfrm>
                <a:off x="2088" y="160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55" name="Line 771"/>
              <p:cNvSpPr>
                <a:spLocks noChangeShapeType="1"/>
              </p:cNvSpPr>
              <p:nvPr/>
            </p:nvSpPr>
            <p:spPr bwMode="auto">
              <a:xfrm>
                <a:off x="2088" y="160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56" name="Line 772"/>
              <p:cNvSpPr>
                <a:spLocks noChangeShapeType="1"/>
              </p:cNvSpPr>
              <p:nvPr/>
            </p:nvSpPr>
            <p:spPr bwMode="auto">
              <a:xfrm>
                <a:off x="2088" y="161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57" name="Line 773"/>
              <p:cNvSpPr>
                <a:spLocks noChangeShapeType="1"/>
              </p:cNvSpPr>
              <p:nvPr/>
            </p:nvSpPr>
            <p:spPr bwMode="auto">
              <a:xfrm>
                <a:off x="2088" y="161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58" name="Line 774"/>
              <p:cNvSpPr>
                <a:spLocks noChangeShapeType="1"/>
              </p:cNvSpPr>
              <p:nvPr/>
            </p:nvSpPr>
            <p:spPr bwMode="auto">
              <a:xfrm>
                <a:off x="2088" y="161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59" name="Line 775"/>
              <p:cNvSpPr>
                <a:spLocks noChangeShapeType="1"/>
              </p:cNvSpPr>
              <p:nvPr/>
            </p:nvSpPr>
            <p:spPr bwMode="auto">
              <a:xfrm>
                <a:off x="2088" y="161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60" name="Line 776"/>
              <p:cNvSpPr>
                <a:spLocks noChangeShapeType="1"/>
              </p:cNvSpPr>
              <p:nvPr/>
            </p:nvSpPr>
            <p:spPr bwMode="auto">
              <a:xfrm>
                <a:off x="2088" y="161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61" name="Line 777"/>
              <p:cNvSpPr>
                <a:spLocks noChangeShapeType="1"/>
              </p:cNvSpPr>
              <p:nvPr/>
            </p:nvSpPr>
            <p:spPr bwMode="auto">
              <a:xfrm>
                <a:off x="2088" y="162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62" name="Line 778"/>
              <p:cNvSpPr>
                <a:spLocks noChangeShapeType="1"/>
              </p:cNvSpPr>
              <p:nvPr/>
            </p:nvSpPr>
            <p:spPr bwMode="auto">
              <a:xfrm>
                <a:off x="2088" y="162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63" name="Line 779"/>
              <p:cNvSpPr>
                <a:spLocks noChangeShapeType="1"/>
              </p:cNvSpPr>
              <p:nvPr/>
            </p:nvSpPr>
            <p:spPr bwMode="auto">
              <a:xfrm>
                <a:off x="2088" y="162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64" name="Line 780"/>
              <p:cNvSpPr>
                <a:spLocks noChangeShapeType="1"/>
              </p:cNvSpPr>
              <p:nvPr/>
            </p:nvSpPr>
            <p:spPr bwMode="auto">
              <a:xfrm>
                <a:off x="2088" y="162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65" name="Line 781"/>
              <p:cNvSpPr>
                <a:spLocks noChangeShapeType="1"/>
              </p:cNvSpPr>
              <p:nvPr/>
            </p:nvSpPr>
            <p:spPr bwMode="auto">
              <a:xfrm>
                <a:off x="2088" y="162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66" name="Line 782"/>
              <p:cNvSpPr>
                <a:spLocks noChangeShapeType="1"/>
              </p:cNvSpPr>
              <p:nvPr/>
            </p:nvSpPr>
            <p:spPr bwMode="auto">
              <a:xfrm>
                <a:off x="2088" y="163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67" name="Line 783"/>
              <p:cNvSpPr>
                <a:spLocks noChangeShapeType="1"/>
              </p:cNvSpPr>
              <p:nvPr/>
            </p:nvSpPr>
            <p:spPr bwMode="auto">
              <a:xfrm>
                <a:off x="2088" y="163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68" name="Line 784"/>
              <p:cNvSpPr>
                <a:spLocks noChangeShapeType="1"/>
              </p:cNvSpPr>
              <p:nvPr/>
            </p:nvSpPr>
            <p:spPr bwMode="auto">
              <a:xfrm>
                <a:off x="2088" y="163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69" name="Line 785"/>
              <p:cNvSpPr>
                <a:spLocks noChangeShapeType="1"/>
              </p:cNvSpPr>
              <p:nvPr/>
            </p:nvSpPr>
            <p:spPr bwMode="auto">
              <a:xfrm>
                <a:off x="2088" y="163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70" name="Line 786"/>
              <p:cNvSpPr>
                <a:spLocks noChangeShapeType="1"/>
              </p:cNvSpPr>
              <p:nvPr/>
            </p:nvSpPr>
            <p:spPr bwMode="auto">
              <a:xfrm>
                <a:off x="2088" y="163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71" name="Line 787"/>
              <p:cNvSpPr>
                <a:spLocks noChangeShapeType="1"/>
              </p:cNvSpPr>
              <p:nvPr/>
            </p:nvSpPr>
            <p:spPr bwMode="auto">
              <a:xfrm>
                <a:off x="2088" y="164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72" name="Line 788"/>
              <p:cNvSpPr>
                <a:spLocks noChangeShapeType="1"/>
              </p:cNvSpPr>
              <p:nvPr/>
            </p:nvSpPr>
            <p:spPr bwMode="auto">
              <a:xfrm>
                <a:off x="2088" y="164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73" name="Line 789"/>
              <p:cNvSpPr>
                <a:spLocks noChangeShapeType="1"/>
              </p:cNvSpPr>
              <p:nvPr/>
            </p:nvSpPr>
            <p:spPr bwMode="auto">
              <a:xfrm>
                <a:off x="2088" y="164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74" name="Line 790"/>
              <p:cNvSpPr>
                <a:spLocks noChangeShapeType="1"/>
              </p:cNvSpPr>
              <p:nvPr/>
            </p:nvSpPr>
            <p:spPr bwMode="auto">
              <a:xfrm>
                <a:off x="2088" y="164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75" name="Line 791"/>
              <p:cNvSpPr>
                <a:spLocks noChangeShapeType="1"/>
              </p:cNvSpPr>
              <p:nvPr/>
            </p:nvSpPr>
            <p:spPr bwMode="auto">
              <a:xfrm>
                <a:off x="2088" y="164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76" name="Line 792"/>
              <p:cNvSpPr>
                <a:spLocks noChangeShapeType="1"/>
              </p:cNvSpPr>
              <p:nvPr/>
            </p:nvSpPr>
            <p:spPr bwMode="auto">
              <a:xfrm>
                <a:off x="2088" y="165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77" name="Line 793"/>
              <p:cNvSpPr>
                <a:spLocks noChangeShapeType="1"/>
              </p:cNvSpPr>
              <p:nvPr/>
            </p:nvSpPr>
            <p:spPr bwMode="auto">
              <a:xfrm>
                <a:off x="2088" y="165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78" name="Line 794"/>
              <p:cNvSpPr>
                <a:spLocks noChangeShapeType="1"/>
              </p:cNvSpPr>
              <p:nvPr/>
            </p:nvSpPr>
            <p:spPr bwMode="auto">
              <a:xfrm>
                <a:off x="2088" y="165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79" name="Line 795"/>
              <p:cNvSpPr>
                <a:spLocks noChangeShapeType="1"/>
              </p:cNvSpPr>
              <p:nvPr/>
            </p:nvSpPr>
            <p:spPr bwMode="auto">
              <a:xfrm>
                <a:off x="2088" y="165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80" name="Line 796"/>
              <p:cNvSpPr>
                <a:spLocks noChangeShapeType="1"/>
              </p:cNvSpPr>
              <p:nvPr/>
            </p:nvSpPr>
            <p:spPr bwMode="auto">
              <a:xfrm>
                <a:off x="2088" y="165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81" name="Line 797"/>
              <p:cNvSpPr>
                <a:spLocks noChangeShapeType="1"/>
              </p:cNvSpPr>
              <p:nvPr/>
            </p:nvSpPr>
            <p:spPr bwMode="auto">
              <a:xfrm>
                <a:off x="2088" y="166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82" name="Line 798"/>
              <p:cNvSpPr>
                <a:spLocks noChangeShapeType="1"/>
              </p:cNvSpPr>
              <p:nvPr/>
            </p:nvSpPr>
            <p:spPr bwMode="auto">
              <a:xfrm>
                <a:off x="2088" y="166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83" name="Line 799"/>
              <p:cNvSpPr>
                <a:spLocks noChangeShapeType="1"/>
              </p:cNvSpPr>
              <p:nvPr/>
            </p:nvSpPr>
            <p:spPr bwMode="auto">
              <a:xfrm>
                <a:off x="2088" y="166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84" name="Line 800"/>
              <p:cNvSpPr>
                <a:spLocks noChangeShapeType="1"/>
              </p:cNvSpPr>
              <p:nvPr/>
            </p:nvSpPr>
            <p:spPr bwMode="auto">
              <a:xfrm>
                <a:off x="2088" y="166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85" name="Line 801"/>
              <p:cNvSpPr>
                <a:spLocks noChangeShapeType="1"/>
              </p:cNvSpPr>
              <p:nvPr/>
            </p:nvSpPr>
            <p:spPr bwMode="auto">
              <a:xfrm>
                <a:off x="2088" y="166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86" name="Line 802"/>
              <p:cNvSpPr>
                <a:spLocks noChangeShapeType="1"/>
              </p:cNvSpPr>
              <p:nvPr/>
            </p:nvSpPr>
            <p:spPr bwMode="auto">
              <a:xfrm>
                <a:off x="2088" y="167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87" name="Line 803"/>
              <p:cNvSpPr>
                <a:spLocks noChangeShapeType="1"/>
              </p:cNvSpPr>
              <p:nvPr/>
            </p:nvSpPr>
            <p:spPr bwMode="auto">
              <a:xfrm>
                <a:off x="2088" y="167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88" name="Line 804"/>
              <p:cNvSpPr>
                <a:spLocks noChangeShapeType="1"/>
              </p:cNvSpPr>
              <p:nvPr/>
            </p:nvSpPr>
            <p:spPr bwMode="auto">
              <a:xfrm>
                <a:off x="2088" y="167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89" name="Line 805"/>
              <p:cNvSpPr>
                <a:spLocks noChangeShapeType="1"/>
              </p:cNvSpPr>
              <p:nvPr/>
            </p:nvSpPr>
            <p:spPr bwMode="auto">
              <a:xfrm>
                <a:off x="2088" y="167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90" name="Line 806"/>
              <p:cNvSpPr>
                <a:spLocks noChangeShapeType="1"/>
              </p:cNvSpPr>
              <p:nvPr/>
            </p:nvSpPr>
            <p:spPr bwMode="auto">
              <a:xfrm>
                <a:off x="2088" y="167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91" name="Line 807"/>
              <p:cNvSpPr>
                <a:spLocks noChangeShapeType="1"/>
              </p:cNvSpPr>
              <p:nvPr/>
            </p:nvSpPr>
            <p:spPr bwMode="auto">
              <a:xfrm>
                <a:off x="2088" y="167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92" name="Line 808"/>
              <p:cNvSpPr>
                <a:spLocks noChangeShapeType="1"/>
              </p:cNvSpPr>
              <p:nvPr/>
            </p:nvSpPr>
            <p:spPr bwMode="auto">
              <a:xfrm>
                <a:off x="2088" y="168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93" name="Line 809"/>
              <p:cNvSpPr>
                <a:spLocks noChangeShapeType="1"/>
              </p:cNvSpPr>
              <p:nvPr/>
            </p:nvSpPr>
            <p:spPr bwMode="auto">
              <a:xfrm>
                <a:off x="2088" y="168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94" name="Line 810"/>
              <p:cNvSpPr>
                <a:spLocks noChangeShapeType="1"/>
              </p:cNvSpPr>
              <p:nvPr/>
            </p:nvSpPr>
            <p:spPr bwMode="auto">
              <a:xfrm>
                <a:off x="2088" y="168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95" name="Line 811"/>
              <p:cNvSpPr>
                <a:spLocks noChangeShapeType="1"/>
              </p:cNvSpPr>
              <p:nvPr/>
            </p:nvSpPr>
            <p:spPr bwMode="auto">
              <a:xfrm>
                <a:off x="2088" y="168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96" name="Line 812"/>
              <p:cNvSpPr>
                <a:spLocks noChangeShapeType="1"/>
              </p:cNvSpPr>
              <p:nvPr/>
            </p:nvSpPr>
            <p:spPr bwMode="auto">
              <a:xfrm>
                <a:off x="2088" y="168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97" name="Line 813"/>
              <p:cNvSpPr>
                <a:spLocks noChangeShapeType="1"/>
              </p:cNvSpPr>
              <p:nvPr/>
            </p:nvSpPr>
            <p:spPr bwMode="auto">
              <a:xfrm>
                <a:off x="2088" y="169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98" name="Line 814"/>
              <p:cNvSpPr>
                <a:spLocks noChangeShapeType="1"/>
              </p:cNvSpPr>
              <p:nvPr/>
            </p:nvSpPr>
            <p:spPr bwMode="auto">
              <a:xfrm>
                <a:off x="2088" y="169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99" name="Line 815"/>
              <p:cNvSpPr>
                <a:spLocks noChangeShapeType="1"/>
              </p:cNvSpPr>
              <p:nvPr/>
            </p:nvSpPr>
            <p:spPr bwMode="auto">
              <a:xfrm>
                <a:off x="2088" y="169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00" name="Line 816"/>
              <p:cNvSpPr>
                <a:spLocks noChangeShapeType="1"/>
              </p:cNvSpPr>
              <p:nvPr/>
            </p:nvSpPr>
            <p:spPr bwMode="auto">
              <a:xfrm>
                <a:off x="2088" y="169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01" name="Line 817"/>
              <p:cNvSpPr>
                <a:spLocks noChangeShapeType="1"/>
              </p:cNvSpPr>
              <p:nvPr/>
            </p:nvSpPr>
            <p:spPr bwMode="auto">
              <a:xfrm>
                <a:off x="2088" y="169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02" name="Line 818"/>
              <p:cNvSpPr>
                <a:spLocks noChangeShapeType="1"/>
              </p:cNvSpPr>
              <p:nvPr/>
            </p:nvSpPr>
            <p:spPr bwMode="auto">
              <a:xfrm>
                <a:off x="2088" y="170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03" name="Line 819"/>
              <p:cNvSpPr>
                <a:spLocks noChangeShapeType="1"/>
              </p:cNvSpPr>
              <p:nvPr/>
            </p:nvSpPr>
            <p:spPr bwMode="auto">
              <a:xfrm>
                <a:off x="2088" y="170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04" name="Line 820"/>
              <p:cNvSpPr>
                <a:spLocks noChangeShapeType="1"/>
              </p:cNvSpPr>
              <p:nvPr/>
            </p:nvSpPr>
            <p:spPr bwMode="auto">
              <a:xfrm>
                <a:off x="2088" y="170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05" name="Line 821"/>
              <p:cNvSpPr>
                <a:spLocks noChangeShapeType="1"/>
              </p:cNvSpPr>
              <p:nvPr/>
            </p:nvSpPr>
            <p:spPr bwMode="auto">
              <a:xfrm>
                <a:off x="2088" y="170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06" name="Line 822"/>
              <p:cNvSpPr>
                <a:spLocks noChangeShapeType="1"/>
              </p:cNvSpPr>
              <p:nvPr/>
            </p:nvSpPr>
            <p:spPr bwMode="auto">
              <a:xfrm>
                <a:off x="2088" y="170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07" name="Line 823"/>
              <p:cNvSpPr>
                <a:spLocks noChangeShapeType="1"/>
              </p:cNvSpPr>
              <p:nvPr/>
            </p:nvSpPr>
            <p:spPr bwMode="auto">
              <a:xfrm>
                <a:off x="2088" y="171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08" name="Line 824"/>
              <p:cNvSpPr>
                <a:spLocks noChangeShapeType="1"/>
              </p:cNvSpPr>
              <p:nvPr/>
            </p:nvSpPr>
            <p:spPr bwMode="auto">
              <a:xfrm>
                <a:off x="2088" y="171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09" name="Line 825"/>
              <p:cNvSpPr>
                <a:spLocks noChangeShapeType="1"/>
              </p:cNvSpPr>
              <p:nvPr/>
            </p:nvSpPr>
            <p:spPr bwMode="auto">
              <a:xfrm>
                <a:off x="2088" y="171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10" name="Line 826"/>
              <p:cNvSpPr>
                <a:spLocks noChangeShapeType="1"/>
              </p:cNvSpPr>
              <p:nvPr/>
            </p:nvSpPr>
            <p:spPr bwMode="auto">
              <a:xfrm>
                <a:off x="2088" y="171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11" name="Line 827"/>
              <p:cNvSpPr>
                <a:spLocks noChangeShapeType="1"/>
              </p:cNvSpPr>
              <p:nvPr/>
            </p:nvSpPr>
            <p:spPr bwMode="auto">
              <a:xfrm>
                <a:off x="2088" y="171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12" name="Line 828"/>
              <p:cNvSpPr>
                <a:spLocks noChangeShapeType="1"/>
              </p:cNvSpPr>
              <p:nvPr/>
            </p:nvSpPr>
            <p:spPr bwMode="auto">
              <a:xfrm>
                <a:off x="2088" y="172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13" name="Line 829"/>
              <p:cNvSpPr>
                <a:spLocks noChangeShapeType="1"/>
              </p:cNvSpPr>
              <p:nvPr/>
            </p:nvSpPr>
            <p:spPr bwMode="auto">
              <a:xfrm>
                <a:off x="2088" y="172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14" name="Line 830"/>
              <p:cNvSpPr>
                <a:spLocks noChangeShapeType="1"/>
              </p:cNvSpPr>
              <p:nvPr/>
            </p:nvSpPr>
            <p:spPr bwMode="auto">
              <a:xfrm>
                <a:off x="2088" y="172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15" name="Line 831"/>
              <p:cNvSpPr>
                <a:spLocks noChangeShapeType="1"/>
              </p:cNvSpPr>
              <p:nvPr/>
            </p:nvSpPr>
            <p:spPr bwMode="auto">
              <a:xfrm>
                <a:off x="2088" y="172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16" name="Line 832"/>
              <p:cNvSpPr>
                <a:spLocks noChangeShapeType="1"/>
              </p:cNvSpPr>
              <p:nvPr/>
            </p:nvSpPr>
            <p:spPr bwMode="auto">
              <a:xfrm>
                <a:off x="2088" y="172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17" name="Line 833"/>
              <p:cNvSpPr>
                <a:spLocks noChangeShapeType="1"/>
              </p:cNvSpPr>
              <p:nvPr/>
            </p:nvSpPr>
            <p:spPr bwMode="auto">
              <a:xfrm>
                <a:off x="2088" y="173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18" name="Line 834"/>
              <p:cNvSpPr>
                <a:spLocks noChangeShapeType="1"/>
              </p:cNvSpPr>
              <p:nvPr/>
            </p:nvSpPr>
            <p:spPr bwMode="auto">
              <a:xfrm>
                <a:off x="2088" y="173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19" name="Line 835"/>
              <p:cNvSpPr>
                <a:spLocks noChangeShapeType="1"/>
              </p:cNvSpPr>
              <p:nvPr/>
            </p:nvSpPr>
            <p:spPr bwMode="auto">
              <a:xfrm>
                <a:off x="2088" y="173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20" name="Line 836"/>
              <p:cNvSpPr>
                <a:spLocks noChangeShapeType="1"/>
              </p:cNvSpPr>
              <p:nvPr/>
            </p:nvSpPr>
            <p:spPr bwMode="auto">
              <a:xfrm>
                <a:off x="2088" y="173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21" name="Line 837"/>
              <p:cNvSpPr>
                <a:spLocks noChangeShapeType="1"/>
              </p:cNvSpPr>
              <p:nvPr/>
            </p:nvSpPr>
            <p:spPr bwMode="auto">
              <a:xfrm>
                <a:off x="2088" y="173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22" name="Line 838"/>
              <p:cNvSpPr>
                <a:spLocks noChangeShapeType="1"/>
              </p:cNvSpPr>
              <p:nvPr/>
            </p:nvSpPr>
            <p:spPr bwMode="auto">
              <a:xfrm>
                <a:off x="2088" y="173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23" name="Line 839"/>
              <p:cNvSpPr>
                <a:spLocks noChangeShapeType="1"/>
              </p:cNvSpPr>
              <p:nvPr/>
            </p:nvSpPr>
            <p:spPr bwMode="auto">
              <a:xfrm>
                <a:off x="2088" y="174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24" name="Line 840"/>
              <p:cNvSpPr>
                <a:spLocks noChangeShapeType="1"/>
              </p:cNvSpPr>
              <p:nvPr/>
            </p:nvSpPr>
            <p:spPr bwMode="auto">
              <a:xfrm>
                <a:off x="2088" y="174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25" name="Line 841"/>
              <p:cNvSpPr>
                <a:spLocks noChangeShapeType="1"/>
              </p:cNvSpPr>
              <p:nvPr/>
            </p:nvSpPr>
            <p:spPr bwMode="auto">
              <a:xfrm>
                <a:off x="2088" y="174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26" name="Line 842"/>
              <p:cNvSpPr>
                <a:spLocks noChangeShapeType="1"/>
              </p:cNvSpPr>
              <p:nvPr/>
            </p:nvSpPr>
            <p:spPr bwMode="auto">
              <a:xfrm>
                <a:off x="2088" y="174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27" name="Line 843"/>
              <p:cNvSpPr>
                <a:spLocks noChangeShapeType="1"/>
              </p:cNvSpPr>
              <p:nvPr/>
            </p:nvSpPr>
            <p:spPr bwMode="auto">
              <a:xfrm>
                <a:off x="2088" y="174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28" name="Line 844"/>
              <p:cNvSpPr>
                <a:spLocks noChangeShapeType="1"/>
              </p:cNvSpPr>
              <p:nvPr/>
            </p:nvSpPr>
            <p:spPr bwMode="auto">
              <a:xfrm>
                <a:off x="2088" y="175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29" name="Line 845"/>
              <p:cNvSpPr>
                <a:spLocks noChangeShapeType="1"/>
              </p:cNvSpPr>
              <p:nvPr/>
            </p:nvSpPr>
            <p:spPr bwMode="auto">
              <a:xfrm>
                <a:off x="2088" y="175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30" name="Line 846"/>
              <p:cNvSpPr>
                <a:spLocks noChangeShapeType="1"/>
              </p:cNvSpPr>
              <p:nvPr/>
            </p:nvSpPr>
            <p:spPr bwMode="auto">
              <a:xfrm>
                <a:off x="2088" y="175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31" name="Line 847"/>
              <p:cNvSpPr>
                <a:spLocks noChangeShapeType="1"/>
              </p:cNvSpPr>
              <p:nvPr/>
            </p:nvSpPr>
            <p:spPr bwMode="auto">
              <a:xfrm>
                <a:off x="2088" y="175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32" name="Line 848"/>
              <p:cNvSpPr>
                <a:spLocks noChangeShapeType="1"/>
              </p:cNvSpPr>
              <p:nvPr/>
            </p:nvSpPr>
            <p:spPr bwMode="auto">
              <a:xfrm>
                <a:off x="2088" y="175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33" name="Line 849"/>
              <p:cNvSpPr>
                <a:spLocks noChangeShapeType="1"/>
              </p:cNvSpPr>
              <p:nvPr/>
            </p:nvSpPr>
            <p:spPr bwMode="auto">
              <a:xfrm>
                <a:off x="2088" y="176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34" name="Line 850"/>
              <p:cNvSpPr>
                <a:spLocks noChangeShapeType="1"/>
              </p:cNvSpPr>
              <p:nvPr/>
            </p:nvSpPr>
            <p:spPr bwMode="auto">
              <a:xfrm>
                <a:off x="2088" y="176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35" name="Line 851"/>
              <p:cNvSpPr>
                <a:spLocks noChangeShapeType="1"/>
              </p:cNvSpPr>
              <p:nvPr/>
            </p:nvSpPr>
            <p:spPr bwMode="auto">
              <a:xfrm>
                <a:off x="2088" y="176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36" name="Line 852"/>
              <p:cNvSpPr>
                <a:spLocks noChangeShapeType="1"/>
              </p:cNvSpPr>
              <p:nvPr/>
            </p:nvSpPr>
            <p:spPr bwMode="auto">
              <a:xfrm>
                <a:off x="2088" y="176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37" name="Line 853"/>
              <p:cNvSpPr>
                <a:spLocks noChangeShapeType="1"/>
              </p:cNvSpPr>
              <p:nvPr/>
            </p:nvSpPr>
            <p:spPr bwMode="auto">
              <a:xfrm>
                <a:off x="2088" y="176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38" name="Line 854"/>
              <p:cNvSpPr>
                <a:spLocks noChangeShapeType="1"/>
              </p:cNvSpPr>
              <p:nvPr/>
            </p:nvSpPr>
            <p:spPr bwMode="auto">
              <a:xfrm>
                <a:off x="2088" y="177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39" name="Line 855"/>
              <p:cNvSpPr>
                <a:spLocks noChangeShapeType="1"/>
              </p:cNvSpPr>
              <p:nvPr/>
            </p:nvSpPr>
            <p:spPr bwMode="auto">
              <a:xfrm>
                <a:off x="2088" y="177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40" name="Line 856"/>
              <p:cNvSpPr>
                <a:spLocks noChangeShapeType="1"/>
              </p:cNvSpPr>
              <p:nvPr/>
            </p:nvSpPr>
            <p:spPr bwMode="auto">
              <a:xfrm>
                <a:off x="2088" y="177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41" name="Line 857"/>
              <p:cNvSpPr>
                <a:spLocks noChangeShapeType="1"/>
              </p:cNvSpPr>
              <p:nvPr/>
            </p:nvSpPr>
            <p:spPr bwMode="auto">
              <a:xfrm>
                <a:off x="2088" y="177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42" name="Line 858"/>
              <p:cNvSpPr>
                <a:spLocks noChangeShapeType="1"/>
              </p:cNvSpPr>
              <p:nvPr/>
            </p:nvSpPr>
            <p:spPr bwMode="auto">
              <a:xfrm>
                <a:off x="2088" y="177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43" name="Line 859"/>
              <p:cNvSpPr>
                <a:spLocks noChangeShapeType="1"/>
              </p:cNvSpPr>
              <p:nvPr/>
            </p:nvSpPr>
            <p:spPr bwMode="auto">
              <a:xfrm>
                <a:off x="2088" y="178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44" name="Line 860"/>
              <p:cNvSpPr>
                <a:spLocks noChangeShapeType="1"/>
              </p:cNvSpPr>
              <p:nvPr/>
            </p:nvSpPr>
            <p:spPr bwMode="auto">
              <a:xfrm>
                <a:off x="2088" y="178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45" name="Line 861"/>
              <p:cNvSpPr>
                <a:spLocks noChangeShapeType="1"/>
              </p:cNvSpPr>
              <p:nvPr/>
            </p:nvSpPr>
            <p:spPr bwMode="auto">
              <a:xfrm>
                <a:off x="2088" y="178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46" name="Line 862"/>
              <p:cNvSpPr>
                <a:spLocks noChangeShapeType="1"/>
              </p:cNvSpPr>
              <p:nvPr/>
            </p:nvSpPr>
            <p:spPr bwMode="auto">
              <a:xfrm>
                <a:off x="2088" y="178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47" name="Line 863"/>
              <p:cNvSpPr>
                <a:spLocks noChangeShapeType="1"/>
              </p:cNvSpPr>
              <p:nvPr/>
            </p:nvSpPr>
            <p:spPr bwMode="auto">
              <a:xfrm>
                <a:off x="2088" y="178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48" name="Line 864"/>
              <p:cNvSpPr>
                <a:spLocks noChangeShapeType="1"/>
              </p:cNvSpPr>
              <p:nvPr/>
            </p:nvSpPr>
            <p:spPr bwMode="auto">
              <a:xfrm>
                <a:off x="2088" y="179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49" name="Line 865"/>
              <p:cNvSpPr>
                <a:spLocks noChangeShapeType="1"/>
              </p:cNvSpPr>
              <p:nvPr/>
            </p:nvSpPr>
            <p:spPr bwMode="auto">
              <a:xfrm>
                <a:off x="2088" y="179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50" name="Line 866"/>
              <p:cNvSpPr>
                <a:spLocks noChangeShapeType="1"/>
              </p:cNvSpPr>
              <p:nvPr/>
            </p:nvSpPr>
            <p:spPr bwMode="auto">
              <a:xfrm>
                <a:off x="2088" y="179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51" name="Line 867"/>
              <p:cNvSpPr>
                <a:spLocks noChangeShapeType="1"/>
              </p:cNvSpPr>
              <p:nvPr/>
            </p:nvSpPr>
            <p:spPr bwMode="auto">
              <a:xfrm>
                <a:off x="2088" y="179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52" name="Line 868"/>
              <p:cNvSpPr>
                <a:spLocks noChangeShapeType="1"/>
              </p:cNvSpPr>
              <p:nvPr/>
            </p:nvSpPr>
            <p:spPr bwMode="auto">
              <a:xfrm>
                <a:off x="2088" y="179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53" name="Line 869"/>
              <p:cNvSpPr>
                <a:spLocks noChangeShapeType="1"/>
              </p:cNvSpPr>
              <p:nvPr/>
            </p:nvSpPr>
            <p:spPr bwMode="auto">
              <a:xfrm>
                <a:off x="2088" y="180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54" name="Line 870"/>
              <p:cNvSpPr>
                <a:spLocks noChangeShapeType="1"/>
              </p:cNvSpPr>
              <p:nvPr/>
            </p:nvSpPr>
            <p:spPr bwMode="auto">
              <a:xfrm>
                <a:off x="2088" y="180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55" name="Line 871"/>
              <p:cNvSpPr>
                <a:spLocks noChangeShapeType="1"/>
              </p:cNvSpPr>
              <p:nvPr/>
            </p:nvSpPr>
            <p:spPr bwMode="auto">
              <a:xfrm>
                <a:off x="2088" y="180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156" name="Freeform 872"/>
              <p:cNvSpPr>
                <a:spLocks/>
              </p:cNvSpPr>
              <p:nvPr/>
            </p:nvSpPr>
            <p:spPr bwMode="auto">
              <a:xfrm>
                <a:off x="2088" y="1606"/>
                <a:ext cx="42" cy="190"/>
              </a:xfrm>
              <a:custGeom>
                <a:avLst/>
                <a:gdLst>
                  <a:gd name="T0" fmla="*/ 20 w 42"/>
                  <a:gd name="T1" fmla="*/ 0 h 190"/>
                  <a:gd name="T2" fmla="*/ 8 w 42"/>
                  <a:gd name="T3" fmla="*/ 16 h 190"/>
                  <a:gd name="T4" fmla="*/ 2 w 42"/>
                  <a:gd name="T5" fmla="*/ 30 h 190"/>
                  <a:gd name="T6" fmla="*/ 0 w 42"/>
                  <a:gd name="T7" fmla="*/ 44 h 190"/>
                  <a:gd name="T8" fmla="*/ 2 w 42"/>
                  <a:gd name="T9" fmla="*/ 56 h 190"/>
                  <a:gd name="T10" fmla="*/ 6 w 42"/>
                  <a:gd name="T11" fmla="*/ 68 h 190"/>
                  <a:gd name="T12" fmla="*/ 10 w 42"/>
                  <a:gd name="T13" fmla="*/ 80 h 190"/>
                  <a:gd name="T14" fmla="*/ 18 w 42"/>
                  <a:gd name="T15" fmla="*/ 92 h 190"/>
                  <a:gd name="T16" fmla="*/ 24 w 42"/>
                  <a:gd name="T17" fmla="*/ 102 h 190"/>
                  <a:gd name="T18" fmla="*/ 30 w 42"/>
                  <a:gd name="T19" fmla="*/ 114 h 190"/>
                  <a:gd name="T20" fmla="*/ 36 w 42"/>
                  <a:gd name="T21" fmla="*/ 124 h 190"/>
                  <a:gd name="T22" fmla="*/ 40 w 42"/>
                  <a:gd name="T23" fmla="*/ 134 h 190"/>
                  <a:gd name="T24" fmla="*/ 42 w 42"/>
                  <a:gd name="T25" fmla="*/ 146 h 190"/>
                  <a:gd name="T26" fmla="*/ 40 w 42"/>
                  <a:gd name="T27" fmla="*/ 156 h 190"/>
                  <a:gd name="T28" fmla="*/ 36 w 42"/>
                  <a:gd name="T29" fmla="*/ 168 h 190"/>
                  <a:gd name="T30" fmla="*/ 26 w 42"/>
                  <a:gd name="T31" fmla="*/ 178 h 190"/>
                  <a:gd name="T32" fmla="*/ 10 w 42"/>
                  <a:gd name="T33" fmla="*/ 190 h 1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190"/>
                  <a:gd name="T53" fmla="*/ 42 w 42"/>
                  <a:gd name="T54" fmla="*/ 190 h 19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190">
                    <a:moveTo>
                      <a:pt x="20" y="0"/>
                    </a:moveTo>
                    <a:lnTo>
                      <a:pt x="8" y="16"/>
                    </a:lnTo>
                    <a:lnTo>
                      <a:pt x="2" y="30"/>
                    </a:lnTo>
                    <a:lnTo>
                      <a:pt x="0" y="44"/>
                    </a:lnTo>
                    <a:lnTo>
                      <a:pt x="2" y="56"/>
                    </a:lnTo>
                    <a:lnTo>
                      <a:pt x="6" y="68"/>
                    </a:lnTo>
                    <a:lnTo>
                      <a:pt x="10" y="80"/>
                    </a:lnTo>
                    <a:lnTo>
                      <a:pt x="18" y="92"/>
                    </a:lnTo>
                    <a:lnTo>
                      <a:pt x="24" y="102"/>
                    </a:lnTo>
                    <a:lnTo>
                      <a:pt x="30" y="114"/>
                    </a:lnTo>
                    <a:lnTo>
                      <a:pt x="36" y="124"/>
                    </a:lnTo>
                    <a:lnTo>
                      <a:pt x="40" y="134"/>
                    </a:lnTo>
                    <a:lnTo>
                      <a:pt x="42" y="146"/>
                    </a:lnTo>
                    <a:lnTo>
                      <a:pt x="40" y="156"/>
                    </a:lnTo>
                    <a:lnTo>
                      <a:pt x="36" y="168"/>
                    </a:lnTo>
                    <a:lnTo>
                      <a:pt x="26" y="178"/>
                    </a:lnTo>
                    <a:lnTo>
                      <a:pt x="10" y="190"/>
                    </a:lnTo>
                  </a:path>
                </a:pathLst>
              </a:custGeom>
              <a:solidFill>
                <a:srgbClr val="FF232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smtClean="0">
                  <a:solidFill>
                    <a:srgbClr val="000000"/>
                  </a:solidFill>
                  <a:ea typeface="新細明體" charset="-120"/>
                </a:endParaRPr>
              </a:p>
            </p:txBody>
          </p:sp>
        </p:grpSp>
      </p:grpSp>
      <p:sp>
        <p:nvSpPr>
          <p:cNvPr id="6151" name="Text Box 873"/>
          <p:cNvSpPr txBox="1">
            <a:spLocks noChangeArrowheads="1"/>
          </p:cNvSpPr>
          <p:nvPr/>
        </p:nvSpPr>
        <p:spPr bwMode="auto">
          <a:xfrm>
            <a:off x="2168525" y="2562225"/>
            <a:ext cx="2089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000" b="1">
                <a:solidFill>
                  <a:schemeClr val="tx1"/>
                </a:solidFill>
                <a:latin typeface="Arial" charset="0"/>
                <a:ea typeface="新細明體" charset="-120"/>
              </a:defRPr>
            </a:lvl1pPr>
            <a:lvl2pPr marL="742950" indent="-285750" eaLnBrk="0" hangingPunct="0">
              <a:defRPr kumimoji="1" sz="2000" b="1">
                <a:solidFill>
                  <a:schemeClr val="tx1"/>
                </a:solidFill>
                <a:latin typeface="Arial" charset="0"/>
                <a:ea typeface="新細明體" charset="-120"/>
              </a:defRPr>
            </a:lvl2pPr>
            <a:lvl3pPr marL="1143000" indent="-228600" eaLnBrk="0" hangingPunct="0">
              <a:defRPr kumimoji="1" sz="2000" b="1">
                <a:solidFill>
                  <a:schemeClr val="tx1"/>
                </a:solidFill>
                <a:latin typeface="Arial" charset="0"/>
                <a:ea typeface="新細明體" charset="-120"/>
              </a:defRPr>
            </a:lvl3pPr>
            <a:lvl4pPr marL="1600200" indent="-228600" eaLnBrk="0" hangingPunct="0">
              <a:defRPr kumimoji="1" sz="2000" b="1">
                <a:solidFill>
                  <a:schemeClr val="tx1"/>
                </a:solidFill>
                <a:latin typeface="Arial" charset="0"/>
                <a:ea typeface="新細明體" charset="-120"/>
              </a:defRPr>
            </a:lvl4pPr>
            <a:lvl5pPr marL="2057400" indent="-228600" eaLnBrk="0" hangingPunct="0">
              <a:defRPr kumimoji="1" sz="2000" b="1">
                <a:solidFill>
                  <a:schemeClr val="tx1"/>
                </a:solidFill>
                <a:latin typeface="Arial" charset="0"/>
                <a:ea typeface="新細明體" charset="-120"/>
              </a:defRPr>
            </a:lvl5pPr>
            <a:lvl6pPr marL="2514600" indent="-228600" eaLnBrk="0" fontAlgn="base" hangingPunct="0">
              <a:spcBef>
                <a:spcPct val="0"/>
              </a:spcBef>
              <a:spcAft>
                <a:spcPct val="0"/>
              </a:spcAft>
              <a:defRPr kumimoji="1" sz="2000" b="1">
                <a:solidFill>
                  <a:schemeClr val="tx1"/>
                </a:solidFill>
                <a:latin typeface="Arial" charset="0"/>
                <a:ea typeface="新細明體" charset="-120"/>
              </a:defRPr>
            </a:lvl6pPr>
            <a:lvl7pPr marL="2971800" indent="-228600" eaLnBrk="0" fontAlgn="base" hangingPunct="0">
              <a:spcBef>
                <a:spcPct val="0"/>
              </a:spcBef>
              <a:spcAft>
                <a:spcPct val="0"/>
              </a:spcAft>
              <a:defRPr kumimoji="1" sz="2000" b="1">
                <a:solidFill>
                  <a:schemeClr val="tx1"/>
                </a:solidFill>
                <a:latin typeface="Arial" charset="0"/>
                <a:ea typeface="新細明體" charset="-120"/>
              </a:defRPr>
            </a:lvl7pPr>
            <a:lvl8pPr marL="3429000" indent="-228600" eaLnBrk="0" fontAlgn="base" hangingPunct="0">
              <a:spcBef>
                <a:spcPct val="0"/>
              </a:spcBef>
              <a:spcAft>
                <a:spcPct val="0"/>
              </a:spcAft>
              <a:defRPr kumimoji="1" sz="2000" b="1">
                <a:solidFill>
                  <a:schemeClr val="tx1"/>
                </a:solidFill>
                <a:latin typeface="Arial" charset="0"/>
                <a:ea typeface="新細明體" charset="-120"/>
              </a:defRPr>
            </a:lvl8pPr>
            <a:lvl9pPr marL="3886200" indent="-228600" eaLnBrk="0" fontAlgn="base" hangingPunct="0">
              <a:spcBef>
                <a:spcPct val="0"/>
              </a:spcBef>
              <a:spcAft>
                <a:spcPct val="0"/>
              </a:spcAft>
              <a:defRPr kumimoji="1" sz="2000" b="1">
                <a:solidFill>
                  <a:schemeClr val="tx1"/>
                </a:solidFill>
                <a:latin typeface="Arial" charset="0"/>
                <a:ea typeface="新細明體" charset="-120"/>
              </a:defRPr>
            </a:lvl9pPr>
          </a:lstStyle>
          <a:p>
            <a:pPr algn="ctr" eaLnBrk="1" hangingPunct="1">
              <a:spcBef>
                <a:spcPct val="50000"/>
              </a:spcBef>
            </a:pPr>
            <a:r>
              <a:rPr lang="en-US" altLang="zh-TW" smtClean="0">
                <a:solidFill>
                  <a:srgbClr val="000000"/>
                </a:solidFill>
              </a:rPr>
              <a:t>EJ/</a:t>
            </a:r>
            <a:r>
              <a:rPr lang="el-GR" altLang="zh-TW" smtClean="0">
                <a:solidFill>
                  <a:srgbClr val="000000"/>
                </a:solidFill>
                <a:cs typeface="Arial" charset="0"/>
              </a:rPr>
              <a:t>α</a:t>
            </a:r>
            <a:r>
              <a:rPr lang="en-US" altLang="zh-TW" smtClean="0">
                <a:solidFill>
                  <a:srgbClr val="000000"/>
                </a:solidFill>
                <a:cs typeface="Arial" charset="0"/>
              </a:rPr>
              <a:t>PEG</a:t>
            </a:r>
            <a:endParaRPr lang="el-GR" altLang="zh-TW" smtClean="0">
              <a:solidFill>
                <a:srgbClr val="000000"/>
              </a:solidFill>
              <a:cs typeface="Arial" charset="0"/>
            </a:endParaRPr>
          </a:p>
        </p:txBody>
      </p:sp>
      <p:sp>
        <p:nvSpPr>
          <p:cNvPr id="6152" name="Oval 874"/>
          <p:cNvSpPr>
            <a:spLocks noChangeArrowheads="1"/>
          </p:cNvSpPr>
          <p:nvPr/>
        </p:nvSpPr>
        <p:spPr bwMode="auto">
          <a:xfrm>
            <a:off x="4103688" y="1879600"/>
            <a:ext cx="1050925" cy="623888"/>
          </a:xfrm>
          <a:prstGeom prst="ellipse">
            <a:avLst/>
          </a:prstGeom>
          <a:solidFill>
            <a:srgbClr val="FFFF99"/>
          </a:solidFill>
          <a:ln w="9525">
            <a:solidFill>
              <a:srgbClr val="FF6600"/>
            </a:solidFill>
            <a:round/>
            <a:headEnd/>
            <a:tailEnd/>
          </a:ln>
        </p:spPr>
        <p:txBody>
          <a:bodyPr wrap="none" anchor="ctr"/>
          <a:lstStyle>
            <a:lvl1pPr eaLnBrk="0" hangingPunct="0">
              <a:defRPr kumimoji="1" sz="2000" b="1">
                <a:solidFill>
                  <a:schemeClr val="tx1"/>
                </a:solidFill>
                <a:latin typeface="Arial" charset="0"/>
                <a:ea typeface="新細明體" charset="-120"/>
              </a:defRPr>
            </a:lvl1pPr>
            <a:lvl2pPr marL="742950" indent="-285750" eaLnBrk="0" hangingPunct="0">
              <a:defRPr kumimoji="1" sz="2000" b="1">
                <a:solidFill>
                  <a:schemeClr val="tx1"/>
                </a:solidFill>
                <a:latin typeface="Arial" charset="0"/>
                <a:ea typeface="新細明體" charset="-120"/>
              </a:defRPr>
            </a:lvl2pPr>
            <a:lvl3pPr marL="1143000" indent="-228600" eaLnBrk="0" hangingPunct="0">
              <a:defRPr kumimoji="1" sz="2000" b="1">
                <a:solidFill>
                  <a:schemeClr val="tx1"/>
                </a:solidFill>
                <a:latin typeface="Arial" charset="0"/>
                <a:ea typeface="新細明體" charset="-120"/>
              </a:defRPr>
            </a:lvl3pPr>
            <a:lvl4pPr marL="1600200" indent="-228600" eaLnBrk="0" hangingPunct="0">
              <a:defRPr kumimoji="1" sz="2000" b="1">
                <a:solidFill>
                  <a:schemeClr val="tx1"/>
                </a:solidFill>
                <a:latin typeface="Arial" charset="0"/>
                <a:ea typeface="新細明體" charset="-120"/>
              </a:defRPr>
            </a:lvl4pPr>
            <a:lvl5pPr marL="2057400" indent="-228600" eaLnBrk="0" hangingPunct="0">
              <a:defRPr kumimoji="1" sz="2000" b="1">
                <a:solidFill>
                  <a:schemeClr val="tx1"/>
                </a:solidFill>
                <a:latin typeface="Arial" charset="0"/>
                <a:ea typeface="新細明體" charset="-120"/>
              </a:defRPr>
            </a:lvl5pPr>
            <a:lvl6pPr marL="2514600" indent="-228600" eaLnBrk="0" fontAlgn="base" hangingPunct="0">
              <a:spcBef>
                <a:spcPct val="0"/>
              </a:spcBef>
              <a:spcAft>
                <a:spcPct val="0"/>
              </a:spcAft>
              <a:defRPr kumimoji="1" sz="2000" b="1">
                <a:solidFill>
                  <a:schemeClr val="tx1"/>
                </a:solidFill>
                <a:latin typeface="Arial" charset="0"/>
                <a:ea typeface="新細明體" charset="-120"/>
              </a:defRPr>
            </a:lvl6pPr>
            <a:lvl7pPr marL="2971800" indent="-228600" eaLnBrk="0" fontAlgn="base" hangingPunct="0">
              <a:spcBef>
                <a:spcPct val="0"/>
              </a:spcBef>
              <a:spcAft>
                <a:spcPct val="0"/>
              </a:spcAft>
              <a:defRPr kumimoji="1" sz="2000" b="1">
                <a:solidFill>
                  <a:schemeClr val="tx1"/>
                </a:solidFill>
                <a:latin typeface="Arial" charset="0"/>
                <a:ea typeface="新細明體" charset="-120"/>
              </a:defRPr>
            </a:lvl7pPr>
            <a:lvl8pPr marL="3429000" indent="-228600" eaLnBrk="0" fontAlgn="base" hangingPunct="0">
              <a:spcBef>
                <a:spcPct val="0"/>
              </a:spcBef>
              <a:spcAft>
                <a:spcPct val="0"/>
              </a:spcAft>
              <a:defRPr kumimoji="1" sz="2000" b="1">
                <a:solidFill>
                  <a:schemeClr val="tx1"/>
                </a:solidFill>
                <a:latin typeface="Arial" charset="0"/>
                <a:ea typeface="新細明體" charset="-120"/>
              </a:defRPr>
            </a:lvl8pPr>
            <a:lvl9pPr marL="3886200" indent="-228600" eaLnBrk="0" fontAlgn="base" hangingPunct="0">
              <a:spcBef>
                <a:spcPct val="0"/>
              </a:spcBef>
              <a:spcAft>
                <a:spcPct val="0"/>
              </a:spcAft>
              <a:defRPr kumimoji="1" sz="2000" b="1">
                <a:solidFill>
                  <a:schemeClr val="tx1"/>
                </a:solidFill>
                <a:latin typeface="Arial" charset="0"/>
                <a:ea typeface="新細明體" charset="-120"/>
              </a:defRPr>
            </a:lvl9pPr>
          </a:lstStyle>
          <a:p>
            <a:pPr algn="ctr" eaLnBrk="1" hangingPunct="1"/>
            <a:r>
              <a:rPr lang="en-US" altLang="zh-TW" sz="1800" smtClean="0">
                <a:solidFill>
                  <a:srgbClr val="000000"/>
                </a:solidFill>
                <a:ea typeface="標楷體" pitchFamily="65" charset="-120"/>
              </a:rPr>
              <a:t>Cells</a:t>
            </a:r>
          </a:p>
        </p:txBody>
      </p:sp>
      <p:grpSp>
        <p:nvGrpSpPr>
          <p:cNvPr id="12" name="Group 875"/>
          <p:cNvGrpSpPr>
            <a:grpSpLocks/>
          </p:cNvGrpSpPr>
          <p:nvPr/>
        </p:nvGrpSpPr>
        <p:grpSpPr bwMode="auto">
          <a:xfrm>
            <a:off x="4351338" y="1579563"/>
            <a:ext cx="227012" cy="339725"/>
            <a:chOff x="4014" y="1071"/>
            <a:chExt cx="136" cy="318"/>
          </a:xfrm>
        </p:grpSpPr>
        <p:sp>
          <p:nvSpPr>
            <p:cNvPr id="6617" name="Line 876"/>
            <p:cNvSpPr>
              <a:spLocks noChangeShapeType="1"/>
            </p:cNvSpPr>
            <p:nvPr/>
          </p:nvSpPr>
          <p:spPr bwMode="auto">
            <a:xfrm>
              <a:off x="4014" y="1207"/>
              <a:ext cx="91"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endParaRPr lang="zh-TW" altLang="en-US" smtClean="0">
                <a:solidFill>
                  <a:srgbClr val="000000"/>
                </a:solidFill>
                <a:ea typeface="新細明體" charset="-120"/>
              </a:endParaRPr>
            </a:p>
          </p:txBody>
        </p:sp>
        <p:grpSp>
          <p:nvGrpSpPr>
            <p:cNvPr id="13" name="Group 877"/>
            <p:cNvGrpSpPr>
              <a:grpSpLocks/>
            </p:cNvGrpSpPr>
            <p:nvPr/>
          </p:nvGrpSpPr>
          <p:grpSpPr bwMode="auto">
            <a:xfrm>
              <a:off x="4014" y="1071"/>
              <a:ext cx="136" cy="318"/>
              <a:chOff x="2034" y="1418"/>
              <a:chExt cx="104" cy="385"/>
            </a:xfrm>
          </p:grpSpPr>
          <p:grpSp>
            <p:nvGrpSpPr>
              <p:cNvPr id="14" name="Group 878"/>
              <p:cNvGrpSpPr>
                <a:grpSpLocks/>
              </p:cNvGrpSpPr>
              <p:nvPr/>
            </p:nvGrpSpPr>
            <p:grpSpPr bwMode="auto">
              <a:xfrm>
                <a:off x="2034" y="1418"/>
                <a:ext cx="94" cy="213"/>
                <a:chOff x="2034" y="1418"/>
                <a:chExt cx="94" cy="213"/>
              </a:xfrm>
            </p:grpSpPr>
            <p:grpSp>
              <p:nvGrpSpPr>
                <p:cNvPr id="15" name="Group 879"/>
                <p:cNvGrpSpPr>
                  <a:grpSpLocks/>
                </p:cNvGrpSpPr>
                <p:nvPr/>
              </p:nvGrpSpPr>
              <p:grpSpPr bwMode="auto">
                <a:xfrm>
                  <a:off x="2034" y="1418"/>
                  <a:ext cx="94" cy="213"/>
                  <a:chOff x="2034" y="1418"/>
                  <a:chExt cx="94" cy="213"/>
                </a:xfrm>
              </p:grpSpPr>
              <p:sp>
                <p:nvSpPr>
                  <p:cNvPr id="6849" name="AutoShape 880"/>
                  <p:cNvSpPr>
                    <a:spLocks noChangeArrowheads="1"/>
                  </p:cNvSpPr>
                  <p:nvPr/>
                </p:nvSpPr>
                <p:spPr bwMode="auto">
                  <a:xfrm>
                    <a:off x="2034" y="1418"/>
                    <a:ext cx="30" cy="212"/>
                  </a:xfrm>
                  <a:prstGeom prst="roundRect">
                    <a:avLst>
                      <a:gd name="adj" fmla="val 50000"/>
                    </a:avLst>
                  </a:prstGeom>
                  <a:solidFill>
                    <a:srgbClr val="00FF00"/>
                  </a:solidFill>
                  <a:ln>
                    <a:noFill/>
                  </a:ln>
                  <a:extLst>
                    <a:ext uri="{91240B29-F687-4F45-9708-019B960494DF}">
                      <a14:hiddenLine xmlns:a14="http://schemas.microsoft.com/office/drawing/2010/main" xmlns="" w="6350">
                        <a:solidFill>
                          <a:srgbClr val="000000"/>
                        </a:solidFill>
                        <a:round/>
                        <a:headEnd/>
                        <a:tailEnd/>
                      </a14:hiddenLine>
                    </a:ext>
                  </a:extLst>
                </p:spPr>
                <p:txBody>
                  <a:bodyPr/>
                  <a:lstStyle>
                    <a:lvl1pPr eaLnBrk="0" hangingPunct="0">
                      <a:defRPr kumimoji="1" sz="2000" b="1">
                        <a:solidFill>
                          <a:schemeClr val="tx1"/>
                        </a:solidFill>
                        <a:latin typeface="Arial" charset="0"/>
                        <a:ea typeface="新細明體" charset="-120"/>
                      </a:defRPr>
                    </a:lvl1pPr>
                    <a:lvl2pPr marL="742950" indent="-285750" eaLnBrk="0" hangingPunct="0">
                      <a:defRPr kumimoji="1" sz="2000" b="1">
                        <a:solidFill>
                          <a:schemeClr val="tx1"/>
                        </a:solidFill>
                        <a:latin typeface="Arial" charset="0"/>
                        <a:ea typeface="新細明體" charset="-120"/>
                      </a:defRPr>
                    </a:lvl2pPr>
                    <a:lvl3pPr marL="1143000" indent="-228600" eaLnBrk="0" hangingPunct="0">
                      <a:defRPr kumimoji="1" sz="2000" b="1">
                        <a:solidFill>
                          <a:schemeClr val="tx1"/>
                        </a:solidFill>
                        <a:latin typeface="Arial" charset="0"/>
                        <a:ea typeface="新細明體" charset="-120"/>
                      </a:defRPr>
                    </a:lvl3pPr>
                    <a:lvl4pPr marL="1600200" indent="-228600" eaLnBrk="0" hangingPunct="0">
                      <a:defRPr kumimoji="1" sz="2000" b="1">
                        <a:solidFill>
                          <a:schemeClr val="tx1"/>
                        </a:solidFill>
                        <a:latin typeface="Arial" charset="0"/>
                        <a:ea typeface="新細明體" charset="-120"/>
                      </a:defRPr>
                    </a:lvl4pPr>
                    <a:lvl5pPr marL="2057400" indent="-228600" eaLnBrk="0" hangingPunct="0">
                      <a:defRPr kumimoji="1" sz="2000" b="1">
                        <a:solidFill>
                          <a:schemeClr val="tx1"/>
                        </a:solidFill>
                        <a:latin typeface="Arial" charset="0"/>
                        <a:ea typeface="新細明體" charset="-120"/>
                      </a:defRPr>
                    </a:lvl5pPr>
                    <a:lvl6pPr marL="2514600" indent="-228600" eaLnBrk="0" fontAlgn="base" hangingPunct="0">
                      <a:spcBef>
                        <a:spcPct val="0"/>
                      </a:spcBef>
                      <a:spcAft>
                        <a:spcPct val="0"/>
                      </a:spcAft>
                      <a:defRPr kumimoji="1" sz="2000" b="1">
                        <a:solidFill>
                          <a:schemeClr val="tx1"/>
                        </a:solidFill>
                        <a:latin typeface="Arial" charset="0"/>
                        <a:ea typeface="新細明體" charset="-120"/>
                      </a:defRPr>
                    </a:lvl6pPr>
                    <a:lvl7pPr marL="2971800" indent="-228600" eaLnBrk="0" fontAlgn="base" hangingPunct="0">
                      <a:spcBef>
                        <a:spcPct val="0"/>
                      </a:spcBef>
                      <a:spcAft>
                        <a:spcPct val="0"/>
                      </a:spcAft>
                      <a:defRPr kumimoji="1" sz="2000" b="1">
                        <a:solidFill>
                          <a:schemeClr val="tx1"/>
                        </a:solidFill>
                        <a:latin typeface="Arial" charset="0"/>
                        <a:ea typeface="新細明體" charset="-120"/>
                      </a:defRPr>
                    </a:lvl7pPr>
                    <a:lvl8pPr marL="3429000" indent="-228600" eaLnBrk="0" fontAlgn="base" hangingPunct="0">
                      <a:spcBef>
                        <a:spcPct val="0"/>
                      </a:spcBef>
                      <a:spcAft>
                        <a:spcPct val="0"/>
                      </a:spcAft>
                      <a:defRPr kumimoji="1" sz="2000" b="1">
                        <a:solidFill>
                          <a:schemeClr val="tx1"/>
                        </a:solidFill>
                        <a:latin typeface="Arial" charset="0"/>
                        <a:ea typeface="新細明體" charset="-120"/>
                      </a:defRPr>
                    </a:lvl8pPr>
                    <a:lvl9pPr marL="3886200" indent="-228600" eaLnBrk="0" fontAlgn="base" hangingPunct="0">
                      <a:spcBef>
                        <a:spcPct val="0"/>
                      </a:spcBef>
                      <a:spcAft>
                        <a:spcPct val="0"/>
                      </a:spcAft>
                      <a:defRPr kumimoji="1" sz="2000" b="1">
                        <a:solidFill>
                          <a:schemeClr val="tx1"/>
                        </a:solidFill>
                        <a:latin typeface="Arial" charset="0"/>
                        <a:ea typeface="新細明體" charset="-120"/>
                      </a:defRPr>
                    </a:lvl9pPr>
                  </a:lstStyle>
                  <a:p>
                    <a:pPr eaLnBrk="1" hangingPunct="1"/>
                    <a:endParaRPr lang="zh-TW" altLang="en-US" smtClean="0">
                      <a:solidFill>
                        <a:srgbClr val="000000"/>
                      </a:solidFill>
                    </a:endParaRPr>
                  </a:p>
                </p:txBody>
              </p:sp>
              <p:sp>
                <p:nvSpPr>
                  <p:cNvPr id="6850" name="Line 881"/>
                  <p:cNvSpPr>
                    <a:spLocks noChangeShapeType="1"/>
                  </p:cNvSpPr>
                  <p:nvPr/>
                </p:nvSpPr>
                <p:spPr bwMode="auto">
                  <a:xfrm>
                    <a:off x="2034" y="141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51" name="Line 882"/>
                  <p:cNvSpPr>
                    <a:spLocks noChangeShapeType="1"/>
                  </p:cNvSpPr>
                  <p:nvPr/>
                </p:nvSpPr>
                <p:spPr bwMode="auto">
                  <a:xfrm>
                    <a:off x="2034" y="142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52" name="Line 883"/>
                  <p:cNvSpPr>
                    <a:spLocks noChangeShapeType="1"/>
                  </p:cNvSpPr>
                  <p:nvPr/>
                </p:nvSpPr>
                <p:spPr bwMode="auto">
                  <a:xfrm>
                    <a:off x="2034" y="142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53" name="Line 884"/>
                  <p:cNvSpPr>
                    <a:spLocks noChangeShapeType="1"/>
                  </p:cNvSpPr>
                  <p:nvPr/>
                </p:nvSpPr>
                <p:spPr bwMode="auto">
                  <a:xfrm>
                    <a:off x="2034" y="142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54" name="Line 885"/>
                  <p:cNvSpPr>
                    <a:spLocks noChangeShapeType="1"/>
                  </p:cNvSpPr>
                  <p:nvPr/>
                </p:nvSpPr>
                <p:spPr bwMode="auto">
                  <a:xfrm>
                    <a:off x="2034" y="142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55" name="Line 886"/>
                  <p:cNvSpPr>
                    <a:spLocks noChangeShapeType="1"/>
                  </p:cNvSpPr>
                  <p:nvPr/>
                </p:nvSpPr>
                <p:spPr bwMode="auto">
                  <a:xfrm>
                    <a:off x="2034" y="142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56" name="Line 887"/>
                  <p:cNvSpPr>
                    <a:spLocks noChangeShapeType="1"/>
                  </p:cNvSpPr>
                  <p:nvPr/>
                </p:nvSpPr>
                <p:spPr bwMode="auto">
                  <a:xfrm>
                    <a:off x="2034" y="143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57" name="Line 888"/>
                  <p:cNvSpPr>
                    <a:spLocks noChangeShapeType="1"/>
                  </p:cNvSpPr>
                  <p:nvPr/>
                </p:nvSpPr>
                <p:spPr bwMode="auto">
                  <a:xfrm>
                    <a:off x="2034" y="143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58" name="Line 889"/>
                  <p:cNvSpPr>
                    <a:spLocks noChangeShapeType="1"/>
                  </p:cNvSpPr>
                  <p:nvPr/>
                </p:nvSpPr>
                <p:spPr bwMode="auto">
                  <a:xfrm>
                    <a:off x="2034" y="143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59" name="Line 890"/>
                  <p:cNvSpPr>
                    <a:spLocks noChangeShapeType="1"/>
                  </p:cNvSpPr>
                  <p:nvPr/>
                </p:nvSpPr>
                <p:spPr bwMode="auto">
                  <a:xfrm>
                    <a:off x="2034" y="143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60" name="Line 891"/>
                  <p:cNvSpPr>
                    <a:spLocks noChangeShapeType="1"/>
                  </p:cNvSpPr>
                  <p:nvPr/>
                </p:nvSpPr>
                <p:spPr bwMode="auto">
                  <a:xfrm>
                    <a:off x="2034" y="143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61" name="Line 892"/>
                  <p:cNvSpPr>
                    <a:spLocks noChangeShapeType="1"/>
                  </p:cNvSpPr>
                  <p:nvPr/>
                </p:nvSpPr>
                <p:spPr bwMode="auto">
                  <a:xfrm>
                    <a:off x="2034" y="144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62" name="Line 893"/>
                  <p:cNvSpPr>
                    <a:spLocks noChangeShapeType="1"/>
                  </p:cNvSpPr>
                  <p:nvPr/>
                </p:nvSpPr>
                <p:spPr bwMode="auto">
                  <a:xfrm>
                    <a:off x="2034" y="144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63" name="Line 894"/>
                  <p:cNvSpPr>
                    <a:spLocks noChangeShapeType="1"/>
                  </p:cNvSpPr>
                  <p:nvPr/>
                </p:nvSpPr>
                <p:spPr bwMode="auto">
                  <a:xfrm>
                    <a:off x="2034" y="144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64" name="Line 895"/>
                  <p:cNvSpPr>
                    <a:spLocks noChangeShapeType="1"/>
                  </p:cNvSpPr>
                  <p:nvPr/>
                </p:nvSpPr>
                <p:spPr bwMode="auto">
                  <a:xfrm>
                    <a:off x="2034" y="144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65" name="Line 896"/>
                  <p:cNvSpPr>
                    <a:spLocks noChangeShapeType="1"/>
                  </p:cNvSpPr>
                  <p:nvPr/>
                </p:nvSpPr>
                <p:spPr bwMode="auto">
                  <a:xfrm>
                    <a:off x="2034" y="144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66" name="Line 897"/>
                  <p:cNvSpPr>
                    <a:spLocks noChangeShapeType="1"/>
                  </p:cNvSpPr>
                  <p:nvPr/>
                </p:nvSpPr>
                <p:spPr bwMode="auto">
                  <a:xfrm>
                    <a:off x="2034" y="145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67" name="Line 898"/>
                  <p:cNvSpPr>
                    <a:spLocks noChangeShapeType="1"/>
                  </p:cNvSpPr>
                  <p:nvPr/>
                </p:nvSpPr>
                <p:spPr bwMode="auto">
                  <a:xfrm>
                    <a:off x="2034" y="145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68" name="Line 899"/>
                  <p:cNvSpPr>
                    <a:spLocks noChangeShapeType="1"/>
                  </p:cNvSpPr>
                  <p:nvPr/>
                </p:nvSpPr>
                <p:spPr bwMode="auto">
                  <a:xfrm>
                    <a:off x="2034" y="145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69" name="Line 900"/>
                  <p:cNvSpPr>
                    <a:spLocks noChangeShapeType="1"/>
                  </p:cNvSpPr>
                  <p:nvPr/>
                </p:nvSpPr>
                <p:spPr bwMode="auto">
                  <a:xfrm>
                    <a:off x="2034" y="145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70" name="Line 901"/>
                  <p:cNvSpPr>
                    <a:spLocks noChangeShapeType="1"/>
                  </p:cNvSpPr>
                  <p:nvPr/>
                </p:nvSpPr>
                <p:spPr bwMode="auto">
                  <a:xfrm>
                    <a:off x="2034" y="145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71" name="Line 902"/>
                  <p:cNvSpPr>
                    <a:spLocks noChangeShapeType="1"/>
                  </p:cNvSpPr>
                  <p:nvPr/>
                </p:nvSpPr>
                <p:spPr bwMode="auto">
                  <a:xfrm>
                    <a:off x="2034" y="146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72" name="Line 903"/>
                  <p:cNvSpPr>
                    <a:spLocks noChangeShapeType="1"/>
                  </p:cNvSpPr>
                  <p:nvPr/>
                </p:nvSpPr>
                <p:spPr bwMode="auto">
                  <a:xfrm>
                    <a:off x="2034" y="146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73" name="Line 904"/>
                  <p:cNvSpPr>
                    <a:spLocks noChangeShapeType="1"/>
                  </p:cNvSpPr>
                  <p:nvPr/>
                </p:nvSpPr>
                <p:spPr bwMode="auto">
                  <a:xfrm>
                    <a:off x="2034" y="146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74" name="Line 905"/>
                  <p:cNvSpPr>
                    <a:spLocks noChangeShapeType="1"/>
                  </p:cNvSpPr>
                  <p:nvPr/>
                </p:nvSpPr>
                <p:spPr bwMode="auto">
                  <a:xfrm>
                    <a:off x="2034" y="146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75" name="Line 906"/>
                  <p:cNvSpPr>
                    <a:spLocks noChangeShapeType="1"/>
                  </p:cNvSpPr>
                  <p:nvPr/>
                </p:nvSpPr>
                <p:spPr bwMode="auto">
                  <a:xfrm>
                    <a:off x="2034" y="146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76" name="Line 907"/>
                  <p:cNvSpPr>
                    <a:spLocks noChangeShapeType="1"/>
                  </p:cNvSpPr>
                  <p:nvPr/>
                </p:nvSpPr>
                <p:spPr bwMode="auto">
                  <a:xfrm>
                    <a:off x="2034" y="147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77" name="Line 908"/>
                  <p:cNvSpPr>
                    <a:spLocks noChangeShapeType="1"/>
                  </p:cNvSpPr>
                  <p:nvPr/>
                </p:nvSpPr>
                <p:spPr bwMode="auto">
                  <a:xfrm>
                    <a:off x="2034" y="147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78" name="Line 909"/>
                  <p:cNvSpPr>
                    <a:spLocks noChangeShapeType="1"/>
                  </p:cNvSpPr>
                  <p:nvPr/>
                </p:nvSpPr>
                <p:spPr bwMode="auto">
                  <a:xfrm>
                    <a:off x="2034" y="147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79" name="Line 910"/>
                  <p:cNvSpPr>
                    <a:spLocks noChangeShapeType="1"/>
                  </p:cNvSpPr>
                  <p:nvPr/>
                </p:nvSpPr>
                <p:spPr bwMode="auto">
                  <a:xfrm>
                    <a:off x="2034" y="147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80" name="Line 911"/>
                  <p:cNvSpPr>
                    <a:spLocks noChangeShapeType="1"/>
                  </p:cNvSpPr>
                  <p:nvPr/>
                </p:nvSpPr>
                <p:spPr bwMode="auto">
                  <a:xfrm>
                    <a:off x="2034" y="147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81" name="Line 912"/>
                  <p:cNvSpPr>
                    <a:spLocks noChangeShapeType="1"/>
                  </p:cNvSpPr>
                  <p:nvPr/>
                </p:nvSpPr>
                <p:spPr bwMode="auto">
                  <a:xfrm>
                    <a:off x="2034" y="148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82" name="Line 913"/>
                  <p:cNvSpPr>
                    <a:spLocks noChangeShapeType="1"/>
                  </p:cNvSpPr>
                  <p:nvPr/>
                </p:nvSpPr>
                <p:spPr bwMode="auto">
                  <a:xfrm>
                    <a:off x="2034" y="148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83" name="Line 914"/>
                  <p:cNvSpPr>
                    <a:spLocks noChangeShapeType="1"/>
                  </p:cNvSpPr>
                  <p:nvPr/>
                </p:nvSpPr>
                <p:spPr bwMode="auto">
                  <a:xfrm>
                    <a:off x="2034" y="148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84" name="Line 915"/>
                  <p:cNvSpPr>
                    <a:spLocks noChangeShapeType="1"/>
                  </p:cNvSpPr>
                  <p:nvPr/>
                </p:nvSpPr>
                <p:spPr bwMode="auto">
                  <a:xfrm>
                    <a:off x="2034" y="148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85" name="Line 916"/>
                  <p:cNvSpPr>
                    <a:spLocks noChangeShapeType="1"/>
                  </p:cNvSpPr>
                  <p:nvPr/>
                </p:nvSpPr>
                <p:spPr bwMode="auto">
                  <a:xfrm>
                    <a:off x="2034" y="148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86" name="Line 917"/>
                  <p:cNvSpPr>
                    <a:spLocks noChangeShapeType="1"/>
                  </p:cNvSpPr>
                  <p:nvPr/>
                </p:nvSpPr>
                <p:spPr bwMode="auto">
                  <a:xfrm>
                    <a:off x="2034" y="149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87" name="Line 918"/>
                  <p:cNvSpPr>
                    <a:spLocks noChangeShapeType="1"/>
                  </p:cNvSpPr>
                  <p:nvPr/>
                </p:nvSpPr>
                <p:spPr bwMode="auto">
                  <a:xfrm>
                    <a:off x="2034" y="149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88" name="Line 919"/>
                  <p:cNvSpPr>
                    <a:spLocks noChangeShapeType="1"/>
                  </p:cNvSpPr>
                  <p:nvPr/>
                </p:nvSpPr>
                <p:spPr bwMode="auto">
                  <a:xfrm>
                    <a:off x="2034" y="149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89" name="Line 920"/>
                  <p:cNvSpPr>
                    <a:spLocks noChangeShapeType="1"/>
                  </p:cNvSpPr>
                  <p:nvPr/>
                </p:nvSpPr>
                <p:spPr bwMode="auto">
                  <a:xfrm>
                    <a:off x="2034" y="149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90" name="Line 921"/>
                  <p:cNvSpPr>
                    <a:spLocks noChangeShapeType="1"/>
                  </p:cNvSpPr>
                  <p:nvPr/>
                </p:nvSpPr>
                <p:spPr bwMode="auto">
                  <a:xfrm>
                    <a:off x="2034" y="149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91" name="Line 922"/>
                  <p:cNvSpPr>
                    <a:spLocks noChangeShapeType="1"/>
                  </p:cNvSpPr>
                  <p:nvPr/>
                </p:nvSpPr>
                <p:spPr bwMode="auto">
                  <a:xfrm>
                    <a:off x="2034" y="150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92" name="Line 923"/>
                  <p:cNvSpPr>
                    <a:spLocks noChangeShapeType="1"/>
                  </p:cNvSpPr>
                  <p:nvPr/>
                </p:nvSpPr>
                <p:spPr bwMode="auto">
                  <a:xfrm>
                    <a:off x="2034" y="150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93" name="Line 924"/>
                  <p:cNvSpPr>
                    <a:spLocks noChangeShapeType="1"/>
                  </p:cNvSpPr>
                  <p:nvPr/>
                </p:nvSpPr>
                <p:spPr bwMode="auto">
                  <a:xfrm>
                    <a:off x="2034" y="150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94" name="Line 925"/>
                  <p:cNvSpPr>
                    <a:spLocks noChangeShapeType="1"/>
                  </p:cNvSpPr>
                  <p:nvPr/>
                </p:nvSpPr>
                <p:spPr bwMode="auto">
                  <a:xfrm>
                    <a:off x="2034" y="150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95" name="Line 926"/>
                  <p:cNvSpPr>
                    <a:spLocks noChangeShapeType="1"/>
                  </p:cNvSpPr>
                  <p:nvPr/>
                </p:nvSpPr>
                <p:spPr bwMode="auto">
                  <a:xfrm>
                    <a:off x="2034" y="150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96" name="Line 927"/>
                  <p:cNvSpPr>
                    <a:spLocks noChangeShapeType="1"/>
                  </p:cNvSpPr>
                  <p:nvPr/>
                </p:nvSpPr>
                <p:spPr bwMode="auto">
                  <a:xfrm>
                    <a:off x="2034" y="151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97" name="Line 928"/>
                  <p:cNvSpPr>
                    <a:spLocks noChangeShapeType="1"/>
                  </p:cNvSpPr>
                  <p:nvPr/>
                </p:nvSpPr>
                <p:spPr bwMode="auto">
                  <a:xfrm>
                    <a:off x="2034" y="151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98" name="Line 929"/>
                  <p:cNvSpPr>
                    <a:spLocks noChangeShapeType="1"/>
                  </p:cNvSpPr>
                  <p:nvPr/>
                </p:nvSpPr>
                <p:spPr bwMode="auto">
                  <a:xfrm>
                    <a:off x="2034" y="151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99" name="Line 930"/>
                  <p:cNvSpPr>
                    <a:spLocks noChangeShapeType="1"/>
                  </p:cNvSpPr>
                  <p:nvPr/>
                </p:nvSpPr>
                <p:spPr bwMode="auto">
                  <a:xfrm>
                    <a:off x="2034" y="151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00" name="Line 931"/>
                  <p:cNvSpPr>
                    <a:spLocks noChangeShapeType="1"/>
                  </p:cNvSpPr>
                  <p:nvPr/>
                </p:nvSpPr>
                <p:spPr bwMode="auto">
                  <a:xfrm>
                    <a:off x="2034" y="151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01" name="Line 932"/>
                  <p:cNvSpPr>
                    <a:spLocks noChangeShapeType="1"/>
                  </p:cNvSpPr>
                  <p:nvPr/>
                </p:nvSpPr>
                <p:spPr bwMode="auto">
                  <a:xfrm>
                    <a:off x="2034" y="152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02" name="Line 933"/>
                  <p:cNvSpPr>
                    <a:spLocks noChangeShapeType="1"/>
                  </p:cNvSpPr>
                  <p:nvPr/>
                </p:nvSpPr>
                <p:spPr bwMode="auto">
                  <a:xfrm>
                    <a:off x="2034" y="152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03" name="Line 934"/>
                  <p:cNvSpPr>
                    <a:spLocks noChangeShapeType="1"/>
                  </p:cNvSpPr>
                  <p:nvPr/>
                </p:nvSpPr>
                <p:spPr bwMode="auto">
                  <a:xfrm>
                    <a:off x="2034" y="152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04" name="Line 935"/>
                  <p:cNvSpPr>
                    <a:spLocks noChangeShapeType="1"/>
                  </p:cNvSpPr>
                  <p:nvPr/>
                </p:nvSpPr>
                <p:spPr bwMode="auto">
                  <a:xfrm>
                    <a:off x="2034" y="152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05" name="Line 936"/>
                  <p:cNvSpPr>
                    <a:spLocks noChangeShapeType="1"/>
                  </p:cNvSpPr>
                  <p:nvPr/>
                </p:nvSpPr>
                <p:spPr bwMode="auto">
                  <a:xfrm>
                    <a:off x="2034" y="152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06" name="Line 937"/>
                  <p:cNvSpPr>
                    <a:spLocks noChangeShapeType="1"/>
                  </p:cNvSpPr>
                  <p:nvPr/>
                </p:nvSpPr>
                <p:spPr bwMode="auto">
                  <a:xfrm>
                    <a:off x="2034" y="153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07" name="Line 938"/>
                  <p:cNvSpPr>
                    <a:spLocks noChangeShapeType="1"/>
                  </p:cNvSpPr>
                  <p:nvPr/>
                </p:nvSpPr>
                <p:spPr bwMode="auto">
                  <a:xfrm>
                    <a:off x="2034" y="153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08" name="Line 939"/>
                  <p:cNvSpPr>
                    <a:spLocks noChangeShapeType="1"/>
                  </p:cNvSpPr>
                  <p:nvPr/>
                </p:nvSpPr>
                <p:spPr bwMode="auto">
                  <a:xfrm>
                    <a:off x="2034" y="153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09" name="Line 940"/>
                  <p:cNvSpPr>
                    <a:spLocks noChangeShapeType="1"/>
                  </p:cNvSpPr>
                  <p:nvPr/>
                </p:nvSpPr>
                <p:spPr bwMode="auto">
                  <a:xfrm>
                    <a:off x="2034" y="153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10" name="Line 941"/>
                  <p:cNvSpPr>
                    <a:spLocks noChangeShapeType="1"/>
                  </p:cNvSpPr>
                  <p:nvPr/>
                </p:nvSpPr>
                <p:spPr bwMode="auto">
                  <a:xfrm>
                    <a:off x="2034" y="153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11" name="Line 942"/>
                  <p:cNvSpPr>
                    <a:spLocks noChangeShapeType="1"/>
                  </p:cNvSpPr>
                  <p:nvPr/>
                </p:nvSpPr>
                <p:spPr bwMode="auto">
                  <a:xfrm>
                    <a:off x="2034" y="154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12" name="Line 943"/>
                  <p:cNvSpPr>
                    <a:spLocks noChangeShapeType="1"/>
                  </p:cNvSpPr>
                  <p:nvPr/>
                </p:nvSpPr>
                <p:spPr bwMode="auto">
                  <a:xfrm>
                    <a:off x="2034" y="154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13" name="Line 944"/>
                  <p:cNvSpPr>
                    <a:spLocks noChangeShapeType="1"/>
                  </p:cNvSpPr>
                  <p:nvPr/>
                </p:nvSpPr>
                <p:spPr bwMode="auto">
                  <a:xfrm>
                    <a:off x="2034" y="154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14" name="Line 945"/>
                  <p:cNvSpPr>
                    <a:spLocks noChangeShapeType="1"/>
                  </p:cNvSpPr>
                  <p:nvPr/>
                </p:nvSpPr>
                <p:spPr bwMode="auto">
                  <a:xfrm>
                    <a:off x="2034" y="154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15" name="Line 946"/>
                  <p:cNvSpPr>
                    <a:spLocks noChangeShapeType="1"/>
                  </p:cNvSpPr>
                  <p:nvPr/>
                </p:nvSpPr>
                <p:spPr bwMode="auto">
                  <a:xfrm>
                    <a:off x="2034" y="154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16" name="Line 947"/>
                  <p:cNvSpPr>
                    <a:spLocks noChangeShapeType="1"/>
                  </p:cNvSpPr>
                  <p:nvPr/>
                </p:nvSpPr>
                <p:spPr bwMode="auto">
                  <a:xfrm>
                    <a:off x="2034" y="155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17" name="Line 948"/>
                  <p:cNvSpPr>
                    <a:spLocks noChangeShapeType="1"/>
                  </p:cNvSpPr>
                  <p:nvPr/>
                </p:nvSpPr>
                <p:spPr bwMode="auto">
                  <a:xfrm>
                    <a:off x="2034" y="155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18" name="Line 949"/>
                  <p:cNvSpPr>
                    <a:spLocks noChangeShapeType="1"/>
                  </p:cNvSpPr>
                  <p:nvPr/>
                </p:nvSpPr>
                <p:spPr bwMode="auto">
                  <a:xfrm>
                    <a:off x="2034" y="155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19" name="Line 950"/>
                  <p:cNvSpPr>
                    <a:spLocks noChangeShapeType="1"/>
                  </p:cNvSpPr>
                  <p:nvPr/>
                </p:nvSpPr>
                <p:spPr bwMode="auto">
                  <a:xfrm>
                    <a:off x="2034" y="155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20" name="Line 951"/>
                  <p:cNvSpPr>
                    <a:spLocks noChangeShapeType="1"/>
                  </p:cNvSpPr>
                  <p:nvPr/>
                </p:nvSpPr>
                <p:spPr bwMode="auto">
                  <a:xfrm>
                    <a:off x="2034" y="155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21" name="Line 952"/>
                  <p:cNvSpPr>
                    <a:spLocks noChangeShapeType="1"/>
                  </p:cNvSpPr>
                  <p:nvPr/>
                </p:nvSpPr>
                <p:spPr bwMode="auto">
                  <a:xfrm>
                    <a:off x="2034" y="156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22" name="Line 953"/>
                  <p:cNvSpPr>
                    <a:spLocks noChangeShapeType="1"/>
                  </p:cNvSpPr>
                  <p:nvPr/>
                </p:nvSpPr>
                <p:spPr bwMode="auto">
                  <a:xfrm>
                    <a:off x="2034" y="156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23" name="Line 954"/>
                  <p:cNvSpPr>
                    <a:spLocks noChangeShapeType="1"/>
                  </p:cNvSpPr>
                  <p:nvPr/>
                </p:nvSpPr>
                <p:spPr bwMode="auto">
                  <a:xfrm>
                    <a:off x="2034" y="156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24" name="Line 955"/>
                  <p:cNvSpPr>
                    <a:spLocks noChangeShapeType="1"/>
                  </p:cNvSpPr>
                  <p:nvPr/>
                </p:nvSpPr>
                <p:spPr bwMode="auto">
                  <a:xfrm>
                    <a:off x="2034" y="156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25" name="Line 956"/>
                  <p:cNvSpPr>
                    <a:spLocks noChangeShapeType="1"/>
                  </p:cNvSpPr>
                  <p:nvPr/>
                </p:nvSpPr>
                <p:spPr bwMode="auto">
                  <a:xfrm>
                    <a:off x="2034" y="156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26" name="Line 957"/>
                  <p:cNvSpPr>
                    <a:spLocks noChangeShapeType="1"/>
                  </p:cNvSpPr>
                  <p:nvPr/>
                </p:nvSpPr>
                <p:spPr bwMode="auto">
                  <a:xfrm>
                    <a:off x="2034" y="157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27" name="Line 958"/>
                  <p:cNvSpPr>
                    <a:spLocks noChangeShapeType="1"/>
                  </p:cNvSpPr>
                  <p:nvPr/>
                </p:nvSpPr>
                <p:spPr bwMode="auto">
                  <a:xfrm>
                    <a:off x="2034" y="157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28" name="Line 959"/>
                  <p:cNvSpPr>
                    <a:spLocks noChangeShapeType="1"/>
                  </p:cNvSpPr>
                  <p:nvPr/>
                </p:nvSpPr>
                <p:spPr bwMode="auto">
                  <a:xfrm>
                    <a:off x="2034" y="157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29" name="Line 960"/>
                  <p:cNvSpPr>
                    <a:spLocks noChangeShapeType="1"/>
                  </p:cNvSpPr>
                  <p:nvPr/>
                </p:nvSpPr>
                <p:spPr bwMode="auto">
                  <a:xfrm>
                    <a:off x="2034" y="157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30" name="Line 961"/>
                  <p:cNvSpPr>
                    <a:spLocks noChangeShapeType="1"/>
                  </p:cNvSpPr>
                  <p:nvPr/>
                </p:nvSpPr>
                <p:spPr bwMode="auto">
                  <a:xfrm>
                    <a:off x="2034" y="157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31" name="Line 962"/>
                  <p:cNvSpPr>
                    <a:spLocks noChangeShapeType="1"/>
                  </p:cNvSpPr>
                  <p:nvPr/>
                </p:nvSpPr>
                <p:spPr bwMode="auto">
                  <a:xfrm>
                    <a:off x="2034" y="158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32" name="Line 963"/>
                  <p:cNvSpPr>
                    <a:spLocks noChangeShapeType="1"/>
                  </p:cNvSpPr>
                  <p:nvPr/>
                </p:nvSpPr>
                <p:spPr bwMode="auto">
                  <a:xfrm>
                    <a:off x="2034" y="158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33" name="Line 964"/>
                  <p:cNvSpPr>
                    <a:spLocks noChangeShapeType="1"/>
                  </p:cNvSpPr>
                  <p:nvPr/>
                </p:nvSpPr>
                <p:spPr bwMode="auto">
                  <a:xfrm>
                    <a:off x="2034" y="158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34" name="Line 965"/>
                  <p:cNvSpPr>
                    <a:spLocks noChangeShapeType="1"/>
                  </p:cNvSpPr>
                  <p:nvPr/>
                </p:nvSpPr>
                <p:spPr bwMode="auto">
                  <a:xfrm>
                    <a:off x="2034" y="158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35" name="Line 966"/>
                  <p:cNvSpPr>
                    <a:spLocks noChangeShapeType="1"/>
                  </p:cNvSpPr>
                  <p:nvPr/>
                </p:nvSpPr>
                <p:spPr bwMode="auto">
                  <a:xfrm>
                    <a:off x="2034" y="158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36" name="Line 967"/>
                  <p:cNvSpPr>
                    <a:spLocks noChangeShapeType="1"/>
                  </p:cNvSpPr>
                  <p:nvPr/>
                </p:nvSpPr>
                <p:spPr bwMode="auto">
                  <a:xfrm>
                    <a:off x="2034" y="159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37" name="Line 968"/>
                  <p:cNvSpPr>
                    <a:spLocks noChangeShapeType="1"/>
                  </p:cNvSpPr>
                  <p:nvPr/>
                </p:nvSpPr>
                <p:spPr bwMode="auto">
                  <a:xfrm>
                    <a:off x="2034" y="159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38" name="Line 969"/>
                  <p:cNvSpPr>
                    <a:spLocks noChangeShapeType="1"/>
                  </p:cNvSpPr>
                  <p:nvPr/>
                </p:nvSpPr>
                <p:spPr bwMode="auto">
                  <a:xfrm>
                    <a:off x="2034" y="159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39" name="Line 970"/>
                  <p:cNvSpPr>
                    <a:spLocks noChangeShapeType="1"/>
                  </p:cNvSpPr>
                  <p:nvPr/>
                </p:nvSpPr>
                <p:spPr bwMode="auto">
                  <a:xfrm>
                    <a:off x="2034" y="159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40" name="Line 971"/>
                  <p:cNvSpPr>
                    <a:spLocks noChangeShapeType="1"/>
                  </p:cNvSpPr>
                  <p:nvPr/>
                </p:nvSpPr>
                <p:spPr bwMode="auto">
                  <a:xfrm>
                    <a:off x="2034" y="159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41" name="Line 972"/>
                  <p:cNvSpPr>
                    <a:spLocks noChangeShapeType="1"/>
                  </p:cNvSpPr>
                  <p:nvPr/>
                </p:nvSpPr>
                <p:spPr bwMode="auto">
                  <a:xfrm>
                    <a:off x="2034" y="160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42" name="Line 973"/>
                  <p:cNvSpPr>
                    <a:spLocks noChangeShapeType="1"/>
                  </p:cNvSpPr>
                  <p:nvPr/>
                </p:nvSpPr>
                <p:spPr bwMode="auto">
                  <a:xfrm>
                    <a:off x="2034" y="160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43" name="Line 974"/>
                  <p:cNvSpPr>
                    <a:spLocks noChangeShapeType="1"/>
                  </p:cNvSpPr>
                  <p:nvPr/>
                </p:nvSpPr>
                <p:spPr bwMode="auto">
                  <a:xfrm>
                    <a:off x="2034" y="160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44" name="Line 975"/>
                  <p:cNvSpPr>
                    <a:spLocks noChangeShapeType="1"/>
                  </p:cNvSpPr>
                  <p:nvPr/>
                </p:nvSpPr>
                <p:spPr bwMode="auto">
                  <a:xfrm>
                    <a:off x="2034" y="160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45" name="Line 976"/>
                  <p:cNvSpPr>
                    <a:spLocks noChangeShapeType="1"/>
                  </p:cNvSpPr>
                  <p:nvPr/>
                </p:nvSpPr>
                <p:spPr bwMode="auto">
                  <a:xfrm>
                    <a:off x="2034" y="160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46" name="Line 977"/>
                  <p:cNvSpPr>
                    <a:spLocks noChangeShapeType="1"/>
                  </p:cNvSpPr>
                  <p:nvPr/>
                </p:nvSpPr>
                <p:spPr bwMode="auto">
                  <a:xfrm>
                    <a:off x="2034" y="161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47" name="Line 978"/>
                  <p:cNvSpPr>
                    <a:spLocks noChangeShapeType="1"/>
                  </p:cNvSpPr>
                  <p:nvPr/>
                </p:nvSpPr>
                <p:spPr bwMode="auto">
                  <a:xfrm>
                    <a:off x="2034" y="161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48" name="Line 979"/>
                  <p:cNvSpPr>
                    <a:spLocks noChangeShapeType="1"/>
                  </p:cNvSpPr>
                  <p:nvPr/>
                </p:nvSpPr>
                <p:spPr bwMode="auto">
                  <a:xfrm>
                    <a:off x="2034" y="161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49" name="Line 980"/>
                  <p:cNvSpPr>
                    <a:spLocks noChangeShapeType="1"/>
                  </p:cNvSpPr>
                  <p:nvPr/>
                </p:nvSpPr>
                <p:spPr bwMode="auto">
                  <a:xfrm>
                    <a:off x="2034" y="161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50" name="Line 981"/>
                  <p:cNvSpPr>
                    <a:spLocks noChangeShapeType="1"/>
                  </p:cNvSpPr>
                  <p:nvPr/>
                </p:nvSpPr>
                <p:spPr bwMode="auto">
                  <a:xfrm>
                    <a:off x="2034" y="161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51" name="Line 982"/>
                  <p:cNvSpPr>
                    <a:spLocks noChangeShapeType="1"/>
                  </p:cNvSpPr>
                  <p:nvPr/>
                </p:nvSpPr>
                <p:spPr bwMode="auto">
                  <a:xfrm>
                    <a:off x="2034" y="162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52" name="Line 983"/>
                  <p:cNvSpPr>
                    <a:spLocks noChangeShapeType="1"/>
                  </p:cNvSpPr>
                  <p:nvPr/>
                </p:nvSpPr>
                <p:spPr bwMode="auto">
                  <a:xfrm>
                    <a:off x="2034" y="162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53" name="Line 984"/>
                  <p:cNvSpPr>
                    <a:spLocks noChangeShapeType="1"/>
                  </p:cNvSpPr>
                  <p:nvPr/>
                </p:nvSpPr>
                <p:spPr bwMode="auto">
                  <a:xfrm>
                    <a:off x="2034" y="162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54" name="Line 985"/>
                  <p:cNvSpPr>
                    <a:spLocks noChangeShapeType="1"/>
                  </p:cNvSpPr>
                  <p:nvPr/>
                </p:nvSpPr>
                <p:spPr bwMode="auto">
                  <a:xfrm>
                    <a:off x="2034" y="162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55" name="Line 986"/>
                  <p:cNvSpPr>
                    <a:spLocks noChangeShapeType="1"/>
                  </p:cNvSpPr>
                  <p:nvPr/>
                </p:nvSpPr>
                <p:spPr bwMode="auto">
                  <a:xfrm>
                    <a:off x="2034" y="162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56" name="Line 987"/>
                  <p:cNvSpPr>
                    <a:spLocks noChangeShapeType="1"/>
                  </p:cNvSpPr>
                  <p:nvPr/>
                </p:nvSpPr>
                <p:spPr bwMode="auto">
                  <a:xfrm>
                    <a:off x="2034" y="163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57" name="AutoShape 988"/>
                  <p:cNvSpPr>
                    <a:spLocks noChangeArrowheads="1"/>
                  </p:cNvSpPr>
                  <p:nvPr/>
                </p:nvSpPr>
                <p:spPr bwMode="auto">
                  <a:xfrm>
                    <a:off x="2034" y="1418"/>
                    <a:ext cx="30" cy="212"/>
                  </a:xfrm>
                  <a:prstGeom prst="roundRect">
                    <a:avLst>
                      <a:gd name="adj" fmla="val 50000"/>
                    </a:avLst>
                  </a:prstGeom>
                  <a:solidFill>
                    <a:srgbClr val="00FF00"/>
                  </a:solidFill>
                  <a:ln>
                    <a:noFill/>
                  </a:ln>
                  <a:extLst>
                    <a:ext uri="{91240B29-F687-4F45-9708-019B960494DF}">
                      <a14:hiddenLine xmlns:a14="http://schemas.microsoft.com/office/drawing/2010/main" xmlns="" w="6350">
                        <a:solidFill>
                          <a:srgbClr val="000000"/>
                        </a:solidFill>
                        <a:round/>
                        <a:headEnd/>
                        <a:tailEnd/>
                      </a14:hiddenLine>
                    </a:ext>
                  </a:extLst>
                </p:spPr>
                <p:txBody>
                  <a:bodyPr/>
                  <a:lstStyle>
                    <a:lvl1pPr eaLnBrk="0" hangingPunct="0">
                      <a:defRPr kumimoji="1" sz="2000" b="1">
                        <a:solidFill>
                          <a:schemeClr val="tx1"/>
                        </a:solidFill>
                        <a:latin typeface="Arial" charset="0"/>
                        <a:ea typeface="新細明體" charset="-120"/>
                      </a:defRPr>
                    </a:lvl1pPr>
                    <a:lvl2pPr marL="742950" indent="-285750" eaLnBrk="0" hangingPunct="0">
                      <a:defRPr kumimoji="1" sz="2000" b="1">
                        <a:solidFill>
                          <a:schemeClr val="tx1"/>
                        </a:solidFill>
                        <a:latin typeface="Arial" charset="0"/>
                        <a:ea typeface="新細明體" charset="-120"/>
                      </a:defRPr>
                    </a:lvl2pPr>
                    <a:lvl3pPr marL="1143000" indent="-228600" eaLnBrk="0" hangingPunct="0">
                      <a:defRPr kumimoji="1" sz="2000" b="1">
                        <a:solidFill>
                          <a:schemeClr val="tx1"/>
                        </a:solidFill>
                        <a:latin typeface="Arial" charset="0"/>
                        <a:ea typeface="新細明體" charset="-120"/>
                      </a:defRPr>
                    </a:lvl3pPr>
                    <a:lvl4pPr marL="1600200" indent="-228600" eaLnBrk="0" hangingPunct="0">
                      <a:defRPr kumimoji="1" sz="2000" b="1">
                        <a:solidFill>
                          <a:schemeClr val="tx1"/>
                        </a:solidFill>
                        <a:latin typeface="Arial" charset="0"/>
                        <a:ea typeface="新細明體" charset="-120"/>
                      </a:defRPr>
                    </a:lvl4pPr>
                    <a:lvl5pPr marL="2057400" indent="-228600" eaLnBrk="0" hangingPunct="0">
                      <a:defRPr kumimoji="1" sz="2000" b="1">
                        <a:solidFill>
                          <a:schemeClr val="tx1"/>
                        </a:solidFill>
                        <a:latin typeface="Arial" charset="0"/>
                        <a:ea typeface="新細明體" charset="-120"/>
                      </a:defRPr>
                    </a:lvl5pPr>
                    <a:lvl6pPr marL="2514600" indent="-228600" eaLnBrk="0" fontAlgn="base" hangingPunct="0">
                      <a:spcBef>
                        <a:spcPct val="0"/>
                      </a:spcBef>
                      <a:spcAft>
                        <a:spcPct val="0"/>
                      </a:spcAft>
                      <a:defRPr kumimoji="1" sz="2000" b="1">
                        <a:solidFill>
                          <a:schemeClr val="tx1"/>
                        </a:solidFill>
                        <a:latin typeface="Arial" charset="0"/>
                        <a:ea typeface="新細明體" charset="-120"/>
                      </a:defRPr>
                    </a:lvl6pPr>
                    <a:lvl7pPr marL="2971800" indent="-228600" eaLnBrk="0" fontAlgn="base" hangingPunct="0">
                      <a:spcBef>
                        <a:spcPct val="0"/>
                      </a:spcBef>
                      <a:spcAft>
                        <a:spcPct val="0"/>
                      </a:spcAft>
                      <a:defRPr kumimoji="1" sz="2000" b="1">
                        <a:solidFill>
                          <a:schemeClr val="tx1"/>
                        </a:solidFill>
                        <a:latin typeface="Arial" charset="0"/>
                        <a:ea typeface="新細明體" charset="-120"/>
                      </a:defRPr>
                    </a:lvl7pPr>
                    <a:lvl8pPr marL="3429000" indent="-228600" eaLnBrk="0" fontAlgn="base" hangingPunct="0">
                      <a:spcBef>
                        <a:spcPct val="0"/>
                      </a:spcBef>
                      <a:spcAft>
                        <a:spcPct val="0"/>
                      </a:spcAft>
                      <a:defRPr kumimoji="1" sz="2000" b="1">
                        <a:solidFill>
                          <a:schemeClr val="tx1"/>
                        </a:solidFill>
                        <a:latin typeface="Arial" charset="0"/>
                        <a:ea typeface="新細明體" charset="-120"/>
                      </a:defRPr>
                    </a:lvl8pPr>
                    <a:lvl9pPr marL="3886200" indent="-228600" eaLnBrk="0" fontAlgn="base" hangingPunct="0">
                      <a:spcBef>
                        <a:spcPct val="0"/>
                      </a:spcBef>
                      <a:spcAft>
                        <a:spcPct val="0"/>
                      </a:spcAft>
                      <a:defRPr kumimoji="1" sz="2000" b="1">
                        <a:solidFill>
                          <a:schemeClr val="tx1"/>
                        </a:solidFill>
                        <a:latin typeface="Arial" charset="0"/>
                        <a:ea typeface="新細明體" charset="-120"/>
                      </a:defRPr>
                    </a:lvl9pPr>
                  </a:lstStyle>
                  <a:p>
                    <a:pPr eaLnBrk="1" hangingPunct="1"/>
                    <a:endParaRPr lang="zh-TW" altLang="en-US" smtClean="0">
                      <a:solidFill>
                        <a:srgbClr val="000000"/>
                      </a:solidFill>
                    </a:endParaRPr>
                  </a:p>
                </p:txBody>
              </p:sp>
              <p:sp>
                <p:nvSpPr>
                  <p:cNvPr id="6958" name="AutoShape 989"/>
                  <p:cNvSpPr>
                    <a:spLocks noChangeArrowheads="1"/>
                  </p:cNvSpPr>
                  <p:nvPr/>
                </p:nvSpPr>
                <p:spPr bwMode="auto">
                  <a:xfrm>
                    <a:off x="2100" y="1418"/>
                    <a:ext cx="28" cy="212"/>
                  </a:xfrm>
                  <a:prstGeom prst="roundRect">
                    <a:avLst>
                      <a:gd name="adj" fmla="val 50000"/>
                    </a:avLst>
                  </a:prstGeom>
                  <a:solidFill>
                    <a:srgbClr val="00FF00"/>
                  </a:solidFill>
                  <a:ln>
                    <a:noFill/>
                  </a:ln>
                  <a:extLst>
                    <a:ext uri="{91240B29-F687-4F45-9708-019B960494DF}">
                      <a14:hiddenLine xmlns:a14="http://schemas.microsoft.com/office/drawing/2010/main" xmlns="" w="6350">
                        <a:solidFill>
                          <a:srgbClr val="000000"/>
                        </a:solidFill>
                        <a:round/>
                        <a:headEnd/>
                        <a:tailEnd/>
                      </a14:hiddenLine>
                    </a:ext>
                  </a:extLst>
                </p:spPr>
                <p:txBody>
                  <a:bodyPr/>
                  <a:lstStyle>
                    <a:lvl1pPr eaLnBrk="0" hangingPunct="0">
                      <a:defRPr kumimoji="1" sz="2000" b="1">
                        <a:solidFill>
                          <a:schemeClr val="tx1"/>
                        </a:solidFill>
                        <a:latin typeface="Arial" charset="0"/>
                        <a:ea typeface="新細明體" charset="-120"/>
                      </a:defRPr>
                    </a:lvl1pPr>
                    <a:lvl2pPr marL="742950" indent="-285750" eaLnBrk="0" hangingPunct="0">
                      <a:defRPr kumimoji="1" sz="2000" b="1">
                        <a:solidFill>
                          <a:schemeClr val="tx1"/>
                        </a:solidFill>
                        <a:latin typeface="Arial" charset="0"/>
                        <a:ea typeface="新細明體" charset="-120"/>
                      </a:defRPr>
                    </a:lvl2pPr>
                    <a:lvl3pPr marL="1143000" indent="-228600" eaLnBrk="0" hangingPunct="0">
                      <a:defRPr kumimoji="1" sz="2000" b="1">
                        <a:solidFill>
                          <a:schemeClr val="tx1"/>
                        </a:solidFill>
                        <a:latin typeface="Arial" charset="0"/>
                        <a:ea typeface="新細明體" charset="-120"/>
                      </a:defRPr>
                    </a:lvl3pPr>
                    <a:lvl4pPr marL="1600200" indent="-228600" eaLnBrk="0" hangingPunct="0">
                      <a:defRPr kumimoji="1" sz="2000" b="1">
                        <a:solidFill>
                          <a:schemeClr val="tx1"/>
                        </a:solidFill>
                        <a:latin typeface="Arial" charset="0"/>
                        <a:ea typeface="新細明體" charset="-120"/>
                      </a:defRPr>
                    </a:lvl4pPr>
                    <a:lvl5pPr marL="2057400" indent="-228600" eaLnBrk="0" hangingPunct="0">
                      <a:defRPr kumimoji="1" sz="2000" b="1">
                        <a:solidFill>
                          <a:schemeClr val="tx1"/>
                        </a:solidFill>
                        <a:latin typeface="Arial" charset="0"/>
                        <a:ea typeface="新細明體" charset="-120"/>
                      </a:defRPr>
                    </a:lvl5pPr>
                    <a:lvl6pPr marL="2514600" indent="-228600" eaLnBrk="0" fontAlgn="base" hangingPunct="0">
                      <a:spcBef>
                        <a:spcPct val="0"/>
                      </a:spcBef>
                      <a:spcAft>
                        <a:spcPct val="0"/>
                      </a:spcAft>
                      <a:defRPr kumimoji="1" sz="2000" b="1">
                        <a:solidFill>
                          <a:schemeClr val="tx1"/>
                        </a:solidFill>
                        <a:latin typeface="Arial" charset="0"/>
                        <a:ea typeface="新細明體" charset="-120"/>
                      </a:defRPr>
                    </a:lvl6pPr>
                    <a:lvl7pPr marL="2971800" indent="-228600" eaLnBrk="0" fontAlgn="base" hangingPunct="0">
                      <a:spcBef>
                        <a:spcPct val="0"/>
                      </a:spcBef>
                      <a:spcAft>
                        <a:spcPct val="0"/>
                      </a:spcAft>
                      <a:defRPr kumimoji="1" sz="2000" b="1">
                        <a:solidFill>
                          <a:schemeClr val="tx1"/>
                        </a:solidFill>
                        <a:latin typeface="Arial" charset="0"/>
                        <a:ea typeface="新細明體" charset="-120"/>
                      </a:defRPr>
                    </a:lvl7pPr>
                    <a:lvl8pPr marL="3429000" indent="-228600" eaLnBrk="0" fontAlgn="base" hangingPunct="0">
                      <a:spcBef>
                        <a:spcPct val="0"/>
                      </a:spcBef>
                      <a:spcAft>
                        <a:spcPct val="0"/>
                      </a:spcAft>
                      <a:defRPr kumimoji="1" sz="2000" b="1">
                        <a:solidFill>
                          <a:schemeClr val="tx1"/>
                        </a:solidFill>
                        <a:latin typeface="Arial" charset="0"/>
                        <a:ea typeface="新細明體" charset="-120"/>
                      </a:defRPr>
                    </a:lvl8pPr>
                    <a:lvl9pPr marL="3886200" indent="-228600" eaLnBrk="0" fontAlgn="base" hangingPunct="0">
                      <a:spcBef>
                        <a:spcPct val="0"/>
                      </a:spcBef>
                      <a:spcAft>
                        <a:spcPct val="0"/>
                      </a:spcAft>
                      <a:defRPr kumimoji="1" sz="2000" b="1">
                        <a:solidFill>
                          <a:schemeClr val="tx1"/>
                        </a:solidFill>
                        <a:latin typeface="Arial" charset="0"/>
                        <a:ea typeface="新細明體" charset="-120"/>
                      </a:defRPr>
                    </a:lvl9pPr>
                  </a:lstStyle>
                  <a:p>
                    <a:pPr eaLnBrk="1" hangingPunct="1"/>
                    <a:endParaRPr lang="zh-TW" altLang="en-US" smtClean="0">
                      <a:solidFill>
                        <a:srgbClr val="000000"/>
                      </a:solidFill>
                    </a:endParaRPr>
                  </a:p>
                </p:txBody>
              </p:sp>
              <p:sp>
                <p:nvSpPr>
                  <p:cNvPr id="6959" name="Line 990"/>
                  <p:cNvSpPr>
                    <a:spLocks noChangeShapeType="1"/>
                  </p:cNvSpPr>
                  <p:nvPr/>
                </p:nvSpPr>
                <p:spPr bwMode="auto">
                  <a:xfrm>
                    <a:off x="2100" y="141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60" name="Line 991"/>
                  <p:cNvSpPr>
                    <a:spLocks noChangeShapeType="1"/>
                  </p:cNvSpPr>
                  <p:nvPr/>
                </p:nvSpPr>
                <p:spPr bwMode="auto">
                  <a:xfrm>
                    <a:off x="2100" y="142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61" name="Line 992"/>
                  <p:cNvSpPr>
                    <a:spLocks noChangeShapeType="1"/>
                  </p:cNvSpPr>
                  <p:nvPr/>
                </p:nvSpPr>
                <p:spPr bwMode="auto">
                  <a:xfrm>
                    <a:off x="2100" y="142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62" name="Line 993"/>
                  <p:cNvSpPr>
                    <a:spLocks noChangeShapeType="1"/>
                  </p:cNvSpPr>
                  <p:nvPr/>
                </p:nvSpPr>
                <p:spPr bwMode="auto">
                  <a:xfrm>
                    <a:off x="2100" y="142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63" name="Line 994"/>
                  <p:cNvSpPr>
                    <a:spLocks noChangeShapeType="1"/>
                  </p:cNvSpPr>
                  <p:nvPr/>
                </p:nvSpPr>
                <p:spPr bwMode="auto">
                  <a:xfrm>
                    <a:off x="2100" y="142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64" name="Line 995"/>
                  <p:cNvSpPr>
                    <a:spLocks noChangeShapeType="1"/>
                  </p:cNvSpPr>
                  <p:nvPr/>
                </p:nvSpPr>
                <p:spPr bwMode="auto">
                  <a:xfrm>
                    <a:off x="2100" y="142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65" name="Line 996"/>
                  <p:cNvSpPr>
                    <a:spLocks noChangeShapeType="1"/>
                  </p:cNvSpPr>
                  <p:nvPr/>
                </p:nvSpPr>
                <p:spPr bwMode="auto">
                  <a:xfrm>
                    <a:off x="2100" y="143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66" name="Line 997"/>
                  <p:cNvSpPr>
                    <a:spLocks noChangeShapeType="1"/>
                  </p:cNvSpPr>
                  <p:nvPr/>
                </p:nvSpPr>
                <p:spPr bwMode="auto">
                  <a:xfrm>
                    <a:off x="2100" y="143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67" name="Line 998"/>
                  <p:cNvSpPr>
                    <a:spLocks noChangeShapeType="1"/>
                  </p:cNvSpPr>
                  <p:nvPr/>
                </p:nvSpPr>
                <p:spPr bwMode="auto">
                  <a:xfrm>
                    <a:off x="2100" y="143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68" name="Line 999"/>
                  <p:cNvSpPr>
                    <a:spLocks noChangeShapeType="1"/>
                  </p:cNvSpPr>
                  <p:nvPr/>
                </p:nvSpPr>
                <p:spPr bwMode="auto">
                  <a:xfrm>
                    <a:off x="2100" y="143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69" name="Line 1000"/>
                  <p:cNvSpPr>
                    <a:spLocks noChangeShapeType="1"/>
                  </p:cNvSpPr>
                  <p:nvPr/>
                </p:nvSpPr>
                <p:spPr bwMode="auto">
                  <a:xfrm>
                    <a:off x="2100" y="143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70" name="Line 1001"/>
                  <p:cNvSpPr>
                    <a:spLocks noChangeShapeType="1"/>
                  </p:cNvSpPr>
                  <p:nvPr/>
                </p:nvSpPr>
                <p:spPr bwMode="auto">
                  <a:xfrm>
                    <a:off x="2100" y="144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71" name="Line 1002"/>
                  <p:cNvSpPr>
                    <a:spLocks noChangeShapeType="1"/>
                  </p:cNvSpPr>
                  <p:nvPr/>
                </p:nvSpPr>
                <p:spPr bwMode="auto">
                  <a:xfrm>
                    <a:off x="2100" y="144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72" name="Line 1003"/>
                  <p:cNvSpPr>
                    <a:spLocks noChangeShapeType="1"/>
                  </p:cNvSpPr>
                  <p:nvPr/>
                </p:nvSpPr>
                <p:spPr bwMode="auto">
                  <a:xfrm>
                    <a:off x="2100" y="144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73" name="Line 1004"/>
                  <p:cNvSpPr>
                    <a:spLocks noChangeShapeType="1"/>
                  </p:cNvSpPr>
                  <p:nvPr/>
                </p:nvSpPr>
                <p:spPr bwMode="auto">
                  <a:xfrm>
                    <a:off x="2100" y="144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74" name="Line 1005"/>
                  <p:cNvSpPr>
                    <a:spLocks noChangeShapeType="1"/>
                  </p:cNvSpPr>
                  <p:nvPr/>
                </p:nvSpPr>
                <p:spPr bwMode="auto">
                  <a:xfrm>
                    <a:off x="2100" y="144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75" name="Line 1006"/>
                  <p:cNvSpPr>
                    <a:spLocks noChangeShapeType="1"/>
                  </p:cNvSpPr>
                  <p:nvPr/>
                </p:nvSpPr>
                <p:spPr bwMode="auto">
                  <a:xfrm>
                    <a:off x="2100" y="145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76" name="Line 1007"/>
                  <p:cNvSpPr>
                    <a:spLocks noChangeShapeType="1"/>
                  </p:cNvSpPr>
                  <p:nvPr/>
                </p:nvSpPr>
                <p:spPr bwMode="auto">
                  <a:xfrm>
                    <a:off x="2100" y="145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77" name="Line 1008"/>
                  <p:cNvSpPr>
                    <a:spLocks noChangeShapeType="1"/>
                  </p:cNvSpPr>
                  <p:nvPr/>
                </p:nvSpPr>
                <p:spPr bwMode="auto">
                  <a:xfrm>
                    <a:off x="2100" y="145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78" name="Line 1009"/>
                  <p:cNvSpPr>
                    <a:spLocks noChangeShapeType="1"/>
                  </p:cNvSpPr>
                  <p:nvPr/>
                </p:nvSpPr>
                <p:spPr bwMode="auto">
                  <a:xfrm>
                    <a:off x="2100" y="145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79" name="Line 1010"/>
                  <p:cNvSpPr>
                    <a:spLocks noChangeShapeType="1"/>
                  </p:cNvSpPr>
                  <p:nvPr/>
                </p:nvSpPr>
                <p:spPr bwMode="auto">
                  <a:xfrm>
                    <a:off x="2100" y="145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80" name="Line 1011"/>
                  <p:cNvSpPr>
                    <a:spLocks noChangeShapeType="1"/>
                  </p:cNvSpPr>
                  <p:nvPr/>
                </p:nvSpPr>
                <p:spPr bwMode="auto">
                  <a:xfrm>
                    <a:off x="2100" y="146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81" name="Line 1012"/>
                  <p:cNvSpPr>
                    <a:spLocks noChangeShapeType="1"/>
                  </p:cNvSpPr>
                  <p:nvPr/>
                </p:nvSpPr>
                <p:spPr bwMode="auto">
                  <a:xfrm>
                    <a:off x="2100" y="146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82" name="Line 1013"/>
                  <p:cNvSpPr>
                    <a:spLocks noChangeShapeType="1"/>
                  </p:cNvSpPr>
                  <p:nvPr/>
                </p:nvSpPr>
                <p:spPr bwMode="auto">
                  <a:xfrm>
                    <a:off x="2100" y="146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83" name="Line 1014"/>
                  <p:cNvSpPr>
                    <a:spLocks noChangeShapeType="1"/>
                  </p:cNvSpPr>
                  <p:nvPr/>
                </p:nvSpPr>
                <p:spPr bwMode="auto">
                  <a:xfrm>
                    <a:off x="2100" y="146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84" name="Line 1015"/>
                  <p:cNvSpPr>
                    <a:spLocks noChangeShapeType="1"/>
                  </p:cNvSpPr>
                  <p:nvPr/>
                </p:nvSpPr>
                <p:spPr bwMode="auto">
                  <a:xfrm>
                    <a:off x="2100" y="146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85" name="Line 1016"/>
                  <p:cNvSpPr>
                    <a:spLocks noChangeShapeType="1"/>
                  </p:cNvSpPr>
                  <p:nvPr/>
                </p:nvSpPr>
                <p:spPr bwMode="auto">
                  <a:xfrm>
                    <a:off x="2100" y="147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86" name="Line 1017"/>
                  <p:cNvSpPr>
                    <a:spLocks noChangeShapeType="1"/>
                  </p:cNvSpPr>
                  <p:nvPr/>
                </p:nvSpPr>
                <p:spPr bwMode="auto">
                  <a:xfrm>
                    <a:off x="2100" y="147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87" name="Line 1018"/>
                  <p:cNvSpPr>
                    <a:spLocks noChangeShapeType="1"/>
                  </p:cNvSpPr>
                  <p:nvPr/>
                </p:nvSpPr>
                <p:spPr bwMode="auto">
                  <a:xfrm>
                    <a:off x="2100" y="147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88" name="Line 1019"/>
                  <p:cNvSpPr>
                    <a:spLocks noChangeShapeType="1"/>
                  </p:cNvSpPr>
                  <p:nvPr/>
                </p:nvSpPr>
                <p:spPr bwMode="auto">
                  <a:xfrm>
                    <a:off x="2100" y="147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89" name="Line 1020"/>
                  <p:cNvSpPr>
                    <a:spLocks noChangeShapeType="1"/>
                  </p:cNvSpPr>
                  <p:nvPr/>
                </p:nvSpPr>
                <p:spPr bwMode="auto">
                  <a:xfrm>
                    <a:off x="2100" y="147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90" name="Line 1021"/>
                  <p:cNvSpPr>
                    <a:spLocks noChangeShapeType="1"/>
                  </p:cNvSpPr>
                  <p:nvPr/>
                </p:nvSpPr>
                <p:spPr bwMode="auto">
                  <a:xfrm>
                    <a:off x="2100" y="148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91" name="Line 1022"/>
                  <p:cNvSpPr>
                    <a:spLocks noChangeShapeType="1"/>
                  </p:cNvSpPr>
                  <p:nvPr/>
                </p:nvSpPr>
                <p:spPr bwMode="auto">
                  <a:xfrm>
                    <a:off x="2100" y="148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92" name="Line 1023"/>
                  <p:cNvSpPr>
                    <a:spLocks noChangeShapeType="1"/>
                  </p:cNvSpPr>
                  <p:nvPr/>
                </p:nvSpPr>
                <p:spPr bwMode="auto">
                  <a:xfrm>
                    <a:off x="2100" y="148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93" name="Line 1024"/>
                  <p:cNvSpPr>
                    <a:spLocks noChangeShapeType="1"/>
                  </p:cNvSpPr>
                  <p:nvPr/>
                </p:nvSpPr>
                <p:spPr bwMode="auto">
                  <a:xfrm>
                    <a:off x="2100" y="148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94" name="Line 1025"/>
                  <p:cNvSpPr>
                    <a:spLocks noChangeShapeType="1"/>
                  </p:cNvSpPr>
                  <p:nvPr/>
                </p:nvSpPr>
                <p:spPr bwMode="auto">
                  <a:xfrm>
                    <a:off x="2100" y="148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95" name="Line 1026"/>
                  <p:cNvSpPr>
                    <a:spLocks noChangeShapeType="1"/>
                  </p:cNvSpPr>
                  <p:nvPr/>
                </p:nvSpPr>
                <p:spPr bwMode="auto">
                  <a:xfrm>
                    <a:off x="2100" y="149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96" name="Line 1027"/>
                  <p:cNvSpPr>
                    <a:spLocks noChangeShapeType="1"/>
                  </p:cNvSpPr>
                  <p:nvPr/>
                </p:nvSpPr>
                <p:spPr bwMode="auto">
                  <a:xfrm>
                    <a:off x="2100" y="149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97" name="Line 1028"/>
                  <p:cNvSpPr>
                    <a:spLocks noChangeShapeType="1"/>
                  </p:cNvSpPr>
                  <p:nvPr/>
                </p:nvSpPr>
                <p:spPr bwMode="auto">
                  <a:xfrm>
                    <a:off x="2100" y="149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98" name="Line 1029"/>
                  <p:cNvSpPr>
                    <a:spLocks noChangeShapeType="1"/>
                  </p:cNvSpPr>
                  <p:nvPr/>
                </p:nvSpPr>
                <p:spPr bwMode="auto">
                  <a:xfrm>
                    <a:off x="2100" y="149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999" name="Line 1030"/>
                  <p:cNvSpPr>
                    <a:spLocks noChangeShapeType="1"/>
                  </p:cNvSpPr>
                  <p:nvPr/>
                </p:nvSpPr>
                <p:spPr bwMode="auto">
                  <a:xfrm>
                    <a:off x="2100" y="149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00" name="Line 1031"/>
                  <p:cNvSpPr>
                    <a:spLocks noChangeShapeType="1"/>
                  </p:cNvSpPr>
                  <p:nvPr/>
                </p:nvSpPr>
                <p:spPr bwMode="auto">
                  <a:xfrm>
                    <a:off x="2100" y="150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01" name="Line 1032"/>
                  <p:cNvSpPr>
                    <a:spLocks noChangeShapeType="1"/>
                  </p:cNvSpPr>
                  <p:nvPr/>
                </p:nvSpPr>
                <p:spPr bwMode="auto">
                  <a:xfrm>
                    <a:off x="2100" y="150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02" name="Line 1033"/>
                  <p:cNvSpPr>
                    <a:spLocks noChangeShapeType="1"/>
                  </p:cNvSpPr>
                  <p:nvPr/>
                </p:nvSpPr>
                <p:spPr bwMode="auto">
                  <a:xfrm>
                    <a:off x="2100" y="150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03" name="Line 1034"/>
                  <p:cNvSpPr>
                    <a:spLocks noChangeShapeType="1"/>
                  </p:cNvSpPr>
                  <p:nvPr/>
                </p:nvSpPr>
                <p:spPr bwMode="auto">
                  <a:xfrm>
                    <a:off x="2100" y="150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04" name="Line 1035"/>
                  <p:cNvSpPr>
                    <a:spLocks noChangeShapeType="1"/>
                  </p:cNvSpPr>
                  <p:nvPr/>
                </p:nvSpPr>
                <p:spPr bwMode="auto">
                  <a:xfrm>
                    <a:off x="2100" y="150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05" name="Line 1036"/>
                  <p:cNvSpPr>
                    <a:spLocks noChangeShapeType="1"/>
                  </p:cNvSpPr>
                  <p:nvPr/>
                </p:nvSpPr>
                <p:spPr bwMode="auto">
                  <a:xfrm>
                    <a:off x="2100" y="151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06" name="Line 1037"/>
                  <p:cNvSpPr>
                    <a:spLocks noChangeShapeType="1"/>
                  </p:cNvSpPr>
                  <p:nvPr/>
                </p:nvSpPr>
                <p:spPr bwMode="auto">
                  <a:xfrm>
                    <a:off x="2100" y="151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07" name="Line 1038"/>
                  <p:cNvSpPr>
                    <a:spLocks noChangeShapeType="1"/>
                  </p:cNvSpPr>
                  <p:nvPr/>
                </p:nvSpPr>
                <p:spPr bwMode="auto">
                  <a:xfrm>
                    <a:off x="2100" y="151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08" name="Line 1039"/>
                  <p:cNvSpPr>
                    <a:spLocks noChangeShapeType="1"/>
                  </p:cNvSpPr>
                  <p:nvPr/>
                </p:nvSpPr>
                <p:spPr bwMode="auto">
                  <a:xfrm>
                    <a:off x="2100" y="151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09" name="Line 1040"/>
                  <p:cNvSpPr>
                    <a:spLocks noChangeShapeType="1"/>
                  </p:cNvSpPr>
                  <p:nvPr/>
                </p:nvSpPr>
                <p:spPr bwMode="auto">
                  <a:xfrm>
                    <a:off x="2100" y="151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10" name="Line 1041"/>
                  <p:cNvSpPr>
                    <a:spLocks noChangeShapeType="1"/>
                  </p:cNvSpPr>
                  <p:nvPr/>
                </p:nvSpPr>
                <p:spPr bwMode="auto">
                  <a:xfrm>
                    <a:off x="2100" y="152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11" name="Line 1042"/>
                  <p:cNvSpPr>
                    <a:spLocks noChangeShapeType="1"/>
                  </p:cNvSpPr>
                  <p:nvPr/>
                </p:nvSpPr>
                <p:spPr bwMode="auto">
                  <a:xfrm>
                    <a:off x="2100" y="152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12" name="Line 1043"/>
                  <p:cNvSpPr>
                    <a:spLocks noChangeShapeType="1"/>
                  </p:cNvSpPr>
                  <p:nvPr/>
                </p:nvSpPr>
                <p:spPr bwMode="auto">
                  <a:xfrm>
                    <a:off x="2100" y="152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13" name="Line 1044"/>
                  <p:cNvSpPr>
                    <a:spLocks noChangeShapeType="1"/>
                  </p:cNvSpPr>
                  <p:nvPr/>
                </p:nvSpPr>
                <p:spPr bwMode="auto">
                  <a:xfrm>
                    <a:off x="2100" y="152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14" name="Line 1045"/>
                  <p:cNvSpPr>
                    <a:spLocks noChangeShapeType="1"/>
                  </p:cNvSpPr>
                  <p:nvPr/>
                </p:nvSpPr>
                <p:spPr bwMode="auto">
                  <a:xfrm>
                    <a:off x="2100" y="152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15" name="Line 1046"/>
                  <p:cNvSpPr>
                    <a:spLocks noChangeShapeType="1"/>
                  </p:cNvSpPr>
                  <p:nvPr/>
                </p:nvSpPr>
                <p:spPr bwMode="auto">
                  <a:xfrm>
                    <a:off x="2100" y="153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16" name="Line 1047"/>
                  <p:cNvSpPr>
                    <a:spLocks noChangeShapeType="1"/>
                  </p:cNvSpPr>
                  <p:nvPr/>
                </p:nvSpPr>
                <p:spPr bwMode="auto">
                  <a:xfrm>
                    <a:off x="2100" y="153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17" name="Line 1048"/>
                  <p:cNvSpPr>
                    <a:spLocks noChangeShapeType="1"/>
                  </p:cNvSpPr>
                  <p:nvPr/>
                </p:nvSpPr>
                <p:spPr bwMode="auto">
                  <a:xfrm>
                    <a:off x="2100" y="153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18" name="Line 1049"/>
                  <p:cNvSpPr>
                    <a:spLocks noChangeShapeType="1"/>
                  </p:cNvSpPr>
                  <p:nvPr/>
                </p:nvSpPr>
                <p:spPr bwMode="auto">
                  <a:xfrm>
                    <a:off x="2100" y="153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19" name="Line 1050"/>
                  <p:cNvSpPr>
                    <a:spLocks noChangeShapeType="1"/>
                  </p:cNvSpPr>
                  <p:nvPr/>
                </p:nvSpPr>
                <p:spPr bwMode="auto">
                  <a:xfrm>
                    <a:off x="2100" y="153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20" name="Line 1051"/>
                  <p:cNvSpPr>
                    <a:spLocks noChangeShapeType="1"/>
                  </p:cNvSpPr>
                  <p:nvPr/>
                </p:nvSpPr>
                <p:spPr bwMode="auto">
                  <a:xfrm>
                    <a:off x="2100" y="154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21" name="Line 1052"/>
                  <p:cNvSpPr>
                    <a:spLocks noChangeShapeType="1"/>
                  </p:cNvSpPr>
                  <p:nvPr/>
                </p:nvSpPr>
                <p:spPr bwMode="auto">
                  <a:xfrm>
                    <a:off x="2100" y="154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22" name="Line 1053"/>
                  <p:cNvSpPr>
                    <a:spLocks noChangeShapeType="1"/>
                  </p:cNvSpPr>
                  <p:nvPr/>
                </p:nvSpPr>
                <p:spPr bwMode="auto">
                  <a:xfrm>
                    <a:off x="2100" y="154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23" name="Line 1054"/>
                  <p:cNvSpPr>
                    <a:spLocks noChangeShapeType="1"/>
                  </p:cNvSpPr>
                  <p:nvPr/>
                </p:nvSpPr>
                <p:spPr bwMode="auto">
                  <a:xfrm>
                    <a:off x="2100" y="154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24" name="Line 1055"/>
                  <p:cNvSpPr>
                    <a:spLocks noChangeShapeType="1"/>
                  </p:cNvSpPr>
                  <p:nvPr/>
                </p:nvSpPr>
                <p:spPr bwMode="auto">
                  <a:xfrm>
                    <a:off x="2100" y="154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25" name="Line 1056"/>
                  <p:cNvSpPr>
                    <a:spLocks noChangeShapeType="1"/>
                  </p:cNvSpPr>
                  <p:nvPr/>
                </p:nvSpPr>
                <p:spPr bwMode="auto">
                  <a:xfrm>
                    <a:off x="2100" y="155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26" name="Line 1057"/>
                  <p:cNvSpPr>
                    <a:spLocks noChangeShapeType="1"/>
                  </p:cNvSpPr>
                  <p:nvPr/>
                </p:nvSpPr>
                <p:spPr bwMode="auto">
                  <a:xfrm>
                    <a:off x="2100" y="155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27" name="Line 1058"/>
                  <p:cNvSpPr>
                    <a:spLocks noChangeShapeType="1"/>
                  </p:cNvSpPr>
                  <p:nvPr/>
                </p:nvSpPr>
                <p:spPr bwMode="auto">
                  <a:xfrm>
                    <a:off x="2100" y="155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28" name="Line 1059"/>
                  <p:cNvSpPr>
                    <a:spLocks noChangeShapeType="1"/>
                  </p:cNvSpPr>
                  <p:nvPr/>
                </p:nvSpPr>
                <p:spPr bwMode="auto">
                  <a:xfrm>
                    <a:off x="2100" y="155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29" name="Line 1060"/>
                  <p:cNvSpPr>
                    <a:spLocks noChangeShapeType="1"/>
                  </p:cNvSpPr>
                  <p:nvPr/>
                </p:nvSpPr>
                <p:spPr bwMode="auto">
                  <a:xfrm>
                    <a:off x="2100" y="155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30" name="Line 1061"/>
                  <p:cNvSpPr>
                    <a:spLocks noChangeShapeType="1"/>
                  </p:cNvSpPr>
                  <p:nvPr/>
                </p:nvSpPr>
                <p:spPr bwMode="auto">
                  <a:xfrm>
                    <a:off x="2100" y="156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31" name="Line 1062"/>
                  <p:cNvSpPr>
                    <a:spLocks noChangeShapeType="1"/>
                  </p:cNvSpPr>
                  <p:nvPr/>
                </p:nvSpPr>
                <p:spPr bwMode="auto">
                  <a:xfrm>
                    <a:off x="2100" y="156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32" name="Line 1063"/>
                  <p:cNvSpPr>
                    <a:spLocks noChangeShapeType="1"/>
                  </p:cNvSpPr>
                  <p:nvPr/>
                </p:nvSpPr>
                <p:spPr bwMode="auto">
                  <a:xfrm>
                    <a:off x="2100" y="156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33" name="Line 1064"/>
                  <p:cNvSpPr>
                    <a:spLocks noChangeShapeType="1"/>
                  </p:cNvSpPr>
                  <p:nvPr/>
                </p:nvSpPr>
                <p:spPr bwMode="auto">
                  <a:xfrm>
                    <a:off x="2100" y="156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34" name="Line 1065"/>
                  <p:cNvSpPr>
                    <a:spLocks noChangeShapeType="1"/>
                  </p:cNvSpPr>
                  <p:nvPr/>
                </p:nvSpPr>
                <p:spPr bwMode="auto">
                  <a:xfrm>
                    <a:off x="2100" y="156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35" name="Line 1066"/>
                  <p:cNvSpPr>
                    <a:spLocks noChangeShapeType="1"/>
                  </p:cNvSpPr>
                  <p:nvPr/>
                </p:nvSpPr>
                <p:spPr bwMode="auto">
                  <a:xfrm>
                    <a:off x="2100" y="157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36" name="Line 1067"/>
                  <p:cNvSpPr>
                    <a:spLocks noChangeShapeType="1"/>
                  </p:cNvSpPr>
                  <p:nvPr/>
                </p:nvSpPr>
                <p:spPr bwMode="auto">
                  <a:xfrm>
                    <a:off x="2100" y="157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37" name="Line 1068"/>
                  <p:cNvSpPr>
                    <a:spLocks noChangeShapeType="1"/>
                  </p:cNvSpPr>
                  <p:nvPr/>
                </p:nvSpPr>
                <p:spPr bwMode="auto">
                  <a:xfrm>
                    <a:off x="2100" y="157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38" name="Line 1069"/>
                  <p:cNvSpPr>
                    <a:spLocks noChangeShapeType="1"/>
                  </p:cNvSpPr>
                  <p:nvPr/>
                </p:nvSpPr>
                <p:spPr bwMode="auto">
                  <a:xfrm>
                    <a:off x="2100" y="157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39" name="Line 1070"/>
                  <p:cNvSpPr>
                    <a:spLocks noChangeShapeType="1"/>
                  </p:cNvSpPr>
                  <p:nvPr/>
                </p:nvSpPr>
                <p:spPr bwMode="auto">
                  <a:xfrm>
                    <a:off x="2100" y="157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40" name="Line 1071"/>
                  <p:cNvSpPr>
                    <a:spLocks noChangeShapeType="1"/>
                  </p:cNvSpPr>
                  <p:nvPr/>
                </p:nvSpPr>
                <p:spPr bwMode="auto">
                  <a:xfrm>
                    <a:off x="2100" y="158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41" name="Line 1072"/>
                  <p:cNvSpPr>
                    <a:spLocks noChangeShapeType="1"/>
                  </p:cNvSpPr>
                  <p:nvPr/>
                </p:nvSpPr>
                <p:spPr bwMode="auto">
                  <a:xfrm>
                    <a:off x="2100" y="158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42" name="Line 1073"/>
                  <p:cNvSpPr>
                    <a:spLocks noChangeShapeType="1"/>
                  </p:cNvSpPr>
                  <p:nvPr/>
                </p:nvSpPr>
                <p:spPr bwMode="auto">
                  <a:xfrm>
                    <a:off x="2100" y="158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43" name="Line 1074"/>
                  <p:cNvSpPr>
                    <a:spLocks noChangeShapeType="1"/>
                  </p:cNvSpPr>
                  <p:nvPr/>
                </p:nvSpPr>
                <p:spPr bwMode="auto">
                  <a:xfrm>
                    <a:off x="2100" y="158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44" name="Line 1075"/>
                  <p:cNvSpPr>
                    <a:spLocks noChangeShapeType="1"/>
                  </p:cNvSpPr>
                  <p:nvPr/>
                </p:nvSpPr>
                <p:spPr bwMode="auto">
                  <a:xfrm>
                    <a:off x="2100" y="158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45" name="Line 1076"/>
                  <p:cNvSpPr>
                    <a:spLocks noChangeShapeType="1"/>
                  </p:cNvSpPr>
                  <p:nvPr/>
                </p:nvSpPr>
                <p:spPr bwMode="auto">
                  <a:xfrm>
                    <a:off x="2100" y="159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46" name="Line 1077"/>
                  <p:cNvSpPr>
                    <a:spLocks noChangeShapeType="1"/>
                  </p:cNvSpPr>
                  <p:nvPr/>
                </p:nvSpPr>
                <p:spPr bwMode="auto">
                  <a:xfrm>
                    <a:off x="2100" y="159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47" name="Line 1078"/>
                  <p:cNvSpPr>
                    <a:spLocks noChangeShapeType="1"/>
                  </p:cNvSpPr>
                  <p:nvPr/>
                </p:nvSpPr>
                <p:spPr bwMode="auto">
                  <a:xfrm>
                    <a:off x="2100" y="159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7048" name="Line 1079"/>
                  <p:cNvSpPr>
                    <a:spLocks noChangeShapeType="1"/>
                  </p:cNvSpPr>
                  <p:nvPr/>
                </p:nvSpPr>
                <p:spPr bwMode="auto">
                  <a:xfrm>
                    <a:off x="2100" y="159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grpSp>
            <p:sp>
              <p:nvSpPr>
                <p:cNvPr id="6726" name="Line 1080"/>
                <p:cNvSpPr>
                  <a:spLocks noChangeShapeType="1"/>
                </p:cNvSpPr>
                <p:nvPr/>
              </p:nvSpPr>
              <p:spPr bwMode="auto">
                <a:xfrm>
                  <a:off x="2100" y="159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27" name="Line 1081"/>
                <p:cNvSpPr>
                  <a:spLocks noChangeShapeType="1"/>
                </p:cNvSpPr>
                <p:nvPr/>
              </p:nvSpPr>
              <p:spPr bwMode="auto">
                <a:xfrm>
                  <a:off x="2100" y="160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28" name="Line 1082"/>
                <p:cNvSpPr>
                  <a:spLocks noChangeShapeType="1"/>
                </p:cNvSpPr>
                <p:nvPr/>
              </p:nvSpPr>
              <p:spPr bwMode="auto">
                <a:xfrm>
                  <a:off x="2100" y="160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29" name="Line 1083"/>
                <p:cNvSpPr>
                  <a:spLocks noChangeShapeType="1"/>
                </p:cNvSpPr>
                <p:nvPr/>
              </p:nvSpPr>
              <p:spPr bwMode="auto">
                <a:xfrm>
                  <a:off x="2100" y="160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30" name="Line 1084"/>
                <p:cNvSpPr>
                  <a:spLocks noChangeShapeType="1"/>
                </p:cNvSpPr>
                <p:nvPr/>
              </p:nvSpPr>
              <p:spPr bwMode="auto">
                <a:xfrm>
                  <a:off x="2100" y="160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31" name="Line 1085"/>
                <p:cNvSpPr>
                  <a:spLocks noChangeShapeType="1"/>
                </p:cNvSpPr>
                <p:nvPr/>
              </p:nvSpPr>
              <p:spPr bwMode="auto">
                <a:xfrm>
                  <a:off x="2100" y="160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32" name="Line 1086"/>
                <p:cNvSpPr>
                  <a:spLocks noChangeShapeType="1"/>
                </p:cNvSpPr>
                <p:nvPr/>
              </p:nvSpPr>
              <p:spPr bwMode="auto">
                <a:xfrm>
                  <a:off x="2100" y="161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33" name="Line 1087"/>
                <p:cNvSpPr>
                  <a:spLocks noChangeShapeType="1"/>
                </p:cNvSpPr>
                <p:nvPr/>
              </p:nvSpPr>
              <p:spPr bwMode="auto">
                <a:xfrm>
                  <a:off x="2100" y="161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34" name="Line 1088"/>
                <p:cNvSpPr>
                  <a:spLocks noChangeShapeType="1"/>
                </p:cNvSpPr>
                <p:nvPr/>
              </p:nvSpPr>
              <p:spPr bwMode="auto">
                <a:xfrm>
                  <a:off x="2100" y="161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35" name="Line 1089"/>
                <p:cNvSpPr>
                  <a:spLocks noChangeShapeType="1"/>
                </p:cNvSpPr>
                <p:nvPr/>
              </p:nvSpPr>
              <p:spPr bwMode="auto">
                <a:xfrm>
                  <a:off x="2100" y="161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36" name="Line 1090"/>
                <p:cNvSpPr>
                  <a:spLocks noChangeShapeType="1"/>
                </p:cNvSpPr>
                <p:nvPr/>
              </p:nvSpPr>
              <p:spPr bwMode="auto">
                <a:xfrm>
                  <a:off x="2100" y="161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37" name="Line 1091"/>
                <p:cNvSpPr>
                  <a:spLocks noChangeShapeType="1"/>
                </p:cNvSpPr>
                <p:nvPr/>
              </p:nvSpPr>
              <p:spPr bwMode="auto">
                <a:xfrm>
                  <a:off x="2100" y="162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38" name="Line 1092"/>
                <p:cNvSpPr>
                  <a:spLocks noChangeShapeType="1"/>
                </p:cNvSpPr>
                <p:nvPr/>
              </p:nvSpPr>
              <p:spPr bwMode="auto">
                <a:xfrm>
                  <a:off x="2100" y="162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39" name="Line 1093"/>
                <p:cNvSpPr>
                  <a:spLocks noChangeShapeType="1"/>
                </p:cNvSpPr>
                <p:nvPr/>
              </p:nvSpPr>
              <p:spPr bwMode="auto">
                <a:xfrm>
                  <a:off x="2100" y="162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40" name="Line 1094"/>
                <p:cNvSpPr>
                  <a:spLocks noChangeShapeType="1"/>
                </p:cNvSpPr>
                <p:nvPr/>
              </p:nvSpPr>
              <p:spPr bwMode="auto">
                <a:xfrm>
                  <a:off x="2100" y="162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41" name="Line 1095"/>
                <p:cNvSpPr>
                  <a:spLocks noChangeShapeType="1"/>
                </p:cNvSpPr>
                <p:nvPr/>
              </p:nvSpPr>
              <p:spPr bwMode="auto">
                <a:xfrm>
                  <a:off x="2100" y="162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42" name="Line 1096"/>
                <p:cNvSpPr>
                  <a:spLocks noChangeShapeType="1"/>
                </p:cNvSpPr>
                <p:nvPr/>
              </p:nvSpPr>
              <p:spPr bwMode="auto">
                <a:xfrm>
                  <a:off x="2100" y="163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43" name="AutoShape 1097"/>
                <p:cNvSpPr>
                  <a:spLocks noChangeArrowheads="1"/>
                </p:cNvSpPr>
                <p:nvPr/>
              </p:nvSpPr>
              <p:spPr bwMode="auto">
                <a:xfrm>
                  <a:off x="2100" y="1418"/>
                  <a:ext cx="28" cy="212"/>
                </a:xfrm>
                <a:prstGeom prst="roundRect">
                  <a:avLst>
                    <a:gd name="adj" fmla="val 50000"/>
                  </a:avLst>
                </a:prstGeom>
                <a:solidFill>
                  <a:srgbClr val="00FF00"/>
                </a:solidFill>
                <a:ln>
                  <a:noFill/>
                </a:ln>
                <a:extLst>
                  <a:ext uri="{91240B29-F687-4F45-9708-019B960494DF}">
                    <a14:hiddenLine xmlns:a14="http://schemas.microsoft.com/office/drawing/2010/main" xmlns="" w="6350">
                      <a:solidFill>
                        <a:srgbClr val="000000"/>
                      </a:solidFill>
                      <a:round/>
                      <a:headEnd/>
                      <a:tailEnd/>
                    </a14:hiddenLine>
                  </a:ext>
                </a:extLst>
              </p:spPr>
              <p:txBody>
                <a:bodyPr/>
                <a:lstStyle>
                  <a:lvl1pPr eaLnBrk="0" hangingPunct="0">
                    <a:defRPr kumimoji="1" sz="2000" b="1">
                      <a:solidFill>
                        <a:schemeClr val="tx1"/>
                      </a:solidFill>
                      <a:latin typeface="Arial" charset="0"/>
                      <a:ea typeface="新細明體" charset="-120"/>
                    </a:defRPr>
                  </a:lvl1pPr>
                  <a:lvl2pPr marL="742950" indent="-285750" eaLnBrk="0" hangingPunct="0">
                    <a:defRPr kumimoji="1" sz="2000" b="1">
                      <a:solidFill>
                        <a:schemeClr val="tx1"/>
                      </a:solidFill>
                      <a:latin typeface="Arial" charset="0"/>
                      <a:ea typeface="新細明體" charset="-120"/>
                    </a:defRPr>
                  </a:lvl2pPr>
                  <a:lvl3pPr marL="1143000" indent="-228600" eaLnBrk="0" hangingPunct="0">
                    <a:defRPr kumimoji="1" sz="2000" b="1">
                      <a:solidFill>
                        <a:schemeClr val="tx1"/>
                      </a:solidFill>
                      <a:latin typeface="Arial" charset="0"/>
                      <a:ea typeface="新細明體" charset="-120"/>
                    </a:defRPr>
                  </a:lvl3pPr>
                  <a:lvl4pPr marL="1600200" indent="-228600" eaLnBrk="0" hangingPunct="0">
                    <a:defRPr kumimoji="1" sz="2000" b="1">
                      <a:solidFill>
                        <a:schemeClr val="tx1"/>
                      </a:solidFill>
                      <a:latin typeface="Arial" charset="0"/>
                      <a:ea typeface="新細明體" charset="-120"/>
                    </a:defRPr>
                  </a:lvl4pPr>
                  <a:lvl5pPr marL="2057400" indent="-228600" eaLnBrk="0" hangingPunct="0">
                    <a:defRPr kumimoji="1" sz="2000" b="1">
                      <a:solidFill>
                        <a:schemeClr val="tx1"/>
                      </a:solidFill>
                      <a:latin typeface="Arial" charset="0"/>
                      <a:ea typeface="新細明體" charset="-120"/>
                    </a:defRPr>
                  </a:lvl5pPr>
                  <a:lvl6pPr marL="2514600" indent="-228600" eaLnBrk="0" fontAlgn="base" hangingPunct="0">
                    <a:spcBef>
                      <a:spcPct val="0"/>
                    </a:spcBef>
                    <a:spcAft>
                      <a:spcPct val="0"/>
                    </a:spcAft>
                    <a:defRPr kumimoji="1" sz="2000" b="1">
                      <a:solidFill>
                        <a:schemeClr val="tx1"/>
                      </a:solidFill>
                      <a:latin typeface="Arial" charset="0"/>
                      <a:ea typeface="新細明體" charset="-120"/>
                    </a:defRPr>
                  </a:lvl6pPr>
                  <a:lvl7pPr marL="2971800" indent="-228600" eaLnBrk="0" fontAlgn="base" hangingPunct="0">
                    <a:spcBef>
                      <a:spcPct val="0"/>
                    </a:spcBef>
                    <a:spcAft>
                      <a:spcPct val="0"/>
                    </a:spcAft>
                    <a:defRPr kumimoji="1" sz="2000" b="1">
                      <a:solidFill>
                        <a:schemeClr val="tx1"/>
                      </a:solidFill>
                      <a:latin typeface="Arial" charset="0"/>
                      <a:ea typeface="新細明體" charset="-120"/>
                    </a:defRPr>
                  </a:lvl7pPr>
                  <a:lvl8pPr marL="3429000" indent="-228600" eaLnBrk="0" fontAlgn="base" hangingPunct="0">
                    <a:spcBef>
                      <a:spcPct val="0"/>
                    </a:spcBef>
                    <a:spcAft>
                      <a:spcPct val="0"/>
                    </a:spcAft>
                    <a:defRPr kumimoji="1" sz="2000" b="1">
                      <a:solidFill>
                        <a:schemeClr val="tx1"/>
                      </a:solidFill>
                      <a:latin typeface="Arial" charset="0"/>
                      <a:ea typeface="新細明體" charset="-120"/>
                    </a:defRPr>
                  </a:lvl8pPr>
                  <a:lvl9pPr marL="3886200" indent="-228600" eaLnBrk="0" fontAlgn="base" hangingPunct="0">
                    <a:spcBef>
                      <a:spcPct val="0"/>
                    </a:spcBef>
                    <a:spcAft>
                      <a:spcPct val="0"/>
                    </a:spcAft>
                    <a:defRPr kumimoji="1" sz="2000" b="1">
                      <a:solidFill>
                        <a:schemeClr val="tx1"/>
                      </a:solidFill>
                      <a:latin typeface="Arial" charset="0"/>
                      <a:ea typeface="新細明體" charset="-120"/>
                    </a:defRPr>
                  </a:lvl9pPr>
                </a:lstStyle>
                <a:p>
                  <a:pPr eaLnBrk="1" hangingPunct="1"/>
                  <a:endParaRPr lang="zh-TW" altLang="en-US" smtClean="0">
                    <a:solidFill>
                      <a:srgbClr val="000000"/>
                    </a:solidFill>
                  </a:endParaRPr>
                </a:p>
              </p:txBody>
            </p:sp>
            <p:sp>
              <p:nvSpPr>
                <p:cNvPr id="6744" name="Freeform 1098"/>
                <p:cNvSpPr>
                  <a:spLocks/>
                </p:cNvSpPr>
                <p:nvPr/>
              </p:nvSpPr>
              <p:spPr bwMode="auto">
                <a:xfrm>
                  <a:off x="2056" y="1430"/>
                  <a:ext cx="40" cy="162"/>
                </a:xfrm>
                <a:custGeom>
                  <a:avLst/>
                  <a:gdLst>
                    <a:gd name="T0" fmla="*/ 0 w 40"/>
                    <a:gd name="T1" fmla="*/ 0 h 162"/>
                    <a:gd name="T2" fmla="*/ 4 w 40"/>
                    <a:gd name="T3" fmla="*/ 14 h 162"/>
                    <a:gd name="T4" fmla="*/ 6 w 40"/>
                    <a:gd name="T5" fmla="*/ 28 h 162"/>
                    <a:gd name="T6" fmla="*/ 10 w 40"/>
                    <a:gd name="T7" fmla="*/ 38 h 162"/>
                    <a:gd name="T8" fmla="*/ 12 w 40"/>
                    <a:gd name="T9" fmla="*/ 48 h 162"/>
                    <a:gd name="T10" fmla="*/ 16 w 40"/>
                    <a:gd name="T11" fmla="*/ 66 h 162"/>
                    <a:gd name="T12" fmla="*/ 20 w 40"/>
                    <a:gd name="T13" fmla="*/ 82 h 162"/>
                    <a:gd name="T14" fmla="*/ 24 w 40"/>
                    <a:gd name="T15" fmla="*/ 96 h 162"/>
                    <a:gd name="T16" fmla="*/ 28 w 40"/>
                    <a:gd name="T17" fmla="*/ 114 h 162"/>
                    <a:gd name="T18" fmla="*/ 30 w 40"/>
                    <a:gd name="T19" fmla="*/ 124 h 162"/>
                    <a:gd name="T20" fmla="*/ 32 w 40"/>
                    <a:gd name="T21" fmla="*/ 134 h 162"/>
                    <a:gd name="T22" fmla="*/ 36 w 40"/>
                    <a:gd name="T23" fmla="*/ 148 h 162"/>
                    <a:gd name="T24" fmla="*/ 40 w 40"/>
                    <a:gd name="T25" fmla="*/ 162 h 162"/>
                    <a:gd name="T26" fmla="*/ 0 w 40"/>
                    <a:gd name="T27" fmla="*/ 0 h 1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0"/>
                    <a:gd name="T43" fmla="*/ 0 h 162"/>
                    <a:gd name="T44" fmla="*/ 40 w 40"/>
                    <a:gd name="T45" fmla="*/ 162 h 16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0" h="162">
                      <a:moveTo>
                        <a:pt x="0" y="0"/>
                      </a:moveTo>
                      <a:lnTo>
                        <a:pt x="4" y="14"/>
                      </a:lnTo>
                      <a:lnTo>
                        <a:pt x="6" y="28"/>
                      </a:lnTo>
                      <a:lnTo>
                        <a:pt x="10" y="38"/>
                      </a:lnTo>
                      <a:lnTo>
                        <a:pt x="12" y="48"/>
                      </a:lnTo>
                      <a:lnTo>
                        <a:pt x="16" y="66"/>
                      </a:lnTo>
                      <a:lnTo>
                        <a:pt x="20" y="82"/>
                      </a:lnTo>
                      <a:lnTo>
                        <a:pt x="24" y="96"/>
                      </a:lnTo>
                      <a:lnTo>
                        <a:pt x="28" y="114"/>
                      </a:lnTo>
                      <a:lnTo>
                        <a:pt x="30" y="124"/>
                      </a:lnTo>
                      <a:lnTo>
                        <a:pt x="32" y="134"/>
                      </a:lnTo>
                      <a:lnTo>
                        <a:pt x="36" y="148"/>
                      </a:lnTo>
                      <a:lnTo>
                        <a:pt x="40" y="162"/>
                      </a:lnTo>
                      <a:lnTo>
                        <a:pt x="0" y="0"/>
                      </a:lnTo>
                      <a:close/>
                    </a:path>
                  </a:pathLst>
                </a:custGeom>
                <a:solidFill>
                  <a:srgbClr val="00FF00"/>
                </a:solidFill>
                <a:ln>
                  <a:noFill/>
                </a:ln>
                <a:extLst>
                  <a:ext uri="{91240B29-F687-4F45-9708-019B960494DF}">
                    <a14:hiddenLine xmlns:a14="http://schemas.microsoft.com/office/drawing/2010/main" xmlns="" w="190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45" name="Line 1099"/>
                <p:cNvSpPr>
                  <a:spLocks noChangeShapeType="1"/>
                </p:cNvSpPr>
                <p:nvPr/>
              </p:nvSpPr>
              <p:spPr bwMode="auto">
                <a:xfrm>
                  <a:off x="2056" y="143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46" name="Line 1100"/>
                <p:cNvSpPr>
                  <a:spLocks noChangeShapeType="1"/>
                </p:cNvSpPr>
                <p:nvPr/>
              </p:nvSpPr>
              <p:spPr bwMode="auto">
                <a:xfrm>
                  <a:off x="2056" y="143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47" name="Line 1101"/>
                <p:cNvSpPr>
                  <a:spLocks noChangeShapeType="1"/>
                </p:cNvSpPr>
                <p:nvPr/>
              </p:nvSpPr>
              <p:spPr bwMode="auto">
                <a:xfrm>
                  <a:off x="2056" y="143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48" name="Line 1102"/>
                <p:cNvSpPr>
                  <a:spLocks noChangeShapeType="1"/>
                </p:cNvSpPr>
                <p:nvPr/>
              </p:nvSpPr>
              <p:spPr bwMode="auto">
                <a:xfrm>
                  <a:off x="2056" y="143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49" name="Line 1103"/>
                <p:cNvSpPr>
                  <a:spLocks noChangeShapeType="1"/>
                </p:cNvSpPr>
                <p:nvPr/>
              </p:nvSpPr>
              <p:spPr bwMode="auto">
                <a:xfrm>
                  <a:off x="2056" y="143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50" name="Line 1104"/>
                <p:cNvSpPr>
                  <a:spLocks noChangeShapeType="1"/>
                </p:cNvSpPr>
                <p:nvPr/>
              </p:nvSpPr>
              <p:spPr bwMode="auto">
                <a:xfrm>
                  <a:off x="2056" y="143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51" name="Line 1105"/>
                <p:cNvSpPr>
                  <a:spLocks noChangeShapeType="1"/>
                </p:cNvSpPr>
                <p:nvPr/>
              </p:nvSpPr>
              <p:spPr bwMode="auto">
                <a:xfrm>
                  <a:off x="2056" y="144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52" name="Line 1106"/>
                <p:cNvSpPr>
                  <a:spLocks noChangeShapeType="1"/>
                </p:cNvSpPr>
                <p:nvPr/>
              </p:nvSpPr>
              <p:spPr bwMode="auto">
                <a:xfrm>
                  <a:off x="2056" y="144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53" name="Line 1107"/>
                <p:cNvSpPr>
                  <a:spLocks noChangeShapeType="1"/>
                </p:cNvSpPr>
                <p:nvPr/>
              </p:nvSpPr>
              <p:spPr bwMode="auto">
                <a:xfrm>
                  <a:off x="2056" y="144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54" name="Line 1108"/>
                <p:cNvSpPr>
                  <a:spLocks noChangeShapeType="1"/>
                </p:cNvSpPr>
                <p:nvPr/>
              </p:nvSpPr>
              <p:spPr bwMode="auto">
                <a:xfrm>
                  <a:off x="2056" y="144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55" name="Line 1109"/>
                <p:cNvSpPr>
                  <a:spLocks noChangeShapeType="1"/>
                </p:cNvSpPr>
                <p:nvPr/>
              </p:nvSpPr>
              <p:spPr bwMode="auto">
                <a:xfrm>
                  <a:off x="2056" y="144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56" name="Line 1110"/>
                <p:cNvSpPr>
                  <a:spLocks noChangeShapeType="1"/>
                </p:cNvSpPr>
                <p:nvPr/>
              </p:nvSpPr>
              <p:spPr bwMode="auto">
                <a:xfrm>
                  <a:off x="2056" y="144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57" name="Line 1111"/>
                <p:cNvSpPr>
                  <a:spLocks noChangeShapeType="1"/>
                </p:cNvSpPr>
                <p:nvPr/>
              </p:nvSpPr>
              <p:spPr bwMode="auto">
                <a:xfrm>
                  <a:off x="2056" y="145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58" name="Line 1112"/>
                <p:cNvSpPr>
                  <a:spLocks noChangeShapeType="1"/>
                </p:cNvSpPr>
                <p:nvPr/>
              </p:nvSpPr>
              <p:spPr bwMode="auto">
                <a:xfrm>
                  <a:off x="2056" y="145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59" name="Line 1113"/>
                <p:cNvSpPr>
                  <a:spLocks noChangeShapeType="1"/>
                </p:cNvSpPr>
                <p:nvPr/>
              </p:nvSpPr>
              <p:spPr bwMode="auto">
                <a:xfrm>
                  <a:off x="2056" y="145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60" name="Line 1114"/>
                <p:cNvSpPr>
                  <a:spLocks noChangeShapeType="1"/>
                </p:cNvSpPr>
                <p:nvPr/>
              </p:nvSpPr>
              <p:spPr bwMode="auto">
                <a:xfrm>
                  <a:off x="2056" y="145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61" name="Line 1115"/>
                <p:cNvSpPr>
                  <a:spLocks noChangeShapeType="1"/>
                </p:cNvSpPr>
                <p:nvPr/>
              </p:nvSpPr>
              <p:spPr bwMode="auto">
                <a:xfrm>
                  <a:off x="2056" y="145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62" name="Line 1116"/>
                <p:cNvSpPr>
                  <a:spLocks noChangeShapeType="1"/>
                </p:cNvSpPr>
                <p:nvPr/>
              </p:nvSpPr>
              <p:spPr bwMode="auto">
                <a:xfrm>
                  <a:off x="2056" y="145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63" name="Line 1117"/>
                <p:cNvSpPr>
                  <a:spLocks noChangeShapeType="1"/>
                </p:cNvSpPr>
                <p:nvPr/>
              </p:nvSpPr>
              <p:spPr bwMode="auto">
                <a:xfrm>
                  <a:off x="2056" y="146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64" name="Line 1118"/>
                <p:cNvSpPr>
                  <a:spLocks noChangeShapeType="1"/>
                </p:cNvSpPr>
                <p:nvPr/>
              </p:nvSpPr>
              <p:spPr bwMode="auto">
                <a:xfrm>
                  <a:off x="2056" y="146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65" name="Line 1119"/>
                <p:cNvSpPr>
                  <a:spLocks noChangeShapeType="1"/>
                </p:cNvSpPr>
                <p:nvPr/>
              </p:nvSpPr>
              <p:spPr bwMode="auto">
                <a:xfrm>
                  <a:off x="2056" y="146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66" name="Line 1120"/>
                <p:cNvSpPr>
                  <a:spLocks noChangeShapeType="1"/>
                </p:cNvSpPr>
                <p:nvPr/>
              </p:nvSpPr>
              <p:spPr bwMode="auto">
                <a:xfrm>
                  <a:off x="2056" y="146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67" name="Line 1121"/>
                <p:cNvSpPr>
                  <a:spLocks noChangeShapeType="1"/>
                </p:cNvSpPr>
                <p:nvPr/>
              </p:nvSpPr>
              <p:spPr bwMode="auto">
                <a:xfrm>
                  <a:off x="2056" y="146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68" name="Line 1122"/>
                <p:cNvSpPr>
                  <a:spLocks noChangeShapeType="1"/>
                </p:cNvSpPr>
                <p:nvPr/>
              </p:nvSpPr>
              <p:spPr bwMode="auto">
                <a:xfrm>
                  <a:off x="2056" y="146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69" name="Line 1123"/>
                <p:cNvSpPr>
                  <a:spLocks noChangeShapeType="1"/>
                </p:cNvSpPr>
                <p:nvPr/>
              </p:nvSpPr>
              <p:spPr bwMode="auto">
                <a:xfrm>
                  <a:off x="2056" y="147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70" name="Line 1124"/>
                <p:cNvSpPr>
                  <a:spLocks noChangeShapeType="1"/>
                </p:cNvSpPr>
                <p:nvPr/>
              </p:nvSpPr>
              <p:spPr bwMode="auto">
                <a:xfrm>
                  <a:off x="2056" y="147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71" name="Line 1125"/>
                <p:cNvSpPr>
                  <a:spLocks noChangeShapeType="1"/>
                </p:cNvSpPr>
                <p:nvPr/>
              </p:nvSpPr>
              <p:spPr bwMode="auto">
                <a:xfrm>
                  <a:off x="2056" y="147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72" name="Line 1126"/>
                <p:cNvSpPr>
                  <a:spLocks noChangeShapeType="1"/>
                </p:cNvSpPr>
                <p:nvPr/>
              </p:nvSpPr>
              <p:spPr bwMode="auto">
                <a:xfrm>
                  <a:off x="2056" y="147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73" name="Line 1127"/>
                <p:cNvSpPr>
                  <a:spLocks noChangeShapeType="1"/>
                </p:cNvSpPr>
                <p:nvPr/>
              </p:nvSpPr>
              <p:spPr bwMode="auto">
                <a:xfrm>
                  <a:off x="2056" y="147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74" name="Line 1128"/>
                <p:cNvSpPr>
                  <a:spLocks noChangeShapeType="1"/>
                </p:cNvSpPr>
                <p:nvPr/>
              </p:nvSpPr>
              <p:spPr bwMode="auto">
                <a:xfrm>
                  <a:off x="2056" y="148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75" name="Line 1129"/>
                <p:cNvSpPr>
                  <a:spLocks noChangeShapeType="1"/>
                </p:cNvSpPr>
                <p:nvPr/>
              </p:nvSpPr>
              <p:spPr bwMode="auto">
                <a:xfrm>
                  <a:off x="2056" y="148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76" name="Line 1130"/>
                <p:cNvSpPr>
                  <a:spLocks noChangeShapeType="1"/>
                </p:cNvSpPr>
                <p:nvPr/>
              </p:nvSpPr>
              <p:spPr bwMode="auto">
                <a:xfrm>
                  <a:off x="2056" y="148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77" name="Line 1131"/>
                <p:cNvSpPr>
                  <a:spLocks noChangeShapeType="1"/>
                </p:cNvSpPr>
                <p:nvPr/>
              </p:nvSpPr>
              <p:spPr bwMode="auto">
                <a:xfrm>
                  <a:off x="2056" y="148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78" name="Line 1132"/>
                <p:cNvSpPr>
                  <a:spLocks noChangeShapeType="1"/>
                </p:cNvSpPr>
                <p:nvPr/>
              </p:nvSpPr>
              <p:spPr bwMode="auto">
                <a:xfrm>
                  <a:off x="2056" y="148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79" name="Line 1133"/>
                <p:cNvSpPr>
                  <a:spLocks noChangeShapeType="1"/>
                </p:cNvSpPr>
                <p:nvPr/>
              </p:nvSpPr>
              <p:spPr bwMode="auto">
                <a:xfrm>
                  <a:off x="2056" y="148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80" name="Line 1134"/>
                <p:cNvSpPr>
                  <a:spLocks noChangeShapeType="1"/>
                </p:cNvSpPr>
                <p:nvPr/>
              </p:nvSpPr>
              <p:spPr bwMode="auto">
                <a:xfrm>
                  <a:off x="2056" y="149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81" name="Line 1135"/>
                <p:cNvSpPr>
                  <a:spLocks noChangeShapeType="1"/>
                </p:cNvSpPr>
                <p:nvPr/>
              </p:nvSpPr>
              <p:spPr bwMode="auto">
                <a:xfrm>
                  <a:off x="2056" y="149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82" name="Line 1136"/>
                <p:cNvSpPr>
                  <a:spLocks noChangeShapeType="1"/>
                </p:cNvSpPr>
                <p:nvPr/>
              </p:nvSpPr>
              <p:spPr bwMode="auto">
                <a:xfrm>
                  <a:off x="2056" y="149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83" name="Line 1137"/>
                <p:cNvSpPr>
                  <a:spLocks noChangeShapeType="1"/>
                </p:cNvSpPr>
                <p:nvPr/>
              </p:nvSpPr>
              <p:spPr bwMode="auto">
                <a:xfrm>
                  <a:off x="2056" y="149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84" name="Line 1138"/>
                <p:cNvSpPr>
                  <a:spLocks noChangeShapeType="1"/>
                </p:cNvSpPr>
                <p:nvPr/>
              </p:nvSpPr>
              <p:spPr bwMode="auto">
                <a:xfrm>
                  <a:off x="2056" y="149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85" name="Line 1139"/>
                <p:cNvSpPr>
                  <a:spLocks noChangeShapeType="1"/>
                </p:cNvSpPr>
                <p:nvPr/>
              </p:nvSpPr>
              <p:spPr bwMode="auto">
                <a:xfrm>
                  <a:off x="2056" y="149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86" name="Line 1140"/>
                <p:cNvSpPr>
                  <a:spLocks noChangeShapeType="1"/>
                </p:cNvSpPr>
                <p:nvPr/>
              </p:nvSpPr>
              <p:spPr bwMode="auto">
                <a:xfrm>
                  <a:off x="2056" y="150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87" name="Line 1141"/>
                <p:cNvSpPr>
                  <a:spLocks noChangeShapeType="1"/>
                </p:cNvSpPr>
                <p:nvPr/>
              </p:nvSpPr>
              <p:spPr bwMode="auto">
                <a:xfrm>
                  <a:off x="2056" y="150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88" name="Line 1142"/>
                <p:cNvSpPr>
                  <a:spLocks noChangeShapeType="1"/>
                </p:cNvSpPr>
                <p:nvPr/>
              </p:nvSpPr>
              <p:spPr bwMode="auto">
                <a:xfrm>
                  <a:off x="2056" y="150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89" name="Line 1143"/>
                <p:cNvSpPr>
                  <a:spLocks noChangeShapeType="1"/>
                </p:cNvSpPr>
                <p:nvPr/>
              </p:nvSpPr>
              <p:spPr bwMode="auto">
                <a:xfrm>
                  <a:off x="2056" y="150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90" name="Line 1144"/>
                <p:cNvSpPr>
                  <a:spLocks noChangeShapeType="1"/>
                </p:cNvSpPr>
                <p:nvPr/>
              </p:nvSpPr>
              <p:spPr bwMode="auto">
                <a:xfrm>
                  <a:off x="2056" y="150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91" name="Line 1145"/>
                <p:cNvSpPr>
                  <a:spLocks noChangeShapeType="1"/>
                </p:cNvSpPr>
                <p:nvPr/>
              </p:nvSpPr>
              <p:spPr bwMode="auto">
                <a:xfrm>
                  <a:off x="2056" y="150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92" name="Line 1146"/>
                <p:cNvSpPr>
                  <a:spLocks noChangeShapeType="1"/>
                </p:cNvSpPr>
                <p:nvPr/>
              </p:nvSpPr>
              <p:spPr bwMode="auto">
                <a:xfrm>
                  <a:off x="2056" y="151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93" name="Line 1147"/>
                <p:cNvSpPr>
                  <a:spLocks noChangeShapeType="1"/>
                </p:cNvSpPr>
                <p:nvPr/>
              </p:nvSpPr>
              <p:spPr bwMode="auto">
                <a:xfrm>
                  <a:off x="2056" y="151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94" name="Line 1148"/>
                <p:cNvSpPr>
                  <a:spLocks noChangeShapeType="1"/>
                </p:cNvSpPr>
                <p:nvPr/>
              </p:nvSpPr>
              <p:spPr bwMode="auto">
                <a:xfrm>
                  <a:off x="2056" y="151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95" name="Line 1149"/>
                <p:cNvSpPr>
                  <a:spLocks noChangeShapeType="1"/>
                </p:cNvSpPr>
                <p:nvPr/>
              </p:nvSpPr>
              <p:spPr bwMode="auto">
                <a:xfrm>
                  <a:off x="2056" y="151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96" name="Line 1150"/>
                <p:cNvSpPr>
                  <a:spLocks noChangeShapeType="1"/>
                </p:cNvSpPr>
                <p:nvPr/>
              </p:nvSpPr>
              <p:spPr bwMode="auto">
                <a:xfrm>
                  <a:off x="2056" y="151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97" name="Line 1151"/>
                <p:cNvSpPr>
                  <a:spLocks noChangeShapeType="1"/>
                </p:cNvSpPr>
                <p:nvPr/>
              </p:nvSpPr>
              <p:spPr bwMode="auto">
                <a:xfrm>
                  <a:off x="2056" y="151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98" name="Line 1152"/>
                <p:cNvSpPr>
                  <a:spLocks noChangeShapeType="1"/>
                </p:cNvSpPr>
                <p:nvPr/>
              </p:nvSpPr>
              <p:spPr bwMode="auto">
                <a:xfrm>
                  <a:off x="2056" y="152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99" name="Line 1153"/>
                <p:cNvSpPr>
                  <a:spLocks noChangeShapeType="1"/>
                </p:cNvSpPr>
                <p:nvPr/>
              </p:nvSpPr>
              <p:spPr bwMode="auto">
                <a:xfrm>
                  <a:off x="2056" y="152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00" name="Line 1154"/>
                <p:cNvSpPr>
                  <a:spLocks noChangeShapeType="1"/>
                </p:cNvSpPr>
                <p:nvPr/>
              </p:nvSpPr>
              <p:spPr bwMode="auto">
                <a:xfrm>
                  <a:off x="2056" y="152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01" name="Line 1155"/>
                <p:cNvSpPr>
                  <a:spLocks noChangeShapeType="1"/>
                </p:cNvSpPr>
                <p:nvPr/>
              </p:nvSpPr>
              <p:spPr bwMode="auto">
                <a:xfrm>
                  <a:off x="2056" y="152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02" name="Line 1156"/>
                <p:cNvSpPr>
                  <a:spLocks noChangeShapeType="1"/>
                </p:cNvSpPr>
                <p:nvPr/>
              </p:nvSpPr>
              <p:spPr bwMode="auto">
                <a:xfrm>
                  <a:off x="2056" y="152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03" name="Line 1157"/>
                <p:cNvSpPr>
                  <a:spLocks noChangeShapeType="1"/>
                </p:cNvSpPr>
                <p:nvPr/>
              </p:nvSpPr>
              <p:spPr bwMode="auto">
                <a:xfrm>
                  <a:off x="2056" y="153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04" name="Line 1158"/>
                <p:cNvSpPr>
                  <a:spLocks noChangeShapeType="1"/>
                </p:cNvSpPr>
                <p:nvPr/>
              </p:nvSpPr>
              <p:spPr bwMode="auto">
                <a:xfrm>
                  <a:off x="2056" y="153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05" name="Line 1159"/>
                <p:cNvSpPr>
                  <a:spLocks noChangeShapeType="1"/>
                </p:cNvSpPr>
                <p:nvPr/>
              </p:nvSpPr>
              <p:spPr bwMode="auto">
                <a:xfrm>
                  <a:off x="2056" y="153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06" name="Line 1160"/>
                <p:cNvSpPr>
                  <a:spLocks noChangeShapeType="1"/>
                </p:cNvSpPr>
                <p:nvPr/>
              </p:nvSpPr>
              <p:spPr bwMode="auto">
                <a:xfrm>
                  <a:off x="2056" y="153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07" name="Line 1161"/>
                <p:cNvSpPr>
                  <a:spLocks noChangeShapeType="1"/>
                </p:cNvSpPr>
                <p:nvPr/>
              </p:nvSpPr>
              <p:spPr bwMode="auto">
                <a:xfrm>
                  <a:off x="2056" y="153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08" name="Line 1162"/>
                <p:cNvSpPr>
                  <a:spLocks noChangeShapeType="1"/>
                </p:cNvSpPr>
                <p:nvPr/>
              </p:nvSpPr>
              <p:spPr bwMode="auto">
                <a:xfrm>
                  <a:off x="2056" y="153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09" name="Line 1163"/>
                <p:cNvSpPr>
                  <a:spLocks noChangeShapeType="1"/>
                </p:cNvSpPr>
                <p:nvPr/>
              </p:nvSpPr>
              <p:spPr bwMode="auto">
                <a:xfrm>
                  <a:off x="2056" y="154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10" name="Line 1164"/>
                <p:cNvSpPr>
                  <a:spLocks noChangeShapeType="1"/>
                </p:cNvSpPr>
                <p:nvPr/>
              </p:nvSpPr>
              <p:spPr bwMode="auto">
                <a:xfrm>
                  <a:off x="2056" y="154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11" name="Line 1165"/>
                <p:cNvSpPr>
                  <a:spLocks noChangeShapeType="1"/>
                </p:cNvSpPr>
                <p:nvPr/>
              </p:nvSpPr>
              <p:spPr bwMode="auto">
                <a:xfrm>
                  <a:off x="2056" y="154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12" name="Line 1166"/>
                <p:cNvSpPr>
                  <a:spLocks noChangeShapeType="1"/>
                </p:cNvSpPr>
                <p:nvPr/>
              </p:nvSpPr>
              <p:spPr bwMode="auto">
                <a:xfrm>
                  <a:off x="2056" y="154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13" name="Line 1167"/>
                <p:cNvSpPr>
                  <a:spLocks noChangeShapeType="1"/>
                </p:cNvSpPr>
                <p:nvPr/>
              </p:nvSpPr>
              <p:spPr bwMode="auto">
                <a:xfrm>
                  <a:off x="2056" y="154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14" name="Line 1168"/>
                <p:cNvSpPr>
                  <a:spLocks noChangeShapeType="1"/>
                </p:cNvSpPr>
                <p:nvPr/>
              </p:nvSpPr>
              <p:spPr bwMode="auto">
                <a:xfrm>
                  <a:off x="2056" y="154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15" name="Line 1169"/>
                <p:cNvSpPr>
                  <a:spLocks noChangeShapeType="1"/>
                </p:cNvSpPr>
                <p:nvPr/>
              </p:nvSpPr>
              <p:spPr bwMode="auto">
                <a:xfrm>
                  <a:off x="2056" y="155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16" name="Line 1170"/>
                <p:cNvSpPr>
                  <a:spLocks noChangeShapeType="1"/>
                </p:cNvSpPr>
                <p:nvPr/>
              </p:nvSpPr>
              <p:spPr bwMode="auto">
                <a:xfrm>
                  <a:off x="2056" y="155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17" name="Line 1171"/>
                <p:cNvSpPr>
                  <a:spLocks noChangeShapeType="1"/>
                </p:cNvSpPr>
                <p:nvPr/>
              </p:nvSpPr>
              <p:spPr bwMode="auto">
                <a:xfrm>
                  <a:off x="2056" y="155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18" name="Line 1172"/>
                <p:cNvSpPr>
                  <a:spLocks noChangeShapeType="1"/>
                </p:cNvSpPr>
                <p:nvPr/>
              </p:nvSpPr>
              <p:spPr bwMode="auto">
                <a:xfrm>
                  <a:off x="2056" y="155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19" name="Line 1173"/>
                <p:cNvSpPr>
                  <a:spLocks noChangeShapeType="1"/>
                </p:cNvSpPr>
                <p:nvPr/>
              </p:nvSpPr>
              <p:spPr bwMode="auto">
                <a:xfrm>
                  <a:off x="2056" y="155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20" name="Line 1174"/>
                <p:cNvSpPr>
                  <a:spLocks noChangeShapeType="1"/>
                </p:cNvSpPr>
                <p:nvPr/>
              </p:nvSpPr>
              <p:spPr bwMode="auto">
                <a:xfrm>
                  <a:off x="2056" y="155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21" name="Line 1175"/>
                <p:cNvSpPr>
                  <a:spLocks noChangeShapeType="1"/>
                </p:cNvSpPr>
                <p:nvPr/>
              </p:nvSpPr>
              <p:spPr bwMode="auto">
                <a:xfrm>
                  <a:off x="2056" y="156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22" name="Line 1176"/>
                <p:cNvSpPr>
                  <a:spLocks noChangeShapeType="1"/>
                </p:cNvSpPr>
                <p:nvPr/>
              </p:nvSpPr>
              <p:spPr bwMode="auto">
                <a:xfrm>
                  <a:off x="2056" y="156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23" name="Line 1177"/>
                <p:cNvSpPr>
                  <a:spLocks noChangeShapeType="1"/>
                </p:cNvSpPr>
                <p:nvPr/>
              </p:nvSpPr>
              <p:spPr bwMode="auto">
                <a:xfrm>
                  <a:off x="2056" y="156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24" name="Line 1178"/>
                <p:cNvSpPr>
                  <a:spLocks noChangeShapeType="1"/>
                </p:cNvSpPr>
                <p:nvPr/>
              </p:nvSpPr>
              <p:spPr bwMode="auto">
                <a:xfrm>
                  <a:off x="2056" y="156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25" name="Line 1179"/>
                <p:cNvSpPr>
                  <a:spLocks noChangeShapeType="1"/>
                </p:cNvSpPr>
                <p:nvPr/>
              </p:nvSpPr>
              <p:spPr bwMode="auto">
                <a:xfrm>
                  <a:off x="2056" y="156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26" name="Line 1180"/>
                <p:cNvSpPr>
                  <a:spLocks noChangeShapeType="1"/>
                </p:cNvSpPr>
                <p:nvPr/>
              </p:nvSpPr>
              <p:spPr bwMode="auto">
                <a:xfrm>
                  <a:off x="2056" y="156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27" name="Line 1181"/>
                <p:cNvSpPr>
                  <a:spLocks noChangeShapeType="1"/>
                </p:cNvSpPr>
                <p:nvPr/>
              </p:nvSpPr>
              <p:spPr bwMode="auto">
                <a:xfrm>
                  <a:off x="2056" y="157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28" name="Line 1182"/>
                <p:cNvSpPr>
                  <a:spLocks noChangeShapeType="1"/>
                </p:cNvSpPr>
                <p:nvPr/>
              </p:nvSpPr>
              <p:spPr bwMode="auto">
                <a:xfrm>
                  <a:off x="2056" y="157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29" name="Line 1183"/>
                <p:cNvSpPr>
                  <a:spLocks noChangeShapeType="1"/>
                </p:cNvSpPr>
                <p:nvPr/>
              </p:nvSpPr>
              <p:spPr bwMode="auto">
                <a:xfrm>
                  <a:off x="2056" y="157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30" name="Line 1184"/>
                <p:cNvSpPr>
                  <a:spLocks noChangeShapeType="1"/>
                </p:cNvSpPr>
                <p:nvPr/>
              </p:nvSpPr>
              <p:spPr bwMode="auto">
                <a:xfrm>
                  <a:off x="2056" y="157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31" name="Line 1185"/>
                <p:cNvSpPr>
                  <a:spLocks noChangeShapeType="1"/>
                </p:cNvSpPr>
                <p:nvPr/>
              </p:nvSpPr>
              <p:spPr bwMode="auto">
                <a:xfrm>
                  <a:off x="2056" y="157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32" name="Line 1186"/>
                <p:cNvSpPr>
                  <a:spLocks noChangeShapeType="1"/>
                </p:cNvSpPr>
                <p:nvPr/>
              </p:nvSpPr>
              <p:spPr bwMode="auto">
                <a:xfrm>
                  <a:off x="2056" y="158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33" name="Line 1187"/>
                <p:cNvSpPr>
                  <a:spLocks noChangeShapeType="1"/>
                </p:cNvSpPr>
                <p:nvPr/>
              </p:nvSpPr>
              <p:spPr bwMode="auto">
                <a:xfrm>
                  <a:off x="2056" y="158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34" name="Line 1188"/>
                <p:cNvSpPr>
                  <a:spLocks noChangeShapeType="1"/>
                </p:cNvSpPr>
                <p:nvPr/>
              </p:nvSpPr>
              <p:spPr bwMode="auto">
                <a:xfrm>
                  <a:off x="2056" y="158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35" name="Line 1189"/>
                <p:cNvSpPr>
                  <a:spLocks noChangeShapeType="1"/>
                </p:cNvSpPr>
                <p:nvPr/>
              </p:nvSpPr>
              <p:spPr bwMode="auto">
                <a:xfrm>
                  <a:off x="2056" y="158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36" name="Line 1190"/>
                <p:cNvSpPr>
                  <a:spLocks noChangeShapeType="1"/>
                </p:cNvSpPr>
                <p:nvPr/>
              </p:nvSpPr>
              <p:spPr bwMode="auto">
                <a:xfrm>
                  <a:off x="2056" y="158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37" name="Line 1191"/>
                <p:cNvSpPr>
                  <a:spLocks noChangeShapeType="1"/>
                </p:cNvSpPr>
                <p:nvPr/>
              </p:nvSpPr>
              <p:spPr bwMode="auto">
                <a:xfrm>
                  <a:off x="2056" y="158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38" name="Line 1192"/>
                <p:cNvSpPr>
                  <a:spLocks noChangeShapeType="1"/>
                </p:cNvSpPr>
                <p:nvPr/>
              </p:nvSpPr>
              <p:spPr bwMode="auto">
                <a:xfrm>
                  <a:off x="2056" y="159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39" name="Line 1193"/>
                <p:cNvSpPr>
                  <a:spLocks noChangeShapeType="1"/>
                </p:cNvSpPr>
                <p:nvPr/>
              </p:nvSpPr>
              <p:spPr bwMode="auto">
                <a:xfrm>
                  <a:off x="2056" y="159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40" name="Line 1194"/>
                <p:cNvSpPr>
                  <a:spLocks noChangeShapeType="1"/>
                </p:cNvSpPr>
                <p:nvPr/>
              </p:nvSpPr>
              <p:spPr bwMode="auto">
                <a:xfrm>
                  <a:off x="2056" y="159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41" name="Line 1195"/>
                <p:cNvSpPr>
                  <a:spLocks noChangeShapeType="1"/>
                </p:cNvSpPr>
                <p:nvPr/>
              </p:nvSpPr>
              <p:spPr bwMode="auto">
                <a:xfrm>
                  <a:off x="2056" y="159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42" name="Line 1196"/>
                <p:cNvSpPr>
                  <a:spLocks noChangeShapeType="1"/>
                </p:cNvSpPr>
                <p:nvPr/>
              </p:nvSpPr>
              <p:spPr bwMode="auto">
                <a:xfrm>
                  <a:off x="2056" y="159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43" name="Line 1197"/>
                <p:cNvSpPr>
                  <a:spLocks noChangeShapeType="1"/>
                </p:cNvSpPr>
                <p:nvPr/>
              </p:nvSpPr>
              <p:spPr bwMode="auto">
                <a:xfrm>
                  <a:off x="2056" y="159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44" name="Line 1198"/>
                <p:cNvSpPr>
                  <a:spLocks noChangeShapeType="1"/>
                </p:cNvSpPr>
                <p:nvPr/>
              </p:nvSpPr>
              <p:spPr bwMode="auto">
                <a:xfrm>
                  <a:off x="2056" y="160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45" name="Line 1199"/>
                <p:cNvSpPr>
                  <a:spLocks noChangeShapeType="1"/>
                </p:cNvSpPr>
                <p:nvPr/>
              </p:nvSpPr>
              <p:spPr bwMode="auto">
                <a:xfrm>
                  <a:off x="2056" y="160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46" name="Line 1200"/>
                <p:cNvSpPr>
                  <a:spLocks noChangeShapeType="1"/>
                </p:cNvSpPr>
                <p:nvPr/>
              </p:nvSpPr>
              <p:spPr bwMode="auto">
                <a:xfrm>
                  <a:off x="2056" y="160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47" name="Line 1201"/>
                <p:cNvSpPr>
                  <a:spLocks noChangeShapeType="1"/>
                </p:cNvSpPr>
                <p:nvPr/>
              </p:nvSpPr>
              <p:spPr bwMode="auto">
                <a:xfrm>
                  <a:off x="2056" y="160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848" name="Freeform 1202"/>
                <p:cNvSpPr>
                  <a:spLocks/>
                </p:cNvSpPr>
                <p:nvPr/>
              </p:nvSpPr>
              <p:spPr bwMode="auto">
                <a:xfrm>
                  <a:off x="2056" y="1430"/>
                  <a:ext cx="40" cy="162"/>
                </a:xfrm>
                <a:custGeom>
                  <a:avLst/>
                  <a:gdLst>
                    <a:gd name="T0" fmla="*/ 0 w 40"/>
                    <a:gd name="T1" fmla="*/ 0 h 162"/>
                    <a:gd name="T2" fmla="*/ 4 w 40"/>
                    <a:gd name="T3" fmla="*/ 14 h 162"/>
                    <a:gd name="T4" fmla="*/ 6 w 40"/>
                    <a:gd name="T5" fmla="*/ 28 h 162"/>
                    <a:gd name="T6" fmla="*/ 10 w 40"/>
                    <a:gd name="T7" fmla="*/ 38 h 162"/>
                    <a:gd name="T8" fmla="*/ 12 w 40"/>
                    <a:gd name="T9" fmla="*/ 48 h 162"/>
                    <a:gd name="T10" fmla="*/ 16 w 40"/>
                    <a:gd name="T11" fmla="*/ 66 h 162"/>
                    <a:gd name="T12" fmla="*/ 20 w 40"/>
                    <a:gd name="T13" fmla="*/ 82 h 162"/>
                    <a:gd name="T14" fmla="*/ 24 w 40"/>
                    <a:gd name="T15" fmla="*/ 96 h 162"/>
                    <a:gd name="T16" fmla="*/ 28 w 40"/>
                    <a:gd name="T17" fmla="*/ 114 h 162"/>
                    <a:gd name="T18" fmla="*/ 30 w 40"/>
                    <a:gd name="T19" fmla="*/ 124 h 162"/>
                    <a:gd name="T20" fmla="*/ 32 w 40"/>
                    <a:gd name="T21" fmla="*/ 134 h 162"/>
                    <a:gd name="T22" fmla="*/ 36 w 40"/>
                    <a:gd name="T23" fmla="*/ 148 h 162"/>
                    <a:gd name="T24" fmla="*/ 40 w 40"/>
                    <a:gd name="T25" fmla="*/ 162 h 1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162"/>
                    <a:gd name="T41" fmla="*/ 40 w 40"/>
                    <a:gd name="T42" fmla="*/ 162 h 1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162">
                      <a:moveTo>
                        <a:pt x="0" y="0"/>
                      </a:moveTo>
                      <a:lnTo>
                        <a:pt x="4" y="14"/>
                      </a:lnTo>
                      <a:lnTo>
                        <a:pt x="6" y="28"/>
                      </a:lnTo>
                      <a:lnTo>
                        <a:pt x="10" y="38"/>
                      </a:lnTo>
                      <a:lnTo>
                        <a:pt x="12" y="48"/>
                      </a:lnTo>
                      <a:lnTo>
                        <a:pt x="16" y="66"/>
                      </a:lnTo>
                      <a:lnTo>
                        <a:pt x="20" y="82"/>
                      </a:lnTo>
                      <a:lnTo>
                        <a:pt x="24" y="96"/>
                      </a:lnTo>
                      <a:lnTo>
                        <a:pt x="28" y="114"/>
                      </a:lnTo>
                      <a:lnTo>
                        <a:pt x="30" y="124"/>
                      </a:lnTo>
                      <a:lnTo>
                        <a:pt x="32" y="134"/>
                      </a:lnTo>
                      <a:lnTo>
                        <a:pt x="36" y="148"/>
                      </a:lnTo>
                      <a:lnTo>
                        <a:pt x="40" y="162"/>
                      </a:lnTo>
                    </a:path>
                  </a:pathLst>
                </a:custGeom>
                <a:solidFill>
                  <a:srgbClr val="00FF00"/>
                </a:solidFill>
                <a:ln>
                  <a:noFill/>
                </a:ln>
                <a:extLst>
                  <a:ext uri="{91240B29-F687-4F45-9708-019B960494DF}">
                    <a14:hiddenLine xmlns:a14="http://schemas.microsoft.com/office/drawing/2010/main" xmlns="" w="19050">
                      <a:solidFill>
                        <a:srgbClr val="000000"/>
                      </a:solidFill>
                      <a:round/>
                      <a:headEnd/>
                      <a:tailEnd/>
                    </a14:hiddenLine>
                  </a:ext>
                </a:extLst>
              </p:spPr>
              <p:txBody>
                <a:bodyPr/>
                <a:lstStyle/>
                <a:p>
                  <a:endParaRPr lang="zh-TW" altLang="en-US" smtClean="0">
                    <a:solidFill>
                      <a:srgbClr val="000000"/>
                    </a:solidFill>
                    <a:ea typeface="新細明體" charset="-120"/>
                  </a:endParaRPr>
                </a:p>
              </p:txBody>
            </p:sp>
          </p:grpSp>
          <p:sp>
            <p:nvSpPr>
              <p:cNvPr id="6620" name="Freeform 1203"/>
              <p:cNvSpPr>
                <a:spLocks/>
              </p:cNvSpPr>
              <p:nvPr/>
            </p:nvSpPr>
            <p:spPr bwMode="auto">
              <a:xfrm>
                <a:off x="2088" y="1606"/>
                <a:ext cx="42" cy="190"/>
              </a:xfrm>
              <a:custGeom>
                <a:avLst/>
                <a:gdLst>
                  <a:gd name="T0" fmla="*/ 20 w 42"/>
                  <a:gd name="T1" fmla="*/ 0 h 190"/>
                  <a:gd name="T2" fmla="*/ 8 w 42"/>
                  <a:gd name="T3" fmla="*/ 16 h 190"/>
                  <a:gd name="T4" fmla="*/ 2 w 42"/>
                  <a:gd name="T5" fmla="*/ 30 h 190"/>
                  <a:gd name="T6" fmla="*/ 0 w 42"/>
                  <a:gd name="T7" fmla="*/ 44 h 190"/>
                  <a:gd name="T8" fmla="*/ 2 w 42"/>
                  <a:gd name="T9" fmla="*/ 56 h 190"/>
                  <a:gd name="T10" fmla="*/ 6 w 42"/>
                  <a:gd name="T11" fmla="*/ 68 h 190"/>
                  <a:gd name="T12" fmla="*/ 10 w 42"/>
                  <a:gd name="T13" fmla="*/ 80 h 190"/>
                  <a:gd name="T14" fmla="*/ 18 w 42"/>
                  <a:gd name="T15" fmla="*/ 92 h 190"/>
                  <a:gd name="T16" fmla="*/ 24 w 42"/>
                  <a:gd name="T17" fmla="*/ 102 h 190"/>
                  <a:gd name="T18" fmla="*/ 30 w 42"/>
                  <a:gd name="T19" fmla="*/ 114 h 190"/>
                  <a:gd name="T20" fmla="*/ 36 w 42"/>
                  <a:gd name="T21" fmla="*/ 124 h 190"/>
                  <a:gd name="T22" fmla="*/ 40 w 42"/>
                  <a:gd name="T23" fmla="*/ 134 h 190"/>
                  <a:gd name="T24" fmla="*/ 42 w 42"/>
                  <a:gd name="T25" fmla="*/ 146 h 190"/>
                  <a:gd name="T26" fmla="*/ 40 w 42"/>
                  <a:gd name="T27" fmla="*/ 156 h 190"/>
                  <a:gd name="T28" fmla="*/ 36 w 42"/>
                  <a:gd name="T29" fmla="*/ 168 h 190"/>
                  <a:gd name="T30" fmla="*/ 26 w 42"/>
                  <a:gd name="T31" fmla="*/ 178 h 190"/>
                  <a:gd name="T32" fmla="*/ 10 w 42"/>
                  <a:gd name="T33" fmla="*/ 190 h 190"/>
                  <a:gd name="T34" fmla="*/ 20 w 42"/>
                  <a:gd name="T35" fmla="*/ 0 h 1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
                  <a:gd name="T55" fmla="*/ 0 h 190"/>
                  <a:gd name="T56" fmla="*/ 42 w 42"/>
                  <a:gd name="T57" fmla="*/ 190 h 1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 h="190">
                    <a:moveTo>
                      <a:pt x="20" y="0"/>
                    </a:moveTo>
                    <a:lnTo>
                      <a:pt x="8" y="16"/>
                    </a:lnTo>
                    <a:lnTo>
                      <a:pt x="2" y="30"/>
                    </a:lnTo>
                    <a:lnTo>
                      <a:pt x="0" y="44"/>
                    </a:lnTo>
                    <a:lnTo>
                      <a:pt x="2" y="56"/>
                    </a:lnTo>
                    <a:lnTo>
                      <a:pt x="6" y="68"/>
                    </a:lnTo>
                    <a:lnTo>
                      <a:pt x="10" y="80"/>
                    </a:lnTo>
                    <a:lnTo>
                      <a:pt x="18" y="92"/>
                    </a:lnTo>
                    <a:lnTo>
                      <a:pt x="24" y="102"/>
                    </a:lnTo>
                    <a:lnTo>
                      <a:pt x="30" y="114"/>
                    </a:lnTo>
                    <a:lnTo>
                      <a:pt x="36" y="124"/>
                    </a:lnTo>
                    <a:lnTo>
                      <a:pt x="40" y="134"/>
                    </a:lnTo>
                    <a:lnTo>
                      <a:pt x="42" y="146"/>
                    </a:lnTo>
                    <a:lnTo>
                      <a:pt x="40" y="156"/>
                    </a:lnTo>
                    <a:lnTo>
                      <a:pt x="36" y="168"/>
                    </a:lnTo>
                    <a:lnTo>
                      <a:pt x="26" y="178"/>
                    </a:lnTo>
                    <a:lnTo>
                      <a:pt x="10" y="190"/>
                    </a:lnTo>
                    <a:lnTo>
                      <a:pt x="20" y="0"/>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21" name="Line 1204"/>
              <p:cNvSpPr>
                <a:spLocks noChangeShapeType="1"/>
              </p:cNvSpPr>
              <p:nvPr/>
            </p:nvSpPr>
            <p:spPr bwMode="auto">
              <a:xfrm>
                <a:off x="2088" y="160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22" name="Line 1205"/>
              <p:cNvSpPr>
                <a:spLocks noChangeShapeType="1"/>
              </p:cNvSpPr>
              <p:nvPr/>
            </p:nvSpPr>
            <p:spPr bwMode="auto">
              <a:xfrm>
                <a:off x="2088" y="160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23" name="Line 1206"/>
              <p:cNvSpPr>
                <a:spLocks noChangeShapeType="1"/>
              </p:cNvSpPr>
              <p:nvPr/>
            </p:nvSpPr>
            <p:spPr bwMode="auto">
              <a:xfrm>
                <a:off x="2088" y="160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24" name="Line 1207"/>
              <p:cNvSpPr>
                <a:spLocks noChangeShapeType="1"/>
              </p:cNvSpPr>
              <p:nvPr/>
            </p:nvSpPr>
            <p:spPr bwMode="auto">
              <a:xfrm>
                <a:off x="2088" y="161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25" name="Line 1208"/>
              <p:cNvSpPr>
                <a:spLocks noChangeShapeType="1"/>
              </p:cNvSpPr>
              <p:nvPr/>
            </p:nvSpPr>
            <p:spPr bwMode="auto">
              <a:xfrm>
                <a:off x="2088" y="161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26" name="Line 1209"/>
              <p:cNvSpPr>
                <a:spLocks noChangeShapeType="1"/>
              </p:cNvSpPr>
              <p:nvPr/>
            </p:nvSpPr>
            <p:spPr bwMode="auto">
              <a:xfrm>
                <a:off x="2088" y="161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27" name="Line 1210"/>
              <p:cNvSpPr>
                <a:spLocks noChangeShapeType="1"/>
              </p:cNvSpPr>
              <p:nvPr/>
            </p:nvSpPr>
            <p:spPr bwMode="auto">
              <a:xfrm>
                <a:off x="2088" y="161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28" name="Line 1211"/>
              <p:cNvSpPr>
                <a:spLocks noChangeShapeType="1"/>
              </p:cNvSpPr>
              <p:nvPr/>
            </p:nvSpPr>
            <p:spPr bwMode="auto">
              <a:xfrm>
                <a:off x="2088" y="161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29" name="Line 1212"/>
              <p:cNvSpPr>
                <a:spLocks noChangeShapeType="1"/>
              </p:cNvSpPr>
              <p:nvPr/>
            </p:nvSpPr>
            <p:spPr bwMode="auto">
              <a:xfrm>
                <a:off x="2088" y="162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30" name="Line 1213"/>
              <p:cNvSpPr>
                <a:spLocks noChangeShapeType="1"/>
              </p:cNvSpPr>
              <p:nvPr/>
            </p:nvSpPr>
            <p:spPr bwMode="auto">
              <a:xfrm>
                <a:off x="2088" y="162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31" name="Line 1214"/>
              <p:cNvSpPr>
                <a:spLocks noChangeShapeType="1"/>
              </p:cNvSpPr>
              <p:nvPr/>
            </p:nvSpPr>
            <p:spPr bwMode="auto">
              <a:xfrm>
                <a:off x="2088" y="162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32" name="Line 1215"/>
              <p:cNvSpPr>
                <a:spLocks noChangeShapeType="1"/>
              </p:cNvSpPr>
              <p:nvPr/>
            </p:nvSpPr>
            <p:spPr bwMode="auto">
              <a:xfrm>
                <a:off x="2088" y="162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33" name="Line 1216"/>
              <p:cNvSpPr>
                <a:spLocks noChangeShapeType="1"/>
              </p:cNvSpPr>
              <p:nvPr/>
            </p:nvSpPr>
            <p:spPr bwMode="auto">
              <a:xfrm>
                <a:off x="2088" y="162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34" name="Line 1217"/>
              <p:cNvSpPr>
                <a:spLocks noChangeShapeType="1"/>
              </p:cNvSpPr>
              <p:nvPr/>
            </p:nvSpPr>
            <p:spPr bwMode="auto">
              <a:xfrm>
                <a:off x="2088" y="163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35" name="Line 1218"/>
              <p:cNvSpPr>
                <a:spLocks noChangeShapeType="1"/>
              </p:cNvSpPr>
              <p:nvPr/>
            </p:nvSpPr>
            <p:spPr bwMode="auto">
              <a:xfrm>
                <a:off x="2088" y="163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36" name="Line 1219"/>
              <p:cNvSpPr>
                <a:spLocks noChangeShapeType="1"/>
              </p:cNvSpPr>
              <p:nvPr/>
            </p:nvSpPr>
            <p:spPr bwMode="auto">
              <a:xfrm>
                <a:off x="2088" y="163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37" name="Line 1220"/>
              <p:cNvSpPr>
                <a:spLocks noChangeShapeType="1"/>
              </p:cNvSpPr>
              <p:nvPr/>
            </p:nvSpPr>
            <p:spPr bwMode="auto">
              <a:xfrm>
                <a:off x="2088" y="163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38" name="Line 1221"/>
              <p:cNvSpPr>
                <a:spLocks noChangeShapeType="1"/>
              </p:cNvSpPr>
              <p:nvPr/>
            </p:nvSpPr>
            <p:spPr bwMode="auto">
              <a:xfrm>
                <a:off x="2088" y="163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39" name="Line 1222"/>
              <p:cNvSpPr>
                <a:spLocks noChangeShapeType="1"/>
              </p:cNvSpPr>
              <p:nvPr/>
            </p:nvSpPr>
            <p:spPr bwMode="auto">
              <a:xfrm>
                <a:off x="2088" y="164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40" name="Line 1223"/>
              <p:cNvSpPr>
                <a:spLocks noChangeShapeType="1"/>
              </p:cNvSpPr>
              <p:nvPr/>
            </p:nvSpPr>
            <p:spPr bwMode="auto">
              <a:xfrm>
                <a:off x="2088" y="164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41" name="Line 1224"/>
              <p:cNvSpPr>
                <a:spLocks noChangeShapeType="1"/>
              </p:cNvSpPr>
              <p:nvPr/>
            </p:nvSpPr>
            <p:spPr bwMode="auto">
              <a:xfrm>
                <a:off x="2088" y="164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42" name="Line 1225"/>
              <p:cNvSpPr>
                <a:spLocks noChangeShapeType="1"/>
              </p:cNvSpPr>
              <p:nvPr/>
            </p:nvSpPr>
            <p:spPr bwMode="auto">
              <a:xfrm>
                <a:off x="2088" y="164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43" name="Line 1226"/>
              <p:cNvSpPr>
                <a:spLocks noChangeShapeType="1"/>
              </p:cNvSpPr>
              <p:nvPr/>
            </p:nvSpPr>
            <p:spPr bwMode="auto">
              <a:xfrm>
                <a:off x="2088" y="164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44" name="Line 1227"/>
              <p:cNvSpPr>
                <a:spLocks noChangeShapeType="1"/>
              </p:cNvSpPr>
              <p:nvPr/>
            </p:nvSpPr>
            <p:spPr bwMode="auto">
              <a:xfrm>
                <a:off x="2088" y="165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45" name="Line 1228"/>
              <p:cNvSpPr>
                <a:spLocks noChangeShapeType="1"/>
              </p:cNvSpPr>
              <p:nvPr/>
            </p:nvSpPr>
            <p:spPr bwMode="auto">
              <a:xfrm>
                <a:off x="2088" y="165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46" name="Line 1229"/>
              <p:cNvSpPr>
                <a:spLocks noChangeShapeType="1"/>
              </p:cNvSpPr>
              <p:nvPr/>
            </p:nvSpPr>
            <p:spPr bwMode="auto">
              <a:xfrm>
                <a:off x="2088" y="165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47" name="Line 1230"/>
              <p:cNvSpPr>
                <a:spLocks noChangeShapeType="1"/>
              </p:cNvSpPr>
              <p:nvPr/>
            </p:nvSpPr>
            <p:spPr bwMode="auto">
              <a:xfrm>
                <a:off x="2088" y="165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48" name="Line 1231"/>
              <p:cNvSpPr>
                <a:spLocks noChangeShapeType="1"/>
              </p:cNvSpPr>
              <p:nvPr/>
            </p:nvSpPr>
            <p:spPr bwMode="auto">
              <a:xfrm>
                <a:off x="2088" y="165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49" name="Line 1232"/>
              <p:cNvSpPr>
                <a:spLocks noChangeShapeType="1"/>
              </p:cNvSpPr>
              <p:nvPr/>
            </p:nvSpPr>
            <p:spPr bwMode="auto">
              <a:xfrm>
                <a:off x="2088" y="166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50" name="Line 1233"/>
              <p:cNvSpPr>
                <a:spLocks noChangeShapeType="1"/>
              </p:cNvSpPr>
              <p:nvPr/>
            </p:nvSpPr>
            <p:spPr bwMode="auto">
              <a:xfrm>
                <a:off x="2088" y="166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51" name="Line 1234"/>
              <p:cNvSpPr>
                <a:spLocks noChangeShapeType="1"/>
              </p:cNvSpPr>
              <p:nvPr/>
            </p:nvSpPr>
            <p:spPr bwMode="auto">
              <a:xfrm>
                <a:off x="2088" y="166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52" name="Line 1235"/>
              <p:cNvSpPr>
                <a:spLocks noChangeShapeType="1"/>
              </p:cNvSpPr>
              <p:nvPr/>
            </p:nvSpPr>
            <p:spPr bwMode="auto">
              <a:xfrm>
                <a:off x="2088" y="166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53" name="Line 1236"/>
              <p:cNvSpPr>
                <a:spLocks noChangeShapeType="1"/>
              </p:cNvSpPr>
              <p:nvPr/>
            </p:nvSpPr>
            <p:spPr bwMode="auto">
              <a:xfrm>
                <a:off x="2088" y="166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54" name="Line 1237"/>
              <p:cNvSpPr>
                <a:spLocks noChangeShapeType="1"/>
              </p:cNvSpPr>
              <p:nvPr/>
            </p:nvSpPr>
            <p:spPr bwMode="auto">
              <a:xfrm>
                <a:off x="2088" y="167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55" name="Line 1238"/>
              <p:cNvSpPr>
                <a:spLocks noChangeShapeType="1"/>
              </p:cNvSpPr>
              <p:nvPr/>
            </p:nvSpPr>
            <p:spPr bwMode="auto">
              <a:xfrm>
                <a:off x="2088" y="167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56" name="Line 1239"/>
              <p:cNvSpPr>
                <a:spLocks noChangeShapeType="1"/>
              </p:cNvSpPr>
              <p:nvPr/>
            </p:nvSpPr>
            <p:spPr bwMode="auto">
              <a:xfrm>
                <a:off x="2088" y="167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57" name="Line 1240"/>
              <p:cNvSpPr>
                <a:spLocks noChangeShapeType="1"/>
              </p:cNvSpPr>
              <p:nvPr/>
            </p:nvSpPr>
            <p:spPr bwMode="auto">
              <a:xfrm>
                <a:off x="2088" y="167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58" name="Line 1241"/>
              <p:cNvSpPr>
                <a:spLocks noChangeShapeType="1"/>
              </p:cNvSpPr>
              <p:nvPr/>
            </p:nvSpPr>
            <p:spPr bwMode="auto">
              <a:xfrm>
                <a:off x="2088" y="167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59" name="Line 1242"/>
              <p:cNvSpPr>
                <a:spLocks noChangeShapeType="1"/>
              </p:cNvSpPr>
              <p:nvPr/>
            </p:nvSpPr>
            <p:spPr bwMode="auto">
              <a:xfrm>
                <a:off x="2088" y="167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60" name="Line 1243"/>
              <p:cNvSpPr>
                <a:spLocks noChangeShapeType="1"/>
              </p:cNvSpPr>
              <p:nvPr/>
            </p:nvSpPr>
            <p:spPr bwMode="auto">
              <a:xfrm>
                <a:off x="2088" y="168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61" name="Line 1244"/>
              <p:cNvSpPr>
                <a:spLocks noChangeShapeType="1"/>
              </p:cNvSpPr>
              <p:nvPr/>
            </p:nvSpPr>
            <p:spPr bwMode="auto">
              <a:xfrm>
                <a:off x="2088" y="168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62" name="Line 1245"/>
              <p:cNvSpPr>
                <a:spLocks noChangeShapeType="1"/>
              </p:cNvSpPr>
              <p:nvPr/>
            </p:nvSpPr>
            <p:spPr bwMode="auto">
              <a:xfrm>
                <a:off x="2088" y="168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63" name="Line 1246"/>
              <p:cNvSpPr>
                <a:spLocks noChangeShapeType="1"/>
              </p:cNvSpPr>
              <p:nvPr/>
            </p:nvSpPr>
            <p:spPr bwMode="auto">
              <a:xfrm>
                <a:off x="2088" y="168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64" name="Line 1247"/>
              <p:cNvSpPr>
                <a:spLocks noChangeShapeType="1"/>
              </p:cNvSpPr>
              <p:nvPr/>
            </p:nvSpPr>
            <p:spPr bwMode="auto">
              <a:xfrm>
                <a:off x="2088" y="168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65" name="Line 1248"/>
              <p:cNvSpPr>
                <a:spLocks noChangeShapeType="1"/>
              </p:cNvSpPr>
              <p:nvPr/>
            </p:nvSpPr>
            <p:spPr bwMode="auto">
              <a:xfrm>
                <a:off x="2088" y="169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66" name="Line 1249"/>
              <p:cNvSpPr>
                <a:spLocks noChangeShapeType="1"/>
              </p:cNvSpPr>
              <p:nvPr/>
            </p:nvSpPr>
            <p:spPr bwMode="auto">
              <a:xfrm>
                <a:off x="2088" y="169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67" name="Line 1250"/>
              <p:cNvSpPr>
                <a:spLocks noChangeShapeType="1"/>
              </p:cNvSpPr>
              <p:nvPr/>
            </p:nvSpPr>
            <p:spPr bwMode="auto">
              <a:xfrm>
                <a:off x="2088" y="169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68" name="Line 1251"/>
              <p:cNvSpPr>
                <a:spLocks noChangeShapeType="1"/>
              </p:cNvSpPr>
              <p:nvPr/>
            </p:nvSpPr>
            <p:spPr bwMode="auto">
              <a:xfrm>
                <a:off x="2088" y="169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69" name="Line 1252"/>
              <p:cNvSpPr>
                <a:spLocks noChangeShapeType="1"/>
              </p:cNvSpPr>
              <p:nvPr/>
            </p:nvSpPr>
            <p:spPr bwMode="auto">
              <a:xfrm>
                <a:off x="2088" y="169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70" name="Line 1253"/>
              <p:cNvSpPr>
                <a:spLocks noChangeShapeType="1"/>
              </p:cNvSpPr>
              <p:nvPr/>
            </p:nvSpPr>
            <p:spPr bwMode="auto">
              <a:xfrm>
                <a:off x="2088" y="170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71" name="Line 1254"/>
              <p:cNvSpPr>
                <a:spLocks noChangeShapeType="1"/>
              </p:cNvSpPr>
              <p:nvPr/>
            </p:nvSpPr>
            <p:spPr bwMode="auto">
              <a:xfrm>
                <a:off x="2088" y="170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72" name="Line 1255"/>
              <p:cNvSpPr>
                <a:spLocks noChangeShapeType="1"/>
              </p:cNvSpPr>
              <p:nvPr/>
            </p:nvSpPr>
            <p:spPr bwMode="auto">
              <a:xfrm>
                <a:off x="2088" y="170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73" name="Line 1256"/>
              <p:cNvSpPr>
                <a:spLocks noChangeShapeType="1"/>
              </p:cNvSpPr>
              <p:nvPr/>
            </p:nvSpPr>
            <p:spPr bwMode="auto">
              <a:xfrm>
                <a:off x="2088" y="170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74" name="Line 1257"/>
              <p:cNvSpPr>
                <a:spLocks noChangeShapeType="1"/>
              </p:cNvSpPr>
              <p:nvPr/>
            </p:nvSpPr>
            <p:spPr bwMode="auto">
              <a:xfrm>
                <a:off x="2088" y="170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75" name="Line 1258"/>
              <p:cNvSpPr>
                <a:spLocks noChangeShapeType="1"/>
              </p:cNvSpPr>
              <p:nvPr/>
            </p:nvSpPr>
            <p:spPr bwMode="auto">
              <a:xfrm>
                <a:off x="2088" y="171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76" name="Line 1259"/>
              <p:cNvSpPr>
                <a:spLocks noChangeShapeType="1"/>
              </p:cNvSpPr>
              <p:nvPr/>
            </p:nvSpPr>
            <p:spPr bwMode="auto">
              <a:xfrm>
                <a:off x="2088" y="171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77" name="Line 1260"/>
              <p:cNvSpPr>
                <a:spLocks noChangeShapeType="1"/>
              </p:cNvSpPr>
              <p:nvPr/>
            </p:nvSpPr>
            <p:spPr bwMode="auto">
              <a:xfrm>
                <a:off x="2088" y="171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78" name="Line 1261"/>
              <p:cNvSpPr>
                <a:spLocks noChangeShapeType="1"/>
              </p:cNvSpPr>
              <p:nvPr/>
            </p:nvSpPr>
            <p:spPr bwMode="auto">
              <a:xfrm>
                <a:off x="2088" y="171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79" name="Line 1262"/>
              <p:cNvSpPr>
                <a:spLocks noChangeShapeType="1"/>
              </p:cNvSpPr>
              <p:nvPr/>
            </p:nvSpPr>
            <p:spPr bwMode="auto">
              <a:xfrm>
                <a:off x="2088" y="171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80" name="Line 1263"/>
              <p:cNvSpPr>
                <a:spLocks noChangeShapeType="1"/>
              </p:cNvSpPr>
              <p:nvPr/>
            </p:nvSpPr>
            <p:spPr bwMode="auto">
              <a:xfrm>
                <a:off x="2088" y="172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81" name="Line 1264"/>
              <p:cNvSpPr>
                <a:spLocks noChangeShapeType="1"/>
              </p:cNvSpPr>
              <p:nvPr/>
            </p:nvSpPr>
            <p:spPr bwMode="auto">
              <a:xfrm>
                <a:off x="2088" y="172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82" name="Line 1265"/>
              <p:cNvSpPr>
                <a:spLocks noChangeShapeType="1"/>
              </p:cNvSpPr>
              <p:nvPr/>
            </p:nvSpPr>
            <p:spPr bwMode="auto">
              <a:xfrm>
                <a:off x="2088" y="172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83" name="Line 1266"/>
              <p:cNvSpPr>
                <a:spLocks noChangeShapeType="1"/>
              </p:cNvSpPr>
              <p:nvPr/>
            </p:nvSpPr>
            <p:spPr bwMode="auto">
              <a:xfrm>
                <a:off x="2088" y="172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84" name="Line 1267"/>
              <p:cNvSpPr>
                <a:spLocks noChangeShapeType="1"/>
              </p:cNvSpPr>
              <p:nvPr/>
            </p:nvSpPr>
            <p:spPr bwMode="auto">
              <a:xfrm>
                <a:off x="2088" y="172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85" name="Line 1268"/>
              <p:cNvSpPr>
                <a:spLocks noChangeShapeType="1"/>
              </p:cNvSpPr>
              <p:nvPr/>
            </p:nvSpPr>
            <p:spPr bwMode="auto">
              <a:xfrm>
                <a:off x="2088" y="173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86" name="Line 1269"/>
              <p:cNvSpPr>
                <a:spLocks noChangeShapeType="1"/>
              </p:cNvSpPr>
              <p:nvPr/>
            </p:nvSpPr>
            <p:spPr bwMode="auto">
              <a:xfrm>
                <a:off x="2088" y="173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87" name="Line 1270"/>
              <p:cNvSpPr>
                <a:spLocks noChangeShapeType="1"/>
              </p:cNvSpPr>
              <p:nvPr/>
            </p:nvSpPr>
            <p:spPr bwMode="auto">
              <a:xfrm>
                <a:off x="2088" y="173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88" name="Line 1271"/>
              <p:cNvSpPr>
                <a:spLocks noChangeShapeType="1"/>
              </p:cNvSpPr>
              <p:nvPr/>
            </p:nvSpPr>
            <p:spPr bwMode="auto">
              <a:xfrm>
                <a:off x="2088" y="173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89" name="Line 1272"/>
              <p:cNvSpPr>
                <a:spLocks noChangeShapeType="1"/>
              </p:cNvSpPr>
              <p:nvPr/>
            </p:nvSpPr>
            <p:spPr bwMode="auto">
              <a:xfrm>
                <a:off x="2088" y="173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90" name="Line 1273"/>
              <p:cNvSpPr>
                <a:spLocks noChangeShapeType="1"/>
              </p:cNvSpPr>
              <p:nvPr/>
            </p:nvSpPr>
            <p:spPr bwMode="auto">
              <a:xfrm>
                <a:off x="2088" y="173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91" name="Line 1274"/>
              <p:cNvSpPr>
                <a:spLocks noChangeShapeType="1"/>
              </p:cNvSpPr>
              <p:nvPr/>
            </p:nvSpPr>
            <p:spPr bwMode="auto">
              <a:xfrm>
                <a:off x="2088" y="174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92" name="Line 1275"/>
              <p:cNvSpPr>
                <a:spLocks noChangeShapeType="1"/>
              </p:cNvSpPr>
              <p:nvPr/>
            </p:nvSpPr>
            <p:spPr bwMode="auto">
              <a:xfrm>
                <a:off x="2088" y="174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93" name="Line 1276"/>
              <p:cNvSpPr>
                <a:spLocks noChangeShapeType="1"/>
              </p:cNvSpPr>
              <p:nvPr/>
            </p:nvSpPr>
            <p:spPr bwMode="auto">
              <a:xfrm>
                <a:off x="2088" y="174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94" name="Line 1277"/>
              <p:cNvSpPr>
                <a:spLocks noChangeShapeType="1"/>
              </p:cNvSpPr>
              <p:nvPr/>
            </p:nvSpPr>
            <p:spPr bwMode="auto">
              <a:xfrm>
                <a:off x="2088" y="174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95" name="Line 1278"/>
              <p:cNvSpPr>
                <a:spLocks noChangeShapeType="1"/>
              </p:cNvSpPr>
              <p:nvPr/>
            </p:nvSpPr>
            <p:spPr bwMode="auto">
              <a:xfrm>
                <a:off x="2088" y="174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96" name="Line 1279"/>
              <p:cNvSpPr>
                <a:spLocks noChangeShapeType="1"/>
              </p:cNvSpPr>
              <p:nvPr/>
            </p:nvSpPr>
            <p:spPr bwMode="auto">
              <a:xfrm>
                <a:off x="2088" y="175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97" name="Line 1280"/>
              <p:cNvSpPr>
                <a:spLocks noChangeShapeType="1"/>
              </p:cNvSpPr>
              <p:nvPr/>
            </p:nvSpPr>
            <p:spPr bwMode="auto">
              <a:xfrm>
                <a:off x="2088" y="175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98" name="Line 1281"/>
              <p:cNvSpPr>
                <a:spLocks noChangeShapeType="1"/>
              </p:cNvSpPr>
              <p:nvPr/>
            </p:nvSpPr>
            <p:spPr bwMode="auto">
              <a:xfrm>
                <a:off x="2088" y="175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99" name="Line 1282"/>
              <p:cNvSpPr>
                <a:spLocks noChangeShapeType="1"/>
              </p:cNvSpPr>
              <p:nvPr/>
            </p:nvSpPr>
            <p:spPr bwMode="auto">
              <a:xfrm>
                <a:off x="2088" y="175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00" name="Line 1283"/>
              <p:cNvSpPr>
                <a:spLocks noChangeShapeType="1"/>
              </p:cNvSpPr>
              <p:nvPr/>
            </p:nvSpPr>
            <p:spPr bwMode="auto">
              <a:xfrm>
                <a:off x="2088" y="175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01" name="Line 1284"/>
              <p:cNvSpPr>
                <a:spLocks noChangeShapeType="1"/>
              </p:cNvSpPr>
              <p:nvPr/>
            </p:nvSpPr>
            <p:spPr bwMode="auto">
              <a:xfrm>
                <a:off x="2088" y="176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02" name="Line 1285"/>
              <p:cNvSpPr>
                <a:spLocks noChangeShapeType="1"/>
              </p:cNvSpPr>
              <p:nvPr/>
            </p:nvSpPr>
            <p:spPr bwMode="auto">
              <a:xfrm>
                <a:off x="2088" y="176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03" name="Line 1286"/>
              <p:cNvSpPr>
                <a:spLocks noChangeShapeType="1"/>
              </p:cNvSpPr>
              <p:nvPr/>
            </p:nvSpPr>
            <p:spPr bwMode="auto">
              <a:xfrm>
                <a:off x="2088" y="176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04" name="Line 1287"/>
              <p:cNvSpPr>
                <a:spLocks noChangeShapeType="1"/>
              </p:cNvSpPr>
              <p:nvPr/>
            </p:nvSpPr>
            <p:spPr bwMode="auto">
              <a:xfrm>
                <a:off x="2088" y="176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05" name="Line 1288"/>
              <p:cNvSpPr>
                <a:spLocks noChangeShapeType="1"/>
              </p:cNvSpPr>
              <p:nvPr/>
            </p:nvSpPr>
            <p:spPr bwMode="auto">
              <a:xfrm>
                <a:off x="2088" y="176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06" name="Line 1289"/>
              <p:cNvSpPr>
                <a:spLocks noChangeShapeType="1"/>
              </p:cNvSpPr>
              <p:nvPr/>
            </p:nvSpPr>
            <p:spPr bwMode="auto">
              <a:xfrm>
                <a:off x="2088" y="177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07" name="Line 1290"/>
              <p:cNvSpPr>
                <a:spLocks noChangeShapeType="1"/>
              </p:cNvSpPr>
              <p:nvPr/>
            </p:nvSpPr>
            <p:spPr bwMode="auto">
              <a:xfrm>
                <a:off x="2088" y="177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08" name="Line 1291"/>
              <p:cNvSpPr>
                <a:spLocks noChangeShapeType="1"/>
              </p:cNvSpPr>
              <p:nvPr/>
            </p:nvSpPr>
            <p:spPr bwMode="auto">
              <a:xfrm>
                <a:off x="2088" y="177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09" name="Line 1292"/>
              <p:cNvSpPr>
                <a:spLocks noChangeShapeType="1"/>
              </p:cNvSpPr>
              <p:nvPr/>
            </p:nvSpPr>
            <p:spPr bwMode="auto">
              <a:xfrm>
                <a:off x="2088" y="177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10" name="Line 1293"/>
              <p:cNvSpPr>
                <a:spLocks noChangeShapeType="1"/>
              </p:cNvSpPr>
              <p:nvPr/>
            </p:nvSpPr>
            <p:spPr bwMode="auto">
              <a:xfrm>
                <a:off x="2088" y="177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11" name="Line 1294"/>
              <p:cNvSpPr>
                <a:spLocks noChangeShapeType="1"/>
              </p:cNvSpPr>
              <p:nvPr/>
            </p:nvSpPr>
            <p:spPr bwMode="auto">
              <a:xfrm>
                <a:off x="2088" y="178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12" name="Line 1295"/>
              <p:cNvSpPr>
                <a:spLocks noChangeShapeType="1"/>
              </p:cNvSpPr>
              <p:nvPr/>
            </p:nvSpPr>
            <p:spPr bwMode="auto">
              <a:xfrm>
                <a:off x="2088" y="178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13" name="Line 1296"/>
              <p:cNvSpPr>
                <a:spLocks noChangeShapeType="1"/>
              </p:cNvSpPr>
              <p:nvPr/>
            </p:nvSpPr>
            <p:spPr bwMode="auto">
              <a:xfrm>
                <a:off x="2088" y="178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14" name="Line 1297"/>
              <p:cNvSpPr>
                <a:spLocks noChangeShapeType="1"/>
              </p:cNvSpPr>
              <p:nvPr/>
            </p:nvSpPr>
            <p:spPr bwMode="auto">
              <a:xfrm>
                <a:off x="2088" y="178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15" name="Line 1298"/>
              <p:cNvSpPr>
                <a:spLocks noChangeShapeType="1"/>
              </p:cNvSpPr>
              <p:nvPr/>
            </p:nvSpPr>
            <p:spPr bwMode="auto">
              <a:xfrm>
                <a:off x="2088" y="178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16" name="Line 1299"/>
              <p:cNvSpPr>
                <a:spLocks noChangeShapeType="1"/>
              </p:cNvSpPr>
              <p:nvPr/>
            </p:nvSpPr>
            <p:spPr bwMode="auto">
              <a:xfrm>
                <a:off x="2088" y="179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17" name="Line 1300"/>
              <p:cNvSpPr>
                <a:spLocks noChangeShapeType="1"/>
              </p:cNvSpPr>
              <p:nvPr/>
            </p:nvSpPr>
            <p:spPr bwMode="auto">
              <a:xfrm>
                <a:off x="2088" y="179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18" name="Line 1301"/>
              <p:cNvSpPr>
                <a:spLocks noChangeShapeType="1"/>
              </p:cNvSpPr>
              <p:nvPr/>
            </p:nvSpPr>
            <p:spPr bwMode="auto">
              <a:xfrm>
                <a:off x="2088" y="179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19" name="Line 1302"/>
              <p:cNvSpPr>
                <a:spLocks noChangeShapeType="1"/>
              </p:cNvSpPr>
              <p:nvPr/>
            </p:nvSpPr>
            <p:spPr bwMode="auto">
              <a:xfrm>
                <a:off x="2088" y="179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20" name="Line 1303"/>
              <p:cNvSpPr>
                <a:spLocks noChangeShapeType="1"/>
              </p:cNvSpPr>
              <p:nvPr/>
            </p:nvSpPr>
            <p:spPr bwMode="auto">
              <a:xfrm>
                <a:off x="2088" y="179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21" name="Line 1304"/>
              <p:cNvSpPr>
                <a:spLocks noChangeShapeType="1"/>
              </p:cNvSpPr>
              <p:nvPr/>
            </p:nvSpPr>
            <p:spPr bwMode="auto">
              <a:xfrm>
                <a:off x="2088" y="180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22" name="Line 1305"/>
              <p:cNvSpPr>
                <a:spLocks noChangeShapeType="1"/>
              </p:cNvSpPr>
              <p:nvPr/>
            </p:nvSpPr>
            <p:spPr bwMode="auto">
              <a:xfrm>
                <a:off x="2088" y="180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23" name="Line 1306"/>
              <p:cNvSpPr>
                <a:spLocks noChangeShapeType="1"/>
              </p:cNvSpPr>
              <p:nvPr/>
            </p:nvSpPr>
            <p:spPr bwMode="auto">
              <a:xfrm>
                <a:off x="2088" y="180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724" name="Freeform 1307"/>
              <p:cNvSpPr>
                <a:spLocks/>
              </p:cNvSpPr>
              <p:nvPr/>
            </p:nvSpPr>
            <p:spPr bwMode="auto">
              <a:xfrm>
                <a:off x="2088" y="1606"/>
                <a:ext cx="42" cy="190"/>
              </a:xfrm>
              <a:custGeom>
                <a:avLst/>
                <a:gdLst>
                  <a:gd name="T0" fmla="*/ 20 w 42"/>
                  <a:gd name="T1" fmla="*/ 0 h 190"/>
                  <a:gd name="T2" fmla="*/ 8 w 42"/>
                  <a:gd name="T3" fmla="*/ 16 h 190"/>
                  <a:gd name="T4" fmla="*/ 2 w 42"/>
                  <a:gd name="T5" fmla="*/ 30 h 190"/>
                  <a:gd name="T6" fmla="*/ 0 w 42"/>
                  <a:gd name="T7" fmla="*/ 44 h 190"/>
                  <a:gd name="T8" fmla="*/ 2 w 42"/>
                  <a:gd name="T9" fmla="*/ 56 h 190"/>
                  <a:gd name="T10" fmla="*/ 6 w 42"/>
                  <a:gd name="T11" fmla="*/ 68 h 190"/>
                  <a:gd name="T12" fmla="*/ 10 w 42"/>
                  <a:gd name="T13" fmla="*/ 80 h 190"/>
                  <a:gd name="T14" fmla="*/ 18 w 42"/>
                  <a:gd name="T15" fmla="*/ 92 h 190"/>
                  <a:gd name="T16" fmla="*/ 24 w 42"/>
                  <a:gd name="T17" fmla="*/ 102 h 190"/>
                  <a:gd name="T18" fmla="*/ 30 w 42"/>
                  <a:gd name="T19" fmla="*/ 114 h 190"/>
                  <a:gd name="T20" fmla="*/ 36 w 42"/>
                  <a:gd name="T21" fmla="*/ 124 h 190"/>
                  <a:gd name="T22" fmla="*/ 40 w 42"/>
                  <a:gd name="T23" fmla="*/ 134 h 190"/>
                  <a:gd name="T24" fmla="*/ 42 w 42"/>
                  <a:gd name="T25" fmla="*/ 146 h 190"/>
                  <a:gd name="T26" fmla="*/ 40 w 42"/>
                  <a:gd name="T27" fmla="*/ 156 h 190"/>
                  <a:gd name="T28" fmla="*/ 36 w 42"/>
                  <a:gd name="T29" fmla="*/ 168 h 190"/>
                  <a:gd name="T30" fmla="*/ 26 w 42"/>
                  <a:gd name="T31" fmla="*/ 178 h 190"/>
                  <a:gd name="T32" fmla="*/ 10 w 42"/>
                  <a:gd name="T33" fmla="*/ 190 h 1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190"/>
                  <a:gd name="T53" fmla="*/ 42 w 42"/>
                  <a:gd name="T54" fmla="*/ 190 h 19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190">
                    <a:moveTo>
                      <a:pt x="20" y="0"/>
                    </a:moveTo>
                    <a:lnTo>
                      <a:pt x="8" y="16"/>
                    </a:lnTo>
                    <a:lnTo>
                      <a:pt x="2" y="30"/>
                    </a:lnTo>
                    <a:lnTo>
                      <a:pt x="0" y="44"/>
                    </a:lnTo>
                    <a:lnTo>
                      <a:pt x="2" y="56"/>
                    </a:lnTo>
                    <a:lnTo>
                      <a:pt x="6" y="68"/>
                    </a:lnTo>
                    <a:lnTo>
                      <a:pt x="10" y="80"/>
                    </a:lnTo>
                    <a:lnTo>
                      <a:pt x="18" y="92"/>
                    </a:lnTo>
                    <a:lnTo>
                      <a:pt x="24" y="102"/>
                    </a:lnTo>
                    <a:lnTo>
                      <a:pt x="30" y="114"/>
                    </a:lnTo>
                    <a:lnTo>
                      <a:pt x="36" y="124"/>
                    </a:lnTo>
                    <a:lnTo>
                      <a:pt x="40" y="134"/>
                    </a:lnTo>
                    <a:lnTo>
                      <a:pt x="42" y="146"/>
                    </a:lnTo>
                    <a:lnTo>
                      <a:pt x="40" y="156"/>
                    </a:lnTo>
                    <a:lnTo>
                      <a:pt x="36" y="168"/>
                    </a:lnTo>
                    <a:lnTo>
                      <a:pt x="26" y="178"/>
                    </a:lnTo>
                    <a:lnTo>
                      <a:pt x="10" y="190"/>
                    </a:lnTo>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smtClean="0">
                  <a:solidFill>
                    <a:srgbClr val="000000"/>
                  </a:solidFill>
                  <a:ea typeface="新細明體" charset="-120"/>
                </a:endParaRPr>
              </a:p>
            </p:txBody>
          </p:sp>
        </p:grpSp>
      </p:grpSp>
      <p:grpSp>
        <p:nvGrpSpPr>
          <p:cNvPr id="16" name="Group 1308"/>
          <p:cNvGrpSpPr>
            <a:grpSpLocks/>
          </p:cNvGrpSpPr>
          <p:nvPr/>
        </p:nvGrpSpPr>
        <p:grpSpPr bwMode="auto">
          <a:xfrm>
            <a:off x="4770438" y="1671638"/>
            <a:ext cx="227012" cy="339725"/>
            <a:chOff x="4014" y="1071"/>
            <a:chExt cx="136" cy="318"/>
          </a:xfrm>
        </p:grpSpPr>
        <p:sp>
          <p:nvSpPr>
            <p:cNvPr id="6185" name="Line 1309"/>
            <p:cNvSpPr>
              <a:spLocks noChangeShapeType="1"/>
            </p:cNvSpPr>
            <p:nvPr/>
          </p:nvSpPr>
          <p:spPr bwMode="auto">
            <a:xfrm>
              <a:off x="4014" y="1207"/>
              <a:ext cx="91"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endParaRPr lang="zh-TW" altLang="en-US" smtClean="0">
                <a:solidFill>
                  <a:srgbClr val="000000"/>
                </a:solidFill>
                <a:ea typeface="新細明體" charset="-120"/>
              </a:endParaRPr>
            </a:p>
          </p:txBody>
        </p:sp>
        <p:grpSp>
          <p:nvGrpSpPr>
            <p:cNvPr id="17" name="Group 1310"/>
            <p:cNvGrpSpPr>
              <a:grpSpLocks/>
            </p:cNvGrpSpPr>
            <p:nvPr/>
          </p:nvGrpSpPr>
          <p:grpSpPr bwMode="auto">
            <a:xfrm>
              <a:off x="4014" y="1071"/>
              <a:ext cx="136" cy="318"/>
              <a:chOff x="2034" y="1418"/>
              <a:chExt cx="104" cy="385"/>
            </a:xfrm>
          </p:grpSpPr>
          <p:grpSp>
            <p:nvGrpSpPr>
              <p:cNvPr id="18" name="Group 1311"/>
              <p:cNvGrpSpPr>
                <a:grpSpLocks/>
              </p:cNvGrpSpPr>
              <p:nvPr/>
            </p:nvGrpSpPr>
            <p:grpSpPr bwMode="auto">
              <a:xfrm>
                <a:off x="2034" y="1418"/>
                <a:ext cx="94" cy="213"/>
                <a:chOff x="2034" y="1418"/>
                <a:chExt cx="94" cy="213"/>
              </a:xfrm>
            </p:grpSpPr>
            <p:grpSp>
              <p:nvGrpSpPr>
                <p:cNvPr id="19" name="Group 1312"/>
                <p:cNvGrpSpPr>
                  <a:grpSpLocks/>
                </p:cNvGrpSpPr>
                <p:nvPr/>
              </p:nvGrpSpPr>
              <p:grpSpPr bwMode="auto">
                <a:xfrm>
                  <a:off x="2034" y="1418"/>
                  <a:ext cx="94" cy="213"/>
                  <a:chOff x="2034" y="1418"/>
                  <a:chExt cx="94" cy="213"/>
                </a:xfrm>
              </p:grpSpPr>
              <p:sp>
                <p:nvSpPr>
                  <p:cNvPr id="6417" name="AutoShape 1313"/>
                  <p:cNvSpPr>
                    <a:spLocks noChangeArrowheads="1"/>
                  </p:cNvSpPr>
                  <p:nvPr/>
                </p:nvSpPr>
                <p:spPr bwMode="auto">
                  <a:xfrm>
                    <a:off x="2034" y="1418"/>
                    <a:ext cx="30" cy="212"/>
                  </a:xfrm>
                  <a:prstGeom prst="roundRect">
                    <a:avLst>
                      <a:gd name="adj" fmla="val 50000"/>
                    </a:avLst>
                  </a:prstGeom>
                  <a:solidFill>
                    <a:srgbClr val="00FF00"/>
                  </a:solidFill>
                  <a:ln>
                    <a:noFill/>
                  </a:ln>
                  <a:extLst>
                    <a:ext uri="{91240B29-F687-4F45-9708-019B960494DF}">
                      <a14:hiddenLine xmlns:a14="http://schemas.microsoft.com/office/drawing/2010/main" xmlns="" w="6350">
                        <a:solidFill>
                          <a:srgbClr val="000000"/>
                        </a:solidFill>
                        <a:round/>
                        <a:headEnd/>
                        <a:tailEnd/>
                      </a14:hiddenLine>
                    </a:ext>
                  </a:extLst>
                </p:spPr>
                <p:txBody>
                  <a:bodyPr/>
                  <a:lstStyle>
                    <a:lvl1pPr eaLnBrk="0" hangingPunct="0">
                      <a:defRPr kumimoji="1" sz="2000" b="1">
                        <a:solidFill>
                          <a:schemeClr val="tx1"/>
                        </a:solidFill>
                        <a:latin typeface="Arial" charset="0"/>
                        <a:ea typeface="新細明體" charset="-120"/>
                      </a:defRPr>
                    </a:lvl1pPr>
                    <a:lvl2pPr marL="742950" indent="-285750" eaLnBrk="0" hangingPunct="0">
                      <a:defRPr kumimoji="1" sz="2000" b="1">
                        <a:solidFill>
                          <a:schemeClr val="tx1"/>
                        </a:solidFill>
                        <a:latin typeface="Arial" charset="0"/>
                        <a:ea typeface="新細明體" charset="-120"/>
                      </a:defRPr>
                    </a:lvl2pPr>
                    <a:lvl3pPr marL="1143000" indent="-228600" eaLnBrk="0" hangingPunct="0">
                      <a:defRPr kumimoji="1" sz="2000" b="1">
                        <a:solidFill>
                          <a:schemeClr val="tx1"/>
                        </a:solidFill>
                        <a:latin typeface="Arial" charset="0"/>
                        <a:ea typeface="新細明體" charset="-120"/>
                      </a:defRPr>
                    </a:lvl3pPr>
                    <a:lvl4pPr marL="1600200" indent="-228600" eaLnBrk="0" hangingPunct="0">
                      <a:defRPr kumimoji="1" sz="2000" b="1">
                        <a:solidFill>
                          <a:schemeClr val="tx1"/>
                        </a:solidFill>
                        <a:latin typeface="Arial" charset="0"/>
                        <a:ea typeface="新細明體" charset="-120"/>
                      </a:defRPr>
                    </a:lvl4pPr>
                    <a:lvl5pPr marL="2057400" indent="-228600" eaLnBrk="0" hangingPunct="0">
                      <a:defRPr kumimoji="1" sz="2000" b="1">
                        <a:solidFill>
                          <a:schemeClr val="tx1"/>
                        </a:solidFill>
                        <a:latin typeface="Arial" charset="0"/>
                        <a:ea typeface="新細明體" charset="-120"/>
                      </a:defRPr>
                    </a:lvl5pPr>
                    <a:lvl6pPr marL="2514600" indent="-228600" eaLnBrk="0" fontAlgn="base" hangingPunct="0">
                      <a:spcBef>
                        <a:spcPct val="0"/>
                      </a:spcBef>
                      <a:spcAft>
                        <a:spcPct val="0"/>
                      </a:spcAft>
                      <a:defRPr kumimoji="1" sz="2000" b="1">
                        <a:solidFill>
                          <a:schemeClr val="tx1"/>
                        </a:solidFill>
                        <a:latin typeface="Arial" charset="0"/>
                        <a:ea typeface="新細明體" charset="-120"/>
                      </a:defRPr>
                    </a:lvl6pPr>
                    <a:lvl7pPr marL="2971800" indent="-228600" eaLnBrk="0" fontAlgn="base" hangingPunct="0">
                      <a:spcBef>
                        <a:spcPct val="0"/>
                      </a:spcBef>
                      <a:spcAft>
                        <a:spcPct val="0"/>
                      </a:spcAft>
                      <a:defRPr kumimoji="1" sz="2000" b="1">
                        <a:solidFill>
                          <a:schemeClr val="tx1"/>
                        </a:solidFill>
                        <a:latin typeface="Arial" charset="0"/>
                        <a:ea typeface="新細明體" charset="-120"/>
                      </a:defRPr>
                    </a:lvl7pPr>
                    <a:lvl8pPr marL="3429000" indent="-228600" eaLnBrk="0" fontAlgn="base" hangingPunct="0">
                      <a:spcBef>
                        <a:spcPct val="0"/>
                      </a:spcBef>
                      <a:spcAft>
                        <a:spcPct val="0"/>
                      </a:spcAft>
                      <a:defRPr kumimoji="1" sz="2000" b="1">
                        <a:solidFill>
                          <a:schemeClr val="tx1"/>
                        </a:solidFill>
                        <a:latin typeface="Arial" charset="0"/>
                        <a:ea typeface="新細明體" charset="-120"/>
                      </a:defRPr>
                    </a:lvl8pPr>
                    <a:lvl9pPr marL="3886200" indent="-228600" eaLnBrk="0" fontAlgn="base" hangingPunct="0">
                      <a:spcBef>
                        <a:spcPct val="0"/>
                      </a:spcBef>
                      <a:spcAft>
                        <a:spcPct val="0"/>
                      </a:spcAft>
                      <a:defRPr kumimoji="1" sz="2000" b="1">
                        <a:solidFill>
                          <a:schemeClr val="tx1"/>
                        </a:solidFill>
                        <a:latin typeface="Arial" charset="0"/>
                        <a:ea typeface="新細明體" charset="-120"/>
                      </a:defRPr>
                    </a:lvl9pPr>
                  </a:lstStyle>
                  <a:p>
                    <a:pPr eaLnBrk="1" hangingPunct="1"/>
                    <a:endParaRPr lang="zh-TW" altLang="en-US" smtClean="0">
                      <a:solidFill>
                        <a:srgbClr val="000000"/>
                      </a:solidFill>
                    </a:endParaRPr>
                  </a:p>
                </p:txBody>
              </p:sp>
              <p:sp>
                <p:nvSpPr>
                  <p:cNvPr id="6418" name="Line 1314"/>
                  <p:cNvSpPr>
                    <a:spLocks noChangeShapeType="1"/>
                  </p:cNvSpPr>
                  <p:nvPr/>
                </p:nvSpPr>
                <p:spPr bwMode="auto">
                  <a:xfrm>
                    <a:off x="2034" y="141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19" name="Line 1315"/>
                  <p:cNvSpPr>
                    <a:spLocks noChangeShapeType="1"/>
                  </p:cNvSpPr>
                  <p:nvPr/>
                </p:nvSpPr>
                <p:spPr bwMode="auto">
                  <a:xfrm>
                    <a:off x="2034" y="142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20" name="Line 1316"/>
                  <p:cNvSpPr>
                    <a:spLocks noChangeShapeType="1"/>
                  </p:cNvSpPr>
                  <p:nvPr/>
                </p:nvSpPr>
                <p:spPr bwMode="auto">
                  <a:xfrm>
                    <a:off x="2034" y="142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21" name="Line 1317"/>
                  <p:cNvSpPr>
                    <a:spLocks noChangeShapeType="1"/>
                  </p:cNvSpPr>
                  <p:nvPr/>
                </p:nvSpPr>
                <p:spPr bwMode="auto">
                  <a:xfrm>
                    <a:off x="2034" y="142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22" name="Line 1318"/>
                  <p:cNvSpPr>
                    <a:spLocks noChangeShapeType="1"/>
                  </p:cNvSpPr>
                  <p:nvPr/>
                </p:nvSpPr>
                <p:spPr bwMode="auto">
                  <a:xfrm>
                    <a:off x="2034" y="142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23" name="Line 1319"/>
                  <p:cNvSpPr>
                    <a:spLocks noChangeShapeType="1"/>
                  </p:cNvSpPr>
                  <p:nvPr/>
                </p:nvSpPr>
                <p:spPr bwMode="auto">
                  <a:xfrm>
                    <a:off x="2034" y="142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24" name="Line 1320"/>
                  <p:cNvSpPr>
                    <a:spLocks noChangeShapeType="1"/>
                  </p:cNvSpPr>
                  <p:nvPr/>
                </p:nvSpPr>
                <p:spPr bwMode="auto">
                  <a:xfrm>
                    <a:off x="2034" y="143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25" name="Line 1321"/>
                  <p:cNvSpPr>
                    <a:spLocks noChangeShapeType="1"/>
                  </p:cNvSpPr>
                  <p:nvPr/>
                </p:nvSpPr>
                <p:spPr bwMode="auto">
                  <a:xfrm>
                    <a:off x="2034" y="143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26" name="Line 1322"/>
                  <p:cNvSpPr>
                    <a:spLocks noChangeShapeType="1"/>
                  </p:cNvSpPr>
                  <p:nvPr/>
                </p:nvSpPr>
                <p:spPr bwMode="auto">
                  <a:xfrm>
                    <a:off x="2034" y="143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27" name="Line 1323"/>
                  <p:cNvSpPr>
                    <a:spLocks noChangeShapeType="1"/>
                  </p:cNvSpPr>
                  <p:nvPr/>
                </p:nvSpPr>
                <p:spPr bwMode="auto">
                  <a:xfrm>
                    <a:off x="2034" y="143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28" name="Line 1324"/>
                  <p:cNvSpPr>
                    <a:spLocks noChangeShapeType="1"/>
                  </p:cNvSpPr>
                  <p:nvPr/>
                </p:nvSpPr>
                <p:spPr bwMode="auto">
                  <a:xfrm>
                    <a:off x="2034" y="143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29" name="Line 1325"/>
                  <p:cNvSpPr>
                    <a:spLocks noChangeShapeType="1"/>
                  </p:cNvSpPr>
                  <p:nvPr/>
                </p:nvSpPr>
                <p:spPr bwMode="auto">
                  <a:xfrm>
                    <a:off x="2034" y="144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30" name="Line 1326"/>
                  <p:cNvSpPr>
                    <a:spLocks noChangeShapeType="1"/>
                  </p:cNvSpPr>
                  <p:nvPr/>
                </p:nvSpPr>
                <p:spPr bwMode="auto">
                  <a:xfrm>
                    <a:off x="2034" y="144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31" name="Line 1327"/>
                  <p:cNvSpPr>
                    <a:spLocks noChangeShapeType="1"/>
                  </p:cNvSpPr>
                  <p:nvPr/>
                </p:nvSpPr>
                <p:spPr bwMode="auto">
                  <a:xfrm>
                    <a:off x="2034" y="144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32" name="Line 1328"/>
                  <p:cNvSpPr>
                    <a:spLocks noChangeShapeType="1"/>
                  </p:cNvSpPr>
                  <p:nvPr/>
                </p:nvSpPr>
                <p:spPr bwMode="auto">
                  <a:xfrm>
                    <a:off x="2034" y="144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33" name="Line 1329"/>
                  <p:cNvSpPr>
                    <a:spLocks noChangeShapeType="1"/>
                  </p:cNvSpPr>
                  <p:nvPr/>
                </p:nvSpPr>
                <p:spPr bwMode="auto">
                  <a:xfrm>
                    <a:off x="2034" y="144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34" name="Line 1330"/>
                  <p:cNvSpPr>
                    <a:spLocks noChangeShapeType="1"/>
                  </p:cNvSpPr>
                  <p:nvPr/>
                </p:nvSpPr>
                <p:spPr bwMode="auto">
                  <a:xfrm>
                    <a:off x="2034" y="145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35" name="Line 1331"/>
                  <p:cNvSpPr>
                    <a:spLocks noChangeShapeType="1"/>
                  </p:cNvSpPr>
                  <p:nvPr/>
                </p:nvSpPr>
                <p:spPr bwMode="auto">
                  <a:xfrm>
                    <a:off x="2034" y="145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36" name="Line 1332"/>
                  <p:cNvSpPr>
                    <a:spLocks noChangeShapeType="1"/>
                  </p:cNvSpPr>
                  <p:nvPr/>
                </p:nvSpPr>
                <p:spPr bwMode="auto">
                  <a:xfrm>
                    <a:off x="2034" y="145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37" name="Line 1333"/>
                  <p:cNvSpPr>
                    <a:spLocks noChangeShapeType="1"/>
                  </p:cNvSpPr>
                  <p:nvPr/>
                </p:nvSpPr>
                <p:spPr bwMode="auto">
                  <a:xfrm>
                    <a:off x="2034" y="145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38" name="Line 1334"/>
                  <p:cNvSpPr>
                    <a:spLocks noChangeShapeType="1"/>
                  </p:cNvSpPr>
                  <p:nvPr/>
                </p:nvSpPr>
                <p:spPr bwMode="auto">
                  <a:xfrm>
                    <a:off x="2034" y="145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39" name="Line 1335"/>
                  <p:cNvSpPr>
                    <a:spLocks noChangeShapeType="1"/>
                  </p:cNvSpPr>
                  <p:nvPr/>
                </p:nvSpPr>
                <p:spPr bwMode="auto">
                  <a:xfrm>
                    <a:off x="2034" y="146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40" name="Line 1336"/>
                  <p:cNvSpPr>
                    <a:spLocks noChangeShapeType="1"/>
                  </p:cNvSpPr>
                  <p:nvPr/>
                </p:nvSpPr>
                <p:spPr bwMode="auto">
                  <a:xfrm>
                    <a:off x="2034" y="146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41" name="Line 1337"/>
                  <p:cNvSpPr>
                    <a:spLocks noChangeShapeType="1"/>
                  </p:cNvSpPr>
                  <p:nvPr/>
                </p:nvSpPr>
                <p:spPr bwMode="auto">
                  <a:xfrm>
                    <a:off x="2034" y="146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42" name="Line 1338"/>
                  <p:cNvSpPr>
                    <a:spLocks noChangeShapeType="1"/>
                  </p:cNvSpPr>
                  <p:nvPr/>
                </p:nvSpPr>
                <p:spPr bwMode="auto">
                  <a:xfrm>
                    <a:off x="2034" y="146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43" name="Line 1339"/>
                  <p:cNvSpPr>
                    <a:spLocks noChangeShapeType="1"/>
                  </p:cNvSpPr>
                  <p:nvPr/>
                </p:nvSpPr>
                <p:spPr bwMode="auto">
                  <a:xfrm>
                    <a:off x="2034" y="146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44" name="Line 1340"/>
                  <p:cNvSpPr>
                    <a:spLocks noChangeShapeType="1"/>
                  </p:cNvSpPr>
                  <p:nvPr/>
                </p:nvSpPr>
                <p:spPr bwMode="auto">
                  <a:xfrm>
                    <a:off x="2034" y="147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45" name="Line 1341"/>
                  <p:cNvSpPr>
                    <a:spLocks noChangeShapeType="1"/>
                  </p:cNvSpPr>
                  <p:nvPr/>
                </p:nvSpPr>
                <p:spPr bwMode="auto">
                  <a:xfrm>
                    <a:off x="2034" y="147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46" name="Line 1342"/>
                  <p:cNvSpPr>
                    <a:spLocks noChangeShapeType="1"/>
                  </p:cNvSpPr>
                  <p:nvPr/>
                </p:nvSpPr>
                <p:spPr bwMode="auto">
                  <a:xfrm>
                    <a:off x="2034" y="147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47" name="Line 1343"/>
                  <p:cNvSpPr>
                    <a:spLocks noChangeShapeType="1"/>
                  </p:cNvSpPr>
                  <p:nvPr/>
                </p:nvSpPr>
                <p:spPr bwMode="auto">
                  <a:xfrm>
                    <a:off x="2034" y="147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48" name="Line 1344"/>
                  <p:cNvSpPr>
                    <a:spLocks noChangeShapeType="1"/>
                  </p:cNvSpPr>
                  <p:nvPr/>
                </p:nvSpPr>
                <p:spPr bwMode="auto">
                  <a:xfrm>
                    <a:off x="2034" y="147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49" name="Line 1345"/>
                  <p:cNvSpPr>
                    <a:spLocks noChangeShapeType="1"/>
                  </p:cNvSpPr>
                  <p:nvPr/>
                </p:nvSpPr>
                <p:spPr bwMode="auto">
                  <a:xfrm>
                    <a:off x="2034" y="148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50" name="Line 1346"/>
                  <p:cNvSpPr>
                    <a:spLocks noChangeShapeType="1"/>
                  </p:cNvSpPr>
                  <p:nvPr/>
                </p:nvSpPr>
                <p:spPr bwMode="auto">
                  <a:xfrm>
                    <a:off x="2034" y="148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51" name="Line 1347"/>
                  <p:cNvSpPr>
                    <a:spLocks noChangeShapeType="1"/>
                  </p:cNvSpPr>
                  <p:nvPr/>
                </p:nvSpPr>
                <p:spPr bwMode="auto">
                  <a:xfrm>
                    <a:off x="2034" y="148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52" name="Line 1348"/>
                  <p:cNvSpPr>
                    <a:spLocks noChangeShapeType="1"/>
                  </p:cNvSpPr>
                  <p:nvPr/>
                </p:nvSpPr>
                <p:spPr bwMode="auto">
                  <a:xfrm>
                    <a:off x="2034" y="148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53" name="Line 1349"/>
                  <p:cNvSpPr>
                    <a:spLocks noChangeShapeType="1"/>
                  </p:cNvSpPr>
                  <p:nvPr/>
                </p:nvSpPr>
                <p:spPr bwMode="auto">
                  <a:xfrm>
                    <a:off x="2034" y="148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54" name="Line 1350"/>
                  <p:cNvSpPr>
                    <a:spLocks noChangeShapeType="1"/>
                  </p:cNvSpPr>
                  <p:nvPr/>
                </p:nvSpPr>
                <p:spPr bwMode="auto">
                  <a:xfrm>
                    <a:off x="2034" y="149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55" name="Line 1351"/>
                  <p:cNvSpPr>
                    <a:spLocks noChangeShapeType="1"/>
                  </p:cNvSpPr>
                  <p:nvPr/>
                </p:nvSpPr>
                <p:spPr bwMode="auto">
                  <a:xfrm>
                    <a:off x="2034" y="149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56" name="Line 1352"/>
                  <p:cNvSpPr>
                    <a:spLocks noChangeShapeType="1"/>
                  </p:cNvSpPr>
                  <p:nvPr/>
                </p:nvSpPr>
                <p:spPr bwMode="auto">
                  <a:xfrm>
                    <a:off x="2034" y="149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57" name="Line 1353"/>
                  <p:cNvSpPr>
                    <a:spLocks noChangeShapeType="1"/>
                  </p:cNvSpPr>
                  <p:nvPr/>
                </p:nvSpPr>
                <p:spPr bwMode="auto">
                  <a:xfrm>
                    <a:off x="2034" y="149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58" name="Line 1354"/>
                  <p:cNvSpPr>
                    <a:spLocks noChangeShapeType="1"/>
                  </p:cNvSpPr>
                  <p:nvPr/>
                </p:nvSpPr>
                <p:spPr bwMode="auto">
                  <a:xfrm>
                    <a:off x="2034" y="149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59" name="Line 1355"/>
                  <p:cNvSpPr>
                    <a:spLocks noChangeShapeType="1"/>
                  </p:cNvSpPr>
                  <p:nvPr/>
                </p:nvSpPr>
                <p:spPr bwMode="auto">
                  <a:xfrm>
                    <a:off x="2034" y="150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60" name="Line 1356"/>
                  <p:cNvSpPr>
                    <a:spLocks noChangeShapeType="1"/>
                  </p:cNvSpPr>
                  <p:nvPr/>
                </p:nvSpPr>
                <p:spPr bwMode="auto">
                  <a:xfrm>
                    <a:off x="2034" y="150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61" name="Line 1357"/>
                  <p:cNvSpPr>
                    <a:spLocks noChangeShapeType="1"/>
                  </p:cNvSpPr>
                  <p:nvPr/>
                </p:nvSpPr>
                <p:spPr bwMode="auto">
                  <a:xfrm>
                    <a:off x="2034" y="150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62" name="Line 1358"/>
                  <p:cNvSpPr>
                    <a:spLocks noChangeShapeType="1"/>
                  </p:cNvSpPr>
                  <p:nvPr/>
                </p:nvSpPr>
                <p:spPr bwMode="auto">
                  <a:xfrm>
                    <a:off x="2034" y="150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63" name="Line 1359"/>
                  <p:cNvSpPr>
                    <a:spLocks noChangeShapeType="1"/>
                  </p:cNvSpPr>
                  <p:nvPr/>
                </p:nvSpPr>
                <p:spPr bwMode="auto">
                  <a:xfrm>
                    <a:off x="2034" y="150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64" name="Line 1360"/>
                  <p:cNvSpPr>
                    <a:spLocks noChangeShapeType="1"/>
                  </p:cNvSpPr>
                  <p:nvPr/>
                </p:nvSpPr>
                <p:spPr bwMode="auto">
                  <a:xfrm>
                    <a:off x="2034" y="151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65" name="Line 1361"/>
                  <p:cNvSpPr>
                    <a:spLocks noChangeShapeType="1"/>
                  </p:cNvSpPr>
                  <p:nvPr/>
                </p:nvSpPr>
                <p:spPr bwMode="auto">
                  <a:xfrm>
                    <a:off x="2034" y="151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66" name="Line 1362"/>
                  <p:cNvSpPr>
                    <a:spLocks noChangeShapeType="1"/>
                  </p:cNvSpPr>
                  <p:nvPr/>
                </p:nvSpPr>
                <p:spPr bwMode="auto">
                  <a:xfrm>
                    <a:off x="2034" y="151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67" name="Line 1363"/>
                  <p:cNvSpPr>
                    <a:spLocks noChangeShapeType="1"/>
                  </p:cNvSpPr>
                  <p:nvPr/>
                </p:nvSpPr>
                <p:spPr bwMode="auto">
                  <a:xfrm>
                    <a:off x="2034" y="151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68" name="Line 1364"/>
                  <p:cNvSpPr>
                    <a:spLocks noChangeShapeType="1"/>
                  </p:cNvSpPr>
                  <p:nvPr/>
                </p:nvSpPr>
                <p:spPr bwMode="auto">
                  <a:xfrm>
                    <a:off x="2034" y="151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69" name="Line 1365"/>
                  <p:cNvSpPr>
                    <a:spLocks noChangeShapeType="1"/>
                  </p:cNvSpPr>
                  <p:nvPr/>
                </p:nvSpPr>
                <p:spPr bwMode="auto">
                  <a:xfrm>
                    <a:off x="2034" y="152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70" name="Line 1366"/>
                  <p:cNvSpPr>
                    <a:spLocks noChangeShapeType="1"/>
                  </p:cNvSpPr>
                  <p:nvPr/>
                </p:nvSpPr>
                <p:spPr bwMode="auto">
                  <a:xfrm>
                    <a:off x="2034" y="152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71" name="Line 1367"/>
                  <p:cNvSpPr>
                    <a:spLocks noChangeShapeType="1"/>
                  </p:cNvSpPr>
                  <p:nvPr/>
                </p:nvSpPr>
                <p:spPr bwMode="auto">
                  <a:xfrm>
                    <a:off x="2034" y="152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72" name="Line 1368"/>
                  <p:cNvSpPr>
                    <a:spLocks noChangeShapeType="1"/>
                  </p:cNvSpPr>
                  <p:nvPr/>
                </p:nvSpPr>
                <p:spPr bwMode="auto">
                  <a:xfrm>
                    <a:off x="2034" y="152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73" name="Line 1369"/>
                  <p:cNvSpPr>
                    <a:spLocks noChangeShapeType="1"/>
                  </p:cNvSpPr>
                  <p:nvPr/>
                </p:nvSpPr>
                <p:spPr bwMode="auto">
                  <a:xfrm>
                    <a:off x="2034" y="152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74" name="Line 1370"/>
                  <p:cNvSpPr>
                    <a:spLocks noChangeShapeType="1"/>
                  </p:cNvSpPr>
                  <p:nvPr/>
                </p:nvSpPr>
                <p:spPr bwMode="auto">
                  <a:xfrm>
                    <a:off x="2034" y="153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75" name="Line 1371"/>
                  <p:cNvSpPr>
                    <a:spLocks noChangeShapeType="1"/>
                  </p:cNvSpPr>
                  <p:nvPr/>
                </p:nvSpPr>
                <p:spPr bwMode="auto">
                  <a:xfrm>
                    <a:off x="2034" y="153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76" name="Line 1372"/>
                  <p:cNvSpPr>
                    <a:spLocks noChangeShapeType="1"/>
                  </p:cNvSpPr>
                  <p:nvPr/>
                </p:nvSpPr>
                <p:spPr bwMode="auto">
                  <a:xfrm>
                    <a:off x="2034" y="153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77" name="Line 1373"/>
                  <p:cNvSpPr>
                    <a:spLocks noChangeShapeType="1"/>
                  </p:cNvSpPr>
                  <p:nvPr/>
                </p:nvSpPr>
                <p:spPr bwMode="auto">
                  <a:xfrm>
                    <a:off x="2034" y="153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78" name="Line 1374"/>
                  <p:cNvSpPr>
                    <a:spLocks noChangeShapeType="1"/>
                  </p:cNvSpPr>
                  <p:nvPr/>
                </p:nvSpPr>
                <p:spPr bwMode="auto">
                  <a:xfrm>
                    <a:off x="2034" y="153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79" name="Line 1375"/>
                  <p:cNvSpPr>
                    <a:spLocks noChangeShapeType="1"/>
                  </p:cNvSpPr>
                  <p:nvPr/>
                </p:nvSpPr>
                <p:spPr bwMode="auto">
                  <a:xfrm>
                    <a:off x="2034" y="154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80" name="Line 1376"/>
                  <p:cNvSpPr>
                    <a:spLocks noChangeShapeType="1"/>
                  </p:cNvSpPr>
                  <p:nvPr/>
                </p:nvSpPr>
                <p:spPr bwMode="auto">
                  <a:xfrm>
                    <a:off x="2034" y="154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81" name="Line 1377"/>
                  <p:cNvSpPr>
                    <a:spLocks noChangeShapeType="1"/>
                  </p:cNvSpPr>
                  <p:nvPr/>
                </p:nvSpPr>
                <p:spPr bwMode="auto">
                  <a:xfrm>
                    <a:off x="2034" y="154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82" name="Line 1378"/>
                  <p:cNvSpPr>
                    <a:spLocks noChangeShapeType="1"/>
                  </p:cNvSpPr>
                  <p:nvPr/>
                </p:nvSpPr>
                <p:spPr bwMode="auto">
                  <a:xfrm>
                    <a:off x="2034" y="154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83" name="Line 1379"/>
                  <p:cNvSpPr>
                    <a:spLocks noChangeShapeType="1"/>
                  </p:cNvSpPr>
                  <p:nvPr/>
                </p:nvSpPr>
                <p:spPr bwMode="auto">
                  <a:xfrm>
                    <a:off x="2034" y="154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84" name="Line 1380"/>
                  <p:cNvSpPr>
                    <a:spLocks noChangeShapeType="1"/>
                  </p:cNvSpPr>
                  <p:nvPr/>
                </p:nvSpPr>
                <p:spPr bwMode="auto">
                  <a:xfrm>
                    <a:off x="2034" y="155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85" name="Line 1381"/>
                  <p:cNvSpPr>
                    <a:spLocks noChangeShapeType="1"/>
                  </p:cNvSpPr>
                  <p:nvPr/>
                </p:nvSpPr>
                <p:spPr bwMode="auto">
                  <a:xfrm>
                    <a:off x="2034" y="155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86" name="Line 1382"/>
                  <p:cNvSpPr>
                    <a:spLocks noChangeShapeType="1"/>
                  </p:cNvSpPr>
                  <p:nvPr/>
                </p:nvSpPr>
                <p:spPr bwMode="auto">
                  <a:xfrm>
                    <a:off x="2034" y="155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87" name="Line 1383"/>
                  <p:cNvSpPr>
                    <a:spLocks noChangeShapeType="1"/>
                  </p:cNvSpPr>
                  <p:nvPr/>
                </p:nvSpPr>
                <p:spPr bwMode="auto">
                  <a:xfrm>
                    <a:off x="2034" y="155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88" name="Line 1384"/>
                  <p:cNvSpPr>
                    <a:spLocks noChangeShapeType="1"/>
                  </p:cNvSpPr>
                  <p:nvPr/>
                </p:nvSpPr>
                <p:spPr bwMode="auto">
                  <a:xfrm>
                    <a:off x="2034" y="155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89" name="Line 1385"/>
                  <p:cNvSpPr>
                    <a:spLocks noChangeShapeType="1"/>
                  </p:cNvSpPr>
                  <p:nvPr/>
                </p:nvSpPr>
                <p:spPr bwMode="auto">
                  <a:xfrm>
                    <a:off x="2034" y="156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90" name="Line 1386"/>
                  <p:cNvSpPr>
                    <a:spLocks noChangeShapeType="1"/>
                  </p:cNvSpPr>
                  <p:nvPr/>
                </p:nvSpPr>
                <p:spPr bwMode="auto">
                  <a:xfrm>
                    <a:off x="2034" y="156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91" name="Line 1387"/>
                  <p:cNvSpPr>
                    <a:spLocks noChangeShapeType="1"/>
                  </p:cNvSpPr>
                  <p:nvPr/>
                </p:nvSpPr>
                <p:spPr bwMode="auto">
                  <a:xfrm>
                    <a:off x="2034" y="156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92" name="Line 1388"/>
                  <p:cNvSpPr>
                    <a:spLocks noChangeShapeType="1"/>
                  </p:cNvSpPr>
                  <p:nvPr/>
                </p:nvSpPr>
                <p:spPr bwMode="auto">
                  <a:xfrm>
                    <a:off x="2034" y="156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93" name="Line 1389"/>
                  <p:cNvSpPr>
                    <a:spLocks noChangeShapeType="1"/>
                  </p:cNvSpPr>
                  <p:nvPr/>
                </p:nvSpPr>
                <p:spPr bwMode="auto">
                  <a:xfrm>
                    <a:off x="2034" y="156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94" name="Line 1390"/>
                  <p:cNvSpPr>
                    <a:spLocks noChangeShapeType="1"/>
                  </p:cNvSpPr>
                  <p:nvPr/>
                </p:nvSpPr>
                <p:spPr bwMode="auto">
                  <a:xfrm>
                    <a:off x="2034" y="157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95" name="Line 1391"/>
                  <p:cNvSpPr>
                    <a:spLocks noChangeShapeType="1"/>
                  </p:cNvSpPr>
                  <p:nvPr/>
                </p:nvSpPr>
                <p:spPr bwMode="auto">
                  <a:xfrm>
                    <a:off x="2034" y="157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96" name="Line 1392"/>
                  <p:cNvSpPr>
                    <a:spLocks noChangeShapeType="1"/>
                  </p:cNvSpPr>
                  <p:nvPr/>
                </p:nvSpPr>
                <p:spPr bwMode="auto">
                  <a:xfrm>
                    <a:off x="2034" y="157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97" name="Line 1393"/>
                  <p:cNvSpPr>
                    <a:spLocks noChangeShapeType="1"/>
                  </p:cNvSpPr>
                  <p:nvPr/>
                </p:nvSpPr>
                <p:spPr bwMode="auto">
                  <a:xfrm>
                    <a:off x="2034" y="157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98" name="Line 1394"/>
                  <p:cNvSpPr>
                    <a:spLocks noChangeShapeType="1"/>
                  </p:cNvSpPr>
                  <p:nvPr/>
                </p:nvSpPr>
                <p:spPr bwMode="auto">
                  <a:xfrm>
                    <a:off x="2034" y="157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99" name="Line 1395"/>
                  <p:cNvSpPr>
                    <a:spLocks noChangeShapeType="1"/>
                  </p:cNvSpPr>
                  <p:nvPr/>
                </p:nvSpPr>
                <p:spPr bwMode="auto">
                  <a:xfrm>
                    <a:off x="2034" y="158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00" name="Line 1396"/>
                  <p:cNvSpPr>
                    <a:spLocks noChangeShapeType="1"/>
                  </p:cNvSpPr>
                  <p:nvPr/>
                </p:nvSpPr>
                <p:spPr bwMode="auto">
                  <a:xfrm>
                    <a:off x="2034" y="158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01" name="Line 1397"/>
                  <p:cNvSpPr>
                    <a:spLocks noChangeShapeType="1"/>
                  </p:cNvSpPr>
                  <p:nvPr/>
                </p:nvSpPr>
                <p:spPr bwMode="auto">
                  <a:xfrm>
                    <a:off x="2034" y="158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02" name="Line 1398"/>
                  <p:cNvSpPr>
                    <a:spLocks noChangeShapeType="1"/>
                  </p:cNvSpPr>
                  <p:nvPr/>
                </p:nvSpPr>
                <p:spPr bwMode="auto">
                  <a:xfrm>
                    <a:off x="2034" y="158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03" name="Line 1399"/>
                  <p:cNvSpPr>
                    <a:spLocks noChangeShapeType="1"/>
                  </p:cNvSpPr>
                  <p:nvPr/>
                </p:nvSpPr>
                <p:spPr bwMode="auto">
                  <a:xfrm>
                    <a:off x="2034" y="158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04" name="Line 1400"/>
                  <p:cNvSpPr>
                    <a:spLocks noChangeShapeType="1"/>
                  </p:cNvSpPr>
                  <p:nvPr/>
                </p:nvSpPr>
                <p:spPr bwMode="auto">
                  <a:xfrm>
                    <a:off x="2034" y="159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05" name="Line 1401"/>
                  <p:cNvSpPr>
                    <a:spLocks noChangeShapeType="1"/>
                  </p:cNvSpPr>
                  <p:nvPr/>
                </p:nvSpPr>
                <p:spPr bwMode="auto">
                  <a:xfrm>
                    <a:off x="2034" y="159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06" name="Line 1402"/>
                  <p:cNvSpPr>
                    <a:spLocks noChangeShapeType="1"/>
                  </p:cNvSpPr>
                  <p:nvPr/>
                </p:nvSpPr>
                <p:spPr bwMode="auto">
                  <a:xfrm>
                    <a:off x="2034" y="159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07" name="Line 1403"/>
                  <p:cNvSpPr>
                    <a:spLocks noChangeShapeType="1"/>
                  </p:cNvSpPr>
                  <p:nvPr/>
                </p:nvSpPr>
                <p:spPr bwMode="auto">
                  <a:xfrm>
                    <a:off x="2034" y="159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08" name="Line 1404"/>
                  <p:cNvSpPr>
                    <a:spLocks noChangeShapeType="1"/>
                  </p:cNvSpPr>
                  <p:nvPr/>
                </p:nvSpPr>
                <p:spPr bwMode="auto">
                  <a:xfrm>
                    <a:off x="2034" y="159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09" name="Line 1405"/>
                  <p:cNvSpPr>
                    <a:spLocks noChangeShapeType="1"/>
                  </p:cNvSpPr>
                  <p:nvPr/>
                </p:nvSpPr>
                <p:spPr bwMode="auto">
                  <a:xfrm>
                    <a:off x="2034" y="160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10" name="Line 1406"/>
                  <p:cNvSpPr>
                    <a:spLocks noChangeShapeType="1"/>
                  </p:cNvSpPr>
                  <p:nvPr/>
                </p:nvSpPr>
                <p:spPr bwMode="auto">
                  <a:xfrm>
                    <a:off x="2034" y="160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11" name="Line 1407"/>
                  <p:cNvSpPr>
                    <a:spLocks noChangeShapeType="1"/>
                  </p:cNvSpPr>
                  <p:nvPr/>
                </p:nvSpPr>
                <p:spPr bwMode="auto">
                  <a:xfrm>
                    <a:off x="2034" y="160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12" name="Line 1408"/>
                  <p:cNvSpPr>
                    <a:spLocks noChangeShapeType="1"/>
                  </p:cNvSpPr>
                  <p:nvPr/>
                </p:nvSpPr>
                <p:spPr bwMode="auto">
                  <a:xfrm>
                    <a:off x="2034" y="160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13" name="Line 1409"/>
                  <p:cNvSpPr>
                    <a:spLocks noChangeShapeType="1"/>
                  </p:cNvSpPr>
                  <p:nvPr/>
                </p:nvSpPr>
                <p:spPr bwMode="auto">
                  <a:xfrm>
                    <a:off x="2034" y="160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14" name="Line 1410"/>
                  <p:cNvSpPr>
                    <a:spLocks noChangeShapeType="1"/>
                  </p:cNvSpPr>
                  <p:nvPr/>
                </p:nvSpPr>
                <p:spPr bwMode="auto">
                  <a:xfrm>
                    <a:off x="2034" y="161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15" name="Line 1411"/>
                  <p:cNvSpPr>
                    <a:spLocks noChangeShapeType="1"/>
                  </p:cNvSpPr>
                  <p:nvPr/>
                </p:nvSpPr>
                <p:spPr bwMode="auto">
                  <a:xfrm>
                    <a:off x="2034" y="161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16" name="Line 1412"/>
                  <p:cNvSpPr>
                    <a:spLocks noChangeShapeType="1"/>
                  </p:cNvSpPr>
                  <p:nvPr/>
                </p:nvSpPr>
                <p:spPr bwMode="auto">
                  <a:xfrm>
                    <a:off x="2034" y="161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17" name="Line 1413"/>
                  <p:cNvSpPr>
                    <a:spLocks noChangeShapeType="1"/>
                  </p:cNvSpPr>
                  <p:nvPr/>
                </p:nvSpPr>
                <p:spPr bwMode="auto">
                  <a:xfrm>
                    <a:off x="2034" y="161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18" name="Line 1414"/>
                  <p:cNvSpPr>
                    <a:spLocks noChangeShapeType="1"/>
                  </p:cNvSpPr>
                  <p:nvPr/>
                </p:nvSpPr>
                <p:spPr bwMode="auto">
                  <a:xfrm>
                    <a:off x="2034" y="161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19" name="Line 1415"/>
                  <p:cNvSpPr>
                    <a:spLocks noChangeShapeType="1"/>
                  </p:cNvSpPr>
                  <p:nvPr/>
                </p:nvSpPr>
                <p:spPr bwMode="auto">
                  <a:xfrm>
                    <a:off x="2034" y="162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20" name="Line 1416"/>
                  <p:cNvSpPr>
                    <a:spLocks noChangeShapeType="1"/>
                  </p:cNvSpPr>
                  <p:nvPr/>
                </p:nvSpPr>
                <p:spPr bwMode="auto">
                  <a:xfrm>
                    <a:off x="2034" y="162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21" name="Line 1417"/>
                  <p:cNvSpPr>
                    <a:spLocks noChangeShapeType="1"/>
                  </p:cNvSpPr>
                  <p:nvPr/>
                </p:nvSpPr>
                <p:spPr bwMode="auto">
                  <a:xfrm>
                    <a:off x="2034" y="162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22" name="Line 1418"/>
                  <p:cNvSpPr>
                    <a:spLocks noChangeShapeType="1"/>
                  </p:cNvSpPr>
                  <p:nvPr/>
                </p:nvSpPr>
                <p:spPr bwMode="auto">
                  <a:xfrm>
                    <a:off x="2034" y="162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23" name="Line 1419"/>
                  <p:cNvSpPr>
                    <a:spLocks noChangeShapeType="1"/>
                  </p:cNvSpPr>
                  <p:nvPr/>
                </p:nvSpPr>
                <p:spPr bwMode="auto">
                  <a:xfrm>
                    <a:off x="2034" y="162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24" name="Line 1420"/>
                  <p:cNvSpPr>
                    <a:spLocks noChangeShapeType="1"/>
                  </p:cNvSpPr>
                  <p:nvPr/>
                </p:nvSpPr>
                <p:spPr bwMode="auto">
                  <a:xfrm>
                    <a:off x="2034" y="163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25" name="AutoShape 1421"/>
                  <p:cNvSpPr>
                    <a:spLocks noChangeArrowheads="1"/>
                  </p:cNvSpPr>
                  <p:nvPr/>
                </p:nvSpPr>
                <p:spPr bwMode="auto">
                  <a:xfrm>
                    <a:off x="2034" y="1418"/>
                    <a:ext cx="30" cy="212"/>
                  </a:xfrm>
                  <a:prstGeom prst="roundRect">
                    <a:avLst>
                      <a:gd name="adj" fmla="val 50000"/>
                    </a:avLst>
                  </a:prstGeom>
                  <a:solidFill>
                    <a:srgbClr val="00FF00"/>
                  </a:solidFill>
                  <a:ln>
                    <a:noFill/>
                  </a:ln>
                  <a:extLst>
                    <a:ext uri="{91240B29-F687-4F45-9708-019B960494DF}">
                      <a14:hiddenLine xmlns:a14="http://schemas.microsoft.com/office/drawing/2010/main" xmlns="" w="6350">
                        <a:solidFill>
                          <a:srgbClr val="000000"/>
                        </a:solidFill>
                        <a:round/>
                        <a:headEnd/>
                        <a:tailEnd/>
                      </a14:hiddenLine>
                    </a:ext>
                  </a:extLst>
                </p:spPr>
                <p:txBody>
                  <a:bodyPr/>
                  <a:lstStyle>
                    <a:lvl1pPr eaLnBrk="0" hangingPunct="0">
                      <a:defRPr kumimoji="1" sz="2000" b="1">
                        <a:solidFill>
                          <a:schemeClr val="tx1"/>
                        </a:solidFill>
                        <a:latin typeface="Arial" charset="0"/>
                        <a:ea typeface="新細明體" charset="-120"/>
                      </a:defRPr>
                    </a:lvl1pPr>
                    <a:lvl2pPr marL="742950" indent="-285750" eaLnBrk="0" hangingPunct="0">
                      <a:defRPr kumimoji="1" sz="2000" b="1">
                        <a:solidFill>
                          <a:schemeClr val="tx1"/>
                        </a:solidFill>
                        <a:latin typeface="Arial" charset="0"/>
                        <a:ea typeface="新細明體" charset="-120"/>
                      </a:defRPr>
                    </a:lvl2pPr>
                    <a:lvl3pPr marL="1143000" indent="-228600" eaLnBrk="0" hangingPunct="0">
                      <a:defRPr kumimoji="1" sz="2000" b="1">
                        <a:solidFill>
                          <a:schemeClr val="tx1"/>
                        </a:solidFill>
                        <a:latin typeface="Arial" charset="0"/>
                        <a:ea typeface="新細明體" charset="-120"/>
                      </a:defRPr>
                    </a:lvl3pPr>
                    <a:lvl4pPr marL="1600200" indent="-228600" eaLnBrk="0" hangingPunct="0">
                      <a:defRPr kumimoji="1" sz="2000" b="1">
                        <a:solidFill>
                          <a:schemeClr val="tx1"/>
                        </a:solidFill>
                        <a:latin typeface="Arial" charset="0"/>
                        <a:ea typeface="新細明體" charset="-120"/>
                      </a:defRPr>
                    </a:lvl4pPr>
                    <a:lvl5pPr marL="2057400" indent="-228600" eaLnBrk="0" hangingPunct="0">
                      <a:defRPr kumimoji="1" sz="2000" b="1">
                        <a:solidFill>
                          <a:schemeClr val="tx1"/>
                        </a:solidFill>
                        <a:latin typeface="Arial" charset="0"/>
                        <a:ea typeface="新細明體" charset="-120"/>
                      </a:defRPr>
                    </a:lvl5pPr>
                    <a:lvl6pPr marL="2514600" indent="-228600" eaLnBrk="0" fontAlgn="base" hangingPunct="0">
                      <a:spcBef>
                        <a:spcPct val="0"/>
                      </a:spcBef>
                      <a:spcAft>
                        <a:spcPct val="0"/>
                      </a:spcAft>
                      <a:defRPr kumimoji="1" sz="2000" b="1">
                        <a:solidFill>
                          <a:schemeClr val="tx1"/>
                        </a:solidFill>
                        <a:latin typeface="Arial" charset="0"/>
                        <a:ea typeface="新細明體" charset="-120"/>
                      </a:defRPr>
                    </a:lvl6pPr>
                    <a:lvl7pPr marL="2971800" indent="-228600" eaLnBrk="0" fontAlgn="base" hangingPunct="0">
                      <a:spcBef>
                        <a:spcPct val="0"/>
                      </a:spcBef>
                      <a:spcAft>
                        <a:spcPct val="0"/>
                      </a:spcAft>
                      <a:defRPr kumimoji="1" sz="2000" b="1">
                        <a:solidFill>
                          <a:schemeClr val="tx1"/>
                        </a:solidFill>
                        <a:latin typeface="Arial" charset="0"/>
                        <a:ea typeface="新細明體" charset="-120"/>
                      </a:defRPr>
                    </a:lvl7pPr>
                    <a:lvl8pPr marL="3429000" indent="-228600" eaLnBrk="0" fontAlgn="base" hangingPunct="0">
                      <a:spcBef>
                        <a:spcPct val="0"/>
                      </a:spcBef>
                      <a:spcAft>
                        <a:spcPct val="0"/>
                      </a:spcAft>
                      <a:defRPr kumimoji="1" sz="2000" b="1">
                        <a:solidFill>
                          <a:schemeClr val="tx1"/>
                        </a:solidFill>
                        <a:latin typeface="Arial" charset="0"/>
                        <a:ea typeface="新細明體" charset="-120"/>
                      </a:defRPr>
                    </a:lvl8pPr>
                    <a:lvl9pPr marL="3886200" indent="-228600" eaLnBrk="0" fontAlgn="base" hangingPunct="0">
                      <a:spcBef>
                        <a:spcPct val="0"/>
                      </a:spcBef>
                      <a:spcAft>
                        <a:spcPct val="0"/>
                      </a:spcAft>
                      <a:defRPr kumimoji="1" sz="2000" b="1">
                        <a:solidFill>
                          <a:schemeClr val="tx1"/>
                        </a:solidFill>
                        <a:latin typeface="Arial" charset="0"/>
                        <a:ea typeface="新細明體" charset="-120"/>
                      </a:defRPr>
                    </a:lvl9pPr>
                  </a:lstStyle>
                  <a:p>
                    <a:pPr eaLnBrk="1" hangingPunct="1"/>
                    <a:endParaRPr lang="zh-TW" altLang="en-US" smtClean="0">
                      <a:solidFill>
                        <a:srgbClr val="000000"/>
                      </a:solidFill>
                    </a:endParaRPr>
                  </a:p>
                </p:txBody>
              </p:sp>
              <p:sp>
                <p:nvSpPr>
                  <p:cNvPr id="6526" name="AutoShape 1422"/>
                  <p:cNvSpPr>
                    <a:spLocks noChangeArrowheads="1"/>
                  </p:cNvSpPr>
                  <p:nvPr/>
                </p:nvSpPr>
                <p:spPr bwMode="auto">
                  <a:xfrm>
                    <a:off x="2100" y="1418"/>
                    <a:ext cx="28" cy="212"/>
                  </a:xfrm>
                  <a:prstGeom prst="roundRect">
                    <a:avLst>
                      <a:gd name="adj" fmla="val 50000"/>
                    </a:avLst>
                  </a:prstGeom>
                  <a:solidFill>
                    <a:srgbClr val="00FF00"/>
                  </a:solidFill>
                  <a:ln>
                    <a:noFill/>
                  </a:ln>
                  <a:extLst>
                    <a:ext uri="{91240B29-F687-4F45-9708-019B960494DF}">
                      <a14:hiddenLine xmlns:a14="http://schemas.microsoft.com/office/drawing/2010/main" xmlns="" w="6350">
                        <a:solidFill>
                          <a:srgbClr val="000000"/>
                        </a:solidFill>
                        <a:round/>
                        <a:headEnd/>
                        <a:tailEnd/>
                      </a14:hiddenLine>
                    </a:ext>
                  </a:extLst>
                </p:spPr>
                <p:txBody>
                  <a:bodyPr/>
                  <a:lstStyle>
                    <a:lvl1pPr eaLnBrk="0" hangingPunct="0">
                      <a:defRPr kumimoji="1" sz="2000" b="1">
                        <a:solidFill>
                          <a:schemeClr val="tx1"/>
                        </a:solidFill>
                        <a:latin typeface="Arial" charset="0"/>
                        <a:ea typeface="新細明體" charset="-120"/>
                      </a:defRPr>
                    </a:lvl1pPr>
                    <a:lvl2pPr marL="742950" indent="-285750" eaLnBrk="0" hangingPunct="0">
                      <a:defRPr kumimoji="1" sz="2000" b="1">
                        <a:solidFill>
                          <a:schemeClr val="tx1"/>
                        </a:solidFill>
                        <a:latin typeface="Arial" charset="0"/>
                        <a:ea typeface="新細明體" charset="-120"/>
                      </a:defRPr>
                    </a:lvl2pPr>
                    <a:lvl3pPr marL="1143000" indent="-228600" eaLnBrk="0" hangingPunct="0">
                      <a:defRPr kumimoji="1" sz="2000" b="1">
                        <a:solidFill>
                          <a:schemeClr val="tx1"/>
                        </a:solidFill>
                        <a:latin typeface="Arial" charset="0"/>
                        <a:ea typeface="新細明體" charset="-120"/>
                      </a:defRPr>
                    </a:lvl3pPr>
                    <a:lvl4pPr marL="1600200" indent="-228600" eaLnBrk="0" hangingPunct="0">
                      <a:defRPr kumimoji="1" sz="2000" b="1">
                        <a:solidFill>
                          <a:schemeClr val="tx1"/>
                        </a:solidFill>
                        <a:latin typeface="Arial" charset="0"/>
                        <a:ea typeface="新細明體" charset="-120"/>
                      </a:defRPr>
                    </a:lvl4pPr>
                    <a:lvl5pPr marL="2057400" indent="-228600" eaLnBrk="0" hangingPunct="0">
                      <a:defRPr kumimoji="1" sz="2000" b="1">
                        <a:solidFill>
                          <a:schemeClr val="tx1"/>
                        </a:solidFill>
                        <a:latin typeface="Arial" charset="0"/>
                        <a:ea typeface="新細明體" charset="-120"/>
                      </a:defRPr>
                    </a:lvl5pPr>
                    <a:lvl6pPr marL="2514600" indent="-228600" eaLnBrk="0" fontAlgn="base" hangingPunct="0">
                      <a:spcBef>
                        <a:spcPct val="0"/>
                      </a:spcBef>
                      <a:spcAft>
                        <a:spcPct val="0"/>
                      </a:spcAft>
                      <a:defRPr kumimoji="1" sz="2000" b="1">
                        <a:solidFill>
                          <a:schemeClr val="tx1"/>
                        </a:solidFill>
                        <a:latin typeface="Arial" charset="0"/>
                        <a:ea typeface="新細明體" charset="-120"/>
                      </a:defRPr>
                    </a:lvl6pPr>
                    <a:lvl7pPr marL="2971800" indent="-228600" eaLnBrk="0" fontAlgn="base" hangingPunct="0">
                      <a:spcBef>
                        <a:spcPct val="0"/>
                      </a:spcBef>
                      <a:spcAft>
                        <a:spcPct val="0"/>
                      </a:spcAft>
                      <a:defRPr kumimoji="1" sz="2000" b="1">
                        <a:solidFill>
                          <a:schemeClr val="tx1"/>
                        </a:solidFill>
                        <a:latin typeface="Arial" charset="0"/>
                        <a:ea typeface="新細明體" charset="-120"/>
                      </a:defRPr>
                    </a:lvl7pPr>
                    <a:lvl8pPr marL="3429000" indent="-228600" eaLnBrk="0" fontAlgn="base" hangingPunct="0">
                      <a:spcBef>
                        <a:spcPct val="0"/>
                      </a:spcBef>
                      <a:spcAft>
                        <a:spcPct val="0"/>
                      </a:spcAft>
                      <a:defRPr kumimoji="1" sz="2000" b="1">
                        <a:solidFill>
                          <a:schemeClr val="tx1"/>
                        </a:solidFill>
                        <a:latin typeface="Arial" charset="0"/>
                        <a:ea typeface="新細明體" charset="-120"/>
                      </a:defRPr>
                    </a:lvl8pPr>
                    <a:lvl9pPr marL="3886200" indent="-228600" eaLnBrk="0" fontAlgn="base" hangingPunct="0">
                      <a:spcBef>
                        <a:spcPct val="0"/>
                      </a:spcBef>
                      <a:spcAft>
                        <a:spcPct val="0"/>
                      </a:spcAft>
                      <a:defRPr kumimoji="1" sz="2000" b="1">
                        <a:solidFill>
                          <a:schemeClr val="tx1"/>
                        </a:solidFill>
                        <a:latin typeface="Arial" charset="0"/>
                        <a:ea typeface="新細明體" charset="-120"/>
                      </a:defRPr>
                    </a:lvl9pPr>
                  </a:lstStyle>
                  <a:p>
                    <a:pPr eaLnBrk="1" hangingPunct="1"/>
                    <a:endParaRPr lang="zh-TW" altLang="en-US" smtClean="0">
                      <a:solidFill>
                        <a:srgbClr val="000000"/>
                      </a:solidFill>
                    </a:endParaRPr>
                  </a:p>
                </p:txBody>
              </p:sp>
              <p:sp>
                <p:nvSpPr>
                  <p:cNvPr id="6527" name="Line 1423"/>
                  <p:cNvSpPr>
                    <a:spLocks noChangeShapeType="1"/>
                  </p:cNvSpPr>
                  <p:nvPr/>
                </p:nvSpPr>
                <p:spPr bwMode="auto">
                  <a:xfrm>
                    <a:off x="2100" y="141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28" name="Line 1424"/>
                  <p:cNvSpPr>
                    <a:spLocks noChangeShapeType="1"/>
                  </p:cNvSpPr>
                  <p:nvPr/>
                </p:nvSpPr>
                <p:spPr bwMode="auto">
                  <a:xfrm>
                    <a:off x="2100" y="142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29" name="Line 1425"/>
                  <p:cNvSpPr>
                    <a:spLocks noChangeShapeType="1"/>
                  </p:cNvSpPr>
                  <p:nvPr/>
                </p:nvSpPr>
                <p:spPr bwMode="auto">
                  <a:xfrm>
                    <a:off x="2100" y="142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30" name="Line 1426"/>
                  <p:cNvSpPr>
                    <a:spLocks noChangeShapeType="1"/>
                  </p:cNvSpPr>
                  <p:nvPr/>
                </p:nvSpPr>
                <p:spPr bwMode="auto">
                  <a:xfrm>
                    <a:off x="2100" y="142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31" name="Line 1427"/>
                  <p:cNvSpPr>
                    <a:spLocks noChangeShapeType="1"/>
                  </p:cNvSpPr>
                  <p:nvPr/>
                </p:nvSpPr>
                <p:spPr bwMode="auto">
                  <a:xfrm>
                    <a:off x="2100" y="142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32" name="Line 1428"/>
                  <p:cNvSpPr>
                    <a:spLocks noChangeShapeType="1"/>
                  </p:cNvSpPr>
                  <p:nvPr/>
                </p:nvSpPr>
                <p:spPr bwMode="auto">
                  <a:xfrm>
                    <a:off x="2100" y="142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33" name="Line 1429"/>
                  <p:cNvSpPr>
                    <a:spLocks noChangeShapeType="1"/>
                  </p:cNvSpPr>
                  <p:nvPr/>
                </p:nvSpPr>
                <p:spPr bwMode="auto">
                  <a:xfrm>
                    <a:off x="2100" y="143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34" name="Line 1430"/>
                  <p:cNvSpPr>
                    <a:spLocks noChangeShapeType="1"/>
                  </p:cNvSpPr>
                  <p:nvPr/>
                </p:nvSpPr>
                <p:spPr bwMode="auto">
                  <a:xfrm>
                    <a:off x="2100" y="143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35" name="Line 1431"/>
                  <p:cNvSpPr>
                    <a:spLocks noChangeShapeType="1"/>
                  </p:cNvSpPr>
                  <p:nvPr/>
                </p:nvSpPr>
                <p:spPr bwMode="auto">
                  <a:xfrm>
                    <a:off x="2100" y="143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36" name="Line 1432"/>
                  <p:cNvSpPr>
                    <a:spLocks noChangeShapeType="1"/>
                  </p:cNvSpPr>
                  <p:nvPr/>
                </p:nvSpPr>
                <p:spPr bwMode="auto">
                  <a:xfrm>
                    <a:off x="2100" y="143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37" name="Line 1433"/>
                  <p:cNvSpPr>
                    <a:spLocks noChangeShapeType="1"/>
                  </p:cNvSpPr>
                  <p:nvPr/>
                </p:nvSpPr>
                <p:spPr bwMode="auto">
                  <a:xfrm>
                    <a:off x="2100" y="143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38" name="Line 1434"/>
                  <p:cNvSpPr>
                    <a:spLocks noChangeShapeType="1"/>
                  </p:cNvSpPr>
                  <p:nvPr/>
                </p:nvSpPr>
                <p:spPr bwMode="auto">
                  <a:xfrm>
                    <a:off x="2100" y="144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39" name="Line 1435"/>
                  <p:cNvSpPr>
                    <a:spLocks noChangeShapeType="1"/>
                  </p:cNvSpPr>
                  <p:nvPr/>
                </p:nvSpPr>
                <p:spPr bwMode="auto">
                  <a:xfrm>
                    <a:off x="2100" y="144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40" name="Line 1436"/>
                  <p:cNvSpPr>
                    <a:spLocks noChangeShapeType="1"/>
                  </p:cNvSpPr>
                  <p:nvPr/>
                </p:nvSpPr>
                <p:spPr bwMode="auto">
                  <a:xfrm>
                    <a:off x="2100" y="144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41" name="Line 1437"/>
                  <p:cNvSpPr>
                    <a:spLocks noChangeShapeType="1"/>
                  </p:cNvSpPr>
                  <p:nvPr/>
                </p:nvSpPr>
                <p:spPr bwMode="auto">
                  <a:xfrm>
                    <a:off x="2100" y="144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42" name="Line 1438"/>
                  <p:cNvSpPr>
                    <a:spLocks noChangeShapeType="1"/>
                  </p:cNvSpPr>
                  <p:nvPr/>
                </p:nvSpPr>
                <p:spPr bwMode="auto">
                  <a:xfrm>
                    <a:off x="2100" y="144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43" name="Line 1439"/>
                  <p:cNvSpPr>
                    <a:spLocks noChangeShapeType="1"/>
                  </p:cNvSpPr>
                  <p:nvPr/>
                </p:nvSpPr>
                <p:spPr bwMode="auto">
                  <a:xfrm>
                    <a:off x="2100" y="145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44" name="Line 1440"/>
                  <p:cNvSpPr>
                    <a:spLocks noChangeShapeType="1"/>
                  </p:cNvSpPr>
                  <p:nvPr/>
                </p:nvSpPr>
                <p:spPr bwMode="auto">
                  <a:xfrm>
                    <a:off x="2100" y="145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45" name="Line 1441"/>
                  <p:cNvSpPr>
                    <a:spLocks noChangeShapeType="1"/>
                  </p:cNvSpPr>
                  <p:nvPr/>
                </p:nvSpPr>
                <p:spPr bwMode="auto">
                  <a:xfrm>
                    <a:off x="2100" y="145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46" name="Line 1442"/>
                  <p:cNvSpPr>
                    <a:spLocks noChangeShapeType="1"/>
                  </p:cNvSpPr>
                  <p:nvPr/>
                </p:nvSpPr>
                <p:spPr bwMode="auto">
                  <a:xfrm>
                    <a:off x="2100" y="145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47" name="Line 1443"/>
                  <p:cNvSpPr>
                    <a:spLocks noChangeShapeType="1"/>
                  </p:cNvSpPr>
                  <p:nvPr/>
                </p:nvSpPr>
                <p:spPr bwMode="auto">
                  <a:xfrm>
                    <a:off x="2100" y="145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48" name="Line 1444"/>
                  <p:cNvSpPr>
                    <a:spLocks noChangeShapeType="1"/>
                  </p:cNvSpPr>
                  <p:nvPr/>
                </p:nvSpPr>
                <p:spPr bwMode="auto">
                  <a:xfrm>
                    <a:off x="2100" y="146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49" name="Line 1445"/>
                  <p:cNvSpPr>
                    <a:spLocks noChangeShapeType="1"/>
                  </p:cNvSpPr>
                  <p:nvPr/>
                </p:nvSpPr>
                <p:spPr bwMode="auto">
                  <a:xfrm>
                    <a:off x="2100" y="146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50" name="Line 1446"/>
                  <p:cNvSpPr>
                    <a:spLocks noChangeShapeType="1"/>
                  </p:cNvSpPr>
                  <p:nvPr/>
                </p:nvSpPr>
                <p:spPr bwMode="auto">
                  <a:xfrm>
                    <a:off x="2100" y="146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51" name="Line 1447"/>
                  <p:cNvSpPr>
                    <a:spLocks noChangeShapeType="1"/>
                  </p:cNvSpPr>
                  <p:nvPr/>
                </p:nvSpPr>
                <p:spPr bwMode="auto">
                  <a:xfrm>
                    <a:off x="2100" y="146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52" name="Line 1448"/>
                  <p:cNvSpPr>
                    <a:spLocks noChangeShapeType="1"/>
                  </p:cNvSpPr>
                  <p:nvPr/>
                </p:nvSpPr>
                <p:spPr bwMode="auto">
                  <a:xfrm>
                    <a:off x="2100" y="146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53" name="Line 1449"/>
                  <p:cNvSpPr>
                    <a:spLocks noChangeShapeType="1"/>
                  </p:cNvSpPr>
                  <p:nvPr/>
                </p:nvSpPr>
                <p:spPr bwMode="auto">
                  <a:xfrm>
                    <a:off x="2100" y="147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54" name="Line 1450"/>
                  <p:cNvSpPr>
                    <a:spLocks noChangeShapeType="1"/>
                  </p:cNvSpPr>
                  <p:nvPr/>
                </p:nvSpPr>
                <p:spPr bwMode="auto">
                  <a:xfrm>
                    <a:off x="2100" y="147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55" name="Line 1451"/>
                  <p:cNvSpPr>
                    <a:spLocks noChangeShapeType="1"/>
                  </p:cNvSpPr>
                  <p:nvPr/>
                </p:nvSpPr>
                <p:spPr bwMode="auto">
                  <a:xfrm>
                    <a:off x="2100" y="147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56" name="Line 1452"/>
                  <p:cNvSpPr>
                    <a:spLocks noChangeShapeType="1"/>
                  </p:cNvSpPr>
                  <p:nvPr/>
                </p:nvSpPr>
                <p:spPr bwMode="auto">
                  <a:xfrm>
                    <a:off x="2100" y="147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57" name="Line 1453"/>
                  <p:cNvSpPr>
                    <a:spLocks noChangeShapeType="1"/>
                  </p:cNvSpPr>
                  <p:nvPr/>
                </p:nvSpPr>
                <p:spPr bwMode="auto">
                  <a:xfrm>
                    <a:off x="2100" y="147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58" name="Line 1454"/>
                  <p:cNvSpPr>
                    <a:spLocks noChangeShapeType="1"/>
                  </p:cNvSpPr>
                  <p:nvPr/>
                </p:nvSpPr>
                <p:spPr bwMode="auto">
                  <a:xfrm>
                    <a:off x="2100" y="148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59" name="Line 1455"/>
                  <p:cNvSpPr>
                    <a:spLocks noChangeShapeType="1"/>
                  </p:cNvSpPr>
                  <p:nvPr/>
                </p:nvSpPr>
                <p:spPr bwMode="auto">
                  <a:xfrm>
                    <a:off x="2100" y="148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60" name="Line 1456"/>
                  <p:cNvSpPr>
                    <a:spLocks noChangeShapeType="1"/>
                  </p:cNvSpPr>
                  <p:nvPr/>
                </p:nvSpPr>
                <p:spPr bwMode="auto">
                  <a:xfrm>
                    <a:off x="2100" y="148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61" name="Line 1457"/>
                  <p:cNvSpPr>
                    <a:spLocks noChangeShapeType="1"/>
                  </p:cNvSpPr>
                  <p:nvPr/>
                </p:nvSpPr>
                <p:spPr bwMode="auto">
                  <a:xfrm>
                    <a:off x="2100" y="148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62" name="Line 1458"/>
                  <p:cNvSpPr>
                    <a:spLocks noChangeShapeType="1"/>
                  </p:cNvSpPr>
                  <p:nvPr/>
                </p:nvSpPr>
                <p:spPr bwMode="auto">
                  <a:xfrm>
                    <a:off x="2100" y="148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63" name="Line 1459"/>
                  <p:cNvSpPr>
                    <a:spLocks noChangeShapeType="1"/>
                  </p:cNvSpPr>
                  <p:nvPr/>
                </p:nvSpPr>
                <p:spPr bwMode="auto">
                  <a:xfrm>
                    <a:off x="2100" y="149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64" name="Line 1460"/>
                  <p:cNvSpPr>
                    <a:spLocks noChangeShapeType="1"/>
                  </p:cNvSpPr>
                  <p:nvPr/>
                </p:nvSpPr>
                <p:spPr bwMode="auto">
                  <a:xfrm>
                    <a:off x="2100" y="149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65" name="Line 1461"/>
                  <p:cNvSpPr>
                    <a:spLocks noChangeShapeType="1"/>
                  </p:cNvSpPr>
                  <p:nvPr/>
                </p:nvSpPr>
                <p:spPr bwMode="auto">
                  <a:xfrm>
                    <a:off x="2100" y="149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66" name="Line 1462"/>
                  <p:cNvSpPr>
                    <a:spLocks noChangeShapeType="1"/>
                  </p:cNvSpPr>
                  <p:nvPr/>
                </p:nvSpPr>
                <p:spPr bwMode="auto">
                  <a:xfrm>
                    <a:off x="2100" y="149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67" name="Line 1463"/>
                  <p:cNvSpPr>
                    <a:spLocks noChangeShapeType="1"/>
                  </p:cNvSpPr>
                  <p:nvPr/>
                </p:nvSpPr>
                <p:spPr bwMode="auto">
                  <a:xfrm>
                    <a:off x="2100" y="149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68" name="Line 1464"/>
                  <p:cNvSpPr>
                    <a:spLocks noChangeShapeType="1"/>
                  </p:cNvSpPr>
                  <p:nvPr/>
                </p:nvSpPr>
                <p:spPr bwMode="auto">
                  <a:xfrm>
                    <a:off x="2100" y="150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69" name="Line 1465"/>
                  <p:cNvSpPr>
                    <a:spLocks noChangeShapeType="1"/>
                  </p:cNvSpPr>
                  <p:nvPr/>
                </p:nvSpPr>
                <p:spPr bwMode="auto">
                  <a:xfrm>
                    <a:off x="2100" y="150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70" name="Line 1466"/>
                  <p:cNvSpPr>
                    <a:spLocks noChangeShapeType="1"/>
                  </p:cNvSpPr>
                  <p:nvPr/>
                </p:nvSpPr>
                <p:spPr bwMode="auto">
                  <a:xfrm>
                    <a:off x="2100" y="150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71" name="Line 1467"/>
                  <p:cNvSpPr>
                    <a:spLocks noChangeShapeType="1"/>
                  </p:cNvSpPr>
                  <p:nvPr/>
                </p:nvSpPr>
                <p:spPr bwMode="auto">
                  <a:xfrm>
                    <a:off x="2100" y="150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72" name="Line 1468"/>
                  <p:cNvSpPr>
                    <a:spLocks noChangeShapeType="1"/>
                  </p:cNvSpPr>
                  <p:nvPr/>
                </p:nvSpPr>
                <p:spPr bwMode="auto">
                  <a:xfrm>
                    <a:off x="2100" y="150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73" name="Line 1469"/>
                  <p:cNvSpPr>
                    <a:spLocks noChangeShapeType="1"/>
                  </p:cNvSpPr>
                  <p:nvPr/>
                </p:nvSpPr>
                <p:spPr bwMode="auto">
                  <a:xfrm>
                    <a:off x="2100" y="151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74" name="Line 1470"/>
                  <p:cNvSpPr>
                    <a:spLocks noChangeShapeType="1"/>
                  </p:cNvSpPr>
                  <p:nvPr/>
                </p:nvSpPr>
                <p:spPr bwMode="auto">
                  <a:xfrm>
                    <a:off x="2100" y="151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75" name="Line 1471"/>
                  <p:cNvSpPr>
                    <a:spLocks noChangeShapeType="1"/>
                  </p:cNvSpPr>
                  <p:nvPr/>
                </p:nvSpPr>
                <p:spPr bwMode="auto">
                  <a:xfrm>
                    <a:off x="2100" y="151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76" name="Line 1472"/>
                  <p:cNvSpPr>
                    <a:spLocks noChangeShapeType="1"/>
                  </p:cNvSpPr>
                  <p:nvPr/>
                </p:nvSpPr>
                <p:spPr bwMode="auto">
                  <a:xfrm>
                    <a:off x="2100" y="151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77" name="Line 1473"/>
                  <p:cNvSpPr>
                    <a:spLocks noChangeShapeType="1"/>
                  </p:cNvSpPr>
                  <p:nvPr/>
                </p:nvSpPr>
                <p:spPr bwMode="auto">
                  <a:xfrm>
                    <a:off x="2100" y="151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78" name="Line 1474"/>
                  <p:cNvSpPr>
                    <a:spLocks noChangeShapeType="1"/>
                  </p:cNvSpPr>
                  <p:nvPr/>
                </p:nvSpPr>
                <p:spPr bwMode="auto">
                  <a:xfrm>
                    <a:off x="2100" y="152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79" name="Line 1475"/>
                  <p:cNvSpPr>
                    <a:spLocks noChangeShapeType="1"/>
                  </p:cNvSpPr>
                  <p:nvPr/>
                </p:nvSpPr>
                <p:spPr bwMode="auto">
                  <a:xfrm>
                    <a:off x="2100" y="152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80" name="Line 1476"/>
                  <p:cNvSpPr>
                    <a:spLocks noChangeShapeType="1"/>
                  </p:cNvSpPr>
                  <p:nvPr/>
                </p:nvSpPr>
                <p:spPr bwMode="auto">
                  <a:xfrm>
                    <a:off x="2100" y="152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81" name="Line 1477"/>
                  <p:cNvSpPr>
                    <a:spLocks noChangeShapeType="1"/>
                  </p:cNvSpPr>
                  <p:nvPr/>
                </p:nvSpPr>
                <p:spPr bwMode="auto">
                  <a:xfrm>
                    <a:off x="2100" y="152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82" name="Line 1478"/>
                  <p:cNvSpPr>
                    <a:spLocks noChangeShapeType="1"/>
                  </p:cNvSpPr>
                  <p:nvPr/>
                </p:nvSpPr>
                <p:spPr bwMode="auto">
                  <a:xfrm>
                    <a:off x="2100" y="152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83" name="Line 1479"/>
                  <p:cNvSpPr>
                    <a:spLocks noChangeShapeType="1"/>
                  </p:cNvSpPr>
                  <p:nvPr/>
                </p:nvSpPr>
                <p:spPr bwMode="auto">
                  <a:xfrm>
                    <a:off x="2100" y="153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84" name="Line 1480"/>
                  <p:cNvSpPr>
                    <a:spLocks noChangeShapeType="1"/>
                  </p:cNvSpPr>
                  <p:nvPr/>
                </p:nvSpPr>
                <p:spPr bwMode="auto">
                  <a:xfrm>
                    <a:off x="2100" y="153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85" name="Line 1481"/>
                  <p:cNvSpPr>
                    <a:spLocks noChangeShapeType="1"/>
                  </p:cNvSpPr>
                  <p:nvPr/>
                </p:nvSpPr>
                <p:spPr bwMode="auto">
                  <a:xfrm>
                    <a:off x="2100" y="153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86" name="Line 1482"/>
                  <p:cNvSpPr>
                    <a:spLocks noChangeShapeType="1"/>
                  </p:cNvSpPr>
                  <p:nvPr/>
                </p:nvSpPr>
                <p:spPr bwMode="auto">
                  <a:xfrm>
                    <a:off x="2100" y="153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87" name="Line 1483"/>
                  <p:cNvSpPr>
                    <a:spLocks noChangeShapeType="1"/>
                  </p:cNvSpPr>
                  <p:nvPr/>
                </p:nvSpPr>
                <p:spPr bwMode="auto">
                  <a:xfrm>
                    <a:off x="2100" y="153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88" name="Line 1484"/>
                  <p:cNvSpPr>
                    <a:spLocks noChangeShapeType="1"/>
                  </p:cNvSpPr>
                  <p:nvPr/>
                </p:nvSpPr>
                <p:spPr bwMode="auto">
                  <a:xfrm>
                    <a:off x="2100" y="154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89" name="Line 1485"/>
                  <p:cNvSpPr>
                    <a:spLocks noChangeShapeType="1"/>
                  </p:cNvSpPr>
                  <p:nvPr/>
                </p:nvSpPr>
                <p:spPr bwMode="auto">
                  <a:xfrm>
                    <a:off x="2100" y="154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90" name="Line 1486"/>
                  <p:cNvSpPr>
                    <a:spLocks noChangeShapeType="1"/>
                  </p:cNvSpPr>
                  <p:nvPr/>
                </p:nvSpPr>
                <p:spPr bwMode="auto">
                  <a:xfrm>
                    <a:off x="2100" y="154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91" name="Line 1487"/>
                  <p:cNvSpPr>
                    <a:spLocks noChangeShapeType="1"/>
                  </p:cNvSpPr>
                  <p:nvPr/>
                </p:nvSpPr>
                <p:spPr bwMode="auto">
                  <a:xfrm>
                    <a:off x="2100" y="154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92" name="Line 1488"/>
                  <p:cNvSpPr>
                    <a:spLocks noChangeShapeType="1"/>
                  </p:cNvSpPr>
                  <p:nvPr/>
                </p:nvSpPr>
                <p:spPr bwMode="auto">
                  <a:xfrm>
                    <a:off x="2100" y="154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93" name="Line 1489"/>
                  <p:cNvSpPr>
                    <a:spLocks noChangeShapeType="1"/>
                  </p:cNvSpPr>
                  <p:nvPr/>
                </p:nvSpPr>
                <p:spPr bwMode="auto">
                  <a:xfrm>
                    <a:off x="2100" y="155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94" name="Line 1490"/>
                  <p:cNvSpPr>
                    <a:spLocks noChangeShapeType="1"/>
                  </p:cNvSpPr>
                  <p:nvPr/>
                </p:nvSpPr>
                <p:spPr bwMode="auto">
                  <a:xfrm>
                    <a:off x="2100" y="155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95" name="Line 1491"/>
                  <p:cNvSpPr>
                    <a:spLocks noChangeShapeType="1"/>
                  </p:cNvSpPr>
                  <p:nvPr/>
                </p:nvSpPr>
                <p:spPr bwMode="auto">
                  <a:xfrm>
                    <a:off x="2100" y="155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96" name="Line 1492"/>
                  <p:cNvSpPr>
                    <a:spLocks noChangeShapeType="1"/>
                  </p:cNvSpPr>
                  <p:nvPr/>
                </p:nvSpPr>
                <p:spPr bwMode="auto">
                  <a:xfrm>
                    <a:off x="2100" y="155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97" name="Line 1493"/>
                  <p:cNvSpPr>
                    <a:spLocks noChangeShapeType="1"/>
                  </p:cNvSpPr>
                  <p:nvPr/>
                </p:nvSpPr>
                <p:spPr bwMode="auto">
                  <a:xfrm>
                    <a:off x="2100" y="155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98" name="Line 1494"/>
                  <p:cNvSpPr>
                    <a:spLocks noChangeShapeType="1"/>
                  </p:cNvSpPr>
                  <p:nvPr/>
                </p:nvSpPr>
                <p:spPr bwMode="auto">
                  <a:xfrm>
                    <a:off x="2100" y="156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599" name="Line 1495"/>
                  <p:cNvSpPr>
                    <a:spLocks noChangeShapeType="1"/>
                  </p:cNvSpPr>
                  <p:nvPr/>
                </p:nvSpPr>
                <p:spPr bwMode="auto">
                  <a:xfrm>
                    <a:off x="2100" y="156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00" name="Line 1496"/>
                  <p:cNvSpPr>
                    <a:spLocks noChangeShapeType="1"/>
                  </p:cNvSpPr>
                  <p:nvPr/>
                </p:nvSpPr>
                <p:spPr bwMode="auto">
                  <a:xfrm>
                    <a:off x="2100" y="156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01" name="Line 1497"/>
                  <p:cNvSpPr>
                    <a:spLocks noChangeShapeType="1"/>
                  </p:cNvSpPr>
                  <p:nvPr/>
                </p:nvSpPr>
                <p:spPr bwMode="auto">
                  <a:xfrm>
                    <a:off x="2100" y="156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02" name="Line 1498"/>
                  <p:cNvSpPr>
                    <a:spLocks noChangeShapeType="1"/>
                  </p:cNvSpPr>
                  <p:nvPr/>
                </p:nvSpPr>
                <p:spPr bwMode="auto">
                  <a:xfrm>
                    <a:off x="2100" y="156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03" name="Line 1499"/>
                  <p:cNvSpPr>
                    <a:spLocks noChangeShapeType="1"/>
                  </p:cNvSpPr>
                  <p:nvPr/>
                </p:nvSpPr>
                <p:spPr bwMode="auto">
                  <a:xfrm>
                    <a:off x="2100" y="157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04" name="Line 1500"/>
                  <p:cNvSpPr>
                    <a:spLocks noChangeShapeType="1"/>
                  </p:cNvSpPr>
                  <p:nvPr/>
                </p:nvSpPr>
                <p:spPr bwMode="auto">
                  <a:xfrm>
                    <a:off x="2100" y="157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05" name="Line 1501"/>
                  <p:cNvSpPr>
                    <a:spLocks noChangeShapeType="1"/>
                  </p:cNvSpPr>
                  <p:nvPr/>
                </p:nvSpPr>
                <p:spPr bwMode="auto">
                  <a:xfrm>
                    <a:off x="2100" y="157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06" name="Line 1502"/>
                  <p:cNvSpPr>
                    <a:spLocks noChangeShapeType="1"/>
                  </p:cNvSpPr>
                  <p:nvPr/>
                </p:nvSpPr>
                <p:spPr bwMode="auto">
                  <a:xfrm>
                    <a:off x="2100" y="157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07" name="Line 1503"/>
                  <p:cNvSpPr>
                    <a:spLocks noChangeShapeType="1"/>
                  </p:cNvSpPr>
                  <p:nvPr/>
                </p:nvSpPr>
                <p:spPr bwMode="auto">
                  <a:xfrm>
                    <a:off x="2100" y="157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08" name="Line 1504"/>
                  <p:cNvSpPr>
                    <a:spLocks noChangeShapeType="1"/>
                  </p:cNvSpPr>
                  <p:nvPr/>
                </p:nvSpPr>
                <p:spPr bwMode="auto">
                  <a:xfrm>
                    <a:off x="2100" y="158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09" name="Line 1505"/>
                  <p:cNvSpPr>
                    <a:spLocks noChangeShapeType="1"/>
                  </p:cNvSpPr>
                  <p:nvPr/>
                </p:nvSpPr>
                <p:spPr bwMode="auto">
                  <a:xfrm>
                    <a:off x="2100" y="158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10" name="Line 1506"/>
                  <p:cNvSpPr>
                    <a:spLocks noChangeShapeType="1"/>
                  </p:cNvSpPr>
                  <p:nvPr/>
                </p:nvSpPr>
                <p:spPr bwMode="auto">
                  <a:xfrm>
                    <a:off x="2100" y="158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11" name="Line 1507"/>
                  <p:cNvSpPr>
                    <a:spLocks noChangeShapeType="1"/>
                  </p:cNvSpPr>
                  <p:nvPr/>
                </p:nvSpPr>
                <p:spPr bwMode="auto">
                  <a:xfrm>
                    <a:off x="2100" y="158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12" name="Line 1508"/>
                  <p:cNvSpPr>
                    <a:spLocks noChangeShapeType="1"/>
                  </p:cNvSpPr>
                  <p:nvPr/>
                </p:nvSpPr>
                <p:spPr bwMode="auto">
                  <a:xfrm>
                    <a:off x="2100" y="158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13" name="Line 1509"/>
                  <p:cNvSpPr>
                    <a:spLocks noChangeShapeType="1"/>
                  </p:cNvSpPr>
                  <p:nvPr/>
                </p:nvSpPr>
                <p:spPr bwMode="auto">
                  <a:xfrm>
                    <a:off x="2100" y="159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14" name="Line 1510"/>
                  <p:cNvSpPr>
                    <a:spLocks noChangeShapeType="1"/>
                  </p:cNvSpPr>
                  <p:nvPr/>
                </p:nvSpPr>
                <p:spPr bwMode="auto">
                  <a:xfrm>
                    <a:off x="2100" y="159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15" name="Line 1511"/>
                  <p:cNvSpPr>
                    <a:spLocks noChangeShapeType="1"/>
                  </p:cNvSpPr>
                  <p:nvPr/>
                </p:nvSpPr>
                <p:spPr bwMode="auto">
                  <a:xfrm>
                    <a:off x="2100" y="159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616" name="Line 1512"/>
                  <p:cNvSpPr>
                    <a:spLocks noChangeShapeType="1"/>
                  </p:cNvSpPr>
                  <p:nvPr/>
                </p:nvSpPr>
                <p:spPr bwMode="auto">
                  <a:xfrm>
                    <a:off x="2100" y="159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grpSp>
            <p:sp>
              <p:nvSpPr>
                <p:cNvPr id="6294" name="Line 1513"/>
                <p:cNvSpPr>
                  <a:spLocks noChangeShapeType="1"/>
                </p:cNvSpPr>
                <p:nvPr/>
              </p:nvSpPr>
              <p:spPr bwMode="auto">
                <a:xfrm>
                  <a:off x="2100" y="159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95" name="Line 1514"/>
                <p:cNvSpPr>
                  <a:spLocks noChangeShapeType="1"/>
                </p:cNvSpPr>
                <p:nvPr/>
              </p:nvSpPr>
              <p:spPr bwMode="auto">
                <a:xfrm>
                  <a:off x="2100" y="160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96" name="Line 1515"/>
                <p:cNvSpPr>
                  <a:spLocks noChangeShapeType="1"/>
                </p:cNvSpPr>
                <p:nvPr/>
              </p:nvSpPr>
              <p:spPr bwMode="auto">
                <a:xfrm>
                  <a:off x="2100" y="160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97" name="Line 1516"/>
                <p:cNvSpPr>
                  <a:spLocks noChangeShapeType="1"/>
                </p:cNvSpPr>
                <p:nvPr/>
              </p:nvSpPr>
              <p:spPr bwMode="auto">
                <a:xfrm>
                  <a:off x="2100" y="160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98" name="Line 1517"/>
                <p:cNvSpPr>
                  <a:spLocks noChangeShapeType="1"/>
                </p:cNvSpPr>
                <p:nvPr/>
              </p:nvSpPr>
              <p:spPr bwMode="auto">
                <a:xfrm>
                  <a:off x="2100" y="160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99" name="Line 1518"/>
                <p:cNvSpPr>
                  <a:spLocks noChangeShapeType="1"/>
                </p:cNvSpPr>
                <p:nvPr/>
              </p:nvSpPr>
              <p:spPr bwMode="auto">
                <a:xfrm>
                  <a:off x="2100" y="160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00" name="Line 1519"/>
                <p:cNvSpPr>
                  <a:spLocks noChangeShapeType="1"/>
                </p:cNvSpPr>
                <p:nvPr/>
              </p:nvSpPr>
              <p:spPr bwMode="auto">
                <a:xfrm>
                  <a:off x="2100" y="161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01" name="Line 1520"/>
                <p:cNvSpPr>
                  <a:spLocks noChangeShapeType="1"/>
                </p:cNvSpPr>
                <p:nvPr/>
              </p:nvSpPr>
              <p:spPr bwMode="auto">
                <a:xfrm>
                  <a:off x="2100" y="161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02" name="Line 1521"/>
                <p:cNvSpPr>
                  <a:spLocks noChangeShapeType="1"/>
                </p:cNvSpPr>
                <p:nvPr/>
              </p:nvSpPr>
              <p:spPr bwMode="auto">
                <a:xfrm>
                  <a:off x="2100" y="161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03" name="Line 1522"/>
                <p:cNvSpPr>
                  <a:spLocks noChangeShapeType="1"/>
                </p:cNvSpPr>
                <p:nvPr/>
              </p:nvSpPr>
              <p:spPr bwMode="auto">
                <a:xfrm>
                  <a:off x="2100" y="161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04" name="Line 1523"/>
                <p:cNvSpPr>
                  <a:spLocks noChangeShapeType="1"/>
                </p:cNvSpPr>
                <p:nvPr/>
              </p:nvSpPr>
              <p:spPr bwMode="auto">
                <a:xfrm>
                  <a:off x="2100" y="161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05" name="Line 1524"/>
                <p:cNvSpPr>
                  <a:spLocks noChangeShapeType="1"/>
                </p:cNvSpPr>
                <p:nvPr/>
              </p:nvSpPr>
              <p:spPr bwMode="auto">
                <a:xfrm>
                  <a:off x="2100" y="162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06" name="Line 1525"/>
                <p:cNvSpPr>
                  <a:spLocks noChangeShapeType="1"/>
                </p:cNvSpPr>
                <p:nvPr/>
              </p:nvSpPr>
              <p:spPr bwMode="auto">
                <a:xfrm>
                  <a:off x="2100" y="162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07" name="Line 1526"/>
                <p:cNvSpPr>
                  <a:spLocks noChangeShapeType="1"/>
                </p:cNvSpPr>
                <p:nvPr/>
              </p:nvSpPr>
              <p:spPr bwMode="auto">
                <a:xfrm>
                  <a:off x="2100" y="162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08" name="Line 1527"/>
                <p:cNvSpPr>
                  <a:spLocks noChangeShapeType="1"/>
                </p:cNvSpPr>
                <p:nvPr/>
              </p:nvSpPr>
              <p:spPr bwMode="auto">
                <a:xfrm>
                  <a:off x="2100" y="162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09" name="Line 1528"/>
                <p:cNvSpPr>
                  <a:spLocks noChangeShapeType="1"/>
                </p:cNvSpPr>
                <p:nvPr/>
              </p:nvSpPr>
              <p:spPr bwMode="auto">
                <a:xfrm>
                  <a:off x="2100" y="162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10" name="Line 1529"/>
                <p:cNvSpPr>
                  <a:spLocks noChangeShapeType="1"/>
                </p:cNvSpPr>
                <p:nvPr/>
              </p:nvSpPr>
              <p:spPr bwMode="auto">
                <a:xfrm>
                  <a:off x="2100" y="163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11" name="AutoShape 1530"/>
                <p:cNvSpPr>
                  <a:spLocks noChangeArrowheads="1"/>
                </p:cNvSpPr>
                <p:nvPr/>
              </p:nvSpPr>
              <p:spPr bwMode="auto">
                <a:xfrm>
                  <a:off x="2100" y="1418"/>
                  <a:ext cx="28" cy="212"/>
                </a:xfrm>
                <a:prstGeom prst="roundRect">
                  <a:avLst>
                    <a:gd name="adj" fmla="val 50000"/>
                  </a:avLst>
                </a:prstGeom>
                <a:solidFill>
                  <a:srgbClr val="00FF00"/>
                </a:solidFill>
                <a:ln>
                  <a:noFill/>
                </a:ln>
                <a:extLst>
                  <a:ext uri="{91240B29-F687-4F45-9708-019B960494DF}">
                    <a14:hiddenLine xmlns:a14="http://schemas.microsoft.com/office/drawing/2010/main" xmlns="" w="6350">
                      <a:solidFill>
                        <a:srgbClr val="000000"/>
                      </a:solidFill>
                      <a:round/>
                      <a:headEnd/>
                      <a:tailEnd/>
                    </a14:hiddenLine>
                  </a:ext>
                </a:extLst>
              </p:spPr>
              <p:txBody>
                <a:bodyPr/>
                <a:lstStyle>
                  <a:lvl1pPr eaLnBrk="0" hangingPunct="0">
                    <a:defRPr kumimoji="1" sz="2000" b="1">
                      <a:solidFill>
                        <a:schemeClr val="tx1"/>
                      </a:solidFill>
                      <a:latin typeface="Arial" charset="0"/>
                      <a:ea typeface="新細明體" charset="-120"/>
                    </a:defRPr>
                  </a:lvl1pPr>
                  <a:lvl2pPr marL="742950" indent="-285750" eaLnBrk="0" hangingPunct="0">
                    <a:defRPr kumimoji="1" sz="2000" b="1">
                      <a:solidFill>
                        <a:schemeClr val="tx1"/>
                      </a:solidFill>
                      <a:latin typeface="Arial" charset="0"/>
                      <a:ea typeface="新細明體" charset="-120"/>
                    </a:defRPr>
                  </a:lvl2pPr>
                  <a:lvl3pPr marL="1143000" indent="-228600" eaLnBrk="0" hangingPunct="0">
                    <a:defRPr kumimoji="1" sz="2000" b="1">
                      <a:solidFill>
                        <a:schemeClr val="tx1"/>
                      </a:solidFill>
                      <a:latin typeface="Arial" charset="0"/>
                      <a:ea typeface="新細明體" charset="-120"/>
                    </a:defRPr>
                  </a:lvl3pPr>
                  <a:lvl4pPr marL="1600200" indent="-228600" eaLnBrk="0" hangingPunct="0">
                    <a:defRPr kumimoji="1" sz="2000" b="1">
                      <a:solidFill>
                        <a:schemeClr val="tx1"/>
                      </a:solidFill>
                      <a:latin typeface="Arial" charset="0"/>
                      <a:ea typeface="新細明體" charset="-120"/>
                    </a:defRPr>
                  </a:lvl4pPr>
                  <a:lvl5pPr marL="2057400" indent="-228600" eaLnBrk="0" hangingPunct="0">
                    <a:defRPr kumimoji="1" sz="2000" b="1">
                      <a:solidFill>
                        <a:schemeClr val="tx1"/>
                      </a:solidFill>
                      <a:latin typeface="Arial" charset="0"/>
                      <a:ea typeface="新細明體" charset="-120"/>
                    </a:defRPr>
                  </a:lvl5pPr>
                  <a:lvl6pPr marL="2514600" indent="-228600" eaLnBrk="0" fontAlgn="base" hangingPunct="0">
                    <a:spcBef>
                      <a:spcPct val="0"/>
                    </a:spcBef>
                    <a:spcAft>
                      <a:spcPct val="0"/>
                    </a:spcAft>
                    <a:defRPr kumimoji="1" sz="2000" b="1">
                      <a:solidFill>
                        <a:schemeClr val="tx1"/>
                      </a:solidFill>
                      <a:latin typeface="Arial" charset="0"/>
                      <a:ea typeface="新細明體" charset="-120"/>
                    </a:defRPr>
                  </a:lvl6pPr>
                  <a:lvl7pPr marL="2971800" indent="-228600" eaLnBrk="0" fontAlgn="base" hangingPunct="0">
                    <a:spcBef>
                      <a:spcPct val="0"/>
                    </a:spcBef>
                    <a:spcAft>
                      <a:spcPct val="0"/>
                    </a:spcAft>
                    <a:defRPr kumimoji="1" sz="2000" b="1">
                      <a:solidFill>
                        <a:schemeClr val="tx1"/>
                      </a:solidFill>
                      <a:latin typeface="Arial" charset="0"/>
                      <a:ea typeface="新細明體" charset="-120"/>
                    </a:defRPr>
                  </a:lvl7pPr>
                  <a:lvl8pPr marL="3429000" indent="-228600" eaLnBrk="0" fontAlgn="base" hangingPunct="0">
                    <a:spcBef>
                      <a:spcPct val="0"/>
                    </a:spcBef>
                    <a:spcAft>
                      <a:spcPct val="0"/>
                    </a:spcAft>
                    <a:defRPr kumimoji="1" sz="2000" b="1">
                      <a:solidFill>
                        <a:schemeClr val="tx1"/>
                      </a:solidFill>
                      <a:latin typeface="Arial" charset="0"/>
                      <a:ea typeface="新細明體" charset="-120"/>
                    </a:defRPr>
                  </a:lvl8pPr>
                  <a:lvl9pPr marL="3886200" indent="-228600" eaLnBrk="0" fontAlgn="base" hangingPunct="0">
                    <a:spcBef>
                      <a:spcPct val="0"/>
                    </a:spcBef>
                    <a:spcAft>
                      <a:spcPct val="0"/>
                    </a:spcAft>
                    <a:defRPr kumimoji="1" sz="2000" b="1">
                      <a:solidFill>
                        <a:schemeClr val="tx1"/>
                      </a:solidFill>
                      <a:latin typeface="Arial" charset="0"/>
                      <a:ea typeface="新細明體" charset="-120"/>
                    </a:defRPr>
                  </a:lvl9pPr>
                </a:lstStyle>
                <a:p>
                  <a:pPr eaLnBrk="1" hangingPunct="1"/>
                  <a:endParaRPr lang="zh-TW" altLang="en-US" smtClean="0">
                    <a:solidFill>
                      <a:srgbClr val="000000"/>
                    </a:solidFill>
                  </a:endParaRPr>
                </a:p>
              </p:txBody>
            </p:sp>
            <p:sp>
              <p:nvSpPr>
                <p:cNvPr id="6312" name="Freeform 1531"/>
                <p:cNvSpPr>
                  <a:spLocks/>
                </p:cNvSpPr>
                <p:nvPr/>
              </p:nvSpPr>
              <p:spPr bwMode="auto">
                <a:xfrm>
                  <a:off x="2056" y="1430"/>
                  <a:ext cx="40" cy="162"/>
                </a:xfrm>
                <a:custGeom>
                  <a:avLst/>
                  <a:gdLst>
                    <a:gd name="T0" fmla="*/ 0 w 40"/>
                    <a:gd name="T1" fmla="*/ 0 h 162"/>
                    <a:gd name="T2" fmla="*/ 4 w 40"/>
                    <a:gd name="T3" fmla="*/ 14 h 162"/>
                    <a:gd name="T4" fmla="*/ 6 w 40"/>
                    <a:gd name="T5" fmla="*/ 28 h 162"/>
                    <a:gd name="T6" fmla="*/ 10 w 40"/>
                    <a:gd name="T7" fmla="*/ 38 h 162"/>
                    <a:gd name="T8" fmla="*/ 12 w 40"/>
                    <a:gd name="T9" fmla="*/ 48 h 162"/>
                    <a:gd name="T10" fmla="*/ 16 w 40"/>
                    <a:gd name="T11" fmla="*/ 66 h 162"/>
                    <a:gd name="T12" fmla="*/ 20 w 40"/>
                    <a:gd name="T13" fmla="*/ 82 h 162"/>
                    <a:gd name="T14" fmla="*/ 24 w 40"/>
                    <a:gd name="T15" fmla="*/ 96 h 162"/>
                    <a:gd name="T16" fmla="*/ 28 w 40"/>
                    <a:gd name="T17" fmla="*/ 114 h 162"/>
                    <a:gd name="T18" fmla="*/ 30 w 40"/>
                    <a:gd name="T19" fmla="*/ 124 h 162"/>
                    <a:gd name="T20" fmla="*/ 32 w 40"/>
                    <a:gd name="T21" fmla="*/ 134 h 162"/>
                    <a:gd name="T22" fmla="*/ 36 w 40"/>
                    <a:gd name="T23" fmla="*/ 148 h 162"/>
                    <a:gd name="T24" fmla="*/ 40 w 40"/>
                    <a:gd name="T25" fmla="*/ 162 h 162"/>
                    <a:gd name="T26" fmla="*/ 0 w 40"/>
                    <a:gd name="T27" fmla="*/ 0 h 1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0"/>
                    <a:gd name="T43" fmla="*/ 0 h 162"/>
                    <a:gd name="T44" fmla="*/ 40 w 40"/>
                    <a:gd name="T45" fmla="*/ 162 h 16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0" h="162">
                      <a:moveTo>
                        <a:pt x="0" y="0"/>
                      </a:moveTo>
                      <a:lnTo>
                        <a:pt x="4" y="14"/>
                      </a:lnTo>
                      <a:lnTo>
                        <a:pt x="6" y="28"/>
                      </a:lnTo>
                      <a:lnTo>
                        <a:pt x="10" y="38"/>
                      </a:lnTo>
                      <a:lnTo>
                        <a:pt x="12" y="48"/>
                      </a:lnTo>
                      <a:lnTo>
                        <a:pt x="16" y="66"/>
                      </a:lnTo>
                      <a:lnTo>
                        <a:pt x="20" y="82"/>
                      </a:lnTo>
                      <a:lnTo>
                        <a:pt x="24" y="96"/>
                      </a:lnTo>
                      <a:lnTo>
                        <a:pt x="28" y="114"/>
                      </a:lnTo>
                      <a:lnTo>
                        <a:pt x="30" y="124"/>
                      </a:lnTo>
                      <a:lnTo>
                        <a:pt x="32" y="134"/>
                      </a:lnTo>
                      <a:lnTo>
                        <a:pt x="36" y="148"/>
                      </a:lnTo>
                      <a:lnTo>
                        <a:pt x="40" y="162"/>
                      </a:lnTo>
                      <a:lnTo>
                        <a:pt x="0" y="0"/>
                      </a:lnTo>
                      <a:close/>
                    </a:path>
                  </a:pathLst>
                </a:custGeom>
                <a:solidFill>
                  <a:srgbClr val="00FF00"/>
                </a:solidFill>
                <a:ln>
                  <a:noFill/>
                </a:ln>
                <a:extLst>
                  <a:ext uri="{91240B29-F687-4F45-9708-019B960494DF}">
                    <a14:hiddenLine xmlns:a14="http://schemas.microsoft.com/office/drawing/2010/main" xmlns="" w="190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13" name="Line 1532"/>
                <p:cNvSpPr>
                  <a:spLocks noChangeShapeType="1"/>
                </p:cNvSpPr>
                <p:nvPr/>
              </p:nvSpPr>
              <p:spPr bwMode="auto">
                <a:xfrm>
                  <a:off x="2056" y="143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14" name="Line 1533"/>
                <p:cNvSpPr>
                  <a:spLocks noChangeShapeType="1"/>
                </p:cNvSpPr>
                <p:nvPr/>
              </p:nvSpPr>
              <p:spPr bwMode="auto">
                <a:xfrm>
                  <a:off x="2056" y="143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15" name="Line 1534"/>
                <p:cNvSpPr>
                  <a:spLocks noChangeShapeType="1"/>
                </p:cNvSpPr>
                <p:nvPr/>
              </p:nvSpPr>
              <p:spPr bwMode="auto">
                <a:xfrm>
                  <a:off x="2056" y="143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16" name="Line 1535"/>
                <p:cNvSpPr>
                  <a:spLocks noChangeShapeType="1"/>
                </p:cNvSpPr>
                <p:nvPr/>
              </p:nvSpPr>
              <p:spPr bwMode="auto">
                <a:xfrm>
                  <a:off x="2056" y="143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17" name="Line 1536"/>
                <p:cNvSpPr>
                  <a:spLocks noChangeShapeType="1"/>
                </p:cNvSpPr>
                <p:nvPr/>
              </p:nvSpPr>
              <p:spPr bwMode="auto">
                <a:xfrm>
                  <a:off x="2056" y="143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18" name="Line 1537"/>
                <p:cNvSpPr>
                  <a:spLocks noChangeShapeType="1"/>
                </p:cNvSpPr>
                <p:nvPr/>
              </p:nvSpPr>
              <p:spPr bwMode="auto">
                <a:xfrm>
                  <a:off x="2056" y="143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19" name="Line 1538"/>
                <p:cNvSpPr>
                  <a:spLocks noChangeShapeType="1"/>
                </p:cNvSpPr>
                <p:nvPr/>
              </p:nvSpPr>
              <p:spPr bwMode="auto">
                <a:xfrm>
                  <a:off x="2056" y="144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20" name="Line 1539"/>
                <p:cNvSpPr>
                  <a:spLocks noChangeShapeType="1"/>
                </p:cNvSpPr>
                <p:nvPr/>
              </p:nvSpPr>
              <p:spPr bwMode="auto">
                <a:xfrm>
                  <a:off x="2056" y="144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21" name="Line 1540"/>
                <p:cNvSpPr>
                  <a:spLocks noChangeShapeType="1"/>
                </p:cNvSpPr>
                <p:nvPr/>
              </p:nvSpPr>
              <p:spPr bwMode="auto">
                <a:xfrm>
                  <a:off x="2056" y="144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22" name="Line 1541"/>
                <p:cNvSpPr>
                  <a:spLocks noChangeShapeType="1"/>
                </p:cNvSpPr>
                <p:nvPr/>
              </p:nvSpPr>
              <p:spPr bwMode="auto">
                <a:xfrm>
                  <a:off x="2056" y="144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23" name="Line 1542"/>
                <p:cNvSpPr>
                  <a:spLocks noChangeShapeType="1"/>
                </p:cNvSpPr>
                <p:nvPr/>
              </p:nvSpPr>
              <p:spPr bwMode="auto">
                <a:xfrm>
                  <a:off x="2056" y="144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24" name="Line 1543"/>
                <p:cNvSpPr>
                  <a:spLocks noChangeShapeType="1"/>
                </p:cNvSpPr>
                <p:nvPr/>
              </p:nvSpPr>
              <p:spPr bwMode="auto">
                <a:xfrm>
                  <a:off x="2056" y="144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25" name="Line 1544"/>
                <p:cNvSpPr>
                  <a:spLocks noChangeShapeType="1"/>
                </p:cNvSpPr>
                <p:nvPr/>
              </p:nvSpPr>
              <p:spPr bwMode="auto">
                <a:xfrm>
                  <a:off x="2056" y="145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26" name="Line 1545"/>
                <p:cNvSpPr>
                  <a:spLocks noChangeShapeType="1"/>
                </p:cNvSpPr>
                <p:nvPr/>
              </p:nvSpPr>
              <p:spPr bwMode="auto">
                <a:xfrm>
                  <a:off x="2056" y="145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27" name="Line 1546"/>
                <p:cNvSpPr>
                  <a:spLocks noChangeShapeType="1"/>
                </p:cNvSpPr>
                <p:nvPr/>
              </p:nvSpPr>
              <p:spPr bwMode="auto">
                <a:xfrm>
                  <a:off x="2056" y="145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28" name="Line 1547"/>
                <p:cNvSpPr>
                  <a:spLocks noChangeShapeType="1"/>
                </p:cNvSpPr>
                <p:nvPr/>
              </p:nvSpPr>
              <p:spPr bwMode="auto">
                <a:xfrm>
                  <a:off x="2056" y="145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29" name="Line 1548"/>
                <p:cNvSpPr>
                  <a:spLocks noChangeShapeType="1"/>
                </p:cNvSpPr>
                <p:nvPr/>
              </p:nvSpPr>
              <p:spPr bwMode="auto">
                <a:xfrm>
                  <a:off x="2056" y="145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30" name="Line 1549"/>
                <p:cNvSpPr>
                  <a:spLocks noChangeShapeType="1"/>
                </p:cNvSpPr>
                <p:nvPr/>
              </p:nvSpPr>
              <p:spPr bwMode="auto">
                <a:xfrm>
                  <a:off x="2056" y="145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31" name="Line 1550"/>
                <p:cNvSpPr>
                  <a:spLocks noChangeShapeType="1"/>
                </p:cNvSpPr>
                <p:nvPr/>
              </p:nvSpPr>
              <p:spPr bwMode="auto">
                <a:xfrm>
                  <a:off x="2056" y="146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32" name="Line 1551"/>
                <p:cNvSpPr>
                  <a:spLocks noChangeShapeType="1"/>
                </p:cNvSpPr>
                <p:nvPr/>
              </p:nvSpPr>
              <p:spPr bwMode="auto">
                <a:xfrm>
                  <a:off x="2056" y="146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33" name="Line 1552"/>
                <p:cNvSpPr>
                  <a:spLocks noChangeShapeType="1"/>
                </p:cNvSpPr>
                <p:nvPr/>
              </p:nvSpPr>
              <p:spPr bwMode="auto">
                <a:xfrm>
                  <a:off x="2056" y="146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34" name="Line 1553"/>
                <p:cNvSpPr>
                  <a:spLocks noChangeShapeType="1"/>
                </p:cNvSpPr>
                <p:nvPr/>
              </p:nvSpPr>
              <p:spPr bwMode="auto">
                <a:xfrm>
                  <a:off x="2056" y="146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35" name="Line 1554"/>
                <p:cNvSpPr>
                  <a:spLocks noChangeShapeType="1"/>
                </p:cNvSpPr>
                <p:nvPr/>
              </p:nvSpPr>
              <p:spPr bwMode="auto">
                <a:xfrm>
                  <a:off x="2056" y="146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36" name="Line 1555"/>
                <p:cNvSpPr>
                  <a:spLocks noChangeShapeType="1"/>
                </p:cNvSpPr>
                <p:nvPr/>
              </p:nvSpPr>
              <p:spPr bwMode="auto">
                <a:xfrm>
                  <a:off x="2056" y="146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37" name="Line 1556"/>
                <p:cNvSpPr>
                  <a:spLocks noChangeShapeType="1"/>
                </p:cNvSpPr>
                <p:nvPr/>
              </p:nvSpPr>
              <p:spPr bwMode="auto">
                <a:xfrm>
                  <a:off x="2056" y="147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38" name="Line 1557"/>
                <p:cNvSpPr>
                  <a:spLocks noChangeShapeType="1"/>
                </p:cNvSpPr>
                <p:nvPr/>
              </p:nvSpPr>
              <p:spPr bwMode="auto">
                <a:xfrm>
                  <a:off x="2056" y="147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39" name="Line 1558"/>
                <p:cNvSpPr>
                  <a:spLocks noChangeShapeType="1"/>
                </p:cNvSpPr>
                <p:nvPr/>
              </p:nvSpPr>
              <p:spPr bwMode="auto">
                <a:xfrm>
                  <a:off x="2056" y="147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40" name="Line 1559"/>
                <p:cNvSpPr>
                  <a:spLocks noChangeShapeType="1"/>
                </p:cNvSpPr>
                <p:nvPr/>
              </p:nvSpPr>
              <p:spPr bwMode="auto">
                <a:xfrm>
                  <a:off x="2056" y="147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41" name="Line 1560"/>
                <p:cNvSpPr>
                  <a:spLocks noChangeShapeType="1"/>
                </p:cNvSpPr>
                <p:nvPr/>
              </p:nvSpPr>
              <p:spPr bwMode="auto">
                <a:xfrm>
                  <a:off x="2056" y="147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42" name="Line 1561"/>
                <p:cNvSpPr>
                  <a:spLocks noChangeShapeType="1"/>
                </p:cNvSpPr>
                <p:nvPr/>
              </p:nvSpPr>
              <p:spPr bwMode="auto">
                <a:xfrm>
                  <a:off x="2056" y="148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43" name="Line 1562"/>
                <p:cNvSpPr>
                  <a:spLocks noChangeShapeType="1"/>
                </p:cNvSpPr>
                <p:nvPr/>
              </p:nvSpPr>
              <p:spPr bwMode="auto">
                <a:xfrm>
                  <a:off x="2056" y="148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44" name="Line 1563"/>
                <p:cNvSpPr>
                  <a:spLocks noChangeShapeType="1"/>
                </p:cNvSpPr>
                <p:nvPr/>
              </p:nvSpPr>
              <p:spPr bwMode="auto">
                <a:xfrm>
                  <a:off x="2056" y="148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45" name="Line 1564"/>
                <p:cNvSpPr>
                  <a:spLocks noChangeShapeType="1"/>
                </p:cNvSpPr>
                <p:nvPr/>
              </p:nvSpPr>
              <p:spPr bwMode="auto">
                <a:xfrm>
                  <a:off x="2056" y="148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46" name="Line 1565"/>
                <p:cNvSpPr>
                  <a:spLocks noChangeShapeType="1"/>
                </p:cNvSpPr>
                <p:nvPr/>
              </p:nvSpPr>
              <p:spPr bwMode="auto">
                <a:xfrm>
                  <a:off x="2056" y="148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47" name="Line 1566"/>
                <p:cNvSpPr>
                  <a:spLocks noChangeShapeType="1"/>
                </p:cNvSpPr>
                <p:nvPr/>
              </p:nvSpPr>
              <p:spPr bwMode="auto">
                <a:xfrm>
                  <a:off x="2056" y="148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48" name="Line 1567"/>
                <p:cNvSpPr>
                  <a:spLocks noChangeShapeType="1"/>
                </p:cNvSpPr>
                <p:nvPr/>
              </p:nvSpPr>
              <p:spPr bwMode="auto">
                <a:xfrm>
                  <a:off x="2056" y="149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49" name="Line 1568"/>
                <p:cNvSpPr>
                  <a:spLocks noChangeShapeType="1"/>
                </p:cNvSpPr>
                <p:nvPr/>
              </p:nvSpPr>
              <p:spPr bwMode="auto">
                <a:xfrm>
                  <a:off x="2056" y="149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50" name="Line 1569"/>
                <p:cNvSpPr>
                  <a:spLocks noChangeShapeType="1"/>
                </p:cNvSpPr>
                <p:nvPr/>
              </p:nvSpPr>
              <p:spPr bwMode="auto">
                <a:xfrm>
                  <a:off x="2056" y="149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51" name="Line 1570"/>
                <p:cNvSpPr>
                  <a:spLocks noChangeShapeType="1"/>
                </p:cNvSpPr>
                <p:nvPr/>
              </p:nvSpPr>
              <p:spPr bwMode="auto">
                <a:xfrm>
                  <a:off x="2056" y="149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52" name="Line 1571"/>
                <p:cNvSpPr>
                  <a:spLocks noChangeShapeType="1"/>
                </p:cNvSpPr>
                <p:nvPr/>
              </p:nvSpPr>
              <p:spPr bwMode="auto">
                <a:xfrm>
                  <a:off x="2056" y="149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53" name="Line 1572"/>
                <p:cNvSpPr>
                  <a:spLocks noChangeShapeType="1"/>
                </p:cNvSpPr>
                <p:nvPr/>
              </p:nvSpPr>
              <p:spPr bwMode="auto">
                <a:xfrm>
                  <a:off x="2056" y="149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54" name="Line 1573"/>
                <p:cNvSpPr>
                  <a:spLocks noChangeShapeType="1"/>
                </p:cNvSpPr>
                <p:nvPr/>
              </p:nvSpPr>
              <p:spPr bwMode="auto">
                <a:xfrm>
                  <a:off x="2056" y="150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55" name="Line 1574"/>
                <p:cNvSpPr>
                  <a:spLocks noChangeShapeType="1"/>
                </p:cNvSpPr>
                <p:nvPr/>
              </p:nvSpPr>
              <p:spPr bwMode="auto">
                <a:xfrm>
                  <a:off x="2056" y="150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56" name="Line 1575"/>
                <p:cNvSpPr>
                  <a:spLocks noChangeShapeType="1"/>
                </p:cNvSpPr>
                <p:nvPr/>
              </p:nvSpPr>
              <p:spPr bwMode="auto">
                <a:xfrm>
                  <a:off x="2056" y="150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57" name="Line 1576"/>
                <p:cNvSpPr>
                  <a:spLocks noChangeShapeType="1"/>
                </p:cNvSpPr>
                <p:nvPr/>
              </p:nvSpPr>
              <p:spPr bwMode="auto">
                <a:xfrm>
                  <a:off x="2056" y="150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58" name="Line 1577"/>
                <p:cNvSpPr>
                  <a:spLocks noChangeShapeType="1"/>
                </p:cNvSpPr>
                <p:nvPr/>
              </p:nvSpPr>
              <p:spPr bwMode="auto">
                <a:xfrm>
                  <a:off x="2056" y="150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59" name="Line 1578"/>
                <p:cNvSpPr>
                  <a:spLocks noChangeShapeType="1"/>
                </p:cNvSpPr>
                <p:nvPr/>
              </p:nvSpPr>
              <p:spPr bwMode="auto">
                <a:xfrm>
                  <a:off x="2056" y="150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60" name="Line 1579"/>
                <p:cNvSpPr>
                  <a:spLocks noChangeShapeType="1"/>
                </p:cNvSpPr>
                <p:nvPr/>
              </p:nvSpPr>
              <p:spPr bwMode="auto">
                <a:xfrm>
                  <a:off x="2056" y="151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61" name="Line 1580"/>
                <p:cNvSpPr>
                  <a:spLocks noChangeShapeType="1"/>
                </p:cNvSpPr>
                <p:nvPr/>
              </p:nvSpPr>
              <p:spPr bwMode="auto">
                <a:xfrm>
                  <a:off x="2056" y="151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62" name="Line 1581"/>
                <p:cNvSpPr>
                  <a:spLocks noChangeShapeType="1"/>
                </p:cNvSpPr>
                <p:nvPr/>
              </p:nvSpPr>
              <p:spPr bwMode="auto">
                <a:xfrm>
                  <a:off x="2056" y="151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63" name="Line 1582"/>
                <p:cNvSpPr>
                  <a:spLocks noChangeShapeType="1"/>
                </p:cNvSpPr>
                <p:nvPr/>
              </p:nvSpPr>
              <p:spPr bwMode="auto">
                <a:xfrm>
                  <a:off x="2056" y="151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64" name="Line 1583"/>
                <p:cNvSpPr>
                  <a:spLocks noChangeShapeType="1"/>
                </p:cNvSpPr>
                <p:nvPr/>
              </p:nvSpPr>
              <p:spPr bwMode="auto">
                <a:xfrm>
                  <a:off x="2056" y="151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65" name="Line 1584"/>
                <p:cNvSpPr>
                  <a:spLocks noChangeShapeType="1"/>
                </p:cNvSpPr>
                <p:nvPr/>
              </p:nvSpPr>
              <p:spPr bwMode="auto">
                <a:xfrm>
                  <a:off x="2056" y="151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66" name="Line 1585"/>
                <p:cNvSpPr>
                  <a:spLocks noChangeShapeType="1"/>
                </p:cNvSpPr>
                <p:nvPr/>
              </p:nvSpPr>
              <p:spPr bwMode="auto">
                <a:xfrm>
                  <a:off x="2056" y="152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67" name="Line 1586"/>
                <p:cNvSpPr>
                  <a:spLocks noChangeShapeType="1"/>
                </p:cNvSpPr>
                <p:nvPr/>
              </p:nvSpPr>
              <p:spPr bwMode="auto">
                <a:xfrm>
                  <a:off x="2056" y="152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68" name="Line 1587"/>
                <p:cNvSpPr>
                  <a:spLocks noChangeShapeType="1"/>
                </p:cNvSpPr>
                <p:nvPr/>
              </p:nvSpPr>
              <p:spPr bwMode="auto">
                <a:xfrm>
                  <a:off x="2056" y="152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69" name="Line 1588"/>
                <p:cNvSpPr>
                  <a:spLocks noChangeShapeType="1"/>
                </p:cNvSpPr>
                <p:nvPr/>
              </p:nvSpPr>
              <p:spPr bwMode="auto">
                <a:xfrm>
                  <a:off x="2056" y="152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70" name="Line 1589"/>
                <p:cNvSpPr>
                  <a:spLocks noChangeShapeType="1"/>
                </p:cNvSpPr>
                <p:nvPr/>
              </p:nvSpPr>
              <p:spPr bwMode="auto">
                <a:xfrm>
                  <a:off x="2056" y="152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71" name="Line 1590"/>
                <p:cNvSpPr>
                  <a:spLocks noChangeShapeType="1"/>
                </p:cNvSpPr>
                <p:nvPr/>
              </p:nvSpPr>
              <p:spPr bwMode="auto">
                <a:xfrm>
                  <a:off x="2056" y="153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72" name="Line 1591"/>
                <p:cNvSpPr>
                  <a:spLocks noChangeShapeType="1"/>
                </p:cNvSpPr>
                <p:nvPr/>
              </p:nvSpPr>
              <p:spPr bwMode="auto">
                <a:xfrm>
                  <a:off x="2056" y="153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73" name="Line 1592"/>
                <p:cNvSpPr>
                  <a:spLocks noChangeShapeType="1"/>
                </p:cNvSpPr>
                <p:nvPr/>
              </p:nvSpPr>
              <p:spPr bwMode="auto">
                <a:xfrm>
                  <a:off x="2056" y="153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74" name="Line 1593"/>
                <p:cNvSpPr>
                  <a:spLocks noChangeShapeType="1"/>
                </p:cNvSpPr>
                <p:nvPr/>
              </p:nvSpPr>
              <p:spPr bwMode="auto">
                <a:xfrm>
                  <a:off x="2056" y="153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75" name="Line 1594"/>
                <p:cNvSpPr>
                  <a:spLocks noChangeShapeType="1"/>
                </p:cNvSpPr>
                <p:nvPr/>
              </p:nvSpPr>
              <p:spPr bwMode="auto">
                <a:xfrm>
                  <a:off x="2056" y="153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76" name="Line 1595"/>
                <p:cNvSpPr>
                  <a:spLocks noChangeShapeType="1"/>
                </p:cNvSpPr>
                <p:nvPr/>
              </p:nvSpPr>
              <p:spPr bwMode="auto">
                <a:xfrm>
                  <a:off x="2056" y="153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77" name="Line 1596"/>
                <p:cNvSpPr>
                  <a:spLocks noChangeShapeType="1"/>
                </p:cNvSpPr>
                <p:nvPr/>
              </p:nvSpPr>
              <p:spPr bwMode="auto">
                <a:xfrm>
                  <a:off x="2056" y="154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78" name="Line 1597"/>
                <p:cNvSpPr>
                  <a:spLocks noChangeShapeType="1"/>
                </p:cNvSpPr>
                <p:nvPr/>
              </p:nvSpPr>
              <p:spPr bwMode="auto">
                <a:xfrm>
                  <a:off x="2056" y="154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79" name="Line 1598"/>
                <p:cNvSpPr>
                  <a:spLocks noChangeShapeType="1"/>
                </p:cNvSpPr>
                <p:nvPr/>
              </p:nvSpPr>
              <p:spPr bwMode="auto">
                <a:xfrm>
                  <a:off x="2056" y="154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80" name="Line 1599"/>
                <p:cNvSpPr>
                  <a:spLocks noChangeShapeType="1"/>
                </p:cNvSpPr>
                <p:nvPr/>
              </p:nvSpPr>
              <p:spPr bwMode="auto">
                <a:xfrm>
                  <a:off x="2056" y="154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81" name="Line 1600"/>
                <p:cNvSpPr>
                  <a:spLocks noChangeShapeType="1"/>
                </p:cNvSpPr>
                <p:nvPr/>
              </p:nvSpPr>
              <p:spPr bwMode="auto">
                <a:xfrm>
                  <a:off x="2056" y="154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82" name="Line 1601"/>
                <p:cNvSpPr>
                  <a:spLocks noChangeShapeType="1"/>
                </p:cNvSpPr>
                <p:nvPr/>
              </p:nvSpPr>
              <p:spPr bwMode="auto">
                <a:xfrm>
                  <a:off x="2056" y="154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83" name="Line 1602"/>
                <p:cNvSpPr>
                  <a:spLocks noChangeShapeType="1"/>
                </p:cNvSpPr>
                <p:nvPr/>
              </p:nvSpPr>
              <p:spPr bwMode="auto">
                <a:xfrm>
                  <a:off x="2056" y="155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84" name="Line 1603"/>
                <p:cNvSpPr>
                  <a:spLocks noChangeShapeType="1"/>
                </p:cNvSpPr>
                <p:nvPr/>
              </p:nvSpPr>
              <p:spPr bwMode="auto">
                <a:xfrm>
                  <a:off x="2056" y="155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85" name="Line 1604"/>
                <p:cNvSpPr>
                  <a:spLocks noChangeShapeType="1"/>
                </p:cNvSpPr>
                <p:nvPr/>
              </p:nvSpPr>
              <p:spPr bwMode="auto">
                <a:xfrm>
                  <a:off x="2056" y="155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86" name="Line 1605"/>
                <p:cNvSpPr>
                  <a:spLocks noChangeShapeType="1"/>
                </p:cNvSpPr>
                <p:nvPr/>
              </p:nvSpPr>
              <p:spPr bwMode="auto">
                <a:xfrm>
                  <a:off x="2056" y="155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87" name="Line 1606"/>
                <p:cNvSpPr>
                  <a:spLocks noChangeShapeType="1"/>
                </p:cNvSpPr>
                <p:nvPr/>
              </p:nvSpPr>
              <p:spPr bwMode="auto">
                <a:xfrm>
                  <a:off x="2056" y="155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88" name="Line 1607"/>
                <p:cNvSpPr>
                  <a:spLocks noChangeShapeType="1"/>
                </p:cNvSpPr>
                <p:nvPr/>
              </p:nvSpPr>
              <p:spPr bwMode="auto">
                <a:xfrm>
                  <a:off x="2056" y="155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89" name="Line 1608"/>
                <p:cNvSpPr>
                  <a:spLocks noChangeShapeType="1"/>
                </p:cNvSpPr>
                <p:nvPr/>
              </p:nvSpPr>
              <p:spPr bwMode="auto">
                <a:xfrm>
                  <a:off x="2056" y="156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90" name="Line 1609"/>
                <p:cNvSpPr>
                  <a:spLocks noChangeShapeType="1"/>
                </p:cNvSpPr>
                <p:nvPr/>
              </p:nvSpPr>
              <p:spPr bwMode="auto">
                <a:xfrm>
                  <a:off x="2056" y="156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91" name="Line 1610"/>
                <p:cNvSpPr>
                  <a:spLocks noChangeShapeType="1"/>
                </p:cNvSpPr>
                <p:nvPr/>
              </p:nvSpPr>
              <p:spPr bwMode="auto">
                <a:xfrm>
                  <a:off x="2056" y="156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92" name="Line 1611"/>
                <p:cNvSpPr>
                  <a:spLocks noChangeShapeType="1"/>
                </p:cNvSpPr>
                <p:nvPr/>
              </p:nvSpPr>
              <p:spPr bwMode="auto">
                <a:xfrm>
                  <a:off x="2056" y="156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93" name="Line 1612"/>
                <p:cNvSpPr>
                  <a:spLocks noChangeShapeType="1"/>
                </p:cNvSpPr>
                <p:nvPr/>
              </p:nvSpPr>
              <p:spPr bwMode="auto">
                <a:xfrm>
                  <a:off x="2056" y="156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94" name="Line 1613"/>
                <p:cNvSpPr>
                  <a:spLocks noChangeShapeType="1"/>
                </p:cNvSpPr>
                <p:nvPr/>
              </p:nvSpPr>
              <p:spPr bwMode="auto">
                <a:xfrm>
                  <a:off x="2056" y="156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95" name="Line 1614"/>
                <p:cNvSpPr>
                  <a:spLocks noChangeShapeType="1"/>
                </p:cNvSpPr>
                <p:nvPr/>
              </p:nvSpPr>
              <p:spPr bwMode="auto">
                <a:xfrm>
                  <a:off x="2056" y="157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96" name="Line 1615"/>
                <p:cNvSpPr>
                  <a:spLocks noChangeShapeType="1"/>
                </p:cNvSpPr>
                <p:nvPr/>
              </p:nvSpPr>
              <p:spPr bwMode="auto">
                <a:xfrm>
                  <a:off x="2056" y="157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97" name="Line 1616"/>
                <p:cNvSpPr>
                  <a:spLocks noChangeShapeType="1"/>
                </p:cNvSpPr>
                <p:nvPr/>
              </p:nvSpPr>
              <p:spPr bwMode="auto">
                <a:xfrm>
                  <a:off x="2056" y="157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98" name="Line 1617"/>
                <p:cNvSpPr>
                  <a:spLocks noChangeShapeType="1"/>
                </p:cNvSpPr>
                <p:nvPr/>
              </p:nvSpPr>
              <p:spPr bwMode="auto">
                <a:xfrm>
                  <a:off x="2056" y="157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399" name="Line 1618"/>
                <p:cNvSpPr>
                  <a:spLocks noChangeShapeType="1"/>
                </p:cNvSpPr>
                <p:nvPr/>
              </p:nvSpPr>
              <p:spPr bwMode="auto">
                <a:xfrm>
                  <a:off x="2056" y="157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00" name="Line 1619"/>
                <p:cNvSpPr>
                  <a:spLocks noChangeShapeType="1"/>
                </p:cNvSpPr>
                <p:nvPr/>
              </p:nvSpPr>
              <p:spPr bwMode="auto">
                <a:xfrm>
                  <a:off x="2056" y="158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01" name="Line 1620"/>
                <p:cNvSpPr>
                  <a:spLocks noChangeShapeType="1"/>
                </p:cNvSpPr>
                <p:nvPr/>
              </p:nvSpPr>
              <p:spPr bwMode="auto">
                <a:xfrm>
                  <a:off x="2056" y="158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02" name="Line 1621"/>
                <p:cNvSpPr>
                  <a:spLocks noChangeShapeType="1"/>
                </p:cNvSpPr>
                <p:nvPr/>
              </p:nvSpPr>
              <p:spPr bwMode="auto">
                <a:xfrm>
                  <a:off x="2056" y="158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03" name="Line 1622"/>
                <p:cNvSpPr>
                  <a:spLocks noChangeShapeType="1"/>
                </p:cNvSpPr>
                <p:nvPr/>
              </p:nvSpPr>
              <p:spPr bwMode="auto">
                <a:xfrm>
                  <a:off x="2056" y="158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04" name="Line 1623"/>
                <p:cNvSpPr>
                  <a:spLocks noChangeShapeType="1"/>
                </p:cNvSpPr>
                <p:nvPr/>
              </p:nvSpPr>
              <p:spPr bwMode="auto">
                <a:xfrm>
                  <a:off x="2056" y="158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05" name="Line 1624"/>
                <p:cNvSpPr>
                  <a:spLocks noChangeShapeType="1"/>
                </p:cNvSpPr>
                <p:nvPr/>
              </p:nvSpPr>
              <p:spPr bwMode="auto">
                <a:xfrm>
                  <a:off x="2056" y="158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06" name="Line 1625"/>
                <p:cNvSpPr>
                  <a:spLocks noChangeShapeType="1"/>
                </p:cNvSpPr>
                <p:nvPr/>
              </p:nvSpPr>
              <p:spPr bwMode="auto">
                <a:xfrm>
                  <a:off x="2056" y="159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07" name="Line 1626"/>
                <p:cNvSpPr>
                  <a:spLocks noChangeShapeType="1"/>
                </p:cNvSpPr>
                <p:nvPr/>
              </p:nvSpPr>
              <p:spPr bwMode="auto">
                <a:xfrm>
                  <a:off x="2056" y="159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08" name="Line 1627"/>
                <p:cNvSpPr>
                  <a:spLocks noChangeShapeType="1"/>
                </p:cNvSpPr>
                <p:nvPr/>
              </p:nvSpPr>
              <p:spPr bwMode="auto">
                <a:xfrm>
                  <a:off x="2056" y="159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09" name="Line 1628"/>
                <p:cNvSpPr>
                  <a:spLocks noChangeShapeType="1"/>
                </p:cNvSpPr>
                <p:nvPr/>
              </p:nvSpPr>
              <p:spPr bwMode="auto">
                <a:xfrm>
                  <a:off x="2056" y="159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10" name="Line 1629"/>
                <p:cNvSpPr>
                  <a:spLocks noChangeShapeType="1"/>
                </p:cNvSpPr>
                <p:nvPr/>
              </p:nvSpPr>
              <p:spPr bwMode="auto">
                <a:xfrm>
                  <a:off x="2056" y="159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11" name="Line 1630"/>
                <p:cNvSpPr>
                  <a:spLocks noChangeShapeType="1"/>
                </p:cNvSpPr>
                <p:nvPr/>
              </p:nvSpPr>
              <p:spPr bwMode="auto">
                <a:xfrm>
                  <a:off x="2056" y="159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12" name="Line 1631"/>
                <p:cNvSpPr>
                  <a:spLocks noChangeShapeType="1"/>
                </p:cNvSpPr>
                <p:nvPr/>
              </p:nvSpPr>
              <p:spPr bwMode="auto">
                <a:xfrm>
                  <a:off x="2056" y="160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13" name="Line 1632"/>
                <p:cNvSpPr>
                  <a:spLocks noChangeShapeType="1"/>
                </p:cNvSpPr>
                <p:nvPr/>
              </p:nvSpPr>
              <p:spPr bwMode="auto">
                <a:xfrm>
                  <a:off x="2056" y="160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14" name="Line 1633"/>
                <p:cNvSpPr>
                  <a:spLocks noChangeShapeType="1"/>
                </p:cNvSpPr>
                <p:nvPr/>
              </p:nvSpPr>
              <p:spPr bwMode="auto">
                <a:xfrm>
                  <a:off x="2056" y="160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15" name="Line 1634"/>
                <p:cNvSpPr>
                  <a:spLocks noChangeShapeType="1"/>
                </p:cNvSpPr>
                <p:nvPr/>
              </p:nvSpPr>
              <p:spPr bwMode="auto">
                <a:xfrm>
                  <a:off x="2056" y="160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416" name="Freeform 1635"/>
                <p:cNvSpPr>
                  <a:spLocks/>
                </p:cNvSpPr>
                <p:nvPr/>
              </p:nvSpPr>
              <p:spPr bwMode="auto">
                <a:xfrm>
                  <a:off x="2056" y="1430"/>
                  <a:ext cx="40" cy="162"/>
                </a:xfrm>
                <a:custGeom>
                  <a:avLst/>
                  <a:gdLst>
                    <a:gd name="T0" fmla="*/ 0 w 40"/>
                    <a:gd name="T1" fmla="*/ 0 h 162"/>
                    <a:gd name="T2" fmla="*/ 4 w 40"/>
                    <a:gd name="T3" fmla="*/ 14 h 162"/>
                    <a:gd name="T4" fmla="*/ 6 w 40"/>
                    <a:gd name="T5" fmla="*/ 28 h 162"/>
                    <a:gd name="T6" fmla="*/ 10 w 40"/>
                    <a:gd name="T7" fmla="*/ 38 h 162"/>
                    <a:gd name="T8" fmla="*/ 12 w 40"/>
                    <a:gd name="T9" fmla="*/ 48 h 162"/>
                    <a:gd name="T10" fmla="*/ 16 w 40"/>
                    <a:gd name="T11" fmla="*/ 66 h 162"/>
                    <a:gd name="T12" fmla="*/ 20 w 40"/>
                    <a:gd name="T13" fmla="*/ 82 h 162"/>
                    <a:gd name="T14" fmla="*/ 24 w 40"/>
                    <a:gd name="T15" fmla="*/ 96 h 162"/>
                    <a:gd name="T16" fmla="*/ 28 w 40"/>
                    <a:gd name="T17" fmla="*/ 114 h 162"/>
                    <a:gd name="T18" fmla="*/ 30 w 40"/>
                    <a:gd name="T19" fmla="*/ 124 h 162"/>
                    <a:gd name="T20" fmla="*/ 32 w 40"/>
                    <a:gd name="T21" fmla="*/ 134 h 162"/>
                    <a:gd name="T22" fmla="*/ 36 w 40"/>
                    <a:gd name="T23" fmla="*/ 148 h 162"/>
                    <a:gd name="T24" fmla="*/ 40 w 40"/>
                    <a:gd name="T25" fmla="*/ 162 h 1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162"/>
                    <a:gd name="T41" fmla="*/ 40 w 40"/>
                    <a:gd name="T42" fmla="*/ 162 h 1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162">
                      <a:moveTo>
                        <a:pt x="0" y="0"/>
                      </a:moveTo>
                      <a:lnTo>
                        <a:pt x="4" y="14"/>
                      </a:lnTo>
                      <a:lnTo>
                        <a:pt x="6" y="28"/>
                      </a:lnTo>
                      <a:lnTo>
                        <a:pt x="10" y="38"/>
                      </a:lnTo>
                      <a:lnTo>
                        <a:pt x="12" y="48"/>
                      </a:lnTo>
                      <a:lnTo>
                        <a:pt x="16" y="66"/>
                      </a:lnTo>
                      <a:lnTo>
                        <a:pt x="20" y="82"/>
                      </a:lnTo>
                      <a:lnTo>
                        <a:pt x="24" y="96"/>
                      </a:lnTo>
                      <a:lnTo>
                        <a:pt x="28" y="114"/>
                      </a:lnTo>
                      <a:lnTo>
                        <a:pt x="30" y="124"/>
                      </a:lnTo>
                      <a:lnTo>
                        <a:pt x="32" y="134"/>
                      </a:lnTo>
                      <a:lnTo>
                        <a:pt x="36" y="148"/>
                      </a:lnTo>
                      <a:lnTo>
                        <a:pt x="40" y="162"/>
                      </a:lnTo>
                    </a:path>
                  </a:pathLst>
                </a:custGeom>
                <a:solidFill>
                  <a:srgbClr val="00FF00"/>
                </a:solidFill>
                <a:ln>
                  <a:noFill/>
                </a:ln>
                <a:extLst>
                  <a:ext uri="{91240B29-F687-4F45-9708-019B960494DF}">
                    <a14:hiddenLine xmlns:a14="http://schemas.microsoft.com/office/drawing/2010/main" xmlns="" w="19050">
                      <a:solidFill>
                        <a:srgbClr val="000000"/>
                      </a:solidFill>
                      <a:round/>
                      <a:headEnd/>
                      <a:tailEnd/>
                    </a14:hiddenLine>
                  </a:ext>
                </a:extLst>
              </p:spPr>
              <p:txBody>
                <a:bodyPr/>
                <a:lstStyle/>
                <a:p>
                  <a:endParaRPr lang="zh-TW" altLang="en-US" smtClean="0">
                    <a:solidFill>
                      <a:srgbClr val="000000"/>
                    </a:solidFill>
                    <a:ea typeface="新細明體" charset="-120"/>
                  </a:endParaRPr>
                </a:p>
              </p:txBody>
            </p:sp>
          </p:grpSp>
          <p:sp>
            <p:nvSpPr>
              <p:cNvPr id="6188" name="Freeform 1636"/>
              <p:cNvSpPr>
                <a:spLocks/>
              </p:cNvSpPr>
              <p:nvPr/>
            </p:nvSpPr>
            <p:spPr bwMode="auto">
              <a:xfrm>
                <a:off x="2088" y="1606"/>
                <a:ext cx="42" cy="190"/>
              </a:xfrm>
              <a:custGeom>
                <a:avLst/>
                <a:gdLst>
                  <a:gd name="T0" fmla="*/ 20 w 42"/>
                  <a:gd name="T1" fmla="*/ 0 h 190"/>
                  <a:gd name="T2" fmla="*/ 8 w 42"/>
                  <a:gd name="T3" fmla="*/ 16 h 190"/>
                  <a:gd name="T4" fmla="*/ 2 w 42"/>
                  <a:gd name="T5" fmla="*/ 30 h 190"/>
                  <a:gd name="T6" fmla="*/ 0 w 42"/>
                  <a:gd name="T7" fmla="*/ 44 h 190"/>
                  <a:gd name="T8" fmla="*/ 2 w 42"/>
                  <a:gd name="T9" fmla="*/ 56 h 190"/>
                  <a:gd name="T10" fmla="*/ 6 w 42"/>
                  <a:gd name="T11" fmla="*/ 68 h 190"/>
                  <a:gd name="T12" fmla="*/ 10 w 42"/>
                  <a:gd name="T13" fmla="*/ 80 h 190"/>
                  <a:gd name="T14" fmla="*/ 18 w 42"/>
                  <a:gd name="T15" fmla="*/ 92 h 190"/>
                  <a:gd name="T16" fmla="*/ 24 w 42"/>
                  <a:gd name="T17" fmla="*/ 102 h 190"/>
                  <a:gd name="T18" fmla="*/ 30 w 42"/>
                  <a:gd name="T19" fmla="*/ 114 h 190"/>
                  <a:gd name="T20" fmla="*/ 36 w 42"/>
                  <a:gd name="T21" fmla="*/ 124 h 190"/>
                  <a:gd name="T22" fmla="*/ 40 w 42"/>
                  <a:gd name="T23" fmla="*/ 134 h 190"/>
                  <a:gd name="T24" fmla="*/ 42 w 42"/>
                  <a:gd name="T25" fmla="*/ 146 h 190"/>
                  <a:gd name="T26" fmla="*/ 40 w 42"/>
                  <a:gd name="T27" fmla="*/ 156 h 190"/>
                  <a:gd name="T28" fmla="*/ 36 w 42"/>
                  <a:gd name="T29" fmla="*/ 168 h 190"/>
                  <a:gd name="T30" fmla="*/ 26 w 42"/>
                  <a:gd name="T31" fmla="*/ 178 h 190"/>
                  <a:gd name="T32" fmla="*/ 10 w 42"/>
                  <a:gd name="T33" fmla="*/ 190 h 190"/>
                  <a:gd name="T34" fmla="*/ 20 w 42"/>
                  <a:gd name="T35" fmla="*/ 0 h 1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
                  <a:gd name="T55" fmla="*/ 0 h 190"/>
                  <a:gd name="T56" fmla="*/ 42 w 42"/>
                  <a:gd name="T57" fmla="*/ 190 h 1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 h="190">
                    <a:moveTo>
                      <a:pt x="20" y="0"/>
                    </a:moveTo>
                    <a:lnTo>
                      <a:pt x="8" y="16"/>
                    </a:lnTo>
                    <a:lnTo>
                      <a:pt x="2" y="30"/>
                    </a:lnTo>
                    <a:lnTo>
                      <a:pt x="0" y="44"/>
                    </a:lnTo>
                    <a:lnTo>
                      <a:pt x="2" y="56"/>
                    </a:lnTo>
                    <a:lnTo>
                      <a:pt x="6" y="68"/>
                    </a:lnTo>
                    <a:lnTo>
                      <a:pt x="10" y="80"/>
                    </a:lnTo>
                    <a:lnTo>
                      <a:pt x="18" y="92"/>
                    </a:lnTo>
                    <a:lnTo>
                      <a:pt x="24" y="102"/>
                    </a:lnTo>
                    <a:lnTo>
                      <a:pt x="30" y="114"/>
                    </a:lnTo>
                    <a:lnTo>
                      <a:pt x="36" y="124"/>
                    </a:lnTo>
                    <a:lnTo>
                      <a:pt x="40" y="134"/>
                    </a:lnTo>
                    <a:lnTo>
                      <a:pt x="42" y="146"/>
                    </a:lnTo>
                    <a:lnTo>
                      <a:pt x="40" y="156"/>
                    </a:lnTo>
                    <a:lnTo>
                      <a:pt x="36" y="168"/>
                    </a:lnTo>
                    <a:lnTo>
                      <a:pt x="26" y="178"/>
                    </a:lnTo>
                    <a:lnTo>
                      <a:pt x="10" y="190"/>
                    </a:lnTo>
                    <a:lnTo>
                      <a:pt x="20" y="0"/>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189" name="Line 1637"/>
              <p:cNvSpPr>
                <a:spLocks noChangeShapeType="1"/>
              </p:cNvSpPr>
              <p:nvPr/>
            </p:nvSpPr>
            <p:spPr bwMode="auto">
              <a:xfrm>
                <a:off x="2088" y="160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190" name="Line 1638"/>
              <p:cNvSpPr>
                <a:spLocks noChangeShapeType="1"/>
              </p:cNvSpPr>
              <p:nvPr/>
            </p:nvSpPr>
            <p:spPr bwMode="auto">
              <a:xfrm>
                <a:off x="2088" y="160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191" name="Line 1639"/>
              <p:cNvSpPr>
                <a:spLocks noChangeShapeType="1"/>
              </p:cNvSpPr>
              <p:nvPr/>
            </p:nvSpPr>
            <p:spPr bwMode="auto">
              <a:xfrm>
                <a:off x="2088" y="160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192" name="Line 1640"/>
              <p:cNvSpPr>
                <a:spLocks noChangeShapeType="1"/>
              </p:cNvSpPr>
              <p:nvPr/>
            </p:nvSpPr>
            <p:spPr bwMode="auto">
              <a:xfrm>
                <a:off x="2088" y="161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193" name="Line 1641"/>
              <p:cNvSpPr>
                <a:spLocks noChangeShapeType="1"/>
              </p:cNvSpPr>
              <p:nvPr/>
            </p:nvSpPr>
            <p:spPr bwMode="auto">
              <a:xfrm>
                <a:off x="2088" y="161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194" name="Line 1642"/>
              <p:cNvSpPr>
                <a:spLocks noChangeShapeType="1"/>
              </p:cNvSpPr>
              <p:nvPr/>
            </p:nvSpPr>
            <p:spPr bwMode="auto">
              <a:xfrm>
                <a:off x="2088" y="161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195" name="Line 1643"/>
              <p:cNvSpPr>
                <a:spLocks noChangeShapeType="1"/>
              </p:cNvSpPr>
              <p:nvPr/>
            </p:nvSpPr>
            <p:spPr bwMode="auto">
              <a:xfrm>
                <a:off x="2088" y="161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196" name="Line 1644"/>
              <p:cNvSpPr>
                <a:spLocks noChangeShapeType="1"/>
              </p:cNvSpPr>
              <p:nvPr/>
            </p:nvSpPr>
            <p:spPr bwMode="auto">
              <a:xfrm>
                <a:off x="2088" y="161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197" name="Line 1645"/>
              <p:cNvSpPr>
                <a:spLocks noChangeShapeType="1"/>
              </p:cNvSpPr>
              <p:nvPr/>
            </p:nvSpPr>
            <p:spPr bwMode="auto">
              <a:xfrm>
                <a:off x="2088" y="162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198" name="Line 1646"/>
              <p:cNvSpPr>
                <a:spLocks noChangeShapeType="1"/>
              </p:cNvSpPr>
              <p:nvPr/>
            </p:nvSpPr>
            <p:spPr bwMode="auto">
              <a:xfrm>
                <a:off x="2088" y="162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199" name="Line 1647"/>
              <p:cNvSpPr>
                <a:spLocks noChangeShapeType="1"/>
              </p:cNvSpPr>
              <p:nvPr/>
            </p:nvSpPr>
            <p:spPr bwMode="auto">
              <a:xfrm>
                <a:off x="2088" y="162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00" name="Line 1648"/>
              <p:cNvSpPr>
                <a:spLocks noChangeShapeType="1"/>
              </p:cNvSpPr>
              <p:nvPr/>
            </p:nvSpPr>
            <p:spPr bwMode="auto">
              <a:xfrm>
                <a:off x="2088" y="162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01" name="Line 1649"/>
              <p:cNvSpPr>
                <a:spLocks noChangeShapeType="1"/>
              </p:cNvSpPr>
              <p:nvPr/>
            </p:nvSpPr>
            <p:spPr bwMode="auto">
              <a:xfrm>
                <a:off x="2088" y="162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02" name="Line 1650"/>
              <p:cNvSpPr>
                <a:spLocks noChangeShapeType="1"/>
              </p:cNvSpPr>
              <p:nvPr/>
            </p:nvSpPr>
            <p:spPr bwMode="auto">
              <a:xfrm>
                <a:off x="2088" y="163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03" name="Line 1651"/>
              <p:cNvSpPr>
                <a:spLocks noChangeShapeType="1"/>
              </p:cNvSpPr>
              <p:nvPr/>
            </p:nvSpPr>
            <p:spPr bwMode="auto">
              <a:xfrm>
                <a:off x="2088" y="163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04" name="Line 1652"/>
              <p:cNvSpPr>
                <a:spLocks noChangeShapeType="1"/>
              </p:cNvSpPr>
              <p:nvPr/>
            </p:nvSpPr>
            <p:spPr bwMode="auto">
              <a:xfrm>
                <a:off x="2088" y="163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05" name="Line 1653"/>
              <p:cNvSpPr>
                <a:spLocks noChangeShapeType="1"/>
              </p:cNvSpPr>
              <p:nvPr/>
            </p:nvSpPr>
            <p:spPr bwMode="auto">
              <a:xfrm>
                <a:off x="2088" y="163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06" name="Line 1654"/>
              <p:cNvSpPr>
                <a:spLocks noChangeShapeType="1"/>
              </p:cNvSpPr>
              <p:nvPr/>
            </p:nvSpPr>
            <p:spPr bwMode="auto">
              <a:xfrm>
                <a:off x="2088" y="163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07" name="Line 1655"/>
              <p:cNvSpPr>
                <a:spLocks noChangeShapeType="1"/>
              </p:cNvSpPr>
              <p:nvPr/>
            </p:nvSpPr>
            <p:spPr bwMode="auto">
              <a:xfrm>
                <a:off x="2088" y="164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08" name="Line 1656"/>
              <p:cNvSpPr>
                <a:spLocks noChangeShapeType="1"/>
              </p:cNvSpPr>
              <p:nvPr/>
            </p:nvSpPr>
            <p:spPr bwMode="auto">
              <a:xfrm>
                <a:off x="2088" y="164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09" name="Line 1657"/>
              <p:cNvSpPr>
                <a:spLocks noChangeShapeType="1"/>
              </p:cNvSpPr>
              <p:nvPr/>
            </p:nvSpPr>
            <p:spPr bwMode="auto">
              <a:xfrm>
                <a:off x="2088" y="164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10" name="Line 1658"/>
              <p:cNvSpPr>
                <a:spLocks noChangeShapeType="1"/>
              </p:cNvSpPr>
              <p:nvPr/>
            </p:nvSpPr>
            <p:spPr bwMode="auto">
              <a:xfrm>
                <a:off x="2088" y="164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11" name="Line 1659"/>
              <p:cNvSpPr>
                <a:spLocks noChangeShapeType="1"/>
              </p:cNvSpPr>
              <p:nvPr/>
            </p:nvSpPr>
            <p:spPr bwMode="auto">
              <a:xfrm>
                <a:off x="2088" y="164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12" name="Line 1660"/>
              <p:cNvSpPr>
                <a:spLocks noChangeShapeType="1"/>
              </p:cNvSpPr>
              <p:nvPr/>
            </p:nvSpPr>
            <p:spPr bwMode="auto">
              <a:xfrm>
                <a:off x="2088" y="165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13" name="Line 1661"/>
              <p:cNvSpPr>
                <a:spLocks noChangeShapeType="1"/>
              </p:cNvSpPr>
              <p:nvPr/>
            </p:nvSpPr>
            <p:spPr bwMode="auto">
              <a:xfrm>
                <a:off x="2088" y="165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14" name="Line 1662"/>
              <p:cNvSpPr>
                <a:spLocks noChangeShapeType="1"/>
              </p:cNvSpPr>
              <p:nvPr/>
            </p:nvSpPr>
            <p:spPr bwMode="auto">
              <a:xfrm>
                <a:off x="2088" y="165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15" name="Line 1663"/>
              <p:cNvSpPr>
                <a:spLocks noChangeShapeType="1"/>
              </p:cNvSpPr>
              <p:nvPr/>
            </p:nvSpPr>
            <p:spPr bwMode="auto">
              <a:xfrm>
                <a:off x="2088" y="165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16" name="Line 1664"/>
              <p:cNvSpPr>
                <a:spLocks noChangeShapeType="1"/>
              </p:cNvSpPr>
              <p:nvPr/>
            </p:nvSpPr>
            <p:spPr bwMode="auto">
              <a:xfrm>
                <a:off x="2088" y="165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17" name="Line 1665"/>
              <p:cNvSpPr>
                <a:spLocks noChangeShapeType="1"/>
              </p:cNvSpPr>
              <p:nvPr/>
            </p:nvSpPr>
            <p:spPr bwMode="auto">
              <a:xfrm>
                <a:off x="2088" y="166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18" name="Line 1666"/>
              <p:cNvSpPr>
                <a:spLocks noChangeShapeType="1"/>
              </p:cNvSpPr>
              <p:nvPr/>
            </p:nvSpPr>
            <p:spPr bwMode="auto">
              <a:xfrm>
                <a:off x="2088" y="166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19" name="Line 1667"/>
              <p:cNvSpPr>
                <a:spLocks noChangeShapeType="1"/>
              </p:cNvSpPr>
              <p:nvPr/>
            </p:nvSpPr>
            <p:spPr bwMode="auto">
              <a:xfrm>
                <a:off x="2088" y="166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20" name="Line 1668"/>
              <p:cNvSpPr>
                <a:spLocks noChangeShapeType="1"/>
              </p:cNvSpPr>
              <p:nvPr/>
            </p:nvSpPr>
            <p:spPr bwMode="auto">
              <a:xfrm>
                <a:off x="2088" y="166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21" name="Line 1669"/>
              <p:cNvSpPr>
                <a:spLocks noChangeShapeType="1"/>
              </p:cNvSpPr>
              <p:nvPr/>
            </p:nvSpPr>
            <p:spPr bwMode="auto">
              <a:xfrm>
                <a:off x="2088" y="166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22" name="Line 1670"/>
              <p:cNvSpPr>
                <a:spLocks noChangeShapeType="1"/>
              </p:cNvSpPr>
              <p:nvPr/>
            </p:nvSpPr>
            <p:spPr bwMode="auto">
              <a:xfrm>
                <a:off x="2088" y="167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23" name="Line 1671"/>
              <p:cNvSpPr>
                <a:spLocks noChangeShapeType="1"/>
              </p:cNvSpPr>
              <p:nvPr/>
            </p:nvSpPr>
            <p:spPr bwMode="auto">
              <a:xfrm>
                <a:off x="2088" y="167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24" name="Line 1672"/>
              <p:cNvSpPr>
                <a:spLocks noChangeShapeType="1"/>
              </p:cNvSpPr>
              <p:nvPr/>
            </p:nvSpPr>
            <p:spPr bwMode="auto">
              <a:xfrm>
                <a:off x="2088" y="167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25" name="Line 1673"/>
              <p:cNvSpPr>
                <a:spLocks noChangeShapeType="1"/>
              </p:cNvSpPr>
              <p:nvPr/>
            </p:nvSpPr>
            <p:spPr bwMode="auto">
              <a:xfrm>
                <a:off x="2088" y="167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26" name="Line 1674"/>
              <p:cNvSpPr>
                <a:spLocks noChangeShapeType="1"/>
              </p:cNvSpPr>
              <p:nvPr/>
            </p:nvSpPr>
            <p:spPr bwMode="auto">
              <a:xfrm>
                <a:off x="2088" y="167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27" name="Line 1675"/>
              <p:cNvSpPr>
                <a:spLocks noChangeShapeType="1"/>
              </p:cNvSpPr>
              <p:nvPr/>
            </p:nvSpPr>
            <p:spPr bwMode="auto">
              <a:xfrm>
                <a:off x="2088" y="167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28" name="Line 1676"/>
              <p:cNvSpPr>
                <a:spLocks noChangeShapeType="1"/>
              </p:cNvSpPr>
              <p:nvPr/>
            </p:nvSpPr>
            <p:spPr bwMode="auto">
              <a:xfrm>
                <a:off x="2088" y="168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29" name="Line 1677"/>
              <p:cNvSpPr>
                <a:spLocks noChangeShapeType="1"/>
              </p:cNvSpPr>
              <p:nvPr/>
            </p:nvSpPr>
            <p:spPr bwMode="auto">
              <a:xfrm>
                <a:off x="2088" y="168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30" name="Line 1678"/>
              <p:cNvSpPr>
                <a:spLocks noChangeShapeType="1"/>
              </p:cNvSpPr>
              <p:nvPr/>
            </p:nvSpPr>
            <p:spPr bwMode="auto">
              <a:xfrm>
                <a:off x="2088" y="168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31" name="Line 1679"/>
              <p:cNvSpPr>
                <a:spLocks noChangeShapeType="1"/>
              </p:cNvSpPr>
              <p:nvPr/>
            </p:nvSpPr>
            <p:spPr bwMode="auto">
              <a:xfrm>
                <a:off x="2088" y="168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32" name="Line 1680"/>
              <p:cNvSpPr>
                <a:spLocks noChangeShapeType="1"/>
              </p:cNvSpPr>
              <p:nvPr/>
            </p:nvSpPr>
            <p:spPr bwMode="auto">
              <a:xfrm>
                <a:off x="2088" y="168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33" name="Line 1681"/>
              <p:cNvSpPr>
                <a:spLocks noChangeShapeType="1"/>
              </p:cNvSpPr>
              <p:nvPr/>
            </p:nvSpPr>
            <p:spPr bwMode="auto">
              <a:xfrm>
                <a:off x="2088" y="169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34" name="Line 1682"/>
              <p:cNvSpPr>
                <a:spLocks noChangeShapeType="1"/>
              </p:cNvSpPr>
              <p:nvPr/>
            </p:nvSpPr>
            <p:spPr bwMode="auto">
              <a:xfrm>
                <a:off x="2088" y="169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35" name="Line 1683"/>
              <p:cNvSpPr>
                <a:spLocks noChangeShapeType="1"/>
              </p:cNvSpPr>
              <p:nvPr/>
            </p:nvSpPr>
            <p:spPr bwMode="auto">
              <a:xfrm>
                <a:off x="2088" y="169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36" name="Line 1684"/>
              <p:cNvSpPr>
                <a:spLocks noChangeShapeType="1"/>
              </p:cNvSpPr>
              <p:nvPr/>
            </p:nvSpPr>
            <p:spPr bwMode="auto">
              <a:xfrm>
                <a:off x="2088" y="169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37" name="Line 1685"/>
              <p:cNvSpPr>
                <a:spLocks noChangeShapeType="1"/>
              </p:cNvSpPr>
              <p:nvPr/>
            </p:nvSpPr>
            <p:spPr bwMode="auto">
              <a:xfrm>
                <a:off x="2088" y="169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38" name="Line 1686"/>
              <p:cNvSpPr>
                <a:spLocks noChangeShapeType="1"/>
              </p:cNvSpPr>
              <p:nvPr/>
            </p:nvSpPr>
            <p:spPr bwMode="auto">
              <a:xfrm>
                <a:off x="2088" y="170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39" name="Line 1687"/>
              <p:cNvSpPr>
                <a:spLocks noChangeShapeType="1"/>
              </p:cNvSpPr>
              <p:nvPr/>
            </p:nvSpPr>
            <p:spPr bwMode="auto">
              <a:xfrm>
                <a:off x="2088" y="170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40" name="Line 1688"/>
              <p:cNvSpPr>
                <a:spLocks noChangeShapeType="1"/>
              </p:cNvSpPr>
              <p:nvPr/>
            </p:nvSpPr>
            <p:spPr bwMode="auto">
              <a:xfrm>
                <a:off x="2088" y="170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41" name="Line 1689"/>
              <p:cNvSpPr>
                <a:spLocks noChangeShapeType="1"/>
              </p:cNvSpPr>
              <p:nvPr/>
            </p:nvSpPr>
            <p:spPr bwMode="auto">
              <a:xfrm>
                <a:off x="2088" y="170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42" name="Line 1690"/>
              <p:cNvSpPr>
                <a:spLocks noChangeShapeType="1"/>
              </p:cNvSpPr>
              <p:nvPr/>
            </p:nvSpPr>
            <p:spPr bwMode="auto">
              <a:xfrm>
                <a:off x="2088" y="170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43" name="Line 1691"/>
              <p:cNvSpPr>
                <a:spLocks noChangeShapeType="1"/>
              </p:cNvSpPr>
              <p:nvPr/>
            </p:nvSpPr>
            <p:spPr bwMode="auto">
              <a:xfrm>
                <a:off x="2088" y="171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44" name="Line 1692"/>
              <p:cNvSpPr>
                <a:spLocks noChangeShapeType="1"/>
              </p:cNvSpPr>
              <p:nvPr/>
            </p:nvSpPr>
            <p:spPr bwMode="auto">
              <a:xfrm>
                <a:off x="2088" y="171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45" name="Line 1693"/>
              <p:cNvSpPr>
                <a:spLocks noChangeShapeType="1"/>
              </p:cNvSpPr>
              <p:nvPr/>
            </p:nvSpPr>
            <p:spPr bwMode="auto">
              <a:xfrm>
                <a:off x="2088" y="171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46" name="Line 1694"/>
              <p:cNvSpPr>
                <a:spLocks noChangeShapeType="1"/>
              </p:cNvSpPr>
              <p:nvPr/>
            </p:nvSpPr>
            <p:spPr bwMode="auto">
              <a:xfrm>
                <a:off x="2088" y="171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47" name="Line 1695"/>
              <p:cNvSpPr>
                <a:spLocks noChangeShapeType="1"/>
              </p:cNvSpPr>
              <p:nvPr/>
            </p:nvSpPr>
            <p:spPr bwMode="auto">
              <a:xfrm>
                <a:off x="2088" y="171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48" name="Line 1696"/>
              <p:cNvSpPr>
                <a:spLocks noChangeShapeType="1"/>
              </p:cNvSpPr>
              <p:nvPr/>
            </p:nvSpPr>
            <p:spPr bwMode="auto">
              <a:xfrm>
                <a:off x="2088" y="172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49" name="Line 1697"/>
              <p:cNvSpPr>
                <a:spLocks noChangeShapeType="1"/>
              </p:cNvSpPr>
              <p:nvPr/>
            </p:nvSpPr>
            <p:spPr bwMode="auto">
              <a:xfrm>
                <a:off x="2088" y="172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50" name="Line 1698"/>
              <p:cNvSpPr>
                <a:spLocks noChangeShapeType="1"/>
              </p:cNvSpPr>
              <p:nvPr/>
            </p:nvSpPr>
            <p:spPr bwMode="auto">
              <a:xfrm>
                <a:off x="2088" y="172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51" name="Line 1699"/>
              <p:cNvSpPr>
                <a:spLocks noChangeShapeType="1"/>
              </p:cNvSpPr>
              <p:nvPr/>
            </p:nvSpPr>
            <p:spPr bwMode="auto">
              <a:xfrm>
                <a:off x="2088" y="172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52" name="Line 1700"/>
              <p:cNvSpPr>
                <a:spLocks noChangeShapeType="1"/>
              </p:cNvSpPr>
              <p:nvPr/>
            </p:nvSpPr>
            <p:spPr bwMode="auto">
              <a:xfrm>
                <a:off x="2088" y="172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53" name="Line 1701"/>
              <p:cNvSpPr>
                <a:spLocks noChangeShapeType="1"/>
              </p:cNvSpPr>
              <p:nvPr/>
            </p:nvSpPr>
            <p:spPr bwMode="auto">
              <a:xfrm>
                <a:off x="2088" y="173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54" name="Line 1702"/>
              <p:cNvSpPr>
                <a:spLocks noChangeShapeType="1"/>
              </p:cNvSpPr>
              <p:nvPr/>
            </p:nvSpPr>
            <p:spPr bwMode="auto">
              <a:xfrm>
                <a:off x="2088" y="173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55" name="Line 1703"/>
              <p:cNvSpPr>
                <a:spLocks noChangeShapeType="1"/>
              </p:cNvSpPr>
              <p:nvPr/>
            </p:nvSpPr>
            <p:spPr bwMode="auto">
              <a:xfrm>
                <a:off x="2088" y="173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56" name="Line 1704"/>
              <p:cNvSpPr>
                <a:spLocks noChangeShapeType="1"/>
              </p:cNvSpPr>
              <p:nvPr/>
            </p:nvSpPr>
            <p:spPr bwMode="auto">
              <a:xfrm>
                <a:off x="2088" y="173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57" name="Line 1705"/>
              <p:cNvSpPr>
                <a:spLocks noChangeShapeType="1"/>
              </p:cNvSpPr>
              <p:nvPr/>
            </p:nvSpPr>
            <p:spPr bwMode="auto">
              <a:xfrm>
                <a:off x="2088" y="173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58" name="Line 1706"/>
              <p:cNvSpPr>
                <a:spLocks noChangeShapeType="1"/>
              </p:cNvSpPr>
              <p:nvPr/>
            </p:nvSpPr>
            <p:spPr bwMode="auto">
              <a:xfrm>
                <a:off x="2088" y="173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59" name="Line 1707"/>
              <p:cNvSpPr>
                <a:spLocks noChangeShapeType="1"/>
              </p:cNvSpPr>
              <p:nvPr/>
            </p:nvSpPr>
            <p:spPr bwMode="auto">
              <a:xfrm>
                <a:off x="2088" y="174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60" name="Line 1708"/>
              <p:cNvSpPr>
                <a:spLocks noChangeShapeType="1"/>
              </p:cNvSpPr>
              <p:nvPr/>
            </p:nvSpPr>
            <p:spPr bwMode="auto">
              <a:xfrm>
                <a:off x="2088" y="174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61" name="Line 1709"/>
              <p:cNvSpPr>
                <a:spLocks noChangeShapeType="1"/>
              </p:cNvSpPr>
              <p:nvPr/>
            </p:nvSpPr>
            <p:spPr bwMode="auto">
              <a:xfrm>
                <a:off x="2088" y="174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62" name="Line 1710"/>
              <p:cNvSpPr>
                <a:spLocks noChangeShapeType="1"/>
              </p:cNvSpPr>
              <p:nvPr/>
            </p:nvSpPr>
            <p:spPr bwMode="auto">
              <a:xfrm>
                <a:off x="2088" y="174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63" name="Line 1711"/>
              <p:cNvSpPr>
                <a:spLocks noChangeShapeType="1"/>
              </p:cNvSpPr>
              <p:nvPr/>
            </p:nvSpPr>
            <p:spPr bwMode="auto">
              <a:xfrm>
                <a:off x="2088" y="174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64" name="Line 1712"/>
              <p:cNvSpPr>
                <a:spLocks noChangeShapeType="1"/>
              </p:cNvSpPr>
              <p:nvPr/>
            </p:nvSpPr>
            <p:spPr bwMode="auto">
              <a:xfrm>
                <a:off x="2088" y="175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65" name="Line 1713"/>
              <p:cNvSpPr>
                <a:spLocks noChangeShapeType="1"/>
              </p:cNvSpPr>
              <p:nvPr/>
            </p:nvSpPr>
            <p:spPr bwMode="auto">
              <a:xfrm>
                <a:off x="2088" y="175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66" name="Line 1714"/>
              <p:cNvSpPr>
                <a:spLocks noChangeShapeType="1"/>
              </p:cNvSpPr>
              <p:nvPr/>
            </p:nvSpPr>
            <p:spPr bwMode="auto">
              <a:xfrm>
                <a:off x="2088" y="175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67" name="Line 1715"/>
              <p:cNvSpPr>
                <a:spLocks noChangeShapeType="1"/>
              </p:cNvSpPr>
              <p:nvPr/>
            </p:nvSpPr>
            <p:spPr bwMode="auto">
              <a:xfrm>
                <a:off x="2088" y="175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68" name="Line 1716"/>
              <p:cNvSpPr>
                <a:spLocks noChangeShapeType="1"/>
              </p:cNvSpPr>
              <p:nvPr/>
            </p:nvSpPr>
            <p:spPr bwMode="auto">
              <a:xfrm>
                <a:off x="2088" y="175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69" name="Line 1717"/>
              <p:cNvSpPr>
                <a:spLocks noChangeShapeType="1"/>
              </p:cNvSpPr>
              <p:nvPr/>
            </p:nvSpPr>
            <p:spPr bwMode="auto">
              <a:xfrm>
                <a:off x="2088" y="176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70" name="Line 1718"/>
              <p:cNvSpPr>
                <a:spLocks noChangeShapeType="1"/>
              </p:cNvSpPr>
              <p:nvPr/>
            </p:nvSpPr>
            <p:spPr bwMode="auto">
              <a:xfrm>
                <a:off x="2088" y="176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71" name="Line 1719"/>
              <p:cNvSpPr>
                <a:spLocks noChangeShapeType="1"/>
              </p:cNvSpPr>
              <p:nvPr/>
            </p:nvSpPr>
            <p:spPr bwMode="auto">
              <a:xfrm>
                <a:off x="2088" y="176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72" name="Line 1720"/>
              <p:cNvSpPr>
                <a:spLocks noChangeShapeType="1"/>
              </p:cNvSpPr>
              <p:nvPr/>
            </p:nvSpPr>
            <p:spPr bwMode="auto">
              <a:xfrm>
                <a:off x="2088" y="176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73" name="Line 1721"/>
              <p:cNvSpPr>
                <a:spLocks noChangeShapeType="1"/>
              </p:cNvSpPr>
              <p:nvPr/>
            </p:nvSpPr>
            <p:spPr bwMode="auto">
              <a:xfrm>
                <a:off x="2088" y="176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74" name="Line 1722"/>
              <p:cNvSpPr>
                <a:spLocks noChangeShapeType="1"/>
              </p:cNvSpPr>
              <p:nvPr/>
            </p:nvSpPr>
            <p:spPr bwMode="auto">
              <a:xfrm>
                <a:off x="2088" y="177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75" name="Line 1723"/>
              <p:cNvSpPr>
                <a:spLocks noChangeShapeType="1"/>
              </p:cNvSpPr>
              <p:nvPr/>
            </p:nvSpPr>
            <p:spPr bwMode="auto">
              <a:xfrm>
                <a:off x="2088" y="177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76" name="Line 1724"/>
              <p:cNvSpPr>
                <a:spLocks noChangeShapeType="1"/>
              </p:cNvSpPr>
              <p:nvPr/>
            </p:nvSpPr>
            <p:spPr bwMode="auto">
              <a:xfrm>
                <a:off x="2088" y="177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77" name="Line 1725"/>
              <p:cNvSpPr>
                <a:spLocks noChangeShapeType="1"/>
              </p:cNvSpPr>
              <p:nvPr/>
            </p:nvSpPr>
            <p:spPr bwMode="auto">
              <a:xfrm>
                <a:off x="2088" y="177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78" name="Line 1726"/>
              <p:cNvSpPr>
                <a:spLocks noChangeShapeType="1"/>
              </p:cNvSpPr>
              <p:nvPr/>
            </p:nvSpPr>
            <p:spPr bwMode="auto">
              <a:xfrm>
                <a:off x="2088" y="177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79" name="Line 1727"/>
              <p:cNvSpPr>
                <a:spLocks noChangeShapeType="1"/>
              </p:cNvSpPr>
              <p:nvPr/>
            </p:nvSpPr>
            <p:spPr bwMode="auto">
              <a:xfrm>
                <a:off x="2088" y="178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80" name="Line 1728"/>
              <p:cNvSpPr>
                <a:spLocks noChangeShapeType="1"/>
              </p:cNvSpPr>
              <p:nvPr/>
            </p:nvSpPr>
            <p:spPr bwMode="auto">
              <a:xfrm>
                <a:off x="2088" y="178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81" name="Line 1729"/>
              <p:cNvSpPr>
                <a:spLocks noChangeShapeType="1"/>
              </p:cNvSpPr>
              <p:nvPr/>
            </p:nvSpPr>
            <p:spPr bwMode="auto">
              <a:xfrm>
                <a:off x="2088" y="178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82" name="Line 1730"/>
              <p:cNvSpPr>
                <a:spLocks noChangeShapeType="1"/>
              </p:cNvSpPr>
              <p:nvPr/>
            </p:nvSpPr>
            <p:spPr bwMode="auto">
              <a:xfrm>
                <a:off x="2088" y="178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83" name="Line 1731"/>
              <p:cNvSpPr>
                <a:spLocks noChangeShapeType="1"/>
              </p:cNvSpPr>
              <p:nvPr/>
            </p:nvSpPr>
            <p:spPr bwMode="auto">
              <a:xfrm>
                <a:off x="2088" y="178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84" name="Line 1732"/>
              <p:cNvSpPr>
                <a:spLocks noChangeShapeType="1"/>
              </p:cNvSpPr>
              <p:nvPr/>
            </p:nvSpPr>
            <p:spPr bwMode="auto">
              <a:xfrm>
                <a:off x="2088" y="179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85" name="Line 1733"/>
              <p:cNvSpPr>
                <a:spLocks noChangeShapeType="1"/>
              </p:cNvSpPr>
              <p:nvPr/>
            </p:nvSpPr>
            <p:spPr bwMode="auto">
              <a:xfrm>
                <a:off x="2088" y="179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86" name="Line 1734"/>
              <p:cNvSpPr>
                <a:spLocks noChangeShapeType="1"/>
              </p:cNvSpPr>
              <p:nvPr/>
            </p:nvSpPr>
            <p:spPr bwMode="auto">
              <a:xfrm>
                <a:off x="2088" y="1794"/>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87" name="Line 1735"/>
              <p:cNvSpPr>
                <a:spLocks noChangeShapeType="1"/>
              </p:cNvSpPr>
              <p:nvPr/>
            </p:nvSpPr>
            <p:spPr bwMode="auto">
              <a:xfrm>
                <a:off x="2088" y="1796"/>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88" name="Line 1736"/>
              <p:cNvSpPr>
                <a:spLocks noChangeShapeType="1"/>
              </p:cNvSpPr>
              <p:nvPr/>
            </p:nvSpPr>
            <p:spPr bwMode="auto">
              <a:xfrm>
                <a:off x="2088" y="1798"/>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89" name="Line 1737"/>
              <p:cNvSpPr>
                <a:spLocks noChangeShapeType="1"/>
              </p:cNvSpPr>
              <p:nvPr/>
            </p:nvSpPr>
            <p:spPr bwMode="auto">
              <a:xfrm>
                <a:off x="2088" y="1800"/>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90" name="Line 1738"/>
              <p:cNvSpPr>
                <a:spLocks noChangeShapeType="1"/>
              </p:cNvSpPr>
              <p:nvPr/>
            </p:nvSpPr>
            <p:spPr bwMode="auto">
              <a:xfrm>
                <a:off x="2088" y="180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91" name="Line 1739"/>
              <p:cNvSpPr>
                <a:spLocks noChangeShapeType="1"/>
              </p:cNvSpPr>
              <p:nvPr/>
            </p:nvSpPr>
            <p:spPr bwMode="auto">
              <a:xfrm>
                <a:off x="2088" y="1802"/>
                <a:ext cx="5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292" name="Freeform 1740"/>
              <p:cNvSpPr>
                <a:spLocks/>
              </p:cNvSpPr>
              <p:nvPr/>
            </p:nvSpPr>
            <p:spPr bwMode="auto">
              <a:xfrm>
                <a:off x="2088" y="1606"/>
                <a:ext cx="42" cy="190"/>
              </a:xfrm>
              <a:custGeom>
                <a:avLst/>
                <a:gdLst>
                  <a:gd name="T0" fmla="*/ 20 w 42"/>
                  <a:gd name="T1" fmla="*/ 0 h 190"/>
                  <a:gd name="T2" fmla="*/ 8 w 42"/>
                  <a:gd name="T3" fmla="*/ 16 h 190"/>
                  <a:gd name="T4" fmla="*/ 2 w 42"/>
                  <a:gd name="T5" fmla="*/ 30 h 190"/>
                  <a:gd name="T6" fmla="*/ 0 w 42"/>
                  <a:gd name="T7" fmla="*/ 44 h 190"/>
                  <a:gd name="T8" fmla="*/ 2 w 42"/>
                  <a:gd name="T9" fmla="*/ 56 h 190"/>
                  <a:gd name="T10" fmla="*/ 6 w 42"/>
                  <a:gd name="T11" fmla="*/ 68 h 190"/>
                  <a:gd name="T12" fmla="*/ 10 w 42"/>
                  <a:gd name="T13" fmla="*/ 80 h 190"/>
                  <a:gd name="T14" fmla="*/ 18 w 42"/>
                  <a:gd name="T15" fmla="*/ 92 h 190"/>
                  <a:gd name="T16" fmla="*/ 24 w 42"/>
                  <a:gd name="T17" fmla="*/ 102 h 190"/>
                  <a:gd name="T18" fmla="*/ 30 w 42"/>
                  <a:gd name="T19" fmla="*/ 114 h 190"/>
                  <a:gd name="T20" fmla="*/ 36 w 42"/>
                  <a:gd name="T21" fmla="*/ 124 h 190"/>
                  <a:gd name="T22" fmla="*/ 40 w 42"/>
                  <a:gd name="T23" fmla="*/ 134 h 190"/>
                  <a:gd name="T24" fmla="*/ 42 w 42"/>
                  <a:gd name="T25" fmla="*/ 146 h 190"/>
                  <a:gd name="T26" fmla="*/ 40 w 42"/>
                  <a:gd name="T27" fmla="*/ 156 h 190"/>
                  <a:gd name="T28" fmla="*/ 36 w 42"/>
                  <a:gd name="T29" fmla="*/ 168 h 190"/>
                  <a:gd name="T30" fmla="*/ 26 w 42"/>
                  <a:gd name="T31" fmla="*/ 178 h 190"/>
                  <a:gd name="T32" fmla="*/ 10 w 42"/>
                  <a:gd name="T33" fmla="*/ 190 h 1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190"/>
                  <a:gd name="T53" fmla="*/ 42 w 42"/>
                  <a:gd name="T54" fmla="*/ 190 h 19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190">
                    <a:moveTo>
                      <a:pt x="20" y="0"/>
                    </a:moveTo>
                    <a:lnTo>
                      <a:pt x="8" y="16"/>
                    </a:lnTo>
                    <a:lnTo>
                      <a:pt x="2" y="30"/>
                    </a:lnTo>
                    <a:lnTo>
                      <a:pt x="0" y="44"/>
                    </a:lnTo>
                    <a:lnTo>
                      <a:pt x="2" y="56"/>
                    </a:lnTo>
                    <a:lnTo>
                      <a:pt x="6" y="68"/>
                    </a:lnTo>
                    <a:lnTo>
                      <a:pt x="10" y="80"/>
                    </a:lnTo>
                    <a:lnTo>
                      <a:pt x="18" y="92"/>
                    </a:lnTo>
                    <a:lnTo>
                      <a:pt x="24" y="102"/>
                    </a:lnTo>
                    <a:lnTo>
                      <a:pt x="30" y="114"/>
                    </a:lnTo>
                    <a:lnTo>
                      <a:pt x="36" y="124"/>
                    </a:lnTo>
                    <a:lnTo>
                      <a:pt x="40" y="134"/>
                    </a:lnTo>
                    <a:lnTo>
                      <a:pt x="42" y="146"/>
                    </a:lnTo>
                    <a:lnTo>
                      <a:pt x="40" y="156"/>
                    </a:lnTo>
                    <a:lnTo>
                      <a:pt x="36" y="168"/>
                    </a:lnTo>
                    <a:lnTo>
                      <a:pt x="26" y="178"/>
                    </a:lnTo>
                    <a:lnTo>
                      <a:pt x="10" y="190"/>
                    </a:lnTo>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smtClean="0">
                  <a:solidFill>
                    <a:srgbClr val="000000"/>
                  </a:solidFill>
                  <a:ea typeface="新細明體" charset="-120"/>
                </a:endParaRPr>
              </a:p>
            </p:txBody>
          </p:sp>
        </p:grpSp>
      </p:grpSp>
      <p:sp>
        <p:nvSpPr>
          <p:cNvPr id="6155" name="Text Box 1741"/>
          <p:cNvSpPr txBox="1">
            <a:spLocks noChangeArrowheads="1"/>
          </p:cNvSpPr>
          <p:nvPr/>
        </p:nvSpPr>
        <p:spPr bwMode="auto">
          <a:xfrm>
            <a:off x="3598863" y="2562225"/>
            <a:ext cx="2089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000" b="1">
                <a:solidFill>
                  <a:schemeClr val="tx1"/>
                </a:solidFill>
                <a:latin typeface="Arial" charset="0"/>
                <a:ea typeface="新細明體" charset="-120"/>
              </a:defRPr>
            </a:lvl1pPr>
            <a:lvl2pPr marL="742950" indent="-285750" eaLnBrk="0" hangingPunct="0">
              <a:defRPr kumimoji="1" sz="2000" b="1">
                <a:solidFill>
                  <a:schemeClr val="tx1"/>
                </a:solidFill>
                <a:latin typeface="Arial" charset="0"/>
                <a:ea typeface="新細明體" charset="-120"/>
              </a:defRPr>
            </a:lvl2pPr>
            <a:lvl3pPr marL="1143000" indent="-228600" eaLnBrk="0" hangingPunct="0">
              <a:defRPr kumimoji="1" sz="2000" b="1">
                <a:solidFill>
                  <a:schemeClr val="tx1"/>
                </a:solidFill>
                <a:latin typeface="Arial" charset="0"/>
                <a:ea typeface="新細明體" charset="-120"/>
              </a:defRPr>
            </a:lvl3pPr>
            <a:lvl4pPr marL="1600200" indent="-228600" eaLnBrk="0" hangingPunct="0">
              <a:defRPr kumimoji="1" sz="2000" b="1">
                <a:solidFill>
                  <a:schemeClr val="tx1"/>
                </a:solidFill>
                <a:latin typeface="Arial" charset="0"/>
                <a:ea typeface="新細明體" charset="-120"/>
              </a:defRPr>
            </a:lvl4pPr>
            <a:lvl5pPr marL="2057400" indent="-228600" eaLnBrk="0" hangingPunct="0">
              <a:defRPr kumimoji="1" sz="2000" b="1">
                <a:solidFill>
                  <a:schemeClr val="tx1"/>
                </a:solidFill>
                <a:latin typeface="Arial" charset="0"/>
                <a:ea typeface="新細明體" charset="-120"/>
              </a:defRPr>
            </a:lvl5pPr>
            <a:lvl6pPr marL="2514600" indent="-228600" eaLnBrk="0" fontAlgn="base" hangingPunct="0">
              <a:spcBef>
                <a:spcPct val="0"/>
              </a:spcBef>
              <a:spcAft>
                <a:spcPct val="0"/>
              </a:spcAft>
              <a:defRPr kumimoji="1" sz="2000" b="1">
                <a:solidFill>
                  <a:schemeClr val="tx1"/>
                </a:solidFill>
                <a:latin typeface="Arial" charset="0"/>
                <a:ea typeface="新細明體" charset="-120"/>
              </a:defRPr>
            </a:lvl6pPr>
            <a:lvl7pPr marL="2971800" indent="-228600" eaLnBrk="0" fontAlgn="base" hangingPunct="0">
              <a:spcBef>
                <a:spcPct val="0"/>
              </a:spcBef>
              <a:spcAft>
                <a:spcPct val="0"/>
              </a:spcAft>
              <a:defRPr kumimoji="1" sz="2000" b="1">
                <a:solidFill>
                  <a:schemeClr val="tx1"/>
                </a:solidFill>
                <a:latin typeface="Arial" charset="0"/>
                <a:ea typeface="新細明體" charset="-120"/>
              </a:defRPr>
            </a:lvl7pPr>
            <a:lvl8pPr marL="3429000" indent="-228600" eaLnBrk="0" fontAlgn="base" hangingPunct="0">
              <a:spcBef>
                <a:spcPct val="0"/>
              </a:spcBef>
              <a:spcAft>
                <a:spcPct val="0"/>
              </a:spcAft>
              <a:defRPr kumimoji="1" sz="2000" b="1">
                <a:solidFill>
                  <a:schemeClr val="tx1"/>
                </a:solidFill>
                <a:latin typeface="Arial" charset="0"/>
                <a:ea typeface="新細明體" charset="-120"/>
              </a:defRPr>
            </a:lvl8pPr>
            <a:lvl9pPr marL="3886200" indent="-228600" eaLnBrk="0" fontAlgn="base" hangingPunct="0">
              <a:spcBef>
                <a:spcPct val="0"/>
              </a:spcBef>
              <a:spcAft>
                <a:spcPct val="0"/>
              </a:spcAft>
              <a:defRPr kumimoji="1" sz="2000" b="1">
                <a:solidFill>
                  <a:schemeClr val="tx1"/>
                </a:solidFill>
                <a:latin typeface="Arial" charset="0"/>
                <a:ea typeface="新細明體" charset="-120"/>
              </a:defRPr>
            </a:lvl9pPr>
          </a:lstStyle>
          <a:p>
            <a:pPr algn="ctr" eaLnBrk="1" hangingPunct="1">
              <a:spcBef>
                <a:spcPct val="50000"/>
              </a:spcBef>
            </a:pPr>
            <a:r>
              <a:rPr lang="en-US" altLang="zh-TW" smtClean="0">
                <a:solidFill>
                  <a:srgbClr val="000000"/>
                </a:solidFill>
              </a:rPr>
              <a:t>EJ/</a:t>
            </a:r>
            <a:r>
              <a:rPr lang="el-GR" altLang="zh-TW" smtClean="0">
                <a:solidFill>
                  <a:srgbClr val="000000"/>
                </a:solidFill>
                <a:cs typeface="Arial" charset="0"/>
              </a:rPr>
              <a:t>α</a:t>
            </a:r>
            <a:r>
              <a:rPr lang="en-US" altLang="zh-TW" smtClean="0">
                <a:solidFill>
                  <a:srgbClr val="000000"/>
                </a:solidFill>
              </a:rPr>
              <a:t>DNS</a:t>
            </a:r>
          </a:p>
        </p:txBody>
      </p:sp>
      <p:grpSp>
        <p:nvGrpSpPr>
          <p:cNvPr id="20" name="Group 1742"/>
          <p:cNvGrpSpPr>
            <a:grpSpLocks/>
          </p:cNvGrpSpPr>
          <p:nvPr/>
        </p:nvGrpSpPr>
        <p:grpSpPr bwMode="auto">
          <a:xfrm>
            <a:off x="5256213" y="908050"/>
            <a:ext cx="3816350" cy="1981200"/>
            <a:chOff x="3152" y="1752"/>
            <a:chExt cx="2404" cy="1248"/>
          </a:xfrm>
        </p:grpSpPr>
        <p:grpSp>
          <p:nvGrpSpPr>
            <p:cNvPr id="21" name="Group 1743"/>
            <p:cNvGrpSpPr>
              <a:grpSpLocks/>
            </p:cNvGrpSpPr>
            <p:nvPr/>
          </p:nvGrpSpPr>
          <p:grpSpPr bwMode="auto">
            <a:xfrm>
              <a:off x="4059" y="1797"/>
              <a:ext cx="1130" cy="499"/>
              <a:chOff x="2526" y="2550"/>
              <a:chExt cx="1146" cy="394"/>
            </a:xfrm>
          </p:grpSpPr>
          <p:sp>
            <p:nvSpPr>
              <p:cNvPr id="6177" name="Freeform 1744"/>
              <p:cNvSpPr>
                <a:spLocks/>
              </p:cNvSpPr>
              <p:nvPr/>
            </p:nvSpPr>
            <p:spPr bwMode="auto">
              <a:xfrm>
                <a:off x="2606" y="2550"/>
                <a:ext cx="1066" cy="378"/>
              </a:xfrm>
              <a:custGeom>
                <a:avLst/>
                <a:gdLst>
                  <a:gd name="T0" fmla="*/ 0 w 1066"/>
                  <a:gd name="T1" fmla="*/ 128 h 378"/>
                  <a:gd name="T2" fmla="*/ 0 w 1066"/>
                  <a:gd name="T3" fmla="*/ 92 h 378"/>
                  <a:gd name="T4" fmla="*/ 16 w 1066"/>
                  <a:gd name="T5" fmla="*/ 72 h 378"/>
                  <a:gd name="T6" fmla="*/ 36 w 1066"/>
                  <a:gd name="T7" fmla="*/ 56 h 378"/>
                  <a:gd name="T8" fmla="*/ 72 w 1066"/>
                  <a:gd name="T9" fmla="*/ 52 h 378"/>
                  <a:gd name="T10" fmla="*/ 98 w 1066"/>
                  <a:gd name="T11" fmla="*/ 62 h 378"/>
                  <a:gd name="T12" fmla="*/ 112 w 1066"/>
                  <a:gd name="T13" fmla="*/ 82 h 378"/>
                  <a:gd name="T14" fmla="*/ 128 w 1066"/>
                  <a:gd name="T15" fmla="*/ 92 h 378"/>
                  <a:gd name="T16" fmla="*/ 158 w 1066"/>
                  <a:gd name="T17" fmla="*/ 78 h 378"/>
                  <a:gd name="T18" fmla="*/ 184 w 1066"/>
                  <a:gd name="T19" fmla="*/ 66 h 378"/>
                  <a:gd name="T20" fmla="*/ 210 w 1066"/>
                  <a:gd name="T21" fmla="*/ 56 h 378"/>
                  <a:gd name="T22" fmla="*/ 236 w 1066"/>
                  <a:gd name="T23" fmla="*/ 46 h 378"/>
                  <a:gd name="T24" fmla="*/ 266 w 1066"/>
                  <a:gd name="T25" fmla="*/ 36 h 378"/>
                  <a:gd name="T26" fmla="*/ 292 w 1066"/>
                  <a:gd name="T27" fmla="*/ 26 h 378"/>
                  <a:gd name="T28" fmla="*/ 322 w 1066"/>
                  <a:gd name="T29" fmla="*/ 16 h 378"/>
                  <a:gd name="T30" fmla="*/ 352 w 1066"/>
                  <a:gd name="T31" fmla="*/ 6 h 378"/>
                  <a:gd name="T32" fmla="*/ 388 w 1066"/>
                  <a:gd name="T33" fmla="*/ 0 h 378"/>
                  <a:gd name="T34" fmla="*/ 430 w 1066"/>
                  <a:gd name="T35" fmla="*/ 0 h 378"/>
                  <a:gd name="T36" fmla="*/ 464 w 1066"/>
                  <a:gd name="T37" fmla="*/ 0 h 378"/>
                  <a:gd name="T38" fmla="*/ 496 w 1066"/>
                  <a:gd name="T39" fmla="*/ 10 h 378"/>
                  <a:gd name="T40" fmla="*/ 520 w 1066"/>
                  <a:gd name="T41" fmla="*/ 26 h 378"/>
                  <a:gd name="T42" fmla="*/ 552 w 1066"/>
                  <a:gd name="T43" fmla="*/ 36 h 378"/>
                  <a:gd name="T44" fmla="*/ 578 w 1066"/>
                  <a:gd name="T45" fmla="*/ 52 h 378"/>
                  <a:gd name="T46" fmla="*/ 598 w 1066"/>
                  <a:gd name="T47" fmla="*/ 72 h 378"/>
                  <a:gd name="T48" fmla="*/ 618 w 1066"/>
                  <a:gd name="T49" fmla="*/ 92 h 378"/>
                  <a:gd name="T50" fmla="*/ 634 w 1066"/>
                  <a:gd name="T51" fmla="*/ 122 h 378"/>
                  <a:gd name="T52" fmla="*/ 648 w 1066"/>
                  <a:gd name="T53" fmla="*/ 144 h 378"/>
                  <a:gd name="T54" fmla="*/ 658 w 1066"/>
                  <a:gd name="T55" fmla="*/ 180 h 378"/>
                  <a:gd name="T56" fmla="*/ 664 w 1066"/>
                  <a:gd name="T57" fmla="*/ 220 h 378"/>
                  <a:gd name="T58" fmla="*/ 668 w 1066"/>
                  <a:gd name="T59" fmla="*/ 250 h 378"/>
                  <a:gd name="T60" fmla="*/ 668 w 1066"/>
                  <a:gd name="T61" fmla="*/ 286 h 378"/>
                  <a:gd name="T62" fmla="*/ 694 w 1066"/>
                  <a:gd name="T63" fmla="*/ 286 h 378"/>
                  <a:gd name="T64" fmla="*/ 724 w 1066"/>
                  <a:gd name="T65" fmla="*/ 292 h 378"/>
                  <a:gd name="T66" fmla="*/ 756 w 1066"/>
                  <a:gd name="T67" fmla="*/ 286 h 378"/>
                  <a:gd name="T68" fmla="*/ 792 w 1066"/>
                  <a:gd name="T69" fmla="*/ 286 h 378"/>
                  <a:gd name="T70" fmla="*/ 826 w 1066"/>
                  <a:gd name="T71" fmla="*/ 286 h 378"/>
                  <a:gd name="T72" fmla="*/ 862 w 1066"/>
                  <a:gd name="T73" fmla="*/ 282 h 378"/>
                  <a:gd name="T74" fmla="*/ 898 w 1066"/>
                  <a:gd name="T75" fmla="*/ 286 h 378"/>
                  <a:gd name="T76" fmla="*/ 954 w 1066"/>
                  <a:gd name="T77" fmla="*/ 292 h 378"/>
                  <a:gd name="T78" fmla="*/ 986 w 1066"/>
                  <a:gd name="T79" fmla="*/ 296 h 378"/>
                  <a:gd name="T80" fmla="*/ 1020 w 1066"/>
                  <a:gd name="T81" fmla="*/ 302 h 378"/>
                  <a:gd name="T82" fmla="*/ 1056 w 1066"/>
                  <a:gd name="T83" fmla="*/ 312 h 378"/>
                  <a:gd name="T84" fmla="*/ 1062 w 1066"/>
                  <a:gd name="T85" fmla="*/ 338 h 378"/>
                  <a:gd name="T86" fmla="*/ 1026 w 1066"/>
                  <a:gd name="T87" fmla="*/ 342 h 378"/>
                  <a:gd name="T88" fmla="*/ 996 w 1066"/>
                  <a:gd name="T89" fmla="*/ 338 h 378"/>
                  <a:gd name="T90" fmla="*/ 960 w 1066"/>
                  <a:gd name="T91" fmla="*/ 332 h 378"/>
                  <a:gd name="T92" fmla="*/ 918 w 1066"/>
                  <a:gd name="T93" fmla="*/ 332 h 378"/>
                  <a:gd name="T94" fmla="*/ 884 w 1066"/>
                  <a:gd name="T95" fmla="*/ 326 h 378"/>
                  <a:gd name="T96" fmla="*/ 848 w 1066"/>
                  <a:gd name="T97" fmla="*/ 322 h 378"/>
                  <a:gd name="T98" fmla="*/ 812 w 1066"/>
                  <a:gd name="T99" fmla="*/ 322 h 378"/>
                  <a:gd name="T100" fmla="*/ 786 w 1066"/>
                  <a:gd name="T101" fmla="*/ 332 h 378"/>
                  <a:gd name="T102" fmla="*/ 746 w 1066"/>
                  <a:gd name="T103" fmla="*/ 342 h 378"/>
                  <a:gd name="T104" fmla="*/ 710 w 1066"/>
                  <a:gd name="T105" fmla="*/ 348 h 378"/>
                  <a:gd name="T106" fmla="*/ 674 w 1066"/>
                  <a:gd name="T107" fmla="*/ 348 h 378"/>
                  <a:gd name="T108" fmla="*/ 644 w 1066"/>
                  <a:gd name="T109" fmla="*/ 342 h 378"/>
                  <a:gd name="T110" fmla="*/ 572 w 1066"/>
                  <a:gd name="T111" fmla="*/ 352 h 378"/>
                  <a:gd name="T112" fmla="*/ 552 w 1066"/>
                  <a:gd name="T113" fmla="*/ 368 h 37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66"/>
                  <a:gd name="T172" fmla="*/ 0 h 378"/>
                  <a:gd name="T173" fmla="*/ 1066 w 1066"/>
                  <a:gd name="T174" fmla="*/ 378 h 37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66" h="378">
                    <a:moveTo>
                      <a:pt x="10" y="148"/>
                    </a:moveTo>
                    <a:lnTo>
                      <a:pt x="10" y="144"/>
                    </a:lnTo>
                    <a:lnTo>
                      <a:pt x="6" y="144"/>
                    </a:lnTo>
                    <a:lnTo>
                      <a:pt x="6" y="138"/>
                    </a:lnTo>
                    <a:lnTo>
                      <a:pt x="6" y="134"/>
                    </a:lnTo>
                    <a:lnTo>
                      <a:pt x="0" y="134"/>
                    </a:lnTo>
                    <a:lnTo>
                      <a:pt x="0" y="128"/>
                    </a:lnTo>
                    <a:lnTo>
                      <a:pt x="0" y="122"/>
                    </a:lnTo>
                    <a:lnTo>
                      <a:pt x="0" y="118"/>
                    </a:lnTo>
                    <a:lnTo>
                      <a:pt x="0" y="112"/>
                    </a:lnTo>
                    <a:lnTo>
                      <a:pt x="0" y="108"/>
                    </a:lnTo>
                    <a:lnTo>
                      <a:pt x="0" y="102"/>
                    </a:lnTo>
                    <a:lnTo>
                      <a:pt x="0" y="98"/>
                    </a:lnTo>
                    <a:lnTo>
                      <a:pt x="0" y="92"/>
                    </a:lnTo>
                    <a:lnTo>
                      <a:pt x="6" y="92"/>
                    </a:lnTo>
                    <a:lnTo>
                      <a:pt x="6" y="88"/>
                    </a:lnTo>
                    <a:lnTo>
                      <a:pt x="10" y="88"/>
                    </a:lnTo>
                    <a:lnTo>
                      <a:pt x="10" y="82"/>
                    </a:lnTo>
                    <a:lnTo>
                      <a:pt x="10" y="78"/>
                    </a:lnTo>
                    <a:lnTo>
                      <a:pt x="16" y="78"/>
                    </a:lnTo>
                    <a:lnTo>
                      <a:pt x="16" y="72"/>
                    </a:lnTo>
                    <a:lnTo>
                      <a:pt x="22" y="72"/>
                    </a:lnTo>
                    <a:lnTo>
                      <a:pt x="22" y="66"/>
                    </a:lnTo>
                    <a:lnTo>
                      <a:pt x="26" y="66"/>
                    </a:lnTo>
                    <a:lnTo>
                      <a:pt x="26" y="62"/>
                    </a:lnTo>
                    <a:lnTo>
                      <a:pt x="32" y="62"/>
                    </a:lnTo>
                    <a:lnTo>
                      <a:pt x="32" y="56"/>
                    </a:lnTo>
                    <a:lnTo>
                      <a:pt x="36" y="56"/>
                    </a:lnTo>
                    <a:lnTo>
                      <a:pt x="42" y="56"/>
                    </a:lnTo>
                    <a:lnTo>
                      <a:pt x="46" y="52"/>
                    </a:lnTo>
                    <a:lnTo>
                      <a:pt x="52" y="52"/>
                    </a:lnTo>
                    <a:lnTo>
                      <a:pt x="56" y="52"/>
                    </a:lnTo>
                    <a:lnTo>
                      <a:pt x="62" y="52"/>
                    </a:lnTo>
                    <a:lnTo>
                      <a:pt x="68" y="52"/>
                    </a:lnTo>
                    <a:lnTo>
                      <a:pt x="72" y="52"/>
                    </a:lnTo>
                    <a:lnTo>
                      <a:pt x="78" y="52"/>
                    </a:lnTo>
                    <a:lnTo>
                      <a:pt x="82" y="52"/>
                    </a:lnTo>
                    <a:lnTo>
                      <a:pt x="88" y="52"/>
                    </a:lnTo>
                    <a:lnTo>
                      <a:pt x="88" y="56"/>
                    </a:lnTo>
                    <a:lnTo>
                      <a:pt x="92" y="56"/>
                    </a:lnTo>
                    <a:lnTo>
                      <a:pt x="98" y="56"/>
                    </a:lnTo>
                    <a:lnTo>
                      <a:pt x="98" y="62"/>
                    </a:lnTo>
                    <a:lnTo>
                      <a:pt x="102" y="62"/>
                    </a:lnTo>
                    <a:lnTo>
                      <a:pt x="102" y="66"/>
                    </a:lnTo>
                    <a:lnTo>
                      <a:pt x="108" y="66"/>
                    </a:lnTo>
                    <a:lnTo>
                      <a:pt x="108" y="72"/>
                    </a:lnTo>
                    <a:lnTo>
                      <a:pt x="108" y="78"/>
                    </a:lnTo>
                    <a:lnTo>
                      <a:pt x="112" y="78"/>
                    </a:lnTo>
                    <a:lnTo>
                      <a:pt x="112" y="82"/>
                    </a:lnTo>
                    <a:lnTo>
                      <a:pt x="118" y="82"/>
                    </a:lnTo>
                    <a:lnTo>
                      <a:pt x="118" y="88"/>
                    </a:lnTo>
                    <a:lnTo>
                      <a:pt x="118" y="92"/>
                    </a:lnTo>
                    <a:lnTo>
                      <a:pt x="118" y="98"/>
                    </a:lnTo>
                    <a:lnTo>
                      <a:pt x="124" y="98"/>
                    </a:lnTo>
                    <a:lnTo>
                      <a:pt x="128" y="98"/>
                    </a:lnTo>
                    <a:lnTo>
                      <a:pt x="128" y="92"/>
                    </a:lnTo>
                    <a:lnTo>
                      <a:pt x="134" y="92"/>
                    </a:lnTo>
                    <a:lnTo>
                      <a:pt x="138" y="88"/>
                    </a:lnTo>
                    <a:lnTo>
                      <a:pt x="144" y="88"/>
                    </a:lnTo>
                    <a:lnTo>
                      <a:pt x="148" y="88"/>
                    </a:lnTo>
                    <a:lnTo>
                      <a:pt x="148" y="82"/>
                    </a:lnTo>
                    <a:lnTo>
                      <a:pt x="154" y="82"/>
                    </a:lnTo>
                    <a:lnTo>
                      <a:pt x="158" y="78"/>
                    </a:lnTo>
                    <a:lnTo>
                      <a:pt x="164" y="78"/>
                    </a:lnTo>
                    <a:lnTo>
                      <a:pt x="170" y="78"/>
                    </a:lnTo>
                    <a:lnTo>
                      <a:pt x="170" y="72"/>
                    </a:lnTo>
                    <a:lnTo>
                      <a:pt x="174" y="72"/>
                    </a:lnTo>
                    <a:lnTo>
                      <a:pt x="180" y="72"/>
                    </a:lnTo>
                    <a:lnTo>
                      <a:pt x="180" y="66"/>
                    </a:lnTo>
                    <a:lnTo>
                      <a:pt x="184" y="66"/>
                    </a:lnTo>
                    <a:lnTo>
                      <a:pt x="190" y="66"/>
                    </a:lnTo>
                    <a:lnTo>
                      <a:pt x="190" y="62"/>
                    </a:lnTo>
                    <a:lnTo>
                      <a:pt x="194" y="62"/>
                    </a:lnTo>
                    <a:lnTo>
                      <a:pt x="200" y="62"/>
                    </a:lnTo>
                    <a:lnTo>
                      <a:pt x="204" y="62"/>
                    </a:lnTo>
                    <a:lnTo>
                      <a:pt x="204" y="56"/>
                    </a:lnTo>
                    <a:lnTo>
                      <a:pt x="210" y="56"/>
                    </a:lnTo>
                    <a:lnTo>
                      <a:pt x="214" y="56"/>
                    </a:lnTo>
                    <a:lnTo>
                      <a:pt x="214" y="52"/>
                    </a:lnTo>
                    <a:lnTo>
                      <a:pt x="220" y="52"/>
                    </a:lnTo>
                    <a:lnTo>
                      <a:pt x="226" y="52"/>
                    </a:lnTo>
                    <a:lnTo>
                      <a:pt x="230" y="52"/>
                    </a:lnTo>
                    <a:lnTo>
                      <a:pt x="230" y="46"/>
                    </a:lnTo>
                    <a:lnTo>
                      <a:pt x="236" y="46"/>
                    </a:lnTo>
                    <a:lnTo>
                      <a:pt x="240" y="46"/>
                    </a:lnTo>
                    <a:lnTo>
                      <a:pt x="246" y="46"/>
                    </a:lnTo>
                    <a:lnTo>
                      <a:pt x="250" y="42"/>
                    </a:lnTo>
                    <a:lnTo>
                      <a:pt x="256" y="42"/>
                    </a:lnTo>
                    <a:lnTo>
                      <a:pt x="256" y="36"/>
                    </a:lnTo>
                    <a:lnTo>
                      <a:pt x="260" y="36"/>
                    </a:lnTo>
                    <a:lnTo>
                      <a:pt x="266" y="36"/>
                    </a:lnTo>
                    <a:lnTo>
                      <a:pt x="266" y="32"/>
                    </a:lnTo>
                    <a:lnTo>
                      <a:pt x="272" y="32"/>
                    </a:lnTo>
                    <a:lnTo>
                      <a:pt x="276" y="32"/>
                    </a:lnTo>
                    <a:lnTo>
                      <a:pt x="276" y="26"/>
                    </a:lnTo>
                    <a:lnTo>
                      <a:pt x="282" y="26"/>
                    </a:lnTo>
                    <a:lnTo>
                      <a:pt x="286" y="26"/>
                    </a:lnTo>
                    <a:lnTo>
                      <a:pt x="292" y="26"/>
                    </a:lnTo>
                    <a:lnTo>
                      <a:pt x="296" y="26"/>
                    </a:lnTo>
                    <a:lnTo>
                      <a:pt x="302" y="20"/>
                    </a:lnTo>
                    <a:lnTo>
                      <a:pt x="306" y="20"/>
                    </a:lnTo>
                    <a:lnTo>
                      <a:pt x="306" y="16"/>
                    </a:lnTo>
                    <a:lnTo>
                      <a:pt x="312" y="16"/>
                    </a:lnTo>
                    <a:lnTo>
                      <a:pt x="316" y="16"/>
                    </a:lnTo>
                    <a:lnTo>
                      <a:pt x="322" y="16"/>
                    </a:lnTo>
                    <a:lnTo>
                      <a:pt x="322" y="10"/>
                    </a:lnTo>
                    <a:lnTo>
                      <a:pt x="328" y="10"/>
                    </a:lnTo>
                    <a:lnTo>
                      <a:pt x="332" y="10"/>
                    </a:lnTo>
                    <a:lnTo>
                      <a:pt x="338" y="10"/>
                    </a:lnTo>
                    <a:lnTo>
                      <a:pt x="342" y="10"/>
                    </a:lnTo>
                    <a:lnTo>
                      <a:pt x="348" y="6"/>
                    </a:lnTo>
                    <a:lnTo>
                      <a:pt x="352" y="6"/>
                    </a:lnTo>
                    <a:lnTo>
                      <a:pt x="358" y="0"/>
                    </a:lnTo>
                    <a:lnTo>
                      <a:pt x="362" y="0"/>
                    </a:lnTo>
                    <a:lnTo>
                      <a:pt x="368" y="0"/>
                    </a:lnTo>
                    <a:lnTo>
                      <a:pt x="374" y="0"/>
                    </a:lnTo>
                    <a:lnTo>
                      <a:pt x="378" y="0"/>
                    </a:lnTo>
                    <a:lnTo>
                      <a:pt x="384" y="0"/>
                    </a:lnTo>
                    <a:lnTo>
                      <a:pt x="388" y="0"/>
                    </a:lnTo>
                    <a:lnTo>
                      <a:pt x="394" y="0"/>
                    </a:lnTo>
                    <a:lnTo>
                      <a:pt x="398" y="0"/>
                    </a:lnTo>
                    <a:lnTo>
                      <a:pt x="404" y="0"/>
                    </a:lnTo>
                    <a:lnTo>
                      <a:pt x="408" y="0"/>
                    </a:lnTo>
                    <a:lnTo>
                      <a:pt x="414" y="0"/>
                    </a:lnTo>
                    <a:lnTo>
                      <a:pt x="418" y="0"/>
                    </a:lnTo>
                    <a:lnTo>
                      <a:pt x="430" y="0"/>
                    </a:lnTo>
                    <a:lnTo>
                      <a:pt x="434" y="0"/>
                    </a:lnTo>
                    <a:lnTo>
                      <a:pt x="440" y="0"/>
                    </a:lnTo>
                    <a:lnTo>
                      <a:pt x="444" y="0"/>
                    </a:lnTo>
                    <a:lnTo>
                      <a:pt x="450" y="0"/>
                    </a:lnTo>
                    <a:lnTo>
                      <a:pt x="454" y="0"/>
                    </a:lnTo>
                    <a:lnTo>
                      <a:pt x="460" y="0"/>
                    </a:lnTo>
                    <a:lnTo>
                      <a:pt x="464" y="0"/>
                    </a:lnTo>
                    <a:lnTo>
                      <a:pt x="470" y="0"/>
                    </a:lnTo>
                    <a:lnTo>
                      <a:pt x="470" y="6"/>
                    </a:lnTo>
                    <a:lnTo>
                      <a:pt x="476" y="6"/>
                    </a:lnTo>
                    <a:lnTo>
                      <a:pt x="480" y="10"/>
                    </a:lnTo>
                    <a:lnTo>
                      <a:pt x="486" y="10"/>
                    </a:lnTo>
                    <a:lnTo>
                      <a:pt x="490" y="10"/>
                    </a:lnTo>
                    <a:lnTo>
                      <a:pt x="496" y="10"/>
                    </a:lnTo>
                    <a:lnTo>
                      <a:pt x="500" y="10"/>
                    </a:lnTo>
                    <a:lnTo>
                      <a:pt x="500" y="16"/>
                    </a:lnTo>
                    <a:lnTo>
                      <a:pt x="506" y="16"/>
                    </a:lnTo>
                    <a:lnTo>
                      <a:pt x="510" y="16"/>
                    </a:lnTo>
                    <a:lnTo>
                      <a:pt x="510" y="20"/>
                    </a:lnTo>
                    <a:lnTo>
                      <a:pt x="516" y="20"/>
                    </a:lnTo>
                    <a:lnTo>
                      <a:pt x="520" y="26"/>
                    </a:lnTo>
                    <a:lnTo>
                      <a:pt x="526" y="26"/>
                    </a:lnTo>
                    <a:lnTo>
                      <a:pt x="532" y="26"/>
                    </a:lnTo>
                    <a:lnTo>
                      <a:pt x="536" y="32"/>
                    </a:lnTo>
                    <a:lnTo>
                      <a:pt x="542" y="32"/>
                    </a:lnTo>
                    <a:lnTo>
                      <a:pt x="546" y="32"/>
                    </a:lnTo>
                    <a:lnTo>
                      <a:pt x="546" y="36"/>
                    </a:lnTo>
                    <a:lnTo>
                      <a:pt x="552" y="36"/>
                    </a:lnTo>
                    <a:lnTo>
                      <a:pt x="556" y="36"/>
                    </a:lnTo>
                    <a:lnTo>
                      <a:pt x="562" y="42"/>
                    </a:lnTo>
                    <a:lnTo>
                      <a:pt x="566" y="42"/>
                    </a:lnTo>
                    <a:lnTo>
                      <a:pt x="566" y="46"/>
                    </a:lnTo>
                    <a:lnTo>
                      <a:pt x="572" y="46"/>
                    </a:lnTo>
                    <a:lnTo>
                      <a:pt x="572" y="52"/>
                    </a:lnTo>
                    <a:lnTo>
                      <a:pt x="578" y="52"/>
                    </a:lnTo>
                    <a:lnTo>
                      <a:pt x="578" y="56"/>
                    </a:lnTo>
                    <a:lnTo>
                      <a:pt x="582" y="56"/>
                    </a:lnTo>
                    <a:lnTo>
                      <a:pt x="588" y="62"/>
                    </a:lnTo>
                    <a:lnTo>
                      <a:pt x="588" y="66"/>
                    </a:lnTo>
                    <a:lnTo>
                      <a:pt x="592" y="66"/>
                    </a:lnTo>
                    <a:lnTo>
                      <a:pt x="592" y="72"/>
                    </a:lnTo>
                    <a:lnTo>
                      <a:pt x="598" y="72"/>
                    </a:lnTo>
                    <a:lnTo>
                      <a:pt x="598" y="78"/>
                    </a:lnTo>
                    <a:lnTo>
                      <a:pt x="602" y="78"/>
                    </a:lnTo>
                    <a:lnTo>
                      <a:pt x="608" y="82"/>
                    </a:lnTo>
                    <a:lnTo>
                      <a:pt x="608" y="88"/>
                    </a:lnTo>
                    <a:lnTo>
                      <a:pt x="612" y="88"/>
                    </a:lnTo>
                    <a:lnTo>
                      <a:pt x="612" y="92"/>
                    </a:lnTo>
                    <a:lnTo>
                      <a:pt x="618" y="92"/>
                    </a:lnTo>
                    <a:lnTo>
                      <a:pt x="618" y="98"/>
                    </a:lnTo>
                    <a:lnTo>
                      <a:pt x="622" y="98"/>
                    </a:lnTo>
                    <a:lnTo>
                      <a:pt x="622" y="102"/>
                    </a:lnTo>
                    <a:lnTo>
                      <a:pt x="622" y="108"/>
                    </a:lnTo>
                    <a:lnTo>
                      <a:pt x="628" y="108"/>
                    </a:lnTo>
                    <a:lnTo>
                      <a:pt x="628" y="112"/>
                    </a:lnTo>
                    <a:lnTo>
                      <a:pt x="634" y="122"/>
                    </a:lnTo>
                    <a:lnTo>
                      <a:pt x="638" y="122"/>
                    </a:lnTo>
                    <a:lnTo>
                      <a:pt x="638" y="128"/>
                    </a:lnTo>
                    <a:lnTo>
                      <a:pt x="638" y="134"/>
                    </a:lnTo>
                    <a:lnTo>
                      <a:pt x="644" y="134"/>
                    </a:lnTo>
                    <a:lnTo>
                      <a:pt x="644" y="138"/>
                    </a:lnTo>
                    <a:lnTo>
                      <a:pt x="644" y="144"/>
                    </a:lnTo>
                    <a:lnTo>
                      <a:pt x="648" y="144"/>
                    </a:lnTo>
                    <a:lnTo>
                      <a:pt x="648" y="148"/>
                    </a:lnTo>
                    <a:lnTo>
                      <a:pt x="648" y="154"/>
                    </a:lnTo>
                    <a:lnTo>
                      <a:pt x="648" y="158"/>
                    </a:lnTo>
                    <a:lnTo>
                      <a:pt x="654" y="164"/>
                    </a:lnTo>
                    <a:lnTo>
                      <a:pt x="654" y="168"/>
                    </a:lnTo>
                    <a:lnTo>
                      <a:pt x="654" y="174"/>
                    </a:lnTo>
                    <a:lnTo>
                      <a:pt x="658" y="180"/>
                    </a:lnTo>
                    <a:lnTo>
                      <a:pt x="658" y="184"/>
                    </a:lnTo>
                    <a:lnTo>
                      <a:pt x="658" y="190"/>
                    </a:lnTo>
                    <a:lnTo>
                      <a:pt x="658" y="200"/>
                    </a:lnTo>
                    <a:lnTo>
                      <a:pt x="664" y="204"/>
                    </a:lnTo>
                    <a:lnTo>
                      <a:pt x="664" y="210"/>
                    </a:lnTo>
                    <a:lnTo>
                      <a:pt x="664" y="214"/>
                    </a:lnTo>
                    <a:lnTo>
                      <a:pt x="664" y="220"/>
                    </a:lnTo>
                    <a:lnTo>
                      <a:pt x="664" y="224"/>
                    </a:lnTo>
                    <a:lnTo>
                      <a:pt x="668" y="224"/>
                    </a:lnTo>
                    <a:lnTo>
                      <a:pt x="668" y="230"/>
                    </a:lnTo>
                    <a:lnTo>
                      <a:pt x="668" y="236"/>
                    </a:lnTo>
                    <a:lnTo>
                      <a:pt x="668" y="240"/>
                    </a:lnTo>
                    <a:lnTo>
                      <a:pt x="668" y="246"/>
                    </a:lnTo>
                    <a:lnTo>
                      <a:pt x="668" y="250"/>
                    </a:lnTo>
                    <a:lnTo>
                      <a:pt x="668" y="256"/>
                    </a:lnTo>
                    <a:lnTo>
                      <a:pt x="668" y="260"/>
                    </a:lnTo>
                    <a:lnTo>
                      <a:pt x="668" y="266"/>
                    </a:lnTo>
                    <a:lnTo>
                      <a:pt x="668" y="270"/>
                    </a:lnTo>
                    <a:lnTo>
                      <a:pt x="668" y="276"/>
                    </a:lnTo>
                    <a:lnTo>
                      <a:pt x="668" y="282"/>
                    </a:lnTo>
                    <a:lnTo>
                      <a:pt x="668" y="286"/>
                    </a:lnTo>
                    <a:lnTo>
                      <a:pt x="668" y="292"/>
                    </a:lnTo>
                    <a:lnTo>
                      <a:pt x="668" y="286"/>
                    </a:lnTo>
                    <a:lnTo>
                      <a:pt x="674" y="286"/>
                    </a:lnTo>
                    <a:lnTo>
                      <a:pt x="680" y="286"/>
                    </a:lnTo>
                    <a:lnTo>
                      <a:pt x="684" y="286"/>
                    </a:lnTo>
                    <a:lnTo>
                      <a:pt x="690" y="286"/>
                    </a:lnTo>
                    <a:lnTo>
                      <a:pt x="694" y="286"/>
                    </a:lnTo>
                    <a:lnTo>
                      <a:pt x="700" y="286"/>
                    </a:lnTo>
                    <a:lnTo>
                      <a:pt x="704" y="286"/>
                    </a:lnTo>
                    <a:lnTo>
                      <a:pt x="710" y="286"/>
                    </a:lnTo>
                    <a:lnTo>
                      <a:pt x="710" y="292"/>
                    </a:lnTo>
                    <a:lnTo>
                      <a:pt x="714" y="292"/>
                    </a:lnTo>
                    <a:lnTo>
                      <a:pt x="720" y="292"/>
                    </a:lnTo>
                    <a:lnTo>
                      <a:pt x="724" y="292"/>
                    </a:lnTo>
                    <a:lnTo>
                      <a:pt x="730" y="292"/>
                    </a:lnTo>
                    <a:lnTo>
                      <a:pt x="730" y="286"/>
                    </a:lnTo>
                    <a:lnTo>
                      <a:pt x="736" y="286"/>
                    </a:lnTo>
                    <a:lnTo>
                      <a:pt x="740" y="286"/>
                    </a:lnTo>
                    <a:lnTo>
                      <a:pt x="746" y="286"/>
                    </a:lnTo>
                    <a:lnTo>
                      <a:pt x="750" y="286"/>
                    </a:lnTo>
                    <a:lnTo>
                      <a:pt x="756" y="286"/>
                    </a:lnTo>
                    <a:lnTo>
                      <a:pt x="760" y="286"/>
                    </a:lnTo>
                    <a:lnTo>
                      <a:pt x="766" y="286"/>
                    </a:lnTo>
                    <a:lnTo>
                      <a:pt x="770" y="286"/>
                    </a:lnTo>
                    <a:lnTo>
                      <a:pt x="776" y="286"/>
                    </a:lnTo>
                    <a:lnTo>
                      <a:pt x="782" y="286"/>
                    </a:lnTo>
                    <a:lnTo>
                      <a:pt x="786" y="286"/>
                    </a:lnTo>
                    <a:lnTo>
                      <a:pt x="792" y="286"/>
                    </a:lnTo>
                    <a:lnTo>
                      <a:pt x="796" y="286"/>
                    </a:lnTo>
                    <a:lnTo>
                      <a:pt x="802" y="286"/>
                    </a:lnTo>
                    <a:lnTo>
                      <a:pt x="806" y="286"/>
                    </a:lnTo>
                    <a:lnTo>
                      <a:pt x="812" y="286"/>
                    </a:lnTo>
                    <a:lnTo>
                      <a:pt x="816" y="286"/>
                    </a:lnTo>
                    <a:lnTo>
                      <a:pt x="822" y="286"/>
                    </a:lnTo>
                    <a:lnTo>
                      <a:pt x="826" y="286"/>
                    </a:lnTo>
                    <a:lnTo>
                      <a:pt x="832" y="286"/>
                    </a:lnTo>
                    <a:lnTo>
                      <a:pt x="838" y="286"/>
                    </a:lnTo>
                    <a:lnTo>
                      <a:pt x="842" y="282"/>
                    </a:lnTo>
                    <a:lnTo>
                      <a:pt x="848" y="282"/>
                    </a:lnTo>
                    <a:lnTo>
                      <a:pt x="852" y="282"/>
                    </a:lnTo>
                    <a:lnTo>
                      <a:pt x="858" y="282"/>
                    </a:lnTo>
                    <a:lnTo>
                      <a:pt x="862" y="282"/>
                    </a:lnTo>
                    <a:lnTo>
                      <a:pt x="868" y="282"/>
                    </a:lnTo>
                    <a:lnTo>
                      <a:pt x="872" y="282"/>
                    </a:lnTo>
                    <a:lnTo>
                      <a:pt x="878" y="286"/>
                    </a:lnTo>
                    <a:lnTo>
                      <a:pt x="884" y="286"/>
                    </a:lnTo>
                    <a:lnTo>
                      <a:pt x="888" y="286"/>
                    </a:lnTo>
                    <a:lnTo>
                      <a:pt x="894" y="286"/>
                    </a:lnTo>
                    <a:lnTo>
                      <a:pt x="898" y="286"/>
                    </a:lnTo>
                    <a:lnTo>
                      <a:pt x="908" y="286"/>
                    </a:lnTo>
                    <a:lnTo>
                      <a:pt x="918" y="286"/>
                    </a:lnTo>
                    <a:lnTo>
                      <a:pt x="928" y="286"/>
                    </a:lnTo>
                    <a:lnTo>
                      <a:pt x="934" y="286"/>
                    </a:lnTo>
                    <a:lnTo>
                      <a:pt x="944" y="286"/>
                    </a:lnTo>
                    <a:lnTo>
                      <a:pt x="950" y="286"/>
                    </a:lnTo>
                    <a:lnTo>
                      <a:pt x="954" y="292"/>
                    </a:lnTo>
                    <a:lnTo>
                      <a:pt x="960" y="292"/>
                    </a:lnTo>
                    <a:lnTo>
                      <a:pt x="964" y="292"/>
                    </a:lnTo>
                    <a:lnTo>
                      <a:pt x="964" y="296"/>
                    </a:lnTo>
                    <a:lnTo>
                      <a:pt x="970" y="296"/>
                    </a:lnTo>
                    <a:lnTo>
                      <a:pt x="974" y="296"/>
                    </a:lnTo>
                    <a:lnTo>
                      <a:pt x="980" y="296"/>
                    </a:lnTo>
                    <a:lnTo>
                      <a:pt x="986" y="296"/>
                    </a:lnTo>
                    <a:lnTo>
                      <a:pt x="990" y="296"/>
                    </a:lnTo>
                    <a:lnTo>
                      <a:pt x="996" y="296"/>
                    </a:lnTo>
                    <a:lnTo>
                      <a:pt x="1000" y="296"/>
                    </a:lnTo>
                    <a:lnTo>
                      <a:pt x="1006" y="296"/>
                    </a:lnTo>
                    <a:lnTo>
                      <a:pt x="1010" y="296"/>
                    </a:lnTo>
                    <a:lnTo>
                      <a:pt x="1016" y="302"/>
                    </a:lnTo>
                    <a:lnTo>
                      <a:pt x="1020" y="302"/>
                    </a:lnTo>
                    <a:lnTo>
                      <a:pt x="1030" y="302"/>
                    </a:lnTo>
                    <a:lnTo>
                      <a:pt x="1042" y="302"/>
                    </a:lnTo>
                    <a:lnTo>
                      <a:pt x="1046" y="302"/>
                    </a:lnTo>
                    <a:lnTo>
                      <a:pt x="1046" y="306"/>
                    </a:lnTo>
                    <a:lnTo>
                      <a:pt x="1052" y="306"/>
                    </a:lnTo>
                    <a:lnTo>
                      <a:pt x="1056" y="306"/>
                    </a:lnTo>
                    <a:lnTo>
                      <a:pt x="1056" y="312"/>
                    </a:lnTo>
                    <a:lnTo>
                      <a:pt x="1062" y="312"/>
                    </a:lnTo>
                    <a:lnTo>
                      <a:pt x="1062" y="316"/>
                    </a:lnTo>
                    <a:lnTo>
                      <a:pt x="1066" y="322"/>
                    </a:lnTo>
                    <a:lnTo>
                      <a:pt x="1066" y="326"/>
                    </a:lnTo>
                    <a:lnTo>
                      <a:pt x="1066" y="332"/>
                    </a:lnTo>
                    <a:lnTo>
                      <a:pt x="1062" y="332"/>
                    </a:lnTo>
                    <a:lnTo>
                      <a:pt x="1062" y="338"/>
                    </a:lnTo>
                    <a:lnTo>
                      <a:pt x="1056" y="338"/>
                    </a:lnTo>
                    <a:lnTo>
                      <a:pt x="1052" y="342"/>
                    </a:lnTo>
                    <a:lnTo>
                      <a:pt x="1046" y="342"/>
                    </a:lnTo>
                    <a:lnTo>
                      <a:pt x="1042" y="342"/>
                    </a:lnTo>
                    <a:lnTo>
                      <a:pt x="1036" y="342"/>
                    </a:lnTo>
                    <a:lnTo>
                      <a:pt x="1030" y="342"/>
                    </a:lnTo>
                    <a:lnTo>
                      <a:pt x="1026" y="342"/>
                    </a:lnTo>
                    <a:lnTo>
                      <a:pt x="1020" y="342"/>
                    </a:lnTo>
                    <a:lnTo>
                      <a:pt x="1016" y="342"/>
                    </a:lnTo>
                    <a:lnTo>
                      <a:pt x="1016" y="338"/>
                    </a:lnTo>
                    <a:lnTo>
                      <a:pt x="1010" y="338"/>
                    </a:lnTo>
                    <a:lnTo>
                      <a:pt x="1006" y="338"/>
                    </a:lnTo>
                    <a:lnTo>
                      <a:pt x="1000" y="338"/>
                    </a:lnTo>
                    <a:lnTo>
                      <a:pt x="996" y="338"/>
                    </a:lnTo>
                    <a:lnTo>
                      <a:pt x="990" y="338"/>
                    </a:lnTo>
                    <a:lnTo>
                      <a:pt x="986" y="338"/>
                    </a:lnTo>
                    <a:lnTo>
                      <a:pt x="980" y="338"/>
                    </a:lnTo>
                    <a:lnTo>
                      <a:pt x="974" y="338"/>
                    </a:lnTo>
                    <a:lnTo>
                      <a:pt x="970" y="338"/>
                    </a:lnTo>
                    <a:lnTo>
                      <a:pt x="964" y="338"/>
                    </a:lnTo>
                    <a:lnTo>
                      <a:pt x="960" y="332"/>
                    </a:lnTo>
                    <a:lnTo>
                      <a:pt x="954" y="332"/>
                    </a:lnTo>
                    <a:lnTo>
                      <a:pt x="950" y="332"/>
                    </a:lnTo>
                    <a:lnTo>
                      <a:pt x="944" y="332"/>
                    </a:lnTo>
                    <a:lnTo>
                      <a:pt x="934" y="332"/>
                    </a:lnTo>
                    <a:lnTo>
                      <a:pt x="928" y="332"/>
                    </a:lnTo>
                    <a:lnTo>
                      <a:pt x="924" y="332"/>
                    </a:lnTo>
                    <a:lnTo>
                      <a:pt x="918" y="332"/>
                    </a:lnTo>
                    <a:lnTo>
                      <a:pt x="914" y="332"/>
                    </a:lnTo>
                    <a:lnTo>
                      <a:pt x="908" y="326"/>
                    </a:lnTo>
                    <a:lnTo>
                      <a:pt x="904" y="326"/>
                    </a:lnTo>
                    <a:lnTo>
                      <a:pt x="898" y="326"/>
                    </a:lnTo>
                    <a:lnTo>
                      <a:pt x="894" y="326"/>
                    </a:lnTo>
                    <a:lnTo>
                      <a:pt x="888" y="326"/>
                    </a:lnTo>
                    <a:lnTo>
                      <a:pt x="884" y="326"/>
                    </a:lnTo>
                    <a:lnTo>
                      <a:pt x="884" y="322"/>
                    </a:lnTo>
                    <a:lnTo>
                      <a:pt x="878" y="322"/>
                    </a:lnTo>
                    <a:lnTo>
                      <a:pt x="872" y="322"/>
                    </a:lnTo>
                    <a:lnTo>
                      <a:pt x="868" y="322"/>
                    </a:lnTo>
                    <a:lnTo>
                      <a:pt x="858" y="322"/>
                    </a:lnTo>
                    <a:lnTo>
                      <a:pt x="852" y="322"/>
                    </a:lnTo>
                    <a:lnTo>
                      <a:pt x="848" y="322"/>
                    </a:lnTo>
                    <a:lnTo>
                      <a:pt x="842" y="322"/>
                    </a:lnTo>
                    <a:lnTo>
                      <a:pt x="838" y="322"/>
                    </a:lnTo>
                    <a:lnTo>
                      <a:pt x="832" y="322"/>
                    </a:lnTo>
                    <a:lnTo>
                      <a:pt x="826" y="322"/>
                    </a:lnTo>
                    <a:lnTo>
                      <a:pt x="822" y="322"/>
                    </a:lnTo>
                    <a:lnTo>
                      <a:pt x="816" y="322"/>
                    </a:lnTo>
                    <a:lnTo>
                      <a:pt x="812" y="322"/>
                    </a:lnTo>
                    <a:lnTo>
                      <a:pt x="806" y="322"/>
                    </a:lnTo>
                    <a:lnTo>
                      <a:pt x="806" y="326"/>
                    </a:lnTo>
                    <a:lnTo>
                      <a:pt x="802" y="326"/>
                    </a:lnTo>
                    <a:lnTo>
                      <a:pt x="796" y="326"/>
                    </a:lnTo>
                    <a:lnTo>
                      <a:pt x="792" y="326"/>
                    </a:lnTo>
                    <a:lnTo>
                      <a:pt x="786" y="326"/>
                    </a:lnTo>
                    <a:lnTo>
                      <a:pt x="786" y="332"/>
                    </a:lnTo>
                    <a:lnTo>
                      <a:pt x="782" y="332"/>
                    </a:lnTo>
                    <a:lnTo>
                      <a:pt x="776" y="332"/>
                    </a:lnTo>
                    <a:lnTo>
                      <a:pt x="766" y="338"/>
                    </a:lnTo>
                    <a:lnTo>
                      <a:pt x="760" y="338"/>
                    </a:lnTo>
                    <a:lnTo>
                      <a:pt x="756" y="342"/>
                    </a:lnTo>
                    <a:lnTo>
                      <a:pt x="750" y="342"/>
                    </a:lnTo>
                    <a:lnTo>
                      <a:pt x="746" y="342"/>
                    </a:lnTo>
                    <a:lnTo>
                      <a:pt x="740" y="342"/>
                    </a:lnTo>
                    <a:lnTo>
                      <a:pt x="736" y="348"/>
                    </a:lnTo>
                    <a:lnTo>
                      <a:pt x="730" y="348"/>
                    </a:lnTo>
                    <a:lnTo>
                      <a:pt x="724" y="348"/>
                    </a:lnTo>
                    <a:lnTo>
                      <a:pt x="720" y="348"/>
                    </a:lnTo>
                    <a:lnTo>
                      <a:pt x="714" y="348"/>
                    </a:lnTo>
                    <a:lnTo>
                      <a:pt x="710" y="348"/>
                    </a:lnTo>
                    <a:lnTo>
                      <a:pt x="704" y="348"/>
                    </a:lnTo>
                    <a:lnTo>
                      <a:pt x="700" y="348"/>
                    </a:lnTo>
                    <a:lnTo>
                      <a:pt x="694" y="348"/>
                    </a:lnTo>
                    <a:lnTo>
                      <a:pt x="690" y="348"/>
                    </a:lnTo>
                    <a:lnTo>
                      <a:pt x="684" y="348"/>
                    </a:lnTo>
                    <a:lnTo>
                      <a:pt x="680" y="348"/>
                    </a:lnTo>
                    <a:lnTo>
                      <a:pt x="674" y="348"/>
                    </a:lnTo>
                    <a:lnTo>
                      <a:pt x="668" y="348"/>
                    </a:lnTo>
                    <a:lnTo>
                      <a:pt x="664" y="348"/>
                    </a:lnTo>
                    <a:lnTo>
                      <a:pt x="658" y="348"/>
                    </a:lnTo>
                    <a:lnTo>
                      <a:pt x="654" y="348"/>
                    </a:lnTo>
                    <a:lnTo>
                      <a:pt x="648" y="348"/>
                    </a:lnTo>
                    <a:lnTo>
                      <a:pt x="648" y="342"/>
                    </a:lnTo>
                    <a:lnTo>
                      <a:pt x="644" y="342"/>
                    </a:lnTo>
                    <a:lnTo>
                      <a:pt x="638" y="342"/>
                    </a:lnTo>
                    <a:lnTo>
                      <a:pt x="628" y="342"/>
                    </a:lnTo>
                    <a:lnTo>
                      <a:pt x="612" y="348"/>
                    </a:lnTo>
                    <a:lnTo>
                      <a:pt x="598" y="352"/>
                    </a:lnTo>
                    <a:lnTo>
                      <a:pt x="588" y="352"/>
                    </a:lnTo>
                    <a:lnTo>
                      <a:pt x="578" y="352"/>
                    </a:lnTo>
                    <a:lnTo>
                      <a:pt x="572" y="352"/>
                    </a:lnTo>
                    <a:lnTo>
                      <a:pt x="566" y="352"/>
                    </a:lnTo>
                    <a:lnTo>
                      <a:pt x="566" y="358"/>
                    </a:lnTo>
                    <a:lnTo>
                      <a:pt x="562" y="358"/>
                    </a:lnTo>
                    <a:lnTo>
                      <a:pt x="556" y="358"/>
                    </a:lnTo>
                    <a:lnTo>
                      <a:pt x="556" y="362"/>
                    </a:lnTo>
                    <a:lnTo>
                      <a:pt x="556" y="368"/>
                    </a:lnTo>
                    <a:lnTo>
                      <a:pt x="552" y="368"/>
                    </a:lnTo>
                    <a:lnTo>
                      <a:pt x="546" y="368"/>
                    </a:lnTo>
                    <a:lnTo>
                      <a:pt x="546" y="372"/>
                    </a:lnTo>
                    <a:lnTo>
                      <a:pt x="542" y="378"/>
                    </a:lnTo>
                    <a:lnTo>
                      <a:pt x="10" y="148"/>
                    </a:ln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178" name="Freeform 1745"/>
              <p:cNvSpPr>
                <a:spLocks/>
              </p:cNvSpPr>
              <p:nvPr/>
            </p:nvSpPr>
            <p:spPr bwMode="auto">
              <a:xfrm>
                <a:off x="2526" y="2694"/>
                <a:ext cx="682" cy="250"/>
              </a:xfrm>
              <a:custGeom>
                <a:avLst/>
                <a:gdLst>
                  <a:gd name="T0" fmla="*/ 96 w 682"/>
                  <a:gd name="T1" fmla="*/ 10 h 250"/>
                  <a:gd name="T2" fmla="*/ 80 w 682"/>
                  <a:gd name="T3" fmla="*/ 24 h 250"/>
                  <a:gd name="T4" fmla="*/ 70 w 682"/>
                  <a:gd name="T5" fmla="*/ 46 h 250"/>
                  <a:gd name="T6" fmla="*/ 60 w 682"/>
                  <a:gd name="T7" fmla="*/ 60 h 250"/>
                  <a:gd name="T8" fmla="*/ 46 w 682"/>
                  <a:gd name="T9" fmla="*/ 80 h 250"/>
                  <a:gd name="T10" fmla="*/ 34 w 682"/>
                  <a:gd name="T11" fmla="*/ 96 h 250"/>
                  <a:gd name="T12" fmla="*/ 24 w 682"/>
                  <a:gd name="T13" fmla="*/ 116 h 250"/>
                  <a:gd name="T14" fmla="*/ 14 w 682"/>
                  <a:gd name="T15" fmla="*/ 138 h 250"/>
                  <a:gd name="T16" fmla="*/ 10 w 682"/>
                  <a:gd name="T17" fmla="*/ 158 h 250"/>
                  <a:gd name="T18" fmla="*/ 4 w 682"/>
                  <a:gd name="T19" fmla="*/ 178 h 250"/>
                  <a:gd name="T20" fmla="*/ 0 w 682"/>
                  <a:gd name="T21" fmla="*/ 198 h 250"/>
                  <a:gd name="T22" fmla="*/ 14 w 682"/>
                  <a:gd name="T23" fmla="*/ 214 h 250"/>
                  <a:gd name="T24" fmla="*/ 40 w 682"/>
                  <a:gd name="T25" fmla="*/ 214 h 250"/>
                  <a:gd name="T26" fmla="*/ 66 w 682"/>
                  <a:gd name="T27" fmla="*/ 214 h 250"/>
                  <a:gd name="T28" fmla="*/ 90 w 682"/>
                  <a:gd name="T29" fmla="*/ 214 h 250"/>
                  <a:gd name="T30" fmla="*/ 116 w 682"/>
                  <a:gd name="T31" fmla="*/ 208 h 250"/>
                  <a:gd name="T32" fmla="*/ 136 w 682"/>
                  <a:gd name="T33" fmla="*/ 204 h 250"/>
                  <a:gd name="T34" fmla="*/ 158 w 682"/>
                  <a:gd name="T35" fmla="*/ 194 h 250"/>
                  <a:gd name="T36" fmla="*/ 172 w 682"/>
                  <a:gd name="T37" fmla="*/ 178 h 250"/>
                  <a:gd name="T38" fmla="*/ 192 w 682"/>
                  <a:gd name="T39" fmla="*/ 172 h 250"/>
                  <a:gd name="T40" fmla="*/ 214 w 682"/>
                  <a:gd name="T41" fmla="*/ 168 h 250"/>
                  <a:gd name="T42" fmla="*/ 224 w 682"/>
                  <a:gd name="T43" fmla="*/ 182 h 250"/>
                  <a:gd name="T44" fmla="*/ 234 w 682"/>
                  <a:gd name="T45" fmla="*/ 198 h 250"/>
                  <a:gd name="T46" fmla="*/ 218 w 682"/>
                  <a:gd name="T47" fmla="*/ 214 h 250"/>
                  <a:gd name="T48" fmla="*/ 198 w 682"/>
                  <a:gd name="T49" fmla="*/ 228 h 250"/>
                  <a:gd name="T50" fmla="*/ 188 w 682"/>
                  <a:gd name="T51" fmla="*/ 244 h 250"/>
                  <a:gd name="T52" fmla="*/ 208 w 682"/>
                  <a:gd name="T53" fmla="*/ 250 h 250"/>
                  <a:gd name="T54" fmla="*/ 234 w 682"/>
                  <a:gd name="T55" fmla="*/ 244 h 250"/>
                  <a:gd name="T56" fmla="*/ 254 w 682"/>
                  <a:gd name="T57" fmla="*/ 234 h 250"/>
                  <a:gd name="T58" fmla="*/ 270 w 682"/>
                  <a:gd name="T59" fmla="*/ 224 h 250"/>
                  <a:gd name="T60" fmla="*/ 280 w 682"/>
                  <a:gd name="T61" fmla="*/ 214 h 250"/>
                  <a:gd name="T62" fmla="*/ 306 w 682"/>
                  <a:gd name="T63" fmla="*/ 214 h 250"/>
                  <a:gd name="T64" fmla="*/ 336 w 682"/>
                  <a:gd name="T65" fmla="*/ 214 h 250"/>
                  <a:gd name="T66" fmla="*/ 366 w 682"/>
                  <a:gd name="T67" fmla="*/ 214 h 250"/>
                  <a:gd name="T68" fmla="*/ 392 w 682"/>
                  <a:gd name="T69" fmla="*/ 204 h 250"/>
                  <a:gd name="T70" fmla="*/ 408 w 682"/>
                  <a:gd name="T71" fmla="*/ 194 h 250"/>
                  <a:gd name="T72" fmla="*/ 428 w 682"/>
                  <a:gd name="T73" fmla="*/ 182 h 250"/>
                  <a:gd name="T74" fmla="*/ 432 w 682"/>
                  <a:gd name="T75" fmla="*/ 162 h 250"/>
                  <a:gd name="T76" fmla="*/ 442 w 682"/>
                  <a:gd name="T77" fmla="*/ 182 h 250"/>
                  <a:gd name="T78" fmla="*/ 464 w 682"/>
                  <a:gd name="T79" fmla="*/ 198 h 250"/>
                  <a:gd name="T80" fmla="*/ 484 w 682"/>
                  <a:gd name="T81" fmla="*/ 204 h 250"/>
                  <a:gd name="T82" fmla="*/ 478 w 682"/>
                  <a:gd name="T83" fmla="*/ 208 h 250"/>
                  <a:gd name="T84" fmla="*/ 464 w 682"/>
                  <a:gd name="T85" fmla="*/ 218 h 250"/>
                  <a:gd name="T86" fmla="*/ 442 w 682"/>
                  <a:gd name="T87" fmla="*/ 224 h 250"/>
                  <a:gd name="T88" fmla="*/ 442 w 682"/>
                  <a:gd name="T89" fmla="*/ 244 h 250"/>
                  <a:gd name="T90" fmla="*/ 468 w 682"/>
                  <a:gd name="T91" fmla="*/ 250 h 250"/>
                  <a:gd name="T92" fmla="*/ 494 w 682"/>
                  <a:gd name="T93" fmla="*/ 250 h 250"/>
                  <a:gd name="T94" fmla="*/ 520 w 682"/>
                  <a:gd name="T95" fmla="*/ 250 h 250"/>
                  <a:gd name="T96" fmla="*/ 544 w 682"/>
                  <a:gd name="T97" fmla="*/ 244 h 250"/>
                  <a:gd name="T98" fmla="*/ 570 w 682"/>
                  <a:gd name="T99" fmla="*/ 240 h 250"/>
                  <a:gd name="T100" fmla="*/ 586 w 682"/>
                  <a:gd name="T101" fmla="*/ 228 h 250"/>
                  <a:gd name="T102" fmla="*/ 612 w 682"/>
                  <a:gd name="T103" fmla="*/ 228 h 250"/>
                  <a:gd name="T104" fmla="*/ 632 w 682"/>
                  <a:gd name="T105" fmla="*/ 224 h 250"/>
                  <a:gd name="T106" fmla="*/ 646 w 682"/>
                  <a:gd name="T107" fmla="*/ 214 h 250"/>
                  <a:gd name="T108" fmla="*/ 668 w 682"/>
                  <a:gd name="T109" fmla="*/ 204 h 250"/>
                  <a:gd name="T110" fmla="*/ 678 w 682"/>
                  <a:gd name="T111" fmla="*/ 188 h 25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2"/>
                  <a:gd name="T169" fmla="*/ 0 h 250"/>
                  <a:gd name="T170" fmla="*/ 682 w 682"/>
                  <a:gd name="T171" fmla="*/ 250 h 25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2" h="250">
                    <a:moveTo>
                      <a:pt x="106" y="0"/>
                    </a:moveTo>
                    <a:lnTo>
                      <a:pt x="106" y="4"/>
                    </a:lnTo>
                    <a:lnTo>
                      <a:pt x="102" y="4"/>
                    </a:lnTo>
                    <a:lnTo>
                      <a:pt x="102" y="10"/>
                    </a:lnTo>
                    <a:lnTo>
                      <a:pt x="96" y="10"/>
                    </a:lnTo>
                    <a:lnTo>
                      <a:pt x="96" y="14"/>
                    </a:lnTo>
                    <a:lnTo>
                      <a:pt x="90" y="14"/>
                    </a:lnTo>
                    <a:lnTo>
                      <a:pt x="86" y="20"/>
                    </a:lnTo>
                    <a:lnTo>
                      <a:pt x="80" y="20"/>
                    </a:lnTo>
                    <a:lnTo>
                      <a:pt x="80" y="24"/>
                    </a:lnTo>
                    <a:lnTo>
                      <a:pt x="76" y="24"/>
                    </a:lnTo>
                    <a:lnTo>
                      <a:pt x="76" y="30"/>
                    </a:lnTo>
                    <a:lnTo>
                      <a:pt x="70" y="36"/>
                    </a:lnTo>
                    <a:lnTo>
                      <a:pt x="70" y="40"/>
                    </a:lnTo>
                    <a:lnTo>
                      <a:pt x="70" y="46"/>
                    </a:lnTo>
                    <a:lnTo>
                      <a:pt x="66" y="46"/>
                    </a:lnTo>
                    <a:lnTo>
                      <a:pt x="66" y="50"/>
                    </a:lnTo>
                    <a:lnTo>
                      <a:pt x="66" y="56"/>
                    </a:lnTo>
                    <a:lnTo>
                      <a:pt x="60" y="56"/>
                    </a:lnTo>
                    <a:lnTo>
                      <a:pt x="60" y="60"/>
                    </a:lnTo>
                    <a:lnTo>
                      <a:pt x="56" y="66"/>
                    </a:lnTo>
                    <a:lnTo>
                      <a:pt x="50" y="70"/>
                    </a:lnTo>
                    <a:lnTo>
                      <a:pt x="50" y="76"/>
                    </a:lnTo>
                    <a:lnTo>
                      <a:pt x="46" y="76"/>
                    </a:lnTo>
                    <a:lnTo>
                      <a:pt x="46" y="80"/>
                    </a:lnTo>
                    <a:lnTo>
                      <a:pt x="40" y="80"/>
                    </a:lnTo>
                    <a:lnTo>
                      <a:pt x="40" y="86"/>
                    </a:lnTo>
                    <a:lnTo>
                      <a:pt x="40" y="92"/>
                    </a:lnTo>
                    <a:lnTo>
                      <a:pt x="34" y="92"/>
                    </a:lnTo>
                    <a:lnTo>
                      <a:pt x="34" y="96"/>
                    </a:lnTo>
                    <a:lnTo>
                      <a:pt x="30" y="102"/>
                    </a:lnTo>
                    <a:lnTo>
                      <a:pt x="30" y="106"/>
                    </a:lnTo>
                    <a:lnTo>
                      <a:pt x="24" y="106"/>
                    </a:lnTo>
                    <a:lnTo>
                      <a:pt x="24" y="112"/>
                    </a:lnTo>
                    <a:lnTo>
                      <a:pt x="24" y="116"/>
                    </a:lnTo>
                    <a:lnTo>
                      <a:pt x="20" y="116"/>
                    </a:lnTo>
                    <a:lnTo>
                      <a:pt x="20" y="122"/>
                    </a:lnTo>
                    <a:lnTo>
                      <a:pt x="14" y="126"/>
                    </a:lnTo>
                    <a:lnTo>
                      <a:pt x="14" y="132"/>
                    </a:lnTo>
                    <a:lnTo>
                      <a:pt x="14" y="138"/>
                    </a:lnTo>
                    <a:lnTo>
                      <a:pt x="10" y="138"/>
                    </a:lnTo>
                    <a:lnTo>
                      <a:pt x="10" y="142"/>
                    </a:lnTo>
                    <a:lnTo>
                      <a:pt x="10" y="148"/>
                    </a:lnTo>
                    <a:lnTo>
                      <a:pt x="10" y="152"/>
                    </a:lnTo>
                    <a:lnTo>
                      <a:pt x="10" y="158"/>
                    </a:lnTo>
                    <a:lnTo>
                      <a:pt x="10" y="162"/>
                    </a:lnTo>
                    <a:lnTo>
                      <a:pt x="4" y="162"/>
                    </a:lnTo>
                    <a:lnTo>
                      <a:pt x="4" y="168"/>
                    </a:lnTo>
                    <a:lnTo>
                      <a:pt x="4" y="172"/>
                    </a:lnTo>
                    <a:lnTo>
                      <a:pt x="4" y="178"/>
                    </a:lnTo>
                    <a:lnTo>
                      <a:pt x="0" y="178"/>
                    </a:lnTo>
                    <a:lnTo>
                      <a:pt x="0" y="182"/>
                    </a:lnTo>
                    <a:lnTo>
                      <a:pt x="0" y="188"/>
                    </a:lnTo>
                    <a:lnTo>
                      <a:pt x="0" y="194"/>
                    </a:lnTo>
                    <a:lnTo>
                      <a:pt x="0" y="198"/>
                    </a:lnTo>
                    <a:lnTo>
                      <a:pt x="0" y="204"/>
                    </a:lnTo>
                    <a:lnTo>
                      <a:pt x="4" y="208"/>
                    </a:lnTo>
                    <a:lnTo>
                      <a:pt x="10" y="208"/>
                    </a:lnTo>
                    <a:lnTo>
                      <a:pt x="10" y="214"/>
                    </a:lnTo>
                    <a:lnTo>
                      <a:pt x="14" y="214"/>
                    </a:lnTo>
                    <a:lnTo>
                      <a:pt x="20" y="214"/>
                    </a:lnTo>
                    <a:lnTo>
                      <a:pt x="24" y="214"/>
                    </a:lnTo>
                    <a:lnTo>
                      <a:pt x="30" y="214"/>
                    </a:lnTo>
                    <a:lnTo>
                      <a:pt x="34" y="214"/>
                    </a:lnTo>
                    <a:lnTo>
                      <a:pt x="40" y="214"/>
                    </a:lnTo>
                    <a:lnTo>
                      <a:pt x="46" y="214"/>
                    </a:lnTo>
                    <a:lnTo>
                      <a:pt x="50" y="214"/>
                    </a:lnTo>
                    <a:lnTo>
                      <a:pt x="56" y="214"/>
                    </a:lnTo>
                    <a:lnTo>
                      <a:pt x="60" y="214"/>
                    </a:lnTo>
                    <a:lnTo>
                      <a:pt x="66" y="214"/>
                    </a:lnTo>
                    <a:lnTo>
                      <a:pt x="70" y="214"/>
                    </a:lnTo>
                    <a:lnTo>
                      <a:pt x="76" y="214"/>
                    </a:lnTo>
                    <a:lnTo>
                      <a:pt x="80" y="214"/>
                    </a:lnTo>
                    <a:lnTo>
                      <a:pt x="86" y="214"/>
                    </a:lnTo>
                    <a:lnTo>
                      <a:pt x="90" y="214"/>
                    </a:lnTo>
                    <a:lnTo>
                      <a:pt x="90" y="208"/>
                    </a:lnTo>
                    <a:lnTo>
                      <a:pt x="96" y="208"/>
                    </a:lnTo>
                    <a:lnTo>
                      <a:pt x="102" y="208"/>
                    </a:lnTo>
                    <a:lnTo>
                      <a:pt x="106" y="208"/>
                    </a:lnTo>
                    <a:lnTo>
                      <a:pt x="116" y="208"/>
                    </a:lnTo>
                    <a:lnTo>
                      <a:pt x="122" y="208"/>
                    </a:lnTo>
                    <a:lnTo>
                      <a:pt x="126" y="208"/>
                    </a:lnTo>
                    <a:lnTo>
                      <a:pt x="132" y="208"/>
                    </a:lnTo>
                    <a:lnTo>
                      <a:pt x="132" y="204"/>
                    </a:lnTo>
                    <a:lnTo>
                      <a:pt x="136" y="204"/>
                    </a:lnTo>
                    <a:lnTo>
                      <a:pt x="142" y="204"/>
                    </a:lnTo>
                    <a:lnTo>
                      <a:pt x="142" y="198"/>
                    </a:lnTo>
                    <a:lnTo>
                      <a:pt x="148" y="198"/>
                    </a:lnTo>
                    <a:lnTo>
                      <a:pt x="152" y="198"/>
                    </a:lnTo>
                    <a:lnTo>
                      <a:pt x="158" y="194"/>
                    </a:lnTo>
                    <a:lnTo>
                      <a:pt x="162" y="188"/>
                    </a:lnTo>
                    <a:lnTo>
                      <a:pt x="168" y="188"/>
                    </a:lnTo>
                    <a:lnTo>
                      <a:pt x="168" y="182"/>
                    </a:lnTo>
                    <a:lnTo>
                      <a:pt x="172" y="182"/>
                    </a:lnTo>
                    <a:lnTo>
                      <a:pt x="172" y="178"/>
                    </a:lnTo>
                    <a:lnTo>
                      <a:pt x="178" y="178"/>
                    </a:lnTo>
                    <a:lnTo>
                      <a:pt x="182" y="178"/>
                    </a:lnTo>
                    <a:lnTo>
                      <a:pt x="182" y="172"/>
                    </a:lnTo>
                    <a:lnTo>
                      <a:pt x="188" y="172"/>
                    </a:lnTo>
                    <a:lnTo>
                      <a:pt x="192" y="172"/>
                    </a:lnTo>
                    <a:lnTo>
                      <a:pt x="198" y="172"/>
                    </a:lnTo>
                    <a:lnTo>
                      <a:pt x="198" y="168"/>
                    </a:lnTo>
                    <a:lnTo>
                      <a:pt x="204" y="168"/>
                    </a:lnTo>
                    <a:lnTo>
                      <a:pt x="208" y="168"/>
                    </a:lnTo>
                    <a:lnTo>
                      <a:pt x="214" y="168"/>
                    </a:lnTo>
                    <a:lnTo>
                      <a:pt x="214" y="172"/>
                    </a:lnTo>
                    <a:lnTo>
                      <a:pt x="218" y="172"/>
                    </a:lnTo>
                    <a:lnTo>
                      <a:pt x="218" y="178"/>
                    </a:lnTo>
                    <a:lnTo>
                      <a:pt x="224" y="178"/>
                    </a:lnTo>
                    <a:lnTo>
                      <a:pt x="224" y="182"/>
                    </a:lnTo>
                    <a:lnTo>
                      <a:pt x="224" y="188"/>
                    </a:lnTo>
                    <a:lnTo>
                      <a:pt x="228" y="188"/>
                    </a:lnTo>
                    <a:lnTo>
                      <a:pt x="228" y="194"/>
                    </a:lnTo>
                    <a:lnTo>
                      <a:pt x="228" y="198"/>
                    </a:lnTo>
                    <a:lnTo>
                      <a:pt x="234" y="198"/>
                    </a:lnTo>
                    <a:lnTo>
                      <a:pt x="234" y="204"/>
                    </a:lnTo>
                    <a:lnTo>
                      <a:pt x="228" y="204"/>
                    </a:lnTo>
                    <a:lnTo>
                      <a:pt x="228" y="208"/>
                    </a:lnTo>
                    <a:lnTo>
                      <a:pt x="224" y="208"/>
                    </a:lnTo>
                    <a:lnTo>
                      <a:pt x="218" y="214"/>
                    </a:lnTo>
                    <a:lnTo>
                      <a:pt x="214" y="218"/>
                    </a:lnTo>
                    <a:lnTo>
                      <a:pt x="208" y="218"/>
                    </a:lnTo>
                    <a:lnTo>
                      <a:pt x="208" y="224"/>
                    </a:lnTo>
                    <a:lnTo>
                      <a:pt x="204" y="224"/>
                    </a:lnTo>
                    <a:lnTo>
                      <a:pt x="198" y="228"/>
                    </a:lnTo>
                    <a:lnTo>
                      <a:pt x="192" y="228"/>
                    </a:lnTo>
                    <a:lnTo>
                      <a:pt x="192" y="234"/>
                    </a:lnTo>
                    <a:lnTo>
                      <a:pt x="188" y="234"/>
                    </a:lnTo>
                    <a:lnTo>
                      <a:pt x="188" y="240"/>
                    </a:lnTo>
                    <a:lnTo>
                      <a:pt x="188" y="244"/>
                    </a:lnTo>
                    <a:lnTo>
                      <a:pt x="192" y="244"/>
                    </a:lnTo>
                    <a:lnTo>
                      <a:pt x="198" y="244"/>
                    </a:lnTo>
                    <a:lnTo>
                      <a:pt x="198" y="250"/>
                    </a:lnTo>
                    <a:lnTo>
                      <a:pt x="204" y="250"/>
                    </a:lnTo>
                    <a:lnTo>
                      <a:pt x="208" y="250"/>
                    </a:lnTo>
                    <a:lnTo>
                      <a:pt x="218" y="250"/>
                    </a:lnTo>
                    <a:lnTo>
                      <a:pt x="224" y="250"/>
                    </a:lnTo>
                    <a:lnTo>
                      <a:pt x="228" y="250"/>
                    </a:lnTo>
                    <a:lnTo>
                      <a:pt x="234" y="250"/>
                    </a:lnTo>
                    <a:lnTo>
                      <a:pt x="234" y="244"/>
                    </a:lnTo>
                    <a:lnTo>
                      <a:pt x="238" y="244"/>
                    </a:lnTo>
                    <a:lnTo>
                      <a:pt x="244" y="240"/>
                    </a:lnTo>
                    <a:lnTo>
                      <a:pt x="250" y="240"/>
                    </a:lnTo>
                    <a:lnTo>
                      <a:pt x="250" y="234"/>
                    </a:lnTo>
                    <a:lnTo>
                      <a:pt x="254" y="234"/>
                    </a:lnTo>
                    <a:lnTo>
                      <a:pt x="260" y="234"/>
                    </a:lnTo>
                    <a:lnTo>
                      <a:pt x="260" y="228"/>
                    </a:lnTo>
                    <a:lnTo>
                      <a:pt x="264" y="228"/>
                    </a:lnTo>
                    <a:lnTo>
                      <a:pt x="264" y="224"/>
                    </a:lnTo>
                    <a:lnTo>
                      <a:pt x="270" y="224"/>
                    </a:lnTo>
                    <a:lnTo>
                      <a:pt x="270" y="218"/>
                    </a:lnTo>
                    <a:lnTo>
                      <a:pt x="270" y="214"/>
                    </a:lnTo>
                    <a:lnTo>
                      <a:pt x="274" y="214"/>
                    </a:lnTo>
                    <a:lnTo>
                      <a:pt x="274" y="208"/>
                    </a:lnTo>
                    <a:lnTo>
                      <a:pt x="280" y="214"/>
                    </a:lnTo>
                    <a:lnTo>
                      <a:pt x="284" y="214"/>
                    </a:lnTo>
                    <a:lnTo>
                      <a:pt x="290" y="214"/>
                    </a:lnTo>
                    <a:lnTo>
                      <a:pt x="294" y="214"/>
                    </a:lnTo>
                    <a:lnTo>
                      <a:pt x="300" y="214"/>
                    </a:lnTo>
                    <a:lnTo>
                      <a:pt x="306" y="214"/>
                    </a:lnTo>
                    <a:lnTo>
                      <a:pt x="310" y="214"/>
                    </a:lnTo>
                    <a:lnTo>
                      <a:pt x="316" y="214"/>
                    </a:lnTo>
                    <a:lnTo>
                      <a:pt x="320" y="214"/>
                    </a:lnTo>
                    <a:lnTo>
                      <a:pt x="330" y="214"/>
                    </a:lnTo>
                    <a:lnTo>
                      <a:pt x="336" y="214"/>
                    </a:lnTo>
                    <a:lnTo>
                      <a:pt x="346" y="214"/>
                    </a:lnTo>
                    <a:lnTo>
                      <a:pt x="352" y="214"/>
                    </a:lnTo>
                    <a:lnTo>
                      <a:pt x="356" y="214"/>
                    </a:lnTo>
                    <a:lnTo>
                      <a:pt x="362" y="214"/>
                    </a:lnTo>
                    <a:lnTo>
                      <a:pt x="366" y="214"/>
                    </a:lnTo>
                    <a:lnTo>
                      <a:pt x="372" y="208"/>
                    </a:lnTo>
                    <a:lnTo>
                      <a:pt x="376" y="208"/>
                    </a:lnTo>
                    <a:lnTo>
                      <a:pt x="382" y="208"/>
                    </a:lnTo>
                    <a:lnTo>
                      <a:pt x="382" y="204"/>
                    </a:lnTo>
                    <a:lnTo>
                      <a:pt x="392" y="204"/>
                    </a:lnTo>
                    <a:lnTo>
                      <a:pt x="396" y="204"/>
                    </a:lnTo>
                    <a:lnTo>
                      <a:pt x="396" y="198"/>
                    </a:lnTo>
                    <a:lnTo>
                      <a:pt x="402" y="198"/>
                    </a:lnTo>
                    <a:lnTo>
                      <a:pt x="408" y="198"/>
                    </a:lnTo>
                    <a:lnTo>
                      <a:pt x="408" y="194"/>
                    </a:lnTo>
                    <a:lnTo>
                      <a:pt x="412" y="194"/>
                    </a:lnTo>
                    <a:lnTo>
                      <a:pt x="418" y="188"/>
                    </a:lnTo>
                    <a:lnTo>
                      <a:pt x="422" y="188"/>
                    </a:lnTo>
                    <a:lnTo>
                      <a:pt x="422" y="182"/>
                    </a:lnTo>
                    <a:lnTo>
                      <a:pt x="428" y="182"/>
                    </a:lnTo>
                    <a:lnTo>
                      <a:pt x="428" y="178"/>
                    </a:lnTo>
                    <a:lnTo>
                      <a:pt x="428" y="172"/>
                    </a:lnTo>
                    <a:lnTo>
                      <a:pt x="432" y="172"/>
                    </a:lnTo>
                    <a:lnTo>
                      <a:pt x="432" y="168"/>
                    </a:lnTo>
                    <a:lnTo>
                      <a:pt x="432" y="162"/>
                    </a:lnTo>
                    <a:lnTo>
                      <a:pt x="432" y="168"/>
                    </a:lnTo>
                    <a:lnTo>
                      <a:pt x="432" y="172"/>
                    </a:lnTo>
                    <a:lnTo>
                      <a:pt x="438" y="178"/>
                    </a:lnTo>
                    <a:lnTo>
                      <a:pt x="438" y="182"/>
                    </a:lnTo>
                    <a:lnTo>
                      <a:pt x="442" y="182"/>
                    </a:lnTo>
                    <a:lnTo>
                      <a:pt x="442" y="188"/>
                    </a:lnTo>
                    <a:lnTo>
                      <a:pt x="448" y="188"/>
                    </a:lnTo>
                    <a:lnTo>
                      <a:pt x="454" y="194"/>
                    </a:lnTo>
                    <a:lnTo>
                      <a:pt x="458" y="194"/>
                    </a:lnTo>
                    <a:lnTo>
                      <a:pt x="464" y="198"/>
                    </a:lnTo>
                    <a:lnTo>
                      <a:pt x="468" y="198"/>
                    </a:lnTo>
                    <a:lnTo>
                      <a:pt x="474" y="198"/>
                    </a:lnTo>
                    <a:lnTo>
                      <a:pt x="478" y="198"/>
                    </a:lnTo>
                    <a:lnTo>
                      <a:pt x="484" y="198"/>
                    </a:lnTo>
                    <a:lnTo>
                      <a:pt x="484" y="204"/>
                    </a:lnTo>
                    <a:lnTo>
                      <a:pt x="488" y="204"/>
                    </a:lnTo>
                    <a:lnTo>
                      <a:pt x="494" y="204"/>
                    </a:lnTo>
                    <a:lnTo>
                      <a:pt x="488" y="204"/>
                    </a:lnTo>
                    <a:lnTo>
                      <a:pt x="484" y="208"/>
                    </a:lnTo>
                    <a:lnTo>
                      <a:pt x="478" y="208"/>
                    </a:lnTo>
                    <a:lnTo>
                      <a:pt x="478" y="214"/>
                    </a:lnTo>
                    <a:lnTo>
                      <a:pt x="474" y="214"/>
                    </a:lnTo>
                    <a:lnTo>
                      <a:pt x="474" y="218"/>
                    </a:lnTo>
                    <a:lnTo>
                      <a:pt x="468" y="218"/>
                    </a:lnTo>
                    <a:lnTo>
                      <a:pt x="464" y="218"/>
                    </a:lnTo>
                    <a:lnTo>
                      <a:pt x="458" y="218"/>
                    </a:lnTo>
                    <a:lnTo>
                      <a:pt x="454" y="218"/>
                    </a:lnTo>
                    <a:lnTo>
                      <a:pt x="454" y="224"/>
                    </a:lnTo>
                    <a:lnTo>
                      <a:pt x="448" y="224"/>
                    </a:lnTo>
                    <a:lnTo>
                      <a:pt x="442" y="224"/>
                    </a:lnTo>
                    <a:lnTo>
                      <a:pt x="442" y="228"/>
                    </a:lnTo>
                    <a:lnTo>
                      <a:pt x="438" y="228"/>
                    </a:lnTo>
                    <a:lnTo>
                      <a:pt x="438" y="234"/>
                    </a:lnTo>
                    <a:lnTo>
                      <a:pt x="438" y="240"/>
                    </a:lnTo>
                    <a:lnTo>
                      <a:pt x="442" y="244"/>
                    </a:lnTo>
                    <a:lnTo>
                      <a:pt x="448" y="244"/>
                    </a:lnTo>
                    <a:lnTo>
                      <a:pt x="454" y="244"/>
                    </a:lnTo>
                    <a:lnTo>
                      <a:pt x="454" y="250"/>
                    </a:lnTo>
                    <a:lnTo>
                      <a:pt x="464" y="250"/>
                    </a:lnTo>
                    <a:lnTo>
                      <a:pt x="468" y="250"/>
                    </a:lnTo>
                    <a:lnTo>
                      <a:pt x="474" y="250"/>
                    </a:lnTo>
                    <a:lnTo>
                      <a:pt x="478" y="250"/>
                    </a:lnTo>
                    <a:lnTo>
                      <a:pt x="484" y="250"/>
                    </a:lnTo>
                    <a:lnTo>
                      <a:pt x="488" y="250"/>
                    </a:lnTo>
                    <a:lnTo>
                      <a:pt x="494" y="250"/>
                    </a:lnTo>
                    <a:lnTo>
                      <a:pt x="498" y="250"/>
                    </a:lnTo>
                    <a:lnTo>
                      <a:pt x="504" y="250"/>
                    </a:lnTo>
                    <a:lnTo>
                      <a:pt x="510" y="250"/>
                    </a:lnTo>
                    <a:lnTo>
                      <a:pt x="514" y="250"/>
                    </a:lnTo>
                    <a:lnTo>
                      <a:pt x="520" y="250"/>
                    </a:lnTo>
                    <a:lnTo>
                      <a:pt x="524" y="244"/>
                    </a:lnTo>
                    <a:lnTo>
                      <a:pt x="530" y="244"/>
                    </a:lnTo>
                    <a:lnTo>
                      <a:pt x="534" y="244"/>
                    </a:lnTo>
                    <a:lnTo>
                      <a:pt x="540" y="244"/>
                    </a:lnTo>
                    <a:lnTo>
                      <a:pt x="544" y="244"/>
                    </a:lnTo>
                    <a:lnTo>
                      <a:pt x="550" y="240"/>
                    </a:lnTo>
                    <a:lnTo>
                      <a:pt x="556" y="240"/>
                    </a:lnTo>
                    <a:lnTo>
                      <a:pt x="560" y="240"/>
                    </a:lnTo>
                    <a:lnTo>
                      <a:pt x="566" y="240"/>
                    </a:lnTo>
                    <a:lnTo>
                      <a:pt x="570" y="240"/>
                    </a:lnTo>
                    <a:lnTo>
                      <a:pt x="570" y="234"/>
                    </a:lnTo>
                    <a:lnTo>
                      <a:pt x="576" y="234"/>
                    </a:lnTo>
                    <a:lnTo>
                      <a:pt x="580" y="234"/>
                    </a:lnTo>
                    <a:lnTo>
                      <a:pt x="586" y="234"/>
                    </a:lnTo>
                    <a:lnTo>
                      <a:pt x="586" y="228"/>
                    </a:lnTo>
                    <a:lnTo>
                      <a:pt x="590" y="228"/>
                    </a:lnTo>
                    <a:lnTo>
                      <a:pt x="596" y="228"/>
                    </a:lnTo>
                    <a:lnTo>
                      <a:pt x="600" y="228"/>
                    </a:lnTo>
                    <a:lnTo>
                      <a:pt x="606" y="228"/>
                    </a:lnTo>
                    <a:lnTo>
                      <a:pt x="612" y="228"/>
                    </a:lnTo>
                    <a:lnTo>
                      <a:pt x="616" y="228"/>
                    </a:lnTo>
                    <a:lnTo>
                      <a:pt x="622" y="228"/>
                    </a:lnTo>
                    <a:lnTo>
                      <a:pt x="626" y="228"/>
                    </a:lnTo>
                    <a:lnTo>
                      <a:pt x="626" y="224"/>
                    </a:lnTo>
                    <a:lnTo>
                      <a:pt x="632" y="224"/>
                    </a:lnTo>
                    <a:lnTo>
                      <a:pt x="636" y="224"/>
                    </a:lnTo>
                    <a:lnTo>
                      <a:pt x="642" y="224"/>
                    </a:lnTo>
                    <a:lnTo>
                      <a:pt x="642" y="218"/>
                    </a:lnTo>
                    <a:lnTo>
                      <a:pt x="646" y="218"/>
                    </a:lnTo>
                    <a:lnTo>
                      <a:pt x="646" y="214"/>
                    </a:lnTo>
                    <a:lnTo>
                      <a:pt x="652" y="214"/>
                    </a:lnTo>
                    <a:lnTo>
                      <a:pt x="658" y="208"/>
                    </a:lnTo>
                    <a:lnTo>
                      <a:pt x="662" y="208"/>
                    </a:lnTo>
                    <a:lnTo>
                      <a:pt x="662" y="204"/>
                    </a:lnTo>
                    <a:lnTo>
                      <a:pt x="668" y="204"/>
                    </a:lnTo>
                    <a:lnTo>
                      <a:pt x="668" y="198"/>
                    </a:lnTo>
                    <a:lnTo>
                      <a:pt x="672" y="198"/>
                    </a:lnTo>
                    <a:lnTo>
                      <a:pt x="672" y="194"/>
                    </a:lnTo>
                    <a:lnTo>
                      <a:pt x="678" y="194"/>
                    </a:lnTo>
                    <a:lnTo>
                      <a:pt x="678" y="188"/>
                    </a:lnTo>
                    <a:lnTo>
                      <a:pt x="678" y="182"/>
                    </a:lnTo>
                    <a:lnTo>
                      <a:pt x="678" y="178"/>
                    </a:lnTo>
                    <a:lnTo>
                      <a:pt x="682" y="178"/>
                    </a:lnTo>
                    <a:lnTo>
                      <a:pt x="106" y="0"/>
                    </a:ln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179" name="Freeform 1746"/>
              <p:cNvSpPr>
                <a:spLocks/>
              </p:cNvSpPr>
              <p:nvPr/>
            </p:nvSpPr>
            <p:spPr bwMode="auto">
              <a:xfrm>
                <a:off x="2606" y="2550"/>
                <a:ext cx="1066" cy="378"/>
              </a:xfrm>
              <a:custGeom>
                <a:avLst/>
                <a:gdLst>
                  <a:gd name="T0" fmla="*/ 0 w 1066"/>
                  <a:gd name="T1" fmla="*/ 128 h 378"/>
                  <a:gd name="T2" fmla="*/ 0 w 1066"/>
                  <a:gd name="T3" fmla="*/ 92 h 378"/>
                  <a:gd name="T4" fmla="*/ 16 w 1066"/>
                  <a:gd name="T5" fmla="*/ 72 h 378"/>
                  <a:gd name="T6" fmla="*/ 36 w 1066"/>
                  <a:gd name="T7" fmla="*/ 56 h 378"/>
                  <a:gd name="T8" fmla="*/ 72 w 1066"/>
                  <a:gd name="T9" fmla="*/ 52 h 378"/>
                  <a:gd name="T10" fmla="*/ 98 w 1066"/>
                  <a:gd name="T11" fmla="*/ 62 h 378"/>
                  <a:gd name="T12" fmla="*/ 112 w 1066"/>
                  <a:gd name="T13" fmla="*/ 82 h 378"/>
                  <a:gd name="T14" fmla="*/ 128 w 1066"/>
                  <a:gd name="T15" fmla="*/ 92 h 378"/>
                  <a:gd name="T16" fmla="*/ 158 w 1066"/>
                  <a:gd name="T17" fmla="*/ 78 h 378"/>
                  <a:gd name="T18" fmla="*/ 184 w 1066"/>
                  <a:gd name="T19" fmla="*/ 66 h 378"/>
                  <a:gd name="T20" fmla="*/ 210 w 1066"/>
                  <a:gd name="T21" fmla="*/ 56 h 378"/>
                  <a:gd name="T22" fmla="*/ 236 w 1066"/>
                  <a:gd name="T23" fmla="*/ 46 h 378"/>
                  <a:gd name="T24" fmla="*/ 266 w 1066"/>
                  <a:gd name="T25" fmla="*/ 36 h 378"/>
                  <a:gd name="T26" fmla="*/ 292 w 1066"/>
                  <a:gd name="T27" fmla="*/ 26 h 378"/>
                  <a:gd name="T28" fmla="*/ 322 w 1066"/>
                  <a:gd name="T29" fmla="*/ 16 h 378"/>
                  <a:gd name="T30" fmla="*/ 352 w 1066"/>
                  <a:gd name="T31" fmla="*/ 6 h 378"/>
                  <a:gd name="T32" fmla="*/ 388 w 1066"/>
                  <a:gd name="T33" fmla="*/ 0 h 378"/>
                  <a:gd name="T34" fmla="*/ 430 w 1066"/>
                  <a:gd name="T35" fmla="*/ 0 h 378"/>
                  <a:gd name="T36" fmla="*/ 464 w 1066"/>
                  <a:gd name="T37" fmla="*/ 0 h 378"/>
                  <a:gd name="T38" fmla="*/ 496 w 1066"/>
                  <a:gd name="T39" fmla="*/ 10 h 378"/>
                  <a:gd name="T40" fmla="*/ 520 w 1066"/>
                  <a:gd name="T41" fmla="*/ 26 h 378"/>
                  <a:gd name="T42" fmla="*/ 552 w 1066"/>
                  <a:gd name="T43" fmla="*/ 36 h 378"/>
                  <a:gd name="T44" fmla="*/ 578 w 1066"/>
                  <a:gd name="T45" fmla="*/ 52 h 378"/>
                  <a:gd name="T46" fmla="*/ 598 w 1066"/>
                  <a:gd name="T47" fmla="*/ 72 h 378"/>
                  <a:gd name="T48" fmla="*/ 618 w 1066"/>
                  <a:gd name="T49" fmla="*/ 92 h 378"/>
                  <a:gd name="T50" fmla="*/ 634 w 1066"/>
                  <a:gd name="T51" fmla="*/ 122 h 378"/>
                  <a:gd name="T52" fmla="*/ 648 w 1066"/>
                  <a:gd name="T53" fmla="*/ 144 h 378"/>
                  <a:gd name="T54" fmla="*/ 658 w 1066"/>
                  <a:gd name="T55" fmla="*/ 180 h 378"/>
                  <a:gd name="T56" fmla="*/ 664 w 1066"/>
                  <a:gd name="T57" fmla="*/ 220 h 378"/>
                  <a:gd name="T58" fmla="*/ 668 w 1066"/>
                  <a:gd name="T59" fmla="*/ 250 h 378"/>
                  <a:gd name="T60" fmla="*/ 668 w 1066"/>
                  <a:gd name="T61" fmla="*/ 286 h 378"/>
                  <a:gd name="T62" fmla="*/ 694 w 1066"/>
                  <a:gd name="T63" fmla="*/ 286 h 378"/>
                  <a:gd name="T64" fmla="*/ 724 w 1066"/>
                  <a:gd name="T65" fmla="*/ 292 h 378"/>
                  <a:gd name="T66" fmla="*/ 756 w 1066"/>
                  <a:gd name="T67" fmla="*/ 286 h 378"/>
                  <a:gd name="T68" fmla="*/ 792 w 1066"/>
                  <a:gd name="T69" fmla="*/ 286 h 378"/>
                  <a:gd name="T70" fmla="*/ 826 w 1066"/>
                  <a:gd name="T71" fmla="*/ 286 h 378"/>
                  <a:gd name="T72" fmla="*/ 862 w 1066"/>
                  <a:gd name="T73" fmla="*/ 282 h 378"/>
                  <a:gd name="T74" fmla="*/ 898 w 1066"/>
                  <a:gd name="T75" fmla="*/ 286 h 378"/>
                  <a:gd name="T76" fmla="*/ 954 w 1066"/>
                  <a:gd name="T77" fmla="*/ 292 h 378"/>
                  <a:gd name="T78" fmla="*/ 986 w 1066"/>
                  <a:gd name="T79" fmla="*/ 296 h 378"/>
                  <a:gd name="T80" fmla="*/ 1020 w 1066"/>
                  <a:gd name="T81" fmla="*/ 302 h 378"/>
                  <a:gd name="T82" fmla="*/ 1056 w 1066"/>
                  <a:gd name="T83" fmla="*/ 312 h 378"/>
                  <a:gd name="T84" fmla="*/ 1062 w 1066"/>
                  <a:gd name="T85" fmla="*/ 338 h 378"/>
                  <a:gd name="T86" fmla="*/ 1026 w 1066"/>
                  <a:gd name="T87" fmla="*/ 342 h 378"/>
                  <a:gd name="T88" fmla="*/ 996 w 1066"/>
                  <a:gd name="T89" fmla="*/ 338 h 378"/>
                  <a:gd name="T90" fmla="*/ 960 w 1066"/>
                  <a:gd name="T91" fmla="*/ 332 h 378"/>
                  <a:gd name="T92" fmla="*/ 918 w 1066"/>
                  <a:gd name="T93" fmla="*/ 332 h 378"/>
                  <a:gd name="T94" fmla="*/ 884 w 1066"/>
                  <a:gd name="T95" fmla="*/ 326 h 378"/>
                  <a:gd name="T96" fmla="*/ 848 w 1066"/>
                  <a:gd name="T97" fmla="*/ 322 h 378"/>
                  <a:gd name="T98" fmla="*/ 812 w 1066"/>
                  <a:gd name="T99" fmla="*/ 322 h 378"/>
                  <a:gd name="T100" fmla="*/ 786 w 1066"/>
                  <a:gd name="T101" fmla="*/ 332 h 378"/>
                  <a:gd name="T102" fmla="*/ 746 w 1066"/>
                  <a:gd name="T103" fmla="*/ 342 h 378"/>
                  <a:gd name="T104" fmla="*/ 710 w 1066"/>
                  <a:gd name="T105" fmla="*/ 348 h 378"/>
                  <a:gd name="T106" fmla="*/ 674 w 1066"/>
                  <a:gd name="T107" fmla="*/ 348 h 378"/>
                  <a:gd name="T108" fmla="*/ 644 w 1066"/>
                  <a:gd name="T109" fmla="*/ 342 h 378"/>
                  <a:gd name="T110" fmla="*/ 572 w 1066"/>
                  <a:gd name="T111" fmla="*/ 352 h 378"/>
                  <a:gd name="T112" fmla="*/ 552 w 1066"/>
                  <a:gd name="T113" fmla="*/ 368 h 37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66"/>
                  <a:gd name="T172" fmla="*/ 0 h 378"/>
                  <a:gd name="T173" fmla="*/ 1066 w 1066"/>
                  <a:gd name="T174" fmla="*/ 378 h 37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66" h="378">
                    <a:moveTo>
                      <a:pt x="10" y="148"/>
                    </a:moveTo>
                    <a:lnTo>
                      <a:pt x="10" y="144"/>
                    </a:lnTo>
                    <a:lnTo>
                      <a:pt x="6" y="144"/>
                    </a:lnTo>
                    <a:lnTo>
                      <a:pt x="6" y="138"/>
                    </a:lnTo>
                    <a:lnTo>
                      <a:pt x="6" y="134"/>
                    </a:lnTo>
                    <a:lnTo>
                      <a:pt x="0" y="134"/>
                    </a:lnTo>
                    <a:lnTo>
                      <a:pt x="0" y="128"/>
                    </a:lnTo>
                    <a:lnTo>
                      <a:pt x="0" y="122"/>
                    </a:lnTo>
                    <a:lnTo>
                      <a:pt x="0" y="118"/>
                    </a:lnTo>
                    <a:lnTo>
                      <a:pt x="0" y="112"/>
                    </a:lnTo>
                    <a:lnTo>
                      <a:pt x="0" y="108"/>
                    </a:lnTo>
                    <a:lnTo>
                      <a:pt x="0" y="102"/>
                    </a:lnTo>
                    <a:lnTo>
                      <a:pt x="0" y="98"/>
                    </a:lnTo>
                    <a:lnTo>
                      <a:pt x="0" y="92"/>
                    </a:lnTo>
                    <a:lnTo>
                      <a:pt x="6" y="92"/>
                    </a:lnTo>
                    <a:lnTo>
                      <a:pt x="6" y="88"/>
                    </a:lnTo>
                    <a:lnTo>
                      <a:pt x="10" y="88"/>
                    </a:lnTo>
                    <a:lnTo>
                      <a:pt x="10" y="82"/>
                    </a:lnTo>
                    <a:lnTo>
                      <a:pt x="10" y="78"/>
                    </a:lnTo>
                    <a:lnTo>
                      <a:pt x="16" y="78"/>
                    </a:lnTo>
                    <a:lnTo>
                      <a:pt x="16" y="72"/>
                    </a:lnTo>
                    <a:lnTo>
                      <a:pt x="22" y="72"/>
                    </a:lnTo>
                    <a:lnTo>
                      <a:pt x="22" y="66"/>
                    </a:lnTo>
                    <a:lnTo>
                      <a:pt x="26" y="66"/>
                    </a:lnTo>
                    <a:lnTo>
                      <a:pt x="26" y="62"/>
                    </a:lnTo>
                    <a:lnTo>
                      <a:pt x="32" y="62"/>
                    </a:lnTo>
                    <a:lnTo>
                      <a:pt x="32" y="56"/>
                    </a:lnTo>
                    <a:lnTo>
                      <a:pt x="36" y="56"/>
                    </a:lnTo>
                    <a:lnTo>
                      <a:pt x="42" y="56"/>
                    </a:lnTo>
                    <a:lnTo>
                      <a:pt x="46" y="52"/>
                    </a:lnTo>
                    <a:lnTo>
                      <a:pt x="52" y="52"/>
                    </a:lnTo>
                    <a:lnTo>
                      <a:pt x="56" y="52"/>
                    </a:lnTo>
                    <a:lnTo>
                      <a:pt x="62" y="52"/>
                    </a:lnTo>
                    <a:lnTo>
                      <a:pt x="68" y="52"/>
                    </a:lnTo>
                    <a:lnTo>
                      <a:pt x="72" y="52"/>
                    </a:lnTo>
                    <a:lnTo>
                      <a:pt x="78" y="52"/>
                    </a:lnTo>
                    <a:lnTo>
                      <a:pt x="82" y="52"/>
                    </a:lnTo>
                    <a:lnTo>
                      <a:pt x="88" y="52"/>
                    </a:lnTo>
                    <a:lnTo>
                      <a:pt x="88" y="56"/>
                    </a:lnTo>
                    <a:lnTo>
                      <a:pt x="92" y="56"/>
                    </a:lnTo>
                    <a:lnTo>
                      <a:pt x="98" y="56"/>
                    </a:lnTo>
                    <a:lnTo>
                      <a:pt x="98" y="62"/>
                    </a:lnTo>
                    <a:lnTo>
                      <a:pt x="102" y="62"/>
                    </a:lnTo>
                    <a:lnTo>
                      <a:pt x="102" y="66"/>
                    </a:lnTo>
                    <a:lnTo>
                      <a:pt x="108" y="66"/>
                    </a:lnTo>
                    <a:lnTo>
                      <a:pt x="108" y="72"/>
                    </a:lnTo>
                    <a:lnTo>
                      <a:pt x="108" y="78"/>
                    </a:lnTo>
                    <a:lnTo>
                      <a:pt x="112" y="78"/>
                    </a:lnTo>
                    <a:lnTo>
                      <a:pt x="112" y="82"/>
                    </a:lnTo>
                    <a:lnTo>
                      <a:pt x="118" y="82"/>
                    </a:lnTo>
                    <a:lnTo>
                      <a:pt x="118" y="88"/>
                    </a:lnTo>
                    <a:lnTo>
                      <a:pt x="118" y="92"/>
                    </a:lnTo>
                    <a:lnTo>
                      <a:pt x="118" y="98"/>
                    </a:lnTo>
                    <a:lnTo>
                      <a:pt x="124" y="98"/>
                    </a:lnTo>
                    <a:lnTo>
                      <a:pt x="128" y="98"/>
                    </a:lnTo>
                    <a:lnTo>
                      <a:pt x="128" y="92"/>
                    </a:lnTo>
                    <a:lnTo>
                      <a:pt x="134" y="92"/>
                    </a:lnTo>
                    <a:lnTo>
                      <a:pt x="138" y="88"/>
                    </a:lnTo>
                    <a:lnTo>
                      <a:pt x="144" y="88"/>
                    </a:lnTo>
                    <a:lnTo>
                      <a:pt x="148" y="88"/>
                    </a:lnTo>
                    <a:lnTo>
                      <a:pt x="148" y="82"/>
                    </a:lnTo>
                    <a:lnTo>
                      <a:pt x="154" y="82"/>
                    </a:lnTo>
                    <a:lnTo>
                      <a:pt x="158" y="78"/>
                    </a:lnTo>
                    <a:lnTo>
                      <a:pt x="164" y="78"/>
                    </a:lnTo>
                    <a:lnTo>
                      <a:pt x="170" y="78"/>
                    </a:lnTo>
                    <a:lnTo>
                      <a:pt x="170" y="72"/>
                    </a:lnTo>
                    <a:lnTo>
                      <a:pt x="174" y="72"/>
                    </a:lnTo>
                    <a:lnTo>
                      <a:pt x="180" y="72"/>
                    </a:lnTo>
                    <a:lnTo>
                      <a:pt x="180" y="66"/>
                    </a:lnTo>
                    <a:lnTo>
                      <a:pt x="184" y="66"/>
                    </a:lnTo>
                    <a:lnTo>
                      <a:pt x="190" y="66"/>
                    </a:lnTo>
                    <a:lnTo>
                      <a:pt x="190" y="62"/>
                    </a:lnTo>
                    <a:lnTo>
                      <a:pt x="194" y="62"/>
                    </a:lnTo>
                    <a:lnTo>
                      <a:pt x="200" y="62"/>
                    </a:lnTo>
                    <a:lnTo>
                      <a:pt x="204" y="62"/>
                    </a:lnTo>
                    <a:lnTo>
                      <a:pt x="204" y="56"/>
                    </a:lnTo>
                    <a:lnTo>
                      <a:pt x="210" y="56"/>
                    </a:lnTo>
                    <a:lnTo>
                      <a:pt x="214" y="56"/>
                    </a:lnTo>
                    <a:lnTo>
                      <a:pt x="214" y="52"/>
                    </a:lnTo>
                    <a:lnTo>
                      <a:pt x="220" y="52"/>
                    </a:lnTo>
                    <a:lnTo>
                      <a:pt x="226" y="52"/>
                    </a:lnTo>
                    <a:lnTo>
                      <a:pt x="230" y="52"/>
                    </a:lnTo>
                    <a:lnTo>
                      <a:pt x="230" y="46"/>
                    </a:lnTo>
                    <a:lnTo>
                      <a:pt x="236" y="46"/>
                    </a:lnTo>
                    <a:lnTo>
                      <a:pt x="240" y="46"/>
                    </a:lnTo>
                    <a:lnTo>
                      <a:pt x="246" y="46"/>
                    </a:lnTo>
                    <a:lnTo>
                      <a:pt x="250" y="42"/>
                    </a:lnTo>
                    <a:lnTo>
                      <a:pt x="256" y="42"/>
                    </a:lnTo>
                    <a:lnTo>
                      <a:pt x="256" y="36"/>
                    </a:lnTo>
                    <a:lnTo>
                      <a:pt x="260" y="36"/>
                    </a:lnTo>
                    <a:lnTo>
                      <a:pt x="266" y="36"/>
                    </a:lnTo>
                    <a:lnTo>
                      <a:pt x="266" y="32"/>
                    </a:lnTo>
                    <a:lnTo>
                      <a:pt x="272" y="32"/>
                    </a:lnTo>
                    <a:lnTo>
                      <a:pt x="276" y="32"/>
                    </a:lnTo>
                    <a:lnTo>
                      <a:pt x="276" y="26"/>
                    </a:lnTo>
                    <a:lnTo>
                      <a:pt x="282" y="26"/>
                    </a:lnTo>
                    <a:lnTo>
                      <a:pt x="286" y="26"/>
                    </a:lnTo>
                    <a:lnTo>
                      <a:pt x="292" y="26"/>
                    </a:lnTo>
                    <a:lnTo>
                      <a:pt x="296" y="26"/>
                    </a:lnTo>
                    <a:lnTo>
                      <a:pt x="302" y="20"/>
                    </a:lnTo>
                    <a:lnTo>
                      <a:pt x="306" y="20"/>
                    </a:lnTo>
                    <a:lnTo>
                      <a:pt x="306" y="16"/>
                    </a:lnTo>
                    <a:lnTo>
                      <a:pt x="312" y="16"/>
                    </a:lnTo>
                    <a:lnTo>
                      <a:pt x="316" y="16"/>
                    </a:lnTo>
                    <a:lnTo>
                      <a:pt x="322" y="16"/>
                    </a:lnTo>
                    <a:lnTo>
                      <a:pt x="322" y="10"/>
                    </a:lnTo>
                    <a:lnTo>
                      <a:pt x="328" y="10"/>
                    </a:lnTo>
                    <a:lnTo>
                      <a:pt x="332" y="10"/>
                    </a:lnTo>
                    <a:lnTo>
                      <a:pt x="338" y="10"/>
                    </a:lnTo>
                    <a:lnTo>
                      <a:pt x="342" y="10"/>
                    </a:lnTo>
                    <a:lnTo>
                      <a:pt x="348" y="6"/>
                    </a:lnTo>
                    <a:lnTo>
                      <a:pt x="352" y="6"/>
                    </a:lnTo>
                    <a:lnTo>
                      <a:pt x="358" y="0"/>
                    </a:lnTo>
                    <a:lnTo>
                      <a:pt x="362" y="0"/>
                    </a:lnTo>
                    <a:lnTo>
                      <a:pt x="368" y="0"/>
                    </a:lnTo>
                    <a:lnTo>
                      <a:pt x="374" y="0"/>
                    </a:lnTo>
                    <a:lnTo>
                      <a:pt x="378" y="0"/>
                    </a:lnTo>
                    <a:lnTo>
                      <a:pt x="384" y="0"/>
                    </a:lnTo>
                    <a:lnTo>
                      <a:pt x="388" y="0"/>
                    </a:lnTo>
                    <a:lnTo>
                      <a:pt x="394" y="0"/>
                    </a:lnTo>
                    <a:lnTo>
                      <a:pt x="398" y="0"/>
                    </a:lnTo>
                    <a:lnTo>
                      <a:pt x="404" y="0"/>
                    </a:lnTo>
                    <a:lnTo>
                      <a:pt x="408" y="0"/>
                    </a:lnTo>
                    <a:lnTo>
                      <a:pt x="414" y="0"/>
                    </a:lnTo>
                    <a:lnTo>
                      <a:pt x="418" y="0"/>
                    </a:lnTo>
                    <a:lnTo>
                      <a:pt x="430" y="0"/>
                    </a:lnTo>
                    <a:lnTo>
                      <a:pt x="434" y="0"/>
                    </a:lnTo>
                    <a:lnTo>
                      <a:pt x="440" y="0"/>
                    </a:lnTo>
                    <a:lnTo>
                      <a:pt x="444" y="0"/>
                    </a:lnTo>
                    <a:lnTo>
                      <a:pt x="450" y="0"/>
                    </a:lnTo>
                    <a:lnTo>
                      <a:pt x="454" y="0"/>
                    </a:lnTo>
                    <a:lnTo>
                      <a:pt x="460" y="0"/>
                    </a:lnTo>
                    <a:lnTo>
                      <a:pt x="464" y="0"/>
                    </a:lnTo>
                    <a:lnTo>
                      <a:pt x="470" y="0"/>
                    </a:lnTo>
                    <a:lnTo>
                      <a:pt x="470" y="6"/>
                    </a:lnTo>
                    <a:lnTo>
                      <a:pt x="476" y="6"/>
                    </a:lnTo>
                    <a:lnTo>
                      <a:pt x="480" y="10"/>
                    </a:lnTo>
                    <a:lnTo>
                      <a:pt x="486" y="10"/>
                    </a:lnTo>
                    <a:lnTo>
                      <a:pt x="490" y="10"/>
                    </a:lnTo>
                    <a:lnTo>
                      <a:pt x="496" y="10"/>
                    </a:lnTo>
                    <a:lnTo>
                      <a:pt x="500" y="10"/>
                    </a:lnTo>
                    <a:lnTo>
                      <a:pt x="500" y="16"/>
                    </a:lnTo>
                    <a:lnTo>
                      <a:pt x="506" y="16"/>
                    </a:lnTo>
                    <a:lnTo>
                      <a:pt x="510" y="16"/>
                    </a:lnTo>
                    <a:lnTo>
                      <a:pt x="510" y="20"/>
                    </a:lnTo>
                    <a:lnTo>
                      <a:pt x="516" y="20"/>
                    </a:lnTo>
                    <a:lnTo>
                      <a:pt x="520" y="26"/>
                    </a:lnTo>
                    <a:lnTo>
                      <a:pt x="526" y="26"/>
                    </a:lnTo>
                    <a:lnTo>
                      <a:pt x="532" y="26"/>
                    </a:lnTo>
                    <a:lnTo>
                      <a:pt x="536" y="32"/>
                    </a:lnTo>
                    <a:lnTo>
                      <a:pt x="542" y="32"/>
                    </a:lnTo>
                    <a:lnTo>
                      <a:pt x="546" y="32"/>
                    </a:lnTo>
                    <a:lnTo>
                      <a:pt x="546" y="36"/>
                    </a:lnTo>
                    <a:lnTo>
                      <a:pt x="552" y="36"/>
                    </a:lnTo>
                    <a:lnTo>
                      <a:pt x="556" y="36"/>
                    </a:lnTo>
                    <a:lnTo>
                      <a:pt x="562" y="42"/>
                    </a:lnTo>
                    <a:lnTo>
                      <a:pt x="566" y="42"/>
                    </a:lnTo>
                    <a:lnTo>
                      <a:pt x="566" y="46"/>
                    </a:lnTo>
                    <a:lnTo>
                      <a:pt x="572" y="46"/>
                    </a:lnTo>
                    <a:lnTo>
                      <a:pt x="572" y="52"/>
                    </a:lnTo>
                    <a:lnTo>
                      <a:pt x="578" y="52"/>
                    </a:lnTo>
                    <a:lnTo>
                      <a:pt x="578" y="56"/>
                    </a:lnTo>
                    <a:lnTo>
                      <a:pt x="582" y="56"/>
                    </a:lnTo>
                    <a:lnTo>
                      <a:pt x="588" y="62"/>
                    </a:lnTo>
                    <a:lnTo>
                      <a:pt x="588" y="66"/>
                    </a:lnTo>
                    <a:lnTo>
                      <a:pt x="592" y="66"/>
                    </a:lnTo>
                    <a:lnTo>
                      <a:pt x="592" y="72"/>
                    </a:lnTo>
                    <a:lnTo>
                      <a:pt x="598" y="72"/>
                    </a:lnTo>
                    <a:lnTo>
                      <a:pt x="598" y="78"/>
                    </a:lnTo>
                    <a:lnTo>
                      <a:pt x="602" y="78"/>
                    </a:lnTo>
                    <a:lnTo>
                      <a:pt x="608" y="82"/>
                    </a:lnTo>
                    <a:lnTo>
                      <a:pt x="608" y="88"/>
                    </a:lnTo>
                    <a:lnTo>
                      <a:pt x="612" y="88"/>
                    </a:lnTo>
                    <a:lnTo>
                      <a:pt x="612" y="92"/>
                    </a:lnTo>
                    <a:lnTo>
                      <a:pt x="618" y="92"/>
                    </a:lnTo>
                    <a:lnTo>
                      <a:pt x="618" y="98"/>
                    </a:lnTo>
                    <a:lnTo>
                      <a:pt x="622" y="98"/>
                    </a:lnTo>
                    <a:lnTo>
                      <a:pt x="622" y="102"/>
                    </a:lnTo>
                    <a:lnTo>
                      <a:pt x="622" y="108"/>
                    </a:lnTo>
                    <a:lnTo>
                      <a:pt x="628" y="108"/>
                    </a:lnTo>
                    <a:lnTo>
                      <a:pt x="628" y="112"/>
                    </a:lnTo>
                    <a:lnTo>
                      <a:pt x="634" y="122"/>
                    </a:lnTo>
                    <a:lnTo>
                      <a:pt x="638" y="122"/>
                    </a:lnTo>
                    <a:lnTo>
                      <a:pt x="638" y="128"/>
                    </a:lnTo>
                    <a:lnTo>
                      <a:pt x="638" y="134"/>
                    </a:lnTo>
                    <a:lnTo>
                      <a:pt x="644" y="134"/>
                    </a:lnTo>
                    <a:lnTo>
                      <a:pt x="644" y="138"/>
                    </a:lnTo>
                    <a:lnTo>
                      <a:pt x="644" y="144"/>
                    </a:lnTo>
                    <a:lnTo>
                      <a:pt x="648" y="144"/>
                    </a:lnTo>
                    <a:lnTo>
                      <a:pt x="648" y="148"/>
                    </a:lnTo>
                    <a:lnTo>
                      <a:pt x="648" y="154"/>
                    </a:lnTo>
                    <a:lnTo>
                      <a:pt x="648" y="158"/>
                    </a:lnTo>
                    <a:lnTo>
                      <a:pt x="654" y="164"/>
                    </a:lnTo>
                    <a:lnTo>
                      <a:pt x="654" y="168"/>
                    </a:lnTo>
                    <a:lnTo>
                      <a:pt x="654" y="174"/>
                    </a:lnTo>
                    <a:lnTo>
                      <a:pt x="658" y="180"/>
                    </a:lnTo>
                    <a:lnTo>
                      <a:pt x="658" y="184"/>
                    </a:lnTo>
                    <a:lnTo>
                      <a:pt x="658" y="190"/>
                    </a:lnTo>
                    <a:lnTo>
                      <a:pt x="658" y="200"/>
                    </a:lnTo>
                    <a:lnTo>
                      <a:pt x="664" y="204"/>
                    </a:lnTo>
                    <a:lnTo>
                      <a:pt x="664" y="210"/>
                    </a:lnTo>
                    <a:lnTo>
                      <a:pt x="664" y="214"/>
                    </a:lnTo>
                    <a:lnTo>
                      <a:pt x="664" y="220"/>
                    </a:lnTo>
                    <a:lnTo>
                      <a:pt x="664" y="224"/>
                    </a:lnTo>
                    <a:lnTo>
                      <a:pt x="668" y="224"/>
                    </a:lnTo>
                    <a:lnTo>
                      <a:pt x="668" y="230"/>
                    </a:lnTo>
                    <a:lnTo>
                      <a:pt x="668" y="236"/>
                    </a:lnTo>
                    <a:lnTo>
                      <a:pt x="668" y="240"/>
                    </a:lnTo>
                    <a:lnTo>
                      <a:pt x="668" y="246"/>
                    </a:lnTo>
                    <a:lnTo>
                      <a:pt x="668" y="250"/>
                    </a:lnTo>
                    <a:lnTo>
                      <a:pt x="668" y="256"/>
                    </a:lnTo>
                    <a:lnTo>
                      <a:pt x="668" y="260"/>
                    </a:lnTo>
                    <a:lnTo>
                      <a:pt x="668" y="266"/>
                    </a:lnTo>
                    <a:lnTo>
                      <a:pt x="668" y="270"/>
                    </a:lnTo>
                    <a:lnTo>
                      <a:pt x="668" y="276"/>
                    </a:lnTo>
                    <a:lnTo>
                      <a:pt x="668" y="282"/>
                    </a:lnTo>
                    <a:lnTo>
                      <a:pt x="668" y="286"/>
                    </a:lnTo>
                    <a:lnTo>
                      <a:pt x="668" y="292"/>
                    </a:lnTo>
                    <a:lnTo>
                      <a:pt x="668" y="286"/>
                    </a:lnTo>
                    <a:lnTo>
                      <a:pt x="674" y="286"/>
                    </a:lnTo>
                    <a:lnTo>
                      <a:pt x="680" y="286"/>
                    </a:lnTo>
                    <a:lnTo>
                      <a:pt x="684" y="286"/>
                    </a:lnTo>
                    <a:lnTo>
                      <a:pt x="690" y="286"/>
                    </a:lnTo>
                    <a:lnTo>
                      <a:pt x="694" y="286"/>
                    </a:lnTo>
                    <a:lnTo>
                      <a:pt x="700" y="286"/>
                    </a:lnTo>
                    <a:lnTo>
                      <a:pt x="704" y="286"/>
                    </a:lnTo>
                    <a:lnTo>
                      <a:pt x="710" y="286"/>
                    </a:lnTo>
                    <a:lnTo>
                      <a:pt x="710" y="292"/>
                    </a:lnTo>
                    <a:lnTo>
                      <a:pt x="714" y="292"/>
                    </a:lnTo>
                    <a:lnTo>
                      <a:pt x="720" y="292"/>
                    </a:lnTo>
                    <a:lnTo>
                      <a:pt x="724" y="292"/>
                    </a:lnTo>
                    <a:lnTo>
                      <a:pt x="730" y="292"/>
                    </a:lnTo>
                    <a:lnTo>
                      <a:pt x="730" y="286"/>
                    </a:lnTo>
                    <a:lnTo>
                      <a:pt x="736" y="286"/>
                    </a:lnTo>
                    <a:lnTo>
                      <a:pt x="740" y="286"/>
                    </a:lnTo>
                    <a:lnTo>
                      <a:pt x="746" y="286"/>
                    </a:lnTo>
                    <a:lnTo>
                      <a:pt x="750" y="286"/>
                    </a:lnTo>
                    <a:lnTo>
                      <a:pt x="756" y="286"/>
                    </a:lnTo>
                    <a:lnTo>
                      <a:pt x="760" y="286"/>
                    </a:lnTo>
                    <a:lnTo>
                      <a:pt x="766" y="286"/>
                    </a:lnTo>
                    <a:lnTo>
                      <a:pt x="770" y="286"/>
                    </a:lnTo>
                    <a:lnTo>
                      <a:pt x="776" y="286"/>
                    </a:lnTo>
                    <a:lnTo>
                      <a:pt x="782" y="286"/>
                    </a:lnTo>
                    <a:lnTo>
                      <a:pt x="786" y="286"/>
                    </a:lnTo>
                    <a:lnTo>
                      <a:pt x="792" y="286"/>
                    </a:lnTo>
                    <a:lnTo>
                      <a:pt x="796" y="286"/>
                    </a:lnTo>
                    <a:lnTo>
                      <a:pt x="802" y="286"/>
                    </a:lnTo>
                    <a:lnTo>
                      <a:pt x="806" y="286"/>
                    </a:lnTo>
                    <a:lnTo>
                      <a:pt x="812" y="286"/>
                    </a:lnTo>
                    <a:lnTo>
                      <a:pt x="816" y="286"/>
                    </a:lnTo>
                    <a:lnTo>
                      <a:pt x="822" y="286"/>
                    </a:lnTo>
                    <a:lnTo>
                      <a:pt x="826" y="286"/>
                    </a:lnTo>
                    <a:lnTo>
                      <a:pt x="832" y="286"/>
                    </a:lnTo>
                    <a:lnTo>
                      <a:pt x="838" y="286"/>
                    </a:lnTo>
                    <a:lnTo>
                      <a:pt x="842" y="282"/>
                    </a:lnTo>
                    <a:lnTo>
                      <a:pt x="848" y="282"/>
                    </a:lnTo>
                    <a:lnTo>
                      <a:pt x="852" y="282"/>
                    </a:lnTo>
                    <a:lnTo>
                      <a:pt x="858" y="282"/>
                    </a:lnTo>
                    <a:lnTo>
                      <a:pt x="862" y="282"/>
                    </a:lnTo>
                    <a:lnTo>
                      <a:pt x="868" y="282"/>
                    </a:lnTo>
                    <a:lnTo>
                      <a:pt x="872" y="282"/>
                    </a:lnTo>
                    <a:lnTo>
                      <a:pt x="878" y="286"/>
                    </a:lnTo>
                    <a:lnTo>
                      <a:pt x="884" y="286"/>
                    </a:lnTo>
                    <a:lnTo>
                      <a:pt x="888" y="286"/>
                    </a:lnTo>
                    <a:lnTo>
                      <a:pt x="894" y="286"/>
                    </a:lnTo>
                    <a:lnTo>
                      <a:pt x="898" y="286"/>
                    </a:lnTo>
                    <a:lnTo>
                      <a:pt x="908" y="286"/>
                    </a:lnTo>
                    <a:lnTo>
                      <a:pt x="918" y="286"/>
                    </a:lnTo>
                    <a:lnTo>
                      <a:pt x="928" y="286"/>
                    </a:lnTo>
                    <a:lnTo>
                      <a:pt x="934" y="286"/>
                    </a:lnTo>
                    <a:lnTo>
                      <a:pt x="944" y="286"/>
                    </a:lnTo>
                    <a:lnTo>
                      <a:pt x="950" y="286"/>
                    </a:lnTo>
                    <a:lnTo>
                      <a:pt x="954" y="292"/>
                    </a:lnTo>
                    <a:lnTo>
                      <a:pt x="960" y="292"/>
                    </a:lnTo>
                    <a:lnTo>
                      <a:pt x="964" y="292"/>
                    </a:lnTo>
                    <a:lnTo>
                      <a:pt x="964" y="296"/>
                    </a:lnTo>
                    <a:lnTo>
                      <a:pt x="970" y="296"/>
                    </a:lnTo>
                    <a:lnTo>
                      <a:pt x="974" y="296"/>
                    </a:lnTo>
                    <a:lnTo>
                      <a:pt x="980" y="296"/>
                    </a:lnTo>
                    <a:lnTo>
                      <a:pt x="986" y="296"/>
                    </a:lnTo>
                    <a:lnTo>
                      <a:pt x="990" y="296"/>
                    </a:lnTo>
                    <a:lnTo>
                      <a:pt x="996" y="296"/>
                    </a:lnTo>
                    <a:lnTo>
                      <a:pt x="1000" y="296"/>
                    </a:lnTo>
                    <a:lnTo>
                      <a:pt x="1006" y="296"/>
                    </a:lnTo>
                    <a:lnTo>
                      <a:pt x="1010" y="296"/>
                    </a:lnTo>
                    <a:lnTo>
                      <a:pt x="1016" y="302"/>
                    </a:lnTo>
                    <a:lnTo>
                      <a:pt x="1020" y="302"/>
                    </a:lnTo>
                    <a:lnTo>
                      <a:pt x="1030" y="302"/>
                    </a:lnTo>
                    <a:lnTo>
                      <a:pt x="1042" y="302"/>
                    </a:lnTo>
                    <a:lnTo>
                      <a:pt x="1046" y="302"/>
                    </a:lnTo>
                    <a:lnTo>
                      <a:pt x="1046" y="306"/>
                    </a:lnTo>
                    <a:lnTo>
                      <a:pt x="1052" y="306"/>
                    </a:lnTo>
                    <a:lnTo>
                      <a:pt x="1056" y="306"/>
                    </a:lnTo>
                    <a:lnTo>
                      <a:pt x="1056" y="312"/>
                    </a:lnTo>
                    <a:lnTo>
                      <a:pt x="1062" y="312"/>
                    </a:lnTo>
                    <a:lnTo>
                      <a:pt x="1062" y="316"/>
                    </a:lnTo>
                    <a:lnTo>
                      <a:pt x="1066" y="322"/>
                    </a:lnTo>
                    <a:lnTo>
                      <a:pt x="1066" y="326"/>
                    </a:lnTo>
                    <a:lnTo>
                      <a:pt x="1066" y="332"/>
                    </a:lnTo>
                    <a:lnTo>
                      <a:pt x="1062" y="332"/>
                    </a:lnTo>
                    <a:lnTo>
                      <a:pt x="1062" y="338"/>
                    </a:lnTo>
                    <a:lnTo>
                      <a:pt x="1056" y="338"/>
                    </a:lnTo>
                    <a:lnTo>
                      <a:pt x="1052" y="342"/>
                    </a:lnTo>
                    <a:lnTo>
                      <a:pt x="1046" y="342"/>
                    </a:lnTo>
                    <a:lnTo>
                      <a:pt x="1042" y="342"/>
                    </a:lnTo>
                    <a:lnTo>
                      <a:pt x="1036" y="342"/>
                    </a:lnTo>
                    <a:lnTo>
                      <a:pt x="1030" y="342"/>
                    </a:lnTo>
                    <a:lnTo>
                      <a:pt x="1026" y="342"/>
                    </a:lnTo>
                    <a:lnTo>
                      <a:pt x="1020" y="342"/>
                    </a:lnTo>
                    <a:lnTo>
                      <a:pt x="1016" y="342"/>
                    </a:lnTo>
                    <a:lnTo>
                      <a:pt x="1016" y="338"/>
                    </a:lnTo>
                    <a:lnTo>
                      <a:pt x="1010" y="338"/>
                    </a:lnTo>
                    <a:lnTo>
                      <a:pt x="1006" y="338"/>
                    </a:lnTo>
                    <a:lnTo>
                      <a:pt x="1000" y="338"/>
                    </a:lnTo>
                    <a:lnTo>
                      <a:pt x="996" y="338"/>
                    </a:lnTo>
                    <a:lnTo>
                      <a:pt x="990" y="338"/>
                    </a:lnTo>
                    <a:lnTo>
                      <a:pt x="986" y="338"/>
                    </a:lnTo>
                    <a:lnTo>
                      <a:pt x="980" y="338"/>
                    </a:lnTo>
                    <a:lnTo>
                      <a:pt x="974" y="338"/>
                    </a:lnTo>
                    <a:lnTo>
                      <a:pt x="970" y="338"/>
                    </a:lnTo>
                    <a:lnTo>
                      <a:pt x="964" y="338"/>
                    </a:lnTo>
                    <a:lnTo>
                      <a:pt x="960" y="332"/>
                    </a:lnTo>
                    <a:lnTo>
                      <a:pt x="954" y="332"/>
                    </a:lnTo>
                    <a:lnTo>
                      <a:pt x="950" y="332"/>
                    </a:lnTo>
                    <a:lnTo>
                      <a:pt x="944" y="332"/>
                    </a:lnTo>
                    <a:lnTo>
                      <a:pt x="934" y="332"/>
                    </a:lnTo>
                    <a:lnTo>
                      <a:pt x="928" y="332"/>
                    </a:lnTo>
                    <a:lnTo>
                      <a:pt x="924" y="332"/>
                    </a:lnTo>
                    <a:lnTo>
                      <a:pt x="918" y="332"/>
                    </a:lnTo>
                    <a:lnTo>
                      <a:pt x="914" y="332"/>
                    </a:lnTo>
                    <a:lnTo>
                      <a:pt x="908" y="326"/>
                    </a:lnTo>
                    <a:lnTo>
                      <a:pt x="904" y="326"/>
                    </a:lnTo>
                    <a:lnTo>
                      <a:pt x="898" y="326"/>
                    </a:lnTo>
                    <a:lnTo>
                      <a:pt x="894" y="326"/>
                    </a:lnTo>
                    <a:lnTo>
                      <a:pt x="888" y="326"/>
                    </a:lnTo>
                    <a:lnTo>
                      <a:pt x="884" y="326"/>
                    </a:lnTo>
                    <a:lnTo>
                      <a:pt x="884" y="322"/>
                    </a:lnTo>
                    <a:lnTo>
                      <a:pt x="878" y="322"/>
                    </a:lnTo>
                    <a:lnTo>
                      <a:pt x="872" y="322"/>
                    </a:lnTo>
                    <a:lnTo>
                      <a:pt x="868" y="322"/>
                    </a:lnTo>
                    <a:lnTo>
                      <a:pt x="858" y="322"/>
                    </a:lnTo>
                    <a:lnTo>
                      <a:pt x="852" y="322"/>
                    </a:lnTo>
                    <a:lnTo>
                      <a:pt x="848" y="322"/>
                    </a:lnTo>
                    <a:lnTo>
                      <a:pt x="842" y="322"/>
                    </a:lnTo>
                    <a:lnTo>
                      <a:pt x="838" y="322"/>
                    </a:lnTo>
                    <a:lnTo>
                      <a:pt x="832" y="322"/>
                    </a:lnTo>
                    <a:lnTo>
                      <a:pt x="826" y="322"/>
                    </a:lnTo>
                    <a:lnTo>
                      <a:pt x="822" y="322"/>
                    </a:lnTo>
                    <a:lnTo>
                      <a:pt x="816" y="322"/>
                    </a:lnTo>
                    <a:lnTo>
                      <a:pt x="812" y="322"/>
                    </a:lnTo>
                    <a:lnTo>
                      <a:pt x="806" y="322"/>
                    </a:lnTo>
                    <a:lnTo>
                      <a:pt x="806" y="326"/>
                    </a:lnTo>
                    <a:lnTo>
                      <a:pt x="802" y="326"/>
                    </a:lnTo>
                    <a:lnTo>
                      <a:pt x="796" y="326"/>
                    </a:lnTo>
                    <a:lnTo>
                      <a:pt x="792" y="326"/>
                    </a:lnTo>
                    <a:lnTo>
                      <a:pt x="786" y="326"/>
                    </a:lnTo>
                    <a:lnTo>
                      <a:pt x="786" y="332"/>
                    </a:lnTo>
                    <a:lnTo>
                      <a:pt x="782" y="332"/>
                    </a:lnTo>
                    <a:lnTo>
                      <a:pt x="776" y="332"/>
                    </a:lnTo>
                    <a:lnTo>
                      <a:pt x="766" y="338"/>
                    </a:lnTo>
                    <a:lnTo>
                      <a:pt x="760" y="338"/>
                    </a:lnTo>
                    <a:lnTo>
                      <a:pt x="756" y="342"/>
                    </a:lnTo>
                    <a:lnTo>
                      <a:pt x="750" y="342"/>
                    </a:lnTo>
                    <a:lnTo>
                      <a:pt x="746" y="342"/>
                    </a:lnTo>
                    <a:lnTo>
                      <a:pt x="740" y="342"/>
                    </a:lnTo>
                    <a:lnTo>
                      <a:pt x="736" y="348"/>
                    </a:lnTo>
                    <a:lnTo>
                      <a:pt x="730" y="348"/>
                    </a:lnTo>
                    <a:lnTo>
                      <a:pt x="724" y="348"/>
                    </a:lnTo>
                    <a:lnTo>
                      <a:pt x="720" y="348"/>
                    </a:lnTo>
                    <a:lnTo>
                      <a:pt x="714" y="348"/>
                    </a:lnTo>
                    <a:lnTo>
                      <a:pt x="710" y="348"/>
                    </a:lnTo>
                    <a:lnTo>
                      <a:pt x="704" y="348"/>
                    </a:lnTo>
                    <a:lnTo>
                      <a:pt x="700" y="348"/>
                    </a:lnTo>
                    <a:lnTo>
                      <a:pt x="694" y="348"/>
                    </a:lnTo>
                    <a:lnTo>
                      <a:pt x="690" y="348"/>
                    </a:lnTo>
                    <a:lnTo>
                      <a:pt x="684" y="348"/>
                    </a:lnTo>
                    <a:lnTo>
                      <a:pt x="680" y="348"/>
                    </a:lnTo>
                    <a:lnTo>
                      <a:pt x="674" y="348"/>
                    </a:lnTo>
                    <a:lnTo>
                      <a:pt x="668" y="348"/>
                    </a:lnTo>
                    <a:lnTo>
                      <a:pt x="664" y="348"/>
                    </a:lnTo>
                    <a:lnTo>
                      <a:pt x="658" y="348"/>
                    </a:lnTo>
                    <a:lnTo>
                      <a:pt x="654" y="348"/>
                    </a:lnTo>
                    <a:lnTo>
                      <a:pt x="648" y="348"/>
                    </a:lnTo>
                    <a:lnTo>
                      <a:pt x="648" y="342"/>
                    </a:lnTo>
                    <a:lnTo>
                      <a:pt x="644" y="342"/>
                    </a:lnTo>
                    <a:lnTo>
                      <a:pt x="638" y="342"/>
                    </a:lnTo>
                    <a:lnTo>
                      <a:pt x="628" y="342"/>
                    </a:lnTo>
                    <a:lnTo>
                      <a:pt x="612" y="348"/>
                    </a:lnTo>
                    <a:lnTo>
                      <a:pt x="598" y="352"/>
                    </a:lnTo>
                    <a:lnTo>
                      <a:pt x="588" y="352"/>
                    </a:lnTo>
                    <a:lnTo>
                      <a:pt x="578" y="352"/>
                    </a:lnTo>
                    <a:lnTo>
                      <a:pt x="572" y="352"/>
                    </a:lnTo>
                    <a:lnTo>
                      <a:pt x="566" y="352"/>
                    </a:lnTo>
                    <a:lnTo>
                      <a:pt x="566" y="358"/>
                    </a:lnTo>
                    <a:lnTo>
                      <a:pt x="562" y="358"/>
                    </a:lnTo>
                    <a:lnTo>
                      <a:pt x="556" y="358"/>
                    </a:lnTo>
                    <a:lnTo>
                      <a:pt x="556" y="362"/>
                    </a:lnTo>
                    <a:lnTo>
                      <a:pt x="556" y="368"/>
                    </a:lnTo>
                    <a:lnTo>
                      <a:pt x="552" y="368"/>
                    </a:lnTo>
                    <a:lnTo>
                      <a:pt x="546" y="368"/>
                    </a:lnTo>
                    <a:lnTo>
                      <a:pt x="546" y="372"/>
                    </a:lnTo>
                    <a:lnTo>
                      <a:pt x="542" y="378"/>
                    </a:lnTo>
                  </a:path>
                </a:pathLst>
              </a:custGeom>
              <a:noFill/>
              <a:ln w="1905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zh-TW" altLang="en-US" smtClean="0">
                  <a:solidFill>
                    <a:srgbClr val="000000"/>
                  </a:solidFill>
                  <a:ea typeface="新細明體" charset="-120"/>
                </a:endParaRPr>
              </a:p>
            </p:txBody>
          </p:sp>
          <p:sp>
            <p:nvSpPr>
              <p:cNvPr id="6180" name="Freeform 1747"/>
              <p:cNvSpPr>
                <a:spLocks/>
              </p:cNvSpPr>
              <p:nvPr/>
            </p:nvSpPr>
            <p:spPr bwMode="auto">
              <a:xfrm>
                <a:off x="2526" y="2694"/>
                <a:ext cx="682" cy="250"/>
              </a:xfrm>
              <a:custGeom>
                <a:avLst/>
                <a:gdLst>
                  <a:gd name="T0" fmla="*/ 96 w 682"/>
                  <a:gd name="T1" fmla="*/ 10 h 250"/>
                  <a:gd name="T2" fmla="*/ 80 w 682"/>
                  <a:gd name="T3" fmla="*/ 24 h 250"/>
                  <a:gd name="T4" fmla="*/ 70 w 682"/>
                  <a:gd name="T5" fmla="*/ 46 h 250"/>
                  <a:gd name="T6" fmla="*/ 60 w 682"/>
                  <a:gd name="T7" fmla="*/ 60 h 250"/>
                  <a:gd name="T8" fmla="*/ 46 w 682"/>
                  <a:gd name="T9" fmla="*/ 80 h 250"/>
                  <a:gd name="T10" fmla="*/ 34 w 682"/>
                  <a:gd name="T11" fmla="*/ 96 h 250"/>
                  <a:gd name="T12" fmla="*/ 24 w 682"/>
                  <a:gd name="T13" fmla="*/ 116 h 250"/>
                  <a:gd name="T14" fmla="*/ 14 w 682"/>
                  <a:gd name="T15" fmla="*/ 138 h 250"/>
                  <a:gd name="T16" fmla="*/ 10 w 682"/>
                  <a:gd name="T17" fmla="*/ 158 h 250"/>
                  <a:gd name="T18" fmla="*/ 4 w 682"/>
                  <a:gd name="T19" fmla="*/ 178 h 250"/>
                  <a:gd name="T20" fmla="*/ 0 w 682"/>
                  <a:gd name="T21" fmla="*/ 198 h 250"/>
                  <a:gd name="T22" fmla="*/ 14 w 682"/>
                  <a:gd name="T23" fmla="*/ 214 h 250"/>
                  <a:gd name="T24" fmla="*/ 40 w 682"/>
                  <a:gd name="T25" fmla="*/ 214 h 250"/>
                  <a:gd name="T26" fmla="*/ 66 w 682"/>
                  <a:gd name="T27" fmla="*/ 214 h 250"/>
                  <a:gd name="T28" fmla="*/ 90 w 682"/>
                  <a:gd name="T29" fmla="*/ 214 h 250"/>
                  <a:gd name="T30" fmla="*/ 116 w 682"/>
                  <a:gd name="T31" fmla="*/ 208 h 250"/>
                  <a:gd name="T32" fmla="*/ 136 w 682"/>
                  <a:gd name="T33" fmla="*/ 204 h 250"/>
                  <a:gd name="T34" fmla="*/ 158 w 682"/>
                  <a:gd name="T35" fmla="*/ 194 h 250"/>
                  <a:gd name="T36" fmla="*/ 172 w 682"/>
                  <a:gd name="T37" fmla="*/ 178 h 250"/>
                  <a:gd name="T38" fmla="*/ 192 w 682"/>
                  <a:gd name="T39" fmla="*/ 172 h 250"/>
                  <a:gd name="T40" fmla="*/ 214 w 682"/>
                  <a:gd name="T41" fmla="*/ 168 h 250"/>
                  <a:gd name="T42" fmla="*/ 224 w 682"/>
                  <a:gd name="T43" fmla="*/ 182 h 250"/>
                  <a:gd name="T44" fmla="*/ 234 w 682"/>
                  <a:gd name="T45" fmla="*/ 198 h 250"/>
                  <a:gd name="T46" fmla="*/ 218 w 682"/>
                  <a:gd name="T47" fmla="*/ 214 h 250"/>
                  <a:gd name="T48" fmla="*/ 198 w 682"/>
                  <a:gd name="T49" fmla="*/ 228 h 250"/>
                  <a:gd name="T50" fmla="*/ 188 w 682"/>
                  <a:gd name="T51" fmla="*/ 244 h 250"/>
                  <a:gd name="T52" fmla="*/ 208 w 682"/>
                  <a:gd name="T53" fmla="*/ 250 h 250"/>
                  <a:gd name="T54" fmla="*/ 234 w 682"/>
                  <a:gd name="T55" fmla="*/ 244 h 250"/>
                  <a:gd name="T56" fmla="*/ 254 w 682"/>
                  <a:gd name="T57" fmla="*/ 234 h 250"/>
                  <a:gd name="T58" fmla="*/ 270 w 682"/>
                  <a:gd name="T59" fmla="*/ 224 h 250"/>
                  <a:gd name="T60" fmla="*/ 280 w 682"/>
                  <a:gd name="T61" fmla="*/ 214 h 250"/>
                  <a:gd name="T62" fmla="*/ 306 w 682"/>
                  <a:gd name="T63" fmla="*/ 214 h 250"/>
                  <a:gd name="T64" fmla="*/ 336 w 682"/>
                  <a:gd name="T65" fmla="*/ 214 h 250"/>
                  <a:gd name="T66" fmla="*/ 366 w 682"/>
                  <a:gd name="T67" fmla="*/ 214 h 250"/>
                  <a:gd name="T68" fmla="*/ 392 w 682"/>
                  <a:gd name="T69" fmla="*/ 204 h 250"/>
                  <a:gd name="T70" fmla="*/ 408 w 682"/>
                  <a:gd name="T71" fmla="*/ 194 h 250"/>
                  <a:gd name="T72" fmla="*/ 428 w 682"/>
                  <a:gd name="T73" fmla="*/ 182 h 250"/>
                  <a:gd name="T74" fmla="*/ 432 w 682"/>
                  <a:gd name="T75" fmla="*/ 162 h 250"/>
                  <a:gd name="T76" fmla="*/ 442 w 682"/>
                  <a:gd name="T77" fmla="*/ 182 h 250"/>
                  <a:gd name="T78" fmla="*/ 464 w 682"/>
                  <a:gd name="T79" fmla="*/ 198 h 250"/>
                  <a:gd name="T80" fmla="*/ 484 w 682"/>
                  <a:gd name="T81" fmla="*/ 204 h 250"/>
                  <a:gd name="T82" fmla="*/ 478 w 682"/>
                  <a:gd name="T83" fmla="*/ 208 h 250"/>
                  <a:gd name="T84" fmla="*/ 464 w 682"/>
                  <a:gd name="T85" fmla="*/ 218 h 250"/>
                  <a:gd name="T86" fmla="*/ 442 w 682"/>
                  <a:gd name="T87" fmla="*/ 224 h 250"/>
                  <a:gd name="T88" fmla="*/ 442 w 682"/>
                  <a:gd name="T89" fmla="*/ 244 h 250"/>
                  <a:gd name="T90" fmla="*/ 468 w 682"/>
                  <a:gd name="T91" fmla="*/ 250 h 250"/>
                  <a:gd name="T92" fmla="*/ 494 w 682"/>
                  <a:gd name="T93" fmla="*/ 250 h 250"/>
                  <a:gd name="T94" fmla="*/ 520 w 682"/>
                  <a:gd name="T95" fmla="*/ 250 h 250"/>
                  <a:gd name="T96" fmla="*/ 544 w 682"/>
                  <a:gd name="T97" fmla="*/ 244 h 250"/>
                  <a:gd name="T98" fmla="*/ 570 w 682"/>
                  <a:gd name="T99" fmla="*/ 240 h 250"/>
                  <a:gd name="T100" fmla="*/ 586 w 682"/>
                  <a:gd name="T101" fmla="*/ 228 h 250"/>
                  <a:gd name="T102" fmla="*/ 612 w 682"/>
                  <a:gd name="T103" fmla="*/ 228 h 250"/>
                  <a:gd name="T104" fmla="*/ 632 w 682"/>
                  <a:gd name="T105" fmla="*/ 224 h 250"/>
                  <a:gd name="T106" fmla="*/ 646 w 682"/>
                  <a:gd name="T107" fmla="*/ 214 h 250"/>
                  <a:gd name="T108" fmla="*/ 668 w 682"/>
                  <a:gd name="T109" fmla="*/ 204 h 250"/>
                  <a:gd name="T110" fmla="*/ 678 w 682"/>
                  <a:gd name="T111" fmla="*/ 188 h 25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2"/>
                  <a:gd name="T169" fmla="*/ 0 h 250"/>
                  <a:gd name="T170" fmla="*/ 682 w 682"/>
                  <a:gd name="T171" fmla="*/ 250 h 25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2" h="250">
                    <a:moveTo>
                      <a:pt x="106" y="0"/>
                    </a:moveTo>
                    <a:lnTo>
                      <a:pt x="106" y="4"/>
                    </a:lnTo>
                    <a:lnTo>
                      <a:pt x="102" y="4"/>
                    </a:lnTo>
                    <a:lnTo>
                      <a:pt x="102" y="10"/>
                    </a:lnTo>
                    <a:lnTo>
                      <a:pt x="96" y="10"/>
                    </a:lnTo>
                    <a:lnTo>
                      <a:pt x="96" y="14"/>
                    </a:lnTo>
                    <a:lnTo>
                      <a:pt x="90" y="14"/>
                    </a:lnTo>
                    <a:lnTo>
                      <a:pt x="86" y="20"/>
                    </a:lnTo>
                    <a:lnTo>
                      <a:pt x="80" y="20"/>
                    </a:lnTo>
                    <a:lnTo>
                      <a:pt x="80" y="24"/>
                    </a:lnTo>
                    <a:lnTo>
                      <a:pt x="76" y="24"/>
                    </a:lnTo>
                    <a:lnTo>
                      <a:pt x="76" y="30"/>
                    </a:lnTo>
                    <a:lnTo>
                      <a:pt x="70" y="36"/>
                    </a:lnTo>
                    <a:lnTo>
                      <a:pt x="70" y="40"/>
                    </a:lnTo>
                    <a:lnTo>
                      <a:pt x="70" y="46"/>
                    </a:lnTo>
                    <a:lnTo>
                      <a:pt x="66" y="46"/>
                    </a:lnTo>
                    <a:lnTo>
                      <a:pt x="66" y="50"/>
                    </a:lnTo>
                    <a:lnTo>
                      <a:pt x="66" y="56"/>
                    </a:lnTo>
                    <a:lnTo>
                      <a:pt x="60" y="56"/>
                    </a:lnTo>
                    <a:lnTo>
                      <a:pt x="60" y="60"/>
                    </a:lnTo>
                    <a:lnTo>
                      <a:pt x="56" y="66"/>
                    </a:lnTo>
                    <a:lnTo>
                      <a:pt x="50" y="70"/>
                    </a:lnTo>
                    <a:lnTo>
                      <a:pt x="50" y="76"/>
                    </a:lnTo>
                    <a:lnTo>
                      <a:pt x="46" y="76"/>
                    </a:lnTo>
                    <a:lnTo>
                      <a:pt x="46" y="80"/>
                    </a:lnTo>
                    <a:lnTo>
                      <a:pt x="40" y="80"/>
                    </a:lnTo>
                    <a:lnTo>
                      <a:pt x="40" y="86"/>
                    </a:lnTo>
                    <a:lnTo>
                      <a:pt x="40" y="92"/>
                    </a:lnTo>
                    <a:lnTo>
                      <a:pt x="34" y="92"/>
                    </a:lnTo>
                    <a:lnTo>
                      <a:pt x="34" y="96"/>
                    </a:lnTo>
                    <a:lnTo>
                      <a:pt x="30" y="102"/>
                    </a:lnTo>
                    <a:lnTo>
                      <a:pt x="30" y="106"/>
                    </a:lnTo>
                    <a:lnTo>
                      <a:pt x="24" y="106"/>
                    </a:lnTo>
                    <a:lnTo>
                      <a:pt x="24" y="112"/>
                    </a:lnTo>
                    <a:lnTo>
                      <a:pt x="24" y="116"/>
                    </a:lnTo>
                    <a:lnTo>
                      <a:pt x="20" y="116"/>
                    </a:lnTo>
                    <a:lnTo>
                      <a:pt x="20" y="122"/>
                    </a:lnTo>
                    <a:lnTo>
                      <a:pt x="14" y="126"/>
                    </a:lnTo>
                    <a:lnTo>
                      <a:pt x="14" y="132"/>
                    </a:lnTo>
                    <a:lnTo>
                      <a:pt x="14" y="138"/>
                    </a:lnTo>
                    <a:lnTo>
                      <a:pt x="10" y="138"/>
                    </a:lnTo>
                    <a:lnTo>
                      <a:pt x="10" y="142"/>
                    </a:lnTo>
                    <a:lnTo>
                      <a:pt x="10" y="148"/>
                    </a:lnTo>
                    <a:lnTo>
                      <a:pt x="10" y="152"/>
                    </a:lnTo>
                    <a:lnTo>
                      <a:pt x="10" y="158"/>
                    </a:lnTo>
                    <a:lnTo>
                      <a:pt x="10" y="162"/>
                    </a:lnTo>
                    <a:lnTo>
                      <a:pt x="4" y="162"/>
                    </a:lnTo>
                    <a:lnTo>
                      <a:pt x="4" y="168"/>
                    </a:lnTo>
                    <a:lnTo>
                      <a:pt x="4" y="172"/>
                    </a:lnTo>
                    <a:lnTo>
                      <a:pt x="4" y="178"/>
                    </a:lnTo>
                    <a:lnTo>
                      <a:pt x="0" y="178"/>
                    </a:lnTo>
                    <a:lnTo>
                      <a:pt x="0" y="182"/>
                    </a:lnTo>
                    <a:lnTo>
                      <a:pt x="0" y="188"/>
                    </a:lnTo>
                    <a:lnTo>
                      <a:pt x="0" y="194"/>
                    </a:lnTo>
                    <a:lnTo>
                      <a:pt x="0" y="198"/>
                    </a:lnTo>
                    <a:lnTo>
                      <a:pt x="0" y="204"/>
                    </a:lnTo>
                    <a:lnTo>
                      <a:pt x="4" y="208"/>
                    </a:lnTo>
                    <a:lnTo>
                      <a:pt x="10" y="208"/>
                    </a:lnTo>
                    <a:lnTo>
                      <a:pt x="10" y="214"/>
                    </a:lnTo>
                    <a:lnTo>
                      <a:pt x="14" y="214"/>
                    </a:lnTo>
                    <a:lnTo>
                      <a:pt x="20" y="214"/>
                    </a:lnTo>
                    <a:lnTo>
                      <a:pt x="24" y="214"/>
                    </a:lnTo>
                    <a:lnTo>
                      <a:pt x="30" y="214"/>
                    </a:lnTo>
                    <a:lnTo>
                      <a:pt x="34" y="214"/>
                    </a:lnTo>
                    <a:lnTo>
                      <a:pt x="40" y="214"/>
                    </a:lnTo>
                    <a:lnTo>
                      <a:pt x="46" y="214"/>
                    </a:lnTo>
                    <a:lnTo>
                      <a:pt x="50" y="214"/>
                    </a:lnTo>
                    <a:lnTo>
                      <a:pt x="56" y="214"/>
                    </a:lnTo>
                    <a:lnTo>
                      <a:pt x="60" y="214"/>
                    </a:lnTo>
                    <a:lnTo>
                      <a:pt x="66" y="214"/>
                    </a:lnTo>
                    <a:lnTo>
                      <a:pt x="70" y="214"/>
                    </a:lnTo>
                    <a:lnTo>
                      <a:pt x="76" y="214"/>
                    </a:lnTo>
                    <a:lnTo>
                      <a:pt x="80" y="214"/>
                    </a:lnTo>
                    <a:lnTo>
                      <a:pt x="86" y="214"/>
                    </a:lnTo>
                    <a:lnTo>
                      <a:pt x="90" y="214"/>
                    </a:lnTo>
                    <a:lnTo>
                      <a:pt x="90" y="208"/>
                    </a:lnTo>
                    <a:lnTo>
                      <a:pt x="96" y="208"/>
                    </a:lnTo>
                    <a:lnTo>
                      <a:pt x="102" y="208"/>
                    </a:lnTo>
                    <a:lnTo>
                      <a:pt x="106" y="208"/>
                    </a:lnTo>
                    <a:lnTo>
                      <a:pt x="116" y="208"/>
                    </a:lnTo>
                    <a:lnTo>
                      <a:pt x="122" y="208"/>
                    </a:lnTo>
                    <a:lnTo>
                      <a:pt x="126" y="208"/>
                    </a:lnTo>
                    <a:lnTo>
                      <a:pt x="132" y="208"/>
                    </a:lnTo>
                    <a:lnTo>
                      <a:pt x="132" y="204"/>
                    </a:lnTo>
                    <a:lnTo>
                      <a:pt x="136" y="204"/>
                    </a:lnTo>
                    <a:lnTo>
                      <a:pt x="142" y="204"/>
                    </a:lnTo>
                    <a:lnTo>
                      <a:pt x="142" y="198"/>
                    </a:lnTo>
                    <a:lnTo>
                      <a:pt x="148" y="198"/>
                    </a:lnTo>
                    <a:lnTo>
                      <a:pt x="152" y="198"/>
                    </a:lnTo>
                    <a:lnTo>
                      <a:pt x="158" y="194"/>
                    </a:lnTo>
                    <a:lnTo>
                      <a:pt x="162" y="188"/>
                    </a:lnTo>
                    <a:lnTo>
                      <a:pt x="168" y="188"/>
                    </a:lnTo>
                    <a:lnTo>
                      <a:pt x="168" y="182"/>
                    </a:lnTo>
                    <a:lnTo>
                      <a:pt x="172" y="182"/>
                    </a:lnTo>
                    <a:lnTo>
                      <a:pt x="172" y="178"/>
                    </a:lnTo>
                    <a:lnTo>
                      <a:pt x="178" y="178"/>
                    </a:lnTo>
                    <a:lnTo>
                      <a:pt x="182" y="178"/>
                    </a:lnTo>
                    <a:lnTo>
                      <a:pt x="182" y="172"/>
                    </a:lnTo>
                    <a:lnTo>
                      <a:pt x="188" y="172"/>
                    </a:lnTo>
                    <a:lnTo>
                      <a:pt x="192" y="172"/>
                    </a:lnTo>
                    <a:lnTo>
                      <a:pt x="198" y="172"/>
                    </a:lnTo>
                    <a:lnTo>
                      <a:pt x="198" y="168"/>
                    </a:lnTo>
                    <a:lnTo>
                      <a:pt x="204" y="168"/>
                    </a:lnTo>
                    <a:lnTo>
                      <a:pt x="208" y="168"/>
                    </a:lnTo>
                    <a:lnTo>
                      <a:pt x="214" y="168"/>
                    </a:lnTo>
                    <a:lnTo>
                      <a:pt x="214" y="172"/>
                    </a:lnTo>
                    <a:lnTo>
                      <a:pt x="218" y="172"/>
                    </a:lnTo>
                    <a:lnTo>
                      <a:pt x="218" y="178"/>
                    </a:lnTo>
                    <a:lnTo>
                      <a:pt x="224" y="178"/>
                    </a:lnTo>
                    <a:lnTo>
                      <a:pt x="224" y="182"/>
                    </a:lnTo>
                    <a:lnTo>
                      <a:pt x="224" y="188"/>
                    </a:lnTo>
                    <a:lnTo>
                      <a:pt x="228" y="188"/>
                    </a:lnTo>
                    <a:lnTo>
                      <a:pt x="228" y="194"/>
                    </a:lnTo>
                    <a:lnTo>
                      <a:pt x="228" y="198"/>
                    </a:lnTo>
                    <a:lnTo>
                      <a:pt x="234" y="198"/>
                    </a:lnTo>
                    <a:lnTo>
                      <a:pt x="234" y="204"/>
                    </a:lnTo>
                    <a:lnTo>
                      <a:pt x="228" y="204"/>
                    </a:lnTo>
                    <a:lnTo>
                      <a:pt x="228" y="208"/>
                    </a:lnTo>
                    <a:lnTo>
                      <a:pt x="224" y="208"/>
                    </a:lnTo>
                    <a:lnTo>
                      <a:pt x="218" y="214"/>
                    </a:lnTo>
                    <a:lnTo>
                      <a:pt x="214" y="218"/>
                    </a:lnTo>
                    <a:lnTo>
                      <a:pt x="208" y="218"/>
                    </a:lnTo>
                    <a:lnTo>
                      <a:pt x="208" y="224"/>
                    </a:lnTo>
                    <a:lnTo>
                      <a:pt x="204" y="224"/>
                    </a:lnTo>
                    <a:lnTo>
                      <a:pt x="198" y="228"/>
                    </a:lnTo>
                    <a:lnTo>
                      <a:pt x="192" y="228"/>
                    </a:lnTo>
                    <a:lnTo>
                      <a:pt x="192" y="234"/>
                    </a:lnTo>
                    <a:lnTo>
                      <a:pt x="188" y="234"/>
                    </a:lnTo>
                    <a:lnTo>
                      <a:pt x="188" y="240"/>
                    </a:lnTo>
                    <a:lnTo>
                      <a:pt x="188" y="244"/>
                    </a:lnTo>
                    <a:lnTo>
                      <a:pt x="192" y="244"/>
                    </a:lnTo>
                    <a:lnTo>
                      <a:pt x="198" y="244"/>
                    </a:lnTo>
                    <a:lnTo>
                      <a:pt x="198" y="250"/>
                    </a:lnTo>
                    <a:lnTo>
                      <a:pt x="204" y="250"/>
                    </a:lnTo>
                    <a:lnTo>
                      <a:pt x="208" y="250"/>
                    </a:lnTo>
                    <a:lnTo>
                      <a:pt x="218" y="250"/>
                    </a:lnTo>
                    <a:lnTo>
                      <a:pt x="224" y="250"/>
                    </a:lnTo>
                    <a:lnTo>
                      <a:pt x="228" y="250"/>
                    </a:lnTo>
                    <a:lnTo>
                      <a:pt x="234" y="250"/>
                    </a:lnTo>
                    <a:lnTo>
                      <a:pt x="234" y="244"/>
                    </a:lnTo>
                    <a:lnTo>
                      <a:pt x="238" y="244"/>
                    </a:lnTo>
                    <a:lnTo>
                      <a:pt x="244" y="240"/>
                    </a:lnTo>
                    <a:lnTo>
                      <a:pt x="250" y="240"/>
                    </a:lnTo>
                    <a:lnTo>
                      <a:pt x="250" y="234"/>
                    </a:lnTo>
                    <a:lnTo>
                      <a:pt x="254" y="234"/>
                    </a:lnTo>
                    <a:lnTo>
                      <a:pt x="260" y="234"/>
                    </a:lnTo>
                    <a:lnTo>
                      <a:pt x="260" y="228"/>
                    </a:lnTo>
                    <a:lnTo>
                      <a:pt x="264" y="228"/>
                    </a:lnTo>
                    <a:lnTo>
                      <a:pt x="264" y="224"/>
                    </a:lnTo>
                    <a:lnTo>
                      <a:pt x="270" y="224"/>
                    </a:lnTo>
                    <a:lnTo>
                      <a:pt x="270" y="218"/>
                    </a:lnTo>
                    <a:lnTo>
                      <a:pt x="270" y="214"/>
                    </a:lnTo>
                    <a:lnTo>
                      <a:pt x="274" y="214"/>
                    </a:lnTo>
                    <a:lnTo>
                      <a:pt x="274" y="208"/>
                    </a:lnTo>
                    <a:lnTo>
                      <a:pt x="280" y="214"/>
                    </a:lnTo>
                    <a:lnTo>
                      <a:pt x="284" y="214"/>
                    </a:lnTo>
                    <a:lnTo>
                      <a:pt x="290" y="214"/>
                    </a:lnTo>
                    <a:lnTo>
                      <a:pt x="294" y="214"/>
                    </a:lnTo>
                    <a:lnTo>
                      <a:pt x="300" y="214"/>
                    </a:lnTo>
                    <a:lnTo>
                      <a:pt x="306" y="214"/>
                    </a:lnTo>
                    <a:lnTo>
                      <a:pt x="310" y="214"/>
                    </a:lnTo>
                    <a:lnTo>
                      <a:pt x="316" y="214"/>
                    </a:lnTo>
                    <a:lnTo>
                      <a:pt x="320" y="214"/>
                    </a:lnTo>
                    <a:lnTo>
                      <a:pt x="330" y="214"/>
                    </a:lnTo>
                    <a:lnTo>
                      <a:pt x="336" y="214"/>
                    </a:lnTo>
                    <a:lnTo>
                      <a:pt x="346" y="214"/>
                    </a:lnTo>
                    <a:lnTo>
                      <a:pt x="352" y="214"/>
                    </a:lnTo>
                    <a:lnTo>
                      <a:pt x="356" y="214"/>
                    </a:lnTo>
                    <a:lnTo>
                      <a:pt x="362" y="214"/>
                    </a:lnTo>
                    <a:lnTo>
                      <a:pt x="366" y="214"/>
                    </a:lnTo>
                    <a:lnTo>
                      <a:pt x="372" y="208"/>
                    </a:lnTo>
                    <a:lnTo>
                      <a:pt x="376" y="208"/>
                    </a:lnTo>
                    <a:lnTo>
                      <a:pt x="382" y="208"/>
                    </a:lnTo>
                    <a:lnTo>
                      <a:pt x="382" y="204"/>
                    </a:lnTo>
                    <a:lnTo>
                      <a:pt x="392" y="204"/>
                    </a:lnTo>
                    <a:lnTo>
                      <a:pt x="396" y="204"/>
                    </a:lnTo>
                    <a:lnTo>
                      <a:pt x="396" y="198"/>
                    </a:lnTo>
                    <a:lnTo>
                      <a:pt x="402" y="198"/>
                    </a:lnTo>
                    <a:lnTo>
                      <a:pt x="408" y="198"/>
                    </a:lnTo>
                    <a:lnTo>
                      <a:pt x="408" y="194"/>
                    </a:lnTo>
                    <a:lnTo>
                      <a:pt x="412" y="194"/>
                    </a:lnTo>
                    <a:lnTo>
                      <a:pt x="418" y="188"/>
                    </a:lnTo>
                    <a:lnTo>
                      <a:pt x="422" y="188"/>
                    </a:lnTo>
                    <a:lnTo>
                      <a:pt x="422" y="182"/>
                    </a:lnTo>
                    <a:lnTo>
                      <a:pt x="428" y="182"/>
                    </a:lnTo>
                    <a:lnTo>
                      <a:pt x="428" y="178"/>
                    </a:lnTo>
                    <a:lnTo>
                      <a:pt x="428" y="172"/>
                    </a:lnTo>
                    <a:lnTo>
                      <a:pt x="432" y="172"/>
                    </a:lnTo>
                    <a:lnTo>
                      <a:pt x="432" y="168"/>
                    </a:lnTo>
                    <a:lnTo>
                      <a:pt x="432" y="162"/>
                    </a:lnTo>
                    <a:lnTo>
                      <a:pt x="432" y="168"/>
                    </a:lnTo>
                    <a:lnTo>
                      <a:pt x="432" y="172"/>
                    </a:lnTo>
                    <a:lnTo>
                      <a:pt x="438" y="178"/>
                    </a:lnTo>
                    <a:lnTo>
                      <a:pt x="438" y="182"/>
                    </a:lnTo>
                    <a:lnTo>
                      <a:pt x="442" y="182"/>
                    </a:lnTo>
                    <a:lnTo>
                      <a:pt x="442" y="188"/>
                    </a:lnTo>
                    <a:lnTo>
                      <a:pt x="448" y="188"/>
                    </a:lnTo>
                    <a:lnTo>
                      <a:pt x="454" y="194"/>
                    </a:lnTo>
                    <a:lnTo>
                      <a:pt x="458" y="194"/>
                    </a:lnTo>
                    <a:lnTo>
                      <a:pt x="464" y="198"/>
                    </a:lnTo>
                    <a:lnTo>
                      <a:pt x="468" y="198"/>
                    </a:lnTo>
                    <a:lnTo>
                      <a:pt x="474" y="198"/>
                    </a:lnTo>
                    <a:lnTo>
                      <a:pt x="478" y="198"/>
                    </a:lnTo>
                    <a:lnTo>
                      <a:pt x="484" y="198"/>
                    </a:lnTo>
                    <a:lnTo>
                      <a:pt x="484" y="204"/>
                    </a:lnTo>
                    <a:lnTo>
                      <a:pt x="488" y="204"/>
                    </a:lnTo>
                    <a:lnTo>
                      <a:pt x="494" y="204"/>
                    </a:lnTo>
                    <a:lnTo>
                      <a:pt x="488" y="204"/>
                    </a:lnTo>
                    <a:lnTo>
                      <a:pt x="484" y="208"/>
                    </a:lnTo>
                    <a:lnTo>
                      <a:pt x="478" y="208"/>
                    </a:lnTo>
                    <a:lnTo>
                      <a:pt x="478" y="214"/>
                    </a:lnTo>
                    <a:lnTo>
                      <a:pt x="474" y="214"/>
                    </a:lnTo>
                    <a:lnTo>
                      <a:pt x="474" y="218"/>
                    </a:lnTo>
                    <a:lnTo>
                      <a:pt x="468" y="218"/>
                    </a:lnTo>
                    <a:lnTo>
                      <a:pt x="464" y="218"/>
                    </a:lnTo>
                    <a:lnTo>
                      <a:pt x="458" y="218"/>
                    </a:lnTo>
                    <a:lnTo>
                      <a:pt x="454" y="218"/>
                    </a:lnTo>
                    <a:lnTo>
                      <a:pt x="454" y="224"/>
                    </a:lnTo>
                    <a:lnTo>
                      <a:pt x="448" y="224"/>
                    </a:lnTo>
                    <a:lnTo>
                      <a:pt x="442" y="224"/>
                    </a:lnTo>
                    <a:lnTo>
                      <a:pt x="442" y="228"/>
                    </a:lnTo>
                    <a:lnTo>
                      <a:pt x="438" y="228"/>
                    </a:lnTo>
                    <a:lnTo>
                      <a:pt x="438" y="234"/>
                    </a:lnTo>
                    <a:lnTo>
                      <a:pt x="438" y="240"/>
                    </a:lnTo>
                    <a:lnTo>
                      <a:pt x="442" y="244"/>
                    </a:lnTo>
                    <a:lnTo>
                      <a:pt x="448" y="244"/>
                    </a:lnTo>
                    <a:lnTo>
                      <a:pt x="454" y="244"/>
                    </a:lnTo>
                    <a:lnTo>
                      <a:pt x="454" y="250"/>
                    </a:lnTo>
                    <a:lnTo>
                      <a:pt x="464" y="250"/>
                    </a:lnTo>
                    <a:lnTo>
                      <a:pt x="468" y="250"/>
                    </a:lnTo>
                    <a:lnTo>
                      <a:pt x="474" y="250"/>
                    </a:lnTo>
                    <a:lnTo>
                      <a:pt x="478" y="250"/>
                    </a:lnTo>
                    <a:lnTo>
                      <a:pt x="484" y="250"/>
                    </a:lnTo>
                    <a:lnTo>
                      <a:pt x="488" y="250"/>
                    </a:lnTo>
                    <a:lnTo>
                      <a:pt x="494" y="250"/>
                    </a:lnTo>
                    <a:lnTo>
                      <a:pt x="498" y="250"/>
                    </a:lnTo>
                    <a:lnTo>
                      <a:pt x="504" y="250"/>
                    </a:lnTo>
                    <a:lnTo>
                      <a:pt x="510" y="250"/>
                    </a:lnTo>
                    <a:lnTo>
                      <a:pt x="514" y="250"/>
                    </a:lnTo>
                    <a:lnTo>
                      <a:pt x="520" y="250"/>
                    </a:lnTo>
                    <a:lnTo>
                      <a:pt x="524" y="244"/>
                    </a:lnTo>
                    <a:lnTo>
                      <a:pt x="530" y="244"/>
                    </a:lnTo>
                    <a:lnTo>
                      <a:pt x="534" y="244"/>
                    </a:lnTo>
                    <a:lnTo>
                      <a:pt x="540" y="244"/>
                    </a:lnTo>
                    <a:lnTo>
                      <a:pt x="544" y="244"/>
                    </a:lnTo>
                    <a:lnTo>
                      <a:pt x="550" y="240"/>
                    </a:lnTo>
                    <a:lnTo>
                      <a:pt x="556" y="240"/>
                    </a:lnTo>
                    <a:lnTo>
                      <a:pt x="560" y="240"/>
                    </a:lnTo>
                    <a:lnTo>
                      <a:pt x="566" y="240"/>
                    </a:lnTo>
                    <a:lnTo>
                      <a:pt x="570" y="240"/>
                    </a:lnTo>
                    <a:lnTo>
                      <a:pt x="570" y="234"/>
                    </a:lnTo>
                    <a:lnTo>
                      <a:pt x="576" y="234"/>
                    </a:lnTo>
                    <a:lnTo>
                      <a:pt x="580" y="234"/>
                    </a:lnTo>
                    <a:lnTo>
                      <a:pt x="586" y="234"/>
                    </a:lnTo>
                    <a:lnTo>
                      <a:pt x="586" y="228"/>
                    </a:lnTo>
                    <a:lnTo>
                      <a:pt x="590" y="228"/>
                    </a:lnTo>
                    <a:lnTo>
                      <a:pt x="596" y="228"/>
                    </a:lnTo>
                    <a:lnTo>
                      <a:pt x="600" y="228"/>
                    </a:lnTo>
                    <a:lnTo>
                      <a:pt x="606" y="228"/>
                    </a:lnTo>
                    <a:lnTo>
                      <a:pt x="612" y="228"/>
                    </a:lnTo>
                    <a:lnTo>
                      <a:pt x="616" y="228"/>
                    </a:lnTo>
                    <a:lnTo>
                      <a:pt x="622" y="228"/>
                    </a:lnTo>
                    <a:lnTo>
                      <a:pt x="626" y="228"/>
                    </a:lnTo>
                    <a:lnTo>
                      <a:pt x="626" y="224"/>
                    </a:lnTo>
                    <a:lnTo>
                      <a:pt x="632" y="224"/>
                    </a:lnTo>
                    <a:lnTo>
                      <a:pt x="636" y="224"/>
                    </a:lnTo>
                    <a:lnTo>
                      <a:pt x="642" y="224"/>
                    </a:lnTo>
                    <a:lnTo>
                      <a:pt x="642" y="218"/>
                    </a:lnTo>
                    <a:lnTo>
                      <a:pt x="646" y="218"/>
                    </a:lnTo>
                    <a:lnTo>
                      <a:pt x="646" y="214"/>
                    </a:lnTo>
                    <a:lnTo>
                      <a:pt x="652" y="214"/>
                    </a:lnTo>
                    <a:lnTo>
                      <a:pt x="658" y="208"/>
                    </a:lnTo>
                    <a:lnTo>
                      <a:pt x="662" y="208"/>
                    </a:lnTo>
                    <a:lnTo>
                      <a:pt x="662" y="204"/>
                    </a:lnTo>
                    <a:lnTo>
                      <a:pt x="668" y="204"/>
                    </a:lnTo>
                    <a:lnTo>
                      <a:pt x="668" y="198"/>
                    </a:lnTo>
                    <a:lnTo>
                      <a:pt x="672" y="198"/>
                    </a:lnTo>
                    <a:lnTo>
                      <a:pt x="672" y="194"/>
                    </a:lnTo>
                    <a:lnTo>
                      <a:pt x="678" y="194"/>
                    </a:lnTo>
                    <a:lnTo>
                      <a:pt x="678" y="188"/>
                    </a:lnTo>
                    <a:lnTo>
                      <a:pt x="678" y="182"/>
                    </a:lnTo>
                    <a:lnTo>
                      <a:pt x="678" y="178"/>
                    </a:lnTo>
                    <a:lnTo>
                      <a:pt x="682" y="178"/>
                    </a:lnTo>
                  </a:path>
                </a:pathLst>
              </a:custGeom>
              <a:noFill/>
              <a:ln w="1905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zh-TW" altLang="en-US" smtClean="0">
                  <a:solidFill>
                    <a:srgbClr val="000000"/>
                  </a:solidFill>
                  <a:ea typeface="新細明體" charset="-120"/>
                </a:endParaRPr>
              </a:p>
            </p:txBody>
          </p:sp>
          <p:sp>
            <p:nvSpPr>
              <p:cNvPr id="6181" name="Freeform 1748"/>
              <p:cNvSpPr>
                <a:spLocks/>
              </p:cNvSpPr>
              <p:nvPr/>
            </p:nvSpPr>
            <p:spPr bwMode="auto">
              <a:xfrm>
                <a:off x="2714" y="2688"/>
                <a:ext cx="106" cy="98"/>
              </a:xfrm>
              <a:custGeom>
                <a:avLst/>
                <a:gdLst>
                  <a:gd name="T0" fmla="*/ 0 w 106"/>
                  <a:gd name="T1" fmla="*/ 26 h 98"/>
                  <a:gd name="T2" fmla="*/ 0 w 106"/>
                  <a:gd name="T3" fmla="*/ 20 h 98"/>
                  <a:gd name="T4" fmla="*/ 4 w 106"/>
                  <a:gd name="T5" fmla="*/ 20 h 98"/>
                  <a:gd name="T6" fmla="*/ 4 w 106"/>
                  <a:gd name="T7" fmla="*/ 16 h 98"/>
                  <a:gd name="T8" fmla="*/ 10 w 106"/>
                  <a:gd name="T9" fmla="*/ 16 h 98"/>
                  <a:gd name="T10" fmla="*/ 16 w 106"/>
                  <a:gd name="T11" fmla="*/ 16 h 98"/>
                  <a:gd name="T12" fmla="*/ 16 w 106"/>
                  <a:gd name="T13" fmla="*/ 10 h 98"/>
                  <a:gd name="T14" fmla="*/ 20 w 106"/>
                  <a:gd name="T15" fmla="*/ 10 h 98"/>
                  <a:gd name="T16" fmla="*/ 20 w 106"/>
                  <a:gd name="T17" fmla="*/ 6 h 98"/>
                  <a:gd name="T18" fmla="*/ 26 w 106"/>
                  <a:gd name="T19" fmla="*/ 6 h 98"/>
                  <a:gd name="T20" fmla="*/ 30 w 106"/>
                  <a:gd name="T21" fmla="*/ 6 h 98"/>
                  <a:gd name="T22" fmla="*/ 36 w 106"/>
                  <a:gd name="T23" fmla="*/ 6 h 98"/>
                  <a:gd name="T24" fmla="*/ 40 w 106"/>
                  <a:gd name="T25" fmla="*/ 6 h 98"/>
                  <a:gd name="T26" fmla="*/ 40 w 106"/>
                  <a:gd name="T27" fmla="*/ 0 h 98"/>
                  <a:gd name="T28" fmla="*/ 46 w 106"/>
                  <a:gd name="T29" fmla="*/ 0 h 98"/>
                  <a:gd name="T30" fmla="*/ 50 w 106"/>
                  <a:gd name="T31" fmla="*/ 0 h 98"/>
                  <a:gd name="T32" fmla="*/ 56 w 106"/>
                  <a:gd name="T33" fmla="*/ 0 h 98"/>
                  <a:gd name="T34" fmla="*/ 62 w 106"/>
                  <a:gd name="T35" fmla="*/ 0 h 98"/>
                  <a:gd name="T36" fmla="*/ 66 w 106"/>
                  <a:gd name="T37" fmla="*/ 0 h 98"/>
                  <a:gd name="T38" fmla="*/ 66 w 106"/>
                  <a:gd name="T39" fmla="*/ 6 h 98"/>
                  <a:gd name="T40" fmla="*/ 72 w 106"/>
                  <a:gd name="T41" fmla="*/ 6 h 98"/>
                  <a:gd name="T42" fmla="*/ 76 w 106"/>
                  <a:gd name="T43" fmla="*/ 10 h 98"/>
                  <a:gd name="T44" fmla="*/ 82 w 106"/>
                  <a:gd name="T45" fmla="*/ 10 h 98"/>
                  <a:gd name="T46" fmla="*/ 82 w 106"/>
                  <a:gd name="T47" fmla="*/ 16 h 98"/>
                  <a:gd name="T48" fmla="*/ 86 w 106"/>
                  <a:gd name="T49" fmla="*/ 16 h 98"/>
                  <a:gd name="T50" fmla="*/ 86 w 106"/>
                  <a:gd name="T51" fmla="*/ 20 h 98"/>
                  <a:gd name="T52" fmla="*/ 92 w 106"/>
                  <a:gd name="T53" fmla="*/ 20 h 98"/>
                  <a:gd name="T54" fmla="*/ 92 w 106"/>
                  <a:gd name="T55" fmla="*/ 26 h 98"/>
                  <a:gd name="T56" fmla="*/ 96 w 106"/>
                  <a:gd name="T57" fmla="*/ 26 h 98"/>
                  <a:gd name="T58" fmla="*/ 96 w 106"/>
                  <a:gd name="T59" fmla="*/ 30 h 98"/>
                  <a:gd name="T60" fmla="*/ 102 w 106"/>
                  <a:gd name="T61" fmla="*/ 36 h 98"/>
                  <a:gd name="T62" fmla="*/ 102 w 106"/>
                  <a:gd name="T63" fmla="*/ 42 h 98"/>
                  <a:gd name="T64" fmla="*/ 106 w 106"/>
                  <a:gd name="T65" fmla="*/ 42 h 98"/>
                  <a:gd name="T66" fmla="*/ 106 w 106"/>
                  <a:gd name="T67" fmla="*/ 46 h 98"/>
                  <a:gd name="T68" fmla="*/ 106 w 106"/>
                  <a:gd name="T69" fmla="*/ 52 h 98"/>
                  <a:gd name="T70" fmla="*/ 106 w 106"/>
                  <a:gd name="T71" fmla="*/ 56 h 98"/>
                  <a:gd name="T72" fmla="*/ 106 w 106"/>
                  <a:gd name="T73" fmla="*/ 62 h 98"/>
                  <a:gd name="T74" fmla="*/ 102 w 106"/>
                  <a:gd name="T75" fmla="*/ 62 h 98"/>
                  <a:gd name="T76" fmla="*/ 102 w 106"/>
                  <a:gd name="T77" fmla="*/ 66 h 98"/>
                  <a:gd name="T78" fmla="*/ 96 w 106"/>
                  <a:gd name="T79" fmla="*/ 72 h 98"/>
                  <a:gd name="T80" fmla="*/ 96 w 106"/>
                  <a:gd name="T81" fmla="*/ 76 h 98"/>
                  <a:gd name="T82" fmla="*/ 92 w 106"/>
                  <a:gd name="T83" fmla="*/ 82 h 98"/>
                  <a:gd name="T84" fmla="*/ 86 w 106"/>
                  <a:gd name="T85" fmla="*/ 86 h 98"/>
                  <a:gd name="T86" fmla="*/ 82 w 106"/>
                  <a:gd name="T87" fmla="*/ 86 h 98"/>
                  <a:gd name="T88" fmla="*/ 76 w 106"/>
                  <a:gd name="T89" fmla="*/ 86 h 98"/>
                  <a:gd name="T90" fmla="*/ 76 w 106"/>
                  <a:gd name="T91" fmla="*/ 92 h 98"/>
                  <a:gd name="T92" fmla="*/ 72 w 106"/>
                  <a:gd name="T93" fmla="*/ 92 h 98"/>
                  <a:gd name="T94" fmla="*/ 66 w 106"/>
                  <a:gd name="T95" fmla="*/ 92 h 98"/>
                  <a:gd name="T96" fmla="*/ 62 w 106"/>
                  <a:gd name="T97" fmla="*/ 92 h 98"/>
                  <a:gd name="T98" fmla="*/ 56 w 106"/>
                  <a:gd name="T99" fmla="*/ 92 h 98"/>
                  <a:gd name="T100" fmla="*/ 56 w 106"/>
                  <a:gd name="T101" fmla="*/ 98 h 98"/>
                  <a:gd name="T102" fmla="*/ 50 w 106"/>
                  <a:gd name="T103" fmla="*/ 98 h 98"/>
                  <a:gd name="T104" fmla="*/ 46 w 106"/>
                  <a:gd name="T105" fmla="*/ 98 h 98"/>
                  <a:gd name="T106" fmla="*/ 40 w 106"/>
                  <a:gd name="T107" fmla="*/ 98 h 98"/>
                  <a:gd name="T108" fmla="*/ 36 w 106"/>
                  <a:gd name="T109" fmla="*/ 98 h 98"/>
                  <a:gd name="T110" fmla="*/ 30 w 106"/>
                  <a:gd name="T111" fmla="*/ 98 h 98"/>
                  <a:gd name="T112" fmla="*/ 20 w 106"/>
                  <a:gd name="T113" fmla="*/ 98 h 98"/>
                  <a:gd name="T114" fmla="*/ 16 w 106"/>
                  <a:gd name="T115" fmla="*/ 98 h 98"/>
                  <a:gd name="T116" fmla="*/ 10 w 106"/>
                  <a:gd name="T117" fmla="*/ 98 h 98"/>
                  <a:gd name="T118" fmla="*/ 0 w 106"/>
                  <a:gd name="T119" fmla="*/ 26 h 9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6"/>
                  <a:gd name="T181" fmla="*/ 0 h 98"/>
                  <a:gd name="T182" fmla="*/ 106 w 106"/>
                  <a:gd name="T183" fmla="*/ 98 h 9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6" h="98">
                    <a:moveTo>
                      <a:pt x="0" y="26"/>
                    </a:moveTo>
                    <a:lnTo>
                      <a:pt x="0" y="20"/>
                    </a:lnTo>
                    <a:lnTo>
                      <a:pt x="4" y="20"/>
                    </a:lnTo>
                    <a:lnTo>
                      <a:pt x="4" y="16"/>
                    </a:lnTo>
                    <a:lnTo>
                      <a:pt x="10" y="16"/>
                    </a:lnTo>
                    <a:lnTo>
                      <a:pt x="16" y="16"/>
                    </a:lnTo>
                    <a:lnTo>
                      <a:pt x="16" y="10"/>
                    </a:lnTo>
                    <a:lnTo>
                      <a:pt x="20" y="10"/>
                    </a:lnTo>
                    <a:lnTo>
                      <a:pt x="20" y="6"/>
                    </a:lnTo>
                    <a:lnTo>
                      <a:pt x="26" y="6"/>
                    </a:lnTo>
                    <a:lnTo>
                      <a:pt x="30" y="6"/>
                    </a:lnTo>
                    <a:lnTo>
                      <a:pt x="36" y="6"/>
                    </a:lnTo>
                    <a:lnTo>
                      <a:pt x="40" y="6"/>
                    </a:lnTo>
                    <a:lnTo>
                      <a:pt x="40" y="0"/>
                    </a:lnTo>
                    <a:lnTo>
                      <a:pt x="46" y="0"/>
                    </a:lnTo>
                    <a:lnTo>
                      <a:pt x="50" y="0"/>
                    </a:lnTo>
                    <a:lnTo>
                      <a:pt x="56" y="0"/>
                    </a:lnTo>
                    <a:lnTo>
                      <a:pt x="62" y="0"/>
                    </a:lnTo>
                    <a:lnTo>
                      <a:pt x="66" y="0"/>
                    </a:lnTo>
                    <a:lnTo>
                      <a:pt x="66" y="6"/>
                    </a:lnTo>
                    <a:lnTo>
                      <a:pt x="72" y="6"/>
                    </a:lnTo>
                    <a:lnTo>
                      <a:pt x="76" y="10"/>
                    </a:lnTo>
                    <a:lnTo>
                      <a:pt x="82" y="10"/>
                    </a:lnTo>
                    <a:lnTo>
                      <a:pt x="82" y="16"/>
                    </a:lnTo>
                    <a:lnTo>
                      <a:pt x="86" y="16"/>
                    </a:lnTo>
                    <a:lnTo>
                      <a:pt x="86" y="20"/>
                    </a:lnTo>
                    <a:lnTo>
                      <a:pt x="92" y="20"/>
                    </a:lnTo>
                    <a:lnTo>
                      <a:pt x="92" y="26"/>
                    </a:lnTo>
                    <a:lnTo>
                      <a:pt x="96" y="26"/>
                    </a:lnTo>
                    <a:lnTo>
                      <a:pt x="96" y="30"/>
                    </a:lnTo>
                    <a:lnTo>
                      <a:pt x="102" y="36"/>
                    </a:lnTo>
                    <a:lnTo>
                      <a:pt x="102" y="42"/>
                    </a:lnTo>
                    <a:lnTo>
                      <a:pt x="106" y="42"/>
                    </a:lnTo>
                    <a:lnTo>
                      <a:pt x="106" y="46"/>
                    </a:lnTo>
                    <a:lnTo>
                      <a:pt x="106" y="52"/>
                    </a:lnTo>
                    <a:lnTo>
                      <a:pt x="106" y="56"/>
                    </a:lnTo>
                    <a:lnTo>
                      <a:pt x="106" y="62"/>
                    </a:lnTo>
                    <a:lnTo>
                      <a:pt x="102" y="62"/>
                    </a:lnTo>
                    <a:lnTo>
                      <a:pt x="102" y="66"/>
                    </a:lnTo>
                    <a:lnTo>
                      <a:pt x="96" y="72"/>
                    </a:lnTo>
                    <a:lnTo>
                      <a:pt x="96" y="76"/>
                    </a:lnTo>
                    <a:lnTo>
                      <a:pt x="92" y="82"/>
                    </a:lnTo>
                    <a:lnTo>
                      <a:pt x="86" y="86"/>
                    </a:lnTo>
                    <a:lnTo>
                      <a:pt x="82" y="86"/>
                    </a:lnTo>
                    <a:lnTo>
                      <a:pt x="76" y="86"/>
                    </a:lnTo>
                    <a:lnTo>
                      <a:pt x="76" y="92"/>
                    </a:lnTo>
                    <a:lnTo>
                      <a:pt x="72" y="92"/>
                    </a:lnTo>
                    <a:lnTo>
                      <a:pt x="66" y="92"/>
                    </a:lnTo>
                    <a:lnTo>
                      <a:pt x="62" y="92"/>
                    </a:lnTo>
                    <a:lnTo>
                      <a:pt x="56" y="92"/>
                    </a:lnTo>
                    <a:lnTo>
                      <a:pt x="56" y="98"/>
                    </a:lnTo>
                    <a:lnTo>
                      <a:pt x="50" y="98"/>
                    </a:lnTo>
                    <a:lnTo>
                      <a:pt x="46" y="98"/>
                    </a:lnTo>
                    <a:lnTo>
                      <a:pt x="40" y="98"/>
                    </a:lnTo>
                    <a:lnTo>
                      <a:pt x="36" y="98"/>
                    </a:lnTo>
                    <a:lnTo>
                      <a:pt x="30" y="98"/>
                    </a:lnTo>
                    <a:lnTo>
                      <a:pt x="20" y="98"/>
                    </a:lnTo>
                    <a:lnTo>
                      <a:pt x="16" y="98"/>
                    </a:lnTo>
                    <a:lnTo>
                      <a:pt x="10" y="98"/>
                    </a:lnTo>
                    <a:lnTo>
                      <a:pt x="0" y="26"/>
                    </a:ln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182" name="Freeform 1749"/>
              <p:cNvSpPr>
                <a:spLocks/>
              </p:cNvSpPr>
              <p:nvPr/>
            </p:nvSpPr>
            <p:spPr bwMode="auto">
              <a:xfrm>
                <a:off x="2622" y="2790"/>
                <a:ext cx="26" cy="26"/>
              </a:xfrm>
              <a:custGeom>
                <a:avLst/>
                <a:gdLst>
                  <a:gd name="T0" fmla="*/ 0 w 26"/>
                  <a:gd name="T1" fmla="*/ 20 h 26"/>
                  <a:gd name="T2" fmla="*/ 0 w 26"/>
                  <a:gd name="T3" fmla="*/ 16 h 26"/>
                  <a:gd name="T4" fmla="*/ 4 w 26"/>
                  <a:gd name="T5" fmla="*/ 16 h 26"/>
                  <a:gd name="T6" fmla="*/ 4 w 26"/>
                  <a:gd name="T7" fmla="*/ 10 h 26"/>
                  <a:gd name="T8" fmla="*/ 8 w 26"/>
                  <a:gd name="T9" fmla="*/ 10 h 26"/>
                  <a:gd name="T10" fmla="*/ 8 w 26"/>
                  <a:gd name="T11" fmla="*/ 6 h 26"/>
                  <a:gd name="T12" fmla="*/ 12 w 26"/>
                  <a:gd name="T13" fmla="*/ 6 h 26"/>
                  <a:gd name="T14" fmla="*/ 18 w 26"/>
                  <a:gd name="T15" fmla="*/ 6 h 26"/>
                  <a:gd name="T16" fmla="*/ 22 w 26"/>
                  <a:gd name="T17" fmla="*/ 6 h 26"/>
                  <a:gd name="T18" fmla="*/ 22 w 26"/>
                  <a:gd name="T19" fmla="*/ 0 h 26"/>
                  <a:gd name="T20" fmla="*/ 26 w 26"/>
                  <a:gd name="T21" fmla="*/ 0 h 26"/>
                  <a:gd name="T22" fmla="*/ 22 w 26"/>
                  <a:gd name="T23" fmla="*/ 6 h 26"/>
                  <a:gd name="T24" fmla="*/ 22 w 26"/>
                  <a:gd name="T25" fmla="*/ 10 h 26"/>
                  <a:gd name="T26" fmla="*/ 18 w 26"/>
                  <a:gd name="T27" fmla="*/ 10 h 26"/>
                  <a:gd name="T28" fmla="*/ 12 w 26"/>
                  <a:gd name="T29" fmla="*/ 16 h 26"/>
                  <a:gd name="T30" fmla="*/ 12 w 26"/>
                  <a:gd name="T31" fmla="*/ 20 h 26"/>
                  <a:gd name="T32" fmla="*/ 8 w 26"/>
                  <a:gd name="T33" fmla="*/ 20 h 26"/>
                  <a:gd name="T34" fmla="*/ 4 w 26"/>
                  <a:gd name="T35" fmla="*/ 26 h 26"/>
                  <a:gd name="T36" fmla="*/ 0 w 26"/>
                  <a:gd name="T37" fmla="*/ 20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
                  <a:gd name="T58" fmla="*/ 0 h 26"/>
                  <a:gd name="T59" fmla="*/ 26 w 26"/>
                  <a:gd name="T60" fmla="*/ 26 h 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 h="26">
                    <a:moveTo>
                      <a:pt x="0" y="20"/>
                    </a:moveTo>
                    <a:lnTo>
                      <a:pt x="0" y="16"/>
                    </a:lnTo>
                    <a:lnTo>
                      <a:pt x="4" y="16"/>
                    </a:lnTo>
                    <a:lnTo>
                      <a:pt x="4" y="10"/>
                    </a:lnTo>
                    <a:lnTo>
                      <a:pt x="8" y="10"/>
                    </a:lnTo>
                    <a:lnTo>
                      <a:pt x="8" y="6"/>
                    </a:lnTo>
                    <a:lnTo>
                      <a:pt x="12" y="6"/>
                    </a:lnTo>
                    <a:lnTo>
                      <a:pt x="18" y="6"/>
                    </a:lnTo>
                    <a:lnTo>
                      <a:pt x="22" y="6"/>
                    </a:lnTo>
                    <a:lnTo>
                      <a:pt x="22" y="0"/>
                    </a:lnTo>
                    <a:lnTo>
                      <a:pt x="26" y="0"/>
                    </a:lnTo>
                    <a:lnTo>
                      <a:pt x="22" y="6"/>
                    </a:lnTo>
                    <a:lnTo>
                      <a:pt x="22" y="10"/>
                    </a:lnTo>
                    <a:lnTo>
                      <a:pt x="18" y="10"/>
                    </a:lnTo>
                    <a:lnTo>
                      <a:pt x="12" y="16"/>
                    </a:lnTo>
                    <a:lnTo>
                      <a:pt x="12" y="20"/>
                    </a:lnTo>
                    <a:lnTo>
                      <a:pt x="8" y="20"/>
                    </a:lnTo>
                    <a:lnTo>
                      <a:pt x="4" y="26"/>
                    </a:lnTo>
                    <a:lnTo>
                      <a:pt x="0" y="20"/>
                    </a:ln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smtClean="0">
                  <a:solidFill>
                    <a:srgbClr val="000000"/>
                  </a:solidFill>
                  <a:ea typeface="新細明體" charset="-120"/>
                </a:endParaRPr>
              </a:p>
            </p:txBody>
          </p:sp>
          <p:sp>
            <p:nvSpPr>
              <p:cNvPr id="6183" name="Freeform 1750"/>
              <p:cNvSpPr>
                <a:spLocks/>
              </p:cNvSpPr>
              <p:nvPr/>
            </p:nvSpPr>
            <p:spPr bwMode="auto">
              <a:xfrm>
                <a:off x="2714" y="2688"/>
                <a:ext cx="106" cy="98"/>
              </a:xfrm>
              <a:custGeom>
                <a:avLst/>
                <a:gdLst>
                  <a:gd name="T0" fmla="*/ 0 w 106"/>
                  <a:gd name="T1" fmla="*/ 26 h 98"/>
                  <a:gd name="T2" fmla="*/ 0 w 106"/>
                  <a:gd name="T3" fmla="*/ 20 h 98"/>
                  <a:gd name="T4" fmla="*/ 4 w 106"/>
                  <a:gd name="T5" fmla="*/ 20 h 98"/>
                  <a:gd name="T6" fmla="*/ 4 w 106"/>
                  <a:gd name="T7" fmla="*/ 16 h 98"/>
                  <a:gd name="T8" fmla="*/ 10 w 106"/>
                  <a:gd name="T9" fmla="*/ 16 h 98"/>
                  <a:gd name="T10" fmla="*/ 16 w 106"/>
                  <a:gd name="T11" fmla="*/ 16 h 98"/>
                  <a:gd name="T12" fmla="*/ 16 w 106"/>
                  <a:gd name="T13" fmla="*/ 10 h 98"/>
                  <a:gd name="T14" fmla="*/ 20 w 106"/>
                  <a:gd name="T15" fmla="*/ 10 h 98"/>
                  <a:gd name="T16" fmla="*/ 20 w 106"/>
                  <a:gd name="T17" fmla="*/ 6 h 98"/>
                  <a:gd name="T18" fmla="*/ 26 w 106"/>
                  <a:gd name="T19" fmla="*/ 6 h 98"/>
                  <a:gd name="T20" fmla="*/ 30 w 106"/>
                  <a:gd name="T21" fmla="*/ 6 h 98"/>
                  <a:gd name="T22" fmla="*/ 36 w 106"/>
                  <a:gd name="T23" fmla="*/ 6 h 98"/>
                  <a:gd name="T24" fmla="*/ 40 w 106"/>
                  <a:gd name="T25" fmla="*/ 6 h 98"/>
                  <a:gd name="T26" fmla="*/ 40 w 106"/>
                  <a:gd name="T27" fmla="*/ 0 h 98"/>
                  <a:gd name="T28" fmla="*/ 46 w 106"/>
                  <a:gd name="T29" fmla="*/ 0 h 98"/>
                  <a:gd name="T30" fmla="*/ 50 w 106"/>
                  <a:gd name="T31" fmla="*/ 0 h 98"/>
                  <a:gd name="T32" fmla="*/ 56 w 106"/>
                  <a:gd name="T33" fmla="*/ 0 h 98"/>
                  <a:gd name="T34" fmla="*/ 62 w 106"/>
                  <a:gd name="T35" fmla="*/ 0 h 98"/>
                  <a:gd name="T36" fmla="*/ 66 w 106"/>
                  <a:gd name="T37" fmla="*/ 0 h 98"/>
                  <a:gd name="T38" fmla="*/ 66 w 106"/>
                  <a:gd name="T39" fmla="*/ 6 h 98"/>
                  <a:gd name="T40" fmla="*/ 72 w 106"/>
                  <a:gd name="T41" fmla="*/ 6 h 98"/>
                  <a:gd name="T42" fmla="*/ 76 w 106"/>
                  <a:gd name="T43" fmla="*/ 10 h 98"/>
                  <a:gd name="T44" fmla="*/ 82 w 106"/>
                  <a:gd name="T45" fmla="*/ 10 h 98"/>
                  <a:gd name="T46" fmla="*/ 82 w 106"/>
                  <a:gd name="T47" fmla="*/ 16 h 98"/>
                  <a:gd name="T48" fmla="*/ 86 w 106"/>
                  <a:gd name="T49" fmla="*/ 16 h 98"/>
                  <a:gd name="T50" fmla="*/ 86 w 106"/>
                  <a:gd name="T51" fmla="*/ 20 h 98"/>
                  <a:gd name="T52" fmla="*/ 92 w 106"/>
                  <a:gd name="T53" fmla="*/ 20 h 98"/>
                  <a:gd name="T54" fmla="*/ 92 w 106"/>
                  <a:gd name="T55" fmla="*/ 26 h 98"/>
                  <a:gd name="T56" fmla="*/ 96 w 106"/>
                  <a:gd name="T57" fmla="*/ 26 h 98"/>
                  <a:gd name="T58" fmla="*/ 96 w 106"/>
                  <a:gd name="T59" fmla="*/ 30 h 98"/>
                  <a:gd name="T60" fmla="*/ 102 w 106"/>
                  <a:gd name="T61" fmla="*/ 36 h 98"/>
                  <a:gd name="T62" fmla="*/ 102 w 106"/>
                  <a:gd name="T63" fmla="*/ 42 h 98"/>
                  <a:gd name="T64" fmla="*/ 106 w 106"/>
                  <a:gd name="T65" fmla="*/ 42 h 98"/>
                  <a:gd name="T66" fmla="*/ 106 w 106"/>
                  <a:gd name="T67" fmla="*/ 46 h 98"/>
                  <a:gd name="T68" fmla="*/ 106 w 106"/>
                  <a:gd name="T69" fmla="*/ 52 h 98"/>
                  <a:gd name="T70" fmla="*/ 106 w 106"/>
                  <a:gd name="T71" fmla="*/ 56 h 98"/>
                  <a:gd name="T72" fmla="*/ 106 w 106"/>
                  <a:gd name="T73" fmla="*/ 62 h 98"/>
                  <a:gd name="T74" fmla="*/ 102 w 106"/>
                  <a:gd name="T75" fmla="*/ 62 h 98"/>
                  <a:gd name="T76" fmla="*/ 102 w 106"/>
                  <a:gd name="T77" fmla="*/ 66 h 98"/>
                  <a:gd name="T78" fmla="*/ 96 w 106"/>
                  <a:gd name="T79" fmla="*/ 72 h 98"/>
                  <a:gd name="T80" fmla="*/ 96 w 106"/>
                  <a:gd name="T81" fmla="*/ 76 h 98"/>
                  <a:gd name="T82" fmla="*/ 92 w 106"/>
                  <a:gd name="T83" fmla="*/ 82 h 98"/>
                  <a:gd name="T84" fmla="*/ 86 w 106"/>
                  <a:gd name="T85" fmla="*/ 86 h 98"/>
                  <a:gd name="T86" fmla="*/ 82 w 106"/>
                  <a:gd name="T87" fmla="*/ 86 h 98"/>
                  <a:gd name="T88" fmla="*/ 76 w 106"/>
                  <a:gd name="T89" fmla="*/ 86 h 98"/>
                  <a:gd name="T90" fmla="*/ 76 w 106"/>
                  <a:gd name="T91" fmla="*/ 92 h 98"/>
                  <a:gd name="T92" fmla="*/ 72 w 106"/>
                  <a:gd name="T93" fmla="*/ 92 h 98"/>
                  <a:gd name="T94" fmla="*/ 66 w 106"/>
                  <a:gd name="T95" fmla="*/ 92 h 98"/>
                  <a:gd name="T96" fmla="*/ 62 w 106"/>
                  <a:gd name="T97" fmla="*/ 92 h 98"/>
                  <a:gd name="T98" fmla="*/ 56 w 106"/>
                  <a:gd name="T99" fmla="*/ 92 h 98"/>
                  <a:gd name="T100" fmla="*/ 56 w 106"/>
                  <a:gd name="T101" fmla="*/ 98 h 98"/>
                  <a:gd name="T102" fmla="*/ 50 w 106"/>
                  <a:gd name="T103" fmla="*/ 98 h 98"/>
                  <a:gd name="T104" fmla="*/ 46 w 106"/>
                  <a:gd name="T105" fmla="*/ 98 h 98"/>
                  <a:gd name="T106" fmla="*/ 40 w 106"/>
                  <a:gd name="T107" fmla="*/ 98 h 98"/>
                  <a:gd name="T108" fmla="*/ 36 w 106"/>
                  <a:gd name="T109" fmla="*/ 98 h 98"/>
                  <a:gd name="T110" fmla="*/ 30 w 106"/>
                  <a:gd name="T111" fmla="*/ 98 h 98"/>
                  <a:gd name="T112" fmla="*/ 20 w 106"/>
                  <a:gd name="T113" fmla="*/ 98 h 98"/>
                  <a:gd name="T114" fmla="*/ 16 w 106"/>
                  <a:gd name="T115" fmla="*/ 98 h 98"/>
                  <a:gd name="T116" fmla="*/ 10 w 106"/>
                  <a:gd name="T117" fmla="*/ 98 h 9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6"/>
                  <a:gd name="T178" fmla="*/ 0 h 98"/>
                  <a:gd name="T179" fmla="*/ 106 w 106"/>
                  <a:gd name="T180" fmla="*/ 98 h 9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6" h="98">
                    <a:moveTo>
                      <a:pt x="0" y="26"/>
                    </a:moveTo>
                    <a:lnTo>
                      <a:pt x="0" y="20"/>
                    </a:lnTo>
                    <a:lnTo>
                      <a:pt x="4" y="20"/>
                    </a:lnTo>
                    <a:lnTo>
                      <a:pt x="4" y="16"/>
                    </a:lnTo>
                    <a:lnTo>
                      <a:pt x="10" y="16"/>
                    </a:lnTo>
                    <a:lnTo>
                      <a:pt x="16" y="16"/>
                    </a:lnTo>
                    <a:lnTo>
                      <a:pt x="16" y="10"/>
                    </a:lnTo>
                    <a:lnTo>
                      <a:pt x="20" y="10"/>
                    </a:lnTo>
                    <a:lnTo>
                      <a:pt x="20" y="6"/>
                    </a:lnTo>
                    <a:lnTo>
                      <a:pt x="26" y="6"/>
                    </a:lnTo>
                    <a:lnTo>
                      <a:pt x="30" y="6"/>
                    </a:lnTo>
                    <a:lnTo>
                      <a:pt x="36" y="6"/>
                    </a:lnTo>
                    <a:lnTo>
                      <a:pt x="40" y="6"/>
                    </a:lnTo>
                    <a:lnTo>
                      <a:pt x="40" y="0"/>
                    </a:lnTo>
                    <a:lnTo>
                      <a:pt x="46" y="0"/>
                    </a:lnTo>
                    <a:lnTo>
                      <a:pt x="50" y="0"/>
                    </a:lnTo>
                    <a:lnTo>
                      <a:pt x="56" y="0"/>
                    </a:lnTo>
                    <a:lnTo>
                      <a:pt x="62" y="0"/>
                    </a:lnTo>
                    <a:lnTo>
                      <a:pt x="66" y="0"/>
                    </a:lnTo>
                    <a:lnTo>
                      <a:pt x="66" y="6"/>
                    </a:lnTo>
                    <a:lnTo>
                      <a:pt x="72" y="6"/>
                    </a:lnTo>
                    <a:lnTo>
                      <a:pt x="76" y="10"/>
                    </a:lnTo>
                    <a:lnTo>
                      <a:pt x="82" y="10"/>
                    </a:lnTo>
                    <a:lnTo>
                      <a:pt x="82" y="16"/>
                    </a:lnTo>
                    <a:lnTo>
                      <a:pt x="86" y="16"/>
                    </a:lnTo>
                    <a:lnTo>
                      <a:pt x="86" y="20"/>
                    </a:lnTo>
                    <a:lnTo>
                      <a:pt x="92" y="20"/>
                    </a:lnTo>
                    <a:lnTo>
                      <a:pt x="92" y="26"/>
                    </a:lnTo>
                    <a:lnTo>
                      <a:pt x="96" y="26"/>
                    </a:lnTo>
                    <a:lnTo>
                      <a:pt x="96" y="30"/>
                    </a:lnTo>
                    <a:lnTo>
                      <a:pt x="102" y="36"/>
                    </a:lnTo>
                    <a:lnTo>
                      <a:pt x="102" y="42"/>
                    </a:lnTo>
                    <a:lnTo>
                      <a:pt x="106" y="42"/>
                    </a:lnTo>
                    <a:lnTo>
                      <a:pt x="106" y="46"/>
                    </a:lnTo>
                    <a:lnTo>
                      <a:pt x="106" y="52"/>
                    </a:lnTo>
                    <a:lnTo>
                      <a:pt x="106" y="56"/>
                    </a:lnTo>
                    <a:lnTo>
                      <a:pt x="106" y="62"/>
                    </a:lnTo>
                    <a:lnTo>
                      <a:pt x="102" y="62"/>
                    </a:lnTo>
                    <a:lnTo>
                      <a:pt x="102" y="66"/>
                    </a:lnTo>
                    <a:lnTo>
                      <a:pt x="96" y="72"/>
                    </a:lnTo>
                    <a:lnTo>
                      <a:pt x="96" y="76"/>
                    </a:lnTo>
                    <a:lnTo>
                      <a:pt x="92" y="82"/>
                    </a:lnTo>
                    <a:lnTo>
                      <a:pt x="86" y="86"/>
                    </a:lnTo>
                    <a:lnTo>
                      <a:pt x="82" y="86"/>
                    </a:lnTo>
                    <a:lnTo>
                      <a:pt x="76" y="86"/>
                    </a:lnTo>
                    <a:lnTo>
                      <a:pt x="76" y="92"/>
                    </a:lnTo>
                    <a:lnTo>
                      <a:pt x="72" y="92"/>
                    </a:lnTo>
                    <a:lnTo>
                      <a:pt x="66" y="92"/>
                    </a:lnTo>
                    <a:lnTo>
                      <a:pt x="62" y="92"/>
                    </a:lnTo>
                    <a:lnTo>
                      <a:pt x="56" y="92"/>
                    </a:lnTo>
                    <a:lnTo>
                      <a:pt x="56" y="98"/>
                    </a:lnTo>
                    <a:lnTo>
                      <a:pt x="50" y="98"/>
                    </a:lnTo>
                    <a:lnTo>
                      <a:pt x="46" y="98"/>
                    </a:lnTo>
                    <a:lnTo>
                      <a:pt x="40" y="98"/>
                    </a:lnTo>
                    <a:lnTo>
                      <a:pt x="36" y="98"/>
                    </a:lnTo>
                    <a:lnTo>
                      <a:pt x="30" y="98"/>
                    </a:lnTo>
                    <a:lnTo>
                      <a:pt x="20" y="98"/>
                    </a:lnTo>
                    <a:lnTo>
                      <a:pt x="16" y="98"/>
                    </a:lnTo>
                    <a:lnTo>
                      <a:pt x="10" y="98"/>
                    </a:lnTo>
                  </a:path>
                </a:pathLst>
              </a:custGeom>
              <a:noFill/>
              <a:ln w="1905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zh-TW" altLang="en-US" smtClean="0">
                  <a:solidFill>
                    <a:srgbClr val="000000"/>
                  </a:solidFill>
                  <a:ea typeface="新細明體" charset="-120"/>
                </a:endParaRPr>
              </a:p>
            </p:txBody>
          </p:sp>
          <p:sp>
            <p:nvSpPr>
              <p:cNvPr id="6184" name="Freeform 1751"/>
              <p:cNvSpPr>
                <a:spLocks/>
              </p:cNvSpPr>
              <p:nvPr/>
            </p:nvSpPr>
            <p:spPr bwMode="auto">
              <a:xfrm>
                <a:off x="2622" y="2790"/>
                <a:ext cx="26" cy="26"/>
              </a:xfrm>
              <a:custGeom>
                <a:avLst/>
                <a:gdLst>
                  <a:gd name="T0" fmla="*/ 0 w 26"/>
                  <a:gd name="T1" fmla="*/ 20 h 26"/>
                  <a:gd name="T2" fmla="*/ 0 w 26"/>
                  <a:gd name="T3" fmla="*/ 16 h 26"/>
                  <a:gd name="T4" fmla="*/ 4 w 26"/>
                  <a:gd name="T5" fmla="*/ 16 h 26"/>
                  <a:gd name="T6" fmla="*/ 4 w 26"/>
                  <a:gd name="T7" fmla="*/ 10 h 26"/>
                  <a:gd name="T8" fmla="*/ 8 w 26"/>
                  <a:gd name="T9" fmla="*/ 10 h 26"/>
                  <a:gd name="T10" fmla="*/ 8 w 26"/>
                  <a:gd name="T11" fmla="*/ 6 h 26"/>
                  <a:gd name="T12" fmla="*/ 12 w 26"/>
                  <a:gd name="T13" fmla="*/ 6 h 26"/>
                  <a:gd name="T14" fmla="*/ 18 w 26"/>
                  <a:gd name="T15" fmla="*/ 6 h 26"/>
                  <a:gd name="T16" fmla="*/ 22 w 26"/>
                  <a:gd name="T17" fmla="*/ 6 h 26"/>
                  <a:gd name="T18" fmla="*/ 22 w 26"/>
                  <a:gd name="T19" fmla="*/ 0 h 26"/>
                  <a:gd name="T20" fmla="*/ 26 w 26"/>
                  <a:gd name="T21" fmla="*/ 0 h 26"/>
                  <a:gd name="T22" fmla="*/ 22 w 26"/>
                  <a:gd name="T23" fmla="*/ 6 h 26"/>
                  <a:gd name="T24" fmla="*/ 22 w 26"/>
                  <a:gd name="T25" fmla="*/ 10 h 26"/>
                  <a:gd name="T26" fmla="*/ 18 w 26"/>
                  <a:gd name="T27" fmla="*/ 10 h 26"/>
                  <a:gd name="T28" fmla="*/ 12 w 26"/>
                  <a:gd name="T29" fmla="*/ 16 h 26"/>
                  <a:gd name="T30" fmla="*/ 12 w 26"/>
                  <a:gd name="T31" fmla="*/ 20 h 26"/>
                  <a:gd name="T32" fmla="*/ 8 w 26"/>
                  <a:gd name="T33" fmla="*/ 20 h 26"/>
                  <a:gd name="T34" fmla="*/ 4 w 26"/>
                  <a:gd name="T35" fmla="*/ 26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
                  <a:gd name="T55" fmla="*/ 0 h 26"/>
                  <a:gd name="T56" fmla="*/ 26 w 26"/>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 h="26">
                    <a:moveTo>
                      <a:pt x="0" y="20"/>
                    </a:moveTo>
                    <a:lnTo>
                      <a:pt x="0" y="16"/>
                    </a:lnTo>
                    <a:lnTo>
                      <a:pt x="4" y="16"/>
                    </a:lnTo>
                    <a:lnTo>
                      <a:pt x="4" y="10"/>
                    </a:lnTo>
                    <a:lnTo>
                      <a:pt x="8" y="10"/>
                    </a:lnTo>
                    <a:lnTo>
                      <a:pt x="8" y="6"/>
                    </a:lnTo>
                    <a:lnTo>
                      <a:pt x="12" y="6"/>
                    </a:lnTo>
                    <a:lnTo>
                      <a:pt x="18" y="6"/>
                    </a:lnTo>
                    <a:lnTo>
                      <a:pt x="22" y="6"/>
                    </a:lnTo>
                    <a:lnTo>
                      <a:pt x="22" y="0"/>
                    </a:lnTo>
                    <a:lnTo>
                      <a:pt x="26" y="0"/>
                    </a:lnTo>
                    <a:lnTo>
                      <a:pt x="22" y="6"/>
                    </a:lnTo>
                    <a:lnTo>
                      <a:pt x="22" y="10"/>
                    </a:lnTo>
                    <a:lnTo>
                      <a:pt x="18" y="10"/>
                    </a:lnTo>
                    <a:lnTo>
                      <a:pt x="12" y="16"/>
                    </a:lnTo>
                    <a:lnTo>
                      <a:pt x="12" y="20"/>
                    </a:lnTo>
                    <a:lnTo>
                      <a:pt x="8" y="20"/>
                    </a:lnTo>
                    <a:lnTo>
                      <a:pt x="4" y="26"/>
                    </a:lnTo>
                  </a:path>
                </a:pathLst>
              </a:custGeom>
              <a:noFill/>
              <a:ln w="1905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zh-TW" altLang="en-US" smtClean="0">
                  <a:solidFill>
                    <a:srgbClr val="000000"/>
                  </a:solidFill>
                  <a:ea typeface="新細明體" charset="-120"/>
                </a:endParaRPr>
              </a:p>
            </p:txBody>
          </p:sp>
        </p:grpSp>
        <p:sp>
          <p:nvSpPr>
            <p:cNvPr id="6173" name="AutoShape 1752"/>
            <p:cNvSpPr>
              <a:spLocks noChangeArrowheads="1"/>
            </p:cNvSpPr>
            <p:nvPr/>
          </p:nvSpPr>
          <p:spPr bwMode="auto">
            <a:xfrm rot="-1278844">
              <a:off x="3152" y="1752"/>
              <a:ext cx="907" cy="225"/>
            </a:xfrm>
            <a:prstGeom prst="curvedDownArrow">
              <a:avLst>
                <a:gd name="adj1" fmla="val 29207"/>
                <a:gd name="adj2" fmla="val 66047"/>
                <a:gd name="adj3" fmla="val 46384"/>
              </a:avLst>
            </a:prstGeom>
            <a:solidFill>
              <a:srgbClr val="CCFFCC"/>
            </a:solidFill>
            <a:ln w="9525">
              <a:solidFill>
                <a:schemeClr val="tx1"/>
              </a:solidFill>
              <a:miter lim="800000"/>
              <a:headEnd/>
              <a:tailEnd/>
            </a:ln>
          </p:spPr>
          <p:txBody>
            <a:bodyPr wrap="none" anchor="ctr"/>
            <a:lstStyle>
              <a:lvl1pPr eaLnBrk="0" hangingPunct="0">
                <a:defRPr kumimoji="1" sz="2000" b="1">
                  <a:solidFill>
                    <a:schemeClr val="tx1"/>
                  </a:solidFill>
                  <a:latin typeface="Arial" charset="0"/>
                  <a:ea typeface="新細明體" charset="-120"/>
                </a:defRPr>
              </a:lvl1pPr>
              <a:lvl2pPr marL="742950" indent="-285750" eaLnBrk="0" hangingPunct="0">
                <a:defRPr kumimoji="1" sz="2000" b="1">
                  <a:solidFill>
                    <a:schemeClr val="tx1"/>
                  </a:solidFill>
                  <a:latin typeface="Arial" charset="0"/>
                  <a:ea typeface="新細明體" charset="-120"/>
                </a:defRPr>
              </a:lvl2pPr>
              <a:lvl3pPr marL="1143000" indent="-228600" eaLnBrk="0" hangingPunct="0">
                <a:defRPr kumimoji="1" sz="2000" b="1">
                  <a:solidFill>
                    <a:schemeClr val="tx1"/>
                  </a:solidFill>
                  <a:latin typeface="Arial" charset="0"/>
                  <a:ea typeface="新細明體" charset="-120"/>
                </a:defRPr>
              </a:lvl3pPr>
              <a:lvl4pPr marL="1600200" indent="-228600" eaLnBrk="0" hangingPunct="0">
                <a:defRPr kumimoji="1" sz="2000" b="1">
                  <a:solidFill>
                    <a:schemeClr val="tx1"/>
                  </a:solidFill>
                  <a:latin typeface="Arial" charset="0"/>
                  <a:ea typeface="新細明體" charset="-120"/>
                </a:defRPr>
              </a:lvl4pPr>
              <a:lvl5pPr marL="2057400" indent="-228600" eaLnBrk="0" hangingPunct="0">
                <a:defRPr kumimoji="1" sz="2000" b="1">
                  <a:solidFill>
                    <a:schemeClr val="tx1"/>
                  </a:solidFill>
                  <a:latin typeface="Arial" charset="0"/>
                  <a:ea typeface="新細明體" charset="-120"/>
                </a:defRPr>
              </a:lvl5pPr>
              <a:lvl6pPr marL="2514600" indent="-228600" eaLnBrk="0" fontAlgn="base" hangingPunct="0">
                <a:spcBef>
                  <a:spcPct val="0"/>
                </a:spcBef>
                <a:spcAft>
                  <a:spcPct val="0"/>
                </a:spcAft>
                <a:defRPr kumimoji="1" sz="2000" b="1">
                  <a:solidFill>
                    <a:schemeClr val="tx1"/>
                  </a:solidFill>
                  <a:latin typeface="Arial" charset="0"/>
                  <a:ea typeface="新細明體" charset="-120"/>
                </a:defRPr>
              </a:lvl6pPr>
              <a:lvl7pPr marL="2971800" indent="-228600" eaLnBrk="0" fontAlgn="base" hangingPunct="0">
                <a:spcBef>
                  <a:spcPct val="0"/>
                </a:spcBef>
                <a:spcAft>
                  <a:spcPct val="0"/>
                </a:spcAft>
                <a:defRPr kumimoji="1" sz="2000" b="1">
                  <a:solidFill>
                    <a:schemeClr val="tx1"/>
                  </a:solidFill>
                  <a:latin typeface="Arial" charset="0"/>
                  <a:ea typeface="新細明體" charset="-120"/>
                </a:defRPr>
              </a:lvl7pPr>
              <a:lvl8pPr marL="3429000" indent="-228600" eaLnBrk="0" fontAlgn="base" hangingPunct="0">
                <a:spcBef>
                  <a:spcPct val="0"/>
                </a:spcBef>
                <a:spcAft>
                  <a:spcPct val="0"/>
                </a:spcAft>
                <a:defRPr kumimoji="1" sz="2000" b="1">
                  <a:solidFill>
                    <a:schemeClr val="tx1"/>
                  </a:solidFill>
                  <a:latin typeface="Arial" charset="0"/>
                  <a:ea typeface="新細明體" charset="-120"/>
                </a:defRPr>
              </a:lvl8pPr>
              <a:lvl9pPr marL="3886200" indent="-228600" eaLnBrk="0" fontAlgn="base" hangingPunct="0">
                <a:spcBef>
                  <a:spcPct val="0"/>
                </a:spcBef>
                <a:spcAft>
                  <a:spcPct val="0"/>
                </a:spcAft>
                <a:defRPr kumimoji="1" sz="2000" b="1">
                  <a:solidFill>
                    <a:schemeClr val="tx1"/>
                  </a:solidFill>
                  <a:latin typeface="Arial" charset="0"/>
                  <a:ea typeface="新細明體" charset="-120"/>
                </a:defRPr>
              </a:lvl9pPr>
            </a:lstStyle>
            <a:p>
              <a:pPr eaLnBrk="1" hangingPunct="1"/>
              <a:endParaRPr lang="zh-TW" altLang="en-US" smtClean="0">
                <a:solidFill>
                  <a:srgbClr val="000000"/>
                </a:solidFill>
              </a:endParaRPr>
            </a:p>
          </p:txBody>
        </p:sp>
        <p:sp>
          <p:nvSpPr>
            <p:cNvPr id="6174" name="AutoShape 1753"/>
            <p:cNvSpPr>
              <a:spLocks noChangeArrowheads="1"/>
            </p:cNvSpPr>
            <p:nvPr/>
          </p:nvSpPr>
          <p:spPr bwMode="auto">
            <a:xfrm rot="-1278844" flipH="1" flipV="1">
              <a:off x="3334" y="2525"/>
              <a:ext cx="907" cy="225"/>
            </a:xfrm>
            <a:prstGeom prst="curvedDownArrow">
              <a:avLst>
                <a:gd name="adj1" fmla="val 29207"/>
                <a:gd name="adj2" fmla="val 66047"/>
                <a:gd name="adj3" fmla="val 46384"/>
              </a:avLst>
            </a:prstGeom>
            <a:solidFill>
              <a:srgbClr val="CCFFCC"/>
            </a:solidFill>
            <a:ln w="9525">
              <a:solidFill>
                <a:schemeClr val="tx1"/>
              </a:solidFill>
              <a:miter lim="800000"/>
              <a:headEnd/>
              <a:tailEnd/>
            </a:ln>
          </p:spPr>
          <p:txBody>
            <a:bodyPr wrap="none" anchor="ctr"/>
            <a:lstStyle>
              <a:lvl1pPr eaLnBrk="0" hangingPunct="0">
                <a:defRPr kumimoji="1" sz="2000" b="1">
                  <a:solidFill>
                    <a:schemeClr val="tx1"/>
                  </a:solidFill>
                  <a:latin typeface="Arial" charset="0"/>
                  <a:ea typeface="新細明體" charset="-120"/>
                </a:defRPr>
              </a:lvl1pPr>
              <a:lvl2pPr marL="742950" indent="-285750" eaLnBrk="0" hangingPunct="0">
                <a:defRPr kumimoji="1" sz="2000" b="1">
                  <a:solidFill>
                    <a:schemeClr val="tx1"/>
                  </a:solidFill>
                  <a:latin typeface="Arial" charset="0"/>
                  <a:ea typeface="新細明體" charset="-120"/>
                </a:defRPr>
              </a:lvl2pPr>
              <a:lvl3pPr marL="1143000" indent="-228600" eaLnBrk="0" hangingPunct="0">
                <a:defRPr kumimoji="1" sz="2000" b="1">
                  <a:solidFill>
                    <a:schemeClr val="tx1"/>
                  </a:solidFill>
                  <a:latin typeface="Arial" charset="0"/>
                  <a:ea typeface="新細明體" charset="-120"/>
                </a:defRPr>
              </a:lvl3pPr>
              <a:lvl4pPr marL="1600200" indent="-228600" eaLnBrk="0" hangingPunct="0">
                <a:defRPr kumimoji="1" sz="2000" b="1">
                  <a:solidFill>
                    <a:schemeClr val="tx1"/>
                  </a:solidFill>
                  <a:latin typeface="Arial" charset="0"/>
                  <a:ea typeface="新細明體" charset="-120"/>
                </a:defRPr>
              </a:lvl4pPr>
              <a:lvl5pPr marL="2057400" indent="-228600" eaLnBrk="0" hangingPunct="0">
                <a:defRPr kumimoji="1" sz="2000" b="1">
                  <a:solidFill>
                    <a:schemeClr val="tx1"/>
                  </a:solidFill>
                  <a:latin typeface="Arial" charset="0"/>
                  <a:ea typeface="新細明體" charset="-120"/>
                </a:defRPr>
              </a:lvl5pPr>
              <a:lvl6pPr marL="2514600" indent="-228600" eaLnBrk="0" fontAlgn="base" hangingPunct="0">
                <a:spcBef>
                  <a:spcPct val="0"/>
                </a:spcBef>
                <a:spcAft>
                  <a:spcPct val="0"/>
                </a:spcAft>
                <a:defRPr kumimoji="1" sz="2000" b="1">
                  <a:solidFill>
                    <a:schemeClr val="tx1"/>
                  </a:solidFill>
                  <a:latin typeface="Arial" charset="0"/>
                  <a:ea typeface="新細明體" charset="-120"/>
                </a:defRPr>
              </a:lvl6pPr>
              <a:lvl7pPr marL="2971800" indent="-228600" eaLnBrk="0" fontAlgn="base" hangingPunct="0">
                <a:spcBef>
                  <a:spcPct val="0"/>
                </a:spcBef>
                <a:spcAft>
                  <a:spcPct val="0"/>
                </a:spcAft>
                <a:defRPr kumimoji="1" sz="2000" b="1">
                  <a:solidFill>
                    <a:schemeClr val="tx1"/>
                  </a:solidFill>
                  <a:latin typeface="Arial" charset="0"/>
                  <a:ea typeface="新細明體" charset="-120"/>
                </a:defRPr>
              </a:lvl7pPr>
              <a:lvl8pPr marL="3429000" indent="-228600" eaLnBrk="0" fontAlgn="base" hangingPunct="0">
                <a:spcBef>
                  <a:spcPct val="0"/>
                </a:spcBef>
                <a:spcAft>
                  <a:spcPct val="0"/>
                </a:spcAft>
                <a:defRPr kumimoji="1" sz="2000" b="1">
                  <a:solidFill>
                    <a:schemeClr val="tx1"/>
                  </a:solidFill>
                  <a:latin typeface="Arial" charset="0"/>
                  <a:ea typeface="新細明體" charset="-120"/>
                </a:defRPr>
              </a:lvl8pPr>
              <a:lvl9pPr marL="3886200" indent="-228600" eaLnBrk="0" fontAlgn="base" hangingPunct="0">
                <a:spcBef>
                  <a:spcPct val="0"/>
                </a:spcBef>
                <a:spcAft>
                  <a:spcPct val="0"/>
                </a:spcAft>
                <a:defRPr kumimoji="1" sz="2000" b="1">
                  <a:solidFill>
                    <a:schemeClr val="tx1"/>
                  </a:solidFill>
                  <a:latin typeface="Arial" charset="0"/>
                  <a:ea typeface="新細明體" charset="-120"/>
                </a:defRPr>
              </a:lvl9pPr>
            </a:lstStyle>
            <a:p>
              <a:pPr eaLnBrk="1" hangingPunct="1"/>
              <a:endParaRPr lang="zh-TW" altLang="en-US" smtClean="0">
                <a:solidFill>
                  <a:srgbClr val="000000"/>
                </a:solidFill>
              </a:endParaRPr>
            </a:p>
          </p:txBody>
        </p:sp>
        <p:sp>
          <p:nvSpPr>
            <p:cNvPr id="6175" name="Freeform 1754"/>
            <p:cNvSpPr>
              <a:spLocks/>
            </p:cNvSpPr>
            <p:nvPr/>
          </p:nvSpPr>
          <p:spPr bwMode="auto">
            <a:xfrm rot="817620">
              <a:off x="4468" y="1842"/>
              <a:ext cx="278" cy="121"/>
            </a:xfrm>
            <a:custGeom>
              <a:avLst/>
              <a:gdLst>
                <a:gd name="T0" fmla="*/ 0 w 363"/>
                <a:gd name="T1" fmla="*/ 4 h 143"/>
                <a:gd name="T2" fmla="*/ 2 w 363"/>
                <a:gd name="T3" fmla="*/ 3 h 143"/>
                <a:gd name="T4" fmla="*/ 2 w 363"/>
                <a:gd name="T5" fmla="*/ 6 h 143"/>
                <a:gd name="T6" fmla="*/ 0 60000 65536"/>
                <a:gd name="T7" fmla="*/ 0 60000 65536"/>
                <a:gd name="T8" fmla="*/ 0 60000 65536"/>
                <a:gd name="T9" fmla="*/ 0 w 363"/>
                <a:gd name="T10" fmla="*/ 0 h 143"/>
                <a:gd name="T11" fmla="*/ 363 w 363"/>
                <a:gd name="T12" fmla="*/ 143 h 143"/>
              </a:gdLst>
              <a:ahLst/>
              <a:cxnLst>
                <a:cxn ang="T6">
                  <a:pos x="T0" y="T1"/>
                </a:cxn>
                <a:cxn ang="T7">
                  <a:pos x="T2" y="T3"/>
                </a:cxn>
                <a:cxn ang="T8">
                  <a:pos x="T4" y="T5"/>
                </a:cxn>
              </a:cxnLst>
              <a:rect l="T9" t="T10" r="T11" b="T12"/>
              <a:pathLst>
                <a:path w="363" h="143">
                  <a:moveTo>
                    <a:pt x="0" y="98"/>
                  </a:moveTo>
                  <a:cubicBezTo>
                    <a:pt x="83" y="49"/>
                    <a:pt x="166" y="0"/>
                    <a:pt x="227" y="7"/>
                  </a:cubicBezTo>
                  <a:cubicBezTo>
                    <a:pt x="288" y="14"/>
                    <a:pt x="325" y="78"/>
                    <a:pt x="363" y="143"/>
                  </a:cubicBezTo>
                </a:path>
              </a:pathLst>
            </a:custGeom>
            <a:solidFill>
              <a:srgbClr val="FF6600"/>
            </a:solidFill>
            <a:ln w="9525">
              <a:solidFill>
                <a:schemeClr val="bg1"/>
              </a:solidFill>
              <a:round/>
              <a:headEnd/>
              <a:tailEnd/>
            </a:ln>
          </p:spPr>
          <p:txBody>
            <a:bodyPr/>
            <a:lstStyle/>
            <a:p>
              <a:endParaRPr lang="zh-TW" altLang="en-US" smtClean="0">
                <a:solidFill>
                  <a:srgbClr val="000000"/>
                </a:solidFill>
                <a:ea typeface="新細明體" charset="-120"/>
              </a:endParaRPr>
            </a:p>
          </p:txBody>
        </p:sp>
        <p:sp>
          <p:nvSpPr>
            <p:cNvPr id="6176" name="Text Box 1755"/>
            <p:cNvSpPr txBox="1">
              <a:spLocks noChangeArrowheads="1"/>
            </p:cNvSpPr>
            <p:nvPr/>
          </p:nvSpPr>
          <p:spPr bwMode="auto">
            <a:xfrm>
              <a:off x="3923" y="2750"/>
              <a:ext cx="1633"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000" b="1">
                  <a:solidFill>
                    <a:schemeClr val="tx1"/>
                  </a:solidFill>
                  <a:latin typeface="Arial" charset="0"/>
                  <a:ea typeface="新細明體" charset="-120"/>
                </a:defRPr>
              </a:lvl1pPr>
              <a:lvl2pPr marL="742950" indent="-285750" eaLnBrk="0" hangingPunct="0">
                <a:defRPr kumimoji="1" sz="2000" b="1">
                  <a:solidFill>
                    <a:schemeClr val="tx1"/>
                  </a:solidFill>
                  <a:latin typeface="Arial" charset="0"/>
                  <a:ea typeface="新細明體" charset="-120"/>
                </a:defRPr>
              </a:lvl2pPr>
              <a:lvl3pPr marL="1143000" indent="-228600" eaLnBrk="0" hangingPunct="0">
                <a:defRPr kumimoji="1" sz="2000" b="1">
                  <a:solidFill>
                    <a:schemeClr val="tx1"/>
                  </a:solidFill>
                  <a:latin typeface="Arial" charset="0"/>
                  <a:ea typeface="新細明體" charset="-120"/>
                </a:defRPr>
              </a:lvl3pPr>
              <a:lvl4pPr marL="1600200" indent="-228600" eaLnBrk="0" hangingPunct="0">
                <a:defRPr kumimoji="1" sz="2000" b="1">
                  <a:solidFill>
                    <a:schemeClr val="tx1"/>
                  </a:solidFill>
                  <a:latin typeface="Arial" charset="0"/>
                  <a:ea typeface="新細明體" charset="-120"/>
                </a:defRPr>
              </a:lvl4pPr>
              <a:lvl5pPr marL="2057400" indent="-228600" eaLnBrk="0" hangingPunct="0">
                <a:defRPr kumimoji="1" sz="2000" b="1">
                  <a:solidFill>
                    <a:schemeClr val="tx1"/>
                  </a:solidFill>
                  <a:latin typeface="Arial" charset="0"/>
                  <a:ea typeface="新細明體" charset="-120"/>
                </a:defRPr>
              </a:lvl5pPr>
              <a:lvl6pPr marL="2514600" indent="-228600" eaLnBrk="0" fontAlgn="base" hangingPunct="0">
                <a:spcBef>
                  <a:spcPct val="0"/>
                </a:spcBef>
                <a:spcAft>
                  <a:spcPct val="0"/>
                </a:spcAft>
                <a:defRPr kumimoji="1" sz="2000" b="1">
                  <a:solidFill>
                    <a:schemeClr val="tx1"/>
                  </a:solidFill>
                  <a:latin typeface="Arial" charset="0"/>
                  <a:ea typeface="新細明體" charset="-120"/>
                </a:defRPr>
              </a:lvl6pPr>
              <a:lvl7pPr marL="2971800" indent="-228600" eaLnBrk="0" fontAlgn="base" hangingPunct="0">
                <a:spcBef>
                  <a:spcPct val="0"/>
                </a:spcBef>
                <a:spcAft>
                  <a:spcPct val="0"/>
                </a:spcAft>
                <a:defRPr kumimoji="1" sz="2000" b="1">
                  <a:solidFill>
                    <a:schemeClr val="tx1"/>
                  </a:solidFill>
                  <a:latin typeface="Arial" charset="0"/>
                  <a:ea typeface="新細明體" charset="-120"/>
                </a:defRPr>
              </a:lvl7pPr>
              <a:lvl8pPr marL="3429000" indent="-228600" eaLnBrk="0" fontAlgn="base" hangingPunct="0">
                <a:spcBef>
                  <a:spcPct val="0"/>
                </a:spcBef>
                <a:spcAft>
                  <a:spcPct val="0"/>
                </a:spcAft>
                <a:defRPr kumimoji="1" sz="2000" b="1">
                  <a:solidFill>
                    <a:schemeClr val="tx1"/>
                  </a:solidFill>
                  <a:latin typeface="Arial" charset="0"/>
                  <a:ea typeface="新細明體" charset="-120"/>
                </a:defRPr>
              </a:lvl8pPr>
              <a:lvl9pPr marL="3886200" indent="-228600" eaLnBrk="0" fontAlgn="base" hangingPunct="0">
                <a:spcBef>
                  <a:spcPct val="0"/>
                </a:spcBef>
                <a:spcAft>
                  <a:spcPct val="0"/>
                </a:spcAft>
                <a:defRPr kumimoji="1" sz="2000" b="1">
                  <a:solidFill>
                    <a:schemeClr val="tx1"/>
                  </a:solidFill>
                  <a:latin typeface="Arial" charset="0"/>
                  <a:ea typeface="新細明體" charset="-120"/>
                </a:defRPr>
              </a:lvl9pPr>
            </a:lstStyle>
            <a:p>
              <a:pPr eaLnBrk="1" hangingPunct="1">
                <a:spcBef>
                  <a:spcPct val="50000"/>
                </a:spcBef>
              </a:pPr>
              <a:r>
                <a:rPr lang="en-US" altLang="zh-TW" i="1" u="sng" smtClean="0">
                  <a:solidFill>
                    <a:srgbClr val="FF0000"/>
                  </a:solidFill>
                </a:rPr>
                <a:t>In vivo</a:t>
              </a:r>
              <a:r>
                <a:rPr lang="en-US" altLang="zh-TW" u="sng" smtClean="0">
                  <a:solidFill>
                    <a:srgbClr val="FF0000"/>
                  </a:solidFill>
                </a:rPr>
                <a:t> function</a:t>
              </a:r>
            </a:p>
          </p:txBody>
        </p:sp>
      </p:grpSp>
      <p:sp>
        <p:nvSpPr>
          <p:cNvPr id="6157" name="Text Box 1756"/>
          <p:cNvSpPr txBox="1">
            <a:spLocks noChangeArrowheads="1"/>
          </p:cNvSpPr>
          <p:nvPr/>
        </p:nvSpPr>
        <p:spPr bwMode="auto">
          <a:xfrm>
            <a:off x="2447925" y="2941638"/>
            <a:ext cx="30241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000" b="1">
                <a:solidFill>
                  <a:schemeClr val="tx1"/>
                </a:solidFill>
                <a:latin typeface="Arial" charset="0"/>
                <a:ea typeface="新細明體" charset="-120"/>
              </a:defRPr>
            </a:lvl1pPr>
            <a:lvl2pPr marL="742950" indent="-285750" eaLnBrk="0" hangingPunct="0">
              <a:defRPr kumimoji="1" sz="2000" b="1">
                <a:solidFill>
                  <a:schemeClr val="tx1"/>
                </a:solidFill>
                <a:latin typeface="Arial" charset="0"/>
                <a:ea typeface="新細明體" charset="-120"/>
              </a:defRPr>
            </a:lvl2pPr>
            <a:lvl3pPr marL="1143000" indent="-228600" eaLnBrk="0" hangingPunct="0">
              <a:defRPr kumimoji="1" sz="2000" b="1">
                <a:solidFill>
                  <a:schemeClr val="tx1"/>
                </a:solidFill>
                <a:latin typeface="Arial" charset="0"/>
                <a:ea typeface="新細明體" charset="-120"/>
              </a:defRPr>
            </a:lvl3pPr>
            <a:lvl4pPr marL="1600200" indent="-228600" eaLnBrk="0" hangingPunct="0">
              <a:defRPr kumimoji="1" sz="2000" b="1">
                <a:solidFill>
                  <a:schemeClr val="tx1"/>
                </a:solidFill>
                <a:latin typeface="Arial" charset="0"/>
                <a:ea typeface="新細明體" charset="-120"/>
              </a:defRPr>
            </a:lvl4pPr>
            <a:lvl5pPr marL="2057400" indent="-228600" eaLnBrk="0" hangingPunct="0">
              <a:defRPr kumimoji="1" sz="2000" b="1">
                <a:solidFill>
                  <a:schemeClr val="tx1"/>
                </a:solidFill>
                <a:latin typeface="Arial" charset="0"/>
                <a:ea typeface="新細明體" charset="-120"/>
              </a:defRPr>
            </a:lvl5pPr>
            <a:lvl6pPr marL="2514600" indent="-228600" eaLnBrk="0" fontAlgn="base" hangingPunct="0">
              <a:spcBef>
                <a:spcPct val="0"/>
              </a:spcBef>
              <a:spcAft>
                <a:spcPct val="0"/>
              </a:spcAft>
              <a:defRPr kumimoji="1" sz="2000" b="1">
                <a:solidFill>
                  <a:schemeClr val="tx1"/>
                </a:solidFill>
                <a:latin typeface="Arial" charset="0"/>
                <a:ea typeface="新細明體" charset="-120"/>
              </a:defRPr>
            </a:lvl6pPr>
            <a:lvl7pPr marL="2971800" indent="-228600" eaLnBrk="0" fontAlgn="base" hangingPunct="0">
              <a:spcBef>
                <a:spcPct val="0"/>
              </a:spcBef>
              <a:spcAft>
                <a:spcPct val="0"/>
              </a:spcAft>
              <a:defRPr kumimoji="1" sz="2000" b="1">
                <a:solidFill>
                  <a:schemeClr val="tx1"/>
                </a:solidFill>
                <a:latin typeface="Arial" charset="0"/>
                <a:ea typeface="新細明體" charset="-120"/>
              </a:defRPr>
            </a:lvl7pPr>
            <a:lvl8pPr marL="3429000" indent="-228600" eaLnBrk="0" fontAlgn="base" hangingPunct="0">
              <a:spcBef>
                <a:spcPct val="0"/>
              </a:spcBef>
              <a:spcAft>
                <a:spcPct val="0"/>
              </a:spcAft>
              <a:defRPr kumimoji="1" sz="2000" b="1">
                <a:solidFill>
                  <a:schemeClr val="tx1"/>
                </a:solidFill>
                <a:latin typeface="Arial" charset="0"/>
                <a:ea typeface="新細明體" charset="-120"/>
              </a:defRPr>
            </a:lvl8pPr>
            <a:lvl9pPr marL="3886200" indent="-228600" eaLnBrk="0" fontAlgn="base" hangingPunct="0">
              <a:spcBef>
                <a:spcPct val="0"/>
              </a:spcBef>
              <a:spcAft>
                <a:spcPct val="0"/>
              </a:spcAft>
              <a:defRPr kumimoji="1" sz="2000" b="1">
                <a:solidFill>
                  <a:schemeClr val="tx1"/>
                </a:solidFill>
                <a:latin typeface="Arial" charset="0"/>
                <a:ea typeface="新細明體" charset="-120"/>
              </a:defRPr>
            </a:lvl9pPr>
          </a:lstStyle>
          <a:p>
            <a:pPr algn="ctr" eaLnBrk="1" hangingPunct="1">
              <a:spcBef>
                <a:spcPct val="50000"/>
              </a:spcBef>
            </a:pPr>
            <a:r>
              <a:rPr lang="en-US" altLang="zh-TW" i="1" u="sng" smtClean="0">
                <a:solidFill>
                  <a:srgbClr val="FF0000"/>
                </a:solidFill>
              </a:rPr>
              <a:t>In vitro</a:t>
            </a:r>
            <a:r>
              <a:rPr lang="en-US" altLang="zh-TW" u="sng" smtClean="0">
                <a:solidFill>
                  <a:srgbClr val="FF0000"/>
                </a:solidFill>
              </a:rPr>
              <a:t> function</a:t>
            </a:r>
          </a:p>
        </p:txBody>
      </p:sp>
      <p:pic>
        <p:nvPicPr>
          <p:cNvPr id="6158" name="Picture 1759" descr="retrovirus"/>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1188" y="1222375"/>
            <a:ext cx="900112" cy="86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59" name="Line 1760"/>
          <p:cNvSpPr>
            <a:spLocks noChangeShapeType="1"/>
          </p:cNvSpPr>
          <p:nvPr/>
        </p:nvSpPr>
        <p:spPr bwMode="auto">
          <a:xfrm>
            <a:off x="1736725" y="1808163"/>
            <a:ext cx="854075" cy="35877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smtClean="0">
              <a:solidFill>
                <a:srgbClr val="000000"/>
              </a:solidFill>
              <a:ea typeface="新細明體" charset="-120"/>
            </a:endParaRPr>
          </a:p>
        </p:txBody>
      </p:sp>
      <p:sp>
        <p:nvSpPr>
          <p:cNvPr id="6160" name="Text Box 1761"/>
          <p:cNvSpPr txBox="1">
            <a:spLocks noChangeArrowheads="1"/>
          </p:cNvSpPr>
          <p:nvPr/>
        </p:nvSpPr>
        <p:spPr bwMode="auto">
          <a:xfrm>
            <a:off x="115888" y="2079625"/>
            <a:ext cx="2205037" cy="779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000" b="1">
                <a:solidFill>
                  <a:schemeClr val="tx1"/>
                </a:solidFill>
                <a:latin typeface="Arial" charset="0"/>
                <a:ea typeface="新細明體" charset="-120"/>
              </a:defRPr>
            </a:lvl1pPr>
            <a:lvl2pPr marL="742950" indent="-285750" eaLnBrk="0" hangingPunct="0">
              <a:defRPr kumimoji="1" sz="2000" b="1">
                <a:solidFill>
                  <a:schemeClr val="tx1"/>
                </a:solidFill>
                <a:latin typeface="Arial" charset="0"/>
                <a:ea typeface="新細明體" charset="-120"/>
              </a:defRPr>
            </a:lvl2pPr>
            <a:lvl3pPr marL="1143000" indent="-228600" eaLnBrk="0" hangingPunct="0">
              <a:defRPr kumimoji="1" sz="2000" b="1">
                <a:solidFill>
                  <a:schemeClr val="tx1"/>
                </a:solidFill>
                <a:latin typeface="Arial" charset="0"/>
                <a:ea typeface="新細明體" charset="-120"/>
              </a:defRPr>
            </a:lvl3pPr>
            <a:lvl4pPr marL="1600200" indent="-228600" eaLnBrk="0" hangingPunct="0">
              <a:defRPr kumimoji="1" sz="2000" b="1">
                <a:solidFill>
                  <a:schemeClr val="tx1"/>
                </a:solidFill>
                <a:latin typeface="Arial" charset="0"/>
                <a:ea typeface="新細明體" charset="-120"/>
              </a:defRPr>
            </a:lvl4pPr>
            <a:lvl5pPr marL="2057400" indent="-228600" eaLnBrk="0" hangingPunct="0">
              <a:defRPr kumimoji="1" sz="2000" b="1">
                <a:solidFill>
                  <a:schemeClr val="tx1"/>
                </a:solidFill>
                <a:latin typeface="Arial" charset="0"/>
                <a:ea typeface="新細明體" charset="-120"/>
              </a:defRPr>
            </a:lvl5pPr>
            <a:lvl6pPr marL="2514600" indent="-228600" eaLnBrk="0" fontAlgn="base" hangingPunct="0">
              <a:spcBef>
                <a:spcPct val="0"/>
              </a:spcBef>
              <a:spcAft>
                <a:spcPct val="0"/>
              </a:spcAft>
              <a:defRPr kumimoji="1" sz="2000" b="1">
                <a:solidFill>
                  <a:schemeClr val="tx1"/>
                </a:solidFill>
                <a:latin typeface="Arial" charset="0"/>
                <a:ea typeface="新細明體" charset="-120"/>
              </a:defRPr>
            </a:lvl6pPr>
            <a:lvl7pPr marL="2971800" indent="-228600" eaLnBrk="0" fontAlgn="base" hangingPunct="0">
              <a:spcBef>
                <a:spcPct val="0"/>
              </a:spcBef>
              <a:spcAft>
                <a:spcPct val="0"/>
              </a:spcAft>
              <a:defRPr kumimoji="1" sz="2000" b="1">
                <a:solidFill>
                  <a:schemeClr val="tx1"/>
                </a:solidFill>
                <a:latin typeface="Arial" charset="0"/>
                <a:ea typeface="新細明體" charset="-120"/>
              </a:defRPr>
            </a:lvl7pPr>
            <a:lvl8pPr marL="3429000" indent="-228600" eaLnBrk="0" fontAlgn="base" hangingPunct="0">
              <a:spcBef>
                <a:spcPct val="0"/>
              </a:spcBef>
              <a:spcAft>
                <a:spcPct val="0"/>
              </a:spcAft>
              <a:defRPr kumimoji="1" sz="2000" b="1">
                <a:solidFill>
                  <a:schemeClr val="tx1"/>
                </a:solidFill>
                <a:latin typeface="Arial" charset="0"/>
                <a:ea typeface="新細明體" charset="-120"/>
              </a:defRPr>
            </a:lvl8pPr>
            <a:lvl9pPr marL="3886200" indent="-228600" eaLnBrk="0" fontAlgn="base" hangingPunct="0">
              <a:spcBef>
                <a:spcPct val="0"/>
              </a:spcBef>
              <a:spcAft>
                <a:spcPct val="0"/>
              </a:spcAft>
              <a:defRPr kumimoji="1" sz="2000" b="1">
                <a:solidFill>
                  <a:schemeClr val="tx1"/>
                </a:solidFill>
                <a:latin typeface="Arial" charset="0"/>
                <a:ea typeface="新細明體" charset="-120"/>
              </a:defRPr>
            </a:lvl9pPr>
          </a:lstStyle>
          <a:p>
            <a:pPr eaLnBrk="1" hangingPunct="1">
              <a:spcBef>
                <a:spcPct val="50000"/>
              </a:spcBef>
            </a:pPr>
            <a:r>
              <a:rPr lang="en-US" altLang="zh-TW" sz="1800" smtClean="0">
                <a:solidFill>
                  <a:srgbClr val="000000"/>
                </a:solidFill>
              </a:rPr>
              <a:t>1. </a:t>
            </a:r>
            <a:r>
              <a:rPr lang="el-GR" altLang="zh-TW" sz="1800" smtClean="0">
                <a:solidFill>
                  <a:srgbClr val="000000"/>
                </a:solidFill>
                <a:latin typeface="Times New Roman" pitchFamily="18" charset="0"/>
                <a:ea typeface="標楷體" pitchFamily="65" charset="-120"/>
                <a:cs typeface="Arial" charset="0"/>
              </a:rPr>
              <a:t>α</a:t>
            </a:r>
            <a:r>
              <a:rPr lang="en-US" altLang="zh-TW" sz="1800" smtClean="0">
                <a:solidFill>
                  <a:srgbClr val="000000"/>
                </a:solidFill>
                <a:cs typeface="Arial" charset="0"/>
              </a:rPr>
              <a:t>PEG reporter</a:t>
            </a:r>
            <a:endParaRPr lang="el-GR" altLang="zh-TW" sz="1800" smtClean="0">
              <a:solidFill>
                <a:srgbClr val="000000"/>
              </a:solidFill>
              <a:cs typeface="Arial" charset="0"/>
            </a:endParaRPr>
          </a:p>
          <a:p>
            <a:pPr eaLnBrk="1" hangingPunct="1">
              <a:spcBef>
                <a:spcPct val="50000"/>
              </a:spcBef>
            </a:pPr>
            <a:r>
              <a:rPr lang="en-US" altLang="zh-TW" sz="1800" smtClean="0">
                <a:solidFill>
                  <a:srgbClr val="000000"/>
                </a:solidFill>
              </a:rPr>
              <a:t>2. </a:t>
            </a:r>
            <a:r>
              <a:rPr lang="el-GR" altLang="zh-TW" sz="1800" smtClean="0">
                <a:solidFill>
                  <a:srgbClr val="000000"/>
                </a:solidFill>
                <a:latin typeface="Times New Roman" pitchFamily="18" charset="0"/>
                <a:cs typeface="Times New Roman" pitchFamily="18" charset="0"/>
              </a:rPr>
              <a:t>α</a:t>
            </a:r>
            <a:r>
              <a:rPr lang="en-US" altLang="zh-TW" sz="1800" smtClean="0">
                <a:solidFill>
                  <a:srgbClr val="000000"/>
                </a:solidFill>
              </a:rPr>
              <a:t>DNS reporter</a:t>
            </a:r>
          </a:p>
        </p:txBody>
      </p:sp>
      <p:sp>
        <p:nvSpPr>
          <p:cNvPr id="6161" name="Text Box 1768"/>
          <p:cNvSpPr txBox="1">
            <a:spLocks noChangeArrowheads="1"/>
          </p:cNvSpPr>
          <p:nvPr/>
        </p:nvSpPr>
        <p:spPr bwMode="auto">
          <a:xfrm>
            <a:off x="161925" y="863600"/>
            <a:ext cx="17367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000" b="1">
                <a:solidFill>
                  <a:schemeClr val="tx1"/>
                </a:solidFill>
                <a:latin typeface="Arial" charset="0"/>
                <a:ea typeface="新細明體" charset="-120"/>
              </a:defRPr>
            </a:lvl1pPr>
            <a:lvl2pPr marL="742950" indent="-285750" eaLnBrk="0" hangingPunct="0">
              <a:defRPr kumimoji="1" sz="2000" b="1">
                <a:solidFill>
                  <a:schemeClr val="tx1"/>
                </a:solidFill>
                <a:latin typeface="Arial" charset="0"/>
                <a:ea typeface="新細明體" charset="-120"/>
              </a:defRPr>
            </a:lvl2pPr>
            <a:lvl3pPr marL="1143000" indent="-228600" eaLnBrk="0" hangingPunct="0">
              <a:defRPr kumimoji="1" sz="2000" b="1">
                <a:solidFill>
                  <a:schemeClr val="tx1"/>
                </a:solidFill>
                <a:latin typeface="Arial" charset="0"/>
                <a:ea typeface="新細明體" charset="-120"/>
              </a:defRPr>
            </a:lvl3pPr>
            <a:lvl4pPr marL="1600200" indent="-228600" eaLnBrk="0" hangingPunct="0">
              <a:defRPr kumimoji="1" sz="2000" b="1">
                <a:solidFill>
                  <a:schemeClr val="tx1"/>
                </a:solidFill>
                <a:latin typeface="Arial" charset="0"/>
                <a:ea typeface="新細明體" charset="-120"/>
              </a:defRPr>
            </a:lvl4pPr>
            <a:lvl5pPr marL="2057400" indent="-228600" eaLnBrk="0" hangingPunct="0">
              <a:defRPr kumimoji="1" sz="2000" b="1">
                <a:solidFill>
                  <a:schemeClr val="tx1"/>
                </a:solidFill>
                <a:latin typeface="Arial" charset="0"/>
                <a:ea typeface="新細明體" charset="-120"/>
              </a:defRPr>
            </a:lvl5pPr>
            <a:lvl6pPr marL="2514600" indent="-228600" eaLnBrk="0" fontAlgn="base" hangingPunct="0">
              <a:spcBef>
                <a:spcPct val="0"/>
              </a:spcBef>
              <a:spcAft>
                <a:spcPct val="0"/>
              </a:spcAft>
              <a:defRPr kumimoji="1" sz="2000" b="1">
                <a:solidFill>
                  <a:schemeClr val="tx1"/>
                </a:solidFill>
                <a:latin typeface="Arial" charset="0"/>
                <a:ea typeface="新細明體" charset="-120"/>
              </a:defRPr>
            </a:lvl6pPr>
            <a:lvl7pPr marL="2971800" indent="-228600" eaLnBrk="0" fontAlgn="base" hangingPunct="0">
              <a:spcBef>
                <a:spcPct val="0"/>
              </a:spcBef>
              <a:spcAft>
                <a:spcPct val="0"/>
              </a:spcAft>
              <a:defRPr kumimoji="1" sz="2000" b="1">
                <a:solidFill>
                  <a:schemeClr val="tx1"/>
                </a:solidFill>
                <a:latin typeface="Arial" charset="0"/>
                <a:ea typeface="新細明體" charset="-120"/>
              </a:defRPr>
            </a:lvl7pPr>
            <a:lvl8pPr marL="3429000" indent="-228600" eaLnBrk="0" fontAlgn="base" hangingPunct="0">
              <a:spcBef>
                <a:spcPct val="0"/>
              </a:spcBef>
              <a:spcAft>
                <a:spcPct val="0"/>
              </a:spcAft>
              <a:defRPr kumimoji="1" sz="2000" b="1">
                <a:solidFill>
                  <a:schemeClr val="tx1"/>
                </a:solidFill>
                <a:latin typeface="Arial" charset="0"/>
                <a:ea typeface="新細明體" charset="-120"/>
              </a:defRPr>
            </a:lvl8pPr>
            <a:lvl9pPr marL="3886200" indent="-228600" eaLnBrk="0" fontAlgn="base" hangingPunct="0">
              <a:spcBef>
                <a:spcPct val="0"/>
              </a:spcBef>
              <a:spcAft>
                <a:spcPct val="0"/>
              </a:spcAft>
              <a:defRPr kumimoji="1" sz="2000" b="1">
                <a:solidFill>
                  <a:schemeClr val="tx1"/>
                </a:solidFill>
                <a:latin typeface="Arial" charset="0"/>
                <a:ea typeface="新細明體" charset="-120"/>
              </a:defRPr>
            </a:lvl9pPr>
          </a:lstStyle>
          <a:p>
            <a:pPr algn="ctr" eaLnBrk="1" hangingPunct="1">
              <a:spcBef>
                <a:spcPct val="50000"/>
              </a:spcBef>
            </a:pPr>
            <a:r>
              <a:rPr lang="en-US" altLang="zh-TW" smtClean="0">
                <a:solidFill>
                  <a:srgbClr val="000000"/>
                </a:solidFill>
              </a:rPr>
              <a:t>Retrovirus</a:t>
            </a:r>
          </a:p>
        </p:txBody>
      </p:sp>
      <p:sp>
        <p:nvSpPr>
          <p:cNvPr id="6162" name="Text Box 1769"/>
          <p:cNvSpPr txBox="1">
            <a:spLocks noChangeArrowheads="1"/>
          </p:cNvSpPr>
          <p:nvPr/>
        </p:nvSpPr>
        <p:spPr bwMode="auto">
          <a:xfrm>
            <a:off x="2276475" y="7938"/>
            <a:ext cx="4635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2000" b="1">
                <a:solidFill>
                  <a:schemeClr val="tx1"/>
                </a:solidFill>
                <a:latin typeface="Arial" charset="0"/>
                <a:ea typeface="新細明體" charset="-120"/>
              </a:defRPr>
            </a:lvl1pPr>
            <a:lvl2pPr marL="742950" indent="-285750" eaLnBrk="0" hangingPunct="0">
              <a:defRPr kumimoji="1" sz="2000" b="1">
                <a:solidFill>
                  <a:schemeClr val="tx1"/>
                </a:solidFill>
                <a:latin typeface="Arial" charset="0"/>
                <a:ea typeface="新細明體" charset="-120"/>
              </a:defRPr>
            </a:lvl2pPr>
            <a:lvl3pPr marL="1143000" indent="-228600" eaLnBrk="0" hangingPunct="0">
              <a:defRPr kumimoji="1" sz="2000" b="1">
                <a:solidFill>
                  <a:schemeClr val="tx1"/>
                </a:solidFill>
                <a:latin typeface="Arial" charset="0"/>
                <a:ea typeface="新細明體" charset="-120"/>
              </a:defRPr>
            </a:lvl3pPr>
            <a:lvl4pPr marL="1600200" indent="-228600" eaLnBrk="0" hangingPunct="0">
              <a:defRPr kumimoji="1" sz="2000" b="1">
                <a:solidFill>
                  <a:schemeClr val="tx1"/>
                </a:solidFill>
                <a:latin typeface="Arial" charset="0"/>
                <a:ea typeface="新細明體" charset="-120"/>
              </a:defRPr>
            </a:lvl4pPr>
            <a:lvl5pPr marL="2057400" indent="-228600" eaLnBrk="0" hangingPunct="0">
              <a:defRPr kumimoji="1" sz="2000" b="1">
                <a:solidFill>
                  <a:schemeClr val="tx1"/>
                </a:solidFill>
                <a:latin typeface="Arial" charset="0"/>
                <a:ea typeface="新細明體" charset="-120"/>
              </a:defRPr>
            </a:lvl5pPr>
            <a:lvl6pPr marL="2514600" indent="-228600" eaLnBrk="0" fontAlgn="base" hangingPunct="0">
              <a:spcBef>
                <a:spcPct val="0"/>
              </a:spcBef>
              <a:spcAft>
                <a:spcPct val="0"/>
              </a:spcAft>
              <a:defRPr kumimoji="1" sz="2000" b="1">
                <a:solidFill>
                  <a:schemeClr val="tx1"/>
                </a:solidFill>
                <a:latin typeface="Arial" charset="0"/>
                <a:ea typeface="新細明體" charset="-120"/>
              </a:defRPr>
            </a:lvl6pPr>
            <a:lvl7pPr marL="2971800" indent="-228600" eaLnBrk="0" fontAlgn="base" hangingPunct="0">
              <a:spcBef>
                <a:spcPct val="0"/>
              </a:spcBef>
              <a:spcAft>
                <a:spcPct val="0"/>
              </a:spcAft>
              <a:defRPr kumimoji="1" sz="2000" b="1">
                <a:solidFill>
                  <a:schemeClr val="tx1"/>
                </a:solidFill>
                <a:latin typeface="Arial" charset="0"/>
                <a:ea typeface="新細明體" charset="-120"/>
              </a:defRPr>
            </a:lvl7pPr>
            <a:lvl8pPr marL="3429000" indent="-228600" eaLnBrk="0" fontAlgn="base" hangingPunct="0">
              <a:spcBef>
                <a:spcPct val="0"/>
              </a:spcBef>
              <a:spcAft>
                <a:spcPct val="0"/>
              </a:spcAft>
              <a:defRPr kumimoji="1" sz="2000" b="1">
                <a:solidFill>
                  <a:schemeClr val="tx1"/>
                </a:solidFill>
                <a:latin typeface="Arial" charset="0"/>
                <a:ea typeface="新細明體" charset="-120"/>
              </a:defRPr>
            </a:lvl8pPr>
            <a:lvl9pPr marL="3886200" indent="-228600" eaLnBrk="0" fontAlgn="base" hangingPunct="0">
              <a:spcBef>
                <a:spcPct val="0"/>
              </a:spcBef>
              <a:spcAft>
                <a:spcPct val="0"/>
              </a:spcAft>
              <a:defRPr kumimoji="1" sz="2000" b="1">
                <a:solidFill>
                  <a:schemeClr val="tx1"/>
                </a:solidFill>
                <a:latin typeface="Arial" charset="0"/>
                <a:ea typeface="新細明體" charset="-120"/>
              </a:defRPr>
            </a:lvl9pPr>
          </a:lstStyle>
          <a:p>
            <a:pPr algn="ctr" eaLnBrk="1" hangingPunct="1"/>
            <a:r>
              <a:rPr lang="en-US" altLang="zh-TW" sz="2800" smtClean="0">
                <a:solidFill>
                  <a:srgbClr val="0000CC"/>
                </a:solidFill>
              </a:rPr>
              <a:t>A functional reporter gene</a:t>
            </a:r>
          </a:p>
        </p:txBody>
      </p:sp>
      <p:grpSp>
        <p:nvGrpSpPr>
          <p:cNvPr id="22" name="Group 1782"/>
          <p:cNvGrpSpPr>
            <a:grpSpLocks/>
          </p:cNvGrpSpPr>
          <p:nvPr/>
        </p:nvGrpSpPr>
        <p:grpSpPr bwMode="auto">
          <a:xfrm>
            <a:off x="4616450" y="3249613"/>
            <a:ext cx="4546600" cy="3105150"/>
            <a:chOff x="2908" y="2047"/>
            <a:chExt cx="2864" cy="1956"/>
          </a:xfrm>
        </p:grpSpPr>
        <p:pic>
          <p:nvPicPr>
            <p:cNvPr id="6169" name="Picture 1776" descr="flow"/>
            <p:cNvPicPr>
              <a:picLocks noChangeAspect="1" noChangeArrowheads="1"/>
            </p:cNvPicPr>
            <p:nvPr/>
          </p:nvPicPr>
          <p:blipFill>
            <a:blip r:embed="rId2" cstate="print">
              <a:extLst>
                <a:ext uri="{28A0092B-C50C-407E-A947-70E740481C1C}">
                  <a14:useLocalDpi xmlns:a14="http://schemas.microsoft.com/office/drawing/2010/main" xmlns="" val="0"/>
                </a:ext>
              </a:extLst>
            </a:blip>
            <a:srcRect l="50629" r="-699" b="8255"/>
            <a:stretch>
              <a:fillRect/>
            </a:stretch>
          </p:blipFill>
          <p:spPr bwMode="auto">
            <a:xfrm>
              <a:off x="2908" y="2047"/>
              <a:ext cx="2864" cy="19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70" name="Text Box 1778"/>
            <p:cNvSpPr txBox="1">
              <a:spLocks noChangeArrowheads="1"/>
            </p:cNvSpPr>
            <p:nvPr/>
          </p:nvSpPr>
          <p:spPr bwMode="auto">
            <a:xfrm>
              <a:off x="3504" y="2529"/>
              <a:ext cx="778" cy="21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2000" b="1">
                  <a:solidFill>
                    <a:schemeClr val="tx1"/>
                  </a:solidFill>
                  <a:latin typeface="Arial" charset="0"/>
                  <a:ea typeface="新細明體" charset="-120"/>
                </a:defRPr>
              </a:lvl1pPr>
              <a:lvl2pPr marL="742950" indent="-285750" eaLnBrk="0" hangingPunct="0">
                <a:defRPr kumimoji="1" sz="2000" b="1">
                  <a:solidFill>
                    <a:schemeClr val="tx1"/>
                  </a:solidFill>
                  <a:latin typeface="Arial" charset="0"/>
                  <a:ea typeface="新細明體" charset="-120"/>
                </a:defRPr>
              </a:lvl2pPr>
              <a:lvl3pPr marL="1143000" indent="-228600" eaLnBrk="0" hangingPunct="0">
                <a:defRPr kumimoji="1" sz="2000" b="1">
                  <a:solidFill>
                    <a:schemeClr val="tx1"/>
                  </a:solidFill>
                  <a:latin typeface="Arial" charset="0"/>
                  <a:ea typeface="新細明體" charset="-120"/>
                </a:defRPr>
              </a:lvl3pPr>
              <a:lvl4pPr marL="1600200" indent="-228600" eaLnBrk="0" hangingPunct="0">
                <a:defRPr kumimoji="1" sz="2000" b="1">
                  <a:solidFill>
                    <a:schemeClr val="tx1"/>
                  </a:solidFill>
                  <a:latin typeface="Arial" charset="0"/>
                  <a:ea typeface="新細明體" charset="-120"/>
                </a:defRPr>
              </a:lvl4pPr>
              <a:lvl5pPr marL="2057400" indent="-228600" eaLnBrk="0" hangingPunct="0">
                <a:defRPr kumimoji="1" sz="2000" b="1">
                  <a:solidFill>
                    <a:schemeClr val="tx1"/>
                  </a:solidFill>
                  <a:latin typeface="Arial" charset="0"/>
                  <a:ea typeface="新細明體" charset="-120"/>
                </a:defRPr>
              </a:lvl5pPr>
              <a:lvl6pPr marL="2514600" indent="-228600" eaLnBrk="0" fontAlgn="base" hangingPunct="0">
                <a:spcBef>
                  <a:spcPct val="0"/>
                </a:spcBef>
                <a:spcAft>
                  <a:spcPct val="0"/>
                </a:spcAft>
                <a:defRPr kumimoji="1" sz="2000" b="1">
                  <a:solidFill>
                    <a:schemeClr val="tx1"/>
                  </a:solidFill>
                  <a:latin typeface="Arial" charset="0"/>
                  <a:ea typeface="新細明體" charset="-120"/>
                </a:defRPr>
              </a:lvl6pPr>
              <a:lvl7pPr marL="2971800" indent="-228600" eaLnBrk="0" fontAlgn="base" hangingPunct="0">
                <a:spcBef>
                  <a:spcPct val="0"/>
                </a:spcBef>
                <a:spcAft>
                  <a:spcPct val="0"/>
                </a:spcAft>
                <a:defRPr kumimoji="1" sz="2000" b="1">
                  <a:solidFill>
                    <a:schemeClr val="tx1"/>
                  </a:solidFill>
                  <a:latin typeface="Arial" charset="0"/>
                  <a:ea typeface="新細明體" charset="-120"/>
                </a:defRPr>
              </a:lvl7pPr>
              <a:lvl8pPr marL="3429000" indent="-228600" eaLnBrk="0" fontAlgn="base" hangingPunct="0">
                <a:spcBef>
                  <a:spcPct val="0"/>
                </a:spcBef>
                <a:spcAft>
                  <a:spcPct val="0"/>
                </a:spcAft>
                <a:defRPr kumimoji="1" sz="2000" b="1">
                  <a:solidFill>
                    <a:schemeClr val="tx1"/>
                  </a:solidFill>
                  <a:latin typeface="Arial" charset="0"/>
                  <a:ea typeface="新細明體" charset="-120"/>
                </a:defRPr>
              </a:lvl8pPr>
              <a:lvl9pPr marL="3886200" indent="-228600" eaLnBrk="0" fontAlgn="base" hangingPunct="0">
                <a:spcBef>
                  <a:spcPct val="0"/>
                </a:spcBef>
                <a:spcAft>
                  <a:spcPct val="0"/>
                </a:spcAft>
                <a:defRPr kumimoji="1" sz="2000" b="1">
                  <a:solidFill>
                    <a:schemeClr val="tx1"/>
                  </a:solidFill>
                  <a:latin typeface="Arial" charset="0"/>
                  <a:ea typeface="新細明體" charset="-120"/>
                </a:defRPr>
              </a:lvl9pPr>
            </a:lstStyle>
            <a:p>
              <a:pPr eaLnBrk="1" hangingPunct="1"/>
              <a:r>
                <a:rPr lang="en-US" altLang="zh-TW" sz="1600" smtClean="0">
                  <a:solidFill>
                    <a:srgbClr val="000099"/>
                  </a:solidFill>
                </a:rPr>
                <a:t>  EJ/</a:t>
              </a:r>
              <a:r>
                <a:rPr lang="el-GR" altLang="zh-TW" sz="1600" smtClean="0">
                  <a:solidFill>
                    <a:srgbClr val="000099"/>
                  </a:solidFill>
                  <a:cs typeface="Arial" charset="0"/>
                </a:rPr>
                <a:t>α</a:t>
              </a:r>
              <a:r>
                <a:rPr lang="en-US" altLang="zh-TW" sz="1600" smtClean="0">
                  <a:solidFill>
                    <a:srgbClr val="000099"/>
                  </a:solidFill>
                  <a:cs typeface="Arial" charset="0"/>
                </a:rPr>
                <a:t>PEG</a:t>
              </a:r>
              <a:endParaRPr lang="el-GR" altLang="zh-TW" sz="1600" smtClean="0">
                <a:solidFill>
                  <a:srgbClr val="000099"/>
                </a:solidFill>
                <a:cs typeface="Arial" charset="0"/>
              </a:endParaRPr>
            </a:p>
          </p:txBody>
        </p:sp>
        <p:sp>
          <p:nvSpPr>
            <p:cNvPr id="6171" name="Text Box 1780"/>
            <p:cNvSpPr txBox="1">
              <a:spLocks noChangeArrowheads="1"/>
            </p:cNvSpPr>
            <p:nvPr/>
          </p:nvSpPr>
          <p:spPr bwMode="auto">
            <a:xfrm>
              <a:off x="4921" y="2529"/>
              <a:ext cx="777" cy="21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2000" b="1">
                  <a:solidFill>
                    <a:schemeClr val="tx1"/>
                  </a:solidFill>
                  <a:latin typeface="Arial" charset="0"/>
                  <a:ea typeface="新細明體" charset="-120"/>
                </a:defRPr>
              </a:lvl1pPr>
              <a:lvl2pPr marL="742950" indent="-285750" eaLnBrk="0" hangingPunct="0">
                <a:defRPr kumimoji="1" sz="2000" b="1">
                  <a:solidFill>
                    <a:schemeClr val="tx1"/>
                  </a:solidFill>
                  <a:latin typeface="Arial" charset="0"/>
                  <a:ea typeface="新細明體" charset="-120"/>
                </a:defRPr>
              </a:lvl2pPr>
              <a:lvl3pPr marL="1143000" indent="-228600" eaLnBrk="0" hangingPunct="0">
                <a:defRPr kumimoji="1" sz="2000" b="1">
                  <a:solidFill>
                    <a:schemeClr val="tx1"/>
                  </a:solidFill>
                  <a:latin typeface="Arial" charset="0"/>
                  <a:ea typeface="新細明體" charset="-120"/>
                </a:defRPr>
              </a:lvl3pPr>
              <a:lvl4pPr marL="1600200" indent="-228600" eaLnBrk="0" hangingPunct="0">
                <a:defRPr kumimoji="1" sz="2000" b="1">
                  <a:solidFill>
                    <a:schemeClr val="tx1"/>
                  </a:solidFill>
                  <a:latin typeface="Arial" charset="0"/>
                  <a:ea typeface="新細明體" charset="-120"/>
                </a:defRPr>
              </a:lvl4pPr>
              <a:lvl5pPr marL="2057400" indent="-228600" eaLnBrk="0" hangingPunct="0">
                <a:defRPr kumimoji="1" sz="2000" b="1">
                  <a:solidFill>
                    <a:schemeClr val="tx1"/>
                  </a:solidFill>
                  <a:latin typeface="Arial" charset="0"/>
                  <a:ea typeface="新細明體" charset="-120"/>
                </a:defRPr>
              </a:lvl5pPr>
              <a:lvl6pPr marL="2514600" indent="-228600" eaLnBrk="0" fontAlgn="base" hangingPunct="0">
                <a:spcBef>
                  <a:spcPct val="0"/>
                </a:spcBef>
                <a:spcAft>
                  <a:spcPct val="0"/>
                </a:spcAft>
                <a:defRPr kumimoji="1" sz="2000" b="1">
                  <a:solidFill>
                    <a:schemeClr val="tx1"/>
                  </a:solidFill>
                  <a:latin typeface="Arial" charset="0"/>
                  <a:ea typeface="新細明體" charset="-120"/>
                </a:defRPr>
              </a:lvl6pPr>
              <a:lvl7pPr marL="2971800" indent="-228600" eaLnBrk="0" fontAlgn="base" hangingPunct="0">
                <a:spcBef>
                  <a:spcPct val="0"/>
                </a:spcBef>
                <a:spcAft>
                  <a:spcPct val="0"/>
                </a:spcAft>
                <a:defRPr kumimoji="1" sz="2000" b="1">
                  <a:solidFill>
                    <a:schemeClr val="tx1"/>
                  </a:solidFill>
                  <a:latin typeface="Arial" charset="0"/>
                  <a:ea typeface="新細明體" charset="-120"/>
                </a:defRPr>
              </a:lvl7pPr>
              <a:lvl8pPr marL="3429000" indent="-228600" eaLnBrk="0" fontAlgn="base" hangingPunct="0">
                <a:spcBef>
                  <a:spcPct val="0"/>
                </a:spcBef>
                <a:spcAft>
                  <a:spcPct val="0"/>
                </a:spcAft>
                <a:defRPr kumimoji="1" sz="2000" b="1">
                  <a:solidFill>
                    <a:schemeClr val="tx1"/>
                  </a:solidFill>
                  <a:latin typeface="Arial" charset="0"/>
                  <a:ea typeface="新細明體" charset="-120"/>
                </a:defRPr>
              </a:lvl8pPr>
              <a:lvl9pPr marL="3886200" indent="-228600" eaLnBrk="0" fontAlgn="base" hangingPunct="0">
                <a:spcBef>
                  <a:spcPct val="0"/>
                </a:spcBef>
                <a:spcAft>
                  <a:spcPct val="0"/>
                </a:spcAft>
                <a:defRPr kumimoji="1" sz="2000" b="1">
                  <a:solidFill>
                    <a:schemeClr val="tx1"/>
                  </a:solidFill>
                  <a:latin typeface="Arial" charset="0"/>
                  <a:ea typeface="新細明體" charset="-120"/>
                </a:defRPr>
              </a:lvl9pPr>
            </a:lstStyle>
            <a:p>
              <a:pPr eaLnBrk="1" hangingPunct="1"/>
              <a:r>
                <a:rPr lang="en-US" altLang="zh-TW" sz="1600" smtClean="0">
                  <a:solidFill>
                    <a:srgbClr val="000099"/>
                  </a:solidFill>
                </a:rPr>
                <a:t>  EJ/</a:t>
              </a:r>
              <a:r>
                <a:rPr lang="el-GR" altLang="zh-TW" sz="1600" smtClean="0">
                  <a:solidFill>
                    <a:srgbClr val="000099"/>
                  </a:solidFill>
                  <a:cs typeface="Arial" charset="0"/>
                </a:rPr>
                <a:t>α</a:t>
              </a:r>
              <a:r>
                <a:rPr lang="en-US" altLang="zh-TW" sz="1600" smtClean="0">
                  <a:solidFill>
                    <a:srgbClr val="000099"/>
                  </a:solidFill>
                  <a:cs typeface="Arial" charset="0"/>
                </a:rPr>
                <a:t>DNS</a:t>
              </a:r>
              <a:endParaRPr lang="el-GR" altLang="zh-TW" sz="1600" smtClean="0">
                <a:solidFill>
                  <a:srgbClr val="000099"/>
                </a:solidFill>
                <a:cs typeface="Arial" charset="0"/>
              </a:endParaRPr>
            </a:p>
          </p:txBody>
        </p:sp>
      </p:grpSp>
      <p:sp>
        <p:nvSpPr>
          <p:cNvPr id="6164" name="投影片編號版面配置區 5"/>
          <p:cNvSpPr txBox="1">
            <a:spLocks noGrp="1"/>
          </p:cNvSpPr>
          <p:nvPr/>
        </p:nvSpPr>
        <p:spPr bwMode="auto">
          <a:xfrm>
            <a:off x="-107950" y="6484938"/>
            <a:ext cx="487363"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kumimoji="1" sz="2000" b="1">
                <a:solidFill>
                  <a:schemeClr val="tx1"/>
                </a:solidFill>
                <a:latin typeface="Arial" charset="0"/>
                <a:ea typeface="新細明體" charset="-120"/>
              </a:defRPr>
            </a:lvl1pPr>
            <a:lvl2pPr marL="742950" indent="-285750" eaLnBrk="0" hangingPunct="0">
              <a:defRPr kumimoji="1" sz="2000" b="1">
                <a:solidFill>
                  <a:schemeClr val="tx1"/>
                </a:solidFill>
                <a:latin typeface="Arial" charset="0"/>
                <a:ea typeface="新細明體" charset="-120"/>
              </a:defRPr>
            </a:lvl2pPr>
            <a:lvl3pPr marL="1143000" indent="-228600" eaLnBrk="0" hangingPunct="0">
              <a:defRPr kumimoji="1" sz="2000" b="1">
                <a:solidFill>
                  <a:schemeClr val="tx1"/>
                </a:solidFill>
                <a:latin typeface="Arial" charset="0"/>
                <a:ea typeface="新細明體" charset="-120"/>
              </a:defRPr>
            </a:lvl3pPr>
            <a:lvl4pPr marL="1600200" indent="-228600" eaLnBrk="0" hangingPunct="0">
              <a:defRPr kumimoji="1" sz="2000" b="1">
                <a:solidFill>
                  <a:schemeClr val="tx1"/>
                </a:solidFill>
                <a:latin typeface="Arial" charset="0"/>
                <a:ea typeface="新細明體" charset="-120"/>
              </a:defRPr>
            </a:lvl4pPr>
            <a:lvl5pPr marL="2057400" indent="-228600" eaLnBrk="0" hangingPunct="0">
              <a:defRPr kumimoji="1" sz="2000" b="1">
                <a:solidFill>
                  <a:schemeClr val="tx1"/>
                </a:solidFill>
                <a:latin typeface="Arial" charset="0"/>
                <a:ea typeface="新細明體" charset="-120"/>
              </a:defRPr>
            </a:lvl5pPr>
            <a:lvl6pPr marL="2514600" indent="-228600" eaLnBrk="0" fontAlgn="base" hangingPunct="0">
              <a:spcBef>
                <a:spcPct val="0"/>
              </a:spcBef>
              <a:spcAft>
                <a:spcPct val="0"/>
              </a:spcAft>
              <a:defRPr kumimoji="1" sz="2000" b="1">
                <a:solidFill>
                  <a:schemeClr val="tx1"/>
                </a:solidFill>
                <a:latin typeface="Arial" charset="0"/>
                <a:ea typeface="新細明體" charset="-120"/>
              </a:defRPr>
            </a:lvl6pPr>
            <a:lvl7pPr marL="2971800" indent="-228600" eaLnBrk="0" fontAlgn="base" hangingPunct="0">
              <a:spcBef>
                <a:spcPct val="0"/>
              </a:spcBef>
              <a:spcAft>
                <a:spcPct val="0"/>
              </a:spcAft>
              <a:defRPr kumimoji="1" sz="2000" b="1">
                <a:solidFill>
                  <a:schemeClr val="tx1"/>
                </a:solidFill>
                <a:latin typeface="Arial" charset="0"/>
                <a:ea typeface="新細明體" charset="-120"/>
              </a:defRPr>
            </a:lvl7pPr>
            <a:lvl8pPr marL="3429000" indent="-228600" eaLnBrk="0" fontAlgn="base" hangingPunct="0">
              <a:spcBef>
                <a:spcPct val="0"/>
              </a:spcBef>
              <a:spcAft>
                <a:spcPct val="0"/>
              </a:spcAft>
              <a:defRPr kumimoji="1" sz="2000" b="1">
                <a:solidFill>
                  <a:schemeClr val="tx1"/>
                </a:solidFill>
                <a:latin typeface="Arial" charset="0"/>
                <a:ea typeface="新細明體" charset="-120"/>
              </a:defRPr>
            </a:lvl8pPr>
            <a:lvl9pPr marL="3886200" indent="-228600" eaLnBrk="0" fontAlgn="base" hangingPunct="0">
              <a:spcBef>
                <a:spcPct val="0"/>
              </a:spcBef>
              <a:spcAft>
                <a:spcPct val="0"/>
              </a:spcAft>
              <a:defRPr kumimoji="1" sz="2000" b="1">
                <a:solidFill>
                  <a:schemeClr val="tx1"/>
                </a:solidFill>
                <a:latin typeface="Arial" charset="0"/>
                <a:ea typeface="新細明體" charset="-120"/>
              </a:defRPr>
            </a:lvl9pPr>
          </a:lstStyle>
          <a:p>
            <a:pPr algn="r" eaLnBrk="1" hangingPunct="1"/>
            <a:fld id="{9FD978B6-CDA4-40E7-BE6E-36F248726BFD}" type="slidenum">
              <a:rPr kumimoji="0" lang="zh-TW" altLang="en-US" smtClean="0">
                <a:solidFill>
                  <a:srgbClr val="000000"/>
                </a:solidFill>
              </a:rPr>
              <a:pPr algn="r" eaLnBrk="1" hangingPunct="1"/>
              <a:t>32</a:t>
            </a:fld>
            <a:endParaRPr kumimoji="0" lang="en-US" altLang="zh-TW" smtClean="0">
              <a:solidFill>
                <a:srgbClr val="000000"/>
              </a:solidFill>
            </a:endParaRPr>
          </a:p>
        </p:txBody>
      </p:sp>
      <p:grpSp>
        <p:nvGrpSpPr>
          <p:cNvPr id="23" name="群組 1773"/>
          <p:cNvGrpSpPr>
            <a:grpSpLocks/>
          </p:cNvGrpSpPr>
          <p:nvPr/>
        </p:nvGrpSpPr>
        <p:grpSpPr bwMode="auto">
          <a:xfrm>
            <a:off x="2141538" y="593725"/>
            <a:ext cx="2043112" cy="900113"/>
            <a:chOff x="2141730" y="593685"/>
            <a:chExt cx="2042547" cy="900100"/>
          </a:xfrm>
        </p:grpSpPr>
        <p:pic>
          <p:nvPicPr>
            <p:cNvPr id="6166" name="Picture 1775" descr="flow"/>
            <p:cNvPicPr>
              <a:picLocks noChangeAspect="1" noChangeArrowheads="1"/>
            </p:cNvPicPr>
            <p:nvPr/>
          </p:nvPicPr>
          <p:blipFill>
            <a:blip r:embed="rId2" cstate="print">
              <a:extLst>
                <a:ext uri="{28A0092B-C50C-407E-A947-70E740481C1C}">
                  <a14:useLocalDpi xmlns:a14="http://schemas.microsoft.com/office/drawing/2010/main" xmlns="" val="0"/>
                </a:ext>
              </a:extLst>
            </a:blip>
            <a:srcRect l="36885" t="3690" r="52791" b="85236"/>
            <a:stretch>
              <a:fillRect/>
            </a:stretch>
          </p:blipFill>
          <p:spPr bwMode="auto">
            <a:xfrm>
              <a:off x="2681622" y="953725"/>
              <a:ext cx="1350318" cy="5400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67" name="橢圓 1771"/>
            <p:cNvSpPr>
              <a:spLocks noChangeArrowheads="1"/>
            </p:cNvSpPr>
            <p:nvPr/>
          </p:nvSpPr>
          <p:spPr bwMode="auto">
            <a:xfrm>
              <a:off x="2231740" y="1043735"/>
              <a:ext cx="404877" cy="405045"/>
            </a:xfrm>
            <a:prstGeom prst="ellipse">
              <a:avLst/>
            </a:prstGeom>
            <a:gradFill rotWithShape="0">
              <a:gsLst>
                <a:gs pos="0">
                  <a:srgbClr val="A00000"/>
                </a:gs>
                <a:gs pos="50000">
                  <a:srgbClr val="E60000"/>
                </a:gs>
                <a:gs pos="100000">
                  <a:srgbClr val="FF0000"/>
                </a:gs>
              </a:gsLst>
              <a:lin ang="5400000" scaled="1"/>
            </a:gradFill>
            <a:ln w="38100" algn="ctr">
              <a:solidFill>
                <a:srgbClr val="008000"/>
              </a:solidFill>
              <a:round/>
              <a:headEnd/>
              <a:tailEnd/>
            </a:ln>
          </p:spPr>
          <p:txBody>
            <a:bodyPr/>
            <a:lstStyle>
              <a:lvl1pPr eaLnBrk="0" hangingPunct="0">
                <a:defRPr kumimoji="1" sz="2000" b="1">
                  <a:solidFill>
                    <a:schemeClr val="tx1"/>
                  </a:solidFill>
                  <a:latin typeface="Arial" charset="0"/>
                  <a:ea typeface="新細明體" charset="-120"/>
                </a:defRPr>
              </a:lvl1pPr>
              <a:lvl2pPr marL="742950" indent="-285750" eaLnBrk="0" hangingPunct="0">
                <a:defRPr kumimoji="1" sz="2000" b="1">
                  <a:solidFill>
                    <a:schemeClr val="tx1"/>
                  </a:solidFill>
                  <a:latin typeface="Arial" charset="0"/>
                  <a:ea typeface="新細明體" charset="-120"/>
                </a:defRPr>
              </a:lvl2pPr>
              <a:lvl3pPr marL="1143000" indent="-228600" eaLnBrk="0" hangingPunct="0">
                <a:defRPr kumimoji="1" sz="2000" b="1">
                  <a:solidFill>
                    <a:schemeClr val="tx1"/>
                  </a:solidFill>
                  <a:latin typeface="Arial" charset="0"/>
                  <a:ea typeface="新細明體" charset="-120"/>
                </a:defRPr>
              </a:lvl3pPr>
              <a:lvl4pPr marL="1600200" indent="-228600" eaLnBrk="0" hangingPunct="0">
                <a:defRPr kumimoji="1" sz="2000" b="1">
                  <a:solidFill>
                    <a:schemeClr val="tx1"/>
                  </a:solidFill>
                  <a:latin typeface="Arial" charset="0"/>
                  <a:ea typeface="新細明體" charset="-120"/>
                </a:defRPr>
              </a:lvl4pPr>
              <a:lvl5pPr marL="2057400" indent="-228600" eaLnBrk="0" hangingPunct="0">
                <a:defRPr kumimoji="1" sz="2000" b="1">
                  <a:solidFill>
                    <a:schemeClr val="tx1"/>
                  </a:solidFill>
                  <a:latin typeface="Arial" charset="0"/>
                  <a:ea typeface="新細明體" charset="-120"/>
                </a:defRPr>
              </a:lvl5pPr>
              <a:lvl6pPr marL="2514600" indent="-228600" eaLnBrk="0" fontAlgn="base" hangingPunct="0">
                <a:spcBef>
                  <a:spcPct val="0"/>
                </a:spcBef>
                <a:spcAft>
                  <a:spcPct val="0"/>
                </a:spcAft>
                <a:defRPr kumimoji="1" sz="2000" b="1">
                  <a:solidFill>
                    <a:schemeClr val="tx1"/>
                  </a:solidFill>
                  <a:latin typeface="Arial" charset="0"/>
                  <a:ea typeface="新細明體" charset="-120"/>
                </a:defRPr>
              </a:lvl6pPr>
              <a:lvl7pPr marL="2971800" indent="-228600" eaLnBrk="0" fontAlgn="base" hangingPunct="0">
                <a:spcBef>
                  <a:spcPct val="0"/>
                </a:spcBef>
                <a:spcAft>
                  <a:spcPct val="0"/>
                </a:spcAft>
                <a:defRPr kumimoji="1" sz="2000" b="1">
                  <a:solidFill>
                    <a:schemeClr val="tx1"/>
                  </a:solidFill>
                  <a:latin typeface="Arial" charset="0"/>
                  <a:ea typeface="新細明體" charset="-120"/>
                </a:defRPr>
              </a:lvl7pPr>
              <a:lvl8pPr marL="3429000" indent="-228600" eaLnBrk="0" fontAlgn="base" hangingPunct="0">
                <a:spcBef>
                  <a:spcPct val="0"/>
                </a:spcBef>
                <a:spcAft>
                  <a:spcPct val="0"/>
                </a:spcAft>
                <a:defRPr kumimoji="1" sz="2000" b="1">
                  <a:solidFill>
                    <a:schemeClr val="tx1"/>
                  </a:solidFill>
                  <a:latin typeface="Arial" charset="0"/>
                  <a:ea typeface="新細明體" charset="-120"/>
                </a:defRPr>
              </a:lvl8pPr>
              <a:lvl9pPr marL="3886200" indent="-228600" eaLnBrk="0" fontAlgn="base" hangingPunct="0">
                <a:spcBef>
                  <a:spcPct val="0"/>
                </a:spcBef>
                <a:spcAft>
                  <a:spcPct val="0"/>
                </a:spcAft>
                <a:defRPr kumimoji="1" sz="2000" b="1">
                  <a:solidFill>
                    <a:schemeClr val="tx1"/>
                  </a:solidFill>
                  <a:latin typeface="Arial" charset="0"/>
                  <a:ea typeface="新細明體" charset="-120"/>
                </a:defRPr>
              </a:lvl9pPr>
            </a:lstStyle>
            <a:p>
              <a:pPr eaLnBrk="1" hangingPunct="1"/>
              <a:endParaRPr lang="zh-TW" altLang="en-US" smtClean="0">
                <a:solidFill>
                  <a:srgbClr val="000000"/>
                </a:solidFill>
              </a:endParaRPr>
            </a:p>
          </p:txBody>
        </p:sp>
        <p:sp>
          <p:nvSpPr>
            <p:cNvPr id="6168" name="文字方塊 1772"/>
            <p:cNvSpPr txBox="1">
              <a:spLocks noChangeArrowheads="1"/>
            </p:cNvSpPr>
            <p:nvPr/>
          </p:nvSpPr>
          <p:spPr bwMode="auto">
            <a:xfrm>
              <a:off x="2141730" y="593685"/>
              <a:ext cx="2042547"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2000" b="1">
                  <a:solidFill>
                    <a:schemeClr val="tx1"/>
                  </a:solidFill>
                  <a:latin typeface="Arial" charset="0"/>
                  <a:ea typeface="新細明體" charset="-120"/>
                </a:defRPr>
              </a:lvl1pPr>
              <a:lvl2pPr marL="742950" indent="-285750" eaLnBrk="0" hangingPunct="0">
                <a:defRPr kumimoji="1" sz="2000" b="1">
                  <a:solidFill>
                    <a:schemeClr val="tx1"/>
                  </a:solidFill>
                  <a:latin typeface="Arial" charset="0"/>
                  <a:ea typeface="新細明體" charset="-120"/>
                </a:defRPr>
              </a:lvl2pPr>
              <a:lvl3pPr marL="1143000" indent="-228600" eaLnBrk="0" hangingPunct="0">
                <a:defRPr kumimoji="1" sz="2000" b="1">
                  <a:solidFill>
                    <a:schemeClr val="tx1"/>
                  </a:solidFill>
                  <a:latin typeface="Arial" charset="0"/>
                  <a:ea typeface="新細明體" charset="-120"/>
                </a:defRPr>
              </a:lvl3pPr>
              <a:lvl4pPr marL="1600200" indent="-228600" eaLnBrk="0" hangingPunct="0">
                <a:defRPr kumimoji="1" sz="2000" b="1">
                  <a:solidFill>
                    <a:schemeClr val="tx1"/>
                  </a:solidFill>
                  <a:latin typeface="Arial" charset="0"/>
                  <a:ea typeface="新細明體" charset="-120"/>
                </a:defRPr>
              </a:lvl4pPr>
              <a:lvl5pPr marL="2057400" indent="-228600" eaLnBrk="0" hangingPunct="0">
                <a:defRPr kumimoji="1" sz="2000" b="1">
                  <a:solidFill>
                    <a:schemeClr val="tx1"/>
                  </a:solidFill>
                  <a:latin typeface="Arial" charset="0"/>
                  <a:ea typeface="新細明體" charset="-120"/>
                </a:defRPr>
              </a:lvl5pPr>
              <a:lvl6pPr marL="2514600" indent="-228600" eaLnBrk="0" fontAlgn="base" hangingPunct="0">
                <a:spcBef>
                  <a:spcPct val="0"/>
                </a:spcBef>
                <a:spcAft>
                  <a:spcPct val="0"/>
                </a:spcAft>
                <a:defRPr kumimoji="1" sz="2000" b="1">
                  <a:solidFill>
                    <a:schemeClr val="tx1"/>
                  </a:solidFill>
                  <a:latin typeface="Arial" charset="0"/>
                  <a:ea typeface="新細明體" charset="-120"/>
                </a:defRPr>
              </a:lvl6pPr>
              <a:lvl7pPr marL="2971800" indent="-228600" eaLnBrk="0" fontAlgn="base" hangingPunct="0">
                <a:spcBef>
                  <a:spcPct val="0"/>
                </a:spcBef>
                <a:spcAft>
                  <a:spcPct val="0"/>
                </a:spcAft>
                <a:defRPr kumimoji="1" sz="2000" b="1">
                  <a:solidFill>
                    <a:schemeClr val="tx1"/>
                  </a:solidFill>
                  <a:latin typeface="Arial" charset="0"/>
                  <a:ea typeface="新細明體" charset="-120"/>
                </a:defRPr>
              </a:lvl7pPr>
              <a:lvl8pPr marL="3429000" indent="-228600" eaLnBrk="0" fontAlgn="base" hangingPunct="0">
                <a:spcBef>
                  <a:spcPct val="0"/>
                </a:spcBef>
                <a:spcAft>
                  <a:spcPct val="0"/>
                </a:spcAft>
                <a:defRPr kumimoji="1" sz="2000" b="1">
                  <a:solidFill>
                    <a:schemeClr val="tx1"/>
                  </a:solidFill>
                  <a:latin typeface="Arial" charset="0"/>
                  <a:ea typeface="新細明體" charset="-120"/>
                </a:defRPr>
              </a:lvl8pPr>
              <a:lvl9pPr marL="3886200" indent="-228600" eaLnBrk="0" fontAlgn="base" hangingPunct="0">
                <a:spcBef>
                  <a:spcPct val="0"/>
                </a:spcBef>
                <a:spcAft>
                  <a:spcPct val="0"/>
                </a:spcAft>
                <a:defRPr kumimoji="1" sz="2000" b="1">
                  <a:solidFill>
                    <a:schemeClr val="tx1"/>
                  </a:solidFill>
                  <a:latin typeface="Arial" charset="0"/>
                  <a:ea typeface="新細明體" charset="-120"/>
                </a:defRPr>
              </a:lvl9pPr>
            </a:lstStyle>
            <a:p>
              <a:pPr eaLnBrk="1" hangingPunct="1"/>
              <a:r>
                <a:rPr lang="en-US" altLang="zh-TW" sz="1600" smtClean="0">
                  <a:solidFill>
                    <a:srgbClr val="000000"/>
                  </a:solidFill>
                </a:rPr>
                <a:t>PEG-quantum dots</a:t>
              </a:r>
              <a:endParaRPr lang="zh-TW" altLang="en-US" sz="1600" smtClean="0">
                <a:solidFill>
                  <a:srgbClr val="000000"/>
                </a:solidFill>
              </a:endParaRPr>
            </a:p>
          </p:txBody>
        </p:sp>
      </p:grpSp>
    </p:spTree>
    <p:extLst>
      <p:ext uri="{BB962C8B-B14F-4D97-AF65-F5344CB8AC3E}">
        <p14:creationId xmlns:p14="http://schemas.microsoft.com/office/powerpoint/2010/main" xmlns="" val="31946624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linds(horizontal)">
                                      <p:cBhvr>
                                        <p:cTn id="13" dur="500"/>
                                        <p:tgtEl>
                                          <p:spTgt spid="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500"/>
                                        <p:tgtEl>
                                          <p:spTgt spid="2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linds(horizontal)">
                                      <p:cBhvr>
                                        <p:cTn id="23" dur="500"/>
                                        <p:tgtEl>
                                          <p:spTgt spid="2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7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投影片編號版面配置區 3"/>
          <p:cNvSpPr>
            <a:spLocks noGrp="1"/>
          </p:cNvSpPr>
          <p:nvPr>
            <p:ph type="sldNum" sz="quarter" idx="12"/>
          </p:nvPr>
        </p:nvSpPr>
        <p:spPr/>
        <p:txBody>
          <a:bodyPr/>
          <a:lstStyle/>
          <a:p>
            <a:pPr>
              <a:defRPr/>
            </a:pPr>
            <a:fld id="{CF6D99B4-5E72-4459-9993-E10CB9CFE937}" type="slidenum">
              <a:rPr lang="zh-TW" altLang="en-US">
                <a:solidFill>
                  <a:srgbClr val="000000"/>
                </a:solidFill>
              </a:rPr>
              <a:pPr>
                <a:defRPr/>
              </a:pPr>
              <a:t>33</a:t>
            </a:fld>
            <a:endParaRPr lang="en-US" altLang="zh-TW">
              <a:solidFill>
                <a:srgbClr val="000000"/>
              </a:solidFill>
            </a:endParaRPr>
          </a:p>
        </p:txBody>
      </p:sp>
      <p:pic>
        <p:nvPicPr>
          <p:cNvPr id="27651" name="Picture 7" descr="CCD"/>
          <p:cNvPicPr>
            <a:picLocks noChangeAspect="1" noChangeArrowheads="1"/>
          </p:cNvPicPr>
          <p:nvPr/>
        </p:nvPicPr>
        <p:blipFill>
          <a:blip r:embed="rId2" cstate="print"/>
          <a:srcRect t="17088" r="78444" b="17262"/>
          <a:stretch>
            <a:fillRect/>
          </a:stretch>
        </p:blipFill>
        <p:spPr bwMode="auto">
          <a:xfrm>
            <a:off x="657225" y="549275"/>
            <a:ext cx="2609850" cy="2251075"/>
          </a:xfrm>
          <a:prstGeom prst="rect">
            <a:avLst/>
          </a:prstGeom>
          <a:noFill/>
          <a:ln w="9525">
            <a:noFill/>
            <a:miter lim="800000"/>
            <a:headEnd/>
            <a:tailEnd/>
          </a:ln>
        </p:spPr>
      </p:pic>
      <p:sp>
        <p:nvSpPr>
          <p:cNvPr id="12296" name="Text Box 8"/>
          <p:cNvSpPr txBox="1">
            <a:spLocks noChangeArrowheads="1"/>
          </p:cNvSpPr>
          <p:nvPr/>
        </p:nvSpPr>
        <p:spPr bwMode="auto">
          <a:xfrm>
            <a:off x="512763" y="5997575"/>
            <a:ext cx="8334375" cy="762000"/>
          </a:xfrm>
          <a:prstGeom prst="rect">
            <a:avLst/>
          </a:prstGeom>
          <a:noFill/>
          <a:ln w="9525">
            <a:noFill/>
            <a:miter lim="800000"/>
            <a:headEnd/>
            <a:tailEnd/>
          </a:ln>
        </p:spPr>
        <p:txBody>
          <a:bodyPr>
            <a:spAutoFit/>
          </a:bodyPr>
          <a:lstStyle/>
          <a:p>
            <a:pPr>
              <a:spcBef>
                <a:spcPct val="50000"/>
              </a:spcBef>
            </a:pPr>
            <a:r>
              <a:rPr lang="en-US" altLang="zh-TW" sz="2200">
                <a:solidFill>
                  <a:srgbClr val="000000"/>
                </a:solidFill>
              </a:rPr>
              <a:t>PEG-NIR797 selectively retained at EJ/</a:t>
            </a:r>
            <a:r>
              <a:rPr lang="el-GR" altLang="zh-TW" sz="2200">
                <a:solidFill>
                  <a:srgbClr val="000000"/>
                </a:solidFill>
                <a:cs typeface="Arial" charset="0"/>
              </a:rPr>
              <a:t>α</a:t>
            </a:r>
            <a:r>
              <a:rPr lang="en-US" altLang="zh-TW" sz="2200">
                <a:solidFill>
                  <a:srgbClr val="000000"/>
                </a:solidFill>
                <a:cs typeface="Arial" charset="0"/>
              </a:rPr>
              <a:t>PEG</a:t>
            </a:r>
            <a:r>
              <a:rPr lang="en-US" altLang="zh-TW" sz="2200">
                <a:solidFill>
                  <a:srgbClr val="000000"/>
                </a:solidFill>
              </a:rPr>
              <a:t> tumor, but not EJ/DNS tumor</a:t>
            </a:r>
          </a:p>
        </p:txBody>
      </p:sp>
      <p:pic>
        <p:nvPicPr>
          <p:cNvPr id="27653" name="Picture 54" descr="IVIS03"/>
          <p:cNvPicPr>
            <a:picLocks noChangeAspect="1" noChangeArrowheads="1"/>
          </p:cNvPicPr>
          <p:nvPr/>
        </p:nvPicPr>
        <p:blipFill>
          <a:blip r:embed="rId3" cstate="print"/>
          <a:srcRect t="17192" r="1279"/>
          <a:stretch>
            <a:fillRect/>
          </a:stretch>
        </p:blipFill>
        <p:spPr bwMode="auto">
          <a:xfrm>
            <a:off x="4706938" y="714375"/>
            <a:ext cx="2295525" cy="1463675"/>
          </a:xfrm>
          <a:prstGeom prst="rect">
            <a:avLst/>
          </a:prstGeom>
          <a:noFill/>
          <a:ln w="9525">
            <a:noFill/>
            <a:miter lim="800000"/>
            <a:headEnd/>
            <a:tailEnd/>
          </a:ln>
        </p:spPr>
      </p:pic>
      <p:sp>
        <p:nvSpPr>
          <p:cNvPr id="27654" name="Text Box 55"/>
          <p:cNvSpPr txBox="1">
            <a:spLocks noChangeArrowheads="1"/>
          </p:cNvSpPr>
          <p:nvPr/>
        </p:nvSpPr>
        <p:spPr bwMode="auto">
          <a:xfrm>
            <a:off x="3851275" y="2132013"/>
            <a:ext cx="4365625" cy="396875"/>
          </a:xfrm>
          <a:prstGeom prst="rect">
            <a:avLst/>
          </a:prstGeom>
          <a:noFill/>
          <a:ln w="9525">
            <a:noFill/>
            <a:miter lim="800000"/>
            <a:headEnd/>
            <a:tailEnd/>
          </a:ln>
        </p:spPr>
        <p:txBody>
          <a:bodyPr>
            <a:spAutoFit/>
          </a:bodyPr>
          <a:lstStyle/>
          <a:p>
            <a:pPr>
              <a:spcBef>
                <a:spcPct val="50000"/>
              </a:spcBef>
            </a:pPr>
            <a:r>
              <a:rPr lang="en-US" altLang="zh-TW">
                <a:solidFill>
                  <a:srgbClr val="000000"/>
                </a:solidFill>
              </a:rPr>
              <a:t>XENOGEN IVIS50 imaging system</a:t>
            </a:r>
          </a:p>
        </p:txBody>
      </p:sp>
      <p:sp>
        <p:nvSpPr>
          <p:cNvPr id="27655" name="Text Box 56"/>
          <p:cNvSpPr txBox="1">
            <a:spLocks noChangeArrowheads="1"/>
          </p:cNvSpPr>
          <p:nvPr/>
        </p:nvSpPr>
        <p:spPr bwMode="auto">
          <a:xfrm>
            <a:off x="971550" y="53975"/>
            <a:ext cx="7245350" cy="519113"/>
          </a:xfrm>
          <a:prstGeom prst="rect">
            <a:avLst/>
          </a:prstGeom>
          <a:noFill/>
          <a:ln w="9525">
            <a:noFill/>
            <a:miter lim="800000"/>
            <a:headEnd/>
            <a:tailEnd/>
          </a:ln>
        </p:spPr>
        <p:txBody>
          <a:bodyPr>
            <a:spAutoFit/>
          </a:bodyPr>
          <a:lstStyle/>
          <a:p>
            <a:pPr algn="ctr">
              <a:spcBef>
                <a:spcPct val="50000"/>
              </a:spcBef>
            </a:pPr>
            <a:r>
              <a:rPr lang="en-US" altLang="zh-TW" sz="2800" i="1">
                <a:solidFill>
                  <a:srgbClr val="0000CC"/>
                </a:solidFill>
              </a:rPr>
              <a:t>In vitro </a:t>
            </a:r>
            <a:r>
              <a:rPr lang="en-US" altLang="zh-TW" sz="2800">
                <a:solidFill>
                  <a:srgbClr val="0000CC"/>
                </a:solidFill>
              </a:rPr>
              <a:t>and</a:t>
            </a:r>
            <a:r>
              <a:rPr lang="en-US" altLang="zh-TW" sz="2800" i="1">
                <a:solidFill>
                  <a:srgbClr val="0000CC"/>
                </a:solidFill>
              </a:rPr>
              <a:t> In vivo</a:t>
            </a:r>
            <a:r>
              <a:rPr lang="en-US" altLang="zh-TW" sz="2800">
                <a:solidFill>
                  <a:srgbClr val="0000CC"/>
                </a:solidFill>
              </a:rPr>
              <a:t> optical imaging</a:t>
            </a:r>
          </a:p>
        </p:txBody>
      </p:sp>
      <p:pic>
        <p:nvPicPr>
          <p:cNvPr id="27656" name="Picture 58" descr="Figure 2 (JNM)"/>
          <p:cNvPicPr>
            <a:picLocks noChangeAspect="1" noChangeArrowheads="1"/>
          </p:cNvPicPr>
          <p:nvPr/>
        </p:nvPicPr>
        <p:blipFill>
          <a:blip r:embed="rId4" cstate="print"/>
          <a:srcRect l="2184" t="4218" b="64061"/>
          <a:stretch>
            <a:fillRect/>
          </a:stretch>
        </p:blipFill>
        <p:spPr bwMode="auto">
          <a:xfrm>
            <a:off x="176213" y="2776538"/>
            <a:ext cx="8896350" cy="29479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296"/>
                                        </p:tgtEl>
                                        <p:attrNameLst>
                                          <p:attrName>style.visibility</p:attrName>
                                        </p:attrNameLst>
                                      </p:cBhvr>
                                      <p:to>
                                        <p:strVal val="visible"/>
                                      </p:to>
                                    </p:set>
                                    <p:animEffect transition="in" filter="blinds(horizontal)">
                                      <p:cBhvr>
                                        <p:cTn id="7" dur="500"/>
                                        <p:tgtEl>
                                          <p:spTgt spid="12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投影片編號版面配置區 3"/>
          <p:cNvSpPr>
            <a:spLocks noGrp="1"/>
          </p:cNvSpPr>
          <p:nvPr>
            <p:ph type="sldNum" sz="quarter" idx="12"/>
          </p:nvPr>
        </p:nvSpPr>
        <p:spPr/>
        <p:txBody>
          <a:bodyPr/>
          <a:lstStyle/>
          <a:p>
            <a:pPr>
              <a:defRPr/>
            </a:pPr>
            <a:fld id="{414AA688-F99D-4EA9-A8CA-74B685D98841}" type="slidenum">
              <a:rPr lang="zh-TW" altLang="en-US">
                <a:solidFill>
                  <a:srgbClr val="000000"/>
                </a:solidFill>
              </a:rPr>
              <a:pPr>
                <a:defRPr/>
              </a:pPr>
              <a:t>34</a:t>
            </a:fld>
            <a:endParaRPr lang="en-US" altLang="zh-TW">
              <a:solidFill>
                <a:srgbClr val="000000"/>
              </a:solidFill>
            </a:endParaRPr>
          </a:p>
        </p:txBody>
      </p:sp>
      <p:pic>
        <p:nvPicPr>
          <p:cNvPr id="28675" name="Picture 78" descr="Figure 2 (JNM)"/>
          <p:cNvPicPr>
            <a:picLocks noChangeAspect="1" noChangeArrowheads="1"/>
          </p:cNvPicPr>
          <p:nvPr/>
        </p:nvPicPr>
        <p:blipFill>
          <a:blip r:embed="rId2" cstate="print">
            <a:lum contrast="30000"/>
          </a:blip>
          <a:srcRect l="42130" t="38751" r="11208" b="33127"/>
          <a:stretch>
            <a:fillRect/>
          </a:stretch>
        </p:blipFill>
        <p:spPr bwMode="auto">
          <a:xfrm>
            <a:off x="3292475" y="3203575"/>
            <a:ext cx="5851525" cy="3598863"/>
          </a:xfrm>
          <a:prstGeom prst="rect">
            <a:avLst/>
          </a:prstGeom>
          <a:noFill/>
          <a:ln w="9525">
            <a:noFill/>
            <a:miter lim="800000"/>
            <a:headEnd/>
            <a:tailEnd/>
          </a:ln>
        </p:spPr>
      </p:pic>
      <p:pic>
        <p:nvPicPr>
          <p:cNvPr id="28676" name="Picture 79" descr="Figure 2 (JNM)"/>
          <p:cNvPicPr>
            <a:picLocks noChangeAspect="1" noChangeArrowheads="1"/>
          </p:cNvPicPr>
          <p:nvPr/>
        </p:nvPicPr>
        <p:blipFill>
          <a:blip r:embed="rId2" cstate="print"/>
          <a:srcRect l="1897" t="43701" r="62935" b="38751"/>
          <a:stretch>
            <a:fillRect/>
          </a:stretch>
        </p:blipFill>
        <p:spPr bwMode="auto">
          <a:xfrm>
            <a:off x="4735513" y="798513"/>
            <a:ext cx="4408487" cy="2246312"/>
          </a:xfrm>
          <a:prstGeom prst="rect">
            <a:avLst/>
          </a:prstGeom>
          <a:noFill/>
          <a:ln w="9525">
            <a:noFill/>
            <a:miter lim="800000"/>
            <a:headEnd/>
            <a:tailEnd/>
          </a:ln>
        </p:spPr>
      </p:pic>
      <p:sp>
        <p:nvSpPr>
          <p:cNvPr id="28677" name="Text Box 4"/>
          <p:cNvSpPr txBox="1">
            <a:spLocks noChangeArrowheads="1"/>
          </p:cNvSpPr>
          <p:nvPr/>
        </p:nvSpPr>
        <p:spPr bwMode="auto">
          <a:xfrm>
            <a:off x="971550" y="53975"/>
            <a:ext cx="7245350" cy="519113"/>
          </a:xfrm>
          <a:prstGeom prst="rect">
            <a:avLst/>
          </a:prstGeom>
          <a:noFill/>
          <a:ln w="9525">
            <a:noFill/>
            <a:miter lim="800000"/>
            <a:headEnd/>
            <a:tailEnd/>
          </a:ln>
        </p:spPr>
        <p:txBody>
          <a:bodyPr>
            <a:spAutoFit/>
          </a:bodyPr>
          <a:lstStyle/>
          <a:p>
            <a:pPr algn="ctr">
              <a:spcBef>
                <a:spcPct val="50000"/>
              </a:spcBef>
            </a:pPr>
            <a:r>
              <a:rPr lang="en-US" altLang="zh-TW" sz="2800" i="1">
                <a:solidFill>
                  <a:srgbClr val="0000CC"/>
                </a:solidFill>
              </a:rPr>
              <a:t>In vitro </a:t>
            </a:r>
            <a:r>
              <a:rPr lang="en-US" altLang="zh-TW" sz="2800">
                <a:solidFill>
                  <a:srgbClr val="0000CC"/>
                </a:solidFill>
              </a:rPr>
              <a:t>and</a:t>
            </a:r>
            <a:r>
              <a:rPr lang="en-US" altLang="zh-TW" sz="2800" i="1">
                <a:solidFill>
                  <a:srgbClr val="0000CC"/>
                </a:solidFill>
              </a:rPr>
              <a:t> In vivo</a:t>
            </a:r>
            <a:r>
              <a:rPr lang="en-US" altLang="zh-TW" sz="2800">
                <a:solidFill>
                  <a:srgbClr val="0000CC"/>
                </a:solidFill>
              </a:rPr>
              <a:t> MR imaging</a:t>
            </a:r>
          </a:p>
        </p:txBody>
      </p:sp>
      <p:grpSp>
        <p:nvGrpSpPr>
          <p:cNvPr id="2" name="Group 81"/>
          <p:cNvGrpSpPr>
            <a:grpSpLocks/>
          </p:cNvGrpSpPr>
          <p:nvPr/>
        </p:nvGrpSpPr>
        <p:grpSpPr bwMode="auto">
          <a:xfrm>
            <a:off x="115888" y="908050"/>
            <a:ext cx="4859337" cy="1128713"/>
            <a:chOff x="46" y="674"/>
            <a:chExt cx="3061" cy="711"/>
          </a:xfrm>
        </p:grpSpPr>
        <p:pic>
          <p:nvPicPr>
            <p:cNvPr id="28683" name="Picture 41" descr="MRI"/>
            <p:cNvPicPr>
              <a:picLocks noChangeAspect="1" noChangeArrowheads="1"/>
            </p:cNvPicPr>
            <p:nvPr/>
          </p:nvPicPr>
          <p:blipFill>
            <a:blip r:embed="rId3" cstate="print"/>
            <a:srcRect l="16136" t="69714" r="63074" b="5052"/>
            <a:stretch>
              <a:fillRect/>
            </a:stretch>
          </p:blipFill>
          <p:spPr bwMode="auto">
            <a:xfrm>
              <a:off x="46" y="674"/>
              <a:ext cx="1700" cy="711"/>
            </a:xfrm>
            <a:prstGeom prst="rect">
              <a:avLst/>
            </a:prstGeom>
            <a:noFill/>
            <a:ln w="9525">
              <a:noFill/>
              <a:miter lim="800000"/>
              <a:headEnd/>
              <a:tailEnd/>
            </a:ln>
          </p:spPr>
        </p:pic>
        <p:sp>
          <p:nvSpPr>
            <p:cNvPr id="28684" name="Text Box 45"/>
            <p:cNvSpPr txBox="1">
              <a:spLocks noChangeArrowheads="1"/>
            </p:cNvSpPr>
            <p:nvPr/>
          </p:nvSpPr>
          <p:spPr bwMode="auto">
            <a:xfrm>
              <a:off x="1774" y="710"/>
              <a:ext cx="1333" cy="628"/>
            </a:xfrm>
            <a:prstGeom prst="rect">
              <a:avLst/>
            </a:prstGeom>
            <a:noFill/>
            <a:ln w="9525">
              <a:noFill/>
              <a:miter lim="800000"/>
              <a:headEnd/>
              <a:tailEnd/>
            </a:ln>
          </p:spPr>
          <p:txBody>
            <a:bodyPr>
              <a:spAutoFit/>
            </a:bodyPr>
            <a:lstStyle/>
            <a:p>
              <a:pPr>
                <a:lnSpc>
                  <a:spcPct val="110000"/>
                </a:lnSpc>
              </a:pPr>
              <a:r>
                <a:rPr lang="en-CA" altLang="zh-TW" sz="1800">
                  <a:solidFill>
                    <a:srgbClr val="000000"/>
                  </a:solidFill>
                </a:rPr>
                <a:t>Parameters:</a:t>
              </a:r>
            </a:p>
            <a:p>
              <a:pPr>
                <a:lnSpc>
                  <a:spcPct val="110000"/>
                </a:lnSpc>
              </a:pPr>
              <a:r>
                <a:rPr lang="en-CA" altLang="zh-TW" sz="1800" b="0">
                  <a:solidFill>
                    <a:srgbClr val="000000"/>
                  </a:solidFill>
                </a:rPr>
                <a:t>TR = 5000 ms</a:t>
              </a:r>
            </a:p>
            <a:p>
              <a:pPr>
                <a:lnSpc>
                  <a:spcPct val="110000"/>
                </a:lnSpc>
              </a:pPr>
              <a:r>
                <a:rPr lang="en-CA" altLang="zh-TW" sz="1800" b="0">
                  <a:solidFill>
                    <a:srgbClr val="000000"/>
                  </a:solidFill>
                </a:rPr>
                <a:t>TE  = 70 ms</a:t>
              </a:r>
            </a:p>
          </p:txBody>
        </p:sp>
      </p:grpSp>
      <p:pic>
        <p:nvPicPr>
          <p:cNvPr id="28679" name="Picture 44" descr="home"/>
          <p:cNvPicPr>
            <a:picLocks noChangeAspect="1" noChangeArrowheads="1"/>
          </p:cNvPicPr>
          <p:nvPr/>
        </p:nvPicPr>
        <p:blipFill>
          <a:blip r:embed="rId4" cstate="print"/>
          <a:srcRect l="46553" t="52762" r="18002" b="18776"/>
          <a:stretch>
            <a:fillRect/>
          </a:stretch>
        </p:blipFill>
        <p:spPr bwMode="auto">
          <a:xfrm>
            <a:off x="539750" y="2168525"/>
            <a:ext cx="1781175" cy="1216025"/>
          </a:xfrm>
          <a:prstGeom prst="rect">
            <a:avLst/>
          </a:prstGeom>
          <a:noFill/>
          <a:ln w="9525">
            <a:noFill/>
            <a:miter lim="800000"/>
            <a:headEnd/>
            <a:tailEnd/>
          </a:ln>
        </p:spPr>
      </p:pic>
      <p:sp>
        <p:nvSpPr>
          <p:cNvPr id="28680" name="Text Box 46"/>
          <p:cNvSpPr txBox="1">
            <a:spLocks noChangeArrowheads="1"/>
          </p:cNvSpPr>
          <p:nvPr/>
        </p:nvSpPr>
        <p:spPr bwMode="auto">
          <a:xfrm>
            <a:off x="385763" y="3467100"/>
            <a:ext cx="2087562" cy="366713"/>
          </a:xfrm>
          <a:prstGeom prst="rect">
            <a:avLst/>
          </a:prstGeom>
          <a:noFill/>
          <a:ln w="9525">
            <a:noFill/>
            <a:miter lim="800000"/>
            <a:headEnd/>
            <a:tailEnd/>
          </a:ln>
        </p:spPr>
        <p:txBody>
          <a:bodyPr>
            <a:spAutoFit/>
          </a:bodyPr>
          <a:lstStyle/>
          <a:p>
            <a:pPr algn="ctr">
              <a:spcBef>
                <a:spcPct val="50000"/>
              </a:spcBef>
            </a:pPr>
            <a:r>
              <a:rPr lang="en-US" altLang="zh-TW" sz="1800">
                <a:solidFill>
                  <a:srgbClr val="000032"/>
                </a:solidFill>
              </a:rPr>
              <a:t>7.0T MR scanner</a:t>
            </a:r>
          </a:p>
        </p:txBody>
      </p:sp>
      <p:sp>
        <p:nvSpPr>
          <p:cNvPr id="28681" name="Text Box 76"/>
          <p:cNvSpPr txBox="1">
            <a:spLocks noChangeArrowheads="1"/>
          </p:cNvSpPr>
          <p:nvPr/>
        </p:nvSpPr>
        <p:spPr bwMode="auto">
          <a:xfrm>
            <a:off x="4751388" y="593725"/>
            <a:ext cx="720725" cy="519113"/>
          </a:xfrm>
          <a:prstGeom prst="rect">
            <a:avLst/>
          </a:prstGeom>
          <a:noFill/>
          <a:ln w="9525">
            <a:noFill/>
            <a:miter lim="800000"/>
            <a:headEnd/>
            <a:tailEnd/>
          </a:ln>
        </p:spPr>
        <p:txBody>
          <a:bodyPr>
            <a:spAutoFit/>
          </a:bodyPr>
          <a:lstStyle/>
          <a:p>
            <a:pPr>
              <a:spcBef>
                <a:spcPct val="50000"/>
              </a:spcBef>
            </a:pPr>
            <a:r>
              <a:rPr lang="en-US" altLang="zh-TW" sz="2800">
                <a:solidFill>
                  <a:srgbClr val="000000"/>
                </a:solidFill>
              </a:rPr>
              <a:t>A.</a:t>
            </a:r>
          </a:p>
        </p:txBody>
      </p:sp>
      <p:sp>
        <p:nvSpPr>
          <p:cNvPr id="28682" name="Text Box 77"/>
          <p:cNvSpPr txBox="1">
            <a:spLocks noChangeArrowheads="1"/>
          </p:cNvSpPr>
          <p:nvPr/>
        </p:nvSpPr>
        <p:spPr bwMode="auto">
          <a:xfrm>
            <a:off x="3446463" y="3000375"/>
            <a:ext cx="720725" cy="519113"/>
          </a:xfrm>
          <a:prstGeom prst="rect">
            <a:avLst/>
          </a:prstGeom>
          <a:noFill/>
          <a:ln w="9525">
            <a:noFill/>
            <a:miter lim="800000"/>
            <a:headEnd/>
            <a:tailEnd/>
          </a:ln>
        </p:spPr>
        <p:txBody>
          <a:bodyPr>
            <a:spAutoFit/>
          </a:bodyPr>
          <a:lstStyle/>
          <a:p>
            <a:pPr>
              <a:spcBef>
                <a:spcPct val="50000"/>
              </a:spcBef>
            </a:pPr>
            <a:r>
              <a:rPr lang="en-US" altLang="zh-TW" sz="2800">
                <a:solidFill>
                  <a:srgbClr val="000000"/>
                </a:solidFill>
              </a:rPr>
              <a:t>B.</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投影片編號版面配置區 3"/>
          <p:cNvSpPr>
            <a:spLocks noGrp="1"/>
          </p:cNvSpPr>
          <p:nvPr>
            <p:ph type="sldNum" sz="quarter" idx="12"/>
          </p:nvPr>
        </p:nvSpPr>
        <p:spPr/>
        <p:txBody>
          <a:bodyPr/>
          <a:lstStyle/>
          <a:p>
            <a:pPr>
              <a:defRPr/>
            </a:pPr>
            <a:fld id="{F3C69E40-3CF6-4706-8597-FF711566A364}" type="slidenum">
              <a:rPr lang="zh-TW" altLang="en-US">
                <a:solidFill>
                  <a:srgbClr val="000000"/>
                </a:solidFill>
              </a:rPr>
              <a:pPr>
                <a:defRPr/>
              </a:pPr>
              <a:t>35</a:t>
            </a:fld>
            <a:endParaRPr lang="en-US" altLang="zh-TW">
              <a:solidFill>
                <a:srgbClr val="000000"/>
              </a:solidFill>
            </a:endParaRPr>
          </a:p>
        </p:txBody>
      </p:sp>
      <p:pic>
        <p:nvPicPr>
          <p:cNvPr id="31747" name="Picture 4" descr="hAGP3"/>
          <p:cNvPicPr>
            <a:picLocks noChangeAspect="1" noChangeArrowheads="1"/>
          </p:cNvPicPr>
          <p:nvPr/>
        </p:nvPicPr>
        <p:blipFill>
          <a:blip r:embed="rId2" cstate="print"/>
          <a:srcRect l="32526" r="1068"/>
          <a:stretch>
            <a:fillRect/>
          </a:stretch>
        </p:blipFill>
        <p:spPr bwMode="auto">
          <a:xfrm>
            <a:off x="26988" y="1042988"/>
            <a:ext cx="9117012" cy="4697412"/>
          </a:xfrm>
          <a:prstGeom prst="rect">
            <a:avLst/>
          </a:prstGeom>
          <a:noFill/>
          <a:ln w="9525">
            <a:noFill/>
            <a:miter lim="800000"/>
            <a:headEnd/>
            <a:tailEnd/>
          </a:ln>
        </p:spPr>
      </p:pic>
      <p:sp>
        <p:nvSpPr>
          <p:cNvPr id="31748" name="Text Box 5"/>
          <p:cNvSpPr txBox="1">
            <a:spLocks noChangeArrowheads="1"/>
          </p:cNvSpPr>
          <p:nvPr/>
        </p:nvSpPr>
        <p:spPr bwMode="auto">
          <a:xfrm>
            <a:off x="269875" y="98425"/>
            <a:ext cx="8623300" cy="519113"/>
          </a:xfrm>
          <a:prstGeom prst="rect">
            <a:avLst/>
          </a:prstGeom>
          <a:noFill/>
          <a:ln w="9525">
            <a:noFill/>
            <a:miter lim="800000"/>
            <a:headEnd/>
            <a:tailEnd/>
          </a:ln>
        </p:spPr>
        <p:txBody>
          <a:bodyPr>
            <a:spAutoFit/>
          </a:bodyPr>
          <a:lstStyle/>
          <a:p>
            <a:pPr algn="ctr">
              <a:spcBef>
                <a:spcPct val="50000"/>
              </a:spcBef>
            </a:pPr>
            <a:r>
              <a:rPr lang="en-US" altLang="zh-TW" sz="2800">
                <a:solidFill>
                  <a:srgbClr val="000099"/>
                </a:solidFill>
              </a:rPr>
              <a:t>A functional humanized </a:t>
            </a:r>
            <a:r>
              <a:rPr lang="el-GR" altLang="zh-TW" sz="2800">
                <a:solidFill>
                  <a:srgbClr val="000099"/>
                </a:solidFill>
                <a:cs typeface="Arial" charset="0"/>
              </a:rPr>
              <a:t>α</a:t>
            </a:r>
            <a:r>
              <a:rPr lang="en-US" altLang="zh-TW" sz="2800">
                <a:solidFill>
                  <a:srgbClr val="000099"/>
                </a:solidFill>
              </a:rPr>
              <a:t>PEG reporter</a:t>
            </a:r>
          </a:p>
        </p:txBody>
      </p:sp>
      <p:sp>
        <p:nvSpPr>
          <p:cNvPr id="31749" name="Text Box 6"/>
          <p:cNvSpPr txBox="1">
            <a:spLocks noChangeArrowheads="1"/>
          </p:cNvSpPr>
          <p:nvPr/>
        </p:nvSpPr>
        <p:spPr bwMode="auto">
          <a:xfrm>
            <a:off x="44450" y="1216025"/>
            <a:ext cx="522288" cy="519113"/>
          </a:xfrm>
          <a:prstGeom prst="rect">
            <a:avLst/>
          </a:prstGeom>
          <a:solidFill>
            <a:schemeClr val="bg1"/>
          </a:solidFill>
          <a:ln w="9525">
            <a:noFill/>
            <a:miter lim="800000"/>
            <a:headEnd/>
            <a:tailEnd/>
          </a:ln>
        </p:spPr>
        <p:txBody>
          <a:bodyPr>
            <a:spAutoFit/>
          </a:bodyPr>
          <a:lstStyle/>
          <a:p>
            <a:pPr>
              <a:spcBef>
                <a:spcPct val="50000"/>
              </a:spcBef>
            </a:pPr>
            <a:r>
              <a:rPr lang="en-US" altLang="zh-TW" sz="2800">
                <a:solidFill>
                  <a:srgbClr val="000000"/>
                </a:solidFill>
              </a:rPr>
              <a:t>a.</a:t>
            </a:r>
          </a:p>
        </p:txBody>
      </p:sp>
      <p:sp>
        <p:nvSpPr>
          <p:cNvPr id="31750" name="Text Box 7"/>
          <p:cNvSpPr txBox="1">
            <a:spLocks noChangeArrowheads="1"/>
          </p:cNvSpPr>
          <p:nvPr/>
        </p:nvSpPr>
        <p:spPr bwMode="auto">
          <a:xfrm>
            <a:off x="3779838" y="1239838"/>
            <a:ext cx="522287" cy="519112"/>
          </a:xfrm>
          <a:prstGeom prst="rect">
            <a:avLst/>
          </a:prstGeom>
          <a:solidFill>
            <a:schemeClr val="bg1"/>
          </a:solidFill>
          <a:ln w="9525">
            <a:noFill/>
            <a:miter lim="800000"/>
            <a:headEnd/>
            <a:tailEnd/>
          </a:ln>
        </p:spPr>
        <p:txBody>
          <a:bodyPr>
            <a:spAutoFit/>
          </a:bodyPr>
          <a:lstStyle/>
          <a:p>
            <a:pPr>
              <a:spcBef>
                <a:spcPct val="50000"/>
              </a:spcBef>
            </a:pPr>
            <a:r>
              <a:rPr lang="en-US" altLang="zh-TW" sz="2800">
                <a:solidFill>
                  <a:srgbClr val="000000"/>
                </a:solidFill>
              </a:rPr>
              <a:t>b.</a:t>
            </a:r>
          </a:p>
        </p:txBody>
      </p:sp>
      <p:grpSp>
        <p:nvGrpSpPr>
          <p:cNvPr id="2" name="Group 8"/>
          <p:cNvGrpSpPr>
            <a:grpSpLocks/>
          </p:cNvGrpSpPr>
          <p:nvPr/>
        </p:nvGrpSpPr>
        <p:grpSpPr bwMode="auto">
          <a:xfrm>
            <a:off x="5021263" y="1089025"/>
            <a:ext cx="3703637" cy="1035050"/>
            <a:chOff x="102" y="493"/>
            <a:chExt cx="2333" cy="652"/>
          </a:xfrm>
        </p:grpSpPr>
        <p:pic>
          <p:nvPicPr>
            <p:cNvPr id="31754" name="Picture 9" descr="PET + BioD"/>
            <p:cNvPicPr>
              <a:picLocks noChangeAspect="1" noChangeArrowheads="1"/>
            </p:cNvPicPr>
            <p:nvPr/>
          </p:nvPicPr>
          <p:blipFill>
            <a:blip r:embed="rId3" cstate="print"/>
            <a:srcRect l="13550" t="2229" r="54523" b="85135"/>
            <a:stretch>
              <a:fillRect/>
            </a:stretch>
          </p:blipFill>
          <p:spPr bwMode="auto">
            <a:xfrm>
              <a:off x="102" y="493"/>
              <a:ext cx="2296" cy="626"/>
            </a:xfrm>
            <a:prstGeom prst="rect">
              <a:avLst/>
            </a:prstGeom>
            <a:noFill/>
            <a:ln w="9525">
              <a:noFill/>
              <a:miter lim="800000"/>
              <a:headEnd/>
              <a:tailEnd/>
            </a:ln>
          </p:spPr>
        </p:pic>
        <p:sp>
          <p:nvSpPr>
            <p:cNvPr id="31755" name="Text Box 10"/>
            <p:cNvSpPr txBox="1">
              <a:spLocks noChangeArrowheads="1"/>
            </p:cNvSpPr>
            <p:nvPr/>
          </p:nvSpPr>
          <p:spPr bwMode="auto">
            <a:xfrm>
              <a:off x="896" y="914"/>
              <a:ext cx="1539" cy="231"/>
            </a:xfrm>
            <a:prstGeom prst="rect">
              <a:avLst/>
            </a:prstGeom>
            <a:solidFill>
              <a:schemeClr val="bg1"/>
            </a:solidFill>
            <a:ln w="9525">
              <a:noFill/>
              <a:miter lim="800000"/>
              <a:headEnd/>
              <a:tailEnd/>
            </a:ln>
          </p:spPr>
          <p:txBody>
            <a:bodyPr wrap="none">
              <a:spAutoFit/>
            </a:bodyPr>
            <a:lstStyle/>
            <a:p>
              <a:r>
                <a:rPr lang="en-US" altLang="zh-TW" sz="1800">
                  <a:solidFill>
                    <a:srgbClr val="000000"/>
                  </a:solidFill>
                </a:rPr>
                <a:t>4-arm PEG-SHPP-</a:t>
              </a:r>
              <a:r>
                <a:rPr lang="en-US" altLang="zh-TW" sz="1800" baseline="30000">
                  <a:solidFill>
                    <a:srgbClr val="000000"/>
                  </a:solidFill>
                </a:rPr>
                <a:t>124</a:t>
              </a:r>
              <a:r>
                <a:rPr lang="en-US" altLang="zh-TW" sz="1800">
                  <a:solidFill>
                    <a:srgbClr val="000000"/>
                  </a:solidFill>
                </a:rPr>
                <a:t>I</a:t>
              </a:r>
            </a:p>
          </p:txBody>
        </p:sp>
      </p:grpSp>
      <p:pic>
        <p:nvPicPr>
          <p:cNvPr id="31752" name="Picture 11" descr="Figure 5 (JNM)"/>
          <p:cNvPicPr>
            <a:picLocks noChangeAspect="1" noChangeArrowheads="1"/>
          </p:cNvPicPr>
          <p:nvPr/>
        </p:nvPicPr>
        <p:blipFill>
          <a:blip r:embed="rId4" cstate="print"/>
          <a:srcRect l="43538" t="13377" r="41144" b="51900"/>
          <a:stretch>
            <a:fillRect/>
          </a:stretch>
        </p:blipFill>
        <p:spPr bwMode="auto">
          <a:xfrm>
            <a:off x="3622675" y="2484438"/>
            <a:ext cx="1670050" cy="2609850"/>
          </a:xfrm>
          <a:prstGeom prst="rect">
            <a:avLst/>
          </a:prstGeom>
          <a:noFill/>
          <a:ln w="9525">
            <a:noFill/>
            <a:miter lim="800000"/>
            <a:headEnd/>
            <a:tailEnd/>
          </a:ln>
        </p:spPr>
      </p:pic>
      <p:sp>
        <p:nvSpPr>
          <p:cNvPr id="31753" name="Text Box 12"/>
          <p:cNvSpPr txBox="1">
            <a:spLocks noChangeArrowheads="1"/>
          </p:cNvSpPr>
          <p:nvPr/>
        </p:nvSpPr>
        <p:spPr bwMode="auto">
          <a:xfrm>
            <a:off x="792163" y="5862638"/>
            <a:ext cx="7712075" cy="762000"/>
          </a:xfrm>
          <a:prstGeom prst="rect">
            <a:avLst/>
          </a:prstGeom>
          <a:noFill/>
          <a:ln w="9525">
            <a:noFill/>
            <a:miter lim="800000"/>
            <a:headEnd/>
            <a:tailEnd/>
          </a:ln>
        </p:spPr>
        <p:txBody>
          <a:bodyPr wrap="none">
            <a:spAutoFit/>
          </a:bodyPr>
          <a:lstStyle/>
          <a:p>
            <a:r>
              <a:rPr lang="en-US" altLang="zh-TW" sz="2200">
                <a:solidFill>
                  <a:srgbClr val="000099"/>
                </a:solidFill>
              </a:rPr>
              <a:t>The humanized </a:t>
            </a:r>
            <a:r>
              <a:rPr lang="el-GR" altLang="zh-TW" sz="2200">
                <a:solidFill>
                  <a:srgbClr val="000099"/>
                </a:solidFill>
                <a:cs typeface="Arial" charset="0"/>
              </a:rPr>
              <a:t>α</a:t>
            </a:r>
            <a:r>
              <a:rPr lang="en-US" altLang="zh-TW" sz="2200">
                <a:solidFill>
                  <a:srgbClr val="000099"/>
                </a:solidFill>
                <a:cs typeface="Arial" charset="0"/>
              </a:rPr>
              <a:t>PEG reporter possessed effective and </a:t>
            </a:r>
          </a:p>
          <a:p>
            <a:r>
              <a:rPr lang="en-US" altLang="zh-TW" sz="2200">
                <a:solidFill>
                  <a:srgbClr val="000099"/>
                </a:solidFill>
                <a:cs typeface="Arial" charset="0"/>
              </a:rPr>
              <a:t>specific imaging </a:t>
            </a:r>
            <a:r>
              <a:rPr lang="en-US" altLang="zh-TW" sz="2200" i="1">
                <a:solidFill>
                  <a:srgbClr val="000099"/>
                </a:solidFill>
                <a:cs typeface="Arial" charset="0"/>
              </a:rPr>
              <a:t>in vitro</a:t>
            </a:r>
            <a:r>
              <a:rPr lang="en-US" altLang="zh-TW" sz="2200">
                <a:solidFill>
                  <a:srgbClr val="000099"/>
                </a:solidFill>
                <a:cs typeface="Arial" charset="0"/>
              </a:rPr>
              <a:t> and </a:t>
            </a:r>
            <a:r>
              <a:rPr lang="en-US" altLang="zh-TW" sz="2200" i="1">
                <a:solidFill>
                  <a:srgbClr val="000099"/>
                </a:solidFill>
                <a:cs typeface="Arial" charset="0"/>
              </a:rPr>
              <a:t>in vivo.</a:t>
            </a:r>
            <a:endParaRPr lang="el-GR" altLang="zh-TW" sz="2200" i="1">
              <a:solidFill>
                <a:srgbClr val="000099"/>
              </a:solidFill>
              <a:cs typeface="Arial"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群組 9"/>
          <p:cNvGrpSpPr/>
          <p:nvPr/>
        </p:nvGrpSpPr>
        <p:grpSpPr>
          <a:xfrm>
            <a:off x="2918927" y="1788217"/>
            <a:ext cx="5437112" cy="1399577"/>
            <a:chOff x="1331640" y="1124744"/>
            <a:chExt cx="6552728" cy="1686750"/>
          </a:xfrm>
        </p:grpSpPr>
        <p:pic>
          <p:nvPicPr>
            <p:cNvPr id="3" name="圖片 2"/>
            <p:cNvPicPr>
              <a:picLocks noChangeAspect="1"/>
            </p:cNvPicPr>
            <p:nvPr/>
          </p:nvPicPr>
          <p:blipFill>
            <a:blip r:embed="rId3" cstate="print"/>
            <a:stretch>
              <a:fillRect/>
            </a:stretch>
          </p:blipFill>
          <p:spPr>
            <a:xfrm>
              <a:off x="1403648" y="1222672"/>
              <a:ext cx="6480720" cy="1588822"/>
            </a:xfrm>
            <a:prstGeom prst="rect">
              <a:avLst/>
            </a:prstGeom>
          </p:spPr>
        </p:pic>
        <p:sp>
          <p:nvSpPr>
            <p:cNvPr id="9" name="橢圓 8"/>
            <p:cNvSpPr/>
            <p:nvPr/>
          </p:nvSpPr>
          <p:spPr>
            <a:xfrm>
              <a:off x="1331640" y="1124744"/>
              <a:ext cx="288032" cy="36004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grpSp>
      <p:sp>
        <p:nvSpPr>
          <p:cNvPr id="5" name="文字方塊 4"/>
          <p:cNvSpPr txBox="1"/>
          <p:nvPr/>
        </p:nvSpPr>
        <p:spPr>
          <a:xfrm>
            <a:off x="3359699" y="3092711"/>
            <a:ext cx="4996343" cy="830997"/>
          </a:xfrm>
          <a:prstGeom prst="rect">
            <a:avLst/>
          </a:prstGeom>
          <a:noFill/>
        </p:spPr>
        <p:txBody>
          <a:bodyPr wrap="square" rtlCol="0">
            <a:spAutoFit/>
          </a:bodyPr>
          <a:lstStyle/>
          <a:p>
            <a:r>
              <a:rPr lang="en-US" altLang="zh-TW" sz="1200" dirty="0"/>
              <a:t>Transgenic expression of decoy receptor 3 protects islets from spontaneous and chemical-induced autoimmune destruction in </a:t>
            </a:r>
            <a:r>
              <a:rPr lang="en-US" altLang="zh-TW" sz="1200" dirty="0" err="1"/>
              <a:t>nonobese</a:t>
            </a:r>
            <a:r>
              <a:rPr lang="en-US" altLang="zh-TW" sz="1200" dirty="0"/>
              <a:t> diabetic mice. </a:t>
            </a:r>
            <a:r>
              <a:rPr lang="en-US" altLang="zh-TW" sz="1200" i="1" dirty="0"/>
              <a:t>The Journal of experimental medicine</a:t>
            </a:r>
            <a:r>
              <a:rPr lang="en-US" altLang="zh-TW" sz="1200" dirty="0"/>
              <a:t> </a:t>
            </a:r>
            <a:r>
              <a:rPr lang="en-US" altLang="zh-TW" sz="1200" b="1" dirty="0"/>
              <a:t>199</a:t>
            </a:r>
            <a:r>
              <a:rPr lang="en-US" altLang="zh-TW" sz="1200" dirty="0"/>
              <a:t>, 1143-1151 (2004).</a:t>
            </a:r>
            <a:endParaRPr lang="zh-TW" altLang="zh-TW" sz="1200" dirty="0"/>
          </a:p>
          <a:p>
            <a:endParaRPr lang="zh-TW" altLang="en-US" sz="1200" dirty="0"/>
          </a:p>
        </p:txBody>
      </p:sp>
      <p:sp>
        <p:nvSpPr>
          <p:cNvPr id="6" name="矩形 5"/>
          <p:cNvSpPr/>
          <p:nvPr/>
        </p:nvSpPr>
        <p:spPr>
          <a:xfrm>
            <a:off x="3280658" y="5582868"/>
            <a:ext cx="5469891" cy="461665"/>
          </a:xfrm>
          <a:prstGeom prst="rect">
            <a:avLst/>
          </a:prstGeom>
        </p:spPr>
        <p:txBody>
          <a:bodyPr wrap="square">
            <a:spAutoFit/>
          </a:bodyPr>
          <a:lstStyle/>
          <a:p>
            <a:r>
              <a:rPr lang="en-US" altLang="zh-TW" sz="1200" dirty="0"/>
              <a:t>Wang, C.J.</a:t>
            </a:r>
            <a:r>
              <a:rPr lang="en-US" altLang="zh-TW" sz="1200" i="1" dirty="0"/>
              <a:t>, et al.</a:t>
            </a:r>
            <a:r>
              <a:rPr lang="en-US" altLang="zh-TW" sz="1200" dirty="0"/>
              <a:t> Protective role of programmed death 1 ligand 1 (PD-L1)in </a:t>
            </a:r>
            <a:r>
              <a:rPr lang="en-US" altLang="zh-TW" sz="1200" dirty="0" err="1"/>
              <a:t>nonobese</a:t>
            </a:r>
            <a:r>
              <a:rPr lang="en-US" altLang="zh-TW" sz="1200" dirty="0"/>
              <a:t> diabetic mice: the paradox in transgenic models. </a:t>
            </a:r>
            <a:r>
              <a:rPr lang="en-US" altLang="zh-TW" sz="1200" i="1" dirty="0"/>
              <a:t>Diabetes</a:t>
            </a:r>
            <a:r>
              <a:rPr lang="en-US" altLang="zh-TW" sz="1200" dirty="0"/>
              <a:t> </a:t>
            </a:r>
            <a:r>
              <a:rPr lang="en-US" altLang="zh-TW" sz="1200" b="1" dirty="0"/>
              <a:t>57</a:t>
            </a:r>
            <a:r>
              <a:rPr lang="en-US" altLang="zh-TW" sz="1200" dirty="0"/>
              <a:t>, 1861-1869 (2008).</a:t>
            </a:r>
            <a:endParaRPr lang="zh-TW" altLang="en-US" sz="1200" dirty="0"/>
          </a:p>
        </p:txBody>
      </p:sp>
      <p:grpSp>
        <p:nvGrpSpPr>
          <p:cNvPr id="10" name="群組 7"/>
          <p:cNvGrpSpPr/>
          <p:nvPr/>
        </p:nvGrpSpPr>
        <p:grpSpPr>
          <a:xfrm>
            <a:off x="3280658" y="3869011"/>
            <a:ext cx="4173747" cy="1596389"/>
            <a:chOff x="395536" y="3398307"/>
            <a:chExt cx="6085656" cy="2327663"/>
          </a:xfrm>
        </p:grpSpPr>
        <p:pic>
          <p:nvPicPr>
            <p:cNvPr id="4" name="圖片 3"/>
            <p:cNvPicPr>
              <a:picLocks noChangeAspect="1"/>
            </p:cNvPicPr>
            <p:nvPr/>
          </p:nvPicPr>
          <p:blipFill>
            <a:blip r:embed="rId4" cstate="print"/>
            <a:stretch>
              <a:fillRect/>
            </a:stretch>
          </p:blipFill>
          <p:spPr>
            <a:xfrm>
              <a:off x="395536" y="3398307"/>
              <a:ext cx="6085656" cy="2327663"/>
            </a:xfrm>
            <a:prstGeom prst="rect">
              <a:avLst/>
            </a:prstGeom>
          </p:spPr>
        </p:pic>
        <p:sp>
          <p:nvSpPr>
            <p:cNvPr id="7" name="橢圓 6"/>
            <p:cNvSpPr/>
            <p:nvPr/>
          </p:nvSpPr>
          <p:spPr>
            <a:xfrm>
              <a:off x="467544" y="3398307"/>
              <a:ext cx="360040" cy="39073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grpSp>
      <p:sp>
        <p:nvSpPr>
          <p:cNvPr id="11" name="文字方塊 10"/>
          <p:cNvSpPr txBox="1"/>
          <p:nvPr/>
        </p:nvSpPr>
        <p:spPr>
          <a:xfrm>
            <a:off x="1715894" y="217223"/>
            <a:ext cx="6815007" cy="461665"/>
          </a:xfrm>
          <a:prstGeom prst="rect">
            <a:avLst/>
          </a:prstGeom>
          <a:noFill/>
        </p:spPr>
        <p:txBody>
          <a:bodyPr wrap="none" rtlCol="0">
            <a:spAutoFit/>
          </a:bodyPr>
          <a:lstStyle/>
          <a:p>
            <a:r>
              <a:rPr lang="en-US" altLang="zh-TW" sz="2400" dirty="0"/>
              <a:t>a</a:t>
            </a:r>
            <a:r>
              <a:rPr lang="en-US" altLang="zh-TW" sz="2400" dirty="0" smtClean="0"/>
              <a:t>nti-PEG reporter</a:t>
            </a:r>
            <a:r>
              <a:rPr lang="zh-TW" altLang="en-US" sz="2400" dirty="0" smtClean="0"/>
              <a:t> </a:t>
            </a:r>
            <a:r>
              <a:rPr lang="en-US" altLang="zh-TW" sz="2400" dirty="0" smtClean="0"/>
              <a:t>can specifically express</a:t>
            </a:r>
            <a:r>
              <a:rPr lang="zh-TW" altLang="en-US" sz="2400" dirty="0" smtClean="0"/>
              <a:t> </a:t>
            </a:r>
            <a:r>
              <a:rPr lang="en-US" altLang="zh-TW" sz="2400" dirty="0" smtClean="0"/>
              <a:t>in pancreas</a:t>
            </a:r>
            <a:endParaRPr lang="zh-TW" altLang="en-US" sz="2400" dirty="0"/>
          </a:p>
        </p:txBody>
      </p:sp>
      <p:grpSp>
        <p:nvGrpSpPr>
          <p:cNvPr id="14" name="群組 13"/>
          <p:cNvGrpSpPr/>
          <p:nvPr/>
        </p:nvGrpSpPr>
        <p:grpSpPr>
          <a:xfrm>
            <a:off x="250020" y="2516375"/>
            <a:ext cx="2807221" cy="881079"/>
            <a:chOff x="72083" y="2624688"/>
            <a:chExt cx="2807221" cy="881079"/>
          </a:xfrm>
        </p:grpSpPr>
        <p:pic>
          <p:nvPicPr>
            <p:cNvPr id="12" name="圖片 11"/>
            <p:cNvPicPr>
              <a:picLocks noChangeAspect="1"/>
            </p:cNvPicPr>
            <p:nvPr/>
          </p:nvPicPr>
          <p:blipFill>
            <a:blip r:embed="rId5" cstate="print"/>
            <a:stretch>
              <a:fillRect/>
            </a:stretch>
          </p:blipFill>
          <p:spPr>
            <a:xfrm>
              <a:off x="72083" y="2680744"/>
              <a:ext cx="2807221" cy="825023"/>
            </a:xfrm>
            <a:prstGeom prst="rect">
              <a:avLst/>
            </a:prstGeom>
          </p:spPr>
        </p:pic>
        <p:sp>
          <p:nvSpPr>
            <p:cNvPr id="13" name="矩形 12"/>
            <p:cNvSpPr/>
            <p:nvPr/>
          </p:nvSpPr>
          <p:spPr>
            <a:xfrm>
              <a:off x="72083" y="2624688"/>
              <a:ext cx="251445" cy="2282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grpSp>
      <p:pic>
        <p:nvPicPr>
          <p:cNvPr id="15" name="圖片 14"/>
          <p:cNvPicPr>
            <a:picLocks noChangeAspect="1"/>
          </p:cNvPicPr>
          <p:nvPr/>
        </p:nvPicPr>
        <p:blipFill rotWithShape="1">
          <a:blip r:embed="rId6" cstate="print"/>
          <a:srcRect l="7137"/>
          <a:stretch/>
        </p:blipFill>
        <p:spPr>
          <a:xfrm>
            <a:off x="218574" y="4314273"/>
            <a:ext cx="2868059" cy="949853"/>
          </a:xfrm>
          <a:prstGeom prst="rect">
            <a:avLst/>
          </a:prstGeom>
        </p:spPr>
      </p:pic>
      <p:grpSp>
        <p:nvGrpSpPr>
          <p:cNvPr id="16" name="群組 33"/>
          <p:cNvGrpSpPr/>
          <p:nvPr/>
        </p:nvGrpSpPr>
        <p:grpSpPr>
          <a:xfrm>
            <a:off x="467544" y="1006102"/>
            <a:ext cx="3825701" cy="505702"/>
            <a:chOff x="229639" y="1131985"/>
            <a:chExt cx="3825701" cy="505703"/>
          </a:xfrm>
        </p:grpSpPr>
        <p:cxnSp>
          <p:nvCxnSpPr>
            <p:cNvPr id="19" name="直線接點 18"/>
            <p:cNvCxnSpPr>
              <a:endCxn id="27" idx="3"/>
            </p:cNvCxnSpPr>
            <p:nvPr/>
          </p:nvCxnSpPr>
          <p:spPr>
            <a:xfrm flipV="1">
              <a:off x="229639" y="1367949"/>
              <a:ext cx="3825701" cy="168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向右箭號 19"/>
            <p:cNvSpPr/>
            <p:nvPr/>
          </p:nvSpPr>
          <p:spPr>
            <a:xfrm>
              <a:off x="355362" y="1131985"/>
              <a:ext cx="1868539" cy="505703"/>
            </a:xfrm>
            <a:prstGeom prst="rightArrow">
              <a:avLst/>
            </a:prstGeom>
            <a:solidFill>
              <a:schemeClr val="accent5">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sp>
          <p:nvSpPr>
            <p:cNvPr id="21" name="文字方塊 20"/>
            <p:cNvSpPr txBox="1"/>
            <p:nvPr/>
          </p:nvSpPr>
          <p:spPr>
            <a:xfrm>
              <a:off x="312440" y="1225918"/>
              <a:ext cx="1954381" cy="307777"/>
            </a:xfrm>
            <a:prstGeom prst="rect">
              <a:avLst/>
            </a:prstGeom>
            <a:noFill/>
          </p:spPr>
          <p:txBody>
            <a:bodyPr wrap="none" rtlCol="0">
              <a:spAutoFit/>
            </a:bodyPr>
            <a:lstStyle/>
            <a:p>
              <a:r>
                <a:rPr lang="en-US" altLang="zh-TW" sz="1400" dirty="0"/>
                <a:t>human insulin promoter</a:t>
              </a:r>
              <a:endParaRPr lang="zh-TW" altLang="en-US" sz="1400" dirty="0"/>
            </a:p>
          </p:txBody>
        </p:sp>
        <p:grpSp>
          <p:nvGrpSpPr>
            <p:cNvPr id="17" name="群組 30"/>
            <p:cNvGrpSpPr/>
            <p:nvPr/>
          </p:nvGrpSpPr>
          <p:grpSpPr>
            <a:xfrm>
              <a:off x="2258213" y="1214061"/>
              <a:ext cx="1797127" cy="309050"/>
              <a:chOff x="2161453" y="1506419"/>
              <a:chExt cx="1139760" cy="309050"/>
            </a:xfrm>
          </p:grpSpPr>
          <p:sp>
            <p:nvSpPr>
              <p:cNvPr id="22" name="矩形 21"/>
              <p:cNvSpPr/>
              <p:nvPr/>
            </p:nvSpPr>
            <p:spPr>
              <a:xfrm>
                <a:off x="2161453" y="1572768"/>
                <a:ext cx="1056417" cy="195535"/>
              </a:xfrm>
              <a:prstGeom prst="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3" name="直線接點 22"/>
              <p:cNvCxnSpPr/>
              <p:nvPr/>
            </p:nvCxnSpPr>
            <p:spPr>
              <a:xfrm>
                <a:off x="2413016" y="1573191"/>
                <a:ext cx="0" cy="1901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接點 23"/>
              <p:cNvCxnSpPr/>
              <p:nvPr/>
            </p:nvCxnSpPr>
            <p:spPr>
              <a:xfrm>
                <a:off x="2947344" y="1581050"/>
                <a:ext cx="0" cy="18951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文字方塊 24"/>
              <p:cNvSpPr txBox="1"/>
              <p:nvPr/>
            </p:nvSpPr>
            <p:spPr>
              <a:xfrm>
                <a:off x="2177861" y="1507692"/>
                <a:ext cx="344173" cy="307777"/>
              </a:xfrm>
              <a:prstGeom prst="rect">
                <a:avLst/>
              </a:prstGeom>
              <a:noFill/>
            </p:spPr>
            <p:txBody>
              <a:bodyPr wrap="square" rtlCol="0">
                <a:spAutoFit/>
              </a:bodyPr>
              <a:lstStyle/>
              <a:p>
                <a:r>
                  <a:rPr lang="en-US" altLang="zh-TW" sz="1400" dirty="0"/>
                  <a:t>LS</a:t>
                </a:r>
                <a:endParaRPr lang="zh-TW" altLang="en-US" sz="1400" dirty="0"/>
              </a:p>
            </p:txBody>
          </p:sp>
          <p:sp>
            <p:nvSpPr>
              <p:cNvPr id="26" name="文字方塊 25"/>
              <p:cNvSpPr txBox="1"/>
              <p:nvPr/>
            </p:nvSpPr>
            <p:spPr>
              <a:xfrm>
                <a:off x="2396883" y="1506419"/>
                <a:ext cx="566498" cy="307777"/>
              </a:xfrm>
              <a:prstGeom prst="rect">
                <a:avLst/>
              </a:prstGeom>
              <a:noFill/>
            </p:spPr>
            <p:txBody>
              <a:bodyPr wrap="square" rtlCol="0">
                <a:spAutoFit/>
              </a:bodyPr>
              <a:lstStyle/>
              <a:p>
                <a:r>
                  <a:rPr lang="el-GR" altLang="zh-TW" sz="1400" dirty="0"/>
                  <a:t>α</a:t>
                </a:r>
                <a:r>
                  <a:rPr lang="en-US" altLang="zh-TW" sz="1400" dirty="0"/>
                  <a:t>PEG Fab</a:t>
                </a:r>
                <a:endParaRPr lang="zh-TW" altLang="en-US" sz="1400" dirty="0"/>
              </a:p>
            </p:txBody>
          </p:sp>
          <p:sp>
            <p:nvSpPr>
              <p:cNvPr id="27" name="文字方塊 26"/>
              <p:cNvSpPr txBox="1"/>
              <p:nvPr/>
            </p:nvSpPr>
            <p:spPr>
              <a:xfrm>
                <a:off x="2934241" y="1506419"/>
                <a:ext cx="366972" cy="307777"/>
              </a:xfrm>
              <a:prstGeom prst="rect">
                <a:avLst/>
              </a:prstGeom>
              <a:noFill/>
            </p:spPr>
            <p:txBody>
              <a:bodyPr wrap="square" rtlCol="0">
                <a:spAutoFit/>
              </a:bodyPr>
              <a:lstStyle/>
              <a:p>
                <a:r>
                  <a:rPr lang="en-US" altLang="zh-TW" sz="1400" dirty="0"/>
                  <a:t>mB7</a:t>
                </a:r>
                <a:endParaRPr lang="zh-TW" altLang="en-US" sz="1400" dirty="0"/>
              </a:p>
            </p:txBody>
          </p:sp>
        </p:grpSp>
      </p:grpSp>
      <p:sp>
        <p:nvSpPr>
          <p:cNvPr id="35" name="文字方塊 34"/>
          <p:cNvSpPr txBox="1"/>
          <p:nvPr/>
        </p:nvSpPr>
        <p:spPr>
          <a:xfrm>
            <a:off x="1556095" y="1459812"/>
            <a:ext cx="1673728" cy="338554"/>
          </a:xfrm>
          <a:prstGeom prst="rect">
            <a:avLst/>
          </a:prstGeom>
          <a:noFill/>
        </p:spPr>
        <p:txBody>
          <a:bodyPr wrap="none" rtlCol="0">
            <a:spAutoFit/>
          </a:bodyPr>
          <a:lstStyle/>
          <a:p>
            <a:r>
              <a:rPr lang="en-US" altLang="zh-TW" sz="1600" b="1" dirty="0"/>
              <a:t>anti-PEG reporter</a:t>
            </a:r>
            <a:endParaRPr lang="zh-TW" altLang="en-US" sz="1600" b="1" dirty="0"/>
          </a:p>
        </p:txBody>
      </p:sp>
      <p:sp>
        <p:nvSpPr>
          <p:cNvPr id="2" name="投影片編號版面配置區 1"/>
          <p:cNvSpPr>
            <a:spLocks noGrp="1"/>
          </p:cNvSpPr>
          <p:nvPr>
            <p:ph type="sldNum" sz="quarter" idx="12"/>
          </p:nvPr>
        </p:nvSpPr>
        <p:spPr/>
        <p:txBody>
          <a:bodyPr/>
          <a:lstStyle/>
          <a:p>
            <a:fld id="{CF99D4FA-62AF-405A-8B3C-58202ADC9D93}" type="slidenum">
              <a:rPr lang="zh-TW" altLang="en-US" smtClean="0"/>
              <a:pPr/>
              <a:t>36</a:t>
            </a:fld>
            <a:endParaRPr lang="zh-TW" altLang="en-US"/>
          </a:p>
        </p:txBody>
      </p:sp>
    </p:spTree>
    <p:extLst>
      <p:ext uri="{BB962C8B-B14F-4D97-AF65-F5344CB8AC3E}">
        <p14:creationId xmlns="" xmlns:p14="http://schemas.microsoft.com/office/powerpoint/2010/main" val="41947388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CF99D4FA-62AF-405A-8B3C-58202ADC9D93}" type="slidenum">
              <a:rPr lang="zh-TW" altLang="en-US" smtClean="0"/>
              <a:pPr/>
              <a:t>37</a:t>
            </a:fld>
            <a:endParaRPr lang="zh-TW" altLang="en-US"/>
          </a:p>
        </p:txBody>
      </p:sp>
      <p:sp>
        <p:nvSpPr>
          <p:cNvPr id="3" name="文字方塊 2"/>
          <p:cNvSpPr txBox="1"/>
          <p:nvPr/>
        </p:nvSpPr>
        <p:spPr>
          <a:xfrm>
            <a:off x="1979712" y="75890"/>
            <a:ext cx="5374548" cy="400110"/>
          </a:xfrm>
          <a:prstGeom prst="rect">
            <a:avLst/>
          </a:prstGeom>
          <a:noFill/>
        </p:spPr>
        <p:txBody>
          <a:bodyPr wrap="none" rtlCol="0">
            <a:spAutoFit/>
          </a:bodyPr>
          <a:lstStyle/>
          <a:p>
            <a:r>
              <a:rPr lang="en-US" altLang="zh-TW" sz="2000" b="1" dirty="0" smtClean="0"/>
              <a:t>Transgenic mice V.S Knock-out (or knock-in) mice</a:t>
            </a:r>
            <a:endParaRPr lang="zh-TW" altLang="en-US" sz="2000" b="1" dirty="0"/>
          </a:p>
        </p:txBody>
      </p:sp>
      <p:sp>
        <p:nvSpPr>
          <p:cNvPr id="4" name="橢圓 3"/>
          <p:cNvSpPr/>
          <p:nvPr/>
        </p:nvSpPr>
        <p:spPr>
          <a:xfrm>
            <a:off x="2756615" y="1499780"/>
            <a:ext cx="432048" cy="336038"/>
          </a:xfrm>
          <a:prstGeom prst="ellipse">
            <a:avLst/>
          </a:prstGeom>
          <a:noFill/>
          <a:ln w="571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p:cNvSpPr txBox="1"/>
          <p:nvPr/>
        </p:nvSpPr>
        <p:spPr>
          <a:xfrm>
            <a:off x="2284378" y="982740"/>
            <a:ext cx="1534844" cy="338554"/>
          </a:xfrm>
          <a:prstGeom prst="rect">
            <a:avLst/>
          </a:prstGeom>
          <a:solidFill>
            <a:schemeClr val="accent3">
              <a:lumMod val="40000"/>
              <a:lumOff val="60000"/>
            </a:schemeClr>
          </a:solidFill>
        </p:spPr>
        <p:txBody>
          <a:bodyPr wrap="none" rtlCol="0">
            <a:spAutoFit/>
          </a:bodyPr>
          <a:lstStyle/>
          <a:p>
            <a:r>
              <a:rPr lang="en-US" altLang="zh-TW" sz="1600" b="1" dirty="0" smtClean="0"/>
              <a:t>Transgenic mice</a:t>
            </a:r>
            <a:endParaRPr lang="zh-TW" altLang="en-US" sz="1600" b="1" dirty="0"/>
          </a:p>
        </p:txBody>
      </p:sp>
      <p:sp>
        <p:nvSpPr>
          <p:cNvPr id="9" name="文字方塊 8"/>
          <p:cNvSpPr txBox="1"/>
          <p:nvPr/>
        </p:nvSpPr>
        <p:spPr>
          <a:xfrm>
            <a:off x="2626168" y="1803859"/>
            <a:ext cx="756938" cy="307777"/>
          </a:xfrm>
          <a:prstGeom prst="rect">
            <a:avLst/>
          </a:prstGeom>
          <a:noFill/>
        </p:spPr>
        <p:txBody>
          <a:bodyPr wrap="none" rtlCol="0">
            <a:spAutoFit/>
          </a:bodyPr>
          <a:lstStyle/>
          <a:p>
            <a:r>
              <a:rPr lang="en-US" altLang="zh-TW" sz="1400" dirty="0" smtClean="0"/>
              <a:t>plasmid</a:t>
            </a:r>
            <a:endParaRPr lang="zh-TW" altLang="en-US" sz="1400" dirty="0"/>
          </a:p>
        </p:txBody>
      </p:sp>
      <p:sp>
        <p:nvSpPr>
          <p:cNvPr id="10" name="向下箭號 9"/>
          <p:cNvSpPr/>
          <p:nvPr/>
        </p:nvSpPr>
        <p:spPr>
          <a:xfrm>
            <a:off x="2892805" y="2117589"/>
            <a:ext cx="216024" cy="392109"/>
          </a:xfrm>
          <a:prstGeom prst="down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2716223" y="2987599"/>
            <a:ext cx="660117" cy="307777"/>
          </a:xfrm>
          <a:prstGeom prst="rect">
            <a:avLst/>
          </a:prstGeom>
        </p:spPr>
        <p:txBody>
          <a:bodyPr wrap="none">
            <a:spAutoFit/>
          </a:bodyPr>
          <a:lstStyle/>
          <a:p>
            <a:r>
              <a:rPr lang="zh-TW" altLang="en-US" sz="1400" dirty="0"/>
              <a:t>zygote</a:t>
            </a:r>
          </a:p>
        </p:txBody>
      </p:sp>
      <p:pic>
        <p:nvPicPr>
          <p:cNvPr id="12" name="圖片 11"/>
          <p:cNvPicPr>
            <a:picLocks noChangeAspect="1"/>
          </p:cNvPicPr>
          <p:nvPr/>
        </p:nvPicPr>
        <p:blipFill>
          <a:blip r:embed="rId2" cstate="print">
            <a:extLst>
              <a:ext uri="{BEBA8EAE-BF5A-486C-A8C5-ECC9F3942E4B}">
                <a14:imgProps xmlns="" xmlns:a14="http://schemas.microsoft.com/office/drawing/2010/main">
                  <a14:imgLayer r:embed="rId3">
                    <a14:imgEffect>
                      <a14:backgroundRemoval t="0" b="100000" l="0" r="100000"/>
                    </a14:imgEffect>
                  </a14:imgLayer>
                </a14:imgProps>
              </a:ext>
              <a:ext uri="{28A0092B-C50C-407E-A947-70E740481C1C}">
                <a14:useLocalDpi xmlns="" xmlns:a14="http://schemas.microsoft.com/office/drawing/2010/main" val="0"/>
              </a:ext>
            </a:extLst>
          </a:blip>
          <a:stretch>
            <a:fillRect/>
          </a:stretch>
        </p:blipFill>
        <p:spPr>
          <a:xfrm>
            <a:off x="2730079" y="2594201"/>
            <a:ext cx="541475" cy="496883"/>
          </a:xfrm>
          <a:prstGeom prst="rect">
            <a:avLst/>
          </a:prstGeom>
        </p:spPr>
      </p:pic>
      <p:grpSp>
        <p:nvGrpSpPr>
          <p:cNvPr id="5" name="群組 13"/>
          <p:cNvGrpSpPr/>
          <p:nvPr/>
        </p:nvGrpSpPr>
        <p:grpSpPr>
          <a:xfrm>
            <a:off x="2606348" y="3925577"/>
            <a:ext cx="1093862" cy="504962"/>
            <a:chOff x="645253" y="1641148"/>
            <a:chExt cx="3599892" cy="1728192"/>
          </a:xfrm>
        </p:grpSpPr>
        <p:pic>
          <p:nvPicPr>
            <p:cNvPr id="15" name="Picture 2"/>
            <p:cNvPicPr>
              <a:picLocks noChangeAspect="1" noChangeArrowheads="1"/>
            </p:cNvPicPr>
            <p:nvPr/>
          </p:nvPicPr>
          <p:blipFill>
            <a:blip r:embed="rId4" cstate="print"/>
            <a:srcRect l="6842" t="38503" r="21321"/>
            <a:stretch>
              <a:fillRect/>
            </a:stretch>
          </p:blipFill>
          <p:spPr bwMode="auto">
            <a:xfrm>
              <a:off x="645253" y="1641148"/>
              <a:ext cx="3599892" cy="1728192"/>
            </a:xfrm>
            <a:prstGeom prst="rect">
              <a:avLst/>
            </a:prstGeom>
            <a:noFill/>
            <a:ln w="9525">
              <a:noFill/>
              <a:miter lim="800000"/>
              <a:headEnd/>
              <a:tailEnd/>
            </a:ln>
          </p:spPr>
        </p:pic>
        <p:sp>
          <p:nvSpPr>
            <p:cNvPr id="16" name="矩形 15"/>
            <p:cNvSpPr/>
            <p:nvPr/>
          </p:nvSpPr>
          <p:spPr>
            <a:xfrm>
              <a:off x="1835696" y="2105134"/>
              <a:ext cx="857117" cy="734400"/>
            </a:xfrm>
            <a:prstGeom prst="rect">
              <a:avLst/>
            </a:prstGeom>
            <a:solidFill>
              <a:srgbClr val="CBCBCB"/>
            </a:solidFill>
            <a:ln w="6350">
              <a:solidFill>
                <a:srgbClr val="CBC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8" name="矩形 17"/>
          <p:cNvSpPr/>
          <p:nvPr/>
        </p:nvSpPr>
        <p:spPr>
          <a:xfrm>
            <a:off x="2441313" y="4383873"/>
            <a:ext cx="1376980" cy="307777"/>
          </a:xfrm>
          <a:prstGeom prst="rect">
            <a:avLst/>
          </a:prstGeom>
        </p:spPr>
        <p:txBody>
          <a:bodyPr wrap="none">
            <a:spAutoFit/>
          </a:bodyPr>
          <a:lstStyle/>
          <a:p>
            <a:r>
              <a:rPr lang="en-US" altLang="zh-TW" sz="1400" dirty="0">
                <a:solidFill>
                  <a:srgbClr val="222222"/>
                </a:solidFill>
              </a:rPr>
              <a:t>uterus of </a:t>
            </a:r>
            <a:r>
              <a:rPr lang="en-US" altLang="zh-TW" sz="1400" dirty="0" smtClean="0">
                <a:solidFill>
                  <a:srgbClr val="222222"/>
                </a:solidFill>
              </a:rPr>
              <a:t>mouse</a:t>
            </a:r>
            <a:endParaRPr lang="zh-TW" altLang="en-US" sz="1400" dirty="0"/>
          </a:p>
        </p:txBody>
      </p:sp>
      <p:sp>
        <p:nvSpPr>
          <p:cNvPr id="19" name="向下箭號 18"/>
          <p:cNvSpPr/>
          <p:nvPr/>
        </p:nvSpPr>
        <p:spPr>
          <a:xfrm>
            <a:off x="2968076" y="4749862"/>
            <a:ext cx="198817" cy="351363"/>
          </a:xfrm>
          <a:prstGeom prst="down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6" name="群組 19"/>
          <p:cNvGrpSpPr/>
          <p:nvPr/>
        </p:nvGrpSpPr>
        <p:grpSpPr>
          <a:xfrm>
            <a:off x="2543439" y="5255983"/>
            <a:ext cx="1093862" cy="504962"/>
            <a:chOff x="645253" y="1641148"/>
            <a:chExt cx="3599892" cy="1728192"/>
          </a:xfrm>
        </p:grpSpPr>
        <p:pic>
          <p:nvPicPr>
            <p:cNvPr id="21" name="Picture 2"/>
            <p:cNvPicPr>
              <a:picLocks noChangeAspect="1" noChangeArrowheads="1"/>
            </p:cNvPicPr>
            <p:nvPr/>
          </p:nvPicPr>
          <p:blipFill>
            <a:blip r:embed="rId4" cstate="print"/>
            <a:srcRect l="6842" t="38503" r="21321"/>
            <a:stretch>
              <a:fillRect/>
            </a:stretch>
          </p:blipFill>
          <p:spPr bwMode="auto">
            <a:xfrm>
              <a:off x="645253" y="1641148"/>
              <a:ext cx="3599892" cy="1728192"/>
            </a:xfrm>
            <a:prstGeom prst="rect">
              <a:avLst/>
            </a:prstGeom>
            <a:noFill/>
            <a:ln w="9525">
              <a:noFill/>
              <a:miter lim="800000"/>
              <a:headEnd/>
              <a:tailEnd/>
            </a:ln>
            <a:effectLst>
              <a:glow rad="101600">
                <a:schemeClr val="accent1">
                  <a:satMod val="175000"/>
                  <a:alpha val="40000"/>
                </a:schemeClr>
              </a:glow>
            </a:effectLst>
          </p:spPr>
        </p:pic>
        <p:sp>
          <p:nvSpPr>
            <p:cNvPr id="22" name="矩形 21"/>
            <p:cNvSpPr/>
            <p:nvPr/>
          </p:nvSpPr>
          <p:spPr>
            <a:xfrm>
              <a:off x="1835696" y="2105134"/>
              <a:ext cx="857117" cy="734400"/>
            </a:xfrm>
            <a:prstGeom prst="rect">
              <a:avLst/>
            </a:prstGeom>
            <a:solidFill>
              <a:srgbClr val="CBCBCB"/>
            </a:solidFill>
            <a:ln w="6350">
              <a:solidFill>
                <a:srgbClr val="CBC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3" name="文字方塊 22"/>
          <p:cNvSpPr txBox="1"/>
          <p:nvPr/>
        </p:nvSpPr>
        <p:spPr>
          <a:xfrm>
            <a:off x="2353623" y="5766898"/>
            <a:ext cx="1346587" cy="307777"/>
          </a:xfrm>
          <a:prstGeom prst="rect">
            <a:avLst/>
          </a:prstGeom>
          <a:noFill/>
        </p:spPr>
        <p:txBody>
          <a:bodyPr wrap="none" rtlCol="0">
            <a:spAutoFit/>
          </a:bodyPr>
          <a:lstStyle/>
          <a:p>
            <a:r>
              <a:rPr lang="en-US" altLang="zh-TW" sz="1400" dirty="0" smtClean="0"/>
              <a:t>Transgenic mice</a:t>
            </a:r>
            <a:endParaRPr lang="zh-TW" altLang="en-US" sz="1400" dirty="0"/>
          </a:p>
        </p:txBody>
      </p:sp>
      <p:sp>
        <p:nvSpPr>
          <p:cNvPr id="25" name="文字方塊 24"/>
          <p:cNvSpPr txBox="1"/>
          <p:nvPr/>
        </p:nvSpPr>
        <p:spPr>
          <a:xfrm>
            <a:off x="4981024" y="690140"/>
            <a:ext cx="1656184" cy="584775"/>
          </a:xfrm>
          <a:prstGeom prst="rect">
            <a:avLst/>
          </a:prstGeom>
          <a:solidFill>
            <a:schemeClr val="accent6">
              <a:lumMod val="20000"/>
              <a:lumOff val="80000"/>
            </a:schemeClr>
          </a:solidFill>
        </p:spPr>
        <p:txBody>
          <a:bodyPr wrap="square" rtlCol="0">
            <a:spAutoFit/>
          </a:bodyPr>
          <a:lstStyle/>
          <a:p>
            <a:pPr algn="ctr"/>
            <a:r>
              <a:rPr lang="en-US" altLang="zh-TW" sz="1600" b="1" dirty="0" smtClean="0"/>
              <a:t>Knock-out mice</a:t>
            </a:r>
            <a:r>
              <a:rPr lang="en-US" altLang="zh-TW" sz="1600" b="1" dirty="0"/>
              <a:t> (or knock-in) </a:t>
            </a:r>
            <a:endParaRPr lang="zh-TW" altLang="en-US" sz="1600" b="1" dirty="0"/>
          </a:p>
        </p:txBody>
      </p:sp>
      <p:pic>
        <p:nvPicPr>
          <p:cNvPr id="27" name="圖片 26"/>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5644531" y="2646395"/>
            <a:ext cx="566734" cy="571840"/>
          </a:xfrm>
          <a:prstGeom prst="rect">
            <a:avLst/>
          </a:prstGeom>
        </p:spPr>
      </p:pic>
      <p:sp>
        <p:nvSpPr>
          <p:cNvPr id="28" name="文字方塊 27"/>
          <p:cNvSpPr txBox="1"/>
          <p:nvPr/>
        </p:nvSpPr>
        <p:spPr>
          <a:xfrm>
            <a:off x="5099806" y="3171666"/>
            <a:ext cx="1656184" cy="307777"/>
          </a:xfrm>
          <a:prstGeom prst="rect">
            <a:avLst/>
          </a:prstGeom>
          <a:noFill/>
        </p:spPr>
        <p:txBody>
          <a:bodyPr wrap="square" rtlCol="0">
            <a:spAutoFit/>
          </a:bodyPr>
          <a:lstStyle/>
          <a:p>
            <a:pPr algn="ctr"/>
            <a:r>
              <a:rPr lang="en-US" altLang="zh-TW" sz="1400" dirty="0"/>
              <a:t>mouse embryo</a:t>
            </a:r>
            <a:endParaRPr lang="zh-TW" altLang="en-US" sz="1400" dirty="0"/>
          </a:p>
        </p:txBody>
      </p:sp>
      <p:grpSp>
        <p:nvGrpSpPr>
          <p:cNvPr id="8" name="群組 33"/>
          <p:cNvGrpSpPr/>
          <p:nvPr/>
        </p:nvGrpSpPr>
        <p:grpSpPr>
          <a:xfrm>
            <a:off x="5440950" y="1397432"/>
            <a:ext cx="864096" cy="367231"/>
            <a:chOff x="4932040" y="2089695"/>
            <a:chExt cx="1621160" cy="475290"/>
          </a:xfrm>
        </p:grpSpPr>
        <p:sp>
          <p:nvSpPr>
            <p:cNvPr id="31" name="橢圓 30"/>
            <p:cNvSpPr/>
            <p:nvPr/>
          </p:nvSpPr>
          <p:spPr>
            <a:xfrm>
              <a:off x="4932040" y="2295040"/>
              <a:ext cx="1621160" cy="259185"/>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圓柱 29"/>
            <p:cNvSpPr/>
            <p:nvPr/>
          </p:nvSpPr>
          <p:spPr>
            <a:xfrm>
              <a:off x="4932040" y="2089695"/>
              <a:ext cx="1621160" cy="475290"/>
            </a:xfrm>
            <a:prstGeom prst="can">
              <a:avLst>
                <a:gd name="adj" fmla="val 500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3" name="文字方塊 32"/>
          <p:cNvSpPr txBox="1"/>
          <p:nvPr/>
        </p:nvSpPr>
        <p:spPr>
          <a:xfrm>
            <a:off x="5044906" y="1717775"/>
            <a:ext cx="1656184" cy="523220"/>
          </a:xfrm>
          <a:prstGeom prst="rect">
            <a:avLst/>
          </a:prstGeom>
          <a:noFill/>
        </p:spPr>
        <p:txBody>
          <a:bodyPr wrap="square" rtlCol="0">
            <a:spAutoFit/>
          </a:bodyPr>
          <a:lstStyle/>
          <a:p>
            <a:pPr algn="ctr"/>
            <a:r>
              <a:rPr lang="en-US" altLang="zh-TW" sz="1400" dirty="0"/>
              <a:t>mouse embryonic stem (ES) cells</a:t>
            </a:r>
            <a:endParaRPr lang="zh-TW" altLang="en-US" sz="1400" dirty="0"/>
          </a:p>
        </p:txBody>
      </p:sp>
      <p:sp>
        <p:nvSpPr>
          <p:cNvPr id="35" name="橢圓 34"/>
          <p:cNvSpPr/>
          <p:nvPr/>
        </p:nvSpPr>
        <p:spPr>
          <a:xfrm>
            <a:off x="5745636" y="1618390"/>
            <a:ext cx="83645" cy="54155"/>
          </a:xfrm>
          <a:prstGeom prst="ellipse">
            <a:avLst/>
          </a:prstGeom>
          <a:solidFill>
            <a:schemeClr val="accent2">
              <a:lumMod val="40000"/>
              <a:lumOff val="60000"/>
            </a:schemeClr>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橢圓 35"/>
          <p:cNvSpPr/>
          <p:nvPr/>
        </p:nvSpPr>
        <p:spPr>
          <a:xfrm>
            <a:off x="5901165" y="1628902"/>
            <a:ext cx="70615" cy="45719"/>
          </a:xfrm>
          <a:prstGeom prst="ellipse">
            <a:avLst/>
          </a:prstGeom>
          <a:solidFill>
            <a:schemeClr val="accent2">
              <a:lumMod val="40000"/>
              <a:lumOff val="60000"/>
            </a:schemeClr>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橢圓 36"/>
          <p:cNvSpPr/>
          <p:nvPr/>
        </p:nvSpPr>
        <p:spPr>
          <a:xfrm>
            <a:off x="5822291" y="1666634"/>
            <a:ext cx="70615" cy="45719"/>
          </a:xfrm>
          <a:prstGeom prst="ellipse">
            <a:avLst/>
          </a:prstGeom>
          <a:solidFill>
            <a:schemeClr val="accent2">
              <a:lumMod val="40000"/>
              <a:lumOff val="60000"/>
            </a:schemeClr>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橢圓 37"/>
          <p:cNvSpPr/>
          <p:nvPr/>
        </p:nvSpPr>
        <p:spPr>
          <a:xfrm>
            <a:off x="5990085" y="1667701"/>
            <a:ext cx="70615" cy="45719"/>
          </a:xfrm>
          <a:prstGeom prst="ellipse">
            <a:avLst/>
          </a:prstGeom>
          <a:solidFill>
            <a:schemeClr val="accent2">
              <a:lumMod val="40000"/>
              <a:lumOff val="60000"/>
            </a:schemeClr>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向下箭號 38"/>
          <p:cNvSpPr/>
          <p:nvPr/>
        </p:nvSpPr>
        <p:spPr>
          <a:xfrm>
            <a:off x="5814927" y="2205179"/>
            <a:ext cx="216024" cy="392109"/>
          </a:xfrm>
          <a:prstGeom prst="down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向下箭號 41"/>
          <p:cNvSpPr/>
          <p:nvPr/>
        </p:nvSpPr>
        <p:spPr>
          <a:xfrm>
            <a:off x="2914708" y="3316047"/>
            <a:ext cx="216024" cy="392109"/>
          </a:xfrm>
          <a:prstGeom prst="down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3" name="群組 42"/>
          <p:cNvGrpSpPr/>
          <p:nvPr/>
        </p:nvGrpSpPr>
        <p:grpSpPr>
          <a:xfrm>
            <a:off x="5467636" y="3799662"/>
            <a:ext cx="1093862" cy="504962"/>
            <a:chOff x="645253" y="1641148"/>
            <a:chExt cx="3599892" cy="1728192"/>
          </a:xfrm>
        </p:grpSpPr>
        <p:pic>
          <p:nvPicPr>
            <p:cNvPr id="44" name="Picture 2"/>
            <p:cNvPicPr>
              <a:picLocks noChangeAspect="1" noChangeArrowheads="1"/>
            </p:cNvPicPr>
            <p:nvPr/>
          </p:nvPicPr>
          <p:blipFill>
            <a:blip r:embed="rId4" cstate="print"/>
            <a:srcRect l="6842" t="38503" r="21321"/>
            <a:stretch>
              <a:fillRect/>
            </a:stretch>
          </p:blipFill>
          <p:spPr bwMode="auto">
            <a:xfrm>
              <a:off x="645253" y="1641148"/>
              <a:ext cx="3599892" cy="1728192"/>
            </a:xfrm>
            <a:prstGeom prst="rect">
              <a:avLst/>
            </a:prstGeom>
            <a:noFill/>
            <a:ln w="9525">
              <a:noFill/>
              <a:miter lim="800000"/>
              <a:headEnd/>
              <a:tailEnd/>
            </a:ln>
          </p:spPr>
        </p:pic>
        <p:sp>
          <p:nvSpPr>
            <p:cNvPr id="45" name="矩形 44"/>
            <p:cNvSpPr/>
            <p:nvPr/>
          </p:nvSpPr>
          <p:spPr>
            <a:xfrm>
              <a:off x="1835696" y="2105134"/>
              <a:ext cx="857117" cy="734400"/>
            </a:xfrm>
            <a:prstGeom prst="rect">
              <a:avLst/>
            </a:prstGeom>
            <a:solidFill>
              <a:srgbClr val="CBCBCB"/>
            </a:solidFill>
            <a:ln w="6350">
              <a:solidFill>
                <a:srgbClr val="CBC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46" name="向下箭號 45"/>
          <p:cNvSpPr/>
          <p:nvPr/>
        </p:nvSpPr>
        <p:spPr>
          <a:xfrm>
            <a:off x="5830491" y="3472250"/>
            <a:ext cx="184076" cy="325878"/>
          </a:xfrm>
          <a:prstGeom prst="down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矩形 46"/>
          <p:cNvSpPr/>
          <p:nvPr/>
        </p:nvSpPr>
        <p:spPr>
          <a:xfrm>
            <a:off x="5302601" y="4257958"/>
            <a:ext cx="1376980" cy="307777"/>
          </a:xfrm>
          <a:prstGeom prst="rect">
            <a:avLst/>
          </a:prstGeom>
        </p:spPr>
        <p:txBody>
          <a:bodyPr wrap="none">
            <a:spAutoFit/>
          </a:bodyPr>
          <a:lstStyle/>
          <a:p>
            <a:r>
              <a:rPr lang="en-US" altLang="zh-TW" sz="1400" dirty="0">
                <a:solidFill>
                  <a:srgbClr val="222222"/>
                </a:solidFill>
              </a:rPr>
              <a:t>uterus of </a:t>
            </a:r>
            <a:r>
              <a:rPr lang="en-US" altLang="zh-TW" sz="1400" dirty="0" smtClean="0">
                <a:solidFill>
                  <a:srgbClr val="222222"/>
                </a:solidFill>
              </a:rPr>
              <a:t>mouse</a:t>
            </a:r>
            <a:endParaRPr lang="zh-TW" altLang="en-US" sz="1400" dirty="0"/>
          </a:p>
        </p:txBody>
      </p:sp>
      <p:grpSp>
        <p:nvGrpSpPr>
          <p:cNvPr id="14" name="群組 47"/>
          <p:cNvGrpSpPr/>
          <p:nvPr/>
        </p:nvGrpSpPr>
        <p:grpSpPr>
          <a:xfrm>
            <a:off x="5515011" y="4949211"/>
            <a:ext cx="1091377" cy="484778"/>
            <a:chOff x="3635224" y="4050944"/>
            <a:chExt cx="2097414" cy="931648"/>
          </a:xfrm>
        </p:grpSpPr>
        <p:grpSp>
          <p:nvGrpSpPr>
            <p:cNvPr id="17" name="群組 48"/>
            <p:cNvGrpSpPr/>
            <p:nvPr/>
          </p:nvGrpSpPr>
          <p:grpSpPr>
            <a:xfrm>
              <a:off x="3635224" y="4050944"/>
              <a:ext cx="2097414" cy="931648"/>
              <a:chOff x="645253" y="1641148"/>
              <a:chExt cx="3599892" cy="1728192"/>
            </a:xfrm>
          </p:grpSpPr>
          <p:pic>
            <p:nvPicPr>
              <p:cNvPr id="53" name="Picture 2"/>
              <p:cNvPicPr>
                <a:picLocks noChangeAspect="1" noChangeArrowheads="1"/>
              </p:cNvPicPr>
              <p:nvPr/>
            </p:nvPicPr>
            <p:blipFill>
              <a:blip r:embed="rId4" cstate="print"/>
              <a:srcRect l="6842" t="38503" r="21321"/>
              <a:stretch>
                <a:fillRect/>
              </a:stretch>
            </p:blipFill>
            <p:spPr bwMode="auto">
              <a:xfrm>
                <a:off x="645253" y="1641148"/>
                <a:ext cx="3599892" cy="1728192"/>
              </a:xfrm>
              <a:prstGeom prst="rect">
                <a:avLst/>
              </a:prstGeom>
              <a:noFill/>
              <a:ln w="9525">
                <a:noFill/>
                <a:miter lim="800000"/>
                <a:headEnd/>
                <a:tailEnd/>
              </a:ln>
            </p:spPr>
          </p:pic>
          <p:sp>
            <p:nvSpPr>
              <p:cNvPr id="54" name="矩形 53"/>
              <p:cNvSpPr/>
              <p:nvPr/>
            </p:nvSpPr>
            <p:spPr>
              <a:xfrm>
                <a:off x="1835696" y="2105134"/>
                <a:ext cx="857117" cy="734400"/>
              </a:xfrm>
              <a:prstGeom prst="rect">
                <a:avLst/>
              </a:prstGeom>
              <a:solidFill>
                <a:srgbClr val="CBCBCB"/>
              </a:solidFill>
              <a:ln w="6350">
                <a:solidFill>
                  <a:srgbClr val="CBC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50" name="手繪多邊形 49"/>
            <p:cNvSpPr/>
            <p:nvPr/>
          </p:nvSpPr>
          <p:spPr>
            <a:xfrm>
              <a:off x="4405367" y="4146950"/>
              <a:ext cx="477520" cy="254000"/>
            </a:xfrm>
            <a:custGeom>
              <a:avLst/>
              <a:gdLst>
                <a:gd name="connsiteX0" fmla="*/ 0 w 477520"/>
                <a:gd name="connsiteY0" fmla="*/ 50800 h 254000"/>
                <a:gd name="connsiteX1" fmla="*/ 20320 w 477520"/>
                <a:gd name="connsiteY1" fmla="*/ 193040 h 254000"/>
                <a:gd name="connsiteX2" fmla="*/ 208280 w 477520"/>
                <a:gd name="connsiteY2" fmla="*/ 198120 h 254000"/>
                <a:gd name="connsiteX3" fmla="*/ 365760 w 477520"/>
                <a:gd name="connsiteY3" fmla="*/ 254000 h 254000"/>
                <a:gd name="connsiteX4" fmla="*/ 462280 w 477520"/>
                <a:gd name="connsiteY4" fmla="*/ 198120 h 254000"/>
                <a:gd name="connsiteX5" fmla="*/ 477520 w 477520"/>
                <a:gd name="connsiteY5" fmla="*/ 132080 h 254000"/>
                <a:gd name="connsiteX6" fmla="*/ 350520 w 477520"/>
                <a:gd name="connsiteY6" fmla="*/ 20320 h 254000"/>
                <a:gd name="connsiteX7" fmla="*/ 177800 w 477520"/>
                <a:gd name="connsiteY7" fmla="*/ 0 h 254000"/>
                <a:gd name="connsiteX8" fmla="*/ 0 w 477520"/>
                <a:gd name="connsiteY8" fmla="*/ 50800 h 2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7520" h="254000">
                  <a:moveTo>
                    <a:pt x="0" y="50800"/>
                  </a:moveTo>
                  <a:lnTo>
                    <a:pt x="20320" y="193040"/>
                  </a:lnTo>
                  <a:lnTo>
                    <a:pt x="208280" y="198120"/>
                  </a:lnTo>
                  <a:lnTo>
                    <a:pt x="365760" y="254000"/>
                  </a:lnTo>
                  <a:lnTo>
                    <a:pt x="462280" y="198120"/>
                  </a:lnTo>
                  <a:lnTo>
                    <a:pt x="477520" y="132080"/>
                  </a:lnTo>
                  <a:lnTo>
                    <a:pt x="350520" y="20320"/>
                  </a:lnTo>
                  <a:lnTo>
                    <a:pt x="177800" y="0"/>
                  </a:lnTo>
                  <a:lnTo>
                    <a:pt x="0" y="50800"/>
                  </a:lnTo>
                  <a:close/>
                </a:path>
              </a:pathLst>
            </a:custGeom>
            <a:solidFill>
              <a:schemeClr val="bg1">
                <a:lumMod val="9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手繪多邊形 50"/>
            <p:cNvSpPr/>
            <p:nvPr/>
          </p:nvSpPr>
          <p:spPr>
            <a:xfrm>
              <a:off x="4501887" y="4715910"/>
              <a:ext cx="314960" cy="172720"/>
            </a:xfrm>
            <a:custGeom>
              <a:avLst/>
              <a:gdLst>
                <a:gd name="connsiteX0" fmla="*/ 86360 w 314960"/>
                <a:gd name="connsiteY0" fmla="*/ 50800 h 172720"/>
                <a:gd name="connsiteX1" fmla="*/ 182880 w 314960"/>
                <a:gd name="connsiteY1" fmla="*/ 0 h 172720"/>
                <a:gd name="connsiteX2" fmla="*/ 309880 w 314960"/>
                <a:gd name="connsiteY2" fmla="*/ 30480 h 172720"/>
                <a:gd name="connsiteX3" fmla="*/ 314960 w 314960"/>
                <a:gd name="connsiteY3" fmla="*/ 106680 h 172720"/>
                <a:gd name="connsiteX4" fmla="*/ 208280 w 314960"/>
                <a:gd name="connsiteY4" fmla="*/ 152400 h 172720"/>
                <a:gd name="connsiteX5" fmla="*/ 60960 w 314960"/>
                <a:gd name="connsiteY5" fmla="*/ 172720 h 172720"/>
                <a:gd name="connsiteX6" fmla="*/ 0 w 314960"/>
                <a:gd name="connsiteY6" fmla="*/ 167640 h 172720"/>
                <a:gd name="connsiteX7" fmla="*/ 101600 w 314960"/>
                <a:gd name="connsiteY7" fmla="*/ 106680 h 172720"/>
                <a:gd name="connsiteX8" fmla="*/ 86360 w 314960"/>
                <a:gd name="connsiteY8" fmla="*/ 50800 h 17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960" h="172720">
                  <a:moveTo>
                    <a:pt x="86360" y="50800"/>
                  </a:moveTo>
                  <a:lnTo>
                    <a:pt x="182880" y="0"/>
                  </a:lnTo>
                  <a:lnTo>
                    <a:pt x="309880" y="30480"/>
                  </a:lnTo>
                  <a:lnTo>
                    <a:pt x="314960" y="106680"/>
                  </a:lnTo>
                  <a:lnTo>
                    <a:pt x="208280" y="152400"/>
                  </a:lnTo>
                  <a:lnTo>
                    <a:pt x="60960" y="172720"/>
                  </a:lnTo>
                  <a:lnTo>
                    <a:pt x="0" y="167640"/>
                  </a:lnTo>
                  <a:lnTo>
                    <a:pt x="101600" y="106680"/>
                  </a:lnTo>
                  <a:lnTo>
                    <a:pt x="86360" y="50800"/>
                  </a:lnTo>
                  <a:close/>
                </a:path>
              </a:pathLst>
            </a:custGeom>
            <a:solidFill>
              <a:schemeClr val="bg1">
                <a:lumMod val="9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手繪多邊形 51"/>
            <p:cNvSpPr/>
            <p:nvPr/>
          </p:nvSpPr>
          <p:spPr>
            <a:xfrm>
              <a:off x="4207247" y="4654950"/>
              <a:ext cx="254000" cy="167640"/>
            </a:xfrm>
            <a:custGeom>
              <a:avLst/>
              <a:gdLst>
                <a:gd name="connsiteX0" fmla="*/ 0 w 254000"/>
                <a:gd name="connsiteY0" fmla="*/ 132080 h 167640"/>
                <a:gd name="connsiteX1" fmla="*/ 0 w 254000"/>
                <a:gd name="connsiteY1" fmla="*/ 50800 h 167640"/>
                <a:gd name="connsiteX2" fmla="*/ 55880 w 254000"/>
                <a:gd name="connsiteY2" fmla="*/ 0 h 167640"/>
                <a:gd name="connsiteX3" fmla="*/ 142240 w 254000"/>
                <a:gd name="connsiteY3" fmla="*/ 0 h 167640"/>
                <a:gd name="connsiteX4" fmla="*/ 254000 w 254000"/>
                <a:gd name="connsiteY4" fmla="*/ 30480 h 167640"/>
                <a:gd name="connsiteX5" fmla="*/ 254000 w 254000"/>
                <a:gd name="connsiteY5" fmla="*/ 91440 h 167640"/>
                <a:gd name="connsiteX6" fmla="*/ 187960 w 254000"/>
                <a:gd name="connsiteY6" fmla="*/ 137160 h 167640"/>
                <a:gd name="connsiteX7" fmla="*/ 116840 w 254000"/>
                <a:gd name="connsiteY7" fmla="*/ 167640 h 167640"/>
                <a:gd name="connsiteX8" fmla="*/ 50800 w 254000"/>
                <a:gd name="connsiteY8" fmla="*/ 157480 h 167640"/>
                <a:gd name="connsiteX9" fmla="*/ 0 w 254000"/>
                <a:gd name="connsiteY9" fmla="*/ 132080 h 16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000" h="167640">
                  <a:moveTo>
                    <a:pt x="0" y="132080"/>
                  </a:moveTo>
                  <a:lnTo>
                    <a:pt x="0" y="50800"/>
                  </a:lnTo>
                  <a:lnTo>
                    <a:pt x="55880" y="0"/>
                  </a:lnTo>
                  <a:lnTo>
                    <a:pt x="142240" y="0"/>
                  </a:lnTo>
                  <a:lnTo>
                    <a:pt x="254000" y="30480"/>
                  </a:lnTo>
                  <a:lnTo>
                    <a:pt x="254000" y="91440"/>
                  </a:lnTo>
                  <a:lnTo>
                    <a:pt x="187960" y="137160"/>
                  </a:lnTo>
                  <a:lnTo>
                    <a:pt x="116840" y="167640"/>
                  </a:lnTo>
                  <a:lnTo>
                    <a:pt x="50800" y="157480"/>
                  </a:lnTo>
                  <a:lnTo>
                    <a:pt x="0" y="132080"/>
                  </a:lnTo>
                  <a:close/>
                </a:path>
              </a:pathLst>
            </a:custGeom>
            <a:solidFill>
              <a:schemeClr val="bg1">
                <a:lumMod val="9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55" name="文字方塊 54"/>
          <p:cNvSpPr txBox="1"/>
          <p:nvPr/>
        </p:nvSpPr>
        <p:spPr>
          <a:xfrm>
            <a:off x="5468486" y="5360297"/>
            <a:ext cx="1218603" cy="307777"/>
          </a:xfrm>
          <a:prstGeom prst="rect">
            <a:avLst/>
          </a:prstGeom>
          <a:noFill/>
        </p:spPr>
        <p:txBody>
          <a:bodyPr wrap="none" rtlCol="0">
            <a:spAutoFit/>
          </a:bodyPr>
          <a:lstStyle/>
          <a:p>
            <a:r>
              <a:rPr lang="en-US" altLang="zh-TW" sz="1400" dirty="0" smtClean="0"/>
              <a:t>Chimeric mice</a:t>
            </a:r>
            <a:endParaRPr lang="zh-TW" altLang="en-US" sz="1400" dirty="0"/>
          </a:p>
        </p:txBody>
      </p:sp>
      <p:sp>
        <p:nvSpPr>
          <p:cNvPr id="56" name="向下箭號 55"/>
          <p:cNvSpPr/>
          <p:nvPr/>
        </p:nvSpPr>
        <p:spPr>
          <a:xfrm>
            <a:off x="5873936" y="4588452"/>
            <a:ext cx="184076" cy="325878"/>
          </a:xfrm>
          <a:prstGeom prst="down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0" name="群組 56"/>
          <p:cNvGrpSpPr/>
          <p:nvPr/>
        </p:nvGrpSpPr>
        <p:grpSpPr>
          <a:xfrm>
            <a:off x="7243026" y="4892112"/>
            <a:ext cx="1093862" cy="504962"/>
            <a:chOff x="645253" y="1641148"/>
            <a:chExt cx="3599892" cy="1728192"/>
          </a:xfrm>
        </p:grpSpPr>
        <p:pic>
          <p:nvPicPr>
            <p:cNvPr id="58" name="Picture 2"/>
            <p:cNvPicPr>
              <a:picLocks noChangeAspect="1" noChangeArrowheads="1"/>
            </p:cNvPicPr>
            <p:nvPr/>
          </p:nvPicPr>
          <p:blipFill>
            <a:blip r:embed="rId4" cstate="print"/>
            <a:srcRect l="6842" t="38503" r="21321"/>
            <a:stretch>
              <a:fillRect/>
            </a:stretch>
          </p:blipFill>
          <p:spPr bwMode="auto">
            <a:xfrm>
              <a:off x="645253" y="1641148"/>
              <a:ext cx="3599892" cy="1728192"/>
            </a:xfrm>
            <a:prstGeom prst="rect">
              <a:avLst/>
            </a:prstGeom>
            <a:noFill/>
            <a:ln w="9525">
              <a:noFill/>
              <a:miter lim="800000"/>
              <a:headEnd/>
              <a:tailEnd/>
            </a:ln>
          </p:spPr>
        </p:pic>
        <p:sp>
          <p:nvSpPr>
            <p:cNvPr id="59" name="矩形 58"/>
            <p:cNvSpPr/>
            <p:nvPr/>
          </p:nvSpPr>
          <p:spPr>
            <a:xfrm>
              <a:off x="1835696" y="2105134"/>
              <a:ext cx="857117" cy="734400"/>
            </a:xfrm>
            <a:prstGeom prst="rect">
              <a:avLst/>
            </a:prstGeom>
            <a:solidFill>
              <a:srgbClr val="CBCBCB"/>
            </a:solidFill>
            <a:ln w="6350">
              <a:solidFill>
                <a:srgbClr val="CBC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60" name="文字方塊 59"/>
          <p:cNvSpPr txBox="1"/>
          <p:nvPr/>
        </p:nvSpPr>
        <p:spPr>
          <a:xfrm>
            <a:off x="7292726" y="5366186"/>
            <a:ext cx="904415" cy="307777"/>
          </a:xfrm>
          <a:prstGeom prst="rect">
            <a:avLst/>
          </a:prstGeom>
          <a:noFill/>
        </p:spPr>
        <p:txBody>
          <a:bodyPr wrap="none" rtlCol="0">
            <a:spAutoFit/>
          </a:bodyPr>
          <a:lstStyle/>
          <a:p>
            <a:r>
              <a:rPr lang="en-US" altLang="zh-TW" sz="1400" dirty="0" smtClean="0"/>
              <a:t>Wild-type</a:t>
            </a:r>
            <a:endParaRPr lang="zh-TW" altLang="en-US" sz="1400" dirty="0"/>
          </a:p>
        </p:txBody>
      </p:sp>
      <p:sp>
        <p:nvSpPr>
          <p:cNvPr id="61" name="乘號 60"/>
          <p:cNvSpPr/>
          <p:nvPr/>
        </p:nvSpPr>
        <p:spPr>
          <a:xfrm>
            <a:off x="6752124" y="5032691"/>
            <a:ext cx="345311" cy="410025"/>
          </a:xfrm>
          <a:prstGeom prst="mathMultiply">
            <a:avLst>
              <a:gd name="adj1" fmla="val 17863"/>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4" name="群組 61"/>
          <p:cNvGrpSpPr/>
          <p:nvPr/>
        </p:nvGrpSpPr>
        <p:grpSpPr>
          <a:xfrm>
            <a:off x="5544356" y="6011890"/>
            <a:ext cx="1093862" cy="504962"/>
            <a:chOff x="645253" y="1641148"/>
            <a:chExt cx="3599892" cy="1728192"/>
          </a:xfrm>
        </p:grpSpPr>
        <p:pic>
          <p:nvPicPr>
            <p:cNvPr id="63" name="Picture 2"/>
            <p:cNvPicPr>
              <a:picLocks noChangeAspect="1" noChangeArrowheads="1"/>
            </p:cNvPicPr>
            <p:nvPr/>
          </p:nvPicPr>
          <p:blipFill>
            <a:blip r:embed="rId4" cstate="print"/>
            <a:srcRect l="6842" t="38503" r="21321"/>
            <a:stretch>
              <a:fillRect/>
            </a:stretch>
          </p:blipFill>
          <p:spPr bwMode="auto">
            <a:xfrm>
              <a:off x="645253" y="1641148"/>
              <a:ext cx="3599892" cy="1728192"/>
            </a:xfrm>
            <a:prstGeom prst="rect">
              <a:avLst/>
            </a:prstGeom>
            <a:noFill/>
            <a:ln w="9525">
              <a:noFill/>
              <a:miter lim="800000"/>
              <a:headEnd/>
              <a:tailEnd/>
            </a:ln>
            <a:effectLst>
              <a:glow rad="101600">
                <a:schemeClr val="accent3">
                  <a:satMod val="175000"/>
                  <a:alpha val="40000"/>
                </a:schemeClr>
              </a:glow>
            </a:effectLst>
          </p:spPr>
        </p:pic>
        <p:sp>
          <p:nvSpPr>
            <p:cNvPr id="64" name="矩形 63"/>
            <p:cNvSpPr/>
            <p:nvPr/>
          </p:nvSpPr>
          <p:spPr>
            <a:xfrm>
              <a:off x="1835696" y="2105134"/>
              <a:ext cx="857117" cy="734400"/>
            </a:xfrm>
            <a:prstGeom prst="rect">
              <a:avLst/>
            </a:prstGeom>
            <a:solidFill>
              <a:srgbClr val="CBCBCB"/>
            </a:solidFill>
            <a:ln w="6350">
              <a:solidFill>
                <a:srgbClr val="CBC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65" name="向下箭號 64"/>
          <p:cNvSpPr/>
          <p:nvPr/>
        </p:nvSpPr>
        <p:spPr>
          <a:xfrm>
            <a:off x="5888179" y="5654526"/>
            <a:ext cx="184076" cy="325878"/>
          </a:xfrm>
          <a:prstGeom prst="down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文字方塊 65"/>
          <p:cNvSpPr txBox="1"/>
          <p:nvPr/>
        </p:nvSpPr>
        <p:spPr>
          <a:xfrm>
            <a:off x="5084510" y="6542607"/>
            <a:ext cx="2329164" cy="307777"/>
          </a:xfrm>
          <a:prstGeom prst="rect">
            <a:avLst/>
          </a:prstGeom>
          <a:noFill/>
        </p:spPr>
        <p:txBody>
          <a:bodyPr wrap="none" rtlCol="0">
            <a:spAutoFit/>
          </a:bodyPr>
          <a:lstStyle/>
          <a:p>
            <a:r>
              <a:rPr lang="en-US" altLang="zh-TW" sz="1400" dirty="0"/>
              <a:t>Knock-out (or knock-in) </a:t>
            </a:r>
            <a:r>
              <a:rPr lang="en-US" altLang="zh-TW" sz="1400" dirty="0" smtClean="0"/>
              <a:t>mice</a:t>
            </a:r>
            <a:endParaRPr lang="zh-TW" altLang="en-US" sz="1400" dirty="0"/>
          </a:p>
        </p:txBody>
      </p:sp>
    </p:spTree>
    <p:extLst>
      <p:ext uri="{BB962C8B-B14F-4D97-AF65-F5344CB8AC3E}">
        <p14:creationId xmlns="" xmlns:p14="http://schemas.microsoft.com/office/powerpoint/2010/main" val="9832193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CF99D4FA-62AF-405A-8B3C-58202ADC9D93}" type="slidenum">
              <a:rPr lang="zh-TW" altLang="en-US" smtClean="0"/>
              <a:pPr/>
              <a:t>38</a:t>
            </a:fld>
            <a:endParaRPr lang="zh-TW" altLang="en-US"/>
          </a:p>
        </p:txBody>
      </p:sp>
      <p:grpSp>
        <p:nvGrpSpPr>
          <p:cNvPr id="3" name="群組 2"/>
          <p:cNvGrpSpPr/>
          <p:nvPr/>
        </p:nvGrpSpPr>
        <p:grpSpPr>
          <a:xfrm>
            <a:off x="2824689" y="2979454"/>
            <a:ext cx="1276547" cy="567028"/>
            <a:chOff x="645253" y="1641148"/>
            <a:chExt cx="3599892" cy="1728192"/>
          </a:xfrm>
        </p:grpSpPr>
        <p:pic>
          <p:nvPicPr>
            <p:cNvPr id="4" name="Picture 2"/>
            <p:cNvPicPr>
              <a:picLocks noChangeAspect="1" noChangeArrowheads="1"/>
            </p:cNvPicPr>
            <p:nvPr/>
          </p:nvPicPr>
          <p:blipFill>
            <a:blip r:embed="rId2" cstate="print"/>
            <a:srcRect l="6842" t="38503" r="21321"/>
            <a:stretch>
              <a:fillRect/>
            </a:stretch>
          </p:blipFill>
          <p:spPr bwMode="auto">
            <a:xfrm>
              <a:off x="645253" y="1641148"/>
              <a:ext cx="3599892" cy="1728192"/>
            </a:xfrm>
            <a:prstGeom prst="rect">
              <a:avLst/>
            </a:prstGeom>
            <a:noFill/>
            <a:ln w="9525">
              <a:noFill/>
              <a:miter lim="800000"/>
              <a:headEnd/>
              <a:tailEnd/>
            </a:ln>
          </p:spPr>
        </p:pic>
        <p:sp>
          <p:nvSpPr>
            <p:cNvPr id="5" name="矩形 4"/>
            <p:cNvSpPr/>
            <p:nvPr/>
          </p:nvSpPr>
          <p:spPr>
            <a:xfrm>
              <a:off x="1835696" y="2105134"/>
              <a:ext cx="857117" cy="734400"/>
            </a:xfrm>
            <a:prstGeom prst="rect">
              <a:avLst/>
            </a:prstGeom>
            <a:solidFill>
              <a:srgbClr val="CBCBCB"/>
            </a:solidFill>
            <a:ln w="6350">
              <a:solidFill>
                <a:srgbClr val="CBC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6" name="文字方塊 5"/>
          <p:cNvSpPr txBox="1"/>
          <p:nvPr/>
        </p:nvSpPr>
        <p:spPr>
          <a:xfrm>
            <a:off x="2541614" y="3513599"/>
            <a:ext cx="2007473" cy="338554"/>
          </a:xfrm>
          <a:prstGeom prst="rect">
            <a:avLst/>
          </a:prstGeom>
          <a:noFill/>
        </p:spPr>
        <p:txBody>
          <a:bodyPr wrap="none" rtlCol="0">
            <a:spAutoFit/>
          </a:bodyPr>
          <a:lstStyle/>
          <a:p>
            <a:r>
              <a:rPr lang="en-US" altLang="zh-TW" sz="1600" b="1" dirty="0"/>
              <a:t>NOD/</a:t>
            </a:r>
            <a:r>
              <a:rPr lang="en-US" altLang="zh-TW" sz="1600" b="1" dirty="0" err="1"/>
              <a:t>pIns</a:t>
            </a:r>
            <a:r>
              <a:rPr lang="en-US" altLang="zh-TW" sz="1600" b="1" dirty="0"/>
              <a:t>-</a:t>
            </a:r>
            <a:r>
              <a:rPr lang="el-GR" altLang="zh-TW" sz="1600" b="1" dirty="0"/>
              <a:t>α</a:t>
            </a:r>
            <a:r>
              <a:rPr lang="en-US" altLang="zh-TW" sz="1600" b="1" dirty="0"/>
              <a:t>PEG mice</a:t>
            </a:r>
            <a:endParaRPr lang="zh-TW" altLang="en-US" sz="1600" b="1" dirty="0"/>
          </a:p>
        </p:txBody>
      </p:sp>
      <p:grpSp>
        <p:nvGrpSpPr>
          <p:cNvPr id="7" name="群組 6"/>
          <p:cNvGrpSpPr/>
          <p:nvPr/>
        </p:nvGrpSpPr>
        <p:grpSpPr>
          <a:xfrm>
            <a:off x="627975" y="2997264"/>
            <a:ext cx="1342160" cy="596172"/>
            <a:chOff x="645253" y="1641148"/>
            <a:chExt cx="3599892" cy="1728192"/>
          </a:xfrm>
        </p:grpSpPr>
        <p:pic>
          <p:nvPicPr>
            <p:cNvPr id="8" name="Picture 2"/>
            <p:cNvPicPr>
              <a:picLocks noChangeAspect="1" noChangeArrowheads="1"/>
            </p:cNvPicPr>
            <p:nvPr/>
          </p:nvPicPr>
          <p:blipFill>
            <a:blip r:embed="rId2" cstate="print"/>
            <a:srcRect l="6842" t="38503" r="21321"/>
            <a:stretch>
              <a:fillRect/>
            </a:stretch>
          </p:blipFill>
          <p:spPr bwMode="auto">
            <a:xfrm>
              <a:off x="645253" y="1641148"/>
              <a:ext cx="3599892" cy="1728192"/>
            </a:xfrm>
            <a:prstGeom prst="rect">
              <a:avLst/>
            </a:prstGeom>
            <a:noFill/>
            <a:ln w="9525">
              <a:noFill/>
              <a:miter lim="800000"/>
              <a:headEnd/>
              <a:tailEnd/>
            </a:ln>
          </p:spPr>
        </p:pic>
        <p:sp>
          <p:nvSpPr>
            <p:cNvPr id="9" name="矩形 8"/>
            <p:cNvSpPr/>
            <p:nvPr/>
          </p:nvSpPr>
          <p:spPr>
            <a:xfrm>
              <a:off x="1835696" y="2105134"/>
              <a:ext cx="857117" cy="734400"/>
            </a:xfrm>
            <a:prstGeom prst="rect">
              <a:avLst/>
            </a:prstGeom>
            <a:solidFill>
              <a:srgbClr val="CBCBCB"/>
            </a:solidFill>
            <a:ln w="6350">
              <a:solidFill>
                <a:srgbClr val="CBC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0" name="文字方塊 9"/>
          <p:cNvSpPr txBox="1"/>
          <p:nvPr/>
        </p:nvSpPr>
        <p:spPr>
          <a:xfrm>
            <a:off x="759022" y="3563081"/>
            <a:ext cx="1040670" cy="338554"/>
          </a:xfrm>
          <a:prstGeom prst="rect">
            <a:avLst/>
          </a:prstGeom>
          <a:noFill/>
        </p:spPr>
        <p:txBody>
          <a:bodyPr wrap="none" rtlCol="0">
            <a:spAutoFit/>
          </a:bodyPr>
          <a:lstStyle/>
          <a:p>
            <a:r>
              <a:rPr lang="en-US" altLang="zh-TW" sz="1600" b="1" dirty="0"/>
              <a:t>NOD</a:t>
            </a:r>
            <a:r>
              <a:rPr lang="zh-TW" altLang="en-US" sz="1600" b="1" dirty="0"/>
              <a:t> </a:t>
            </a:r>
            <a:r>
              <a:rPr lang="en-US" altLang="zh-TW" sz="1600" b="1" dirty="0" smtClean="0"/>
              <a:t>mice</a:t>
            </a:r>
            <a:endParaRPr lang="en-US" altLang="zh-TW" sz="1600" b="1" dirty="0"/>
          </a:p>
        </p:txBody>
      </p:sp>
      <p:sp>
        <p:nvSpPr>
          <p:cNvPr id="11" name="乘號 10"/>
          <p:cNvSpPr/>
          <p:nvPr/>
        </p:nvSpPr>
        <p:spPr>
          <a:xfrm>
            <a:off x="2121611" y="3078630"/>
            <a:ext cx="345311" cy="410025"/>
          </a:xfrm>
          <a:prstGeom prst="mathMultiply">
            <a:avLst>
              <a:gd name="adj1" fmla="val 17863"/>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圖說文字 11"/>
          <p:cNvSpPr/>
          <p:nvPr/>
        </p:nvSpPr>
        <p:spPr>
          <a:xfrm>
            <a:off x="942451" y="1899354"/>
            <a:ext cx="1256727" cy="1000136"/>
          </a:xfrm>
          <a:prstGeom prst="wedgeRectCallout">
            <a:avLst>
              <a:gd name="adj1" fmla="val -20525"/>
              <a:gd name="adj2" fmla="val 83875"/>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p:cNvSpPr txBox="1"/>
          <p:nvPr/>
        </p:nvSpPr>
        <p:spPr>
          <a:xfrm>
            <a:off x="1209608" y="2203778"/>
            <a:ext cx="1064715" cy="261610"/>
          </a:xfrm>
          <a:prstGeom prst="rect">
            <a:avLst/>
          </a:prstGeom>
          <a:noFill/>
        </p:spPr>
        <p:txBody>
          <a:bodyPr wrap="none" rtlCol="0">
            <a:spAutoFit/>
          </a:bodyPr>
          <a:lstStyle/>
          <a:p>
            <a:r>
              <a:rPr lang="en-US" altLang="zh-TW" sz="1100" dirty="0"/>
              <a:t>(</a:t>
            </a:r>
            <a:r>
              <a:rPr lang="en-US" altLang="zh-TW" sz="1100" dirty="0" err="1"/>
              <a:t>nontransgene</a:t>
            </a:r>
            <a:r>
              <a:rPr lang="en-US" altLang="zh-TW" sz="1100" dirty="0"/>
              <a:t>)</a:t>
            </a:r>
            <a:endParaRPr lang="zh-TW" altLang="en-US" sz="1100" dirty="0"/>
          </a:p>
        </p:txBody>
      </p:sp>
      <p:sp>
        <p:nvSpPr>
          <p:cNvPr id="14" name="文字方塊 13"/>
          <p:cNvSpPr txBox="1"/>
          <p:nvPr/>
        </p:nvSpPr>
        <p:spPr>
          <a:xfrm>
            <a:off x="1489378" y="1943077"/>
            <a:ext cx="518091" cy="369332"/>
          </a:xfrm>
          <a:prstGeom prst="rect">
            <a:avLst/>
          </a:prstGeom>
          <a:noFill/>
        </p:spPr>
        <p:txBody>
          <a:bodyPr wrap="none" rtlCol="0">
            <a:spAutoFit/>
          </a:bodyPr>
          <a:lstStyle/>
          <a:p>
            <a:r>
              <a:rPr lang="en-US" altLang="zh-TW" b="1" dirty="0"/>
              <a:t>0/0</a:t>
            </a:r>
            <a:endParaRPr lang="zh-TW" altLang="en-US" b="1" dirty="0"/>
          </a:p>
        </p:txBody>
      </p:sp>
      <p:grpSp>
        <p:nvGrpSpPr>
          <p:cNvPr id="15" name="群組 14"/>
          <p:cNvGrpSpPr/>
          <p:nvPr/>
        </p:nvGrpSpPr>
        <p:grpSpPr>
          <a:xfrm>
            <a:off x="1033538" y="2017276"/>
            <a:ext cx="287539" cy="638267"/>
            <a:chOff x="2916546" y="3514236"/>
            <a:chExt cx="579942" cy="1287333"/>
          </a:xfrm>
        </p:grpSpPr>
        <p:grpSp>
          <p:nvGrpSpPr>
            <p:cNvPr id="16" name="群組 15"/>
            <p:cNvGrpSpPr/>
            <p:nvPr/>
          </p:nvGrpSpPr>
          <p:grpSpPr>
            <a:xfrm>
              <a:off x="2916546" y="3514236"/>
              <a:ext cx="223533" cy="1287333"/>
              <a:chOff x="2916546" y="3514236"/>
              <a:chExt cx="223533" cy="1287333"/>
            </a:xfrm>
          </p:grpSpPr>
          <p:grpSp>
            <p:nvGrpSpPr>
              <p:cNvPr id="17" name="群組 20"/>
              <p:cNvGrpSpPr/>
              <p:nvPr/>
            </p:nvGrpSpPr>
            <p:grpSpPr>
              <a:xfrm>
                <a:off x="2916546" y="3514236"/>
                <a:ext cx="223533" cy="1287333"/>
                <a:chOff x="3094300" y="3427525"/>
                <a:chExt cx="223533" cy="1287333"/>
              </a:xfrm>
              <a:solidFill>
                <a:schemeClr val="accent1">
                  <a:lumMod val="75000"/>
                </a:schemeClr>
              </a:solidFill>
            </p:grpSpPr>
            <p:sp>
              <p:nvSpPr>
                <p:cNvPr id="23" name="橢圓 22"/>
                <p:cNvSpPr/>
                <p:nvPr/>
              </p:nvSpPr>
              <p:spPr>
                <a:xfrm rot="21205785">
                  <a:off x="3101809" y="3427525"/>
                  <a:ext cx="216024" cy="705700"/>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橢圓 23"/>
                <p:cNvSpPr/>
                <p:nvPr/>
              </p:nvSpPr>
              <p:spPr>
                <a:xfrm rot="540846">
                  <a:off x="3094300" y="4014066"/>
                  <a:ext cx="214177" cy="700792"/>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2" name="橢圓 21"/>
              <p:cNvSpPr/>
              <p:nvPr/>
            </p:nvSpPr>
            <p:spPr>
              <a:xfrm>
                <a:off x="3018106" y="4062785"/>
                <a:ext cx="90000" cy="144016"/>
              </a:xfrm>
              <a:prstGeom prst="ellipse">
                <a:avLst/>
              </a:prstGeom>
              <a:solidFill>
                <a:schemeClr val="accent1">
                  <a:lumMod val="75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1" name="群組 16"/>
            <p:cNvGrpSpPr/>
            <p:nvPr/>
          </p:nvGrpSpPr>
          <p:grpSpPr>
            <a:xfrm>
              <a:off x="3236651" y="3576615"/>
              <a:ext cx="259837" cy="1153261"/>
              <a:chOff x="3115919" y="3489153"/>
              <a:chExt cx="259837" cy="1153261"/>
            </a:xfrm>
            <a:solidFill>
              <a:schemeClr val="tx2">
                <a:lumMod val="40000"/>
                <a:lumOff val="60000"/>
              </a:schemeClr>
            </a:solidFill>
          </p:grpSpPr>
          <p:sp>
            <p:nvSpPr>
              <p:cNvPr id="18" name="橢圓 17"/>
              <p:cNvSpPr/>
              <p:nvPr/>
            </p:nvSpPr>
            <p:spPr>
              <a:xfrm rot="786598">
                <a:off x="3115919" y="3489153"/>
                <a:ext cx="199734" cy="653533"/>
              </a:xfrm>
              <a:prstGeom prst="ellipse">
                <a:avLst/>
              </a:prstGeom>
              <a:solidFill>
                <a:srgbClr val="37609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橢圓 18"/>
              <p:cNvSpPr/>
              <p:nvPr/>
            </p:nvSpPr>
            <p:spPr>
              <a:xfrm rot="20119068">
                <a:off x="3186012" y="4022782"/>
                <a:ext cx="189744" cy="619632"/>
              </a:xfrm>
              <a:prstGeom prst="ellipse">
                <a:avLst/>
              </a:prstGeom>
              <a:solidFill>
                <a:srgbClr val="37609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橢圓 19"/>
              <p:cNvSpPr/>
              <p:nvPr/>
            </p:nvSpPr>
            <p:spPr>
              <a:xfrm rot="20809674">
                <a:off x="3133426" y="4007907"/>
                <a:ext cx="72609" cy="144016"/>
              </a:xfrm>
              <a:prstGeom prst="ellipse">
                <a:avLst/>
              </a:prstGeom>
              <a:solidFill>
                <a:srgbClr val="376092"/>
              </a:solidFill>
              <a:ln w="19050">
                <a:solidFill>
                  <a:srgbClr val="3760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sp>
        <p:nvSpPr>
          <p:cNvPr id="25" name="文字方塊 24"/>
          <p:cNvSpPr txBox="1"/>
          <p:nvPr/>
        </p:nvSpPr>
        <p:spPr>
          <a:xfrm>
            <a:off x="1002288" y="2612035"/>
            <a:ext cx="1143583" cy="307777"/>
          </a:xfrm>
          <a:prstGeom prst="rect">
            <a:avLst/>
          </a:prstGeom>
          <a:noFill/>
        </p:spPr>
        <p:txBody>
          <a:bodyPr wrap="none" rtlCol="0">
            <a:spAutoFit/>
          </a:bodyPr>
          <a:lstStyle/>
          <a:p>
            <a:r>
              <a:rPr lang="en-US" altLang="zh-TW" sz="1400" dirty="0"/>
              <a:t>chromosome</a:t>
            </a:r>
            <a:endParaRPr lang="zh-TW" altLang="en-US" sz="1400" dirty="0"/>
          </a:p>
        </p:txBody>
      </p:sp>
      <p:sp>
        <p:nvSpPr>
          <p:cNvPr id="26" name="矩形圖說文字 25"/>
          <p:cNvSpPr/>
          <p:nvPr/>
        </p:nvSpPr>
        <p:spPr>
          <a:xfrm>
            <a:off x="2678430" y="1862236"/>
            <a:ext cx="1143583" cy="1000136"/>
          </a:xfrm>
          <a:prstGeom prst="wedgeRectCallout">
            <a:avLst>
              <a:gd name="adj1" fmla="val 15409"/>
              <a:gd name="adj2" fmla="val 77435"/>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文字方塊 26"/>
          <p:cNvSpPr txBox="1"/>
          <p:nvPr/>
        </p:nvSpPr>
        <p:spPr>
          <a:xfrm>
            <a:off x="3058734" y="2180905"/>
            <a:ext cx="843501" cy="261610"/>
          </a:xfrm>
          <a:prstGeom prst="rect">
            <a:avLst/>
          </a:prstGeom>
          <a:noFill/>
        </p:spPr>
        <p:txBody>
          <a:bodyPr wrap="none" rtlCol="0">
            <a:spAutoFit/>
          </a:bodyPr>
          <a:lstStyle/>
          <a:p>
            <a:r>
              <a:rPr lang="en-US" altLang="zh-TW" sz="1100" dirty="0"/>
              <a:t>(transgene)</a:t>
            </a:r>
            <a:endParaRPr lang="zh-TW" altLang="en-US" sz="1100" dirty="0"/>
          </a:p>
        </p:txBody>
      </p:sp>
      <p:sp>
        <p:nvSpPr>
          <p:cNvPr id="28" name="文字方塊 27"/>
          <p:cNvSpPr txBox="1"/>
          <p:nvPr/>
        </p:nvSpPr>
        <p:spPr>
          <a:xfrm>
            <a:off x="3151669" y="1908498"/>
            <a:ext cx="614079" cy="369332"/>
          </a:xfrm>
          <a:prstGeom prst="rect">
            <a:avLst/>
          </a:prstGeom>
          <a:noFill/>
        </p:spPr>
        <p:txBody>
          <a:bodyPr wrap="none" rtlCol="0">
            <a:spAutoFit/>
          </a:bodyPr>
          <a:lstStyle/>
          <a:p>
            <a:r>
              <a:rPr lang="en-US" altLang="zh-TW" b="1" dirty="0" err="1"/>
              <a:t>Tg</a:t>
            </a:r>
            <a:r>
              <a:rPr lang="en-US" altLang="zh-TW" b="1" dirty="0"/>
              <a:t>/0</a:t>
            </a:r>
            <a:endParaRPr lang="zh-TW" altLang="en-US" b="1" dirty="0"/>
          </a:p>
        </p:txBody>
      </p:sp>
      <p:grpSp>
        <p:nvGrpSpPr>
          <p:cNvPr id="29" name="群組 28"/>
          <p:cNvGrpSpPr/>
          <p:nvPr/>
        </p:nvGrpSpPr>
        <p:grpSpPr>
          <a:xfrm>
            <a:off x="2804282" y="1971692"/>
            <a:ext cx="287539" cy="638267"/>
            <a:chOff x="2916546" y="3514236"/>
            <a:chExt cx="579942" cy="1287333"/>
          </a:xfrm>
        </p:grpSpPr>
        <p:grpSp>
          <p:nvGrpSpPr>
            <p:cNvPr id="30" name="群組 29"/>
            <p:cNvGrpSpPr/>
            <p:nvPr/>
          </p:nvGrpSpPr>
          <p:grpSpPr>
            <a:xfrm>
              <a:off x="2916546" y="3514236"/>
              <a:ext cx="223533" cy="1287333"/>
              <a:chOff x="2916546" y="3514236"/>
              <a:chExt cx="223533" cy="1287333"/>
            </a:xfrm>
          </p:grpSpPr>
          <p:grpSp>
            <p:nvGrpSpPr>
              <p:cNvPr id="31" name="群組 35"/>
              <p:cNvGrpSpPr/>
              <p:nvPr/>
            </p:nvGrpSpPr>
            <p:grpSpPr>
              <a:xfrm>
                <a:off x="2916546" y="3514236"/>
                <a:ext cx="223533" cy="1287333"/>
                <a:chOff x="3094300" y="3427525"/>
                <a:chExt cx="223533" cy="1287333"/>
              </a:xfrm>
              <a:solidFill>
                <a:schemeClr val="accent1">
                  <a:lumMod val="75000"/>
                </a:schemeClr>
              </a:solidFill>
            </p:grpSpPr>
            <p:sp>
              <p:nvSpPr>
                <p:cNvPr id="38" name="橢圓 37"/>
                <p:cNvSpPr/>
                <p:nvPr/>
              </p:nvSpPr>
              <p:spPr>
                <a:xfrm rot="21205785">
                  <a:off x="3101809" y="3427525"/>
                  <a:ext cx="216024" cy="705700"/>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橢圓 38"/>
                <p:cNvSpPr/>
                <p:nvPr/>
              </p:nvSpPr>
              <p:spPr>
                <a:xfrm rot="540846">
                  <a:off x="3094300" y="4014066"/>
                  <a:ext cx="214177" cy="700792"/>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7" name="橢圓 36"/>
              <p:cNvSpPr/>
              <p:nvPr/>
            </p:nvSpPr>
            <p:spPr>
              <a:xfrm>
                <a:off x="3018106" y="4062785"/>
                <a:ext cx="90000" cy="144016"/>
              </a:xfrm>
              <a:prstGeom prst="ellipse">
                <a:avLst/>
              </a:prstGeom>
              <a:solidFill>
                <a:schemeClr val="accent1">
                  <a:lumMod val="75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26" name="群組 30"/>
            <p:cNvGrpSpPr/>
            <p:nvPr/>
          </p:nvGrpSpPr>
          <p:grpSpPr>
            <a:xfrm>
              <a:off x="3236651" y="3576615"/>
              <a:ext cx="259837" cy="1153261"/>
              <a:chOff x="3115919" y="3489153"/>
              <a:chExt cx="259837" cy="1153261"/>
            </a:xfrm>
            <a:solidFill>
              <a:schemeClr val="tx2">
                <a:lumMod val="40000"/>
                <a:lumOff val="60000"/>
              </a:schemeClr>
            </a:solidFill>
          </p:grpSpPr>
          <p:sp>
            <p:nvSpPr>
              <p:cNvPr id="33" name="橢圓 32"/>
              <p:cNvSpPr/>
              <p:nvPr/>
            </p:nvSpPr>
            <p:spPr>
              <a:xfrm rot="786598">
                <a:off x="3115919" y="3489153"/>
                <a:ext cx="199734" cy="653533"/>
              </a:xfrm>
              <a:prstGeom prst="ellipse">
                <a:avLst/>
              </a:prstGeom>
              <a:solidFill>
                <a:srgbClr val="37609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橢圓 33"/>
              <p:cNvSpPr/>
              <p:nvPr/>
            </p:nvSpPr>
            <p:spPr>
              <a:xfrm rot="20119068">
                <a:off x="3186012" y="4022782"/>
                <a:ext cx="189744" cy="619632"/>
              </a:xfrm>
              <a:prstGeom prst="ellipse">
                <a:avLst/>
              </a:prstGeom>
              <a:solidFill>
                <a:srgbClr val="37609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橢圓 34"/>
              <p:cNvSpPr/>
              <p:nvPr/>
            </p:nvSpPr>
            <p:spPr>
              <a:xfrm rot="20809674">
                <a:off x="3133426" y="4007907"/>
                <a:ext cx="72609" cy="144016"/>
              </a:xfrm>
              <a:prstGeom prst="ellipse">
                <a:avLst/>
              </a:prstGeom>
              <a:solidFill>
                <a:srgbClr val="376092"/>
              </a:solidFill>
              <a:ln w="19050">
                <a:solidFill>
                  <a:srgbClr val="3760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2" name="矩形 31"/>
            <p:cNvSpPr/>
            <p:nvPr/>
          </p:nvSpPr>
          <p:spPr>
            <a:xfrm rot="20627141">
              <a:off x="2926921" y="3719823"/>
              <a:ext cx="174518" cy="72609"/>
            </a:xfrm>
            <a:prstGeom prst="rect">
              <a:avLst/>
            </a:prstGeom>
            <a:solidFill>
              <a:schemeClr val="accent2">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40" name="文字方塊 39"/>
          <p:cNvSpPr txBox="1"/>
          <p:nvPr/>
        </p:nvSpPr>
        <p:spPr>
          <a:xfrm>
            <a:off x="2678430" y="2563860"/>
            <a:ext cx="1143583" cy="307777"/>
          </a:xfrm>
          <a:prstGeom prst="rect">
            <a:avLst/>
          </a:prstGeom>
          <a:noFill/>
        </p:spPr>
        <p:txBody>
          <a:bodyPr wrap="none" rtlCol="0">
            <a:spAutoFit/>
          </a:bodyPr>
          <a:lstStyle/>
          <a:p>
            <a:r>
              <a:rPr lang="en-US" altLang="zh-TW" sz="1400" dirty="0"/>
              <a:t>chromosome</a:t>
            </a:r>
            <a:endParaRPr lang="zh-TW" altLang="en-US" sz="1400" dirty="0"/>
          </a:p>
        </p:txBody>
      </p:sp>
      <p:sp>
        <p:nvSpPr>
          <p:cNvPr id="64" name="向下箭號 63"/>
          <p:cNvSpPr/>
          <p:nvPr/>
        </p:nvSpPr>
        <p:spPr>
          <a:xfrm>
            <a:off x="2238972" y="3963359"/>
            <a:ext cx="229502" cy="449080"/>
          </a:xfrm>
          <a:prstGeom prst="down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5" name="文字方塊 64"/>
          <p:cNvSpPr txBox="1"/>
          <p:nvPr/>
        </p:nvSpPr>
        <p:spPr>
          <a:xfrm>
            <a:off x="1879414" y="4504353"/>
            <a:ext cx="481222" cy="338554"/>
          </a:xfrm>
          <a:prstGeom prst="rect">
            <a:avLst/>
          </a:prstGeom>
          <a:noFill/>
        </p:spPr>
        <p:txBody>
          <a:bodyPr wrap="none" rtlCol="0">
            <a:spAutoFit/>
          </a:bodyPr>
          <a:lstStyle/>
          <a:p>
            <a:r>
              <a:rPr lang="en-US" altLang="zh-TW" sz="1600" b="1" dirty="0" smtClean="0"/>
              <a:t>0/0</a:t>
            </a:r>
            <a:endParaRPr lang="zh-TW" altLang="en-US" sz="1600" b="1" dirty="0"/>
          </a:p>
        </p:txBody>
      </p:sp>
      <p:grpSp>
        <p:nvGrpSpPr>
          <p:cNvPr id="232" name="群組 70"/>
          <p:cNvGrpSpPr/>
          <p:nvPr/>
        </p:nvGrpSpPr>
        <p:grpSpPr>
          <a:xfrm>
            <a:off x="1958757" y="4866470"/>
            <a:ext cx="287539" cy="638267"/>
            <a:chOff x="2916546" y="3514236"/>
            <a:chExt cx="579942" cy="1287333"/>
          </a:xfrm>
        </p:grpSpPr>
        <p:grpSp>
          <p:nvGrpSpPr>
            <p:cNvPr id="234" name="群組 71"/>
            <p:cNvGrpSpPr/>
            <p:nvPr/>
          </p:nvGrpSpPr>
          <p:grpSpPr>
            <a:xfrm>
              <a:off x="2916546" y="3514236"/>
              <a:ext cx="223533" cy="1287333"/>
              <a:chOff x="2916546" y="3514236"/>
              <a:chExt cx="223533" cy="1287333"/>
            </a:xfrm>
          </p:grpSpPr>
          <p:grpSp>
            <p:nvGrpSpPr>
              <p:cNvPr id="235" name="群組 76"/>
              <p:cNvGrpSpPr/>
              <p:nvPr/>
            </p:nvGrpSpPr>
            <p:grpSpPr>
              <a:xfrm>
                <a:off x="2916546" y="3514236"/>
                <a:ext cx="223533" cy="1287333"/>
                <a:chOff x="3094300" y="3427525"/>
                <a:chExt cx="223533" cy="1287333"/>
              </a:xfrm>
              <a:solidFill>
                <a:schemeClr val="accent1">
                  <a:lumMod val="75000"/>
                </a:schemeClr>
              </a:solidFill>
            </p:grpSpPr>
            <p:sp>
              <p:nvSpPr>
                <p:cNvPr id="79" name="橢圓 78"/>
                <p:cNvSpPr/>
                <p:nvPr/>
              </p:nvSpPr>
              <p:spPr>
                <a:xfrm rot="21205785">
                  <a:off x="3101809" y="3427525"/>
                  <a:ext cx="216024" cy="705700"/>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0" name="橢圓 79"/>
                <p:cNvSpPr/>
                <p:nvPr/>
              </p:nvSpPr>
              <p:spPr>
                <a:xfrm rot="540846">
                  <a:off x="3094300" y="4014066"/>
                  <a:ext cx="214177" cy="700792"/>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78" name="橢圓 77"/>
              <p:cNvSpPr/>
              <p:nvPr/>
            </p:nvSpPr>
            <p:spPr>
              <a:xfrm>
                <a:off x="3018106" y="4062785"/>
                <a:ext cx="90000" cy="144016"/>
              </a:xfrm>
              <a:prstGeom prst="ellipse">
                <a:avLst/>
              </a:prstGeom>
              <a:solidFill>
                <a:schemeClr val="accent1">
                  <a:lumMod val="75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36" name="群組 72"/>
            <p:cNvGrpSpPr/>
            <p:nvPr/>
          </p:nvGrpSpPr>
          <p:grpSpPr>
            <a:xfrm>
              <a:off x="3236651" y="3576615"/>
              <a:ext cx="259837" cy="1153261"/>
              <a:chOff x="3115919" y="3489153"/>
              <a:chExt cx="259837" cy="1153261"/>
            </a:xfrm>
            <a:solidFill>
              <a:schemeClr val="tx2">
                <a:lumMod val="40000"/>
                <a:lumOff val="60000"/>
              </a:schemeClr>
            </a:solidFill>
          </p:grpSpPr>
          <p:sp>
            <p:nvSpPr>
              <p:cNvPr id="74" name="橢圓 73"/>
              <p:cNvSpPr/>
              <p:nvPr/>
            </p:nvSpPr>
            <p:spPr>
              <a:xfrm rot="786598">
                <a:off x="3115919" y="3489153"/>
                <a:ext cx="199734" cy="653533"/>
              </a:xfrm>
              <a:prstGeom prst="ellipse">
                <a:avLst/>
              </a:prstGeom>
              <a:solidFill>
                <a:srgbClr val="37609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5" name="橢圓 74"/>
              <p:cNvSpPr/>
              <p:nvPr/>
            </p:nvSpPr>
            <p:spPr>
              <a:xfrm rot="20119068">
                <a:off x="3186012" y="4022782"/>
                <a:ext cx="189744" cy="619632"/>
              </a:xfrm>
              <a:prstGeom prst="ellipse">
                <a:avLst/>
              </a:prstGeom>
              <a:solidFill>
                <a:srgbClr val="37609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6" name="橢圓 75"/>
              <p:cNvSpPr/>
              <p:nvPr/>
            </p:nvSpPr>
            <p:spPr>
              <a:xfrm rot="20809674">
                <a:off x="3133426" y="4007907"/>
                <a:ext cx="72609" cy="144016"/>
              </a:xfrm>
              <a:prstGeom prst="ellipse">
                <a:avLst/>
              </a:prstGeom>
              <a:solidFill>
                <a:srgbClr val="376092"/>
              </a:solidFill>
              <a:ln w="19050">
                <a:solidFill>
                  <a:srgbClr val="3760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grpSp>
        <p:nvGrpSpPr>
          <p:cNvPr id="237" name="群組 80"/>
          <p:cNvGrpSpPr/>
          <p:nvPr/>
        </p:nvGrpSpPr>
        <p:grpSpPr>
          <a:xfrm>
            <a:off x="2964609" y="4847886"/>
            <a:ext cx="287539" cy="638267"/>
            <a:chOff x="2916546" y="3514236"/>
            <a:chExt cx="579942" cy="1287333"/>
          </a:xfrm>
        </p:grpSpPr>
        <p:grpSp>
          <p:nvGrpSpPr>
            <p:cNvPr id="238" name="群組 81"/>
            <p:cNvGrpSpPr/>
            <p:nvPr/>
          </p:nvGrpSpPr>
          <p:grpSpPr>
            <a:xfrm>
              <a:off x="2916546" y="3514236"/>
              <a:ext cx="223533" cy="1287333"/>
              <a:chOff x="2916546" y="3514236"/>
              <a:chExt cx="223533" cy="1287333"/>
            </a:xfrm>
          </p:grpSpPr>
          <p:grpSp>
            <p:nvGrpSpPr>
              <p:cNvPr id="239" name="群組 87"/>
              <p:cNvGrpSpPr/>
              <p:nvPr/>
            </p:nvGrpSpPr>
            <p:grpSpPr>
              <a:xfrm>
                <a:off x="2916546" y="3514236"/>
                <a:ext cx="223533" cy="1287333"/>
                <a:chOff x="3094300" y="3427525"/>
                <a:chExt cx="223533" cy="1287333"/>
              </a:xfrm>
              <a:solidFill>
                <a:schemeClr val="accent1">
                  <a:lumMod val="75000"/>
                </a:schemeClr>
              </a:solidFill>
            </p:grpSpPr>
            <p:sp>
              <p:nvSpPr>
                <p:cNvPr id="90" name="橢圓 89"/>
                <p:cNvSpPr/>
                <p:nvPr/>
              </p:nvSpPr>
              <p:spPr>
                <a:xfrm rot="21205785">
                  <a:off x="3101809" y="3427525"/>
                  <a:ext cx="216024" cy="705700"/>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1" name="橢圓 90"/>
                <p:cNvSpPr/>
                <p:nvPr/>
              </p:nvSpPr>
              <p:spPr>
                <a:xfrm rot="540846">
                  <a:off x="3094300" y="4014066"/>
                  <a:ext cx="214177" cy="700792"/>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89" name="橢圓 88"/>
              <p:cNvSpPr/>
              <p:nvPr/>
            </p:nvSpPr>
            <p:spPr>
              <a:xfrm>
                <a:off x="3018106" y="4062785"/>
                <a:ext cx="90000" cy="144016"/>
              </a:xfrm>
              <a:prstGeom prst="ellipse">
                <a:avLst/>
              </a:prstGeom>
              <a:solidFill>
                <a:schemeClr val="accent1">
                  <a:lumMod val="75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40" name="群組 82"/>
            <p:cNvGrpSpPr/>
            <p:nvPr/>
          </p:nvGrpSpPr>
          <p:grpSpPr>
            <a:xfrm>
              <a:off x="3236651" y="3576615"/>
              <a:ext cx="259837" cy="1153261"/>
              <a:chOff x="3115919" y="3489153"/>
              <a:chExt cx="259837" cy="1153261"/>
            </a:xfrm>
            <a:solidFill>
              <a:schemeClr val="tx2">
                <a:lumMod val="40000"/>
                <a:lumOff val="60000"/>
              </a:schemeClr>
            </a:solidFill>
          </p:grpSpPr>
          <p:sp>
            <p:nvSpPr>
              <p:cNvPr id="85" name="橢圓 84"/>
              <p:cNvSpPr/>
              <p:nvPr/>
            </p:nvSpPr>
            <p:spPr>
              <a:xfrm rot="786598">
                <a:off x="3115919" y="3489153"/>
                <a:ext cx="199734" cy="653533"/>
              </a:xfrm>
              <a:prstGeom prst="ellipse">
                <a:avLst/>
              </a:prstGeom>
              <a:solidFill>
                <a:srgbClr val="37609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6" name="橢圓 85"/>
              <p:cNvSpPr/>
              <p:nvPr/>
            </p:nvSpPr>
            <p:spPr>
              <a:xfrm rot="20119068">
                <a:off x="3186012" y="4022782"/>
                <a:ext cx="189744" cy="619632"/>
              </a:xfrm>
              <a:prstGeom prst="ellipse">
                <a:avLst/>
              </a:prstGeom>
              <a:solidFill>
                <a:srgbClr val="37609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7" name="橢圓 86"/>
              <p:cNvSpPr/>
              <p:nvPr/>
            </p:nvSpPr>
            <p:spPr>
              <a:xfrm rot="20809674">
                <a:off x="3133426" y="4007907"/>
                <a:ext cx="72609" cy="144016"/>
              </a:xfrm>
              <a:prstGeom prst="ellipse">
                <a:avLst/>
              </a:prstGeom>
              <a:solidFill>
                <a:srgbClr val="376092"/>
              </a:solidFill>
              <a:ln w="19050">
                <a:solidFill>
                  <a:srgbClr val="3760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84" name="矩形 83"/>
            <p:cNvSpPr/>
            <p:nvPr/>
          </p:nvSpPr>
          <p:spPr>
            <a:xfrm rot="20627141">
              <a:off x="2926921" y="3719823"/>
              <a:ext cx="174518" cy="72609"/>
            </a:xfrm>
            <a:prstGeom prst="rect">
              <a:avLst/>
            </a:prstGeom>
            <a:solidFill>
              <a:schemeClr val="accent2">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92" name="文字方塊 91"/>
          <p:cNvSpPr txBox="1"/>
          <p:nvPr/>
        </p:nvSpPr>
        <p:spPr>
          <a:xfrm>
            <a:off x="2819285" y="4486206"/>
            <a:ext cx="567078" cy="338554"/>
          </a:xfrm>
          <a:prstGeom prst="rect">
            <a:avLst/>
          </a:prstGeom>
          <a:noFill/>
        </p:spPr>
        <p:txBody>
          <a:bodyPr wrap="none" rtlCol="0">
            <a:spAutoFit/>
          </a:bodyPr>
          <a:lstStyle/>
          <a:p>
            <a:r>
              <a:rPr lang="en-US" altLang="zh-TW" sz="1600" b="1" dirty="0" err="1"/>
              <a:t>Tg</a:t>
            </a:r>
            <a:r>
              <a:rPr lang="en-US" altLang="zh-TW" sz="1600" b="1" dirty="0"/>
              <a:t>/0</a:t>
            </a:r>
            <a:endParaRPr lang="zh-TW" altLang="en-US" sz="1600" b="1" dirty="0"/>
          </a:p>
        </p:txBody>
      </p:sp>
      <p:sp>
        <p:nvSpPr>
          <p:cNvPr id="93" name="文字方塊 92"/>
          <p:cNvSpPr txBox="1"/>
          <p:nvPr/>
        </p:nvSpPr>
        <p:spPr>
          <a:xfrm>
            <a:off x="1332332" y="4513138"/>
            <a:ext cx="481222" cy="338554"/>
          </a:xfrm>
          <a:prstGeom prst="rect">
            <a:avLst/>
          </a:prstGeom>
          <a:noFill/>
        </p:spPr>
        <p:txBody>
          <a:bodyPr wrap="none" rtlCol="0">
            <a:spAutoFit/>
          </a:bodyPr>
          <a:lstStyle/>
          <a:p>
            <a:r>
              <a:rPr lang="en-US" altLang="zh-TW" sz="1600" b="1" dirty="0" smtClean="0"/>
              <a:t>0/0</a:t>
            </a:r>
            <a:endParaRPr lang="zh-TW" altLang="en-US" sz="1600" b="1" dirty="0"/>
          </a:p>
        </p:txBody>
      </p:sp>
      <p:grpSp>
        <p:nvGrpSpPr>
          <p:cNvPr id="241" name="群組 93"/>
          <p:cNvGrpSpPr/>
          <p:nvPr/>
        </p:nvGrpSpPr>
        <p:grpSpPr>
          <a:xfrm>
            <a:off x="1411675" y="4875255"/>
            <a:ext cx="287539" cy="638267"/>
            <a:chOff x="2916546" y="3514236"/>
            <a:chExt cx="579942" cy="1287333"/>
          </a:xfrm>
        </p:grpSpPr>
        <p:grpSp>
          <p:nvGrpSpPr>
            <p:cNvPr id="242" name="群組 94"/>
            <p:cNvGrpSpPr/>
            <p:nvPr/>
          </p:nvGrpSpPr>
          <p:grpSpPr>
            <a:xfrm>
              <a:off x="2916546" y="3514236"/>
              <a:ext cx="223533" cy="1287333"/>
              <a:chOff x="2916546" y="3514236"/>
              <a:chExt cx="223533" cy="1287333"/>
            </a:xfrm>
          </p:grpSpPr>
          <p:grpSp>
            <p:nvGrpSpPr>
              <p:cNvPr id="243" name="群組 99"/>
              <p:cNvGrpSpPr/>
              <p:nvPr/>
            </p:nvGrpSpPr>
            <p:grpSpPr>
              <a:xfrm>
                <a:off x="2916546" y="3514236"/>
                <a:ext cx="223533" cy="1287333"/>
                <a:chOff x="3094300" y="3427525"/>
                <a:chExt cx="223533" cy="1287333"/>
              </a:xfrm>
              <a:solidFill>
                <a:schemeClr val="accent1">
                  <a:lumMod val="75000"/>
                </a:schemeClr>
              </a:solidFill>
            </p:grpSpPr>
            <p:sp>
              <p:nvSpPr>
                <p:cNvPr id="102" name="橢圓 101"/>
                <p:cNvSpPr/>
                <p:nvPr/>
              </p:nvSpPr>
              <p:spPr>
                <a:xfrm rot="21205785">
                  <a:off x="3101809" y="3427525"/>
                  <a:ext cx="216024" cy="705700"/>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3" name="橢圓 102"/>
                <p:cNvSpPr/>
                <p:nvPr/>
              </p:nvSpPr>
              <p:spPr>
                <a:xfrm rot="540846">
                  <a:off x="3094300" y="4014066"/>
                  <a:ext cx="214177" cy="700792"/>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01" name="橢圓 100"/>
              <p:cNvSpPr/>
              <p:nvPr/>
            </p:nvSpPr>
            <p:spPr>
              <a:xfrm>
                <a:off x="3018106" y="4062785"/>
                <a:ext cx="90000" cy="144016"/>
              </a:xfrm>
              <a:prstGeom prst="ellipse">
                <a:avLst/>
              </a:prstGeom>
              <a:solidFill>
                <a:schemeClr val="accent1">
                  <a:lumMod val="75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44" name="群組 95"/>
            <p:cNvGrpSpPr/>
            <p:nvPr/>
          </p:nvGrpSpPr>
          <p:grpSpPr>
            <a:xfrm>
              <a:off x="3236651" y="3576615"/>
              <a:ext cx="259837" cy="1153261"/>
              <a:chOff x="3115919" y="3489153"/>
              <a:chExt cx="259837" cy="1153261"/>
            </a:xfrm>
            <a:solidFill>
              <a:schemeClr val="tx2">
                <a:lumMod val="40000"/>
                <a:lumOff val="60000"/>
              </a:schemeClr>
            </a:solidFill>
          </p:grpSpPr>
          <p:sp>
            <p:nvSpPr>
              <p:cNvPr id="97" name="橢圓 96"/>
              <p:cNvSpPr/>
              <p:nvPr/>
            </p:nvSpPr>
            <p:spPr>
              <a:xfrm rot="786598">
                <a:off x="3115919" y="3489153"/>
                <a:ext cx="199734" cy="653533"/>
              </a:xfrm>
              <a:prstGeom prst="ellipse">
                <a:avLst/>
              </a:prstGeom>
              <a:solidFill>
                <a:srgbClr val="37609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8" name="橢圓 97"/>
              <p:cNvSpPr/>
              <p:nvPr/>
            </p:nvSpPr>
            <p:spPr>
              <a:xfrm rot="20119068">
                <a:off x="3186012" y="4022782"/>
                <a:ext cx="189744" cy="619632"/>
              </a:xfrm>
              <a:prstGeom prst="ellipse">
                <a:avLst/>
              </a:prstGeom>
              <a:solidFill>
                <a:srgbClr val="37609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9" name="橢圓 98"/>
              <p:cNvSpPr/>
              <p:nvPr/>
            </p:nvSpPr>
            <p:spPr>
              <a:xfrm rot="20809674">
                <a:off x="3133426" y="4007907"/>
                <a:ext cx="72609" cy="144016"/>
              </a:xfrm>
              <a:prstGeom prst="ellipse">
                <a:avLst/>
              </a:prstGeom>
              <a:solidFill>
                <a:srgbClr val="376092"/>
              </a:solidFill>
              <a:ln w="19050">
                <a:solidFill>
                  <a:srgbClr val="3760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grpSp>
        <p:nvGrpSpPr>
          <p:cNvPr id="245" name="群組 103"/>
          <p:cNvGrpSpPr/>
          <p:nvPr/>
        </p:nvGrpSpPr>
        <p:grpSpPr>
          <a:xfrm>
            <a:off x="2484417" y="4856823"/>
            <a:ext cx="287539" cy="638267"/>
            <a:chOff x="2916546" y="3514236"/>
            <a:chExt cx="579942" cy="1287333"/>
          </a:xfrm>
        </p:grpSpPr>
        <p:grpSp>
          <p:nvGrpSpPr>
            <p:cNvPr id="246" name="群組 104"/>
            <p:cNvGrpSpPr/>
            <p:nvPr/>
          </p:nvGrpSpPr>
          <p:grpSpPr>
            <a:xfrm>
              <a:off x="2916546" y="3514236"/>
              <a:ext cx="223533" cy="1287333"/>
              <a:chOff x="2916546" y="3514236"/>
              <a:chExt cx="223533" cy="1287333"/>
            </a:xfrm>
          </p:grpSpPr>
          <p:grpSp>
            <p:nvGrpSpPr>
              <p:cNvPr id="247" name="群組 110"/>
              <p:cNvGrpSpPr/>
              <p:nvPr/>
            </p:nvGrpSpPr>
            <p:grpSpPr>
              <a:xfrm>
                <a:off x="2916546" y="3514236"/>
                <a:ext cx="223533" cy="1287333"/>
                <a:chOff x="3094300" y="3427525"/>
                <a:chExt cx="223533" cy="1287333"/>
              </a:xfrm>
              <a:solidFill>
                <a:schemeClr val="accent1">
                  <a:lumMod val="75000"/>
                </a:schemeClr>
              </a:solidFill>
            </p:grpSpPr>
            <p:sp>
              <p:nvSpPr>
                <p:cNvPr id="113" name="橢圓 112"/>
                <p:cNvSpPr/>
                <p:nvPr/>
              </p:nvSpPr>
              <p:spPr>
                <a:xfrm rot="21205785">
                  <a:off x="3101809" y="3427525"/>
                  <a:ext cx="216024" cy="705700"/>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4" name="橢圓 113"/>
                <p:cNvSpPr/>
                <p:nvPr/>
              </p:nvSpPr>
              <p:spPr>
                <a:xfrm rot="540846">
                  <a:off x="3094300" y="4014066"/>
                  <a:ext cx="214177" cy="700792"/>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2" name="橢圓 111"/>
              <p:cNvSpPr/>
              <p:nvPr/>
            </p:nvSpPr>
            <p:spPr>
              <a:xfrm>
                <a:off x="3018106" y="4062785"/>
                <a:ext cx="90000" cy="144016"/>
              </a:xfrm>
              <a:prstGeom prst="ellipse">
                <a:avLst/>
              </a:prstGeom>
              <a:solidFill>
                <a:schemeClr val="accent1">
                  <a:lumMod val="75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48" name="群組 105"/>
            <p:cNvGrpSpPr/>
            <p:nvPr/>
          </p:nvGrpSpPr>
          <p:grpSpPr>
            <a:xfrm>
              <a:off x="3236651" y="3576615"/>
              <a:ext cx="259837" cy="1153261"/>
              <a:chOff x="3115919" y="3489153"/>
              <a:chExt cx="259837" cy="1153261"/>
            </a:xfrm>
            <a:solidFill>
              <a:schemeClr val="tx2">
                <a:lumMod val="40000"/>
                <a:lumOff val="60000"/>
              </a:schemeClr>
            </a:solidFill>
          </p:grpSpPr>
          <p:sp>
            <p:nvSpPr>
              <p:cNvPr id="108" name="橢圓 107"/>
              <p:cNvSpPr/>
              <p:nvPr/>
            </p:nvSpPr>
            <p:spPr>
              <a:xfrm rot="786598">
                <a:off x="3115919" y="3489153"/>
                <a:ext cx="199734" cy="653533"/>
              </a:xfrm>
              <a:prstGeom prst="ellipse">
                <a:avLst/>
              </a:prstGeom>
              <a:solidFill>
                <a:srgbClr val="37609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9" name="橢圓 108"/>
              <p:cNvSpPr/>
              <p:nvPr/>
            </p:nvSpPr>
            <p:spPr>
              <a:xfrm rot="20119068">
                <a:off x="3186012" y="4022782"/>
                <a:ext cx="189744" cy="619632"/>
              </a:xfrm>
              <a:prstGeom prst="ellipse">
                <a:avLst/>
              </a:prstGeom>
              <a:solidFill>
                <a:srgbClr val="37609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0" name="橢圓 109"/>
              <p:cNvSpPr/>
              <p:nvPr/>
            </p:nvSpPr>
            <p:spPr>
              <a:xfrm rot="20809674">
                <a:off x="3133426" y="4007907"/>
                <a:ext cx="72609" cy="144016"/>
              </a:xfrm>
              <a:prstGeom prst="ellipse">
                <a:avLst/>
              </a:prstGeom>
              <a:solidFill>
                <a:srgbClr val="376092"/>
              </a:solidFill>
              <a:ln w="19050">
                <a:solidFill>
                  <a:srgbClr val="3760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07" name="矩形 106"/>
            <p:cNvSpPr/>
            <p:nvPr/>
          </p:nvSpPr>
          <p:spPr>
            <a:xfrm rot="20627141">
              <a:off x="2926921" y="3719823"/>
              <a:ext cx="174518" cy="72609"/>
            </a:xfrm>
            <a:prstGeom prst="rect">
              <a:avLst/>
            </a:prstGeom>
            <a:solidFill>
              <a:schemeClr val="accent2">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5" name="文字方塊 114"/>
          <p:cNvSpPr txBox="1"/>
          <p:nvPr/>
        </p:nvSpPr>
        <p:spPr>
          <a:xfrm>
            <a:off x="2339093" y="4495143"/>
            <a:ext cx="567078" cy="338554"/>
          </a:xfrm>
          <a:prstGeom prst="rect">
            <a:avLst/>
          </a:prstGeom>
          <a:noFill/>
        </p:spPr>
        <p:txBody>
          <a:bodyPr wrap="none" rtlCol="0">
            <a:spAutoFit/>
          </a:bodyPr>
          <a:lstStyle/>
          <a:p>
            <a:r>
              <a:rPr lang="en-US" altLang="zh-TW" sz="1600" b="1" dirty="0" err="1"/>
              <a:t>Tg</a:t>
            </a:r>
            <a:r>
              <a:rPr lang="en-US" altLang="zh-TW" sz="1600" b="1" dirty="0"/>
              <a:t>/0</a:t>
            </a:r>
            <a:endParaRPr lang="zh-TW" altLang="en-US" sz="1600" b="1" dirty="0"/>
          </a:p>
        </p:txBody>
      </p:sp>
      <p:grpSp>
        <p:nvGrpSpPr>
          <p:cNvPr id="249" name="群組 116"/>
          <p:cNvGrpSpPr/>
          <p:nvPr/>
        </p:nvGrpSpPr>
        <p:grpSpPr>
          <a:xfrm>
            <a:off x="4995992" y="2841748"/>
            <a:ext cx="1414167" cy="628157"/>
            <a:chOff x="645253" y="1641148"/>
            <a:chExt cx="3599892" cy="1728192"/>
          </a:xfrm>
        </p:grpSpPr>
        <p:pic>
          <p:nvPicPr>
            <p:cNvPr id="118" name="Picture 2"/>
            <p:cNvPicPr>
              <a:picLocks noChangeAspect="1" noChangeArrowheads="1"/>
            </p:cNvPicPr>
            <p:nvPr/>
          </p:nvPicPr>
          <p:blipFill>
            <a:blip r:embed="rId2" cstate="print"/>
            <a:srcRect l="6842" t="38503" r="21321"/>
            <a:stretch>
              <a:fillRect/>
            </a:stretch>
          </p:blipFill>
          <p:spPr bwMode="auto">
            <a:xfrm>
              <a:off x="645253" y="1641148"/>
              <a:ext cx="3599892" cy="1728192"/>
            </a:xfrm>
            <a:prstGeom prst="rect">
              <a:avLst/>
            </a:prstGeom>
            <a:noFill/>
            <a:ln w="9525">
              <a:noFill/>
              <a:miter lim="800000"/>
              <a:headEnd/>
              <a:tailEnd/>
            </a:ln>
          </p:spPr>
        </p:pic>
        <p:sp>
          <p:nvSpPr>
            <p:cNvPr id="119" name="矩形 118"/>
            <p:cNvSpPr/>
            <p:nvPr/>
          </p:nvSpPr>
          <p:spPr>
            <a:xfrm>
              <a:off x="1835696" y="2105134"/>
              <a:ext cx="857117" cy="734400"/>
            </a:xfrm>
            <a:prstGeom prst="rect">
              <a:avLst/>
            </a:prstGeom>
            <a:solidFill>
              <a:srgbClr val="CBCBCB"/>
            </a:solidFill>
            <a:ln w="6350">
              <a:solidFill>
                <a:srgbClr val="CBC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20" name="文字方塊 119"/>
          <p:cNvSpPr txBox="1"/>
          <p:nvPr/>
        </p:nvSpPr>
        <p:spPr>
          <a:xfrm>
            <a:off x="4802298" y="3460640"/>
            <a:ext cx="2007473" cy="338554"/>
          </a:xfrm>
          <a:prstGeom prst="rect">
            <a:avLst/>
          </a:prstGeom>
          <a:noFill/>
        </p:spPr>
        <p:txBody>
          <a:bodyPr wrap="none" rtlCol="0">
            <a:spAutoFit/>
          </a:bodyPr>
          <a:lstStyle/>
          <a:p>
            <a:r>
              <a:rPr lang="en-US" altLang="zh-TW" sz="1600" b="1" dirty="0"/>
              <a:t>NOD/</a:t>
            </a:r>
            <a:r>
              <a:rPr lang="en-US" altLang="zh-TW" sz="1600" b="1" dirty="0" err="1"/>
              <a:t>pIns</a:t>
            </a:r>
            <a:r>
              <a:rPr lang="en-US" altLang="zh-TW" sz="1600" b="1" dirty="0"/>
              <a:t>-</a:t>
            </a:r>
            <a:r>
              <a:rPr lang="el-GR" altLang="zh-TW" sz="1600" b="1" dirty="0"/>
              <a:t>α</a:t>
            </a:r>
            <a:r>
              <a:rPr lang="en-US" altLang="zh-TW" sz="1600" b="1" dirty="0"/>
              <a:t>PEG mice</a:t>
            </a:r>
            <a:endParaRPr lang="zh-TW" altLang="en-US" sz="1600" b="1" dirty="0"/>
          </a:p>
        </p:txBody>
      </p:sp>
      <p:sp>
        <p:nvSpPr>
          <p:cNvPr id="121" name="矩形圖說文字 120"/>
          <p:cNvSpPr/>
          <p:nvPr/>
        </p:nvSpPr>
        <p:spPr>
          <a:xfrm>
            <a:off x="4936168" y="1731790"/>
            <a:ext cx="1143583" cy="1000136"/>
          </a:xfrm>
          <a:prstGeom prst="wedgeRectCallout">
            <a:avLst>
              <a:gd name="adj1" fmla="val 15409"/>
              <a:gd name="adj2" fmla="val 77435"/>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2" name="文字方塊 121"/>
          <p:cNvSpPr txBox="1"/>
          <p:nvPr/>
        </p:nvSpPr>
        <p:spPr>
          <a:xfrm>
            <a:off x="5316472" y="2050459"/>
            <a:ext cx="843501" cy="261610"/>
          </a:xfrm>
          <a:prstGeom prst="rect">
            <a:avLst/>
          </a:prstGeom>
          <a:noFill/>
        </p:spPr>
        <p:txBody>
          <a:bodyPr wrap="none" rtlCol="0">
            <a:spAutoFit/>
          </a:bodyPr>
          <a:lstStyle/>
          <a:p>
            <a:r>
              <a:rPr lang="en-US" altLang="zh-TW" sz="1100" dirty="0"/>
              <a:t>(transgene)</a:t>
            </a:r>
            <a:endParaRPr lang="zh-TW" altLang="en-US" sz="1100" dirty="0"/>
          </a:p>
        </p:txBody>
      </p:sp>
      <p:sp>
        <p:nvSpPr>
          <p:cNvPr id="123" name="文字方塊 122"/>
          <p:cNvSpPr txBox="1"/>
          <p:nvPr/>
        </p:nvSpPr>
        <p:spPr>
          <a:xfrm>
            <a:off x="5409407" y="1778052"/>
            <a:ext cx="614079" cy="369332"/>
          </a:xfrm>
          <a:prstGeom prst="rect">
            <a:avLst/>
          </a:prstGeom>
          <a:noFill/>
        </p:spPr>
        <p:txBody>
          <a:bodyPr wrap="none" rtlCol="0">
            <a:spAutoFit/>
          </a:bodyPr>
          <a:lstStyle/>
          <a:p>
            <a:r>
              <a:rPr lang="en-US" altLang="zh-TW" b="1" dirty="0" err="1"/>
              <a:t>Tg</a:t>
            </a:r>
            <a:r>
              <a:rPr lang="en-US" altLang="zh-TW" b="1" dirty="0"/>
              <a:t>/0</a:t>
            </a:r>
            <a:endParaRPr lang="zh-TW" altLang="en-US" b="1" dirty="0"/>
          </a:p>
        </p:txBody>
      </p:sp>
      <p:grpSp>
        <p:nvGrpSpPr>
          <p:cNvPr id="250" name="群組 123"/>
          <p:cNvGrpSpPr/>
          <p:nvPr/>
        </p:nvGrpSpPr>
        <p:grpSpPr>
          <a:xfrm>
            <a:off x="5062020" y="1841246"/>
            <a:ext cx="287539" cy="638267"/>
            <a:chOff x="2916546" y="3514236"/>
            <a:chExt cx="579942" cy="1287333"/>
          </a:xfrm>
        </p:grpSpPr>
        <p:grpSp>
          <p:nvGrpSpPr>
            <p:cNvPr id="251" name="群組 124"/>
            <p:cNvGrpSpPr/>
            <p:nvPr/>
          </p:nvGrpSpPr>
          <p:grpSpPr>
            <a:xfrm>
              <a:off x="2916546" y="3514236"/>
              <a:ext cx="223533" cy="1287333"/>
              <a:chOff x="2916546" y="3514236"/>
              <a:chExt cx="223533" cy="1287333"/>
            </a:xfrm>
          </p:grpSpPr>
          <p:grpSp>
            <p:nvGrpSpPr>
              <p:cNvPr id="252" name="群組 130"/>
              <p:cNvGrpSpPr/>
              <p:nvPr/>
            </p:nvGrpSpPr>
            <p:grpSpPr>
              <a:xfrm>
                <a:off x="2916546" y="3514236"/>
                <a:ext cx="223533" cy="1287333"/>
                <a:chOff x="3094300" y="3427525"/>
                <a:chExt cx="223533" cy="1287333"/>
              </a:xfrm>
              <a:solidFill>
                <a:schemeClr val="accent1">
                  <a:lumMod val="75000"/>
                </a:schemeClr>
              </a:solidFill>
            </p:grpSpPr>
            <p:sp>
              <p:nvSpPr>
                <p:cNvPr id="133" name="橢圓 132"/>
                <p:cNvSpPr/>
                <p:nvPr/>
              </p:nvSpPr>
              <p:spPr>
                <a:xfrm rot="21205785">
                  <a:off x="3101809" y="3427525"/>
                  <a:ext cx="216024" cy="705700"/>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4" name="橢圓 133"/>
                <p:cNvSpPr/>
                <p:nvPr/>
              </p:nvSpPr>
              <p:spPr>
                <a:xfrm rot="540846">
                  <a:off x="3094300" y="4014066"/>
                  <a:ext cx="214177" cy="700792"/>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32" name="橢圓 131"/>
              <p:cNvSpPr/>
              <p:nvPr/>
            </p:nvSpPr>
            <p:spPr>
              <a:xfrm>
                <a:off x="3018106" y="4062785"/>
                <a:ext cx="90000" cy="144016"/>
              </a:xfrm>
              <a:prstGeom prst="ellipse">
                <a:avLst/>
              </a:prstGeom>
              <a:solidFill>
                <a:schemeClr val="accent1">
                  <a:lumMod val="75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53" name="群組 125"/>
            <p:cNvGrpSpPr/>
            <p:nvPr/>
          </p:nvGrpSpPr>
          <p:grpSpPr>
            <a:xfrm>
              <a:off x="3236651" y="3576615"/>
              <a:ext cx="259837" cy="1153261"/>
              <a:chOff x="3115919" y="3489153"/>
              <a:chExt cx="259837" cy="1153261"/>
            </a:xfrm>
            <a:solidFill>
              <a:schemeClr val="tx2">
                <a:lumMod val="40000"/>
                <a:lumOff val="60000"/>
              </a:schemeClr>
            </a:solidFill>
          </p:grpSpPr>
          <p:sp>
            <p:nvSpPr>
              <p:cNvPr id="128" name="橢圓 127"/>
              <p:cNvSpPr/>
              <p:nvPr/>
            </p:nvSpPr>
            <p:spPr>
              <a:xfrm rot="786598">
                <a:off x="3115919" y="3489153"/>
                <a:ext cx="199734" cy="653533"/>
              </a:xfrm>
              <a:prstGeom prst="ellipse">
                <a:avLst/>
              </a:prstGeom>
              <a:solidFill>
                <a:srgbClr val="37609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9" name="橢圓 128"/>
              <p:cNvSpPr/>
              <p:nvPr/>
            </p:nvSpPr>
            <p:spPr>
              <a:xfrm rot="20119068">
                <a:off x="3186012" y="4022782"/>
                <a:ext cx="189744" cy="619632"/>
              </a:xfrm>
              <a:prstGeom prst="ellipse">
                <a:avLst/>
              </a:prstGeom>
              <a:solidFill>
                <a:srgbClr val="37609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0" name="橢圓 129"/>
              <p:cNvSpPr/>
              <p:nvPr/>
            </p:nvSpPr>
            <p:spPr>
              <a:xfrm rot="20809674">
                <a:off x="3133426" y="4007907"/>
                <a:ext cx="72609" cy="144016"/>
              </a:xfrm>
              <a:prstGeom prst="ellipse">
                <a:avLst/>
              </a:prstGeom>
              <a:solidFill>
                <a:srgbClr val="376092"/>
              </a:solidFill>
              <a:ln w="19050">
                <a:solidFill>
                  <a:srgbClr val="3760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27" name="矩形 126"/>
            <p:cNvSpPr/>
            <p:nvPr/>
          </p:nvSpPr>
          <p:spPr>
            <a:xfrm rot="20627141">
              <a:off x="2926921" y="3719823"/>
              <a:ext cx="174518" cy="72609"/>
            </a:xfrm>
            <a:prstGeom prst="rect">
              <a:avLst/>
            </a:prstGeom>
            <a:solidFill>
              <a:schemeClr val="accent2">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35" name="文字方塊 134"/>
          <p:cNvSpPr txBox="1"/>
          <p:nvPr/>
        </p:nvSpPr>
        <p:spPr>
          <a:xfrm>
            <a:off x="4936168" y="2433414"/>
            <a:ext cx="1143583" cy="307777"/>
          </a:xfrm>
          <a:prstGeom prst="rect">
            <a:avLst/>
          </a:prstGeom>
          <a:noFill/>
        </p:spPr>
        <p:txBody>
          <a:bodyPr wrap="none" rtlCol="0">
            <a:spAutoFit/>
          </a:bodyPr>
          <a:lstStyle/>
          <a:p>
            <a:r>
              <a:rPr lang="en-US" altLang="zh-TW" sz="1400" dirty="0"/>
              <a:t>chromosome</a:t>
            </a:r>
            <a:endParaRPr lang="zh-TW" altLang="en-US" sz="1400" dirty="0"/>
          </a:p>
        </p:txBody>
      </p:sp>
      <p:grpSp>
        <p:nvGrpSpPr>
          <p:cNvPr id="254" name="群組 135"/>
          <p:cNvGrpSpPr/>
          <p:nvPr/>
        </p:nvGrpSpPr>
        <p:grpSpPr>
          <a:xfrm>
            <a:off x="7070649" y="2780101"/>
            <a:ext cx="1491807" cy="662644"/>
            <a:chOff x="645253" y="1641148"/>
            <a:chExt cx="3599892" cy="1728192"/>
          </a:xfrm>
        </p:grpSpPr>
        <p:pic>
          <p:nvPicPr>
            <p:cNvPr id="137" name="Picture 2"/>
            <p:cNvPicPr>
              <a:picLocks noChangeAspect="1" noChangeArrowheads="1"/>
            </p:cNvPicPr>
            <p:nvPr/>
          </p:nvPicPr>
          <p:blipFill>
            <a:blip r:embed="rId2" cstate="print"/>
            <a:srcRect l="6842" t="38503" r="21321"/>
            <a:stretch>
              <a:fillRect/>
            </a:stretch>
          </p:blipFill>
          <p:spPr bwMode="auto">
            <a:xfrm>
              <a:off x="645253" y="1641148"/>
              <a:ext cx="3599892" cy="1728192"/>
            </a:xfrm>
            <a:prstGeom prst="rect">
              <a:avLst/>
            </a:prstGeom>
            <a:noFill/>
            <a:ln w="9525">
              <a:noFill/>
              <a:miter lim="800000"/>
              <a:headEnd/>
              <a:tailEnd/>
            </a:ln>
          </p:spPr>
        </p:pic>
        <p:sp>
          <p:nvSpPr>
            <p:cNvPr id="138" name="矩形 137"/>
            <p:cNvSpPr/>
            <p:nvPr/>
          </p:nvSpPr>
          <p:spPr>
            <a:xfrm>
              <a:off x="1835696" y="2105134"/>
              <a:ext cx="857117" cy="734400"/>
            </a:xfrm>
            <a:prstGeom prst="rect">
              <a:avLst/>
            </a:prstGeom>
            <a:solidFill>
              <a:srgbClr val="CBCBCB"/>
            </a:solidFill>
            <a:ln w="6350">
              <a:solidFill>
                <a:srgbClr val="CBC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39" name="文字方塊 138"/>
          <p:cNvSpPr txBox="1"/>
          <p:nvPr/>
        </p:nvSpPr>
        <p:spPr>
          <a:xfrm>
            <a:off x="6951357" y="3467637"/>
            <a:ext cx="2007473" cy="338554"/>
          </a:xfrm>
          <a:prstGeom prst="rect">
            <a:avLst/>
          </a:prstGeom>
          <a:noFill/>
        </p:spPr>
        <p:txBody>
          <a:bodyPr wrap="none" rtlCol="0">
            <a:spAutoFit/>
          </a:bodyPr>
          <a:lstStyle/>
          <a:p>
            <a:r>
              <a:rPr lang="en-US" altLang="zh-TW" sz="1600" b="1" dirty="0"/>
              <a:t>NOD/</a:t>
            </a:r>
            <a:r>
              <a:rPr lang="en-US" altLang="zh-TW" sz="1600" b="1" dirty="0" err="1"/>
              <a:t>pIns</a:t>
            </a:r>
            <a:r>
              <a:rPr lang="en-US" altLang="zh-TW" sz="1600" b="1" dirty="0"/>
              <a:t>-</a:t>
            </a:r>
            <a:r>
              <a:rPr lang="el-GR" altLang="zh-TW" sz="1600" b="1" dirty="0"/>
              <a:t>α</a:t>
            </a:r>
            <a:r>
              <a:rPr lang="en-US" altLang="zh-TW" sz="1600" b="1" dirty="0"/>
              <a:t>PEG mice</a:t>
            </a:r>
            <a:endParaRPr lang="zh-TW" altLang="en-US" sz="1600" b="1" dirty="0"/>
          </a:p>
        </p:txBody>
      </p:sp>
      <p:sp>
        <p:nvSpPr>
          <p:cNvPr id="140" name="矩形圖說文字 139"/>
          <p:cNvSpPr/>
          <p:nvPr/>
        </p:nvSpPr>
        <p:spPr>
          <a:xfrm>
            <a:off x="7070649" y="1722525"/>
            <a:ext cx="1143583" cy="1000136"/>
          </a:xfrm>
          <a:prstGeom prst="wedgeRectCallout">
            <a:avLst>
              <a:gd name="adj1" fmla="val 15409"/>
              <a:gd name="adj2" fmla="val 77435"/>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1" name="文字方塊 140"/>
          <p:cNvSpPr txBox="1"/>
          <p:nvPr/>
        </p:nvSpPr>
        <p:spPr>
          <a:xfrm>
            <a:off x="7450953" y="2041194"/>
            <a:ext cx="843501" cy="261610"/>
          </a:xfrm>
          <a:prstGeom prst="rect">
            <a:avLst/>
          </a:prstGeom>
          <a:noFill/>
        </p:spPr>
        <p:txBody>
          <a:bodyPr wrap="none" rtlCol="0">
            <a:spAutoFit/>
          </a:bodyPr>
          <a:lstStyle/>
          <a:p>
            <a:r>
              <a:rPr lang="en-US" altLang="zh-TW" sz="1100" dirty="0"/>
              <a:t>(transgene)</a:t>
            </a:r>
            <a:endParaRPr lang="zh-TW" altLang="en-US" sz="1100" dirty="0"/>
          </a:p>
        </p:txBody>
      </p:sp>
      <p:sp>
        <p:nvSpPr>
          <p:cNvPr id="142" name="文字方塊 141"/>
          <p:cNvSpPr txBox="1"/>
          <p:nvPr/>
        </p:nvSpPr>
        <p:spPr>
          <a:xfrm>
            <a:off x="7543888" y="1768787"/>
            <a:ext cx="614079" cy="369332"/>
          </a:xfrm>
          <a:prstGeom prst="rect">
            <a:avLst/>
          </a:prstGeom>
          <a:noFill/>
        </p:spPr>
        <p:txBody>
          <a:bodyPr wrap="none" rtlCol="0">
            <a:spAutoFit/>
          </a:bodyPr>
          <a:lstStyle/>
          <a:p>
            <a:r>
              <a:rPr lang="en-US" altLang="zh-TW" b="1" dirty="0" err="1"/>
              <a:t>Tg</a:t>
            </a:r>
            <a:r>
              <a:rPr lang="en-US" altLang="zh-TW" b="1" dirty="0"/>
              <a:t>/0</a:t>
            </a:r>
            <a:endParaRPr lang="zh-TW" altLang="en-US" b="1" dirty="0"/>
          </a:p>
        </p:txBody>
      </p:sp>
      <p:grpSp>
        <p:nvGrpSpPr>
          <p:cNvPr id="255" name="群組 142"/>
          <p:cNvGrpSpPr/>
          <p:nvPr/>
        </p:nvGrpSpPr>
        <p:grpSpPr>
          <a:xfrm>
            <a:off x="7196501" y="1831981"/>
            <a:ext cx="287539" cy="638267"/>
            <a:chOff x="2916546" y="3514236"/>
            <a:chExt cx="579942" cy="1287333"/>
          </a:xfrm>
        </p:grpSpPr>
        <p:grpSp>
          <p:nvGrpSpPr>
            <p:cNvPr id="36" name="群組 143"/>
            <p:cNvGrpSpPr/>
            <p:nvPr/>
          </p:nvGrpSpPr>
          <p:grpSpPr>
            <a:xfrm>
              <a:off x="2916546" y="3514236"/>
              <a:ext cx="223533" cy="1287333"/>
              <a:chOff x="2916546" y="3514236"/>
              <a:chExt cx="223533" cy="1287333"/>
            </a:xfrm>
          </p:grpSpPr>
          <p:grpSp>
            <p:nvGrpSpPr>
              <p:cNvPr id="41" name="群組 149"/>
              <p:cNvGrpSpPr/>
              <p:nvPr/>
            </p:nvGrpSpPr>
            <p:grpSpPr>
              <a:xfrm>
                <a:off x="2916546" y="3514236"/>
                <a:ext cx="223533" cy="1287333"/>
                <a:chOff x="3094300" y="3427525"/>
                <a:chExt cx="223533" cy="1287333"/>
              </a:xfrm>
              <a:solidFill>
                <a:schemeClr val="accent1">
                  <a:lumMod val="75000"/>
                </a:schemeClr>
              </a:solidFill>
            </p:grpSpPr>
            <p:sp>
              <p:nvSpPr>
                <p:cNvPr id="152" name="橢圓 151"/>
                <p:cNvSpPr/>
                <p:nvPr/>
              </p:nvSpPr>
              <p:spPr>
                <a:xfrm rot="21205785">
                  <a:off x="3101809" y="3427525"/>
                  <a:ext cx="216024" cy="705700"/>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3" name="橢圓 152"/>
                <p:cNvSpPr/>
                <p:nvPr/>
              </p:nvSpPr>
              <p:spPr>
                <a:xfrm rot="540846">
                  <a:off x="3094300" y="4014066"/>
                  <a:ext cx="214177" cy="700792"/>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51" name="橢圓 150"/>
              <p:cNvSpPr/>
              <p:nvPr/>
            </p:nvSpPr>
            <p:spPr>
              <a:xfrm>
                <a:off x="3018106" y="4062785"/>
                <a:ext cx="90000" cy="144016"/>
              </a:xfrm>
              <a:prstGeom prst="ellipse">
                <a:avLst/>
              </a:prstGeom>
              <a:solidFill>
                <a:schemeClr val="accent1">
                  <a:lumMod val="75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2" name="群組 144"/>
            <p:cNvGrpSpPr/>
            <p:nvPr/>
          </p:nvGrpSpPr>
          <p:grpSpPr>
            <a:xfrm>
              <a:off x="3236651" y="3576615"/>
              <a:ext cx="259837" cy="1153261"/>
              <a:chOff x="3115919" y="3489153"/>
              <a:chExt cx="259837" cy="1153261"/>
            </a:xfrm>
            <a:solidFill>
              <a:schemeClr val="tx2">
                <a:lumMod val="40000"/>
                <a:lumOff val="60000"/>
              </a:schemeClr>
            </a:solidFill>
          </p:grpSpPr>
          <p:sp>
            <p:nvSpPr>
              <p:cNvPr id="147" name="橢圓 146"/>
              <p:cNvSpPr/>
              <p:nvPr/>
            </p:nvSpPr>
            <p:spPr>
              <a:xfrm rot="786598">
                <a:off x="3115919" y="3489153"/>
                <a:ext cx="199734" cy="653533"/>
              </a:xfrm>
              <a:prstGeom prst="ellipse">
                <a:avLst/>
              </a:prstGeom>
              <a:solidFill>
                <a:srgbClr val="37609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8" name="橢圓 147"/>
              <p:cNvSpPr/>
              <p:nvPr/>
            </p:nvSpPr>
            <p:spPr>
              <a:xfrm rot="20119068">
                <a:off x="3186012" y="4022782"/>
                <a:ext cx="189744" cy="619632"/>
              </a:xfrm>
              <a:prstGeom prst="ellipse">
                <a:avLst/>
              </a:prstGeom>
              <a:solidFill>
                <a:srgbClr val="37609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9" name="橢圓 148"/>
              <p:cNvSpPr/>
              <p:nvPr/>
            </p:nvSpPr>
            <p:spPr>
              <a:xfrm rot="20809674">
                <a:off x="3133426" y="4007907"/>
                <a:ext cx="72609" cy="144016"/>
              </a:xfrm>
              <a:prstGeom prst="ellipse">
                <a:avLst/>
              </a:prstGeom>
              <a:solidFill>
                <a:srgbClr val="376092"/>
              </a:solidFill>
              <a:ln w="19050">
                <a:solidFill>
                  <a:srgbClr val="3760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46" name="矩形 145"/>
            <p:cNvSpPr/>
            <p:nvPr/>
          </p:nvSpPr>
          <p:spPr>
            <a:xfrm rot="20627141">
              <a:off x="2926921" y="3719823"/>
              <a:ext cx="174518" cy="72609"/>
            </a:xfrm>
            <a:prstGeom prst="rect">
              <a:avLst/>
            </a:prstGeom>
            <a:solidFill>
              <a:schemeClr val="accent2">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54" name="文字方塊 153"/>
          <p:cNvSpPr txBox="1"/>
          <p:nvPr/>
        </p:nvSpPr>
        <p:spPr>
          <a:xfrm>
            <a:off x="7070649" y="2424149"/>
            <a:ext cx="1143583" cy="307777"/>
          </a:xfrm>
          <a:prstGeom prst="rect">
            <a:avLst/>
          </a:prstGeom>
          <a:noFill/>
        </p:spPr>
        <p:txBody>
          <a:bodyPr wrap="none" rtlCol="0">
            <a:spAutoFit/>
          </a:bodyPr>
          <a:lstStyle/>
          <a:p>
            <a:r>
              <a:rPr lang="en-US" altLang="zh-TW" sz="1400" dirty="0"/>
              <a:t>chromosome</a:t>
            </a:r>
            <a:endParaRPr lang="zh-TW" altLang="en-US" sz="1400" dirty="0"/>
          </a:p>
        </p:txBody>
      </p:sp>
      <p:sp>
        <p:nvSpPr>
          <p:cNvPr id="180" name="向下箭號 179"/>
          <p:cNvSpPr/>
          <p:nvPr/>
        </p:nvSpPr>
        <p:spPr>
          <a:xfrm>
            <a:off x="6510404" y="3963359"/>
            <a:ext cx="232748" cy="467519"/>
          </a:xfrm>
          <a:prstGeom prst="down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1" name="乘號 180"/>
          <p:cNvSpPr/>
          <p:nvPr/>
        </p:nvSpPr>
        <p:spPr>
          <a:xfrm>
            <a:off x="6611404" y="3047937"/>
            <a:ext cx="345311" cy="410025"/>
          </a:xfrm>
          <a:prstGeom prst="mathMultiply">
            <a:avLst>
              <a:gd name="adj1" fmla="val 17863"/>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2" name="文字方塊 181"/>
          <p:cNvSpPr txBox="1"/>
          <p:nvPr/>
        </p:nvSpPr>
        <p:spPr>
          <a:xfrm>
            <a:off x="1602854" y="1245840"/>
            <a:ext cx="1534587" cy="369332"/>
          </a:xfrm>
          <a:prstGeom prst="rect">
            <a:avLst/>
          </a:prstGeom>
          <a:solidFill>
            <a:schemeClr val="bg1">
              <a:lumMod val="85000"/>
            </a:schemeClr>
          </a:solidFill>
        </p:spPr>
        <p:txBody>
          <a:bodyPr wrap="none" rtlCol="0">
            <a:spAutoFit/>
          </a:bodyPr>
          <a:lstStyle/>
          <a:p>
            <a:r>
              <a:rPr lang="en-US" altLang="zh-TW" b="1" dirty="0" smtClean="0">
                <a:solidFill>
                  <a:srgbClr val="0000FF"/>
                </a:solidFill>
              </a:rPr>
              <a:t>0/0 </a:t>
            </a:r>
            <a:r>
              <a:rPr lang="en-US" altLang="zh-TW" b="1" dirty="0" smtClean="0"/>
              <a:t>cross </a:t>
            </a:r>
            <a:r>
              <a:rPr lang="en-US" altLang="zh-TW" b="1" dirty="0" err="1" smtClean="0">
                <a:solidFill>
                  <a:srgbClr val="FF0000"/>
                </a:solidFill>
              </a:rPr>
              <a:t>Tg</a:t>
            </a:r>
            <a:r>
              <a:rPr lang="en-US" altLang="zh-TW" b="1" dirty="0" smtClean="0">
                <a:solidFill>
                  <a:srgbClr val="FF0000"/>
                </a:solidFill>
              </a:rPr>
              <a:t>/0</a:t>
            </a:r>
            <a:endParaRPr lang="zh-TW" altLang="en-US" b="1" dirty="0">
              <a:solidFill>
                <a:srgbClr val="FF0000"/>
              </a:solidFill>
            </a:endParaRPr>
          </a:p>
        </p:txBody>
      </p:sp>
      <p:sp>
        <p:nvSpPr>
          <p:cNvPr id="183" name="文字方塊 182"/>
          <p:cNvSpPr txBox="1"/>
          <p:nvPr/>
        </p:nvSpPr>
        <p:spPr>
          <a:xfrm>
            <a:off x="5757937" y="1193478"/>
            <a:ext cx="1630575" cy="369332"/>
          </a:xfrm>
          <a:prstGeom prst="rect">
            <a:avLst/>
          </a:prstGeom>
          <a:solidFill>
            <a:schemeClr val="bg1">
              <a:lumMod val="85000"/>
            </a:schemeClr>
          </a:solidFill>
        </p:spPr>
        <p:txBody>
          <a:bodyPr wrap="none" rtlCol="0">
            <a:spAutoFit/>
          </a:bodyPr>
          <a:lstStyle/>
          <a:p>
            <a:r>
              <a:rPr lang="en-US" altLang="zh-TW" b="1" dirty="0" err="1" smtClean="0">
                <a:solidFill>
                  <a:srgbClr val="FF0000"/>
                </a:solidFill>
              </a:rPr>
              <a:t>Tg</a:t>
            </a:r>
            <a:r>
              <a:rPr lang="en-US" altLang="zh-TW" b="1" dirty="0" smtClean="0">
                <a:solidFill>
                  <a:srgbClr val="FF0000"/>
                </a:solidFill>
              </a:rPr>
              <a:t>/0</a:t>
            </a:r>
            <a:r>
              <a:rPr lang="en-US" altLang="zh-TW" b="1" dirty="0" smtClean="0"/>
              <a:t> cross </a:t>
            </a:r>
            <a:r>
              <a:rPr lang="en-US" altLang="zh-TW" b="1" dirty="0" err="1" smtClean="0">
                <a:solidFill>
                  <a:srgbClr val="FF0000"/>
                </a:solidFill>
              </a:rPr>
              <a:t>Tg</a:t>
            </a:r>
            <a:r>
              <a:rPr lang="en-US" altLang="zh-TW" b="1" dirty="0" smtClean="0">
                <a:solidFill>
                  <a:srgbClr val="FF0000"/>
                </a:solidFill>
              </a:rPr>
              <a:t>/0</a:t>
            </a:r>
            <a:endParaRPr lang="zh-TW" altLang="en-US" b="1" dirty="0">
              <a:solidFill>
                <a:srgbClr val="FF0000"/>
              </a:solidFill>
            </a:endParaRPr>
          </a:p>
        </p:txBody>
      </p:sp>
      <p:grpSp>
        <p:nvGrpSpPr>
          <p:cNvPr id="43" name="群組 183"/>
          <p:cNvGrpSpPr/>
          <p:nvPr/>
        </p:nvGrpSpPr>
        <p:grpSpPr>
          <a:xfrm>
            <a:off x="6397841" y="4799756"/>
            <a:ext cx="287539" cy="638267"/>
            <a:chOff x="2916546" y="3514236"/>
            <a:chExt cx="579942" cy="1287333"/>
          </a:xfrm>
        </p:grpSpPr>
        <p:grpSp>
          <p:nvGrpSpPr>
            <p:cNvPr id="44" name="群組 184"/>
            <p:cNvGrpSpPr/>
            <p:nvPr/>
          </p:nvGrpSpPr>
          <p:grpSpPr>
            <a:xfrm>
              <a:off x="2916546" y="3514236"/>
              <a:ext cx="223533" cy="1287333"/>
              <a:chOff x="2916546" y="3514236"/>
              <a:chExt cx="223533" cy="1287333"/>
            </a:xfrm>
          </p:grpSpPr>
          <p:grpSp>
            <p:nvGrpSpPr>
              <p:cNvPr id="45" name="群組 190"/>
              <p:cNvGrpSpPr/>
              <p:nvPr/>
            </p:nvGrpSpPr>
            <p:grpSpPr>
              <a:xfrm>
                <a:off x="2916546" y="3514236"/>
                <a:ext cx="223533" cy="1287333"/>
                <a:chOff x="3094300" y="3427525"/>
                <a:chExt cx="223533" cy="1287333"/>
              </a:xfrm>
              <a:solidFill>
                <a:schemeClr val="accent1">
                  <a:lumMod val="75000"/>
                </a:schemeClr>
              </a:solidFill>
            </p:grpSpPr>
            <p:sp>
              <p:nvSpPr>
                <p:cNvPr id="193" name="橢圓 192"/>
                <p:cNvSpPr/>
                <p:nvPr/>
              </p:nvSpPr>
              <p:spPr>
                <a:xfrm rot="21205785">
                  <a:off x="3101809" y="3427525"/>
                  <a:ext cx="216024" cy="705700"/>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4" name="橢圓 193"/>
                <p:cNvSpPr/>
                <p:nvPr/>
              </p:nvSpPr>
              <p:spPr>
                <a:xfrm rot="540846">
                  <a:off x="3094300" y="4014066"/>
                  <a:ext cx="214177" cy="700792"/>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92" name="橢圓 191"/>
              <p:cNvSpPr/>
              <p:nvPr/>
            </p:nvSpPr>
            <p:spPr>
              <a:xfrm>
                <a:off x="3018106" y="4062785"/>
                <a:ext cx="90000" cy="144016"/>
              </a:xfrm>
              <a:prstGeom prst="ellipse">
                <a:avLst/>
              </a:prstGeom>
              <a:solidFill>
                <a:schemeClr val="accent1">
                  <a:lumMod val="75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6" name="群組 185"/>
            <p:cNvGrpSpPr/>
            <p:nvPr/>
          </p:nvGrpSpPr>
          <p:grpSpPr>
            <a:xfrm>
              <a:off x="3236651" y="3576615"/>
              <a:ext cx="259837" cy="1153261"/>
              <a:chOff x="3115919" y="3489153"/>
              <a:chExt cx="259837" cy="1153261"/>
            </a:xfrm>
            <a:solidFill>
              <a:schemeClr val="tx2">
                <a:lumMod val="40000"/>
                <a:lumOff val="60000"/>
              </a:schemeClr>
            </a:solidFill>
          </p:grpSpPr>
          <p:sp>
            <p:nvSpPr>
              <p:cNvPr id="188" name="橢圓 187"/>
              <p:cNvSpPr/>
              <p:nvPr/>
            </p:nvSpPr>
            <p:spPr>
              <a:xfrm rot="786598">
                <a:off x="3115919" y="3489153"/>
                <a:ext cx="199734" cy="653533"/>
              </a:xfrm>
              <a:prstGeom prst="ellipse">
                <a:avLst/>
              </a:prstGeom>
              <a:solidFill>
                <a:srgbClr val="37609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9" name="橢圓 188"/>
              <p:cNvSpPr/>
              <p:nvPr/>
            </p:nvSpPr>
            <p:spPr>
              <a:xfrm rot="20119068">
                <a:off x="3186012" y="4022782"/>
                <a:ext cx="189744" cy="619632"/>
              </a:xfrm>
              <a:prstGeom prst="ellipse">
                <a:avLst/>
              </a:prstGeom>
              <a:solidFill>
                <a:srgbClr val="37609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0" name="橢圓 189"/>
              <p:cNvSpPr/>
              <p:nvPr/>
            </p:nvSpPr>
            <p:spPr>
              <a:xfrm rot="20809674">
                <a:off x="3133426" y="4007907"/>
                <a:ext cx="72609" cy="144016"/>
              </a:xfrm>
              <a:prstGeom prst="ellipse">
                <a:avLst/>
              </a:prstGeom>
              <a:solidFill>
                <a:srgbClr val="376092"/>
              </a:solidFill>
              <a:ln w="19050">
                <a:solidFill>
                  <a:srgbClr val="3760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87" name="矩形 186"/>
            <p:cNvSpPr/>
            <p:nvPr/>
          </p:nvSpPr>
          <p:spPr>
            <a:xfrm rot="20627141">
              <a:off x="2926921" y="3719823"/>
              <a:ext cx="174518" cy="72609"/>
            </a:xfrm>
            <a:prstGeom prst="rect">
              <a:avLst/>
            </a:prstGeom>
            <a:solidFill>
              <a:schemeClr val="accent2">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7" name="群組 194"/>
          <p:cNvGrpSpPr/>
          <p:nvPr/>
        </p:nvGrpSpPr>
        <p:grpSpPr>
          <a:xfrm>
            <a:off x="6978865" y="4789805"/>
            <a:ext cx="287539" cy="638267"/>
            <a:chOff x="2916546" y="3514236"/>
            <a:chExt cx="579942" cy="1287333"/>
          </a:xfrm>
        </p:grpSpPr>
        <p:grpSp>
          <p:nvGrpSpPr>
            <p:cNvPr id="48" name="群組 195"/>
            <p:cNvGrpSpPr/>
            <p:nvPr/>
          </p:nvGrpSpPr>
          <p:grpSpPr>
            <a:xfrm>
              <a:off x="2916546" y="3514236"/>
              <a:ext cx="223533" cy="1287333"/>
              <a:chOff x="2916546" y="3514236"/>
              <a:chExt cx="223533" cy="1287333"/>
            </a:xfrm>
          </p:grpSpPr>
          <p:grpSp>
            <p:nvGrpSpPr>
              <p:cNvPr id="49" name="群組 201"/>
              <p:cNvGrpSpPr/>
              <p:nvPr/>
            </p:nvGrpSpPr>
            <p:grpSpPr>
              <a:xfrm>
                <a:off x="2916546" y="3514236"/>
                <a:ext cx="223533" cy="1287333"/>
                <a:chOff x="3094300" y="3427525"/>
                <a:chExt cx="223533" cy="1287333"/>
              </a:xfrm>
              <a:solidFill>
                <a:schemeClr val="accent1">
                  <a:lumMod val="75000"/>
                </a:schemeClr>
              </a:solidFill>
            </p:grpSpPr>
            <p:sp>
              <p:nvSpPr>
                <p:cNvPr id="204" name="橢圓 203"/>
                <p:cNvSpPr/>
                <p:nvPr/>
              </p:nvSpPr>
              <p:spPr>
                <a:xfrm rot="21205785">
                  <a:off x="3101809" y="3427525"/>
                  <a:ext cx="216024" cy="705700"/>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5" name="橢圓 204"/>
                <p:cNvSpPr/>
                <p:nvPr/>
              </p:nvSpPr>
              <p:spPr>
                <a:xfrm rot="540846">
                  <a:off x="3094300" y="4014066"/>
                  <a:ext cx="214177" cy="700792"/>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03" name="橢圓 202"/>
              <p:cNvSpPr/>
              <p:nvPr/>
            </p:nvSpPr>
            <p:spPr>
              <a:xfrm>
                <a:off x="3018106" y="4062785"/>
                <a:ext cx="90000" cy="144016"/>
              </a:xfrm>
              <a:prstGeom prst="ellipse">
                <a:avLst/>
              </a:prstGeom>
              <a:solidFill>
                <a:schemeClr val="accent1">
                  <a:lumMod val="75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50" name="群組 196"/>
            <p:cNvGrpSpPr/>
            <p:nvPr/>
          </p:nvGrpSpPr>
          <p:grpSpPr>
            <a:xfrm>
              <a:off x="3236651" y="3576615"/>
              <a:ext cx="259837" cy="1153261"/>
              <a:chOff x="3115919" y="3489153"/>
              <a:chExt cx="259837" cy="1153261"/>
            </a:xfrm>
            <a:solidFill>
              <a:schemeClr val="tx2">
                <a:lumMod val="40000"/>
                <a:lumOff val="60000"/>
              </a:schemeClr>
            </a:solidFill>
          </p:grpSpPr>
          <p:sp>
            <p:nvSpPr>
              <p:cNvPr id="199" name="橢圓 198"/>
              <p:cNvSpPr/>
              <p:nvPr/>
            </p:nvSpPr>
            <p:spPr>
              <a:xfrm rot="786598">
                <a:off x="3115919" y="3489153"/>
                <a:ext cx="199734" cy="653533"/>
              </a:xfrm>
              <a:prstGeom prst="ellipse">
                <a:avLst/>
              </a:prstGeom>
              <a:solidFill>
                <a:srgbClr val="37609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0" name="橢圓 199"/>
              <p:cNvSpPr/>
              <p:nvPr/>
            </p:nvSpPr>
            <p:spPr>
              <a:xfrm rot="20119068">
                <a:off x="3186012" y="4022782"/>
                <a:ext cx="189744" cy="619632"/>
              </a:xfrm>
              <a:prstGeom prst="ellipse">
                <a:avLst/>
              </a:prstGeom>
              <a:solidFill>
                <a:srgbClr val="37609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1" name="橢圓 200"/>
              <p:cNvSpPr/>
              <p:nvPr/>
            </p:nvSpPr>
            <p:spPr>
              <a:xfrm rot="20809674">
                <a:off x="3133426" y="4007907"/>
                <a:ext cx="72609" cy="144016"/>
              </a:xfrm>
              <a:prstGeom prst="ellipse">
                <a:avLst/>
              </a:prstGeom>
              <a:solidFill>
                <a:srgbClr val="376092"/>
              </a:solidFill>
              <a:ln w="19050">
                <a:solidFill>
                  <a:srgbClr val="3760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98" name="矩形 197"/>
            <p:cNvSpPr/>
            <p:nvPr/>
          </p:nvSpPr>
          <p:spPr>
            <a:xfrm rot="20627141">
              <a:off x="2926921" y="3719823"/>
              <a:ext cx="174518" cy="72609"/>
            </a:xfrm>
            <a:prstGeom prst="rect">
              <a:avLst/>
            </a:prstGeom>
            <a:solidFill>
              <a:schemeClr val="accent2">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06" name="文字方塊 205"/>
          <p:cNvSpPr txBox="1"/>
          <p:nvPr/>
        </p:nvSpPr>
        <p:spPr>
          <a:xfrm>
            <a:off x="6831392" y="4423398"/>
            <a:ext cx="614079" cy="369332"/>
          </a:xfrm>
          <a:prstGeom prst="rect">
            <a:avLst/>
          </a:prstGeom>
          <a:noFill/>
        </p:spPr>
        <p:txBody>
          <a:bodyPr wrap="none" rtlCol="0">
            <a:spAutoFit/>
          </a:bodyPr>
          <a:lstStyle/>
          <a:p>
            <a:r>
              <a:rPr lang="en-US" altLang="zh-TW" b="1" dirty="0" err="1"/>
              <a:t>Tg</a:t>
            </a:r>
            <a:r>
              <a:rPr lang="en-US" altLang="zh-TW" b="1" dirty="0"/>
              <a:t>/0</a:t>
            </a:r>
            <a:endParaRPr lang="zh-TW" altLang="en-US" b="1" dirty="0"/>
          </a:p>
        </p:txBody>
      </p:sp>
      <p:sp>
        <p:nvSpPr>
          <p:cNvPr id="207" name="文字方塊 206"/>
          <p:cNvSpPr txBox="1"/>
          <p:nvPr/>
        </p:nvSpPr>
        <p:spPr>
          <a:xfrm>
            <a:off x="6250528" y="4430066"/>
            <a:ext cx="614079" cy="369332"/>
          </a:xfrm>
          <a:prstGeom prst="rect">
            <a:avLst/>
          </a:prstGeom>
          <a:noFill/>
        </p:spPr>
        <p:txBody>
          <a:bodyPr wrap="none" rtlCol="0">
            <a:spAutoFit/>
          </a:bodyPr>
          <a:lstStyle/>
          <a:p>
            <a:r>
              <a:rPr lang="en-US" altLang="zh-TW" b="1" dirty="0" err="1"/>
              <a:t>Tg</a:t>
            </a:r>
            <a:r>
              <a:rPr lang="en-US" altLang="zh-TW" b="1" dirty="0"/>
              <a:t>/0</a:t>
            </a:r>
            <a:endParaRPr lang="zh-TW" altLang="en-US" b="1" dirty="0"/>
          </a:p>
        </p:txBody>
      </p:sp>
      <p:sp>
        <p:nvSpPr>
          <p:cNvPr id="208" name="文字方塊 207"/>
          <p:cNvSpPr txBox="1"/>
          <p:nvPr/>
        </p:nvSpPr>
        <p:spPr>
          <a:xfrm>
            <a:off x="7421158" y="4459105"/>
            <a:ext cx="481222" cy="338554"/>
          </a:xfrm>
          <a:prstGeom prst="rect">
            <a:avLst/>
          </a:prstGeom>
          <a:noFill/>
        </p:spPr>
        <p:txBody>
          <a:bodyPr wrap="none" rtlCol="0">
            <a:spAutoFit/>
          </a:bodyPr>
          <a:lstStyle/>
          <a:p>
            <a:r>
              <a:rPr lang="en-US" altLang="zh-TW" sz="1600" b="1" dirty="0" smtClean="0"/>
              <a:t>0/0</a:t>
            </a:r>
            <a:endParaRPr lang="zh-TW" altLang="en-US" sz="1600" b="1" dirty="0"/>
          </a:p>
        </p:txBody>
      </p:sp>
      <p:grpSp>
        <p:nvGrpSpPr>
          <p:cNvPr id="51" name="群組 208"/>
          <p:cNvGrpSpPr/>
          <p:nvPr/>
        </p:nvGrpSpPr>
        <p:grpSpPr>
          <a:xfrm>
            <a:off x="7527934" y="4779158"/>
            <a:ext cx="287539" cy="638267"/>
            <a:chOff x="2916546" y="3514236"/>
            <a:chExt cx="579942" cy="1287333"/>
          </a:xfrm>
        </p:grpSpPr>
        <p:grpSp>
          <p:nvGrpSpPr>
            <p:cNvPr id="52" name="群組 209"/>
            <p:cNvGrpSpPr/>
            <p:nvPr/>
          </p:nvGrpSpPr>
          <p:grpSpPr>
            <a:xfrm>
              <a:off x="2916546" y="3514236"/>
              <a:ext cx="223533" cy="1287333"/>
              <a:chOff x="2916546" y="3514236"/>
              <a:chExt cx="223533" cy="1287333"/>
            </a:xfrm>
          </p:grpSpPr>
          <p:grpSp>
            <p:nvGrpSpPr>
              <p:cNvPr id="53" name="群組 214"/>
              <p:cNvGrpSpPr/>
              <p:nvPr/>
            </p:nvGrpSpPr>
            <p:grpSpPr>
              <a:xfrm>
                <a:off x="2916546" y="3514236"/>
                <a:ext cx="223533" cy="1287333"/>
                <a:chOff x="3094300" y="3427525"/>
                <a:chExt cx="223533" cy="1287333"/>
              </a:xfrm>
              <a:solidFill>
                <a:schemeClr val="accent1">
                  <a:lumMod val="75000"/>
                </a:schemeClr>
              </a:solidFill>
            </p:grpSpPr>
            <p:sp>
              <p:nvSpPr>
                <p:cNvPr id="217" name="橢圓 216"/>
                <p:cNvSpPr/>
                <p:nvPr/>
              </p:nvSpPr>
              <p:spPr>
                <a:xfrm rot="21205785">
                  <a:off x="3101809" y="3427525"/>
                  <a:ext cx="216024" cy="705700"/>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8" name="橢圓 217"/>
                <p:cNvSpPr/>
                <p:nvPr/>
              </p:nvSpPr>
              <p:spPr>
                <a:xfrm rot="540846">
                  <a:off x="3094300" y="4014066"/>
                  <a:ext cx="214177" cy="700792"/>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16" name="橢圓 215"/>
              <p:cNvSpPr/>
              <p:nvPr/>
            </p:nvSpPr>
            <p:spPr>
              <a:xfrm>
                <a:off x="3018106" y="4062785"/>
                <a:ext cx="90000" cy="144016"/>
              </a:xfrm>
              <a:prstGeom prst="ellipse">
                <a:avLst/>
              </a:prstGeom>
              <a:solidFill>
                <a:schemeClr val="accent1">
                  <a:lumMod val="75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54" name="群組 210"/>
            <p:cNvGrpSpPr/>
            <p:nvPr/>
          </p:nvGrpSpPr>
          <p:grpSpPr>
            <a:xfrm>
              <a:off x="3236651" y="3576615"/>
              <a:ext cx="259837" cy="1153261"/>
              <a:chOff x="3115919" y="3489153"/>
              <a:chExt cx="259837" cy="1153261"/>
            </a:xfrm>
            <a:solidFill>
              <a:schemeClr val="tx2">
                <a:lumMod val="40000"/>
                <a:lumOff val="60000"/>
              </a:schemeClr>
            </a:solidFill>
          </p:grpSpPr>
          <p:sp>
            <p:nvSpPr>
              <p:cNvPr id="212" name="橢圓 211"/>
              <p:cNvSpPr/>
              <p:nvPr/>
            </p:nvSpPr>
            <p:spPr>
              <a:xfrm rot="786598">
                <a:off x="3115919" y="3489153"/>
                <a:ext cx="199734" cy="653533"/>
              </a:xfrm>
              <a:prstGeom prst="ellipse">
                <a:avLst/>
              </a:prstGeom>
              <a:solidFill>
                <a:srgbClr val="37609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3" name="橢圓 212"/>
              <p:cNvSpPr/>
              <p:nvPr/>
            </p:nvSpPr>
            <p:spPr>
              <a:xfrm rot="20119068">
                <a:off x="3186012" y="4022782"/>
                <a:ext cx="189744" cy="619632"/>
              </a:xfrm>
              <a:prstGeom prst="ellipse">
                <a:avLst/>
              </a:prstGeom>
              <a:solidFill>
                <a:srgbClr val="37609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4" name="橢圓 213"/>
              <p:cNvSpPr/>
              <p:nvPr/>
            </p:nvSpPr>
            <p:spPr>
              <a:xfrm rot="20809674">
                <a:off x="3133426" y="4007907"/>
                <a:ext cx="72609" cy="144016"/>
              </a:xfrm>
              <a:prstGeom prst="ellipse">
                <a:avLst/>
              </a:prstGeom>
              <a:solidFill>
                <a:srgbClr val="376092"/>
              </a:solidFill>
              <a:ln w="19050">
                <a:solidFill>
                  <a:srgbClr val="3760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grpSp>
        <p:nvGrpSpPr>
          <p:cNvPr id="55" name="群組 218"/>
          <p:cNvGrpSpPr/>
          <p:nvPr/>
        </p:nvGrpSpPr>
        <p:grpSpPr>
          <a:xfrm>
            <a:off x="5751583" y="4803077"/>
            <a:ext cx="287539" cy="638267"/>
            <a:chOff x="2916546" y="3514236"/>
            <a:chExt cx="579942" cy="1287333"/>
          </a:xfrm>
        </p:grpSpPr>
        <p:grpSp>
          <p:nvGrpSpPr>
            <p:cNvPr id="56" name="群組 219"/>
            <p:cNvGrpSpPr/>
            <p:nvPr/>
          </p:nvGrpSpPr>
          <p:grpSpPr>
            <a:xfrm>
              <a:off x="2916546" y="3514236"/>
              <a:ext cx="223533" cy="1287333"/>
              <a:chOff x="2916546" y="3514236"/>
              <a:chExt cx="223533" cy="1287333"/>
            </a:xfrm>
          </p:grpSpPr>
          <p:grpSp>
            <p:nvGrpSpPr>
              <p:cNvPr id="57" name="群組 225"/>
              <p:cNvGrpSpPr/>
              <p:nvPr/>
            </p:nvGrpSpPr>
            <p:grpSpPr>
              <a:xfrm>
                <a:off x="2916546" y="3514236"/>
                <a:ext cx="223533" cy="1287333"/>
                <a:chOff x="3094300" y="3427525"/>
                <a:chExt cx="223533" cy="1287333"/>
              </a:xfrm>
              <a:solidFill>
                <a:schemeClr val="accent1">
                  <a:lumMod val="75000"/>
                </a:schemeClr>
              </a:solidFill>
            </p:grpSpPr>
            <p:sp>
              <p:nvSpPr>
                <p:cNvPr id="228" name="橢圓 227"/>
                <p:cNvSpPr/>
                <p:nvPr/>
              </p:nvSpPr>
              <p:spPr>
                <a:xfrm rot="21205785">
                  <a:off x="3101809" y="3427525"/>
                  <a:ext cx="216024" cy="705700"/>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9" name="橢圓 228"/>
                <p:cNvSpPr/>
                <p:nvPr/>
              </p:nvSpPr>
              <p:spPr>
                <a:xfrm rot="540846">
                  <a:off x="3094300" y="4014066"/>
                  <a:ext cx="214177" cy="700792"/>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27" name="橢圓 226"/>
              <p:cNvSpPr/>
              <p:nvPr/>
            </p:nvSpPr>
            <p:spPr>
              <a:xfrm>
                <a:off x="3018106" y="4062785"/>
                <a:ext cx="90000" cy="144016"/>
              </a:xfrm>
              <a:prstGeom prst="ellipse">
                <a:avLst/>
              </a:prstGeom>
              <a:solidFill>
                <a:schemeClr val="accent1">
                  <a:lumMod val="75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58" name="群組 220"/>
            <p:cNvGrpSpPr/>
            <p:nvPr/>
          </p:nvGrpSpPr>
          <p:grpSpPr>
            <a:xfrm>
              <a:off x="3236651" y="3576615"/>
              <a:ext cx="259837" cy="1153261"/>
              <a:chOff x="3115919" y="3489153"/>
              <a:chExt cx="259837" cy="1153261"/>
            </a:xfrm>
            <a:solidFill>
              <a:schemeClr val="tx2">
                <a:lumMod val="40000"/>
                <a:lumOff val="60000"/>
              </a:schemeClr>
            </a:solidFill>
          </p:grpSpPr>
          <p:sp>
            <p:nvSpPr>
              <p:cNvPr id="223" name="橢圓 222"/>
              <p:cNvSpPr/>
              <p:nvPr/>
            </p:nvSpPr>
            <p:spPr>
              <a:xfrm rot="786598">
                <a:off x="3115919" y="3489153"/>
                <a:ext cx="199734" cy="653533"/>
              </a:xfrm>
              <a:prstGeom prst="ellipse">
                <a:avLst/>
              </a:prstGeom>
              <a:solidFill>
                <a:srgbClr val="37609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4" name="橢圓 223"/>
              <p:cNvSpPr/>
              <p:nvPr/>
            </p:nvSpPr>
            <p:spPr>
              <a:xfrm rot="20119068">
                <a:off x="3186012" y="4022782"/>
                <a:ext cx="189744" cy="619632"/>
              </a:xfrm>
              <a:prstGeom prst="ellipse">
                <a:avLst/>
              </a:prstGeom>
              <a:solidFill>
                <a:srgbClr val="37609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5" name="橢圓 224"/>
              <p:cNvSpPr/>
              <p:nvPr/>
            </p:nvSpPr>
            <p:spPr>
              <a:xfrm rot="20809674">
                <a:off x="3133426" y="4007907"/>
                <a:ext cx="72609" cy="144016"/>
              </a:xfrm>
              <a:prstGeom prst="ellipse">
                <a:avLst/>
              </a:prstGeom>
              <a:solidFill>
                <a:srgbClr val="376092"/>
              </a:solidFill>
              <a:ln w="19050">
                <a:solidFill>
                  <a:srgbClr val="3760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22" name="矩形 221"/>
            <p:cNvSpPr/>
            <p:nvPr/>
          </p:nvSpPr>
          <p:spPr>
            <a:xfrm rot="20627141">
              <a:off x="2926921" y="3719823"/>
              <a:ext cx="174518" cy="72609"/>
            </a:xfrm>
            <a:prstGeom prst="rect">
              <a:avLst/>
            </a:prstGeom>
            <a:solidFill>
              <a:schemeClr val="accent2">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30" name="矩形 229"/>
          <p:cNvSpPr/>
          <p:nvPr/>
        </p:nvSpPr>
        <p:spPr>
          <a:xfrm rot="882950">
            <a:off x="5919373" y="4962646"/>
            <a:ext cx="86527" cy="36000"/>
          </a:xfrm>
          <a:prstGeom prst="rect">
            <a:avLst/>
          </a:prstGeom>
          <a:solidFill>
            <a:schemeClr val="accent2">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1" name="矩形 230"/>
          <p:cNvSpPr/>
          <p:nvPr/>
        </p:nvSpPr>
        <p:spPr>
          <a:xfrm>
            <a:off x="5515861" y="4432673"/>
            <a:ext cx="703334" cy="369332"/>
          </a:xfrm>
          <a:prstGeom prst="rect">
            <a:avLst/>
          </a:prstGeom>
        </p:spPr>
        <p:txBody>
          <a:bodyPr wrap="none">
            <a:spAutoFit/>
          </a:bodyPr>
          <a:lstStyle/>
          <a:p>
            <a:r>
              <a:rPr lang="en-US" altLang="zh-TW" b="1" dirty="0" err="1" smtClean="0">
                <a:solidFill>
                  <a:srgbClr val="FF0000"/>
                </a:solidFill>
              </a:rPr>
              <a:t>Tg</a:t>
            </a:r>
            <a:r>
              <a:rPr lang="en-US" altLang="zh-TW" b="1" dirty="0" smtClean="0">
                <a:solidFill>
                  <a:srgbClr val="FF0000"/>
                </a:solidFill>
              </a:rPr>
              <a:t>/</a:t>
            </a:r>
            <a:r>
              <a:rPr lang="en-US" altLang="zh-TW" b="1" dirty="0" err="1" smtClean="0">
                <a:solidFill>
                  <a:srgbClr val="FF0000"/>
                </a:solidFill>
              </a:rPr>
              <a:t>Tg</a:t>
            </a:r>
            <a:endParaRPr lang="zh-TW" altLang="en-US" b="1" dirty="0">
              <a:solidFill>
                <a:srgbClr val="FF0000"/>
              </a:solidFill>
            </a:endParaRPr>
          </a:p>
        </p:txBody>
      </p:sp>
      <p:sp>
        <p:nvSpPr>
          <p:cNvPr id="233" name="文字方塊 232"/>
          <p:cNvSpPr txBox="1"/>
          <p:nvPr/>
        </p:nvSpPr>
        <p:spPr>
          <a:xfrm>
            <a:off x="5880233" y="5666906"/>
            <a:ext cx="1548437" cy="646331"/>
          </a:xfrm>
          <a:prstGeom prst="rect">
            <a:avLst/>
          </a:prstGeom>
          <a:noFill/>
        </p:spPr>
        <p:txBody>
          <a:bodyPr wrap="none" rtlCol="0">
            <a:spAutoFit/>
          </a:bodyPr>
          <a:lstStyle/>
          <a:p>
            <a:pPr marL="285750" indent="-285750">
              <a:buFont typeface="Arial" panose="020B0604020202020204" pitchFamily="34" charset="0"/>
              <a:buChar char="•"/>
            </a:pPr>
            <a:r>
              <a:rPr lang="en-US" altLang="zh-TW" b="1" dirty="0" smtClean="0"/>
              <a:t>Complexity</a:t>
            </a:r>
          </a:p>
          <a:p>
            <a:pPr marL="285750" indent="-285750">
              <a:buFont typeface="Arial" panose="020B0604020202020204" pitchFamily="34" charset="0"/>
              <a:buChar char="•"/>
            </a:pPr>
            <a:r>
              <a:rPr lang="en-US" altLang="zh-TW" b="1" dirty="0"/>
              <a:t>Unstable</a:t>
            </a:r>
            <a:endParaRPr lang="zh-TW" altLang="en-US" b="1" dirty="0"/>
          </a:p>
        </p:txBody>
      </p:sp>
    </p:spTree>
    <p:extLst>
      <p:ext uri="{BB962C8B-B14F-4D97-AF65-F5344CB8AC3E}">
        <p14:creationId xmlns="" xmlns:p14="http://schemas.microsoft.com/office/powerpoint/2010/main" val="32840624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685800" y="-486435"/>
            <a:ext cx="7772400" cy="1447800"/>
          </a:xfrm>
        </p:spPr>
        <p:txBody>
          <a:bodyPr/>
          <a:lstStyle/>
          <a:p>
            <a:r>
              <a:rPr lang="en-US" altLang="zh-TW" sz="3600" u="sng" dirty="0">
                <a:latin typeface="Times New Roman" pitchFamily="18" charset="0"/>
                <a:ea typeface="新細明體" pitchFamily="18" charset="-120"/>
                <a:cs typeface="Times New Roman" pitchFamily="18" charset="0"/>
              </a:rPr>
              <a:t>THE PANCREAS: Structure</a:t>
            </a:r>
          </a:p>
        </p:txBody>
      </p:sp>
      <p:sp>
        <p:nvSpPr>
          <p:cNvPr id="82947" name="Rectangle 3"/>
          <p:cNvSpPr>
            <a:spLocks noGrp="1" noChangeArrowheads="1"/>
          </p:cNvSpPr>
          <p:nvPr>
            <p:ph type="body" idx="1"/>
          </p:nvPr>
        </p:nvSpPr>
        <p:spPr>
          <a:xfrm>
            <a:off x="0" y="4194085"/>
            <a:ext cx="9144000" cy="2485510"/>
          </a:xfrm>
        </p:spPr>
        <p:txBody>
          <a:bodyPr/>
          <a:lstStyle/>
          <a:p>
            <a:pPr>
              <a:lnSpc>
                <a:spcPct val="90000"/>
              </a:lnSpc>
              <a:buFontTx/>
              <a:buNone/>
            </a:pPr>
            <a:r>
              <a:rPr lang="en-US" altLang="zh-TW" sz="2800" dirty="0">
                <a:solidFill>
                  <a:schemeClr val="accent1"/>
                </a:solidFill>
                <a:latin typeface="Calisto MT" pitchFamily="18" charset="0"/>
                <a:ea typeface="新細明體" pitchFamily="18" charset="-120"/>
              </a:rPr>
              <a:t>	</a:t>
            </a:r>
            <a:r>
              <a:rPr lang="en-US" altLang="zh-TW" sz="2400" dirty="0" smtClean="0">
                <a:solidFill>
                  <a:srgbClr val="0000CC"/>
                </a:solidFill>
                <a:latin typeface="Times New Roman" pitchFamily="18" charset="0"/>
                <a:ea typeface="新細明體" pitchFamily="18" charset="-120"/>
                <a:cs typeface="Times New Roman" pitchFamily="18" charset="0"/>
              </a:rPr>
              <a:t>Pancreatic islet </a:t>
            </a:r>
            <a:r>
              <a:rPr lang="en-US" altLang="zh-TW" sz="2400" dirty="0">
                <a:latin typeface="Calisto MT" pitchFamily="18" charset="0"/>
                <a:ea typeface="新細明體" pitchFamily="18" charset="-120"/>
              </a:rPr>
              <a:t>contain 3 types of hormone-secreting cells </a:t>
            </a:r>
          </a:p>
          <a:p>
            <a:pPr lvl="1">
              <a:lnSpc>
                <a:spcPct val="90000"/>
              </a:lnSpc>
              <a:buFontTx/>
              <a:buNone/>
            </a:pPr>
            <a:r>
              <a:rPr lang="en-US" altLang="zh-TW" sz="2400" i="1" dirty="0">
                <a:solidFill>
                  <a:srgbClr val="0000FF"/>
                </a:solidFill>
                <a:latin typeface="Calisto MT" pitchFamily="18" charset="0"/>
                <a:ea typeface="新細明體" pitchFamily="18" charset="-120"/>
              </a:rPr>
              <a:t> 			Alpha</a:t>
            </a:r>
            <a:r>
              <a:rPr lang="en-US" altLang="zh-TW" sz="2400" dirty="0">
                <a:solidFill>
                  <a:srgbClr val="0000FF"/>
                </a:solidFill>
                <a:latin typeface="Calisto MT" pitchFamily="18" charset="0"/>
                <a:ea typeface="新細明體" pitchFamily="18" charset="-120"/>
              </a:rPr>
              <a:t> cells</a:t>
            </a:r>
            <a:r>
              <a:rPr lang="en-US" altLang="zh-TW" sz="2400" dirty="0">
                <a:latin typeface="Calisto MT" pitchFamily="18" charset="0"/>
                <a:ea typeface="新細明體" pitchFamily="18" charset="-120"/>
              </a:rPr>
              <a:t> (25%) 	</a:t>
            </a:r>
            <a:r>
              <a:rPr lang="en-US" altLang="zh-TW" sz="2400" i="1" dirty="0">
                <a:solidFill>
                  <a:srgbClr val="FF9900"/>
                </a:solidFill>
                <a:latin typeface="Calisto MT" pitchFamily="18" charset="0"/>
                <a:ea typeface="新細明體" pitchFamily="18" charset="-120"/>
              </a:rPr>
              <a:t>Beta</a:t>
            </a:r>
            <a:r>
              <a:rPr lang="en-US" altLang="zh-TW" sz="2400" dirty="0">
                <a:solidFill>
                  <a:srgbClr val="FF9900"/>
                </a:solidFill>
                <a:latin typeface="Calisto MT" pitchFamily="18" charset="0"/>
                <a:ea typeface="新細明體" pitchFamily="18" charset="-120"/>
              </a:rPr>
              <a:t> cells</a:t>
            </a:r>
            <a:r>
              <a:rPr lang="en-US" altLang="zh-TW" sz="2400" dirty="0">
                <a:latin typeface="Calisto MT" pitchFamily="18" charset="0"/>
                <a:ea typeface="新細明體" pitchFamily="18" charset="-120"/>
              </a:rPr>
              <a:t> (60%) </a:t>
            </a:r>
          </a:p>
          <a:p>
            <a:pPr lvl="1">
              <a:lnSpc>
                <a:spcPct val="90000"/>
              </a:lnSpc>
              <a:buFontTx/>
              <a:buNone/>
            </a:pPr>
            <a:r>
              <a:rPr lang="en-US" altLang="zh-TW" sz="2400" i="1" dirty="0">
                <a:latin typeface="Calisto MT" pitchFamily="18" charset="0"/>
                <a:ea typeface="新細明體" pitchFamily="18" charset="-120"/>
              </a:rPr>
              <a:t>			</a:t>
            </a:r>
            <a:r>
              <a:rPr lang="en-US" altLang="zh-TW" sz="2400" i="1" dirty="0">
                <a:solidFill>
                  <a:srgbClr val="800080"/>
                </a:solidFill>
                <a:latin typeface="Calisto MT" pitchFamily="18" charset="0"/>
                <a:ea typeface="新細明體" pitchFamily="18" charset="-120"/>
              </a:rPr>
              <a:t>Delta</a:t>
            </a:r>
            <a:r>
              <a:rPr lang="en-US" altLang="zh-TW" sz="2400" dirty="0">
                <a:solidFill>
                  <a:srgbClr val="800080"/>
                </a:solidFill>
                <a:latin typeface="Calisto MT" pitchFamily="18" charset="0"/>
                <a:ea typeface="新細明體" pitchFamily="18" charset="-120"/>
              </a:rPr>
              <a:t> cells</a:t>
            </a:r>
            <a:r>
              <a:rPr lang="en-US" altLang="zh-TW" sz="2400" dirty="0">
                <a:latin typeface="Calisto MT" pitchFamily="18" charset="0"/>
                <a:ea typeface="新細明體" pitchFamily="18" charset="-120"/>
              </a:rPr>
              <a:t> (10%)  	</a:t>
            </a:r>
            <a:r>
              <a:rPr lang="en-US" altLang="zh-TW" sz="2400" dirty="0">
                <a:solidFill>
                  <a:srgbClr val="008000"/>
                </a:solidFill>
                <a:latin typeface="Calisto MT" pitchFamily="18" charset="0"/>
                <a:ea typeface="新細明體" pitchFamily="18" charset="-120"/>
              </a:rPr>
              <a:t>F cells</a:t>
            </a:r>
            <a:r>
              <a:rPr lang="en-US" altLang="zh-TW" sz="2400" dirty="0">
                <a:latin typeface="Calisto MT" pitchFamily="18" charset="0"/>
                <a:ea typeface="新細明體" pitchFamily="18" charset="-120"/>
              </a:rPr>
              <a:t> </a:t>
            </a:r>
            <a:r>
              <a:rPr lang="en-US" altLang="zh-TW" sz="2400" dirty="0">
                <a:solidFill>
                  <a:srgbClr val="009900"/>
                </a:solidFill>
                <a:latin typeface="Calisto MT" pitchFamily="18" charset="0"/>
                <a:ea typeface="新細明體" pitchFamily="18" charset="-120"/>
              </a:rPr>
              <a:t>(PP cells)</a:t>
            </a:r>
            <a:r>
              <a:rPr lang="en-US" altLang="zh-TW" sz="2400" dirty="0">
                <a:latin typeface="Calisto MT" pitchFamily="18" charset="0"/>
                <a:ea typeface="新細明體" pitchFamily="18" charset="-120"/>
              </a:rPr>
              <a:t> (5%)</a:t>
            </a:r>
          </a:p>
          <a:p>
            <a:pPr>
              <a:lnSpc>
                <a:spcPct val="90000"/>
              </a:lnSpc>
            </a:pPr>
            <a:r>
              <a:rPr lang="en-US" altLang="zh-TW" sz="2400" dirty="0">
                <a:latin typeface="Calisto MT" pitchFamily="18" charset="0"/>
                <a:ea typeface="新細明體" pitchFamily="18" charset="-120"/>
              </a:rPr>
              <a:t>The islets are organized around small capillaries into which the cells secrete their hormones </a:t>
            </a:r>
          </a:p>
        </p:txBody>
      </p:sp>
      <mc:AlternateContent xmlns:mc="http://schemas.openxmlformats.org/markup-compatibility/2006">
        <mc:Choice xmlns:p14="http://schemas.microsoft.com/office/powerpoint/2010/main" xmlns="" Requires="p14">
          <p:contentPart p14:bwMode="auto" r:id="rId2">
            <p14:nvContentPartPr>
              <p14:cNvPr id="2050" name="Ink 2"/>
              <p14:cNvContentPartPr>
                <a14:cpLocks xmlns:a14="http://schemas.microsoft.com/office/drawing/2010/main" noRot="1" noChangeAspect="1" noEditPoints="1" noChangeArrowheads="1" noChangeShapeType="1"/>
              </p14:cNvContentPartPr>
              <p14:nvPr/>
            </p14:nvContentPartPr>
            <p14:xfrm>
              <a:off x="33562925" y="21555075"/>
              <a:ext cx="0" cy="0"/>
            </p14:xfrm>
          </p:contentPart>
        </mc:Choice>
        <mc:Fallback>
          <p:pic>
            <p:nvPicPr>
              <p:cNvPr id="2050" name="Ink 2"/>
              <p:cNvPicPr>
                <a:picLocks noRot="1" noChangeAspect="1" noEditPoints="1" noChangeArrowheads="1" noChangeShapeType="1"/>
              </p:cNvPicPr>
              <p:nvPr/>
            </p:nvPicPr>
            <p:blipFill>
              <a:blip r:embed="rId3"/>
              <a:stretch>
                <a:fillRect/>
              </a:stretch>
            </p:blipFill>
            <p:spPr>
              <a:xfrm>
                <a:off x="33562925" y="21555075"/>
                <a:ext cx="0" cy="0"/>
              </a:xfrm>
              <a:prstGeom prst="rect">
                <a:avLst/>
              </a:prstGeom>
            </p:spPr>
          </p:pic>
        </mc:Fallback>
      </mc:AlternateContent>
      <mc:AlternateContent xmlns:mc="http://schemas.openxmlformats.org/markup-compatibility/2006">
        <mc:Choice xmlns:p14="http://schemas.microsoft.com/office/powerpoint/2010/main" xmlns="" Requires="p14">
          <p:contentPart p14:bwMode="auto" r:id="rId5">
            <p14:nvContentPartPr>
              <p14:cNvPr id="2051" name="Ink 3"/>
              <p14:cNvContentPartPr>
                <a14:cpLocks xmlns:a14="http://schemas.microsoft.com/office/drawing/2010/main" noRot="1" noChangeAspect="1" noEditPoints="1" noChangeArrowheads="1" noChangeShapeType="1"/>
              </p14:cNvContentPartPr>
              <p14:nvPr/>
            </p14:nvContentPartPr>
            <p14:xfrm>
              <a:off x="26854150" y="22191663"/>
              <a:ext cx="0" cy="0"/>
            </p14:xfrm>
          </p:contentPart>
        </mc:Choice>
        <mc:Fallback>
          <p:pic>
            <p:nvPicPr>
              <p:cNvPr id="2051" name="Ink 3"/>
              <p:cNvPicPr>
                <a:picLocks noRot="1" noChangeAspect="1" noEditPoints="1" noChangeArrowheads="1" noChangeShapeType="1"/>
              </p:cNvPicPr>
              <p:nvPr/>
            </p:nvPicPr>
            <p:blipFill>
              <a:blip r:embed="rId6"/>
              <a:stretch>
                <a:fillRect/>
              </a:stretch>
            </p:blipFill>
            <p:spPr>
              <a:xfrm>
                <a:off x="26854150" y="22191663"/>
                <a:ext cx="0" cy="0"/>
              </a:xfrm>
              <a:prstGeom prst="rect">
                <a:avLst/>
              </a:prstGeom>
            </p:spPr>
          </p:pic>
        </mc:Fallback>
      </mc:AlternateContent>
      <mc:AlternateContent xmlns:mc="http://schemas.openxmlformats.org/markup-compatibility/2006">
        <mc:Choice xmlns:p14="http://schemas.microsoft.com/office/powerpoint/2010/main" xmlns="" Requires="p14">
          <p:contentPart p14:bwMode="auto" r:id="rId7">
            <p14:nvContentPartPr>
              <p14:cNvPr id="2052" name="Ink 4"/>
              <p14:cNvContentPartPr>
                <a14:cpLocks xmlns:a14="http://schemas.microsoft.com/office/drawing/2010/main" noRot="1" noChangeAspect="1" noEditPoints="1" noChangeArrowheads="1" noChangeShapeType="1"/>
              </p14:cNvContentPartPr>
              <p14:nvPr/>
            </p14:nvContentPartPr>
            <p14:xfrm>
              <a:off x="6751638" y="4575175"/>
              <a:ext cx="14287" cy="9525"/>
            </p14:xfrm>
          </p:contentPart>
        </mc:Choice>
        <mc:Fallback>
          <p:pic>
            <p:nvPicPr>
              <p:cNvPr id="2052" name="Ink 4"/>
              <p:cNvPicPr>
                <a:picLocks noRot="1" noChangeAspect="1" noEditPoints="1" noChangeArrowheads="1" noChangeShapeType="1"/>
              </p:cNvPicPr>
              <p:nvPr/>
            </p:nvPicPr>
            <p:blipFill>
              <a:blip r:embed="rId8" cstate="print"/>
              <a:stretch>
                <a:fillRect/>
              </a:stretch>
            </p:blipFill>
            <p:spPr>
              <a:xfrm>
                <a:off x="6745209" y="4568581"/>
                <a:ext cx="27145" cy="22713"/>
              </a:xfrm>
              <a:prstGeom prst="rect">
                <a:avLst/>
              </a:prstGeom>
            </p:spPr>
          </p:pic>
        </mc:Fallback>
      </mc:AlternateContent>
      <mc:AlternateContent xmlns:mc="http://schemas.openxmlformats.org/markup-compatibility/2006">
        <mc:Choice xmlns:p14="http://schemas.microsoft.com/office/powerpoint/2010/main" xmlns="" Requires="p14">
          <p:contentPart p14:bwMode="auto" r:id="rId9">
            <p14:nvContentPartPr>
              <p14:cNvPr id="2053" name="Ink 5"/>
              <p14:cNvContentPartPr>
                <a14:cpLocks xmlns:a14="http://schemas.microsoft.com/office/drawing/2010/main" noRot="1" noChangeAspect="1" noEditPoints="1" noChangeArrowheads="1" noChangeShapeType="1"/>
              </p14:cNvContentPartPr>
              <p14:nvPr/>
            </p14:nvContentPartPr>
            <p14:xfrm>
              <a:off x="28832175" y="20423188"/>
              <a:ext cx="0" cy="0"/>
            </p14:xfrm>
          </p:contentPart>
        </mc:Choice>
        <mc:Fallback>
          <p:pic>
            <p:nvPicPr>
              <p:cNvPr id="2053" name="Ink 5"/>
              <p:cNvPicPr>
                <a:picLocks noRot="1" noChangeAspect="1" noEditPoints="1" noChangeArrowheads="1" noChangeShapeType="1"/>
              </p:cNvPicPr>
              <p:nvPr/>
            </p:nvPicPr>
            <p:blipFill>
              <a:blip r:embed="rId3"/>
              <a:stretch>
                <a:fillRect/>
              </a:stretch>
            </p:blipFill>
            <p:spPr>
              <a:xfrm>
                <a:off x="28832175" y="20423188"/>
                <a:ext cx="0" cy="0"/>
              </a:xfrm>
              <a:prstGeom prst="rect">
                <a:avLst/>
              </a:prstGeom>
            </p:spPr>
          </p:pic>
        </mc:Fallback>
      </mc:AlternateContent>
      <mc:AlternateContent xmlns:mc="http://schemas.openxmlformats.org/markup-compatibility/2006">
        <mc:Choice xmlns:p14="http://schemas.microsoft.com/office/powerpoint/2010/main" xmlns="" Requires="p14">
          <p:contentPart p14:bwMode="auto" r:id="rId10">
            <p14:nvContentPartPr>
              <p14:cNvPr id="2054" name="Ink 6"/>
              <p14:cNvContentPartPr>
                <a14:cpLocks xmlns:a14="http://schemas.microsoft.com/office/drawing/2010/main" noRot="1" noChangeAspect="1" noEditPoints="1" noChangeArrowheads="1" noChangeShapeType="1"/>
              </p14:cNvContentPartPr>
              <p14:nvPr/>
            </p14:nvContentPartPr>
            <p14:xfrm>
              <a:off x="7978775" y="2884488"/>
              <a:ext cx="6350" cy="1587"/>
            </p14:xfrm>
          </p:contentPart>
        </mc:Choice>
        <mc:Fallback>
          <p:pic>
            <p:nvPicPr>
              <p:cNvPr id="2054" name="Ink 6"/>
              <p:cNvPicPr>
                <a:picLocks noRot="1" noChangeAspect="1" noEditPoints="1" noChangeArrowheads="1" noChangeShapeType="1"/>
              </p:cNvPicPr>
              <p:nvPr/>
            </p:nvPicPr>
            <p:blipFill>
              <a:blip r:embed="rId11" cstate="print"/>
              <a:stretch>
                <a:fillRect/>
              </a:stretch>
            </p:blipFill>
            <p:spPr>
              <a:xfrm>
                <a:off x="7972425" y="2878775"/>
                <a:ext cx="19050" cy="13013"/>
              </a:xfrm>
              <a:prstGeom prst="rect">
                <a:avLst/>
              </a:prstGeom>
            </p:spPr>
          </p:pic>
        </mc:Fallback>
      </mc:AlternateContent>
      <mc:AlternateContent xmlns:mc="http://schemas.openxmlformats.org/markup-compatibility/2006">
        <mc:Choice xmlns:p14="http://schemas.microsoft.com/office/powerpoint/2010/main" xmlns="" Requires="p14">
          <p:contentPart p14:bwMode="auto" r:id="rId12">
            <p14:nvContentPartPr>
              <p14:cNvPr id="2055" name="Ink 7"/>
              <p14:cNvContentPartPr>
                <a14:cpLocks xmlns:a14="http://schemas.microsoft.com/office/drawing/2010/main" noRot="1" noChangeAspect="1" noEditPoints="1" noChangeArrowheads="1" noChangeShapeType="1"/>
              </p14:cNvContentPartPr>
              <p14:nvPr/>
            </p14:nvContentPartPr>
            <p14:xfrm>
              <a:off x="30348238" y="27541538"/>
              <a:ext cx="0" cy="0"/>
            </p14:xfrm>
          </p:contentPart>
        </mc:Choice>
        <mc:Fallback>
          <p:pic>
            <p:nvPicPr>
              <p:cNvPr id="2055" name="Ink 7"/>
              <p:cNvPicPr>
                <a:picLocks noRot="1" noChangeAspect="1" noEditPoints="1" noChangeArrowheads="1" noChangeShapeType="1"/>
              </p:cNvPicPr>
              <p:nvPr/>
            </p:nvPicPr>
            <p:blipFill>
              <a:blip r:embed="rId3"/>
              <a:stretch>
                <a:fillRect/>
              </a:stretch>
            </p:blipFill>
            <p:spPr>
              <a:xfrm>
                <a:off x="30348238" y="27541538"/>
                <a:ext cx="0" cy="0"/>
              </a:xfrm>
              <a:prstGeom prst="rect">
                <a:avLst/>
              </a:prstGeom>
            </p:spPr>
          </p:pic>
        </mc:Fallback>
      </mc:AlternateContent>
      <mc:AlternateContent xmlns:mc="http://schemas.openxmlformats.org/markup-compatibility/2006">
        <mc:Choice xmlns:p14="http://schemas.microsoft.com/office/powerpoint/2010/main" xmlns="" Requires="p14">
          <p:contentPart p14:bwMode="auto" r:id="rId13">
            <p14:nvContentPartPr>
              <p14:cNvPr id="2056" name="Ink 8"/>
              <p14:cNvContentPartPr>
                <a14:cpLocks xmlns:a14="http://schemas.microsoft.com/office/drawing/2010/main" noRot="1" noChangeAspect="1" noEditPoints="1" noChangeArrowheads="1" noChangeShapeType="1"/>
              </p14:cNvContentPartPr>
              <p14:nvPr/>
            </p14:nvContentPartPr>
            <p14:xfrm>
              <a:off x="33623250" y="23196550"/>
              <a:ext cx="0" cy="0"/>
            </p14:xfrm>
          </p:contentPart>
        </mc:Choice>
        <mc:Fallback>
          <p:pic>
            <p:nvPicPr>
              <p:cNvPr id="2056" name="Ink 8"/>
              <p:cNvPicPr>
                <a:picLocks noRot="1" noChangeAspect="1" noEditPoints="1" noChangeArrowheads="1" noChangeShapeType="1"/>
              </p:cNvPicPr>
              <p:nvPr/>
            </p:nvPicPr>
            <p:blipFill>
              <a:blip r:embed="rId3"/>
              <a:stretch>
                <a:fillRect/>
              </a:stretch>
            </p:blipFill>
            <p:spPr>
              <a:xfrm>
                <a:off x="33623250" y="23196550"/>
                <a:ext cx="0" cy="0"/>
              </a:xfrm>
              <a:prstGeom prst="rect">
                <a:avLst/>
              </a:prstGeom>
            </p:spPr>
          </p:pic>
        </mc:Fallback>
      </mc:AlternateContent>
      <p:pic>
        <p:nvPicPr>
          <p:cNvPr id="17410" name="Picture 2"/>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215161" y="716032"/>
            <a:ext cx="8713678" cy="30280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human-body.jpg"/>
          <p:cNvPicPr>
            <a:picLocks noChangeAspect="1"/>
          </p:cNvPicPr>
          <p:nvPr/>
        </p:nvPicPr>
        <p:blipFill>
          <a:blip r:embed="rId3" cstate="print">
            <a:clrChange>
              <a:clrFrom>
                <a:srgbClr val="FFFFFF"/>
              </a:clrFrom>
              <a:clrTo>
                <a:srgbClr val="FFFFFF">
                  <a:alpha val="0"/>
                </a:srgbClr>
              </a:clrTo>
            </a:clrChange>
          </a:blip>
          <a:srcRect l="66549" t="5347" r="21582" b="57158"/>
          <a:stretch>
            <a:fillRect/>
          </a:stretch>
        </p:blipFill>
        <p:spPr>
          <a:xfrm>
            <a:off x="3" y="1412779"/>
            <a:ext cx="3614225" cy="4978263"/>
          </a:xfrm>
          <a:prstGeom prst="rect">
            <a:avLst/>
          </a:prstGeom>
          <a:effectLst>
            <a:outerShdw dist="50800" sx="1000" sy="1000" algn="ctr" rotWithShape="0">
              <a:srgbClr val="000000"/>
            </a:outerShdw>
          </a:effectLst>
        </p:spPr>
      </p:pic>
      <p:pic>
        <p:nvPicPr>
          <p:cNvPr id="3" name="圖片 2" descr="p540097-human_pancreas-spl.jpg"/>
          <p:cNvPicPr>
            <a:picLocks noChangeAspect="1"/>
          </p:cNvPicPr>
          <p:nvPr/>
        </p:nvPicPr>
        <p:blipFill>
          <a:blip r:embed="rId4" cstate="print">
            <a:clrChange>
              <a:clrFrom>
                <a:srgbClr val="FFFEFF"/>
              </a:clrFrom>
              <a:clrTo>
                <a:srgbClr val="FFFEFF">
                  <a:alpha val="0"/>
                </a:srgbClr>
              </a:clrTo>
            </a:clrChange>
          </a:blip>
          <a:stretch>
            <a:fillRect/>
          </a:stretch>
        </p:blipFill>
        <p:spPr>
          <a:xfrm>
            <a:off x="1547664" y="5445227"/>
            <a:ext cx="1008112" cy="513567"/>
          </a:xfrm>
          <a:prstGeom prst="rect">
            <a:avLst/>
          </a:prstGeom>
          <a:effectLst>
            <a:outerShdw dist="50800" sx="1000" sy="1000" algn="ctr" rotWithShape="0">
              <a:srgbClr val="000000"/>
            </a:outerShdw>
          </a:effectLst>
        </p:spPr>
      </p:pic>
      <p:sp>
        <p:nvSpPr>
          <p:cNvPr id="4" name="矩形圖說文字 3"/>
          <p:cNvSpPr/>
          <p:nvPr/>
        </p:nvSpPr>
        <p:spPr>
          <a:xfrm rot="5400000">
            <a:off x="3588403" y="1390371"/>
            <a:ext cx="5330220" cy="5040560"/>
          </a:xfrm>
          <a:prstGeom prst="wedgeRectCallout">
            <a:avLst>
              <a:gd name="adj1" fmla="val 31900"/>
              <a:gd name="adj2" fmla="val 81414"/>
            </a:avLst>
          </a:prstGeom>
          <a:solidFill>
            <a:schemeClr val="accent5">
              <a:lumMod val="20000"/>
              <a:lumOff val="80000"/>
              <a:alpha val="46000"/>
            </a:schemeClr>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cxnSp>
        <p:nvCxnSpPr>
          <p:cNvPr id="5" name="直線接點 4"/>
          <p:cNvCxnSpPr/>
          <p:nvPr/>
        </p:nvCxnSpPr>
        <p:spPr>
          <a:xfrm flipH="1" flipV="1">
            <a:off x="1259632" y="4509120"/>
            <a:ext cx="576064" cy="11521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文字方塊 5"/>
          <p:cNvSpPr txBox="1"/>
          <p:nvPr/>
        </p:nvSpPr>
        <p:spPr>
          <a:xfrm>
            <a:off x="683571" y="4149080"/>
            <a:ext cx="1029641" cy="369332"/>
          </a:xfrm>
          <a:prstGeom prst="rect">
            <a:avLst/>
          </a:prstGeom>
          <a:noFill/>
        </p:spPr>
        <p:txBody>
          <a:bodyPr wrap="none" rtlCol="0">
            <a:spAutoFit/>
          </a:bodyPr>
          <a:lstStyle/>
          <a:p>
            <a:pPr fontAlgn="auto">
              <a:spcBef>
                <a:spcPts val="0"/>
              </a:spcBef>
              <a:spcAft>
                <a:spcPts val="0"/>
              </a:spcAft>
            </a:pPr>
            <a:r>
              <a:rPr kumimoji="0" lang="en-US" altLang="zh-TW" sz="1800" b="0" dirty="0">
                <a:solidFill>
                  <a:prstClr val="black"/>
                </a:solidFill>
                <a:latin typeface="Calibri"/>
                <a:ea typeface="新細明體"/>
              </a:rPr>
              <a:t>pancreas</a:t>
            </a:r>
            <a:endParaRPr kumimoji="0" lang="zh-TW" altLang="en-US" sz="1800" b="0" dirty="0">
              <a:solidFill>
                <a:prstClr val="black"/>
              </a:solidFill>
              <a:latin typeface="Calibri"/>
              <a:ea typeface="新細明體"/>
            </a:endParaRPr>
          </a:p>
        </p:txBody>
      </p:sp>
      <p:cxnSp>
        <p:nvCxnSpPr>
          <p:cNvPr id="7" name="直線接點 6"/>
          <p:cNvCxnSpPr/>
          <p:nvPr/>
        </p:nvCxnSpPr>
        <p:spPr>
          <a:xfrm flipV="1">
            <a:off x="2411760" y="4365104"/>
            <a:ext cx="72008" cy="7200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文字方塊 7"/>
          <p:cNvSpPr txBox="1"/>
          <p:nvPr/>
        </p:nvSpPr>
        <p:spPr>
          <a:xfrm>
            <a:off x="2051723" y="4077072"/>
            <a:ext cx="982961" cy="369332"/>
          </a:xfrm>
          <a:prstGeom prst="rect">
            <a:avLst/>
          </a:prstGeom>
          <a:noFill/>
        </p:spPr>
        <p:txBody>
          <a:bodyPr wrap="none" rtlCol="0">
            <a:spAutoFit/>
          </a:bodyPr>
          <a:lstStyle/>
          <a:p>
            <a:pPr fontAlgn="auto">
              <a:spcBef>
                <a:spcPts val="0"/>
              </a:spcBef>
              <a:spcAft>
                <a:spcPts val="0"/>
              </a:spcAft>
            </a:pPr>
            <a:r>
              <a:rPr kumimoji="0" lang="en-US" altLang="zh-TW" sz="1800" b="0" dirty="0">
                <a:solidFill>
                  <a:prstClr val="black"/>
                </a:solidFill>
                <a:latin typeface="Calibri"/>
                <a:ea typeface="新細明體"/>
              </a:rPr>
              <a:t>stomach</a:t>
            </a:r>
            <a:endParaRPr kumimoji="0" lang="zh-TW" altLang="en-US" sz="1800" b="0" dirty="0">
              <a:solidFill>
                <a:prstClr val="black"/>
              </a:solidFill>
              <a:latin typeface="Calibri"/>
              <a:ea typeface="新細明體"/>
            </a:endParaRPr>
          </a:p>
        </p:txBody>
      </p:sp>
      <p:sp>
        <p:nvSpPr>
          <p:cNvPr id="75" name="投影片編號版面配置區 74"/>
          <p:cNvSpPr>
            <a:spLocks noGrp="1"/>
          </p:cNvSpPr>
          <p:nvPr>
            <p:ph type="sldNum" sz="quarter" idx="12"/>
          </p:nvPr>
        </p:nvSpPr>
        <p:spPr>
          <a:xfrm>
            <a:off x="6568327" y="6355853"/>
            <a:ext cx="2133600" cy="365125"/>
          </a:xfrm>
        </p:spPr>
        <p:txBody>
          <a:bodyPr/>
          <a:lstStyle/>
          <a:p>
            <a:fld id="{CF99D4FA-62AF-405A-8B3C-58202ADC9D93}" type="slidenum">
              <a:rPr lang="zh-TW" altLang="en-US" smtClean="0">
                <a:solidFill>
                  <a:prstClr val="black">
                    <a:tint val="75000"/>
                  </a:prstClr>
                </a:solidFill>
              </a:rPr>
              <a:pPr/>
              <a:t>4</a:t>
            </a:fld>
            <a:endParaRPr lang="zh-TW" altLang="en-US">
              <a:solidFill>
                <a:prstClr val="black">
                  <a:tint val="75000"/>
                </a:prstClr>
              </a:solidFill>
            </a:endParaRPr>
          </a:p>
        </p:txBody>
      </p:sp>
      <p:sp>
        <p:nvSpPr>
          <p:cNvPr id="10" name="向右箭號 9"/>
          <p:cNvSpPr/>
          <p:nvPr/>
        </p:nvSpPr>
        <p:spPr>
          <a:xfrm>
            <a:off x="5570034" y="2049829"/>
            <a:ext cx="778363" cy="213001"/>
          </a:xfrm>
          <a:prstGeom prst="rightArrow">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pic>
        <p:nvPicPr>
          <p:cNvPr id="97" name="圖片 96"/>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514825" y="3009545"/>
            <a:ext cx="2046020" cy="1053979"/>
          </a:xfrm>
          <a:prstGeom prst="rect">
            <a:avLst/>
          </a:prstGeom>
        </p:spPr>
      </p:pic>
      <p:sp>
        <p:nvSpPr>
          <p:cNvPr id="14" name="矩形 13"/>
          <p:cNvSpPr/>
          <p:nvPr/>
        </p:nvSpPr>
        <p:spPr>
          <a:xfrm>
            <a:off x="3896925" y="2898217"/>
            <a:ext cx="2592826" cy="1295868"/>
          </a:xfrm>
          <a:prstGeom prst="rect">
            <a:avLst/>
          </a:prstGeom>
          <a:solidFill>
            <a:schemeClr val="accent6">
              <a:lumMod val="20000"/>
              <a:lumOff val="80000"/>
            </a:schemeClr>
          </a:solidFill>
        </p:spPr>
        <p:txBody>
          <a:bodyPr wrap="none">
            <a:spAutoFit/>
          </a:bodyPr>
          <a:lstStyle/>
          <a:p>
            <a:pPr fontAlgn="auto">
              <a:lnSpc>
                <a:spcPct val="110000"/>
              </a:lnSpc>
              <a:spcBef>
                <a:spcPts val="0"/>
              </a:spcBef>
              <a:spcAft>
                <a:spcPts val="0"/>
              </a:spcAft>
            </a:pPr>
            <a:r>
              <a:rPr kumimoji="0" lang="zh-TW" altLang="en-US" sz="1800" dirty="0">
                <a:solidFill>
                  <a:prstClr val="black"/>
                </a:solidFill>
                <a:latin typeface="Calibri"/>
                <a:ea typeface="新細明體"/>
              </a:rPr>
              <a:t>Diabetes Complications</a:t>
            </a:r>
            <a:endParaRPr kumimoji="0" lang="en-US" altLang="zh-TW" sz="1800" dirty="0">
              <a:solidFill>
                <a:prstClr val="black"/>
              </a:solidFill>
              <a:latin typeface="Calibri"/>
              <a:ea typeface="新細明體"/>
            </a:endParaRPr>
          </a:p>
          <a:p>
            <a:pPr marL="285744" indent="-285744" fontAlgn="auto">
              <a:lnSpc>
                <a:spcPct val="110000"/>
              </a:lnSpc>
              <a:spcBef>
                <a:spcPts val="0"/>
              </a:spcBef>
              <a:spcAft>
                <a:spcPts val="0"/>
              </a:spcAft>
              <a:buFont typeface="Arial" panose="020B0604020202020204" pitchFamily="34" charset="0"/>
              <a:buChar char="•"/>
            </a:pPr>
            <a:r>
              <a:rPr kumimoji="0" lang="en-US" altLang="zh-TW" sz="1800" b="0" dirty="0" smtClean="0">
                <a:solidFill>
                  <a:prstClr val="black"/>
                </a:solidFill>
                <a:latin typeface="Calibri"/>
                <a:ea typeface="新細明體"/>
              </a:rPr>
              <a:t>Diabetic nephropathy</a:t>
            </a:r>
          </a:p>
          <a:p>
            <a:pPr marL="285744" indent="-285744" fontAlgn="auto">
              <a:lnSpc>
                <a:spcPct val="110000"/>
              </a:lnSpc>
              <a:spcBef>
                <a:spcPts val="0"/>
              </a:spcBef>
              <a:spcAft>
                <a:spcPts val="0"/>
              </a:spcAft>
              <a:buFont typeface="Arial" panose="020B0604020202020204" pitchFamily="34" charset="0"/>
              <a:buChar char="•"/>
            </a:pPr>
            <a:r>
              <a:rPr kumimoji="0" lang="en-US" altLang="zh-TW" sz="1800" b="0" dirty="0" smtClean="0">
                <a:solidFill>
                  <a:prstClr val="black"/>
                </a:solidFill>
                <a:latin typeface="Calibri"/>
                <a:ea typeface="新細明體"/>
              </a:rPr>
              <a:t>Diabetic retinopathy</a:t>
            </a:r>
          </a:p>
          <a:p>
            <a:pPr marL="285744" indent="-285744" fontAlgn="auto">
              <a:lnSpc>
                <a:spcPct val="110000"/>
              </a:lnSpc>
              <a:spcBef>
                <a:spcPts val="0"/>
              </a:spcBef>
              <a:spcAft>
                <a:spcPts val="0"/>
              </a:spcAft>
              <a:buFont typeface="Arial" panose="020B0604020202020204" pitchFamily="34" charset="0"/>
              <a:buChar char="•"/>
            </a:pPr>
            <a:r>
              <a:rPr kumimoji="0" lang="en-US" altLang="zh-TW" sz="1800" b="0" dirty="0" smtClean="0">
                <a:solidFill>
                  <a:prstClr val="black"/>
                </a:solidFill>
                <a:latin typeface="Calibri"/>
                <a:ea typeface="新細明體"/>
              </a:rPr>
              <a:t>Cardiovascular disease</a:t>
            </a:r>
            <a:endParaRPr kumimoji="0" lang="zh-TW" altLang="en-US" sz="1800" b="0" dirty="0">
              <a:solidFill>
                <a:prstClr val="black"/>
              </a:solidFill>
              <a:latin typeface="Calibri"/>
              <a:ea typeface="新細明體"/>
            </a:endParaRPr>
          </a:p>
        </p:txBody>
      </p:sp>
      <p:sp>
        <p:nvSpPr>
          <p:cNvPr id="17" name="矩形 16"/>
          <p:cNvSpPr/>
          <p:nvPr/>
        </p:nvSpPr>
        <p:spPr>
          <a:xfrm>
            <a:off x="4103444" y="4316251"/>
            <a:ext cx="4140967" cy="217308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99" name="矩形 98"/>
          <p:cNvSpPr/>
          <p:nvPr/>
        </p:nvSpPr>
        <p:spPr>
          <a:xfrm>
            <a:off x="4485796" y="4303479"/>
            <a:ext cx="3473900" cy="369332"/>
          </a:xfrm>
          <a:prstGeom prst="rect">
            <a:avLst/>
          </a:prstGeom>
        </p:spPr>
        <p:txBody>
          <a:bodyPr wrap="none">
            <a:spAutoFit/>
          </a:bodyPr>
          <a:lstStyle/>
          <a:p>
            <a:pPr fontAlgn="auto">
              <a:spcBef>
                <a:spcPts val="0"/>
              </a:spcBef>
              <a:spcAft>
                <a:spcPts val="0"/>
              </a:spcAft>
            </a:pPr>
            <a:r>
              <a:rPr kumimoji="0" lang="en-US" altLang="zh-TW" sz="1800" dirty="0" smtClean="0">
                <a:solidFill>
                  <a:prstClr val="black"/>
                </a:solidFill>
                <a:latin typeface="Calibri"/>
                <a:ea typeface="新細明體"/>
              </a:rPr>
              <a:t>S</a:t>
            </a:r>
            <a:r>
              <a:rPr kumimoji="0" lang="zh-TW" altLang="en-US" sz="1800" dirty="0" smtClean="0">
                <a:solidFill>
                  <a:prstClr val="black"/>
                </a:solidFill>
                <a:latin typeface="Calibri"/>
                <a:ea typeface="新細明體"/>
              </a:rPr>
              <a:t>trateg</a:t>
            </a:r>
            <a:r>
              <a:rPr kumimoji="0" lang="en-US" altLang="zh-TW" sz="1800" dirty="0" smtClean="0">
                <a:solidFill>
                  <a:prstClr val="black"/>
                </a:solidFill>
                <a:latin typeface="Calibri"/>
                <a:ea typeface="新細明體"/>
              </a:rPr>
              <a:t>y to protect pancreatic islet</a:t>
            </a:r>
            <a:endParaRPr kumimoji="0" lang="zh-TW" altLang="en-US" sz="1800" dirty="0">
              <a:solidFill>
                <a:prstClr val="black"/>
              </a:solidFill>
              <a:latin typeface="Calibri"/>
              <a:ea typeface="新細明體"/>
            </a:endParaRPr>
          </a:p>
        </p:txBody>
      </p:sp>
      <p:grpSp>
        <p:nvGrpSpPr>
          <p:cNvPr id="12" name="群組 124"/>
          <p:cNvGrpSpPr/>
          <p:nvPr/>
        </p:nvGrpSpPr>
        <p:grpSpPr>
          <a:xfrm>
            <a:off x="5689604" y="5041533"/>
            <a:ext cx="925496" cy="721383"/>
            <a:chOff x="4499992" y="2850761"/>
            <a:chExt cx="1296144" cy="1010287"/>
          </a:xfrm>
        </p:grpSpPr>
        <p:sp>
          <p:nvSpPr>
            <p:cNvPr id="126" name="橢圓 125"/>
            <p:cNvSpPr/>
            <p:nvPr/>
          </p:nvSpPr>
          <p:spPr>
            <a:xfrm>
              <a:off x="4499992" y="2852936"/>
              <a:ext cx="1296144" cy="1008112"/>
            </a:xfrm>
            <a:prstGeom prst="ellipse">
              <a:avLst/>
            </a:prstGeom>
            <a:solidFill>
              <a:schemeClr val="accent6">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dirty="0">
                <a:solidFill>
                  <a:prstClr val="white"/>
                </a:solidFill>
              </a:endParaRPr>
            </a:p>
          </p:txBody>
        </p:sp>
        <p:sp>
          <p:nvSpPr>
            <p:cNvPr id="127" name="流程圖: 接點 126"/>
            <p:cNvSpPr/>
            <p:nvPr/>
          </p:nvSpPr>
          <p:spPr>
            <a:xfrm>
              <a:off x="4644008" y="3284984"/>
              <a:ext cx="504056" cy="360040"/>
            </a:xfrm>
            <a:prstGeom prst="flowChartConnector">
              <a:avLst/>
            </a:prstGeom>
            <a:solidFill>
              <a:schemeClr val="accent4">
                <a:lumMod val="20000"/>
                <a:lumOff val="80000"/>
              </a:schemeClr>
            </a:soli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128" name="文字方塊 127"/>
            <p:cNvSpPr txBox="1"/>
            <p:nvPr/>
          </p:nvSpPr>
          <p:spPr>
            <a:xfrm>
              <a:off x="4572662" y="3278643"/>
              <a:ext cx="662718" cy="355785"/>
            </a:xfrm>
            <a:prstGeom prst="rect">
              <a:avLst/>
            </a:prstGeom>
            <a:noFill/>
          </p:spPr>
          <p:txBody>
            <a:bodyPr wrap="none" rtlCol="0">
              <a:spAutoFit/>
            </a:bodyPr>
            <a:lstStyle/>
            <a:p>
              <a:pPr fontAlgn="auto">
                <a:spcBef>
                  <a:spcPts val="0"/>
                </a:spcBef>
                <a:spcAft>
                  <a:spcPts val="0"/>
                </a:spcAft>
              </a:pPr>
              <a:r>
                <a:rPr kumimoji="0" lang="el-GR" altLang="zh-TW" sz="1051" b="0" dirty="0">
                  <a:solidFill>
                    <a:prstClr val="black"/>
                  </a:solidFill>
                  <a:latin typeface="Calibri"/>
                  <a:ea typeface="新細明體"/>
                </a:rPr>
                <a:t>β</a:t>
              </a:r>
              <a:r>
                <a:rPr kumimoji="0" lang="en-US" altLang="zh-TW" sz="1051" b="0" dirty="0">
                  <a:solidFill>
                    <a:prstClr val="black"/>
                  </a:solidFill>
                  <a:latin typeface="Calibri"/>
                  <a:ea typeface="新細明體"/>
                </a:rPr>
                <a:t> cell</a:t>
              </a:r>
              <a:endParaRPr kumimoji="0" lang="zh-TW" altLang="en-US" sz="1051" b="0" dirty="0">
                <a:solidFill>
                  <a:prstClr val="black"/>
                </a:solidFill>
                <a:latin typeface="Calibri"/>
                <a:ea typeface="新細明體"/>
              </a:endParaRPr>
            </a:p>
          </p:txBody>
        </p:sp>
        <p:sp>
          <p:nvSpPr>
            <p:cNvPr id="129" name="文字方塊 128"/>
            <p:cNvSpPr txBox="1"/>
            <p:nvPr/>
          </p:nvSpPr>
          <p:spPr>
            <a:xfrm>
              <a:off x="4686766" y="2850761"/>
              <a:ext cx="739767" cy="474140"/>
            </a:xfrm>
            <a:prstGeom prst="rect">
              <a:avLst/>
            </a:prstGeom>
            <a:noFill/>
          </p:spPr>
          <p:txBody>
            <a:bodyPr wrap="none" rtlCol="0">
              <a:spAutoFit/>
            </a:bodyPr>
            <a:lstStyle/>
            <a:p>
              <a:pPr fontAlgn="auto">
                <a:spcBef>
                  <a:spcPts val="0"/>
                </a:spcBef>
                <a:spcAft>
                  <a:spcPts val="0"/>
                </a:spcAft>
              </a:pPr>
              <a:r>
                <a:rPr kumimoji="0" lang="en-US" altLang="zh-TW" sz="1600" b="0" dirty="0">
                  <a:solidFill>
                    <a:prstClr val="black"/>
                  </a:solidFill>
                  <a:latin typeface="Calibri"/>
                  <a:ea typeface="新細明體"/>
                </a:rPr>
                <a:t>islet</a:t>
              </a:r>
              <a:endParaRPr kumimoji="0" lang="zh-TW" altLang="en-US" sz="1600" b="0" dirty="0">
                <a:solidFill>
                  <a:prstClr val="black"/>
                </a:solidFill>
                <a:latin typeface="Calibri"/>
                <a:ea typeface="新細明體"/>
              </a:endParaRPr>
            </a:p>
          </p:txBody>
        </p:sp>
        <p:sp>
          <p:nvSpPr>
            <p:cNvPr id="130" name="流程圖: 接點 129"/>
            <p:cNvSpPr/>
            <p:nvPr/>
          </p:nvSpPr>
          <p:spPr>
            <a:xfrm>
              <a:off x="5220072" y="3140968"/>
              <a:ext cx="504056" cy="360040"/>
            </a:xfrm>
            <a:prstGeom prst="flowChartConnector">
              <a:avLst/>
            </a:prstGeom>
            <a:solidFill>
              <a:schemeClr val="accent4">
                <a:lumMod val="20000"/>
                <a:lumOff val="80000"/>
              </a:schemeClr>
            </a:soli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131" name="文字方塊 130"/>
            <p:cNvSpPr txBox="1"/>
            <p:nvPr/>
          </p:nvSpPr>
          <p:spPr>
            <a:xfrm>
              <a:off x="5111050" y="3113073"/>
              <a:ext cx="680678" cy="366381"/>
            </a:xfrm>
            <a:prstGeom prst="rect">
              <a:avLst/>
            </a:prstGeom>
            <a:noFill/>
          </p:spPr>
          <p:txBody>
            <a:bodyPr wrap="none" rtlCol="0">
              <a:spAutoFit/>
            </a:bodyPr>
            <a:lstStyle/>
            <a:p>
              <a:pPr fontAlgn="auto">
                <a:spcBef>
                  <a:spcPts val="0"/>
                </a:spcBef>
                <a:spcAft>
                  <a:spcPts val="0"/>
                </a:spcAft>
              </a:pPr>
              <a:r>
                <a:rPr kumimoji="0" lang="el-GR" altLang="zh-TW" sz="1100" b="0" dirty="0">
                  <a:solidFill>
                    <a:prstClr val="black"/>
                  </a:solidFill>
                  <a:latin typeface="Calibri"/>
                  <a:ea typeface="新細明體"/>
                </a:rPr>
                <a:t>β</a:t>
              </a:r>
              <a:r>
                <a:rPr kumimoji="0" lang="en-US" altLang="zh-TW" sz="1100" b="0" dirty="0">
                  <a:solidFill>
                    <a:prstClr val="black"/>
                  </a:solidFill>
                  <a:latin typeface="Calibri"/>
                  <a:ea typeface="新細明體"/>
                </a:rPr>
                <a:t> cell</a:t>
              </a:r>
              <a:endParaRPr kumimoji="0" lang="zh-TW" altLang="en-US" sz="1100" b="0" dirty="0">
                <a:solidFill>
                  <a:prstClr val="black"/>
                </a:solidFill>
                <a:latin typeface="Calibri"/>
                <a:ea typeface="新細明體"/>
              </a:endParaRPr>
            </a:p>
          </p:txBody>
        </p:sp>
      </p:grpSp>
      <p:grpSp>
        <p:nvGrpSpPr>
          <p:cNvPr id="13" name="群組 131"/>
          <p:cNvGrpSpPr/>
          <p:nvPr/>
        </p:nvGrpSpPr>
        <p:grpSpPr>
          <a:xfrm>
            <a:off x="5689604" y="5045150"/>
            <a:ext cx="925496" cy="721383"/>
            <a:chOff x="4499992" y="2850761"/>
            <a:chExt cx="1296144" cy="1010287"/>
          </a:xfrm>
          <a:effectLst>
            <a:glow rad="241300">
              <a:schemeClr val="accent2">
                <a:lumMod val="20000"/>
                <a:lumOff val="80000"/>
              </a:schemeClr>
            </a:glow>
          </a:effectLst>
        </p:grpSpPr>
        <p:sp>
          <p:nvSpPr>
            <p:cNvPr id="133" name="橢圓 132"/>
            <p:cNvSpPr/>
            <p:nvPr/>
          </p:nvSpPr>
          <p:spPr>
            <a:xfrm>
              <a:off x="4499992" y="2852936"/>
              <a:ext cx="1296144" cy="1008112"/>
            </a:xfrm>
            <a:prstGeom prst="ellipse">
              <a:avLst/>
            </a:prstGeom>
            <a:solidFill>
              <a:schemeClr val="accent6">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dirty="0">
                <a:solidFill>
                  <a:prstClr val="white"/>
                </a:solidFill>
              </a:endParaRPr>
            </a:p>
          </p:txBody>
        </p:sp>
        <p:sp>
          <p:nvSpPr>
            <p:cNvPr id="134" name="流程圖: 接點 133"/>
            <p:cNvSpPr/>
            <p:nvPr/>
          </p:nvSpPr>
          <p:spPr>
            <a:xfrm>
              <a:off x="4644008" y="3284984"/>
              <a:ext cx="504056" cy="360040"/>
            </a:xfrm>
            <a:prstGeom prst="flowChartConnector">
              <a:avLst/>
            </a:prstGeom>
            <a:solidFill>
              <a:schemeClr val="accent4">
                <a:lumMod val="20000"/>
                <a:lumOff val="80000"/>
              </a:schemeClr>
            </a:soli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135" name="文字方塊 134"/>
            <p:cNvSpPr txBox="1"/>
            <p:nvPr/>
          </p:nvSpPr>
          <p:spPr>
            <a:xfrm>
              <a:off x="4572662" y="3278643"/>
              <a:ext cx="662718" cy="355785"/>
            </a:xfrm>
            <a:prstGeom prst="rect">
              <a:avLst/>
            </a:prstGeom>
            <a:noFill/>
          </p:spPr>
          <p:txBody>
            <a:bodyPr wrap="none" rtlCol="0">
              <a:spAutoFit/>
            </a:bodyPr>
            <a:lstStyle/>
            <a:p>
              <a:pPr fontAlgn="auto">
                <a:spcBef>
                  <a:spcPts val="0"/>
                </a:spcBef>
                <a:spcAft>
                  <a:spcPts val="0"/>
                </a:spcAft>
              </a:pPr>
              <a:r>
                <a:rPr kumimoji="0" lang="el-GR" altLang="zh-TW" sz="1051" b="0" dirty="0">
                  <a:solidFill>
                    <a:prstClr val="black"/>
                  </a:solidFill>
                  <a:latin typeface="Calibri"/>
                  <a:ea typeface="新細明體"/>
                </a:rPr>
                <a:t>β</a:t>
              </a:r>
              <a:r>
                <a:rPr kumimoji="0" lang="en-US" altLang="zh-TW" sz="1051" b="0" dirty="0">
                  <a:solidFill>
                    <a:prstClr val="black"/>
                  </a:solidFill>
                  <a:latin typeface="Calibri"/>
                  <a:ea typeface="新細明體"/>
                </a:rPr>
                <a:t> cell</a:t>
              </a:r>
              <a:endParaRPr kumimoji="0" lang="zh-TW" altLang="en-US" sz="1051" b="0" dirty="0">
                <a:solidFill>
                  <a:prstClr val="black"/>
                </a:solidFill>
                <a:latin typeface="Calibri"/>
                <a:ea typeface="新細明體"/>
              </a:endParaRPr>
            </a:p>
          </p:txBody>
        </p:sp>
        <p:sp>
          <p:nvSpPr>
            <p:cNvPr id="136" name="文字方塊 135"/>
            <p:cNvSpPr txBox="1"/>
            <p:nvPr/>
          </p:nvSpPr>
          <p:spPr>
            <a:xfrm>
              <a:off x="4686766" y="2850761"/>
              <a:ext cx="739767" cy="474140"/>
            </a:xfrm>
            <a:prstGeom prst="rect">
              <a:avLst/>
            </a:prstGeom>
            <a:noFill/>
          </p:spPr>
          <p:txBody>
            <a:bodyPr wrap="none" rtlCol="0">
              <a:spAutoFit/>
            </a:bodyPr>
            <a:lstStyle/>
            <a:p>
              <a:pPr fontAlgn="auto">
                <a:spcBef>
                  <a:spcPts val="0"/>
                </a:spcBef>
                <a:spcAft>
                  <a:spcPts val="0"/>
                </a:spcAft>
              </a:pPr>
              <a:r>
                <a:rPr kumimoji="0" lang="en-US" altLang="zh-TW" sz="1600" b="0" dirty="0">
                  <a:solidFill>
                    <a:prstClr val="black"/>
                  </a:solidFill>
                  <a:latin typeface="Calibri"/>
                  <a:ea typeface="新細明體"/>
                </a:rPr>
                <a:t>islet</a:t>
              </a:r>
              <a:endParaRPr kumimoji="0" lang="zh-TW" altLang="en-US" sz="1600" b="0" dirty="0">
                <a:solidFill>
                  <a:prstClr val="black"/>
                </a:solidFill>
                <a:latin typeface="Calibri"/>
                <a:ea typeface="新細明體"/>
              </a:endParaRPr>
            </a:p>
          </p:txBody>
        </p:sp>
        <p:sp>
          <p:nvSpPr>
            <p:cNvPr id="137" name="流程圖: 接點 136"/>
            <p:cNvSpPr/>
            <p:nvPr/>
          </p:nvSpPr>
          <p:spPr>
            <a:xfrm>
              <a:off x="5220072" y="3140968"/>
              <a:ext cx="504056" cy="360040"/>
            </a:xfrm>
            <a:prstGeom prst="flowChartConnector">
              <a:avLst/>
            </a:prstGeom>
            <a:solidFill>
              <a:schemeClr val="accent4">
                <a:lumMod val="20000"/>
                <a:lumOff val="80000"/>
              </a:schemeClr>
            </a:soli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138" name="文字方塊 137"/>
            <p:cNvSpPr txBox="1"/>
            <p:nvPr/>
          </p:nvSpPr>
          <p:spPr>
            <a:xfrm>
              <a:off x="5111050" y="3113073"/>
              <a:ext cx="680678" cy="366381"/>
            </a:xfrm>
            <a:prstGeom prst="rect">
              <a:avLst/>
            </a:prstGeom>
            <a:noFill/>
          </p:spPr>
          <p:txBody>
            <a:bodyPr wrap="none" rtlCol="0">
              <a:spAutoFit/>
            </a:bodyPr>
            <a:lstStyle/>
            <a:p>
              <a:pPr fontAlgn="auto">
                <a:spcBef>
                  <a:spcPts val="0"/>
                </a:spcBef>
                <a:spcAft>
                  <a:spcPts val="0"/>
                </a:spcAft>
              </a:pPr>
              <a:r>
                <a:rPr kumimoji="0" lang="el-GR" altLang="zh-TW" sz="1100" b="0" dirty="0">
                  <a:solidFill>
                    <a:prstClr val="black"/>
                  </a:solidFill>
                  <a:latin typeface="Calibri"/>
                  <a:ea typeface="新細明體"/>
                </a:rPr>
                <a:t>β</a:t>
              </a:r>
              <a:r>
                <a:rPr kumimoji="0" lang="en-US" altLang="zh-TW" sz="1100" b="0" dirty="0">
                  <a:solidFill>
                    <a:prstClr val="black"/>
                  </a:solidFill>
                  <a:latin typeface="Calibri"/>
                  <a:ea typeface="新細明體"/>
                </a:rPr>
                <a:t> cell</a:t>
              </a:r>
              <a:endParaRPr kumimoji="0" lang="zh-TW" altLang="en-US" sz="1100" b="0" dirty="0">
                <a:solidFill>
                  <a:prstClr val="black"/>
                </a:solidFill>
                <a:latin typeface="Calibri"/>
                <a:ea typeface="新細明體"/>
              </a:endParaRPr>
            </a:p>
          </p:txBody>
        </p:sp>
      </p:grpSp>
      <p:grpSp>
        <p:nvGrpSpPr>
          <p:cNvPr id="16" name="群組 36"/>
          <p:cNvGrpSpPr/>
          <p:nvPr/>
        </p:nvGrpSpPr>
        <p:grpSpPr>
          <a:xfrm>
            <a:off x="7170571" y="4887644"/>
            <a:ext cx="561372" cy="307777"/>
            <a:chOff x="1648405" y="620107"/>
            <a:chExt cx="561372" cy="307778"/>
          </a:xfrm>
        </p:grpSpPr>
        <p:sp>
          <p:nvSpPr>
            <p:cNvPr id="34" name="橢圓 33"/>
            <p:cNvSpPr/>
            <p:nvPr/>
          </p:nvSpPr>
          <p:spPr>
            <a:xfrm>
              <a:off x="1648405" y="637038"/>
              <a:ext cx="547331" cy="288032"/>
            </a:xfrm>
            <a:prstGeom prst="ellipse">
              <a:avLst/>
            </a:prstGeom>
            <a:solidFill>
              <a:schemeClr val="accent2">
                <a:lumMod val="40000"/>
                <a:lumOff val="6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36" name="文字方塊 35"/>
            <p:cNvSpPr txBox="1"/>
            <p:nvPr/>
          </p:nvSpPr>
          <p:spPr>
            <a:xfrm>
              <a:off x="1648405" y="620107"/>
              <a:ext cx="561372" cy="307778"/>
            </a:xfrm>
            <a:prstGeom prst="rect">
              <a:avLst/>
            </a:prstGeom>
            <a:noFill/>
          </p:spPr>
          <p:txBody>
            <a:bodyPr wrap="none" rtlCol="0">
              <a:spAutoFit/>
            </a:bodyPr>
            <a:lstStyle/>
            <a:p>
              <a:pPr fontAlgn="auto">
                <a:spcBef>
                  <a:spcPts val="0"/>
                </a:spcBef>
                <a:spcAft>
                  <a:spcPts val="0"/>
                </a:spcAft>
              </a:pPr>
              <a:r>
                <a:rPr kumimoji="0" lang="en-US" altLang="zh-TW" sz="1400" b="0" dirty="0">
                  <a:solidFill>
                    <a:prstClr val="black"/>
                  </a:solidFill>
                  <a:latin typeface="Calibri"/>
                  <a:ea typeface="新細明體"/>
                </a:rPr>
                <a:t>T cell</a:t>
              </a:r>
              <a:endParaRPr kumimoji="0" lang="zh-TW" altLang="en-US" sz="1400" b="0" dirty="0">
                <a:solidFill>
                  <a:prstClr val="black"/>
                </a:solidFill>
                <a:latin typeface="Calibri"/>
                <a:ea typeface="新細明體"/>
              </a:endParaRPr>
            </a:p>
          </p:txBody>
        </p:sp>
      </p:grpSp>
      <p:sp>
        <p:nvSpPr>
          <p:cNvPr id="38" name="閃電 37"/>
          <p:cNvSpPr/>
          <p:nvPr/>
        </p:nvSpPr>
        <p:spPr>
          <a:xfrm rot="4976801">
            <a:off x="6711277" y="5038868"/>
            <a:ext cx="388587" cy="419764"/>
          </a:xfrm>
          <a:prstGeom prst="lightningBolt">
            <a:avLst/>
          </a:prstGeom>
          <a:solidFill>
            <a:srgbClr val="FFC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139" name="乘號 138"/>
          <p:cNvSpPr/>
          <p:nvPr/>
        </p:nvSpPr>
        <p:spPr>
          <a:xfrm>
            <a:off x="6772126" y="5056553"/>
            <a:ext cx="374167" cy="374167"/>
          </a:xfrm>
          <a:prstGeom prst="mathMultiply">
            <a:avLst>
              <a:gd name="adj1" fmla="val 11022"/>
            </a:avLst>
          </a:prstGeom>
          <a:solidFill>
            <a:srgbClr val="FF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pic>
        <p:nvPicPr>
          <p:cNvPr id="39" name="圖片 38"/>
          <p:cNvPicPr>
            <a:picLocks noChangeAspect="1"/>
          </p:cNvPicPr>
          <p:nvPr/>
        </p:nvPicPr>
        <p:blipFill>
          <a:blip r:embed="rId6" cstate="print"/>
          <a:stretch>
            <a:fillRect/>
          </a:stretch>
        </p:blipFill>
        <p:spPr>
          <a:xfrm>
            <a:off x="7115805" y="4687611"/>
            <a:ext cx="826680" cy="1705537"/>
          </a:xfrm>
          <a:prstGeom prst="rect">
            <a:avLst/>
          </a:prstGeom>
        </p:spPr>
      </p:pic>
      <p:sp>
        <p:nvSpPr>
          <p:cNvPr id="40" name="文字方塊 39"/>
          <p:cNvSpPr txBox="1"/>
          <p:nvPr/>
        </p:nvSpPr>
        <p:spPr>
          <a:xfrm>
            <a:off x="5517105" y="5798329"/>
            <a:ext cx="1334789" cy="369332"/>
          </a:xfrm>
          <a:prstGeom prst="rect">
            <a:avLst/>
          </a:prstGeom>
          <a:noFill/>
        </p:spPr>
        <p:txBody>
          <a:bodyPr wrap="none" rtlCol="0">
            <a:spAutoFit/>
          </a:bodyPr>
          <a:lstStyle/>
          <a:p>
            <a:pPr fontAlgn="auto">
              <a:spcBef>
                <a:spcPts val="0"/>
              </a:spcBef>
              <a:spcAft>
                <a:spcPts val="0"/>
              </a:spcAft>
            </a:pPr>
            <a:r>
              <a:rPr kumimoji="0" lang="en-US" altLang="zh-TW" sz="1800" dirty="0">
                <a:solidFill>
                  <a:srgbClr val="FF0000"/>
                </a:solidFill>
                <a:latin typeface="Calibri"/>
                <a:ea typeface="新細明體"/>
              </a:rPr>
              <a:t>Protect Islet</a:t>
            </a:r>
            <a:endParaRPr kumimoji="0" lang="zh-TW" altLang="en-US" sz="1800" dirty="0">
              <a:solidFill>
                <a:srgbClr val="FF0000"/>
              </a:solidFill>
              <a:latin typeface="Calibri"/>
              <a:ea typeface="新細明體"/>
            </a:endParaRPr>
          </a:p>
        </p:txBody>
      </p:sp>
      <p:sp>
        <p:nvSpPr>
          <p:cNvPr id="44" name="文字方塊 43"/>
          <p:cNvSpPr txBox="1"/>
          <p:nvPr/>
        </p:nvSpPr>
        <p:spPr>
          <a:xfrm>
            <a:off x="6777092" y="6027348"/>
            <a:ext cx="1432059" cy="338554"/>
          </a:xfrm>
          <a:prstGeom prst="rect">
            <a:avLst/>
          </a:prstGeom>
          <a:noFill/>
        </p:spPr>
        <p:txBody>
          <a:bodyPr wrap="none" rtlCol="0">
            <a:spAutoFit/>
          </a:bodyPr>
          <a:lstStyle/>
          <a:p>
            <a:pPr fontAlgn="auto">
              <a:spcBef>
                <a:spcPts val="0"/>
              </a:spcBef>
              <a:spcAft>
                <a:spcPts val="0"/>
              </a:spcAft>
            </a:pPr>
            <a:r>
              <a:rPr kumimoji="0" lang="en-US" altLang="zh-TW" sz="1600" b="0" dirty="0">
                <a:solidFill>
                  <a:prstClr val="black"/>
                </a:solidFill>
                <a:latin typeface="Calibri"/>
                <a:ea typeface="新細明體"/>
              </a:rPr>
              <a:t>Type I diabetes</a:t>
            </a:r>
            <a:endParaRPr kumimoji="0" lang="zh-TW" altLang="en-US" sz="1600" b="0" dirty="0">
              <a:solidFill>
                <a:prstClr val="black"/>
              </a:solidFill>
              <a:latin typeface="Calibri"/>
              <a:ea typeface="新細明體"/>
            </a:endParaRPr>
          </a:p>
        </p:txBody>
      </p:sp>
      <p:sp>
        <p:nvSpPr>
          <p:cNvPr id="45" name="向右箭號 44"/>
          <p:cNvSpPr/>
          <p:nvPr/>
        </p:nvSpPr>
        <p:spPr>
          <a:xfrm>
            <a:off x="5732468" y="5294021"/>
            <a:ext cx="1103645" cy="216024"/>
          </a:xfrm>
          <a:prstGeom prst="rightArrow">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46" name="文字方塊 45"/>
          <p:cNvSpPr txBox="1"/>
          <p:nvPr/>
        </p:nvSpPr>
        <p:spPr>
          <a:xfrm>
            <a:off x="7361923" y="2933945"/>
            <a:ext cx="814647" cy="369332"/>
          </a:xfrm>
          <a:prstGeom prst="rect">
            <a:avLst/>
          </a:prstGeom>
          <a:solidFill>
            <a:schemeClr val="accent2">
              <a:lumMod val="20000"/>
              <a:lumOff val="80000"/>
            </a:schemeClr>
          </a:solidFill>
        </p:spPr>
        <p:txBody>
          <a:bodyPr wrap="none" rtlCol="0">
            <a:spAutoFit/>
          </a:bodyPr>
          <a:lstStyle/>
          <a:p>
            <a:pPr fontAlgn="auto">
              <a:spcBef>
                <a:spcPts val="0"/>
              </a:spcBef>
              <a:spcAft>
                <a:spcPts val="0"/>
              </a:spcAft>
            </a:pPr>
            <a:r>
              <a:rPr kumimoji="0" lang="en-US" altLang="zh-TW" sz="1800" dirty="0" smtClean="0">
                <a:solidFill>
                  <a:srgbClr val="0000CC"/>
                </a:solidFill>
                <a:latin typeface="Calibri"/>
                <a:ea typeface="新細明體"/>
              </a:rPr>
              <a:t>Insulin</a:t>
            </a:r>
            <a:endParaRPr kumimoji="0" lang="zh-TW" altLang="en-US" sz="1800" dirty="0">
              <a:solidFill>
                <a:srgbClr val="0000CC"/>
              </a:solidFill>
              <a:latin typeface="Calibri"/>
              <a:ea typeface="新細明體"/>
            </a:endParaRPr>
          </a:p>
        </p:txBody>
      </p:sp>
      <p:pic>
        <p:nvPicPr>
          <p:cNvPr id="140" name="圖片 139"/>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5517105" y="5499230"/>
            <a:ext cx="1557339" cy="733425"/>
          </a:xfrm>
          <a:prstGeom prst="rect">
            <a:avLst/>
          </a:prstGeom>
        </p:spPr>
      </p:pic>
      <p:sp>
        <p:nvSpPr>
          <p:cNvPr id="47" name="文字方塊 46"/>
          <p:cNvSpPr txBox="1"/>
          <p:nvPr/>
        </p:nvSpPr>
        <p:spPr>
          <a:xfrm>
            <a:off x="5580044" y="6141616"/>
            <a:ext cx="1040670" cy="338554"/>
          </a:xfrm>
          <a:prstGeom prst="rect">
            <a:avLst/>
          </a:prstGeom>
          <a:noFill/>
        </p:spPr>
        <p:txBody>
          <a:bodyPr wrap="none" rtlCol="0">
            <a:spAutoFit/>
          </a:bodyPr>
          <a:lstStyle/>
          <a:p>
            <a:pPr fontAlgn="auto">
              <a:spcBef>
                <a:spcPts val="0"/>
              </a:spcBef>
              <a:spcAft>
                <a:spcPts val="0"/>
              </a:spcAft>
            </a:pPr>
            <a:r>
              <a:rPr kumimoji="0" lang="en-US" altLang="zh-TW" sz="1600" dirty="0">
                <a:solidFill>
                  <a:prstClr val="black"/>
                </a:solidFill>
                <a:latin typeface="Calibri"/>
                <a:ea typeface="新細明體"/>
              </a:rPr>
              <a:t>NOD</a:t>
            </a:r>
            <a:r>
              <a:rPr kumimoji="0" lang="zh-TW" altLang="en-US" sz="1600" dirty="0">
                <a:solidFill>
                  <a:prstClr val="black"/>
                </a:solidFill>
                <a:latin typeface="Calibri"/>
                <a:ea typeface="新細明體"/>
              </a:rPr>
              <a:t> </a:t>
            </a:r>
            <a:r>
              <a:rPr kumimoji="0" lang="en-US" altLang="zh-TW" sz="1600" dirty="0">
                <a:solidFill>
                  <a:prstClr val="black"/>
                </a:solidFill>
                <a:latin typeface="Calibri"/>
                <a:ea typeface="新細明體"/>
              </a:rPr>
              <a:t>mice</a:t>
            </a:r>
            <a:endParaRPr kumimoji="0" lang="zh-TW" altLang="en-US" sz="1600" dirty="0">
              <a:solidFill>
                <a:prstClr val="black"/>
              </a:solidFill>
              <a:latin typeface="Calibri"/>
              <a:ea typeface="新細明體"/>
            </a:endParaRPr>
          </a:p>
        </p:txBody>
      </p:sp>
      <p:pic>
        <p:nvPicPr>
          <p:cNvPr id="65" name="Picture 3"/>
          <p:cNvPicPr>
            <a:picLocks noChangeAspect="1" noChangeArrowheads="1"/>
          </p:cNvPicPr>
          <p:nvPr/>
        </p:nvPicPr>
        <p:blipFill rotWithShape="1">
          <a:blip r:embed="rId8" cstate="print"/>
          <a:srcRect l="48018" t="41800" r="41679" b="39370"/>
          <a:stretch/>
        </p:blipFill>
        <p:spPr bwMode="auto">
          <a:xfrm>
            <a:off x="6384896" y="1506933"/>
            <a:ext cx="1080120" cy="1080120"/>
          </a:xfrm>
          <a:prstGeom prst="rect">
            <a:avLst/>
          </a:prstGeom>
          <a:noFill/>
          <a:ln w="9525">
            <a:noFill/>
            <a:miter lim="800000"/>
            <a:headEnd/>
            <a:tailEnd/>
          </a:ln>
        </p:spPr>
      </p:pic>
      <p:grpSp>
        <p:nvGrpSpPr>
          <p:cNvPr id="18" name="群組 65"/>
          <p:cNvGrpSpPr/>
          <p:nvPr/>
        </p:nvGrpSpPr>
        <p:grpSpPr>
          <a:xfrm rot="596773">
            <a:off x="7060592" y="1422508"/>
            <a:ext cx="639590" cy="309753"/>
            <a:chOff x="7308304" y="3922434"/>
            <a:chExt cx="792088" cy="451962"/>
          </a:xfrm>
        </p:grpSpPr>
        <p:sp>
          <p:nvSpPr>
            <p:cNvPr id="67" name="流程圖: 接點 66"/>
            <p:cNvSpPr/>
            <p:nvPr/>
          </p:nvSpPr>
          <p:spPr>
            <a:xfrm>
              <a:off x="7308304" y="3942348"/>
              <a:ext cx="792088" cy="432048"/>
            </a:xfrm>
            <a:prstGeom prst="flowChartConnector">
              <a:avLst/>
            </a:prstGeom>
            <a:solidFill>
              <a:schemeClr val="accent2">
                <a:lumMod val="40000"/>
                <a:lumOff val="6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71" name="文字方塊 70"/>
            <p:cNvSpPr txBox="1"/>
            <p:nvPr/>
          </p:nvSpPr>
          <p:spPr>
            <a:xfrm>
              <a:off x="7344854" y="3922434"/>
              <a:ext cx="612668" cy="338554"/>
            </a:xfrm>
            <a:prstGeom prst="rect">
              <a:avLst/>
            </a:prstGeom>
            <a:noFill/>
          </p:spPr>
          <p:txBody>
            <a:bodyPr wrap="none" rtlCol="0">
              <a:spAutoFit/>
            </a:bodyPr>
            <a:lstStyle/>
            <a:p>
              <a:pPr fontAlgn="auto">
                <a:spcBef>
                  <a:spcPts val="0"/>
                </a:spcBef>
                <a:spcAft>
                  <a:spcPts val="0"/>
                </a:spcAft>
              </a:pPr>
              <a:r>
                <a:rPr kumimoji="0" lang="en-US" altLang="zh-TW" sz="1600" b="0" dirty="0">
                  <a:solidFill>
                    <a:prstClr val="black"/>
                  </a:solidFill>
                  <a:latin typeface="Calibri"/>
                  <a:ea typeface="新細明體"/>
                </a:rPr>
                <a:t>T cell</a:t>
              </a:r>
              <a:endParaRPr kumimoji="0" lang="zh-TW" altLang="en-US" sz="1600" b="0" dirty="0">
                <a:solidFill>
                  <a:prstClr val="black"/>
                </a:solidFill>
                <a:latin typeface="Calibri"/>
                <a:ea typeface="新細明體"/>
              </a:endParaRPr>
            </a:p>
          </p:txBody>
        </p:sp>
      </p:grpSp>
      <p:pic>
        <p:nvPicPr>
          <p:cNvPr id="73" name="圖片 72"/>
          <p:cNvPicPr>
            <a:picLocks noChangeAspect="1"/>
          </p:cNvPicPr>
          <p:nvPr/>
        </p:nvPicPr>
        <p:blipFill rotWithShape="1">
          <a:blip r:embed="rId9" cstate="print">
            <a:extLst>
              <a:ext uri="{BEBA8EAE-BF5A-486C-A8C5-ECC9F3942E4B}">
                <a14:imgProps xmlns="" xmlns:a14="http://schemas.microsoft.com/office/drawing/2010/main">
                  <a14:imgLayer r:embed="rId10">
                    <a14:imgEffect>
                      <a14:backgroundRemoval t="5279" b="89883" l="6517" r="89963"/>
                    </a14:imgEffect>
                  </a14:imgLayer>
                </a14:imgProps>
              </a:ext>
              <a:ext uri="{28A0092B-C50C-407E-A947-70E740481C1C}">
                <a14:useLocalDpi xmlns="" xmlns:a14="http://schemas.microsoft.com/office/drawing/2010/main" val="0"/>
              </a:ext>
            </a:extLst>
          </a:blip>
          <a:srcRect l="5703" r="36198" b="8141"/>
          <a:stretch/>
        </p:blipFill>
        <p:spPr>
          <a:xfrm>
            <a:off x="4285850" y="1713241"/>
            <a:ext cx="1078114" cy="871021"/>
          </a:xfrm>
          <a:prstGeom prst="rect">
            <a:avLst/>
          </a:prstGeom>
        </p:spPr>
      </p:pic>
      <p:sp>
        <p:nvSpPr>
          <p:cNvPr id="15" name="文字方塊 14"/>
          <p:cNvSpPr txBox="1"/>
          <p:nvPr/>
        </p:nvSpPr>
        <p:spPr>
          <a:xfrm>
            <a:off x="4787900" y="956449"/>
            <a:ext cx="184731" cy="369332"/>
          </a:xfrm>
          <a:prstGeom prst="rect">
            <a:avLst/>
          </a:prstGeom>
          <a:noFill/>
        </p:spPr>
        <p:txBody>
          <a:bodyPr wrap="none" rtlCol="0">
            <a:spAutoFit/>
          </a:bodyPr>
          <a:lstStyle/>
          <a:p>
            <a:pPr fontAlgn="auto">
              <a:spcBef>
                <a:spcPts val="0"/>
              </a:spcBef>
              <a:spcAft>
                <a:spcPts val="0"/>
              </a:spcAft>
            </a:pPr>
            <a:endParaRPr kumimoji="0" lang="zh-TW" altLang="en-US" sz="1800" b="0" dirty="0">
              <a:solidFill>
                <a:prstClr val="black"/>
              </a:solidFill>
              <a:latin typeface="Calibri"/>
              <a:ea typeface="新細明體"/>
            </a:endParaRPr>
          </a:p>
        </p:txBody>
      </p:sp>
      <p:grpSp>
        <p:nvGrpSpPr>
          <p:cNvPr id="19" name="群組 104"/>
          <p:cNvGrpSpPr/>
          <p:nvPr/>
        </p:nvGrpSpPr>
        <p:grpSpPr>
          <a:xfrm>
            <a:off x="4499870" y="1487828"/>
            <a:ext cx="607246" cy="331226"/>
            <a:chOff x="6156176" y="980728"/>
            <a:chExt cx="792088" cy="432048"/>
          </a:xfrm>
        </p:grpSpPr>
        <p:sp>
          <p:nvSpPr>
            <p:cNvPr id="106" name="流程圖: 接點 105"/>
            <p:cNvSpPr/>
            <p:nvPr/>
          </p:nvSpPr>
          <p:spPr>
            <a:xfrm>
              <a:off x="6156176" y="980728"/>
              <a:ext cx="792088" cy="432048"/>
            </a:xfrm>
            <a:prstGeom prst="flowChartConnector">
              <a:avLst/>
            </a:prstGeom>
            <a:solidFill>
              <a:schemeClr val="accent2">
                <a:lumMod val="40000"/>
                <a:lumOff val="6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107" name="文字方塊 106"/>
            <p:cNvSpPr txBox="1"/>
            <p:nvPr/>
          </p:nvSpPr>
          <p:spPr>
            <a:xfrm>
              <a:off x="6183363" y="985128"/>
              <a:ext cx="612669" cy="338553"/>
            </a:xfrm>
            <a:prstGeom prst="rect">
              <a:avLst/>
            </a:prstGeom>
            <a:noFill/>
          </p:spPr>
          <p:txBody>
            <a:bodyPr wrap="none" rtlCol="0">
              <a:spAutoFit/>
            </a:bodyPr>
            <a:lstStyle/>
            <a:p>
              <a:pPr fontAlgn="auto">
                <a:spcBef>
                  <a:spcPts val="0"/>
                </a:spcBef>
                <a:spcAft>
                  <a:spcPts val="0"/>
                </a:spcAft>
              </a:pPr>
              <a:r>
                <a:rPr kumimoji="0" lang="en-US" altLang="zh-TW" sz="1600" b="0" dirty="0">
                  <a:solidFill>
                    <a:prstClr val="black"/>
                  </a:solidFill>
                  <a:latin typeface="Calibri"/>
                  <a:ea typeface="新細明體"/>
                </a:rPr>
                <a:t>T cell</a:t>
              </a:r>
              <a:endParaRPr kumimoji="0" lang="zh-TW" altLang="en-US" sz="1600" b="0" dirty="0">
                <a:solidFill>
                  <a:prstClr val="black"/>
                </a:solidFill>
                <a:latin typeface="Calibri"/>
                <a:ea typeface="新細明體"/>
              </a:endParaRPr>
            </a:p>
          </p:txBody>
        </p:sp>
      </p:grpSp>
      <p:grpSp>
        <p:nvGrpSpPr>
          <p:cNvPr id="20" name="群組 107"/>
          <p:cNvGrpSpPr/>
          <p:nvPr/>
        </p:nvGrpSpPr>
        <p:grpSpPr>
          <a:xfrm rot="19365476">
            <a:off x="3968022" y="1723486"/>
            <a:ext cx="625557" cy="341213"/>
            <a:chOff x="6156176" y="980728"/>
            <a:chExt cx="792088" cy="432048"/>
          </a:xfrm>
        </p:grpSpPr>
        <p:sp>
          <p:nvSpPr>
            <p:cNvPr id="109" name="流程圖: 接點 108"/>
            <p:cNvSpPr/>
            <p:nvPr/>
          </p:nvSpPr>
          <p:spPr>
            <a:xfrm>
              <a:off x="6156176" y="980728"/>
              <a:ext cx="792088" cy="432048"/>
            </a:xfrm>
            <a:prstGeom prst="flowChartConnector">
              <a:avLst/>
            </a:prstGeom>
            <a:solidFill>
              <a:schemeClr val="accent2">
                <a:lumMod val="40000"/>
                <a:lumOff val="6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110" name="文字方塊 109"/>
            <p:cNvSpPr txBox="1"/>
            <p:nvPr/>
          </p:nvSpPr>
          <p:spPr>
            <a:xfrm>
              <a:off x="6169660" y="995845"/>
              <a:ext cx="612668" cy="338553"/>
            </a:xfrm>
            <a:prstGeom prst="rect">
              <a:avLst/>
            </a:prstGeom>
            <a:noFill/>
          </p:spPr>
          <p:txBody>
            <a:bodyPr wrap="none" rtlCol="0">
              <a:spAutoFit/>
            </a:bodyPr>
            <a:lstStyle/>
            <a:p>
              <a:pPr fontAlgn="auto">
                <a:spcBef>
                  <a:spcPts val="0"/>
                </a:spcBef>
                <a:spcAft>
                  <a:spcPts val="0"/>
                </a:spcAft>
              </a:pPr>
              <a:r>
                <a:rPr kumimoji="0" lang="en-US" altLang="zh-TW" sz="1600" b="0" dirty="0">
                  <a:solidFill>
                    <a:prstClr val="black"/>
                  </a:solidFill>
                  <a:latin typeface="Calibri"/>
                  <a:ea typeface="新細明體"/>
                </a:rPr>
                <a:t>T cell</a:t>
              </a:r>
              <a:endParaRPr kumimoji="0" lang="zh-TW" altLang="en-US" sz="1600" b="0" dirty="0">
                <a:solidFill>
                  <a:prstClr val="black"/>
                </a:solidFill>
                <a:latin typeface="Calibri"/>
                <a:ea typeface="新細明體"/>
              </a:endParaRPr>
            </a:p>
          </p:txBody>
        </p:sp>
      </p:grpSp>
      <p:sp>
        <p:nvSpPr>
          <p:cNvPr id="11" name="文字方塊 10"/>
          <p:cNvSpPr txBox="1"/>
          <p:nvPr/>
        </p:nvSpPr>
        <p:spPr>
          <a:xfrm>
            <a:off x="4525040" y="2446293"/>
            <a:ext cx="587020" cy="369332"/>
          </a:xfrm>
          <a:prstGeom prst="rect">
            <a:avLst/>
          </a:prstGeom>
          <a:noFill/>
        </p:spPr>
        <p:txBody>
          <a:bodyPr wrap="none" rtlCol="0">
            <a:spAutoFit/>
          </a:bodyPr>
          <a:lstStyle/>
          <a:p>
            <a:pPr fontAlgn="auto">
              <a:spcBef>
                <a:spcPts val="0"/>
              </a:spcBef>
              <a:spcAft>
                <a:spcPts val="0"/>
              </a:spcAft>
            </a:pPr>
            <a:r>
              <a:rPr kumimoji="0" lang="en-US" altLang="zh-TW" sz="1800" dirty="0" smtClean="0">
                <a:solidFill>
                  <a:prstClr val="black"/>
                </a:solidFill>
                <a:latin typeface="Calibri"/>
                <a:ea typeface="新細明體"/>
              </a:rPr>
              <a:t>Islet</a:t>
            </a:r>
            <a:endParaRPr kumimoji="0" lang="zh-TW" altLang="en-US" sz="1800" dirty="0">
              <a:solidFill>
                <a:prstClr val="black"/>
              </a:solidFill>
              <a:latin typeface="Calibri"/>
              <a:ea typeface="新細明體"/>
            </a:endParaRPr>
          </a:p>
        </p:txBody>
      </p:sp>
      <p:sp>
        <p:nvSpPr>
          <p:cNvPr id="70" name="爆炸 1 69"/>
          <p:cNvSpPr/>
          <p:nvPr/>
        </p:nvSpPr>
        <p:spPr>
          <a:xfrm>
            <a:off x="7233324" y="1853825"/>
            <a:ext cx="1659156" cy="1001397"/>
          </a:xfrm>
          <a:prstGeom prst="irregularSeal1">
            <a:avLst/>
          </a:prstGeom>
          <a:solidFill>
            <a:srgbClr val="FFFF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dirty="0">
              <a:solidFill>
                <a:prstClr val="white"/>
              </a:solidFill>
            </a:endParaRPr>
          </a:p>
        </p:txBody>
      </p:sp>
      <p:sp>
        <p:nvSpPr>
          <p:cNvPr id="72" name="文字方塊 71"/>
          <p:cNvSpPr txBox="1"/>
          <p:nvPr/>
        </p:nvSpPr>
        <p:spPr>
          <a:xfrm>
            <a:off x="7433675" y="2123855"/>
            <a:ext cx="1264449" cy="369332"/>
          </a:xfrm>
          <a:prstGeom prst="rect">
            <a:avLst/>
          </a:prstGeom>
          <a:noFill/>
        </p:spPr>
        <p:txBody>
          <a:bodyPr wrap="none" rtlCol="0">
            <a:spAutoFit/>
          </a:bodyPr>
          <a:lstStyle/>
          <a:p>
            <a:pPr fontAlgn="auto">
              <a:spcBef>
                <a:spcPts val="0"/>
              </a:spcBef>
              <a:spcAft>
                <a:spcPts val="0"/>
              </a:spcAft>
            </a:pPr>
            <a:r>
              <a:rPr kumimoji="0" lang="en-US" altLang="zh-TW" sz="1800" dirty="0">
                <a:solidFill>
                  <a:prstClr val="black"/>
                </a:solidFill>
                <a:latin typeface="Calibri"/>
                <a:ea typeface="新細明體"/>
              </a:rPr>
              <a:t>Irreversible</a:t>
            </a:r>
            <a:endParaRPr kumimoji="0" lang="zh-TW" altLang="en-US" sz="1800" dirty="0">
              <a:solidFill>
                <a:prstClr val="black"/>
              </a:solidFill>
              <a:latin typeface="Calibri"/>
              <a:ea typeface="新細明體"/>
            </a:endParaRPr>
          </a:p>
        </p:txBody>
      </p:sp>
      <p:sp>
        <p:nvSpPr>
          <p:cNvPr id="68" name="文字方塊 67"/>
          <p:cNvSpPr txBox="1"/>
          <p:nvPr/>
        </p:nvSpPr>
        <p:spPr>
          <a:xfrm>
            <a:off x="6659672" y="2512770"/>
            <a:ext cx="648072" cy="369332"/>
          </a:xfrm>
          <a:prstGeom prst="rect">
            <a:avLst/>
          </a:prstGeom>
          <a:noFill/>
        </p:spPr>
        <p:txBody>
          <a:bodyPr wrap="square" rtlCol="0">
            <a:spAutoFit/>
          </a:bodyPr>
          <a:lstStyle/>
          <a:p>
            <a:pPr fontAlgn="auto">
              <a:spcBef>
                <a:spcPts val="0"/>
              </a:spcBef>
              <a:spcAft>
                <a:spcPts val="0"/>
              </a:spcAft>
            </a:pPr>
            <a:r>
              <a:rPr kumimoji="0" lang="en-US" altLang="zh-TW" sz="1800" dirty="0" smtClean="0">
                <a:solidFill>
                  <a:prstClr val="black"/>
                </a:solidFill>
                <a:latin typeface="Calibri"/>
                <a:ea typeface="新細明體"/>
              </a:rPr>
              <a:t>Islet</a:t>
            </a:r>
            <a:endParaRPr kumimoji="0" lang="zh-TW" altLang="en-US" sz="1800" dirty="0">
              <a:solidFill>
                <a:prstClr val="black"/>
              </a:solidFill>
              <a:latin typeface="Calibri"/>
              <a:ea typeface="新細明體"/>
            </a:endParaRPr>
          </a:p>
        </p:txBody>
      </p:sp>
      <p:sp>
        <p:nvSpPr>
          <p:cNvPr id="63" name="文字方塊 62"/>
          <p:cNvSpPr txBox="1"/>
          <p:nvPr/>
        </p:nvSpPr>
        <p:spPr>
          <a:xfrm>
            <a:off x="251520" y="278940"/>
            <a:ext cx="8505945" cy="584775"/>
          </a:xfrm>
          <a:prstGeom prst="rect">
            <a:avLst/>
          </a:prstGeom>
          <a:noFill/>
        </p:spPr>
        <p:txBody>
          <a:bodyPr wrap="square" rtlCol="0">
            <a:spAutoFit/>
          </a:bodyPr>
          <a:lstStyle/>
          <a:p>
            <a:pPr fontAlgn="auto">
              <a:spcBef>
                <a:spcPts val="0"/>
              </a:spcBef>
              <a:spcAft>
                <a:spcPts val="0"/>
              </a:spcAft>
            </a:pPr>
            <a:r>
              <a:rPr kumimoji="0" lang="en-US" altLang="zh-TW" sz="3200" dirty="0">
                <a:solidFill>
                  <a:prstClr val="black"/>
                </a:solidFill>
                <a:latin typeface="Times New Roman" pitchFamily="18" charset="0"/>
                <a:ea typeface="新細明體"/>
                <a:cs typeface="Times New Roman" pitchFamily="18" charset="0"/>
              </a:rPr>
              <a:t>Type </a:t>
            </a:r>
            <a:r>
              <a:rPr kumimoji="0" lang="en-US" altLang="zh-TW" sz="3200" dirty="0" smtClean="0">
                <a:solidFill>
                  <a:prstClr val="black"/>
                </a:solidFill>
                <a:latin typeface="Times New Roman" pitchFamily="18" charset="0"/>
                <a:ea typeface="新細明體"/>
                <a:cs typeface="Times New Roman" pitchFamily="18" charset="0"/>
              </a:rPr>
              <a:t>1 Diabetes (T1D): </a:t>
            </a:r>
            <a:r>
              <a:rPr kumimoji="0" lang="en-US" altLang="zh-TW" sz="3200" dirty="0" smtClean="0">
                <a:solidFill>
                  <a:srgbClr val="0000CC"/>
                </a:solidFill>
                <a:latin typeface="Times New Roman" pitchFamily="18" charset="0"/>
                <a:ea typeface="新細明體"/>
                <a:cs typeface="Times New Roman" pitchFamily="18" charset="0"/>
              </a:rPr>
              <a:t>Autoimmune Diabetes </a:t>
            </a:r>
            <a:endParaRPr kumimoji="0" lang="en-US" altLang="zh-TW" sz="3200" dirty="0">
              <a:solidFill>
                <a:srgbClr val="0000CC"/>
              </a:solidFill>
              <a:latin typeface="Times New Roman" pitchFamily="18" charset="0"/>
              <a:ea typeface="新細明體"/>
              <a:cs typeface="Times New Roman" pitchFamily="18" charset="0"/>
            </a:endParaRPr>
          </a:p>
        </p:txBody>
      </p:sp>
      <p:grpSp>
        <p:nvGrpSpPr>
          <p:cNvPr id="79" name="群組 78"/>
          <p:cNvGrpSpPr/>
          <p:nvPr/>
        </p:nvGrpSpPr>
        <p:grpSpPr>
          <a:xfrm>
            <a:off x="4379288" y="4822626"/>
            <a:ext cx="793796" cy="1530170"/>
            <a:chOff x="4379288" y="4822626"/>
            <a:chExt cx="793796" cy="1530170"/>
          </a:xfrm>
        </p:grpSpPr>
        <p:grpSp>
          <p:nvGrpSpPr>
            <p:cNvPr id="76" name="群組 75"/>
            <p:cNvGrpSpPr/>
            <p:nvPr/>
          </p:nvGrpSpPr>
          <p:grpSpPr>
            <a:xfrm>
              <a:off x="4436985" y="4822626"/>
              <a:ext cx="736099" cy="567327"/>
              <a:chOff x="4617005" y="4751883"/>
              <a:chExt cx="736099" cy="567327"/>
            </a:xfrm>
          </p:grpSpPr>
          <p:grpSp>
            <p:nvGrpSpPr>
              <p:cNvPr id="9" name="群組 101"/>
              <p:cNvGrpSpPr/>
              <p:nvPr/>
            </p:nvGrpSpPr>
            <p:grpSpPr>
              <a:xfrm rot="5400000">
                <a:off x="4810163" y="4610617"/>
                <a:ext cx="231163" cy="513696"/>
                <a:chOff x="3455875" y="3465004"/>
                <a:chExt cx="648073" cy="1440161"/>
              </a:xfrm>
            </p:grpSpPr>
            <p:sp>
              <p:nvSpPr>
                <p:cNvPr id="103" name="流程圖: 延遲 102"/>
                <p:cNvSpPr/>
                <p:nvPr/>
              </p:nvSpPr>
              <p:spPr>
                <a:xfrm rot="16200000">
                  <a:off x="3419872" y="3501008"/>
                  <a:ext cx="720080" cy="648072"/>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a:solidFill>
                      <a:prstClr val="white"/>
                    </a:solidFill>
                  </a:endParaRPr>
                </a:p>
              </p:txBody>
            </p:sp>
            <p:sp>
              <p:nvSpPr>
                <p:cNvPr id="104" name="流程圖: 延遲 103"/>
                <p:cNvSpPr/>
                <p:nvPr/>
              </p:nvSpPr>
              <p:spPr>
                <a:xfrm rot="5400000">
                  <a:off x="3419871" y="4221089"/>
                  <a:ext cx="720080" cy="648072"/>
                </a:xfrm>
                <a:prstGeom prst="flowChartDela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a:solidFill>
                      <a:prstClr val="white"/>
                    </a:solidFill>
                  </a:endParaRPr>
                </a:p>
              </p:txBody>
            </p:sp>
          </p:grpSp>
          <p:sp>
            <p:nvSpPr>
              <p:cNvPr id="33" name="文字方塊 32"/>
              <p:cNvSpPr txBox="1"/>
              <p:nvPr/>
            </p:nvSpPr>
            <p:spPr>
              <a:xfrm>
                <a:off x="4617005" y="4949878"/>
                <a:ext cx="736099" cy="369332"/>
              </a:xfrm>
              <a:prstGeom prst="rect">
                <a:avLst/>
              </a:prstGeom>
              <a:noFill/>
            </p:spPr>
            <p:txBody>
              <a:bodyPr wrap="none" rtlCol="0">
                <a:spAutoFit/>
              </a:bodyPr>
              <a:lstStyle/>
              <a:p>
                <a:pPr fontAlgn="auto">
                  <a:spcBef>
                    <a:spcPts val="0"/>
                  </a:spcBef>
                  <a:spcAft>
                    <a:spcPts val="0"/>
                  </a:spcAft>
                </a:pPr>
                <a:r>
                  <a:rPr kumimoji="0" lang="en-US" altLang="zh-TW" sz="1800" dirty="0" smtClean="0">
                    <a:solidFill>
                      <a:prstClr val="black"/>
                    </a:solidFill>
                    <a:latin typeface="Calibri"/>
                    <a:ea typeface="新細明體"/>
                  </a:rPr>
                  <a:t>Drugs</a:t>
                </a:r>
                <a:endParaRPr kumimoji="0" lang="zh-TW" altLang="en-US" sz="1800" dirty="0">
                  <a:solidFill>
                    <a:prstClr val="black"/>
                  </a:solidFill>
                  <a:latin typeface="Calibri"/>
                  <a:ea typeface="新細明體"/>
                </a:endParaRPr>
              </a:p>
            </p:txBody>
          </p:sp>
        </p:grpSp>
        <p:grpSp>
          <p:nvGrpSpPr>
            <p:cNvPr id="78" name="群組 77"/>
            <p:cNvGrpSpPr/>
            <p:nvPr/>
          </p:nvGrpSpPr>
          <p:grpSpPr>
            <a:xfrm>
              <a:off x="4379288" y="5542706"/>
              <a:ext cx="777777" cy="810090"/>
              <a:chOff x="4379288" y="5409220"/>
              <a:chExt cx="777777" cy="810090"/>
            </a:xfrm>
          </p:grpSpPr>
          <p:grpSp>
            <p:nvGrpSpPr>
              <p:cNvPr id="64" name="群組 63"/>
              <p:cNvGrpSpPr/>
              <p:nvPr/>
            </p:nvGrpSpPr>
            <p:grpSpPr>
              <a:xfrm>
                <a:off x="4391980" y="5409220"/>
                <a:ext cx="722483" cy="436919"/>
                <a:chOff x="2818343" y="2605913"/>
                <a:chExt cx="722483" cy="436918"/>
              </a:xfrm>
            </p:grpSpPr>
            <p:sp>
              <p:nvSpPr>
                <p:cNvPr id="66" name="橢圓 65"/>
                <p:cNvSpPr/>
                <p:nvPr/>
              </p:nvSpPr>
              <p:spPr>
                <a:xfrm>
                  <a:off x="2818343" y="2671459"/>
                  <a:ext cx="722483" cy="37137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69" name="矩形 68"/>
                <p:cNvSpPr/>
                <p:nvPr/>
              </p:nvSpPr>
              <p:spPr>
                <a:xfrm rot="16888688">
                  <a:off x="3310477" y="2581868"/>
                  <a:ext cx="103357" cy="255718"/>
                </a:xfrm>
                <a:prstGeom prst="rect">
                  <a:avLst/>
                </a:prstGeom>
                <a:solidFill>
                  <a:schemeClr val="accent2">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74" name="向右箭號 73"/>
                <p:cNvSpPr/>
                <p:nvPr/>
              </p:nvSpPr>
              <p:spPr>
                <a:xfrm rot="20719222">
                  <a:off x="2952191" y="2605913"/>
                  <a:ext cx="290611" cy="167285"/>
                </a:xfrm>
                <a:prstGeom prst="rightArrow">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grpSp>
          <p:sp>
            <p:nvSpPr>
              <p:cNvPr id="77" name="矩形 76"/>
              <p:cNvSpPr/>
              <p:nvPr/>
            </p:nvSpPr>
            <p:spPr>
              <a:xfrm>
                <a:off x="4379288" y="5849978"/>
                <a:ext cx="777777" cy="369332"/>
              </a:xfrm>
              <a:prstGeom prst="rect">
                <a:avLst/>
              </a:prstGeom>
            </p:spPr>
            <p:txBody>
              <a:bodyPr wrap="none">
                <a:spAutoFit/>
              </a:bodyPr>
              <a:lstStyle/>
              <a:p>
                <a:pPr fontAlgn="auto">
                  <a:spcBef>
                    <a:spcPts val="0"/>
                  </a:spcBef>
                  <a:spcAft>
                    <a:spcPts val="0"/>
                  </a:spcAft>
                </a:pPr>
                <a:r>
                  <a:rPr kumimoji="0" lang="en-US" altLang="zh-TW" sz="1800" dirty="0" smtClean="0">
                    <a:solidFill>
                      <a:prstClr val="black"/>
                    </a:solidFill>
                    <a:latin typeface="Calibri"/>
                    <a:ea typeface="新細明體"/>
                  </a:rPr>
                  <a:t>Genes</a:t>
                </a:r>
                <a:endParaRPr kumimoji="0" lang="zh-TW" altLang="en-US" sz="1800" dirty="0">
                  <a:solidFill>
                    <a:prstClr val="black"/>
                  </a:solidFill>
                  <a:latin typeface="Calibri"/>
                  <a:ea typeface="新細明體"/>
                </a:endParaRPr>
              </a:p>
            </p:txBody>
          </p:sp>
        </p:grpSp>
      </p:grpSp>
    </p:spTree>
    <p:extLst>
      <p:ext uri="{BB962C8B-B14F-4D97-AF65-F5344CB8AC3E}">
        <p14:creationId xmlns="" xmlns:p14="http://schemas.microsoft.com/office/powerpoint/2010/main" val="2567655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79"/>
                                        </p:tgtEl>
                                        <p:attrNameLst>
                                          <p:attrName>style.visibility</p:attrName>
                                        </p:attrNameLst>
                                      </p:cBhvr>
                                      <p:to>
                                        <p:strVal val="visible"/>
                                      </p:to>
                                    </p:set>
                                    <p:animEffect transition="in" filter="blinds(horizontal)">
                                      <p:cBhvr>
                                        <p:cTn id="25" dur="500"/>
                                        <p:tgtEl>
                                          <p:spTgt spid="79"/>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8"/>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3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12"/>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13"/>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40"/>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16"/>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38"/>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139"/>
                                        </p:tgtEl>
                                        <p:attrNameLst>
                                          <p:attrName>style.visibility</p:attrName>
                                        </p:attrNameLst>
                                      </p:cBhvr>
                                      <p:to>
                                        <p:strVal val="hidden"/>
                                      </p:to>
                                    </p:set>
                                  </p:childTnLst>
                                </p:cTn>
                              </p:par>
                              <p:par>
                                <p:cTn id="52" presetID="1" presetClass="entr" presetSubtype="0" fill="hold" grpId="0" nodeType="withEffect">
                                  <p:stCondLst>
                                    <p:cond delay="0"/>
                                  </p:stCondLst>
                                  <p:childTnLst>
                                    <p:set>
                                      <p:cBhvr>
                                        <p:cTn id="53" dur="1" fill="hold">
                                          <p:stCondLst>
                                            <p:cond delay="0"/>
                                          </p:stCondLst>
                                        </p:cTn>
                                        <p:tgtEl>
                                          <p:spTgt spid="45"/>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39"/>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47"/>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99" grpId="0"/>
      <p:bldP spid="38" grpId="0" animBg="1"/>
      <p:bldP spid="38" grpId="1" animBg="1"/>
      <p:bldP spid="139" grpId="0" animBg="1"/>
      <p:bldP spid="139" grpId="1" animBg="1"/>
      <p:bldP spid="40" grpId="0"/>
      <p:bldP spid="40" grpId="1"/>
      <p:bldP spid="44" grpId="0"/>
      <p:bldP spid="45" grpId="0" animBg="1"/>
      <p:bldP spid="46" grpId="0" animBg="1"/>
      <p:bldP spid="4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p:cNvGrpSpPr/>
          <p:nvPr/>
        </p:nvGrpSpPr>
        <p:grpSpPr>
          <a:xfrm>
            <a:off x="487363" y="704434"/>
            <a:ext cx="1754040" cy="3051171"/>
            <a:chOff x="487362" y="704432"/>
            <a:chExt cx="1754040" cy="3051171"/>
          </a:xfrm>
        </p:grpSpPr>
        <p:grpSp>
          <p:nvGrpSpPr>
            <p:cNvPr id="4" name="群組 50"/>
            <p:cNvGrpSpPr/>
            <p:nvPr/>
          </p:nvGrpSpPr>
          <p:grpSpPr>
            <a:xfrm>
              <a:off x="487362" y="704432"/>
              <a:ext cx="1754040" cy="3051171"/>
              <a:chOff x="674898" y="2132454"/>
              <a:chExt cx="1945028" cy="3766623"/>
            </a:xfrm>
          </p:grpSpPr>
          <p:sp>
            <p:nvSpPr>
              <p:cNvPr id="40" name="手繪多邊形 39"/>
              <p:cNvSpPr/>
              <p:nvPr/>
            </p:nvSpPr>
            <p:spPr>
              <a:xfrm>
                <a:off x="1560191" y="4298877"/>
                <a:ext cx="632250" cy="1600200"/>
              </a:xfrm>
              <a:custGeom>
                <a:avLst/>
                <a:gdLst>
                  <a:gd name="connsiteX0" fmla="*/ 0 w 632250"/>
                  <a:gd name="connsiteY0" fmla="*/ 0 h 1600200"/>
                  <a:gd name="connsiteX1" fmla="*/ 630936 w 632250"/>
                  <a:gd name="connsiteY1" fmla="*/ 530352 h 1600200"/>
                  <a:gd name="connsiteX2" fmla="*/ 164592 w 632250"/>
                  <a:gd name="connsiteY2" fmla="*/ 941832 h 1600200"/>
                  <a:gd name="connsiteX3" fmla="*/ 128016 w 632250"/>
                  <a:gd name="connsiteY3" fmla="*/ 1298448 h 1600200"/>
                  <a:gd name="connsiteX4" fmla="*/ 502920 w 632250"/>
                  <a:gd name="connsiteY4" fmla="*/ 160020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250" h="1600200">
                    <a:moveTo>
                      <a:pt x="0" y="0"/>
                    </a:moveTo>
                    <a:cubicBezTo>
                      <a:pt x="301752" y="186690"/>
                      <a:pt x="603504" y="373380"/>
                      <a:pt x="630936" y="530352"/>
                    </a:cubicBezTo>
                    <a:cubicBezTo>
                      <a:pt x="658368" y="687324"/>
                      <a:pt x="248412" y="813816"/>
                      <a:pt x="164592" y="941832"/>
                    </a:cubicBezTo>
                    <a:cubicBezTo>
                      <a:pt x="80772" y="1069848"/>
                      <a:pt x="71628" y="1188720"/>
                      <a:pt x="128016" y="1298448"/>
                    </a:cubicBezTo>
                    <a:cubicBezTo>
                      <a:pt x="184404" y="1408176"/>
                      <a:pt x="343662" y="1504188"/>
                      <a:pt x="502920" y="16002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10" name="等腰三角形 9"/>
              <p:cNvSpPr/>
              <p:nvPr/>
            </p:nvSpPr>
            <p:spPr>
              <a:xfrm>
                <a:off x="1235448" y="2238683"/>
                <a:ext cx="818242" cy="796976"/>
              </a:xfrm>
              <a:prstGeom prst="triangl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11" name="橢圓 10"/>
              <p:cNvSpPr/>
              <p:nvPr/>
            </p:nvSpPr>
            <p:spPr>
              <a:xfrm>
                <a:off x="989976" y="2858553"/>
                <a:ext cx="1309187" cy="88552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12" name="橢圓 11"/>
              <p:cNvSpPr/>
              <p:nvPr/>
            </p:nvSpPr>
            <p:spPr>
              <a:xfrm>
                <a:off x="973243" y="3422956"/>
                <a:ext cx="1391011" cy="1964232"/>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17" name="橢圓 16"/>
              <p:cNvSpPr/>
              <p:nvPr/>
            </p:nvSpPr>
            <p:spPr>
              <a:xfrm>
                <a:off x="1521833" y="2138940"/>
                <a:ext cx="245473" cy="265659"/>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cxnSp>
            <p:nvCxnSpPr>
              <p:cNvPr id="19" name="直線接點 18"/>
              <p:cNvCxnSpPr/>
              <p:nvPr/>
            </p:nvCxnSpPr>
            <p:spPr>
              <a:xfrm>
                <a:off x="1682490" y="2255226"/>
                <a:ext cx="289375" cy="16543"/>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a:xfrm>
                <a:off x="1653128" y="2314507"/>
                <a:ext cx="361423" cy="12857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直線接點 23"/>
              <p:cNvCxnSpPr/>
              <p:nvPr/>
            </p:nvCxnSpPr>
            <p:spPr>
              <a:xfrm flipV="1">
                <a:off x="1682490" y="2133148"/>
                <a:ext cx="289375" cy="758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直線接點 26"/>
              <p:cNvCxnSpPr/>
              <p:nvPr/>
            </p:nvCxnSpPr>
            <p:spPr>
              <a:xfrm flipH="1" flipV="1">
                <a:off x="1411669" y="2132454"/>
                <a:ext cx="163648" cy="88553"/>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a:xfrm flipH="1" flipV="1">
                <a:off x="1317272" y="2250647"/>
                <a:ext cx="258045" cy="1314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線接點 30"/>
              <p:cNvCxnSpPr/>
              <p:nvPr/>
            </p:nvCxnSpPr>
            <p:spPr>
              <a:xfrm flipH="1">
                <a:off x="1308535" y="2320751"/>
                <a:ext cx="278470" cy="62397"/>
              </a:xfrm>
              <a:prstGeom prst="line">
                <a:avLst/>
              </a:prstGeom>
            </p:spPr>
            <p:style>
              <a:lnRef idx="1">
                <a:schemeClr val="accent1"/>
              </a:lnRef>
              <a:fillRef idx="0">
                <a:schemeClr val="accent1"/>
              </a:fillRef>
              <a:effectRef idx="0">
                <a:schemeClr val="accent1"/>
              </a:effectRef>
              <a:fontRef idx="minor">
                <a:schemeClr val="tx1"/>
              </a:fontRef>
            </p:style>
          </p:cxnSp>
          <p:sp>
            <p:nvSpPr>
              <p:cNvPr id="35" name="橢圓 34"/>
              <p:cNvSpPr/>
              <p:nvPr/>
            </p:nvSpPr>
            <p:spPr>
              <a:xfrm rot="19611279">
                <a:off x="1983018" y="3740713"/>
                <a:ext cx="636908" cy="319072"/>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36" name="橢圓 35"/>
              <p:cNvSpPr/>
              <p:nvPr/>
            </p:nvSpPr>
            <p:spPr>
              <a:xfrm rot="2116369">
                <a:off x="1846217" y="4965795"/>
                <a:ext cx="745228" cy="358477"/>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37" name="橢圓 36"/>
              <p:cNvSpPr/>
              <p:nvPr/>
            </p:nvSpPr>
            <p:spPr>
              <a:xfrm rot="12643133">
                <a:off x="674898" y="3737238"/>
                <a:ext cx="596690" cy="339689"/>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38" name="橢圓 37"/>
              <p:cNvSpPr/>
              <p:nvPr/>
            </p:nvSpPr>
            <p:spPr>
              <a:xfrm rot="8761768">
                <a:off x="700952" y="4939378"/>
                <a:ext cx="724865" cy="363716"/>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grpSp>
            <p:nvGrpSpPr>
              <p:cNvPr id="5" name="群組 45"/>
              <p:cNvGrpSpPr/>
              <p:nvPr/>
            </p:nvGrpSpPr>
            <p:grpSpPr>
              <a:xfrm>
                <a:off x="1476680" y="2694383"/>
                <a:ext cx="352895" cy="79165"/>
                <a:chOff x="3347864" y="3605461"/>
                <a:chExt cx="648072" cy="398692"/>
              </a:xfrm>
            </p:grpSpPr>
            <p:cxnSp>
              <p:nvCxnSpPr>
                <p:cNvPr id="42" name="直線接點 41"/>
                <p:cNvCxnSpPr/>
                <p:nvPr/>
              </p:nvCxnSpPr>
              <p:spPr>
                <a:xfrm>
                  <a:off x="3347864" y="3724367"/>
                  <a:ext cx="648072"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3" name="矩形 42"/>
                <p:cNvSpPr/>
                <p:nvPr/>
              </p:nvSpPr>
              <p:spPr>
                <a:xfrm>
                  <a:off x="3680910" y="3605474"/>
                  <a:ext cx="117022" cy="398679"/>
                </a:xfrm>
                <a:prstGeom prst="rect">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45" name="矩形 44"/>
                <p:cNvSpPr/>
                <p:nvPr/>
              </p:nvSpPr>
              <p:spPr>
                <a:xfrm>
                  <a:off x="3563888" y="3605461"/>
                  <a:ext cx="117022" cy="398679"/>
                </a:xfrm>
                <a:prstGeom prst="rect">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grpSp>
          <p:pic>
            <p:nvPicPr>
              <p:cNvPr id="47" name="圖片 46" descr="p540097-human_pancreas-spl.jpg"/>
              <p:cNvPicPr>
                <a:picLocks noChangeAspect="1"/>
              </p:cNvPicPr>
              <p:nvPr/>
            </p:nvPicPr>
            <p:blipFill>
              <a:blip r:embed="rId3" cstate="print">
                <a:clrChange>
                  <a:clrFrom>
                    <a:srgbClr val="FFFEFF"/>
                  </a:clrFrom>
                  <a:clrTo>
                    <a:srgbClr val="FFFEFF">
                      <a:alpha val="0"/>
                    </a:srgbClr>
                  </a:clrTo>
                </a:clrChange>
              </a:blip>
              <a:stretch>
                <a:fillRect/>
              </a:stretch>
            </p:blipFill>
            <p:spPr>
              <a:xfrm>
                <a:off x="1633582" y="4268779"/>
                <a:ext cx="637499" cy="324764"/>
              </a:xfrm>
              <a:prstGeom prst="rect">
                <a:avLst/>
              </a:prstGeom>
              <a:effectLst>
                <a:outerShdw dist="50800" sx="1000" sy="1000" algn="ctr" rotWithShape="0">
                  <a:srgbClr val="000000"/>
                </a:outerShdw>
              </a:effectLst>
            </p:spPr>
          </p:pic>
          <p:pic>
            <p:nvPicPr>
              <p:cNvPr id="48" name="圖片 4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rot="21207836">
                <a:off x="1113686" y="3844878"/>
                <a:ext cx="861714" cy="566181"/>
              </a:xfrm>
              <a:prstGeom prst="rect">
                <a:avLst/>
              </a:prstGeom>
            </p:spPr>
          </p:pic>
        </p:grpSp>
        <p:cxnSp>
          <p:nvCxnSpPr>
            <p:cNvPr id="53" name="直線接點 52"/>
            <p:cNvCxnSpPr/>
            <p:nvPr/>
          </p:nvCxnSpPr>
          <p:spPr>
            <a:xfrm flipV="1">
              <a:off x="1059695" y="1875067"/>
              <a:ext cx="99365" cy="3343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文字方塊 53"/>
            <p:cNvSpPr txBox="1"/>
            <p:nvPr/>
          </p:nvSpPr>
          <p:spPr>
            <a:xfrm>
              <a:off x="925795" y="1613081"/>
              <a:ext cx="543354" cy="338554"/>
            </a:xfrm>
            <a:prstGeom prst="rect">
              <a:avLst/>
            </a:prstGeom>
            <a:noFill/>
          </p:spPr>
          <p:txBody>
            <a:bodyPr wrap="none" rtlCol="0">
              <a:spAutoFit/>
            </a:bodyPr>
            <a:lstStyle/>
            <a:p>
              <a:pPr fontAlgn="auto">
                <a:spcBef>
                  <a:spcPts val="0"/>
                </a:spcBef>
                <a:spcAft>
                  <a:spcPts val="0"/>
                </a:spcAft>
              </a:pPr>
              <a:r>
                <a:rPr kumimoji="0" lang="en-US" altLang="zh-TW" sz="1600" b="0" dirty="0">
                  <a:solidFill>
                    <a:prstClr val="black"/>
                  </a:solidFill>
                  <a:latin typeface="Calibri"/>
                  <a:ea typeface="新細明體"/>
                </a:rPr>
                <a:t>liver</a:t>
              </a:r>
              <a:endParaRPr kumimoji="0" lang="zh-TW" altLang="en-US" sz="1600" b="0" dirty="0">
                <a:solidFill>
                  <a:prstClr val="black"/>
                </a:solidFill>
                <a:latin typeface="Calibri"/>
                <a:ea typeface="新細明體"/>
              </a:endParaRPr>
            </a:p>
          </p:txBody>
        </p:sp>
        <p:cxnSp>
          <p:nvCxnSpPr>
            <p:cNvPr id="62" name="直線接點 61"/>
            <p:cNvCxnSpPr/>
            <p:nvPr/>
          </p:nvCxnSpPr>
          <p:spPr>
            <a:xfrm flipH="1">
              <a:off x="1469148" y="2620951"/>
              <a:ext cx="1" cy="2079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文字方塊 62"/>
            <p:cNvSpPr txBox="1"/>
            <p:nvPr/>
          </p:nvSpPr>
          <p:spPr>
            <a:xfrm>
              <a:off x="1039779" y="2777646"/>
              <a:ext cx="933782" cy="338554"/>
            </a:xfrm>
            <a:prstGeom prst="rect">
              <a:avLst/>
            </a:prstGeom>
            <a:noFill/>
          </p:spPr>
          <p:txBody>
            <a:bodyPr wrap="none" rtlCol="0">
              <a:spAutoFit/>
            </a:bodyPr>
            <a:lstStyle/>
            <a:p>
              <a:pPr fontAlgn="auto">
                <a:spcBef>
                  <a:spcPts val="0"/>
                </a:spcBef>
                <a:spcAft>
                  <a:spcPts val="0"/>
                </a:spcAft>
              </a:pPr>
              <a:r>
                <a:rPr kumimoji="0" lang="en-US" altLang="zh-TW" sz="1600" b="0" dirty="0">
                  <a:solidFill>
                    <a:prstClr val="black"/>
                  </a:solidFill>
                  <a:latin typeface="Calibri"/>
                  <a:ea typeface="新細明體"/>
                </a:rPr>
                <a:t>pancreas</a:t>
              </a:r>
              <a:endParaRPr kumimoji="0" lang="zh-TW" altLang="en-US" sz="1600" b="0" dirty="0">
                <a:solidFill>
                  <a:prstClr val="black"/>
                </a:solidFill>
                <a:latin typeface="Calibri"/>
                <a:ea typeface="新細明體"/>
              </a:endParaRPr>
            </a:p>
          </p:txBody>
        </p:sp>
      </p:grpSp>
      <p:sp>
        <p:nvSpPr>
          <p:cNvPr id="2" name="文字方塊 1"/>
          <p:cNvSpPr txBox="1"/>
          <p:nvPr/>
        </p:nvSpPr>
        <p:spPr>
          <a:xfrm>
            <a:off x="1602763" y="55338"/>
            <a:ext cx="5894562" cy="584775"/>
          </a:xfrm>
          <a:prstGeom prst="rect">
            <a:avLst/>
          </a:prstGeom>
          <a:noFill/>
        </p:spPr>
        <p:txBody>
          <a:bodyPr wrap="none" rtlCol="0">
            <a:spAutoFit/>
          </a:bodyPr>
          <a:lstStyle/>
          <a:p>
            <a:pPr algn="ctr" fontAlgn="auto">
              <a:spcBef>
                <a:spcPts val="0"/>
              </a:spcBef>
              <a:spcAft>
                <a:spcPts val="0"/>
              </a:spcAft>
            </a:pPr>
            <a:r>
              <a:rPr kumimoji="0" lang="en-US" altLang="zh-TW" sz="3200" dirty="0">
                <a:solidFill>
                  <a:prstClr val="black"/>
                </a:solidFill>
                <a:latin typeface="Times New Roman" pitchFamily="18" charset="0"/>
                <a:ea typeface="新細明體"/>
                <a:cs typeface="Times New Roman" pitchFamily="18" charset="0"/>
              </a:rPr>
              <a:t>Non-Obese Diabetic </a:t>
            </a:r>
            <a:r>
              <a:rPr kumimoji="0" lang="en-US" altLang="zh-TW" sz="3200" dirty="0" smtClean="0">
                <a:solidFill>
                  <a:prstClr val="black"/>
                </a:solidFill>
                <a:latin typeface="Times New Roman" pitchFamily="18" charset="0"/>
                <a:ea typeface="新細明體"/>
                <a:cs typeface="Times New Roman" pitchFamily="18" charset="0"/>
              </a:rPr>
              <a:t>(</a:t>
            </a:r>
            <a:r>
              <a:rPr kumimoji="0" lang="en-US" altLang="zh-TW" sz="3200" dirty="0" smtClean="0">
                <a:solidFill>
                  <a:srgbClr val="0000CC"/>
                </a:solidFill>
                <a:latin typeface="Times New Roman" pitchFamily="18" charset="0"/>
                <a:ea typeface="新細明體"/>
                <a:cs typeface="Times New Roman" pitchFamily="18" charset="0"/>
              </a:rPr>
              <a:t>NOD</a:t>
            </a:r>
            <a:r>
              <a:rPr kumimoji="0" lang="en-US" altLang="zh-TW" sz="3200" dirty="0" smtClean="0">
                <a:solidFill>
                  <a:prstClr val="black"/>
                </a:solidFill>
                <a:latin typeface="Times New Roman" pitchFamily="18" charset="0"/>
                <a:ea typeface="新細明體"/>
                <a:cs typeface="Times New Roman" pitchFamily="18" charset="0"/>
              </a:rPr>
              <a:t>) mice</a:t>
            </a:r>
            <a:endParaRPr kumimoji="0" lang="zh-TW" altLang="en-US" sz="3200" dirty="0">
              <a:solidFill>
                <a:prstClr val="black"/>
              </a:solidFill>
              <a:latin typeface="Times New Roman" pitchFamily="18" charset="0"/>
              <a:ea typeface="新細明體"/>
              <a:cs typeface="Times New Roman" pitchFamily="18" charset="0"/>
            </a:endParaRPr>
          </a:p>
        </p:txBody>
      </p:sp>
      <p:pic>
        <p:nvPicPr>
          <p:cNvPr id="6" name="圖片 5"/>
          <p:cNvPicPr>
            <a:picLocks noChangeAspect="1"/>
          </p:cNvPicPr>
          <p:nvPr/>
        </p:nvPicPr>
        <p:blipFill rotWithShape="1">
          <a:blip r:embed="rId5" cstate="print">
            <a:extLst>
              <a:ext uri="{28A0092B-C50C-407E-A947-70E740481C1C}">
                <a14:useLocalDpi xmlns="" xmlns:a14="http://schemas.microsoft.com/office/drawing/2010/main" val="0"/>
              </a:ext>
            </a:extLst>
          </a:blip>
          <a:srcRect l="31499" t="6494" r="27002" b="8899"/>
          <a:stretch/>
        </p:blipFill>
        <p:spPr>
          <a:xfrm>
            <a:off x="7400155" y="-27384"/>
            <a:ext cx="1492325" cy="1340768"/>
          </a:xfrm>
          <a:prstGeom prst="rect">
            <a:avLst/>
          </a:prstGeom>
          <a:effectLst>
            <a:glow rad="101600">
              <a:schemeClr val="bg1">
                <a:alpha val="60000"/>
              </a:schemeClr>
            </a:glow>
            <a:softEdge rad="38100"/>
          </a:effectLst>
        </p:spPr>
      </p:pic>
      <p:sp>
        <p:nvSpPr>
          <p:cNvPr id="50" name="矩形圖說文字 49"/>
          <p:cNvSpPr/>
          <p:nvPr/>
        </p:nvSpPr>
        <p:spPr>
          <a:xfrm rot="5400000">
            <a:off x="4941913" y="-971617"/>
            <a:ext cx="1888972" cy="6372201"/>
          </a:xfrm>
          <a:prstGeom prst="wedgeRectCallout">
            <a:avLst>
              <a:gd name="adj1" fmla="val 18414"/>
              <a:gd name="adj2" fmla="val 67285"/>
            </a:avLst>
          </a:prstGeom>
          <a:solidFill>
            <a:srgbClr val="CCFF99">
              <a:alpha val="56863"/>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600" b="0">
              <a:solidFill>
                <a:prstClr val="white"/>
              </a:solidFill>
            </a:endParaRPr>
          </a:p>
        </p:txBody>
      </p:sp>
      <p:pic>
        <p:nvPicPr>
          <p:cNvPr id="55" name="圖片 54" descr="p540097-human_pancreas-spl.jpg"/>
          <p:cNvPicPr>
            <a:picLocks noChangeAspect="1"/>
          </p:cNvPicPr>
          <p:nvPr/>
        </p:nvPicPr>
        <p:blipFill rotWithShape="1">
          <a:blip r:embed="rId3" cstate="print">
            <a:clrChange>
              <a:clrFrom>
                <a:srgbClr val="FFFEFF"/>
              </a:clrFrom>
              <a:clrTo>
                <a:srgbClr val="FFFEFF">
                  <a:alpha val="0"/>
                </a:srgbClr>
              </a:clrTo>
            </a:clrChange>
          </a:blip>
          <a:srcRect l="6778" t="11488"/>
          <a:stretch/>
        </p:blipFill>
        <p:spPr>
          <a:xfrm>
            <a:off x="2764783" y="1332230"/>
            <a:ext cx="2494597" cy="1206629"/>
          </a:xfrm>
          <a:prstGeom prst="rect">
            <a:avLst/>
          </a:prstGeom>
          <a:effectLst>
            <a:outerShdw dist="50800" sx="1000" sy="1000" algn="ctr" rotWithShape="0">
              <a:srgbClr val="000000"/>
            </a:outerShdw>
          </a:effectLst>
        </p:spPr>
      </p:pic>
      <p:grpSp>
        <p:nvGrpSpPr>
          <p:cNvPr id="7" name="群組 3"/>
          <p:cNvGrpSpPr/>
          <p:nvPr/>
        </p:nvGrpSpPr>
        <p:grpSpPr>
          <a:xfrm>
            <a:off x="2726795" y="1754793"/>
            <a:ext cx="757544" cy="488598"/>
            <a:chOff x="2949840" y="1753500"/>
            <a:chExt cx="757544" cy="488598"/>
          </a:xfrm>
        </p:grpSpPr>
        <p:sp>
          <p:nvSpPr>
            <p:cNvPr id="56" name="橢圓 55"/>
            <p:cNvSpPr/>
            <p:nvPr/>
          </p:nvSpPr>
          <p:spPr>
            <a:xfrm>
              <a:off x="2986097" y="1788123"/>
              <a:ext cx="681903" cy="453975"/>
            </a:xfrm>
            <a:prstGeom prst="ellipse">
              <a:avLst/>
            </a:prstGeom>
            <a:solidFill>
              <a:schemeClr val="accent6">
                <a:lumMod val="40000"/>
                <a:lumOff val="6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dirty="0">
                <a:solidFill>
                  <a:prstClr val="white"/>
                </a:solidFill>
              </a:endParaRPr>
            </a:p>
          </p:txBody>
        </p:sp>
        <p:sp>
          <p:nvSpPr>
            <p:cNvPr id="57" name="流程圖: 接點 56"/>
            <p:cNvSpPr/>
            <p:nvPr/>
          </p:nvSpPr>
          <p:spPr>
            <a:xfrm>
              <a:off x="3023736" y="1962792"/>
              <a:ext cx="265490" cy="199642"/>
            </a:xfrm>
            <a:prstGeom prst="flowChartConnector">
              <a:avLst/>
            </a:prstGeom>
            <a:solidFill>
              <a:schemeClr val="accent4">
                <a:lumMod val="20000"/>
                <a:lumOff val="80000"/>
              </a:schemeClr>
            </a:soli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58" name="文字方塊 57"/>
            <p:cNvSpPr txBox="1"/>
            <p:nvPr/>
          </p:nvSpPr>
          <p:spPr>
            <a:xfrm>
              <a:off x="2949840" y="1940005"/>
              <a:ext cx="431528" cy="230832"/>
            </a:xfrm>
            <a:prstGeom prst="rect">
              <a:avLst/>
            </a:prstGeom>
            <a:noFill/>
          </p:spPr>
          <p:txBody>
            <a:bodyPr wrap="none" rtlCol="0">
              <a:spAutoFit/>
            </a:bodyPr>
            <a:lstStyle/>
            <a:p>
              <a:pPr fontAlgn="auto">
                <a:spcBef>
                  <a:spcPts val="0"/>
                </a:spcBef>
                <a:spcAft>
                  <a:spcPts val="0"/>
                </a:spcAft>
              </a:pPr>
              <a:r>
                <a:rPr kumimoji="0" lang="el-GR" altLang="zh-TW" sz="900" b="0" dirty="0">
                  <a:solidFill>
                    <a:prstClr val="black"/>
                  </a:solidFill>
                  <a:latin typeface="Calibri"/>
                  <a:ea typeface="新細明體"/>
                </a:rPr>
                <a:t>β</a:t>
              </a:r>
              <a:r>
                <a:rPr kumimoji="0" lang="en-US" altLang="zh-TW" sz="900" b="0" dirty="0">
                  <a:solidFill>
                    <a:prstClr val="black"/>
                  </a:solidFill>
                  <a:latin typeface="Calibri"/>
                  <a:ea typeface="新細明體"/>
                </a:rPr>
                <a:t> cell</a:t>
              </a:r>
              <a:endParaRPr kumimoji="0" lang="zh-TW" altLang="en-US" sz="900" b="0" dirty="0">
                <a:solidFill>
                  <a:prstClr val="black"/>
                </a:solidFill>
                <a:latin typeface="Calibri"/>
                <a:ea typeface="新細明體"/>
              </a:endParaRPr>
            </a:p>
          </p:txBody>
        </p:sp>
        <p:sp>
          <p:nvSpPr>
            <p:cNvPr id="59" name="文字方塊 58"/>
            <p:cNvSpPr txBox="1"/>
            <p:nvPr/>
          </p:nvSpPr>
          <p:spPr>
            <a:xfrm>
              <a:off x="3048951" y="1753500"/>
              <a:ext cx="420308" cy="261610"/>
            </a:xfrm>
            <a:prstGeom prst="rect">
              <a:avLst/>
            </a:prstGeom>
            <a:noFill/>
          </p:spPr>
          <p:txBody>
            <a:bodyPr wrap="none" rtlCol="0">
              <a:spAutoFit/>
            </a:bodyPr>
            <a:lstStyle/>
            <a:p>
              <a:pPr fontAlgn="auto">
                <a:spcBef>
                  <a:spcPts val="0"/>
                </a:spcBef>
                <a:spcAft>
                  <a:spcPts val="0"/>
                </a:spcAft>
              </a:pPr>
              <a:r>
                <a:rPr kumimoji="0" lang="en-US" altLang="zh-TW" sz="1100" b="0" dirty="0">
                  <a:solidFill>
                    <a:prstClr val="black"/>
                  </a:solidFill>
                  <a:latin typeface="Calibri"/>
                  <a:ea typeface="新細明體"/>
                </a:rPr>
                <a:t>islet</a:t>
              </a:r>
              <a:endParaRPr kumimoji="0" lang="zh-TW" altLang="en-US" sz="1100" b="0" dirty="0">
                <a:solidFill>
                  <a:prstClr val="black"/>
                </a:solidFill>
                <a:latin typeface="Calibri"/>
                <a:ea typeface="新細明體"/>
              </a:endParaRPr>
            </a:p>
          </p:txBody>
        </p:sp>
        <p:sp>
          <p:nvSpPr>
            <p:cNvPr id="60" name="流程圖: 接點 59"/>
            <p:cNvSpPr/>
            <p:nvPr/>
          </p:nvSpPr>
          <p:spPr>
            <a:xfrm>
              <a:off x="3314443" y="1912144"/>
              <a:ext cx="315279" cy="206000"/>
            </a:xfrm>
            <a:prstGeom prst="flowChartConnector">
              <a:avLst/>
            </a:prstGeom>
            <a:solidFill>
              <a:schemeClr val="accent4">
                <a:lumMod val="20000"/>
                <a:lumOff val="80000"/>
              </a:schemeClr>
            </a:soli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61" name="文字方塊 60"/>
            <p:cNvSpPr txBox="1"/>
            <p:nvPr/>
          </p:nvSpPr>
          <p:spPr>
            <a:xfrm>
              <a:off x="3275856" y="1902024"/>
              <a:ext cx="431528" cy="230832"/>
            </a:xfrm>
            <a:prstGeom prst="rect">
              <a:avLst/>
            </a:prstGeom>
            <a:noFill/>
          </p:spPr>
          <p:txBody>
            <a:bodyPr wrap="none" rtlCol="0">
              <a:spAutoFit/>
            </a:bodyPr>
            <a:lstStyle/>
            <a:p>
              <a:pPr fontAlgn="auto">
                <a:spcBef>
                  <a:spcPts val="0"/>
                </a:spcBef>
                <a:spcAft>
                  <a:spcPts val="0"/>
                </a:spcAft>
              </a:pPr>
              <a:r>
                <a:rPr kumimoji="0" lang="el-GR" altLang="zh-TW" sz="900" b="0" dirty="0">
                  <a:solidFill>
                    <a:prstClr val="black"/>
                  </a:solidFill>
                  <a:latin typeface="Calibri"/>
                  <a:ea typeface="新細明體"/>
                </a:rPr>
                <a:t>β</a:t>
              </a:r>
              <a:r>
                <a:rPr kumimoji="0" lang="en-US" altLang="zh-TW" sz="900" b="0" dirty="0">
                  <a:solidFill>
                    <a:prstClr val="black"/>
                  </a:solidFill>
                  <a:latin typeface="Calibri"/>
                  <a:ea typeface="新細明體"/>
                </a:rPr>
                <a:t> cell</a:t>
              </a:r>
              <a:endParaRPr kumimoji="0" lang="zh-TW" altLang="en-US" sz="900" b="0" dirty="0">
                <a:solidFill>
                  <a:prstClr val="black"/>
                </a:solidFill>
                <a:latin typeface="Calibri"/>
                <a:ea typeface="新細明體"/>
              </a:endParaRPr>
            </a:p>
          </p:txBody>
        </p:sp>
      </p:grpSp>
      <p:sp>
        <p:nvSpPr>
          <p:cNvPr id="78" name="流程圖: 接點 77"/>
          <p:cNvSpPr/>
          <p:nvPr/>
        </p:nvSpPr>
        <p:spPr>
          <a:xfrm>
            <a:off x="3992359" y="1914764"/>
            <a:ext cx="77488" cy="74192"/>
          </a:xfrm>
          <a:prstGeom prst="flowChartConnector">
            <a:avLst/>
          </a:prstGeom>
          <a:solidFill>
            <a:srgbClr val="FFC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80" name="流程圖: 接點 79"/>
          <p:cNvSpPr/>
          <p:nvPr/>
        </p:nvSpPr>
        <p:spPr>
          <a:xfrm>
            <a:off x="3846617" y="2064784"/>
            <a:ext cx="76660" cy="73399"/>
          </a:xfrm>
          <a:prstGeom prst="flowChartConnector">
            <a:avLst/>
          </a:prstGeom>
          <a:solidFill>
            <a:srgbClr val="FFC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81" name="流程圖: 接點 80"/>
          <p:cNvSpPr/>
          <p:nvPr/>
        </p:nvSpPr>
        <p:spPr>
          <a:xfrm>
            <a:off x="4057374" y="2114816"/>
            <a:ext cx="76660" cy="73399"/>
          </a:xfrm>
          <a:prstGeom prst="flowChartConnector">
            <a:avLst/>
          </a:prstGeom>
          <a:solidFill>
            <a:srgbClr val="FFC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82" name="流程圖: 接點 81"/>
          <p:cNvSpPr/>
          <p:nvPr/>
        </p:nvSpPr>
        <p:spPr>
          <a:xfrm>
            <a:off x="4177630" y="1998124"/>
            <a:ext cx="76660" cy="73399"/>
          </a:xfrm>
          <a:prstGeom prst="flowChartConnector">
            <a:avLst/>
          </a:prstGeom>
          <a:solidFill>
            <a:srgbClr val="FFC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83" name="文字方塊 82"/>
          <p:cNvSpPr txBox="1"/>
          <p:nvPr/>
        </p:nvSpPr>
        <p:spPr>
          <a:xfrm>
            <a:off x="4161289" y="1219532"/>
            <a:ext cx="979756" cy="338554"/>
          </a:xfrm>
          <a:prstGeom prst="rect">
            <a:avLst/>
          </a:prstGeom>
          <a:noFill/>
        </p:spPr>
        <p:txBody>
          <a:bodyPr wrap="square" rtlCol="0">
            <a:spAutoFit/>
          </a:bodyPr>
          <a:lstStyle/>
          <a:p>
            <a:pPr fontAlgn="auto">
              <a:spcBef>
                <a:spcPts val="0"/>
              </a:spcBef>
              <a:spcAft>
                <a:spcPts val="0"/>
              </a:spcAft>
            </a:pPr>
            <a:r>
              <a:rPr kumimoji="0" lang="en-US" altLang="zh-TW" sz="1600" b="0" dirty="0">
                <a:solidFill>
                  <a:prstClr val="black"/>
                </a:solidFill>
                <a:latin typeface="Calibri"/>
                <a:ea typeface="新細明體"/>
              </a:rPr>
              <a:t>pancreas</a:t>
            </a:r>
            <a:endParaRPr kumimoji="0" lang="zh-TW" altLang="en-US" sz="1800" b="0" dirty="0">
              <a:solidFill>
                <a:prstClr val="black"/>
              </a:solidFill>
              <a:latin typeface="Calibri"/>
              <a:ea typeface="新細明體"/>
            </a:endParaRPr>
          </a:p>
        </p:txBody>
      </p:sp>
      <p:sp>
        <p:nvSpPr>
          <p:cNvPr id="84" name="文字方塊 83"/>
          <p:cNvSpPr txBox="1"/>
          <p:nvPr/>
        </p:nvSpPr>
        <p:spPr>
          <a:xfrm>
            <a:off x="4275473" y="1843347"/>
            <a:ext cx="726481" cy="338554"/>
          </a:xfrm>
          <a:prstGeom prst="rect">
            <a:avLst/>
          </a:prstGeom>
          <a:noFill/>
        </p:spPr>
        <p:txBody>
          <a:bodyPr wrap="none" rtlCol="0">
            <a:spAutoFit/>
          </a:bodyPr>
          <a:lstStyle/>
          <a:p>
            <a:pPr fontAlgn="auto">
              <a:spcBef>
                <a:spcPts val="0"/>
              </a:spcBef>
              <a:spcAft>
                <a:spcPts val="0"/>
              </a:spcAft>
            </a:pPr>
            <a:r>
              <a:rPr kumimoji="0" lang="en-US" altLang="zh-TW" sz="1600" b="0" dirty="0">
                <a:solidFill>
                  <a:prstClr val="black"/>
                </a:solidFill>
                <a:latin typeface="Calibri"/>
                <a:ea typeface="新細明體"/>
              </a:rPr>
              <a:t>insulin</a:t>
            </a:r>
            <a:endParaRPr kumimoji="0" lang="zh-TW" altLang="en-US" sz="1600" b="0" dirty="0">
              <a:solidFill>
                <a:prstClr val="black"/>
              </a:solidFill>
              <a:latin typeface="Calibri"/>
              <a:ea typeface="新細明體"/>
            </a:endParaRPr>
          </a:p>
        </p:txBody>
      </p:sp>
      <p:cxnSp>
        <p:nvCxnSpPr>
          <p:cNvPr id="86" name="直線單箭頭接點 85"/>
          <p:cNvCxnSpPr/>
          <p:nvPr/>
        </p:nvCxnSpPr>
        <p:spPr>
          <a:xfrm>
            <a:off x="4079164" y="2312311"/>
            <a:ext cx="9157" cy="419187"/>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7" name="矩形 86"/>
          <p:cNvSpPr/>
          <p:nvPr/>
        </p:nvSpPr>
        <p:spPr>
          <a:xfrm>
            <a:off x="3101255" y="2759292"/>
            <a:ext cx="1990381" cy="364855"/>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88" name="矩形 87"/>
          <p:cNvSpPr/>
          <p:nvPr/>
        </p:nvSpPr>
        <p:spPr>
          <a:xfrm>
            <a:off x="3038884" y="2710216"/>
            <a:ext cx="649922" cy="307777"/>
          </a:xfrm>
          <a:prstGeom prst="rect">
            <a:avLst/>
          </a:prstGeom>
        </p:spPr>
        <p:txBody>
          <a:bodyPr wrap="none">
            <a:spAutoFit/>
          </a:bodyPr>
          <a:lstStyle/>
          <a:p>
            <a:pPr fontAlgn="auto">
              <a:spcBef>
                <a:spcPts val="0"/>
              </a:spcBef>
              <a:spcAft>
                <a:spcPts val="0"/>
              </a:spcAft>
            </a:pPr>
            <a:r>
              <a:rPr kumimoji="0" lang="en-US" altLang="zh-TW" sz="1400" dirty="0" smtClean="0">
                <a:solidFill>
                  <a:srgbClr val="C0504D">
                    <a:lumMod val="20000"/>
                    <a:lumOff val="80000"/>
                  </a:srgbClr>
                </a:solidFill>
                <a:latin typeface="Calibri"/>
                <a:ea typeface="新細明體"/>
              </a:rPr>
              <a:t>Vessel</a:t>
            </a:r>
            <a:endParaRPr kumimoji="0" lang="zh-TW" altLang="en-US" sz="1400" dirty="0">
              <a:solidFill>
                <a:srgbClr val="C0504D">
                  <a:lumMod val="20000"/>
                  <a:lumOff val="80000"/>
                </a:srgbClr>
              </a:solidFill>
              <a:latin typeface="Calibri"/>
              <a:ea typeface="新細明體"/>
            </a:endParaRPr>
          </a:p>
        </p:txBody>
      </p:sp>
      <p:sp>
        <p:nvSpPr>
          <p:cNvPr id="92" name="乘號 91"/>
          <p:cNvSpPr/>
          <p:nvPr/>
        </p:nvSpPr>
        <p:spPr>
          <a:xfrm>
            <a:off x="3841814" y="1898830"/>
            <a:ext cx="490276" cy="490276"/>
          </a:xfrm>
          <a:prstGeom prst="mathMultiply">
            <a:avLst>
              <a:gd name="adj1" fmla="val 11022"/>
            </a:avLst>
          </a:prstGeom>
          <a:solidFill>
            <a:srgbClr val="FF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93" name="文字方塊 92"/>
          <p:cNvSpPr txBox="1"/>
          <p:nvPr/>
        </p:nvSpPr>
        <p:spPr>
          <a:xfrm>
            <a:off x="3623984" y="2820416"/>
            <a:ext cx="1527854" cy="338554"/>
          </a:xfrm>
          <a:prstGeom prst="rect">
            <a:avLst/>
          </a:prstGeom>
          <a:noFill/>
        </p:spPr>
        <p:txBody>
          <a:bodyPr wrap="none" rtlCol="0">
            <a:spAutoFit/>
          </a:bodyPr>
          <a:lstStyle/>
          <a:p>
            <a:pPr fontAlgn="auto">
              <a:spcBef>
                <a:spcPts val="0"/>
              </a:spcBef>
              <a:spcAft>
                <a:spcPts val="0"/>
              </a:spcAft>
            </a:pPr>
            <a:r>
              <a:rPr kumimoji="0" lang="en-US" altLang="zh-TW" sz="1600" b="0" dirty="0">
                <a:solidFill>
                  <a:srgbClr val="9BBB59">
                    <a:lumMod val="20000"/>
                    <a:lumOff val="80000"/>
                  </a:srgbClr>
                </a:solidFill>
                <a:latin typeface="Calibri"/>
                <a:ea typeface="新細明體"/>
              </a:rPr>
              <a:t>Blood glucose</a:t>
            </a:r>
            <a:r>
              <a:rPr kumimoji="0" lang="zh-TW" altLang="en-US" sz="1600" b="0" dirty="0">
                <a:solidFill>
                  <a:srgbClr val="9BBB59">
                    <a:lumMod val="20000"/>
                    <a:lumOff val="80000"/>
                  </a:srgbClr>
                </a:solidFill>
                <a:latin typeface="Calibri"/>
                <a:ea typeface="新細明體"/>
              </a:rPr>
              <a:t>↑</a:t>
            </a:r>
          </a:p>
        </p:txBody>
      </p:sp>
      <p:sp>
        <p:nvSpPr>
          <p:cNvPr id="95" name="文字方塊 94"/>
          <p:cNvSpPr txBox="1"/>
          <p:nvPr/>
        </p:nvSpPr>
        <p:spPr>
          <a:xfrm>
            <a:off x="5157065" y="1328861"/>
            <a:ext cx="3933254" cy="1785104"/>
          </a:xfrm>
          <a:prstGeom prst="rect">
            <a:avLst/>
          </a:prstGeom>
          <a:noFill/>
        </p:spPr>
        <p:txBody>
          <a:bodyPr wrap="square" rtlCol="0">
            <a:spAutoFit/>
          </a:bodyPr>
          <a:lstStyle/>
          <a:p>
            <a:pPr fontAlgn="auto">
              <a:spcBef>
                <a:spcPts val="0"/>
              </a:spcBef>
              <a:spcAft>
                <a:spcPts val="600"/>
              </a:spcAft>
              <a:buFont typeface="Arial" pitchFamily="34" charset="0"/>
              <a:buChar char="•"/>
            </a:pPr>
            <a:r>
              <a:rPr kumimoji="0" lang="en-US" altLang="zh-TW" sz="1800" dirty="0" smtClean="0">
                <a:solidFill>
                  <a:prstClr val="black"/>
                </a:solidFill>
                <a:latin typeface="Calibri"/>
                <a:ea typeface="新細明體"/>
              </a:rPr>
              <a:t> Standard animal </a:t>
            </a:r>
            <a:r>
              <a:rPr kumimoji="0" lang="en-US" altLang="zh-TW" sz="1800" dirty="0">
                <a:solidFill>
                  <a:prstClr val="black"/>
                </a:solidFill>
                <a:latin typeface="Calibri"/>
                <a:ea typeface="新細明體"/>
              </a:rPr>
              <a:t>model for </a:t>
            </a:r>
            <a:r>
              <a:rPr kumimoji="0" lang="en-US" altLang="zh-TW" sz="1800" dirty="0" smtClean="0">
                <a:solidFill>
                  <a:prstClr val="black"/>
                </a:solidFill>
                <a:latin typeface="Calibri"/>
                <a:ea typeface="新細明體"/>
              </a:rPr>
              <a:t>T1D study</a:t>
            </a:r>
          </a:p>
          <a:p>
            <a:pPr fontAlgn="auto">
              <a:spcBef>
                <a:spcPts val="0"/>
              </a:spcBef>
              <a:spcAft>
                <a:spcPts val="600"/>
              </a:spcAft>
              <a:buFont typeface="Arial" pitchFamily="34" charset="0"/>
              <a:buChar char="•"/>
            </a:pPr>
            <a:r>
              <a:rPr kumimoji="0" lang="en-US" altLang="zh-TW" sz="1800" dirty="0" smtClean="0">
                <a:solidFill>
                  <a:prstClr val="black"/>
                </a:solidFill>
                <a:latin typeface="Calibri"/>
                <a:ea typeface="新細明體"/>
              </a:rPr>
              <a:t> Diabetes incidence: </a:t>
            </a:r>
            <a:r>
              <a:rPr kumimoji="0" lang="zh-TW" altLang="en-US" sz="1800" dirty="0" smtClean="0">
                <a:solidFill>
                  <a:prstClr val="black"/>
                </a:solidFill>
                <a:latin typeface="Calibri"/>
                <a:ea typeface="新細明體"/>
              </a:rPr>
              <a:t> </a:t>
            </a:r>
            <a:endParaRPr kumimoji="0" lang="en-US" altLang="zh-TW" sz="1800" dirty="0" smtClean="0">
              <a:solidFill>
                <a:prstClr val="black"/>
              </a:solidFill>
              <a:latin typeface="Calibri"/>
              <a:ea typeface="新細明體"/>
            </a:endParaRPr>
          </a:p>
          <a:p>
            <a:pPr fontAlgn="auto">
              <a:spcBef>
                <a:spcPts val="0"/>
              </a:spcBef>
              <a:spcAft>
                <a:spcPts val="600"/>
              </a:spcAft>
            </a:pPr>
            <a:r>
              <a:rPr kumimoji="0" lang="en-US" altLang="zh-TW" sz="1800" dirty="0" smtClean="0">
                <a:solidFill>
                  <a:prstClr val="black"/>
                </a:solidFill>
                <a:latin typeface="Calibri"/>
                <a:ea typeface="新細明體"/>
              </a:rPr>
              <a:t>   female (80%) &gt; male (20-30%)</a:t>
            </a:r>
          </a:p>
          <a:p>
            <a:pPr fontAlgn="auto">
              <a:spcBef>
                <a:spcPts val="0"/>
              </a:spcBef>
              <a:spcAft>
                <a:spcPts val="600"/>
              </a:spcAft>
              <a:buFont typeface="Arial" pitchFamily="34" charset="0"/>
              <a:buChar char="•"/>
            </a:pPr>
            <a:r>
              <a:rPr kumimoji="0" lang="en-US" altLang="zh-TW" sz="1800" dirty="0" smtClean="0">
                <a:solidFill>
                  <a:prstClr val="black"/>
                </a:solidFill>
                <a:latin typeface="Calibri"/>
                <a:ea typeface="新細明體"/>
              </a:rPr>
              <a:t> The incubation period ranges: </a:t>
            </a:r>
          </a:p>
          <a:p>
            <a:pPr fontAlgn="auto">
              <a:spcBef>
                <a:spcPts val="0"/>
              </a:spcBef>
              <a:spcAft>
                <a:spcPts val="600"/>
              </a:spcAft>
            </a:pPr>
            <a:r>
              <a:rPr kumimoji="0" lang="en-US" altLang="zh-TW" sz="1800" dirty="0" smtClean="0">
                <a:solidFill>
                  <a:prstClr val="black"/>
                </a:solidFill>
                <a:latin typeface="Calibri"/>
                <a:ea typeface="新細明體"/>
              </a:rPr>
              <a:t>   16-20 weeks (islet loss )</a:t>
            </a:r>
            <a:endParaRPr kumimoji="0" lang="en-US" altLang="zh-TW" sz="1800" dirty="0">
              <a:solidFill>
                <a:prstClr val="black"/>
              </a:solidFill>
              <a:latin typeface="Calibri"/>
              <a:ea typeface="新細明體"/>
            </a:endParaRPr>
          </a:p>
        </p:txBody>
      </p:sp>
      <p:grpSp>
        <p:nvGrpSpPr>
          <p:cNvPr id="79" name="群組 4"/>
          <p:cNvGrpSpPr/>
          <p:nvPr/>
        </p:nvGrpSpPr>
        <p:grpSpPr>
          <a:xfrm>
            <a:off x="3565912" y="1382742"/>
            <a:ext cx="758784" cy="488599"/>
            <a:chOff x="3788958" y="1381448"/>
            <a:chExt cx="758784" cy="488598"/>
          </a:xfrm>
        </p:grpSpPr>
        <p:sp>
          <p:nvSpPr>
            <p:cNvPr id="107" name="橢圓 106"/>
            <p:cNvSpPr/>
            <p:nvPr/>
          </p:nvSpPr>
          <p:spPr>
            <a:xfrm>
              <a:off x="3828200" y="1416071"/>
              <a:ext cx="681903" cy="453975"/>
            </a:xfrm>
            <a:prstGeom prst="ellipse">
              <a:avLst/>
            </a:prstGeom>
            <a:solidFill>
              <a:schemeClr val="accent6">
                <a:lumMod val="40000"/>
                <a:lumOff val="6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dirty="0">
                <a:solidFill>
                  <a:prstClr val="white"/>
                </a:solidFill>
              </a:endParaRPr>
            </a:p>
          </p:txBody>
        </p:sp>
        <p:sp>
          <p:nvSpPr>
            <p:cNvPr id="108" name="流程圖: 接點 107"/>
            <p:cNvSpPr/>
            <p:nvPr/>
          </p:nvSpPr>
          <p:spPr>
            <a:xfrm>
              <a:off x="3865839" y="1590740"/>
              <a:ext cx="265490" cy="199642"/>
            </a:xfrm>
            <a:prstGeom prst="flowChartConnector">
              <a:avLst/>
            </a:prstGeom>
            <a:solidFill>
              <a:schemeClr val="accent4">
                <a:lumMod val="20000"/>
                <a:lumOff val="80000"/>
              </a:schemeClr>
            </a:soli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109" name="文字方塊 108"/>
            <p:cNvSpPr txBox="1"/>
            <p:nvPr/>
          </p:nvSpPr>
          <p:spPr>
            <a:xfrm>
              <a:off x="3891054" y="1381448"/>
              <a:ext cx="420308" cy="261609"/>
            </a:xfrm>
            <a:prstGeom prst="rect">
              <a:avLst/>
            </a:prstGeom>
            <a:noFill/>
          </p:spPr>
          <p:txBody>
            <a:bodyPr wrap="none" rtlCol="0">
              <a:spAutoFit/>
            </a:bodyPr>
            <a:lstStyle/>
            <a:p>
              <a:pPr fontAlgn="auto">
                <a:spcBef>
                  <a:spcPts val="0"/>
                </a:spcBef>
                <a:spcAft>
                  <a:spcPts val="0"/>
                </a:spcAft>
              </a:pPr>
              <a:r>
                <a:rPr kumimoji="0" lang="en-US" altLang="zh-TW" sz="1100" b="0" dirty="0">
                  <a:solidFill>
                    <a:prstClr val="black"/>
                  </a:solidFill>
                  <a:latin typeface="Calibri"/>
                  <a:ea typeface="新細明體"/>
                </a:rPr>
                <a:t>islet</a:t>
              </a:r>
              <a:endParaRPr kumimoji="0" lang="zh-TW" altLang="en-US" sz="1100" b="0" dirty="0">
                <a:solidFill>
                  <a:prstClr val="black"/>
                </a:solidFill>
                <a:latin typeface="Calibri"/>
                <a:ea typeface="新細明體"/>
              </a:endParaRPr>
            </a:p>
          </p:txBody>
        </p:sp>
        <p:sp>
          <p:nvSpPr>
            <p:cNvPr id="110" name="流程圖: 接點 109"/>
            <p:cNvSpPr/>
            <p:nvPr/>
          </p:nvSpPr>
          <p:spPr>
            <a:xfrm>
              <a:off x="4156546" y="1540092"/>
              <a:ext cx="315279" cy="206000"/>
            </a:xfrm>
            <a:prstGeom prst="flowChartConnector">
              <a:avLst/>
            </a:prstGeom>
            <a:solidFill>
              <a:schemeClr val="accent4">
                <a:lumMod val="20000"/>
                <a:lumOff val="80000"/>
              </a:schemeClr>
            </a:soli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70" name="文字方塊 69"/>
            <p:cNvSpPr txBox="1"/>
            <p:nvPr/>
          </p:nvSpPr>
          <p:spPr>
            <a:xfrm>
              <a:off x="3788958" y="1574954"/>
              <a:ext cx="431528" cy="230832"/>
            </a:xfrm>
            <a:prstGeom prst="rect">
              <a:avLst/>
            </a:prstGeom>
            <a:noFill/>
          </p:spPr>
          <p:txBody>
            <a:bodyPr wrap="none" rtlCol="0">
              <a:spAutoFit/>
            </a:bodyPr>
            <a:lstStyle/>
            <a:p>
              <a:pPr fontAlgn="auto">
                <a:spcBef>
                  <a:spcPts val="0"/>
                </a:spcBef>
                <a:spcAft>
                  <a:spcPts val="0"/>
                </a:spcAft>
              </a:pPr>
              <a:r>
                <a:rPr kumimoji="0" lang="el-GR" altLang="zh-TW" sz="900" b="0" dirty="0">
                  <a:solidFill>
                    <a:prstClr val="black"/>
                  </a:solidFill>
                  <a:latin typeface="Calibri"/>
                  <a:ea typeface="新細明體"/>
                </a:rPr>
                <a:t>β</a:t>
              </a:r>
              <a:r>
                <a:rPr kumimoji="0" lang="en-US" altLang="zh-TW" sz="900" b="0" dirty="0">
                  <a:solidFill>
                    <a:prstClr val="black"/>
                  </a:solidFill>
                  <a:latin typeface="Calibri"/>
                  <a:ea typeface="新細明體"/>
                </a:rPr>
                <a:t> cell</a:t>
              </a:r>
              <a:endParaRPr kumimoji="0" lang="zh-TW" altLang="en-US" sz="900" b="0" dirty="0">
                <a:solidFill>
                  <a:prstClr val="black"/>
                </a:solidFill>
                <a:latin typeface="Calibri"/>
                <a:ea typeface="新細明體"/>
              </a:endParaRPr>
            </a:p>
          </p:txBody>
        </p:sp>
        <p:sp>
          <p:nvSpPr>
            <p:cNvPr id="73" name="文字方塊 72"/>
            <p:cNvSpPr txBox="1"/>
            <p:nvPr/>
          </p:nvSpPr>
          <p:spPr>
            <a:xfrm>
              <a:off x="4116214" y="1526278"/>
              <a:ext cx="431528" cy="230832"/>
            </a:xfrm>
            <a:prstGeom prst="rect">
              <a:avLst/>
            </a:prstGeom>
            <a:noFill/>
          </p:spPr>
          <p:txBody>
            <a:bodyPr wrap="none" rtlCol="0">
              <a:spAutoFit/>
            </a:bodyPr>
            <a:lstStyle/>
            <a:p>
              <a:pPr fontAlgn="auto">
                <a:spcBef>
                  <a:spcPts val="0"/>
                </a:spcBef>
                <a:spcAft>
                  <a:spcPts val="0"/>
                </a:spcAft>
              </a:pPr>
              <a:r>
                <a:rPr kumimoji="0" lang="el-GR" altLang="zh-TW" sz="900" b="0" dirty="0">
                  <a:solidFill>
                    <a:prstClr val="black"/>
                  </a:solidFill>
                  <a:latin typeface="Calibri"/>
                  <a:ea typeface="新細明體"/>
                </a:rPr>
                <a:t>β</a:t>
              </a:r>
              <a:r>
                <a:rPr kumimoji="0" lang="en-US" altLang="zh-TW" sz="900" b="0" dirty="0">
                  <a:solidFill>
                    <a:prstClr val="black"/>
                  </a:solidFill>
                  <a:latin typeface="Calibri"/>
                  <a:ea typeface="新細明體"/>
                </a:rPr>
                <a:t> cell</a:t>
              </a:r>
              <a:endParaRPr kumimoji="0" lang="zh-TW" altLang="en-US" sz="900" b="0" dirty="0">
                <a:solidFill>
                  <a:prstClr val="black"/>
                </a:solidFill>
                <a:latin typeface="Calibri"/>
                <a:ea typeface="新細明體"/>
              </a:endParaRPr>
            </a:p>
          </p:txBody>
        </p:sp>
      </p:grpSp>
      <p:sp>
        <p:nvSpPr>
          <p:cNvPr id="111" name="流程圖: 接點 110"/>
          <p:cNvSpPr/>
          <p:nvPr/>
        </p:nvSpPr>
        <p:spPr>
          <a:xfrm>
            <a:off x="3953363" y="2043592"/>
            <a:ext cx="76660" cy="73399"/>
          </a:xfrm>
          <a:prstGeom prst="flowChartConnector">
            <a:avLst/>
          </a:prstGeom>
          <a:solidFill>
            <a:srgbClr val="FFC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112" name="流程圖: 接點 111"/>
          <p:cNvSpPr/>
          <p:nvPr/>
        </p:nvSpPr>
        <p:spPr>
          <a:xfrm>
            <a:off x="4223983" y="2119836"/>
            <a:ext cx="76660" cy="73399"/>
          </a:xfrm>
          <a:prstGeom prst="flowChartConnector">
            <a:avLst/>
          </a:prstGeom>
          <a:solidFill>
            <a:srgbClr val="FFC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135" name="投影片編號版面配置區 134"/>
          <p:cNvSpPr>
            <a:spLocks noGrp="1"/>
          </p:cNvSpPr>
          <p:nvPr>
            <p:ph type="sldNum" sz="quarter" idx="12"/>
          </p:nvPr>
        </p:nvSpPr>
        <p:spPr>
          <a:xfrm>
            <a:off x="8733765" y="6492875"/>
            <a:ext cx="410235" cy="365125"/>
          </a:xfrm>
        </p:spPr>
        <p:txBody>
          <a:bodyPr/>
          <a:lstStyle/>
          <a:p>
            <a:fld id="{CF99D4FA-62AF-405A-8B3C-58202ADC9D93}" type="slidenum">
              <a:rPr lang="zh-TW" altLang="en-US" smtClean="0">
                <a:solidFill>
                  <a:prstClr val="black">
                    <a:tint val="75000"/>
                  </a:prstClr>
                </a:solidFill>
              </a:rPr>
              <a:pPr/>
              <a:t>5</a:t>
            </a:fld>
            <a:endParaRPr lang="zh-TW" altLang="en-US" dirty="0">
              <a:solidFill>
                <a:prstClr val="black">
                  <a:tint val="75000"/>
                </a:prstClr>
              </a:solidFill>
            </a:endParaRPr>
          </a:p>
        </p:txBody>
      </p:sp>
      <p:grpSp>
        <p:nvGrpSpPr>
          <p:cNvPr id="115" name="群組 64"/>
          <p:cNvGrpSpPr/>
          <p:nvPr/>
        </p:nvGrpSpPr>
        <p:grpSpPr>
          <a:xfrm>
            <a:off x="3287058" y="1382360"/>
            <a:ext cx="466794" cy="271552"/>
            <a:chOff x="6017621" y="980728"/>
            <a:chExt cx="1081339" cy="432048"/>
          </a:xfrm>
        </p:grpSpPr>
        <p:sp>
          <p:nvSpPr>
            <p:cNvPr id="66" name="流程圖: 接點 65"/>
            <p:cNvSpPr/>
            <p:nvPr/>
          </p:nvSpPr>
          <p:spPr>
            <a:xfrm>
              <a:off x="6156176" y="980728"/>
              <a:ext cx="792088" cy="432048"/>
            </a:xfrm>
            <a:prstGeom prst="flowChartConnector">
              <a:avLst/>
            </a:prstGeom>
            <a:solidFill>
              <a:schemeClr val="accent2">
                <a:lumMod val="40000"/>
                <a:lumOff val="6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67" name="文字方塊 66"/>
            <p:cNvSpPr txBox="1"/>
            <p:nvPr/>
          </p:nvSpPr>
          <p:spPr>
            <a:xfrm>
              <a:off x="6017621" y="1005243"/>
              <a:ext cx="1081339" cy="404193"/>
            </a:xfrm>
            <a:prstGeom prst="rect">
              <a:avLst/>
            </a:prstGeom>
            <a:noFill/>
          </p:spPr>
          <p:txBody>
            <a:bodyPr wrap="none" rtlCol="0">
              <a:spAutoFit/>
            </a:bodyPr>
            <a:lstStyle/>
            <a:p>
              <a:pPr fontAlgn="auto">
                <a:spcBef>
                  <a:spcPts val="0"/>
                </a:spcBef>
                <a:spcAft>
                  <a:spcPts val="0"/>
                </a:spcAft>
              </a:pPr>
              <a:r>
                <a:rPr kumimoji="0" lang="en-US" altLang="zh-TW" sz="1051" b="0" dirty="0">
                  <a:solidFill>
                    <a:prstClr val="black"/>
                  </a:solidFill>
                  <a:latin typeface="Calibri"/>
                  <a:ea typeface="新細明體"/>
                </a:rPr>
                <a:t>T cell</a:t>
              </a:r>
              <a:endParaRPr kumimoji="0" lang="zh-TW" altLang="en-US" sz="1051" b="0" dirty="0">
                <a:solidFill>
                  <a:prstClr val="black"/>
                </a:solidFill>
                <a:latin typeface="Calibri"/>
                <a:ea typeface="新細明體"/>
              </a:endParaRPr>
            </a:p>
          </p:txBody>
        </p:sp>
      </p:grpSp>
      <p:grpSp>
        <p:nvGrpSpPr>
          <p:cNvPr id="142" name="群組 141"/>
          <p:cNvGrpSpPr/>
          <p:nvPr/>
        </p:nvGrpSpPr>
        <p:grpSpPr>
          <a:xfrm>
            <a:off x="179513" y="3158970"/>
            <a:ext cx="8964486" cy="3654697"/>
            <a:chOff x="179513" y="3158970"/>
            <a:chExt cx="8964486" cy="3654697"/>
          </a:xfrm>
        </p:grpSpPr>
        <p:grpSp>
          <p:nvGrpSpPr>
            <p:cNvPr id="9" name="群組 6"/>
            <p:cNvGrpSpPr/>
            <p:nvPr/>
          </p:nvGrpSpPr>
          <p:grpSpPr>
            <a:xfrm>
              <a:off x="211720" y="5629128"/>
              <a:ext cx="1913412" cy="780007"/>
              <a:chOff x="139191" y="5229201"/>
              <a:chExt cx="2453132" cy="1193852"/>
            </a:xfrm>
          </p:grpSpPr>
          <p:grpSp>
            <p:nvGrpSpPr>
              <p:cNvPr id="23" name="群組 63"/>
              <p:cNvGrpSpPr/>
              <p:nvPr/>
            </p:nvGrpSpPr>
            <p:grpSpPr>
              <a:xfrm>
                <a:off x="139191" y="5229201"/>
                <a:ext cx="2453132" cy="1193852"/>
                <a:chOff x="645253" y="1641148"/>
                <a:chExt cx="3599892" cy="1728192"/>
              </a:xfrm>
            </p:grpSpPr>
            <p:pic>
              <p:nvPicPr>
                <p:cNvPr id="74" name="Picture 2"/>
                <p:cNvPicPr>
                  <a:picLocks noChangeAspect="1" noChangeArrowheads="1"/>
                </p:cNvPicPr>
                <p:nvPr/>
              </p:nvPicPr>
              <p:blipFill>
                <a:blip r:embed="rId6" cstate="print"/>
                <a:srcRect l="6842" t="38503" r="21321"/>
                <a:stretch>
                  <a:fillRect/>
                </a:stretch>
              </p:blipFill>
              <p:spPr bwMode="auto">
                <a:xfrm>
                  <a:off x="645253" y="1641148"/>
                  <a:ext cx="3599892" cy="1728192"/>
                </a:xfrm>
                <a:prstGeom prst="rect">
                  <a:avLst/>
                </a:prstGeom>
                <a:noFill/>
                <a:ln w="9525">
                  <a:noFill/>
                  <a:miter lim="800000"/>
                  <a:headEnd/>
                  <a:tailEnd/>
                </a:ln>
              </p:spPr>
            </p:pic>
            <p:sp>
              <p:nvSpPr>
                <p:cNvPr id="75" name="矩形 74"/>
                <p:cNvSpPr/>
                <p:nvPr/>
              </p:nvSpPr>
              <p:spPr>
                <a:xfrm>
                  <a:off x="1835696" y="2105134"/>
                  <a:ext cx="857117" cy="734400"/>
                </a:xfrm>
                <a:prstGeom prst="rect">
                  <a:avLst/>
                </a:prstGeom>
                <a:solidFill>
                  <a:srgbClr val="CBCBCB"/>
                </a:solidFill>
                <a:ln w="6350">
                  <a:solidFill>
                    <a:srgbClr val="CBC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grpSp>
          <p:pic>
            <p:nvPicPr>
              <p:cNvPr id="76" name="圖片 75" descr="p540097-human_pancreas-spl.jpg"/>
              <p:cNvPicPr>
                <a:picLocks noChangeAspect="1"/>
              </p:cNvPicPr>
              <p:nvPr/>
            </p:nvPicPr>
            <p:blipFill>
              <a:blip r:embed="rId3" cstate="print">
                <a:clrChange>
                  <a:clrFrom>
                    <a:srgbClr val="FFFEFF"/>
                  </a:clrFrom>
                  <a:clrTo>
                    <a:srgbClr val="FFFEFF">
                      <a:alpha val="0"/>
                    </a:srgbClr>
                  </a:clrTo>
                </a:clrChange>
              </a:blip>
              <a:stretch>
                <a:fillRect/>
              </a:stretch>
            </p:blipFill>
            <p:spPr>
              <a:xfrm>
                <a:off x="912106" y="5661031"/>
                <a:ext cx="648145" cy="330188"/>
              </a:xfrm>
              <a:prstGeom prst="rect">
                <a:avLst/>
              </a:prstGeom>
              <a:effectLst>
                <a:outerShdw dist="50800" sx="1000" sy="1000" algn="ctr" rotWithShape="0">
                  <a:srgbClr val="000000"/>
                </a:outerShdw>
              </a:effectLst>
            </p:spPr>
          </p:pic>
        </p:grpSp>
        <p:grpSp>
          <p:nvGrpSpPr>
            <p:cNvPr id="33" name="群組 76"/>
            <p:cNvGrpSpPr/>
            <p:nvPr/>
          </p:nvGrpSpPr>
          <p:grpSpPr>
            <a:xfrm>
              <a:off x="2225412" y="5143447"/>
              <a:ext cx="690735" cy="357503"/>
              <a:chOff x="139191" y="5229200"/>
              <a:chExt cx="2453133" cy="1193852"/>
            </a:xfrm>
          </p:grpSpPr>
          <p:grpSp>
            <p:nvGrpSpPr>
              <p:cNvPr id="46" name="群組 78"/>
              <p:cNvGrpSpPr/>
              <p:nvPr/>
            </p:nvGrpSpPr>
            <p:grpSpPr>
              <a:xfrm>
                <a:off x="139191" y="5229200"/>
                <a:ext cx="2453133" cy="1193852"/>
                <a:chOff x="645253" y="1641148"/>
                <a:chExt cx="3599892" cy="1728192"/>
              </a:xfrm>
            </p:grpSpPr>
            <p:pic>
              <p:nvPicPr>
                <p:cNvPr id="89" name="Picture 2"/>
                <p:cNvPicPr>
                  <a:picLocks noChangeAspect="1" noChangeArrowheads="1"/>
                </p:cNvPicPr>
                <p:nvPr/>
              </p:nvPicPr>
              <p:blipFill>
                <a:blip r:embed="rId6" cstate="print"/>
                <a:srcRect l="6842" t="38503" r="21321"/>
                <a:stretch>
                  <a:fillRect/>
                </a:stretch>
              </p:blipFill>
              <p:spPr bwMode="auto">
                <a:xfrm>
                  <a:off x="645253" y="1641148"/>
                  <a:ext cx="3599892" cy="1728192"/>
                </a:xfrm>
                <a:prstGeom prst="rect">
                  <a:avLst/>
                </a:prstGeom>
                <a:noFill/>
                <a:ln w="9525">
                  <a:noFill/>
                  <a:miter lim="800000"/>
                  <a:headEnd/>
                  <a:tailEnd/>
                </a:ln>
              </p:spPr>
            </p:pic>
            <p:sp>
              <p:nvSpPr>
                <p:cNvPr id="90" name="矩形 89"/>
                <p:cNvSpPr/>
                <p:nvPr/>
              </p:nvSpPr>
              <p:spPr>
                <a:xfrm>
                  <a:off x="1835696" y="2105134"/>
                  <a:ext cx="857117" cy="734400"/>
                </a:xfrm>
                <a:prstGeom prst="rect">
                  <a:avLst/>
                </a:prstGeom>
                <a:solidFill>
                  <a:srgbClr val="CBCBCB"/>
                </a:solidFill>
                <a:ln w="6350">
                  <a:solidFill>
                    <a:srgbClr val="CBC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grpSp>
          <p:pic>
            <p:nvPicPr>
              <p:cNvPr id="85" name="圖片 84" descr="p540097-human_pancreas-spl.jpg"/>
              <p:cNvPicPr>
                <a:picLocks noChangeAspect="1"/>
              </p:cNvPicPr>
              <p:nvPr/>
            </p:nvPicPr>
            <p:blipFill>
              <a:blip r:embed="rId3" cstate="print">
                <a:clrChange>
                  <a:clrFrom>
                    <a:srgbClr val="FFFEFF"/>
                  </a:clrFrom>
                  <a:clrTo>
                    <a:srgbClr val="FFFEFF">
                      <a:alpha val="0"/>
                    </a:srgbClr>
                  </a:clrTo>
                </a:clrChange>
              </a:blip>
              <a:stretch>
                <a:fillRect/>
              </a:stretch>
            </p:blipFill>
            <p:spPr>
              <a:xfrm>
                <a:off x="986707" y="5661718"/>
                <a:ext cx="648146" cy="330188"/>
              </a:xfrm>
              <a:prstGeom prst="rect">
                <a:avLst/>
              </a:prstGeom>
              <a:effectLst>
                <a:outerShdw dist="50800" sx="1000" sy="1000" algn="ctr" rotWithShape="0">
                  <a:srgbClr val="000000"/>
                </a:outerShdw>
              </a:effectLst>
            </p:spPr>
          </p:pic>
        </p:grpSp>
        <p:grpSp>
          <p:nvGrpSpPr>
            <p:cNvPr id="51" name="群組 90"/>
            <p:cNvGrpSpPr/>
            <p:nvPr/>
          </p:nvGrpSpPr>
          <p:grpSpPr>
            <a:xfrm>
              <a:off x="2232872" y="5528338"/>
              <a:ext cx="692335" cy="336935"/>
              <a:chOff x="139191" y="5229200"/>
              <a:chExt cx="2453133" cy="1193852"/>
            </a:xfrm>
          </p:grpSpPr>
          <p:grpSp>
            <p:nvGrpSpPr>
              <p:cNvPr id="52" name="群組 93"/>
              <p:cNvGrpSpPr/>
              <p:nvPr/>
            </p:nvGrpSpPr>
            <p:grpSpPr>
              <a:xfrm>
                <a:off x="139191" y="5229200"/>
                <a:ext cx="2453133" cy="1193852"/>
                <a:chOff x="645253" y="1641148"/>
                <a:chExt cx="3599892" cy="1728192"/>
              </a:xfrm>
            </p:grpSpPr>
            <p:pic>
              <p:nvPicPr>
                <p:cNvPr id="97" name="Picture 2"/>
                <p:cNvPicPr>
                  <a:picLocks noChangeAspect="1" noChangeArrowheads="1"/>
                </p:cNvPicPr>
                <p:nvPr/>
              </p:nvPicPr>
              <p:blipFill>
                <a:blip r:embed="rId6" cstate="print"/>
                <a:srcRect l="6842" t="38503" r="21321"/>
                <a:stretch>
                  <a:fillRect/>
                </a:stretch>
              </p:blipFill>
              <p:spPr bwMode="auto">
                <a:xfrm>
                  <a:off x="645253" y="1641148"/>
                  <a:ext cx="3599892" cy="1728192"/>
                </a:xfrm>
                <a:prstGeom prst="rect">
                  <a:avLst/>
                </a:prstGeom>
                <a:noFill/>
                <a:ln w="9525">
                  <a:noFill/>
                  <a:miter lim="800000"/>
                  <a:headEnd/>
                  <a:tailEnd/>
                </a:ln>
              </p:spPr>
            </p:pic>
            <p:sp>
              <p:nvSpPr>
                <p:cNvPr id="98" name="矩形 97"/>
                <p:cNvSpPr/>
                <p:nvPr/>
              </p:nvSpPr>
              <p:spPr>
                <a:xfrm>
                  <a:off x="1835696" y="2105134"/>
                  <a:ext cx="857117" cy="734400"/>
                </a:xfrm>
                <a:prstGeom prst="rect">
                  <a:avLst/>
                </a:prstGeom>
                <a:solidFill>
                  <a:srgbClr val="CBCBCB"/>
                </a:solidFill>
                <a:ln w="6350">
                  <a:solidFill>
                    <a:srgbClr val="CBC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grpSp>
          <p:pic>
            <p:nvPicPr>
              <p:cNvPr id="96" name="圖片 95" descr="p540097-human_pancreas-spl.jpg"/>
              <p:cNvPicPr>
                <a:picLocks noChangeAspect="1"/>
              </p:cNvPicPr>
              <p:nvPr/>
            </p:nvPicPr>
            <p:blipFill>
              <a:blip r:embed="rId3" cstate="print">
                <a:clrChange>
                  <a:clrFrom>
                    <a:srgbClr val="FFFEFF"/>
                  </a:clrFrom>
                  <a:clrTo>
                    <a:srgbClr val="FFFEFF">
                      <a:alpha val="0"/>
                    </a:srgbClr>
                  </a:clrTo>
                </a:clrChange>
              </a:blip>
              <a:stretch>
                <a:fillRect/>
              </a:stretch>
            </p:blipFill>
            <p:spPr>
              <a:xfrm>
                <a:off x="986707" y="5661718"/>
                <a:ext cx="648146" cy="330188"/>
              </a:xfrm>
              <a:prstGeom prst="rect">
                <a:avLst/>
              </a:prstGeom>
              <a:effectLst>
                <a:outerShdw dist="50800" sx="1000" sy="1000" algn="ctr" rotWithShape="0">
                  <a:srgbClr val="000000"/>
                </a:outerShdw>
              </a:effectLst>
            </p:spPr>
          </p:pic>
        </p:grpSp>
        <p:grpSp>
          <p:nvGrpSpPr>
            <p:cNvPr id="64" name="群組 98"/>
            <p:cNvGrpSpPr/>
            <p:nvPr/>
          </p:nvGrpSpPr>
          <p:grpSpPr>
            <a:xfrm>
              <a:off x="2224604" y="5908323"/>
              <a:ext cx="716071" cy="348487"/>
              <a:chOff x="139191" y="5229200"/>
              <a:chExt cx="2453133" cy="1193852"/>
            </a:xfrm>
          </p:grpSpPr>
          <p:grpSp>
            <p:nvGrpSpPr>
              <p:cNvPr id="65" name="群組 99"/>
              <p:cNvGrpSpPr/>
              <p:nvPr/>
            </p:nvGrpSpPr>
            <p:grpSpPr>
              <a:xfrm>
                <a:off x="139191" y="5229200"/>
                <a:ext cx="2453133" cy="1193852"/>
                <a:chOff x="645253" y="1641148"/>
                <a:chExt cx="3599892" cy="1728192"/>
              </a:xfrm>
            </p:grpSpPr>
            <p:pic>
              <p:nvPicPr>
                <p:cNvPr id="102" name="Picture 2"/>
                <p:cNvPicPr>
                  <a:picLocks noChangeAspect="1" noChangeArrowheads="1"/>
                </p:cNvPicPr>
                <p:nvPr/>
              </p:nvPicPr>
              <p:blipFill>
                <a:blip r:embed="rId6" cstate="print"/>
                <a:srcRect l="6842" t="38503" r="21321"/>
                <a:stretch>
                  <a:fillRect/>
                </a:stretch>
              </p:blipFill>
              <p:spPr bwMode="auto">
                <a:xfrm>
                  <a:off x="645253" y="1641148"/>
                  <a:ext cx="3599892" cy="1728192"/>
                </a:xfrm>
                <a:prstGeom prst="rect">
                  <a:avLst/>
                </a:prstGeom>
                <a:noFill/>
                <a:ln w="9525">
                  <a:noFill/>
                  <a:miter lim="800000"/>
                  <a:headEnd/>
                  <a:tailEnd/>
                </a:ln>
              </p:spPr>
            </p:pic>
            <p:sp>
              <p:nvSpPr>
                <p:cNvPr id="103" name="矩形 102"/>
                <p:cNvSpPr/>
                <p:nvPr/>
              </p:nvSpPr>
              <p:spPr>
                <a:xfrm>
                  <a:off x="1835696" y="2105134"/>
                  <a:ext cx="857117" cy="734400"/>
                </a:xfrm>
                <a:prstGeom prst="rect">
                  <a:avLst/>
                </a:prstGeom>
                <a:solidFill>
                  <a:srgbClr val="CBCBCB"/>
                </a:solidFill>
                <a:ln w="6350">
                  <a:solidFill>
                    <a:srgbClr val="CBC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grpSp>
          <p:pic>
            <p:nvPicPr>
              <p:cNvPr id="101" name="圖片 100" descr="p540097-human_pancreas-spl.jpg"/>
              <p:cNvPicPr>
                <a:picLocks noChangeAspect="1"/>
              </p:cNvPicPr>
              <p:nvPr/>
            </p:nvPicPr>
            <p:blipFill>
              <a:blip r:embed="rId3" cstate="print">
                <a:clrChange>
                  <a:clrFrom>
                    <a:srgbClr val="FFFEFF"/>
                  </a:clrFrom>
                  <a:clrTo>
                    <a:srgbClr val="FFFEFF">
                      <a:alpha val="0"/>
                    </a:srgbClr>
                  </a:clrTo>
                </a:clrChange>
              </a:blip>
              <a:stretch>
                <a:fillRect/>
              </a:stretch>
            </p:blipFill>
            <p:spPr>
              <a:xfrm>
                <a:off x="986707" y="5661718"/>
                <a:ext cx="648146" cy="330188"/>
              </a:xfrm>
              <a:prstGeom prst="rect">
                <a:avLst/>
              </a:prstGeom>
              <a:effectLst>
                <a:outerShdw dist="50800" sx="1000" sy="1000" algn="ctr" rotWithShape="0">
                  <a:srgbClr val="000000"/>
                </a:outerShdw>
              </a:effectLst>
            </p:spPr>
          </p:pic>
        </p:grpSp>
        <p:grpSp>
          <p:nvGrpSpPr>
            <p:cNvPr id="68" name="群組 103"/>
            <p:cNvGrpSpPr/>
            <p:nvPr/>
          </p:nvGrpSpPr>
          <p:grpSpPr>
            <a:xfrm flipV="1">
              <a:off x="2979879" y="6143542"/>
              <a:ext cx="2339223" cy="187745"/>
              <a:chOff x="5220072" y="5805264"/>
              <a:chExt cx="3096344" cy="0"/>
            </a:xfrm>
          </p:grpSpPr>
          <p:cxnSp>
            <p:nvCxnSpPr>
              <p:cNvPr id="105" name="直線單箭頭接點 104"/>
              <p:cNvCxnSpPr/>
              <p:nvPr/>
            </p:nvCxnSpPr>
            <p:spPr>
              <a:xfrm>
                <a:off x="5220072" y="5805264"/>
                <a:ext cx="2160240" cy="0"/>
              </a:xfrm>
              <a:prstGeom prst="straightConnector1">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6" name="直線單箭頭接點 105"/>
              <p:cNvCxnSpPr/>
              <p:nvPr/>
            </p:nvCxnSpPr>
            <p:spPr>
              <a:xfrm>
                <a:off x="7452320" y="5805264"/>
                <a:ext cx="864096" cy="0"/>
              </a:xfrm>
              <a:prstGeom prst="straightConnector1">
                <a:avLst/>
              </a:prstGeom>
              <a:ln w="190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grpSp>
        <p:sp>
          <p:nvSpPr>
            <p:cNvPr id="113" name="文字方塊 112"/>
            <p:cNvSpPr txBox="1"/>
            <p:nvPr/>
          </p:nvSpPr>
          <p:spPr>
            <a:xfrm>
              <a:off x="2636785" y="6331284"/>
              <a:ext cx="2483372" cy="338554"/>
            </a:xfrm>
            <a:prstGeom prst="rect">
              <a:avLst/>
            </a:prstGeom>
            <a:noFill/>
          </p:spPr>
          <p:txBody>
            <a:bodyPr wrap="none" rtlCol="0">
              <a:spAutoFit/>
            </a:bodyPr>
            <a:lstStyle/>
            <a:p>
              <a:pPr fontAlgn="auto">
                <a:spcBef>
                  <a:spcPts val="0"/>
                </a:spcBef>
                <a:spcAft>
                  <a:spcPts val="0"/>
                </a:spcAft>
              </a:pPr>
              <a:r>
                <a:rPr kumimoji="0" lang="en-US" altLang="zh-TW" sz="1600" dirty="0">
                  <a:solidFill>
                    <a:prstClr val="black"/>
                  </a:solidFill>
                  <a:latin typeface="Calibri"/>
                  <a:ea typeface="新細明體"/>
                </a:rPr>
                <a:t>Disease progression of </a:t>
              </a:r>
              <a:r>
                <a:rPr kumimoji="0" lang="en-US" altLang="zh-TW" sz="1600" dirty="0" smtClean="0">
                  <a:solidFill>
                    <a:prstClr val="black"/>
                  </a:solidFill>
                  <a:latin typeface="Calibri"/>
                  <a:ea typeface="新細明體"/>
                </a:rPr>
                <a:t>T1D</a:t>
              </a:r>
              <a:endParaRPr kumimoji="0" lang="zh-TW" altLang="en-US" sz="1600" dirty="0">
                <a:solidFill>
                  <a:prstClr val="black"/>
                </a:solidFill>
                <a:latin typeface="Calibri"/>
                <a:ea typeface="新細明體"/>
              </a:endParaRPr>
            </a:p>
          </p:txBody>
        </p:sp>
        <p:cxnSp>
          <p:nvCxnSpPr>
            <p:cNvPr id="14" name="直線單箭頭接點 13"/>
            <p:cNvCxnSpPr/>
            <p:nvPr/>
          </p:nvCxnSpPr>
          <p:spPr>
            <a:xfrm flipV="1">
              <a:off x="3001401" y="6035644"/>
              <a:ext cx="769837" cy="496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p:cNvCxnSpPr/>
            <p:nvPr/>
          </p:nvCxnSpPr>
          <p:spPr>
            <a:xfrm flipV="1">
              <a:off x="2961387" y="5687407"/>
              <a:ext cx="459663" cy="344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p:cNvCxnSpPr/>
            <p:nvPr/>
          </p:nvCxnSpPr>
          <p:spPr>
            <a:xfrm flipV="1">
              <a:off x="2949379" y="5328445"/>
              <a:ext cx="229151" cy="477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69" name="群組 32"/>
            <p:cNvGrpSpPr/>
            <p:nvPr/>
          </p:nvGrpSpPr>
          <p:grpSpPr>
            <a:xfrm>
              <a:off x="3466378" y="4821890"/>
              <a:ext cx="201279" cy="269347"/>
              <a:chOff x="4385959" y="3903621"/>
              <a:chExt cx="789949" cy="961368"/>
            </a:xfrm>
            <a:solidFill>
              <a:schemeClr val="tx2">
                <a:lumMod val="40000"/>
                <a:lumOff val="60000"/>
              </a:schemeClr>
            </a:solidFill>
          </p:grpSpPr>
          <p:sp>
            <p:nvSpPr>
              <p:cNvPr id="32" name="對角線條紋 31"/>
              <p:cNvSpPr/>
              <p:nvPr/>
            </p:nvSpPr>
            <p:spPr>
              <a:xfrm rot="9512965">
                <a:off x="4385959" y="4459642"/>
                <a:ext cx="690303" cy="405347"/>
              </a:xfrm>
              <a:prstGeom prst="diagStrip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black"/>
                  </a:solidFill>
                </a:endParaRPr>
              </a:p>
            </p:txBody>
          </p:sp>
          <p:sp>
            <p:nvSpPr>
              <p:cNvPr id="26" name="圓角矩形 25"/>
              <p:cNvSpPr/>
              <p:nvPr/>
            </p:nvSpPr>
            <p:spPr>
              <a:xfrm rot="2176388">
                <a:off x="4966472" y="3903621"/>
                <a:ext cx="209436" cy="912372"/>
              </a:xfrm>
              <a:prstGeom prst="roundRect">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grpSp>
        <p:pic>
          <p:nvPicPr>
            <p:cNvPr id="114" name="圖片 113" descr="p540097-human_pancreas-spl.jpg"/>
            <p:cNvPicPr>
              <a:picLocks noChangeAspect="1"/>
            </p:cNvPicPr>
            <p:nvPr/>
          </p:nvPicPr>
          <p:blipFill>
            <a:blip r:embed="rId3" cstate="print">
              <a:clrChange>
                <a:clrFrom>
                  <a:srgbClr val="FFFEFF"/>
                </a:clrFrom>
                <a:clrTo>
                  <a:srgbClr val="FFFEFF">
                    <a:alpha val="0"/>
                  </a:srgbClr>
                </a:clrTo>
              </a:clrChange>
            </a:blip>
            <a:stretch>
              <a:fillRect/>
            </a:stretch>
          </p:blipFill>
          <p:spPr>
            <a:xfrm>
              <a:off x="3209219" y="5160442"/>
              <a:ext cx="392516" cy="197428"/>
            </a:xfrm>
            <a:prstGeom prst="rect">
              <a:avLst/>
            </a:prstGeom>
            <a:effectLst>
              <a:outerShdw dist="50800" sx="1000" sy="1000" algn="ctr" rotWithShape="0">
                <a:srgbClr val="000000"/>
              </a:outerShdw>
            </a:effectLst>
          </p:spPr>
        </p:pic>
        <p:pic>
          <p:nvPicPr>
            <p:cNvPr id="118" name="圖片 117" descr="p540097-human_pancreas-spl.jpg"/>
            <p:cNvPicPr>
              <a:picLocks noChangeAspect="1"/>
            </p:cNvPicPr>
            <p:nvPr/>
          </p:nvPicPr>
          <p:blipFill>
            <a:blip r:embed="rId3" cstate="print">
              <a:clrChange>
                <a:clrFrom>
                  <a:srgbClr val="FFFEFF"/>
                </a:clrFrom>
                <a:clrTo>
                  <a:srgbClr val="FFFEFF">
                    <a:alpha val="0"/>
                  </a:srgbClr>
                </a:clrTo>
              </a:clrChange>
            </a:blip>
            <a:stretch>
              <a:fillRect/>
            </a:stretch>
          </p:blipFill>
          <p:spPr>
            <a:xfrm>
              <a:off x="3486771" y="5566963"/>
              <a:ext cx="392516" cy="197428"/>
            </a:xfrm>
            <a:prstGeom prst="rect">
              <a:avLst/>
            </a:prstGeom>
            <a:effectLst>
              <a:outerShdw dist="50800" sx="1000" sy="1000" algn="ctr" rotWithShape="0">
                <a:srgbClr val="000000"/>
              </a:outerShdw>
            </a:effectLst>
          </p:spPr>
        </p:pic>
        <p:pic>
          <p:nvPicPr>
            <p:cNvPr id="122" name="圖片 121" descr="p540097-human_pancreas-spl.jpg"/>
            <p:cNvPicPr>
              <a:picLocks noChangeAspect="1"/>
            </p:cNvPicPr>
            <p:nvPr/>
          </p:nvPicPr>
          <p:blipFill>
            <a:blip r:embed="rId3" cstate="print">
              <a:clrChange>
                <a:clrFrom>
                  <a:srgbClr val="FFFEFF"/>
                </a:clrFrom>
                <a:clrTo>
                  <a:srgbClr val="FFFEFF">
                    <a:alpha val="0"/>
                  </a:srgbClr>
                </a:clrTo>
              </a:clrChange>
            </a:blip>
            <a:stretch>
              <a:fillRect/>
            </a:stretch>
          </p:blipFill>
          <p:spPr>
            <a:xfrm>
              <a:off x="3873447" y="5911799"/>
              <a:ext cx="392516" cy="197428"/>
            </a:xfrm>
            <a:prstGeom prst="rect">
              <a:avLst/>
            </a:prstGeom>
            <a:effectLst>
              <a:outerShdw dist="50800" sx="1000" sy="1000" algn="ctr" rotWithShape="0">
                <a:srgbClr val="000000"/>
              </a:outerShdw>
            </a:effectLst>
          </p:spPr>
        </p:pic>
        <p:grpSp>
          <p:nvGrpSpPr>
            <p:cNvPr id="71" name="群組 122"/>
            <p:cNvGrpSpPr/>
            <p:nvPr/>
          </p:nvGrpSpPr>
          <p:grpSpPr>
            <a:xfrm>
              <a:off x="3797983" y="5249218"/>
              <a:ext cx="201279" cy="269347"/>
              <a:chOff x="4385959" y="3903621"/>
              <a:chExt cx="789949" cy="961368"/>
            </a:xfrm>
            <a:solidFill>
              <a:schemeClr val="tx2">
                <a:lumMod val="40000"/>
                <a:lumOff val="60000"/>
              </a:schemeClr>
            </a:solidFill>
          </p:grpSpPr>
          <p:sp>
            <p:nvSpPr>
              <p:cNvPr id="124" name="對角線條紋 123"/>
              <p:cNvSpPr/>
              <p:nvPr/>
            </p:nvSpPr>
            <p:spPr>
              <a:xfrm rot="9512965">
                <a:off x="4385959" y="4459642"/>
                <a:ext cx="690303" cy="405347"/>
              </a:xfrm>
              <a:prstGeom prst="diagStrip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black"/>
                  </a:solidFill>
                </a:endParaRPr>
              </a:p>
            </p:txBody>
          </p:sp>
          <p:sp>
            <p:nvSpPr>
              <p:cNvPr id="125" name="圓角矩形 124"/>
              <p:cNvSpPr/>
              <p:nvPr/>
            </p:nvSpPr>
            <p:spPr>
              <a:xfrm rot="2176388">
                <a:off x="4966472" y="3903621"/>
                <a:ext cx="209436" cy="912372"/>
              </a:xfrm>
              <a:prstGeom prst="roundRect">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grpSp>
        <p:grpSp>
          <p:nvGrpSpPr>
            <p:cNvPr id="72" name="群組 125"/>
            <p:cNvGrpSpPr/>
            <p:nvPr/>
          </p:nvGrpSpPr>
          <p:grpSpPr>
            <a:xfrm>
              <a:off x="4206266" y="5594838"/>
              <a:ext cx="201279" cy="269347"/>
              <a:chOff x="4385959" y="3903621"/>
              <a:chExt cx="789949" cy="961368"/>
            </a:xfrm>
            <a:solidFill>
              <a:schemeClr val="tx2">
                <a:lumMod val="40000"/>
                <a:lumOff val="60000"/>
              </a:schemeClr>
            </a:solidFill>
          </p:grpSpPr>
          <p:sp>
            <p:nvSpPr>
              <p:cNvPr id="127" name="對角線條紋 126"/>
              <p:cNvSpPr/>
              <p:nvPr/>
            </p:nvSpPr>
            <p:spPr>
              <a:xfrm rot="9512965">
                <a:off x="4385959" y="4459642"/>
                <a:ext cx="690303" cy="405347"/>
              </a:xfrm>
              <a:prstGeom prst="diagStrip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black"/>
                  </a:solidFill>
                </a:endParaRPr>
              </a:p>
            </p:txBody>
          </p:sp>
          <p:sp>
            <p:nvSpPr>
              <p:cNvPr id="128" name="圓角矩形 127"/>
              <p:cNvSpPr/>
              <p:nvPr/>
            </p:nvSpPr>
            <p:spPr>
              <a:xfrm rot="2176388">
                <a:off x="4966472" y="3903621"/>
                <a:ext cx="209436" cy="912372"/>
              </a:xfrm>
              <a:prstGeom prst="roundRect">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grpSp>
        <p:pic>
          <p:nvPicPr>
            <p:cNvPr id="39" name="圖片 38"/>
            <p:cNvPicPr>
              <a:picLocks noChangeAspect="1"/>
            </p:cNvPicPr>
            <p:nvPr/>
          </p:nvPicPr>
          <p:blipFill rotWithShape="1">
            <a:blip r:embed="rId7" cstate="print">
              <a:extLst>
                <a:ext uri="{28A0092B-C50C-407E-A947-70E740481C1C}">
                  <a14:useLocalDpi xmlns="" xmlns:a14="http://schemas.microsoft.com/office/drawing/2010/main" val="0"/>
                </a:ext>
              </a:extLst>
            </a:blip>
            <a:srcRect l="15023" t="43703" r="20680"/>
            <a:stretch/>
          </p:blipFill>
          <p:spPr>
            <a:xfrm>
              <a:off x="620125" y="4773436"/>
              <a:ext cx="1223523" cy="758320"/>
            </a:xfrm>
            <a:prstGeom prst="rect">
              <a:avLst/>
            </a:prstGeom>
          </p:spPr>
        </p:pic>
        <p:grpSp>
          <p:nvGrpSpPr>
            <p:cNvPr id="77" name="群組 22"/>
            <p:cNvGrpSpPr/>
            <p:nvPr/>
          </p:nvGrpSpPr>
          <p:grpSpPr>
            <a:xfrm>
              <a:off x="179513" y="3933056"/>
              <a:ext cx="2212890" cy="1008112"/>
              <a:chOff x="179512" y="3933056"/>
              <a:chExt cx="2212890" cy="1008112"/>
            </a:xfrm>
          </p:grpSpPr>
          <p:sp>
            <p:nvSpPr>
              <p:cNvPr id="41" name="爆炸 1 40"/>
              <p:cNvSpPr/>
              <p:nvPr/>
            </p:nvSpPr>
            <p:spPr>
              <a:xfrm>
                <a:off x="179512" y="3933056"/>
                <a:ext cx="2212890" cy="1008112"/>
              </a:xfrm>
              <a:prstGeom prst="irregularSeal1">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8" name="文字方塊 7"/>
              <p:cNvSpPr txBox="1"/>
              <p:nvPr/>
            </p:nvSpPr>
            <p:spPr>
              <a:xfrm>
                <a:off x="539552" y="4221088"/>
                <a:ext cx="1486561" cy="369332"/>
              </a:xfrm>
              <a:prstGeom prst="rect">
                <a:avLst/>
              </a:prstGeom>
              <a:noFill/>
            </p:spPr>
            <p:txBody>
              <a:bodyPr wrap="none" rtlCol="0">
                <a:spAutoFit/>
              </a:bodyPr>
              <a:lstStyle/>
              <a:p>
                <a:pPr fontAlgn="auto">
                  <a:spcBef>
                    <a:spcPts val="0"/>
                  </a:spcBef>
                  <a:spcAft>
                    <a:spcPts val="0"/>
                  </a:spcAft>
                </a:pPr>
                <a:r>
                  <a:rPr kumimoji="0" lang="en-US" altLang="zh-TW" sz="1800" dirty="0">
                    <a:solidFill>
                      <a:srgbClr val="FF0000"/>
                    </a:solidFill>
                    <a:latin typeface="Calibri"/>
                    <a:ea typeface="新細明體"/>
                  </a:rPr>
                  <a:t>Islet survival?</a:t>
                </a:r>
                <a:endParaRPr kumimoji="0" lang="zh-TW" altLang="en-US" sz="1800" dirty="0">
                  <a:solidFill>
                    <a:srgbClr val="FF0000"/>
                  </a:solidFill>
                  <a:latin typeface="Calibri"/>
                  <a:ea typeface="新細明體"/>
                </a:endParaRPr>
              </a:p>
            </p:txBody>
          </p:sp>
        </p:grpSp>
        <p:sp>
          <p:nvSpPr>
            <p:cNvPr id="133" name="文字方塊 132"/>
            <p:cNvSpPr txBox="1"/>
            <p:nvPr/>
          </p:nvSpPr>
          <p:spPr>
            <a:xfrm>
              <a:off x="4601019" y="5762305"/>
              <a:ext cx="343364" cy="369332"/>
            </a:xfrm>
            <a:prstGeom prst="rect">
              <a:avLst/>
            </a:prstGeom>
            <a:noFill/>
          </p:spPr>
          <p:txBody>
            <a:bodyPr wrap="none" rtlCol="0">
              <a:spAutoFit/>
            </a:bodyPr>
            <a:lstStyle/>
            <a:p>
              <a:pPr fontAlgn="auto">
                <a:spcBef>
                  <a:spcPts val="0"/>
                </a:spcBef>
                <a:spcAft>
                  <a:spcPts val="0"/>
                </a:spcAft>
              </a:pPr>
              <a:r>
                <a:rPr kumimoji="0" lang="en-US" altLang="zh-TW" sz="1800" b="0" dirty="0">
                  <a:solidFill>
                    <a:prstClr val="black"/>
                  </a:solidFill>
                  <a:latin typeface="Calibri"/>
                  <a:ea typeface="新細明體"/>
                </a:rPr>
                <a:t>…</a:t>
              </a:r>
              <a:endParaRPr kumimoji="0" lang="zh-TW" altLang="en-US" sz="1800" b="0" dirty="0">
                <a:solidFill>
                  <a:prstClr val="black"/>
                </a:solidFill>
                <a:latin typeface="Calibri"/>
                <a:ea typeface="新細明體"/>
              </a:endParaRPr>
            </a:p>
          </p:txBody>
        </p:sp>
        <p:sp>
          <p:nvSpPr>
            <p:cNvPr id="132" name="文字方塊 131"/>
            <p:cNvSpPr txBox="1"/>
            <p:nvPr/>
          </p:nvSpPr>
          <p:spPr>
            <a:xfrm>
              <a:off x="476545" y="6444335"/>
              <a:ext cx="1146468" cy="369332"/>
            </a:xfrm>
            <a:prstGeom prst="rect">
              <a:avLst/>
            </a:prstGeom>
            <a:noFill/>
          </p:spPr>
          <p:txBody>
            <a:bodyPr wrap="none" rtlCol="0">
              <a:spAutoFit/>
            </a:bodyPr>
            <a:lstStyle/>
            <a:p>
              <a:pPr fontAlgn="auto">
                <a:spcBef>
                  <a:spcPts val="0"/>
                </a:spcBef>
                <a:spcAft>
                  <a:spcPts val="0"/>
                </a:spcAft>
              </a:pPr>
              <a:r>
                <a:rPr kumimoji="0" lang="en-US" altLang="zh-TW" sz="1800" dirty="0">
                  <a:solidFill>
                    <a:prstClr val="black"/>
                  </a:solidFill>
                  <a:latin typeface="Calibri"/>
                  <a:ea typeface="新細明體"/>
                </a:rPr>
                <a:t>NOD mice</a:t>
              </a:r>
              <a:endParaRPr kumimoji="0" lang="zh-TW" altLang="en-US" sz="1800" dirty="0">
                <a:solidFill>
                  <a:prstClr val="black"/>
                </a:solidFill>
                <a:latin typeface="Calibri"/>
                <a:ea typeface="新細明體"/>
              </a:endParaRPr>
            </a:p>
          </p:txBody>
        </p:sp>
        <p:sp>
          <p:nvSpPr>
            <p:cNvPr id="30" name="矩形 29"/>
            <p:cNvSpPr/>
            <p:nvPr/>
          </p:nvSpPr>
          <p:spPr>
            <a:xfrm>
              <a:off x="2670994" y="3158970"/>
              <a:ext cx="6473005" cy="1634422"/>
            </a:xfrm>
            <a:prstGeom prst="rect">
              <a:avLst/>
            </a:prstGeom>
          </p:spPr>
          <p:txBody>
            <a:bodyPr wrap="square">
              <a:spAutoFit/>
            </a:bodyPr>
            <a:lstStyle/>
            <a:p>
              <a:pPr marL="342891" indent="-342891" fontAlgn="auto">
                <a:lnSpc>
                  <a:spcPct val="110000"/>
                </a:lnSpc>
                <a:spcBef>
                  <a:spcPts val="0"/>
                </a:spcBef>
                <a:spcAft>
                  <a:spcPts val="0"/>
                </a:spcAft>
              </a:pPr>
              <a:r>
                <a:rPr kumimoji="0" lang="en-US" altLang="zh-TW" dirty="0" smtClean="0">
                  <a:solidFill>
                    <a:srgbClr val="FF0000"/>
                  </a:solidFill>
                  <a:latin typeface="Calibri"/>
                  <a:ea typeface="新細明體"/>
                </a:rPr>
                <a:t>Disadvantage</a:t>
              </a:r>
              <a:endParaRPr kumimoji="0" lang="en-US" altLang="zh-TW" dirty="0" smtClean="0">
                <a:solidFill>
                  <a:prstClr val="black"/>
                </a:solidFill>
                <a:latin typeface="Calibri"/>
                <a:ea typeface="新細明體"/>
              </a:endParaRPr>
            </a:p>
            <a:p>
              <a:pPr marL="342891" indent="-342891" fontAlgn="auto">
                <a:lnSpc>
                  <a:spcPct val="110000"/>
                </a:lnSpc>
                <a:spcBef>
                  <a:spcPts val="0"/>
                </a:spcBef>
                <a:spcAft>
                  <a:spcPts val="0"/>
                </a:spcAft>
                <a:buFontTx/>
                <a:buAutoNum type="arabicPeriod"/>
              </a:pPr>
              <a:r>
                <a:rPr kumimoji="0" lang="en-US" altLang="zh-TW" sz="1800" dirty="0" smtClean="0">
                  <a:solidFill>
                    <a:prstClr val="black"/>
                  </a:solidFill>
                  <a:latin typeface="Calibri"/>
                  <a:ea typeface="新細明體"/>
                </a:rPr>
                <a:t>Need </a:t>
              </a:r>
              <a:r>
                <a:rPr kumimoji="0" lang="en-US" altLang="zh-TW" sz="1800" dirty="0">
                  <a:solidFill>
                    <a:prstClr val="black"/>
                  </a:solidFill>
                  <a:latin typeface="Calibri"/>
                  <a:ea typeface="新細明體"/>
                </a:rPr>
                <a:t>to </a:t>
              </a:r>
              <a:r>
                <a:rPr kumimoji="0" lang="en-US" altLang="zh-TW" sz="1800" dirty="0" smtClean="0">
                  <a:solidFill>
                    <a:prstClr val="black"/>
                  </a:solidFill>
                  <a:latin typeface="Calibri"/>
                  <a:ea typeface="新細明體"/>
                </a:rPr>
                <a:t>sacrifice </a:t>
              </a:r>
              <a:r>
                <a:rPr kumimoji="0" lang="en-US" altLang="zh-TW" sz="1800" dirty="0">
                  <a:solidFill>
                    <a:prstClr val="black"/>
                  </a:solidFill>
                  <a:latin typeface="Calibri"/>
                  <a:ea typeface="新細明體"/>
                </a:rPr>
                <a:t>mice </a:t>
              </a:r>
              <a:r>
                <a:rPr kumimoji="0" lang="en-US" altLang="zh-TW" sz="1800" dirty="0" smtClean="0">
                  <a:solidFill>
                    <a:prstClr val="black"/>
                  </a:solidFill>
                  <a:latin typeface="Calibri"/>
                  <a:ea typeface="新細明體"/>
                </a:rPr>
                <a:t>weekly (&gt; </a:t>
              </a:r>
              <a:r>
                <a:rPr kumimoji="0" lang="en-US" altLang="zh-TW" sz="1800" dirty="0">
                  <a:solidFill>
                    <a:prstClr val="black"/>
                  </a:solidFill>
                  <a:latin typeface="Calibri"/>
                  <a:ea typeface="新細明體"/>
                </a:rPr>
                <a:t>100 </a:t>
              </a:r>
              <a:r>
                <a:rPr kumimoji="0" lang="en-US" altLang="zh-TW" sz="1800" dirty="0" smtClean="0">
                  <a:solidFill>
                    <a:prstClr val="black"/>
                  </a:solidFill>
                  <a:latin typeface="Calibri"/>
                  <a:ea typeface="新細明體"/>
                </a:rPr>
                <a:t>mice for 1 study )</a:t>
              </a:r>
            </a:p>
            <a:p>
              <a:pPr marL="342891" indent="-342891" fontAlgn="auto">
                <a:lnSpc>
                  <a:spcPct val="110000"/>
                </a:lnSpc>
                <a:spcBef>
                  <a:spcPts val="0"/>
                </a:spcBef>
                <a:spcAft>
                  <a:spcPts val="0"/>
                </a:spcAft>
                <a:buFontTx/>
                <a:buAutoNum type="arabicPeriod"/>
              </a:pPr>
              <a:r>
                <a:rPr kumimoji="0" lang="en-US" altLang="zh-TW" sz="1800" dirty="0" smtClean="0">
                  <a:solidFill>
                    <a:prstClr val="black"/>
                  </a:solidFill>
                  <a:latin typeface="Calibri"/>
                  <a:ea typeface="新細明體"/>
                </a:rPr>
                <a:t>Individual differences (can not observe the same mouse)</a:t>
              </a:r>
            </a:p>
            <a:p>
              <a:pPr marL="342891" indent="-342891" fontAlgn="auto">
                <a:lnSpc>
                  <a:spcPct val="110000"/>
                </a:lnSpc>
                <a:spcBef>
                  <a:spcPts val="0"/>
                </a:spcBef>
                <a:spcAft>
                  <a:spcPts val="0"/>
                </a:spcAft>
                <a:buFontTx/>
                <a:buAutoNum type="arabicPeriod"/>
              </a:pPr>
              <a:r>
                <a:rPr kumimoji="0" lang="en-US" altLang="zh-TW" sz="1800" dirty="0" smtClean="0">
                  <a:solidFill>
                    <a:prstClr val="black"/>
                  </a:solidFill>
                  <a:latin typeface="Calibri"/>
                  <a:ea typeface="新細明體"/>
                </a:rPr>
                <a:t>Time-consuming</a:t>
              </a:r>
            </a:p>
            <a:p>
              <a:pPr marL="342891" indent="-342891" fontAlgn="auto">
                <a:lnSpc>
                  <a:spcPct val="110000"/>
                </a:lnSpc>
                <a:spcBef>
                  <a:spcPts val="0"/>
                </a:spcBef>
                <a:spcAft>
                  <a:spcPts val="0"/>
                </a:spcAft>
                <a:buFontTx/>
                <a:buAutoNum type="arabicPeriod"/>
              </a:pPr>
              <a:r>
                <a:rPr kumimoji="0" lang="en-US" altLang="zh-TW" sz="1800" dirty="0" smtClean="0">
                  <a:solidFill>
                    <a:prstClr val="black"/>
                  </a:solidFill>
                  <a:latin typeface="Calibri"/>
                  <a:ea typeface="新細明體"/>
                </a:rPr>
                <a:t>Inhumanity</a:t>
              </a:r>
              <a:endParaRPr kumimoji="0" lang="en-US" altLang="zh-TW" sz="1600" dirty="0" smtClean="0">
                <a:solidFill>
                  <a:prstClr val="black"/>
                </a:solidFill>
                <a:latin typeface="Calibri"/>
                <a:ea typeface="新細明體"/>
              </a:endParaRPr>
            </a:p>
          </p:txBody>
        </p:sp>
      </p:grpSp>
      <p:grpSp>
        <p:nvGrpSpPr>
          <p:cNvPr id="145" name="群組 64"/>
          <p:cNvGrpSpPr/>
          <p:nvPr/>
        </p:nvGrpSpPr>
        <p:grpSpPr>
          <a:xfrm>
            <a:off x="3493861" y="1225048"/>
            <a:ext cx="466794" cy="271552"/>
            <a:chOff x="6017621" y="980728"/>
            <a:chExt cx="1081339" cy="432048"/>
          </a:xfrm>
        </p:grpSpPr>
        <p:sp>
          <p:nvSpPr>
            <p:cNvPr id="157" name="流程圖: 接點 156"/>
            <p:cNvSpPr/>
            <p:nvPr/>
          </p:nvSpPr>
          <p:spPr>
            <a:xfrm>
              <a:off x="6156176" y="980728"/>
              <a:ext cx="792088" cy="432048"/>
            </a:xfrm>
            <a:prstGeom prst="flowChartConnector">
              <a:avLst/>
            </a:prstGeom>
            <a:solidFill>
              <a:schemeClr val="accent2">
                <a:lumMod val="40000"/>
                <a:lumOff val="6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158" name="文字方塊 157"/>
            <p:cNvSpPr txBox="1"/>
            <p:nvPr/>
          </p:nvSpPr>
          <p:spPr>
            <a:xfrm>
              <a:off x="6017621" y="1005243"/>
              <a:ext cx="1081339" cy="404193"/>
            </a:xfrm>
            <a:prstGeom prst="rect">
              <a:avLst/>
            </a:prstGeom>
            <a:noFill/>
          </p:spPr>
          <p:txBody>
            <a:bodyPr wrap="none" rtlCol="0">
              <a:spAutoFit/>
            </a:bodyPr>
            <a:lstStyle/>
            <a:p>
              <a:pPr fontAlgn="auto">
                <a:spcBef>
                  <a:spcPts val="0"/>
                </a:spcBef>
                <a:spcAft>
                  <a:spcPts val="0"/>
                </a:spcAft>
              </a:pPr>
              <a:r>
                <a:rPr kumimoji="0" lang="en-US" altLang="zh-TW" sz="1051" b="0" dirty="0">
                  <a:solidFill>
                    <a:prstClr val="black"/>
                  </a:solidFill>
                  <a:latin typeface="Calibri"/>
                  <a:ea typeface="新細明體"/>
                </a:rPr>
                <a:t>T cell</a:t>
              </a:r>
              <a:endParaRPr kumimoji="0" lang="zh-TW" altLang="en-US" sz="1051" b="0" dirty="0">
                <a:solidFill>
                  <a:prstClr val="black"/>
                </a:solidFill>
                <a:latin typeface="Calibri"/>
                <a:ea typeface="新細明體"/>
              </a:endParaRPr>
            </a:p>
          </p:txBody>
        </p:sp>
      </p:grpSp>
      <p:grpSp>
        <p:nvGrpSpPr>
          <p:cNvPr id="168" name="群組 167"/>
          <p:cNvGrpSpPr/>
          <p:nvPr/>
        </p:nvGrpSpPr>
        <p:grpSpPr>
          <a:xfrm>
            <a:off x="5517105" y="4644135"/>
            <a:ext cx="3285365" cy="2070230"/>
            <a:chOff x="5517105" y="4644135"/>
            <a:chExt cx="3285365" cy="2070230"/>
          </a:xfrm>
        </p:grpSpPr>
        <p:sp>
          <p:nvSpPr>
            <p:cNvPr id="167" name="矩形 166"/>
            <p:cNvSpPr/>
            <p:nvPr/>
          </p:nvSpPr>
          <p:spPr>
            <a:xfrm>
              <a:off x="5517105" y="4644135"/>
              <a:ext cx="3285365" cy="20702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文字方塊 14"/>
            <p:cNvSpPr txBox="1"/>
            <p:nvPr/>
          </p:nvSpPr>
          <p:spPr>
            <a:xfrm>
              <a:off x="6282191" y="4779150"/>
              <a:ext cx="2520279" cy="707886"/>
            </a:xfrm>
            <a:prstGeom prst="rect">
              <a:avLst/>
            </a:prstGeom>
            <a:noFill/>
          </p:spPr>
          <p:txBody>
            <a:bodyPr wrap="square" rtlCol="0">
              <a:spAutoFit/>
            </a:bodyPr>
            <a:lstStyle/>
            <a:p>
              <a:pPr fontAlgn="auto">
                <a:spcBef>
                  <a:spcPts val="0"/>
                </a:spcBef>
                <a:spcAft>
                  <a:spcPts val="0"/>
                </a:spcAft>
              </a:pPr>
              <a:r>
                <a:rPr kumimoji="0" lang="en-US" altLang="zh-TW" dirty="0">
                  <a:solidFill>
                    <a:srgbClr val="FF0000"/>
                  </a:solidFill>
                  <a:latin typeface="Calibri"/>
                  <a:ea typeface="新細明體"/>
                </a:rPr>
                <a:t>Noninvasive</a:t>
              </a:r>
              <a:r>
                <a:rPr kumimoji="0" lang="en-US" altLang="zh-TW" b="0" dirty="0">
                  <a:solidFill>
                    <a:prstClr val="black"/>
                  </a:solidFill>
                  <a:latin typeface="Calibri"/>
                  <a:ea typeface="新細明體"/>
                </a:rPr>
                <a:t> </a:t>
              </a:r>
              <a:r>
                <a:rPr kumimoji="0" lang="en-US" altLang="zh-TW" dirty="0">
                  <a:solidFill>
                    <a:srgbClr val="FF0000"/>
                  </a:solidFill>
                  <a:latin typeface="Calibri"/>
                  <a:ea typeface="新細明體"/>
                </a:rPr>
                <a:t>imaging </a:t>
              </a:r>
              <a:r>
                <a:rPr kumimoji="0" lang="en-US" altLang="zh-TW" dirty="0" smtClean="0">
                  <a:solidFill>
                    <a:srgbClr val="FF0000"/>
                  </a:solidFill>
                  <a:latin typeface="Calibri"/>
                  <a:ea typeface="新細明體"/>
                </a:rPr>
                <a:t>of islet </a:t>
              </a:r>
              <a:r>
                <a:rPr kumimoji="0" lang="en-US" altLang="zh-TW" dirty="0">
                  <a:solidFill>
                    <a:srgbClr val="FF0000"/>
                  </a:solidFill>
                  <a:latin typeface="Calibri"/>
                  <a:ea typeface="新細明體"/>
                </a:rPr>
                <a:t>survival…</a:t>
              </a:r>
              <a:endParaRPr kumimoji="0" lang="zh-TW" altLang="en-US" dirty="0">
                <a:solidFill>
                  <a:srgbClr val="FF0000"/>
                </a:solidFill>
                <a:latin typeface="Calibri"/>
                <a:ea typeface="新細明體"/>
              </a:endParaRPr>
            </a:p>
          </p:txBody>
        </p:sp>
        <p:grpSp>
          <p:nvGrpSpPr>
            <p:cNvPr id="100" name="群組 67"/>
            <p:cNvGrpSpPr/>
            <p:nvPr/>
          </p:nvGrpSpPr>
          <p:grpSpPr>
            <a:xfrm>
              <a:off x="5797615" y="4644135"/>
              <a:ext cx="488968" cy="863119"/>
              <a:chOff x="5959634" y="4764745"/>
              <a:chExt cx="488968" cy="863119"/>
            </a:xfrm>
          </p:grpSpPr>
          <p:grpSp>
            <p:nvGrpSpPr>
              <p:cNvPr id="104" name="群組 144"/>
              <p:cNvGrpSpPr/>
              <p:nvPr/>
            </p:nvGrpSpPr>
            <p:grpSpPr>
              <a:xfrm>
                <a:off x="5959634" y="4987759"/>
                <a:ext cx="481795" cy="640105"/>
                <a:chOff x="2408683" y="3150824"/>
                <a:chExt cx="1440000" cy="1913162"/>
              </a:xfrm>
            </p:grpSpPr>
            <p:sp>
              <p:nvSpPr>
                <p:cNvPr id="146" name="圓角矩形 145"/>
                <p:cNvSpPr/>
                <p:nvPr/>
              </p:nvSpPr>
              <p:spPr>
                <a:xfrm>
                  <a:off x="2845485" y="4134124"/>
                  <a:ext cx="568859" cy="728363"/>
                </a:xfrm>
                <a:prstGeom prst="round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ffectLst>
                      <a:glow rad="228600">
                        <a:srgbClr val="9BBB59">
                          <a:satMod val="175000"/>
                          <a:alpha val="40000"/>
                        </a:srgbClr>
                      </a:glow>
                    </a:effectLst>
                  </a:endParaRPr>
                </a:p>
              </p:txBody>
            </p:sp>
            <p:sp>
              <p:nvSpPr>
                <p:cNvPr id="147" name="橢圓 146"/>
                <p:cNvSpPr/>
                <p:nvPr/>
              </p:nvSpPr>
              <p:spPr>
                <a:xfrm>
                  <a:off x="2408683" y="3150824"/>
                  <a:ext cx="1440000" cy="1250711"/>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ffectLst>
                      <a:glow rad="228600">
                        <a:srgbClr val="9BBB59">
                          <a:satMod val="175000"/>
                          <a:alpha val="40000"/>
                        </a:srgbClr>
                      </a:glow>
                    </a:effectLst>
                  </a:endParaRPr>
                </a:p>
              </p:txBody>
            </p:sp>
            <p:sp>
              <p:nvSpPr>
                <p:cNvPr id="148" name="手繪多邊形 147"/>
                <p:cNvSpPr/>
                <p:nvPr/>
              </p:nvSpPr>
              <p:spPr>
                <a:xfrm>
                  <a:off x="2771800" y="4616217"/>
                  <a:ext cx="720039" cy="361559"/>
                </a:xfrm>
                <a:custGeom>
                  <a:avLst/>
                  <a:gdLst>
                    <a:gd name="connsiteX0" fmla="*/ 802005 w 887730"/>
                    <a:gd name="connsiteY0" fmla="*/ 1905 h 504825"/>
                    <a:gd name="connsiteX1" fmla="*/ 864870 w 887730"/>
                    <a:gd name="connsiteY1" fmla="*/ 74295 h 504825"/>
                    <a:gd name="connsiteX2" fmla="*/ 821055 w 887730"/>
                    <a:gd name="connsiteY2" fmla="*/ 165735 h 504825"/>
                    <a:gd name="connsiteX3" fmla="*/ 880110 w 887730"/>
                    <a:gd name="connsiteY3" fmla="*/ 234315 h 504825"/>
                    <a:gd name="connsiteX4" fmla="*/ 824865 w 887730"/>
                    <a:gd name="connsiteY4" fmla="*/ 333375 h 504825"/>
                    <a:gd name="connsiteX5" fmla="*/ 887730 w 887730"/>
                    <a:gd name="connsiteY5" fmla="*/ 400050 h 504825"/>
                    <a:gd name="connsiteX6" fmla="*/ 803910 w 887730"/>
                    <a:gd name="connsiteY6" fmla="*/ 504825 h 504825"/>
                    <a:gd name="connsiteX7" fmla="*/ 95250 w 887730"/>
                    <a:gd name="connsiteY7" fmla="*/ 501015 h 504825"/>
                    <a:gd name="connsiteX8" fmla="*/ 19050 w 887730"/>
                    <a:gd name="connsiteY8" fmla="*/ 434340 h 504825"/>
                    <a:gd name="connsiteX9" fmla="*/ 76200 w 887730"/>
                    <a:gd name="connsiteY9" fmla="*/ 373380 h 504825"/>
                    <a:gd name="connsiteX10" fmla="*/ 5715 w 887730"/>
                    <a:gd name="connsiteY10" fmla="*/ 321945 h 504825"/>
                    <a:gd name="connsiteX11" fmla="*/ 74295 w 887730"/>
                    <a:gd name="connsiteY11" fmla="*/ 264795 h 504825"/>
                    <a:gd name="connsiteX12" fmla="*/ 0 w 887730"/>
                    <a:gd name="connsiteY12" fmla="*/ 213360 h 504825"/>
                    <a:gd name="connsiteX13" fmla="*/ 74295 w 887730"/>
                    <a:gd name="connsiteY13" fmla="*/ 123825 h 504825"/>
                    <a:gd name="connsiteX14" fmla="*/ 5715 w 887730"/>
                    <a:gd name="connsiteY14" fmla="*/ 70485 h 504825"/>
                    <a:gd name="connsiteX15" fmla="*/ 95250 w 887730"/>
                    <a:gd name="connsiteY15" fmla="*/ 5715 h 504825"/>
                    <a:gd name="connsiteX16" fmla="*/ 171450 w 887730"/>
                    <a:gd name="connsiteY16" fmla="*/ 0 h 504825"/>
                    <a:gd name="connsiteX17" fmla="*/ 171450 w 887730"/>
                    <a:gd name="connsiteY17" fmla="*/ 0 h 504825"/>
                    <a:gd name="connsiteX18" fmla="*/ 171450 w 887730"/>
                    <a:gd name="connsiteY18" fmla="*/ 0 h 504825"/>
                    <a:gd name="connsiteX19" fmla="*/ 802005 w 887730"/>
                    <a:gd name="connsiteY19" fmla="*/ 1905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87730" h="504825">
                      <a:moveTo>
                        <a:pt x="802005" y="1905"/>
                      </a:moveTo>
                      <a:lnTo>
                        <a:pt x="864870" y="74295"/>
                      </a:lnTo>
                      <a:lnTo>
                        <a:pt x="821055" y="165735"/>
                      </a:lnTo>
                      <a:lnTo>
                        <a:pt x="880110" y="234315"/>
                      </a:lnTo>
                      <a:lnTo>
                        <a:pt x="824865" y="333375"/>
                      </a:lnTo>
                      <a:lnTo>
                        <a:pt x="887730" y="400050"/>
                      </a:lnTo>
                      <a:lnTo>
                        <a:pt x="803910" y="504825"/>
                      </a:lnTo>
                      <a:lnTo>
                        <a:pt x="95250" y="501015"/>
                      </a:lnTo>
                      <a:lnTo>
                        <a:pt x="19050" y="434340"/>
                      </a:lnTo>
                      <a:lnTo>
                        <a:pt x="76200" y="373380"/>
                      </a:lnTo>
                      <a:lnTo>
                        <a:pt x="5715" y="321945"/>
                      </a:lnTo>
                      <a:lnTo>
                        <a:pt x="74295" y="264795"/>
                      </a:lnTo>
                      <a:lnTo>
                        <a:pt x="0" y="213360"/>
                      </a:lnTo>
                      <a:lnTo>
                        <a:pt x="74295" y="123825"/>
                      </a:lnTo>
                      <a:lnTo>
                        <a:pt x="5715" y="70485"/>
                      </a:lnTo>
                      <a:lnTo>
                        <a:pt x="95250" y="5715"/>
                      </a:lnTo>
                      <a:lnTo>
                        <a:pt x="171450" y="0"/>
                      </a:lnTo>
                      <a:lnTo>
                        <a:pt x="171450" y="0"/>
                      </a:lnTo>
                      <a:lnTo>
                        <a:pt x="171450" y="0"/>
                      </a:lnTo>
                      <a:lnTo>
                        <a:pt x="802005" y="1905"/>
                      </a:lnTo>
                      <a:close/>
                    </a:path>
                  </a:pathLst>
                </a:cu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149" name="手繪多邊形 148"/>
                <p:cNvSpPr/>
                <p:nvPr/>
              </p:nvSpPr>
              <p:spPr>
                <a:xfrm>
                  <a:off x="2839787" y="4707286"/>
                  <a:ext cx="525350" cy="8533"/>
                </a:xfrm>
                <a:custGeom>
                  <a:avLst/>
                  <a:gdLst>
                    <a:gd name="connsiteX0" fmla="*/ 0 w 647700"/>
                    <a:gd name="connsiteY0" fmla="*/ 8100 h 11914"/>
                    <a:gd name="connsiteX1" fmla="*/ 533400 w 647700"/>
                    <a:gd name="connsiteY1" fmla="*/ 8100 h 11914"/>
                    <a:gd name="connsiteX2" fmla="*/ 544830 w 647700"/>
                    <a:gd name="connsiteY2" fmla="*/ 4290 h 11914"/>
                    <a:gd name="connsiteX3" fmla="*/ 560070 w 647700"/>
                    <a:gd name="connsiteY3" fmla="*/ 480 h 11914"/>
                    <a:gd name="connsiteX4" fmla="*/ 647700 w 647700"/>
                    <a:gd name="connsiteY4" fmla="*/ 480 h 11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0" h="11914">
                      <a:moveTo>
                        <a:pt x="0" y="8100"/>
                      </a:moveTo>
                      <a:cubicBezTo>
                        <a:pt x="229165" y="10929"/>
                        <a:pt x="318204" y="15042"/>
                        <a:pt x="533400" y="8100"/>
                      </a:cubicBezTo>
                      <a:cubicBezTo>
                        <a:pt x="537414" y="7971"/>
                        <a:pt x="540968" y="5393"/>
                        <a:pt x="544830" y="4290"/>
                      </a:cubicBezTo>
                      <a:cubicBezTo>
                        <a:pt x="549865" y="2851"/>
                        <a:pt x="554837" y="674"/>
                        <a:pt x="560070" y="480"/>
                      </a:cubicBezTo>
                      <a:cubicBezTo>
                        <a:pt x="589260" y="-601"/>
                        <a:pt x="618490" y="480"/>
                        <a:pt x="647700" y="48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150" name="手繪多邊形 149"/>
                <p:cNvSpPr/>
                <p:nvPr/>
              </p:nvSpPr>
              <p:spPr>
                <a:xfrm>
                  <a:off x="2855238" y="4814048"/>
                  <a:ext cx="543892" cy="17535"/>
                </a:xfrm>
                <a:custGeom>
                  <a:avLst/>
                  <a:gdLst>
                    <a:gd name="connsiteX0" fmla="*/ 0 w 670560"/>
                    <a:gd name="connsiteY0" fmla="*/ 7625 h 24483"/>
                    <a:gd name="connsiteX1" fmla="*/ 125730 w 670560"/>
                    <a:gd name="connsiteY1" fmla="*/ 7625 h 24483"/>
                    <a:gd name="connsiteX2" fmla="*/ 228600 w 670560"/>
                    <a:gd name="connsiteY2" fmla="*/ 11435 h 24483"/>
                    <a:gd name="connsiteX3" fmla="*/ 468630 w 670560"/>
                    <a:gd name="connsiteY3" fmla="*/ 19055 h 24483"/>
                    <a:gd name="connsiteX4" fmla="*/ 582930 w 670560"/>
                    <a:gd name="connsiteY4" fmla="*/ 19055 h 24483"/>
                    <a:gd name="connsiteX5" fmla="*/ 613410 w 670560"/>
                    <a:gd name="connsiteY5" fmla="*/ 11435 h 24483"/>
                    <a:gd name="connsiteX6" fmla="*/ 651510 w 670560"/>
                    <a:gd name="connsiteY6" fmla="*/ 3815 h 24483"/>
                    <a:gd name="connsiteX7" fmla="*/ 670560 w 670560"/>
                    <a:gd name="connsiteY7" fmla="*/ 5 h 24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0560" h="24483">
                      <a:moveTo>
                        <a:pt x="0" y="7625"/>
                      </a:moveTo>
                      <a:cubicBezTo>
                        <a:pt x="68281" y="797"/>
                        <a:pt x="22855" y="3510"/>
                        <a:pt x="125730" y="7625"/>
                      </a:cubicBezTo>
                      <a:lnTo>
                        <a:pt x="228600" y="11435"/>
                      </a:lnTo>
                      <a:cubicBezTo>
                        <a:pt x="409815" y="19146"/>
                        <a:pt x="170995" y="12133"/>
                        <a:pt x="468630" y="19055"/>
                      </a:cubicBezTo>
                      <a:cubicBezTo>
                        <a:pt x="518672" y="27395"/>
                        <a:pt x="495259" y="25101"/>
                        <a:pt x="582930" y="19055"/>
                      </a:cubicBezTo>
                      <a:cubicBezTo>
                        <a:pt x="598246" y="17999"/>
                        <a:pt x="600595" y="15097"/>
                        <a:pt x="613410" y="11435"/>
                      </a:cubicBezTo>
                      <a:cubicBezTo>
                        <a:pt x="634059" y="5535"/>
                        <a:pt x="626561" y="8805"/>
                        <a:pt x="651510" y="3815"/>
                      </a:cubicBezTo>
                      <a:cubicBezTo>
                        <a:pt x="672100" y="-303"/>
                        <a:pt x="660515" y="5"/>
                        <a:pt x="670560" y="5"/>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151" name="手繪多邊形 150"/>
                <p:cNvSpPr/>
                <p:nvPr/>
              </p:nvSpPr>
              <p:spPr>
                <a:xfrm>
                  <a:off x="2861419" y="4882270"/>
                  <a:ext cx="531531" cy="21830"/>
                </a:xfrm>
                <a:custGeom>
                  <a:avLst/>
                  <a:gdLst>
                    <a:gd name="connsiteX0" fmla="*/ 0 w 655320"/>
                    <a:gd name="connsiteY0" fmla="*/ 15240 h 30480"/>
                    <a:gd name="connsiteX1" fmla="*/ 205740 w 655320"/>
                    <a:gd name="connsiteY1" fmla="*/ 19050 h 30480"/>
                    <a:gd name="connsiteX2" fmla="*/ 274320 w 655320"/>
                    <a:gd name="connsiteY2" fmla="*/ 22860 h 30480"/>
                    <a:gd name="connsiteX3" fmla="*/ 441960 w 655320"/>
                    <a:gd name="connsiteY3" fmla="*/ 30480 h 30480"/>
                    <a:gd name="connsiteX4" fmla="*/ 582930 w 655320"/>
                    <a:gd name="connsiteY4" fmla="*/ 26670 h 30480"/>
                    <a:gd name="connsiteX5" fmla="*/ 613410 w 655320"/>
                    <a:gd name="connsiteY5" fmla="*/ 22860 h 30480"/>
                    <a:gd name="connsiteX6" fmla="*/ 624840 w 655320"/>
                    <a:gd name="connsiteY6" fmla="*/ 15240 h 30480"/>
                    <a:gd name="connsiteX7" fmla="*/ 655320 w 655320"/>
                    <a:gd name="connsiteY7" fmla="*/ 0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5320" h="30480">
                      <a:moveTo>
                        <a:pt x="0" y="15240"/>
                      </a:moveTo>
                      <a:lnTo>
                        <a:pt x="205740" y="19050"/>
                      </a:lnTo>
                      <a:cubicBezTo>
                        <a:pt x="228626" y="19686"/>
                        <a:pt x="251447" y="21843"/>
                        <a:pt x="274320" y="22860"/>
                      </a:cubicBezTo>
                      <a:cubicBezTo>
                        <a:pt x="462930" y="31243"/>
                        <a:pt x="302517" y="22277"/>
                        <a:pt x="441960" y="30480"/>
                      </a:cubicBezTo>
                      <a:lnTo>
                        <a:pt x="582930" y="26670"/>
                      </a:lnTo>
                      <a:cubicBezTo>
                        <a:pt x="593159" y="26215"/>
                        <a:pt x="603532" y="25554"/>
                        <a:pt x="613410" y="22860"/>
                      </a:cubicBezTo>
                      <a:cubicBezTo>
                        <a:pt x="617828" y="21655"/>
                        <a:pt x="620656" y="17100"/>
                        <a:pt x="624840" y="15240"/>
                      </a:cubicBezTo>
                      <a:cubicBezTo>
                        <a:pt x="656361" y="1231"/>
                        <a:pt x="639671" y="15649"/>
                        <a:pt x="655320"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152" name="圓角矩形 151"/>
                <p:cNvSpPr/>
                <p:nvPr/>
              </p:nvSpPr>
              <p:spPr>
                <a:xfrm>
                  <a:off x="2861177" y="4226124"/>
                  <a:ext cx="540000" cy="288032"/>
                </a:xfrm>
                <a:prstGeom prst="roundRect">
                  <a:avLst/>
                </a:prstGeom>
                <a:solidFill>
                  <a:srgbClr val="FFFF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ffectLst>
                      <a:glow rad="228600">
                        <a:srgbClr val="9BBB59">
                          <a:satMod val="175000"/>
                          <a:alpha val="40000"/>
                        </a:srgbClr>
                      </a:glow>
                    </a:effectLst>
                  </a:endParaRPr>
                </a:p>
              </p:txBody>
            </p:sp>
            <p:sp>
              <p:nvSpPr>
                <p:cNvPr id="153" name="手繪多邊形 152"/>
                <p:cNvSpPr/>
                <p:nvPr/>
              </p:nvSpPr>
              <p:spPr>
                <a:xfrm>
                  <a:off x="2791766" y="3501008"/>
                  <a:ext cx="622578" cy="1105318"/>
                </a:xfrm>
                <a:custGeom>
                  <a:avLst/>
                  <a:gdLst>
                    <a:gd name="connsiteX0" fmla="*/ 251910 w 622578"/>
                    <a:gd name="connsiteY0" fmla="*/ 1009650 h 1009650"/>
                    <a:gd name="connsiteX1" fmla="*/ 248100 w 622578"/>
                    <a:gd name="connsiteY1" fmla="*/ 906780 h 1009650"/>
                    <a:gd name="connsiteX2" fmla="*/ 244290 w 622578"/>
                    <a:gd name="connsiteY2" fmla="*/ 891540 h 1009650"/>
                    <a:gd name="connsiteX3" fmla="*/ 240480 w 622578"/>
                    <a:gd name="connsiteY3" fmla="*/ 861060 h 1009650"/>
                    <a:gd name="connsiteX4" fmla="*/ 232860 w 622578"/>
                    <a:gd name="connsiteY4" fmla="*/ 845820 h 1009650"/>
                    <a:gd name="connsiteX5" fmla="*/ 221430 w 622578"/>
                    <a:gd name="connsiteY5" fmla="*/ 811530 h 1009650"/>
                    <a:gd name="connsiteX6" fmla="*/ 210000 w 622578"/>
                    <a:gd name="connsiteY6" fmla="*/ 773430 h 1009650"/>
                    <a:gd name="connsiteX7" fmla="*/ 202380 w 622578"/>
                    <a:gd name="connsiteY7" fmla="*/ 746760 h 1009650"/>
                    <a:gd name="connsiteX8" fmla="*/ 194760 w 622578"/>
                    <a:gd name="connsiteY8" fmla="*/ 735330 h 1009650"/>
                    <a:gd name="connsiteX9" fmla="*/ 190950 w 622578"/>
                    <a:gd name="connsiteY9" fmla="*/ 708660 h 1009650"/>
                    <a:gd name="connsiteX10" fmla="*/ 183330 w 622578"/>
                    <a:gd name="connsiteY10" fmla="*/ 697230 h 1009650"/>
                    <a:gd name="connsiteX11" fmla="*/ 179520 w 622578"/>
                    <a:gd name="connsiteY11" fmla="*/ 678180 h 1009650"/>
                    <a:gd name="connsiteX12" fmla="*/ 171900 w 622578"/>
                    <a:gd name="connsiteY12" fmla="*/ 666750 h 1009650"/>
                    <a:gd name="connsiteX13" fmla="*/ 168090 w 622578"/>
                    <a:gd name="connsiteY13" fmla="*/ 655320 h 1009650"/>
                    <a:gd name="connsiteX14" fmla="*/ 145230 w 622578"/>
                    <a:gd name="connsiteY14" fmla="*/ 621030 h 1009650"/>
                    <a:gd name="connsiteX15" fmla="*/ 129990 w 622578"/>
                    <a:gd name="connsiteY15" fmla="*/ 598170 h 1009650"/>
                    <a:gd name="connsiteX16" fmla="*/ 122370 w 622578"/>
                    <a:gd name="connsiteY16" fmla="*/ 586740 h 1009650"/>
                    <a:gd name="connsiteX17" fmla="*/ 110940 w 622578"/>
                    <a:gd name="connsiteY17" fmla="*/ 579120 h 1009650"/>
                    <a:gd name="connsiteX18" fmla="*/ 95700 w 622578"/>
                    <a:gd name="connsiteY18" fmla="*/ 556260 h 1009650"/>
                    <a:gd name="connsiteX19" fmla="*/ 88080 w 622578"/>
                    <a:gd name="connsiteY19" fmla="*/ 544830 h 1009650"/>
                    <a:gd name="connsiteX20" fmla="*/ 76650 w 622578"/>
                    <a:gd name="connsiteY20" fmla="*/ 518160 h 1009650"/>
                    <a:gd name="connsiteX21" fmla="*/ 72840 w 622578"/>
                    <a:gd name="connsiteY21" fmla="*/ 502920 h 1009650"/>
                    <a:gd name="connsiteX22" fmla="*/ 65220 w 622578"/>
                    <a:gd name="connsiteY22" fmla="*/ 491490 h 1009650"/>
                    <a:gd name="connsiteX23" fmla="*/ 53790 w 622578"/>
                    <a:gd name="connsiteY23" fmla="*/ 468630 h 1009650"/>
                    <a:gd name="connsiteX24" fmla="*/ 49980 w 622578"/>
                    <a:gd name="connsiteY24" fmla="*/ 445770 h 1009650"/>
                    <a:gd name="connsiteX25" fmla="*/ 42360 w 622578"/>
                    <a:gd name="connsiteY25" fmla="*/ 422910 h 1009650"/>
                    <a:gd name="connsiteX26" fmla="*/ 38550 w 622578"/>
                    <a:gd name="connsiteY26" fmla="*/ 411480 h 1009650"/>
                    <a:gd name="connsiteX27" fmla="*/ 34740 w 622578"/>
                    <a:gd name="connsiteY27" fmla="*/ 396240 h 1009650"/>
                    <a:gd name="connsiteX28" fmla="*/ 23310 w 622578"/>
                    <a:gd name="connsiteY28" fmla="*/ 361950 h 1009650"/>
                    <a:gd name="connsiteX29" fmla="*/ 19500 w 622578"/>
                    <a:gd name="connsiteY29" fmla="*/ 350520 h 1009650"/>
                    <a:gd name="connsiteX30" fmla="*/ 8070 w 622578"/>
                    <a:gd name="connsiteY30" fmla="*/ 297180 h 1009650"/>
                    <a:gd name="connsiteX31" fmla="*/ 4260 w 622578"/>
                    <a:gd name="connsiteY31" fmla="*/ 285750 h 1009650"/>
                    <a:gd name="connsiteX32" fmla="*/ 450 w 622578"/>
                    <a:gd name="connsiteY32" fmla="*/ 240030 h 1009650"/>
                    <a:gd name="connsiteX33" fmla="*/ 8070 w 622578"/>
                    <a:gd name="connsiteY33" fmla="*/ 129540 h 1009650"/>
                    <a:gd name="connsiteX34" fmla="*/ 15690 w 622578"/>
                    <a:gd name="connsiteY34" fmla="*/ 106680 h 1009650"/>
                    <a:gd name="connsiteX35" fmla="*/ 27120 w 622578"/>
                    <a:gd name="connsiteY35" fmla="*/ 68580 h 1009650"/>
                    <a:gd name="connsiteX36" fmla="*/ 38550 w 622578"/>
                    <a:gd name="connsiteY36" fmla="*/ 60960 h 1009650"/>
                    <a:gd name="connsiteX37" fmla="*/ 49980 w 622578"/>
                    <a:gd name="connsiteY37" fmla="*/ 45720 h 1009650"/>
                    <a:gd name="connsiteX38" fmla="*/ 95700 w 622578"/>
                    <a:gd name="connsiteY38" fmla="*/ 26670 h 1009650"/>
                    <a:gd name="connsiteX39" fmla="*/ 114750 w 622578"/>
                    <a:gd name="connsiteY39" fmla="*/ 22860 h 1009650"/>
                    <a:gd name="connsiteX40" fmla="*/ 145230 w 622578"/>
                    <a:gd name="connsiteY40" fmla="*/ 15240 h 1009650"/>
                    <a:gd name="connsiteX41" fmla="*/ 232860 w 622578"/>
                    <a:gd name="connsiteY41" fmla="*/ 22860 h 1009650"/>
                    <a:gd name="connsiteX42" fmla="*/ 255720 w 622578"/>
                    <a:gd name="connsiteY42" fmla="*/ 41910 h 1009650"/>
                    <a:gd name="connsiteX43" fmla="*/ 263340 w 622578"/>
                    <a:gd name="connsiteY43" fmla="*/ 57150 h 1009650"/>
                    <a:gd name="connsiteX44" fmla="*/ 274770 w 622578"/>
                    <a:gd name="connsiteY44" fmla="*/ 64770 h 1009650"/>
                    <a:gd name="connsiteX45" fmla="*/ 282390 w 622578"/>
                    <a:gd name="connsiteY45" fmla="*/ 80010 h 1009650"/>
                    <a:gd name="connsiteX46" fmla="*/ 286200 w 622578"/>
                    <a:gd name="connsiteY46" fmla="*/ 91440 h 1009650"/>
                    <a:gd name="connsiteX47" fmla="*/ 293820 w 622578"/>
                    <a:gd name="connsiteY47" fmla="*/ 102870 h 1009650"/>
                    <a:gd name="connsiteX48" fmla="*/ 297630 w 622578"/>
                    <a:gd name="connsiteY48" fmla="*/ 114300 h 1009650"/>
                    <a:gd name="connsiteX49" fmla="*/ 305250 w 622578"/>
                    <a:gd name="connsiteY49" fmla="*/ 129540 h 1009650"/>
                    <a:gd name="connsiteX50" fmla="*/ 312870 w 622578"/>
                    <a:gd name="connsiteY50" fmla="*/ 163830 h 1009650"/>
                    <a:gd name="connsiteX51" fmla="*/ 309060 w 622578"/>
                    <a:gd name="connsiteY51" fmla="*/ 217170 h 1009650"/>
                    <a:gd name="connsiteX52" fmla="*/ 297630 w 622578"/>
                    <a:gd name="connsiteY52" fmla="*/ 228600 h 1009650"/>
                    <a:gd name="connsiteX53" fmla="*/ 286200 w 622578"/>
                    <a:gd name="connsiteY53" fmla="*/ 236220 h 1009650"/>
                    <a:gd name="connsiteX54" fmla="*/ 259530 w 622578"/>
                    <a:gd name="connsiteY54" fmla="*/ 243840 h 1009650"/>
                    <a:gd name="connsiteX55" fmla="*/ 202380 w 622578"/>
                    <a:gd name="connsiteY55" fmla="*/ 240030 h 1009650"/>
                    <a:gd name="connsiteX56" fmla="*/ 194760 w 622578"/>
                    <a:gd name="connsiteY56" fmla="*/ 228600 h 1009650"/>
                    <a:gd name="connsiteX57" fmla="*/ 183330 w 622578"/>
                    <a:gd name="connsiteY57" fmla="*/ 209550 h 1009650"/>
                    <a:gd name="connsiteX58" fmla="*/ 175710 w 622578"/>
                    <a:gd name="connsiteY58" fmla="*/ 163830 h 1009650"/>
                    <a:gd name="connsiteX59" fmla="*/ 179520 w 622578"/>
                    <a:gd name="connsiteY59" fmla="*/ 87630 h 1009650"/>
                    <a:gd name="connsiteX60" fmla="*/ 183330 w 622578"/>
                    <a:gd name="connsiteY60" fmla="*/ 72390 h 1009650"/>
                    <a:gd name="connsiteX61" fmla="*/ 202380 w 622578"/>
                    <a:gd name="connsiteY61" fmla="*/ 49530 h 1009650"/>
                    <a:gd name="connsiteX62" fmla="*/ 236670 w 622578"/>
                    <a:gd name="connsiteY62" fmla="*/ 22860 h 1009650"/>
                    <a:gd name="connsiteX63" fmla="*/ 255720 w 622578"/>
                    <a:gd name="connsiteY63" fmla="*/ 15240 h 1009650"/>
                    <a:gd name="connsiteX64" fmla="*/ 282390 w 622578"/>
                    <a:gd name="connsiteY64" fmla="*/ 7620 h 1009650"/>
                    <a:gd name="connsiteX65" fmla="*/ 335730 w 622578"/>
                    <a:gd name="connsiteY65" fmla="*/ 0 h 1009650"/>
                    <a:gd name="connsiteX66" fmla="*/ 419550 w 622578"/>
                    <a:gd name="connsiteY66" fmla="*/ 3810 h 1009650"/>
                    <a:gd name="connsiteX67" fmla="*/ 434790 w 622578"/>
                    <a:gd name="connsiteY67" fmla="*/ 22860 h 1009650"/>
                    <a:gd name="connsiteX68" fmla="*/ 446220 w 622578"/>
                    <a:gd name="connsiteY68" fmla="*/ 38100 h 1009650"/>
                    <a:gd name="connsiteX69" fmla="*/ 461460 w 622578"/>
                    <a:gd name="connsiteY69" fmla="*/ 64770 h 1009650"/>
                    <a:gd name="connsiteX70" fmla="*/ 453840 w 622578"/>
                    <a:gd name="connsiteY70" fmla="*/ 186690 h 1009650"/>
                    <a:gd name="connsiteX71" fmla="*/ 446220 w 622578"/>
                    <a:gd name="connsiteY71" fmla="*/ 198120 h 1009650"/>
                    <a:gd name="connsiteX72" fmla="*/ 430980 w 622578"/>
                    <a:gd name="connsiteY72" fmla="*/ 205740 h 1009650"/>
                    <a:gd name="connsiteX73" fmla="*/ 419550 w 622578"/>
                    <a:gd name="connsiteY73" fmla="*/ 213360 h 1009650"/>
                    <a:gd name="connsiteX74" fmla="*/ 396690 w 622578"/>
                    <a:gd name="connsiteY74" fmla="*/ 209550 h 1009650"/>
                    <a:gd name="connsiteX75" fmla="*/ 389070 w 622578"/>
                    <a:gd name="connsiteY75" fmla="*/ 198120 h 1009650"/>
                    <a:gd name="connsiteX76" fmla="*/ 377640 w 622578"/>
                    <a:gd name="connsiteY76" fmla="*/ 182880 h 1009650"/>
                    <a:gd name="connsiteX77" fmla="*/ 362400 w 622578"/>
                    <a:gd name="connsiteY77" fmla="*/ 125730 h 1009650"/>
                    <a:gd name="connsiteX78" fmla="*/ 366210 w 622578"/>
                    <a:gd name="connsiteY78" fmla="*/ 64770 h 1009650"/>
                    <a:gd name="connsiteX79" fmla="*/ 392880 w 622578"/>
                    <a:gd name="connsiteY79" fmla="*/ 41910 h 1009650"/>
                    <a:gd name="connsiteX80" fmla="*/ 411930 w 622578"/>
                    <a:gd name="connsiteY80" fmla="*/ 34290 h 1009650"/>
                    <a:gd name="connsiteX81" fmla="*/ 423360 w 622578"/>
                    <a:gd name="connsiteY81" fmla="*/ 26670 h 1009650"/>
                    <a:gd name="connsiteX82" fmla="*/ 442410 w 622578"/>
                    <a:gd name="connsiteY82" fmla="*/ 19050 h 1009650"/>
                    <a:gd name="connsiteX83" fmla="*/ 453840 w 622578"/>
                    <a:gd name="connsiteY83" fmla="*/ 11430 h 1009650"/>
                    <a:gd name="connsiteX84" fmla="*/ 472890 w 622578"/>
                    <a:gd name="connsiteY84" fmla="*/ 7620 h 1009650"/>
                    <a:gd name="connsiteX85" fmla="*/ 510990 w 622578"/>
                    <a:gd name="connsiteY85" fmla="*/ 11430 h 1009650"/>
                    <a:gd name="connsiteX86" fmla="*/ 530040 w 622578"/>
                    <a:gd name="connsiteY86" fmla="*/ 19050 h 1009650"/>
                    <a:gd name="connsiteX87" fmla="*/ 564330 w 622578"/>
                    <a:gd name="connsiteY87" fmla="*/ 45720 h 1009650"/>
                    <a:gd name="connsiteX88" fmla="*/ 579570 w 622578"/>
                    <a:gd name="connsiteY88" fmla="*/ 64770 h 1009650"/>
                    <a:gd name="connsiteX89" fmla="*/ 598620 w 622578"/>
                    <a:gd name="connsiteY89" fmla="*/ 95250 h 1009650"/>
                    <a:gd name="connsiteX90" fmla="*/ 606240 w 622578"/>
                    <a:gd name="connsiteY90" fmla="*/ 106680 h 1009650"/>
                    <a:gd name="connsiteX91" fmla="*/ 610050 w 622578"/>
                    <a:gd name="connsiteY91" fmla="*/ 125730 h 1009650"/>
                    <a:gd name="connsiteX92" fmla="*/ 617670 w 622578"/>
                    <a:gd name="connsiteY92" fmla="*/ 148590 h 1009650"/>
                    <a:gd name="connsiteX93" fmla="*/ 617670 w 622578"/>
                    <a:gd name="connsiteY93" fmla="*/ 285750 h 1009650"/>
                    <a:gd name="connsiteX94" fmla="*/ 606240 w 622578"/>
                    <a:gd name="connsiteY94" fmla="*/ 323850 h 1009650"/>
                    <a:gd name="connsiteX95" fmla="*/ 598620 w 622578"/>
                    <a:gd name="connsiteY95" fmla="*/ 335280 h 1009650"/>
                    <a:gd name="connsiteX96" fmla="*/ 591000 w 622578"/>
                    <a:gd name="connsiteY96" fmla="*/ 354330 h 1009650"/>
                    <a:gd name="connsiteX97" fmla="*/ 564330 w 622578"/>
                    <a:gd name="connsiteY97" fmla="*/ 384810 h 1009650"/>
                    <a:gd name="connsiteX98" fmla="*/ 556710 w 622578"/>
                    <a:gd name="connsiteY98" fmla="*/ 396240 h 1009650"/>
                    <a:gd name="connsiteX99" fmla="*/ 530040 w 622578"/>
                    <a:gd name="connsiteY99" fmla="*/ 419100 h 1009650"/>
                    <a:gd name="connsiteX100" fmla="*/ 507180 w 622578"/>
                    <a:gd name="connsiteY100" fmla="*/ 441960 h 1009650"/>
                    <a:gd name="connsiteX101" fmla="*/ 488130 w 622578"/>
                    <a:gd name="connsiteY101" fmla="*/ 457200 h 1009650"/>
                    <a:gd name="connsiteX102" fmla="*/ 476700 w 622578"/>
                    <a:gd name="connsiteY102" fmla="*/ 472440 h 1009650"/>
                    <a:gd name="connsiteX103" fmla="*/ 465270 w 622578"/>
                    <a:gd name="connsiteY103" fmla="*/ 483870 h 1009650"/>
                    <a:gd name="connsiteX104" fmla="*/ 450030 w 622578"/>
                    <a:gd name="connsiteY104" fmla="*/ 510540 h 1009650"/>
                    <a:gd name="connsiteX105" fmla="*/ 442410 w 622578"/>
                    <a:gd name="connsiteY105" fmla="*/ 529590 h 1009650"/>
                    <a:gd name="connsiteX106" fmla="*/ 434790 w 622578"/>
                    <a:gd name="connsiteY106" fmla="*/ 544830 h 1009650"/>
                    <a:gd name="connsiteX107" fmla="*/ 430980 w 622578"/>
                    <a:gd name="connsiteY107" fmla="*/ 556260 h 1009650"/>
                    <a:gd name="connsiteX108" fmla="*/ 411930 w 622578"/>
                    <a:gd name="connsiteY108" fmla="*/ 590550 h 1009650"/>
                    <a:gd name="connsiteX109" fmla="*/ 404310 w 622578"/>
                    <a:gd name="connsiteY109" fmla="*/ 617220 h 1009650"/>
                    <a:gd name="connsiteX110" fmla="*/ 396690 w 622578"/>
                    <a:gd name="connsiteY110" fmla="*/ 632460 h 1009650"/>
                    <a:gd name="connsiteX111" fmla="*/ 392880 w 622578"/>
                    <a:gd name="connsiteY111" fmla="*/ 659130 h 1009650"/>
                    <a:gd name="connsiteX112" fmla="*/ 385260 w 622578"/>
                    <a:gd name="connsiteY112" fmla="*/ 678180 h 1009650"/>
                    <a:gd name="connsiteX113" fmla="*/ 377640 w 622578"/>
                    <a:gd name="connsiteY113" fmla="*/ 720090 h 1009650"/>
                    <a:gd name="connsiteX114" fmla="*/ 370020 w 622578"/>
                    <a:gd name="connsiteY114" fmla="*/ 826770 h 1009650"/>
                    <a:gd name="connsiteX115" fmla="*/ 370020 w 622578"/>
                    <a:gd name="connsiteY115" fmla="*/ 1009650 h 100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622578" h="1009650">
                      <a:moveTo>
                        <a:pt x="251910" y="1009650"/>
                      </a:moveTo>
                      <a:cubicBezTo>
                        <a:pt x="250640" y="975360"/>
                        <a:pt x="250309" y="941022"/>
                        <a:pt x="248100" y="906780"/>
                      </a:cubicBezTo>
                      <a:cubicBezTo>
                        <a:pt x="247763" y="901555"/>
                        <a:pt x="245151" y="896705"/>
                        <a:pt x="244290" y="891540"/>
                      </a:cubicBezTo>
                      <a:cubicBezTo>
                        <a:pt x="242607" y="881440"/>
                        <a:pt x="242963" y="870993"/>
                        <a:pt x="240480" y="861060"/>
                      </a:cubicBezTo>
                      <a:cubicBezTo>
                        <a:pt x="239102" y="855550"/>
                        <a:pt x="234899" y="851121"/>
                        <a:pt x="232860" y="845820"/>
                      </a:cubicBezTo>
                      <a:cubicBezTo>
                        <a:pt x="228535" y="834575"/>
                        <a:pt x="223793" y="823344"/>
                        <a:pt x="221430" y="811530"/>
                      </a:cubicBezTo>
                      <a:cubicBezTo>
                        <a:pt x="213906" y="773908"/>
                        <a:pt x="222531" y="811024"/>
                        <a:pt x="210000" y="773430"/>
                      </a:cubicBezTo>
                      <a:cubicBezTo>
                        <a:pt x="207559" y="766106"/>
                        <a:pt x="206049" y="754098"/>
                        <a:pt x="202380" y="746760"/>
                      </a:cubicBezTo>
                      <a:cubicBezTo>
                        <a:pt x="200332" y="742664"/>
                        <a:pt x="197300" y="739140"/>
                        <a:pt x="194760" y="735330"/>
                      </a:cubicBezTo>
                      <a:cubicBezTo>
                        <a:pt x="193490" y="726440"/>
                        <a:pt x="193530" y="717262"/>
                        <a:pt x="190950" y="708660"/>
                      </a:cubicBezTo>
                      <a:cubicBezTo>
                        <a:pt x="189634" y="704274"/>
                        <a:pt x="184938" y="701517"/>
                        <a:pt x="183330" y="697230"/>
                      </a:cubicBezTo>
                      <a:cubicBezTo>
                        <a:pt x="181056" y="691167"/>
                        <a:pt x="181794" y="684243"/>
                        <a:pt x="179520" y="678180"/>
                      </a:cubicBezTo>
                      <a:cubicBezTo>
                        <a:pt x="177912" y="673893"/>
                        <a:pt x="173948" y="670846"/>
                        <a:pt x="171900" y="666750"/>
                      </a:cubicBezTo>
                      <a:cubicBezTo>
                        <a:pt x="170104" y="663158"/>
                        <a:pt x="170040" y="658831"/>
                        <a:pt x="168090" y="655320"/>
                      </a:cubicBezTo>
                      <a:lnTo>
                        <a:pt x="145230" y="621030"/>
                      </a:lnTo>
                      <a:lnTo>
                        <a:pt x="129990" y="598170"/>
                      </a:lnTo>
                      <a:cubicBezTo>
                        <a:pt x="127450" y="594360"/>
                        <a:pt x="126180" y="589280"/>
                        <a:pt x="122370" y="586740"/>
                      </a:cubicBezTo>
                      <a:lnTo>
                        <a:pt x="110940" y="579120"/>
                      </a:lnTo>
                      <a:lnTo>
                        <a:pt x="95700" y="556260"/>
                      </a:lnTo>
                      <a:lnTo>
                        <a:pt x="88080" y="544830"/>
                      </a:lnTo>
                      <a:cubicBezTo>
                        <a:pt x="77142" y="501077"/>
                        <a:pt x="92437" y="554996"/>
                        <a:pt x="76650" y="518160"/>
                      </a:cubicBezTo>
                      <a:cubicBezTo>
                        <a:pt x="74587" y="513347"/>
                        <a:pt x="74903" y="507733"/>
                        <a:pt x="72840" y="502920"/>
                      </a:cubicBezTo>
                      <a:cubicBezTo>
                        <a:pt x="71036" y="498711"/>
                        <a:pt x="67268" y="495586"/>
                        <a:pt x="65220" y="491490"/>
                      </a:cubicBezTo>
                      <a:cubicBezTo>
                        <a:pt x="49446" y="459942"/>
                        <a:pt x="75628" y="501387"/>
                        <a:pt x="53790" y="468630"/>
                      </a:cubicBezTo>
                      <a:cubicBezTo>
                        <a:pt x="52520" y="461010"/>
                        <a:pt x="51854" y="453264"/>
                        <a:pt x="49980" y="445770"/>
                      </a:cubicBezTo>
                      <a:cubicBezTo>
                        <a:pt x="48032" y="437978"/>
                        <a:pt x="44900" y="430530"/>
                        <a:pt x="42360" y="422910"/>
                      </a:cubicBezTo>
                      <a:cubicBezTo>
                        <a:pt x="41090" y="419100"/>
                        <a:pt x="39524" y="415376"/>
                        <a:pt x="38550" y="411480"/>
                      </a:cubicBezTo>
                      <a:cubicBezTo>
                        <a:pt x="37280" y="406400"/>
                        <a:pt x="36245" y="401256"/>
                        <a:pt x="34740" y="396240"/>
                      </a:cubicBezTo>
                      <a:cubicBezTo>
                        <a:pt x="31278" y="384700"/>
                        <a:pt x="27120" y="373380"/>
                        <a:pt x="23310" y="361950"/>
                      </a:cubicBezTo>
                      <a:lnTo>
                        <a:pt x="19500" y="350520"/>
                      </a:lnTo>
                      <a:cubicBezTo>
                        <a:pt x="14694" y="312070"/>
                        <a:pt x="18928" y="329754"/>
                        <a:pt x="8070" y="297180"/>
                      </a:cubicBezTo>
                      <a:lnTo>
                        <a:pt x="4260" y="285750"/>
                      </a:lnTo>
                      <a:cubicBezTo>
                        <a:pt x="2990" y="270510"/>
                        <a:pt x="450" y="255323"/>
                        <a:pt x="450" y="240030"/>
                      </a:cubicBezTo>
                      <a:cubicBezTo>
                        <a:pt x="450" y="199536"/>
                        <a:pt x="-2784" y="165721"/>
                        <a:pt x="8070" y="129540"/>
                      </a:cubicBezTo>
                      <a:cubicBezTo>
                        <a:pt x="10378" y="121847"/>
                        <a:pt x="13742" y="114472"/>
                        <a:pt x="15690" y="106680"/>
                      </a:cubicBezTo>
                      <a:cubicBezTo>
                        <a:pt x="17215" y="100580"/>
                        <a:pt x="24337" y="70435"/>
                        <a:pt x="27120" y="68580"/>
                      </a:cubicBezTo>
                      <a:cubicBezTo>
                        <a:pt x="30930" y="66040"/>
                        <a:pt x="35312" y="64198"/>
                        <a:pt x="38550" y="60960"/>
                      </a:cubicBezTo>
                      <a:cubicBezTo>
                        <a:pt x="43040" y="56470"/>
                        <a:pt x="44845" y="49455"/>
                        <a:pt x="49980" y="45720"/>
                      </a:cubicBezTo>
                      <a:cubicBezTo>
                        <a:pt x="66187" y="33933"/>
                        <a:pt x="78179" y="30564"/>
                        <a:pt x="95700" y="26670"/>
                      </a:cubicBezTo>
                      <a:cubicBezTo>
                        <a:pt x="102022" y="25265"/>
                        <a:pt x="108440" y="24316"/>
                        <a:pt x="114750" y="22860"/>
                      </a:cubicBezTo>
                      <a:cubicBezTo>
                        <a:pt x="124954" y="20505"/>
                        <a:pt x="145230" y="15240"/>
                        <a:pt x="145230" y="15240"/>
                      </a:cubicBezTo>
                      <a:cubicBezTo>
                        <a:pt x="174440" y="17780"/>
                        <a:pt x="203881" y="18402"/>
                        <a:pt x="232860" y="22860"/>
                      </a:cubicBezTo>
                      <a:cubicBezTo>
                        <a:pt x="238223" y="23685"/>
                        <a:pt x="253466" y="38755"/>
                        <a:pt x="255720" y="41910"/>
                      </a:cubicBezTo>
                      <a:cubicBezTo>
                        <a:pt x="259021" y="46532"/>
                        <a:pt x="259704" y="52787"/>
                        <a:pt x="263340" y="57150"/>
                      </a:cubicBezTo>
                      <a:cubicBezTo>
                        <a:pt x="266271" y="60668"/>
                        <a:pt x="270960" y="62230"/>
                        <a:pt x="274770" y="64770"/>
                      </a:cubicBezTo>
                      <a:cubicBezTo>
                        <a:pt x="277310" y="69850"/>
                        <a:pt x="280153" y="74790"/>
                        <a:pt x="282390" y="80010"/>
                      </a:cubicBezTo>
                      <a:cubicBezTo>
                        <a:pt x="283972" y="83701"/>
                        <a:pt x="284404" y="87848"/>
                        <a:pt x="286200" y="91440"/>
                      </a:cubicBezTo>
                      <a:cubicBezTo>
                        <a:pt x="288248" y="95536"/>
                        <a:pt x="291772" y="98774"/>
                        <a:pt x="293820" y="102870"/>
                      </a:cubicBezTo>
                      <a:cubicBezTo>
                        <a:pt x="295616" y="106462"/>
                        <a:pt x="296048" y="110609"/>
                        <a:pt x="297630" y="114300"/>
                      </a:cubicBezTo>
                      <a:cubicBezTo>
                        <a:pt x="299867" y="119520"/>
                        <a:pt x="303256" y="124222"/>
                        <a:pt x="305250" y="129540"/>
                      </a:cubicBezTo>
                      <a:cubicBezTo>
                        <a:pt x="307556" y="135689"/>
                        <a:pt x="311835" y="158657"/>
                        <a:pt x="312870" y="163830"/>
                      </a:cubicBezTo>
                      <a:cubicBezTo>
                        <a:pt x="311600" y="181610"/>
                        <a:pt x="313143" y="199819"/>
                        <a:pt x="309060" y="217170"/>
                      </a:cubicBezTo>
                      <a:cubicBezTo>
                        <a:pt x="307826" y="222415"/>
                        <a:pt x="301769" y="225151"/>
                        <a:pt x="297630" y="228600"/>
                      </a:cubicBezTo>
                      <a:cubicBezTo>
                        <a:pt x="294112" y="231531"/>
                        <a:pt x="290296" y="234172"/>
                        <a:pt x="286200" y="236220"/>
                      </a:cubicBezTo>
                      <a:cubicBezTo>
                        <a:pt x="280734" y="238953"/>
                        <a:pt x="264413" y="242619"/>
                        <a:pt x="259530" y="243840"/>
                      </a:cubicBezTo>
                      <a:cubicBezTo>
                        <a:pt x="240480" y="242570"/>
                        <a:pt x="220965" y="244403"/>
                        <a:pt x="202380" y="240030"/>
                      </a:cubicBezTo>
                      <a:cubicBezTo>
                        <a:pt x="197923" y="238981"/>
                        <a:pt x="197187" y="232483"/>
                        <a:pt x="194760" y="228600"/>
                      </a:cubicBezTo>
                      <a:cubicBezTo>
                        <a:pt x="190835" y="222320"/>
                        <a:pt x="187140" y="215900"/>
                        <a:pt x="183330" y="209550"/>
                      </a:cubicBezTo>
                      <a:cubicBezTo>
                        <a:pt x="181167" y="198733"/>
                        <a:pt x="175710" y="173282"/>
                        <a:pt x="175710" y="163830"/>
                      </a:cubicBezTo>
                      <a:cubicBezTo>
                        <a:pt x="175710" y="138398"/>
                        <a:pt x="177408" y="112974"/>
                        <a:pt x="179520" y="87630"/>
                      </a:cubicBezTo>
                      <a:cubicBezTo>
                        <a:pt x="179955" y="82412"/>
                        <a:pt x="181267" y="77203"/>
                        <a:pt x="183330" y="72390"/>
                      </a:cubicBezTo>
                      <a:cubicBezTo>
                        <a:pt x="186859" y="64155"/>
                        <a:pt x="196042" y="55163"/>
                        <a:pt x="202380" y="49530"/>
                      </a:cubicBezTo>
                      <a:cubicBezTo>
                        <a:pt x="206716" y="45675"/>
                        <a:pt x="227162" y="27614"/>
                        <a:pt x="236670" y="22860"/>
                      </a:cubicBezTo>
                      <a:cubicBezTo>
                        <a:pt x="242787" y="19801"/>
                        <a:pt x="249232" y="17403"/>
                        <a:pt x="255720" y="15240"/>
                      </a:cubicBezTo>
                      <a:cubicBezTo>
                        <a:pt x="264491" y="12316"/>
                        <a:pt x="273381" y="9699"/>
                        <a:pt x="282390" y="7620"/>
                      </a:cubicBezTo>
                      <a:cubicBezTo>
                        <a:pt x="295374" y="4624"/>
                        <a:pt x="324061" y="1459"/>
                        <a:pt x="335730" y="0"/>
                      </a:cubicBezTo>
                      <a:cubicBezTo>
                        <a:pt x="363670" y="1270"/>
                        <a:pt x="391780" y="478"/>
                        <a:pt x="419550" y="3810"/>
                      </a:cubicBezTo>
                      <a:cubicBezTo>
                        <a:pt x="433965" y="5540"/>
                        <a:pt x="429845" y="14206"/>
                        <a:pt x="434790" y="22860"/>
                      </a:cubicBezTo>
                      <a:cubicBezTo>
                        <a:pt x="437940" y="28373"/>
                        <a:pt x="442811" y="32743"/>
                        <a:pt x="446220" y="38100"/>
                      </a:cubicBezTo>
                      <a:cubicBezTo>
                        <a:pt x="451717" y="46738"/>
                        <a:pt x="456380" y="55880"/>
                        <a:pt x="461460" y="64770"/>
                      </a:cubicBezTo>
                      <a:cubicBezTo>
                        <a:pt x="471414" y="114542"/>
                        <a:pt x="469297" y="93945"/>
                        <a:pt x="453840" y="186690"/>
                      </a:cubicBezTo>
                      <a:cubicBezTo>
                        <a:pt x="453087" y="191207"/>
                        <a:pt x="449738" y="195189"/>
                        <a:pt x="446220" y="198120"/>
                      </a:cubicBezTo>
                      <a:cubicBezTo>
                        <a:pt x="441857" y="201756"/>
                        <a:pt x="435911" y="202922"/>
                        <a:pt x="430980" y="205740"/>
                      </a:cubicBezTo>
                      <a:cubicBezTo>
                        <a:pt x="427004" y="208012"/>
                        <a:pt x="423360" y="210820"/>
                        <a:pt x="419550" y="213360"/>
                      </a:cubicBezTo>
                      <a:cubicBezTo>
                        <a:pt x="411930" y="212090"/>
                        <a:pt x="403600" y="213005"/>
                        <a:pt x="396690" y="209550"/>
                      </a:cubicBezTo>
                      <a:cubicBezTo>
                        <a:pt x="392594" y="207502"/>
                        <a:pt x="391732" y="201846"/>
                        <a:pt x="389070" y="198120"/>
                      </a:cubicBezTo>
                      <a:cubicBezTo>
                        <a:pt x="385379" y="192953"/>
                        <a:pt x="381450" y="187960"/>
                        <a:pt x="377640" y="182880"/>
                      </a:cubicBezTo>
                      <a:cubicBezTo>
                        <a:pt x="367778" y="143430"/>
                        <a:pt x="372897" y="162470"/>
                        <a:pt x="362400" y="125730"/>
                      </a:cubicBezTo>
                      <a:cubicBezTo>
                        <a:pt x="363670" y="105410"/>
                        <a:pt x="361272" y="84522"/>
                        <a:pt x="366210" y="64770"/>
                      </a:cubicBezTo>
                      <a:cubicBezTo>
                        <a:pt x="367549" y="59413"/>
                        <a:pt x="386396" y="45152"/>
                        <a:pt x="392880" y="41910"/>
                      </a:cubicBezTo>
                      <a:cubicBezTo>
                        <a:pt x="398997" y="38851"/>
                        <a:pt x="405813" y="37349"/>
                        <a:pt x="411930" y="34290"/>
                      </a:cubicBezTo>
                      <a:cubicBezTo>
                        <a:pt x="416026" y="32242"/>
                        <a:pt x="419264" y="28718"/>
                        <a:pt x="423360" y="26670"/>
                      </a:cubicBezTo>
                      <a:cubicBezTo>
                        <a:pt x="429477" y="23611"/>
                        <a:pt x="436293" y="22109"/>
                        <a:pt x="442410" y="19050"/>
                      </a:cubicBezTo>
                      <a:cubicBezTo>
                        <a:pt x="446506" y="17002"/>
                        <a:pt x="449553" y="13038"/>
                        <a:pt x="453840" y="11430"/>
                      </a:cubicBezTo>
                      <a:cubicBezTo>
                        <a:pt x="459903" y="9156"/>
                        <a:pt x="466540" y="8890"/>
                        <a:pt x="472890" y="7620"/>
                      </a:cubicBezTo>
                      <a:cubicBezTo>
                        <a:pt x="485590" y="8890"/>
                        <a:pt x="498475" y="8927"/>
                        <a:pt x="510990" y="11430"/>
                      </a:cubicBezTo>
                      <a:cubicBezTo>
                        <a:pt x="517696" y="12771"/>
                        <a:pt x="524287" y="15352"/>
                        <a:pt x="530040" y="19050"/>
                      </a:cubicBezTo>
                      <a:cubicBezTo>
                        <a:pt x="542220" y="26880"/>
                        <a:pt x="555284" y="34413"/>
                        <a:pt x="564330" y="45720"/>
                      </a:cubicBezTo>
                      <a:cubicBezTo>
                        <a:pt x="569410" y="52070"/>
                        <a:pt x="574691" y="58264"/>
                        <a:pt x="579570" y="64770"/>
                      </a:cubicBezTo>
                      <a:cubicBezTo>
                        <a:pt x="586099" y="73475"/>
                        <a:pt x="593242" y="86644"/>
                        <a:pt x="598620" y="95250"/>
                      </a:cubicBezTo>
                      <a:cubicBezTo>
                        <a:pt x="601047" y="99133"/>
                        <a:pt x="603700" y="102870"/>
                        <a:pt x="606240" y="106680"/>
                      </a:cubicBezTo>
                      <a:cubicBezTo>
                        <a:pt x="607510" y="113030"/>
                        <a:pt x="608346" y="119482"/>
                        <a:pt x="610050" y="125730"/>
                      </a:cubicBezTo>
                      <a:cubicBezTo>
                        <a:pt x="612163" y="133479"/>
                        <a:pt x="617670" y="148590"/>
                        <a:pt x="617670" y="148590"/>
                      </a:cubicBezTo>
                      <a:cubicBezTo>
                        <a:pt x="624645" y="211362"/>
                        <a:pt x="623769" y="188161"/>
                        <a:pt x="617670" y="285750"/>
                      </a:cubicBezTo>
                      <a:cubicBezTo>
                        <a:pt x="616905" y="297987"/>
                        <a:pt x="611632" y="313065"/>
                        <a:pt x="606240" y="323850"/>
                      </a:cubicBezTo>
                      <a:cubicBezTo>
                        <a:pt x="604192" y="327946"/>
                        <a:pt x="600668" y="331184"/>
                        <a:pt x="598620" y="335280"/>
                      </a:cubicBezTo>
                      <a:cubicBezTo>
                        <a:pt x="595561" y="341397"/>
                        <a:pt x="594321" y="348351"/>
                        <a:pt x="591000" y="354330"/>
                      </a:cubicBezTo>
                      <a:cubicBezTo>
                        <a:pt x="582269" y="370047"/>
                        <a:pt x="576130" y="371043"/>
                        <a:pt x="564330" y="384810"/>
                      </a:cubicBezTo>
                      <a:cubicBezTo>
                        <a:pt x="561350" y="388287"/>
                        <a:pt x="559641" y="392722"/>
                        <a:pt x="556710" y="396240"/>
                      </a:cubicBezTo>
                      <a:cubicBezTo>
                        <a:pt x="543109" y="412562"/>
                        <a:pt x="546858" y="403964"/>
                        <a:pt x="530040" y="419100"/>
                      </a:cubicBezTo>
                      <a:cubicBezTo>
                        <a:pt x="522030" y="426309"/>
                        <a:pt x="515154" y="434711"/>
                        <a:pt x="507180" y="441960"/>
                      </a:cubicBezTo>
                      <a:cubicBezTo>
                        <a:pt x="501163" y="447430"/>
                        <a:pt x="493880" y="451450"/>
                        <a:pt x="488130" y="457200"/>
                      </a:cubicBezTo>
                      <a:cubicBezTo>
                        <a:pt x="483640" y="461690"/>
                        <a:pt x="480833" y="467619"/>
                        <a:pt x="476700" y="472440"/>
                      </a:cubicBezTo>
                      <a:cubicBezTo>
                        <a:pt x="473193" y="476531"/>
                        <a:pt x="468719" y="479731"/>
                        <a:pt x="465270" y="483870"/>
                      </a:cubicBezTo>
                      <a:cubicBezTo>
                        <a:pt x="459433" y="490875"/>
                        <a:pt x="453579" y="502555"/>
                        <a:pt x="450030" y="510540"/>
                      </a:cubicBezTo>
                      <a:cubicBezTo>
                        <a:pt x="447252" y="516790"/>
                        <a:pt x="445188" y="523340"/>
                        <a:pt x="442410" y="529590"/>
                      </a:cubicBezTo>
                      <a:cubicBezTo>
                        <a:pt x="440103" y="534780"/>
                        <a:pt x="437027" y="539610"/>
                        <a:pt x="434790" y="544830"/>
                      </a:cubicBezTo>
                      <a:cubicBezTo>
                        <a:pt x="433208" y="548521"/>
                        <a:pt x="432562" y="552569"/>
                        <a:pt x="430980" y="556260"/>
                      </a:cubicBezTo>
                      <a:cubicBezTo>
                        <a:pt x="425514" y="569014"/>
                        <a:pt x="419156" y="578507"/>
                        <a:pt x="411930" y="590550"/>
                      </a:cubicBezTo>
                      <a:cubicBezTo>
                        <a:pt x="409997" y="598284"/>
                        <a:pt x="407590" y="609568"/>
                        <a:pt x="404310" y="617220"/>
                      </a:cubicBezTo>
                      <a:cubicBezTo>
                        <a:pt x="402073" y="622440"/>
                        <a:pt x="399230" y="627380"/>
                        <a:pt x="396690" y="632460"/>
                      </a:cubicBezTo>
                      <a:cubicBezTo>
                        <a:pt x="395420" y="641350"/>
                        <a:pt x="395058" y="650418"/>
                        <a:pt x="392880" y="659130"/>
                      </a:cubicBezTo>
                      <a:cubicBezTo>
                        <a:pt x="391221" y="665765"/>
                        <a:pt x="387225" y="671629"/>
                        <a:pt x="385260" y="678180"/>
                      </a:cubicBezTo>
                      <a:cubicBezTo>
                        <a:pt x="383664" y="683498"/>
                        <a:pt x="378066" y="716260"/>
                        <a:pt x="377640" y="720090"/>
                      </a:cubicBezTo>
                      <a:cubicBezTo>
                        <a:pt x="375562" y="738790"/>
                        <a:pt x="370227" y="813531"/>
                        <a:pt x="370020" y="826770"/>
                      </a:cubicBezTo>
                      <a:cubicBezTo>
                        <a:pt x="369068" y="887723"/>
                        <a:pt x="370020" y="948690"/>
                        <a:pt x="370020" y="100965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154" name="橢圓 153"/>
                <p:cNvSpPr/>
                <p:nvPr/>
              </p:nvSpPr>
              <p:spPr>
                <a:xfrm rot="2362704">
                  <a:off x="3257702" y="3341257"/>
                  <a:ext cx="363352" cy="50186"/>
                </a:xfrm>
                <a:prstGeom prst="ellips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155" name="橢圓 154"/>
                <p:cNvSpPr/>
                <p:nvPr/>
              </p:nvSpPr>
              <p:spPr>
                <a:xfrm>
                  <a:off x="3635896" y="3524776"/>
                  <a:ext cx="72008" cy="72008"/>
                </a:xfrm>
                <a:prstGeom prst="ellips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156" name="梯形 155"/>
                <p:cNvSpPr/>
                <p:nvPr/>
              </p:nvSpPr>
              <p:spPr>
                <a:xfrm rot="10800000">
                  <a:off x="2855238" y="4983451"/>
                  <a:ext cx="559106" cy="80535"/>
                </a:xfrm>
                <a:prstGeom prst="trapezoid">
                  <a:avLst/>
                </a:prstGeom>
                <a:solidFill>
                  <a:schemeClr val="tx1">
                    <a:lumMod val="75000"/>
                    <a:lumOff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grpSp>
          <p:sp>
            <p:nvSpPr>
              <p:cNvPr id="159" name="橢圓 158"/>
              <p:cNvSpPr/>
              <p:nvPr/>
            </p:nvSpPr>
            <p:spPr>
              <a:xfrm rot="1431482">
                <a:off x="6380924" y="4821089"/>
                <a:ext cx="67678" cy="188075"/>
              </a:xfrm>
              <a:prstGeom prst="ellipse">
                <a:avLst/>
              </a:prstGeom>
              <a:solidFill>
                <a:srgbClr val="FFF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160" name="橢圓 159"/>
              <p:cNvSpPr/>
              <p:nvPr/>
            </p:nvSpPr>
            <p:spPr>
              <a:xfrm>
                <a:off x="6175772" y="4764745"/>
                <a:ext cx="67678" cy="188075"/>
              </a:xfrm>
              <a:prstGeom prst="ellipse">
                <a:avLst/>
              </a:prstGeom>
              <a:solidFill>
                <a:srgbClr val="FFF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161" name="橢圓 160"/>
              <p:cNvSpPr/>
              <p:nvPr/>
            </p:nvSpPr>
            <p:spPr>
              <a:xfrm rot="20345258">
                <a:off x="5990971" y="4794213"/>
                <a:ext cx="67678" cy="188075"/>
              </a:xfrm>
              <a:prstGeom prst="ellipse">
                <a:avLst/>
              </a:prstGeom>
              <a:solidFill>
                <a:srgbClr val="FFF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grpSp>
        <p:grpSp>
          <p:nvGrpSpPr>
            <p:cNvPr id="163" name="群組 145"/>
            <p:cNvGrpSpPr/>
            <p:nvPr/>
          </p:nvGrpSpPr>
          <p:grpSpPr>
            <a:xfrm>
              <a:off x="6372200" y="5724255"/>
              <a:ext cx="2025225" cy="945105"/>
              <a:chOff x="1403649" y="4077072"/>
              <a:chExt cx="4032447" cy="1872208"/>
            </a:xfrm>
          </p:grpSpPr>
          <p:pic>
            <p:nvPicPr>
              <p:cNvPr id="164" name="Picture 4"/>
              <p:cNvPicPr>
                <a:picLocks noChangeAspect="1" noChangeArrowheads="1"/>
              </p:cNvPicPr>
              <p:nvPr/>
            </p:nvPicPr>
            <p:blipFill>
              <a:blip r:embed="rId8" cstate="print"/>
              <a:srcRect/>
              <a:stretch>
                <a:fillRect/>
              </a:stretch>
            </p:blipFill>
            <p:spPr bwMode="auto">
              <a:xfrm>
                <a:off x="1475658" y="4221088"/>
                <a:ext cx="3847287" cy="1728192"/>
              </a:xfrm>
              <a:prstGeom prst="rect">
                <a:avLst/>
              </a:prstGeom>
              <a:noFill/>
              <a:ln w="9525">
                <a:noFill/>
                <a:miter lim="800000"/>
                <a:headEnd/>
                <a:tailEnd/>
              </a:ln>
            </p:spPr>
          </p:pic>
          <p:sp>
            <p:nvSpPr>
              <p:cNvPr id="165" name="矩形 164"/>
              <p:cNvSpPr/>
              <p:nvPr/>
            </p:nvSpPr>
            <p:spPr>
              <a:xfrm>
                <a:off x="1403649" y="4077072"/>
                <a:ext cx="360041" cy="3600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166" name="矩形 165"/>
              <p:cNvSpPr/>
              <p:nvPr/>
            </p:nvSpPr>
            <p:spPr>
              <a:xfrm>
                <a:off x="4211960" y="4149081"/>
                <a:ext cx="1224136" cy="11521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grpSp>
        <p:grpSp>
          <p:nvGrpSpPr>
            <p:cNvPr id="99" name="群組 120"/>
            <p:cNvGrpSpPr/>
            <p:nvPr/>
          </p:nvGrpSpPr>
          <p:grpSpPr>
            <a:xfrm rot="3600000">
              <a:off x="7991302" y="5256069"/>
              <a:ext cx="253283" cy="871284"/>
              <a:chOff x="7524327" y="2204864"/>
              <a:chExt cx="720080" cy="1945269"/>
            </a:xfrm>
          </p:grpSpPr>
          <p:sp>
            <p:nvSpPr>
              <p:cNvPr id="129" name="等腰三角形 128"/>
              <p:cNvSpPr/>
              <p:nvPr/>
            </p:nvSpPr>
            <p:spPr>
              <a:xfrm>
                <a:off x="7524327" y="2924944"/>
                <a:ext cx="720080" cy="1225189"/>
              </a:xfrm>
              <a:prstGeom prst="triangl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130" name="矩形 129"/>
              <p:cNvSpPr/>
              <p:nvPr/>
            </p:nvSpPr>
            <p:spPr>
              <a:xfrm>
                <a:off x="7668344" y="2996952"/>
                <a:ext cx="360040" cy="216024"/>
              </a:xfrm>
              <a:prstGeom prst="rect">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sp>
            <p:nvSpPr>
              <p:cNvPr id="131" name="矩形 130"/>
              <p:cNvSpPr/>
              <p:nvPr/>
            </p:nvSpPr>
            <p:spPr>
              <a:xfrm>
                <a:off x="7596336" y="2204864"/>
                <a:ext cx="504056" cy="864096"/>
              </a:xfrm>
              <a:prstGeom prst="rect">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800" b="0">
                  <a:solidFill>
                    <a:prstClr val="white"/>
                  </a:solidFil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5"/>
                                        </p:tgtEl>
                                        <p:attrNameLst>
                                          <p:attrName>style.visibility</p:attrName>
                                        </p:attrNameLst>
                                      </p:cBhvr>
                                      <p:to>
                                        <p:strVal val="visible"/>
                                      </p:to>
                                    </p:set>
                                    <p:animEffect transition="in" filter="fade">
                                      <p:cBhvr>
                                        <p:cTn id="11" dur="500"/>
                                        <p:tgtEl>
                                          <p:spTgt spid="145"/>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nodeType="withEffect">
                                  <p:stCondLst>
                                    <p:cond delay="0"/>
                                  </p:stCondLst>
                                  <p:childTnLst>
                                    <p:set>
                                      <p:cBhvr>
                                        <p:cTn id="16" dur="1" fill="hold">
                                          <p:stCondLst>
                                            <p:cond delay="0"/>
                                          </p:stCondLst>
                                        </p:cTn>
                                        <p:tgtEl>
                                          <p:spTgt spid="79"/>
                                        </p:tgtEl>
                                        <p:attrNameLst>
                                          <p:attrName>style.visibility</p:attrName>
                                        </p:attrNameLst>
                                      </p:cBhvr>
                                      <p:to>
                                        <p:strVal val="visible"/>
                                      </p:to>
                                    </p:set>
                                    <p:animEffect transition="in" filter="fade">
                                      <p:cBhvr>
                                        <p:cTn id="17" dur="500"/>
                                        <p:tgtEl>
                                          <p:spTgt spid="7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3"/>
                                        </p:tgtEl>
                                        <p:attrNameLst>
                                          <p:attrName>style.visibility</p:attrName>
                                        </p:attrNameLst>
                                      </p:cBhvr>
                                      <p:to>
                                        <p:strVal val="visible"/>
                                      </p:to>
                                    </p:set>
                                    <p:animEffect transition="in" filter="fade">
                                      <p:cBhvr>
                                        <p:cTn id="20" dur="500"/>
                                        <p:tgtEl>
                                          <p:spTgt spid="83"/>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15"/>
                                        </p:tgtEl>
                                        <p:attrNameLst>
                                          <p:attrName>style.visibility</p:attrName>
                                        </p:attrNameLst>
                                      </p:cBhvr>
                                      <p:to>
                                        <p:strVal val="visible"/>
                                      </p:to>
                                    </p:set>
                                    <p:animEffect transition="in" filter="fade">
                                      <p:cBhvr>
                                        <p:cTn id="24" dur="500"/>
                                        <p:tgtEl>
                                          <p:spTgt spid="115"/>
                                        </p:tgtEl>
                                      </p:cBhvr>
                                    </p:animEffect>
                                  </p:childTnLst>
                                </p:cTn>
                              </p:par>
                            </p:childTnLst>
                          </p:cTn>
                        </p:par>
                        <p:par>
                          <p:cTn id="25" fill="hold">
                            <p:stCondLst>
                              <p:cond delay="1500"/>
                            </p:stCondLst>
                            <p:childTnLst>
                              <p:par>
                                <p:cTn id="26" presetID="10" presetClass="entr" presetSubtype="0" fill="hold" grpId="0" nodeType="afterEffect">
                                  <p:stCondLst>
                                    <p:cond delay="300"/>
                                  </p:stCondLst>
                                  <p:childTnLst>
                                    <p:set>
                                      <p:cBhvr>
                                        <p:cTn id="27" dur="1" fill="hold">
                                          <p:stCondLst>
                                            <p:cond delay="0"/>
                                          </p:stCondLst>
                                        </p:cTn>
                                        <p:tgtEl>
                                          <p:spTgt spid="84"/>
                                        </p:tgtEl>
                                        <p:attrNameLst>
                                          <p:attrName>style.visibility</p:attrName>
                                        </p:attrNameLst>
                                      </p:cBhvr>
                                      <p:to>
                                        <p:strVal val="visible"/>
                                      </p:to>
                                    </p:set>
                                    <p:animEffect transition="in" filter="fade">
                                      <p:cBhvr>
                                        <p:cTn id="28" dur="500"/>
                                        <p:tgtEl>
                                          <p:spTgt spid="84"/>
                                        </p:tgtEl>
                                      </p:cBhvr>
                                    </p:animEffect>
                                  </p:childTnLst>
                                </p:cTn>
                              </p:par>
                              <p:par>
                                <p:cTn id="29" presetID="10" presetClass="entr" presetSubtype="0" fill="hold" grpId="0" nodeType="withEffect">
                                  <p:stCondLst>
                                    <p:cond delay="300"/>
                                  </p:stCondLst>
                                  <p:childTnLst>
                                    <p:set>
                                      <p:cBhvr>
                                        <p:cTn id="30" dur="1" fill="hold">
                                          <p:stCondLst>
                                            <p:cond delay="0"/>
                                          </p:stCondLst>
                                        </p:cTn>
                                        <p:tgtEl>
                                          <p:spTgt spid="112"/>
                                        </p:tgtEl>
                                        <p:attrNameLst>
                                          <p:attrName>style.visibility</p:attrName>
                                        </p:attrNameLst>
                                      </p:cBhvr>
                                      <p:to>
                                        <p:strVal val="visible"/>
                                      </p:to>
                                    </p:set>
                                    <p:animEffect transition="in" filter="fade">
                                      <p:cBhvr>
                                        <p:cTn id="31" dur="500"/>
                                        <p:tgtEl>
                                          <p:spTgt spid="112"/>
                                        </p:tgtEl>
                                      </p:cBhvr>
                                    </p:animEffect>
                                  </p:childTnLst>
                                </p:cTn>
                              </p:par>
                              <p:par>
                                <p:cTn id="32" presetID="10" presetClass="entr" presetSubtype="0" fill="hold" grpId="0" nodeType="withEffect">
                                  <p:stCondLst>
                                    <p:cond delay="300"/>
                                  </p:stCondLst>
                                  <p:childTnLst>
                                    <p:set>
                                      <p:cBhvr>
                                        <p:cTn id="33" dur="1" fill="hold">
                                          <p:stCondLst>
                                            <p:cond delay="0"/>
                                          </p:stCondLst>
                                        </p:cTn>
                                        <p:tgtEl>
                                          <p:spTgt spid="82"/>
                                        </p:tgtEl>
                                        <p:attrNameLst>
                                          <p:attrName>style.visibility</p:attrName>
                                        </p:attrNameLst>
                                      </p:cBhvr>
                                      <p:to>
                                        <p:strVal val="visible"/>
                                      </p:to>
                                    </p:set>
                                    <p:animEffect transition="in" filter="fade">
                                      <p:cBhvr>
                                        <p:cTn id="34" dur="500"/>
                                        <p:tgtEl>
                                          <p:spTgt spid="82"/>
                                        </p:tgtEl>
                                      </p:cBhvr>
                                    </p:animEffect>
                                  </p:childTnLst>
                                </p:cTn>
                              </p:par>
                              <p:par>
                                <p:cTn id="35" presetID="10" presetClass="entr" presetSubtype="0" fill="hold" grpId="0" nodeType="withEffect">
                                  <p:stCondLst>
                                    <p:cond delay="300"/>
                                  </p:stCondLst>
                                  <p:childTnLst>
                                    <p:set>
                                      <p:cBhvr>
                                        <p:cTn id="36" dur="1" fill="hold">
                                          <p:stCondLst>
                                            <p:cond delay="0"/>
                                          </p:stCondLst>
                                        </p:cTn>
                                        <p:tgtEl>
                                          <p:spTgt spid="78"/>
                                        </p:tgtEl>
                                        <p:attrNameLst>
                                          <p:attrName>style.visibility</p:attrName>
                                        </p:attrNameLst>
                                      </p:cBhvr>
                                      <p:to>
                                        <p:strVal val="visible"/>
                                      </p:to>
                                    </p:set>
                                    <p:animEffect transition="in" filter="fade">
                                      <p:cBhvr>
                                        <p:cTn id="37" dur="500"/>
                                        <p:tgtEl>
                                          <p:spTgt spid="78"/>
                                        </p:tgtEl>
                                      </p:cBhvr>
                                    </p:animEffect>
                                  </p:childTnLst>
                                </p:cTn>
                              </p:par>
                              <p:par>
                                <p:cTn id="38" presetID="10" presetClass="entr" presetSubtype="0" fill="hold" grpId="0" nodeType="withEffect">
                                  <p:stCondLst>
                                    <p:cond delay="300"/>
                                  </p:stCondLst>
                                  <p:childTnLst>
                                    <p:set>
                                      <p:cBhvr>
                                        <p:cTn id="39" dur="1" fill="hold">
                                          <p:stCondLst>
                                            <p:cond delay="0"/>
                                          </p:stCondLst>
                                        </p:cTn>
                                        <p:tgtEl>
                                          <p:spTgt spid="81"/>
                                        </p:tgtEl>
                                        <p:attrNameLst>
                                          <p:attrName>style.visibility</p:attrName>
                                        </p:attrNameLst>
                                      </p:cBhvr>
                                      <p:to>
                                        <p:strVal val="visible"/>
                                      </p:to>
                                    </p:set>
                                    <p:animEffect transition="in" filter="fade">
                                      <p:cBhvr>
                                        <p:cTn id="40" dur="500"/>
                                        <p:tgtEl>
                                          <p:spTgt spid="81"/>
                                        </p:tgtEl>
                                      </p:cBhvr>
                                    </p:animEffect>
                                  </p:childTnLst>
                                </p:cTn>
                              </p:par>
                              <p:par>
                                <p:cTn id="41" presetID="10" presetClass="entr" presetSubtype="0" fill="hold" grpId="0" nodeType="withEffect">
                                  <p:stCondLst>
                                    <p:cond delay="300"/>
                                  </p:stCondLst>
                                  <p:childTnLst>
                                    <p:set>
                                      <p:cBhvr>
                                        <p:cTn id="42" dur="1" fill="hold">
                                          <p:stCondLst>
                                            <p:cond delay="0"/>
                                          </p:stCondLst>
                                        </p:cTn>
                                        <p:tgtEl>
                                          <p:spTgt spid="111"/>
                                        </p:tgtEl>
                                        <p:attrNameLst>
                                          <p:attrName>style.visibility</p:attrName>
                                        </p:attrNameLst>
                                      </p:cBhvr>
                                      <p:to>
                                        <p:strVal val="visible"/>
                                      </p:to>
                                    </p:set>
                                    <p:animEffect transition="in" filter="fade">
                                      <p:cBhvr>
                                        <p:cTn id="43" dur="500"/>
                                        <p:tgtEl>
                                          <p:spTgt spid="111"/>
                                        </p:tgtEl>
                                      </p:cBhvr>
                                    </p:animEffect>
                                  </p:childTnLst>
                                </p:cTn>
                              </p:par>
                              <p:par>
                                <p:cTn id="44" presetID="10" presetClass="entr" presetSubtype="0" fill="hold" grpId="0" nodeType="withEffect">
                                  <p:stCondLst>
                                    <p:cond delay="300"/>
                                  </p:stCondLst>
                                  <p:childTnLst>
                                    <p:set>
                                      <p:cBhvr>
                                        <p:cTn id="45" dur="1" fill="hold">
                                          <p:stCondLst>
                                            <p:cond delay="0"/>
                                          </p:stCondLst>
                                        </p:cTn>
                                        <p:tgtEl>
                                          <p:spTgt spid="80"/>
                                        </p:tgtEl>
                                        <p:attrNameLst>
                                          <p:attrName>style.visibility</p:attrName>
                                        </p:attrNameLst>
                                      </p:cBhvr>
                                      <p:to>
                                        <p:strVal val="visible"/>
                                      </p:to>
                                    </p:set>
                                    <p:animEffect transition="in" filter="fade">
                                      <p:cBhvr>
                                        <p:cTn id="46" dur="500"/>
                                        <p:tgtEl>
                                          <p:spTgt spid="80"/>
                                        </p:tgtEl>
                                      </p:cBhvr>
                                    </p:animEffect>
                                  </p:childTnLst>
                                </p:cTn>
                              </p:par>
                            </p:childTnLst>
                          </p:cTn>
                        </p:par>
                        <p:par>
                          <p:cTn id="47" fill="hold">
                            <p:stCondLst>
                              <p:cond delay="2300"/>
                            </p:stCondLst>
                            <p:childTnLst>
                              <p:par>
                                <p:cTn id="48" presetID="1" presetClass="entr" presetSubtype="0" fill="hold" nodeType="afterEffect">
                                  <p:stCondLst>
                                    <p:cond delay="300"/>
                                  </p:stCondLst>
                                  <p:childTnLst>
                                    <p:set>
                                      <p:cBhvr>
                                        <p:cTn id="49" dur="1" fill="hold">
                                          <p:stCondLst>
                                            <p:cond delay="0"/>
                                          </p:stCondLst>
                                        </p:cTn>
                                        <p:tgtEl>
                                          <p:spTgt spid="86"/>
                                        </p:tgtEl>
                                        <p:attrNameLst>
                                          <p:attrName>style.visibility</p:attrName>
                                        </p:attrNameLst>
                                      </p:cBhvr>
                                      <p:to>
                                        <p:strVal val="visible"/>
                                      </p:to>
                                    </p:set>
                                  </p:childTnLst>
                                </p:cTn>
                              </p:par>
                            </p:childTnLst>
                          </p:cTn>
                        </p:par>
                        <p:par>
                          <p:cTn id="50" fill="hold">
                            <p:stCondLst>
                              <p:cond delay="2600"/>
                            </p:stCondLst>
                            <p:childTnLst>
                              <p:par>
                                <p:cTn id="51" presetID="1" presetClass="entr" presetSubtype="0" fill="hold" grpId="0" nodeType="afterEffect">
                                  <p:stCondLst>
                                    <p:cond delay="300"/>
                                  </p:stCondLst>
                                  <p:childTnLst>
                                    <p:set>
                                      <p:cBhvr>
                                        <p:cTn id="52" dur="1" fill="hold">
                                          <p:stCondLst>
                                            <p:cond delay="499"/>
                                          </p:stCondLst>
                                        </p:cTn>
                                        <p:tgtEl>
                                          <p:spTgt spid="92"/>
                                        </p:tgtEl>
                                        <p:attrNameLst>
                                          <p:attrName>style.visibility</p:attrName>
                                        </p:attrNameLst>
                                      </p:cBhvr>
                                      <p:to>
                                        <p:strVal val="visible"/>
                                      </p:to>
                                    </p:set>
                                  </p:childTnLst>
                                </p:cTn>
                              </p:par>
                            </p:childTnLst>
                          </p:cTn>
                        </p:par>
                        <p:par>
                          <p:cTn id="53" fill="hold">
                            <p:stCondLst>
                              <p:cond delay="3400"/>
                            </p:stCondLst>
                            <p:childTnLst>
                              <p:par>
                                <p:cTn id="54" presetID="1" presetClass="entr" presetSubtype="0" fill="hold" grpId="0" nodeType="afterEffect">
                                  <p:stCondLst>
                                    <p:cond delay="300"/>
                                  </p:stCondLst>
                                  <p:childTnLst>
                                    <p:set>
                                      <p:cBhvr>
                                        <p:cTn id="55" dur="1" fill="hold">
                                          <p:stCondLst>
                                            <p:cond delay="0"/>
                                          </p:stCondLst>
                                        </p:cTn>
                                        <p:tgtEl>
                                          <p:spTgt spid="88"/>
                                        </p:tgtEl>
                                        <p:attrNameLst>
                                          <p:attrName>style.visibility</p:attrName>
                                        </p:attrNameLst>
                                      </p:cBhvr>
                                      <p:to>
                                        <p:strVal val="visible"/>
                                      </p:to>
                                    </p:set>
                                  </p:childTnLst>
                                </p:cTn>
                              </p:par>
                              <p:par>
                                <p:cTn id="56" presetID="1" presetClass="entr" presetSubtype="0" fill="hold" grpId="0" nodeType="withEffect">
                                  <p:stCondLst>
                                    <p:cond delay="300"/>
                                  </p:stCondLst>
                                  <p:childTnLst>
                                    <p:set>
                                      <p:cBhvr>
                                        <p:cTn id="57" dur="1" fill="hold">
                                          <p:stCondLst>
                                            <p:cond delay="0"/>
                                          </p:stCondLst>
                                        </p:cTn>
                                        <p:tgtEl>
                                          <p:spTgt spid="87"/>
                                        </p:tgtEl>
                                        <p:attrNameLst>
                                          <p:attrName>style.visibility</p:attrName>
                                        </p:attrNameLst>
                                      </p:cBhvr>
                                      <p:to>
                                        <p:strVal val="visible"/>
                                      </p:to>
                                    </p:set>
                                  </p:childTnLst>
                                </p:cTn>
                              </p:par>
                            </p:childTnLst>
                          </p:cTn>
                        </p:par>
                        <p:par>
                          <p:cTn id="58" fill="hold">
                            <p:stCondLst>
                              <p:cond delay="3700"/>
                            </p:stCondLst>
                            <p:childTnLst>
                              <p:par>
                                <p:cTn id="59" presetID="1" presetClass="entr" presetSubtype="0" fill="hold" grpId="0" nodeType="afterEffect">
                                  <p:stCondLst>
                                    <p:cond delay="300"/>
                                  </p:stCondLst>
                                  <p:childTnLst>
                                    <p:set>
                                      <p:cBhvr>
                                        <p:cTn id="60" dur="1" fill="hold">
                                          <p:stCondLst>
                                            <p:cond delay="249"/>
                                          </p:stCondLst>
                                        </p:cTn>
                                        <p:tgtEl>
                                          <p:spTgt spid="9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95"/>
                                        </p:tgtEl>
                                        <p:attrNameLst>
                                          <p:attrName>style.visibility</p:attrName>
                                        </p:attrNameLst>
                                      </p:cBhvr>
                                      <p:to>
                                        <p:strVal val="visible"/>
                                      </p:to>
                                    </p:set>
                                    <p:animEffect transition="in" filter="fade">
                                      <p:cBhvr>
                                        <p:cTn id="65" dur="250"/>
                                        <p:tgtEl>
                                          <p:spTgt spid="95"/>
                                        </p:tgtEl>
                                      </p:cBhvr>
                                    </p:animEffect>
                                  </p:childTnLst>
                                </p:cTn>
                              </p:par>
                            </p:childTnLst>
                          </p:cTn>
                        </p:par>
                        <p:par>
                          <p:cTn id="66" fill="hold">
                            <p:stCondLst>
                              <p:cond delay="250"/>
                            </p:stCondLst>
                            <p:childTnLst>
                              <p:par>
                                <p:cTn id="67" presetID="1" presetClass="entr" presetSubtype="0" fill="hold" grpId="0" nodeType="afterEffect">
                                  <p:stCondLst>
                                    <p:cond delay="0"/>
                                  </p:stCondLst>
                                  <p:childTnLst>
                                    <p:set>
                                      <p:cBhvr>
                                        <p:cTn id="68" dur="1" fill="hold">
                                          <p:stCondLst>
                                            <p:cond delay="0"/>
                                          </p:stCondLst>
                                        </p:cTn>
                                        <p:tgtEl>
                                          <p:spTgt spid="13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nodeType="clickEffect">
                                  <p:stCondLst>
                                    <p:cond delay="0"/>
                                  </p:stCondLst>
                                  <p:childTnLst>
                                    <p:set>
                                      <p:cBhvr>
                                        <p:cTn id="72" dur="1" fill="hold">
                                          <p:stCondLst>
                                            <p:cond delay="0"/>
                                          </p:stCondLst>
                                        </p:cTn>
                                        <p:tgtEl>
                                          <p:spTgt spid="142"/>
                                        </p:tgtEl>
                                        <p:attrNameLst>
                                          <p:attrName>style.visibility</p:attrName>
                                        </p:attrNameLst>
                                      </p:cBhvr>
                                      <p:to>
                                        <p:strVal val="visible"/>
                                      </p:to>
                                    </p:set>
                                    <p:animEffect transition="in" filter="blinds(horizontal)">
                                      <p:cBhvr>
                                        <p:cTn id="73" dur="500"/>
                                        <p:tgtEl>
                                          <p:spTgt spid="142"/>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nodeType="clickEffect">
                                  <p:stCondLst>
                                    <p:cond delay="0"/>
                                  </p:stCondLst>
                                  <p:childTnLst>
                                    <p:set>
                                      <p:cBhvr>
                                        <p:cTn id="77" dur="1" fill="hold">
                                          <p:stCondLst>
                                            <p:cond delay="0"/>
                                          </p:stCondLst>
                                        </p:cTn>
                                        <p:tgtEl>
                                          <p:spTgt spid="168"/>
                                        </p:tgtEl>
                                        <p:attrNameLst>
                                          <p:attrName>style.visibility</p:attrName>
                                        </p:attrNameLst>
                                      </p:cBhvr>
                                      <p:to>
                                        <p:strVal val="visible"/>
                                      </p:to>
                                    </p:set>
                                    <p:animEffect transition="in" filter="blinds(horizontal)">
                                      <p:cBhvr>
                                        <p:cTn id="78" dur="50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80" grpId="0" animBg="1"/>
      <p:bldP spid="81" grpId="0" animBg="1"/>
      <p:bldP spid="82" grpId="0" animBg="1"/>
      <p:bldP spid="83" grpId="0"/>
      <p:bldP spid="84" grpId="0"/>
      <p:bldP spid="87" grpId="0" animBg="1"/>
      <p:bldP spid="88" grpId="0"/>
      <p:bldP spid="92" grpId="0" animBg="1"/>
      <p:bldP spid="93" grpId="0"/>
      <p:bldP spid="95" grpId="0"/>
      <p:bldP spid="111" grpId="0" animBg="1"/>
      <p:bldP spid="112" grpId="0" animBg="1"/>
      <p:bldP spid="1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3"/>
          <p:cNvSpPr>
            <a:spLocks noGrp="1"/>
          </p:cNvSpPr>
          <p:nvPr>
            <p:ph type="sldNum" sz="quarter" idx="12"/>
          </p:nvPr>
        </p:nvSpPr>
        <p:spPr>
          <a:xfrm>
            <a:off x="8622450" y="6437313"/>
            <a:ext cx="450113" cy="457200"/>
          </a:xfrm>
        </p:spPr>
        <p:txBody>
          <a:bodyPr/>
          <a:lstStyle/>
          <a:p>
            <a:pPr>
              <a:defRPr/>
            </a:pPr>
            <a:fld id="{9AA5A929-5711-4EB3-9B44-4D2637B285D1}" type="slidenum">
              <a:rPr lang="zh-TW" altLang="en-US" sz="1600" b="1"/>
              <a:pPr>
                <a:defRPr/>
              </a:pPr>
              <a:t>6</a:t>
            </a:fld>
            <a:endParaRPr lang="en-US" altLang="zh-TW" sz="1600" b="1"/>
          </a:p>
        </p:txBody>
      </p:sp>
      <p:grpSp>
        <p:nvGrpSpPr>
          <p:cNvPr id="93187" name="群組 1160"/>
          <p:cNvGrpSpPr>
            <a:grpSpLocks/>
          </p:cNvGrpSpPr>
          <p:nvPr/>
        </p:nvGrpSpPr>
        <p:grpSpPr bwMode="auto">
          <a:xfrm>
            <a:off x="5081510" y="2866674"/>
            <a:ext cx="2270125" cy="1304925"/>
            <a:chOff x="4749800" y="2760648"/>
            <a:chExt cx="2567505" cy="1513403"/>
          </a:xfrm>
        </p:grpSpPr>
        <p:grpSp>
          <p:nvGrpSpPr>
            <p:cNvPr id="3" name="群組 1157"/>
            <p:cNvGrpSpPr/>
            <p:nvPr/>
          </p:nvGrpSpPr>
          <p:grpSpPr>
            <a:xfrm>
              <a:off x="6372200" y="3068960"/>
              <a:ext cx="945105" cy="1205091"/>
              <a:chOff x="8342871" y="1538790"/>
              <a:chExt cx="1234106" cy="2510237"/>
            </a:xfrm>
            <a:solidFill>
              <a:srgbClr val="FFFFCC"/>
            </a:solidFill>
          </p:grpSpPr>
          <p:sp>
            <p:nvSpPr>
              <p:cNvPr id="1150" name="Freeform 10"/>
              <p:cNvSpPr>
                <a:spLocks/>
              </p:cNvSpPr>
              <p:nvPr/>
            </p:nvSpPr>
            <p:spPr bwMode="auto">
              <a:xfrm>
                <a:off x="8745824" y="1538790"/>
                <a:ext cx="831153" cy="2458673"/>
              </a:xfrm>
              <a:custGeom>
                <a:avLst/>
                <a:gdLst>
                  <a:gd name="T0" fmla="*/ 1 w 856"/>
                  <a:gd name="T1" fmla="*/ 0 h 2785"/>
                  <a:gd name="T2" fmla="*/ 1 w 856"/>
                  <a:gd name="T3" fmla="*/ 0 h 2785"/>
                  <a:gd name="T4" fmla="*/ 1 w 856"/>
                  <a:gd name="T5" fmla="*/ 0 h 2785"/>
                  <a:gd name="T6" fmla="*/ 1 w 856"/>
                  <a:gd name="T7" fmla="*/ 0 h 2785"/>
                  <a:gd name="T8" fmla="*/ 1 w 856"/>
                  <a:gd name="T9" fmla="*/ 0 h 2785"/>
                  <a:gd name="T10" fmla="*/ 1 w 856"/>
                  <a:gd name="T11" fmla="*/ 0 h 2785"/>
                  <a:gd name="T12" fmla="*/ 1 w 856"/>
                  <a:gd name="T13" fmla="*/ 0 h 2785"/>
                  <a:gd name="T14" fmla="*/ 1 w 856"/>
                  <a:gd name="T15" fmla="*/ 0 h 2785"/>
                  <a:gd name="T16" fmla="*/ 1 w 856"/>
                  <a:gd name="T17" fmla="*/ 0 h 2785"/>
                  <a:gd name="T18" fmla="*/ 1 w 856"/>
                  <a:gd name="T19" fmla="*/ 0 h 2785"/>
                  <a:gd name="T20" fmla="*/ 1 w 856"/>
                  <a:gd name="T21" fmla="*/ 0 h 2785"/>
                  <a:gd name="T22" fmla="*/ 1 w 856"/>
                  <a:gd name="T23" fmla="*/ 0 h 2785"/>
                  <a:gd name="T24" fmla="*/ 1 w 856"/>
                  <a:gd name="T25" fmla="*/ 0 h 2785"/>
                  <a:gd name="T26" fmla="*/ 1 w 856"/>
                  <a:gd name="T27" fmla="*/ 0 h 2785"/>
                  <a:gd name="T28" fmla="*/ 1 w 856"/>
                  <a:gd name="T29" fmla="*/ 0 h 2785"/>
                  <a:gd name="T30" fmla="*/ 1 w 856"/>
                  <a:gd name="T31" fmla="*/ 0 h 2785"/>
                  <a:gd name="T32" fmla="*/ 2 w 856"/>
                  <a:gd name="T33" fmla="*/ 0 h 2785"/>
                  <a:gd name="T34" fmla="*/ 2 w 856"/>
                  <a:gd name="T35" fmla="*/ 0 h 2785"/>
                  <a:gd name="T36" fmla="*/ 2 w 856"/>
                  <a:gd name="T37" fmla="*/ 0 h 2785"/>
                  <a:gd name="T38" fmla="*/ 2 w 856"/>
                  <a:gd name="T39" fmla="*/ 0 h 2785"/>
                  <a:gd name="T40" fmla="*/ 2 w 856"/>
                  <a:gd name="T41" fmla="*/ 0 h 2785"/>
                  <a:gd name="T42" fmla="*/ 2 w 856"/>
                  <a:gd name="T43" fmla="*/ 0 h 2785"/>
                  <a:gd name="T44" fmla="*/ 2 w 856"/>
                  <a:gd name="T45" fmla="*/ 0 h 2785"/>
                  <a:gd name="T46" fmla="*/ 2 w 856"/>
                  <a:gd name="T47" fmla="*/ 0 h 2785"/>
                  <a:gd name="T48" fmla="*/ 2 w 856"/>
                  <a:gd name="T49" fmla="*/ 0 h 2785"/>
                  <a:gd name="T50" fmla="*/ 2 w 856"/>
                  <a:gd name="T51" fmla="*/ 0 h 2785"/>
                  <a:gd name="T52" fmla="*/ 2 w 856"/>
                  <a:gd name="T53" fmla="*/ 0 h 2785"/>
                  <a:gd name="T54" fmla="*/ 2 w 856"/>
                  <a:gd name="T55" fmla="*/ 0 h 2785"/>
                  <a:gd name="T56" fmla="*/ 2 w 856"/>
                  <a:gd name="T57" fmla="*/ 0 h 2785"/>
                  <a:gd name="T58" fmla="*/ 2 w 856"/>
                  <a:gd name="T59" fmla="*/ 0 h 2785"/>
                  <a:gd name="T60" fmla="*/ 2 w 856"/>
                  <a:gd name="T61" fmla="*/ 0 h 2785"/>
                  <a:gd name="T62" fmla="*/ 2 w 856"/>
                  <a:gd name="T63" fmla="*/ 0 h 2785"/>
                  <a:gd name="T64" fmla="*/ 2 w 856"/>
                  <a:gd name="T65" fmla="*/ 0 h 2785"/>
                  <a:gd name="T66" fmla="*/ 2 w 856"/>
                  <a:gd name="T67" fmla="*/ 0 h 2785"/>
                  <a:gd name="T68" fmla="*/ 2 w 856"/>
                  <a:gd name="T69" fmla="*/ 0 h 2785"/>
                  <a:gd name="T70" fmla="*/ 2 w 856"/>
                  <a:gd name="T71" fmla="*/ 0 h 2785"/>
                  <a:gd name="T72" fmla="*/ 2 w 856"/>
                  <a:gd name="T73" fmla="*/ 0 h 2785"/>
                  <a:gd name="T74" fmla="*/ 2 w 856"/>
                  <a:gd name="T75" fmla="*/ 0 h 2785"/>
                  <a:gd name="T76" fmla="*/ 2 w 856"/>
                  <a:gd name="T77" fmla="*/ 0 h 2785"/>
                  <a:gd name="T78" fmla="*/ 2 w 856"/>
                  <a:gd name="T79" fmla="*/ 0 h 2785"/>
                  <a:gd name="T80" fmla="*/ 2 w 856"/>
                  <a:gd name="T81" fmla="*/ 0 h 2785"/>
                  <a:gd name="T82" fmla="*/ 2 w 856"/>
                  <a:gd name="T83" fmla="*/ 0 h 2785"/>
                  <a:gd name="T84" fmla="*/ 1 w 856"/>
                  <a:gd name="T85" fmla="*/ 0 h 2785"/>
                  <a:gd name="T86" fmla="*/ 1 w 856"/>
                  <a:gd name="T87" fmla="*/ 0 h 2785"/>
                  <a:gd name="T88" fmla="*/ 2 w 856"/>
                  <a:gd name="T89" fmla="*/ 0 h 2785"/>
                  <a:gd name="T90" fmla="*/ 2 w 856"/>
                  <a:gd name="T91" fmla="*/ 0 h 2785"/>
                  <a:gd name="T92" fmla="*/ 2 w 856"/>
                  <a:gd name="T93" fmla="*/ 0 h 2785"/>
                  <a:gd name="T94" fmla="*/ 2 w 856"/>
                  <a:gd name="T95" fmla="*/ 0 h 2785"/>
                  <a:gd name="T96" fmla="*/ 2 w 856"/>
                  <a:gd name="T97" fmla="*/ 0 h 2785"/>
                  <a:gd name="T98" fmla="*/ 1 w 856"/>
                  <a:gd name="T99" fmla="*/ 0 h 2785"/>
                  <a:gd name="T100" fmla="*/ 1 w 856"/>
                  <a:gd name="T101" fmla="*/ 0 h 2785"/>
                  <a:gd name="T102" fmla="*/ 1 w 856"/>
                  <a:gd name="T103" fmla="*/ 0 h 2785"/>
                  <a:gd name="T104" fmla="*/ 1 w 856"/>
                  <a:gd name="T105" fmla="*/ 0 h 2785"/>
                  <a:gd name="T106" fmla="*/ 1 w 856"/>
                  <a:gd name="T107" fmla="*/ 0 h 2785"/>
                  <a:gd name="T108" fmla="*/ 1 w 856"/>
                  <a:gd name="T109" fmla="*/ 0 h 2785"/>
                  <a:gd name="T110" fmla="*/ 1 w 856"/>
                  <a:gd name="T111" fmla="*/ 0 h 27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56"/>
                  <a:gd name="T169" fmla="*/ 0 h 2785"/>
                  <a:gd name="T170" fmla="*/ 856 w 856"/>
                  <a:gd name="T171" fmla="*/ 2785 h 278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56" h="2785">
                    <a:moveTo>
                      <a:pt x="78" y="662"/>
                    </a:moveTo>
                    <a:cubicBezTo>
                      <a:pt x="102" y="592"/>
                      <a:pt x="111" y="588"/>
                      <a:pt x="71" y="529"/>
                    </a:cubicBezTo>
                    <a:cubicBezTo>
                      <a:pt x="52" y="470"/>
                      <a:pt x="71" y="537"/>
                      <a:pt x="56" y="411"/>
                    </a:cubicBezTo>
                    <a:cubicBezTo>
                      <a:pt x="52" y="385"/>
                      <a:pt x="19" y="344"/>
                      <a:pt x="19" y="344"/>
                    </a:cubicBezTo>
                    <a:cubicBezTo>
                      <a:pt x="0" y="287"/>
                      <a:pt x="3" y="290"/>
                      <a:pt x="12" y="211"/>
                    </a:cubicBezTo>
                    <a:cubicBezTo>
                      <a:pt x="26" y="84"/>
                      <a:pt x="98" y="49"/>
                      <a:pt x="212" y="26"/>
                    </a:cubicBezTo>
                    <a:cubicBezTo>
                      <a:pt x="217" y="22"/>
                      <a:pt x="246" y="0"/>
                      <a:pt x="256" y="3"/>
                    </a:cubicBezTo>
                    <a:cubicBezTo>
                      <a:pt x="291" y="13"/>
                      <a:pt x="323" y="43"/>
                      <a:pt x="360" y="55"/>
                    </a:cubicBezTo>
                    <a:cubicBezTo>
                      <a:pt x="373" y="64"/>
                      <a:pt x="391" y="66"/>
                      <a:pt x="404" y="77"/>
                    </a:cubicBezTo>
                    <a:cubicBezTo>
                      <a:pt x="411" y="82"/>
                      <a:pt x="412" y="93"/>
                      <a:pt x="419" y="100"/>
                    </a:cubicBezTo>
                    <a:cubicBezTo>
                      <a:pt x="503" y="193"/>
                      <a:pt x="433" y="102"/>
                      <a:pt x="486" y="174"/>
                    </a:cubicBezTo>
                    <a:cubicBezTo>
                      <a:pt x="489" y="207"/>
                      <a:pt x="500" y="258"/>
                      <a:pt x="486" y="292"/>
                    </a:cubicBezTo>
                    <a:cubicBezTo>
                      <a:pt x="472" y="322"/>
                      <a:pt x="444" y="345"/>
                      <a:pt x="427" y="374"/>
                    </a:cubicBezTo>
                    <a:cubicBezTo>
                      <a:pt x="415" y="447"/>
                      <a:pt x="392" y="515"/>
                      <a:pt x="375" y="588"/>
                    </a:cubicBezTo>
                    <a:cubicBezTo>
                      <a:pt x="376" y="604"/>
                      <a:pt x="375" y="687"/>
                      <a:pt x="397" y="714"/>
                    </a:cubicBezTo>
                    <a:cubicBezTo>
                      <a:pt x="417" y="738"/>
                      <a:pt x="460" y="737"/>
                      <a:pt x="486" y="751"/>
                    </a:cubicBezTo>
                    <a:cubicBezTo>
                      <a:pt x="517" y="767"/>
                      <a:pt x="551" y="778"/>
                      <a:pt x="582" y="796"/>
                    </a:cubicBezTo>
                    <a:cubicBezTo>
                      <a:pt x="620" y="818"/>
                      <a:pt x="650" y="841"/>
                      <a:pt x="693" y="855"/>
                    </a:cubicBezTo>
                    <a:cubicBezTo>
                      <a:pt x="721" y="874"/>
                      <a:pt x="749" y="889"/>
                      <a:pt x="775" y="914"/>
                    </a:cubicBezTo>
                    <a:cubicBezTo>
                      <a:pt x="782" y="954"/>
                      <a:pt x="794" y="992"/>
                      <a:pt x="804" y="1033"/>
                    </a:cubicBezTo>
                    <a:cubicBezTo>
                      <a:pt x="806" y="1062"/>
                      <a:pt x="804" y="1093"/>
                      <a:pt x="812" y="1122"/>
                    </a:cubicBezTo>
                    <a:cubicBezTo>
                      <a:pt x="816" y="1138"/>
                      <a:pt x="834" y="1149"/>
                      <a:pt x="841" y="1166"/>
                    </a:cubicBezTo>
                    <a:cubicBezTo>
                      <a:pt x="847" y="1182"/>
                      <a:pt x="846" y="1200"/>
                      <a:pt x="849" y="1218"/>
                    </a:cubicBezTo>
                    <a:cubicBezTo>
                      <a:pt x="841" y="1292"/>
                      <a:pt x="832" y="1366"/>
                      <a:pt x="856" y="1440"/>
                    </a:cubicBezTo>
                    <a:cubicBezTo>
                      <a:pt x="842" y="1510"/>
                      <a:pt x="842" y="1525"/>
                      <a:pt x="849" y="1611"/>
                    </a:cubicBezTo>
                    <a:cubicBezTo>
                      <a:pt x="842" y="1762"/>
                      <a:pt x="855" y="2031"/>
                      <a:pt x="804" y="2173"/>
                    </a:cubicBezTo>
                    <a:cubicBezTo>
                      <a:pt x="796" y="2279"/>
                      <a:pt x="779" y="2392"/>
                      <a:pt x="738" y="2492"/>
                    </a:cubicBezTo>
                    <a:cubicBezTo>
                      <a:pt x="729" y="2512"/>
                      <a:pt x="721" y="2587"/>
                      <a:pt x="708" y="2596"/>
                    </a:cubicBezTo>
                    <a:cubicBezTo>
                      <a:pt x="693" y="2605"/>
                      <a:pt x="664" y="2625"/>
                      <a:pt x="664" y="2625"/>
                    </a:cubicBezTo>
                    <a:cubicBezTo>
                      <a:pt x="661" y="2629"/>
                      <a:pt x="640" y="2667"/>
                      <a:pt x="627" y="2662"/>
                    </a:cubicBezTo>
                    <a:cubicBezTo>
                      <a:pt x="616" y="2657"/>
                      <a:pt x="617" y="2642"/>
                      <a:pt x="612" y="2633"/>
                    </a:cubicBezTo>
                    <a:cubicBezTo>
                      <a:pt x="618" y="2610"/>
                      <a:pt x="626" y="2588"/>
                      <a:pt x="634" y="2566"/>
                    </a:cubicBezTo>
                    <a:cubicBezTo>
                      <a:pt x="626" y="2563"/>
                      <a:pt x="617" y="2564"/>
                      <a:pt x="612" y="2559"/>
                    </a:cubicBezTo>
                    <a:cubicBezTo>
                      <a:pt x="592" y="2539"/>
                      <a:pt x="626" y="2471"/>
                      <a:pt x="634" y="2448"/>
                    </a:cubicBezTo>
                    <a:cubicBezTo>
                      <a:pt x="638" y="2399"/>
                      <a:pt x="653" y="2345"/>
                      <a:pt x="641" y="2299"/>
                    </a:cubicBezTo>
                    <a:cubicBezTo>
                      <a:pt x="635" y="2209"/>
                      <a:pt x="639" y="2150"/>
                      <a:pt x="634" y="2062"/>
                    </a:cubicBezTo>
                    <a:cubicBezTo>
                      <a:pt x="638" y="2007"/>
                      <a:pt x="643" y="1959"/>
                      <a:pt x="656" y="1907"/>
                    </a:cubicBezTo>
                    <a:cubicBezTo>
                      <a:pt x="643" y="1777"/>
                      <a:pt x="690" y="1607"/>
                      <a:pt x="612" y="1492"/>
                    </a:cubicBezTo>
                    <a:cubicBezTo>
                      <a:pt x="599" y="1433"/>
                      <a:pt x="587" y="1377"/>
                      <a:pt x="567" y="1322"/>
                    </a:cubicBezTo>
                    <a:cubicBezTo>
                      <a:pt x="572" y="1307"/>
                      <a:pt x="578" y="1292"/>
                      <a:pt x="582" y="1277"/>
                    </a:cubicBezTo>
                    <a:cubicBezTo>
                      <a:pt x="584" y="1267"/>
                      <a:pt x="590" y="1238"/>
                      <a:pt x="589" y="1248"/>
                    </a:cubicBezTo>
                    <a:cubicBezTo>
                      <a:pt x="578" y="1316"/>
                      <a:pt x="582" y="1302"/>
                      <a:pt x="567" y="1344"/>
                    </a:cubicBezTo>
                    <a:cubicBezTo>
                      <a:pt x="560" y="1395"/>
                      <a:pt x="559" y="1447"/>
                      <a:pt x="552" y="1499"/>
                    </a:cubicBezTo>
                    <a:cubicBezTo>
                      <a:pt x="549" y="1519"/>
                      <a:pt x="538" y="1559"/>
                      <a:pt x="538" y="1559"/>
                    </a:cubicBezTo>
                    <a:cubicBezTo>
                      <a:pt x="549" y="1643"/>
                      <a:pt x="556" y="1736"/>
                      <a:pt x="582" y="1818"/>
                    </a:cubicBezTo>
                    <a:cubicBezTo>
                      <a:pt x="587" y="1867"/>
                      <a:pt x="592" y="1916"/>
                      <a:pt x="597" y="1966"/>
                    </a:cubicBezTo>
                    <a:cubicBezTo>
                      <a:pt x="599" y="1990"/>
                      <a:pt x="604" y="2040"/>
                      <a:pt x="604" y="2040"/>
                    </a:cubicBezTo>
                    <a:cubicBezTo>
                      <a:pt x="554" y="2194"/>
                      <a:pt x="587" y="2363"/>
                      <a:pt x="612" y="2522"/>
                    </a:cubicBezTo>
                    <a:cubicBezTo>
                      <a:pt x="615" y="2569"/>
                      <a:pt x="636" y="2750"/>
                      <a:pt x="567" y="2773"/>
                    </a:cubicBezTo>
                    <a:cubicBezTo>
                      <a:pt x="482" y="2746"/>
                      <a:pt x="608" y="2785"/>
                      <a:pt x="375" y="2729"/>
                    </a:cubicBezTo>
                    <a:cubicBezTo>
                      <a:pt x="339" y="2720"/>
                      <a:pt x="305" y="2709"/>
                      <a:pt x="271" y="2699"/>
                    </a:cubicBezTo>
                    <a:cubicBezTo>
                      <a:pt x="256" y="2694"/>
                      <a:pt x="227" y="2685"/>
                      <a:pt x="227" y="2685"/>
                    </a:cubicBezTo>
                    <a:cubicBezTo>
                      <a:pt x="190" y="2628"/>
                      <a:pt x="222" y="2668"/>
                      <a:pt x="101" y="2625"/>
                    </a:cubicBezTo>
                    <a:cubicBezTo>
                      <a:pt x="91" y="2621"/>
                      <a:pt x="120" y="2630"/>
                      <a:pt x="130" y="2633"/>
                    </a:cubicBezTo>
                    <a:cubicBezTo>
                      <a:pt x="167" y="2641"/>
                      <a:pt x="150" y="2636"/>
                      <a:pt x="182" y="2648"/>
                    </a:cubicBezTo>
                    <a:cubicBezTo>
                      <a:pt x="190" y="2673"/>
                      <a:pt x="183" y="2675"/>
                      <a:pt x="197" y="2662"/>
                    </a:cubicBezTo>
                  </a:path>
                </a:pathLst>
              </a:custGeom>
              <a:grpFill/>
              <a:ln w="28575">
                <a:solidFill>
                  <a:srgbClr val="FF0217"/>
                </a:solidFill>
                <a:round/>
                <a:headEnd/>
                <a:tailEnd/>
              </a:ln>
            </p:spPr>
            <p:txBody>
              <a:bodyPr wrap="none" anchor="ctr"/>
              <a:lstStyle/>
              <a:p>
                <a:pPr>
                  <a:defRPr/>
                </a:pPr>
                <a:endParaRPr lang="zh-TW" altLang="en-US">
                  <a:solidFill>
                    <a:srgbClr val="000000"/>
                  </a:solidFill>
                  <a:ea typeface="新細明體"/>
                </a:endParaRPr>
              </a:p>
            </p:txBody>
          </p:sp>
          <p:sp>
            <p:nvSpPr>
              <p:cNvPr id="1151" name="Freeform 11"/>
              <p:cNvSpPr>
                <a:spLocks/>
              </p:cNvSpPr>
              <p:nvPr/>
            </p:nvSpPr>
            <p:spPr bwMode="auto">
              <a:xfrm>
                <a:off x="8342871" y="2103652"/>
                <a:ext cx="639619" cy="1945375"/>
              </a:xfrm>
              <a:custGeom>
                <a:avLst/>
                <a:gdLst>
                  <a:gd name="T0" fmla="*/ 2 w 660"/>
                  <a:gd name="T1" fmla="*/ 0 h 2204"/>
                  <a:gd name="T2" fmla="*/ 2 w 660"/>
                  <a:gd name="T3" fmla="*/ 0 h 2204"/>
                  <a:gd name="T4" fmla="*/ 2 w 660"/>
                  <a:gd name="T5" fmla="*/ 0 h 2204"/>
                  <a:gd name="T6" fmla="*/ 2 w 660"/>
                  <a:gd name="T7" fmla="*/ 0 h 2204"/>
                  <a:gd name="T8" fmla="*/ 1 w 660"/>
                  <a:gd name="T9" fmla="*/ 0 h 2204"/>
                  <a:gd name="T10" fmla="*/ 1 w 660"/>
                  <a:gd name="T11" fmla="*/ 0 h 2204"/>
                  <a:gd name="T12" fmla="*/ 1 w 660"/>
                  <a:gd name="T13" fmla="*/ 0 h 2204"/>
                  <a:gd name="T14" fmla="*/ 1 w 660"/>
                  <a:gd name="T15" fmla="*/ 0 h 2204"/>
                  <a:gd name="T16" fmla="*/ 1 w 660"/>
                  <a:gd name="T17" fmla="*/ 0 h 2204"/>
                  <a:gd name="T18" fmla="*/ 1 w 660"/>
                  <a:gd name="T19" fmla="*/ 0 h 2204"/>
                  <a:gd name="T20" fmla="*/ 1 w 660"/>
                  <a:gd name="T21" fmla="*/ 0 h 2204"/>
                  <a:gd name="T22" fmla="*/ 1 w 660"/>
                  <a:gd name="T23" fmla="*/ 0 h 2204"/>
                  <a:gd name="T24" fmla="*/ 1 w 660"/>
                  <a:gd name="T25" fmla="*/ 0 h 2204"/>
                  <a:gd name="T26" fmla="*/ 1 w 660"/>
                  <a:gd name="T27" fmla="*/ 0 h 2204"/>
                  <a:gd name="T28" fmla="*/ 1 w 660"/>
                  <a:gd name="T29" fmla="*/ 0 h 2204"/>
                  <a:gd name="T30" fmla="*/ 1 w 660"/>
                  <a:gd name="T31" fmla="*/ 0 h 2204"/>
                  <a:gd name="T32" fmla="*/ 1 w 660"/>
                  <a:gd name="T33" fmla="*/ 0 h 2204"/>
                  <a:gd name="T34" fmla="*/ 1 w 660"/>
                  <a:gd name="T35" fmla="*/ 0 h 2204"/>
                  <a:gd name="T36" fmla="*/ 1 w 660"/>
                  <a:gd name="T37" fmla="*/ 0 h 2204"/>
                  <a:gd name="T38" fmla="*/ 1 w 660"/>
                  <a:gd name="T39" fmla="*/ 0 h 2204"/>
                  <a:gd name="T40" fmla="*/ 1 w 660"/>
                  <a:gd name="T41" fmla="*/ 0 h 2204"/>
                  <a:gd name="T42" fmla="*/ 1 w 660"/>
                  <a:gd name="T43" fmla="*/ 0 h 2204"/>
                  <a:gd name="T44" fmla="*/ 1 w 660"/>
                  <a:gd name="T45" fmla="*/ 0 h 2204"/>
                  <a:gd name="T46" fmla="*/ 1 w 660"/>
                  <a:gd name="T47" fmla="*/ 0 h 2204"/>
                  <a:gd name="T48" fmla="*/ 1 w 660"/>
                  <a:gd name="T49" fmla="*/ 0 h 2204"/>
                  <a:gd name="T50" fmla="*/ 1 w 660"/>
                  <a:gd name="T51" fmla="*/ 0 h 2204"/>
                  <a:gd name="T52" fmla="*/ 1 w 660"/>
                  <a:gd name="T53" fmla="*/ 0 h 2204"/>
                  <a:gd name="T54" fmla="*/ 1 w 660"/>
                  <a:gd name="T55" fmla="*/ 0 h 2204"/>
                  <a:gd name="T56" fmla="*/ 1 w 660"/>
                  <a:gd name="T57" fmla="*/ 0 h 2204"/>
                  <a:gd name="T58" fmla="*/ 1 w 660"/>
                  <a:gd name="T59" fmla="*/ 0 h 2204"/>
                  <a:gd name="T60" fmla="*/ 1 w 660"/>
                  <a:gd name="T61" fmla="*/ 0 h 2204"/>
                  <a:gd name="T62" fmla="*/ 1 w 660"/>
                  <a:gd name="T63" fmla="*/ 0 h 2204"/>
                  <a:gd name="T64" fmla="*/ 1 w 660"/>
                  <a:gd name="T65" fmla="*/ 0 h 2204"/>
                  <a:gd name="T66" fmla="*/ 0 w 660"/>
                  <a:gd name="T67" fmla="*/ 0 h 2204"/>
                  <a:gd name="T68" fmla="*/ 1 w 660"/>
                  <a:gd name="T69" fmla="*/ 0 h 2204"/>
                  <a:gd name="T70" fmla="*/ 1 w 660"/>
                  <a:gd name="T71" fmla="*/ 0 h 2204"/>
                  <a:gd name="T72" fmla="*/ 1 w 660"/>
                  <a:gd name="T73" fmla="*/ 0 h 2204"/>
                  <a:gd name="T74" fmla="*/ 1 w 660"/>
                  <a:gd name="T75" fmla="*/ 0 h 2204"/>
                  <a:gd name="T76" fmla="*/ 1 w 660"/>
                  <a:gd name="T77" fmla="*/ 0 h 2204"/>
                  <a:gd name="T78" fmla="*/ 1 w 660"/>
                  <a:gd name="T79" fmla="*/ 0 h 2204"/>
                  <a:gd name="T80" fmla="*/ 1 w 660"/>
                  <a:gd name="T81" fmla="*/ 0 h 2204"/>
                  <a:gd name="T82" fmla="*/ 1 w 660"/>
                  <a:gd name="T83" fmla="*/ 0 h 2204"/>
                  <a:gd name="T84" fmla="*/ 1 w 660"/>
                  <a:gd name="T85" fmla="*/ 0 h 2204"/>
                  <a:gd name="T86" fmla="*/ 1 w 660"/>
                  <a:gd name="T87" fmla="*/ 0 h 2204"/>
                  <a:gd name="T88" fmla="*/ 1 w 660"/>
                  <a:gd name="T89" fmla="*/ 0 h 2204"/>
                  <a:gd name="T90" fmla="*/ 1 w 660"/>
                  <a:gd name="T91" fmla="*/ 0 h 2204"/>
                  <a:gd name="T92" fmla="*/ 1 w 660"/>
                  <a:gd name="T93" fmla="*/ 0 h 2204"/>
                  <a:gd name="T94" fmla="*/ 1 w 660"/>
                  <a:gd name="T95" fmla="*/ 0 h 22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60"/>
                  <a:gd name="T145" fmla="*/ 0 h 2204"/>
                  <a:gd name="T146" fmla="*/ 660 w 660"/>
                  <a:gd name="T147" fmla="*/ 2204 h 22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60" h="2204">
                    <a:moveTo>
                      <a:pt x="637" y="2074"/>
                    </a:moveTo>
                    <a:cubicBezTo>
                      <a:pt x="638" y="2038"/>
                      <a:pt x="660" y="1894"/>
                      <a:pt x="644" y="1844"/>
                    </a:cubicBezTo>
                    <a:cubicBezTo>
                      <a:pt x="640" y="1832"/>
                      <a:pt x="609" y="1824"/>
                      <a:pt x="600" y="1822"/>
                    </a:cubicBezTo>
                    <a:cubicBezTo>
                      <a:pt x="581" y="1872"/>
                      <a:pt x="600" y="1932"/>
                      <a:pt x="607" y="1985"/>
                    </a:cubicBezTo>
                    <a:cubicBezTo>
                      <a:pt x="599" y="2053"/>
                      <a:pt x="601" y="2130"/>
                      <a:pt x="526" y="2155"/>
                    </a:cubicBezTo>
                    <a:cubicBezTo>
                      <a:pt x="464" y="2153"/>
                      <a:pt x="280" y="2204"/>
                      <a:pt x="222" y="2118"/>
                    </a:cubicBezTo>
                    <a:cubicBezTo>
                      <a:pt x="186" y="2005"/>
                      <a:pt x="213" y="1880"/>
                      <a:pt x="200" y="1762"/>
                    </a:cubicBezTo>
                    <a:cubicBezTo>
                      <a:pt x="202" y="1717"/>
                      <a:pt x="201" y="1673"/>
                      <a:pt x="207" y="1629"/>
                    </a:cubicBezTo>
                    <a:cubicBezTo>
                      <a:pt x="209" y="1611"/>
                      <a:pt x="222" y="1577"/>
                      <a:pt x="222" y="1577"/>
                    </a:cubicBezTo>
                    <a:cubicBezTo>
                      <a:pt x="224" y="1508"/>
                      <a:pt x="230" y="1439"/>
                      <a:pt x="230" y="1370"/>
                    </a:cubicBezTo>
                    <a:cubicBezTo>
                      <a:pt x="230" y="1317"/>
                      <a:pt x="222" y="1266"/>
                      <a:pt x="222" y="1214"/>
                    </a:cubicBezTo>
                    <a:cubicBezTo>
                      <a:pt x="222" y="1161"/>
                      <a:pt x="237" y="1153"/>
                      <a:pt x="252" y="1111"/>
                    </a:cubicBezTo>
                    <a:cubicBezTo>
                      <a:pt x="267" y="1063"/>
                      <a:pt x="273" y="1012"/>
                      <a:pt x="281" y="963"/>
                    </a:cubicBezTo>
                    <a:cubicBezTo>
                      <a:pt x="290" y="789"/>
                      <a:pt x="292" y="851"/>
                      <a:pt x="281" y="674"/>
                    </a:cubicBezTo>
                    <a:cubicBezTo>
                      <a:pt x="279" y="646"/>
                      <a:pt x="277" y="619"/>
                      <a:pt x="274" y="592"/>
                    </a:cubicBezTo>
                    <a:cubicBezTo>
                      <a:pt x="270" y="565"/>
                      <a:pt x="252" y="538"/>
                      <a:pt x="252" y="511"/>
                    </a:cubicBezTo>
                    <a:cubicBezTo>
                      <a:pt x="252" y="503"/>
                      <a:pt x="256" y="525"/>
                      <a:pt x="259" y="533"/>
                    </a:cubicBezTo>
                    <a:cubicBezTo>
                      <a:pt x="246" y="609"/>
                      <a:pt x="258" y="685"/>
                      <a:pt x="252" y="763"/>
                    </a:cubicBezTo>
                    <a:cubicBezTo>
                      <a:pt x="262" y="848"/>
                      <a:pt x="264" y="948"/>
                      <a:pt x="215" y="1022"/>
                    </a:cubicBezTo>
                    <a:cubicBezTo>
                      <a:pt x="210" y="1112"/>
                      <a:pt x="213" y="1171"/>
                      <a:pt x="192" y="1251"/>
                    </a:cubicBezTo>
                    <a:cubicBezTo>
                      <a:pt x="182" y="1329"/>
                      <a:pt x="171" y="1397"/>
                      <a:pt x="155" y="1474"/>
                    </a:cubicBezTo>
                    <a:cubicBezTo>
                      <a:pt x="152" y="1516"/>
                      <a:pt x="132" y="1611"/>
                      <a:pt x="148" y="1659"/>
                    </a:cubicBezTo>
                    <a:cubicBezTo>
                      <a:pt x="131" y="1711"/>
                      <a:pt x="152" y="1824"/>
                      <a:pt x="185" y="1874"/>
                    </a:cubicBezTo>
                    <a:cubicBezTo>
                      <a:pt x="193" y="1900"/>
                      <a:pt x="202" y="1923"/>
                      <a:pt x="215" y="1948"/>
                    </a:cubicBezTo>
                    <a:cubicBezTo>
                      <a:pt x="212" y="1955"/>
                      <a:pt x="214" y="1968"/>
                      <a:pt x="207" y="1970"/>
                    </a:cubicBezTo>
                    <a:cubicBezTo>
                      <a:pt x="198" y="1972"/>
                      <a:pt x="190" y="1947"/>
                      <a:pt x="185" y="1955"/>
                    </a:cubicBezTo>
                    <a:cubicBezTo>
                      <a:pt x="183" y="1956"/>
                      <a:pt x="199" y="2027"/>
                      <a:pt x="200" y="2029"/>
                    </a:cubicBezTo>
                    <a:cubicBezTo>
                      <a:pt x="197" y="2053"/>
                      <a:pt x="210" y="2086"/>
                      <a:pt x="192" y="2103"/>
                    </a:cubicBezTo>
                    <a:cubicBezTo>
                      <a:pt x="178" y="2114"/>
                      <a:pt x="162" y="2083"/>
                      <a:pt x="148" y="2074"/>
                    </a:cubicBezTo>
                    <a:cubicBezTo>
                      <a:pt x="140" y="2069"/>
                      <a:pt x="126" y="2059"/>
                      <a:pt x="126" y="2059"/>
                    </a:cubicBezTo>
                    <a:cubicBezTo>
                      <a:pt x="114" y="2027"/>
                      <a:pt x="105" y="2008"/>
                      <a:pt x="81" y="1985"/>
                    </a:cubicBezTo>
                    <a:cubicBezTo>
                      <a:pt x="66" y="1937"/>
                      <a:pt x="83" y="1987"/>
                      <a:pt x="52" y="1925"/>
                    </a:cubicBezTo>
                    <a:cubicBezTo>
                      <a:pt x="39" y="1899"/>
                      <a:pt x="38" y="1870"/>
                      <a:pt x="30" y="1844"/>
                    </a:cubicBezTo>
                    <a:cubicBezTo>
                      <a:pt x="21" y="1689"/>
                      <a:pt x="35" y="1527"/>
                      <a:pt x="0" y="1377"/>
                    </a:cubicBezTo>
                    <a:cubicBezTo>
                      <a:pt x="24" y="1315"/>
                      <a:pt x="29" y="1327"/>
                      <a:pt x="37" y="1251"/>
                    </a:cubicBezTo>
                    <a:cubicBezTo>
                      <a:pt x="26" y="1107"/>
                      <a:pt x="14" y="965"/>
                      <a:pt x="7" y="822"/>
                    </a:cubicBezTo>
                    <a:cubicBezTo>
                      <a:pt x="18" y="732"/>
                      <a:pt x="34" y="644"/>
                      <a:pt x="44" y="555"/>
                    </a:cubicBezTo>
                    <a:cubicBezTo>
                      <a:pt x="25" y="476"/>
                      <a:pt x="48" y="588"/>
                      <a:pt x="44" y="481"/>
                    </a:cubicBezTo>
                    <a:cubicBezTo>
                      <a:pt x="39" y="368"/>
                      <a:pt x="43" y="384"/>
                      <a:pt x="22" y="326"/>
                    </a:cubicBezTo>
                    <a:cubicBezTo>
                      <a:pt x="36" y="243"/>
                      <a:pt x="14" y="289"/>
                      <a:pt x="52" y="296"/>
                    </a:cubicBezTo>
                    <a:cubicBezTo>
                      <a:pt x="59" y="297"/>
                      <a:pt x="66" y="291"/>
                      <a:pt x="74" y="289"/>
                    </a:cubicBezTo>
                    <a:cubicBezTo>
                      <a:pt x="86" y="269"/>
                      <a:pt x="93" y="236"/>
                      <a:pt x="111" y="222"/>
                    </a:cubicBezTo>
                    <a:cubicBezTo>
                      <a:pt x="218" y="132"/>
                      <a:pt x="210" y="154"/>
                      <a:pt x="370" y="148"/>
                    </a:cubicBezTo>
                    <a:cubicBezTo>
                      <a:pt x="399" y="137"/>
                      <a:pt x="429" y="128"/>
                      <a:pt x="459" y="118"/>
                    </a:cubicBezTo>
                    <a:cubicBezTo>
                      <a:pt x="466" y="110"/>
                      <a:pt x="472" y="102"/>
                      <a:pt x="481" y="96"/>
                    </a:cubicBezTo>
                    <a:cubicBezTo>
                      <a:pt x="495" y="84"/>
                      <a:pt x="526" y="66"/>
                      <a:pt x="526" y="66"/>
                    </a:cubicBezTo>
                    <a:cubicBezTo>
                      <a:pt x="531" y="58"/>
                      <a:pt x="540" y="52"/>
                      <a:pt x="541" y="44"/>
                    </a:cubicBezTo>
                    <a:cubicBezTo>
                      <a:pt x="542" y="29"/>
                      <a:pt x="533" y="0"/>
                      <a:pt x="533" y="0"/>
                    </a:cubicBezTo>
                  </a:path>
                </a:pathLst>
              </a:custGeom>
              <a:grpFill/>
              <a:ln w="28575">
                <a:solidFill>
                  <a:srgbClr val="FF0217"/>
                </a:solidFill>
                <a:round/>
                <a:headEnd/>
                <a:tailEnd/>
              </a:ln>
            </p:spPr>
            <p:txBody>
              <a:bodyPr wrap="none" anchor="ctr"/>
              <a:lstStyle/>
              <a:p>
                <a:pPr>
                  <a:defRPr/>
                </a:pPr>
                <a:endParaRPr lang="zh-TW" altLang="en-US">
                  <a:solidFill>
                    <a:srgbClr val="000000"/>
                  </a:solidFill>
                  <a:ea typeface="新細明體"/>
                </a:endParaRPr>
              </a:p>
            </p:txBody>
          </p:sp>
          <p:sp>
            <p:nvSpPr>
              <p:cNvPr id="1153" name="Text Box 17"/>
              <p:cNvSpPr txBox="1">
                <a:spLocks noChangeArrowheads="1"/>
              </p:cNvSpPr>
              <p:nvPr/>
            </p:nvSpPr>
            <p:spPr bwMode="auto">
              <a:xfrm>
                <a:off x="8538475" y="2246625"/>
                <a:ext cx="142333" cy="543767"/>
              </a:xfrm>
              <a:prstGeom prst="rect">
                <a:avLst/>
              </a:prstGeom>
              <a:grpFill/>
              <a:ln w="28575">
                <a:noFill/>
                <a:miter lim="800000"/>
                <a:headEnd/>
                <a:tailEnd/>
              </a:ln>
            </p:spPr>
            <p:txBody>
              <a:bodyPr wrap="none">
                <a:spAutoFit/>
              </a:bodyPr>
              <a:lstStyle/>
              <a:p>
                <a:pPr>
                  <a:defRPr/>
                </a:pPr>
                <a:endParaRPr lang="zh-TW" altLang="zh-TW" sz="4000">
                  <a:solidFill>
                    <a:srgbClr val="FF0217"/>
                  </a:solidFill>
                  <a:ea typeface="新細明體"/>
                </a:endParaRPr>
              </a:p>
            </p:txBody>
          </p:sp>
        </p:grpSp>
        <p:sp>
          <p:nvSpPr>
            <p:cNvPr id="927" name="向右箭號 926"/>
            <p:cNvSpPr/>
            <p:nvPr/>
          </p:nvSpPr>
          <p:spPr bwMode="auto">
            <a:xfrm rot="5400000">
              <a:off x="5603333" y="2808435"/>
              <a:ext cx="451076" cy="355501"/>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endParaRPr>
            </a:p>
          </p:txBody>
        </p:sp>
        <p:grpSp>
          <p:nvGrpSpPr>
            <p:cNvPr id="94192" name="Group 2"/>
            <p:cNvGrpSpPr>
              <a:grpSpLocks/>
            </p:cNvGrpSpPr>
            <p:nvPr/>
          </p:nvGrpSpPr>
          <p:grpSpPr bwMode="auto">
            <a:xfrm flipH="1">
              <a:off x="4749800" y="3472261"/>
              <a:ext cx="1422400" cy="658889"/>
              <a:chOff x="2526" y="2550"/>
              <a:chExt cx="1146" cy="394"/>
            </a:xfrm>
          </p:grpSpPr>
          <p:sp>
            <p:nvSpPr>
              <p:cNvPr id="94193" name="Freeform 3"/>
              <p:cNvSpPr>
                <a:spLocks/>
              </p:cNvSpPr>
              <p:nvPr/>
            </p:nvSpPr>
            <p:spPr bwMode="auto">
              <a:xfrm>
                <a:off x="2606" y="2550"/>
                <a:ext cx="1066" cy="378"/>
              </a:xfrm>
              <a:custGeom>
                <a:avLst/>
                <a:gdLst>
                  <a:gd name="T0" fmla="*/ 0 w 1066"/>
                  <a:gd name="T1" fmla="*/ 128 h 378"/>
                  <a:gd name="T2" fmla="*/ 0 w 1066"/>
                  <a:gd name="T3" fmla="*/ 92 h 378"/>
                  <a:gd name="T4" fmla="*/ 16 w 1066"/>
                  <a:gd name="T5" fmla="*/ 72 h 378"/>
                  <a:gd name="T6" fmla="*/ 36 w 1066"/>
                  <a:gd name="T7" fmla="*/ 56 h 378"/>
                  <a:gd name="T8" fmla="*/ 72 w 1066"/>
                  <a:gd name="T9" fmla="*/ 52 h 378"/>
                  <a:gd name="T10" fmla="*/ 98 w 1066"/>
                  <a:gd name="T11" fmla="*/ 62 h 378"/>
                  <a:gd name="T12" fmla="*/ 112 w 1066"/>
                  <a:gd name="T13" fmla="*/ 82 h 378"/>
                  <a:gd name="T14" fmla="*/ 128 w 1066"/>
                  <a:gd name="T15" fmla="*/ 92 h 378"/>
                  <a:gd name="T16" fmla="*/ 158 w 1066"/>
                  <a:gd name="T17" fmla="*/ 78 h 378"/>
                  <a:gd name="T18" fmla="*/ 184 w 1066"/>
                  <a:gd name="T19" fmla="*/ 66 h 378"/>
                  <a:gd name="T20" fmla="*/ 210 w 1066"/>
                  <a:gd name="T21" fmla="*/ 56 h 378"/>
                  <a:gd name="T22" fmla="*/ 236 w 1066"/>
                  <a:gd name="T23" fmla="*/ 46 h 378"/>
                  <a:gd name="T24" fmla="*/ 266 w 1066"/>
                  <a:gd name="T25" fmla="*/ 36 h 378"/>
                  <a:gd name="T26" fmla="*/ 292 w 1066"/>
                  <a:gd name="T27" fmla="*/ 26 h 378"/>
                  <a:gd name="T28" fmla="*/ 322 w 1066"/>
                  <a:gd name="T29" fmla="*/ 16 h 378"/>
                  <a:gd name="T30" fmla="*/ 352 w 1066"/>
                  <a:gd name="T31" fmla="*/ 6 h 378"/>
                  <a:gd name="T32" fmla="*/ 388 w 1066"/>
                  <a:gd name="T33" fmla="*/ 0 h 378"/>
                  <a:gd name="T34" fmla="*/ 430 w 1066"/>
                  <a:gd name="T35" fmla="*/ 0 h 378"/>
                  <a:gd name="T36" fmla="*/ 464 w 1066"/>
                  <a:gd name="T37" fmla="*/ 0 h 378"/>
                  <a:gd name="T38" fmla="*/ 496 w 1066"/>
                  <a:gd name="T39" fmla="*/ 10 h 378"/>
                  <a:gd name="T40" fmla="*/ 520 w 1066"/>
                  <a:gd name="T41" fmla="*/ 26 h 378"/>
                  <a:gd name="T42" fmla="*/ 552 w 1066"/>
                  <a:gd name="T43" fmla="*/ 36 h 378"/>
                  <a:gd name="T44" fmla="*/ 578 w 1066"/>
                  <a:gd name="T45" fmla="*/ 52 h 378"/>
                  <a:gd name="T46" fmla="*/ 598 w 1066"/>
                  <a:gd name="T47" fmla="*/ 72 h 378"/>
                  <a:gd name="T48" fmla="*/ 618 w 1066"/>
                  <a:gd name="T49" fmla="*/ 92 h 378"/>
                  <a:gd name="T50" fmla="*/ 634 w 1066"/>
                  <a:gd name="T51" fmla="*/ 122 h 378"/>
                  <a:gd name="T52" fmla="*/ 648 w 1066"/>
                  <a:gd name="T53" fmla="*/ 144 h 378"/>
                  <a:gd name="T54" fmla="*/ 658 w 1066"/>
                  <a:gd name="T55" fmla="*/ 180 h 378"/>
                  <a:gd name="T56" fmla="*/ 664 w 1066"/>
                  <a:gd name="T57" fmla="*/ 220 h 378"/>
                  <a:gd name="T58" fmla="*/ 668 w 1066"/>
                  <a:gd name="T59" fmla="*/ 250 h 378"/>
                  <a:gd name="T60" fmla="*/ 668 w 1066"/>
                  <a:gd name="T61" fmla="*/ 286 h 378"/>
                  <a:gd name="T62" fmla="*/ 694 w 1066"/>
                  <a:gd name="T63" fmla="*/ 286 h 378"/>
                  <a:gd name="T64" fmla="*/ 724 w 1066"/>
                  <a:gd name="T65" fmla="*/ 292 h 378"/>
                  <a:gd name="T66" fmla="*/ 756 w 1066"/>
                  <a:gd name="T67" fmla="*/ 286 h 378"/>
                  <a:gd name="T68" fmla="*/ 792 w 1066"/>
                  <a:gd name="T69" fmla="*/ 286 h 378"/>
                  <a:gd name="T70" fmla="*/ 826 w 1066"/>
                  <a:gd name="T71" fmla="*/ 286 h 378"/>
                  <a:gd name="T72" fmla="*/ 862 w 1066"/>
                  <a:gd name="T73" fmla="*/ 282 h 378"/>
                  <a:gd name="T74" fmla="*/ 898 w 1066"/>
                  <a:gd name="T75" fmla="*/ 286 h 378"/>
                  <a:gd name="T76" fmla="*/ 954 w 1066"/>
                  <a:gd name="T77" fmla="*/ 292 h 378"/>
                  <a:gd name="T78" fmla="*/ 986 w 1066"/>
                  <a:gd name="T79" fmla="*/ 296 h 378"/>
                  <a:gd name="T80" fmla="*/ 1020 w 1066"/>
                  <a:gd name="T81" fmla="*/ 302 h 378"/>
                  <a:gd name="T82" fmla="*/ 1056 w 1066"/>
                  <a:gd name="T83" fmla="*/ 312 h 378"/>
                  <a:gd name="T84" fmla="*/ 1062 w 1066"/>
                  <a:gd name="T85" fmla="*/ 338 h 378"/>
                  <a:gd name="T86" fmla="*/ 1026 w 1066"/>
                  <a:gd name="T87" fmla="*/ 342 h 378"/>
                  <a:gd name="T88" fmla="*/ 996 w 1066"/>
                  <a:gd name="T89" fmla="*/ 338 h 378"/>
                  <a:gd name="T90" fmla="*/ 960 w 1066"/>
                  <a:gd name="T91" fmla="*/ 332 h 378"/>
                  <a:gd name="T92" fmla="*/ 918 w 1066"/>
                  <a:gd name="T93" fmla="*/ 332 h 378"/>
                  <a:gd name="T94" fmla="*/ 884 w 1066"/>
                  <a:gd name="T95" fmla="*/ 326 h 378"/>
                  <a:gd name="T96" fmla="*/ 848 w 1066"/>
                  <a:gd name="T97" fmla="*/ 322 h 378"/>
                  <a:gd name="T98" fmla="*/ 812 w 1066"/>
                  <a:gd name="T99" fmla="*/ 322 h 378"/>
                  <a:gd name="T100" fmla="*/ 786 w 1066"/>
                  <a:gd name="T101" fmla="*/ 332 h 378"/>
                  <a:gd name="T102" fmla="*/ 746 w 1066"/>
                  <a:gd name="T103" fmla="*/ 342 h 378"/>
                  <a:gd name="T104" fmla="*/ 710 w 1066"/>
                  <a:gd name="T105" fmla="*/ 348 h 378"/>
                  <a:gd name="T106" fmla="*/ 674 w 1066"/>
                  <a:gd name="T107" fmla="*/ 348 h 378"/>
                  <a:gd name="T108" fmla="*/ 644 w 1066"/>
                  <a:gd name="T109" fmla="*/ 342 h 378"/>
                  <a:gd name="T110" fmla="*/ 572 w 1066"/>
                  <a:gd name="T111" fmla="*/ 352 h 378"/>
                  <a:gd name="T112" fmla="*/ 552 w 1066"/>
                  <a:gd name="T113" fmla="*/ 368 h 37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66"/>
                  <a:gd name="T172" fmla="*/ 0 h 378"/>
                  <a:gd name="T173" fmla="*/ 1066 w 1066"/>
                  <a:gd name="T174" fmla="*/ 378 h 37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66" h="378">
                    <a:moveTo>
                      <a:pt x="10" y="148"/>
                    </a:moveTo>
                    <a:lnTo>
                      <a:pt x="10" y="144"/>
                    </a:lnTo>
                    <a:lnTo>
                      <a:pt x="6" y="144"/>
                    </a:lnTo>
                    <a:lnTo>
                      <a:pt x="6" y="138"/>
                    </a:lnTo>
                    <a:lnTo>
                      <a:pt x="6" y="134"/>
                    </a:lnTo>
                    <a:lnTo>
                      <a:pt x="0" y="134"/>
                    </a:lnTo>
                    <a:lnTo>
                      <a:pt x="0" y="128"/>
                    </a:lnTo>
                    <a:lnTo>
                      <a:pt x="0" y="122"/>
                    </a:lnTo>
                    <a:lnTo>
                      <a:pt x="0" y="118"/>
                    </a:lnTo>
                    <a:lnTo>
                      <a:pt x="0" y="112"/>
                    </a:lnTo>
                    <a:lnTo>
                      <a:pt x="0" y="108"/>
                    </a:lnTo>
                    <a:lnTo>
                      <a:pt x="0" y="102"/>
                    </a:lnTo>
                    <a:lnTo>
                      <a:pt x="0" y="98"/>
                    </a:lnTo>
                    <a:lnTo>
                      <a:pt x="0" y="92"/>
                    </a:lnTo>
                    <a:lnTo>
                      <a:pt x="6" y="92"/>
                    </a:lnTo>
                    <a:lnTo>
                      <a:pt x="6" y="88"/>
                    </a:lnTo>
                    <a:lnTo>
                      <a:pt x="10" y="88"/>
                    </a:lnTo>
                    <a:lnTo>
                      <a:pt x="10" y="82"/>
                    </a:lnTo>
                    <a:lnTo>
                      <a:pt x="10" y="78"/>
                    </a:lnTo>
                    <a:lnTo>
                      <a:pt x="16" y="78"/>
                    </a:lnTo>
                    <a:lnTo>
                      <a:pt x="16" y="72"/>
                    </a:lnTo>
                    <a:lnTo>
                      <a:pt x="22" y="72"/>
                    </a:lnTo>
                    <a:lnTo>
                      <a:pt x="22" y="66"/>
                    </a:lnTo>
                    <a:lnTo>
                      <a:pt x="26" y="66"/>
                    </a:lnTo>
                    <a:lnTo>
                      <a:pt x="26" y="62"/>
                    </a:lnTo>
                    <a:lnTo>
                      <a:pt x="32" y="62"/>
                    </a:lnTo>
                    <a:lnTo>
                      <a:pt x="32" y="56"/>
                    </a:lnTo>
                    <a:lnTo>
                      <a:pt x="36" y="56"/>
                    </a:lnTo>
                    <a:lnTo>
                      <a:pt x="42" y="56"/>
                    </a:lnTo>
                    <a:lnTo>
                      <a:pt x="46" y="52"/>
                    </a:lnTo>
                    <a:lnTo>
                      <a:pt x="52" y="52"/>
                    </a:lnTo>
                    <a:lnTo>
                      <a:pt x="56" y="52"/>
                    </a:lnTo>
                    <a:lnTo>
                      <a:pt x="62" y="52"/>
                    </a:lnTo>
                    <a:lnTo>
                      <a:pt x="68" y="52"/>
                    </a:lnTo>
                    <a:lnTo>
                      <a:pt x="72" y="52"/>
                    </a:lnTo>
                    <a:lnTo>
                      <a:pt x="78" y="52"/>
                    </a:lnTo>
                    <a:lnTo>
                      <a:pt x="82" y="52"/>
                    </a:lnTo>
                    <a:lnTo>
                      <a:pt x="88" y="52"/>
                    </a:lnTo>
                    <a:lnTo>
                      <a:pt x="88" y="56"/>
                    </a:lnTo>
                    <a:lnTo>
                      <a:pt x="92" y="56"/>
                    </a:lnTo>
                    <a:lnTo>
                      <a:pt x="98" y="56"/>
                    </a:lnTo>
                    <a:lnTo>
                      <a:pt x="98" y="62"/>
                    </a:lnTo>
                    <a:lnTo>
                      <a:pt x="102" y="62"/>
                    </a:lnTo>
                    <a:lnTo>
                      <a:pt x="102" y="66"/>
                    </a:lnTo>
                    <a:lnTo>
                      <a:pt x="108" y="66"/>
                    </a:lnTo>
                    <a:lnTo>
                      <a:pt x="108" y="72"/>
                    </a:lnTo>
                    <a:lnTo>
                      <a:pt x="108" y="78"/>
                    </a:lnTo>
                    <a:lnTo>
                      <a:pt x="112" y="78"/>
                    </a:lnTo>
                    <a:lnTo>
                      <a:pt x="112" y="82"/>
                    </a:lnTo>
                    <a:lnTo>
                      <a:pt x="118" y="82"/>
                    </a:lnTo>
                    <a:lnTo>
                      <a:pt x="118" y="88"/>
                    </a:lnTo>
                    <a:lnTo>
                      <a:pt x="118" y="92"/>
                    </a:lnTo>
                    <a:lnTo>
                      <a:pt x="118" y="98"/>
                    </a:lnTo>
                    <a:lnTo>
                      <a:pt x="124" y="98"/>
                    </a:lnTo>
                    <a:lnTo>
                      <a:pt x="128" y="98"/>
                    </a:lnTo>
                    <a:lnTo>
                      <a:pt x="128" y="92"/>
                    </a:lnTo>
                    <a:lnTo>
                      <a:pt x="134" y="92"/>
                    </a:lnTo>
                    <a:lnTo>
                      <a:pt x="138" y="88"/>
                    </a:lnTo>
                    <a:lnTo>
                      <a:pt x="144" y="88"/>
                    </a:lnTo>
                    <a:lnTo>
                      <a:pt x="148" y="88"/>
                    </a:lnTo>
                    <a:lnTo>
                      <a:pt x="148" y="82"/>
                    </a:lnTo>
                    <a:lnTo>
                      <a:pt x="154" y="82"/>
                    </a:lnTo>
                    <a:lnTo>
                      <a:pt x="158" y="78"/>
                    </a:lnTo>
                    <a:lnTo>
                      <a:pt x="164" y="78"/>
                    </a:lnTo>
                    <a:lnTo>
                      <a:pt x="170" y="78"/>
                    </a:lnTo>
                    <a:lnTo>
                      <a:pt x="170" y="72"/>
                    </a:lnTo>
                    <a:lnTo>
                      <a:pt x="174" y="72"/>
                    </a:lnTo>
                    <a:lnTo>
                      <a:pt x="180" y="72"/>
                    </a:lnTo>
                    <a:lnTo>
                      <a:pt x="180" y="66"/>
                    </a:lnTo>
                    <a:lnTo>
                      <a:pt x="184" y="66"/>
                    </a:lnTo>
                    <a:lnTo>
                      <a:pt x="190" y="66"/>
                    </a:lnTo>
                    <a:lnTo>
                      <a:pt x="190" y="62"/>
                    </a:lnTo>
                    <a:lnTo>
                      <a:pt x="194" y="62"/>
                    </a:lnTo>
                    <a:lnTo>
                      <a:pt x="200" y="62"/>
                    </a:lnTo>
                    <a:lnTo>
                      <a:pt x="204" y="62"/>
                    </a:lnTo>
                    <a:lnTo>
                      <a:pt x="204" y="56"/>
                    </a:lnTo>
                    <a:lnTo>
                      <a:pt x="210" y="56"/>
                    </a:lnTo>
                    <a:lnTo>
                      <a:pt x="214" y="56"/>
                    </a:lnTo>
                    <a:lnTo>
                      <a:pt x="214" y="52"/>
                    </a:lnTo>
                    <a:lnTo>
                      <a:pt x="220" y="52"/>
                    </a:lnTo>
                    <a:lnTo>
                      <a:pt x="226" y="52"/>
                    </a:lnTo>
                    <a:lnTo>
                      <a:pt x="230" y="52"/>
                    </a:lnTo>
                    <a:lnTo>
                      <a:pt x="230" y="46"/>
                    </a:lnTo>
                    <a:lnTo>
                      <a:pt x="236" y="46"/>
                    </a:lnTo>
                    <a:lnTo>
                      <a:pt x="240" y="46"/>
                    </a:lnTo>
                    <a:lnTo>
                      <a:pt x="246" y="46"/>
                    </a:lnTo>
                    <a:lnTo>
                      <a:pt x="250" y="42"/>
                    </a:lnTo>
                    <a:lnTo>
                      <a:pt x="256" y="42"/>
                    </a:lnTo>
                    <a:lnTo>
                      <a:pt x="256" y="36"/>
                    </a:lnTo>
                    <a:lnTo>
                      <a:pt x="260" y="36"/>
                    </a:lnTo>
                    <a:lnTo>
                      <a:pt x="266" y="36"/>
                    </a:lnTo>
                    <a:lnTo>
                      <a:pt x="266" y="32"/>
                    </a:lnTo>
                    <a:lnTo>
                      <a:pt x="272" y="32"/>
                    </a:lnTo>
                    <a:lnTo>
                      <a:pt x="276" y="32"/>
                    </a:lnTo>
                    <a:lnTo>
                      <a:pt x="276" y="26"/>
                    </a:lnTo>
                    <a:lnTo>
                      <a:pt x="282" y="26"/>
                    </a:lnTo>
                    <a:lnTo>
                      <a:pt x="286" y="26"/>
                    </a:lnTo>
                    <a:lnTo>
                      <a:pt x="292" y="26"/>
                    </a:lnTo>
                    <a:lnTo>
                      <a:pt x="296" y="26"/>
                    </a:lnTo>
                    <a:lnTo>
                      <a:pt x="302" y="20"/>
                    </a:lnTo>
                    <a:lnTo>
                      <a:pt x="306" y="20"/>
                    </a:lnTo>
                    <a:lnTo>
                      <a:pt x="306" y="16"/>
                    </a:lnTo>
                    <a:lnTo>
                      <a:pt x="312" y="16"/>
                    </a:lnTo>
                    <a:lnTo>
                      <a:pt x="316" y="16"/>
                    </a:lnTo>
                    <a:lnTo>
                      <a:pt x="322" y="16"/>
                    </a:lnTo>
                    <a:lnTo>
                      <a:pt x="322" y="10"/>
                    </a:lnTo>
                    <a:lnTo>
                      <a:pt x="328" y="10"/>
                    </a:lnTo>
                    <a:lnTo>
                      <a:pt x="332" y="10"/>
                    </a:lnTo>
                    <a:lnTo>
                      <a:pt x="338" y="10"/>
                    </a:lnTo>
                    <a:lnTo>
                      <a:pt x="342" y="10"/>
                    </a:lnTo>
                    <a:lnTo>
                      <a:pt x="348" y="6"/>
                    </a:lnTo>
                    <a:lnTo>
                      <a:pt x="352" y="6"/>
                    </a:lnTo>
                    <a:lnTo>
                      <a:pt x="358" y="0"/>
                    </a:lnTo>
                    <a:lnTo>
                      <a:pt x="362" y="0"/>
                    </a:lnTo>
                    <a:lnTo>
                      <a:pt x="368" y="0"/>
                    </a:lnTo>
                    <a:lnTo>
                      <a:pt x="374" y="0"/>
                    </a:lnTo>
                    <a:lnTo>
                      <a:pt x="378" y="0"/>
                    </a:lnTo>
                    <a:lnTo>
                      <a:pt x="384" y="0"/>
                    </a:lnTo>
                    <a:lnTo>
                      <a:pt x="388" y="0"/>
                    </a:lnTo>
                    <a:lnTo>
                      <a:pt x="394" y="0"/>
                    </a:lnTo>
                    <a:lnTo>
                      <a:pt x="398" y="0"/>
                    </a:lnTo>
                    <a:lnTo>
                      <a:pt x="404" y="0"/>
                    </a:lnTo>
                    <a:lnTo>
                      <a:pt x="408" y="0"/>
                    </a:lnTo>
                    <a:lnTo>
                      <a:pt x="414" y="0"/>
                    </a:lnTo>
                    <a:lnTo>
                      <a:pt x="418" y="0"/>
                    </a:lnTo>
                    <a:lnTo>
                      <a:pt x="430" y="0"/>
                    </a:lnTo>
                    <a:lnTo>
                      <a:pt x="434" y="0"/>
                    </a:lnTo>
                    <a:lnTo>
                      <a:pt x="440" y="0"/>
                    </a:lnTo>
                    <a:lnTo>
                      <a:pt x="444" y="0"/>
                    </a:lnTo>
                    <a:lnTo>
                      <a:pt x="450" y="0"/>
                    </a:lnTo>
                    <a:lnTo>
                      <a:pt x="454" y="0"/>
                    </a:lnTo>
                    <a:lnTo>
                      <a:pt x="460" y="0"/>
                    </a:lnTo>
                    <a:lnTo>
                      <a:pt x="464" y="0"/>
                    </a:lnTo>
                    <a:lnTo>
                      <a:pt x="470" y="0"/>
                    </a:lnTo>
                    <a:lnTo>
                      <a:pt x="470" y="6"/>
                    </a:lnTo>
                    <a:lnTo>
                      <a:pt x="476" y="6"/>
                    </a:lnTo>
                    <a:lnTo>
                      <a:pt x="480" y="10"/>
                    </a:lnTo>
                    <a:lnTo>
                      <a:pt x="486" y="10"/>
                    </a:lnTo>
                    <a:lnTo>
                      <a:pt x="490" y="10"/>
                    </a:lnTo>
                    <a:lnTo>
                      <a:pt x="496" y="10"/>
                    </a:lnTo>
                    <a:lnTo>
                      <a:pt x="500" y="10"/>
                    </a:lnTo>
                    <a:lnTo>
                      <a:pt x="500" y="16"/>
                    </a:lnTo>
                    <a:lnTo>
                      <a:pt x="506" y="16"/>
                    </a:lnTo>
                    <a:lnTo>
                      <a:pt x="510" y="16"/>
                    </a:lnTo>
                    <a:lnTo>
                      <a:pt x="510" y="20"/>
                    </a:lnTo>
                    <a:lnTo>
                      <a:pt x="516" y="20"/>
                    </a:lnTo>
                    <a:lnTo>
                      <a:pt x="520" y="26"/>
                    </a:lnTo>
                    <a:lnTo>
                      <a:pt x="526" y="26"/>
                    </a:lnTo>
                    <a:lnTo>
                      <a:pt x="532" y="26"/>
                    </a:lnTo>
                    <a:lnTo>
                      <a:pt x="536" y="32"/>
                    </a:lnTo>
                    <a:lnTo>
                      <a:pt x="542" y="32"/>
                    </a:lnTo>
                    <a:lnTo>
                      <a:pt x="546" y="32"/>
                    </a:lnTo>
                    <a:lnTo>
                      <a:pt x="546" y="36"/>
                    </a:lnTo>
                    <a:lnTo>
                      <a:pt x="552" y="36"/>
                    </a:lnTo>
                    <a:lnTo>
                      <a:pt x="556" y="36"/>
                    </a:lnTo>
                    <a:lnTo>
                      <a:pt x="562" y="42"/>
                    </a:lnTo>
                    <a:lnTo>
                      <a:pt x="566" y="42"/>
                    </a:lnTo>
                    <a:lnTo>
                      <a:pt x="566" y="46"/>
                    </a:lnTo>
                    <a:lnTo>
                      <a:pt x="572" y="46"/>
                    </a:lnTo>
                    <a:lnTo>
                      <a:pt x="572" y="52"/>
                    </a:lnTo>
                    <a:lnTo>
                      <a:pt x="578" y="52"/>
                    </a:lnTo>
                    <a:lnTo>
                      <a:pt x="578" y="56"/>
                    </a:lnTo>
                    <a:lnTo>
                      <a:pt x="582" y="56"/>
                    </a:lnTo>
                    <a:lnTo>
                      <a:pt x="588" y="62"/>
                    </a:lnTo>
                    <a:lnTo>
                      <a:pt x="588" y="66"/>
                    </a:lnTo>
                    <a:lnTo>
                      <a:pt x="592" y="66"/>
                    </a:lnTo>
                    <a:lnTo>
                      <a:pt x="592" y="72"/>
                    </a:lnTo>
                    <a:lnTo>
                      <a:pt x="598" y="72"/>
                    </a:lnTo>
                    <a:lnTo>
                      <a:pt x="598" y="78"/>
                    </a:lnTo>
                    <a:lnTo>
                      <a:pt x="602" y="78"/>
                    </a:lnTo>
                    <a:lnTo>
                      <a:pt x="608" y="82"/>
                    </a:lnTo>
                    <a:lnTo>
                      <a:pt x="608" y="88"/>
                    </a:lnTo>
                    <a:lnTo>
                      <a:pt x="612" y="88"/>
                    </a:lnTo>
                    <a:lnTo>
                      <a:pt x="612" y="92"/>
                    </a:lnTo>
                    <a:lnTo>
                      <a:pt x="618" y="92"/>
                    </a:lnTo>
                    <a:lnTo>
                      <a:pt x="618" y="98"/>
                    </a:lnTo>
                    <a:lnTo>
                      <a:pt x="622" y="98"/>
                    </a:lnTo>
                    <a:lnTo>
                      <a:pt x="622" y="102"/>
                    </a:lnTo>
                    <a:lnTo>
                      <a:pt x="622" y="108"/>
                    </a:lnTo>
                    <a:lnTo>
                      <a:pt x="628" y="108"/>
                    </a:lnTo>
                    <a:lnTo>
                      <a:pt x="628" y="112"/>
                    </a:lnTo>
                    <a:lnTo>
                      <a:pt x="634" y="122"/>
                    </a:lnTo>
                    <a:lnTo>
                      <a:pt x="638" y="122"/>
                    </a:lnTo>
                    <a:lnTo>
                      <a:pt x="638" y="128"/>
                    </a:lnTo>
                    <a:lnTo>
                      <a:pt x="638" y="134"/>
                    </a:lnTo>
                    <a:lnTo>
                      <a:pt x="644" y="134"/>
                    </a:lnTo>
                    <a:lnTo>
                      <a:pt x="644" y="138"/>
                    </a:lnTo>
                    <a:lnTo>
                      <a:pt x="644" y="144"/>
                    </a:lnTo>
                    <a:lnTo>
                      <a:pt x="648" y="144"/>
                    </a:lnTo>
                    <a:lnTo>
                      <a:pt x="648" y="148"/>
                    </a:lnTo>
                    <a:lnTo>
                      <a:pt x="648" y="154"/>
                    </a:lnTo>
                    <a:lnTo>
                      <a:pt x="648" y="158"/>
                    </a:lnTo>
                    <a:lnTo>
                      <a:pt x="654" y="164"/>
                    </a:lnTo>
                    <a:lnTo>
                      <a:pt x="654" y="168"/>
                    </a:lnTo>
                    <a:lnTo>
                      <a:pt x="654" y="174"/>
                    </a:lnTo>
                    <a:lnTo>
                      <a:pt x="658" y="180"/>
                    </a:lnTo>
                    <a:lnTo>
                      <a:pt x="658" y="184"/>
                    </a:lnTo>
                    <a:lnTo>
                      <a:pt x="658" y="190"/>
                    </a:lnTo>
                    <a:lnTo>
                      <a:pt x="658" y="200"/>
                    </a:lnTo>
                    <a:lnTo>
                      <a:pt x="664" y="204"/>
                    </a:lnTo>
                    <a:lnTo>
                      <a:pt x="664" y="210"/>
                    </a:lnTo>
                    <a:lnTo>
                      <a:pt x="664" y="214"/>
                    </a:lnTo>
                    <a:lnTo>
                      <a:pt x="664" y="220"/>
                    </a:lnTo>
                    <a:lnTo>
                      <a:pt x="664" y="224"/>
                    </a:lnTo>
                    <a:lnTo>
                      <a:pt x="668" y="224"/>
                    </a:lnTo>
                    <a:lnTo>
                      <a:pt x="668" y="230"/>
                    </a:lnTo>
                    <a:lnTo>
                      <a:pt x="668" y="236"/>
                    </a:lnTo>
                    <a:lnTo>
                      <a:pt x="668" y="240"/>
                    </a:lnTo>
                    <a:lnTo>
                      <a:pt x="668" y="246"/>
                    </a:lnTo>
                    <a:lnTo>
                      <a:pt x="668" y="250"/>
                    </a:lnTo>
                    <a:lnTo>
                      <a:pt x="668" y="256"/>
                    </a:lnTo>
                    <a:lnTo>
                      <a:pt x="668" y="260"/>
                    </a:lnTo>
                    <a:lnTo>
                      <a:pt x="668" y="266"/>
                    </a:lnTo>
                    <a:lnTo>
                      <a:pt x="668" y="270"/>
                    </a:lnTo>
                    <a:lnTo>
                      <a:pt x="668" y="276"/>
                    </a:lnTo>
                    <a:lnTo>
                      <a:pt x="668" y="282"/>
                    </a:lnTo>
                    <a:lnTo>
                      <a:pt x="668" y="286"/>
                    </a:lnTo>
                    <a:lnTo>
                      <a:pt x="668" y="292"/>
                    </a:lnTo>
                    <a:lnTo>
                      <a:pt x="668" y="286"/>
                    </a:lnTo>
                    <a:lnTo>
                      <a:pt x="674" y="286"/>
                    </a:lnTo>
                    <a:lnTo>
                      <a:pt x="680" y="286"/>
                    </a:lnTo>
                    <a:lnTo>
                      <a:pt x="684" y="286"/>
                    </a:lnTo>
                    <a:lnTo>
                      <a:pt x="690" y="286"/>
                    </a:lnTo>
                    <a:lnTo>
                      <a:pt x="694" y="286"/>
                    </a:lnTo>
                    <a:lnTo>
                      <a:pt x="700" y="286"/>
                    </a:lnTo>
                    <a:lnTo>
                      <a:pt x="704" y="286"/>
                    </a:lnTo>
                    <a:lnTo>
                      <a:pt x="710" y="286"/>
                    </a:lnTo>
                    <a:lnTo>
                      <a:pt x="710" y="292"/>
                    </a:lnTo>
                    <a:lnTo>
                      <a:pt x="714" y="292"/>
                    </a:lnTo>
                    <a:lnTo>
                      <a:pt x="720" y="292"/>
                    </a:lnTo>
                    <a:lnTo>
                      <a:pt x="724" y="292"/>
                    </a:lnTo>
                    <a:lnTo>
                      <a:pt x="730" y="292"/>
                    </a:lnTo>
                    <a:lnTo>
                      <a:pt x="730" y="286"/>
                    </a:lnTo>
                    <a:lnTo>
                      <a:pt x="736" y="286"/>
                    </a:lnTo>
                    <a:lnTo>
                      <a:pt x="740" y="286"/>
                    </a:lnTo>
                    <a:lnTo>
                      <a:pt x="746" y="286"/>
                    </a:lnTo>
                    <a:lnTo>
                      <a:pt x="750" y="286"/>
                    </a:lnTo>
                    <a:lnTo>
                      <a:pt x="756" y="286"/>
                    </a:lnTo>
                    <a:lnTo>
                      <a:pt x="760" y="286"/>
                    </a:lnTo>
                    <a:lnTo>
                      <a:pt x="766" y="286"/>
                    </a:lnTo>
                    <a:lnTo>
                      <a:pt x="770" y="286"/>
                    </a:lnTo>
                    <a:lnTo>
                      <a:pt x="776" y="286"/>
                    </a:lnTo>
                    <a:lnTo>
                      <a:pt x="782" y="286"/>
                    </a:lnTo>
                    <a:lnTo>
                      <a:pt x="786" y="286"/>
                    </a:lnTo>
                    <a:lnTo>
                      <a:pt x="792" y="286"/>
                    </a:lnTo>
                    <a:lnTo>
                      <a:pt x="796" y="286"/>
                    </a:lnTo>
                    <a:lnTo>
                      <a:pt x="802" y="286"/>
                    </a:lnTo>
                    <a:lnTo>
                      <a:pt x="806" y="286"/>
                    </a:lnTo>
                    <a:lnTo>
                      <a:pt x="812" y="286"/>
                    </a:lnTo>
                    <a:lnTo>
                      <a:pt x="816" y="286"/>
                    </a:lnTo>
                    <a:lnTo>
                      <a:pt x="822" y="286"/>
                    </a:lnTo>
                    <a:lnTo>
                      <a:pt x="826" y="286"/>
                    </a:lnTo>
                    <a:lnTo>
                      <a:pt x="832" y="286"/>
                    </a:lnTo>
                    <a:lnTo>
                      <a:pt x="838" y="286"/>
                    </a:lnTo>
                    <a:lnTo>
                      <a:pt x="842" y="282"/>
                    </a:lnTo>
                    <a:lnTo>
                      <a:pt x="848" y="282"/>
                    </a:lnTo>
                    <a:lnTo>
                      <a:pt x="852" y="282"/>
                    </a:lnTo>
                    <a:lnTo>
                      <a:pt x="858" y="282"/>
                    </a:lnTo>
                    <a:lnTo>
                      <a:pt x="862" y="282"/>
                    </a:lnTo>
                    <a:lnTo>
                      <a:pt x="868" y="282"/>
                    </a:lnTo>
                    <a:lnTo>
                      <a:pt x="872" y="282"/>
                    </a:lnTo>
                    <a:lnTo>
                      <a:pt x="878" y="286"/>
                    </a:lnTo>
                    <a:lnTo>
                      <a:pt x="884" y="286"/>
                    </a:lnTo>
                    <a:lnTo>
                      <a:pt x="888" y="286"/>
                    </a:lnTo>
                    <a:lnTo>
                      <a:pt x="894" y="286"/>
                    </a:lnTo>
                    <a:lnTo>
                      <a:pt x="898" y="286"/>
                    </a:lnTo>
                    <a:lnTo>
                      <a:pt x="908" y="286"/>
                    </a:lnTo>
                    <a:lnTo>
                      <a:pt x="918" y="286"/>
                    </a:lnTo>
                    <a:lnTo>
                      <a:pt x="928" y="286"/>
                    </a:lnTo>
                    <a:lnTo>
                      <a:pt x="934" y="286"/>
                    </a:lnTo>
                    <a:lnTo>
                      <a:pt x="944" y="286"/>
                    </a:lnTo>
                    <a:lnTo>
                      <a:pt x="950" y="286"/>
                    </a:lnTo>
                    <a:lnTo>
                      <a:pt x="954" y="292"/>
                    </a:lnTo>
                    <a:lnTo>
                      <a:pt x="960" y="292"/>
                    </a:lnTo>
                    <a:lnTo>
                      <a:pt x="964" y="292"/>
                    </a:lnTo>
                    <a:lnTo>
                      <a:pt x="964" y="296"/>
                    </a:lnTo>
                    <a:lnTo>
                      <a:pt x="970" y="296"/>
                    </a:lnTo>
                    <a:lnTo>
                      <a:pt x="974" y="296"/>
                    </a:lnTo>
                    <a:lnTo>
                      <a:pt x="980" y="296"/>
                    </a:lnTo>
                    <a:lnTo>
                      <a:pt x="986" y="296"/>
                    </a:lnTo>
                    <a:lnTo>
                      <a:pt x="990" y="296"/>
                    </a:lnTo>
                    <a:lnTo>
                      <a:pt x="996" y="296"/>
                    </a:lnTo>
                    <a:lnTo>
                      <a:pt x="1000" y="296"/>
                    </a:lnTo>
                    <a:lnTo>
                      <a:pt x="1006" y="296"/>
                    </a:lnTo>
                    <a:lnTo>
                      <a:pt x="1010" y="296"/>
                    </a:lnTo>
                    <a:lnTo>
                      <a:pt x="1016" y="302"/>
                    </a:lnTo>
                    <a:lnTo>
                      <a:pt x="1020" y="302"/>
                    </a:lnTo>
                    <a:lnTo>
                      <a:pt x="1030" y="302"/>
                    </a:lnTo>
                    <a:lnTo>
                      <a:pt x="1042" y="302"/>
                    </a:lnTo>
                    <a:lnTo>
                      <a:pt x="1046" y="302"/>
                    </a:lnTo>
                    <a:lnTo>
                      <a:pt x="1046" y="306"/>
                    </a:lnTo>
                    <a:lnTo>
                      <a:pt x="1052" y="306"/>
                    </a:lnTo>
                    <a:lnTo>
                      <a:pt x="1056" y="306"/>
                    </a:lnTo>
                    <a:lnTo>
                      <a:pt x="1056" y="312"/>
                    </a:lnTo>
                    <a:lnTo>
                      <a:pt x="1062" y="312"/>
                    </a:lnTo>
                    <a:lnTo>
                      <a:pt x="1062" y="316"/>
                    </a:lnTo>
                    <a:lnTo>
                      <a:pt x="1066" y="322"/>
                    </a:lnTo>
                    <a:lnTo>
                      <a:pt x="1066" y="326"/>
                    </a:lnTo>
                    <a:lnTo>
                      <a:pt x="1066" y="332"/>
                    </a:lnTo>
                    <a:lnTo>
                      <a:pt x="1062" y="332"/>
                    </a:lnTo>
                    <a:lnTo>
                      <a:pt x="1062" y="338"/>
                    </a:lnTo>
                    <a:lnTo>
                      <a:pt x="1056" y="338"/>
                    </a:lnTo>
                    <a:lnTo>
                      <a:pt x="1052" y="342"/>
                    </a:lnTo>
                    <a:lnTo>
                      <a:pt x="1046" y="342"/>
                    </a:lnTo>
                    <a:lnTo>
                      <a:pt x="1042" y="342"/>
                    </a:lnTo>
                    <a:lnTo>
                      <a:pt x="1036" y="342"/>
                    </a:lnTo>
                    <a:lnTo>
                      <a:pt x="1030" y="342"/>
                    </a:lnTo>
                    <a:lnTo>
                      <a:pt x="1026" y="342"/>
                    </a:lnTo>
                    <a:lnTo>
                      <a:pt x="1020" y="342"/>
                    </a:lnTo>
                    <a:lnTo>
                      <a:pt x="1016" y="342"/>
                    </a:lnTo>
                    <a:lnTo>
                      <a:pt x="1016" y="338"/>
                    </a:lnTo>
                    <a:lnTo>
                      <a:pt x="1010" y="338"/>
                    </a:lnTo>
                    <a:lnTo>
                      <a:pt x="1006" y="338"/>
                    </a:lnTo>
                    <a:lnTo>
                      <a:pt x="1000" y="338"/>
                    </a:lnTo>
                    <a:lnTo>
                      <a:pt x="996" y="338"/>
                    </a:lnTo>
                    <a:lnTo>
                      <a:pt x="990" y="338"/>
                    </a:lnTo>
                    <a:lnTo>
                      <a:pt x="986" y="338"/>
                    </a:lnTo>
                    <a:lnTo>
                      <a:pt x="980" y="338"/>
                    </a:lnTo>
                    <a:lnTo>
                      <a:pt x="974" y="338"/>
                    </a:lnTo>
                    <a:lnTo>
                      <a:pt x="970" y="338"/>
                    </a:lnTo>
                    <a:lnTo>
                      <a:pt x="964" y="338"/>
                    </a:lnTo>
                    <a:lnTo>
                      <a:pt x="960" y="332"/>
                    </a:lnTo>
                    <a:lnTo>
                      <a:pt x="954" y="332"/>
                    </a:lnTo>
                    <a:lnTo>
                      <a:pt x="950" y="332"/>
                    </a:lnTo>
                    <a:lnTo>
                      <a:pt x="944" y="332"/>
                    </a:lnTo>
                    <a:lnTo>
                      <a:pt x="934" y="332"/>
                    </a:lnTo>
                    <a:lnTo>
                      <a:pt x="928" y="332"/>
                    </a:lnTo>
                    <a:lnTo>
                      <a:pt x="924" y="332"/>
                    </a:lnTo>
                    <a:lnTo>
                      <a:pt x="918" y="332"/>
                    </a:lnTo>
                    <a:lnTo>
                      <a:pt x="914" y="332"/>
                    </a:lnTo>
                    <a:lnTo>
                      <a:pt x="908" y="326"/>
                    </a:lnTo>
                    <a:lnTo>
                      <a:pt x="904" y="326"/>
                    </a:lnTo>
                    <a:lnTo>
                      <a:pt x="898" y="326"/>
                    </a:lnTo>
                    <a:lnTo>
                      <a:pt x="894" y="326"/>
                    </a:lnTo>
                    <a:lnTo>
                      <a:pt x="888" y="326"/>
                    </a:lnTo>
                    <a:lnTo>
                      <a:pt x="884" y="326"/>
                    </a:lnTo>
                    <a:lnTo>
                      <a:pt x="884" y="322"/>
                    </a:lnTo>
                    <a:lnTo>
                      <a:pt x="878" y="322"/>
                    </a:lnTo>
                    <a:lnTo>
                      <a:pt x="872" y="322"/>
                    </a:lnTo>
                    <a:lnTo>
                      <a:pt x="868" y="322"/>
                    </a:lnTo>
                    <a:lnTo>
                      <a:pt x="858" y="322"/>
                    </a:lnTo>
                    <a:lnTo>
                      <a:pt x="852" y="322"/>
                    </a:lnTo>
                    <a:lnTo>
                      <a:pt x="848" y="322"/>
                    </a:lnTo>
                    <a:lnTo>
                      <a:pt x="842" y="322"/>
                    </a:lnTo>
                    <a:lnTo>
                      <a:pt x="838" y="322"/>
                    </a:lnTo>
                    <a:lnTo>
                      <a:pt x="832" y="322"/>
                    </a:lnTo>
                    <a:lnTo>
                      <a:pt x="826" y="322"/>
                    </a:lnTo>
                    <a:lnTo>
                      <a:pt x="822" y="322"/>
                    </a:lnTo>
                    <a:lnTo>
                      <a:pt x="816" y="322"/>
                    </a:lnTo>
                    <a:lnTo>
                      <a:pt x="812" y="322"/>
                    </a:lnTo>
                    <a:lnTo>
                      <a:pt x="806" y="322"/>
                    </a:lnTo>
                    <a:lnTo>
                      <a:pt x="806" y="326"/>
                    </a:lnTo>
                    <a:lnTo>
                      <a:pt x="802" y="326"/>
                    </a:lnTo>
                    <a:lnTo>
                      <a:pt x="796" y="326"/>
                    </a:lnTo>
                    <a:lnTo>
                      <a:pt x="792" y="326"/>
                    </a:lnTo>
                    <a:lnTo>
                      <a:pt x="786" y="326"/>
                    </a:lnTo>
                    <a:lnTo>
                      <a:pt x="786" y="332"/>
                    </a:lnTo>
                    <a:lnTo>
                      <a:pt x="782" y="332"/>
                    </a:lnTo>
                    <a:lnTo>
                      <a:pt x="776" y="332"/>
                    </a:lnTo>
                    <a:lnTo>
                      <a:pt x="766" y="338"/>
                    </a:lnTo>
                    <a:lnTo>
                      <a:pt x="760" y="338"/>
                    </a:lnTo>
                    <a:lnTo>
                      <a:pt x="756" y="342"/>
                    </a:lnTo>
                    <a:lnTo>
                      <a:pt x="750" y="342"/>
                    </a:lnTo>
                    <a:lnTo>
                      <a:pt x="746" y="342"/>
                    </a:lnTo>
                    <a:lnTo>
                      <a:pt x="740" y="342"/>
                    </a:lnTo>
                    <a:lnTo>
                      <a:pt x="736" y="348"/>
                    </a:lnTo>
                    <a:lnTo>
                      <a:pt x="730" y="348"/>
                    </a:lnTo>
                    <a:lnTo>
                      <a:pt x="724" y="348"/>
                    </a:lnTo>
                    <a:lnTo>
                      <a:pt x="720" y="348"/>
                    </a:lnTo>
                    <a:lnTo>
                      <a:pt x="714" y="348"/>
                    </a:lnTo>
                    <a:lnTo>
                      <a:pt x="710" y="348"/>
                    </a:lnTo>
                    <a:lnTo>
                      <a:pt x="704" y="348"/>
                    </a:lnTo>
                    <a:lnTo>
                      <a:pt x="700" y="348"/>
                    </a:lnTo>
                    <a:lnTo>
                      <a:pt x="694" y="348"/>
                    </a:lnTo>
                    <a:lnTo>
                      <a:pt x="690" y="348"/>
                    </a:lnTo>
                    <a:lnTo>
                      <a:pt x="684" y="348"/>
                    </a:lnTo>
                    <a:lnTo>
                      <a:pt x="680" y="348"/>
                    </a:lnTo>
                    <a:lnTo>
                      <a:pt x="674" y="348"/>
                    </a:lnTo>
                    <a:lnTo>
                      <a:pt x="668" y="348"/>
                    </a:lnTo>
                    <a:lnTo>
                      <a:pt x="664" y="348"/>
                    </a:lnTo>
                    <a:lnTo>
                      <a:pt x="658" y="348"/>
                    </a:lnTo>
                    <a:lnTo>
                      <a:pt x="654" y="348"/>
                    </a:lnTo>
                    <a:lnTo>
                      <a:pt x="648" y="348"/>
                    </a:lnTo>
                    <a:lnTo>
                      <a:pt x="648" y="342"/>
                    </a:lnTo>
                    <a:lnTo>
                      <a:pt x="644" y="342"/>
                    </a:lnTo>
                    <a:lnTo>
                      <a:pt x="638" y="342"/>
                    </a:lnTo>
                    <a:lnTo>
                      <a:pt x="628" y="342"/>
                    </a:lnTo>
                    <a:lnTo>
                      <a:pt x="612" y="348"/>
                    </a:lnTo>
                    <a:lnTo>
                      <a:pt x="598" y="352"/>
                    </a:lnTo>
                    <a:lnTo>
                      <a:pt x="588" y="352"/>
                    </a:lnTo>
                    <a:lnTo>
                      <a:pt x="578" y="352"/>
                    </a:lnTo>
                    <a:lnTo>
                      <a:pt x="572" y="352"/>
                    </a:lnTo>
                    <a:lnTo>
                      <a:pt x="566" y="352"/>
                    </a:lnTo>
                    <a:lnTo>
                      <a:pt x="566" y="358"/>
                    </a:lnTo>
                    <a:lnTo>
                      <a:pt x="562" y="358"/>
                    </a:lnTo>
                    <a:lnTo>
                      <a:pt x="556" y="358"/>
                    </a:lnTo>
                    <a:lnTo>
                      <a:pt x="556" y="362"/>
                    </a:lnTo>
                    <a:lnTo>
                      <a:pt x="556" y="368"/>
                    </a:lnTo>
                    <a:lnTo>
                      <a:pt x="552" y="368"/>
                    </a:lnTo>
                    <a:lnTo>
                      <a:pt x="546" y="368"/>
                    </a:lnTo>
                    <a:lnTo>
                      <a:pt x="546" y="372"/>
                    </a:lnTo>
                    <a:lnTo>
                      <a:pt x="542" y="378"/>
                    </a:lnTo>
                    <a:lnTo>
                      <a:pt x="10" y="148"/>
                    </a:ln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sp>
            <p:nvSpPr>
              <p:cNvPr id="94194" name="Freeform 4"/>
              <p:cNvSpPr>
                <a:spLocks/>
              </p:cNvSpPr>
              <p:nvPr/>
            </p:nvSpPr>
            <p:spPr bwMode="auto">
              <a:xfrm>
                <a:off x="2526" y="2694"/>
                <a:ext cx="682" cy="250"/>
              </a:xfrm>
              <a:custGeom>
                <a:avLst/>
                <a:gdLst>
                  <a:gd name="T0" fmla="*/ 96 w 682"/>
                  <a:gd name="T1" fmla="*/ 10 h 250"/>
                  <a:gd name="T2" fmla="*/ 80 w 682"/>
                  <a:gd name="T3" fmla="*/ 24 h 250"/>
                  <a:gd name="T4" fmla="*/ 70 w 682"/>
                  <a:gd name="T5" fmla="*/ 46 h 250"/>
                  <a:gd name="T6" fmla="*/ 60 w 682"/>
                  <a:gd name="T7" fmla="*/ 60 h 250"/>
                  <a:gd name="T8" fmla="*/ 46 w 682"/>
                  <a:gd name="T9" fmla="*/ 80 h 250"/>
                  <a:gd name="T10" fmla="*/ 34 w 682"/>
                  <a:gd name="T11" fmla="*/ 96 h 250"/>
                  <a:gd name="T12" fmla="*/ 24 w 682"/>
                  <a:gd name="T13" fmla="*/ 116 h 250"/>
                  <a:gd name="T14" fmla="*/ 14 w 682"/>
                  <a:gd name="T15" fmla="*/ 138 h 250"/>
                  <a:gd name="T16" fmla="*/ 10 w 682"/>
                  <a:gd name="T17" fmla="*/ 158 h 250"/>
                  <a:gd name="T18" fmla="*/ 4 w 682"/>
                  <a:gd name="T19" fmla="*/ 178 h 250"/>
                  <a:gd name="T20" fmla="*/ 0 w 682"/>
                  <a:gd name="T21" fmla="*/ 198 h 250"/>
                  <a:gd name="T22" fmla="*/ 14 w 682"/>
                  <a:gd name="T23" fmla="*/ 214 h 250"/>
                  <a:gd name="T24" fmla="*/ 40 w 682"/>
                  <a:gd name="T25" fmla="*/ 214 h 250"/>
                  <a:gd name="T26" fmla="*/ 66 w 682"/>
                  <a:gd name="T27" fmla="*/ 214 h 250"/>
                  <a:gd name="T28" fmla="*/ 90 w 682"/>
                  <a:gd name="T29" fmla="*/ 214 h 250"/>
                  <a:gd name="T30" fmla="*/ 116 w 682"/>
                  <a:gd name="T31" fmla="*/ 208 h 250"/>
                  <a:gd name="T32" fmla="*/ 136 w 682"/>
                  <a:gd name="T33" fmla="*/ 204 h 250"/>
                  <a:gd name="T34" fmla="*/ 158 w 682"/>
                  <a:gd name="T35" fmla="*/ 194 h 250"/>
                  <a:gd name="T36" fmla="*/ 172 w 682"/>
                  <a:gd name="T37" fmla="*/ 178 h 250"/>
                  <a:gd name="T38" fmla="*/ 192 w 682"/>
                  <a:gd name="T39" fmla="*/ 172 h 250"/>
                  <a:gd name="T40" fmla="*/ 214 w 682"/>
                  <a:gd name="T41" fmla="*/ 168 h 250"/>
                  <a:gd name="T42" fmla="*/ 224 w 682"/>
                  <a:gd name="T43" fmla="*/ 182 h 250"/>
                  <a:gd name="T44" fmla="*/ 234 w 682"/>
                  <a:gd name="T45" fmla="*/ 198 h 250"/>
                  <a:gd name="T46" fmla="*/ 218 w 682"/>
                  <a:gd name="T47" fmla="*/ 214 h 250"/>
                  <a:gd name="T48" fmla="*/ 198 w 682"/>
                  <a:gd name="T49" fmla="*/ 228 h 250"/>
                  <a:gd name="T50" fmla="*/ 188 w 682"/>
                  <a:gd name="T51" fmla="*/ 244 h 250"/>
                  <a:gd name="T52" fmla="*/ 208 w 682"/>
                  <a:gd name="T53" fmla="*/ 250 h 250"/>
                  <a:gd name="T54" fmla="*/ 234 w 682"/>
                  <a:gd name="T55" fmla="*/ 244 h 250"/>
                  <a:gd name="T56" fmla="*/ 254 w 682"/>
                  <a:gd name="T57" fmla="*/ 234 h 250"/>
                  <a:gd name="T58" fmla="*/ 270 w 682"/>
                  <a:gd name="T59" fmla="*/ 224 h 250"/>
                  <a:gd name="T60" fmla="*/ 280 w 682"/>
                  <a:gd name="T61" fmla="*/ 214 h 250"/>
                  <a:gd name="T62" fmla="*/ 306 w 682"/>
                  <a:gd name="T63" fmla="*/ 214 h 250"/>
                  <a:gd name="T64" fmla="*/ 336 w 682"/>
                  <a:gd name="T65" fmla="*/ 214 h 250"/>
                  <a:gd name="T66" fmla="*/ 366 w 682"/>
                  <a:gd name="T67" fmla="*/ 214 h 250"/>
                  <a:gd name="T68" fmla="*/ 392 w 682"/>
                  <a:gd name="T69" fmla="*/ 204 h 250"/>
                  <a:gd name="T70" fmla="*/ 408 w 682"/>
                  <a:gd name="T71" fmla="*/ 194 h 250"/>
                  <a:gd name="T72" fmla="*/ 428 w 682"/>
                  <a:gd name="T73" fmla="*/ 182 h 250"/>
                  <a:gd name="T74" fmla="*/ 432 w 682"/>
                  <a:gd name="T75" fmla="*/ 162 h 250"/>
                  <a:gd name="T76" fmla="*/ 442 w 682"/>
                  <a:gd name="T77" fmla="*/ 182 h 250"/>
                  <a:gd name="T78" fmla="*/ 464 w 682"/>
                  <a:gd name="T79" fmla="*/ 198 h 250"/>
                  <a:gd name="T80" fmla="*/ 484 w 682"/>
                  <a:gd name="T81" fmla="*/ 204 h 250"/>
                  <a:gd name="T82" fmla="*/ 478 w 682"/>
                  <a:gd name="T83" fmla="*/ 208 h 250"/>
                  <a:gd name="T84" fmla="*/ 464 w 682"/>
                  <a:gd name="T85" fmla="*/ 218 h 250"/>
                  <a:gd name="T86" fmla="*/ 442 w 682"/>
                  <a:gd name="T87" fmla="*/ 224 h 250"/>
                  <a:gd name="T88" fmla="*/ 442 w 682"/>
                  <a:gd name="T89" fmla="*/ 244 h 250"/>
                  <a:gd name="T90" fmla="*/ 468 w 682"/>
                  <a:gd name="T91" fmla="*/ 250 h 250"/>
                  <a:gd name="T92" fmla="*/ 494 w 682"/>
                  <a:gd name="T93" fmla="*/ 250 h 250"/>
                  <a:gd name="T94" fmla="*/ 520 w 682"/>
                  <a:gd name="T95" fmla="*/ 250 h 250"/>
                  <a:gd name="T96" fmla="*/ 544 w 682"/>
                  <a:gd name="T97" fmla="*/ 244 h 250"/>
                  <a:gd name="T98" fmla="*/ 570 w 682"/>
                  <a:gd name="T99" fmla="*/ 240 h 250"/>
                  <a:gd name="T100" fmla="*/ 586 w 682"/>
                  <a:gd name="T101" fmla="*/ 228 h 250"/>
                  <a:gd name="T102" fmla="*/ 612 w 682"/>
                  <a:gd name="T103" fmla="*/ 228 h 250"/>
                  <a:gd name="T104" fmla="*/ 632 w 682"/>
                  <a:gd name="T105" fmla="*/ 224 h 250"/>
                  <a:gd name="T106" fmla="*/ 646 w 682"/>
                  <a:gd name="T107" fmla="*/ 214 h 250"/>
                  <a:gd name="T108" fmla="*/ 668 w 682"/>
                  <a:gd name="T109" fmla="*/ 204 h 250"/>
                  <a:gd name="T110" fmla="*/ 678 w 682"/>
                  <a:gd name="T111" fmla="*/ 188 h 25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2"/>
                  <a:gd name="T169" fmla="*/ 0 h 250"/>
                  <a:gd name="T170" fmla="*/ 682 w 682"/>
                  <a:gd name="T171" fmla="*/ 250 h 25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2" h="250">
                    <a:moveTo>
                      <a:pt x="106" y="0"/>
                    </a:moveTo>
                    <a:lnTo>
                      <a:pt x="106" y="4"/>
                    </a:lnTo>
                    <a:lnTo>
                      <a:pt x="102" y="4"/>
                    </a:lnTo>
                    <a:lnTo>
                      <a:pt x="102" y="10"/>
                    </a:lnTo>
                    <a:lnTo>
                      <a:pt x="96" y="10"/>
                    </a:lnTo>
                    <a:lnTo>
                      <a:pt x="96" y="14"/>
                    </a:lnTo>
                    <a:lnTo>
                      <a:pt x="90" y="14"/>
                    </a:lnTo>
                    <a:lnTo>
                      <a:pt x="86" y="20"/>
                    </a:lnTo>
                    <a:lnTo>
                      <a:pt x="80" y="20"/>
                    </a:lnTo>
                    <a:lnTo>
                      <a:pt x="80" y="24"/>
                    </a:lnTo>
                    <a:lnTo>
                      <a:pt x="76" y="24"/>
                    </a:lnTo>
                    <a:lnTo>
                      <a:pt x="76" y="30"/>
                    </a:lnTo>
                    <a:lnTo>
                      <a:pt x="70" y="36"/>
                    </a:lnTo>
                    <a:lnTo>
                      <a:pt x="70" y="40"/>
                    </a:lnTo>
                    <a:lnTo>
                      <a:pt x="70" y="46"/>
                    </a:lnTo>
                    <a:lnTo>
                      <a:pt x="66" y="46"/>
                    </a:lnTo>
                    <a:lnTo>
                      <a:pt x="66" y="50"/>
                    </a:lnTo>
                    <a:lnTo>
                      <a:pt x="66" y="56"/>
                    </a:lnTo>
                    <a:lnTo>
                      <a:pt x="60" y="56"/>
                    </a:lnTo>
                    <a:lnTo>
                      <a:pt x="60" y="60"/>
                    </a:lnTo>
                    <a:lnTo>
                      <a:pt x="56" y="66"/>
                    </a:lnTo>
                    <a:lnTo>
                      <a:pt x="50" y="70"/>
                    </a:lnTo>
                    <a:lnTo>
                      <a:pt x="50" y="76"/>
                    </a:lnTo>
                    <a:lnTo>
                      <a:pt x="46" y="76"/>
                    </a:lnTo>
                    <a:lnTo>
                      <a:pt x="46" y="80"/>
                    </a:lnTo>
                    <a:lnTo>
                      <a:pt x="40" y="80"/>
                    </a:lnTo>
                    <a:lnTo>
                      <a:pt x="40" y="86"/>
                    </a:lnTo>
                    <a:lnTo>
                      <a:pt x="40" y="92"/>
                    </a:lnTo>
                    <a:lnTo>
                      <a:pt x="34" y="92"/>
                    </a:lnTo>
                    <a:lnTo>
                      <a:pt x="34" y="96"/>
                    </a:lnTo>
                    <a:lnTo>
                      <a:pt x="30" y="102"/>
                    </a:lnTo>
                    <a:lnTo>
                      <a:pt x="30" y="106"/>
                    </a:lnTo>
                    <a:lnTo>
                      <a:pt x="24" y="106"/>
                    </a:lnTo>
                    <a:lnTo>
                      <a:pt x="24" y="112"/>
                    </a:lnTo>
                    <a:lnTo>
                      <a:pt x="24" y="116"/>
                    </a:lnTo>
                    <a:lnTo>
                      <a:pt x="20" y="116"/>
                    </a:lnTo>
                    <a:lnTo>
                      <a:pt x="20" y="122"/>
                    </a:lnTo>
                    <a:lnTo>
                      <a:pt x="14" y="126"/>
                    </a:lnTo>
                    <a:lnTo>
                      <a:pt x="14" y="132"/>
                    </a:lnTo>
                    <a:lnTo>
                      <a:pt x="14" y="138"/>
                    </a:lnTo>
                    <a:lnTo>
                      <a:pt x="10" y="138"/>
                    </a:lnTo>
                    <a:lnTo>
                      <a:pt x="10" y="142"/>
                    </a:lnTo>
                    <a:lnTo>
                      <a:pt x="10" y="148"/>
                    </a:lnTo>
                    <a:lnTo>
                      <a:pt x="10" y="152"/>
                    </a:lnTo>
                    <a:lnTo>
                      <a:pt x="10" y="158"/>
                    </a:lnTo>
                    <a:lnTo>
                      <a:pt x="10" y="162"/>
                    </a:lnTo>
                    <a:lnTo>
                      <a:pt x="4" y="162"/>
                    </a:lnTo>
                    <a:lnTo>
                      <a:pt x="4" y="168"/>
                    </a:lnTo>
                    <a:lnTo>
                      <a:pt x="4" y="172"/>
                    </a:lnTo>
                    <a:lnTo>
                      <a:pt x="4" y="178"/>
                    </a:lnTo>
                    <a:lnTo>
                      <a:pt x="0" y="178"/>
                    </a:lnTo>
                    <a:lnTo>
                      <a:pt x="0" y="182"/>
                    </a:lnTo>
                    <a:lnTo>
                      <a:pt x="0" y="188"/>
                    </a:lnTo>
                    <a:lnTo>
                      <a:pt x="0" y="194"/>
                    </a:lnTo>
                    <a:lnTo>
                      <a:pt x="0" y="198"/>
                    </a:lnTo>
                    <a:lnTo>
                      <a:pt x="0" y="204"/>
                    </a:lnTo>
                    <a:lnTo>
                      <a:pt x="4" y="208"/>
                    </a:lnTo>
                    <a:lnTo>
                      <a:pt x="10" y="208"/>
                    </a:lnTo>
                    <a:lnTo>
                      <a:pt x="10" y="214"/>
                    </a:lnTo>
                    <a:lnTo>
                      <a:pt x="14" y="214"/>
                    </a:lnTo>
                    <a:lnTo>
                      <a:pt x="20" y="214"/>
                    </a:lnTo>
                    <a:lnTo>
                      <a:pt x="24" y="214"/>
                    </a:lnTo>
                    <a:lnTo>
                      <a:pt x="30" y="214"/>
                    </a:lnTo>
                    <a:lnTo>
                      <a:pt x="34" y="214"/>
                    </a:lnTo>
                    <a:lnTo>
                      <a:pt x="40" y="214"/>
                    </a:lnTo>
                    <a:lnTo>
                      <a:pt x="46" y="214"/>
                    </a:lnTo>
                    <a:lnTo>
                      <a:pt x="50" y="214"/>
                    </a:lnTo>
                    <a:lnTo>
                      <a:pt x="56" y="214"/>
                    </a:lnTo>
                    <a:lnTo>
                      <a:pt x="60" y="214"/>
                    </a:lnTo>
                    <a:lnTo>
                      <a:pt x="66" y="214"/>
                    </a:lnTo>
                    <a:lnTo>
                      <a:pt x="70" y="214"/>
                    </a:lnTo>
                    <a:lnTo>
                      <a:pt x="76" y="214"/>
                    </a:lnTo>
                    <a:lnTo>
                      <a:pt x="80" y="214"/>
                    </a:lnTo>
                    <a:lnTo>
                      <a:pt x="86" y="214"/>
                    </a:lnTo>
                    <a:lnTo>
                      <a:pt x="90" y="214"/>
                    </a:lnTo>
                    <a:lnTo>
                      <a:pt x="90" y="208"/>
                    </a:lnTo>
                    <a:lnTo>
                      <a:pt x="96" y="208"/>
                    </a:lnTo>
                    <a:lnTo>
                      <a:pt x="102" y="208"/>
                    </a:lnTo>
                    <a:lnTo>
                      <a:pt x="106" y="208"/>
                    </a:lnTo>
                    <a:lnTo>
                      <a:pt x="116" y="208"/>
                    </a:lnTo>
                    <a:lnTo>
                      <a:pt x="122" y="208"/>
                    </a:lnTo>
                    <a:lnTo>
                      <a:pt x="126" y="208"/>
                    </a:lnTo>
                    <a:lnTo>
                      <a:pt x="132" y="208"/>
                    </a:lnTo>
                    <a:lnTo>
                      <a:pt x="132" y="204"/>
                    </a:lnTo>
                    <a:lnTo>
                      <a:pt x="136" y="204"/>
                    </a:lnTo>
                    <a:lnTo>
                      <a:pt x="142" y="204"/>
                    </a:lnTo>
                    <a:lnTo>
                      <a:pt x="142" y="198"/>
                    </a:lnTo>
                    <a:lnTo>
                      <a:pt x="148" y="198"/>
                    </a:lnTo>
                    <a:lnTo>
                      <a:pt x="152" y="198"/>
                    </a:lnTo>
                    <a:lnTo>
                      <a:pt x="158" y="194"/>
                    </a:lnTo>
                    <a:lnTo>
                      <a:pt x="162" y="188"/>
                    </a:lnTo>
                    <a:lnTo>
                      <a:pt x="168" y="188"/>
                    </a:lnTo>
                    <a:lnTo>
                      <a:pt x="168" y="182"/>
                    </a:lnTo>
                    <a:lnTo>
                      <a:pt x="172" y="182"/>
                    </a:lnTo>
                    <a:lnTo>
                      <a:pt x="172" y="178"/>
                    </a:lnTo>
                    <a:lnTo>
                      <a:pt x="178" y="178"/>
                    </a:lnTo>
                    <a:lnTo>
                      <a:pt x="182" y="178"/>
                    </a:lnTo>
                    <a:lnTo>
                      <a:pt x="182" y="172"/>
                    </a:lnTo>
                    <a:lnTo>
                      <a:pt x="188" y="172"/>
                    </a:lnTo>
                    <a:lnTo>
                      <a:pt x="192" y="172"/>
                    </a:lnTo>
                    <a:lnTo>
                      <a:pt x="198" y="172"/>
                    </a:lnTo>
                    <a:lnTo>
                      <a:pt x="198" y="168"/>
                    </a:lnTo>
                    <a:lnTo>
                      <a:pt x="204" y="168"/>
                    </a:lnTo>
                    <a:lnTo>
                      <a:pt x="208" y="168"/>
                    </a:lnTo>
                    <a:lnTo>
                      <a:pt x="214" y="168"/>
                    </a:lnTo>
                    <a:lnTo>
                      <a:pt x="214" y="172"/>
                    </a:lnTo>
                    <a:lnTo>
                      <a:pt x="218" y="172"/>
                    </a:lnTo>
                    <a:lnTo>
                      <a:pt x="218" y="178"/>
                    </a:lnTo>
                    <a:lnTo>
                      <a:pt x="224" y="178"/>
                    </a:lnTo>
                    <a:lnTo>
                      <a:pt x="224" y="182"/>
                    </a:lnTo>
                    <a:lnTo>
                      <a:pt x="224" y="188"/>
                    </a:lnTo>
                    <a:lnTo>
                      <a:pt x="228" y="188"/>
                    </a:lnTo>
                    <a:lnTo>
                      <a:pt x="228" y="194"/>
                    </a:lnTo>
                    <a:lnTo>
                      <a:pt x="228" y="198"/>
                    </a:lnTo>
                    <a:lnTo>
                      <a:pt x="234" y="198"/>
                    </a:lnTo>
                    <a:lnTo>
                      <a:pt x="234" y="204"/>
                    </a:lnTo>
                    <a:lnTo>
                      <a:pt x="228" y="204"/>
                    </a:lnTo>
                    <a:lnTo>
                      <a:pt x="228" y="208"/>
                    </a:lnTo>
                    <a:lnTo>
                      <a:pt x="224" y="208"/>
                    </a:lnTo>
                    <a:lnTo>
                      <a:pt x="218" y="214"/>
                    </a:lnTo>
                    <a:lnTo>
                      <a:pt x="214" y="218"/>
                    </a:lnTo>
                    <a:lnTo>
                      <a:pt x="208" y="218"/>
                    </a:lnTo>
                    <a:lnTo>
                      <a:pt x="208" y="224"/>
                    </a:lnTo>
                    <a:lnTo>
                      <a:pt x="204" y="224"/>
                    </a:lnTo>
                    <a:lnTo>
                      <a:pt x="198" y="228"/>
                    </a:lnTo>
                    <a:lnTo>
                      <a:pt x="192" y="228"/>
                    </a:lnTo>
                    <a:lnTo>
                      <a:pt x="192" y="234"/>
                    </a:lnTo>
                    <a:lnTo>
                      <a:pt x="188" y="234"/>
                    </a:lnTo>
                    <a:lnTo>
                      <a:pt x="188" y="240"/>
                    </a:lnTo>
                    <a:lnTo>
                      <a:pt x="188" y="244"/>
                    </a:lnTo>
                    <a:lnTo>
                      <a:pt x="192" y="244"/>
                    </a:lnTo>
                    <a:lnTo>
                      <a:pt x="198" y="244"/>
                    </a:lnTo>
                    <a:lnTo>
                      <a:pt x="198" y="250"/>
                    </a:lnTo>
                    <a:lnTo>
                      <a:pt x="204" y="250"/>
                    </a:lnTo>
                    <a:lnTo>
                      <a:pt x="208" y="250"/>
                    </a:lnTo>
                    <a:lnTo>
                      <a:pt x="218" y="250"/>
                    </a:lnTo>
                    <a:lnTo>
                      <a:pt x="224" y="250"/>
                    </a:lnTo>
                    <a:lnTo>
                      <a:pt x="228" y="250"/>
                    </a:lnTo>
                    <a:lnTo>
                      <a:pt x="234" y="250"/>
                    </a:lnTo>
                    <a:lnTo>
                      <a:pt x="234" y="244"/>
                    </a:lnTo>
                    <a:lnTo>
                      <a:pt x="238" y="244"/>
                    </a:lnTo>
                    <a:lnTo>
                      <a:pt x="244" y="240"/>
                    </a:lnTo>
                    <a:lnTo>
                      <a:pt x="250" y="240"/>
                    </a:lnTo>
                    <a:lnTo>
                      <a:pt x="250" y="234"/>
                    </a:lnTo>
                    <a:lnTo>
                      <a:pt x="254" y="234"/>
                    </a:lnTo>
                    <a:lnTo>
                      <a:pt x="260" y="234"/>
                    </a:lnTo>
                    <a:lnTo>
                      <a:pt x="260" y="228"/>
                    </a:lnTo>
                    <a:lnTo>
                      <a:pt x="264" y="228"/>
                    </a:lnTo>
                    <a:lnTo>
                      <a:pt x="264" y="224"/>
                    </a:lnTo>
                    <a:lnTo>
                      <a:pt x="270" y="224"/>
                    </a:lnTo>
                    <a:lnTo>
                      <a:pt x="270" y="218"/>
                    </a:lnTo>
                    <a:lnTo>
                      <a:pt x="270" y="214"/>
                    </a:lnTo>
                    <a:lnTo>
                      <a:pt x="274" y="214"/>
                    </a:lnTo>
                    <a:lnTo>
                      <a:pt x="274" y="208"/>
                    </a:lnTo>
                    <a:lnTo>
                      <a:pt x="280" y="214"/>
                    </a:lnTo>
                    <a:lnTo>
                      <a:pt x="284" y="214"/>
                    </a:lnTo>
                    <a:lnTo>
                      <a:pt x="290" y="214"/>
                    </a:lnTo>
                    <a:lnTo>
                      <a:pt x="294" y="214"/>
                    </a:lnTo>
                    <a:lnTo>
                      <a:pt x="300" y="214"/>
                    </a:lnTo>
                    <a:lnTo>
                      <a:pt x="306" y="214"/>
                    </a:lnTo>
                    <a:lnTo>
                      <a:pt x="310" y="214"/>
                    </a:lnTo>
                    <a:lnTo>
                      <a:pt x="316" y="214"/>
                    </a:lnTo>
                    <a:lnTo>
                      <a:pt x="320" y="214"/>
                    </a:lnTo>
                    <a:lnTo>
                      <a:pt x="330" y="214"/>
                    </a:lnTo>
                    <a:lnTo>
                      <a:pt x="336" y="214"/>
                    </a:lnTo>
                    <a:lnTo>
                      <a:pt x="346" y="214"/>
                    </a:lnTo>
                    <a:lnTo>
                      <a:pt x="352" y="214"/>
                    </a:lnTo>
                    <a:lnTo>
                      <a:pt x="356" y="214"/>
                    </a:lnTo>
                    <a:lnTo>
                      <a:pt x="362" y="214"/>
                    </a:lnTo>
                    <a:lnTo>
                      <a:pt x="366" y="214"/>
                    </a:lnTo>
                    <a:lnTo>
                      <a:pt x="372" y="208"/>
                    </a:lnTo>
                    <a:lnTo>
                      <a:pt x="376" y="208"/>
                    </a:lnTo>
                    <a:lnTo>
                      <a:pt x="382" y="208"/>
                    </a:lnTo>
                    <a:lnTo>
                      <a:pt x="382" y="204"/>
                    </a:lnTo>
                    <a:lnTo>
                      <a:pt x="392" y="204"/>
                    </a:lnTo>
                    <a:lnTo>
                      <a:pt x="396" y="204"/>
                    </a:lnTo>
                    <a:lnTo>
                      <a:pt x="396" y="198"/>
                    </a:lnTo>
                    <a:lnTo>
                      <a:pt x="402" y="198"/>
                    </a:lnTo>
                    <a:lnTo>
                      <a:pt x="408" y="198"/>
                    </a:lnTo>
                    <a:lnTo>
                      <a:pt x="408" y="194"/>
                    </a:lnTo>
                    <a:lnTo>
                      <a:pt x="412" y="194"/>
                    </a:lnTo>
                    <a:lnTo>
                      <a:pt x="418" y="188"/>
                    </a:lnTo>
                    <a:lnTo>
                      <a:pt x="422" y="188"/>
                    </a:lnTo>
                    <a:lnTo>
                      <a:pt x="422" y="182"/>
                    </a:lnTo>
                    <a:lnTo>
                      <a:pt x="428" y="182"/>
                    </a:lnTo>
                    <a:lnTo>
                      <a:pt x="428" y="178"/>
                    </a:lnTo>
                    <a:lnTo>
                      <a:pt x="428" y="172"/>
                    </a:lnTo>
                    <a:lnTo>
                      <a:pt x="432" y="172"/>
                    </a:lnTo>
                    <a:lnTo>
                      <a:pt x="432" y="168"/>
                    </a:lnTo>
                    <a:lnTo>
                      <a:pt x="432" y="162"/>
                    </a:lnTo>
                    <a:lnTo>
                      <a:pt x="432" y="168"/>
                    </a:lnTo>
                    <a:lnTo>
                      <a:pt x="432" y="172"/>
                    </a:lnTo>
                    <a:lnTo>
                      <a:pt x="438" y="178"/>
                    </a:lnTo>
                    <a:lnTo>
                      <a:pt x="438" y="182"/>
                    </a:lnTo>
                    <a:lnTo>
                      <a:pt x="442" y="182"/>
                    </a:lnTo>
                    <a:lnTo>
                      <a:pt x="442" y="188"/>
                    </a:lnTo>
                    <a:lnTo>
                      <a:pt x="448" y="188"/>
                    </a:lnTo>
                    <a:lnTo>
                      <a:pt x="454" y="194"/>
                    </a:lnTo>
                    <a:lnTo>
                      <a:pt x="458" y="194"/>
                    </a:lnTo>
                    <a:lnTo>
                      <a:pt x="464" y="198"/>
                    </a:lnTo>
                    <a:lnTo>
                      <a:pt x="468" y="198"/>
                    </a:lnTo>
                    <a:lnTo>
                      <a:pt x="474" y="198"/>
                    </a:lnTo>
                    <a:lnTo>
                      <a:pt x="478" y="198"/>
                    </a:lnTo>
                    <a:lnTo>
                      <a:pt x="484" y="198"/>
                    </a:lnTo>
                    <a:lnTo>
                      <a:pt x="484" y="204"/>
                    </a:lnTo>
                    <a:lnTo>
                      <a:pt x="488" y="204"/>
                    </a:lnTo>
                    <a:lnTo>
                      <a:pt x="494" y="204"/>
                    </a:lnTo>
                    <a:lnTo>
                      <a:pt x="488" y="204"/>
                    </a:lnTo>
                    <a:lnTo>
                      <a:pt x="484" y="208"/>
                    </a:lnTo>
                    <a:lnTo>
                      <a:pt x="478" y="208"/>
                    </a:lnTo>
                    <a:lnTo>
                      <a:pt x="478" y="214"/>
                    </a:lnTo>
                    <a:lnTo>
                      <a:pt x="474" y="214"/>
                    </a:lnTo>
                    <a:lnTo>
                      <a:pt x="474" y="218"/>
                    </a:lnTo>
                    <a:lnTo>
                      <a:pt x="468" y="218"/>
                    </a:lnTo>
                    <a:lnTo>
                      <a:pt x="464" y="218"/>
                    </a:lnTo>
                    <a:lnTo>
                      <a:pt x="458" y="218"/>
                    </a:lnTo>
                    <a:lnTo>
                      <a:pt x="454" y="218"/>
                    </a:lnTo>
                    <a:lnTo>
                      <a:pt x="454" y="224"/>
                    </a:lnTo>
                    <a:lnTo>
                      <a:pt x="448" y="224"/>
                    </a:lnTo>
                    <a:lnTo>
                      <a:pt x="442" y="224"/>
                    </a:lnTo>
                    <a:lnTo>
                      <a:pt x="442" y="228"/>
                    </a:lnTo>
                    <a:lnTo>
                      <a:pt x="438" y="228"/>
                    </a:lnTo>
                    <a:lnTo>
                      <a:pt x="438" y="234"/>
                    </a:lnTo>
                    <a:lnTo>
                      <a:pt x="438" y="240"/>
                    </a:lnTo>
                    <a:lnTo>
                      <a:pt x="442" y="244"/>
                    </a:lnTo>
                    <a:lnTo>
                      <a:pt x="448" y="244"/>
                    </a:lnTo>
                    <a:lnTo>
                      <a:pt x="454" y="244"/>
                    </a:lnTo>
                    <a:lnTo>
                      <a:pt x="454" y="250"/>
                    </a:lnTo>
                    <a:lnTo>
                      <a:pt x="464" y="250"/>
                    </a:lnTo>
                    <a:lnTo>
                      <a:pt x="468" y="250"/>
                    </a:lnTo>
                    <a:lnTo>
                      <a:pt x="474" y="250"/>
                    </a:lnTo>
                    <a:lnTo>
                      <a:pt x="478" y="250"/>
                    </a:lnTo>
                    <a:lnTo>
                      <a:pt x="484" y="250"/>
                    </a:lnTo>
                    <a:lnTo>
                      <a:pt x="488" y="250"/>
                    </a:lnTo>
                    <a:lnTo>
                      <a:pt x="494" y="250"/>
                    </a:lnTo>
                    <a:lnTo>
                      <a:pt x="498" y="250"/>
                    </a:lnTo>
                    <a:lnTo>
                      <a:pt x="504" y="250"/>
                    </a:lnTo>
                    <a:lnTo>
                      <a:pt x="510" y="250"/>
                    </a:lnTo>
                    <a:lnTo>
                      <a:pt x="514" y="250"/>
                    </a:lnTo>
                    <a:lnTo>
                      <a:pt x="520" y="250"/>
                    </a:lnTo>
                    <a:lnTo>
                      <a:pt x="524" y="244"/>
                    </a:lnTo>
                    <a:lnTo>
                      <a:pt x="530" y="244"/>
                    </a:lnTo>
                    <a:lnTo>
                      <a:pt x="534" y="244"/>
                    </a:lnTo>
                    <a:lnTo>
                      <a:pt x="540" y="244"/>
                    </a:lnTo>
                    <a:lnTo>
                      <a:pt x="544" y="244"/>
                    </a:lnTo>
                    <a:lnTo>
                      <a:pt x="550" y="240"/>
                    </a:lnTo>
                    <a:lnTo>
                      <a:pt x="556" y="240"/>
                    </a:lnTo>
                    <a:lnTo>
                      <a:pt x="560" y="240"/>
                    </a:lnTo>
                    <a:lnTo>
                      <a:pt x="566" y="240"/>
                    </a:lnTo>
                    <a:lnTo>
                      <a:pt x="570" y="240"/>
                    </a:lnTo>
                    <a:lnTo>
                      <a:pt x="570" y="234"/>
                    </a:lnTo>
                    <a:lnTo>
                      <a:pt x="576" y="234"/>
                    </a:lnTo>
                    <a:lnTo>
                      <a:pt x="580" y="234"/>
                    </a:lnTo>
                    <a:lnTo>
                      <a:pt x="586" y="234"/>
                    </a:lnTo>
                    <a:lnTo>
                      <a:pt x="586" y="228"/>
                    </a:lnTo>
                    <a:lnTo>
                      <a:pt x="590" y="228"/>
                    </a:lnTo>
                    <a:lnTo>
                      <a:pt x="596" y="228"/>
                    </a:lnTo>
                    <a:lnTo>
                      <a:pt x="600" y="228"/>
                    </a:lnTo>
                    <a:lnTo>
                      <a:pt x="606" y="228"/>
                    </a:lnTo>
                    <a:lnTo>
                      <a:pt x="612" y="228"/>
                    </a:lnTo>
                    <a:lnTo>
                      <a:pt x="616" y="228"/>
                    </a:lnTo>
                    <a:lnTo>
                      <a:pt x="622" y="228"/>
                    </a:lnTo>
                    <a:lnTo>
                      <a:pt x="626" y="228"/>
                    </a:lnTo>
                    <a:lnTo>
                      <a:pt x="626" y="224"/>
                    </a:lnTo>
                    <a:lnTo>
                      <a:pt x="632" y="224"/>
                    </a:lnTo>
                    <a:lnTo>
                      <a:pt x="636" y="224"/>
                    </a:lnTo>
                    <a:lnTo>
                      <a:pt x="642" y="224"/>
                    </a:lnTo>
                    <a:lnTo>
                      <a:pt x="642" y="218"/>
                    </a:lnTo>
                    <a:lnTo>
                      <a:pt x="646" y="218"/>
                    </a:lnTo>
                    <a:lnTo>
                      <a:pt x="646" y="214"/>
                    </a:lnTo>
                    <a:lnTo>
                      <a:pt x="652" y="214"/>
                    </a:lnTo>
                    <a:lnTo>
                      <a:pt x="658" y="208"/>
                    </a:lnTo>
                    <a:lnTo>
                      <a:pt x="662" y="208"/>
                    </a:lnTo>
                    <a:lnTo>
                      <a:pt x="662" y="204"/>
                    </a:lnTo>
                    <a:lnTo>
                      <a:pt x="668" y="204"/>
                    </a:lnTo>
                    <a:lnTo>
                      <a:pt x="668" y="198"/>
                    </a:lnTo>
                    <a:lnTo>
                      <a:pt x="672" y="198"/>
                    </a:lnTo>
                    <a:lnTo>
                      <a:pt x="672" y="194"/>
                    </a:lnTo>
                    <a:lnTo>
                      <a:pt x="678" y="194"/>
                    </a:lnTo>
                    <a:lnTo>
                      <a:pt x="678" y="188"/>
                    </a:lnTo>
                    <a:lnTo>
                      <a:pt x="678" y="182"/>
                    </a:lnTo>
                    <a:lnTo>
                      <a:pt x="678" y="178"/>
                    </a:lnTo>
                    <a:lnTo>
                      <a:pt x="682" y="178"/>
                    </a:lnTo>
                    <a:lnTo>
                      <a:pt x="106" y="0"/>
                    </a:ln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sp>
            <p:nvSpPr>
              <p:cNvPr id="94195" name="Freeform 5"/>
              <p:cNvSpPr>
                <a:spLocks/>
              </p:cNvSpPr>
              <p:nvPr/>
            </p:nvSpPr>
            <p:spPr bwMode="auto">
              <a:xfrm>
                <a:off x="2606" y="2550"/>
                <a:ext cx="1066" cy="378"/>
              </a:xfrm>
              <a:custGeom>
                <a:avLst/>
                <a:gdLst>
                  <a:gd name="T0" fmla="*/ 0 w 1066"/>
                  <a:gd name="T1" fmla="*/ 128 h 378"/>
                  <a:gd name="T2" fmla="*/ 0 w 1066"/>
                  <a:gd name="T3" fmla="*/ 92 h 378"/>
                  <a:gd name="T4" fmla="*/ 16 w 1066"/>
                  <a:gd name="T5" fmla="*/ 72 h 378"/>
                  <a:gd name="T6" fmla="*/ 36 w 1066"/>
                  <a:gd name="T7" fmla="*/ 56 h 378"/>
                  <a:gd name="T8" fmla="*/ 72 w 1066"/>
                  <a:gd name="T9" fmla="*/ 52 h 378"/>
                  <a:gd name="T10" fmla="*/ 98 w 1066"/>
                  <a:gd name="T11" fmla="*/ 62 h 378"/>
                  <a:gd name="T12" fmla="*/ 112 w 1066"/>
                  <a:gd name="T13" fmla="*/ 82 h 378"/>
                  <a:gd name="T14" fmla="*/ 128 w 1066"/>
                  <a:gd name="T15" fmla="*/ 92 h 378"/>
                  <a:gd name="T16" fmla="*/ 158 w 1066"/>
                  <a:gd name="T17" fmla="*/ 78 h 378"/>
                  <a:gd name="T18" fmla="*/ 184 w 1066"/>
                  <a:gd name="T19" fmla="*/ 66 h 378"/>
                  <a:gd name="T20" fmla="*/ 210 w 1066"/>
                  <a:gd name="T21" fmla="*/ 56 h 378"/>
                  <a:gd name="T22" fmla="*/ 236 w 1066"/>
                  <a:gd name="T23" fmla="*/ 46 h 378"/>
                  <a:gd name="T24" fmla="*/ 266 w 1066"/>
                  <a:gd name="T25" fmla="*/ 36 h 378"/>
                  <a:gd name="T26" fmla="*/ 292 w 1066"/>
                  <a:gd name="T27" fmla="*/ 26 h 378"/>
                  <a:gd name="T28" fmla="*/ 322 w 1066"/>
                  <a:gd name="T29" fmla="*/ 16 h 378"/>
                  <a:gd name="T30" fmla="*/ 352 w 1066"/>
                  <a:gd name="T31" fmla="*/ 6 h 378"/>
                  <a:gd name="T32" fmla="*/ 388 w 1066"/>
                  <a:gd name="T33" fmla="*/ 0 h 378"/>
                  <a:gd name="T34" fmla="*/ 430 w 1066"/>
                  <a:gd name="T35" fmla="*/ 0 h 378"/>
                  <a:gd name="T36" fmla="*/ 464 w 1066"/>
                  <a:gd name="T37" fmla="*/ 0 h 378"/>
                  <a:gd name="T38" fmla="*/ 496 w 1066"/>
                  <a:gd name="T39" fmla="*/ 10 h 378"/>
                  <a:gd name="T40" fmla="*/ 520 w 1066"/>
                  <a:gd name="T41" fmla="*/ 26 h 378"/>
                  <a:gd name="T42" fmla="*/ 552 w 1066"/>
                  <a:gd name="T43" fmla="*/ 36 h 378"/>
                  <a:gd name="T44" fmla="*/ 578 w 1066"/>
                  <a:gd name="T45" fmla="*/ 52 h 378"/>
                  <a:gd name="T46" fmla="*/ 598 w 1066"/>
                  <a:gd name="T47" fmla="*/ 72 h 378"/>
                  <a:gd name="T48" fmla="*/ 618 w 1066"/>
                  <a:gd name="T49" fmla="*/ 92 h 378"/>
                  <a:gd name="T50" fmla="*/ 634 w 1066"/>
                  <a:gd name="T51" fmla="*/ 122 h 378"/>
                  <a:gd name="T52" fmla="*/ 648 w 1066"/>
                  <a:gd name="T53" fmla="*/ 144 h 378"/>
                  <a:gd name="T54" fmla="*/ 658 w 1066"/>
                  <a:gd name="T55" fmla="*/ 180 h 378"/>
                  <a:gd name="T56" fmla="*/ 664 w 1066"/>
                  <a:gd name="T57" fmla="*/ 220 h 378"/>
                  <a:gd name="T58" fmla="*/ 668 w 1066"/>
                  <a:gd name="T59" fmla="*/ 250 h 378"/>
                  <a:gd name="T60" fmla="*/ 668 w 1066"/>
                  <a:gd name="T61" fmla="*/ 286 h 378"/>
                  <a:gd name="T62" fmla="*/ 694 w 1066"/>
                  <a:gd name="T63" fmla="*/ 286 h 378"/>
                  <a:gd name="T64" fmla="*/ 724 w 1066"/>
                  <a:gd name="T65" fmla="*/ 292 h 378"/>
                  <a:gd name="T66" fmla="*/ 756 w 1066"/>
                  <a:gd name="T67" fmla="*/ 286 h 378"/>
                  <a:gd name="T68" fmla="*/ 792 w 1066"/>
                  <a:gd name="T69" fmla="*/ 286 h 378"/>
                  <a:gd name="T70" fmla="*/ 826 w 1066"/>
                  <a:gd name="T71" fmla="*/ 286 h 378"/>
                  <a:gd name="T72" fmla="*/ 862 w 1066"/>
                  <a:gd name="T73" fmla="*/ 282 h 378"/>
                  <a:gd name="T74" fmla="*/ 898 w 1066"/>
                  <a:gd name="T75" fmla="*/ 286 h 378"/>
                  <a:gd name="T76" fmla="*/ 954 w 1066"/>
                  <a:gd name="T77" fmla="*/ 292 h 378"/>
                  <a:gd name="T78" fmla="*/ 986 w 1066"/>
                  <a:gd name="T79" fmla="*/ 296 h 378"/>
                  <a:gd name="T80" fmla="*/ 1020 w 1066"/>
                  <a:gd name="T81" fmla="*/ 302 h 378"/>
                  <a:gd name="T82" fmla="*/ 1056 w 1066"/>
                  <a:gd name="T83" fmla="*/ 312 h 378"/>
                  <a:gd name="T84" fmla="*/ 1062 w 1066"/>
                  <a:gd name="T85" fmla="*/ 338 h 378"/>
                  <a:gd name="T86" fmla="*/ 1026 w 1066"/>
                  <a:gd name="T87" fmla="*/ 342 h 378"/>
                  <a:gd name="T88" fmla="*/ 996 w 1066"/>
                  <a:gd name="T89" fmla="*/ 338 h 378"/>
                  <a:gd name="T90" fmla="*/ 960 w 1066"/>
                  <a:gd name="T91" fmla="*/ 332 h 378"/>
                  <a:gd name="T92" fmla="*/ 918 w 1066"/>
                  <a:gd name="T93" fmla="*/ 332 h 378"/>
                  <a:gd name="T94" fmla="*/ 884 w 1066"/>
                  <a:gd name="T95" fmla="*/ 326 h 378"/>
                  <a:gd name="T96" fmla="*/ 848 w 1066"/>
                  <a:gd name="T97" fmla="*/ 322 h 378"/>
                  <a:gd name="T98" fmla="*/ 812 w 1066"/>
                  <a:gd name="T99" fmla="*/ 322 h 378"/>
                  <a:gd name="T100" fmla="*/ 786 w 1066"/>
                  <a:gd name="T101" fmla="*/ 332 h 378"/>
                  <a:gd name="T102" fmla="*/ 746 w 1066"/>
                  <a:gd name="T103" fmla="*/ 342 h 378"/>
                  <a:gd name="T104" fmla="*/ 710 w 1066"/>
                  <a:gd name="T105" fmla="*/ 348 h 378"/>
                  <a:gd name="T106" fmla="*/ 674 w 1066"/>
                  <a:gd name="T107" fmla="*/ 348 h 378"/>
                  <a:gd name="T108" fmla="*/ 644 w 1066"/>
                  <a:gd name="T109" fmla="*/ 342 h 378"/>
                  <a:gd name="T110" fmla="*/ 572 w 1066"/>
                  <a:gd name="T111" fmla="*/ 352 h 378"/>
                  <a:gd name="T112" fmla="*/ 552 w 1066"/>
                  <a:gd name="T113" fmla="*/ 368 h 37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66"/>
                  <a:gd name="T172" fmla="*/ 0 h 378"/>
                  <a:gd name="T173" fmla="*/ 1066 w 1066"/>
                  <a:gd name="T174" fmla="*/ 378 h 37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66" h="378">
                    <a:moveTo>
                      <a:pt x="10" y="148"/>
                    </a:moveTo>
                    <a:lnTo>
                      <a:pt x="10" y="144"/>
                    </a:lnTo>
                    <a:lnTo>
                      <a:pt x="6" y="144"/>
                    </a:lnTo>
                    <a:lnTo>
                      <a:pt x="6" y="138"/>
                    </a:lnTo>
                    <a:lnTo>
                      <a:pt x="6" y="134"/>
                    </a:lnTo>
                    <a:lnTo>
                      <a:pt x="0" y="134"/>
                    </a:lnTo>
                    <a:lnTo>
                      <a:pt x="0" y="128"/>
                    </a:lnTo>
                    <a:lnTo>
                      <a:pt x="0" y="122"/>
                    </a:lnTo>
                    <a:lnTo>
                      <a:pt x="0" y="118"/>
                    </a:lnTo>
                    <a:lnTo>
                      <a:pt x="0" y="112"/>
                    </a:lnTo>
                    <a:lnTo>
                      <a:pt x="0" y="108"/>
                    </a:lnTo>
                    <a:lnTo>
                      <a:pt x="0" y="102"/>
                    </a:lnTo>
                    <a:lnTo>
                      <a:pt x="0" y="98"/>
                    </a:lnTo>
                    <a:lnTo>
                      <a:pt x="0" y="92"/>
                    </a:lnTo>
                    <a:lnTo>
                      <a:pt x="6" y="92"/>
                    </a:lnTo>
                    <a:lnTo>
                      <a:pt x="6" y="88"/>
                    </a:lnTo>
                    <a:lnTo>
                      <a:pt x="10" y="88"/>
                    </a:lnTo>
                    <a:lnTo>
                      <a:pt x="10" y="82"/>
                    </a:lnTo>
                    <a:lnTo>
                      <a:pt x="10" y="78"/>
                    </a:lnTo>
                    <a:lnTo>
                      <a:pt x="16" y="78"/>
                    </a:lnTo>
                    <a:lnTo>
                      <a:pt x="16" y="72"/>
                    </a:lnTo>
                    <a:lnTo>
                      <a:pt x="22" y="72"/>
                    </a:lnTo>
                    <a:lnTo>
                      <a:pt x="22" y="66"/>
                    </a:lnTo>
                    <a:lnTo>
                      <a:pt x="26" y="66"/>
                    </a:lnTo>
                    <a:lnTo>
                      <a:pt x="26" y="62"/>
                    </a:lnTo>
                    <a:lnTo>
                      <a:pt x="32" y="62"/>
                    </a:lnTo>
                    <a:lnTo>
                      <a:pt x="32" y="56"/>
                    </a:lnTo>
                    <a:lnTo>
                      <a:pt x="36" y="56"/>
                    </a:lnTo>
                    <a:lnTo>
                      <a:pt x="42" y="56"/>
                    </a:lnTo>
                    <a:lnTo>
                      <a:pt x="46" y="52"/>
                    </a:lnTo>
                    <a:lnTo>
                      <a:pt x="52" y="52"/>
                    </a:lnTo>
                    <a:lnTo>
                      <a:pt x="56" y="52"/>
                    </a:lnTo>
                    <a:lnTo>
                      <a:pt x="62" y="52"/>
                    </a:lnTo>
                    <a:lnTo>
                      <a:pt x="68" y="52"/>
                    </a:lnTo>
                    <a:lnTo>
                      <a:pt x="72" y="52"/>
                    </a:lnTo>
                    <a:lnTo>
                      <a:pt x="78" y="52"/>
                    </a:lnTo>
                    <a:lnTo>
                      <a:pt x="82" y="52"/>
                    </a:lnTo>
                    <a:lnTo>
                      <a:pt x="88" y="52"/>
                    </a:lnTo>
                    <a:lnTo>
                      <a:pt x="88" y="56"/>
                    </a:lnTo>
                    <a:lnTo>
                      <a:pt x="92" y="56"/>
                    </a:lnTo>
                    <a:lnTo>
                      <a:pt x="98" y="56"/>
                    </a:lnTo>
                    <a:lnTo>
                      <a:pt x="98" y="62"/>
                    </a:lnTo>
                    <a:lnTo>
                      <a:pt x="102" y="62"/>
                    </a:lnTo>
                    <a:lnTo>
                      <a:pt x="102" y="66"/>
                    </a:lnTo>
                    <a:lnTo>
                      <a:pt x="108" y="66"/>
                    </a:lnTo>
                    <a:lnTo>
                      <a:pt x="108" y="72"/>
                    </a:lnTo>
                    <a:lnTo>
                      <a:pt x="108" y="78"/>
                    </a:lnTo>
                    <a:lnTo>
                      <a:pt x="112" y="78"/>
                    </a:lnTo>
                    <a:lnTo>
                      <a:pt x="112" y="82"/>
                    </a:lnTo>
                    <a:lnTo>
                      <a:pt x="118" y="82"/>
                    </a:lnTo>
                    <a:lnTo>
                      <a:pt x="118" y="88"/>
                    </a:lnTo>
                    <a:lnTo>
                      <a:pt x="118" y="92"/>
                    </a:lnTo>
                    <a:lnTo>
                      <a:pt x="118" y="98"/>
                    </a:lnTo>
                    <a:lnTo>
                      <a:pt x="124" y="98"/>
                    </a:lnTo>
                    <a:lnTo>
                      <a:pt x="128" y="98"/>
                    </a:lnTo>
                    <a:lnTo>
                      <a:pt x="128" y="92"/>
                    </a:lnTo>
                    <a:lnTo>
                      <a:pt x="134" y="92"/>
                    </a:lnTo>
                    <a:lnTo>
                      <a:pt x="138" y="88"/>
                    </a:lnTo>
                    <a:lnTo>
                      <a:pt x="144" y="88"/>
                    </a:lnTo>
                    <a:lnTo>
                      <a:pt x="148" y="88"/>
                    </a:lnTo>
                    <a:lnTo>
                      <a:pt x="148" y="82"/>
                    </a:lnTo>
                    <a:lnTo>
                      <a:pt x="154" y="82"/>
                    </a:lnTo>
                    <a:lnTo>
                      <a:pt x="158" y="78"/>
                    </a:lnTo>
                    <a:lnTo>
                      <a:pt x="164" y="78"/>
                    </a:lnTo>
                    <a:lnTo>
                      <a:pt x="170" y="78"/>
                    </a:lnTo>
                    <a:lnTo>
                      <a:pt x="170" y="72"/>
                    </a:lnTo>
                    <a:lnTo>
                      <a:pt x="174" y="72"/>
                    </a:lnTo>
                    <a:lnTo>
                      <a:pt x="180" y="72"/>
                    </a:lnTo>
                    <a:lnTo>
                      <a:pt x="180" y="66"/>
                    </a:lnTo>
                    <a:lnTo>
                      <a:pt x="184" y="66"/>
                    </a:lnTo>
                    <a:lnTo>
                      <a:pt x="190" y="66"/>
                    </a:lnTo>
                    <a:lnTo>
                      <a:pt x="190" y="62"/>
                    </a:lnTo>
                    <a:lnTo>
                      <a:pt x="194" y="62"/>
                    </a:lnTo>
                    <a:lnTo>
                      <a:pt x="200" y="62"/>
                    </a:lnTo>
                    <a:lnTo>
                      <a:pt x="204" y="62"/>
                    </a:lnTo>
                    <a:lnTo>
                      <a:pt x="204" y="56"/>
                    </a:lnTo>
                    <a:lnTo>
                      <a:pt x="210" y="56"/>
                    </a:lnTo>
                    <a:lnTo>
                      <a:pt x="214" y="56"/>
                    </a:lnTo>
                    <a:lnTo>
                      <a:pt x="214" y="52"/>
                    </a:lnTo>
                    <a:lnTo>
                      <a:pt x="220" y="52"/>
                    </a:lnTo>
                    <a:lnTo>
                      <a:pt x="226" y="52"/>
                    </a:lnTo>
                    <a:lnTo>
                      <a:pt x="230" y="52"/>
                    </a:lnTo>
                    <a:lnTo>
                      <a:pt x="230" y="46"/>
                    </a:lnTo>
                    <a:lnTo>
                      <a:pt x="236" y="46"/>
                    </a:lnTo>
                    <a:lnTo>
                      <a:pt x="240" y="46"/>
                    </a:lnTo>
                    <a:lnTo>
                      <a:pt x="246" y="46"/>
                    </a:lnTo>
                    <a:lnTo>
                      <a:pt x="250" y="42"/>
                    </a:lnTo>
                    <a:lnTo>
                      <a:pt x="256" y="42"/>
                    </a:lnTo>
                    <a:lnTo>
                      <a:pt x="256" y="36"/>
                    </a:lnTo>
                    <a:lnTo>
                      <a:pt x="260" y="36"/>
                    </a:lnTo>
                    <a:lnTo>
                      <a:pt x="266" y="36"/>
                    </a:lnTo>
                    <a:lnTo>
                      <a:pt x="266" y="32"/>
                    </a:lnTo>
                    <a:lnTo>
                      <a:pt x="272" y="32"/>
                    </a:lnTo>
                    <a:lnTo>
                      <a:pt x="276" y="32"/>
                    </a:lnTo>
                    <a:lnTo>
                      <a:pt x="276" y="26"/>
                    </a:lnTo>
                    <a:lnTo>
                      <a:pt x="282" y="26"/>
                    </a:lnTo>
                    <a:lnTo>
                      <a:pt x="286" y="26"/>
                    </a:lnTo>
                    <a:lnTo>
                      <a:pt x="292" y="26"/>
                    </a:lnTo>
                    <a:lnTo>
                      <a:pt x="296" y="26"/>
                    </a:lnTo>
                    <a:lnTo>
                      <a:pt x="302" y="20"/>
                    </a:lnTo>
                    <a:lnTo>
                      <a:pt x="306" y="20"/>
                    </a:lnTo>
                    <a:lnTo>
                      <a:pt x="306" y="16"/>
                    </a:lnTo>
                    <a:lnTo>
                      <a:pt x="312" y="16"/>
                    </a:lnTo>
                    <a:lnTo>
                      <a:pt x="316" y="16"/>
                    </a:lnTo>
                    <a:lnTo>
                      <a:pt x="322" y="16"/>
                    </a:lnTo>
                    <a:lnTo>
                      <a:pt x="322" y="10"/>
                    </a:lnTo>
                    <a:lnTo>
                      <a:pt x="328" y="10"/>
                    </a:lnTo>
                    <a:lnTo>
                      <a:pt x="332" y="10"/>
                    </a:lnTo>
                    <a:lnTo>
                      <a:pt x="338" y="10"/>
                    </a:lnTo>
                    <a:lnTo>
                      <a:pt x="342" y="10"/>
                    </a:lnTo>
                    <a:lnTo>
                      <a:pt x="348" y="6"/>
                    </a:lnTo>
                    <a:lnTo>
                      <a:pt x="352" y="6"/>
                    </a:lnTo>
                    <a:lnTo>
                      <a:pt x="358" y="0"/>
                    </a:lnTo>
                    <a:lnTo>
                      <a:pt x="362" y="0"/>
                    </a:lnTo>
                    <a:lnTo>
                      <a:pt x="368" y="0"/>
                    </a:lnTo>
                    <a:lnTo>
                      <a:pt x="374" y="0"/>
                    </a:lnTo>
                    <a:lnTo>
                      <a:pt x="378" y="0"/>
                    </a:lnTo>
                    <a:lnTo>
                      <a:pt x="384" y="0"/>
                    </a:lnTo>
                    <a:lnTo>
                      <a:pt x="388" y="0"/>
                    </a:lnTo>
                    <a:lnTo>
                      <a:pt x="394" y="0"/>
                    </a:lnTo>
                    <a:lnTo>
                      <a:pt x="398" y="0"/>
                    </a:lnTo>
                    <a:lnTo>
                      <a:pt x="404" y="0"/>
                    </a:lnTo>
                    <a:lnTo>
                      <a:pt x="408" y="0"/>
                    </a:lnTo>
                    <a:lnTo>
                      <a:pt x="414" y="0"/>
                    </a:lnTo>
                    <a:lnTo>
                      <a:pt x="418" y="0"/>
                    </a:lnTo>
                    <a:lnTo>
                      <a:pt x="430" y="0"/>
                    </a:lnTo>
                    <a:lnTo>
                      <a:pt x="434" y="0"/>
                    </a:lnTo>
                    <a:lnTo>
                      <a:pt x="440" y="0"/>
                    </a:lnTo>
                    <a:lnTo>
                      <a:pt x="444" y="0"/>
                    </a:lnTo>
                    <a:lnTo>
                      <a:pt x="450" y="0"/>
                    </a:lnTo>
                    <a:lnTo>
                      <a:pt x="454" y="0"/>
                    </a:lnTo>
                    <a:lnTo>
                      <a:pt x="460" y="0"/>
                    </a:lnTo>
                    <a:lnTo>
                      <a:pt x="464" y="0"/>
                    </a:lnTo>
                    <a:lnTo>
                      <a:pt x="470" y="0"/>
                    </a:lnTo>
                    <a:lnTo>
                      <a:pt x="470" y="6"/>
                    </a:lnTo>
                    <a:lnTo>
                      <a:pt x="476" y="6"/>
                    </a:lnTo>
                    <a:lnTo>
                      <a:pt x="480" y="10"/>
                    </a:lnTo>
                    <a:lnTo>
                      <a:pt x="486" y="10"/>
                    </a:lnTo>
                    <a:lnTo>
                      <a:pt x="490" y="10"/>
                    </a:lnTo>
                    <a:lnTo>
                      <a:pt x="496" y="10"/>
                    </a:lnTo>
                    <a:lnTo>
                      <a:pt x="500" y="10"/>
                    </a:lnTo>
                    <a:lnTo>
                      <a:pt x="500" y="16"/>
                    </a:lnTo>
                    <a:lnTo>
                      <a:pt x="506" y="16"/>
                    </a:lnTo>
                    <a:lnTo>
                      <a:pt x="510" y="16"/>
                    </a:lnTo>
                    <a:lnTo>
                      <a:pt x="510" y="20"/>
                    </a:lnTo>
                    <a:lnTo>
                      <a:pt x="516" y="20"/>
                    </a:lnTo>
                    <a:lnTo>
                      <a:pt x="520" y="26"/>
                    </a:lnTo>
                    <a:lnTo>
                      <a:pt x="526" y="26"/>
                    </a:lnTo>
                    <a:lnTo>
                      <a:pt x="532" y="26"/>
                    </a:lnTo>
                    <a:lnTo>
                      <a:pt x="536" y="32"/>
                    </a:lnTo>
                    <a:lnTo>
                      <a:pt x="542" y="32"/>
                    </a:lnTo>
                    <a:lnTo>
                      <a:pt x="546" y="32"/>
                    </a:lnTo>
                    <a:lnTo>
                      <a:pt x="546" y="36"/>
                    </a:lnTo>
                    <a:lnTo>
                      <a:pt x="552" y="36"/>
                    </a:lnTo>
                    <a:lnTo>
                      <a:pt x="556" y="36"/>
                    </a:lnTo>
                    <a:lnTo>
                      <a:pt x="562" y="42"/>
                    </a:lnTo>
                    <a:lnTo>
                      <a:pt x="566" y="42"/>
                    </a:lnTo>
                    <a:lnTo>
                      <a:pt x="566" y="46"/>
                    </a:lnTo>
                    <a:lnTo>
                      <a:pt x="572" y="46"/>
                    </a:lnTo>
                    <a:lnTo>
                      <a:pt x="572" y="52"/>
                    </a:lnTo>
                    <a:lnTo>
                      <a:pt x="578" y="52"/>
                    </a:lnTo>
                    <a:lnTo>
                      <a:pt x="578" y="56"/>
                    </a:lnTo>
                    <a:lnTo>
                      <a:pt x="582" y="56"/>
                    </a:lnTo>
                    <a:lnTo>
                      <a:pt x="588" y="62"/>
                    </a:lnTo>
                    <a:lnTo>
                      <a:pt x="588" y="66"/>
                    </a:lnTo>
                    <a:lnTo>
                      <a:pt x="592" y="66"/>
                    </a:lnTo>
                    <a:lnTo>
                      <a:pt x="592" y="72"/>
                    </a:lnTo>
                    <a:lnTo>
                      <a:pt x="598" y="72"/>
                    </a:lnTo>
                    <a:lnTo>
                      <a:pt x="598" y="78"/>
                    </a:lnTo>
                    <a:lnTo>
                      <a:pt x="602" y="78"/>
                    </a:lnTo>
                    <a:lnTo>
                      <a:pt x="608" y="82"/>
                    </a:lnTo>
                    <a:lnTo>
                      <a:pt x="608" y="88"/>
                    </a:lnTo>
                    <a:lnTo>
                      <a:pt x="612" y="88"/>
                    </a:lnTo>
                    <a:lnTo>
                      <a:pt x="612" y="92"/>
                    </a:lnTo>
                    <a:lnTo>
                      <a:pt x="618" y="92"/>
                    </a:lnTo>
                    <a:lnTo>
                      <a:pt x="618" y="98"/>
                    </a:lnTo>
                    <a:lnTo>
                      <a:pt x="622" y="98"/>
                    </a:lnTo>
                    <a:lnTo>
                      <a:pt x="622" y="102"/>
                    </a:lnTo>
                    <a:lnTo>
                      <a:pt x="622" y="108"/>
                    </a:lnTo>
                    <a:lnTo>
                      <a:pt x="628" y="108"/>
                    </a:lnTo>
                    <a:lnTo>
                      <a:pt x="628" y="112"/>
                    </a:lnTo>
                    <a:lnTo>
                      <a:pt x="634" y="122"/>
                    </a:lnTo>
                    <a:lnTo>
                      <a:pt x="638" y="122"/>
                    </a:lnTo>
                    <a:lnTo>
                      <a:pt x="638" y="128"/>
                    </a:lnTo>
                    <a:lnTo>
                      <a:pt x="638" y="134"/>
                    </a:lnTo>
                    <a:lnTo>
                      <a:pt x="644" y="134"/>
                    </a:lnTo>
                    <a:lnTo>
                      <a:pt x="644" y="138"/>
                    </a:lnTo>
                    <a:lnTo>
                      <a:pt x="644" y="144"/>
                    </a:lnTo>
                    <a:lnTo>
                      <a:pt x="648" y="144"/>
                    </a:lnTo>
                    <a:lnTo>
                      <a:pt x="648" y="148"/>
                    </a:lnTo>
                    <a:lnTo>
                      <a:pt x="648" y="154"/>
                    </a:lnTo>
                    <a:lnTo>
                      <a:pt x="648" y="158"/>
                    </a:lnTo>
                    <a:lnTo>
                      <a:pt x="654" y="164"/>
                    </a:lnTo>
                    <a:lnTo>
                      <a:pt x="654" y="168"/>
                    </a:lnTo>
                    <a:lnTo>
                      <a:pt x="654" y="174"/>
                    </a:lnTo>
                    <a:lnTo>
                      <a:pt x="658" y="180"/>
                    </a:lnTo>
                    <a:lnTo>
                      <a:pt x="658" y="184"/>
                    </a:lnTo>
                    <a:lnTo>
                      <a:pt x="658" y="190"/>
                    </a:lnTo>
                    <a:lnTo>
                      <a:pt x="658" y="200"/>
                    </a:lnTo>
                    <a:lnTo>
                      <a:pt x="664" y="204"/>
                    </a:lnTo>
                    <a:lnTo>
                      <a:pt x="664" y="210"/>
                    </a:lnTo>
                    <a:lnTo>
                      <a:pt x="664" y="214"/>
                    </a:lnTo>
                    <a:lnTo>
                      <a:pt x="664" y="220"/>
                    </a:lnTo>
                    <a:lnTo>
                      <a:pt x="664" y="224"/>
                    </a:lnTo>
                    <a:lnTo>
                      <a:pt x="668" y="224"/>
                    </a:lnTo>
                    <a:lnTo>
                      <a:pt x="668" y="230"/>
                    </a:lnTo>
                    <a:lnTo>
                      <a:pt x="668" y="236"/>
                    </a:lnTo>
                    <a:lnTo>
                      <a:pt x="668" y="240"/>
                    </a:lnTo>
                    <a:lnTo>
                      <a:pt x="668" y="246"/>
                    </a:lnTo>
                    <a:lnTo>
                      <a:pt x="668" y="250"/>
                    </a:lnTo>
                    <a:lnTo>
                      <a:pt x="668" y="256"/>
                    </a:lnTo>
                    <a:lnTo>
                      <a:pt x="668" y="260"/>
                    </a:lnTo>
                    <a:lnTo>
                      <a:pt x="668" y="266"/>
                    </a:lnTo>
                    <a:lnTo>
                      <a:pt x="668" y="270"/>
                    </a:lnTo>
                    <a:lnTo>
                      <a:pt x="668" y="276"/>
                    </a:lnTo>
                    <a:lnTo>
                      <a:pt x="668" y="282"/>
                    </a:lnTo>
                    <a:lnTo>
                      <a:pt x="668" y="286"/>
                    </a:lnTo>
                    <a:lnTo>
                      <a:pt x="668" y="292"/>
                    </a:lnTo>
                    <a:lnTo>
                      <a:pt x="668" y="286"/>
                    </a:lnTo>
                    <a:lnTo>
                      <a:pt x="674" y="286"/>
                    </a:lnTo>
                    <a:lnTo>
                      <a:pt x="680" y="286"/>
                    </a:lnTo>
                    <a:lnTo>
                      <a:pt x="684" y="286"/>
                    </a:lnTo>
                    <a:lnTo>
                      <a:pt x="690" y="286"/>
                    </a:lnTo>
                    <a:lnTo>
                      <a:pt x="694" y="286"/>
                    </a:lnTo>
                    <a:lnTo>
                      <a:pt x="700" y="286"/>
                    </a:lnTo>
                    <a:lnTo>
                      <a:pt x="704" y="286"/>
                    </a:lnTo>
                    <a:lnTo>
                      <a:pt x="710" y="286"/>
                    </a:lnTo>
                    <a:lnTo>
                      <a:pt x="710" y="292"/>
                    </a:lnTo>
                    <a:lnTo>
                      <a:pt x="714" y="292"/>
                    </a:lnTo>
                    <a:lnTo>
                      <a:pt x="720" y="292"/>
                    </a:lnTo>
                    <a:lnTo>
                      <a:pt x="724" y="292"/>
                    </a:lnTo>
                    <a:lnTo>
                      <a:pt x="730" y="292"/>
                    </a:lnTo>
                    <a:lnTo>
                      <a:pt x="730" y="286"/>
                    </a:lnTo>
                    <a:lnTo>
                      <a:pt x="736" y="286"/>
                    </a:lnTo>
                    <a:lnTo>
                      <a:pt x="740" y="286"/>
                    </a:lnTo>
                    <a:lnTo>
                      <a:pt x="746" y="286"/>
                    </a:lnTo>
                    <a:lnTo>
                      <a:pt x="750" y="286"/>
                    </a:lnTo>
                    <a:lnTo>
                      <a:pt x="756" y="286"/>
                    </a:lnTo>
                    <a:lnTo>
                      <a:pt x="760" y="286"/>
                    </a:lnTo>
                    <a:lnTo>
                      <a:pt x="766" y="286"/>
                    </a:lnTo>
                    <a:lnTo>
                      <a:pt x="770" y="286"/>
                    </a:lnTo>
                    <a:lnTo>
                      <a:pt x="776" y="286"/>
                    </a:lnTo>
                    <a:lnTo>
                      <a:pt x="782" y="286"/>
                    </a:lnTo>
                    <a:lnTo>
                      <a:pt x="786" y="286"/>
                    </a:lnTo>
                    <a:lnTo>
                      <a:pt x="792" y="286"/>
                    </a:lnTo>
                    <a:lnTo>
                      <a:pt x="796" y="286"/>
                    </a:lnTo>
                    <a:lnTo>
                      <a:pt x="802" y="286"/>
                    </a:lnTo>
                    <a:lnTo>
                      <a:pt x="806" y="286"/>
                    </a:lnTo>
                    <a:lnTo>
                      <a:pt x="812" y="286"/>
                    </a:lnTo>
                    <a:lnTo>
                      <a:pt x="816" y="286"/>
                    </a:lnTo>
                    <a:lnTo>
                      <a:pt x="822" y="286"/>
                    </a:lnTo>
                    <a:lnTo>
                      <a:pt x="826" y="286"/>
                    </a:lnTo>
                    <a:lnTo>
                      <a:pt x="832" y="286"/>
                    </a:lnTo>
                    <a:lnTo>
                      <a:pt x="838" y="286"/>
                    </a:lnTo>
                    <a:lnTo>
                      <a:pt x="842" y="282"/>
                    </a:lnTo>
                    <a:lnTo>
                      <a:pt x="848" y="282"/>
                    </a:lnTo>
                    <a:lnTo>
                      <a:pt x="852" y="282"/>
                    </a:lnTo>
                    <a:lnTo>
                      <a:pt x="858" y="282"/>
                    </a:lnTo>
                    <a:lnTo>
                      <a:pt x="862" y="282"/>
                    </a:lnTo>
                    <a:lnTo>
                      <a:pt x="868" y="282"/>
                    </a:lnTo>
                    <a:lnTo>
                      <a:pt x="872" y="282"/>
                    </a:lnTo>
                    <a:lnTo>
                      <a:pt x="878" y="286"/>
                    </a:lnTo>
                    <a:lnTo>
                      <a:pt x="884" y="286"/>
                    </a:lnTo>
                    <a:lnTo>
                      <a:pt x="888" y="286"/>
                    </a:lnTo>
                    <a:lnTo>
                      <a:pt x="894" y="286"/>
                    </a:lnTo>
                    <a:lnTo>
                      <a:pt x="898" y="286"/>
                    </a:lnTo>
                    <a:lnTo>
                      <a:pt x="908" y="286"/>
                    </a:lnTo>
                    <a:lnTo>
                      <a:pt x="918" y="286"/>
                    </a:lnTo>
                    <a:lnTo>
                      <a:pt x="928" y="286"/>
                    </a:lnTo>
                    <a:lnTo>
                      <a:pt x="934" y="286"/>
                    </a:lnTo>
                    <a:lnTo>
                      <a:pt x="944" y="286"/>
                    </a:lnTo>
                    <a:lnTo>
                      <a:pt x="950" y="286"/>
                    </a:lnTo>
                    <a:lnTo>
                      <a:pt x="954" y="292"/>
                    </a:lnTo>
                    <a:lnTo>
                      <a:pt x="960" y="292"/>
                    </a:lnTo>
                    <a:lnTo>
                      <a:pt x="964" y="292"/>
                    </a:lnTo>
                    <a:lnTo>
                      <a:pt x="964" y="296"/>
                    </a:lnTo>
                    <a:lnTo>
                      <a:pt x="970" y="296"/>
                    </a:lnTo>
                    <a:lnTo>
                      <a:pt x="974" y="296"/>
                    </a:lnTo>
                    <a:lnTo>
                      <a:pt x="980" y="296"/>
                    </a:lnTo>
                    <a:lnTo>
                      <a:pt x="986" y="296"/>
                    </a:lnTo>
                    <a:lnTo>
                      <a:pt x="990" y="296"/>
                    </a:lnTo>
                    <a:lnTo>
                      <a:pt x="996" y="296"/>
                    </a:lnTo>
                    <a:lnTo>
                      <a:pt x="1000" y="296"/>
                    </a:lnTo>
                    <a:lnTo>
                      <a:pt x="1006" y="296"/>
                    </a:lnTo>
                    <a:lnTo>
                      <a:pt x="1010" y="296"/>
                    </a:lnTo>
                    <a:lnTo>
                      <a:pt x="1016" y="302"/>
                    </a:lnTo>
                    <a:lnTo>
                      <a:pt x="1020" y="302"/>
                    </a:lnTo>
                    <a:lnTo>
                      <a:pt x="1030" y="302"/>
                    </a:lnTo>
                    <a:lnTo>
                      <a:pt x="1042" y="302"/>
                    </a:lnTo>
                    <a:lnTo>
                      <a:pt x="1046" y="302"/>
                    </a:lnTo>
                    <a:lnTo>
                      <a:pt x="1046" y="306"/>
                    </a:lnTo>
                    <a:lnTo>
                      <a:pt x="1052" y="306"/>
                    </a:lnTo>
                    <a:lnTo>
                      <a:pt x="1056" y="306"/>
                    </a:lnTo>
                    <a:lnTo>
                      <a:pt x="1056" y="312"/>
                    </a:lnTo>
                    <a:lnTo>
                      <a:pt x="1062" y="312"/>
                    </a:lnTo>
                    <a:lnTo>
                      <a:pt x="1062" y="316"/>
                    </a:lnTo>
                    <a:lnTo>
                      <a:pt x="1066" y="322"/>
                    </a:lnTo>
                    <a:lnTo>
                      <a:pt x="1066" y="326"/>
                    </a:lnTo>
                    <a:lnTo>
                      <a:pt x="1066" y="332"/>
                    </a:lnTo>
                    <a:lnTo>
                      <a:pt x="1062" y="332"/>
                    </a:lnTo>
                    <a:lnTo>
                      <a:pt x="1062" y="338"/>
                    </a:lnTo>
                    <a:lnTo>
                      <a:pt x="1056" y="338"/>
                    </a:lnTo>
                    <a:lnTo>
                      <a:pt x="1052" y="342"/>
                    </a:lnTo>
                    <a:lnTo>
                      <a:pt x="1046" y="342"/>
                    </a:lnTo>
                    <a:lnTo>
                      <a:pt x="1042" y="342"/>
                    </a:lnTo>
                    <a:lnTo>
                      <a:pt x="1036" y="342"/>
                    </a:lnTo>
                    <a:lnTo>
                      <a:pt x="1030" y="342"/>
                    </a:lnTo>
                    <a:lnTo>
                      <a:pt x="1026" y="342"/>
                    </a:lnTo>
                    <a:lnTo>
                      <a:pt x="1020" y="342"/>
                    </a:lnTo>
                    <a:lnTo>
                      <a:pt x="1016" y="342"/>
                    </a:lnTo>
                    <a:lnTo>
                      <a:pt x="1016" y="338"/>
                    </a:lnTo>
                    <a:lnTo>
                      <a:pt x="1010" y="338"/>
                    </a:lnTo>
                    <a:lnTo>
                      <a:pt x="1006" y="338"/>
                    </a:lnTo>
                    <a:lnTo>
                      <a:pt x="1000" y="338"/>
                    </a:lnTo>
                    <a:lnTo>
                      <a:pt x="996" y="338"/>
                    </a:lnTo>
                    <a:lnTo>
                      <a:pt x="990" y="338"/>
                    </a:lnTo>
                    <a:lnTo>
                      <a:pt x="986" y="338"/>
                    </a:lnTo>
                    <a:lnTo>
                      <a:pt x="980" y="338"/>
                    </a:lnTo>
                    <a:lnTo>
                      <a:pt x="974" y="338"/>
                    </a:lnTo>
                    <a:lnTo>
                      <a:pt x="970" y="338"/>
                    </a:lnTo>
                    <a:lnTo>
                      <a:pt x="964" y="338"/>
                    </a:lnTo>
                    <a:lnTo>
                      <a:pt x="960" y="332"/>
                    </a:lnTo>
                    <a:lnTo>
                      <a:pt x="954" y="332"/>
                    </a:lnTo>
                    <a:lnTo>
                      <a:pt x="950" y="332"/>
                    </a:lnTo>
                    <a:lnTo>
                      <a:pt x="944" y="332"/>
                    </a:lnTo>
                    <a:lnTo>
                      <a:pt x="934" y="332"/>
                    </a:lnTo>
                    <a:lnTo>
                      <a:pt x="928" y="332"/>
                    </a:lnTo>
                    <a:lnTo>
                      <a:pt x="924" y="332"/>
                    </a:lnTo>
                    <a:lnTo>
                      <a:pt x="918" y="332"/>
                    </a:lnTo>
                    <a:lnTo>
                      <a:pt x="914" y="332"/>
                    </a:lnTo>
                    <a:lnTo>
                      <a:pt x="908" y="326"/>
                    </a:lnTo>
                    <a:lnTo>
                      <a:pt x="904" y="326"/>
                    </a:lnTo>
                    <a:lnTo>
                      <a:pt x="898" y="326"/>
                    </a:lnTo>
                    <a:lnTo>
                      <a:pt x="894" y="326"/>
                    </a:lnTo>
                    <a:lnTo>
                      <a:pt x="888" y="326"/>
                    </a:lnTo>
                    <a:lnTo>
                      <a:pt x="884" y="326"/>
                    </a:lnTo>
                    <a:lnTo>
                      <a:pt x="884" y="322"/>
                    </a:lnTo>
                    <a:lnTo>
                      <a:pt x="878" y="322"/>
                    </a:lnTo>
                    <a:lnTo>
                      <a:pt x="872" y="322"/>
                    </a:lnTo>
                    <a:lnTo>
                      <a:pt x="868" y="322"/>
                    </a:lnTo>
                    <a:lnTo>
                      <a:pt x="858" y="322"/>
                    </a:lnTo>
                    <a:lnTo>
                      <a:pt x="852" y="322"/>
                    </a:lnTo>
                    <a:lnTo>
                      <a:pt x="848" y="322"/>
                    </a:lnTo>
                    <a:lnTo>
                      <a:pt x="842" y="322"/>
                    </a:lnTo>
                    <a:lnTo>
                      <a:pt x="838" y="322"/>
                    </a:lnTo>
                    <a:lnTo>
                      <a:pt x="832" y="322"/>
                    </a:lnTo>
                    <a:lnTo>
                      <a:pt x="826" y="322"/>
                    </a:lnTo>
                    <a:lnTo>
                      <a:pt x="822" y="322"/>
                    </a:lnTo>
                    <a:lnTo>
                      <a:pt x="816" y="322"/>
                    </a:lnTo>
                    <a:lnTo>
                      <a:pt x="812" y="322"/>
                    </a:lnTo>
                    <a:lnTo>
                      <a:pt x="806" y="322"/>
                    </a:lnTo>
                    <a:lnTo>
                      <a:pt x="806" y="326"/>
                    </a:lnTo>
                    <a:lnTo>
                      <a:pt x="802" y="326"/>
                    </a:lnTo>
                    <a:lnTo>
                      <a:pt x="796" y="326"/>
                    </a:lnTo>
                    <a:lnTo>
                      <a:pt x="792" y="326"/>
                    </a:lnTo>
                    <a:lnTo>
                      <a:pt x="786" y="326"/>
                    </a:lnTo>
                    <a:lnTo>
                      <a:pt x="786" y="332"/>
                    </a:lnTo>
                    <a:lnTo>
                      <a:pt x="782" y="332"/>
                    </a:lnTo>
                    <a:lnTo>
                      <a:pt x="776" y="332"/>
                    </a:lnTo>
                    <a:lnTo>
                      <a:pt x="766" y="338"/>
                    </a:lnTo>
                    <a:lnTo>
                      <a:pt x="760" y="338"/>
                    </a:lnTo>
                    <a:lnTo>
                      <a:pt x="756" y="342"/>
                    </a:lnTo>
                    <a:lnTo>
                      <a:pt x="750" y="342"/>
                    </a:lnTo>
                    <a:lnTo>
                      <a:pt x="746" y="342"/>
                    </a:lnTo>
                    <a:lnTo>
                      <a:pt x="740" y="342"/>
                    </a:lnTo>
                    <a:lnTo>
                      <a:pt x="736" y="348"/>
                    </a:lnTo>
                    <a:lnTo>
                      <a:pt x="730" y="348"/>
                    </a:lnTo>
                    <a:lnTo>
                      <a:pt x="724" y="348"/>
                    </a:lnTo>
                    <a:lnTo>
                      <a:pt x="720" y="348"/>
                    </a:lnTo>
                    <a:lnTo>
                      <a:pt x="714" y="348"/>
                    </a:lnTo>
                    <a:lnTo>
                      <a:pt x="710" y="348"/>
                    </a:lnTo>
                    <a:lnTo>
                      <a:pt x="704" y="348"/>
                    </a:lnTo>
                    <a:lnTo>
                      <a:pt x="700" y="348"/>
                    </a:lnTo>
                    <a:lnTo>
                      <a:pt x="694" y="348"/>
                    </a:lnTo>
                    <a:lnTo>
                      <a:pt x="690" y="348"/>
                    </a:lnTo>
                    <a:lnTo>
                      <a:pt x="684" y="348"/>
                    </a:lnTo>
                    <a:lnTo>
                      <a:pt x="680" y="348"/>
                    </a:lnTo>
                    <a:lnTo>
                      <a:pt x="674" y="348"/>
                    </a:lnTo>
                    <a:lnTo>
                      <a:pt x="668" y="348"/>
                    </a:lnTo>
                    <a:lnTo>
                      <a:pt x="664" y="348"/>
                    </a:lnTo>
                    <a:lnTo>
                      <a:pt x="658" y="348"/>
                    </a:lnTo>
                    <a:lnTo>
                      <a:pt x="654" y="348"/>
                    </a:lnTo>
                    <a:lnTo>
                      <a:pt x="648" y="348"/>
                    </a:lnTo>
                    <a:lnTo>
                      <a:pt x="648" y="342"/>
                    </a:lnTo>
                    <a:lnTo>
                      <a:pt x="644" y="342"/>
                    </a:lnTo>
                    <a:lnTo>
                      <a:pt x="638" y="342"/>
                    </a:lnTo>
                    <a:lnTo>
                      <a:pt x="628" y="342"/>
                    </a:lnTo>
                    <a:lnTo>
                      <a:pt x="612" y="348"/>
                    </a:lnTo>
                    <a:lnTo>
                      <a:pt x="598" y="352"/>
                    </a:lnTo>
                    <a:lnTo>
                      <a:pt x="588" y="352"/>
                    </a:lnTo>
                    <a:lnTo>
                      <a:pt x="578" y="352"/>
                    </a:lnTo>
                    <a:lnTo>
                      <a:pt x="572" y="352"/>
                    </a:lnTo>
                    <a:lnTo>
                      <a:pt x="566" y="352"/>
                    </a:lnTo>
                    <a:lnTo>
                      <a:pt x="566" y="358"/>
                    </a:lnTo>
                    <a:lnTo>
                      <a:pt x="562" y="358"/>
                    </a:lnTo>
                    <a:lnTo>
                      <a:pt x="556" y="358"/>
                    </a:lnTo>
                    <a:lnTo>
                      <a:pt x="556" y="362"/>
                    </a:lnTo>
                    <a:lnTo>
                      <a:pt x="556" y="368"/>
                    </a:lnTo>
                    <a:lnTo>
                      <a:pt x="552" y="368"/>
                    </a:lnTo>
                    <a:lnTo>
                      <a:pt x="546" y="368"/>
                    </a:lnTo>
                    <a:lnTo>
                      <a:pt x="546" y="372"/>
                    </a:lnTo>
                    <a:lnTo>
                      <a:pt x="542" y="378"/>
                    </a:lnTo>
                  </a:path>
                </a:pathLst>
              </a:custGeom>
              <a:noFill/>
              <a:ln w="1905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zh-TW" altLang="en-US"/>
              </a:p>
            </p:txBody>
          </p:sp>
          <p:sp>
            <p:nvSpPr>
              <p:cNvPr id="94196" name="Freeform 6"/>
              <p:cNvSpPr>
                <a:spLocks/>
              </p:cNvSpPr>
              <p:nvPr/>
            </p:nvSpPr>
            <p:spPr bwMode="auto">
              <a:xfrm>
                <a:off x="2526" y="2694"/>
                <a:ext cx="682" cy="250"/>
              </a:xfrm>
              <a:custGeom>
                <a:avLst/>
                <a:gdLst>
                  <a:gd name="T0" fmla="*/ 96 w 682"/>
                  <a:gd name="T1" fmla="*/ 10 h 250"/>
                  <a:gd name="T2" fmla="*/ 80 w 682"/>
                  <a:gd name="T3" fmla="*/ 24 h 250"/>
                  <a:gd name="T4" fmla="*/ 70 w 682"/>
                  <a:gd name="T5" fmla="*/ 46 h 250"/>
                  <a:gd name="T6" fmla="*/ 60 w 682"/>
                  <a:gd name="T7" fmla="*/ 60 h 250"/>
                  <a:gd name="T8" fmla="*/ 46 w 682"/>
                  <a:gd name="T9" fmla="*/ 80 h 250"/>
                  <a:gd name="T10" fmla="*/ 34 w 682"/>
                  <a:gd name="T11" fmla="*/ 96 h 250"/>
                  <a:gd name="T12" fmla="*/ 24 w 682"/>
                  <a:gd name="T13" fmla="*/ 116 h 250"/>
                  <a:gd name="T14" fmla="*/ 14 w 682"/>
                  <a:gd name="T15" fmla="*/ 138 h 250"/>
                  <a:gd name="T16" fmla="*/ 10 w 682"/>
                  <a:gd name="T17" fmla="*/ 158 h 250"/>
                  <a:gd name="T18" fmla="*/ 4 w 682"/>
                  <a:gd name="T19" fmla="*/ 178 h 250"/>
                  <a:gd name="T20" fmla="*/ 0 w 682"/>
                  <a:gd name="T21" fmla="*/ 198 h 250"/>
                  <a:gd name="T22" fmla="*/ 14 w 682"/>
                  <a:gd name="T23" fmla="*/ 214 h 250"/>
                  <a:gd name="T24" fmla="*/ 40 w 682"/>
                  <a:gd name="T25" fmla="*/ 214 h 250"/>
                  <a:gd name="T26" fmla="*/ 66 w 682"/>
                  <a:gd name="T27" fmla="*/ 214 h 250"/>
                  <a:gd name="T28" fmla="*/ 90 w 682"/>
                  <a:gd name="T29" fmla="*/ 214 h 250"/>
                  <a:gd name="T30" fmla="*/ 116 w 682"/>
                  <a:gd name="T31" fmla="*/ 208 h 250"/>
                  <a:gd name="T32" fmla="*/ 136 w 682"/>
                  <a:gd name="T33" fmla="*/ 204 h 250"/>
                  <a:gd name="T34" fmla="*/ 158 w 682"/>
                  <a:gd name="T35" fmla="*/ 194 h 250"/>
                  <a:gd name="T36" fmla="*/ 172 w 682"/>
                  <a:gd name="T37" fmla="*/ 178 h 250"/>
                  <a:gd name="T38" fmla="*/ 192 w 682"/>
                  <a:gd name="T39" fmla="*/ 172 h 250"/>
                  <a:gd name="T40" fmla="*/ 214 w 682"/>
                  <a:gd name="T41" fmla="*/ 168 h 250"/>
                  <a:gd name="T42" fmla="*/ 224 w 682"/>
                  <a:gd name="T43" fmla="*/ 182 h 250"/>
                  <a:gd name="T44" fmla="*/ 234 w 682"/>
                  <a:gd name="T45" fmla="*/ 198 h 250"/>
                  <a:gd name="T46" fmla="*/ 218 w 682"/>
                  <a:gd name="T47" fmla="*/ 214 h 250"/>
                  <a:gd name="T48" fmla="*/ 198 w 682"/>
                  <a:gd name="T49" fmla="*/ 228 h 250"/>
                  <a:gd name="T50" fmla="*/ 188 w 682"/>
                  <a:gd name="T51" fmla="*/ 244 h 250"/>
                  <a:gd name="T52" fmla="*/ 208 w 682"/>
                  <a:gd name="T53" fmla="*/ 250 h 250"/>
                  <a:gd name="T54" fmla="*/ 234 w 682"/>
                  <a:gd name="T55" fmla="*/ 244 h 250"/>
                  <a:gd name="T56" fmla="*/ 254 w 682"/>
                  <a:gd name="T57" fmla="*/ 234 h 250"/>
                  <a:gd name="T58" fmla="*/ 270 w 682"/>
                  <a:gd name="T59" fmla="*/ 224 h 250"/>
                  <a:gd name="T60" fmla="*/ 280 w 682"/>
                  <a:gd name="T61" fmla="*/ 214 h 250"/>
                  <a:gd name="T62" fmla="*/ 306 w 682"/>
                  <a:gd name="T63" fmla="*/ 214 h 250"/>
                  <a:gd name="T64" fmla="*/ 336 w 682"/>
                  <a:gd name="T65" fmla="*/ 214 h 250"/>
                  <a:gd name="T66" fmla="*/ 366 w 682"/>
                  <a:gd name="T67" fmla="*/ 214 h 250"/>
                  <a:gd name="T68" fmla="*/ 392 w 682"/>
                  <a:gd name="T69" fmla="*/ 204 h 250"/>
                  <a:gd name="T70" fmla="*/ 408 w 682"/>
                  <a:gd name="T71" fmla="*/ 194 h 250"/>
                  <a:gd name="T72" fmla="*/ 428 w 682"/>
                  <a:gd name="T73" fmla="*/ 182 h 250"/>
                  <a:gd name="T74" fmla="*/ 432 w 682"/>
                  <a:gd name="T75" fmla="*/ 162 h 250"/>
                  <a:gd name="T76" fmla="*/ 442 w 682"/>
                  <a:gd name="T77" fmla="*/ 182 h 250"/>
                  <a:gd name="T78" fmla="*/ 464 w 682"/>
                  <a:gd name="T79" fmla="*/ 198 h 250"/>
                  <a:gd name="T80" fmla="*/ 484 w 682"/>
                  <a:gd name="T81" fmla="*/ 204 h 250"/>
                  <a:gd name="T82" fmla="*/ 478 w 682"/>
                  <a:gd name="T83" fmla="*/ 208 h 250"/>
                  <a:gd name="T84" fmla="*/ 464 w 682"/>
                  <a:gd name="T85" fmla="*/ 218 h 250"/>
                  <a:gd name="T86" fmla="*/ 442 w 682"/>
                  <a:gd name="T87" fmla="*/ 224 h 250"/>
                  <a:gd name="T88" fmla="*/ 442 w 682"/>
                  <a:gd name="T89" fmla="*/ 244 h 250"/>
                  <a:gd name="T90" fmla="*/ 468 w 682"/>
                  <a:gd name="T91" fmla="*/ 250 h 250"/>
                  <a:gd name="T92" fmla="*/ 494 w 682"/>
                  <a:gd name="T93" fmla="*/ 250 h 250"/>
                  <a:gd name="T94" fmla="*/ 520 w 682"/>
                  <a:gd name="T95" fmla="*/ 250 h 250"/>
                  <a:gd name="T96" fmla="*/ 544 w 682"/>
                  <a:gd name="T97" fmla="*/ 244 h 250"/>
                  <a:gd name="T98" fmla="*/ 570 w 682"/>
                  <a:gd name="T99" fmla="*/ 240 h 250"/>
                  <a:gd name="T100" fmla="*/ 586 w 682"/>
                  <a:gd name="T101" fmla="*/ 228 h 250"/>
                  <a:gd name="T102" fmla="*/ 612 w 682"/>
                  <a:gd name="T103" fmla="*/ 228 h 250"/>
                  <a:gd name="T104" fmla="*/ 632 w 682"/>
                  <a:gd name="T105" fmla="*/ 224 h 250"/>
                  <a:gd name="T106" fmla="*/ 646 w 682"/>
                  <a:gd name="T107" fmla="*/ 214 h 250"/>
                  <a:gd name="T108" fmla="*/ 668 w 682"/>
                  <a:gd name="T109" fmla="*/ 204 h 250"/>
                  <a:gd name="T110" fmla="*/ 678 w 682"/>
                  <a:gd name="T111" fmla="*/ 188 h 25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2"/>
                  <a:gd name="T169" fmla="*/ 0 h 250"/>
                  <a:gd name="T170" fmla="*/ 682 w 682"/>
                  <a:gd name="T171" fmla="*/ 250 h 25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2" h="250">
                    <a:moveTo>
                      <a:pt x="106" y="0"/>
                    </a:moveTo>
                    <a:lnTo>
                      <a:pt x="106" y="4"/>
                    </a:lnTo>
                    <a:lnTo>
                      <a:pt x="102" y="4"/>
                    </a:lnTo>
                    <a:lnTo>
                      <a:pt x="102" y="10"/>
                    </a:lnTo>
                    <a:lnTo>
                      <a:pt x="96" y="10"/>
                    </a:lnTo>
                    <a:lnTo>
                      <a:pt x="96" y="14"/>
                    </a:lnTo>
                    <a:lnTo>
                      <a:pt x="90" y="14"/>
                    </a:lnTo>
                    <a:lnTo>
                      <a:pt x="86" y="20"/>
                    </a:lnTo>
                    <a:lnTo>
                      <a:pt x="80" y="20"/>
                    </a:lnTo>
                    <a:lnTo>
                      <a:pt x="80" y="24"/>
                    </a:lnTo>
                    <a:lnTo>
                      <a:pt x="76" y="24"/>
                    </a:lnTo>
                    <a:lnTo>
                      <a:pt x="76" y="30"/>
                    </a:lnTo>
                    <a:lnTo>
                      <a:pt x="70" y="36"/>
                    </a:lnTo>
                    <a:lnTo>
                      <a:pt x="70" y="40"/>
                    </a:lnTo>
                    <a:lnTo>
                      <a:pt x="70" y="46"/>
                    </a:lnTo>
                    <a:lnTo>
                      <a:pt x="66" y="46"/>
                    </a:lnTo>
                    <a:lnTo>
                      <a:pt x="66" y="50"/>
                    </a:lnTo>
                    <a:lnTo>
                      <a:pt x="66" y="56"/>
                    </a:lnTo>
                    <a:lnTo>
                      <a:pt x="60" y="56"/>
                    </a:lnTo>
                    <a:lnTo>
                      <a:pt x="60" y="60"/>
                    </a:lnTo>
                    <a:lnTo>
                      <a:pt x="56" y="66"/>
                    </a:lnTo>
                    <a:lnTo>
                      <a:pt x="50" y="70"/>
                    </a:lnTo>
                    <a:lnTo>
                      <a:pt x="50" y="76"/>
                    </a:lnTo>
                    <a:lnTo>
                      <a:pt x="46" y="76"/>
                    </a:lnTo>
                    <a:lnTo>
                      <a:pt x="46" y="80"/>
                    </a:lnTo>
                    <a:lnTo>
                      <a:pt x="40" y="80"/>
                    </a:lnTo>
                    <a:lnTo>
                      <a:pt x="40" y="86"/>
                    </a:lnTo>
                    <a:lnTo>
                      <a:pt x="40" y="92"/>
                    </a:lnTo>
                    <a:lnTo>
                      <a:pt x="34" y="92"/>
                    </a:lnTo>
                    <a:lnTo>
                      <a:pt x="34" y="96"/>
                    </a:lnTo>
                    <a:lnTo>
                      <a:pt x="30" y="102"/>
                    </a:lnTo>
                    <a:lnTo>
                      <a:pt x="30" y="106"/>
                    </a:lnTo>
                    <a:lnTo>
                      <a:pt x="24" y="106"/>
                    </a:lnTo>
                    <a:lnTo>
                      <a:pt x="24" y="112"/>
                    </a:lnTo>
                    <a:lnTo>
                      <a:pt x="24" y="116"/>
                    </a:lnTo>
                    <a:lnTo>
                      <a:pt x="20" y="116"/>
                    </a:lnTo>
                    <a:lnTo>
                      <a:pt x="20" y="122"/>
                    </a:lnTo>
                    <a:lnTo>
                      <a:pt x="14" y="126"/>
                    </a:lnTo>
                    <a:lnTo>
                      <a:pt x="14" y="132"/>
                    </a:lnTo>
                    <a:lnTo>
                      <a:pt x="14" y="138"/>
                    </a:lnTo>
                    <a:lnTo>
                      <a:pt x="10" y="138"/>
                    </a:lnTo>
                    <a:lnTo>
                      <a:pt x="10" y="142"/>
                    </a:lnTo>
                    <a:lnTo>
                      <a:pt x="10" y="148"/>
                    </a:lnTo>
                    <a:lnTo>
                      <a:pt x="10" y="152"/>
                    </a:lnTo>
                    <a:lnTo>
                      <a:pt x="10" y="158"/>
                    </a:lnTo>
                    <a:lnTo>
                      <a:pt x="10" y="162"/>
                    </a:lnTo>
                    <a:lnTo>
                      <a:pt x="4" y="162"/>
                    </a:lnTo>
                    <a:lnTo>
                      <a:pt x="4" y="168"/>
                    </a:lnTo>
                    <a:lnTo>
                      <a:pt x="4" y="172"/>
                    </a:lnTo>
                    <a:lnTo>
                      <a:pt x="4" y="178"/>
                    </a:lnTo>
                    <a:lnTo>
                      <a:pt x="0" y="178"/>
                    </a:lnTo>
                    <a:lnTo>
                      <a:pt x="0" y="182"/>
                    </a:lnTo>
                    <a:lnTo>
                      <a:pt x="0" y="188"/>
                    </a:lnTo>
                    <a:lnTo>
                      <a:pt x="0" y="194"/>
                    </a:lnTo>
                    <a:lnTo>
                      <a:pt x="0" y="198"/>
                    </a:lnTo>
                    <a:lnTo>
                      <a:pt x="0" y="204"/>
                    </a:lnTo>
                    <a:lnTo>
                      <a:pt x="4" y="208"/>
                    </a:lnTo>
                    <a:lnTo>
                      <a:pt x="10" y="208"/>
                    </a:lnTo>
                    <a:lnTo>
                      <a:pt x="10" y="214"/>
                    </a:lnTo>
                    <a:lnTo>
                      <a:pt x="14" y="214"/>
                    </a:lnTo>
                    <a:lnTo>
                      <a:pt x="20" y="214"/>
                    </a:lnTo>
                    <a:lnTo>
                      <a:pt x="24" y="214"/>
                    </a:lnTo>
                    <a:lnTo>
                      <a:pt x="30" y="214"/>
                    </a:lnTo>
                    <a:lnTo>
                      <a:pt x="34" y="214"/>
                    </a:lnTo>
                    <a:lnTo>
                      <a:pt x="40" y="214"/>
                    </a:lnTo>
                    <a:lnTo>
                      <a:pt x="46" y="214"/>
                    </a:lnTo>
                    <a:lnTo>
                      <a:pt x="50" y="214"/>
                    </a:lnTo>
                    <a:lnTo>
                      <a:pt x="56" y="214"/>
                    </a:lnTo>
                    <a:lnTo>
                      <a:pt x="60" y="214"/>
                    </a:lnTo>
                    <a:lnTo>
                      <a:pt x="66" y="214"/>
                    </a:lnTo>
                    <a:lnTo>
                      <a:pt x="70" y="214"/>
                    </a:lnTo>
                    <a:lnTo>
                      <a:pt x="76" y="214"/>
                    </a:lnTo>
                    <a:lnTo>
                      <a:pt x="80" y="214"/>
                    </a:lnTo>
                    <a:lnTo>
                      <a:pt x="86" y="214"/>
                    </a:lnTo>
                    <a:lnTo>
                      <a:pt x="90" y="214"/>
                    </a:lnTo>
                    <a:lnTo>
                      <a:pt x="90" y="208"/>
                    </a:lnTo>
                    <a:lnTo>
                      <a:pt x="96" y="208"/>
                    </a:lnTo>
                    <a:lnTo>
                      <a:pt x="102" y="208"/>
                    </a:lnTo>
                    <a:lnTo>
                      <a:pt x="106" y="208"/>
                    </a:lnTo>
                    <a:lnTo>
                      <a:pt x="116" y="208"/>
                    </a:lnTo>
                    <a:lnTo>
                      <a:pt x="122" y="208"/>
                    </a:lnTo>
                    <a:lnTo>
                      <a:pt x="126" y="208"/>
                    </a:lnTo>
                    <a:lnTo>
                      <a:pt x="132" y="208"/>
                    </a:lnTo>
                    <a:lnTo>
                      <a:pt x="132" y="204"/>
                    </a:lnTo>
                    <a:lnTo>
                      <a:pt x="136" y="204"/>
                    </a:lnTo>
                    <a:lnTo>
                      <a:pt x="142" y="204"/>
                    </a:lnTo>
                    <a:lnTo>
                      <a:pt x="142" y="198"/>
                    </a:lnTo>
                    <a:lnTo>
                      <a:pt x="148" y="198"/>
                    </a:lnTo>
                    <a:lnTo>
                      <a:pt x="152" y="198"/>
                    </a:lnTo>
                    <a:lnTo>
                      <a:pt x="158" y="194"/>
                    </a:lnTo>
                    <a:lnTo>
                      <a:pt x="162" y="188"/>
                    </a:lnTo>
                    <a:lnTo>
                      <a:pt x="168" y="188"/>
                    </a:lnTo>
                    <a:lnTo>
                      <a:pt x="168" y="182"/>
                    </a:lnTo>
                    <a:lnTo>
                      <a:pt x="172" y="182"/>
                    </a:lnTo>
                    <a:lnTo>
                      <a:pt x="172" y="178"/>
                    </a:lnTo>
                    <a:lnTo>
                      <a:pt x="178" y="178"/>
                    </a:lnTo>
                    <a:lnTo>
                      <a:pt x="182" y="178"/>
                    </a:lnTo>
                    <a:lnTo>
                      <a:pt x="182" y="172"/>
                    </a:lnTo>
                    <a:lnTo>
                      <a:pt x="188" y="172"/>
                    </a:lnTo>
                    <a:lnTo>
                      <a:pt x="192" y="172"/>
                    </a:lnTo>
                    <a:lnTo>
                      <a:pt x="198" y="172"/>
                    </a:lnTo>
                    <a:lnTo>
                      <a:pt x="198" y="168"/>
                    </a:lnTo>
                    <a:lnTo>
                      <a:pt x="204" y="168"/>
                    </a:lnTo>
                    <a:lnTo>
                      <a:pt x="208" y="168"/>
                    </a:lnTo>
                    <a:lnTo>
                      <a:pt x="214" y="168"/>
                    </a:lnTo>
                    <a:lnTo>
                      <a:pt x="214" y="172"/>
                    </a:lnTo>
                    <a:lnTo>
                      <a:pt x="218" y="172"/>
                    </a:lnTo>
                    <a:lnTo>
                      <a:pt x="218" y="178"/>
                    </a:lnTo>
                    <a:lnTo>
                      <a:pt x="224" y="178"/>
                    </a:lnTo>
                    <a:lnTo>
                      <a:pt x="224" y="182"/>
                    </a:lnTo>
                    <a:lnTo>
                      <a:pt x="224" y="188"/>
                    </a:lnTo>
                    <a:lnTo>
                      <a:pt x="228" y="188"/>
                    </a:lnTo>
                    <a:lnTo>
                      <a:pt x="228" y="194"/>
                    </a:lnTo>
                    <a:lnTo>
                      <a:pt x="228" y="198"/>
                    </a:lnTo>
                    <a:lnTo>
                      <a:pt x="234" y="198"/>
                    </a:lnTo>
                    <a:lnTo>
                      <a:pt x="234" y="204"/>
                    </a:lnTo>
                    <a:lnTo>
                      <a:pt x="228" y="204"/>
                    </a:lnTo>
                    <a:lnTo>
                      <a:pt x="228" y="208"/>
                    </a:lnTo>
                    <a:lnTo>
                      <a:pt x="224" y="208"/>
                    </a:lnTo>
                    <a:lnTo>
                      <a:pt x="218" y="214"/>
                    </a:lnTo>
                    <a:lnTo>
                      <a:pt x="214" y="218"/>
                    </a:lnTo>
                    <a:lnTo>
                      <a:pt x="208" y="218"/>
                    </a:lnTo>
                    <a:lnTo>
                      <a:pt x="208" y="224"/>
                    </a:lnTo>
                    <a:lnTo>
                      <a:pt x="204" y="224"/>
                    </a:lnTo>
                    <a:lnTo>
                      <a:pt x="198" y="228"/>
                    </a:lnTo>
                    <a:lnTo>
                      <a:pt x="192" y="228"/>
                    </a:lnTo>
                    <a:lnTo>
                      <a:pt x="192" y="234"/>
                    </a:lnTo>
                    <a:lnTo>
                      <a:pt x="188" y="234"/>
                    </a:lnTo>
                    <a:lnTo>
                      <a:pt x="188" y="240"/>
                    </a:lnTo>
                    <a:lnTo>
                      <a:pt x="188" y="244"/>
                    </a:lnTo>
                    <a:lnTo>
                      <a:pt x="192" y="244"/>
                    </a:lnTo>
                    <a:lnTo>
                      <a:pt x="198" y="244"/>
                    </a:lnTo>
                    <a:lnTo>
                      <a:pt x="198" y="250"/>
                    </a:lnTo>
                    <a:lnTo>
                      <a:pt x="204" y="250"/>
                    </a:lnTo>
                    <a:lnTo>
                      <a:pt x="208" y="250"/>
                    </a:lnTo>
                    <a:lnTo>
                      <a:pt x="218" y="250"/>
                    </a:lnTo>
                    <a:lnTo>
                      <a:pt x="224" y="250"/>
                    </a:lnTo>
                    <a:lnTo>
                      <a:pt x="228" y="250"/>
                    </a:lnTo>
                    <a:lnTo>
                      <a:pt x="234" y="250"/>
                    </a:lnTo>
                    <a:lnTo>
                      <a:pt x="234" y="244"/>
                    </a:lnTo>
                    <a:lnTo>
                      <a:pt x="238" y="244"/>
                    </a:lnTo>
                    <a:lnTo>
                      <a:pt x="244" y="240"/>
                    </a:lnTo>
                    <a:lnTo>
                      <a:pt x="250" y="240"/>
                    </a:lnTo>
                    <a:lnTo>
                      <a:pt x="250" y="234"/>
                    </a:lnTo>
                    <a:lnTo>
                      <a:pt x="254" y="234"/>
                    </a:lnTo>
                    <a:lnTo>
                      <a:pt x="260" y="234"/>
                    </a:lnTo>
                    <a:lnTo>
                      <a:pt x="260" y="228"/>
                    </a:lnTo>
                    <a:lnTo>
                      <a:pt x="264" y="228"/>
                    </a:lnTo>
                    <a:lnTo>
                      <a:pt x="264" y="224"/>
                    </a:lnTo>
                    <a:lnTo>
                      <a:pt x="270" y="224"/>
                    </a:lnTo>
                    <a:lnTo>
                      <a:pt x="270" y="218"/>
                    </a:lnTo>
                    <a:lnTo>
                      <a:pt x="270" y="214"/>
                    </a:lnTo>
                    <a:lnTo>
                      <a:pt x="274" y="214"/>
                    </a:lnTo>
                    <a:lnTo>
                      <a:pt x="274" y="208"/>
                    </a:lnTo>
                    <a:lnTo>
                      <a:pt x="280" y="214"/>
                    </a:lnTo>
                    <a:lnTo>
                      <a:pt x="284" y="214"/>
                    </a:lnTo>
                    <a:lnTo>
                      <a:pt x="290" y="214"/>
                    </a:lnTo>
                    <a:lnTo>
                      <a:pt x="294" y="214"/>
                    </a:lnTo>
                    <a:lnTo>
                      <a:pt x="300" y="214"/>
                    </a:lnTo>
                    <a:lnTo>
                      <a:pt x="306" y="214"/>
                    </a:lnTo>
                    <a:lnTo>
                      <a:pt x="310" y="214"/>
                    </a:lnTo>
                    <a:lnTo>
                      <a:pt x="316" y="214"/>
                    </a:lnTo>
                    <a:lnTo>
                      <a:pt x="320" y="214"/>
                    </a:lnTo>
                    <a:lnTo>
                      <a:pt x="330" y="214"/>
                    </a:lnTo>
                    <a:lnTo>
                      <a:pt x="336" y="214"/>
                    </a:lnTo>
                    <a:lnTo>
                      <a:pt x="346" y="214"/>
                    </a:lnTo>
                    <a:lnTo>
                      <a:pt x="352" y="214"/>
                    </a:lnTo>
                    <a:lnTo>
                      <a:pt x="356" y="214"/>
                    </a:lnTo>
                    <a:lnTo>
                      <a:pt x="362" y="214"/>
                    </a:lnTo>
                    <a:lnTo>
                      <a:pt x="366" y="214"/>
                    </a:lnTo>
                    <a:lnTo>
                      <a:pt x="372" y="208"/>
                    </a:lnTo>
                    <a:lnTo>
                      <a:pt x="376" y="208"/>
                    </a:lnTo>
                    <a:lnTo>
                      <a:pt x="382" y="208"/>
                    </a:lnTo>
                    <a:lnTo>
                      <a:pt x="382" y="204"/>
                    </a:lnTo>
                    <a:lnTo>
                      <a:pt x="392" y="204"/>
                    </a:lnTo>
                    <a:lnTo>
                      <a:pt x="396" y="204"/>
                    </a:lnTo>
                    <a:lnTo>
                      <a:pt x="396" y="198"/>
                    </a:lnTo>
                    <a:lnTo>
                      <a:pt x="402" y="198"/>
                    </a:lnTo>
                    <a:lnTo>
                      <a:pt x="408" y="198"/>
                    </a:lnTo>
                    <a:lnTo>
                      <a:pt x="408" y="194"/>
                    </a:lnTo>
                    <a:lnTo>
                      <a:pt x="412" y="194"/>
                    </a:lnTo>
                    <a:lnTo>
                      <a:pt x="418" y="188"/>
                    </a:lnTo>
                    <a:lnTo>
                      <a:pt x="422" y="188"/>
                    </a:lnTo>
                    <a:lnTo>
                      <a:pt x="422" y="182"/>
                    </a:lnTo>
                    <a:lnTo>
                      <a:pt x="428" y="182"/>
                    </a:lnTo>
                    <a:lnTo>
                      <a:pt x="428" y="178"/>
                    </a:lnTo>
                    <a:lnTo>
                      <a:pt x="428" y="172"/>
                    </a:lnTo>
                    <a:lnTo>
                      <a:pt x="432" y="172"/>
                    </a:lnTo>
                    <a:lnTo>
                      <a:pt x="432" y="168"/>
                    </a:lnTo>
                    <a:lnTo>
                      <a:pt x="432" y="162"/>
                    </a:lnTo>
                    <a:lnTo>
                      <a:pt x="432" y="168"/>
                    </a:lnTo>
                    <a:lnTo>
                      <a:pt x="432" y="172"/>
                    </a:lnTo>
                    <a:lnTo>
                      <a:pt x="438" y="178"/>
                    </a:lnTo>
                    <a:lnTo>
                      <a:pt x="438" y="182"/>
                    </a:lnTo>
                    <a:lnTo>
                      <a:pt x="442" y="182"/>
                    </a:lnTo>
                    <a:lnTo>
                      <a:pt x="442" y="188"/>
                    </a:lnTo>
                    <a:lnTo>
                      <a:pt x="448" y="188"/>
                    </a:lnTo>
                    <a:lnTo>
                      <a:pt x="454" y="194"/>
                    </a:lnTo>
                    <a:lnTo>
                      <a:pt x="458" y="194"/>
                    </a:lnTo>
                    <a:lnTo>
                      <a:pt x="464" y="198"/>
                    </a:lnTo>
                    <a:lnTo>
                      <a:pt x="468" y="198"/>
                    </a:lnTo>
                    <a:lnTo>
                      <a:pt x="474" y="198"/>
                    </a:lnTo>
                    <a:lnTo>
                      <a:pt x="478" y="198"/>
                    </a:lnTo>
                    <a:lnTo>
                      <a:pt x="484" y="198"/>
                    </a:lnTo>
                    <a:lnTo>
                      <a:pt x="484" y="204"/>
                    </a:lnTo>
                    <a:lnTo>
                      <a:pt x="488" y="204"/>
                    </a:lnTo>
                    <a:lnTo>
                      <a:pt x="494" y="204"/>
                    </a:lnTo>
                    <a:lnTo>
                      <a:pt x="488" y="204"/>
                    </a:lnTo>
                    <a:lnTo>
                      <a:pt x="484" y="208"/>
                    </a:lnTo>
                    <a:lnTo>
                      <a:pt x="478" y="208"/>
                    </a:lnTo>
                    <a:lnTo>
                      <a:pt x="478" y="214"/>
                    </a:lnTo>
                    <a:lnTo>
                      <a:pt x="474" y="214"/>
                    </a:lnTo>
                    <a:lnTo>
                      <a:pt x="474" y="218"/>
                    </a:lnTo>
                    <a:lnTo>
                      <a:pt x="468" y="218"/>
                    </a:lnTo>
                    <a:lnTo>
                      <a:pt x="464" y="218"/>
                    </a:lnTo>
                    <a:lnTo>
                      <a:pt x="458" y="218"/>
                    </a:lnTo>
                    <a:lnTo>
                      <a:pt x="454" y="218"/>
                    </a:lnTo>
                    <a:lnTo>
                      <a:pt x="454" y="224"/>
                    </a:lnTo>
                    <a:lnTo>
                      <a:pt x="448" y="224"/>
                    </a:lnTo>
                    <a:lnTo>
                      <a:pt x="442" y="224"/>
                    </a:lnTo>
                    <a:lnTo>
                      <a:pt x="442" y="228"/>
                    </a:lnTo>
                    <a:lnTo>
                      <a:pt x="438" y="228"/>
                    </a:lnTo>
                    <a:lnTo>
                      <a:pt x="438" y="234"/>
                    </a:lnTo>
                    <a:lnTo>
                      <a:pt x="438" y="240"/>
                    </a:lnTo>
                    <a:lnTo>
                      <a:pt x="442" y="244"/>
                    </a:lnTo>
                    <a:lnTo>
                      <a:pt x="448" y="244"/>
                    </a:lnTo>
                    <a:lnTo>
                      <a:pt x="454" y="244"/>
                    </a:lnTo>
                    <a:lnTo>
                      <a:pt x="454" y="250"/>
                    </a:lnTo>
                    <a:lnTo>
                      <a:pt x="464" y="250"/>
                    </a:lnTo>
                    <a:lnTo>
                      <a:pt x="468" y="250"/>
                    </a:lnTo>
                    <a:lnTo>
                      <a:pt x="474" y="250"/>
                    </a:lnTo>
                    <a:lnTo>
                      <a:pt x="478" y="250"/>
                    </a:lnTo>
                    <a:lnTo>
                      <a:pt x="484" y="250"/>
                    </a:lnTo>
                    <a:lnTo>
                      <a:pt x="488" y="250"/>
                    </a:lnTo>
                    <a:lnTo>
                      <a:pt x="494" y="250"/>
                    </a:lnTo>
                    <a:lnTo>
                      <a:pt x="498" y="250"/>
                    </a:lnTo>
                    <a:lnTo>
                      <a:pt x="504" y="250"/>
                    </a:lnTo>
                    <a:lnTo>
                      <a:pt x="510" y="250"/>
                    </a:lnTo>
                    <a:lnTo>
                      <a:pt x="514" y="250"/>
                    </a:lnTo>
                    <a:lnTo>
                      <a:pt x="520" y="250"/>
                    </a:lnTo>
                    <a:lnTo>
                      <a:pt x="524" y="244"/>
                    </a:lnTo>
                    <a:lnTo>
                      <a:pt x="530" y="244"/>
                    </a:lnTo>
                    <a:lnTo>
                      <a:pt x="534" y="244"/>
                    </a:lnTo>
                    <a:lnTo>
                      <a:pt x="540" y="244"/>
                    </a:lnTo>
                    <a:lnTo>
                      <a:pt x="544" y="244"/>
                    </a:lnTo>
                    <a:lnTo>
                      <a:pt x="550" y="240"/>
                    </a:lnTo>
                    <a:lnTo>
                      <a:pt x="556" y="240"/>
                    </a:lnTo>
                    <a:lnTo>
                      <a:pt x="560" y="240"/>
                    </a:lnTo>
                    <a:lnTo>
                      <a:pt x="566" y="240"/>
                    </a:lnTo>
                    <a:lnTo>
                      <a:pt x="570" y="240"/>
                    </a:lnTo>
                    <a:lnTo>
                      <a:pt x="570" y="234"/>
                    </a:lnTo>
                    <a:lnTo>
                      <a:pt x="576" y="234"/>
                    </a:lnTo>
                    <a:lnTo>
                      <a:pt x="580" y="234"/>
                    </a:lnTo>
                    <a:lnTo>
                      <a:pt x="586" y="234"/>
                    </a:lnTo>
                    <a:lnTo>
                      <a:pt x="586" y="228"/>
                    </a:lnTo>
                    <a:lnTo>
                      <a:pt x="590" y="228"/>
                    </a:lnTo>
                    <a:lnTo>
                      <a:pt x="596" y="228"/>
                    </a:lnTo>
                    <a:lnTo>
                      <a:pt x="600" y="228"/>
                    </a:lnTo>
                    <a:lnTo>
                      <a:pt x="606" y="228"/>
                    </a:lnTo>
                    <a:lnTo>
                      <a:pt x="612" y="228"/>
                    </a:lnTo>
                    <a:lnTo>
                      <a:pt x="616" y="228"/>
                    </a:lnTo>
                    <a:lnTo>
                      <a:pt x="622" y="228"/>
                    </a:lnTo>
                    <a:lnTo>
                      <a:pt x="626" y="228"/>
                    </a:lnTo>
                    <a:lnTo>
                      <a:pt x="626" y="224"/>
                    </a:lnTo>
                    <a:lnTo>
                      <a:pt x="632" y="224"/>
                    </a:lnTo>
                    <a:lnTo>
                      <a:pt x="636" y="224"/>
                    </a:lnTo>
                    <a:lnTo>
                      <a:pt x="642" y="224"/>
                    </a:lnTo>
                    <a:lnTo>
                      <a:pt x="642" y="218"/>
                    </a:lnTo>
                    <a:lnTo>
                      <a:pt x="646" y="218"/>
                    </a:lnTo>
                    <a:lnTo>
                      <a:pt x="646" y="214"/>
                    </a:lnTo>
                    <a:lnTo>
                      <a:pt x="652" y="214"/>
                    </a:lnTo>
                    <a:lnTo>
                      <a:pt x="658" y="208"/>
                    </a:lnTo>
                    <a:lnTo>
                      <a:pt x="662" y="208"/>
                    </a:lnTo>
                    <a:lnTo>
                      <a:pt x="662" y="204"/>
                    </a:lnTo>
                    <a:lnTo>
                      <a:pt x="668" y="204"/>
                    </a:lnTo>
                    <a:lnTo>
                      <a:pt x="668" y="198"/>
                    </a:lnTo>
                    <a:lnTo>
                      <a:pt x="672" y="198"/>
                    </a:lnTo>
                    <a:lnTo>
                      <a:pt x="672" y="194"/>
                    </a:lnTo>
                    <a:lnTo>
                      <a:pt x="678" y="194"/>
                    </a:lnTo>
                    <a:lnTo>
                      <a:pt x="678" y="188"/>
                    </a:lnTo>
                    <a:lnTo>
                      <a:pt x="678" y="182"/>
                    </a:lnTo>
                    <a:lnTo>
                      <a:pt x="678" y="178"/>
                    </a:lnTo>
                    <a:lnTo>
                      <a:pt x="682" y="178"/>
                    </a:lnTo>
                  </a:path>
                </a:pathLst>
              </a:custGeom>
              <a:noFill/>
              <a:ln w="1905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zh-TW" altLang="en-US"/>
              </a:p>
            </p:txBody>
          </p:sp>
          <p:sp>
            <p:nvSpPr>
              <p:cNvPr id="94197" name="Freeform 7"/>
              <p:cNvSpPr>
                <a:spLocks/>
              </p:cNvSpPr>
              <p:nvPr/>
            </p:nvSpPr>
            <p:spPr bwMode="auto">
              <a:xfrm>
                <a:off x="2714" y="2688"/>
                <a:ext cx="106" cy="98"/>
              </a:xfrm>
              <a:custGeom>
                <a:avLst/>
                <a:gdLst>
                  <a:gd name="T0" fmla="*/ 0 w 106"/>
                  <a:gd name="T1" fmla="*/ 26 h 98"/>
                  <a:gd name="T2" fmla="*/ 0 w 106"/>
                  <a:gd name="T3" fmla="*/ 20 h 98"/>
                  <a:gd name="T4" fmla="*/ 4 w 106"/>
                  <a:gd name="T5" fmla="*/ 20 h 98"/>
                  <a:gd name="T6" fmla="*/ 4 w 106"/>
                  <a:gd name="T7" fmla="*/ 16 h 98"/>
                  <a:gd name="T8" fmla="*/ 10 w 106"/>
                  <a:gd name="T9" fmla="*/ 16 h 98"/>
                  <a:gd name="T10" fmla="*/ 16 w 106"/>
                  <a:gd name="T11" fmla="*/ 16 h 98"/>
                  <a:gd name="T12" fmla="*/ 16 w 106"/>
                  <a:gd name="T13" fmla="*/ 10 h 98"/>
                  <a:gd name="T14" fmla="*/ 20 w 106"/>
                  <a:gd name="T15" fmla="*/ 10 h 98"/>
                  <a:gd name="T16" fmla="*/ 20 w 106"/>
                  <a:gd name="T17" fmla="*/ 6 h 98"/>
                  <a:gd name="T18" fmla="*/ 26 w 106"/>
                  <a:gd name="T19" fmla="*/ 6 h 98"/>
                  <a:gd name="T20" fmla="*/ 30 w 106"/>
                  <a:gd name="T21" fmla="*/ 6 h 98"/>
                  <a:gd name="T22" fmla="*/ 36 w 106"/>
                  <a:gd name="T23" fmla="*/ 6 h 98"/>
                  <a:gd name="T24" fmla="*/ 40 w 106"/>
                  <a:gd name="T25" fmla="*/ 6 h 98"/>
                  <a:gd name="T26" fmla="*/ 40 w 106"/>
                  <a:gd name="T27" fmla="*/ 0 h 98"/>
                  <a:gd name="T28" fmla="*/ 46 w 106"/>
                  <a:gd name="T29" fmla="*/ 0 h 98"/>
                  <a:gd name="T30" fmla="*/ 50 w 106"/>
                  <a:gd name="T31" fmla="*/ 0 h 98"/>
                  <a:gd name="T32" fmla="*/ 56 w 106"/>
                  <a:gd name="T33" fmla="*/ 0 h 98"/>
                  <a:gd name="T34" fmla="*/ 62 w 106"/>
                  <a:gd name="T35" fmla="*/ 0 h 98"/>
                  <a:gd name="T36" fmla="*/ 66 w 106"/>
                  <a:gd name="T37" fmla="*/ 0 h 98"/>
                  <a:gd name="T38" fmla="*/ 66 w 106"/>
                  <a:gd name="T39" fmla="*/ 6 h 98"/>
                  <a:gd name="T40" fmla="*/ 72 w 106"/>
                  <a:gd name="T41" fmla="*/ 6 h 98"/>
                  <a:gd name="T42" fmla="*/ 76 w 106"/>
                  <a:gd name="T43" fmla="*/ 10 h 98"/>
                  <a:gd name="T44" fmla="*/ 82 w 106"/>
                  <a:gd name="T45" fmla="*/ 10 h 98"/>
                  <a:gd name="T46" fmla="*/ 82 w 106"/>
                  <a:gd name="T47" fmla="*/ 16 h 98"/>
                  <a:gd name="T48" fmla="*/ 86 w 106"/>
                  <a:gd name="T49" fmla="*/ 16 h 98"/>
                  <a:gd name="T50" fmla="*/ 86 w 106"/>
                  <a:gd name="T51" fmla="*/ 20 h 98"/>
                  <a:gd name="T52" fmla="*/ 92 w 106"/>
                  <a:gd name="T53" fmla="*/ 20 h 98"/>
                  <a:gd name="T54" fmla="*/ 92 w 106"/>
                  <a:gd name="T55" fmla="*/ 26 h 98"/>
                  <a:gd name="T56" fmla="*/ 96 w 106"/>
                  <a:gd name="T57" fmla="*/ 26 h 98"/>
                  <a:gd name="T58" fmla="*/ 96 w 106"/>
                  <a:gd name="T59" fmla="*/ 30 h 98"/>
                  <a:gd name="T60" fmla="*/ 102 w 106"/>
                  <a:gd name="T61" fmla="*/ 36 h 98"/>
                  <a:gd name="T62" fmla="*/ 102 w 106"/>
                  <a:gd name="T63" fmla="*/ 42 h 98"/>
                  <a:gd name="T64" fmla="*/ 106 w 106"/>
                  <a:gd name="T65" fmla="*/ 42 h 98"/>
                  <a:gd name="T66" fmla="*/ 106 w 106"/>
                  <a:gd name="T67" fmla="*/ 46 h 98"/>
                  <a:gd name="T68" fmla="*/ 106 w 106"/>
                  <a:gd name="T69" fmla="*/ 52 h 98"/>
                  <a:gd name="T70" fmla="*/ 106 w 106"/>
                  <a:gd name="T71" fmla="*/ 56 h 98"/>
                  <a:gd name="T72" fmla="*/ 106 w 106"/>
                  <a:gd name="T73" fmla="*/ 62 h 98"/>
                  <a:gd name="T74" fmla="*/ 102 w 106"/>
                  <a:gd name="T75" fmla="*/ 62 h 98"/>
                  <a:gd name="T76" fmla="*/ 102 w 106"/>
                  <a:gd name="T77" fmla="*/ 66 h 98"/>
                  <a:gd name="T78" fmla="*/ 96 w 106"/>
                  <a:gd name="T79" fmla="*/ 72 h 98"/>
                  <a:gd name="T80" fmla="*/ 96 w 106"/>
                  <a:gd name="T81" fmla="*/ 76 h 98"/>
                  <a:gd name="T82" fmla="*/ 92 w 106"/>
                  <a:gd name="T83" fmla="*/ 82 h 98"/>
                  <a:gd name="T84" fmla="*/ 86 w 106"/>
                  <a:gd name="T85" fmla="*/ 86 h 98"/>
                  <a:gd name="T86" fmla="*/ 82 w 106"/>
                  <a:gd name="T87" fmla="*/ 86 h 98"/>
                  <a:gd name="T88" fmla="*/ 76 w 106"/>
                  <a:gd name="T89" fmla="*/ 86 h 98"/>
                  <a:gd name="T90" fmla="*/ 76 w 106"/>
                  <a:gd name="T91" fmla="*/ 92 h 98"/>
                  <a:gd name="T92" fmla="*/ 72 w 106"/>
                  <a:gd name="T93" fmla="*/ 92 h 98"/>
                  <a:gd name="T94" fmla="*/ 66 w 106"/>
                  <a:gd name="T95" fmla="*/ 92 h 98"/>
                  <a:gd name="T96" fmla="*/ 62 w 106"/>
                  <a:gd name="T97" fmla="*/ 92 h 98"/>
                  <a:gd name="T98" fmla="*/ 56 w 106"/>
                  <a:gd name="T99" fmla="*/ 92 h 98"/>
                  <a:gd name="T100" fmla="*/ 56 w 106"/>
                  <a:gd name="T101" fmla="*/ 98 h 98"/>
                  <a:gd name="T102" fmla="*/ 50 w 106"/>
                  <a:gd name="T103" fmla="*/ 98 h 98"/>
                  <a:gd name="T104" fmla="*/ 46 w 106"/>
                  <a:gd name="T105" fmla="*/ 98 h 98"/>
                  <a:gd name="T106" fmla="*/ 40 w 106"/>
                  <a:gd name="T107" fmla="*/ 98 h 98"/>
                  <a:gd name="T108" fmla="*/ 36 w 106"/>
                  <a:gd name="T109" fmla="*/ 98 h 98"/>
                  <a:gd name="T110" fmla="*/ 30 w 106"/>
                  <a:gd name="T111" fmla="*/ 98 h 98"/>
                  <a:gd name="T112" fmla="*/ 20 w 106"/>
                  <a:gd name="T113" fmla="*/ 98 h 98"/>
                  <a:gd name="T114" fmla="*/ 16 w 106"/>
                  <a:gd name="T115" fmla="*/ 98 h 98"/>
                  <a:gd name="T116" fmla="*/ 10 w 106"/>
                  <a:gd name="T117" fmla="*/ 98 h 98"/>
                  <a:gd name="T118" fmla="*/ 0 w 106"/>
                  <a:gd name="T119" fmla="*/ 26 h 9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6"/>
                  <a:gd name="T181" fmla="*/ 0 h 98"/>
                  <a:gd name="T182" fmla="*/ 106 w 106"/>
                  <a:gd name="T183" fmla="*/ 98 h 9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6" h="98">
                    <a:moveTo>
                      <a:pt x="0" y="26"/>
                    </a:moveTo>
                    <a:lnTo>
                      <a:pt x="0" y="20"/>
                    </a:lnTo>
                    <a:lnTo>
                      <a:pt x="4" y="20"/>
                    </a:lnTo>
                    <a:lnTo>
                      <a:pt x="4" y="16"/>
                    </a:lnTo>
                    <a:lnTo>
                      <a:pt x="10" y="16"/>
                    </a:lnTo>
                    <a:lnTo>
                      <a:pt x="16" y="16"/>
                    </a:lnTo>
                    <a:lnTo>
                      <a:pt x="16" y="10"/>
                    </a:lnTo>
                    <a:lnTo>
                      <a:pt x="20" y="10"/>
                    </a:lnTo>
                    <a:lnTo>
                      <a:pt x="20" y="6"/>
                    </a:lnTo>
                    <a:lnTo>
                      <a:pt x="26" y="6"/>
                    </a:lnTo>
                    <a:lnTo>
                      <a:pt x="30" y="6"/>
                    </a:lnTo>
                    <a:lnTo>
                      <a:pt x="36" y="6"/>
                    </a:lnTo>
                    <a:lnTo>
                      <a:pt x="40" y="6"/>
                    </a:lnTo>
                    <a:lnTo>
                      <a:pt x="40" y="0"/>
                    </a:lnTo>
                    <a:lnTo>
                      <a:pt x="46" y="0"/>
                    </a:lnTo>
                    <a:lnTo>
                      <a:pt x="50" y="0"/>
                    </a:lnTo>
                    <a:lnTo>
                      <a:pt x="56" y="0"/>
                    </a:lnTo>
                    <a:lnTo>
                      <a:pt x="62" y="0"/>
                    </a:lnTo>
                    <a:lnTo>
                      <a:pt x="66" y="0"/>
                    </a:lnTo>
                    <a:lnTo>
                      <a:pt x="66" y="6"/>
                    </a:lnTo>
                    <a:lnTo>
                      <a:pt x="72" y="6"/>
                    </a:lnTo>
                    <a:lnTo>
                      <a:pt x="76" y="10"/>
                    </a:lnTo>
                    <a:lnTo>
                      <a:pt x="82" y="10"/>
                    </a:lnTo>
                    <a:lnTo>
                      <a:pt x="82" y="16"/>
                    </a:lnTo>
                    <a:lnTo>
                      <a:pt x="86" y="16"/>
                    </a:lnTo>
                    <a:lnTo>
                      <a:pt x="86" y="20"/>
                    </a:lnTo>
                    <a:lnTo>
                      <a:pt x="92" y="20"/>
                    </a:lnTo>
                    <a:lnTo>
                      <a:pt x="92" y="26"/>
                    </a:lnTo>
                    <a:lnTo>
                      <a:pt x="96" y="26"/>
                    </a:lnTo>
                    <a:lnTo>
                      <a:pt x="96" y="30"/>
                    </a:lnTo>
                    <a:lnTo>
                      <a:pt x="102" y="36"/>
                    </a:lnTo>
                    <a:lnTo>
                      <a:pt x="102" y="42"/>
                    </a:lnTo>
                    <a:lnTo>
                      <a:pt x="106" y="42"/>
                    </a:lnTo>
                    <a:lnTo>
                      <a:pt x="106" y="46"/>
                    </a:lnTo>
                    <a:lnTo>
                      <a:pt x="106" y="52"/>
                    </a:lnTo>
                    <a:lnTo>
                      <a:pt x="106" y="56"/>
                    </a:lnTo>
                    <a:lnTo>
                      <a:pt x="106" y="62"/>
                    </a:lnTo>
                    <a:lnTo>
                      <a:pt x="102" y="62"/>
                    </a:lnTo>
                    <a:lnTo>
                      <a:pt x="102" y="66"/>
                    </a:lnTo>
                    <a:lnTo>
                      <a:pt x="96" y="72"/>
                    </a:lnTo>
                    <a:lnTo>
                      <a:pt x="96" y="76"/>
                    </a:lnTo>
                    <a:lnTo>
                      <a:pt x="92" y="82"/>
                    </a:lnTo>
                    <a:lnTo>
                      <a:pt x="86" y="86"/>
                    </a:lnTo>
                    <a:lnTo>
                      <a:pt x="82" y="86"/>
                    </a:lnTo>
                    <a:lnTo>
                      <a:pt x="76" y="86"/>
                    </a:lnTo>
                    <a:lnTo>
                      <a:pt x="76" y="92"/>
                    </a:lnTo>
                    <a:lnTo>
                      <a:pt x="72" y="92"/>
                    </a:lnTo>
                    <a:lnTo>
                      <a:pt x="66" y="92"/>
                    </a:lnTo>
                    <a:lnTo>
                      <a:pt x="62" y="92"/>
                    </a:lnTo>
                    <a:lnTo>
                      <a:pt x="56" y="92"/>
                    </a:lnTo>
                    <a:lnTo>
                      <a:pt x="56" y="98"/>
                    </a:lnTo>
                    <a:lnTo>
                      <a:pt x="50" y="98"/>
                    </a:lnTo>
                    <a:lnTo>
                      <a:pt x="46" y="98"/>
                    </a:lnTo>
                    <a:lnTo>
                      <a:pt x="40" y="98"/>
                    </a:lnTo>
                    <a:lnTo>
                      <a:pt x="36" y="98"/>
                    </a:lnTo>
                    <a:lnTo>
                      <a:pt x="30" y="98"/>
                    </a:lnTo>
                    <a:lnTo>
                      <a:pt x="20" y="98"/>
                    </a:lnTo>
                    <a:lnTo>
                      <a:pt x="16" y="98"/>
                    </a:lnTo>
                    <a:lnTo>
                      <a:pt x="10" y="98"/>
                    </a:lnTo>
                    <a:lnTo>
                      <a:pt x="0" y="26"/>
                    </a:ln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sp>
            <p:nvSpPr>
              <p:cNvPr id="94198" name="Freeform 8"/>
              <p:cNvSpPr>
                <a:spLocks/>
              </p:cNvSpPr>
              <p:nvPr/>
            </p:nvSpPr>
            <p:spPr bwMode="auto">
              <a:xfrm>
                <a:off x="2622" y="2790"/>
                <a:ext cx="26" cy="26"/>
              </a:xfrm>
              <a:custGeom>
                <a:avLst/>
                <a:gdLst>
                  <a:gd name="T0" fmla="*/ 0 w 26"/>
                  <a:gd name="T1" fmla="*/ 20 h 26"/>
                  <a:gd name="T2" fmla="*/ 0 w 26"/>
                  <a:gd name="T3" fmla="*/ 16 h 26"/>
                  <a:gd name="T4" fmla="*/ 4 w 26"/>
                  <a:gd name="T5" fmla="*/ 16 h 26"/>
                  <a:gd name="T6" fmla="*/ 4 w 26"/>
                  <a:gd name="T7" fmla="*/ 10 h 26"/>
                  <a:gd name="T8" fmla="*/ 8 w 26"/>
                  <a:gd name="T9" fmla="*/ 10 h 26"/>
                  <a:gd name="T10" fmla="*/ 8 w 26"/>
                  <a:gd name="T11" fmla="*/ 6 h 26"/>
                  <a:gd name="T12" fmla="*/ 12 w 26"/>
                  <a:gd name="T13" fmla="*/ 6 h 26"/>
                  <a:gd name="T14" fmla="*/ 18 w 26"/>
                  <a:gd name="T15" fmla="*/ 6 h 26"/>
                  <a:gd name="T16" fmla="*/ 22 w 26"/>
                  <a:gd name="T17" fmla="*/ 6 h 26"/>
                  <a:gd name="T18" fmla="*/ 22 w 26"/>
                  <a:gd name="T19" fmla="*/ 0 h 26"/>
                  <a:gd name="T20" fmla="*/ 26 w 26"/>
                  <a:gd name="T21" fmla="*/ 0 h 26"/>
                  <a:gd name="T22" fmla="*/ 22 w 26"/>
                  <a:gd name="T23" fmla="*/ 6 h 26"/>
                  <a:gd name="T24" fmla="*/ 22 w 26"/>
                  <a:gd name="T25" fmla="*/ 10 h 26"/>
                  <a:gd name="T26" fmla="*/ 18 w 26"/>
                  <a:gd name="T27" fmla="*/ 10 h 26"/>
                  <a:gd name="T28" fmla="*/ 12 w 26"/>
                  <a:gd name="T29" fmla="*/ 16 h 26"/>
                  <a:gd name="T30" fmla="*/ 12 w 26"/>
                  <a:gd name="T31" fmla="*/ 20 h 26"/>
                  <a:gd name="T32" fmla="*/ 8 w 26"/>
                  <a:gd name="T33" fmla="*/ 20 h 26"/>
                  <a:gd name="T34" fmla="*/ 4 w 26"/>
                  <a:gd name="T35" fmla="*/ 26 h 26"/>
                  <a:gd name="T36" fmla="*/ 0 w 26"/>
                  <a:gd name="T37" fmla="*/ 20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
                  <a:gd name="T58" fmla="*/ 0 h 26"/>
                  <a:gd name="T59" fmla="*/ 26 w 26"/>
                  <a:gd name="T60" fmla="*/ 26 h 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 h="26">
                    <a:moveTo>
                      <a:pt x="0" y="20"/>
                    </a:moveTo>
                    <a:lnTo>
                      <a:pt x="0" y="16"/>
                    </a:lnTo>
                    <a:lnTo>
                      <a:pt x="4" y="16"/>
                    </a:lnTo>
                    <a:lnTo>
                      <a:pt x="4" y="10"/>
                    </a:lnTo>
                    <a:lnTo>
                      <a:pt x="8" y="10"/>
                    </a:lnTo>
                    <a:lnTo>
                      <a:pt x="8" y="6"/>
                    </a:lnTo>
                    <a:lnTo>
                      <a:pt x="12" y="6"/>
                    </a:lnTo>
                    <a:lnTo>
                      <a:pt x="18" y="6"/>
                    </a:lnTo>
                    <a:lnTo>
                      <a:pt x="22" y="6"/>
                    </a:lnTo>
                    <a:lnTo>
                      <a:pt x="22" y="0"/>
                    </a:lnTo>
                    <a:lnTo>
                      <a:pt x="26" y="0"/>
                    </a:lnTo>
                    <a:lnTo>
                      <a:pt x="22" y="6"/>
                    </a:lnTo>
                    <a:lnTo>
                      <a:pt x="22" y="10"/>
                    </a:lnTo>
                    <a:lnTo>
                      <a:pt x="18" y="10"/>
                    </a:lnTo>
                    <a:lnTo>
                      <a:pt x="12" y="16"/>
                    </a:lnTo>
                    <a:lnTo>
                      <a:pt x="12" y="20"/>
                    </a:lnTo>
                    <a:lnTo>
                      <a:pt x="8" y="20"/>
                    </a:lnTo>
                    <a:lnTo>
                      <a:pt x="4" y="26"/>
                    </a:lnTo>
                    <a:lnTo>
                      <a:pt x="0" y="20"/>
                    </a:ln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sp>
            <p:nvSpPr>
              <p:cNvPr id="94199" name="Freeform 9"/>
              <p:cNvSpPr>
                <a:spLocks/>
              </p:cNvSpPr>
              <p:nvPr/>
            </p:nvSpPr>
            <p:spPr bwMode="auto">
              <a:xfrm>
                <a:off x="2714" y="2688"/>
                <a:ext cx="106" cy="98"/>
              </a:xfrm>
              <a:custGeom>
                <a:avLst/>
                <a:gdLst>
                  <a:gd name="T0" fmla="*/ 0 w 106"/>
                  <a:gd name="T1" fmla="*/ 26 h 98"/>
                  <a:gd name="T2" fmla="*/ 0 w 106"/>
                  <a:gd name="T3" fmla="*/ 20 h 98"/>
                  <a:gd name="T4" fmla="*/ 4 w 106"/>
                  <a:gd name="T5" fmla="*/ 20 h 98"/>
                  <a:gd name="T6" fmla="*/ 4 w 106"/>
                  <a:gd name="T7" fmla="*/ 16 h 98"/>
                  <a:gd name="T8" fmla="*/ 10 w 106"/>
                  <a:gd name="T9" fmla="*/ 16 h 98"/>
                  <a:gd name="T10" fmla="*/ 16 w 106"/>
                  <a:gd name="T11" fmla="*/ 16 h 98"/>
                  <a:gd name="T12" fmla="*/ 16 w 106"/>
                  <a:gd name="T13" fmla="*/ 10 h 98"/>
                  <a:gd name="T14" fmla="*/ 20 w 106"/>
                  <a:gd name="T15" fmla="*/ 10 h 98"/>
                  <a:gd name="T16" fmla="*/ 20 w 106"/>
                  <a:gd name="T17" fmla="*/ 6 h 98"/>
                  <a:gd name="T18" fmla="*/ 26 w 106"/>
                  <a:gd name="T19" fmla="*/ 6 h 98"/>
                  <a:gd name="T20" fmla="*/ 30 w 106"/>
                  <a:gd name="T21" fmla="*/ 6 h 98"/>
                  <a:gd name="T22" fmla="*/ 36 w 106"/>
                  <a:gd name="T23" fmla="*/ 6 h 98"/>
                  <a:gd name="T24" fmla="*/ 40 w 106"/>
                  <a:gd name="T25" fmla="*/ 6 h 98"/>
                  <a:gd name="T26" fmla="*/ 40 w 106"/>
                  <a:gd name="T27" fmla="*/ 0 h 98"/>
                  <a:gd name="T28" fmla="*/ 46 w 106"/>
                  <a:gd name="T29" fmla="*/ 0 h 98"/>
                  <a:gd name="T30" fmla="*/ 50 w 106"/>
                  <a:gd name="T31" fmla="*/ 0 h 98"/>
                  <a:gd name="T32" fmla="*/ 56 w 106"/>
                  <a:gd name="T33" fmla="*/ 0 h 98"/>
                  <a:gd name="T34" fmla="*/ 62 w 106"/>
                  <a:gd name="T35" fmla="*/ 0 h 98"/>
                  <a:gd name="T36" fmla="*/ 66 w 106"/>
                  <a:gd name="T37" fmla="*/ 0 h 98"/>
                  <a:gd name="T38" fmla="*/ 66 w 106"/>
                  <a:gd name="T39" fmla="*/ 6 h 98"/>
                  <a:gd name="T40" fmla="*/ 72 w 106"/>
                  <a:gd name="T41" fmla="*/ 6 h 98"/>
                  <a:gd name="T42" fmla="*/ 76 w 106"/>
                  <a:gd name="T43" fmla="*/ 10 h 98"/>
                  <a:gd name="T44" fmla="*/ 82 w 106"/>
                  <a:gd name="T45" fmla="*/ 10 h 98"/>
                  <a:gd name="T46" fmla="*/ 82 w 106"/>
                  <a:gd name="T47" fmla="*/ 16 h 98"/>
                  <a:gd name="T48" fmla="*/ 86 w 106"/>
                  <a:gd name="T49" fmla="*/ 16 h 98"/>
                  <a:gd name="T50" fmla="*/ 86 w 106"/>
                  <a:gd name="T51" fmla="*/ 20 h 98"/>
                  <a:gd name="T52" fmla="*/ 92 w 106"/>
                  <a:gd name="T53" fmla="*/ 20 h 98"/>
                  <a:gd name="T54" fmla="*/ 92 w 106"/>
                  <a:gd name="T55" fmla="*/ 26 h 98"/>
                  <a:gd name="T56" fmla="*/ 96 w 106"/>
                  <a:gd name="T57" fmla="*/ 26 h 98"/>
                  <a:gd name="T58" fmla="*/ 96 w 106"/>
                  <a:gd name="T59" fmla="*/ 30 h 98"/>
                  <a:gd name="T60" fmla="*/ 102 w 106"/>
                  <a:gd name="T61" fmla="*/ 36 h 98"/>
                  <a:gd name="T62" fmla="*/ 102 w 106"/>
                  <a:gd name="T63" fmla="*/ 42 h 98"/>
                  <a:gd name="T64" fmla="*/ 106 w 106"/>
                  <a:gd name="T65" fmla="*/ 42 h 98"/>
                  <a:gd name="T66" fmla="*/ 106 w 106"/>
                  <a:gd name="T67" fmla="*/ 46 h 98"/>
                  <a:gd name="T68" fmla="*/ 106 w 106"/>
                  <a:gd name="T69" fmla="*/ 52 h 98"/>
                  <a:gd name="T70" fmla="*/ 106 w 106"/>
                  <a:gd name="T71" fmla="*/ 56 h 98"/>
                  <a:gd name="T72" fmla="*/ 106 w 106"/>
                  <a:gd name="T73" fmla="*/ 62 h 98"/>
                  <a:gd name="T74" fmla="*/ 102 w 106"/>
                  <a:gd name="T75" fmla="*/ 62 h 98"/>
                  <a:gd name="T76" fmla="*/ 102 w 106"/>
                  <a:gd name="T77" fmla="*/ 66 h 98"/>
                  <a:gd name="T78" fmla="*/ 96 w 106"/>
                  <a:gd name="T79" fmla="*/ 72 h 98"/>
                  <a:gd name="T80" fmla="*/ 96 w 106"/>
                  <a:gd name="T81" fmla="*/ 76 h 98"/>
                  <a:gd name="T82" fmla="*/ 92 w 106"/>
                  <a:gd name="T83" fmla="*/ 82 h 98"/>
                  <a:gd name="T84" fmla="*/ 86 w 106"/>
                  <a:gd name="T85" fmla="*/ 86 h 98"/>
                  <a:gd name="T86" fmla="*/ 82 w 106"/>
                  <a:gd name="T87" fmla="*/ 86 h 98"/>
                  <a:gd name="T88" fmla="*/ 76 w 106"/>
                  <a:gd name="T89" fmla="*/ 86 h 98"/>
                  <a:gd name="T90" fmla="*/ 76 w 106"/>
                  <a:gd name="T91" fmla="*/ 92 h 98"/>
                  <a:gd name="T92" fmla="*/ 72 w 106"/>
                  <a:gd name="T93" fmla="*/ 92 h 98"/>
                  <a:gd name="T94" fmla="*/ 66 w 106"/>
                  <a:gd name="T95" fmla="*/ 92 h 98"/>
                  <a:gd name="T96" fmla="*/ 62 w 106"/>
                  <a:gd name="T97" fmla="*/ 92 h 98"/>
                  <a:gd name="T98" fmla="*/ 56 w 106"/>
                  <a:gd name="T99" fmla="*/ 92 h 98"/>
                  <a:gd name="T100" fmla="*/ 56 w 106"/>
                  <a:gd name="T101" fmla="*/ 98 h 98"/>
                  <a:gd name="T102" fmla="*/ 50 w 106"/>
                  <a:gd name="T103" fmla="*/ 98 h 98"/>
                  <a:gd name="T104" fmla="*/ 46 w 106"/>
                  <a:gd name="T105" fmla="*/ 98 h 98"/>
                  <a:gd name="T106" fmla="*/ 40 w 106"/>
                  <a:gd name="T107" fmla="*/ 98 h 98"/>
                  <a:gd name="T108" fmla="*/ 36 w 106"/>
                  <a:gd name="T109" fmla="*/ 98 h 98"/>
                  <a:gd name="T110" fmla="*/ 30 w 106"/>
                  <a:gd name="T111" fmla="*/ 98 h 98"/>
                  <a:gd name="T112" fmla="*/ 20 w 106"/>
                  <a:gd name="T113" fmla="*/ 98 h 98"/>
                  <a:gd name="T114" fmla="*/ 16 w 106"/>
                  <a:gd name="T115" fmla="*/ 98 h 98"/>
                  <a:gd name="T116" fmla="*/ 10 w 106"/>
                  <a:gd name="T117" fmla="*/ 98 h 9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6"/>
                  <a:gd name="T178" fmla="*/ 0 h 98"/>
                  <a:gd name="T179" fmla="*/ 106 w 106"/>
                  <a:gd name="T180" fmla="*/ 98 h 9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6" h="98">
                    <a:moveTo>
                      <a:pt x="0" y="26"/>
                    </a:moveTo>
                    <a:lnTo>
                      <a:pt x="0" y="20"/>
                    </a:lnTo>
                    <a:lnTo>
                      <a:pt x="4" y="20"/>
                    </a:lnTo>
                    <a:lnTo>
                      <a:pt x="4" y="16"/>
                    </a:lnTo>
                    <a:lnTo>
                      <a:pt x="10" y="16"/>
                    </a:lnTo>
                    <a:lnTo>
                      <a:pt x="16" y="16"/>
                    </a:lnTo>
                    <a:lnTo>
                      <a:pt x="16" y="10"/>
                    </a:lnTo>
                    <a:lnTo>
                      <a:pt x="20" y="10"/>
                    </a:lnTo>
                    <a:lnTo>
                      <a:pt x="20" y="6"/>
                    </a:lnTo>
                    <a:lnTo>
                      <a:pt x="26" y="6"/>
                    </a:lnTo>
                    <a:lnTo>
                      <a:pt x="30" y="6"/>
                    </a:lnTo>
                    <a:lnTo>
                      <a:pt x="36" y="6"/>
                    </a:lnTo>
                    <a:lnTo>
                      <a:pt x="40" y="6"/>
                    </a:lnTo>
                    <a:lnTo>
                      <a:pt x="40" y="0"/>
                    </a:lnTo>
                    <a:lnTo>
                      <a:pt x="46" y="0"/>
                    </a:lnTo>
                    <a:lnTo>
                      <a:pt x="50" y="0"/>
                    </a:lnTo>
                    <a:lnTo>
                      <a:pt x="56" y="0"/>
                    </a:lnTo>
                    <a:lnTo>
                      <a:pt x="62" y="0"/>
                    </a:lnTo>
                    <a:lnTo>
                      <a:pt x="66" y="0"/>
                    </a:lnTo>
                    <a:lnTo>
                      <a:pt x="66" y="6"/>
                    </a:lnTo>
                    <a:lnTo>
                      <a:pt x="72" y="6"/>
                    </a:lnTo>
                    <a:lnTo>
                      <a:pt x="76" y="10"/>
                    </a:lnTo>
                    <a:lnTo>
                      <a:pt x="82" y="10"/>
                    </a:lnTo>
                    <a:lnTo>
                      <a:pt x="82" y="16"/>
                    </a:lnTo>
                    <a:lnTo>
                      <a:pt x="86" y="16"/>
                    </a:lnTo>
                    <a:lnTo>
                      <a:pt x="86" y="20"/>
                    </a:lnTo>
                    <a:lnTo>
                      <a:pt x="92" y="20"/>
                    </a:lnTo>
                    <a:lnTo>
                      <a:pt x="92" y="26"/>
                    </a:lnTo>
                    <a:lnTo>
                      <a:pt x="96" y="26"/>
                    </a:lnTo>
                    <a:lnTo>
                      <a:pt x="96" y="30"/>
                    </a:lnTo>
                    <a:lnTo>
                      <a:pt x="102" y="36"/>
                    </a:lnTo>
                    <a:lnTo>
                      <a:pt x="102" y="42"/>
                    </a:lnTo>
                    <a:lnTo>
                      <a:pt x="106" y="42"/>
                    </a:lnTo>
                    <a:lnTo>
                      <a:pt x="106" y="46"/>
                    </a:lnTo>
                    <a:lnTo>
                      <a:pt x="106" y="52"/>
                    </a:lnTo>
                    <a:lnTo>
                      <a:pt x="106" y="56"/>
                    </a:lnTo>
                    <a:lnTo>
                      <a:pt x="106" y="62"/>
                    </a:lnTo>
                    <a:lnTo>
                      <a:pt x="102" y="62"/>
                    </a:lnTo>
                    <a:lnTo>
                      <a:pt x="102" y="66"/>
                    </a:lnTo>
                    <a:lnTo>
                      <a:pt x="96" y="72"/>
                    </a:lnTo>
                    <a:lnTo>
                      <a:pt x="96" y="76"/>
                    </a:lnTo>
                    <a:lnTo>
                      <a:pt x="92" y="82"/>
                    </a:lnTo>
                    <a:lnTo>
                      <a:pt x="86" y="86"/>
                    </a:lnTo>
                    <a:lnTo>
                      <a:pt x="82" y="86"/>
                    </a:lnTo>
                    <a:lnTo>
                      <a:pt x="76" y="86"/>
                    </a:lnTo>
                    <a:lnTo>
                      <a:pt x="76" y="92"/>
                    </a:lnTo>
                    <a:lnTo>
                      <a:pt x="72" y="92"/>
                    </a:lnTo>
                    <a:lnTo>
                      <a:pt x="66" y="92"/>
                    </a:lnTo>
                    <a:lnTo>
                      <a:pt x="62" y="92"/>
                    </a:lnTo>
                    <a:lnTo>
                      <a:pt x="56" y="92"/>
                    </a:lnTo>
                    <a:lnTo>
                      <a:pt x="56" y="98"/>
                    </a:lnTo>
                    <a:lnTo>
                      <a:pt x="50" y="98"/>
                    </a:lnTo>
                    <a:lnTo>
                      <a:pt x="46" y="98"/>
                    </a:lnTo>
                    <a:lnTo>
                      <a:pt x="40" y="98"/>
                    </a:lnTo>
                    <a:lnTo>
                      <a:pt x="36" y="98"/>
                    </a:lnTo>
                    <a:lnTo>
                      <a:pt x="30" y="98"/>
                    </a:lnTo>
                    <a:lnTo>
                      <a:pt x="20" y="98"/>
                    </a:lnTo>
                    <a:lnTo>
                      <a:pt x="16" y="98"/>
                    </a:lnTo>
                    <a:lnTo>
                      <a:pt x="10" y="98"/>
                    </a:lnTo>
                  </a:path>
                </a:pathLst>
              </a:custGeom>
              <a:noFill/>
              <a:ln w="1905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zh-TW" altLang="en-US"/>
              </a:p>
            </p:txBody>
          </p:sp>
          <p:sp>
            <p:nvSpPr>
              <p:cNvPr id="94200" name="Freeform 10"/>
              <p:cNvSpPr>
                <a:spLocks/>
              </p:cNvSpPr>
              <p:nvPr/>
            </p:nvSpPr>
            <p:spPr bwMode="auto">
              <a:xfrm>
                <a:off x="2622" y="2790"/>
                <a:ext cx="26" cy="26"/>
              </a:xfrm>
              <a:custGeom>
                <a:avLst/>
                <a:gdLst>
                  <a:gd name="T0" fmla="*/ 0 w 26"/>
                  <a:gd name="T1" fmla="*/ 20 h 26"/>
                  <a:gd name="T2" fmla="*/ 0 w 26"/>
                  <a:gd name="T3" fmla="*/ 16 h 26"/>
                  <a:gd name="T4" fmla="*/ 4 w 26"/>
                  <a:gd name="T5" fmla="*/ 16 h 26"/>
                  <a:gd name="T6" fmla="*/ 4 w 26"/>
                  <a:gd name="T7" fmla="*/ 10 h 26"/>
                  <a:gd name="T8" fmla="*/ 8 w 26"/>
                  <a:gd name="T9" fmla="*/ 10 h 26"/>
                  <a:gd name="T10" fmla="*/ 8 w 26"/>
                  <a:gd name="T11" fmla="*/ 6 h 26"/>
                  <a:gd name="T12" fmla="*/ 12 w 26"/>
                  <a:gd name="T13" fmla="*/ 6 h 26"/>
                  <a:gd name="T14" fmla="*/ 18 w 26"/>
                  <a:gd name="T15" fmla="*/ 6 h 26"/>
                  <a:gd name="T16" fmla="*/ 22 w 26"/>
                  <a:gd name="T17" fmla="*/ 6 h 26"/>
                  <a:gd name="T18" fmla="*/ 22 w 26"/>
                  <a:gd name="T19" fmla="*/ 0 h 26"/>
                  <a:gd name="T20" fmla="*/ 26 w 26"/>
                  <a:gd name="T21" fmla="*/ 0 h 26"/>
                  <a:gd name="T22" fmla="*/ 22 w 26"/>
                  <a:gd name="T23" fmla="*/ 6 h 26"/>
                  <a:gd name="T24" fmla="*/ 22 w 26"/>
                  <a:gd name="T25" fmla="*/ 10 h 26"/>
                  <a:gd name="T26" fmla="*/ 18 w 26"/>
                  <a:gd name="T27" fmla="*/ 10 h 26"/>
                  <a:gd name="T28" fmla="*/ 12 w 26"/>
                  <a:gd name="T29" fmla="*/ 16 h 26"/>
                  <a:gd name="T30" fmla="*/ 12 w 26"/>
                  <a:gd name="T31" fmla="*/ 20 h 26"/>
                  <a:gd name="T32" fmla="*/ 8 w 26"/>
                  <a:gd name="T33" fmla="*/ 20 h 26"/>
                  <a:gd name="T34" fmla="*/ 4 w 26"/>
                  <a:gd name="T35" fmla="*/ 26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
                  <a:gd name="T55" fmla="*/ 0 h 26"/>
                  <a:gd name="T56" fmla="*/ 26 w 26"/>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 h="26">
                    <a:moveTo>
                      <a:pt x="0" y="20"/>
                    </a:moveTo>
                    <a:lnTo>
                      <a:pt x="0" y="16"/>
                    </a:lnTo>
                    <a:lnTo>
                      <a:pt x="4" y="16"/>
                    </a:lnTo>
                    <a:lnTo>
                      <a:pt x="4" y="10"/>
                    </a:lnTo>
                    <a:lnTo>
                      <a:pt x="8" y="10"/>
                    </a:lnTo>
                    <a:lnTo>
                      <a:pt x="8" y="6"/>
                    </a:lnTo>
                    <a:lnTo>
                      <a:pt x="12" y="6"/>
                    </a:lnTo>
                    <a:lnTo>
                      <a:pt x="18" y="6"/>
                    </a:lnTo>
                    <a:lnTo>
                      <a:pt x="22" y="6"/>
                    </a:lnTo>
                    <a:lnTo>
                      <a:pt x="22" y="0"/>
                    </a:lnTo>
                    <a:lnTo>
                      <a:pt x="26" y="0"/>
                    </a:lnTo>
                    <a:lnTo>
                      <a:pt x="22" y="6"/>
                    </a:lnTo>
                    <a:lnTo>
                      <a:pt x="22" y="10"/>
                    </a:lnTo>
                    <a:lnTo>
                      <a:pt x="18" y="10"/>
                    </a:lnTo>
                    <a:lnTo>
                      <a:pt x="12" y="16"/>
                    </a:lnTo>
                    <a:lnTo>
                      <a:pt x="12" y="20"/>
                    </a:lnTo>
                    <a:lnTo>
                      <a:pt x="8" y="20"/>
                    </a:lnTo>
                    <a:lnTo>
                      <a:pt x="4" y="26"/>
                    </a:lnTo>
                  </a:path>
                </a:pathLst>
              </a:custGeom>
              <a:noFill/>
              <a:ln w="1905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zh-TW" altLang="en-US"/>
              </a:p>
            </p:txBody>
          </p:sp>
        </p:grpSp>
      </p:grpSp>
      <p:grpSp>
        <p:nvGrpSpPr>
          <p:cNvPr id="93188" name="群組 1025"/>
          <p:cNvGrpSpPr>
            <a:grpSpLocks/>
          </p:cNvGrpSpPr>
          <p:nvPr/>
        </p:nvGrpSpPr>
        <p:grpSpPr bwMode="auto">
          <a:xfrm>
            <a:off x="5070398" y="1830037"/>
            <a:ext cx="1768475" cy="892175"/>
            <a:chOff x="5154520" y="1493949"/>
            <a:chExt cx="1998663" cy="1034939"/>
          </a:xfrm>
        </p:grpSpPr>
        <p:sp>
          <p:nvSpPr>
            <p:cNvPr id="94187" name="Oval 42"/>
            <p:cNvSpPr>
              <a:spLocks noChangeArrowheads="1"/>
            </p:cNvSpPr>
            <p:nvPr/>
          </p:nvSpPr>
          <p:spPr bwMode="auto">
            <a:xfrm>
              <a:off x="6086383" y="1609845"/>
              <a:ext cx="1050925" cy="577896"/>
            </a:xfrm>
            <a:prstGeom prst="ellipse">
              <a:avLst/>
            </a:prstGeom>
            <a:solidFill>
              <a:srgbClr val="FFFF99"/>
            </a:solidFill>
            <a:ln w="12700">
              <a:solidFill>
                <a:srgbClr val="FF6600"/>
              </a:solidFill>
              <a:round/>
              <a:headEnd/>
              <a:tailEnd/>
            </a:ln>
          </p:spPr>
          <p:txBody>
            <a:bodyPr wrap="none" anchor="ct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algn="ctr" eaLnBrk="1" hangingPunct="1">
                <a:spcBef>
                  <a:spcPct val="0"/>
                </a:spcBef>
                <a:buFontTx/>
                <a:buNone/>
              </a:pPr>
              <a:endParaRPr lang="en-US" altLang="zh-TW" sz="2000">
                <a:solidFill>
                  <a:srgbClr val="000000"/>
                </a:solidFill>
                <a:latin typeface="Arial" charset="0"/>
                <a:ea typeface="標楷體" pitchFamily="65" charset="-120"/>
              </a:endParaRPr>
            </a:p>
          </p:txBody>
        </p:sp>
        <p:sp>
          <p:nvSpPr>
            <p:cNvPr id="94188" name="Oval 42"/>
            <p:cNvSpPr>
              <a:spLocks noChangeArrowheads="1"/>
            </p:cNvSpPr>
            <p:nvPr/>
          </p:nvSpPr>
          <p:spPr bwMode="auto">
            <a:xfrm>
              <a:off x="5154520" y="1493949"/>
              <a:ext cx="1050925" cy="577896"/>
            </a:xfrm>
            <a:prstGeom prst="ellipse">
              <a:avLst/>
            </a:prstGeom>
            <a:solidFill>
              <a:srgbClr val="FFFF99"/>
            </a:solidFill>
            <a:ln w="12700">
              <a:solidFill>
                <a:srgbClr val="FF6600"/>
              </a:solidFill>
              <a:round/>
              <a:headEnd/>
              <a:tailEnd/>
            </a:ln>
          </p:spPr>
          <p:txBody>
            <a:bodyPr wrap="none" anchor="ct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algn="ctr" eaLnBrk="1" hangingPunct="1">
                <a:spcBef>
                  <a:spcPct val="0"/>
                </a:spcBef>
                <a:buFontTx/>
                <a:buNone/>
              </a:pPr>
              <a:endParaRPr lang="en-US" altLang="zh-TW" sz="2000">
                <a:solidFill>
                  <a:srgbClr val="000000"/>
                </a:solidFill>
                <a:latin typeface="Arial" charset="0"/>
                <a:ea typeface="標楷體" pitchFamily="65" charset="-120"/>
              </a:endParaRPr>
            </a:p>
          </p:txBody>
        </p:sp>
        <p:sp>
          <p:nvSpPr>
            <p:cNvPr id="94189" name="文字方塊 1081"/>
            <p:cNvSpPr txBox="1">
              <a:spLocks noChangeArrowheads="1"/>
            </p:cNvSpPr>
            <p:nvPr/>
          </p:nvSpPr>
          <p:spPr bwMode="auto">
            <a:xfrm>
              <a:off x="5262921" y="2159527"/>
              <a:ext cx="1890262" cy="3693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algn="ctr" eaLnBrk="1" hangingPunct="1">
                <a:spcBef>
                  <a:spcPct val="0"/>
                </a:spcBef>
                <a:buFontTx/>
                <a:buNone/>
              </a:pPr>
              <a:r>
                <a:rPr lang="en-US" altLang="zh-TW" sz="1800">
                  <a:solidFill>
                    <a:srgbClr val="000000"/>
                  </a:solidFill>
                  <a:latin typeface="Arial" charset="0"/>
                </a:rPr>
                <a:t>Mamminal cells</a:t>
              </a:r>
              <a:endParaRPr lang="zh-TW" altLang="en-US" sz="1800">
                <a:solidFill>
                  <a:srgbClr val="000000"/>
                </a:solidFill>
                <a:latin typeface="Arial" charset="0"/>
              </a:endParaRPr>
            </a:p>
          </p:txBody>
        </p:sp>
      </p:grpSp>
      <p:grpSp>
        <p:nvGrpSpPr>
          <p:cNvPr id="14" name="群組 1158"/>
          <p:cNvGrpSpPr>
            <a:grpSpLocks/>
          </p:cNvGrpSpPr>
          <p:nvPr/>
        </p:nvGrpSpPr>
        <p:grpSpPr bwMode="auto">
          <a:xfrm>
            <a:off x="5529185" y="3550887"/>
            <a:ext cx="1538288" cy="333375"/>
            <a:chOff x="5292725" y="3668713"/>
            <a:chExt cx="1739109" cy="387350"/>
          </a:xfrm>
        </p:grpSpPr>
        <p:grpSp>
          <p:nvGrpSpPr>
            <p:cNvPr id="15" name="Group 502"/>
            <p:cNvGrpSpPr>
              <a:grpSpLocks/>
            </p:cNvGrpSpPr>
            <p:nvPr/>
          </p:nvGrpSpPr>
          <p:grpSpPr bwMode="auto">
            <a:xfrm>
              <a:off x="6698524" y="3935992"/>
              <a:ext cx="142848" cy="113918"/>
              <a:chOff x="3377" y="3041"/>
              <a:chExt cx="322" cy="261"/>
            </a:xfrm>
            <a:solidFill>
              <a:srgbClr val="00CC00"/>
            </a:solidFill>
          </p:grpSpPr>
          <p:sp>
            <p:nvSpPr>
              <p:cNvPr id="1079" name="Oval 483"/>
              <p:cNvSpPr>
                <a:spLocks noChangeArrowheads="1"/>
              </p:cNvSpPr>
              <p:nvPr/>
            </p:nvSpPr>
            <p:spPr bwMode="auto">
              <a:xfrm>
                <a:off x="3457" y="3156"/>
                <a:ext cx="154" cy="146"/>
              </a:xfrm>
              <a:prstGeom prst="ellipse">
                <a:avLst/>
              </a:prstGeom>
              <a:grpFill/>
              <a:ln w="3175">
                <a:solidFill>
                  <a:srgbClr val="00CC00"/>
                </a:solidFill>
                <a:round/>
                <a:headEnd/>
                <a:tailEnd/>
              </a:ln>
            </p:spPr>
            <p:txBody>
              <a:bodyPr wrap="none" anchor="ctr"/>
              <a:lstStyle/>
              <a:p>
                <a:pPr>
                  <a:defRPr/>
                </a:pPr>
                <a:endParaRPr lang="zh-TW" altLang="en-US">
                  <a:solidFill>
                    <a:srgbClr val="000000"/>
                  </a:solidFill>
                  <a:ea typeface="新細明體"/>
                </a:endParaRPr>
              </a:p>
            </p:txBody>
          </p:sp>
          <p:sp>
            <p:nvSpPr>
              <p:cNvPr id="1080" name="Line 484"/>
              <p:cNvSpPr>
                <a:spLocks noChangeShapeType="1"/>
              </p:cNvSpPr>
              <p:nvPr/>
            </p:nvSpPr>
            <p:spPr bwMode="auto">
              <a:xfrm flipV="1">
                <a:off x="3537" y="3041"/>
                <a:ext cx="8" cy="98"/>
              </a:xfrm>
              <a:prstGeom prst="line">
                <a:avLst/>
              </a:prstGeom>
              <a:grpFill/>
              <a:ln w="3175">
                <a:solidFill>
                  <a:srgbClr val="00CC00"/>
                </a:solidFill>
                <a:round/>
                <a:headEnd/>
                <a:tailEnd/>
              </a:ln>
            </p:spPr>
            <p:txBody>
              <a:bodyPr/>
              <a:lstStyle/>
              <a:p>
                <a:pPr>
                  <a:defRPr/>
                </a:pPr>
                <a:endParaRPr lang="zh-TW" altLang="en-US">
                  <a:solidFill>
                    <a:srgbClr val="000000"/>
                  </a:solidFill>
                  <a:ea typeface="新細明體"/>
                </a:endParaRPr>
              </a:p>
            </p:txBody>
          </p:sp>
          <p:sp>
            <p:nvSpPr>
              <p:cNvPr id="1081" name="Line 485"/>
              <p:cNvSpPr>
                <a:spLocks noChangeShapeType="1"/>
              </p:cNvSpPr>
              <p:nvPr/>
            </p:nvSpPr>
            <p:spPr bwMode="auto">
              <a:xfrm flipH="1" flipV="1">
                <a:off x="3377" y="3140"/>
                <a:ext cx="73" cy="48"/>
              </a:xfrm>
              <a:prstGeom prst="line">
                <a:avLst/>
              </a:prstGeom>
              <a:grpFill/>
              <a:ln w="3175">
                <a:solidFill>
                  <a:srgbClr val="00CC00"/>
                </a:solidFill>
                <a:round/>
                <a:headEnd/>
                <a:tailEnd/>
              </a:ln>
            </p:spPr>
            <p:txBody>
              <a:bodyPr/>
              <a:lstStyle/>
              <a:p>
                <a:pPr>
                  <a:defRPr/>
                </a:pPr>
                <a:endParaRPr lang="zh-TW" altLang="en-US">
                  <a:solidFill>
                    <a:srgbClr val="000000"/>
                  </a:solidFill>
                  <a:ea typeface="新細明體"/>
                </a:endParaRPr>
              </a:p>
            </p:txBody>
          </p:sp>
          <p:sp>
            <p:nvSpPr>
              <p:cNvPr id="1082" name="Line 486"/>
              <p:cNvSpPr>
                <a:spLocks noChangeShapeType="1"/>
              </p:cNvSpPr>
              <p:nvPr/>
            </p:nvSpPr>
            <p:spPr bwMode="auto">
              <a:xfrm flipV="1">
                <a:off x="3619" y="3157"/>
                <a:ext cx="80" cy="48"/>
              </a:xfrm>
              <a:prstGeom prst="line">
                <a:avLst/>
              </a:prstGeom>
              <a:grpFill/>
              <a:ln w="3175">
                <a:solidFill>
                  <a:srgbClr val="00CC00"/>
                </a:solidFill>
                <a:round/>
                <a:headEnd/>
                <a:tailEnd/>
              </a:ln>
            </p:spPr>
            <p:txBody>
              <a:bodyPr/>
              <a:lstStyle/>
              <a:p>
                <a:pPr>
                  <a:defRPr/>
                </a:pPr>
                <a:endParaRPr lang="zh-TW" altLang="en-US">
                  <a:solidFill>
                    <a:srgbClr val="000000"/>
                  </a:solidFill>
                  <a:ea typeface="新細明體"/>
                </a:endParaRPr>
              </a:p>
            </p:txBody>
          </p:sp>
          <p:sp>
            <p:nvSpPr>
              <p:cNvPr id="1083" name="Line 487"/>
              <p:cNvSpPr>
                <a:spLocks noChangeShapeType="1"/>
              </p:cNvSpPr>
              <p:nvPr/>
            </p:nvSpPr>
            <p:spPr bwMode="auto">
              <a:xfrm flipV="1">
                <a:off x="3596" y="3082"/>
                <a:ext cx="50" cy="72"/>
              </a:xfrm>
              <a:prstGeom prst="line">
                <a:avLst/>
              </a:prstGeom>
              <a:grpFill/>
              <a:ln w="3175">
                <a:solidFill>
                  <a:srgbClr val="00CC00"/>
                </a:solidFill>
                <a:round/>
                <a:headEnd/>
                <a:tailEnd/>
              </a:ln>
            </p:spPr>
            <p:txBody>
              <a:bodyPr/>
              <a:lstStyle/>
              <a:p>
                <a:pPr>
                  <a:defRPr/>
                </a:pPr>
                <a:endParaRPr lang="zh-TW" altLang="en-US">
                  <a:solidFill>
                    <a:srgbClr val="000000"/>
                  </a:solidFill>
                  <a:ea typeface="新細明體"/>
                </a:endParaRPr>
              </a:p>
            </p:txBody>
          </p:sp>
          <p:sp>
            <p:nvSpPr>
              <p:cNvPr id="1084" name="Line 488"/>
              <p:cNvSpPr>
                <a:spLocks noChangeShapeType="1"/>
              </p:cNvSpPr>
              <p:nvPr/>
            </p:nvSpPr>
            <p:spPr bwMode="auto">
              <a:xfrm flipH="1" flipV="1">
                <a:off x="3445" y="3081"/>
                <a:ext cx="50" cy="72"/>
              </a:xfrm>
              <a:prstGeom prst="line">
                <a:avLst/>
              </a:prstGeom>
              <a:grpFill/>
              <a:ln w="3175">
                <a:solidFill>
                  <a:srgbClr val="00CC00"/>
                </a:solidFill>
                <a:round/>
                <a:headEnd/>
                <a:tailEnd/>
              </a:ln>
            </p:spPr>
            <p:txBody>
              <a:bodyPr/>
              <a:lstStyle/>
              <a:p>
                <a:pPr>
                  <a:defRPr/>
                </a:pPr>
                <a:endParaRPr lang="zh-TW" altLang="en-US">
                  <a:solidFill>
                    <a:srgbClr val="000000"/>
                  </a:solidFill>
                  <a:ea typeface="新細明體"/>
                </a:endParaRPr>
              </a:p>
            </p:txBody>
          </p:sp>
        </p:grpSp>
        <p:grpSp>
          <p:nvGrpSpPr>
            <p:cNvPr id="16" name="Group 502"/>
            <p:cNvGrpSpPr>
              <a:grpSpLocks/>
            </p:cNvGrpSpPr>
            <p:nvPr/>
          </p:nvGrpSpPr>
          <p:grpSpPr bwMode="auto">
            <a:xfrm>
              <a:off x="6687235" y="3668713"/>
              <a:ext cx="142848" cy="113918"/>
              <a:chOff x="3377" y="3041"/>
              <a:chExt cx="322" cy="261"/>
            </a:xfrm>
            <a:solidFill>
              <a:srgbClr val="00CC00"/>
            </a:solidFill>
          </p:grpSpPr>
          <p:sp>
            <p:nvSpPr>
              <p:cNvPr id="1093" name="Oval 483"/>
              <p:cNvSpPr>
                <a:spLocks noChangeArrowheads="1"/>
              </p:cNvSpPr>
              <p:nvPr/>
            </p:nvSpPr>
            <p:spPr bwMode="auto">
              <a:xfrm>
                <a:off x="3457" y="3156"/>
                <a:ext cx="154" cy="146"/>
              </a:xfrm>
              <a:prstGeom prst="ellipse">
                <a:avLst/>
              </a:prstGeom>
              <a:grpFill/>
              <a:ln w="3175">
                <a:solidFill>
                  <a:srgbClr val="00CC00"/>
                </a:solidFill>
                <a:round/>
                <a:headEnd/>
                <a:tailEnd/>
              </a:ln>
            </p:spPr>
            <p:txBody>
              <a:bodyPr wrap="none" anchor="ctr"/>
              <a:lstStyle/>
              <a:p>
                <a:pPr>
                  <a:defRPr/>
                </a:pPr>
                <a:endParaRPr lang="zh-TW" altLang="en-US">
                  <a:solidFill>
                    <a:srgbClr val="000000"/>
                  </a:solidFill>
                  <a:ea typeface="新細明體"/>
                </a:endParaRPr>
              </a:p>
            </p:txBody>
          </p:sp>
          <p:sp>
            <p:nvSpPr>
              <p:cNvPr id="1094" name="Line 484"/>
              <p:cNvSpPr>
                <a:spLocks noChangeShapeType="1"/>
              </p:cNvSpPr>
              <p:nvPr/>
            </p:nvSpPr>
            <p:spPr bwMode="auto">
              <a:xfrm flipV="1">
                <a:off x="3537" y="3041"/>
                <a:ext cx="8" cy="98"/>
              </a:xfrm>
              <a:prstGeom prst="line">
                <a:avLst/>
              </a:prstGeom>
              <a:grpFill/>
              <a:ln w="3175">
                <a:solidFill>
                  <a:srgbClr val="00CC00"/>
                </a:solidFill>
                <a:round/>
                <a:headEnd/>
                <a:tailEnd/>
              </a:ln>
            </p:spPr>
            <p:txBody>
              <a:bodyPr/>
              <a:lstStyle/>
              <a:p>
                <a:pPr>
                  <a:defRPr/>
                </a:pPr>
                <a:endParaRPr lang="zh-TW" altLang="en-US">
                  <a:solidFill>
                    <a:srgbClr val="000000"/>
                  </a:solidFill>
                  <a:ea typeface="新細明體"/>
                </a:endParaRPr>
              </a:p>
            </p:txBody>
          </p:sp>
          <p:sp>
            <p:nvSpPr>
              <p:cNvPr id="1095" name="Line 485"/>
              <p:cNvSpPr>
                <a:spLocks noChangeShapeType="1"/>
              </p:cNvSpPr>
              <p:nvPr/>
            </p:nvSpPr>
            <p:spPr bwMode="auto">
              <a:xfrm flipH="1" flipV="1">
                <a:off x="3377" y="3140"/>
                <a:ext cx="73" cy="48"/>
              </a:xfrm>
              <a:prstGeom prst="line">
                <a:avLst/>
              </a:prstGeom>
              <a:grpFill/>
              <a:ln w="3175">
                <a:solidFill>
                  <a:srgbClr val="00CC00"/>
                </a:solidFill>
                <a:round/>
                <a:headEnd/>
                <a:tailEnd/>
              </a:ln>
            </p:spPr>
            <p:txBody>
              <a:bodyPr/>
              <a:lstStyle/>
              <a:p>
                <a:pPr>
                  <a:defRPr/>
                </a:pPr>
                <a:endParaRPr lang="zh-TW" altLang="en-US">
                  <a:solidFill>
                    <a:srgbClr val="000000"/>
                  </a:solidFill>
                  <a:ea typeface="新細明體"/>
                </a:endParaRPr>
              </a:p>
            </p:txBody>
          </p:sp>
          <p:sp>
            <p:nvSpPr>
              <p:cNvPr id="1096" name="Line 486"/>
              <p:cNvSpPr>
                <a:spLocks noChangeShapeType="1"/>
              </p:cNvSpPr>
              <p:nvPr/>
            </p:nvSpPr>
            <p:spPr bwMode="auto">
              <a:xfrm flipV="1">
                <a:off x="3619" y="3157"/>
                <a:ext cx="80" cy="48"/>
              </a:xfrm>
              <a:prstGeom prst="line">
                <a:avLst/>
              </a:prstGeom>
              <a:grpFill/>
              <a:ln w="3175">
                <a:solidFill>
                  <a:srgbClr val="00CC00"/>
                </a:solidFill>
                <a:round/>
                <a:headEnd/>
                <a:tailEnd/>
              </a:ln>
            </p:spPr>
            <p:txBody>
              <a:bodyPr/>
              <a:lstStyle/>
              <a:p>
                <a:pPr>
                  <a:defRPr/>
                </a:pPr>
                <a:endParaRPr lang="zh-TW" altLang="en-US">
                  <a:solidFill>
                    <a:srgbClr val="000000"/>
                  </a:solidFill>
                  <a:ea typeface="新細明體"/>
                </a:endParaRPr>
              </a:p>
            </p:txBody>
          </p:sp>
          <p:sp>
            <p:nvSpPr>
              <p:cNvPr id="1097" name="Line 487"/>
              <p:cNvSpPr>
                <a:spLocks noChangeShapeType="1"/>
              </p:cNvSpPr>
              <p:nvPr/>
            </p:nvSpPr>
            <p:spPr bwMode="auto">
              <a:xfrm flipV="1">
                <a:off x="3596" y="3082"/>
                <a:ext cx="50" cy="72"/>
              </a:xfrm>
              <a:prstGeom prst="line">
                <a:avLst/>
              </a:prstGeom>
              <a:grpFill/>
              <a:ln w="3175">
                <a:solidFill>
                  <a:srgbClr val="00CC00"/>
                </a:solidFill>
                <a:round/>
                <a:headEnd/>
                <a:tailEnd/>
              </a:ln>
            </p:spPr>
            <p:txBody>
              <a:bodyPr/>
              <a:lstStyle/>
              <a:p>
                <a:pPr>
                  <a:defRPr/>
                </a:pPr>
                <a:endParaRPr lang="zh-TW" altLang="en-US">
                  <a:solidFill>
                    <a:srgbClr val="000000"/>
                  </a:solidFill>
                  <a:ea typeface="新細明體"/>
                </a:endParaRPr>
              </a:p>
            </p:txBody>
          </p:sp>
          <p:sp>
            <p:nvSpPr>
              <p:cNvPr id="1098" name="Line 488"/>
              <p:cNvSpPr>
                <a:spLocks noChangeShapeType="1"/>
              </p:cNvSpPr>
              <p:nvPr/>
            </p:nvSpPr>
            <p:spPr bwMode="auto">
              <a:xfrm flipH="1" flipV="1">
                <a:off x="3445" y="3081"/>
                <a:ext cx="50" cy="72"/>
              </a:xfrm>
              <a:prstGeom prst="line">
                <a:avLst/>
              </a:prstGeom>
              <a:grpFill/>
              <a:ln w="3175">
                <a:solidFill>
                  <a:srgbClr val="00CC00"/>
                </a:solidFill>
                <a:round/>
                <a:headEnd/>
                <a:tailEnd/>
              </a:ln>
            </p:spPr>
            <p:txBody>
              <a:bodyPr/>
              <a:lstStyle/>
              <a:p>
                <a:pPr>
                  <a:defRPr/>
                </a:pPr>
                <a:endParaRPr lang="zh-TW" altLang="en-US">
                  <a:solidFill>
                    <a:srgbClr val="000000"/>
                  </a:solidFill>
                  <a:ea typeface="新細明體"/>
                </a:endParaRPr>
              </a:p>
            </p:txBody>
          </p:sp>
        </p:grpSp>
        <p:grpSp>
          <p:nvGrpSpPr>
            <p:cNvPr id="17" name="Group 502"/>
            <p:cNvGrpSpPr>
              <a:grpSpLocks/>
            </p:cNvGrpSpPr>
            <p:nvPr/>
          </p:nvGrpSpPr>
          <p:grpSpPr bwMode="auto">
            <a:xfrm>
              <a:off x="6888986" y="3879033"/>
              <a:ext cx="142848" cy="113918"/>
              <a:chOff x="3377" y="3041"/>
              <a:chExt cx="322" cy="261"/>
            </a:xfrm>
            <a:solidFill>
              <a:srgbClr val="00CC00"/>
            </a:solidFill>
          </p:grpSpPr>
          <p:sp>
            <p:nvSpPr>
              <p:cNvPr id="1107" name="Oval 483"/>
              <p:cNvSpPr>
                <a:spLocks noChangeArrowheads="1"/>
              </p:cNvSpPr>
              <p:nvPr/>
            </p:nvSpPr>
            <p:spPr bwMode="auto">
              <a:xfrm>
                <a:off x="3457" y="3156"/>
                <a:ext cx="154" cy="146"/>
              </a:xfrm>
              <a:prstGeom prst="ellipse">
                <a:avLst/>
              </a:prstGeom>
              <a:grpFill/>
              <a:ln w="3175">
                <a:solidFill>
                  <a:srgbClr val="00CC00"/>
                </a:solidFill>
                <a:round/>
                <a:headEnd/>
                <a:tailEnd/>
              </a:ln>
            </p:spPr>
            <p:txBody>
              <a:bodyPr wrap="none" anchor="ctr"/>
              <a:lstStyle/>
              <a:p>
                <a:pPr>
                  <a:defRPr/>
                </a:pPr>
                <a:endParaRPr lang="zh-TW" altLang="en-US">
                  <a:solidFill>
                    <a:srgbClr val="000000"/>
                  </a:solidFill>
                  <a:ea typeface="新細明體"/>
                </a:endParaRPr>
              </a:p>
            </p:txBody>
          </p:sp>
          <p:sp>
            <p:nvSpPr>
              <p:cNvPr id="1108" name="Line 484"/>
              <p:cNvSpPr>
                <a:spLocks noChangeShapeType="1"/>
              </p:cNvSpPr>
              <p:nvPr/>
            </p:nvSpPr>
            <p:spPr bwMode="auto">
              <a:xfrm flipV="1">
                <a:off x="3537" y="3041"/>
                <a:ext cx="8" cy="98"/>
              </a:xfrm>
              <a:prstGeom prst="line">
                <a:avLst/>
              </a:prstGeom>
              <a:grpFill/>
              <a:ln w="3175">
                <a:solidFill>
                  <a:srgbClr val="00CC00"/>
                </a:solidFill>
                <a:round/>
                <a:headEnd/>
                <a:tailEnd/>
              </a:ln>
            </p:spPr>
            <p:txBody>
              <a:bodyPr/>
              <a:lstStyle/>
              <a:p>
                <a:pPr>
                  <a:defRPr/>
                </a:pPr>
                <a:endParaRPr lang="zh-TW" altLang="en-US">
                  <a:solidFill>
                    <a:srgbClr val="000000"/>
                  </a:solidFill>
                  <a:ea typeface="新細明體"/>
                </a:endParaRPr>
              </a:p>
            </p:txBody>
          </p:sp>
          <p:sp>
            <p:nvSpPr>
              <p:cNvPr id="1109" name="Line 485"/>
              <p:cNvSpPr>
                <a:spLocks noChangeShapeType="1"/>
              </p:cNvSpPr>
              <p:nvPr/>
            </p:nvSpPr>
            <p:spPr bwMode="auto">
              <a:xfrm flipH="1" flipV="1">
                <a:off x="3377" y="3140"/>
                <a:ext cx="73" cy="48"/>
              </a:xfrm>
              <a:prstGeom prst="line">
                <a:avLst/>
              </a:prstGeom>
              <a:grpFill/>
              <a:ln w="3175">
                <a:solidFill>
                  <a:srgbClr val="00CC00"/>
                </a:solidFill>
                <a:round/>
                <a:headEnd/>
                <a:tailEnd/>
              </a:ln>
            </p:spPr>
            <p:txBody>
              <a:bodyPr/>
              <a:lstStyle/>
              <a:p>
                <a:pPr>
                  <a:defRPr/>
                </a:pPr>
                <a:endParaRPr lang="zh-TW" altLang="en-US">
                  <a:solidFill>
                    <a:srgbClr val="000000"/>
                  </a:solidFill>
                  <a:ea typeface="新細明體"/>
                </a:endParaRPr>
              </a:p>
            </p:txBody>
          </p:sp>
          <p:sp>
            <p:nvSpPr>
              <p:cNvPr id="1110" name="Line 486"/>
              <p:cNvSpPr>
                <a:spLocks noChangeShapeType="1"/>
              </p:cNvSpPr>
              <p:nvPr/>
            </p:nvSpPr>
            <p:spPr bwMode="auto">
              <a:xfrm flipV="1">
                <a:off x="3619" y="3157"/>
                <a:ext cx="80" cy="48"/>
              </a:xfrm>
              <a:prstGeom prst="line">
                <a:avLst/>
              </a:prstGeom>
              <a:grpFill/>
              <a:ln w="3175">
                <a:solidFill>
                  <a:srgbClr val="00CC00"/>
                </a:solidFill>
                <a:round/>
                <a:headEnd/>
                <a:tailEnd/>
              </a:ln>
            </p:spPr>
            <p:txBody>
              <a:bodyPr/>
              <a:lstStyle/>
              <a:p>
                <a:pPr>
                  <a:defRPr/>
                </a:pPr>
                <a:endParaRPr lang="zh-TW" altLang="en-US">
                  <a:solidFill>
                    <a:srgbClr val="000000"/>
                  </a:solidFill>
                  <a:ea typeface="新細明體"/>
                </a:endParaRPr>
              </a:p>
            </p:txBody>
          </p:sp>
          <p:sp>
            <p:nvSpPr>
              <p:cNvPr id="1111" name="Line 487"/>
              <p:cNvSpPr>
                <a:spLocks noChangeShapeType="1"/>
              </p:cNvSpPr>
              <p:nvPr/>
            </p:nvSpPr>
            <p:spPr bwMode="auto">
              <a:xfrm flipV="1">
                <a:off x="3596" y="3082"/>
                <a:ext cx="50" cy="72"/>
              </a:xfrm>
              <a:prstGeom prst="line">
                <a:avLst/>
              </a:prstGeom>
              <a:grpFill/>
              <a:ln w="3175">
                <a:solidFill>
                  <a:srgbClr val="00CC00"/>
                </a:solidFill>
                <a:round/>
                <a:headEnd/>
                <a:tailEnd/>
              </a:ln>
            </p:spPr>
            <p:txBody>
              <a:bodyPr/>
              <a:lstStyle/>
              <a:p>
                <a:pPr>
                  <a:defRPr/>
                </a:pPr>
                <a:endParaRPr lang="zh-TW" altLang="en-US">
                  <a:solidFill>
                    <a:srgbClr val="000000"/>
                  </a:solidFill>
                  <a:ea typeface="新細明體"/>
                </a:endParaRPr>
              </a:p>
            </p:txBody>
          </p:sp>
          <p:sp>
            <p:nvSpPr>
              <p:cNvPr id="1112" name="Line 488"/>
              <p:cNvSpPr>
                <a:spLocks noChangeShapeType="1"/>
              </p:cNvSpPr>
              <p:nvPr/>
            </p:nvSpPr>
            <p:spPr bwMode="auto">
              <a:xfrm flipH="1" flipV="1">
                <a:off x="3445" y="3081"/>
                <a:ext cx="50" cy="72"/>
              </a:xfrm>
              <a:prstGeom prst="line">
                <a:avLst/>
              </a:prstGeom>
              <a:grpFill/>
              <a:ln w="3175">
                <a:solidFill>
                  <a:srgbClr val="00CC00"/>
                </a:solidFill>
                <a:round/>
                <a:headEnd/>
                <a:tailEnd/>
              </a:ln>
            </p:spPr>
            <p:txBody>
              <a:bodyPr/>
              <a:lstStyle/>
              <a:p>
                <a:pPr>
                  <a:defRPr/>
                </a:pPr>
                <a:endParaRPr lang="zh-TW" altLang="en-US">
                  <a:solidFill>
                    <a:srgbClr val="000000"/>
                  </a:solidFill>
                  <a:ea typeface="新細明體"/>
                </a:endParaRPr>
              </a:p>
            </p:txBody>
          </p:sp>
        </p:grpSp>
        <p:grpSp>
          <p:nvGrpSpPr>
            <p:cNvPr id="93726" name="群組 1120"/>
            <p:cNvGrpSpPr>
              <a:grpSpLocks/>
            </p:cNvGrpSpPr>
            <p:nvPr/>
          </p:nvGrpSpPr>
          <p:grpSpPr bwMode="auto">
            <a:xfrm>
              <a:off x="5292725" y="3744335"/>
              <a:ext cx="457824" cy="311728"/>
              <a:chOff x="5292080" y="3744035"/>
              <a:chExt cx="457910" cy="312462"/>
            </a:xfrm>
          </p:grpSpPr>
          <p:grpSp>
            <p:nvGrpSpPr>
              <p:cNvPr id="93727" name="Group 502"/>
              <p:cNvGrpSpPr>
                <a:grpSpLocks/>
              </p:cNvGrpSpPr>
              <p:nvPr/>
            </p:nvGrpSpPr>
            <p:grpSpPr bwMode="auto">
              <a:xfrm>
                <a:off x="5607115" y="3896283"/>
                <a:ext cx="142875" cy="114186"/>
                <a:chOff x="3377" y="3041"/>
                <a:chExt cx="322" cy="261"/>
              </a:xfrm>
            </p:grpSpPr>
            <p:sp>
              <p:nvSpPr>
                <p:cNvPr id="93742" name="Oval 483"/>
                <p:cNvSpPr>
                  <a:spLocks noChangeArrowheads="1"/>
                </p:cNvSpPr>
                <p:nvPr/>
              </p:nvSpPr>
              <p:spPr bwMode="auto">
                <a:xfrm>
                  <a:off x="3457" y="3156"/>
                  <a:ext cx="154" cy="146"/>
                </a:xfrm>
                <a:prstGeom prst="ellipse">
                  <a:avLst/>
                </a:prstGeom>
                <a:solidFill>
                  <a:srgbClr val="FF0000"/>
                </a:solidFill>
                <a:ln w="317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000">
                    <a:solidFill>
                      <a:srgbClr val="000000"/>
                    </a:solidFill>
                    <a:latin typeface="Arial" charset="0"/>
                  </a:endParaRPr>
                </a:p>
              </p:txBody>
            </p:sp>
            <p:sp>
              <p:nvSpPr>
                <p:cNvPr id="93743" name="Line 484"/>
                <p:cNvSpPr>
                  <a:spLocks noChangeShapeType="1"/>
                </p:cNvSpPr>
                <p:nvPr/>
              </p:nvSpPr>
              <p:spPr bwMode="auto">
                <a:xfrm flipV="1">
                  <a:off x="3537" y="3041"/>
                  <a:ext cx="8" cy="98"/>
                </a:xfrm>
                <a:prstGeom prst="line">
                  <a:avLst/>
                </a:prstGeom>
                <a:noFill/>
                <a:ln w="3175">
                  <a:solidFill>
                    <a:srgbClr val="FF0000"/>
                  </a:solidFill>
                  <a:round/>
                  <a:headEnd/>
                  <a:tailEnd/>
                </a:ln>
                <a:extLst>
                  <a:ext uri="{909E8E84-426E-40DD-AFC4-6F175D3DCCD1}">
                    <a14:hiddenFill xmlns:a14="http://schemas.microsoft.com/office/drawing/2010/main" xmlns="">
                      <a:noFill/>
                    </a14:hiddenFill>
                  </a:ext>
                </a:extLst>
              </p:spPr>
              <p:txBody>
                <a:bodyPr/>
                <a:lstStyle/>
                <a:p>
                  <a:endParaRPr lang="zh-TW" altLang="en-US"/>
                </a:p>
              </p:txBody>
            </p:sp>
            <p:sp>
              <p:nvSpPr>
                <p:cNvPr id="93744" name="Line 485"/>
                <p:cNvSpPr>
                  <a:spLocks noChangeShapeType="1"/>
                </p:cNvSpPr>
                <p:nvPr/>
              </p:nvSpPr>
              <p:spPr bwMode="auto">
                <a:xfrm flipH="1" flipV="1">
                  <a:off x="3377" y="3140"/>
                  <a:ext cx="73" cy="48"/>
                </a:xfrm>
                <a:prstGeom prst="line">
                  <a:avLst/>
                </a:prstGeom>
                <a:noFill/>
                <a:ln w="3175">
                  <a:solidFill>
                    <a:srgbClr val="FF0000"/>
                  </a:solidFill>
                  <a:round/>
                  <a:headEnd/>
                  <a:tailEnd/>
                </a:ln>
                <a:extLst>
                  <a:ext uri="{909E8E84-426E-40DD-AFC4-6F175D3DCCD1}">
                    <a14:hiddenFill xmlns:a14="http://schemas.microsoft.com/office/drawing/2010/main" xmlns="">
                      <a:noFill/>
                    </a14:hiddenFill>
                  </a:ext>
                </a:extLst>
              </p:spPr>
              <p:txBody>
                <a:bodyPr/>
                <a:lstStyle/>
                <a:p>
                  <a:endParaRPr lang="zh-TW" altLang="en-US"/>
                </a:p>
              </p:txBody>
            </p:sp>
            <p:sp>
              <p:nvSpPr>
                <p:cNvPr id="93745" name="Line 486"/>
                <p:cNvSpPr>
                  <a:spLocks noChangeShapeType="1"/>
                </p:cNvSpPr>
                <p:nvPr/>
              </p:nvSpPr>
              <p:spPr bwMode="auto">
                <a:xfrm flipV="1">
                  <a:off x="3619" y="3157"/>
                  <a:ext cx="80" cy="48"/>
                </a:xfrm>
                <a:prstGeom prst="line">
                  <a:avLst/>
                </a:prstGeom>
                <a:noFill/>
                <a:ln w="3175">
                  <a:solidFill>
                    <a:srgbClr val="FF0000"/>
                  </a:solidFill>
                  <a:round/>
                  <a:headEnd/>
                  <a:tailEnd/>
                </a:ln>
                <a:extLst>
                  <a:ext uri="{909E8E84-426E-40DD-AFC4-6F175D3DCCD1}">
                    <a14:hiddenFill xmlns:a14="http://schemas.microsoft.com/office/drawing/2010/main" xmlns="">
                      <a:noFill/>
                    </a14:hiddenFill>
                  </a:ext>
                </a:extLst>
              </p:spPr>
              <p:txBody>
                <a:bodyPr/>
                <a:lstStyle/>
                <a:p>
                  <a:endParaRPr lang="zh-TW" altLang="en-US"/>
                </a:p>
              </p:txBody>
            </p:sp>
            <p:sp>
              <p:nvSpPr>
                <p:cNvPr id="93746" name="Line 487"/>
                <p:cNvSpPr>
                  <a:spLocks noChangeShapeType="1"/>
                </p:cNvSpPr>
                <p:nvPr/>
              </p:nvSpPr>
              <p:spPr bwMode="auto">
                <a:xfrm flipV="1">
                  <a:off x="3596" y="3082"/>
                  <a:ext cx="50" cy="72"/>
                </a:xfrm>
                <a:prstGeom prst="line">
                  <a:avLst/>
                </a:prstGeom>
                <a:noFill/>
                <a:ln w="3175">
                  <a:solidFill>
                    <a:srgbClr val="FF0000"/>
                  </a:solidFill>
                  <a:round/>
                  <a:headEnd/>
                  <a:tailEnd/>
                </a:ln>
                <a:extLst>
                  <a:ext uri="{909E8E84-426E-40DD-AFC4-6F175D3DCCD1}">
                    <a14:hiddenFill xmlns:a14="http://schemas.microsoft.com/office/drawing/2010/main" xmlns="">
                      <a:noFill/>
                    </a14:hiddenFill>
                  </a:ext>
                </a:extLst>
              </p:spPr>
              <p:txBody>
                <a:bodyPr/>
                <a:lstStyle/>
                <a:p>
                  <a:endParaRPr lang="zh-TW" altLang="en-US"/>
                </a:p>
              </p:txBody>
            </p:sp>
            <p:sp>
              <p:nvSpPr>
                <p:cNvPr id="93747" name="Line 488"/>
                <p:cNvSpPr>
                  <a:spLocks noChangeShapeType="1"/>
                </p:cNvSpPr>
                <p:nvPr/>
              </p:nvSpPr>
              <p:spPr bwMode="auto">
                <a:xfrm flipH="1" flipV="1">
                  <a:off x="3445" y="3081"/>
                  <a:ext cx="50" cy="72"/>
                </a:xfrm>
                <a:prstGeom prst="line">
                  <a:avLst/>
                </a:prstGeom>
                <a:noFill/>
                <a:ln w="3175">
                  <a:solidFill>
                    <a:srgbClr val="FF0000"/>
                  </a:solidFill>
                  <a:round/>
                  <a:headEnd/>
                  <a:tailEnd/>
                </a:ln>
                <a:extLst>
                  <a:ext uri="{909E8E84-426E-40DD-AFC4-6F175D3DCCD1}">
                    <a14:hiddenFill xmlns:a14="http://schemas.microsoft.com/office/drawing/2010/main" xmlns="">
                      <a:noFill/>
                    </a14:hiddenFill>
                  </a:ext>
                </a:extLst>
              </p:spPr>
              <p:txBody>
                <a:bodyPr/>
                <a:lstStyle/>
                <a:p>
                  <a:endParaRPr lang="zh-TW" altLang="en-US"/>
                </a:p>
              </p:txBody>
            </p:sp>
          </p:grpSp>
          <p:grpSp>
            <p:nvGrpSpPr>
              <p:cNvPr id="93728" name="Group 502"/>
              <p:cNvGrpSpPr>
                <a:grpSpLocks/>
              </p:cNvGrpSpPr>
              <p:nvPr/>
            </p:nvGrpSpPr>
            <p:grpSpPr bwMode="auto">
              <a:xfrm>
                <a:off x="5458289" y="3744035"/>
                <a:ext cx="142875" cy="114186"/>
                <a:chOff x="3377" y="3041"/>
                <a:chExt cx="322" cy="261"/>
              </a:xfrm>
            </p:grpSpPr>
            <p:sp>
              <p:nvSpPr>
                <p:cNvPr id="93736" name="Oval 483"/>
                <p:cNvSpPr>
                  <a:spLocks noChangeArrowheads="1"/>
                </p:cNvSpPr>
                <p:nvPr/>
              </p:nvSpPr>
              <p:spPr bwMode="auto">
                <a:xfrm>
                  <a:off x="3457" y="3156"/>
                  <a:ext cx="154" cy="146"/>
                </a:xfrm>
                <a:prstGeom prst="ellipse">
                  <a:avLst/>
                </a:prstGeom>
                <a:solidFill>
                  <a:srgbClr val="FF0000"/>
                </a:solidFill>
                <a:ln w="317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000">
                    <a:solidFill>
                      <a:srgbClr val="000000"/>
                    </a:solidFill>
                    <a:latin typeface="Arial" charset="0"/>
                  </a:endParaRPr>
                </a:p>
              </p:txBody>
            </p:sp>
            <p:sp>
              <p:nvSpPr>
                <p:cNvPr id="93737" name="Line 484"/>
                <p:cNvSpPr>
                  <a:spLocks noChangeShapeType="1"/>
                </p:cNvSpPr>
                <p:nvPr/>
              </p:nvSpPr>
              <p:spPr bwMode="auto">
                <a:xfrm flipV="1">
                  <a:off x="3537" y="3041"/>
                  <a:ext cx="8" cy="98"/>
                </a:xfrm>
                <a:prstGeom prst="line">
                  <a:avLst/>
                </a:prstGeom>
                <a:noFill/>
                <a:ln w="3175">
                  <a:solidFill>
                    <a:srgbClr val="FF0000"/>
                  </a:solidFill>
                  <a:round/>
                  <a:headEnd/>
                  <a:tailEnd/>
                </a:ln>
                <a:extLst>
                  <a:ext uri="{909E8E84-426E-40DD-AFC4-6F175D3DCCD1}">
                    <a14:hiddenFill xmlns:a14="http://schemas.microsoft.com/office/drawing/2010/main" xmlns="">
                      <a:noFill/>
                    </a14:hiddenFill>
                  </a:ext>
                </a:extLst>
              </p:spPr>
              <p:txBody>
                <a:bodyPr/>
                <a:lstStyle/>
                <a:p>
                  <a:endParaRPr lang="zh-TW" altLang="en-US"/>
                </a:p>
              </p:txBody>
            </p:sp>
            <p:sp>
              <p:nvSpPr>
                <p:cNvPr id="93738" name="Line 485"/>
                <p:cNvSpPr>
                  <a:spLocks noChangeShapeType="1"/>
                </p:cNvSpPr>
                <p:nvPr/>
              </p:nvSpPr>
              <p:spPr bwMode="auto">
                <a:xfrm flipH="1" flipV="1">
                  <a:off x="3377" y="3140"/>
                  <a:ext cx="73" cy="48"/>
                </a:xfrm>
                <a:prstGeom prst="line">
                  <a:avLst/>
                </a:prstGeom>
                <a:noFill/>
                <a:ln w="3175">
                  <a:solidFill>
                    <a:srgbClr val="FF0000"/>
                  </a:solidFill>
                  <a:round/>
                  <a:headEnd/>
                  <a:tailEnd/>
                </a:ln>
                <a:extLst>
                  <a:ext uri="{909E8E84-426E-40DD-AFC4-6F175D3DCCD1}">
                    <a14:hiddenFill xmlns:a14="http://schemas.microsoft.com/office/drawing/2010/main" xmlns="">
                      <a:noFill/>
                    </a14:hiddenFill>
                  </a:ext>
                </a:extLst>
              </p:spPr>
              <p:txBody>
                <a:bodyPr/>
                <a:lstStyle/>
                <a:p>
                  <a:endParaRPr lang="zh-TW" altLang="en-US"/>
                </a:p>
              </p:txBody>
            </p:sp>
            <p:sp>
              <p:nvSpPr>
                <p:cNvPr id="93739" name="Line 486"/>
                <p:cNvSpPr>
                  <a:spLocks noChangeShapeType="1"/>
                </p:cNvSpPr>
                <p:nvPr/>
              </p:nvSpPr>
              <p:spPr bwMode="auto">
                <a:xfrm flipV="1">
                  <a:off x="3619" y="3157"/>
                  <a:ext cx="80" cy="48"/>
                </a:xfrm>
                <a:prstGeom prst="line">
                  <a:avLst/>
                </a:prstGeom>
                <a:noFill/>
                <a:ln w="3175">
                  <a:solidFill>
                    <a:srgbClr val="FF0000"/>
                  </a:solidFill>
                  <a:round/>
                  <a:headEnd/>
                  <a:tailEnd/>
                </a:ln>
                <a:extLst>
                  <a:ext uri="{909E8E84-426E-40DD-AFC4-6F175D3DCCD1}">
                    <a14:hiddenFill xmlns:a14="http://schemas.microsoft.com/office/drawing/2010/main" xmlns="">
                      <a:noFill/>
                    </a14:hiddenFill>
                  </a:ext>
                </a:extLst>
              </p:spPr>
              <p:txBody>
                <a:bodyPr/>
                <a:lstStyle/>
                <a:p>
                  <a:endParaRPr lang="zh-TW" altLang="en-US"/>
                </a:p>
              </p:txBody>
            </p:sp>
            <p:sp>
              <p:nvSpPr>
                <p:cNvPr id="93740" name="Line 487"/>
                <p:cNvSpPr>
                  <a:spLocks noChangeShapeType="1"/>
                </p:cNvSpPr>
                <p:nvPr/>
              </p:nvSpPr>
              <p:spPr bwMode="auto">
                <a:xfrm flipV="1">
                  <a:off x="3596" y="3082"/>
                  <a:ext cx="50" cy="72"/>
                </a:xfrm>
                <a:prstGeom prst="line">
                  <a:avLst/>
                </a:prstGeom>
                <a:noFill/>
                <a:ln w="3175">
                  <a:solidFill>
                    <a:srgbClr val="FF0000"/>
                  </a:solidFill>
                  <a:round/>
                  <a:headEnd/>
                  <a:tailEnd/>
                </a:ln>
                <a:extLst>
                  <a:ext uri="{909E8E84-426E-40DD-AFC4-6F175D3DCCD1}">
                    <a14:hiddenFill xmlns:a14="http://schemas.microsoft.com/office/drawing/2010/main" xmlns="">
                      <a:noFill/>
                    </a14:hiddenFill>
                  </a:ext>
                </a:extLst>
              </p:spPr>
              <p:txBody>
                <a:bodyPr/>
                <a:lstStyle/>
                <a:p>
                  <a:endParaRPr lang="zh-TW" altLang="en-US"/>
                </a:p>
              </p:txBody>
            </p:sp>
            <p:sp>
              <p:nvSpPr>
                <p:cNvPr id="93741" name="Line 488"/>
                <p:cNvSpPr>
                  <a:spLocks noChangeShapeType="1"/>
                </p:cNvSpPr>
                <p:nvPr/>
              </p:nvSpPr>
              <p:spPr bwMode="auto">
                <a:xfrm flipH="1" flipV="1">
                  <a:off x="3445" y="3081"/>
                  <a:ext cx="50" cy="72"/>
                </a:xfrm>
                <a:prstGeom prst="line">
                  <a:avLst/>
                </a:prstGeom>
                <a:noFill/>
                <a:ln w="3175">
                  <a:solidFill>
                    <a:srgbClr val="FF0000"/>
                  </a:solidFill>
                  <a:round/>
                  <a:headEnd/>
                  <a:tailEnd/>
                </a:ln>
                <a:extLst>
                  <a:ext uri="{909E8E84-426E-40DD-AFC4-6F175D3DCCD1}">
                    <a14:hiddenFill xmlns:a14="http://schemas.microsoft.com/office/drawing/2010/main" xmlns="">
                      <a:noFill/>
                    </a14:hiddenFill>
                  </a:ext>
                </a:extLst>
              </p:spPr>
              <p:txBody>
                <a:bodyPr/>
                <a:lstStyle/>
                <a:p>
                  <a:endParaRPr lang="zh-TW" altLang="en-US"/>
                </a:p>
              </p:txBody>
            </p:sp>
          </p:grpSp>
          <p:grpSp>
            <p:nvGrpSpPr>
              <p:cNvPr id="93729" name="Group 502"/>
              <p:cNvGrpSpPr>
                <a:grpSpLocks/>
              </p:cNvGrpSpPr>
              <p:nvPr/>
            </p:nvGrpSpPr>
            <p:grpSpPr bwMode="auto">
              <a:xfrm>
                <a:off x="5292080" y="3942311"/>
                <a:ext cx="142875" cy="114186"/>
                <a:chOff x="3377" y="3041"/>
                <a:chExt cx="322" cy="261"/>
              </a:xfrm>
            </p:grpSpPr>
            <p:sp>
              <p:nvSpPr>
                <p:cNvPr id="93730" name="Oval 483"/>
                <p:cNvSpPr>
                  <a:spLocks noChangeArrowheads="1"/>
                </p:cNvSpPr>
                <p:nvPr/>
              </p:nvSpPr>
              <p:spPr bwMode="auto">
                <a:xfrm>
                  <a:off x="3457" y="3156"/>
                  <a:ext cx="154" cy="146"/>
                </a:xfrm>
                <a:prstGeom prst="ellipse">
                  <a:avLst/>
                </a:prstGeom>
                <a:solidFill>
                  <a:srgbClr val="FF0000"/>
                </a:solidFill>
                <a:ln w="317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000">
                    <a:solidFill>
                      <a:srgbClr val="000000"/>
                    </a:solidFill>
                    <a:latin typeface="Arial" charset="0"/>
                  </a:endParaRPr>
                </a:p>
              </p:txBody>
            </p:sp>
            <p:sp>
              <p:nvSpPr>
                <p:cNvPr id="93731" name="Line 484"/>
                <p:cNvSpPr>
                  <a:spLocks noChangeShapeType="1"/>
                </p:cNvSpPr>
                <p:nvPr/>
              </p:nvSpPr>
              <p:spPr bwMode="auto">
                <a:xfrm flipV="1">
                  <a:off x="3537" y="3041"/>
                  <a:ext cx="8" cy="98"/>
                </a:xfrm>
                <a:prstGeom prst="line">
                  <a:avLst/>
                </a:prstGeom>
                <a:noFill/>
                <a:ln w="3175">
                  <a:solidFill>
                    <a:srgbClr val="FF0000"/>
                  </a:solidFill>
                  <a:round/>
                  <a:headEnd/>
                  <a:tailEnd/>
                </a:ln>
                <a:extLst>
                  <a:ext uri="{909E8E84-426E-40DD-AFC4-6F175D3DCCD1}">
                    <a14:hiddenFill xmlns:a14="http://schemas.microsoft.com/office/drawing/2010/main" xmlns="">
                      <a:noFill/>
                    </a14:hiddenFill>
                  </a:ext>
                </a:extLst>
              </p:spPr>
              <p:txBody>
                <a:bodyPr/>
                <a:lstStyle/>
                <a:p>
                  <a:endParaRPr lang="zh-TW" altLang="en-US"/>
                </a:p>
              </p:txBody>
            </p:sp>
            <p:sp>
              <p:nvSpPr>
                <p:cNvPr id="93732" name="Line 485"/>
                <p:cNvSpPr>
                  <a:spLocks noChangeShapeType="1"/>
                </p:cNvSpPr>
                <p:nvPr/>
              </p:nvSpPr>
              <p:spPr bwMode="auto">
                <a:xfrm flipH="1" flipV="1">
                  <a:off x="3377" y="3140"/>
                  <a:ext cx="73" cy="48"/>
                </a:xfrm>
                <a:prstGeom prst="line">
                  <a:avLst/>
                </a:prstGeom>
                <a:noFill/>
                <a:ln w="3175">
                  <a:solidFill>
                    <a:srgbClr val="FF0000"/>
                  </a:solidFill>
                  <a:round/>
                  <a:headEnd/>
                  <a:tailEnd/>
                </a:ln>
                <a:extLst>
                  <a:ext uri="{909E8E84-426E-40DD-AFC4-6F175D3DCCD1}">
                    <a14:hiddenFill xmlns:a14="http://schemas.microsoft.com/office/drawing/2010/main" xmlns="">
                      <a:noFill/>
                    </a14:hiddenFill>
                  </a:ext>
                </a:extLst>
              </p:spPr>
              <p:txBody>
                <a:bodyPr/>
                <a:lstStyle/>
                <a:p>
                  <a:endParaRPr lang="zh-TW" altLang="en-US"/>
                </a:p>
              </p:txBody>
            </p:sp>
            <p:sp>
              <p:nvSpPr>
                <p:cNvPr id="93733" name="Line 486"/>
                <p:cNvSpPr>
                  <a:spLocks noChangeShapeType="1"/>
                </p:cNvSpPr>
                <p:nvPr/>
              </p:nvSpPr>
              <p:spPr bwMode="auto">
                <a:xfrm flipV="1">
                  <a:off x="3619" y="3157"/>
                  <a:ext cx="80" cy="48"/>
                </a:xfrm>
                <a:prstGeom prst="line">
                  <a:avLst/>
                </a:prstGeom>
                <a:noFill/>
                <a:ln w="3175">
                  <a:solidFill>
                    <a:srgbClr val="FF0000"/>
                  </a:solidFill>
                  <a:round/>
                  <a:headEnd/>
                  <a:tailEnd/>
                </a:ln>
                <a:extLst>
                  <a:ext uri="{909E8E84-426E-40DD-AFC4-6F175D3DCCD1}">
                    <a14:hiddenFill xmlns:a14="http://schemas.microsoft.com/office/drawing/2010/main" xmlns="">
                      <a:noFill/>
                    </a14:hiddenFill>
                  </a:ext>
                </a:extLst>
              </p:spPr>
              <p:txBody>
                <a:bodyPr/>
                <a:lstStyle/>
                <a:p>
                  <a:endParaRPr lang="zh-TW" altLang="en-US"/>
                </a:p>
              </p:txBody>
            </p:sp>
            <p:sp>
              <p:nvSpPr>
                <p:cNvPr id="93734" name="Line 487"/>
                <p:cNvSpPr>
                  <a:spLocks noChangeShapeType="1"/>
                </p:cNvSpPr>
                <p:nvPr/>
              </p:nvSpPr>
              <p:spPr bwMode="auto">
                <a:xfrm flipV="1">
                  <a:off x="3596" y="3082"/>
                  <a:ext cx="50" cy="72"/>
                </a:xfrm>
                <a:prstGeom prst="line">
                  <a:avLst/>
                </a:prstGeom>
                <a:noFill/>
                <a:ln w="3175">
                  <a:solidFill>
                    <a:srgbClr val="FF0000"/>
                  </a:solidFill>
                  <a:round/>
                  <a:headEnd/>
                  <a:tailEnd/>
                </a:ln>
                <a:extLst>
                  <a:ext uri="{909E8E84-426E-40DD-AFC4-6F175D3DCCD1}">
                    <a14:hiddenFill xmlns:a14="http://schemas.microsoft.com/office/drawing/2010/main" xmlns="">
                      <a:noFill/>
                    </a14:hiddenFill>
                  </a:ext>
                </a:extLst>
              </p:spPr>
              <p:txBody>
                <a:bodyPr/>
                <a:lstStyle/>
                <a:p>
                  <a:endParaRPr lang="zh-TW" altLang="en-US"/>
                </a:p>
              </p:txBody>
            </p:sp>
            <p:sp>
              <p:nvSpPr>
                <p:cNvPr id="93735" name="Line 488"/>
                <p:cNvSpPr>
                  <a:spLocks noChangeShapeType="1"/>
                </p:cNvSpPr>
                <p:nvPr/>
              </p:nvSpPr>
              <p:spPr bwMode="auto">
                <a:xfrm flipH="1" flipV="1">
                  <a:off x="3445" y="3081"/>
                  <a:ext cx="50" cy="72"/>
                </a:xfrm>
                <a:prstGeom prst="line">
                  <a:avLst/>
                </a:prstGeom>
                <a:noFill/>
                <a:ln w="3175">
                  <a:solidFill>
                    <a:srgbClr val="FF0000"/>
                  </a:solidFill>
                  <a:round/>
                  <a:headEnd/>
                  <a:tailEnd/>
                </a:ln>
                <a:extLst>
                  <a:ext uri="{909E8E84-426E-40DD-AFC4-6F175D3DCCD1}">
                    <a14:hiddenFill xmlns:a14="http://schemas.microsoft.com/office/drawing/2010/main" xmlns="">
                      <a:noFill/>
                    </a14:hiddenFill>
                  </a:ext>
                </a:extLst>
              </p:spPr>
              <p:txBody>
                <a:bodyPr/>
                <a:lstStyle/>
                <a:p>
                  <a:endParaRPr lang="zh-TW" altLang="en-US"/>
                </a:p>
              </p:txBody>
            </p:sp>
          </p:grpSp>
        </p:grpSp>
      </p:grpSp>
      <p:grpSp>
        <p:nvGrpSpPr>
          <p:cNvPr id="30" name="群組 1027"/>
          <p:cNvGrpSpPr>
            <a:grpSpLocks/>
          </p:cNvGrpSpPr>
          <p:nvPr/>
        </p:nvGrpSpPr>
        <p:grpSpPr bwMode="auto">
          <a:xfrm>
            <a:off x="488183" y="693387"/>
            <a:ext cx="3042286" cy="1974850"/>
            <a:chOff x="2687817" y="190783"/>
            <a:chExt cx="3438377" cy="2291230"/>
          </a:xfrm>
        </p:grpSpPr>
        <p:pic>
          <p:nvPicPr>
            <p:cNvPr id="93688" name="Picture 4" descr="PEG"/>
            <p:cNvPicPr>
              <a:picLocks noChangeAspect="1" noChangeArrowheads="1"/>
            </p:cNvPicPr>
            <p:nvPr/>
          </p:nvPicPr>
          <p:blipFill>
            <a:blip r:embed="rId2" cstate="print">
              <a:extLst>
                <a:ext uri="{28A0092B-C50C-407E-A947-70E740481C1C}">
                  <a14:useLocalDpi xmlns:a14="http://schemas.microsoft.com/office/drawing/2010/main" xmlns="" val="0"/>
                </a:ext>
              </a:extLst>
            </a:blip>
            <a:srcRect l="4236" t="16890" r="9172" b="49330"/>
            <a:stretch>
              <a:fillRect/>
            </a:stretch>
          </p:blipFill>
          <p:spPr bwMode="auto">
            <a:xfrm>
              <a:off x="2985996" y="649527"/>
              <a:ext cx="1778000" cy="43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3689" name="Group 11"/>
            <p:cNvGrpSpPr>
              <a:grpSpLocks/>
            </p:cNvGrpSpPr>
            <p:nvPr/>
          </p:nvGrpSpPr>
          <p:grpSpPr bwMode="auto">
            <a:xfrm rot="1059716">
              <a:off x="3538445" y="1239838"/>
              <a:ext cx="717550" cy="839787"/>
              <a:chOff x="2858" y="398"/>
              <a:chExt cx="563" cy="825"/>
            </a:xfrm>
          </p:grpSpPr>
          <p:sp>
            <p:nvSpPr>
              <p:cNvPr id="93693" name="Freeform 12"/>
              <p:cNvSpPr>
                <a:spLocks/>
              </p:cNvSpPr>
              <p:nvPr/>
            </p:nvSpPr>
            <p:spPr bwMode="auto">
              <a:xfrm rot="2551653">
                <a:off x="2935" y="435"/>
                <a:ext cx="164" cy="306"/>
              </a:xfrm>
              <a:custGeom>
                <a:avLst/>
                <a:gdLst>
                  <a:gd name="T0" fmla="*/ 2147483647 w 98"/>
                  <a:gd name="T1" fmla="*/ 2147483647 h 172"/>
                  <a:gd name="T2" fmla="*/ 2147483647 w 98"/>
                  <a:gd name="T3" fmla="*/ 0 h 172"/>
                  <a:gd name="T4" fmla="*/ 2147483647 w 98"/>
                  <a:gd name="T5" fmla="*/ 2147483647 h 172"/>
                  <a:gd name="T6" fmla="*/ 2147483647 w 98"/>
                  <a:gd name="T7" fmla="*/ 2147483647 h 172"/>
                  <a:gd name="T8" fmla="*/ 2147483647 w 98"/>
                  <a:gd name="T9" fmla="*/ 2147483647 h 172"/>
                  <a:gd name="T10" fmla="*/ 2147483647 w 98"/>
                  <a:gd name="T11" fmla="*/ 2147483647 h 172"/>
                  <a:gd name="T12" fmla="*/ 2147483647 w 98"/>
                  <a:gd name="T13" fmla="*/ 2147483647 h 172"/>
                  <a:gd name="T14" fmla="*/ 2147483647 w 98"/>
                  <a:gd name="T15" fmla="*/ 2147483647 h 172"/>
                  <a:gd name="T16" fmla="*/ 2147483647 w 98"/>
                  <a:gd name="T17" fmla="*/ 2147483647 h 172"/>
                  <a:gd name="T18" fmla="*/ 2147483647 w 98"/>
                  <a:gd name="T19" fmla="*/ 2147483647 h 172"/>
                  <a:gd name="T20" fmla="*/ 2147483647 w 98"/>
                  <a:gd name="T21" fmla="*/ 2147483647 h 172"/>
                  <a:gd name="T22" fmla="*/ 2147483647 w 98"/>
                  <a:gd name="T23" fmla="*/ 2147483647 h 172"/>
                  <a:gd name="T24" fmla="*/ 2147483647 w 98"/>
                  <a:gd name="T25" fmla="*/ 2147483647 h 172"/>
                  <a:gd name="T26" fmla="*/ 2147483647 w 98"/>
                  <a:gd name="T27" fmla="*/ 2147483647 h 172"/>
                  <a:gd name="T28" fmla="*/ 2147483647 w 98"/>
                  <a:gd name="T29" fmla="*/ 2147483647 h 172"/>
                  <a:gd name="T30" fmla="*/ 0 w 98"/>
                  <a:gd name="T31" fmla="*/ 2147483647 h 172"/>
                  <a:gd name="T32" fmla="*/ 0 w 98"/>
                  <a:gd name="T33" fmla="*/ 2147483647 h 172"/>
                  <a:gd name="T34" fmla="*/ 2147483647 w 98"/>
                  <a:gd name="T35" fmla="*/ 2147483647 h 172"/>
                  <a:gd name="T36" fmla="*/ 2147483647 w 98"/>
                  <a:gd name="T37" fmla="*/ 2147483647 h 17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8"/>
                  <a:gd name="T58" fmla="*/ 0 h 172"/>
                  <a:gd name="T59" fmla="*/ 98 w 98"/>
                  <a:gd name="T60" fmla="*/ 172 h 17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8" h="172">
                    <a:moveTo>
                      <a:pt x="6" y="2"/>
                    </a:moveTo>
                    <a:lnTo>
                      <a:pt x="12" y="0"/>
                    </a:lnTo>
                    <a:lnTo>
                      <a:pt x="18" y="2"/>
                    </a:lnTo>
                    <a:lnTo>
                      <a:pt x="24" y="8"/>
                    </a:lnTo>
                    <a:lnTo>
                      <a:pt x="30" y="16"/>
                    </a:lnTo>
                    <a:lnTo>
                      <a:pt x="92" y="140"/>
                    </a:lnTo>
                    <a:lnTo>
                      <a:pt x="96" y="148"/>
                    </a:lnTo>
                    <a:lnTo>
                      <a:pt x="98" y="158"/>
                    </a:lnTo>
                    <a:lnTo>
                      <a:pt x="96" y="166"/>
                    </a:lnTo>
                    <a:lnTo>
                      <a:pt x="92" y="172"/>
                    </a:lnTo>
                    <a:lnTo>
                      <a:pt x="86" y="172"/>
                    </a:lnTo>
                    <a:lnTo>
                      <a:pt x="78" y="170"/>
                    </a:lnTo>
                    <a:lnTo>
                      <a:pt x="72" y="164"/>
                    </a:lnTo>
                    <a:lnTo>
                      <a:pt x="66" y="156"/>
                    </a:lnTo>
                    <a:lnTo>
                      <a:pt x="4" y="34"/>
                    </a:lnTo>
                    <a:lnTo>
                      <a:pt x="0" y="24"/>
                    </a:lnTo>
                    <a:lnTo>
                      <a:pt x="0" y="14"/>
                    </a:lnTo>
                    <a:lnTo>
                      <a:pt x="2" y="8"/>
                    </a:lnTo>
                    <a:lnTo>
                      <a:pt x="6" y="2"/>
                    </a:lnTo>
                    <a:close/>
                  </a:path>
                </a:pathLst>
              </a:custGeom>
              <a:solidFill>
                <a:srgbClr val="CC00FF"/>
              </a:solidFill>
              <a:ln w="28575">
                <a:solidFill>
                  <a:srgbClr val="000000"/>
                </a:solidFill>
                <a:round/>
                <a:headEnd/>
                <a:tailEnd/>
              </a:ln>
            </p:spPr>
            <p:txBody>
              <a:bodyPr/>
              <a:lstStyle/>
              <a:p>
                <a:endParaRPr lang="zh-TW" altLang="en-US"/>
              </a:p>
            </p:txBody>
          </p:sp>
          <p:sp>
            <p:nvSpPr>
              <p:cNvPr id="93694" name="Freeform 13"/>
              <p:cNvSpPr>
                <a:spLocks/>
              </p:cNvSpPr>
              <p:nvPr/>
            </p:nvSpPr>
            <p:spPr bwMode="auto">
              <a:xfrm rot="2551653">
                <a:off x="3162" y="642"/>
                <a:ext cx="164" cy="306"/>
              </a:xfrm>
              <a:custGeom>
                <a:avLst/>
                <a:gdLst>
                  <a:gd name="T0" fmla="*/ 2147483647 w 98"/>
                  <a:gd name="T1" fmla="*/ 2147483647 h 172"/>
                  <a:gd name="T2" fmla="*/ 2147483647 w 98"/>
                  <a:gd name="T3" fmla="*/ 2147483647 h 172"/>
                  <a:gd name="T4" fmla="*/ 2147483647 w 98"/>
                  <a:gd name="T5" fmla="*/ 2147483647 h 172"/>
                  <a:gd name="T6" fmla="*/ 2147483647 w 98"/>
                  <a:gd name="T7" fmla="*/ 2147483647 h 172"/>
                  <a:gd name="T8" fmla="*/ 2147483647 w 98"/>
                  <a:gd name="T9" fmla="*/ 2147483647 h 172"/>
                  <a:gd name="T10" fmla="*/ 2147483647 w 98"/>
                  <a:gd name="T11" fmla="*/ 2147483647 h 172"/>
                  <a:gd name="T12" fmla="*/ 2147483647 w 98"/>
                  <a:gd name="T13" fmla="*/ 2147483647 h 172"/>
                  <a:gd name="T14" fmla="*/ 2147483647 w 98"/>
                  <a:gd name="T15" fmla="*/ 2147483647 h 172"/>
                  <a:gd name="T16" fmla="*/ 2147483647 w 98"/>
                  <a:gd name="T17" fmla="*/ 2147483647 h 172"/>
                  <a:gd name="T18" fmla="*/ 2147483647 w 98"/>
                  <a:gd name="T19" fmla="*/ 2147483647 h 172"/>
                  <a:gd name="T20" fmla="*/ 2147483647 w 98"/>
                  <a:gd name="T21" fmla="*/ 2147483647 h 172"/>
                  <a:gd name="T22" fmla="*/ 0 w 98"/>
                  <a:gd name="T23" fmla="*/ 2147483647 h 172"/>
                  <a:gd name="T24" fmla="*/ 2147483647 w 98"/>
                  <a:gd name="T25" fmla="*/ 2147483647 h 172"/>
                  <a:gd name="T26" fmla="*/ 2147483647 w 98"/>
                  <a:gd name="T27" fmla="*/ 2147483647 h 172"/>
                  <a:gd name="T28" fmla="*/ 2147483647 w 98"/>
                  <a:gd name="T29" fmla="*/ 2147483647 h 172"/>
                  <a:gd name="T30" fmla="*/ 2147483647 w 98"/>
                  <a:gd name="T31" fmla="*/ 2147483647 h 172"/>
                  <a:gd name="T32" fmla="*/ 2147483647 w 98"/>
                  <a:gd name="T33" fmla="*/ 2147483647 h 172"/>
                  <a:gd name="T34" fmla="*/ 2147483647 w 98"/>
                  <a:gd name="T35" fmla="*/ 0 h 172"/>
                  <a:gd name="T36" fmla="*/ 2147483647 w 98"/>
                  <a:gd name="T37" fmla="*/ 2147483647 h 17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8"/>
                  <a:gd name="T58" fmla="*/ 0 h 172"/>
                  <a:gd name="T59" fmla="*/ 98 w 98"/>
                  <a:gd name="T60" fmla="*/ 172 h 17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8" h="172">
                    <a:moveTo>
                      <a:pt x="92" y="2"/>
                    </a:moveTo>
                    <a:lnTo>
                      <a:pt x="96" y="8"/>
                    </a:lnTo>
                    <a:lnTo>
                      <a:pt x="98" y="14"/>
                    </a:lnTo>
                    <a:lnTo>
                      <a:pt x="98" y="24"/>
                    </a:lnTo>
                    <a:lnTo>
                      <a:pt x="94" y="34"/>
                    </a:lnTo>
                    <a:lnTo>
                      <a:pt x="32" y="156"/>
                    </a:lnTo>
                    <a:lnTo>
                      <a:pt x="26" y="164"/>
                    </a:lnTo>
                    <a:lnTo>
                      <a:pt x="20" y="170"/>
                    </a:lnTo>
                    <a:lnTo>
                      <a:pt x="12" y="172"/>
                    </a:lnTo>
                    <a:lnTo>
                      <a:pt x="6" y="172"/>
                    </a:lnTo>
                    <a:lnTo>
                      <a:pt x="2" y="166"/>
                    </a:lnTo>
                    <a:lnTo>
                      <a:pt x="0" y="158"/>
                    </a:lnTo>
                    <a:lnTo>
                      <a:pt x="2" y="148"/>
                    </a:lnTo>
                    <a:lnTo>
                      <a:pt x="6" y="140"/>
                    </a:lnTo>
                    <a:lnTo>
                      <a:pt x="68" y="16"/>
                    </a:lnTo>
                    <a:lnTo>
                      <a:pt x="74" y="8"/>
                    </a:lnTo>
                    <a:lnTo>
                      <a:pt x="80" y="2"/>
                    </a:lnTo>
                    <a:lnTo>
                      <a:pt x="86" y="0"/>
                    </a:lnTo>
                    <a:lnTo>
                      <a:pt x="92" y="2"/>
                    </a:lnTo>
                    <a:close/>
                  </a:path>
                </a:pathLst>
              </a:custGeom>
              <a:solidFill>
                <a:srgbClr val="FFFF99"/>
              </a:solidFill>
              <a:ln w="28575">
                <a:solidFill>
                  <a:srgbClr val="000000"/>
                </a:solidFill>
                <a:round/>
                <a:headEnd/>
                <a:tailEnd/>
              </a:ln>
            </p:spPr>
            <p:txBody>
              <a:bodyPr/>
              <a:lstStyle/>
              <a:p>
                <a:endParaRPr lang="zh-TW" altLang="en-US"/>
              </a:p>
            </p:txBody>
          </p:sp>
          <p:sp>
            <p:nvSpPr>
              <p:cNvPr id="93695" name="Freeform 14"/>
              <p:cNvSpPr>
                <a:spLocks/>
              </p:cNvSpPr>
              <p:nvPr/>
            </p:nvSpPr>
            <p:spPr bwMode="auto">
              <a:xfrm rot="2551653">
                <a:off x="2858" y="398"/>
                <a:ext cx="164" cy="686"/>
              </a:xfrm>
              <a:custGeom>
                <a:avLst/>
                <a:gdLst>
                  <a:gd name="T0" fmla="*/ 2147483647 w 98"/>
                  <a:gd name="T1" fmla="*/ 2147483647 h 386"/>
                  <a:gd name="T2" fmla="*/ 2147483647 w 98"/>
                  <a:gd name="T3" fmla="*/ 2147483647 h 386"/>
                  <a:gd name="T4" fmla="*/ 2147483647 w 98"/>
                  <a:gd name="T5" fmla="*/ 2147483647 h 386"/>
                  <a:gd name="T6" fmla="*/ 2147483647 w 98"/>
                  <a:gd name="T7" fmla="*/ 2147483647 h 386"/>
                  <a:gd name="T8" fmla="*/ 2147483647 w 98"/>
                  <a:gd name="T9" fmla="*/ 2147483647 h 386"/>
                  <a:gd name="T10" fmla="*/ 2147483647 w 98"/>
                  <a:gd name="T11" fmla="*/ 2147483647 h 386"/>
                  <a:gd name="T12" fmla="*/ 2147483647 w 98"/>
                  <a:gd name="T13" fmla="*/ 2147483647 h 386"/>
                  <a:gd name="T14" fmla="*/ 2147483647 w 98"/>
                  <a:gd name="T15" fmla="*/ 2147483647 h 386"/>
                  <a:gd name="T16" fmla="*/ 2147483647 w 98"/>
                  <a:gd name="T17" fmla="*/ 2147483647 h 386"/>
                  <a:gd name="T18" fmla="*/ 2147483647 w 98"/>
                  <a:gd name="T19" fmla="*/ 2147483647 h 386"/>
                  <a:gd name="T20" fmla="*/ 2147483647 w 98"/>
                  <a:gd name="T21" fmla="*/ 2147483647 h 386"/>
                  <a:gd name="T22" fmla="*/ 2147483647 w 98"/>
                  <a:gd name="T23" fmla="*/ 2147483647 h 386"/>
                  <a:gd name="T24" fmla="*/ 2147483647 w 98"/>
                  <a:gd name="T25" fmla="*/ 2147483647 h 386"/>
                  <a:gd name="T26" fmla="*/ 2147483647 w 98"/>
                  <a:gd name="T27" fmla="*/ 2147483647 h 386"/>
                  <a:gd name="T28" fmla="*/ 2147483647 w 98"/>
                  <a:gd name="T29" fmla="*/ 2147483647 h 386"/>
                  <a:gd name="T30" fmla="*/ 2147483647 w 98"/>
                  <a:gd name="T31" fmla="*/ 2147483647 h 386"/>
                  <a:gd name="T32" fmla="*/ 0 w 98"/>
                  <a:gd name="T33" fmla="*/ 2147483647 h 386"/>
                  <a:gd name="T34" fmla="*/ 0 w 98"/>
                  <a:gd name="T35" fmla="*/ 2147483647 h 386"/>
                  <a:gd name="T36" fmla="*/ 2147483647 w 98"/>
                  <a:gd name="T37" fmla="*/ 2147483647 h 386"/>
                  <a:gd name="T38" fmla="*/ 2147483647 w 98"/>
                  <a:gd name="T39" fmla="*/ 0 h 386"/>
                  <a:gd name="T40" fmla="*/ 2147483647 w 98"/>
                  <a:gd name="T41" fmla="*/ 0 h 386"/>
                  <a:gd name="T42" fmla="*/ 2147483647 w 98"/>
                  <a:gd name="T43" fmla="*/ 2147483647 h 386"/>
                  <a:gd name="T44" fmla="*/ 2147483647 w 98"/>
                  <a:gd name="T45" fmla="*/ 2147483647 h 386"/>
                  <a:gd name="T46" fmla="*/ 2147483647 w 98"/>
                  <a:gd name="T47" fmla="*/ 2147483647 h 386"/>
                  <a:gd name="T48" fmla="*/ 2147483647 w 98"/>
                  <a:gd name="T49" fmla="*/ 2147483647 h 386"/>
                  <a:gd name="T50" fmla="*/ 2147483647 w 98"/>
                  <a:gd name="T51" fmla="*/ 2147483647 h 386"/>
                  <a:gd name="T52" fmla="*/ 2147483647 w 98"/>
                  <a:gd name="T53" fmla="*/ 2147483647 h 38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8"/>
                  <a:gd name="T82" fmla="*/ 0 h 386"/>
                  <a:gd name="T83" fmla="*/ 98 w 98"/>
                  <a:gd name="T84" fmla="*/ 386 h 38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8" h="386">
                    <a:moveTo>
                      <a:pt x="96" y="144"/>
                    </a:moveTo>
                    <a:lnTo>
                      <a:pt x="98" y="150"/>
                    </a:lnTo>
                    <a:lnTo>
                      <a:pt x="98" y="158"/>
                    </a:lnTo>
                    <a:lnTo>
                      <a:pt x="98" y="360"/>
                    </a:lnTo>
                    <a:lnTo>
                      <a:pt x="96" y="370"/>
                    </a:lnTo>
                    <a:lnTo>
                      <a:pt x="94" y="378"/>
                    </a:lnTo>
                    <a:lnTo>
                      <a:pt x="88" y="384"/>
                    </a:lnTo>
                    <a:lnTo>
                      <a:pt x="82" y="386"/>
                    </a:lnTo>
                    <a:lnTo>
                      <a:pt x="76" y="384"/>
                    </a:lnTo>
                    <a:lnTo>
                      <a:pt x="72" y="378"/>
                    </a:lnTo>
                    <a:lnTo>
                      <a:pt x="68" y="370"/>
                    </a:lnTo>
                    <a:lnTo>
                      <a:pt x="68" y="360"/>
                    </a:lnTo>
                    <a:lnTo>
                      <a:pt x="68" y="158"/>
                    </a:lnTo>
                    <a:lnTo>
                      <a:pt x="68" y="156"/>
                    </a:lnTo>
                    <a:lnTo>
                      <a:pt x="66" y="156"/>
                    </a:lnTo>
                    <a:lnTo>
                      <a:pt x="4" y="32"/>
                    </a:lnTo>
                    <a:lnTo>
                      <a:pt x="0" y="24"/>
                    </a:lnTo>
                    <a:lnTo>
                      <a:pt x="0" y="14"/>
                    </a:lnTo>
                    <a:lnTo>
                      <a:pt x="2" y="6"/>
                    </a:lnTo>
                    <a:lnTo>
                      <a:pt x="6" y="0"/>
                    </a:lnTo>
                    <a:lnTo>
                      <a:pt x="12" y="0"/>
                    </a:lnTo>
                    <a:lnTo>
                      <a:pt x="18" y="2"/>
                    </a:lnTo>
                    <a:lnTo>
                      <a:pt x="26" y="8"/>
                    </a:lnTo>
                    <a:lnTo>
                      <a:pt x="30" y="16"/>
                    </a:lnTo>
                    <a:lnTo>
                      <a:pt x="94" y="138"/>
                    </a:lnTo>
                    <a:lnTo>
                      <a:pt x="94" y="140"/>
                    </a:lnTo>
                    <a:lnTo>
                      <a:pt x="96" y="144"/>
                    </a:lnTo>
                    <a:close/>
                  </a:path>
                </a:pathLst>
              </a:custGeom>
              <a:solidFill>
                <a:srgbClr val="FFFF99"/>
              </a:solidFill>
              <a:ln w="28575">
                <a:solidFill>
                  <a:srgbClr val="000000"/>
                </a:solidFill>
                <a:round/>
                <a:headEnd/>
                <a:tailEnd/>
              </a:ln>
            </p:spPr>
            <p:txBody>
              <a:bodyPr/>
              <a:lstStyle/>
              <a:p>
                <a:endParaRPr lang="zh-TW" altLang="en-US"/>
              </a:p>
            </p:txBody>
          </p:sp>
          <p:sp>
            <p:nvSpPr>
              <p:cNvPr id="93696" name="Freeform 15"/>
              <p:cNvSpPr>
                <a:spLocks/>
              </p:cNvSpPr>
              <p:nvPr/>
            </p:nvSpPr>
            <p:spPr bwMode="auto">
              <a:xfrm rot="2551653">
                <a:off x="3005" y="537"/>
                <a:ext cx="173" cy="686"/>
              </a:xfrm>
              <a:custGeom>
                <a:avLst/>
                <a:gdLst>
                  <a:gd name="T0" fmla="*/ 2147483647 w 104"/>
                  <a:gd name="T1" fmla="*/ 2147483647 h 386"/>
                  <a:gd name="T2" fmla="*/ 0 w 104"/>
                  <a:gd name="T3" fmla="*/ 2147483647 h 386"/>
                  <a:gd name="T4" fmla="*/ 0 w 104"/>
                  <a:gd name="T5" fmla="*/ 2147483647 h 386"/>
                  <a:gd name="T6" fmla="*/ 0 w 104"/>
                  <a:gd name="T7" fmla="*/ 2147483647 h 386"/>
                  <a:gd name="T8" fmla="*/ 2147483647 w 104"/>
                  <a:gd name="T9" fmla="*/ 2147483647 h 386"/>
                  <a:gd name="T10" fmla="*/ 2147483647 w 104"/>
                  <a:gd name="T11" fmla="*/ 2147483647 h 386"/>
                  <a:gd name="T12" fmla="*/ 2147483647 w 104"/>
                  <a:gd name="T13" fmla="*/ 2147483647 h 386"/>
                  <a:gd name="T14" fmla="*/ 2147483647 w 104"/>
                  <a:gd name="T15" fmla="*/ 2147483647 h 386"/>
                  <a:gd name="T16" fmla="*/ 2147483647 w 104"/>
                  <a:gd name="T17" fmla="*/ 2147483647 h 386"/>
                  <a:gd name="T18" fmla="*/ 2147483647 w 104"/>
                  <a:gd name="T19" fmla="*/ 2147483647 h 386"/>
                  <a:gd name="T20" fmla="*/ 2147483647 w 104"/>
                  <a:gd name="T21" fmla="*/ 2147483647 h 386"/>
                  <a:gd name="T22" fmla="*/ 2147483647 w 104"/>
                  <a:gd name="T23" fmla="*/ 2147483647 h 386"/>
                  <a:gd name="T24" fmla="*/ 2147483647 w 104"/>
                  <a:gd name="T25" fmla="*/ 2147483647 h 386"/>
                  <a:gd name="T26" fmla="*/ 2147483647 w 104"/>
                  <a:gd name="T27" fmla="*/ 2147483647 h 386"/>
                  <a:gd name="T28" fmla="*/ 2147483647 w 104"/>
                  <a:gd name="T29" fmla="*/ 2147483647 h 386"/>
                  <a:gd name="T30" fmla="*/ 2147483647 w 104"/>
                  <a:gd name="T31" fmla="*/ 2147483647 h 386"/>
                  <a:gd name="T32" fmla="*/ 2147483647 w 104"/>
                  <a:gd name="T33" fmla="*/ 2147483647 h 386"/>
                  <a:gd name="T34" fmla="*/ 2147483647 w 104"/>
                  <a:gd name="T35" fmla="*/ 2147483647 h 386"/>
                  <a:gd name="T36" fmla="*/ 2147483647 w 104"/>
                  <a:gd name="T37" fmla="*/ 2147483647 h 386"/>
                  <a:gd name="T38" fmla="*/ 2147483647 w 104"/>
                  <a:gd name="T39" fmla="*/ 0 h 386"/>
                  <a:gd name="T40" fmla="*/ 2147483647 w 104"/>
                  <a:gd name="T41" fmla="*/ 0 h 386"/>
                  <a:gd name="T42" fmla="*/ 2147483647 w 104"/>
                  <a:gd name="T43" fmla="*/ 2147483647 h 386"/>
                  <a:gd name="T44" fmla="*/ 2147483647 w 104"/>
                  <a:gd name="T45" fmla="*/ 2147483647 h 386"/>
                  <a:gd name="T46" fmla="*/ 2147483647 w 104"/>
                  <a:gd name="T47" fmla="*/ 2147483647 h 386"/>
                  <a:gd name="T48" fmla="*/ 2147483647 w 104"/>
                  <a:gd name="T49" fmla="*/ 2147483647 h 386"/>
                  <a:gd name="T50" fmla="*/ 2147483647 w 104"/>
                  <a:gd name="T51" fmla="*/ 2147483647 h 386"/>
                  <a:gd name="T52" fmla="*/ 2147483647 w 104"/>
                  <a:gd name="T53" fmla="*/ 2147483647 h 38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4"/>
                  <a:gd name="T82" fmla="*/ 0 h 386"/>
                  <a:gd name="T83" fmla="*/ 104 w 104"/>
                  <a:gd name="T84" fmla="*/ 386 h 38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4" h="386">
                    <a:moveTo>
                      <a:pt x="2" y="144"/>
                    </a:moveTo>
                    <a:lnTo>
                      <a:pt x="0" y="150"/>
                    </a:lnTo>
                    <a:lnTo>
                      <a:pt x="0" y="158"/>
                    </a:lnTo>
                    <a:lnTo>
                      <a:pt x="0" y="360"/>
                    </a:lnTo>
                    <a:lnTo>
                      <a:pt x="2" y="370"/>
                    </a:lnTo>
                    <a:lnTo>
                      <a:pt x="4" y="378"/>
                    </a:lnTo>
                    <a:lnTo>
                      <a:pt x="10" y="384"/>
                    </a:lnTo>
                    <a:lnTo>
                      <a:pt x="16" y="386"/>
                    </a:lnTo>
                    <a:lnTo>
                      <a:pt x="22" y="384"/>
                    </a:lnTo>
                    <a:lnTo>
                      <a:pt x="28" y="378"/>
                    </a:lnTo>
                    <a:lnTo>
                      <a:pt x="32" y="370"/>
                    </a:lnTo>
                    <a:lnTo>
                      <a:pt x="32" y="360"/>
                    </a:lnTo>
                    <a:lnTo>
                      <a:pt x="32" y="158"/>
                    </a:lnTo>
                    <a:lnTo>
                      <a:pt x="32" y="156"/>
                    </a:lnTo>
                    <a:lnTo>
                      <a:pt x="34" y="156"/>
                    </a:lnTo>
                    <a:lnTo>
                      <a:pt x="100" y="32"/>
                    </a:lnTo>
                    <a:lnTo>
                      <a:pt x="104" y="24"/>
                    </a:lnTo>
                    <a:lnTo>
                      <a:pt x="104" y="14"/>
                    </a:lnTo>
                    <a:lnTo>
                      <a:pt x="104" y="6"/>
                    </a:lnTo>
                    <a:lnTo>
                      <a:pt x="98" y="0"/>
                    </a:lnTo>
                    <a:lnTo>
                      <a:pt x="92" y="0"/>
                    </a:lnTo>
                    <a:lnTo>
                      <a:pt x="86" y="2"/>
                    </a:lnTo>
                    <a:lnTo>
                      <a:pt x="78" y="8"/>
                    </a:lnTo>
                    <a:lnTo>
                      <a:pt x="72" y="16"/>
                    </a:lnTo>
                    <a:lnTo>
                      <a:pt x="6" y="138"/>
                    </a:lnTo>
                    <a:lnTo>
                      <a:pt x="4" y="140"/>
                    </a:lnTo>
                    <a:lnTo>
                      <a:pt x="2" y="144"/>
                    </a:lnTo>
                    <a:close/>
                  </a:path>
                </a:pathLst>
              </a:custGeom>
              <a:solidFill>
                <a:srgbClr val="FFFF99"/>
              </a:solidFill>
              <a:ln w="28575">
                <a:solidFill>
                  <a:srgbClr val="000000"/>
                </a:solidFill>
                <a:round/>
                <a:headEnd/>
                <a:tailEnd/>
              </a:ln>
            </p:spPr>
            <p:txBody>
              <a:bodyPr/>
              <a:lstStyle/>
              <a:p>
                <a:endParaRPr lang="zh-TW" altLang="en-US"/>
              </a:p>
            </p:txBody>
          </p:sp>
          <p:sp>
            <p:nvSpPr>
              <p:cNvPr id="93697" name="Freeform 16"/>
              <p:cNvSpPr>
                <a:spLocks/>
              </p:cNvSpPr>
              <p:nvPr/>
            </p:nvSpPr>
            <p:spPr bwMode="auto">
              <a:xfrm rot="2551653">
                <a:off x="2932" y="422"/>
                <a:ext cx="164" cy="310"/>
              </a:xfrm>
              <a:custGeom>
                <a:avLst/>
                <a:gdLst>
                  <a:gd name="T0" fmla="*/ 2147483647 w 98"/>
                  <a:gd name="T1" fmla="*/ 2147483647 h 174"/>
                  <a:gd name="T2" fmla="*/ 2147483647 w 98"/>
                  <a:gd name="T3" fmla="*/ 0 h 174"/>
                  <a:gd name="T4" fmla="*/ 2147483647 w 98"/>
                  <a:gd name="T5" fmla="*/ 2147483647 h 174"/>
                  <a:gd name="T6" fmla="*/ 2147483647 w 98"/>
                  <a:gd name="T7" fmla="*/ 2147483647 h 174"/>
                  <a:gd name="T8" fmla="*/ 2147483647 w 98"/>
                  <a:gd name="T9" fmla="*/ 2147483647 h 174"/>
                  <a:gd name="T10" fmla="*/ 2147483647 w 98"/>
                  <a:gd name="T11" fmla="*/ 2147483647 h 174"/>
                  <a:gd name="T12" fmla="*/ 2147483647 w 98"/>
                  <a:gd name="T13" fmla="*/ 2147483647 h 174"/>
                  <a:gd name="T14" fmla="*/ 2147483647 w 98"/>
                  <a:gd name="T15" fmla="*/ 2147483647 h 174"/>
                  <a:gd name="T16" fmla="*/ 2147483647 w 98"/>
                  <a:gd name="T17" fmla="*/ 2147483647 h 174"/>
                  <a:gd name="T18" fmla="*/ 2147483647 w 98"/>
                  <a:gd name="T19" fmla="*/ 2147483647 h 174"/>
                  <a:gd name="T20" fmla="*/ 2147483647 w 98"/>
                  <a:gd name="T21" fmla="*/ 2147483647 h 174"/>
                  <a:gd name="T22" fmla="*/ 2147483647 w 98"/>
                  <a:gd name="T23" fmla="*/ 2147483647 h 174"/>
                  <a:gd name="T24" fmla="*/ 2147483647 w 98"/>
                  <a:gd name="T25" fmla="*/ 2147483647 h 174"/>
                  <a:gd name="T26" fmla="*/ 2147483647 w 98"/>
                  <a:gd name="T27" fmla="*/ 2147483647 h 174"/>
                  <a:gd name="T28" fmla="*/ 2147483647 w 98"/>
                  <a:gd name="T29" fmla="*/ 2147483647 h 174"/>
                  <a:gd name="T30" fmla="*/ 2147483647 w 98"/>
                  <a:gd name="T31" fmla="*/ 2147483647 h 174"/>
                  <a:gd name="T32" fmla="*/ 0 w 98"/>
                  <a:gd name="T33" fmla="*/ 2147483647 h 174"/>
                  <a:gd name="T34" fmla="*/ 2147483647 w 98"/>
                  <a:gd name="T35" fmla="*/ 2147483647 h 174"/>
                  <a:gd name="T36" fmla="*/ 2147483647 w 98"/>
                  <a:gd name="T37" fmla="*/ 2147483647 h 1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8"/>
                  <a:gd name="T58" fmla="*/ 0 h 174"/>
                  <a:gd name="T59" fmla="*/ 98 w 98"/>
                  <a:gd name="T60" fmla="*/ 174 h 1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8" h="174">
                    <a:moveTo>
                      <a:pt x="6" y="2"/>
                    </a:moveTo>
                    <a:lnTo>
                      <a:pt x="12" y="0"/>
                    </a:lnTo>
                    <a:lnTo>
                      <a:pt x="20" y="4"/>
                    </a:lnTo>
                    <a:lnTo>
                      <a:pt x="26" y="8"/>
                    </a:lnTo>
                    <a:lnTo>
                      <a:pt x="32" y="18"/>
                    </a:lnTo>
                    <a:lnTo>
                      <a:pt x="94" y="140"/>
                    </a:lnTo>
                    <a:lnTo>
                      <a:pt x="98" y="150"/>
                    </a:lnTo>
                    <a:lnTo>
                      <a:pt x="98" y="158"/>
                    </a:lnTo>
                    <a:lnTo>
                      <a:pt x="96" y="166"/>
                    </a:lnTo>
                    <a:lnTo>
                      <a:pt x="92" y="172"/>
                    </a:lnTo>
                    <a:lnTo>
                      <a:pt x="86" y="174"/>
                    </a:lnTo>
                    <a:lnTo>
                      <a:pt x="80" y="170"/>
                    </a:lnTo>
                    <a:lnTo>
                      <a:pt x="74" y="166"/>
                    </a:lnTo>
                    <a:lnTo>
                      <a:pt x="68" y="156"/>
                    </a:lnTo>
                    <a:lnTo>
                      <a:pt x="6" y="34"/>
                    </a:lnTo>
                    <a:lnTo>
                      <a:pt x="2" y="24"/>
                    </a:lnTo>
                    <a:lnTo>
                      <a:pt x="0" y="16"/>
                    </a:lnTo>
                    <a:lnTo>
                      <a:pt x="2" y="8"/>
                    </a:lnTo>
                    <a:lnTo>
                      <a:pt x="6" y="2"/>
                    </a:lnTo>
                    <a:close/>
                  </a:path>
                </a:pathLst>
              </a:custGeom>
              <a:solidFill>
                <a:srgbClr val="CC00FF"/>
              </a:solidFill>
              <a:ln w="28575">
                <a:solidFill>
                  <a:srgbClr val="000000"/>
                </a:solidFill>
                <a:round/>
                <a:headEnd/>
                <a:tailEnd/>
              </a:ln>
            </p:spPr>
            <p:txBody>
              <a:bodyPr/>
              <a:lstStyle/>
              <a:p>
                <a:endParaRPr lang="zh-TW" altLang="en-US"/>
              </a:p>
            </p:txBody>
          </p:sp>
          <p:grpSp>
            <p:nvGrpSpPr>
              <p:cNvPr id="93698" name="Group 17"/>
              <p:cNvGrpSpPr>
                <a:grpSpLocks/>
              </p:cNvGrpSpPr>
              <p:nvPr/>
            </p:nvGrpSpPr>
            <p:grpSpPr bwMode="auto">
              <a:xfrm rot="2551653">
                <a:off x="2989" y="413"/>
                <a:ext cx="100" cy="178"/>
                <a:chOff x="1432" y="1818"/>
                <a:chExt cx="60" cy="100"/>
              </a:xfrm>
            </p:grpSpPr>
            <p:sp>
              <p:nvSpPr>
                <p:cNvPr id="93720" name="Freeform 18"/>
                <p:cNvSpPr>
                  <a:spLocks/>
                </p:cNvSpPr>
                <p:nvPr/>
              </p:nvSpPr>
              <p:spPr bwMode="auto">
                <a:xfrm>
                  <a:off x="1438" y="1832"/>
                  <a:ext cx="54" cy="86"/>
                </a:xfrm>
                <a:custGeom>
                  <a:avLst/>
                  <a:gdLst>
                    <a:gd name="T0" fmla="*/ 6 w 54"/>
                    <a:gd name="T1" fmla="*/ 0 h 86"/>
                    <a:gd name="T2" fmla="*/ 12 w 54"/>
                    <a:gd name="T3" fmla="*/ 0 h 86"/>
                    <a:gd name="T4" fmla="*/ 18 w 54"/>
                    <a:gd name="T5" fmla="*/ 2 h 86"/>
                    <a:gd name="T6" fmla="*/ 24 w 54"/>
                    <a:gd name="T7" fmla="*/ 6 h 86"/>
                    <a:gd name="T8" fmla="*/ 30 w 54"/>
                    <a:gd name="T9" fmla="*/ 16 h 86"/>
                    <a:gd name="T10" fmla="*/ 50 w 54"/>
                    <a:gd name="T11" fmla="*/ 54 h 86"/>
                    <a:gd name="T12" fmla="*/ 52 w 54"/>
                    <a:gd name="T13" fmla="*/ 62 h 86"/>
                    <a:gd name="T14" fmla="*/ 54 w 54"/>
                    <a:gd name="T15" fmla="*/ 72 h 86"/>
                    <a:gd name="T16" fmla="*/ 52 w 54"/>
                    <a:gd name="T17" fmla="*/ 80 h 86"/>
                    <a:gd name="T18" fmla="*/ 48 w 54"/>
                    <a:gd name="T19" fmla="*/ 86 h 86"/>
                    <a:gd name="T20" fmla="*/ 42 w 54"/>
                    <a:gd name="T21" fmla="*/ 86 h 86"/>
                    <a:gd name="T22" fmla="*/ 36 w 54"/>
                    <a:gd name="T23" fmla="*/ 84 h 86"/>
                    <a:gd name="T24" fmla="*/ 28 w 54"/>
                    <a:gd name="T25" fmla="*/ 78 h 86"/>
                    <a:gd name="T26" fmla="*/ 24 w 54"/>
                    <a:gd name="T27" fmla="*/ 70 h 86"/>
                    <a:gd name="T28" fmla="*/ 4 w 54"/>
                    <a:gd name="T29" fmla="*/ 32 h 86"/>
                    <a:gd name="T30" fmla="*/ 0 w 54"/>
                    <a:gd name="T31" fmla="*/ 22 h 86"/>
                    <a:gd name="T32" fmla="*/ 0 w 54"/>
                    <a:gd name="T33" fmla="*/ 14 h 86"/>
                    <a:gd name="T34" fmla="*/ 0 w 54"/>
                    <a:gd name="T35" fmla="*/ 6 h 86"/>
                    <a:gd name="T36" fmla="*/ 6 w 54"/>
                    <a:gd name="T37" fmla="*/ 0 h 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
                    <a:gd name="T58" fmla="*/ 0 h 86"/>
                    <a:gd name="T59" fmla="*/ 54 w 54"/>
                    <a:gd name="T60" fmla="*/ 86 h 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 h="86">
                      <a:moveTo>
                        <a:pt x="6" y="0"/>
                      </a:moveTo>
                      <a:lnTo>
                        <a:pt x="12" y="0"/>
                      </a:lnTo>
                      <a:lnTo>
                        <a:pt x="18" y="2"/>
                      </a:lnTo>
                      <a:lnTo>
                        <a:pt x="24" y="6"/>
                      </a:lnTo>
                      <a:lnTo>
                        <a:pt x="30" y="16"/>
                      </a:lnTo>
                      <a:lnTo>
                        <a:pt x="50" y="54"/>
                      </a:lnTo>
                      <a:lnTo>
                        <a:pt x="52" y="62"/>
                      </a:lnTo>
                      <a:lnTo>
                        <a:pt x="54" y="72"/>
                      </a:lnTo>
                      <a:lnTo>
                        <a:pt x="52" y="80"/>
                      </a:lnTo>
                      <a:lnTo>
                        <a:pt x="48" y="86"/>
                      </a:lnTo>
                      <a:lnTo>
                        <a:pt x="42" y="86"/>
                      </a:lnTo>
                      <a:lnTo>
                        <a:pt x="36" y="84"/>
                      </a:lnTo>
                      <a:lnTo>
                        <a:pt x="28" y="78"/>
                      </a:lnTo>
                      <a:lnTo>
                        <a:pt x="24" y="70"/>
                      </a:lnTo>
                      <a:lnTo>
                        <a:pt x="4" y="32"/>
                      </a:lnTo>
                      <a:lnTo>
                        <a:pt x="0" y="22"/>
                      </a:lnTo>
                      <a:lnTo>
                        <a:pt x="0" y="14"/>
                      </a:lnTo>
                      <a:lnTo>
                        <a:pt x="0" y="6"/>
                      </a:lnTo>
                      <a:lnTo>
                        <a:pt x="6" y="0"/>
                      </a:lnTo>
                      <a:close/>
                    </a:path>
                  </a:pathLst>
                </a:custGeom>
                <a:solidFill>
                  <a:srgbClr val="FF0000"/>
                </a:solidFill>
                <a:ln w="28575">
                  <a:solidFill>
                    <a:srgbClr val="000000"/>
                  </a:solidFill>
                  <a:round/>
                  <a:headEnd/>
                  <a:tailEnd/>
                </a:ln>
              </p:spPr>
              <p:txBody>
                <a:bodyPr/>
                <a:lstStyle/>
                <a:p>
                  <a:endParaRPr lang="zh-TW" altLang="en-US"/>
                </a:p>
              </p:txBody>
            </p:sp>
            <p:sp>
              <p:nvSpPr>
                <p:cNvPr id="93721" name="Freeform 19"/>
                <p:cNvSpPr>
                  <a:spLocks/>
                </p:cNvSpPr>
                <p:nvPr/>
              </p:nvSpPr>
              <p:spPr bwMode="auto">
                <a:xfrm>
                  <a:off x="1432" y="1818"/>
                  <a:ext cx="22" cy="22"/>
                </a:xfrm>
                <a:custGeom>
                  <a:avLst/>
                  <a:gdLst>
                    <a:gd name="T0" fmla="*/ 2 w 22"/>
                    <a:gd name="T1" fmla="*/ 22 h 22"/>
                    <a:gd name="T2" fmla="*/ 2 w 22"/>
                    <a:gd name="T3" fmla="*/ 20 h 22"/>
                    <a:gd name="T4" fmla="*/ 2 w 22"/>
                    <a:gd name="T5" fmla="*/ 18 h 22"/>
                    <a:gd name="T6" fmla="*/ 2 w 22"/>
                    <a:gd name="T7" fmla="*/ 12 h 22"/>
                    <a:gd name="T8" fmla="*/ 0 w 22"/>
                    <a:gd name="T9" fmla="*/ 10 h 22"/>
                    <a:gd name="T10" fmla="*/ 2 w 22"/>
                    <a:gd name="T11" fmla="*/ 10 h 22"/>
                    <a:gd name="T12" fmla="*/ 2 w 22"/>
                    <a:gd name="T13" fmla="*/ 14 h 22"/>
                    <a:gd name="T14" fmla="*/ 4 w 22"/>
                    <a:gd name="T15" fmla="*/ 14 h 22"/>
                    <a:gd name="T16" fmla="*/ 6 w 22"/>
                    <a:gd name="T17" fmla="*/ 16 h 22"/>
                    <a:gd name="T18" fmla="*/ 8 w 22"/>
                    <a:gd name="T19" fmla="*/ 16 h 22"/>
                    <a:gd name="T20" fmla="*/ 10 w 22"/>
                    <a:gd name="T21" fmla="*/ 18 h 22"/>
                    <a:gd name="T22" fmla="*/ 12 w 22"/>
                    <a:gd name="T23" fmla="*/ 18 h 22"/>
                    <a:gd name="T24" fmla="*/ 12 w 22"/>
                    <a:gd name="T25" fmla="*/ 16 h 22"/>
                    <a:gd name="T26" fmla="*/ 12 w 22"/>
                    <a:gd name="T27" fmla="*/ 14 h 22"/>
                    <a:gd name="T28" fmla="*/ 12 w 22"/>
                    <a:gd name="T29" fmla="*/ 8 h 22"/>
                    <a:gd name="T30" fmla="*/ 14 w 22"/>
                    <a:gd name="T31" fmla="*/ 4 h 22"/>
                    <a:gd name="T32" fmla="*/ 12 w 22"/>
                    <a:gd name="T33" fmla="*/ 2 h 22"/>
                    <a:gd name="T34" fmla="*/ 14 w 22"/>
                    <a:gd name="T35" fmla="*/ 0 h 22"/>
                    <a:gd name="T36" fmla="*/ 16 w 22"/>
                    <a:gd name="T37" fmla="*/ 2 h 22"/>
                    <a:gd name="T38" fmla="*/ 14 w 22"/>
                    <a:gd name="T39" fmla="*/ 4 h 22"/>
                    <a:gd name="T40" fmla="*/ 16 w 22"/>
                    <a:gd name="T41" fmla="*/ 4 h 22"/>
                    <a:gd name="T42" fmla="*/ 16 w 22"/>
                    <a:gd name="T43" fmla="*/ 8 h 22"/>
                    <a:gd name="T44" fmla="*/ 18 w 22"/>
                    <a:gd name="T45" fmla="*/ 8 h 22"/>
                    <a:gd name="T46" fmla="*/ 20 w 22"/>
                    <a:gd name="T47" fmla="*/ 12 h 22"/>
                    <a:gd name="T48" fmla="*/ 22 w 22"/>
                    <a:gd name="T49" fmla="*/ 14 h 22"/>
                    <a:gd name="T50" fmla="*/ 2 w 22"/>
                    <a:gd name="T51" fmla="*/ 22 h 2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
                    <a:gd name="T79" fmla="*/ 0 h 22"/>
                    <a:gd name="T80" fmla="*/ 22 w 22"/>
                    <a:gd name="T81" fmla="*/ 22 h 2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 h="22">
                      <a:moveTo>
                        <a:pt x="2" y="22"/>
                      </a:moveTo>
                      <a:lnTo>
                        <a:pt x="2" y="20"/>
                      </a:lnTo>
                      <a:lnTo>
                        <a:pt x="2" y="18"/>
                      </a:lnTo>
                      <a:lnTo>
                        <a:pt x="2" y="12"/>
                      </a:lnTo>
                      <a:lnTo>
                        <a:pt x="0" y="10"/>
                      </a:lnTo>
                      <a:lnTo>
                        <a:pt x="2" y="10"/>
                      </a:lnTo>
                      <a:lnTo>
                        <a:pt x="2" y="14"/>
                      </a:lnTo>
                      <a:lnTo>
                        <a:pt x="4" y="14"/>
                      </a:lnTo>
                      <a:lnTo>
                        <a:pt x="6" y="16"/>
                      </a:lnTo>
                      <a:lnTo>
                        <a:pt x="8" y="16"/>
                      </a:lnTo>
                      <a:lnTo>
                        <a:pt x="10" y="18"/>
                      </a:lnTo>
                      <a:lnTo>
                        <a:pt x="12" y="18"/>
                      </a:lnTo>
                      <a:lnTo>
                        <a:pt x="12" y="16"/>
                      </a:lnTo>
                      <a:lnTo>
                        <a:pt x="12" y="14"/>
                      </a:lnTo>
                      <a:lnTo>
                        <a:pt x="12" y="8"/>
                      </a:lnTo>
                      <a:lnTo>
                        <a:pt x="14" y="4"/>
                      </a:lnTo>
                      <a:lnTo>
                        <a:pt x="12" y="2"/>
                      </a:lnTo>
                      <a:lnTo>
                        <a:pt x="14" y="0"/>
                      </a:lnTo>
                      <a:lnTo>
                        <a:pt x="16" y="2"/>
                      </a:lnTo>
                      <a:lnTo>
                        <a:pt x="14" y="4"/>
                      </a:lnTo>
                      <a:lnTo>
                        <a:pt x="16" y="4"/>
                      </a:lnTo>
                      <a:lnTo>
                        <a:pt x="16" y="8"/>
                      </a:lnTo>
                      <a:lnTo>
                        <a:pt x="18" y="8"/>
                      </a:lnTo>
                      <a:lnTo>
                        <a:pt x="20" y="12"/>
                      </a:lnTo>
                      <a:lnTo>
                        <a:pt x="22" y="14"/>
                      </a:lnTo>
                      <a:lnTo>
                        <a:pt x="2" y="22"/>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sp>
              <p:nvSpPr>
                <p:cNvPr id="93722" name="Freeform 20"/>
                <p:cNvSpPr>
                  <a:spLocks/>
                </p:cNvSpPr>
                <p:nvPr/>
              </p:nvSpPr>
              <p:spPr bwMode="auto">
                <a:xfrm>
                  <a:off x="1432" y="1818"/>
                  <a:ext cx="22" cy="22"/>
                </a:xfrm>
                <a:custGeom>
                  <a:avLst/>
                  <a:gdLst>
                    <a:gd name="T0" fmla="*/ 2 w 22"/>
                    <a:gd name="T1" fmla="*/ 22 h 22"/>
                    <a:gd name="T2" fmla="*/ 2 w 22"/>
                    <a:gd name="T3" fmla="*/ 20 h 22"/>
                    <a:gd name="T4" fmla="*/ 2 w 22"/>
                    <a:gd name="T5" fmla="*/ 18 h 22"/>
                    <a:gd name="T6" fmla="*/ 2 w 22"/>
                    <a:gd name="T7" fmla="*/ 12 h 22"/>
                    <a:gd name="T8" fmla="*/ 0 w 22"/>
                    <a:gd name="T9" fmla="*/ 10 h 22"/>
                    <a:gd name="T10" fmla="*/ 2 w 22"/>
                    <a:gd name="T11" fmla="*/ 10 h 22"/>
                    <a:gd name="T12" fmla="*/ 2 w 22"/>
                    <a:gd name="T13" fmla="*/ 14 h 22"/>
                    <a:gd name="T14" fmla="*/ 4 w 22"/>
                    <a:gd name="T15" fmla="*/ 14 h 22"/>
                    <a:gd name="T16" fmla="*/ 6 w 22"/>
                    <a:gd name="T17" fmla="*/ 16 h 22"/>
                    <a:gd name="T18" fmla="*/ 8 w 22"/>
                    <a:gd name="T19" fmla="*/ 16 h 22"/>
                    <a:gd name="T20" fmla="*/ 10 w 22"/>
                    <a:gd name="T21" fmla="*/ 18 h 22"/>
                    <a:gd name="T22" fmla="*/ 12 w 22"/>
                    <a:gd name="T23" fmla="*/ 18 h 22"/>
                    <a:gd name="T24" fmla="*/ 12 w 22"/>
                    <a:gd name="T25" fmla="*/ 16 h 22"/>
                    <a:gd name="T26" fmla="*/ 12 w 22"/>
                    <a:gd name="T27" fmla="*/ 14 h 22"/>
                    <a:gd name="T28" fmla="*/ 12 w 22"/>
                    <a:gd name="T29" fmla="*/ 8 h 22"/>
                    <a:gd name="T30" fmla="*/ 14 w 22"/>
                    <a:gd name="T31" fmla="*/ 4 h 22"/>
                    <a:gd name="T32" fmla="*/ 12 w 22"/>
                    <a:gd name="T33" fmla="*/ 2 h 22"/>
                    <a:gd name="T34" fmla="*/ 14 w 22"/>
                    <a:gd name="T35" fmla="*/ 0 h 22"/>
                    <a:gd name="T36" fmla="*/ 16 w 22"/>
                    <a:gd name="T37" fmla="*/ 2 h 22"/>
                    <a:gd name="T38" fmla="*/ 14 w 22"/>
                    <a:gd name="T39" fmla="*/ 4 h 22"/>
                    <a:gd name="T40" fmla="*/ 16 w 22"/>
                    <a:gd name="T41" fmla="*/ 4 h 22"/>
                    <a:gd name="T42" fmla="*/ 16 w 22"/>
                    <a:gd name="T43" fmla="*/ 8 h 22"/>
                    <a:gd name="T44" fmla="*/ 18 w 22"/>
                    <a:gd name="T45" fmla="*/ 8 h 22"/>
                    <a:gd name="T46" fmla="*/ 20 w 22"/>
                    <a:gd name="T47" fmla="*/ 12 h 22"/>
                    <a:gd name="T48" fmla="*/ 22 w 22"/>
                    <a:gd name="T49" fmla="*/ 14 h 2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
                    <a:gd name="T76" fmla="*/ 0 h 22"/>
                    <a:gd name="T77" fmla="*/ 22 w 22"/>
                    <a:gd name="T78" fmla="*/ 22 h 2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 h="22">
                      <a:moveTo>
                        <a:pt x="2" y="22"/>
                      </a:moveTo>
                      <a:lnTo>
                        <a:pt x="2" y="20"/>
                      </a:lnTo>
                      <a:lnTo>
                        <a:pt x="2" y="18"/>
                      </a:lnTo>
                      <a:lnTo>
                        <a:pt x="2" y="12"/>
                      </a:lnTo>
                      <a:lnTo>
                        <a:pt x="0" y="10"/>
                      </a:lnTo>
                      <a:lnTo>
                        <a:pt x="2" y="10"/>
                      </a:lnTo>
                      <a:lnTo>
                        <a:pt x="2" y="14"/>
                      </a:lnTo>
                      <a:lnTo>
                        <a:pt x="4" y="14"/>
                      </a:lnTo>
                      <a:lnTo>
                        <a:pt x="6" y="16"/>
                      </a:lnTo>
                      <a:lnTo>
                        <a:pt x="8" y="16"/>
                      </a:lnTo>
                      <a:lnTo>
                        <a:pt x="10" y="18"/>
                      </a:lnTo>
                      <a:lnTo>
                        <a:pt x="12" y="18"/>
                      </a:lnTo>
                      <a:lnTo>
                        <a:pt x="12" y="16"/>
                      </a:lnTo>
                      <a:lnTo>
                        <a:pt x="12" y="14"/>
                      </a:lnTo>
                      <a:lnTo>
                        <a:pt x="12" y="8"/>
                      </a:lnTo>
                      <a:lnTo>
                        <a:pt x="14" y="4"/>
                      </a:lnTo>
                      <a:lnTo>
                        <a:pt x="12" y="2"/>
                      </a:lnTo>
                      <a:lnTo>
                        <a:pt x="14" y="0"/>
                      </a:lnTo>
                      <a:lnTo>
                        <a:pt x="16" y="2"/>
                      </a:lnTo>
                      <a:lnTo>
                        <a:pt x="14" y="4"/>
                      </a:lnTo>
                      <a:lnTo>
                        <a:pt x="16" y="4"/>
                      </a:lnTo>
                      <a:lnTo>
                        <a:pt x="16" y="8"/>
                      </a:lnTo>
                      <a:lnTo>
                        <a:pt x="18" y="8"/>
                      </a:lnTo>
                      <a:lnTo>
                        <a:pt x="20" y="12"/>
                      </a:lnTo>
                      <a:lnTo>
                        <a:pt x="22" y="14"/>
                      </a:lnTo>
                    </a:path>
                  </a:pathLst>
                </a:custGeom>
                <a:noFill/>
                <a:ln w="285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zh-TW" altLang="en-US"/>
                </a:p>
              </p:txBody>
            </p:sp>
          </p:grpSp>
          <p:sp>
            <p:nvSpPr>
              <p:cNvPr id="93699" name="Line 21"/>
              <p:cNvSpPr>
                <a:spLocks noChangeShapeType="1"/>
              </p:cNvSpPr>
              <p:nvPr/>
            </p:nvSpPr>
            <p:spPr bwMode="auto">
              <a:xfrm rot="2551653">
                <a:off x="3004" y="791"/>
                <a:ext cx="47" cy="0"/>
              </a:xfrm>
              <a:prstGeom prst="line">
                <a:avLst/>
              </a:prstGeom>
              <a:noFill/>
              <a:ln w="28575">
                <a:solidFill>
                  <a:srgbClr val="FF66FF"/>
                </a:solidFill>
                <a:round/>
                <a:headEnd/>
                <a:tailEnd/>
              </a:ln>
              <a:extLst>
                <a:ext uri="{909E8E84-426E-40DD-AFC4-6F175D3DCCD1}">
                  <a14:hiddenFill xmlns:a14="http://schemas.microsoft.com/office/drawing/2010/main" xmlns="">
                    <a:noFill/>
                  </a14:hiddenFill>
                </a:ext>
              </a:extLst>
            </p:spPr>
            <p:txBody>
              <a:bodyPr/>
              <a:lstStyle/>
              <a:p>
                <a:endParaRPr lang="zh-TW" altLang="en-US"/>
              </a:p>
            </p:txBody>
          </p:sp>
          <p:sp>
            <p:nvSpPr>
              <p:cNvPr id="93700" name="Line 22"/>
              <p:cNvSpPr>
                <a:spLocks noChangeShapeType="1"/>
              </p:cNvSpPr>
              <p:nvPr/>
            </p:nvSpPr>
            <p:spPr bwMode="auto">
              <a:xfrm rot="2551653" flipV="1">
                <a:off x="2972" y="828"/>
                <a:ext cx="50" cy="1"/>
              </a:xfrm>
              <a:prstGeom prst="line">
                <a:avLst/>
              </a:prstGeom>
              <a:noFill/>
              <a:ln w="28575">
                <a:solidFill>
                  <a:srgbClr val="FF66CC"/>
                </a:solidFill>
                <a:round/>
                <a:headEnd/>
                <a:tailEnd/>
              </a:ln>
              <a:extLst>
                <a:ext uri="{909E8E84-426E-40DD-AFC4-6F175D3DCCD1}">
                  <a14:hiddenFill xmlns:a14="http://schemas.microsoft.com/office/drawing/2010/main" xmlns="">
                    <a:noFill/>
                  </a14:hiddenFill>
                </a:ext>
              </a:extLst>
            </p:spPr>
            <p:txBody>
              <a:bodyPr/>
              <a:lstStyle/>
              <a:p>
                <a:endParaRPr lang="zh-TW" altLang="en-US"/>
              </a:p>
            </p:txBody>
          </p:sp>
          <p:grpSp>
            <p:nvGrpSpPr>
              <p:cNvPr id="93701" name="Group 23"/>
              <p:cNvGrpSpPr>
                <a:grpSpLocks/>
              </p:cNvGrpSpPr>
              <p:nvPr/>
            </p:nvGrpSpPr>
            <p:grpSpPr bwMode="auto">
              <a:xfrm rot="2551653">
                <a:off x="3238" y="617"/>
                <a:ext cx="123" cy="174"/>
                <a:chOff x="1622" y="1804"/>
                <a:chExt cx="74" cy="98"/>
              </a:xfrm>
            </p:grpSpPr>
            <p:sp>
              <p:nvSpPr>
                <p:cNvPr id="93717" name="Freeform 24"/>
                <p:cNvSpPr>
                  <a:spLocks/>
                </p:cNvSpPr>
                <p:nvPr/>
              </p:nvSpPr>
              <p:spPr bwMode="auto">
                <a:xfrm>
                  <a:off x="1622" y="1814"/>
                  <a:ext cx="66" cy="88"/>
                </a:xfrm>
                <a:custGeom>
                  <a:avLst/>
                  <a:gdLst>
                    <a:gd name="T0" fmla="*/ 58 w 66"/>
                    <a:gd name="T1" fmla="*/ 2 h 88"/>
                    <a:gd name="T2" fmla="*/ 64 w 66"/>
                    <a:gd name="T3" fmla="*/ 8 h 88"/>
                    <a:gd name="T4" fmla="*/ 66 w 66"/>
                    <a:gd name="T5" fmla="*/ 16 h 88"/>
                    <a:gd name="T6" fmla="*/ 64 w 66"/>
                    <a:gd name="T7" fmla="*/ 24 h 88"/>
                    <a:gd name="T8" fmla="*/ 60 w 66"/>
                    <a:gd name="T9" fmla="*/ 34 h 88"/>
                    <a:gd name="T10" fmla="*/ 38 w 66"/>
                    <a:gd name="T11" fmla="*/ 72 h 88"/>
                    <a:gd name="T12" fmla="*/ 30 w 66"/>
                    <a:gd name="T13" fmla="*/ 80 h 88"/>
                    <a:gd name="T14" fmla="*/ 22 w 66"/>
                    <a:gd name="T15" fmla="*/ 86 h 88"/>
                    <a:gd name="T16" fmla="*/ 14 w 66"/>
                    <a:gd name="T17" fmla="*/ 88 h 88"/>
                    <a:gd name="T18" fmla="*/ 8 w 66"/>
                    <a:gd name="T19" fmla="*/ 86 h 88"/>
                    <a:gd name="T20" fmla="*/ 2 w 66"/>
                    <a:gd name="T21" fmla="*/ 82 h 88"/>
                    <a:gd name="T22" fmla="*/ 0 w 66"/>
                    <a:gd name="T23" fmla="*/ 74 h 88"/>
                    <a:gd name="T24" fmla="*/ 2 w 66"/>
                    <a:gd name="T25" fmla="*/ 64 h 88"/>
                    <a:gd name="T26" fmla="*/ 6 w 66"/>
                    <a:gd name="T27" fmla="*/ 56 h 88"/>
                    <a:gd name="T28" fmla="*/ 30 w 66"/>
                    <a:gd name="T29" fmla="*/ 16 h 88"/>
                    <a:gd name="T30" fmla="*/ 36 w 66"/>
                    <a:gd name="T31" fmla="*/ 8 h 88"/>
                    <a:gd name="T32" fmla="*/ 44 w 66"/>
                    <a:gd name="T33" fmla="*/ 4 h 88"/>
                    <a:gd name="T34" fmla="*/ 52 w 66"/>
                    <a:gd name="T35" fmla="*/ 0 h 88"/>
                    <a:gd name="T36" fmla="*/ 58 w 66"/>
                    <a:gd name="T37" fmla="*/ 2 h 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
                    <a:gd name="T58" fmla="*/ 0 h 88"/>
                    <a:gd name="T59" fmla="*/ 66 w 66"/>
                    <a:gd name="T60" fmla="*/ 88 h 8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 h="88">
                      <a:moveTo>
                        <a:pt x="58" y="2"/>
                      </a:moveTo>
                      <a:lnTo>
                        <a:pt x="64" y="8"/>
                      </a:lnTo>
                      <a:lnTo>
                        <a:pt x="66" y="16"/>
                      </a:lnTo>
                      <a:lnTo>
                        <a:pt x="64" y="24"/>
                      </a:lnTo>
                      <a:lnTo>
                        <a:pt x="60" y="34"/>
                      </a:lnTo>
                      <a:lnTo>
                        <a:pt x="38" y="72"/>
                      </a:lnTo>
                      <a:lnTo>
                        <a:pt x="30" y="80"/>
                      </a:lnTo>
                      <a:lnTo>
                        <a:pt x="22" y="86"/>
                      </a:lnTo>
                      <a:lnTo>
                        <a:pt x="14" y="88"/>
                      </a:lnTo>
                      <a:lnTo>
                        <a:pt x="8" y="86"/>
                      </a:lnTo>
                      <a:lnTo>
                        <a:pt x="2" y="82"/>
                      </a:lnTo>
                      <a:lnTo>
                        <a:pt x="0" y="74"/>
                      </a:lnTo>
                      <a:lnTo>
                        <a:pt x="2" y="64"/>
                      </a:lnTo>
                      <a:lnTo>
                        <a:pt x="6" y="56"/>
                      </a:lnTo>
                      <a:lnTo>
                        <a:pt x="30" y="16"/>
                      </a:lnTo>
                      <a:lnTo>
                        <a:pt x="36" y="8"/>
                      </a:lnTo>
                      <a:lnTo>
                        <a:pt x="44" y="4"/>
                      </a:lnTo>
                      <a:lnTo>
                        <a:pt x="52" y="0"/>
                      </a:lnTo>
                      <a:lnTo>
                        <a:pt x="58" y="2"/>
                      </a:lnTo>
                      <a:close/>
                    </a:path>
                  </a:pathLst>
                </a:custGeom>
                <a:solidFill>
                  <a:srgbClr val="FF0000"/>
                </a:solidFill>
                <a:ln w="28575">
                  <a:solidFill>
                    <a:srgbClr val="000000"/>
                  </a:solidFill>
                  <a:round/>
                  <a:headEnd/>
                  <a:tailEnd/>
                </a:ln>
              </p:spPr>
              <p:txBody>
                <a:bodyPr/>
                <a:lstStyle/>
                <a:p>
                  <a:endParaRPr lang="zh-TW" altLang="en-US"/>
                </a:p>
              </p:txBody>
            </p:sp>
            <p:sp>
              <p:nvSpPr>
                <p:cNvPr id="93718" name="Freeform 25"/>
                <p:cNvSpPr>
                  <a:spLocks/>
                </p:cNvSpPr>
                <p:nvPr/>
              </p:nvSpPr>
              <p:spPr bwMode="auto">
                <a:xfrm>
                  <a:off x="1668" y="1804"/>
                  <a:ext cx="28" cy="22"/>
                </a:xfrm>
                <a:custGeom>
                  <a:avLst/>
                  <a:gdLst>
                    <a:gd name="T0" fmla="*/ 0 w 28"/>
                    <a:gd name="T1" fmla="*/ 8 h 22"/>
                    <a:gd name="T2" fmla="*/ 2 w 28"/>
                    <a:gd name="T3" fmla="*/ 6 h 22"/>
                    <a:gd name="T4" fmla="*/ 4 w 28"/>
                    <a:gd name="T5" fmla="*/ 6 h 22"/>
                    <a:gd name="T6" fmla="*/ 10 w 28"/>
                    <a:gd name="T7" fmla="*/ 2 h 22"/>
                    <a:gd name="T8" fmla="*/ 12 w 28"/>
                    <a:gd name="T9" fmla="*/ 0 h 22"/>
                    <a:gd name="T10" fmla="*/ 12 w 28"/>
                    <a:gd name="T11" fmla="*/ 2 h 22"/>
                    <a:gd name="T12" fmla="*/ 10 w 28"/>
                    <a:gd name="T13" fmla="*/ 4 h 22"/>
                    <a:gd name="T14" fmla="*/ 10 w 28"/>
                    <a:gd name="T15" fmla="*/ 6 h 22"/>
                    <a:gd name="T16" fmla="*/ 10 w 28"/>
                    <a:gd name="T17" fmla="*/ 8 h 22"/>
                    <a:gd name="T18" fmla="*/ 10 w 28"/>
                    <a:gd name="T19" fmla="*/ 10 h 22"/>
                    <a:gd name="T20" fmla="*/ 10 w 28"/>
                    <a:gd name="T21" fmla="*/ 12 h 22"/>
                    <a:gd name="T22" fmla="*/ 10 w 28"/>
                    <a:gd name="T23" fmla="*/ 14 h 22"/>
                    <a:gd name="T24" fmla="*/ 12 w 28"/>
                    <a:gd name="T25" fmla="*/ 14 h 22"/>
                    <a:gd name="T26" fmla="*/ 14 w 28"/>
                    <a:gd name="T27" fmla="*/ 12 h 22"/>
                    <a:gd name="T28" fmla="*/ 20 w 28"/>
                    <a:gd name="T29" fmla="*/ 10 h 22"/>
                    <a:gd name="T30" fmla="*/ 24 w 28"/>
                    <a:gd name="T31" fmla="*/ 10 h 22"/>
                    <a:gd name="T32" fmla="*/ 24 w 28"/>
                    <a:gd name="T33" fmla="*/ 8 h 22"/>
                    <a:gd name="T34" fmla="*/ 28 w 28"/>
                    <a:gd name="T35" fmla="*/ 8 h 22"/>
                    <a:gd name="T36" fmla="*/ 28 w 28"/>
                    <a:gd name="T37" fmla="*/ 10 h 22"/>
                    <a:gd name="T38" fmla="*/ 24 w 28"/>
                    <a:gd name="T39" fmla="*/ 10 h 22"/>
                    <a:gd name="T40" fmla="*/ 24 w 28"/>
                    <a:gd name="T41" fmla="*/ 12 h 22"/>
                    <a:gd name="T42" fmla="*/ 22 w 28"/>
                    <a:gd name="T43" fmla="*/ 14 h 22"/>
                    <a:gd name="T44" fmla="*/ 22 w 28"/>
                    <a:gd name="T45" fmla="*/ 16 h 22"/>
                    <a:gd name="T46" fmla="*/ 20 w 28"/>
                    <a:gd name="T47" fmla="*/ 20 h 22"/>
                    <a:gd name="T48" fmla="*/ 20 w 28"/>
                    <a:gd name="T49" fmla="*/ 22 h 22"/>
                    <a:gd name="T50" fmla="*/ 0 w 28"/>
                    <a:gd name="T51" fmla="*/ 8 h 2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8"/>
                    <a:gd name="T79" fmla="*/ 0 h 22"/>
                    <a:gd name="T80" fmla="*/ 28 w 28"/>
                    <a:gd name="T81" fmla="*/ 22 h 2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8" h="22">
                      <a:moveTo>
                        <a:pt x="0" y="8"/>
                      </a:moveTo>
                      <a:lnTo>
                        <a:pt x="2" y="6"/>
                      </a:lnTo>
                      <a:lnTo>
                        <a:pt x="4" y="6"/>
                      </a:lnTo>
                      <a:lnTo>
                        <a:pt x="10" y="2"/>
                      </a:lnTo>
                      <a:lnTo>
                        <a:pt x="12" y="0"/>
                      </a:lnTo>
                      <a:lnTo>
                        <a:pt x="12" y="2"/>
                      </a:lnTo>
                      <a:lnTo>
                        <a:pt x="10" y="4"/>
                      </a:lnTo>
                      <a:lnTo>
                        <a:pt x="10" y="6"/>
                      </a:lnTo>
                      <a:lnTo>
                        <a:pt x="10" y="8"/>
                      </a:lnTo>
                      <a:lnTo>
                        <a:pt x="10" y="10"/>
                      </a:lnTo>
                      <a:lnTo>
                        <a:pt x="10" y="12"/>
                      </a:lnTo>
                      <a:lnTo>
                        <a:pt x="10" y="14"/>
                      </a:lnTo>
                      <a:lnTo>
                        <a:pt x="12" y="14"/>
                      </a:lnTo>
                      <a:lnTo>
                        <a:pt x="14" y="12"/>
                      </a:lnTo>
                      <a:lnTo>
                        <a:pt x="20" y="10"/>
                      </a:lnTo>
                      <a:lnTo>
                        <a:pt x="24" y="10"/>
                      </a:lnTo>
                      <a:lnTo>
                        <a:pt x="24" y="8"/>
                      </a:lnTo>
                      <a:lnTo>
                        <a:pt x="28" y="8"/>
                      </a:lnTo>
                      <a:lnTo>
                        <a:pt x="28" y="10"/>
                      </a:lnTo>
                      <a:lnTo>
                        <a:pt x="24" y="10"/>
                      </a:lnTo>
                      <a:lnTo>
                        <a:pt x="24" y="12"/>
                      </a:lnTo>
                      <a:lnTo>
                        <a:pt x="22" y="14"/>
                      </a:lnTo>
                      <a:lnTo>
                        <a:pt x="22" y="16"/>
                      </a:lnTo>
                      <a:lnTo>
                        <a:pt x="20" y="20"/>
                      </a:lnTo>
                      <a:lnTo>
                        <a:pt x="20" y="22"/>
                      </a:lnTo>
                      <a:lnTo>
                        <a:pt x="0" y="8"/>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sp>
              <p:nvSpPr>
                <p:cNvPr id="93719" name="Freeform 26"/>
                <p:cNvSpPr>
                  <a:spLocks/>
                </p:cNvSpPr>
                <p:nvPr/>
              </p:nvSpPr>
              <p:spPr bwMode="auto">
                <a:xfrm>
                  <a:off x="1668" y="1804"/>
                  <a:ext cx="28" cy="22"/>
                </a:xfrm>
                <a:custGeom>
                  <a:avLst/>
                  <a:gdLst>
                    <a:gd name="T0" fmla="*/ 0 w 28"/>
                    <a:gd name="T1" fmla="*/ 8 h 22"/>
                    <a:gd name="T2" fmla="*/ 2 w 28"/>
                    <a:gd name="T3" fmla="*/ 6 h 22"/>
                    <a:gd name="T4" fmla="*/ 4 w 28"/>
                    <a:gd name="T5" fmla="*/ 6 h 22"/>
                    <a:gd name="T6" fmla="*/ 10 w 28"/>
                    <a:gd name="T7" fmla="*/ 2 h 22"/>
                    <a:gd name="T8" fmla="*/ 12 w 28"/>
                    <a:gd name="T9" fmla="*/ 0 h 22"/>
                    <a:gd name="T10" fmla="*/ 12 w 28"/>
                    <a:gd name="T11" fmla="*/ 2 h 22"/>
                    <a:gd name="T12" fmla="*/ 10 w 28"/>
                    <a:gd name="T13" fmla="*/ 4 h 22"/>
                    <a:gd name="T14" fmla="*/ 10 w 28"/>
                    <a:gd name="T15" fmla="*/ 6 h 22"/>
                    <a:gd name="T16" fmla="*/ 10 w 28"/>
                    <a:gd name="T17" fmla="*/ 8 h 22"/>
                    <a:gd name="T18" fmla="*/ 10 w 28"/>
                    <a:gd name="T19" fmla="*/ 10 h 22"/>
                    <a:gd name="T20" fmla="*/ 10 w 28"/>
                    <a:gd name="T21" fmla="*/ 12 h 22"/>
                    <a:gd name="T22" fmla="*/ 10 w 28"/>
                    <a:gd name="T23" fmla="*/ 14 h 22"/>
                    <a:gd name="T24" fmla="*/ 12 w 28"/>
                    <a:gd name="T25" fmla="*/ 14 h 22"/>
                    <a:gd name="T26" fmla="*/ 14 w 28"/>
                    <a:gd name="T27" fmla="*/ 12 h 22"/>
                    <a:gd name="T28" fmla="*/ 20 w 28"/>
                    <a:gd name="T29" fmla="*/ 10 h 22"/>
                    <a:gd name="T30" fmla="*/ 24 w 28"/>
                    <a:gd name="T31" fmla="*/ 10 h 22"/>
                    <a:gd name="T32" fmla="*/ 24 w 28"/>
                    <a:gd name="T33" fmla="*/ 8 h 22"/>
                    <a:gd name="T34" fmla="*/ 28 w 28"/>
                    <a:gd name="T35" fmla="*/ 8 h 22"/>
                    <a:gd name="T36" fmla="*/ 28 w 28"/>
                    <a:gd name="T37" fmla="*/ 10 h 22"/>
                    <a:gd name="T38" fmla="*/ 24 w 28"/>
                    <a:gd name="T39" fmla="*/ 10 h 22"/>
                    <a:gd name="T40" fmla="*/ 24 w 28"/>
                    <a:gd name="T41" fmla="*/ 12 h 22"/>
                    <a:gd name="T42" fmla="*/ 22 w 28"/>
                    <a:gd name="T43" fmla="*/ 14 h 22"/>
                    <a:gd name="T44" fmla="*/ 22 w 28"/>
                    <a:gd name="T45" fmla="*/ 16 h 22"/>
                    <a:gd name="T46" fmla="*/ 20 w 28"/>
                    <a:gd name="T47" fmla="*/ 20 h 22"/>
                    <a:gd name="T48" fmla="*/ 20 w 28"/>
                    <a:gd name="T49" fmla="*/ 22 h 2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22"/>
                    <a:gd name="T77" fmla="*/ 28 w 28"/>
                    <a:gd name="T78" fmla="*/ 22 h 2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22">
                      <a:moveTo>
                        <a:pt x="0" y="8"/>
                      </a:moveTo>
                      <a:lnTo>
                        <a:pt x="2" y="6"/>
                      </a:lnTo>
                      <a:lnTo>
                        <a:pt x="4" y="6"/>
                      </a:lnTo>
                      <a:lnTo>
                        <a:pt x="10" y="2"/>
                      </a:lnTo>
                      <a:lnTo>
                        <a:pt x="12" y="0"/>
                      </a:lnTo>
                      <a:lnTo>
                        <a:pt x="12" y="2"/>
                      </a:lnTo>
                      <a:lnTo>
                        <a:pt x="10" y="4"/>
                      </a:lnTo>
                      <a:lnTo>
                        <a:pt x="10" y="6"/>
                      </a:lnTo>
                      <a:lnTo>
                        <a:pt x="10" y="8"/>
                      </a:lnTo>
                      <a:lnTo>
                        <a:pt x="10" y="10"/>
                      </a:lnTo>
                      <a:lnTo>
                        <a:pt x="10" y="12"/>
                      </a:lnTo>
                      <a:lnTo>
                        <a:pt x="10" y="14"/>
                      </a:lnTo>
                      <a:lnTo>
                        <a:pt x="12" y="14"/>
                      </a:lnTo>
                      <a:lnTo>
                        <a:pt x="14" y="12"/>
                      </a:lnTo>
                      <a:lnTo>
                        <a:pt x="20" y="10"/>
                      </a:lnTo>
                      <a:lnTo>
                        <a:pt x="24" y="10"/>
                      </a:lnTo>
                      <a:lnTo>
                        <a:pt x="24" y="8"/>
                      </a:lnTo>
                      <a:lnTo>
                        <a:pt x="28" y="8"/>
                      </a:lnTo>
                      <a:lnTo>
                        <a:pt x="28" y="10"/>
                      </a:lnTo>
                      <a:lnTo>
                        <a:pt x="24" y="10"/>
                      </a:lnTo>
                      <a:lnTo>
                        <a:pt x="24" y="12"/>
                      </a:lnTo>
                      <a:lnTo>
                        <a:pt x="22" y="14"/>
                      </a:lnTo>
                      <a:lnTo>
                        <a:pt x="22" y="16"/>
                      </a:lnTo>
                      <a:lnTo>
                        <a:pt x="20" y="20"/>
                      </a:lnTo>
                      <a:lnTo>
                        <a:pt x="20" y="22"/>
                      </a:lnTo>
                    </a:path>
                  </a:pathLst>
                </a:custGeom>
                <a:noFill/>
                <a:ln w="285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zh-TW" altLang="en-US"/>
                </a:p>
              </p:txBody>
            </p:sp>
          </p:grpSp>
          <p:grpSp>
            <p:nvGrpSpPr>
              <p:cNvPr id="93702" name="Group 27"/>
              <p:cNvGrpSpPr>
                <a:grpSpLocks/>
              </p:cNvGrpSpPr>
              <p:nvPr/>
            </p:nvGrpSpPr>
            <p:grpSpPr bwMode="auto">
              <a:xfrm rot="2551653">
                <a:off x="3263" y="678"/>
                <a:ext cx="120" cy="174"/>
                <a:chOff x="1658" y="1820"/>
                <a:chExt cx="72" cy="98"/>
              </a:xfrm>
            </p:grpSpPr>
            <p:sp>
              <p:nvSpPr>
                <p:cNvPr id="93714" name="Freeform 28"/>
                <p:cNvSpPr>
                  <a:spLocks/>
                </p:cNvSpPr>
                <p:nvPr/>
              </p:nvSpPr>
              <p:spPr bwMode="auto">
                <a:xfrm>
                  <a:off x="1658" y="1832"/>
                  <a:ext cx="64" cy="86"/>
                </a:xfrm>
                <a:custGeom>
                  <a:avLst/>
                  <a:gdLst>
                    <a:gd name="T0" fmla="*/ 58 w 64"/>
                    <a:gd name="T1" fmla="*/ 0 h 86"/>
                    <a:gd name="T2" fmla="*/ 64 w 64"/>
                    <a:gd name="T3" fmla="*/ 6 h 86"/>
                    <a:gd name="T4" fmla="*/ 64 w 64"/>
                    <a:gd name="T5" fmla="*/ 14 h 86"/>
                    <a:gd name="T6" fmla="*/ 64 w 64"/>
                    <a:gd name="T7" fmla="*/ 22 h 86"/>
                    <a:gd name="T8" fmla="*/ 60 w 64"/>
                    <a:gd name="T9" fmla="*/ 32 h 86"/>
                    <a:gd name="T10" fmla="*/ 36 w 64"/>
                    <a:gd name="T11" fmla="*/ 70 h 86"/>
                    <a:gd name="T12" fmla="*/ 30 w 64"/>
                    <a:gd name="T13" fmla="*/ 80 h 86"/>
                    <a:gd name="T14" fmla="*/ 22 w 64"/>
                    <a:gd name="T15" fmla="*/ 84 h 86"/>
                    <a:gd name="T16" fmla="*/ 14 w 64"/>
                    <a:gd name="T17" fmla="*/ 86 h 86"/>
                    <a:gd name="T18" fmla="*/ 8 w 64"/>
                    <a:gd name="T19" fmla="*/ 86 h 86"/>
                    <a:gd name="T20" fmla="*/ 2 w 64"/>
                    <a:gd name="T21" fmla="*/ 80 h 86"/>
                    <a:gd name="T22" fmla="*/ 0 w 64"/>
                    <a:gd name="T23" fmla="*/ 72 h 86"/>
                    <a:gd name="T24" fmla="*/ 2 w 64"/>
                    <a:gd name="T25" fmla="*/ 64 h 86"/>
                    <a:gd name="T26" fmla="*/ 6 w 64"/>
                    <a:gd name="T27" fmla="*/ 54 h 86"/>
                    <a:gd name="T28" fmla="*/ 28 w 64"/>
                    <a:gd name="T29" fmla="*/ 16 h 86"/>
                    <a:gd name="T30" fmla="*/ 36 w 64"/>
                    <a:gd name="T31" fmla="*/ 8 h 86"/>
                    <a:gd name="T32" fmla="*/ 44 w 64"/>
                    <a:gd name="T33" fmla="*/ 2 h 86"/>
                    <a:gd name="T34" fmla="*/ 50 w 64"/>
                    <a:gd name="T35" fmla="*/ 0 h 86"/>
                    <a:gd name="T36" fmla="*/ 58 w 64"/>
                    <a:gd name="T37" fmla="*/ 0 h 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4"/>
                    <a:gd name="T58" fmla="*/ 0 h 86"/>
                    <a:gd name="T59" fmla="*/ 64 w 64"/>
                    <a:gd name="T60" fmla="*/ 86 h 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4" h="86">
                      <a:moveTo>
                        <a:pt x="58" y="0"/>
                      </a:moveTo>
                      <a:lnTo>
                        <a:pt x="64" y="6"/>
                      </a:lnTo>
                      <a:lnTo>
                        <a:pt x="64" y="14"/>
                      </a:lnTo>
                      <a:lnTo>
                        <a:pt x="64" y="22"/>
                      </a:lnTo>
                      <a:lnTo>
                        <a:pt x="60" y="32"/>
                      </a:lnTo>
                      <a:lnTo>
                        <a:pt x="36" y="70"/>
                      </a:lnTo>
                      <a:lnTo>
                        <a:pt x="30" y="80"/>
                      </a:lnTo>
                      <a:lnTo>
                        <a:pt x="22" y="84"/>
                      </a:lnTo>
                      <a:lnTo>
                        <a:pt x="14" y="86"/>
                      </a:lnTo>
                      <a:lnTo>
                        <a:pt x="8" y="86"/>
                      </a:lnTo>
                      <a:lnTo>
                        <a:pt x="2" y="80"/>
                      </a:lnTo>
                      <a:lnTo>
                        <a:pt x="0" y="72"/>
                      </a:lnTo>
                      <a:lnTo>
                        <a:pt x="2" y="64"/>
                      </a:lnTo>
                      <a:lnTo>
                        <a:pt x="6" y="54"/>
                      </a:lnTo>
                      <a:lnTo>
                        <a:pt x="28" y="16"/>
                      </a:lnTo>
                      <a:lnTo>
                        <a:pt x="36" y="8"/>
                      </a:lnTo>
                      <a:lnTo>
                        <a:pt x="44" y="2"/>
                      </a:lnTo>
                      <a:lnTo>
                        <a:pt x="50" y="0"/>
                      </a:lnTo>
                      <a:lnTo>
                        <a:pt x="58" y="0"/>
                      </a:lnTo>
                      <a:close/>
                    </a:path>
                  </a:pathLst>
                </a:custGeom>
                <a:solidFill>
                  <a:srgbClr val="FF0000"/>
                </a:solidFill>
                <a:ln w="28575">
                  <a:solidFill>
                    <a:srgbClr val="000000"/>
                  </a:solidFill>
                  <a:round/>
                  <a:headEnd/>
                  <a:tailEnd/>
                </a:ln>
              </p:spPr>
              <p:txBody>
                <a:bodyPr/>
                <a:lstStyle/>
                <a:p>
                  <a:endParaRPr lang="zh-TW" altLang="en-US"/>
                </a:p>
              </p:txBody>
            </p:sp>
            <p:sp>
              <p:nvSpPr>
                <p:cNvPr id="93715" name="Freeform 29"/>
                <p:cNvSpPr>
                  <a:spLocks/>
                </p:cNvSpPr>
                <p:nvPr/>
              </p:nvSpPr>
              <p:spPr bwMode="auto">
                <a:xfrm>
                  <a:off x="1704" y="1820"/>
                  <a:ext cx="26" cy="24"/>
                </a:xfrm>
                <a:custGeom>
                  <a:avLst/>
                  <a:gdLst>
                    <a:gd name="T0" fmla="*/ 0 w 26"/>
                    <a:gd name="T1" fmla="*/ 8 h 24"/>
                    <a:gd name="T2" fmla="*/ 2 w 26"/>
                    <a:gd name="T3" fmla="*/ 6 h 24"/>
                    <a:gd name="T4" fmla="*/ 4 w 26"/>
                    <a:gd name="T5" fmla="*/ 6 h 24"/>
                    <a:gd name="T6" fmla="*/ 8 w 26"/>
                    <a:gd name="T7" fmla="*/ 2 h 24"/>
                    <a:gd name="T8" fmla="*/ 10 w 26"/>
                    <a:gd name="T9" fmla="*/ 0 h 24"/>
                    <a:gd name="T10" fmla="*/ 10 w 26"/>
                    <a:gd name="T11" fmla="*/ 2 h 24"/>
                    <a:gd name="T12" fmla="*/ 8 w 26"/>
                    <a:gd name="T13" fmla="*/ 4 h 24"/>
                    <a:gd name="T14" fmla="*/ 8 w 26"/>
                    <a:gd name="T15" fmla="*/ 6 h 24"/>
                    <a:gd name="T16" fmla="*/ 8 w 26"/>
                    <a:gd name="T17" fmla="*/ 8 h 24"/>
                    <a:gd name="T18" fmla="*/ 8 w 26"/>
                    <a:gd name="T19" fmla="*/ 10 h 24"/>
                    <a:gd name="T20" fmla="*/ 8 w 26"/>
                    <a:gd name="T21" fmla="*/ 12 h 24"/>
                    <a:gd name="T22" fmla="*/ 8 w 26"/>
                    <a:gd name="T23" fmla="*/ 14 h 24"/>
                    <a:gd name="T24" fmla="*/ 10 w 26"/>
                    <a:gd name="T25" fmla="*/ 14 h 24"/>
                    <a:gd name="T26" fmla="*/ 14 w 26"/>
                    <a:gd name="T27" fmla="*/ 12 h 24"/>
                    <a:gd name="T28" fmla="*/ 20 w 26"/>
                    <a:gd name="T29" fmla="*/ 10 h 24"/>
                    <a:gd name="T30" fmla="*/ 24 w 26"/>
                    <a:gd name="T31" fmla="*/ 10 h 24"/>
                    <a:gd name="T32" fmla="*/ 24 w 26"/>
                    <a:gd name="T33" fmla="*/ 8 h 24"/>
                    <a:gd name="T34" fmla="*/ 26 w 26"/>
                    <a:gd name="T35" fmla="*/ 8 h 24"/>
                    <a:gd name="T36" fmla="*/ 26 w 26"/>
                    <a:gd name="T37" fmla="*/ 10 h 24"/>
                    <a:gd name="T38" fmla="*/ 24 w 26"/>
                    <a:gd name="T39" fmla="*/ 10 h 24"/>
                    <a:gd name="T40" fmla="*/ 24 w 26"/>
                    <a:gd name="T41" fmla="*/ 12 h 24"/>
                    <a:gd name="T42" fmla="*/ 22 w 26"/>
                    <a:gd name="T43" fmla="*/ 14 h 24"/>
                    <a:gd name="T44" fmla="*/ 22 w 26"/>
                    <a:gd name="T45" fmla="*/ 16 h 24"/>
                    <a:gd name="T46" fmla="*/ 20 w 26"/>
                    <a:gd name="T47" fmla="*/ 22 h 24"/>
                    <a:gd name="T48" fmla="*/ 20 w 26"/>
                    <a:gd name="T49" fmla="*/ 24 h 24"/>
                    <a:gd name="T50" fmla="*/ 0 w 26"/>
                    <a:gd name="T51" fmla="*/ 8 h 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6"/>
                    <a:gd name="T79" fmla="*/ 0 h 24"/>
                    <a:gd name="T80" fmla="*/ 26 w 26"/>
                    <a:gd name="T81" fmla="*/ 24 h 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6" h="24">
                      <a:moveTo>
                        <a:pt x="0" y="8"/>
                      </a:moveTo>
                      <a:lnTo>
                        <a:pt x="2" y="6"/>
                      </a:lnTo>
                      <a:lnTo>
                        <a:pt x="4" y="6"/>
                      </a:lnTo>
                      <a:lnTo>
                        <a:pt x="8" y="2"/>
                      </a:lnTo>
                      <a:lnTo>
                        <a:pt x="10" y="0"/>
                      </a:lnTo>
                      <a:lnTo>
                        <a:pt x="10" y="2"/>
                      </a:lnTo>
                      <a:lnTo>
                        <a:pt x="8" y="4"/>
                      </a:lnTo>
                      <a:lnTo>
                        <a:pt x="8" y="6"/>
                      </a:lnTo>
                      <a:lnTo>
                        <a:pt x="8" y="8"/>
                      </a:lnTo>
                      <a:lnTo>
                        <a:pt x="8" y="10"/>
                      </a:lnTo>
                      <a:lnTo>
                        <a:pt x="8" y="12"/>
                      </a:lnTo>
                      <a:lnTo>
                        <a:pt x="8" y="14"/>
                      </a:lnTo>
                      <a:lnTo>
                        <a:pt x="10" y="14"/>
                      </a:lnTo>
                      <a:lnTo>
                        <a:pt x="14" y="12"/>
                      </a:lnTo>
                      <a:lnTo>
                        <a:pt x="20" y="10"/>
                      </a:lnTo>
                      <a:lnTo>
                        <a:pt x="24" y="10"/>
                      </a:lnTo>
                      <a:lnTo>
                        <a:pt x="24" y="8"/>
                      </a:lnTo>
                      <a:lnTo>
                        <a:pt x="26" y="8"/>
                      </a:lnTo>
                      <a:lnTo>
                        <a:pt x="26" y="10"/>
                      </a:lnTo>
                      <a:lnTo>
                        <a:pt x="24" y="10"/>
                      </a:lnTo>
                      <a:lnTo>
                        <a:pt x="24" y="12"/>
                      </a:lnTo>
                      <a:lnTo>
                        <a:pt x="22" y="14"/>
                      </a:lnTo>
                      <a:lnTo>
                        <a:pt x="22" y="16"/>
                      </a:lnTo>
                      <a:lnTo>
                        <a:pt x="20" y="22"/>
                      </a:lnTo>
                      <a:lnTo>
                        <a:pt x="20" y="24"/>
                      </a:lnTo>
                      <a:lnTo>
                        <a:pt x="0" y="8"/>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sp>
              <p:nvSpPr>
                <p:cNvPr id="93716" name="Freeform 30"/>
                <p:cNvSpPr>
                  <a:spLocks/>
                </p:cNvSpPr>
                <p:nvPr/>
              </p:nvSpPr>
              <p:spPr bwMode="auto">
                <a:xfrm>
                  <a:off x="1704" y="1820"/>
                  <a:ext cx="26" cy="24"/>
                </a:xfrm>
                <a:custGeom>
                  <a:avLst/>
                  <a:gdLst>
                    <a:gd name="T0" fmla="*/ 0 w 26"/>
                    <a:gd name="T1" fmla="*/ 8 h 24"/>
                    <a:gd name="T2" fmla="*/ 2 w 26"/>
                    <a:gd name="T3" fmla="*/ 6 h 24"/>
                    <a:gd name="T4" fmla="*/ 4 w 26"/>
                    <a:gd name="T5" fmla="*/ 6 h 24"/>
                    <a:gd name="T6" fmla="*/ 8 w 26"/>
                    <a:gd name="T7" fmla="*/ 2 h 24"/>
                    <a:gd name="T8" fmla="*/ 10 w 26"/>
                    <a:gd name="T9" fmla="*/ 0 h 24"/>
                    <a:gd name="T10" fmla="*/ 10 w 26"/>
                    <a:gd name="T11" fmla="*/ 2 h 24"/>
                    <a:gd name="T12" fmla="*/ 8 w 26"/>
                    <a:gd name="T13" fmla="*/ 4 h 24"/>
                    <a:gd name="T14" fmla="*/ 8 w 26"/>
                    <a:gd name="T15" fmla="*/ 6 h 24"/>
                    <a:gd name="T16" fmla="*/ 8 w 26"/>
                    <a:gd name="T17" fmla="*/ 8 h 24"/>
                    <a:gd name="T18" fmla="*/ 8 w 26"/>
                    <a:gd name="T19" fmla="*/ 10 h 24"/>
                    <a:gd name="T20" fmla="*/ 8 w 26"/>
                    <a:gd name="T21" fmla="*/ 12 h 24"/>
                    <a:gd name="T22" fmla="*/ 8 w 26"/>
                    <a:gd name="T23" fmla="*/ 14 h 24"/>
                    <a:gd name="T24" fmla="*/ 10 w 26"/>
                    <a:gd name="T25" fmla="*/ 14 h 24"/>
                    <a:gd name="T26" fmla="*/ 14 w 26"/>
                    <a:gd name="T27" fmla="*/ 12 h 24"/>
                    <a:gd name="T28" fmla="*/ 20 w 26"/>
                    <a:gd name="T29" fmla="*/ 10 h 24"/>
                    <a:gd name="T30" fmla="*/ 24 w 26"/>
                    <a:gd name="T31" fmla="*/ 10 h 24"/>
                    <a:gd name="T32" fmla="*/ 24 w 26"/>
                    <a:gd name="T33" fmla="*/ 8 h 24"/>
                    <a:gd name="T34" fmla="*/ 26 w 26"/>
                    <a:gd name="T35" fmla="*/ 8 h 24"/>
                    <a:gd name="T36" fmla="*/ 26 w 26"/>
                    <a:gd name="T37" fmla="*/ 10 h 24"/>
                    <a:gd name="T38" fmla="*/ 24 w 26"/>
                    <a:gd name="T39" fmla="*/ 10 h 24"/>
                    <a:gd name="T40" fmla="*/ 24 w 26"/>
                    <a:gd name="T41" fmla="*/ 12 h 24"/>
                    <a:gd name="T42" fmla="*/ 22 w 26"/>
                    <a:gd name="T43" fmla="*/ 14 h 24"/>
                    <a:gd name="T44" fmla="*/ 22 w 26"/>
                    <a:gd name="T45" fmla="*/ 16 h 24"/>
                    <a:gd name="T46" fmla="*/ 20 w 26"/>
                    <a:gd name="T47" fmla="*/ 22 h 24"/>
                    <a:gd name="T48" fmla="*/ 20 w 26"/>
                    <a:gd name="T49" fmla="*/ 24 h 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4"/>
                    <a:gd name="T77" fmla="*/ 26 w 26"/>
                    <a:gd name="T78" fmla="*/ 24 h 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4">
                      <a:moveTo>
                        <a:pt x="0" y="8"/>
                      </a:moveTo>
                      <a:lnTo>
                        <a:pt x="2" y="6"/>
                      </a:lnTo>
                      <a:lnTo>
                        <a:pt x="4" y="6"/>
                      </a:lnTo>
                      <a:lnTo>
                        <a:pt x="8" y="2"/>
                      </a:lnTo>
                      <a:lnTo>
                        <a:pt x="10" y="0"/>
                      </a:lnTo>
                      <a:lnTo>
                        <a:pt x="10" y="2"/>
                      </a:lnTo>
                      <a:lnTo>
                        <a:pt x="8" y="4"/>
                      </a:lnTo>
                      <a:lnTo>
                        <a:pt x="8" y="6"/>
                      </a:lnTo>
                      <a:lnTo>
                        <a:pt x="8" y="8"/>
                      </a:lnTo>
                      <a:lnTo>
                        <a:pt x="8" y="10"/>
                      </a:lnTo>
                      <a:lnTo>
                        <a:pt x="8" y="12"/>
                      </a:lnTo>
                      <a:lnTo>
                        <a:pt x="8" y="14"/>
                      </a:lnTo>
                      <a:lnTo>
                        <a:pt x="10" y="14"/>
                      </a:lnTo>
                      <a:lnTo>
                        <a:pt x="14" y="12"/>
                      </a:lnTo>
                      <a:lnTo>
                        <a:pt x="20" y="10"/>
                      </a:lnTo>
                      <a:lnTo>
                        <a:pt x="24" y="10"/>
                      </a:lnTo>
                      <a:lnTo>
                        <a:pt x="24" y="8"/>
                      </a:lnTo>
                      <a:lnTo>
                        <a:pt x="26" y="8"/>
                      </a:lnTo>
                      <a:lnTo>
                        <a:pt x="26" y="10"/>
                      </a:lnTo>
                      <a:lnTo>
                        <a:pt x="24" y="10"/>
                      </a:lnTo>
                      <a:lnTo>
                        <a:pt x="24" y="12"/>
                      </a:lnTo>
                      <a:lnTo>
                        <a:pt x="22" y="14"/>
                      </a:lnTo>
                      <a:lnTo>
                        <a:pt x="22" y="16"/>
                      </a:lnTo>
                      <a:lnTo>
                        <a:pt x="20" y="22"/>
                      </a:lnTo>
                      <a:lnTo>
                        <a:pt x="20" y="24"/>
                      </a:lnTo>
                    </a:path>
                  </a:pathLst>
                </a:custGeom>
                <a:noFill/>
                <a:ln w="285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zh-TW" altLang="en-US"/>
                </a:p>
              </p:txBody>
            </p:sp>
          </p:grpSp>
          <p:sp>
            <p:nvSpPr>
              <p:cNvPr id="93703" name="Freeform 31"/>
              <p:cNvSpPr>
                <a:spLocks/>
              </p:cNvSpPr>
              <p:nvPr/>
            </p:nvSpPr>
            <p:spPr bwMode="auto">
              <a:xfrm rot="2551653">
                <a:off x="2932" y="422"/>
                <a:ext cx="164" cy="310"/>
              </a:xfrm>
              <a:custGeom>
                <a:avLst/>
                <a:gdLst>
                  <a:gd name="T0" fmla="*/ 2147483647 w 98"/>
                  <a:gd name="T1" fmla="*/ 2147483647 h 174"/>
                  <a:gd name="T2" fmla="*/ 2147483647 w 98"/>
                  <a:gd name="T3" fmla="*/ 0 h 174"/>
                  <a:gd name="T4" fmla="*/ 2147483647 w 98"/>
                  <a:gd name="T5" fmla="*/ 2147483647 h 174"/>
                  <a:gd name="T6" fmla="*/ 2147483647 w 98"/>
                  <a:gd name="T7" fmla="*/ 2147483647 h 174"/>
                  <a:gd name="T8" fmla="*/ 2147483647 w 98"/>
                  <a:gd name="T9" fmla="*/ 2147483647 h 174"/>
                  <a:gd name="T10" fmla="*/ 2147483647 w 98"/>
                  <a:gd name="T11" fmla="*/ 2147483647 h 174"/>
                  <a:gd name="T12" fmla="*/ 2147483647 w 98"/>
                  <a:gd name="T13" fmla="*/ 2147483647 h 174"/>
                  <a:gd name="T14" fmla="*/ 2147483647 w 98"/>
                  <a:gd name="T15" fmla="*/ 2147483647 h 174"/>
                  <a:gd name="T16" fmla="*/ 2147483647 w 98"/>
                  <a:gd name="T17" fmla="*/ 2147483647 h 174"/>
                  <a:gd name="T18" fmla="*/ 2147483647 w 98"/>
                  <a:gd name="T19" fmla="*/ 2147483647 h 174"/>
                  <a:gd name="T20" fmla="*/ 2147483647 w 98"/>
                  <a:gd name="T21" fmla="*/ 2147483647 h 174"/>
                  <a:gd name="T22" fmla="*/ 2147483647 w 98"/>
                  <a:gd name="T23" fmla="*/ 2147483647 h 174"/>
                  <a:gd name="T24" fmla="*/ 2147483647 w 98"/>
                  <a:gd name="T25" fmla="*/ 2147483647 h 174"/>
                  <a:gd name="T26" fmla="*/ 2147483647 w 98"/>
                  <a:gd name="T27" fmla="*/ 2147483647 h 174"/>
                  <a:gd name="T28" fmla="*/ 2147483647 w 98"/>
                  <a:gd name="T29" fmla="*/ 2147483647 h 174"/>
                  <a:gd name="T30" fmla="*/ 2147483647 w 98"/>
                  <a:gd name="T31" fmla="*/ 2147483647 h 174"/>
                  <a:gd name="T32" fmla="*/ 0 w 98"/>
                  <a:gd name="T33" fmla="*/ 2147483647 h 174"/>
                  <a:gd name="T34" fmla="*/ 2147483647 w 98"/>
                  <a:gd name="T35" fmla="*/ 2147483647 h 174"/>
                  <a:gd name="T36" fmla="*/ 2147483647 w 98"/>
                  <a:gd name="T37" fmla="*/ 2147483647 h 1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8"/>
                  <a:gd name="T58" fmla="*/ 0 h 174"/>
                  <a:gd name="T59" fmla="*/ 98 w 98"/>
                  <a:gd name="T60" fmla="*/ 174 h 1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8" h="174">
                    <a:moveTo>
                      <a:pt x="6" y="2"/>
                    </a:moveTo>
                    <a:lnTo>
                      <a:pt x="12" y="0"/>
                    </a:lnTo>
                    <a:lnTo>
                      <a:pt x="20" y="4"/>
                    </a:lnTo>
                    <a:lnTo>
                      <a:pt x="26" y="8"/>
                    </a:lnTo>
                    <a:lnTo>
                      <a:pt x="32" y="18"/>
                    </a:lnTo>
                    <a:lnTo>
                      <a:pt x="94" y="140"/>
                    </a:lnTo>
                    <a:lnTo>
                      <a:pt x="98" y="150"/>
                    </a:lnTo>
                    <a:lnTo>
                      <a:pt x="98" y="158"/>
                    </a:lnTo>
                    <a:lnTo>
                      <a:pt x="96" y="166"/>
                    </a:lnTo>
                    <a:lnTo>
                      <a:pt x="92" y="172"/>
                    </a:lnTo>
                    <a:lnTo>
                      <a:pt x="86" y="174"/>
                    </a:lnTo>
                    <a:lnTo>
                      <a:pt x="80" y="170"/>
                    </a:lnTo>
                    <a:lnTo>
                      <a:pt x="74" y="166"/>
                    </a:lnTo>
                    <a:lnTo>
                      <a:pt x="68" y="156"/>
                    </a:lnTo>
                    <a:lnTo>
                      <a:pt x="6" y="34"/>
                    </a:lnTo>
                    <a:lnTo>
                      <a:pt x="2" y="24"/>
                    </a:lnTo>
                    <a:lnTo>
                      <a:pt x="0" y="16"/>
                    </a:lnTo>
                    <a:lnTo>
                      <a:pt x="2" y="8"/>
                    </a:lnTo>
                    <a:lnTo>
                      <a:pt x="6" y="2"/>
                    </a:lnTo>
                    <a:close/>
                  </a:path>
                </a:pathLst>
              </a:custGeom>
              <a:solidFill>
                <a:srgbClr val="FFFF99"/>
              </a:solidFill>
              <a:ln w="28575">
                <a:solidFill>
                  <a:srgbClr val="000000"/>
                </a:solidFill>
                <a:round/>
                <a:headEnd/>
                <a:tailEnd/>
              </a:ln>
            </p:spPr>
            <p:txBody>
              <a:bodyPr/>
              <a:lstStyle/>
              <a:p>
                <a:endParaRPr lang="zh-TW" altLang="en-US"/>
              </a:p>
            </p:txBody>
          </p:sp>
          <p:grpSp>
            <p:nvGrpSpPr>
              <p:cNvPr id="93704" name="Group 32"/>
              <p:cNvGrpSpPr>
                <a:grpSpLocks/>
              </p:cNvGrpSpPr>
              <p:nvPr/>
            </p:nvGrpSpPr>
            <p:grpSpPr bwMode="auto">
              <a:xfrm rot="2551653">
                <a:off x="2986" y="425"/>
                <a:ext cx="97" cy="182"/>
                <a:chOff x="1436" y="1824"/>
                <a:chExt cx="58" cy="102"/>
              </a:xfrm>
            </p:grpSpPr>
            <p:sp>
              <p:nvSpPr>
                <p:cNvPr id="93711" name="Freeform 33"/>
                <p:cNvSpPr>
                  <a:spLocks/>
                </p:cNvSpPr>
                <p:nvPr/>
              </p:nvSpPr>
              <p:spPr bwMode="auto">
                <a:xfrm>
                  <a:off x="1440" y="1838"/>
                  <a:ext cx="54" cy="88"/>
                </a:xfrm>
                <a:custGeom>
                  <a:avLst/>
                  <a:gdLst>
                    <a:gd name="T0" fmla="*/ 6 w 54"/>
                    <a:gd name="T1" fmla="*/ 2 h 88"/>
                    <a:gd name="T2" fmla="*/ 12 w 54"/>
                    <a:gd name="T3" fmla="*/ 0 h 88"/>
                    <a:gd name="T4" fmla="*/ 18 w 54"/>
                    <a:gd name="T5" fmla="*/ 2 h 88"/>
                    <a:gd name="T6" fmla="*/ 26 w 54"/>
                    <a:gd name="T7" fmla="*/ 8 h 88"/>
                    <a:gd name="T8" fmla="*/ 30 w 54"/>
                    <a:gd name="T9" fmla="*/ 16 h 88"/>
                    <a:gd name="T10" fmla="*/ 50 w 54"/>
                    <a:gd name="T11" fmla="*/ 54 h 88"/>
                    <a:gd name="T12" fmla="*/ 54 w 54"/>
                    <a:gd name="T13" fmla="*/ 64 h 88"/>
                    <a:gd name="T14" fmla="*/ 54 w 54"/>
                    <a:gd name="T15" fmla="*/ 72 h 88"/>
                    <a:gd name="T16" fmla="*/ 52 w 54"/>
                    <a:gd name="T17" fmla="*/ 80 h 88"/>
                    <a:gd name="T18" fmla="*/ 48 w 54"/>
                    <a:gd name="T19" fmla="*/ 86 h 88"/>
                    <a:gd name="T20" fmla="*/ 42 w 54"/>
                    <a:gd name="T21" fmla="*/ 88 h 88"/>
                    <a:gd name="T22" fmla="*/ 36 w 54"/>
                    <a:gd name="T23" fmla="*/ 84 h 88"/>
                    <a:gd name="T24" fmla="*/ 30 w 54"/>
                    <a:gd name="T25" fmla="*/ 80 h 88"/>
                    <a:gd name="T26" fmla="*/ 24 w 54"/>
                    <a:gd name="T27" fmla="*/ 72 h 88"/>
                    <a:gd name="T28" fmla="*/ 4 w 54"/>
                    <a:gd name="T29" fmla="*/ 32 h 88"/>
                    <a:gd name="T30" fmla="*/ 0 w 54"/>
                    <a:gd name="T31" fmla="*/ 24 h 88"/>
                    <a:gd name="T32" fmla="*/ 0 w 54"/>
                    <a:gd name="T33" fmla="*/ 14 h 88"/>
                    <a:gd name="T34" fmla="*/ 2 w 54"/>
                    <a:gd name="T35" fmla="*/ 6 h 88"/>
                    <a:gd name="T36" fmla="*/ 6 w 54"/>
                    <a:gd name="T37" fmla="*/ 2 h 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
                    <a:gd name="T58" fmla="*/ 0 h 88"/>
                    <a:gd name="T59" fmla="*/ 54 w 54"/>
                    <a:gd name="T60" fmla="*/ 88 h 8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 h="88">
                      <a:moveTo>
                        <a:pt x="6" y="2"/>
                      </a:moveTo>
                      <a:lnTo>
                        <a:pt x="12" y="0"/>
                      </a:lnTo>
                      <a:lnTo>
                        <a:pt x="18" y="2"/>
                      </a:lnTo>
                      <a:lnTo>
                        <a:pt x="26" y="8"/>
                      </a:lnTo>
                      <a:lnTo>
                        <a:pt x="30" y="16"/>
                      </a:lnTo>
                      <a:lnTo>
                        <a:pt x="50" y="54"/>
                      </a:lnTo>
                      <a:lnTo>
                        <a:pt x="54" y="64"/>
                      </a:lnTo>
                      <a:lnTo>
                        <a:pt x="54" y="72"/>
                      </a:lnTo>
                      <a:lnTo>
                        <a:pt x="52" y="80"/>
                      </a:lnTo>
                      <a:lnTo>
                        <a:pt x="48" y="86"/>
                      </a:lnTo>
                      <a:lnTo>
                        <a:pt x="42" y="88"/>
                      </a:lnTo>
                      <a:lnTo>
                        <a:pt x="36" y="84"/>
                      </a:lnTo>
                      <a:lnTo>
                        <a:pt x="30" y="80"/>
                      </a:lnTo>
                      <a:lnTo>
                        <a:pt x="24" y="72"/>
                      </a:lnTo>
                      <a:lnTo>
                        <a:pt x="4" y="32"/>
                      </a:lnTo>
                      <a:lnTo>
                        <a:pt x="0" y="24"/>
                      </a:lnTo>
                      <a:lnTo>
                        <a:pt x="0" y="14"/>
                      </a:lnTo>
                      <a:lnTo>
                        <a:pt x="2" y="6"/>
                      </a:lnTo>
                      <a:lnTo>
                        <a:pt x="6" y="2"/>
                      </a:lnTo>
                      <a:close/>
                    </a:path>
                  </a:pathLst>
                </a:custGeom>
                <a:solidFill>
                  <a:srgbClr val="FF0000"/>
                </a:solidFill>
                <a:ln w="28575">
                  <a:solidFill>
                    <a:srgbClr val="000000"/>
                  </a:solidFill>
                  <a:round/>
                  <a:headEnd/>
                  <a:tailEnd/>
                </a:ln>
              </p:spPr>
              <p:txBody>
                <a:bodyPr/>
                <a:lstStyle/>
                <a:p>
                  <a:endParaRPr lang="zh-TW" altLang="en-US"/>
                </a:p>
              </p:txBody>
            </p:sp>
            <p:sp>
              <p:nvSpPr>
                <p:cNvPr id="93712" name="Freeform 34"/>
                <p:cNvSpPr>
                  <a:spLocks/>
                </p:cNvSpPr>
                <p:nvPr/>
              </p:nvSpPr>
              <p:spPr bwMode="auto">
                <a:xfrm>
                  <a:off x="1436" y="1824"/>
                  <a:ext cx="22" cy="24"/>
                </a:xfrm>
                <a:custGeom>
                  <a:avLst/>
                  <a:gdLst>
                    <a:gd name="T0" fmla="*/ 2 w 22"/>
                    <a:gd name="T1" fmla="*/ 24 h 24"/>
                    <a:gd name="T2" fmla="*/ 0 w 22"/>
                    <a:gd name="T3" fmla="*/ 20 h 24"/>
                    <a:gd name="T4" fmla="*/ 2 w 22"/>
                    <a:gd name="T5" fmla="*/ 18 h 24"/>
                    <a:gd name="T6" fmla="*/ 0 w 22"/>
                    <a:gd name="T7" fmla="*/ 12 h 24"/>
                    <a:gd name="T8" fmla="*/ 0 w 22"/>
                    <a:gd name="T9" fmla="*/ 10 h 24"/>
                    <a:gd name="T10" fmla="*/ 0 w 22"/>
                    <a:gd name="T11" fmla="*/ 10 h 24"/>
                    <a:gd name="T12" fmla="*/ 2 w 22"/>
                    <a:gd name="T13" fmla="*/ 14 h 24"/>
                    <a:gd name="T14" fmla="*/ 4 w 22"/>
                    <a:gd name="T15" fmla="*/ 14 h 24"/>
                    <a:gd name="T16" fmla="*/ 4 w 22"/>
                    <a:gd name="T17" fmla="*/ 16 h 24"/>
                    <a:gd name="T18" fmla="*/ 6 w 22"/>
                    <a:gd name="T19" fmla="*/ 16 h 24"/>
                    <a:gd name="T20" fmla="*/ 8 w 22"/>
                    <a:gd name="T21" fmla="*/ 18 h 24"/>
                    <a:gd name="T22" fmla="*/ 10 w 22"/>
                    <a:gd name="T23" fmla="*/ 20 h 24"/>
                    <a:gd name="T24" fmla="*/ 10 w 22"/>
                    <a:gd name="T25" fmla="*/ 18 h 24"/>
                    <a:gd name="T26" fmla="*/ 10 w 22"/>
                    <a:gd name="T27" fmla="*/ 14 h 24"/>
                    <a:gd name="T28" fmla="*/ 12 w 22"/>
                    <a:gd name="T29" fmla="*/ 8 h 24"/>
                    <a:gd name="T30" fmla="*/ 14 w 22"/>
                    <a:gd name="T31" fmla="*/ 4 h 24"/>
                    <a:gd name="T32" fmla="*/ 12 w 22"/>
                    <a:gd name="T33" fmla="*/ 2 h 24"/>
                    <a:gd name="T34" fmla="*/ 12 w 22"/>
                    <a:gd name="T35" fmla="*/ 0 h 24"/>
                    <a:gd name="T36" fmla="*/ 14 w 22"/>
                    <a:gd name="T37" fmla="*/ 2 h 24"/>
                    <a:gd name="T38" fmla="*/ 14 w 22"/>
                    <a:gd name="T39" fmla="*/ 4 h 24"/>
                    <a:gd name="T40" fmla="*/ 14 w 22"/>
                    <a:gd name="T41" fmla="*/ 4 h 24"/>
                    <a:gd name="T42" fmla="*/ 16 w 22"/>
                    <a:gd name="T43" fmla="*/ 8 h 24"/>
                    <a:gd name="T44" fmla="*/ 18 w 22"/>
                    <a:gd name="T45" fmla="*/ 8 h 24"/>
                    <a:gd name="T46" fmla="*/ 20 w 22"/>
                    <a:gd name="T47" fmla="*/ 12 h 24"/>
                    <a:gd name="T48" fmla="*/ 22 w 22"/>
                    <a:gd name="T49" fmla="*/ 14 h 24"/>
                    <a:gd name="T50" fmla="*/ 2 w 22"/>
                    <a:gd name="T51" fmla="*/ 24 h 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
                    <a:gd name="T79" fmla="*/ 0 h 24"/>
                    <a:gd name="T80" fmla="*/ 22 w 22"/>
                    <a:gd name="T81" fmla="*/ 24 h 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 h="24">
                      <a:moveTo>
                        <a:pt x="2" y="24"/>
                      </a:moveTo>
                      <a:lnTo>
                        <a:pt x="0" y="20"/>
                      </a:lnTo>
                      <a:lnTo>
                        <a:pt x="2" y="18"/>
                      </a:lnTo>
                      <a:lnTo>
                        <a:pt x="0" y="12"/>
                      </a:lnTo>
                      <a:lnTo>
                        <a:pt x="0" y="10"/>
                      </a:lnTo>
                      <a:lnTo>
                        <a:pt x="2" y="14"/>
                      </a:lnTo>
                      <a:lnTo>
                        <a:pt x="4" y="14"/>
                      </a:lnTo>
                      <a:lnTo>
                        <a:pt x="4" y="16"/>
                      </a:lnTo>
                      <a:lnTo>
                        <a:pt x="6" y="16"/>
                      </a:lnTo>
                      <a:lnTo>
                        <a:pt x="8" y="18"/>
                      </a:lnTo>
                      <a:lnTo>
                        <a:pt x="10" y="20"/>
                      </a:lnTo>
                      <a:lnTo>
                        <a:pt x="10" y="18"/>
                      </a:lnTo>
                      <a:lnTo>
                        <a:pt x="10" y="14"/>
                      </a:lnTo>
                      <a:lnTo>
                        <a:pt x="12" y="8"/>
                      </a:lnTo>
                      <a:lnTo>
                        <a:pt x="14" y="4"/>
                      </a:lnTo>
                      <a:lnTo>
                        <a:pt x="12" y="2"/>
                      </a:lnTo>
                      <a:lnTo>
                        <a:pt x="12" y="0"/>
                      </a:lnTo>
                      <a:lnTo>
                        <a:pt x="14" y="2"/>
                      </a:lnTo>
                      <a:lnTo>
                        <a:pt x="14" y="4"/>
                      </a:lnTo>
                      <a:lnTo>
                        <a:pt x="16" y="8"/>
                      </a:lnTo>
                      <a:lnTo>
                        <a:pt x="18" y="8"/>
                      </a:lnTo>
                      <a:lnTo>
                        <a:pt x="20" y="12"/>
                      </a:lnTo>
                      <a:lnTo>
                        <a:pt x="22" y="14"/>
                      </a:lnTo>
                      <a:lnTo>
                        <a:pt x="2" y="24"/>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sp>
              <p:nvSpPr>
                <p:cNvPr id="93713" name="Freeform 35"/>
                <p:cNvSpPr>
                  <a:spLocks/>
                </p:cNvSpPr>
                <p:nvPr/>
              </p:nvSpPr>
              <p:spPr bwMode="auto">
                <a:xfrm>
                  <a:off x="1436" y="1824"/>
                  <a:ext cx="22" cy="24"/>
                </a:xfrm>
                <a:custGeom>
                  <a:avLst/>
                  <a:gdLst>
                    <a:gd name="T0" fmla="*/ 2 w 22"/>
                    <a:gd name="T1" fmla="*/ 24 h 24"/>
                    <a:gd name="T2" fmla="*/ 0 w 22"/>
                    <a:gd name="T3" fmla="*/ 20 h 24"/>
                    <a:gd name="T4" fmla="*/ 2 w 22"/>
                    <a:gd name="T5" fmla="*/ 18 h 24"/>
                    <a:gd name="T6" fmla="*/ 0 w 22"/>
                    <a:gd name="T7" fmla="*/ 12 h 24"/>
                    <a:gd name="T8" fmla="*/ 0 w 22"/>
                    <a:gd name="T9" fmla="*/ 10 h 24"/>
                    <a:gd name="T10" fmla="*/ 0 w 22"/>
                    <a:gd name="T11" fmla="*/ 10 h 24"/>
                    <a:gd name="T12" fmla="*/ 2 w 22"/>
                    <a:gd name="T13" fmla="*/ 14 h 24"/>
                    <a:gd name="T14" fmla="*/ 4 w 22"/>
                    <a:gd name="T15" fmla="*/ 14 h 24"/>
                    <a:gd name="T16" fmla="*/ 4 w 22"/>
                    <a:gd name="T17" fmla="*/ 16 h 24"/>
                    <a:gd name="T18" fmla="*/ 6 w 22"/>
                    <a:gd name="T19" fmla="*/ 16 h 24"/>
                    <a:gd name="T20" fmla="*/ 8 w 22"/>
                    <a:gd name="T21" fmla="*/ 18 h 24"/>
                    <a:gd name="T22" fmla="*/ 10 w 22"/>
                    <a:gd name="T23" fmla="*/ 20 h 24"/>
                    <a:gd name="T24" fmla="*/ 10 w 22"/>
                    <a:gd name="T25" fmla="*/ 18 h 24"/>
                    <a:gd name="T26" fmla="*/ 10 w 22"/>
                    <a:gd name="T27" fmla="*/ 14 h 24"/>
                    <a:gd name="T28" fmla="*/ 12 w 22"/>
                    <a:gd name="T29" fmla="*/ 8 h 24"/>
                    <a:gd name="T30" fmla="*/ 14 w 22"/>
                    <a:gd name="T31" fmla="*/ 4 h 24"/>
                    <a:gd name="T32" fmla="*/ 12 w 22"/>
                    <a:gd name="T33" fmla="*/ 2 h 24"/>
                    <a:gd name="T34" fmla="*/ 12 w 22"/>
                    <a:gd name="T35" fmla="*/ 0 h 24"/>
                    <a:gd name="T36" fmla="*/ 14 w 22"/>
                    <a:gd name="T37" fmla="*/ 2 h 24"/>
                    <a:gd name="T38" fmla="*/ 14 w 22"/>
                    <a:gd name="T39" fmla="*/ 4 h 24"/>
                    <a:gd name="T40" fmla="*/ 14 w 22"/>
                    <a:gd name="T41" fmla="*/ 4 h 24"/>
                    <a:gd name="T42" fmla="*/ 16 w 22"/>
                    <a:gd name="T43" fmla="*/ 8 h 24"/>
                    <a:gd name="T44" fmla="*/ 18 w 22"/>
                    <a:gd name="T45" fmla="*/ 8 h 24"/>
                    <a:gd name="T46" fmla="*/ 20 w 22"/>
                    <a:gd name="T47" fmla="*/ 12 h 24"/>
                    <a:gd name="T48" fmla="*/ 22 w 22"/>
                    <a:gd name="T49" fmla="*/ 14 h 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
                    <a:gd name="T76" fmla="*/ 0 h 24"/>
                    <a:gd name="T77" fmla="*/ 22 w 22"/>
                    <a:gd name="T78" fmla="*/ 24 h 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 h="24">
                      <a:moveTo>
                        <a:pt x="2" y="24"/>
                      </a:moveTo>
                      <a:lnTo>
                        <a:pt x="0" y="20"/>
                      </a:lnTo>
                      <a:lnTo>
                        <a:pt x="2" y="18"/>
                      </a:lnTo>
                      <a:lnTo>
                        <a:pt x="0" y="12"/>
                      </a:lnTo>
                      <a:lnTo>
                        <a:pt x="0" y="10"/>
                      </a:lnTo>
                      <a:lnTo>
                        <a:pt x="2" y="14"/>
                      </a:lnTo>
                      <a:lnTo>
                        <a:pt x="4" y="14"/>
                      </a:lnTo>
                      <a:lnTo>
                        <a:pt x="4" y="16"/>
                      </a:lnTo>
                      <a:lnTo>
                        <a:pt x="6" y="16"/>
                      </a:lnTo>
                      <a:lnTo>
                        <a:pt x="8" y="18"/>
                      </a:lnTo>
                      <a:lnTo>
                        <a:pt x="10" y="20"/>
                      </a:lnTo>
                      <a:lnTo>
                        <a:pt x="10" y="18"/>
                      </a:lnTo>
                      <a:lnTo>
                        <a:pt x="10" y="14"/>
                      </a:lnTo>
                      <a:lnTo>
                        <a:pt x="12" y="8"/>
                      </a:lnTo>
                      <a:lnTo>
                        <a:pt x="14" y="4"/>
                      </a:lnTo>
                      <a:lnTo>
                        <a:pt x="12" y="2"/>
                      </a:lnTo>
                      <a:lnTo>
                        <a:pt x="12" y="0"/>
                      </a:lnTo>
                      <a:lnTo>
                        <a:pt x="14" y="2"/>
                      </a:lnTo>
                      <a:lnTo>
                        <a:pt x="14" y="4"/>
                      </a:lnTo>
                      <a:lnTo>
                        <a:pt x="16" y="8"/>
                      </a:lnTo>
                      <a:lnTo>
                        <a:pt x="18" y="8"/>
                      </a:lnTo>
                      <a:lnTo>
                        <a:pt x="20" y="12"/>
                      </a:lnTo>
                      <a:lnTo>
                        <a:pt x="22" y="14"/>
                      </a:lnTo>
                    </a:path>
                  </a:pathLst>
                </a:custGeom>
                <a:noFill/>
                <a:ln w="285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zh-TW" altLang="en-US"/>
                </a:p>
              </p:txBody>
            </p:sp>
          </p:grpSp>
          <p:grpSp>
            <p:nvGrpSpPr>
              <p:cNvPr id="93705" name="Group 36"/>
              <p:cNvGrpSpPr>
                <a:grpSpLocks/>
              </p:cNvGrpSpPr>
              <p:nvPr/>
            </p:nvGrpSpPr>
            <p:grpSpPr bwMode="auto">
              <a:xfrm rot="2551653">
                <a:off x="3043" y="427"/>
                <a:ext cx="100" cy="173"/>
                <a:chOff x="1466" y="1808"/>
                <a:chExt cx="60" cy="98"/>
              </a:xfrm>
            </p:grpSpPr>
            <p:sp>
              <p:nvSpPr>
                <p:cNvPr id="93708" name="Freeform 37"/>
                <p:cNvSpPr>
                  <a:spLocks/>
                </p:cNvSpPr>
                <p:nvPr/>
              </p:nvSpPr>
              <p:spPr bwMode="auto">
                <a:xfrm>
                  <a:off x="1472" y="1820"/>
                  <a:ext cx="54" cy="86"/>
                </a:xfrm>
                <a:custGeom>
                  <a:avLst/>
                  <a:gdLst>
                    <a:gd name="T0" fmla="*/ 6 w 54"/>
                    <a:gd name="T1" fmla="*/ 0 h 86"/>
                    <a:gd name="T2" fmla="*/ 12 w 54"/>
                    <a:gd name="T3" fmla="*/ 0 h 86"/>
                    <a:gd name="T4" fmla="*/ 18 w 54"/>
                    <a:gd name="T5" fmla="*/ 2 h 86"/>
                    <a:gd name="T6" fmla="*/ 26 w 54"/>
                    <a:gd name="T7" fmla="*/ 8 h 86"/>
                    <a:gd name="T8" fmla="*/ 30 w 54"/>
                    <a:gd name="T9" fmla="*/ 16 h 86"/>
                    <a:gd name="T10" fmla="*/ 50 w 54"/>
                    <a:gd name="T11" fmla="*/ 54 h 86"/>
                    <a:gd name="T12" fmla="*/ 54 w 54"/>
                    <a:gd name="T13" fmla="*/ 64 h 86"/>
                    <a:gd name="T14" fmla="*/ 54 w 54"/>
                    <a:gd name="T15" fmla="*/ 72 h 86"/>
                    <a:gd name="T16" fmla="*/ 54 w 54"/>
                    <a:gd name="T17" fmla="*/ 80 h 86"/>
                    <a:gd name="T18" fmla="*/ 50 w 54"/>
                    <a:gd name="T19" fmla="*/ 86 h 86"/>
                    <a:gd name="T20" fmla="*/ 44 w 54"/>
                    <a:gd name="T21" fmla="*/ 86 h 86"/>
                    <a:gd name="T22" fmla="*/ 36 w 54"/>
                    <a:gd name="T23" fmla="*/ 84 h 86"/>
                    <a:gd name="T24" fmla="*/ 30 w 54"/>
                    <a:gd name="T25" fmla="*/ 80 h 86"/>
                    <a:gd name="T26" fmla="*/ 24 w 54"/>
                    <a:gd name="T27" fmla="*/ 70 h 86"/>
                    <a:gd name="T28" fmla="*/ 4 w 54"/>
                    <a:gd name="T29" fmla="*/ 32 h 86"/>
                    <a:gd name="T30" fmla="*/ 2 w 54"/>
                    <a:gd name="T31" fmla="*/ 24 h 86"/>
                    <a:gd name="T32" fmla="*/ 0 w 54"/>
                    <a:gd name="T33" fmla="*/ 14 h 86"/>
                    <a:gd name="T34" fmla="*/ 2 w 54"/>
                    <a:gd name="T35" fmla="*/ 6 h 86"/>
                    <a:gd name="T36" fmla="*/ 6 w 54"/>
                    <a:gd name="T37" fmla="*/ 0 h 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
                    <a:gd name="T58" fmla="*/ 0 h 86"/>
                    <a:gd name="T59" fmla="*/ 54 w 54"/>
                    <a:gd name="T60" fmla="*/ 86 h 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 h="86">
                      <a:moveTo>
                        <a:pt x="6" y="0"/>
                      </a:moveTo>
                      <a:lnTo>
                        <a:pt x="12" y="0"/>
                      </a:lnTo>
                      <a:lnTo>
                        <a:pt x="18" y="2"/>
                      </a:lnTo>
                      <a:lnTo>
                        <a:pt x="26" y="8"/>
                      </a:lnTo>
                      <a:lnTo>
                        <a:pt x="30" y="16"/>
                      </a:lnTo>
                      <a:lnTo>
                        <a:pt x="50" y="54"/>
                      </a:lnTo>
                      <a:lnTo>
                        <a:pt x="54" y="64"/>
                      </a:lnTo>
                      <a:lnTo>
                        <a:pt x="54" y="72"/>
                      </a:lnTo>
                      <a:lnTo>
                        <a:pt x="54" y="80"/>
                      </a:lnTo>
                      <a:lnTo>
                        <a:pt x="50" y="86"/>
                      </a:lnTo>
                      <a:lnTo>
                        <a:pt x="44" y="86"/>
                      </a:lnTo>
                      <a:lnTo>
                        <a:pt x="36" y="84"/>
                      </a:lnTo>
                      <a:lnTo>
                        <a:pt x="30" y="80"/>
                      </a:lnTo>
                      <a:lnTo>
                        <a:pt x="24" y="70"/>
                      </a:lnTo>
                      <a:lnTo>
                        <a:pt x="4" y="32"/>
                      </a:lnTo>
                      <a:lnTo>
                        <a:pt x="2" y="24"/>
                      </a:lnTo>
                      <a:lnTo>
                        <a:pt x="0" y="14"/>
                      </a:lnTo>
                      <a:lnTo>
                        <a:pt x="2" y="6"/>
                      </a:lnTo>
                      <a:lnTo>
                        <a:pt x="6" y="0"/>
                      </a:lnTo>
                      <a:close/>
                    </a:path>
                  </a:pathLst>
                </a:custGeom>
                <a:solidFill>
                  <a:srgbClr val="FF0000"/>
                </a:solidFill>
                <a:ln w="28575">
                  <a:solidFill>
                    <a:srgbClr val="000000"/>
                  </a:solidFill>
                  <a:round/>
                  <a:headEnd/>
                  <a:tailEnd/>
                </a:ln>
              </p:spPr>
              <p:txBody>
                <a:bodyPr/>
                <a:lstStyle/>
                <a:p>
                  <a:endParaRPr lang="zh-TW" altLang="en-US"/>
                </a:p>
              </p:txBody>
            </p:sp>
            <p:sp>
              <p:nvSpPr>
                <p:cNvPr id="93709" name="Freeform 38"/>
                <p:cNvSpPr>
                  <a:spLocks/>
                </p:cNvSpPr>
                <p:nvPr/>
              </p:nvSpPr>
              <p:spPr bwMode="auto">
                <a:xfrm>
                  <a:off x="1466" y="1808"/>
                  <a:ext cx="22" cy="24"/>
                </a:xfrm>
                <a:custGeom>
                  <a:avLst/>
                  <a:gdLst>
                    <a:gd name="T0" fmla="*/ 2 w 22"/>
                    <a:gd name="T1" fmla="*/ 24 h 24"/>
                    <a:gd name="T2" fmla="*/ 0 w 22"/>
                    <a:gd name="T3" fmla="*/ 20 h 24"/>
                    <a:gd name="T4" fmla="*/ 2 w 22"/>
                    <a:gd name="T5" fmla="*/ 18 h 24"/>
                    <a:gd name="T6" fmla="*/ 0 w 22"/>
                    <a:gd name="T7" fmla="*/ 12 h 24"/>
                    <a:gd name="T8" fmla="*/ 0 w 22"/>
                    <a:gd name="T9" fmla="*/ 10 h 24"/>
                    <a:gd name="T10" fmla="*/ 2 w 22"/>
                    <a:gd name="T11" fmla="*/ 10 h 24"/>
                    <a:gd name="T12" fmla="*/ 2 w 22"/>
                    <a:gd name="T13" fmla="*/ 14 h 24"/>
                    <a:gd name="T14" fmla="*/ 4 w 22"/>
                    <a:gd name="T15" fmla="*/ 14 h 24"/>
                    <a:gd name="T16" fmla="*/ 6 w 22"/>
                    <a:gd name="T17" fmla="*/ 16 h 24"/>
                    <a:gd name="T18" fmla="*/ 6 w 22"/>
                    <a:gd name="T19" fmla="*/ 16 h 24"/>
                    <a:gd name="T20" fmla="*/ 8 w 22"/>
                    <a:gd name="T21" fmla="*/ 18 h 24"/>
                    <a:gd name="T22" fmla="*/ 10 w 22"/>
                    <a:gd name="T23" fmla="*/ 18 h 24"/>
                    <a:gd name="T24" fmla="*/ 12 w 22"/>
                    <a:gd name="T25" fmla="*/ 16 h 24"/>
                    <a:gd name="T26" fmla="*/ 10 w 22"/>
                    <a:gd name="T27" fmla="*/ 14 h 24"/>
                    <a:gd name="T28" fmla="*/ 12 w 22"/>
                    <a:gd name="T29" fmla="*/ 8 h 24"/>
                    <a:gd name="T30" fmla="*/ 14 w 22"/>
                    <a:gd name="T31" fmla="*/ 4 h 24"/>
                    <a:gd name="T32" fmla="*/ 12 w 22"/>
                    <a:gd name="T33" fmla="*/ 2 h 24"/>
                    <a:gd name="T34" fmla="*/ 12 w 22"/>
                    <a:gd name="T35" fmla="*/ 0 h 24"/>
                    <a:gd name="T36" fmla="*/ 14 w 22"/>
                    <a:gd name="T37" fmla="*/ 2 h 24"/>
                    <a:gd name="T38" fmla="*/ 14 w 22"/>
                    <a:gd name="T39" fmla="*/ 4 h 24"/>
                    <a:gd name="T40" fmla="*/ 16 w 22"/>
                    <a:gd name="T41" fmla="*/ 4 h 24"/>
                    <a:gd name="T42" fmla="*/ 16 w 22"/>
                    <a:gd name="T43" fmla="*/ 8 h 24"/>
                    <a:gd name="T44" fmla="*/ 18 w 22"/>
                    <a:gd name="T45" fmla="*/ 8 h 24"/>
                    <a:gd name="T46" fmla="*/ 20 w 22"/>
                    <a:gd name="T47" fmla="*/ 12 h 24"/>
                    <a:gd name="T48" fmla="*/ 22 w 22"/>
                    <a:gd name="T49" fmla="*/ 14 h 24"/>
                    <a:gd name="T50" fmla="*/ 2 w 22"/>
                    <a:gd name="T51" fmla="*/ 24 h 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
                    <a:gd name="T79" fmla="*/ 0 h 24"/>
                    <a:gd name="T80" fmla="*/ 22 w 22"/>
                    <a:gd name="T81" fmla="*/ 24 h 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 h="24">
                      <a:moveTo>
                        <a:pt x="2" y="24"/>
                      </a:moveTo>
                      <a:lnTo>
                        <a:pt x="0" y="20"/>
                      </a:lnTo>
                      <a:lnTo>
                        <a:pt x="2" y="18"/>
                      </a:lnTo>
                      <a:lnTo>
                        <a:pt x="0" y="12"/>
                      </a:lnTo>
                      <a:lnTo>
                        <a:pt x="0" y="10"/>
                      </a:lnTo>
                      <a:lnTo>
                        <a:pt x="2" y="10"/>
                      </a:lnTo>
                      <a:lnTo>
                        <a:pt x="2" y="14"/>
                      </a:lnTo>
                      <a:lnTo>
                        <a:pt x="4" y="14"/>
                      </a:lnTo>
                      <a:lnTo>
                        <a:pt x="6" y="16"/>
                      </a:lnTo>
                      <a:lnTo>
                        <a:pt x="8" y="18"/>
                      </a:lnTo>
                      <a:lnTo>
                        <a:pt x="10" y="18"/>
                      </a:lnTo>
                      <a:lnTo>
                        <a:pt x="12" y="16"/>
                      </a:lnTo>
                      <a:lnTo>
                        <a:pt x="10" y="14"/>
                      </a:lnTo>
                      <a:lnTo>
                        <a:pt x="12" y="8"/>
                      </a:lnTo>
                      <a:lnTo>
                        <a:pt x="14" y="4"/>
                      </a:lnTo>
                      <a:lnTo>
                        <a:pt x="12" y="2"/>
                      </a:lnTo>
                      <a:lnTo>
                        <a:pt x="12" y="0"/>
                      </a:lnTo>
                      <a:lnTo>
                        <a:pt x="14" y="2"/>
                      </a:lnTo>
                      <a:lnTo>
                        <a:pt x="14" y="4"/>
                      </a:lnTo>
                      <a:lnTo>
                        <a:pt x="16" y="4"/>
                      </a:lnTo>
                      <a:lnTo>
                        <a:pt x="16" y="8"/>
                      </a:lnTo>
                      <a:lnTo>
                        <a:pt x="18" y="8"/>
                      </a:lnTo>
                      <a:lnTo>
                        <a:pt x="20" y="12"/>
                      </a:lnTo>
                      <a:lnTo>
                        <a:pt x="22" y="14"/>
                      </a:lnTo>
                      <a:lnTo>
                        <a:pt x="2" y="24"/>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sp>
              <p:nvSpPr>
                <p:cNvPr id="93710" name="Freeform 39"/>
                <p:cNvSpPr>
                  <a:spLocks/>
                </p:cNvSpPr>
                <p:nvPr/>
              </p:nvSpPr>
              <p:spPr bwMode="auto">
                <a:xfrm>
                  <a:off x="1466" y="1808"/>
                  <a:ext cx="22" cy="24"/>
                </a:xfrm>
                <a:custGeom>
                  <a:avLst/>
                  <a:gdLst>
                    <a:gd name="T0" fmla="*/ 2 w 22"/>
                    <a:gd name="T1" fmla="*/ 24 h 24"/>
                    <a:gd name="T2" fmla="*/ 0 w 22"/>
                    <a:gd name="T3" fmla="*/ 20 h 24"/>
                    <a:gd name="T4" fmla="*/ 2 w 22"/>
                    <a:gd name="T5" fmla="*/ 18 h 24"/>
                    <a:gd name="T6" fmla="*/ 0 w 22"/>
                    <a:gd name="T7" fmla="*/ 12 h 24"/>
                    <a:gd name="T8" fmla="*/ 0 w 22"/>
                    <a:gd name="T9" fmla="*/ 10 h 24"/>
                    <a:gd name="T10" fmla="*/ 2 w 22"/>
                    <a:gd name="T11" fmla="*/ 10 h 24"/>
                    <a:gd name="T12" fmla="*/ 2 w 22"/>
                    <a:gd name="T13" fmla="*/ 14 h 24"/>
                    <a:gd name="T14" fmla="*/ 4 w 22"/>
                    <a:gd name="T15" fmla="*/ 14 h 24"/>
                    <a:gd name="T16" fmla="*/ 6 w 22"/>
                    <a:gd name="T17" fmla="*/ 16 h 24"/>
                    <a:gd name="T18" fmla="*/ 6 w 22"/>
                    <a:gd name="T19" fmla="*/ 16 h 24"/>
                    <a:gd name="T20" fmla="*/ 8 w 22"/>
                    <a:gd name="T21" fmla="*/ 18 h 24"/>
                    <a:gd name="T22" fmla="*/ 10 w 22"/>
                    <a:gd name="T23" fmla="*/ 18 h 24"/>
                    <a:gd name="T24" fmla="*/ 12 w 22"/>
                    <a:gd name="T25" fmla="*/ 16 h 24"/>
                    <a:gd name="T26" fmla="*/ 10 w 22"/>
                    <a:gd name="T27" fmla="*/ 14 h 24"/>
                    <a:gd name="T28" fmla="*/ 12 w 22"/>
                    <a:gd name="T29" fmla="*/ 8 h 24"/>
                    <a:gd name="T30" fmla="*/ 14 w 22"/>
                    <a:gd name="T31" fmla="*/ 4 h 24"/>
                    <a:gd name="T32" fmla="*/ 12 w 22"/>
                    <a:gd name="T33" fmla="*/ 2 h 24"/>
                    <a:gd name="T34" fmla="*/ 12 w 22"/>
                    <a:gd name="T35" fmla="*/ 0 h 24"/>
                    <a:gd name="T36" fmla="*/ 14 w 22"/>
                    <a:gd name="T37" fmla="*/ 2 h 24"/>
                    <a:gd name="T38" fmla="*/ 14 w 22"/>
                    <a:gd name="T39" fmla="*/ 4 h 24"/>
                    <a:gd name="T40" fmla="*/ 16 w 22"/>
                    <a:gd name="T41" fmla="*/ 4 h 24"/>
                    <a:gd name="T42" fmla="*/ 16 w 22"/>
                    <a:gd name="T43" fmla="*/ 8 h 24"/>
                    <a:gd name="T44" fmla="*/ 18 w 22"/>
                    <a:gd name="T45" fmla="*/ 8 h 24"/>
                    <a:gd name="T46" fmla="*/ 20 w 22"/>
                    <a:gd name="T47" fmla="*/ 12 h 24"/>
                    <a:gd name="T48" fmla="*/ 22 w 22"/>
                    <a:gd name="T49" fmla="*/ 14 h 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
                    <a:gd name="T76" fmla="*/ 0 h 24"/>
                    <a:gd name="T77" fmla="*/ 22 w 22"/>
                    <a:gd name="T78" fmla="*/ 24 h 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 h="24">
                      <a:moveTo>
                        <a:pt x="2" y="24"/>
                      </a:moveTo>
                      <a:lnTo>
                        <a:pt x="0" y="20"/>
                      </a:lnTo>
                      <a:lnTo>
                        <a:pt x="2" y="18"/>
                      </a:lnTo>
                      <a:lnTo>
                        <a:pt x="0" y="12"/>
                      </a:lnTo>
                      <a:lnTo>
                        <a:pt x="0" y="10"/>
                      </a:lnTo>
                      <a:lnTo>
                        <a:pt x="2" y="10"/>
                      </a:lnTo>
                      <a:lnTo>
                        <a:pt x="2" y="14"/>
                      </a:lnTo>
                      <a:lnTo>
                        <a:pt x="4" y="14"/>
                      </a:lnTo>
                      <a:lnTo>
                        <a:pt x="6" y="16"/>
                      </a:lnTo>
                      <a:lnTo>
                        <a:pt x="8" y="18"/>
                      </a:lnTo>
                      <a:lnTo>
                        <a:pt x="10" y="18"/>
                      </a:lnTo>
                      <a:lnTo>
                        <a:pt x="12" y="16"/>
                      </a:lnTo>
                      <a:lnTo>
                        <a:pt x="10" y="14"/>
                      </a:lnTo>
                      <a:lnTo>
                        <a:pt x="12" y="8"/>
                      </a:lnTo>
                      <a:lnTo>
                        <a:pt x="14" y="4"/>
                      </a:lnTo>
                      <a:lnTo>
                        <a:pt x="12" y="2"/>
                      </a:lnTo>
                      <a:lnTo>
                        <a:pt x="12" y="0"/>
                      </a:lnTo>
                      <a:lnTo>
                        <a:pt x="14" y="2"/>
                      </a:lnTo>
                      <a:lnTo>
                        <a:pt x="14" y="4"/>
                      </a:lnTo>
                      <a:lnTo>
                        <a:pt x="16" y="4"/>
                      </a:lnTo>
                      <a:lnTo>
                        <a:pt x="16" y="8"/>
                      </a:lnTo>
                      <a:lnTo>
                        <a:pt x="18" y="8"/>
                      </a:lnTo>
                      <a:lnTo>
                        <a:pt x="20" y="12"/>
                      </a:lnTo>
                      <a:lnTo>
                        <a:pt x="22" y="14"/>
                      </a:lnTo>
                    </a:path>
                  </a:pathLst>
                </a:custGeom>
                <a:noFill/>
                <a:ln w="285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zh-TW" altLang="en-US"/>
                </a:p>
              </p:txBody>
            </p:sp>
          </p:grpSp>
          <p:sp>
            <p:nvSpPr>
              <p:cNvPr id="93706" name="Text Box 40"/>
              <p:cNvSpPr txBox="1">
                <a:spLocks noChangeArrowheads="1"/>
              </p:cNvSpPr>
              <p:nvPr/>
            </p:nvSpPr>
            <p:spPr bwMode="auto">
              <a:xfrm rot="2551653">
                <a:off x="3212" y="651"/>
                <a:ext cx="202" cy="1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a:spcBef>
                    <a:spcPct val="0"/>
                  </a:spcBef>
                  <a:buFontTx/>
                  <a:buNone/>
                </a:pPr>
                <a:r>
                  <a:rPr kumimoji="0" lang="en-US" altLang="zh-TW" sz="500">
                    <a:solidFill>
                      <a:srgbClr val="000000"/>
                    </a:solidFill>
                    <a:latin typeface="Times" pitchFamily="18" charset="0"/>
                  </a:rPr>
                  <a:t>V</a:t>
                </a:r>
                <a:r>
                  <a:rPr kumimoji="0" lang="en-US" altLang="zh-TW" sz="500" baseline="-25000">
                    <a:solidFill>
                      <a:srgbClr val="000000"/>
                    </a:solidFill>
                    <a:latin typeface="Times" pitchFamily="18" charset="0"/>
                  </a:rPr>
                  <a:t>H</a:t>
                </a:r>
                <a:endParaRPr kumimoji="0" lang="en-US" altLang="zh-TW" sz="500">
                  <a:solidFill>
                    <a:srgbClr val="000000"/>
                  </a:solidFill>
                  <a:latin typeface="Times" pitchFamily="18" charset="0"/>
                </a:endParaRPr>
              </a:p>
            </p:txBody>
          </p:sp>
          <p:sp>
            <p:nvSpPr>
              <p:cNvPr id="93707" name="Text Box 41"/>
              <p:cNvSpPr txBox="1">
                <a:spLocks noChangeArrowheads="1"/>
              </p:cNvSpPr>
              <p:nvPr/>
            </p:nvSpPr>
            <p:spPr bwMode="auto">
              <a:xfrm rot="2551653">
                <a:off x="3221" y="725"/>
                <a:ext cx="200" cy="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a:spcBef>
                    <a:spcPct val="0"/>
                  </a:spcBef>
                  <a:buFontTx/>
                  <a:buNone/>
                </a:pPr>
                <a:r>
                  <a:rPr kumimoji="0" lang="en-US" altLang="zh-TW" sz="500">
                    <a:solidFill>
                      <a:srgbClr val="000000"/>
                    </a:solidFill>
                    <a:latin typeface="Times" pitchFamily="18" charset="0"/>
                  </a:rPr>
                  <a:t>V</a:t>
                </a:r>
                <a:r>
                  <a:rPr kumimoji="0" lang="en-US" altLang="zh-TW" sz="500" baseline="-25000">
                    <a:solidFill>
                      <a:srgbClr val="000000"/>
                    </a:solidFill>
                    <a:latin typeface="Times" pitchFamily="18" charset="0"/>
                  </a:rPr>
                  <a:t>L</a:t>
                </a:r>
                <a:endParaRPr kumimoji="0" lang="en-US" altLang="zh-TW" sz="500">
                  <a:solidFill>
                    <a:srgbClr val="000000"/>
                  </a:solidFill>
                  <a:latin typeface="Times" pitchFamily="18" charset="0"/>
                </a:endParaRPr>
              </a:p>
            </p:txBody>
          </p:sp>
        </p:grpSp>
        <p:sp>
          <p:nvSpPr>
            <p:cNvPr id="93690" name="Text Box 912"/>
            <p:cNvSpPr txBox="1">
              <a:spLocks noChangeArrowheads="1"/>
            </p:cNvSpPr>
            <p:nvPr/>
          </p:nvSpPr>
          <p:spPr bwMode="auto">
            <a:xfrm>
              <a:off x="2725101" y="2089150"/>
              <a:ext cx="1997620" cy="392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algn="ctr" eaLnBrk="1" hangingPunct="1">
                <a:lnSpc>
                  <a:spcPct val="80000"/>
                </a:lnSpc>
                <a:spcBef>
                  <a:spcPct val="50000"/>
                </a:spcBef>
                <a:buFontTx/>
                <a:buNone/>
              </a:pPr>
              <a:r>
                <a:rPr lang="en-US" altLang="zh-TW" sz="2000">
                  <a:solidFill>
                    <a:srgbClr val="000000"/>
                  </a:solidFill>
                  <a:latin typeface="Arial" charset="0"/>
                </a:rPr>
                <a:t>anti-</a:t>
              </a:r>
              <a:r>
                <a:rPr lang="en-US" altLang="zh-TW" sz="2000">
                  <a:solidFill>
                    <a:srgbClr val="009900"/>
                  </a:solidFill>
                  <a:latin typeface="Arial" charset="0"/>
                </a:rPr>
                <a:t>PEG</a:t>
              </a:r>
              <a:r>
                <a:rPr lang="en-US" altLang="zh-TW" sz="2000">
                  <a:solidFill>
                    <a:srgbClr val="000000"/>
                  </a:solidFill>
                  <a:latin typeface="Arial" charset="0"/>
                </a:rPr>
                <a:t> Ab</a:t>
              </a:r>
            </a:p>
          </p:txBody>
        </p:sp>
        <p:sp>
          <p:nvSpPr>
            <p:cNvPr id="93691" name="文字方塊 1092"/>
            <p:cNvSpPr txBox="1">
              <a:spLocks noChangeArrowheads="1"/>
            </p:cNvSpPr>
            <p:nvPr/>
          </p:nvSpPr>
          <p:spPr bwMode="auto">
            <a:xfrm>
              <a:off x="2687817" y="190783"/>
              <a:ext cx="23780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en-US" altLang="zh-TW" sz="1800">
                  <a:solidFill>
                    <a:srgbClr val="009900"/>
                  </a:solidFill>
                  <a:latin typeface="Arial" charset="0"/>
                </a:rPr>
                <a:t>Polyethylene Glycol</a:t>
              </a:r>
              <a:endParaRPr lang="zh-TW" altLang="en-US" sz="1800">
                <a:solidFill>
                  <a:srgbClr val="009900"/>
                </a:solidFill>
                <a:latin typeface="Arial" charset="0"/>
              </a:endParaRPr>
            </a:p>
          </p:txBody>
        </p:sp>
        <p:pic>
          <p:nvPicPr>
            <p:cNvPr id="9369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21344" y="258377"/>
              <a:ext cx="704850" cy="320675"/>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grpSp>
      <p:grpSp>
        <p:nvGrpSpPr>
          <p:cNvPr id="9222" name="群組 1024"/>
          <p:cNvGrpSpPr>
            <a:grpSpLocks/>
          </p:cNvGrpSpPr>
          <p:nvPr/>
        </p:nvGrpSpPr>
        <p:grpSpPr bwMode="auto">
          <a:xfrm>
            <a:off x="7407198" y="1561749"/>
            <a:ext cx="1081087" cy="1685925"/>
            <a:chOff x="7805124" y="1493785"/>
            <a:chExt cx="1222371" cy="1955508"/>
          </a:xfrm>
        </p:grpSpPr>
        <p:sp>
          <p:nvSpPr>
            <p:cNvPr id="93677" name="Text Box 20"/>
            <p:cNvSpPr txBox="1">
              <a:spLocks noChangeArrowheads="1"/>
            </p:cNvSpPr>
            <p:nvPr/>
          </p:nvSpPr>
          <p:spPr bwMode="auto">
            <a:xfrm>
              <a:off x="7805124" y="1493785"/>
              <a:ext cx="119616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en-US" altLang="zh-TW" sz="2000" u="sng">
                  <a:solidFill>
                    <a:srgbClr val="FF0000"/>
                  </a:solidFill>
                  <a:latin typeface="Arial" charset="0"/>
                </a:rPr>
                <a:t>Where ?</a:t>
              </a:r>
            </a:p>
          </p:txBody>
        </p:sp>
        <p:sp>
          <p:nvSpPr>
            <p:cNvPr id="93678" name="Oval 34"/>
            <p:cNvSpPr>
              <a:spLocks noChangeArrowheads="1"/>
            </p:cNvSpPr>
            <p:nvPr/>
          </p:nvSpPr>
          <p:spPr bwMode="auto">
            <a:xfrm flipH="1">
              <a:off x="7831155" y="1938900"/>
              <a:ext cx="1196340" cy="1510393"/>
            </a:xfrm>
            <a:prstGeom prst="ellipse">
              <a:avLst/>
            </a:prstGeom>
            <a:solidFill>
              <a:srgbClr val="FFFFCC"/>
            </a:solidFill>
            <a:ln w="952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000">
                <a:solidFill>
                  <a:srgbClr val="000000"/>
                </a:solidFill>
                <a:latin typeface="Arial" charset="0"/>
              </a:endParaRPr>
            </a:p>
          </p:txBody>
        </p:sp>
        <p:grpSp>
          <p:nvGrpSpPr>
            <p:cNvPr id="93679" name="Group 21"/>
            <p:cNvGrpSpPr>
              <a:grpSpLocks/>
            </p:cNvGrpSpPr>
            <p:nvPr/>
          </p:nvGrpSpPr>
          <p:grpSpPr bwMode="auto">
            <a:xfrm flipH="1">
              <a:off x="7966170" y="2073915"/>
              <a:ext cx="934880" cy="1107777"/>
              <a:chOff x="3621" y="2144"/>
              <a:chExt cx="688" cy="1247"/>
            </a:xfrm>
          </p:grpSpPr>
          <p:sp>
            <p:nvSpPr>
              <p:cNvPr id="93680" name="Freeform 22"/>
              <p:cNvSpPr>
                <a:spLocks/>
              </p:cNvSpPr>
              <p:nvPr/>
            </p:nvSpPr>
            <p:spPr bwMode="auto">
              <a:xfrm>
                <a:off x="3840" y="2304"/>
                <a:ext cx="270" cy="251"/>
              </a:xfrm>
              <a:custGeom>
                <a:avLst/>
                <a:gdLst>
                  <a:gd name="T0" fmla="*/ 141 w 270"/>
                  <a:gd name="T1" fmla="*/ 58 h 251"/>
                  <a:gd name="T2" fmla="*/ 117 w 270"/>
                  <a:gd name="T3" fmla="*/ 32 h 251"/>
                  <a:gd name="T4" fmla="*/ 84 w 270"/>
                  <a:gd name="T5" fmla="*/ 13 h 251"/>
                  <a:gd name="T6" fmla="*/ 55 w 270"/>
                  <a:gd name="T7" fmla="*/ 0 h 251"/>
                  <a:gd name="T8" fmla="*/ 31 w 270"/>
                  <a:gd name="T9" fmla="*/ 4 h 251"/>
                  <a:gd name="T10" fmla="*/ 14 w 270"/>
                  <a:gd name="T11" fmla="*/ 18 h 251"/>
                  <a:gd name="T12" fmla="*/ 0 w 270"/>
                  <a:gd name="T13" fmla="*/ 62 h 251"/>
                  <a:gd name="T14" fmla="*/ 6 w 270"/>
                  <a:gd name="T15" fmla="*/ 112 h 251"/>
                  <a:gd name="T16" fmla="*/ 20 w 270"/>
                  <a:gd name="T17" fmla="*/ 160 h 251"/>
                  <a:gd name="T18" fmla="*/ 35 w 270"/>
                  <a:gd name="T19" fmla="*/ 197 h 251"/>
                  <a:gd name="T20" fmla="*/ 65 w 270"/>
                  <a:gd name="T21" fmla="*/ 236 h 251"/>
                  <a:gd name="T22" fmla="*/ 90 w 270"/>
                  <a:gd name="T23" fmla="*/ 251 h 251"/>
                  <a:gd name="T24" fmla="*/ 125 w 270"/>
                  <a:gd name="T25" fmla="*/ 251 h 251"/>
                  <a:gd name="T26" fmla="*/ 160 w 270"/>
                  <a:gd name="T27" fmla="*/ 240 h 251"/>
                  <a:gd name="T28" fmla="*/ 178 w 270"/>
                  <a:gd name="T29" fmla="*/ 213 h 251"/>
                  <a:gd name="T30" fmla="*/ 187 w 270"/>
                  <a:gd name="T31" fmla="*/ 178 h 251"/>
                  <a:gd name="T32" fmla="*/ 184 w 270"/>
                  <a:gd name="T33" fmla="*/ 134 h 251"/>
                  <a:gd name="T34" fmla="*/ 266 w 270"/>
                  <a:gd name="T35" fmla="*/ 139 h 251"/>
                  <a:gd name="T36" fmla="*/ 270 w 270"/>
                  <a:gd name="T37" fmla="*/ 120 h 251"/>
                  <a:gd name="T38" fmla="*/ 176 w 270"/>
                  <a:gd name="T39" fmla="*/ 112 h 251"/>
                  <a:gd name="T40" fmla="*/ 152 w 270"/>
                  <a:gd name="T41" fmla="*/ 66 h 251"/>
                  <a:gd name="T42" fmla="*/ 141 w 270"/>
                  <a:gd name="T43" fmla="*/ 58 h 2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0"/>
                  <a:gd name="T67" fmla="*/ 0 h 251"/>
                  <a:gd name="T68" fmla="*/ 270 w 270"/>
                  <a:gd name="T69" fmla="*/ 251 h 2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0" h="251">
                    <a:moveTo>
                      <a:pt x="141" y="58"/>
                    </a:moveTo>
                    <a:lnTo>
                      <a:pt x="117" y="32"/>
                    </a:lnTo>
                    <a:lnTo>
                      <a:pt x="84" y="13"/>
                    </a:lnTo>
                    <a:lnTo>
                      <a:pt x="55" y="0"/>
                    </a:lnTo>
                    <a:lnTo>
                      <a:pt x="31" y="4"/>
                    </a:lnTo>
                    <a:lnTo>
                      <a:pt x="14" y="18"/>
                    </a:lnTo>
                    <a:lnTo>
                      <a:pt x="0" y="62"/>
                    </a:lnTo>
                    <a:lnTo>
                      <a:pt x="6" y="112"/>
                    </a:lnTo>
                    <a:lnTo>
                      <a:pt x="20" y="160"/>
                    </a:lnTo>
                    <a:lnTo>
                      <a:pt x="35" y="197"/>
                    </a:lnTo>
                    <a:lnTo>
                      <a:pt x="65" y="236"/>
                    </a:lnTo>
                    <a:lnTo>
                      <a:pt x="90" y="251"/>
                    </a:lnTo>
                    <a:lnTo>
                      <a:pt x="125" y="251"/>
                    </a:lnTo>
                    <a:lnTo>
                      <a:pt x="160" y="240"/>
                    </a:lnTo>
                    <a:lnTo>
                      <a:pt x="178" y="213"/>
                    </a:lnTo>
                    <a:lnTo>
                      <a:pt x="187" y="178"/>
                    </a:lnTo>
                    <a:lnTo>
                      <a:pt x="184" y="134"/>
                    </a:lnTo>
                    <a:lnTo>
                      <a:pt x="266" y="139"/>
                    </a:lnTo>
                    <a:lnTo>
                      <a:pt x="270" y="120"/>
                    </a:lnTo>
                    <a:lnTo>
                      <a:pt x="176" y="112"/>
                    </a:lnTo>
                    <a:lnTo>
                      <a:pt x="152" y="66"/>
                    </a:lnTo>
                    <a:lnTo>
                      <a:pt x="141" y="58"/>
                    </a:lnTo>
                    <a:close/>
                  </a:path>
                </a:pathLst>
              </a:custGeom>
              <a:solidFill>
                <a:srgbClr val="A3FF99"/>
              </a:solidFill>
              <a:ln w="9525">
                <a:solidFill>
                  <a:schemeClr val="tx1"/>
                </a:solidFill>
                <a:round/>
                <a:headEnd/>
                <a:tailEnd/>
              </a:ln>
            </p:spPr>
            <p:txBody>
              <a:bodyPr/>
              <a:lstStyle/>
              <a:p>
                <a:endParaRPr lang="zh-TW" altLang="en-US"/>
              </a:p>
            </p:txBody>
          </p:sp>
          <p:sp>
            <p:nvSpPr>
              <p:cNvPr id="93681" name="Freeform 23"/>
              <p:cNvSpPr>
                <a:spLocks/>
              </p:cNvSpPr>
              <p:nvPr/>
            </p:nvSpPr>
            <p:spPr bwMode="auto">
              <a:xfrm>
                <a:off x="3621" y="2240"/>
                <a:ext cx="310" cy="403"/>
              </a:xfrm>
              <a:custGeom>
                <a:avLst/>
                <a:gdLst>
                  <a:gd name="T0" fmla="*/ 181 w 310"/>
                  <a:gd name="T1" fmla="*/ 9 h 403"/>
                  <a:gd name="T2" fmla="*/ 220 w 310"/>
                  <a:gd name="T3" fmla="*/ 0 h 403"/>
                  <a:gd name="T4" fmla="*/ 251 w 310"/>
                  <a:gd name="T5" fmla="*/ 1 h 403"/>
                  <a:gd name="T6" fmla="*/ 275 w 310"/>
                  <a:gd name="T7" fmla="*/ 16 h 403"/>
                  <a:gd name="T8" fmla="*/ 291 w 310"/>
                  <a:gd name="T9" fmla="*/ 38 h 403"/>
                  <a:gd name="T10" fmla="*/ 285 w 310"/>
                  <a:gd name="T11" fmla="*/ 62 h 403"/>
                  <a:gd name="T12" fmla="*/ 263 w 310"/>
                  <a:gd name="T13" fmla="*/ 62 h 403"/>
                  <a:gd name="T14" fmla="*/ 269 w 310"/>
                  <a:gd name="T15" fmla="*/ 43 h 403"/>
                  <a:gd name="T16" fmla="*/ 251 w 310"/>
                  <a:gd name="T17" fmla="*/ 25 h 403"/>
                  <a:gd name="T18" fmla="*/ 234 w 310"/>
                  <a:gd name="T19" fmla="*/ 19 h 403"/>
                  <a:gd name="T20" fmla="*/ 205 w 310"/>
                  <a:gd name="T21" fmla="*/ 25 h 403"/>
                  <a:gd name="T22" fmla="*/ 216 w 310"/>
                  <a:gd name="T23" fmla="*/ 45 h 403"/>
                  <a:gd name="T24" fmla="*/ 220 w 310"/>
                  <a:gd name="T25" fmla="*/ 62 h 403"/>
                  <a:gd name="T26" fmla="*/ 216 w 310"/>
                  <a:gd name="T27" fmla="*/ 77 h 403"/>
                  <a:gd name="T28" fmla="*/ 187 w 310"/>
                  <a:gd name="T29" fmla="*/ 83 h 403"/>
                  <a:gd name="T30" fmla="*/ 156 w 310"/>
                  <a:gd name="T31" fmla="*/ 78 h 403"/>
                  <a:gd name="T32" fmla="*/ 150 w 310"/>
                  <a:gd name="T33" fmla="*/ 67 h 403"/>
                  <a:gd name="T34" fmla="*/ 117 w 310"/>
                  <a:gd name="T35" fmla="*/ 98 h 403"/>
                  <a:gd name="T36" fmla="*/ 97 w 310"/>
                  <a:gd name="T37" fmla="*/ 131 h 403"/>
                  <a:gd name="T38" fmla="*/ 70 w 310"/>
                  <a:gd name="T39" fmla="*/ 175 h 403"/>
                  <a:gd name="T40" fmla="*/ 53 w 310"/>
                  <a:gd name="T41" fmla="*/ 214 h 403"/>
                  <a:gd name="T42" fmla="*/ 45 w 310"/>
                  <a:gd name="T43" fmla="*/ 251 h 403"/>
                  <a:gd name="T44" fmla="*/ 51 w 310"/>
                  <a:gd name="T45" fmla="*/ 270 h 403"/>
                  <a:gd name="T46" fmla="*/ 82 w 310"/>
                  <a:gd name="T47" fmla="*/ 295 h 403"/>
                  <a:gd name="T48" fmla="*/ 146 w 310"/>
                  <a:gd name="T49" fmla="*/ 315 h 403"/>
                  <a:gd name="T50" fmla="*/ 181 w 310"/>
                  <a:gd name="T51" fmla="*/ 325 h 403"/>
                  <a:gd name="T52" fmla="*/ 216 w 310"/>
                  <a:gd name="T53" fmla="*/ 330 h 403"/>
                  <a:gd name="T54" fmla="*/ 269 w 310"/>
                  <a:gd name="T55" fmla="*/ 348 h 403"/>
                  <a:gd name="T56" fmla="*/ 308 w 310"/>
                  <a:gd name="T57" fmla="*/ 359 h 403"/>
                  <a:gd name="T58" fmla="*/ 310 w 310"/>
                  <a:gd name="T59" fmla="*/ 381 h 403"/>
                  <a:gd name="T60" fmla="*/ 291 w 310"/>
                  <a:gd name="T61" fmla="*/ 398 h 403"/>
                  <a:gd name="T62" fmla="*/ 267 w 310"/>
                  <a:gd name="T63" fmla="*/ 403 h 403"/>
                  <a:gd name="T64" fmla="*/ 232 w 310"/>
                  <a:gd name="T65" fmla="*/ 388 h 403"/>
                  <a:gd name="T66" fmla="*/ 150 w 310"/>
                  <a:gd name="T67" fmla="*/ 353 h 403"/>
                  <a:gd name="T68" fmla="*/ 82 w 310"/>
                  <a:gd name="T69" fmla="*/ 328 h 403"/>
                  <a:gd name="T70" fmla="*/ 35 w 310"/>
                  <a:gd name="T71" fmla="*/ 301 h 403"/>
                  <a:gd name="T72" fmla="*/ 4 w 310"/>
                  <a:gd name="T73" fmla="*/ 277 h 403"/>
                  <a:gd name="T74" fmla="*/ 0 w 310"/>
                  <a:gd name="T75" fmla="*/ 247 h 403"/>
                  <a:gd name="T76" fmla="*/ 17 w 310"/>
                  <a:gd name="T77" fmla="*/ 209 h 403"/>
                  <a:gd name="T78" fmla="*/ 53 w 310"/>
                  <a:gd name="T79" fmla="*/ 151 h 403"/>
                  <a:gd name="T80" fmla="*/ 86 w 310"/>
                  <a:gd name="T81" fmla="*/ 103 h 403"/>
                  <a:gd name="T82" fmla="*/ 127 w 310"/>
                  <a:gd name="T83" fmla="*/ 53 h 403"/>
                  <a:gd name="T84" fmla="*/ 158 w 310"/>
                  <a:gd name="T85" fmla="*/ 23 h 403"/>
                  <a:gd name="T86" fmla="*/ 197 w 310"/>
                  <a:gd name="T87" fmla="*/ 9 h 403"/>
                  <a:gd name="T88" fmla="*/ 181 w 310"/>
                  <a:gd name="T89" fmla="*/ 9 h 4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10"/>
                  <a:gd name="T136" fmla="*/ 0 h 403"/>
                  <a:gd name="T137" fmla="*/ 310 w 310"/>
                  <a:gd name="T138" fmla="*/ 403 h 4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10" h="403">
                    <a:moveTo>
                      <a:pt x="181" y="9"/>
                    </a:moveTo>
                    <a:lnTo>
                      <a:pt x="220" y="0"/>
                    </a:lnTo>
                    <a:lnTo>
                      <a:pt x="251" y="1"/>
                    </a:lnTo>
                    <a:lnTo>
                      <a:pt x="275" y="16"/>
                    </a:lnTo>
                    <a:lnTo>
                      <a:pt x="291" y="38"/>
                    </a:lnTo>
                    <a:lnTo>
                      <a:pt x="285" y="62"/>
                    </a:lnTo>
                    <a:lnTo>
                      <a:pt x="263" y="62"/>
                    </a:lnTo>
                    <a:lnTo>
                      <a:pt x="269" y="43"/>
                    </a:lnTo>
                    <a:lnTo>
                      <a:pt x="251" y="25"/>
                    </a:lnTo>
                    <a:lnTo>
                      <a:pt x="234" y="19"/>
                    </a:lnTo>
                    <a:lnTo>
                      <a:pt x="205" y="25"/>
                    </a:lnTo>
                    <a:lnTo>
                      <a:pt x="216" y="45"/>
                    </a:lnTo>
                    <a:lnTo>
                      <a:pt x="220" y="62"/>
                    </a:lnTo>
                    <a:lnTo>
                      <a:pt x="216" y="77"/>
                    </a:lnTo>
                    <a:lnTo>
                      <a:pt x="187" y="83"/>
                    </a:lnTo>
                    <a:lnTo>
                      <a:pt x="156" y="78"/>
                    </a:lnTo>
                    <a:lnTo>
                      <a:pt x="150" y="67"/>
                    </a:lnTo>
                    <a:lnTo>
                      <a:pt x="117" y="98"/>
                    </a:lnTo>
                    <a:lnTo>
                      <a:pt x="97" y="131"/>
                    </a:lnTo>
                    <a:lnTo>
                      <a:pt x="70" y="175"/>
                    </a:lnTo>
                    <a:lnTo>
                      <a:pt x="53" y="214"/>
                    </a:lnTo>
                    <a:lnTo>
                      <a:pt x="45" y="251"/>
                    </a:lnTo>
                    <a:lnTo>
                      <a:pt x="51" y="270"/>
                    </a:lnTo>
                    <a:lnTo>
                      <a:pt x="82" y="295"/>
                    </a:lnTo>
                    <a:lnTo>
                      <a:pt x="146" y="315"/>
                    </a:lnTo>
                    <a:lnTo>
                      <a:pt x="181" y="325"/>
                    </a:lnTo>
                    <a:lnTo>
                      <a:pt x="216" y="330"/>
                    </a:lnTo>
                    <a:lnTo>
                      <a:pt x="269" y="348"/>
                    </a:lnTo>
                    <a:lnTo>
                      <a:pt x="308" y="359"/>
                    </a:lnTo>
                    <a:lnTo>
                      <a:pt x="310" y="381"/>
                    </a:lnTo>
                    <a:lnTo>
                      <a:pt x="291" y="398"/>
                    </a:lnTo>
                    <a:lnTo>
                      <a:pt x="267" y="403"/>
                    </a:lnTo>
                    <a:lnTo>
                      <a:pt x="232" y="388"/>
                    </a:lnTo>
                    <a:lnTo>
                      <a:pt x="150" y="353"/>
                    </a:lnTo>
                    <a:lnTo>
                      <a:pt x="82" y="328"/>
                    </a:lnTo>
                    <a:lnTo>
                      <a:pt x="35" y="301"/>
                    </a:lnTo>
                    <a:lnTo>
                      <a:pt x="4" y="277"/>
                    </a:lnTo>
                    <a:lnTo>
                      <a:pt x="0" y="247"/>
                    </a:lnTo>
                    <a:lnTo>
                      <a:pt x="17" y="209"/>
                    </a:lnTo>
                    <a:lnTo>
                      <a:pt x="53" y="151"/>
                    </a:lnTo>
                    <a:lnTo>
                      <a:pt x="86" y="103"/>
                    </a:lnTo>
                    <a:lnTo>
                      <a:pt x="127" y="53"/>
                    </a:lnTo>
                    <a:lnTo>
                      <a:pt x="158" y="23"/>
                    </a:lnTo>
                    <a:lnTo>
                      <a:pt x="197" y="9"/>
                    </a:lnTo>
                    <a:lnTo>
                      <a:pt x="181" y="9"/>
                    </a:lnTo>
                    <a:close/>
                  </a:path>
                </a:pathLst>
              </a:custGeom>
              <a:solidFill>
                <a:srgbClr val="A3FF99"/>
              </a:solidFill>
              <a:ln w="9525">
                <a:solidFill>
                  <a:schemeClr val="tx1"/>
                </a:solidFill>
                <a:round/>
                <a:headEnd/>
                <a:tailEnd/>
              </a:ln>
            </p:spPr>
            <p:txBody>
              <a:bodyPr/>
              <a:lstStyle/>
              <a:p>
                <a:endParaRPr lang="zh-TW" altLang="en-US"/>
              </a:p>
            </p:txBody>
          </p:sp>
          <p:sp>
            <p:nvSpPr>
              <p:cNvPr id="93682" name="Freeform 24"/>
              <p:cNvSpPr>
                <a:spLocks/>
              </p:cNvSpPr>
              <p:nvPr/>
            </p:nvSpPr>
            <p:spPr bwMode="auto">
              <a:xfrm>
                <a:off x="3913" y="2574"/>
                <a:ext cx="162" cy="378"/>
              </a:xfrm>
              <a:custGeom>
                <a:avLst/>
                <a:gdLst>
                  <a:gd name="T0" fmla="*/ 10 w 162"/>
                  <a:gd name="T1" fmla="*/ 29 h 378"/>
                  <a:gd name="T2" fmla="*/ 16 w 162"/>
                  <a:gd name="T3" fmla="*/ 10 h 378"/>
                  <a:gd name="T4" fmla="*/ 42 w 162"/>
                  <a:gd name="T5" fmla="*/ 0 h 378"/>
                  <a:gd name="T6" fmla="*/ 65 w 162"/>
                  <a:gd name="T7" fmla="*/ 0 h 378"/>
                  <a:gd name="T8" fmla="*/ 94 w 162"/>
                  <a:gd name="T9" fmla="*/ 14 h 378"/>
                  <a:gd name="T10" fmla="*/ 122 w 162"/>
                  <a:gd name="T11" fmla="*/ 48 h 378"/>
                  <a:gd name="T12" fmla="*/ 141 w 162"/>
                  <a:gd name="T13" fmla="*/ 83 h 378"/>
                  <a:gd name="T14" fmla="*/ 151 w 162"/>
                  <a:gd name="T15" fmla="*/ 132 h 378"/>
                  <a:gd name="T16" fmla="*/ 159 w 162"/>
                  <a:gd name="T17" fmla="*/ 188 h 378"/>
                  <a:gd name="T18" fmla="*/ 162 w 162"/>
                  <a:gd name="T19" fmla="*/ 243 h 378"/>
                  <a:gd name="T20" fmla="*/ 162 w 162"/>
                  <a:gd name="T21" fmla="*/ 313 h 378"/>
                  <a:gd name="T22" fmla="*/ 151 w 162"/>
                  <a:gd name="T23" fmla="*/ 357 h 378"/>
                  <a:gd name="T24" fmla="*/ 129 w 162"/>
                  <a:gd name="T25" fmla="*/ 373 h 378"/>
                  <a:gd name="T26" fmla="*/ 92 w 162"/>
                  <a:gd name="T27" fmla="*/ 378 h 378"/>
                  <a:gd name="T28" fmla="*/ 53 w 162"/>
                  <a:gd name="T29" fmla="*/ 376 h 378"/>
                  <a:gd name="T30" fmla="*/ 33 w 162"/>
                  <a:gd name="T31" fmla="*/ 357 h 378"/>
                  <a:gd name="T32" fmla="*/ 22 w 162"/>
                  <a:gd name="T33" fmla="*/ 323 h 378"/>
                  <a:gd name="T34" fmla="*/ 12 w 162"/>
                  <a:gd name="T35" fmla="*/ 290 h 378"/>
                  <a:gd name="T36" fmla="*/ 5 w 162"/>
                  <a:gd name="T37" fmla="*/ 228 h 378"/>
                  <a:gd name="T38" fmla="*/ 0 w 162"/>
                  <a:gd name="T39" fmla="*/ 159 h 378"/>
                  <a:gd name="T40" fmla="*/ 0 w 162"/>
                  <a:gd name="T41" fmla="*/ 79 h 378"/>
                  <a:gd name="T42" fmla="*/ 10 w 162"/>
                  <a:gd name="T43" fmla="*/ 43 h 378"/>
                  <a:gd name="T44" fmla="*/ 10 w 162"/>
                  <a:gd name="T45" fmla="*/ 29 h 37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2"/>
                  <a:gd name="T70" fmla="*/ 0 h 378"/>
                  <a:gd name="T71" fmla="*/ 162 w 162"/>
                  <a:gd name="T72" fmla="*/ 378 h 37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2" h="378">
                    <a:moveTo>
                      <a:pt x="10" y="29"/>
                    </a:moveTo>
                    <a:lnTo>
                      <a:pt x="16" y="10"/>
                    </a:lnTo>
                    <a:lnTo>
                      <a:pt x="42" y="0"/>
                    </a:lnTo>
                    <a:lnTo>
                      <a:pt x="65" y="0"/>
                    </a:lnTo>
                    <a:lnTo>
                      <a:pt x="94" y="14"/>
                    </a:lnTo>
                    <a:lnTo>
                      <a:pt x="122" y="48"/>
                    </a:lnTo>
                    <a:lnTo>
                      <a:pt x="141" y="83"/>
                    </a:lnTo>
                    <a:lnTo>
                      <a:pt x="151" y="132"/>
                    </a:lnTo>
                    <a:lnTo>
                      <a:pt x="159" y="188"/>
                    </a:lnTo>
                    <a:lnTo>
                      <a:pt x="162" y="243"/>
                    </a:lnTo>
                    <a:lnTo>
                      <a:pt x="162" y="313"/>
                    </a:lnTo>
                    <a:lnTo>
                      <a:pt x="151" y="357"/>
                    </a:lnTo>
                    <a:lnTo>
                      <a:pt x="129" y="373"/>
                    </a:lnTo>
                    <a:lnTo>
                      <a:pt x="92" y="378"/>
                    </a:lnTo>
                    <a:lnTo>
                      <a:pt x="53" y="376"/>
                    </a:lnTo>
                    <a:lnTo>
                      <a:pt x="33" y="357"/>
                    </a:lnTo>
                    <a:lnTo>
                      <a:pt x="22" y="323"/>
                    </a:lnTo>
                    <a:lnTo>
                      <a:pt x="12" y="290"/>
                    </a:lnTo>
                    <a:lnTo>
                      <a:pt x="5" y="228"/>
                    </a:lnTo>
                    <a:lnTo>
                      <a:pt x="0" y="159"/>
                    </a:lnTo>
                    <a:lnTo>
                      <a:pt x="0" y="79"/>
                    </a:lnTo>
                    <a:lnTo>
                      <a:pt x="10" y="43"/>
                    </a:lnTo>
                    <a:lnTo>
                      <a:pt x="10" y="29"/>
                    </a:lnTo>
                    <a:close/>
                  </a:path>
                </a:pathLst>
              </a:custGeom>
              <a:solidFill>
                <a:srgbClr val="A3FF99"/>
              </a:solidFill>
              <a:ln w="9525">
                <a:solidFill>
                  <a:schemeClr val="tx1"/>
                </a:solidFill>
                <a:round/>
                <a:headEnd/>
                <a:tailEnd/>
              </a:ln>
            </p:spPr>
            <p:txBody>
              <a:bodyPr/>
              <a:lstStyle/>
              <a:p>
                <a:endParaRPr lang="zh-TW" altLang="en-US"/>
              </a:p>
            </p:txBody>
          </p:sp>
          <p:sp>
            <p:nvSpPr>
              <p:cNvPr id="93683" name="Freeform 25"/>
              <p:cNvSpPr>
                <a:spLocks/>
              </p:cNvSpPr>
              <p:nvPr/>
            </p:nvSpPr>
            <p:spPr bwMode="auto">
              <a:xfrm>
                <a:off x="3988" y="2584"/>
                <a:ext cx="248" cy="291"/>
              </a:xfrm>
              <a:custGeom>
                <a:avLst/>
                <a:gdLst>
                  <a:gd name="T0" fmla="*/ 14 w 248"/>
                  <a:gd name="T1" fmla="*/ 0 h 291"/>
                  <a:gd name="T2" fmla="*/ 65 w 248"/>
                  <a:gd name="T3" fmla="*/ 5 h 291"/>
                  <a:gd name="T4" fmla="*/ 117 w 248"/>
                  <a:gd name="T5" fmla="*/ 13 h 291"/>
                  <a:gd name="T6" fmla="*/ 172 w 248"/>
                  <a:gd name="T7" fmla="*/ 39 h 291"/>
                  <a:gd name="T8" fmla="*/ 211 w 248"/>
                  <a:gd name="T9" fmla="*/ 58 h 291"/>
                  <a:gd name="T10" fmla="*/ 236 w 248"/>
                  <a:gd name="T11" fmla="*/ 86 h 291"/>
                  <a:gd name="T12" fmla="*/ 248 w 248"/>
                  <a:gd name="T13" fmla="*/ 102 h 291"/>
                  <a:gd name="T14" fmla="*/ 224 w 248"/>
                  <a:gd name="T15" fmla="*/ 149 h 291"/>
                  <a:gd name="T16" fmla="*/ 187 w 248"/>
                  <a:gd name="T17" fmla="*/ 178 h 291"/>
                  <a:gd name="T18" fmla="*/ 142 w 248"/>
                  <a:gd name="T19" fmla="*/ 198 h 291"/>
                  <a:gd name="T20" fmla="*/ 119 w 248"/>
                  <a:gd name="T21" fmla="*/ 211 h 291"/>
                  <a:gd name="T22" fmla="*/ 78 w 248"/>
                  <a:gd name="T23" fmla="*/ 218 h 291"/>
                  <a:gd name="T24" fmla="*/ 76 w 248"/>
                  <a:gd name="T25" fmla="*/ 231 h 291"/>
                  <a:gd name="T26" fmla="*/ 108 w 248"/>
                  <a:gd name="T27" fmla="*/ 242 h 291"/>
                  <a:gd name="T28" fmla="*/ 152 w 248"/>
                  <a:gd name="T29" fmla="*/ 252 h 291"/>
                  <a:gd name="T30" fmla="*/ 195 w 248"/>
                  <a:gd name="T31" fmla="*/ 271 h 291"/>
                  <a:gd name="T32" fmla="*/ 178 w 248"/>
                  <a:gd name="T33" fmla="*/ 286 h 291"/>
                  <a:gd name="T34" fmla="*/ 160 w 248"/>
                  <a:gd name="T35" fmla="*/ 291 h 291"/>
                  <a:gd name="T36" fmla="*/ 135 w 248"/>
                  <a:gd name="T37" fmla="*/ 269 h 291"/>
                  <a:gd name="T38" fmla="*/ 96 w 248"/>
                  <a:gd name="T39" fmla="*/ 256 h 291"/>
                  <a:gd name="T40" fmla="*/ 65 w 248"/>
                  <a:gd name="T41" fmla="*/ 247 h 291"/>
                  <a:gd name="T42" fmla="*/ 65 w 248"/>
                  <a:gd name="T43" fmla="*/ 228 h 291"/>
                  <a:gd name="T44" fmla="*/ 70 w 248"/>
                  <a:gd name="T45" fmla="*/ 207 h 291"/>
                  <a:gd name="T46" fmla="*/ 90 w 248"/>
                  <a:gd name="T47" fmla="*/ 198 h 291"/>
                  <a:gd name="T48" fmla="*/ 152 w 248"/>
                  <a:gd name="T49" fmla="*/ 178 h 291"/>
                  <a:gd name="T50" fmla="*/ 187 w 248"/>
                  <a:gd name="T51" fmla="*/ 145 h 291"/>
                  <a:gd name="T52" fmla="*/ 212 w 248"/>
                  <a:gd name="T53" fmla="*/ 112 h 291"/>
                  <a:gd name="T54" fmla="*/ 207 w 248"/>
                  <a:gd name="T55" fmla="*/ 95 h 291"/>
                  <a:gd name="T56" fmla="*/ 187 w 248"/>
                  <a:gd name="T57" fmla="*/ 76 h 291"/>
                  <a:gd name="T58" fmla="*/ 141 w 248"/>
                  <a:gd name="T59" fmla="*/ 49 h 291"/>
                  <a:gd name="T60" fmla="*/ 84 w 248"/>
                  <a:gd name="T61" fmla="*/ 39 h 291"/>
                  <a:gd name="T62" fmla="*/ 47 w 248"/>
                  <a:gd name="T63" fmla="*/ 37 h 291"/>
                  <a:gd name="T64" fmla="*/ 14 w 248"/>
                  <a:gd name="T65" fmla="*/ 37 h 291"/>
                  <a:gd name="T66" fmla="*/ 0 w 248"/>
                  <a:gd name="T67" fmla="*/ 19 h 291"/>
                  <a:gd name="T68" fmla="*/ 14 w 248"/>
                  <a:gd name="T69" fmla="*/ 0 h 29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8"/>
                  <a:gd name="T106" fmla="*/ 0 h 291"/>
                  <a:gd name="T107" fmla="*/ 248 w 248"/>
                  <a:gd name="T108" fmla="*/ 291 h 29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8" h="291">
                    <a:moveTo>
                      <a:pt x="14" y="0"/>
                    </a:moveTo>
                    <a:lnTo>
                      <a:pt x="65" y="5"/>
                    </a:lnTo>
                    <a:lnTo>
                      <a:pt x="117" y="13"/>
                    </a:lnTo>
                    <a:lnTo>
                      <a:pt x="172" y="39"/>
                    </a:lnTo>
                    <a:lnTo>
                      <a:pt x="211" y="58"/>
                    </a:lnTo>
                    <a:lnTo>
                      <a:pt x="236" y="86"/>
                    </a:lnTo>
                    <a:lnTo>
                      <a:pt x="248" y="102"/>
                    </a:lnTo>
                    <a:lnTo>
                      <a:pt x="224" y="149"/>
                    </a:lnTo>
                    <a:lnTo>
                      <a:pt x="187" y="178"/>
                    </a:lnTo>
                    <a:lnTo>
                      <a:pt x="142" y="198"/>
                    </a:lnTo>
                    <a:lnTo>
                      <a:pt x="119" y="211"/>
                    </a:lnTo>
                    <a:lnTo>
                      <a:pt x="78" y="218"/>
                    </a:lnTo>
                    <a:lnTo>
                      <a:pt x="76" y="231"/>
                    </a:lnTo>
                    <a:lnTo>
                      <a:pt x="108" y="242"/>
                    </a:lnTo>
                    <a:lnTo>
                      <a:pt x="152" y="252"/>
                    </a:lnTo>
                    <a:lnTo>
                      <a:pt x="195" y="271"/>
                    </a:lnTo>
                    <a:lnTo>
                      <a:pt x="178" y="286"/>
                    </a:lnTo>
                    <a:lnTo>
                      <a:pt x="160" y="291"/>
                    </a:lnTo>
                    <a:lnTo>
                      <a:pt x="135" y="269"/>
                    </a:lnTo>
                    <a:lnTo>
                      <a:pt x="96" y="256"/>
                    </a:lnTo>
                    <a:lnTo>
                      <a:pt x="65" y="247"/>
                    </a:lnTo>
                    <a:lnTo>
                      <a:pt x="65" y="228"/>
                    </a:lnTo>
                    <a:lnTo>
                      <a:pt x="70" y="207"/>
                    </a:lnTo>
                    <a:lnTo>
                      <a:pt x="90" y="198"/>
                    </a:lnTo>
                    <a:lnTo>
                      <a:pt x="152" y="178"/>
                    </a:lnTo>
                    <a:lnTo>
                      <a:pt x="187" y="145"/>
                    </a:lnTo>
                    <a:lnTo>
                      <a:pt x="212" y="112"/>
                    </a:lnTo>
                    <a:lnTo>
                      <a:pt x="207" y="95"/>
                    </a:lnTo>
                    <a:lnTo>
                      <a:pt x="187" y="76"/>
                    </a:lnTo>
                    <a:lnTo>
                      <a:pt x="141" y="49"/>
                    </a:lnTo>
                    <a:lnTo>
                      <a:pt x="84" y="39"/>
                    </a:lnTo>
                    <a:lnTo>
                      <a:pt x="47" y="37"/>
                    </a:lnTo>
                    <a:lnTo>
                      <a:pt x="14" y="37"/>
                    </a:lnTo>
                    <a:lnTo>
                      <a:pt x="0" y="19"/>
                    </a:lnTo>
                    <a:lnTo>
                      <a:pt x="14" y="0"/>
                    </a:lnTo>
                    <a:close/>
                  </a:path>
                </a:pathLst>
              </a:custGeom>
              <a:solidFill>
                <a:srgbClr val="A3FF99"/>
              </a:solidFill>
              <a:ln w="9525">
                <a:solidFill>
                  <a:schemeClr val="tx1"/>
                </a:solidFill>
                <a:round/>
                <a:headEnd/>
                <a:tailEnd/>
              </a:ln>
            </p:spPr>
            <p:txBody>
              <a:bodyPr/>
              <a:lstStyle/>
              <a:p>
                <a:endParaRPr lang="zh-TW" altLang="en-US"/>
              </a:p>
            </p:txBody>
          </p:sp>
          <p:sp>
            <p:nvSpPr>
              <p:cNvPr id="93684" name="Freeform 26"/>
              <p:cNvSpPr>
                <a:spLocks/>
              </p:cNvSpPr>
              <p:nvPr/>
            </p:nvSpPr>
            <p:spPr bwMode="auto">
              <a:xfrm>
                <a:off x="4008" y="2913"/>
                <a:ext cx="301" cy="470"/>
              </a:xfrm>
              <a:custGeom>
                <a:avLst/>
                <a:gdLst>
                  <a:gd name="T0" fmla="*/ 34 w 301"/>
                  <a:gd name="T1" fmla="*/ 0 h 470"/>
                  <a:gd name="T2" fmla="*/ 7 w 301"/>
                  <a:gd name="T3" fmla="*/ 0 h 470"/>
                  <a:gd name="T4" fmla="*/ 0 w 301"/>
                  <a:gd name="T5" fmla="*/ 34 h 470"/>
                  <a:gd name="T6" fmla="*/ 19 w 301"/>
                  <a:gd name="T7" fmla="*/ 54 h 470"/>
                  <a:gd name="T8" fmla="*/ 82 w 301"/>
                  <a:gd name="T9" fmla="*/ 100 h 470"/>
                  <a:gd name="T10" fmla="*/ 136 w 301"/>
                  <a:gd name="T11" fmla="*/ 160 h 470"/>
                  <a:gd name="T12" fmla="*/ 172 w 301"/>
                  <a:gd name="T13" fmla="*/ 221 h 470"/>
                  <a:gd name="T14" fmla="*/ 177 w 301"/>
                  <a:gd name="T15" fmla="*/ 261 h 470"/>
                  <a:gd name="T16" fmla="*/ 175 w 301"/>
                  <a:gd name="T17" fmla="*/ 291 h 470"/>
                  <a:gd name="T18" fmla="*/ 160 w 301"/>
                  <a:gd name="T19" fmla="*/ 357 h 470"/>
                  <a:gd name="T20" fmla="*/ 140 w 301"/>
                  <a:gd name="T21" fmla="*/ 410 h 470"/>
                  <a:gd name="T22" fmla="*/ 123 w 301"/>
                  <a:gd name="T23" fmla="*/ 441 h 470"/>
                  <a:gd name="T24" fmla="*/ 119 w 301"/>
                  <a:gd name="T25" fmla="*/ 460 h 470"/>
                  <a:gd name="T26" fmla="*/ 136 w 301"/>
                  <a:gd name="T27" fmla="*/ 460 h 470"/>
                  <a:gd name="T28" fmla="*/ 164 w 301"/>
                  <a:gd name="T29" fmla="*/ 454 h 470"/>
                  <a:gd name="T30" fmla="*/ 172 w 301"/>
                  <a:gd name="T31" fmla="*/ 455 h 470"/>
                  <a:gd name="T32" fmla="*/ 228 w 301"/>
                  <a:gd name="T33" fmla="*/ 458 h 470"/>
                  <a:gd name="T34" fmla="*/ 271 w 301"/>
                  <a:gd name="T35" fmla="*/ 470 h 470"/>
                  <a:gd name="T36" fmla="*/ 287 w 301"/>
                  <a:gd name="T37" fmla="*/ 463 h 470"/>
                  <a:gd name="T38" fmla="*/ 301 w 301"/>
                  <a:gd name="T39" fmla="*/ 439 h 470"/>
                  <a:gd name="T40" fmla="*/ 287 w 301"/>
                  <a:gd name="T41" fmla="*/ 426 h 470"/>
                  <a:gd name="T42" fmla="*/ 222 w 301"/>
                  <a:gd name="T43" fmla="*/ 424 h 470"/>
                  <a:gd name="T44" fmla="*/ 177 w 301"/>
                  <a:gd name="T45" fmla="*/ 429 h 470"/>
                  <a:gd name="T46" fmla="*/ 154 w 301"/>
                  <a:gd name="T47" fmla="*/ 439 h 470"/>
                  <a:gd name="T48" fmla="*/ 158 w 301"/>
                  <a:gd name="T49" fmla="*/ 417 h 470"/>
                  <a:gd name="T50" fmla="*/ 181 w 301"/>
                  <a:gd name="T51" fmla="*/ 382 h 470"/>
                  <a:gd name="T52" fmla="*/ 201 w 301"/>
                  <a:gd name="T53" fmla="*/ 329 h 470"/>
                  <a:gd name="T54" fmla="*/ 217 w 301"/>
                  <a:gd name="T55" fmla="*/ 284 h 470"/>
                  <a:gd name="T56" fmla="*/ 205 w 301"/>
                  <a:gd name="T57" fmla="*/ 233 h 470"/>
                  <a:gd name="T58" fmla="*/ 187 w 301"/>
                  <a:gd name="T59" fmla="*/ 178 h 470"/>
                  <a:gd name="T60" fmla="*/ 152 w 301"/>
                  <a:gd name="T61" fmla="*/ 115 h 470"/>
                  <a:gd name="T62" fmla="*/ 101 w 301"/>
                  <a:gd name="T63" fmla="*/ 57 h 470"/>
                  <a:gd name="T64" fmla="*/ 58 w 301"/>
                  <a:gd name="T65" fmla="*/ 15 h 470"/>
                  <a:gd name="T66" fmla="*/ 34 w 301"/>
                  <a:gd name="T67" fmla="*/ 0 h 47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1"/>
                  <a:gd name="T103" fmla="*/ 0 h 470"/>
                  <a:gd name="T104" fmla="*/ 301 w 301"/>
                  <a:gd name="T105" fmla="*/ 470 h 47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1" h="470">
                    <a:moveTo>
                      <a:pt x="34" y="0"/>
                    </a:moveTo>
                    <a:lnTo>
                      <a:pt x="7" y="0"/>
                    </a:lnTo>
                    <a:lnTo>
                      <a:pt x="0" y="34"/>
                    </a:lnTo>
                    <a:lnTo>
                      <a:pt x="19" y="54"/>
                    </a:lnTo>
                    <a:lnTo>
                      <a:pt x="82" y="100"/>
                    </a:lnTo>
                    <a:lnTo>
                      <a:pt x="136" y="160"/>
                    </a:lnTo>
                    <a:lnTo>
                      <a:pt x="172" y="221"/>
                    </a:lnTo>
                    <a:lnTo>
                      <a:pt x="177" y="261"/>
                    </a:lnTo>
                    <a:lnTo>
                      <a:pt x="175" y="291"/>
                    </a:lnTo>
                    <a:lnTo>
                      <a:pt x="160" y="357"/>
                    </a:lnTo>
                    <a:lnTo>
                      <a:pt x="140" y="410"/>
                    </a:lnTo>
                    <a:lnTo>
                      <a:pt x="123" y="441"/>
                    </a:lnTo>
                    <a:lnTo>
                      <a:pt x="119" y="460"/>
                    </a:lnTo>
                    <a:lnTo>
                      <a:pt x="136" y="460"/>
                    </a:lnTo>
                    <a:lnTo>
                      <a:pt x="164" y="454"/>
                    </a:lnTo>
                    <a:lnTo>
                      <a:pt x="172" y="455"/>
                    </a:lnTo>
                    <a:lnTo>
                      <a:pt x="228" y="458"/>
                    </a:lnTo>
                    <a:lnTo>
                      <a:pt x="271" y="470"/>
                    </a:lnTo>
                    <a:lnTo>
                      <a:pt x="287" y="463"/>
                    </a:lnTo>
                    <a:lnTo>
                      <a:pt x="301" y="439"/>
                    </a:lnTo>
                    <a:lnTo>
                      <a:pt x="287" y="426"/>
                    </a:lnTo>
                    <a:lnTo>
                      <a:pt x="222" y="424"/>
                    </a:lnTo>
                    <a:lnTo>
                      <a:pt x="177" y="429"/>
                    </a:lnTo>
                    <a:lnTo>
                      <a:pt x="154" y="439"/>
                    </a:lnTo>
                    <a:lnTo>
                      <a:pt x="158" y="417"/>
                    </a:lnTo>
                    <a:lnTo>
                      <a:pt x="181" y="382"/>
                    </a:lnTo>
                    <a:lnTo>
                      <a:pt x="201" y="329"/>
                    </a:lnTo>
                    <a:lnTo>
                      <a:pt x="217" y="284"/>
                    </a:lnTo>
                    <a:lnTo>
                      <a:pt x="205" y="233"/>
                    </a:lnTo>
                    <a:lnTo>
                      <a:pt x="187" y="178"/>
                    </a:lnTo>
                    <a:lnTo>
                      <a:pt x="152" y="115"/>
                    </a:lnTo>
                    <a:lnTo>
                      <a:pt x="101" y="57"/>
                    </a:lnTo>
                    <a:lnTo>
                      <a:pt x="58" y="15"/>
                    </a:lnTo>
                    <a:lnTo>
                      <a:pt x="34" y="0"/>
                    </a:lnTo>
                    <a:close/>
                  </a:path>
                </a:pathLst>
              </a:custGeom>
              <a:solidFill>
                <a:srgbClr val="A3FF99"/>
              </a:solidFill>
              <a:ln w="9525">
                <a:solidFill>
                  <a:schemeClr val="tx1"/>
                </a:solidFill>
                <a:round/>
                <a:headEnd/>
                <a:tailEnd/>
              </a:ln>
            </p:spPr>
            <p:txBody>
              <a:bodyPr/>
              <a:lstStyle/>
              <a:p>
                <a:endParaRPr lang="zh-TW" altLang="en-US"/>
              </a:p>
            </p:txBody>
          </p:sp>
          <p:sp>
            <p:nvSpPr>
              <p:cNvPr id="93685" name="Freeform 27"/>
              <p:cNvSpPr>
                <a:spLocks/>
              </p:cNvSpPr>
              <p:nvPr/>
            </p:nvSpPr>
            <p:spPr bwMode="auto">
              <a:xfrm>
                <a:off x="3819" y="2912"/>
                <a:ext cx="202" cy="479"/>
              </a:xfrm>
              <a:custGeom>
                <a:avLst/>
                <a:gdLst>
                  <a:gd name="T0" fmla="*/ 140 w 202"/>
                  <a:gd name="T1" fmla="*/ 0 h 479"/>
                  <a:gd name="T2" fmla="*/ 114 w 202"/>
                  <a:gd name="T3" fmla="*/ 45 h 479"/>
                  <a:gd name="T4" fmla="*/ 97 w 202"/>
                  <a:gd name="T5" fmla="*/ 111 h 479"/>
                  <a:gd name="T6" fmla="*/ 76 w 202"/>
                  <a:gd name="T7" fmla="*/ 184 h 479"/>
                  <a:gd name="T8" fmla="*/ 56 w 202"/>
                  <a:gd name="T9" fmla="*/ 258 h 479"/>
                  <a:gd name="T10" fmla="*/ 56 w 202"/>
                  <a:gd name="T11" fmla="*/ 285 h 479"/>
                  <a:gd name="T12" fmla="*/ 76 w 202"/>
                  <a:gd name="T13" fmla="*/ 334 h 479"/>
                  <a:gd name="T14" fmla="*/ 103 w 202"/>
                  <a:gd name="T15" fmla="*/ 360 h 479"/>
                  <a:gd name="T16" fmla="*/ 128 w 202"/>
                  <a:gd name="T17" fmla="*/ 392 h 479"/>
                  <a:gd name="T18" fmla="*/ 146 w 202"/>
                  <a:gd name="T19" fmla="*/ 416 h 479"/>
                  <a:gd name="T20" fmla="*/ 138 w 202"/>
                  <a:gd name="T21" fmla="*/ 427 h 479"/>
                  <a:gd name="T22" fmla="*/ 93 w 202"/>
                  <a:gd name="T23" fmla="*/ 432 h 479"/>
                  <a:gd name="T24" fmla="*/ 21 w 202"/>
                  <a:gd name="T25" fmla="*/ 441 h 479"/>
                  <a:gd name="T26" fmla="*/ 0 w 202"/>
                  <a:gd name="T27" fmla="*/ 456 h 479"/>
                  <a:gd name="T28" fmla="*/ 17 w 202"/>
                  <a:gd name="T29" fmla="*/ 469 h 479"/>
                  <a:gd name="T30" fmla="*/ 58 w 202"/>
                  <a:gd name="T31" fmla="*/ 479 h 479"/>
                  <a:gd name="T32" fmla="*/ 105 w 202"/>
                  <a:gd name="T33" fmla="*/ 459 h 479"/>
                  <a:gd name="T34" fmla="*/ 140 w 202"/>
                  <a:gd name="T35" fmla="*/ 446 h 479"/>
                  <a:gd name="T36" fmla="*/ 185 w 202"/>
                  <a:gd name="T37" fmla="*/ 441 h 479"/>
                  <a:gd name="T38" fmla="*/ 202 w 202"/>
                  <a:gd name="T39" fmla="*/ 437 h 479"/>
                  <a:gd name="T40" fmla="*/ 196 w 202"/>
                  <a:gd name="T41" fmla="*/ 421 h 479"/>
                  <a:gd name="T42" fmla="*/ 146 w 202"/>
                  <a:gd name="T43" fmla="*/ 379 h 479"/>
                  <a:gd name="T44" fmla="*/ 116 w 202"/>
                  <a:gd name="T45" fmla="*/ 335 h 479"/>
                  <a:gd name="T46" fmla="*/ 91 w 202"/>
                  <a:gd name="T47" fmla="*/ 306 h 479"/>
                  <a:gd name="T48" fmla="*/ 87 w 202"/>
                  <a:gd name="T49" fmla="*/ 277 h 479"/>
                  <a:gd name="T50" fmla="*/ 99 w 202"/>
                  <a:gd name="T51" fmla="*/ 229 h 479"/>
                  <a:gd name="T52" fmla="*/ 126 w 202"/>
                  <a:gd name="T53" fmla="*/ 179 h 479"/>
                  <a:gd name="T54" fmla="*/ 156 w 202"/>
                  <a:gd name="T55" fmla="*/ 94 h 479"/>
                  <a:gd name="T56" fmla="*/ 181 w 202"/>
                  <a:gd name="T57" fmla="*/ 44 h 479"/>
                  <a:gd name="T58" fmla="*/ 179 w 202"/>
                  <a:gd name="T59" fmla="*/ 15 h 479"/>
                  <a:gd name="T60" fmla="*/ 156 w 202"/>
                  <a:gd name="T61" fmla="*/ 0 h 479"/>
                  <a:gd name="T62" fmla="*/ 140 w 202"/>
                  <a:gd name="T63" fmla="*/ 0 h 47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2"/>
                  <a:gd name="T97" fmla="*/ 0 h 479"/>
                  <a:gd name="T98" fmla="*/ 202 w 202"/>
                  <a:gd name="T99" fmla="*/ 479 h 47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2" h="479">
                    <a:moveTo>
                      <a:pt x="140" y="0"/>
                    </a:moveTo>
                    <a:lnTo>
                      <a:pt x="114" y="45"/>
                    </a:lnTo>
                    <a:lnTo>
                      <a:pt x="97" y="111"/>
                    </a:lnTo>
                    <a:lnTo>
                      <a:pt x="76" y="184"/>
                    </a:lnTo>
                    <a:lnTo>
                      <a:pt x="56" y="258"/>
                    </a:lnTo>
                    <a:lnTo>
                      <a:pt x="56" y="285"/>
                    </a:lnTo>
                    <a:lnTo>
                      <a:pt x="76" y="334"/>
                    </a:lnTo>
                    <a:lnTo>
                      <a:pt x="103" y="360"/>
                    </a:lnTo>
                    <a:lnTo>
                      <a:pt x="128" y="392"/>
                    </a:lnTo>
                    <a:lnTo>
                      <a:pt x="146" y="416"/>
                    </a:lnTo>
                    <a:lnTo>
                      <a:pt x="138" y="427"/>
                    </a:lnTo>
                    <a:lnTo>
                      <a:pt x="93" y="432"/>
                    </a:lnTo>
                    <a:lnTo>
                      <a:pt x="21" y="441"/>
                    </a:lnTo>
                    <a:lnTo>
                      <a:pt x="0" y="456"/>
                    </a:lnTo>
                    <a:lnTo>
                      <a:pt x="17" y="469"/>
                    </a:lnTo>
                    <a:lnTo>
                      <a:pt x="58" y="479"/>
                    </a:lnTo>
                    <a:lnTo>
                      <a:pt x="105" y="459"/>
                    </a:lnTo>
                    <a:lnTo>
                      <a:pt x="140" y="446"/>
                    </a:lnTo>
                    <a:lnTo>
                      <a:pt x="185" y="441"/>
                    </a:lnTo>
                    <a:lnTo>
                      <a:pt x="202" y="437"/>
                    </a:lnTo>
                    <a:lnTo>
                      <a:pt x="196" y="421"/>
                    </a:lnTo>
                    <a:lnTo>
                      <a:pt x="146" y="379"/>
                    </a:lnTo>
                    <a:lnTo>
                      <a:pt x="116" y="335"/>
                    </a:lnTo>
                    <a:lnTo>
                      <a:pt x="91" y="306"/>
                    </a:lnTo>
                    <a:lnTo>
                      <a:pt x="87" y="277"/>
                    </a:lnTo>
                    <a:lnTo>
                      <a:pt x="99" y="229"/>
                    </a:lnTo>
                    <a:lnTo>
                      <a:pt x="126" y="179"/>
                    </a:lnTo>
                    <a:lnTo>
                      <a:pt x="156" y="94"/>
                    </a:lnTo>
                    <a:lnTo>
                      <a:pt x="181" y="44"/>
                    </a:lnTo>
                    <a:lnTo>
                      <a:pt x="179" y="15"/>
                    </a:lnTo>
                    <a:lnTo>
                      <a:pt x="156" y="0"/>
                    </a:lnTo>
                    <a:lnTo>
                      <a:pt x="140" y="0"/>
                    </a:lnTo>
                    <a:close/>
                  </a:path>
                </a:pathLst>
              </a:custGeom>
              <a:solidFill>
                <a:srgbClr val="A3FF99"/>
              </a:solidFill>
              <a:ln w="9525">
                <a:solidFill>
                  <a:schemeClr val="tx1"/>
                </a:solidFill>
                <a:round/>
                <a:headEnd/>
                <a:tailEnd/>
              </a:ln>
            </p:spPr>
            <p:txBody>
              <a:bodyPr/>
              <a:lstStyle/>
              <a:p>
                <a:endParaRPr lang="zh-TW" altLang="en-US"/>
              </a:p>
            </p:txBody>
          </p:sp>
          <p:sp>
            <p:nvSpPr>
              <p:cNvPr id="93686" name="Freeform 28"/>
              <p:cNvSpPr>
                <a:spLocks/>
              </p:cNvSpPr>
              <p:nvPr/>
            </p:nvSpPr>
            <p:spPr bwMode="auto">
              <a:xfrm flipH="1">
                <a:off x="4060" y="2144"/>
                <a:ext cx="100" cy="98"/>
              </a:xfrm>
              <a:custGeom>
                <a:avLst/>
                <a:gdLst>
                  <a:gd name="T0" fmla="*/ 11 w 100"/>
                  <a:gd name="T1" fmla="*/ 4 h 98"/>
                  <a:gd name="T2" fmla="*/ 38 w 100"/>
                  <a:gd name="T3" fmla="*/ 0 h 98"/>
                  <a:gd name="T4" fmla="*/ 64 w 100"/>
                  <a:gd name="T5" fmla="*/ 1 h 98"/>
                  <a:gd name="T6" fmla="*/ 88 w 100"/>
                  <a:gd name="T7" fmla="*/ 11 h 98"/>
                  <a:gd name="T8" fmla="*/ 100 w 100"/>
                  <a:gd name="T9" fmla="*/ 29 h 98"/>
                  <a:gd name="T10" fmla="*/ 100 w 100"/>
                  <a:gd name="T11" fmla="*/ 43 h 98"/>
                  <a:gd name="T12" fmla="*/ 88 w 100"/>
                  <a:gd name="T13" fmla="*/ 62 h 98"/>
                  <a:gd name="T14" fmla="*/ 68 w 100"/>
                  <a:gd name="T15" fmla="*/ 74 h 98"/>
                  <a:gd name="T16" fmla="*/ 38 w 100"/>
                  <a:gd name="T17" fmla="*/ 74 h 98"/>
                  <a:gd name="T18" fmla="*/ 21 w 100"/>
                  <a:gd name="T19" fmla="*/ 83 h 98"/>
                  <a:gd name="T20" fmla="*/ 15 w 100"/>
                  <a:gd name="T21" fmla="*/ 98 h 98"/>
                  <a:gd name="T22" fmla="*/ 0 w 100"/>
                  <a:gd name="T23" fmla="*/ 93 h 98"/>
                  <a:gd name="T24" fmla="*/ 5 w 100"/>
                  <a:gd name="T25" fmla="*/ 74 h 98"/>
                  <a:gd name="T26" fmla="*/ 27 w 100"/>
                  <a:gd name="T27" fmla="*/ 62 h 98"/>
                  <a:gd name="T28" fmla="*/ 62 w 100"/>
                  <a:gd name="T29" fmla="*/ 59 h 98"/>
                  <a:gd name="T30" fmla="*/ 76 w 100"/>
                  <a:gd name="T31" fmla="*/ 48 h 98"/>
                  <a:gd name="T32" fmla="*/ 80 w 100"/>
                  <a:gd name="T33" fmla="*/ 30 h 98"/>
                  <a:gd name="T34" fmla="*/ 64 w 100"/>
                  <a:gd name="T35" fmla="*/ 14 h 98"/>
                  <a:gd name="T36" fmla="*/ 41 w 100"/>
                  <a:gd name="T37" fmla="*/ 14 h 98"/>
                  <a:gd name="T38" fmla="*/ 15 w 100"/>
                  <a:gd name="T39" fmla="*/ 19 h 98"/>
                  <a:gd name="T40" fmla="*/ 5 w 100"/>
                  <a:gd name="T41" fmla="*/ 14 h 98"/>
                  <a:gd name="T42" fmla="*/ 11 w 100"/>
                  <a:gd name="T43" fmla="*/ 4 h 9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0"/>
                  <a:gd name="T67" fmla="*/ 0 h 98"/>
                  <a:gd name="T68" fmla="*/ 100 w 100"/>
                  <a:gd name="T69" fmla="*/ 98 h 9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0" h="98">
                    <a:moveTo>
                      <a:pt x="11" y="4"/>
                    </a:moveTo>
                    <a:lnTo>
                      <a:pt x="38" y="0"/>
                    </a:lnTo>
                    <a:lnTo>
                      <a:pt x="64" y="1"/>
                    </a:lnTo>
                    <a:lnTo>
                      <a:pt x="88" y="11"/>
                    </a:lnTo>
                    <a:lnTo>
                      <a:pt x="100" y="29"/>
                    </a:lnTo>
                    <a:lnTo>
                      <a:pt x="100" y="43"/>
                    </a:lnTo>
                    <a:lnTo>
                      <a:pt x="88" y="62"/>
                    </a:lnTo>
                    <a:lnTo>
                      <a:pt x="68" y="74"/>
                    </a:lnTo>
                    <a:lnTo>
                      <a:pt x="38" y="74"/>
                    </a:lnTo>
                    <a:lnTo>
                      <a:pt x="21" y="83"/>
                    </a:lnTo>
                    <a:lnTo>
                      <a:pt x="15" y="98"/>
                    </a:lnTo>
                    <a:lnTo>
                      <a:pt x="0" y="93"/>
                    </a:lnTo>
                    <a:lnTo>
                      <a:pt x="5" y="74"/>
                    </a:lnTo>
                    <a:lnTo>
                      <a:pt x="27" y="62"/>
                    </a:lnTo>
                    <a:lnTo>
                      <a:pt x="62" y="59"/>
                    </a:lnTo>
                    <a:lnTo>
                      <a:pt x="76" y="48"/>
                    </a:lnTo>
                    <a:lnTo>
                      <a:pt x="80" y="30"/>
                    </a:lnTo>
                    <a:lnTo>
                      <a:pt x="64" y="14"/>
                    </a:lnTo>
                    <a:lnTo>
                      <a:pt x="41" y="14"/>
                    </a:lnTo>
                    <a:lnTo>
                      <a:pt x="15" y="19"/>
                    </a:lnTo>
                    <a:lnTo>
                      <a:pt x="5" y="14"/>
                    </a:lnTo>
                    <a:lnTo>
                      <a:pt x="11" y="4"/>
                    </a:lnTo>
                    <a:close/>
                  </a:path>
                </a:pathLst>
              </a:custGeom>
              <a:solidFill>
                <a:srgbClr val="A3FF99"/>
              </a:solidFill>
              <a:ln w="9525">
                <a:solidFill>
                  <a:schemeClr val="tx1"/>
                </a:solidFill>
                <a:round/>
                <a:headEnd/>
                <a:tailEnd/>
              </a:ln>
            </p:spPr>
            <p:txBody>
              <a:bodyPr/>
              <a:lstStyle/>
              <a:p>
                <a:endParaRPr lang="zh-TW" altLang="en-US"/>
              </a:p>
            </p:txBody>
          </p:sp>
          <p:sp>
            <p:nvSpPr>
              <p:cNvPr id="93687" name="Freeform 29"/>
              <p:cNvSpPr>
                <a:spLocks/>
              </p:cNvSpPr>
              <p:nvPr/>
            </p:nvSpPr>
            <p:spPr bwMode="auto">
              <a:xfrm>
                <a:off x="4161" y="2269"/>
                <a:ext cx="32" cy="27"/>
              </a:xfrm>
              <a:custGeom>
                <a:avLst/>
                <a:gdLst>
                  <a:gd name="T0" fmla="*/ 32 w 32"/>
                  <a:gd name="T1" fmla="*/ 2 h 27"/>
                  <a:gd name="T2" fmla="*/ 16 w 32"/>
                  <a:gd name="T3" fmla="*/ 0 h 27"/>
                  <a:gd name="T4" fmla="*/ 5 w 32"/>
                  <a:gd name="T5" fmla="*/ 10 h 27"/>
                  <a:gd name="T6" fmla="*/ 0 w 32"/>
                  <a:gd name="T7" fmla="*/ 26 h 27"/>
                  <a:gd name="T8" fmla="*/ 16 w 32"/>
                  <a:gd name="T9" fmla="*/ 27 h 27"/>
                  <a:gd name="T10" fmla="*/ 29 w 32"/>
                  <a:gd name="T11" fmla="*/ 20 h 27"/>
                  <a:gd name="T12" fmla="*/ 32 w 32"/>
                  <a:gd name="T13" fmla="*/ 2 h 27"/>
                  <a:gd name="T14" fmla="*/ 0 60000 65536"/>
                  <a:gd name="T15" fmla="*/ 0 60000 65536"/>
                  <a:gd name="T16" fmla="*/ 0 60000 65536"/>
                  <a:gd name="T17" fmla="*/ 0 60000 65536"/>
                  <a:gd name="T18" fmla="*/ 0 60000 65536"/>
                  <a:gd name="T19" fmla="*/ 0 60000 65536"/>
                  <a:gd name="T20" fmla="*/ 0 60000 65536"/>
                  <a:gd name="T21" fmla="*/ 0 w 32"/>
                  <a:gd name="T22" fmla="*/ 0 h 27"/>
                  <a:gd name="T23" fmla="*/ 32 w 32"/>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7">
                    <a:moveTo>
                      <a:pt x="32" y="2"/>
                    </a:moveTo>
                    <a:lnTo>
                      <a:pt x="16" y="0"/>
                    </a:lnTo>
                    <a:lnTo>
                      <a:pt x="5" y="10"/>
                    </a:lnTo>
                    <a:lnTo>
                      <a:pt x="0" y="26"/>
                    </a:lnTo>
                    <a:lnTo>
                      <a:pt x="16" y="27"/>
                    </a:lnTo>
                    <a:lnTo>
                      <a:pt x="29" y="20"/>
                    </a:lnTo>
                    <a:lnTo>
                      <a:pt x="32" y="2"/>
                    </a:lnTo>
                    <a:close/>
                  </a:path>
                </a:pathLst>
              </a:custGeom>
              <a:solidFill>
                <a:srgbClr val="A3FF99"/>
              </a:solidFill>
              <a:ln w="9525">
                <a:solidFill>
                  <a:schemeClr val="tx1"/>
                </a:solidFill>
                <a:round/>
                <a:headEnd/>
                <a:tailEnd/>
              </a:ln>
            </p:spPr>
            <p:txBody>
              <a:bodyPr/>
              <a:lstStyle/>
              <a:p>
                <a:endParaRPr lang="zh-TW" altLang="en-US"/>
              </a:p>
            </p:txBody>
          </p:sp>
        </p:grpSp>
      </p:grpSp>
      <p:grpSp>
        <p:nvGrpSpPr>
          <p:cNvPr id="1029" name="群組 1185"/>
          <p:cNvGrpSpPr>
            <a:grpSpLocks/>
          </p:cNvGrpSpPr>
          <p:nvPr/>
        </p:nvGrpSpPr>
        <p:grpSpPr bwMode="auto">
          <a:xfrm>
            <a:off x="406323" y="4266958"/>
            <a:ext cx="7810500" cy="2245329"/>
            <a:chOff x="793344" y="4283978"/>
            <a:chExt cx="7810954" cy="2245862"/>
          </a:xfrm>
        </p:grpSpPr>
        <p:sp>
          <p:nvSpPr>
            <p:cNvPr id="93664" name="Text Box 929"/>
            <p:cNvSpPr txBox="1">
              <a:spLocks noChangeArrowheads="1"/>
            </p:cNvSpPr>
            <p:nvPr/>
          </p:nvSpPr>
          <p:spPr bwMode="auto">
            <a:xfrm>
              <a:off x="4254548" y="5070779"/>
              <a:ext cx="4349750" cy="338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algn="ctr" eaLnBrk="1" hangingPunct="1">
                <a:spcBef>
                  <a:spcPct val="50000"/>
                </a:spcBef>
                <a:buFontTx/>
                <a:buNone/>
              </a:pPr>
              <a:r>
                <a:rPr lang="en-US" altLang="zh-TW" sz="1600" i="1" u="sng">
                  <a:solidFill>
                    <a:srgbClr val="000000"/>
                  </a:solidFill>
                  <a:latin typeface="Arial" charset="0"/>
                </a:rPr>
                <a:t>Non-invasive imaging systems</a:t>
              </a:r>
            </a:p>
          </p:txBody>
        </p:sp>
        <p:grpSp>
          <p:nvGrpSpPr>
            <p:cNvPr id="93665" name="群組 1182"/>
            <p:cNvGrpSpPr>
              <a:grpSpLocks/>
            </p:cNvGrpSpPr>
            <p:nvPr/>
          </p:nvGrpSpPr>
          <p:grpSpPr bwMode="auto">
            <a:xfrm>
              <a:off x="3307722" y="5544235"/>
              <a:ext cx="1308728" cy="969874"/>
              <a:chOff x="3307722" y="5544235"/>
              <a:chExt cx="1308728" cy="969874"/>
            </a:xfrm>
          </p:grpSpPr>
          <p:pic>
            <p:nvPicPr>
              <p:cNvPr id="93675" name="Picture 93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307722" y="5544235"/>
                <a:ext cx="1308728" cy="969874"/>
              </a:xfrm>
              <a:prstGeom prst="rect">
                <a:avLst/>
              </a:prstGeom>
              <a:noFill/>
              <a:ln w="9525">
                <a:solidFill>
                  <a:srgbClr val="FF0718"/>
                </a:solidFill>
                <a:miter lim="800000"/>
                <a:headEnd/>
                <a:tailEnd/>
              </a:ln>
              <a:extLst>
                <a:ext uri="{909E8E84-426E-40DD-AFC4-6F175D3DCCD1}">
                  <a14:hiddenFill xmlns:a14="http://schemas.microsoft.com/office/drawing/2010/main" xmlns="">
                    <a:solidFill>
                      <a:srgbClr val="FFFFFF"/>
                    </a:solidFill>
                  </a14:hiddenFill>
                </a:ext>
              </a:extLst>
            </p:spPr>
          </p:pic>
          <p:sp>
            <p:nvSpPr>
              <p:cNvPr id="93676" name="Text Box 932"/>
              <p:cNvSpPr txBox="1">
                <a:spLocks noChangeArrowheads="1"/>
              </p:cNvSpPr>
              <p:nvPr/>
            </p:nvSpPr>
            <p:spPr bwMode="auto">
              <a:xfrm>
                <a:off x="3311860" y="5544235"/>
                <a:ext cx="561363" cy="338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en-US" altLang="zh-TW" sz="1600">
                    <a:solidFill>
                      <a:srgbClr val="FF020B"/>
                    </a:solidFill>
                    <a:latin typeface="Arial" charset="0"/>
                    <a:ea typeface="Taipei" charset="-120"/>
                  </a:rPr>
                  <a:t>MRI</a:t>
                </a:r>
              </a:p>
            </p:txBody>
          </p:sp>
        </p:grpSp>
        <p:grpSp>
          <p:nvGrpSpPr>
            <p:cNvPr id="93666" name="群組 1184"/>
            <p:cNvGrpSpPr>
              <a:grpSpLocks/>
            </p:cNvGrpSpPr>
            <p:nvPr/>
          </p:nvGrpSpPr>
          <p:grpSpPr bwMode="auto">
            <a:xfrm>
              <a:off x="5451555" y="4283978"/>
              <a:ext cx="2000250" cy="755829"/>
              <a:chOff x="5451555" y="4283978"/>
              <a:chExt cx="2000250" cy="755829"/>
            </a:xfrm>
          </p:grpSpPr>
          <p:sp>
            <p:nvSpPr>
              <p:cNvPr id="1039" name="向右箭號 1038"/>
              <p:cNvSpPr/>
              <p:nvPr/>
            </p:nvSpPr>
            <p:spPr bwMode="auto">
              <a:xfrm rot="16200000" flipV="1">
                <a:off x="6050588" y="4483288"/>
                <a:ext cx="755829" cy="357209"/>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sz="1800">
                  <a:solidFill>
                    <a:srgbClr val="FFFFFF"/>
                  </a:solidFill>
                </a:endParaRPr>
              </a:p>
            </p:txBody>
          </p:sp>
          <p:sp>
            <p:nvSpPr>
              <p:cNvPr id="93674" name="文字方塊 1803"/>
              <p:cNvSpPr txBox="1">
                <a:spLocks noChangeArrowheads="1"/>
              </p:cNvSpPr>
              <p:nvPr/>
            </p:nvSpPr>
            <p:spPr bwMode="auto">
              <a:xfrm>
                <a:off x="5451555" y="4576059"/>
                <a:ext cx="2000250" cy="338138"/>
              </a:xfrm>
              <a:prstGeom prst="rect">
                <a:avLst/>
              </a:prstGeom>
              <a:solidFill>
                <a:srgbClr val="FFFFFF"/>
              </a:solidFill>
              <a:ln w="38100">
                <a:solidFill>
                  <a:srgbClr val="0000CC"/>
                </a:solidFill>
                <a:miter lim="800000"/>
                <a:headEnd/>
                <a:tailEnd/>
              </a:ln>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algn="ctr" eaLnBrk="1" hangingPunct="1">
                  <a:spcBef>
                    <a:spcPct val="0"/>
                  </a:spcBef>
                  <a:buFontTx/>
                  <a:buNone/>
                </a:pPr>
                <a:r>
                  <a:rPr lang="en-US" altLang="zh-TW" sz="1600">
                    <a:solidFill>
                      <a:srgbClr val="000000"/>
                    </a:solidFill>
                    <a:latin typeface="Arial" charset="0"/>
                  </a:rPr>
                  <a:t>Depend on probes</a:t>
                </a:r>
                <a:endParaRPr lang="zh-TW" altLang="en-US" sz="1600">
                  <a:solidFill>
                    <a:srgbClr val="000000"/>
                  </a:solidFill>
                  <a:latin typeface="Arial" charset="0"/>
                </a:endParaRPr>
              </a:p>
            </p:txBody>
          </p:sp>
        </p:grpSp>
        <p:grpSp>
          <p:nvGrpSpPr>
            <p:cNvPr id="93667" name="群組 1183"/>
            <p:cNvGrpSpPr>
              <a:grpSpLocks/>
            </p:cNvGrpSpPr>
            <p:nvPr/>
          </p:nvGrpSpPr>
          <p:grpSpPr bwMode="auto">
            <a:xfrm>
              <a:off x="793344" y="5407770"/>
              <a:ext cx="1350150" cy="1122070"/>
              <a:chOff x="793344" y="5407770"/>
              <a:chExt cx="1350150" cy="1122070"/>
            </a:xfrm>
          </p:grpSpPr>
          <p:pic>
            <p:nvPicPr>
              <p:cNvPr id="93671" name="Picture 934" descr="ICE-1"/>
              <p:cNvPicPr>
                <a:picLocks noChangeAspect="1" noChangeArrowheads="1"/>
              </p:cNvPicPr>
              <p:nvPr/>
            </p:nvPicPr>
            <p:blipFill>
              <a:blip r:embed="rId5" cstate="print">
                <a:extLst>
                  <a:ext uri="{28A0092B-C50C-407E-A947-70E740481C1C}">
                    <a14:useLocalDpi xmlns:a14="http://schemas.microsoft.com/office/drawing/2010/main" xmlns="" val="0"/>
                  </a:ext>
                </a:extLst>
              </a:blip>
              <a:srcRect l="8952" t="8189" r="8952"/>
              <a:stretch>
                <a:fillRect/>
              </a:stretch>
            </p:blipFill>
            <p:spPr bwMode="auto">
              <a:xfrm>
                <a:off x="793344" y="5506250"/>
                <a:ext cx="1220867" cy="10235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672" name="Text Box 935"/>
              <p:cNvSpPr txBox="1">
                <a:spLocks noChangeArrowheads="1"/>
              </p:cNvSpPr>
              <p:nvPr/>
            </p:nvSpPr>
            <p:spPr bwMode="auto">
              <a:xfrm>
                <a:off x="1226860" y="5407770"/>
                <a:ext cx="916634" cy="338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r>
                  <a:rPr lang="en-US" altLang="zh-TW" sz="1600">
                    <a:solidFill>
                      <a:srgbClr val="FF0000"/>
                    </a:solidFill>
                    <a:latin typeface="Arial" charset="0"/>
                    <a:ea typeface="標楷體" pitchFamily="65" charset="-120"/>
                  </a:rPr>
                  <a:t>Optical</a:t>
                </a:r>
              </a:p>
            </p:txBody>
          </p:sp>
        </p:grpSp>
        <p:grpSp>
          <p:nvGrpSpPr>
            <p:cNvPr id="93668" name="群組 1166"/>
            <p:cNvGrpSpPr>
              <a:grpSpLocks/>
            </p:cNvGrpSpPr>
            <p:nvPr/>
          </p:nvGrpSpPr>
          <p:grpSpPr bwMode="auto">
            <a:xfrm>
              <a:off x="6417205" y="5518520"/>
              <a:ext cx="1523789" cy="1002700"/>
              <a:chOff x="4391980" y="5527140"/>
              <a:chExt cx="1523789" cy="1002700"/>
            </a:xfrm>
          </p:grpSpPr>
          <p:pic>
            <p:nvPicPr>
              <p:cNvPr id="93669" name="Picture 930" descr="pet"/>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391980" y="5527140"/>
                <a:ext cx="1523789" cy="100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670" name="Text Box 933"/>
              <p:cNvSpPr txBox="1">
                <a:spLocks noChangeArrowheads="1"/>
              </p:cNvSpPr>
              <p:nvPr/>
            </p:nvSpPr>
            <p:spPr bwMode="auto">
              <a:xfrm>
                <a:off x="4436985" y="6183670"/>
                <a:ext cx="582201" cy="338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en-US" altLang="zh-TW" sz="1600">
                    <a:solidFill>
                      <a:srgbClr val="FF0000"/>
                    </a:solidFill>
                    <a:latin typeface="Arial" charset="0"/>
                    <a:ea typeface="Taipei" charset="-120"/>
                  </a:rPr>
                  <a:t>PET</a:t>
                </a:r>
              </a:p>
            </p:txBody>
          </p:sp>
        </p:grpSp>
      </p:grpSp>
      <p:grpSp>
        <p:nvGrpSpPr>
          <p:cNvPr id="1043" name="群組 1172"/>
          <p:cNvGrpSpPr>
            <a:grpSpLocks/>
          </p:cNvGrpSpPr>
          <p:nvPr/>
        </p:nvGrpSpPr>
        <p:grpSpPr bwMode="auto">
          <a:xfrm>
            <a:off x="4270298" y="5485885"/>
            <a:ext cx="1776412" cy="1123950"/>
            <a:chOff x="591195" y="5455636"/>
            <a:chExt cx="1775560" cy="1123714"/>
          </a:xfrm>
        </p:grpSpPr>
        <p:pic>
          <p:nvPicPr>
            <p:cNvPr id="93662" name="Picture 78" descr="Figure 2 (JNM)"/>
            <p:cNvPicPr>
              <a:picLocks noChangeAspect="1" noChangeArrowheads="1"/>
            </p:cNvPicPr>
            <p:nvPr/>
          </p:nvPicPr>
          <p:blipFill>
            <a:blip r:embed="rId7" cstate="print">
              <a:lum contrast="30000"/>
              <a:extLst>
                <a:ext uri="{28A0092B-C50C-407E-A947-70E740481C1C}">
                  <a14:useLocalDpi xmlns:a14="http://schemas.microsoft.com/office/drawing/2010/main" xmlns="" val="0"/>
                </a:ext>
              </a:extLst>
            </a:blip>
            <a:srcRect l="66174" t="55632" r="11208" b="33127"/>
            <a:stretch>
              <a:fillRect/>
            </a:stretch>
          </p:blipFill>
          <p:spPr bwMode="auto">
            <a:xfrm>
              <a:off x="591195" y="5455636"/>
              <a:ext cx="1771487" cy="11237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663" name="文字方塊 1163"/>
            <p:cNvSpPr txBox="1">
              <a:spLocks noChangeArrowheads="1"/>
            </p:cNvSpPr>
            <p:nvPr/>
          </p:nvSpPr>
          <p:spPr bwMode="auto">
            <a:xfrm>
              <a:off x="1372572" y="5544235"/>
              <a:ext cx="99418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en-US" altLang="zh-TW" sz="1400">
                  <a:solidFill>
                    <a:srgbClr val="FFFF00"/>
                  </a:solidFill>
                  <a:latin typeface="Arial" charset="0"/>
                </a:rPr>
                <a:t>EJ/</a:t>
              </a:r>
              <a:r>
                <a:rPr lang="el-GR" altLang="zh-TW" sz="1400">
                  <a:solidFill>
                    <a:srgbClr val="FFFF00"/>
                  </a:solidFill>
                  <a:latin typeface="Arial" charset="0"/>
                </a:rPr>
                <a:t> α</a:t>
              </a:r>
              <a:r>
                <a:rPr lang="en-US" altLang="zh-TW" sz="1400">
                  <a:solidFill>
                    <a:srgbClr val="FFFF00"/>
                  </a:solidFill>
                  <a:latin typeface="Arial" charset="0"/>
                </a:rPr>
                <a:t>PEG</a:t>
              </a:r>
              <a:endParaRPr lang="zh-TW" altLang="en-US" sz="1400">
                <a:solidFill>
                  <a:srgbClr val="FFFF00"/>
                </a:solidFill>
                <a:latin typeface="Arial" charset="0"/>
              </a:endParaRPr>
            </a:p>
          </p:txBody>
        </p:sp>
      </p:grpSp>
      <p:grpSp>
        <p:nvGrpSpPr>
          <p:cNvPr id="1046" name="群組 1180"/>
          <p:cNvGrpSpPr>
            <a:grpSpLocks/>
          </p:cNvGrpSpPr>
          <p:nvPr/>
        </p:nvGrpSpPr>
        <p:grpSpPr bwMode="auto">
          <a:xfrm>
            <a:off x="7523085" y="5295385"/>
            <a:ext cx="1065213" cy="1493837"/>
            <a:chOff x="7910793" y="5310590"/>
            <a:chExt cx="1065316" cy="1493785"/>
          </a:xfrm>
        </p:grpSpPr>
        <p:pic>
          <p:nvPicPr>
            <p:cNvPr id="93659" name="圖片 1169" descr="Figure 2_OK.jpg"/>
            <p:cNvPicPr>
              <a:picLocks noChangeAspect="1"/>
            </p:cNvPicPr>
            <p:nvPr/>
          </p:nvPicPr>
          <p:blipFill>
            <a:blip r:embed="rId8" cstate="print">
              <a:extLst>
                <a:ext uri="{28A0092B-C50C-407E-A947-70E740481C1C}">
                  <a14:useLocalDpi xmlns:a14="http://schemas.microsoft.com/office/drawing/2010/main" xmlns="" val="0"/>
                </a:ext>
              </a:extLst>
            </a:blip>
            <a:srcRect l="80563" t="73203" r="6935" b="8516"/>
            <a:stretch>
              <a:fillRect/>
            </a:stretch>
          </p:blipFill>
          <p:spPr bwMode="auto">
            <a:xfrm>
              <a:off x="7910793" y="5310590"/>
              <a:ext cx="1065316" cy="14937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660" name="文字方塊 1173"/>
            <p:cNvSpPr txBox="1">
              <a:spLocks noChangeArrowheads="1"/>
            </p:cNvSpPr>
            <p:nvPr/>
          </p:nvSpPr>
          <p:spPr bwMode="auto">
            <a:xfrm>
              <a:off x="8037385" y="5852301"/>
              <a:ext cx="83548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en-US" altLang="zh-TW" sz="1200">
                  <a:solidFill>
                    <a:srgbClr val="FFFF00"/>
                  </a:solidFill>
                  <a:latin typeface="Arial" charset="0"/>
                </a:rPr>
                <a:t>EJ/</a:t>
              </a:r>
              <a:r>
                <a:rPr lang="el-GR" altLang="zh-TW" sz="1200">
                  <a:solidFill>
                    <a:srgbClr val="FFFF00"/>
                  </a:solidFill>
                  <a:latin typeface="Arial" charset="0"/>
                </a:rPr>
                <a:t>α</a:t>
              </a:r>
              <a:r>
                <a:rPr lang="en-US" altLang="zh-TW" sz="1200">
                  <a:solidFill>
                    <a:srgbClr val="FFFF00"/>
                  </a:solidFill>
                  <a:latin typeface="Arial" charset="0"/>
                </a:rPr>
                <a:t>PEG</a:t>
              </a:r>
              <a:endParaRPr lang="zh-TW" altLang="en-US" sz="1200">
                <a:solidFill>
                  <a:srgbClr val="FFFF00"/>
                </a:solidFill>
                <a:latin typeface="Arial" charset="0"/>
              </a:endParaRPr>
            </a:p>
          </p:txBody>
        </p:sp>
        <p:cxnSp>
          <p:nvCxnSpPr>
            <p:cNvPr id="93661" name="直線單箭頭接點 1178"/>
            <p:cNvCxnSpPr>
              <a:cxnSpLocks noChangeShapeType="1"/>
            </p:cNvCxnSpPr>
            <p:nvPr/>
          </p:nvCxnSpPr>
          <p:spPr bwMode="auto">
            <a:xfrm rot="5400000">
              <a:off x="8465726" y="6196014"/>
              <a:ext cx="225025" cy="1588"/>
            </a:xfrm>
            <a:prstGeom prst="straightConnector1">
              <a:avLst/>
            </a:prstGeom>
            <a:noFill/>
            <a:ln w="19050" algn="ctr">
              <a:solidFill>
                <a:srgbClr val="FFFF00"/>
              </a:solidFill>
              <a:round/>
              <a:headEnd/>
              <a:tailEnd type="arrow" w="med" len="med"/>
            </a:ln>
            <a:extLst>
              <a:ext uri="{909E8E84-426E-40DD-AFC4-6F175D3DCCD1}">
                <a14:hiddenFill xmlns:a14="http://schemas.microsoft.com/office/drawing/2010/main" xmlns="">
                  <a:noFill/>
                </a14:hiddenFill>
              </a:ext>
            </a:extLst>
          </p:spPr>
        </p:cxnSp>
      </p:grpSp>
      <p:grpSp>
        <p:nvGrpSpPr>
          <p:cNvPr id="1050" name="群組 1181"/>
          <p:cNvGrpSpPr>
            <a:grpSpLocks/>
          </p:cNvGrpSpPr>
          <p:nvPr/>
        </p:nvGrpSpPr>
        <p:grpSpPr bwMode="auto">
          <a:xfrm>
            <a:off x="1669973" y="5258872"/>
            <a:ext cx="1165225" cy="1568450"/>
            <a:chOff x="2056684" y="5274205"/>
            <a:chExt cx="1165166" cy="1567418"/>
          </a:xfrm>
        </p:grpSpPr>
        <p:pic>
          <p:nvPicPr>
            <p:cNvPr id="93656" name="Picture 58" descr="Figure 2 (JNM)"/>
            <p:cNvPicPr>
              <a:picLocks noChangeAspect="1" noChangeArrowheads="1"/>
            </p:cNvPicPr>
            <p:nvPr/>
          </p:nvPicPr>
          <p:blipFill>
            <a:blip r:embed="rId9" cstate="print">
              <a:extLst>
                <a:ext uri="{28A0092B-C50C-407E-A947-70E740481C1C}">
                  <a14:useLocalDpi xmlns:a14="http://schemas.microsoft.com/office/drawing/2010/main" xmlns="" val="0"/>
                </a:ext>
              </a:extLst>
            </a:blip>
            <a:srcRect l="77434" t="8167" r="6731" b="66727"/>
            <a:stretch>
              <a:fillRect/>
            </a:stretch>
          </p:blipFill>
          <p:spPr bwMode="auto">
            <a:xfrm>
              <a:off x="2056684" y="5274205"/>
              <a:ext cx="1165166" cy="15674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657" name="文字方塊 1175"/>
            <p:cNvSpPr txBox="1">
              <a:spLocks noChangeArrowheads="1"/>
            </p:cNvSpPr>
            <p:nvPr/>
          </p:nvSpPr>
          <p:spPr bwMode="auto">
            <a:xfrm>
              <a:off x="2251350" y="5949280"/>
              <a:ext cx="83548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en-US" altLang="zh-TW" sz="1200">
                  <a:solidFill>
                    <a:srgbClr val="0000CC"/>
                  </a:solidFill>
                  <a:latin typeface="Arial" charset="0"/>
                </a:rPr>
                <a:t>EJ/</a:t>
              </a:r>
              <a:r>
                <a:rPr lang="el-GR" altLang="zh-TW" sz="1200">
                  <a:solidFill>
                    <a:srgbClr val="0000CC"/>
                  </a:solidFill>
                  <a:latin typeface="Arial" charset="0"/>
                </a:rPr>
                <a:t>α</a:t>
              </a:r>
              <a:r>
                <a:rPr lang="en-US" altLang="zh-TW" sz="1200">
                  <a:solidFill>
                    <a:srgbClr val="0000CC"/>
                  </a:solidFill>
                  <a:latin typeface="Arial" charset="0"/>
                </a:rPr>
                <a:t>PEG</a:t>
              </a:r>
              <a:endParaRPr lang="zh-TW" altLang="en-US" sz="1200">
                <a:solidFill>
                  <a:srgbClr val="0000CC"/>
                </a:solidFill>
                <a:latin typeface="Arial" charset="0"/>
              </a:endParaRPr>
            </a:p>
          </p:txBody>
        </p:sp>
        <p:cxnSp>
          <p:nvCxnSpPr>
            <p:cNvPr id="93658" name="直線單箭頭接點 1179"/>
            <p:cNvCxnSpPr>
              <a:cxnSpLocks noChangeShapeType="1"/>
            </p:cNvCxnSpPr>
            <p:nvPr/>
          </p:nvCxnSpPr>
          <p:spPr bwMode="auto">
            <a:xfrm rot="5400000">
              <a:off x="2660081" y="6286024"/>
              <a:ext cx="225025" cy="1588"/>
            </a:xfrm>
            <a:prstGeom prst="straightConnector1">
              <a:avLst/>
            </a:prstGeom>
            <a:noFill/>
            <a:ln w="19050" algn="ctr">
              <a:solidFill>
                <a:srgbClr val="0000CC"/>
              </a:solidFill>
              <a:round/>
              <a:headEnd/>
              <a:tailEnd type="arrow" w="med" len="med"/>
            </a:ln>
            <a:extLst>
              <a:ext uri="{909E8E84-426E-40DD-AFC4-6F175D3DCCD1}">
                <a14:hiddenFill xmlns:a14="http://schemas.microsoft.com/office/drawing/2010/main" xmlns="">
                  <a:noFill/>
                </a14:hiddenFill>
              </a:ext>
            </a:extLst>
          </p:spPr>
        </p:cxnSp>
      </p:grpSp>
      <p:grpSp>
        <p:nvGrpSpPr>
          <p:cNvPr id="22" name="群組 21"/>
          <p:cNvGrpSpPr>
            <a:grpSpLocks/>
          </p:cNvGrpSpPr>
          <p:nvPr/>
        </p:nvGrpSpPr>
        <p:grpSpPr bwMode="auto">
          <a:xfrm>
            <a:off x="196773" y="3092099"/>
            <a:ext cx="4679950" cy="1719263"/>
            <a:chOff x="331202" y="3203975"/>
            <a:chExt cx="4680536" cy="1719482"/>
          </a:xfrm>
        </p:grpSpPr>
        <p:sp>
          <p:nvSpPr>
            <p:cNvPr id="93202" name="文字方塊 1805"/>
            <p:cNvSpPr txBox="1">
              <a:spLocks noChangeArrowheads="1"/>
            </p:cNvSpPr>
            <p:nvPr/>
          </p:nvSpPr>
          <p:spPr bwMode="auto">
            <a:xfrm>
              <a:off x="331202" y="3322994"/>
              <a:ext cx="3836307"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algn="ctr" eaLnBrk="1" hangingPunct="1">
                <a:lnSpc>
                  <a:spcPct val="150000"/>
                </a:lnSpc>
                <a:spcBef>
                  <a:spcPct val="0"/>
                </a:spcBef>
                <a:buFontTx/>
                <a:buNone/>
              </a:pPr>
              <a:r>
                <a:rPr lang="en-US" altLang="zh-TW" sz="2000" u="sng" dirty="0">
                  <a:solidFill>
                    <a:srgbClr val="009900"/>
                  </a:solidFill>
                  <a:latin typeface="Arial" charset="0"/>
                </a:rPr>
                <a:t>PEG</a:t>
              </a:r>
              <a:r>
                <a:rPr lang="en-US" altLang="zh-TW" sz="2000" u="sng" dirty="0">
                  <a:solidFill>
                    <a:srgbClr val="000000"/>
                  </a:solidFill>
                  <a:latin typeface="Arial" charset="0"/>
                </a:rPr>
                <a:t>-probes</a:t>
              </a:r>
            </a:p>
            <a:p>
              <a:pPr algn="ctr" eaLnBrk="1" hangingPunct="1">
                <a:lnSpc>
                  <a:spcPct val="150000"/>
                </a:lnSpc>
                <a:spcBef>
                  <a:spcPct val="0"/>
                </a:spcBef>
                <a:buFontTx/>
                <a:buNone/>
              </a:pPr>
              <a:r>
                <a:rPr lang="en-US" altLang="zh-TW" sz="2000" dirty="0">
                  <a:solidFill>
                    <a:srgbClr val="009900"/>
                  </a:solidFill>
                  <a:latin typeface="Arial" charset="0"/>
                </a:rPr>
                <a:t>CH</a:t>
              </a:r>
              <a:r>
                <a:rPr lang="en-US" altLang="zh-TW" sz="2000" baseline="-25000" dirty="0">
                  <a:solidFill>
                    <a:srgbClr val="009900"/>
                  </a:solidFill>
                  <a:latin typeface="Arial" charset="0"/>
                </a:rPr>
                <a:t>3</a:t>
              </a:r>
              <a:r>
                <a:rPr lang="en-US" altLang="zh-TW" sz="2000" dirty="0">
                  <a:solidFill>
                    <a:srgbClr val="009900"/>
                  </a:solidFill>
                  <a:latin typeface="Arial" charset="0"/>
                </a:rPr>
                <a:t>O-(CH</a:t>
              </a:r>
              <a:r>
                <a:rPr lang="en-US" altLang="zh-TW" sz="2000" baseline="-25000" dirty="0">
                  <a:solidFill>
                    <a:srgbClr val="009900"/>
                  </a:solidFill>
                  <a:latin typeface="Arial" charset="0"/>
                </a:rPr>
                <a:t>2</a:t>
              </a:r>
              <a:r>
                <a:rPr lang="en-US" altLang="zh-TW" sz="2000" dirty="0">
                  <a:solidFill>
                    <a:srgbClr val="009900"/>
                  </a:solidFill>
                  <a:latin typeface="Arial" charset="0"/>
                </a:rPr>
                <a:t>-CH</a:t>
              </a:r>
              <a:r>
                <a:rPr lang="en-US" altLang="zh-TW" sz="2000" baseline="-25000" dirty="0">
                  <a:solidFill>
                    <a:srgbClr val="009900"/>
                  </a:solidFill>
                  <a:latin typeface="Arial" charset="0"/>
                </a:rPr>
                <a:t>2</a:t>
              </a:r>
              <a:r>
                <a:rPr lang="en-US" altLang="zh-TW" sz="2000" dirty="0">
                  <a:solidFill>
                    <a:srgbClr val="009900"/>
                  </a:solidFill>
                  <a:latin typeface="Arial" charset="0"/>
                </a:rPr>
                <a:t>-O)</a:t>
              </a:r>
              <a:r>
                <a:rPr lang="en-US" altLang="zh-TW" sz="2000" baseline="-25000" dirty="0">
                  <a:solidFill>
                    <a:srgbClr val="009900"/>
                  </a:solidFill>
                  <a:latin typeface="Arial" charset="0"/>
                </a:rPr>
                <a:t>n</a:t>
              </a:r>
              <a:r>
                <a:rPr lang="en-US" altLang="zh-TW" sz="2000" dirty="0">
                  <a:solidFill>
                    <a:srgbClr val="009900"/>
                  </a:solidFill>
                  <a:latin typeface="Arial" charset="0"/>
                </a:rPr>
                <a:t>-</a:t>
              </a:r>
              <a:r>
                <a:rPr lang="en-US" altLang="zh-TW" sz="2000" dirty="0">
                  <a:solidFill>
                    <a:srgbClr val="000000"/>
                  </a:solidFill>
                  <a:latin typeface="Arial" charset="0"/>
                </a:rPr>
                <a:t>probes</a:t>
              </a:r>
            </a:p>
            <a:p>
              <a:pPr algn="ctr" eaLnBrk="1" hangingPunct="1">
                <a:lnSpc>
                  <a:spcPct val="150000"/>
                </a:lnSpc>
                <a:spcBef>
                  <a:spcPct val="0"/>
                </a:spcBef>
                <a:buFontTx/>
                <a:buNone/>
              </a:pPr>
              <a:r>
                <a:rPr lang="en-US" altLang="zh-TW" sz="1600" dirty="0">
                  <a:solidFill>
                    <a:srgbClr val="000000"/>
                  </a:solidFill>
                  <a:latin typeface="Arial" charset="0"/>
                </a:rPr>
                <a:t>(</a:t>
              </a:r>
              <a:r>
                <a:rPr lang="en-US" altLang="zh-TW" sz="1600" u="sng" dirty="0">
                  <a:solidFill>
                    <a:srgbClr val="000000"/>
                  </a:solidFill>
                  <a:latin typeface="Arial" charset="0"/>
                </a:rPr>
                <a:t>PEG-Isotope, PEG-NIR</a:t>
              </a:r>
              <a:r>
                <a:rPr lang="en-US" altLang="zh-TW" sz="1600" dirty="0">
                  <a:solidFill>
                    <a:srgbClr val="000000"/>
                  </a:solidFill>
                  <a:latin typeface="Arial" charset="0"/>
                </a:rPr>
                <a:t>, </a:t>
              </a:r>
              <a:r>
                <a:rPr lang="en-US" altLang="zh-TW" sz="1600" u="sng" dirty="0">
                  <a:solidFill>
                    <a:srgbClr val="000000"/>
                  </a:solidFill>
                  <a:latin typeface="Arial" charset="0"/>
                </a:rPr>
                <a:t>PEG-SPIO</a:t>
              </a:r>
              <a:r>
                <a:rPr lang="en-US" altLang="zh-TW" sz="1600" dirty="0">
                  <a:solidFill>
                    <a:srgbClr val="000000"/>
                  </a:solidFill>
                  <a:latin typeface="Arial" charset="0"/>
                </a:rPr>
                <a:t>…)</a:t>
              </a:r>
              <a:endParaRPr lang="zh-TW" altLang="en-US" sz="1600" dirty="0">
                <a:solidFill>
                  <a:srgbClr val="000000"/>
                </a:solidFill>
                <a:latin typeface="Arial" charset="0"/>
              </a:endParaRPr>
            </a:p>
          </p:txBody>
        </p:sp>
        <p:grpSp>
          <p:nvGrpSpPr>
            <p:cNvPr id="93203" name="群組 1012"/>
            <p:cNvGrpSpPr>
              <a:grpSpLocks/>
            </p:cNvGrpSpPr>
            <p:nvPr/>
          </p:nvGrpSpPr>
          <p:grpSpPr bwMode="auto">
            <a:xfrm>
              <a:off x="3443463" y="3203975"/>
              <a:ext cx="1568275" cy="752425"/>
              <a:chOff x="3491208" y="3068638"/>
              <a:chExt cx="1773270" cy="873197"/>
            </a:xfrm>
          </p:grpSpPr>
          <p:sp>
            <p:nvSpPr>
              <p:cNvPr id="1075" name="手繪多邊形 1074"/>
              <p:cNvSpPr/>
              <p:nvPr/>
            </p:nvSpPr>
            <p:spPr bwMode="auto">
              <a:xfrm rot="485211" flipH="1">
                <a:off x="3490788" y="3068638"/>
                <a:ext cx="1288977" cy="659631"/>
              </a:xfrm>
              <a:custGeom>
                <a:avLst/>
                <a:gdLst>
                  <a:gd name="connsiteX0" fmla="*/ 1311966 w 1311966"/>
                  <a:gd name="connsiteY0" fmla="*/ 614018 h 925444"/>
                  <a:gd name="connsiteX1" fmla="*/ 1166192 w 1311966"/>
                  <a:gd name="connsiteY1" fmla="*/ 44174 h 925444"/>
                  <a:gd name="connsiteX2" fmla="*/ 901148 w 1311966"/>
                  <a:gd name="connsiteY2" fmla="*/ 879061 h 925444"/>
                  <a:gd name="connsiteX3" fmla="*/ 728870 w 1311966"/>
                  <a:gd name="connsiteY3" fmla="*/ 322470 h 925444"/>
                  <a:gd name="connsiteX4" fmla="*/ 543339 w 1311966"/>
                  <a:gd name="connsiteY4" fmla="*/ 627270 h 925444"/>
                  <a:gd name="connsiteX5" fmla="*/ 304800 w 1311966"/>
                  <a:gd name="connsiteY5" fmla="*/ 362227 h 925444"/>
                  <a:gd name="connsiteX6" fmla="*/ 0 w 1311966"/>
                  <a:gd name="connsiteY6" fmla="*/ 415235 h 92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1966" h="925444">
                    <a:moveTo>
                      <a:pt x="1311966" y="614018"/>
                    </a:moveTo>
                    <a:cubicBezTo>
                      <a:pt x="1273314" y="307009"/>
                      <a:pt x="1234662" y="0"/>
                      <a:pt x="1166192" y="44174"/>
                    </a:cubicBezTo>
                    <a:cubicBezTo>
                      <a:pt x="1097722" y="88348"/>
                      <a:pt x="974035" y="832678"/>
                      <a:pt x="901148" y="879061"/>
                    </a:cubicBezTo>
                    <a:cubicBezTo>
                      <a:pt x="828261" y="925444"/>
                      <a:pt x="788505" y="364435"/>
                      <a:pt x="728870" y="322470"/>
                    </a:cubicBezTo>
                    <a:cubicBezTo>
                      <a:pt x="669235" y="280505"/>
                      <a:pt x="614017" y="620644"/>
                      <a:pt x="543339" y="627270"/>
                    </a:cubicBezTo>
                    <a:cubicBezTo>
                      <a:pt x="472661" y="633896"/>
                      <a:pt x="395356" y="397566"/>
                      <a:pt x="304800" y="362227"/>
                    </a:cubicBezTo>
                    <a:cubicBezTo>
                      <a:pt x="214244" y="326888"/>
                      <a:pt x="107122" y="371061"/>
                      <a:pt x="0" y="415235"/>
                    </a:cubicBezTo>
                  </a:path>
                </a:pathLst>
              </a:cu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solidFill>
                    <a:srgbClr val="000000"/>
                  </a:solidFill>
                </a:endParaRPr>
              </a:p>
            </p:txBody>
          </p:sp>
          <p:grpSp>
            <p:nvGrpSpPr>
              <p:cNvPr id="93207" name="Group 1069"/>
              <p:cNvGrpSpPr>
                <a:grpSpLocks/>
              </p:cNvGrpSpPr>
              <p:nvPr/>
            </p:nvGrpSpPr>
            <p:grpSpPr bwMode="auto">
              <a:xfrm rot="8100000" flipH="1">
                <a:off x="5048508" y="3222559"/>
                <a:ext cx="215970" cy="719276"/>
                <a:chOff x="1549" y="359"/>
                <a:chExt cx="292" cy="897"/>
              </a:xfrm>
            </p:grpSpPr>
            <p:sp>
              <p:nvSpPr>
                <p:cNvPr id="93208" name="Rectangle 1070"/>
                <p:cNvSpPr>
                  <a:spLocks noChangeArrowheads="1"/>
                </p:cNvSpPr>
                <p:nvPr/>
              </p:nvSpPr>
              <p:spPr bwMode="auto">
                <a:xfrm>
                  <a:off x="1632" y="576"/>
                  <a:ext cx="144" cy="384"/>
                </a:xfrm>
                <a:prstGeom prst="rect">
                  <a:avLst/>
                </a:prstGeom>
                <a:solidFill>
                  <a:srgbClr val="CCFFFF"/>
                </a:solidFill>
                <a:ln w="9525">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000">
                    <a:solidFill>
                      <a:srgbClr val="000000"/>
                    </a:solidFill>
                    <a:latin typeface="Arial" charset="0"/>
                  </a:endParaRPr>
                </a:p>
              </p:txBody>
            </p:sp>
            <p:sp>
              <p:nvSpPr>
                <p:cNvPr id="93209" name="Rectangle 1071"/>
                <p:cNvSpPr>
                  <a:spLocks noChangeArrowheads="1"/>
                </p:cNvSpPr>
                <p:nvPr/>
              </p:nvSpPr>
              <p:spPr bwMode="auto">
                <a:xfrm rot="-10799372">
                  <a:off x="1630" y="589"/>
                  <a:ext cx="145" cy="550"/>
                </a:xfrm>
                <a:prstGeom prst="rect">
                  <a:avLst/>
                </a:prstGeom>
                <a:noFill/>
                <a:ln w="2857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nchor="ct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000">
                    <a:solidFill>
                      <a:srgbClr val="000000"/>
                    </a:solidFill>
                    <a:latin typeface="Arial" charset="0"/>
                  </a:endParaRPr>
                </a:p>
              </p:txBody>
            </p:sp>
            <p:sp>
              <p:nvSpPr>
                <p:cNvPr id="93210" name="Line 1072"/>
                <p:cNvSpPr>
                  <a:spLocks noChangeShapeType="1"/>
                </p:cNvSpPr>
                <p:nvPr/>
              </p:nvSpPr>
              <p:spPr bwMode="auto">
                <a:xfrm rot="-10799372">
                  <a:off x="1712" y="359"/>
                  <a:ext cx="0" cy="223"/>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endParaRPr lang="zh-TW" altLang="en-US"/>
                </a:p>
              </p:txBody>
            </p:sp>
            <p:sp>
              <p:nvSpPr>
                <p:cNvPr id="93211" name="Line 1073"/>
                <p:cNvSpPr>
                  <a:spLocks noChangeShapeType="1"/>
                </p:cNvSpPr>
                <p:nvPr/>
              </p:nvSpPr>
              <p:spPr bwMode="auto">
                <a:xfrm rot="-10799372">
                  <a:off x="1694" y="1141"/>
                  <a:ext cx="0" cy="114"/>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endParaRPr lang="zh-TW" altLang="en-US"/>
                </a:p>
              </p:txBody>
            </p:sp>
            <p:sp>
              <p:nvSpPr>
                <p:cNvPr id="93212" name="Line 1074"/>
                <p:cNvSpPr>
                  <a:spLocks noChangeShapeType="1"/>
                </p:cNvSpPr>
                <p:nvPr/>
              </p:nvSpPr>
              <p:spPr bwMode="auto">
                <a:xfrm rot="-10799372">
                  <a:off x="1621" y="1256"/>
                  <a:ext cx="146"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endParaRPr lang="zh-TW" altLang="en-US"/>
                </a:p>
              </p:txBody>
            </p:sp>
            <p:sp>
              <p:nvSpPr>
                <p:cNvPr id="93213" name="Line 1075"/>
                <p:cNvSpPr>
                  <a:spLocks noChangeShapeType="1"/>
                </p:cNvSpPr>
                <p:nvPr/>
              </p:nvSpPr>
              <p:spPr bwMode="auto">
                <a:xfrm rot="-10799372">
                  <a:off x="1549" y="1145"/>
                  <a:ext cx="292"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endParaRPr lang="zh-TW" altLang="en-US"/>
                </a:p>
              </p:txBody>
            </p:sp>
          </p:grpSp>
        </p:grpSp>
        <p:sp>
          <p:nvSpPr>
            <p:cNvPr id="93204" name="文字方塊 9695"/>
            <p:cNvSpPr txBox="1">
              <a:spLocks noChangeArrowheads="1"/>
            </p:cNvSpPr>
            <p:nvPr/>
          </p:nvSpPr>
          <p:spPr bwMode="auto">
            <a:xfrm>
              <a:off x="971600" y="4554125"/>
              <a:ext cx="139878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kumimoji="0" lang="en-US" altLang="zh-TW" sz="1800">
                  <a:solidFill>
                    <a:srgbClr val="FF0000"/>
                  </a:solidFill>
                </a:rPr>
                <a:t>Commercial</a:t>
              </a:r>
              <a:endParaRPr kumimoji="0" lang="zh-TW" altLang="en-US" sz="1800">
                <a:solidFill>
                  <a:srgbClr val="FF0000"/>
                </a:solidFill>
              </a:endParaRPr>
            </a:p>
          </p:txBody>
        </p:sp>
        <p:sp>
          <p:nvSpPr>
            <p:cNvPr id="93205" name="文字方塊 1064"/>
            <p:cNvSpPr txBox="1">
              <a:spLocks noChangeArrowheads="1"/>
            </p:cNvSpPr>
            <p:nvPr/>
          </p:nvSpPr>
          <p:spPr bwMode="auto">
            <a:xfrm>
              <a:off x="2771800" y="4554125"/>
              <a:ext cx="99899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kumimoji="0" lang="en-US" altLang="zh-TW" sz="1800">
                  <a:solidFill>
                    <a:srgbClr val="FF0000"/>
                  </a:solidFill>
                </a:rPr>
                <a:t>Phase II</a:t>
              </a:r>
              <a:endParaRPr kumimoji="0" lang="zh-TW" altLang="en-US" sz="1800">
                <a:solidFill>
                  <a:srgbClr val="FF0000"/>
                </a:solidFill>
              </a:endParaRPr>
            </a:p>
          </p:txBody>
        </p:sp>
      </p:grpSp>
      <p:sp>
        <p:nvSpPr>
          <p:cNvPr id="1038" name="矩形 1037"/>
          <p:cNvSpPr/>
          <p:nvPr/>
        </p:nvSpPr>
        <p:spPr>
          <a:xfrm>
            <a:off x="116505" y="0"/>
            <a:ext cx="8937485" cy="523220"/>
          </a:xfrm>
          <a:prstGeom prst="rect">
            <a:avLst/>
          </a:prstGeom>
        </p:spPr>
        <p:txBody>
          <a:bodyPr wrap="square">
            <a:spAutoFit/>
          </a:bodyPr>
          <a:lstStyle/>
          <a:p>
            <a:pPr algn="ctr"/>
            <a:r>
              <a:rPr lang="en-US" altLang="zh-TW" sz="2800" u="sng" dirty="0" smtClean="0">
                <a:solidFill>
                  <a:srgbClr val="0000CC"/>
                </a:solidFill>
                <a:latin typeface="+mn-lt"/>
              </a:rPr>
              <a:t>An Universal Anti-Polyethylene Glycol Reporter </a:t>
            </a:r>
            <a:endParaRPr lang="zh-TW" altLang="en-US" sz="2800" u="sng" dirty="0">
              <a:solidFill>
                <a:srgbClr val="0000CC"/>
              </a:solidFill>
              <a:latin typeface="+mn-lt"/>
            </a:endParaRPr>
          </a:p>
        </p:txBody>
      </p:sp>
      <p:sp>
        <p:nvSpPr>
          <p:cNvPr id="1036" name="矩形 1053"/>
          <p:cNvSpPr>
            <a:spLocks noChangeArrowheads="1"/>
          </p:cNvSpPr>
          <p:nvPr/>
        </p:nvSpPr>
        <p:spPr bwMode="auto">
          <a:xfrm>
            <a:off x="7137285" y="548680"/>
            <a:ext cx="1935215" cy="535531"/>
          </a:xfrm>
          <a:prstGeom prst="rect">
            <a:avLst/>
          </a:prstGeom>
          <a:solidFill>
            <a:srgbClr val="FFCCFF"/>
          </a:solidFill>
          <a:ln w="9525">
            <a:solidFill>
              <a:schemeClr val="tx1"/>
            </a:solidFill>
            <a:miter lim="800000"/>
            <a:headEnd/>
            <a:tailEnd/>
          </a:ln>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just" eaLnBrk="1" hangingPunct="1">
              <a:lnSpc>
                <a:spcPct val="120000"/>
              </a:lnSpc>
              <a:spcBef>
                <a:spcPct val="0"/>
              </a:spcBef>
              <a:buFontTx/>
              <a:buNone/>
            </a:pPr>
            <a:r>
              <a:rPr kumimoji="0" lang="en-US" altLang="zh-TW" sz="1200" dirty="0" smtClean="0">
                <a:solidFill>
                  <a:srgbClr val="000000"/>
                </a:solidFill>
                <a:ea typeface="標楷體" pitchFamily="65" charset="-120"/>
                <a:cs typeface="Times New Roman" pitchFamily="18" charset="0"/>
              </a:rPr>
              <a:t>Taiwan</a:t>
            </a:r>
            <a:r>
              <a:rPr kumimoji="0" lang="zh-TW" altLang="en-US" sz="1200" dirty="0" smtClean="0">
                <a:solidFill>
                  <a:srgbClr val="000000"/>
                </a:solidFill>
                <a:ea typeface="標楷體" pitchFamily="65" charset="-120"/>
                <a:cs typeface="Times New Roman" pitchFamily="18" charset="0"/>
              </a:rPr>
              <a:t> </a:t>
            </a:r>
            <a:r>
              <a:rPr kumimoji="0" lang="en-US" altLang="zh-TW" sz="1200" dirty="0" smtClean="0">
                <a:solidFill>
                  <a:srgbClr val="000000"/>
                </a:solidFill>
                <a:ea typeface="標楷體" pitchFamily="65" charset="-120"/>
                <a:cs typeface="Times New Roman" pitchFamily="18" charset="0"/>
              </a:rPr>
              <a:t>patent(I390040</a:t>
            </a:r>
            <a:r>
              <a:rPr kumimoji="0" lang="en-US" altLang="zh-TW" sz="1200" dirty="0">
                <a:solidFill>
                  <a:srgbClr val="000000"/>
                </a:solidFill>
                <a:ea typeface="標楷體" pitchFamily="65" charset="-120"/>
                <a:cs typeface="Times New Roman" pitchFamily="18" charset="0"/>
              </a:rPr>
              <a:t>)</a:t>
            </a:r>
          </a:p>
          <a:p>
            <a:pPr algn="just" eaLnBrk="1" hangingPunct="1">
              <a:lnSpc>
                <a:spcPct val="120000"/>
              </a:lnSpc>
              <a:spcBef>
                <a:spcPct val="0"/>
              </a:spcBef>
              <a:buFontTx/>
              <a:buNone/>
            </a:pPr>
            <a:r>
              <a:rPr kumimoji="0" lang="en-US" altLang="zh-TW" sz="1200" dirty="0" smtClean="0">
                <a:solidFill>
                  <a:srgbClr val="000000"/>
                </a:solidFill>
                <a:ea typeface="標楷體" pitchFamily="65" charset="-120"/>
                <a:cs typeface="Times New Roman" pitchFamily="18" charset="0"/>
              </a:rPr>
              <a:t>US patent</a:t>
            </a:r>
            <a:r>
              <a:rPr kumimoji="0" lang="zh-TW" altLang="en-US" sz="1200" dirty="0" smtClean="0">
                <a:solidFill>
                  <a:srgbClr val="000000"/>
                </a:solidFill>
                <a:ea typeface="標楷體" pitchFamily="65" charset="-120"/>
                <a:cs typeface="Times New Roman" pitchFamily="18" charset="0"/>
              </a:rPr>
              <a:t> </a:t>
            </a:r>
            <a:r>
              <a:rPr kumimoji="0" lang="en-US" altLang="zh-TW" sz="1200" dirty="0">
                <a:solidFill>
                  <a:srgbClr val="000000"/>
                </a:solidFill>
                <a:ea typeface="標楷體" pitchFamily="65" charset="-120"/>
                <a:cs typeface="Times New Roman" pitchFamily="18" charset="0"/>
              </a:rPr>
              <a:t>(US8507207 B2)</a:t>
            </a:r>
            <a:endParaRPr kumimoji="0" lang="zh-TW" altLang="en-US" sz="1200" dirty="0">
              <a:solidFill>
                <a:srgbClr val="000000"/>
              </a:solidFill>
              <a:ea typeface="標楷體" pitchFamily="65" charset="-120"/>
              <a:cs typeface="Times New Roman" pitchFamily="18" charset="0"/>
            </a:endParaRPr>
          </a:p>
        </p:txBody>
      </p:sp>
      <p:grpSp>
        <p:nvGrpSpPr>
          <p:cNvPr id="1496" name="群組 1495"/>
          <p:cNvGrpSpPr/>
          <p:nvPr/>
        </p:nvGrpSpPr>
        <p:grpSpPr>
          <a:xfrm>
            <a:off x="2322435" y="661637"/>
            <a:ext cx="4471988" cy="2233612"/>
            <a:chOff x="2322435" y="661637"/>
            <a:chExt cx="4471988" cy="2233612"/>
          </a:xfrm>
        </p:grpSpPr>
        <p:sp>
          <p:nvSpPr>
            <p:cNvPr id="93214" name="Text Box 1080"/>
            <p:cNvSpPr txBox="1">
              <a:spLocks noChangeArrowheads="1"/>
            </p:cNvSpPr>
            <p:nvPr/>
          </p:nvSpPr>
          <p:spPr bwMode="auto">
            <a:xfrm>
              <a:off x="5167198" y="661637"/>
              <a:ext cx="1627225" cy="3448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algn="ctr" eaLnBrk="1" hangingPunct="1">
                <a:spcBef>
                  <a:spcPct val="0"/>
                </a:spcBef>
                <a:buFontTx/>
                <a:buNone/>
              </a:pPr>
              <a:r>
                <a:rPr lang="el-GR" altLang="zh-TW" sz="2000" u="sng">
                  <a:solidFill>
                    <a:srgbClr val="000000"/>
                  </a:solidFill>
                  <a:cs typeface="Times New Roman" pitchFamily="18" charset="0"/>
                </a:rPr>
                <a:t>α</a:t>
              </a:r>
              <a:r>
                <a:rPr lang="en-US" altLang="zh-TW" sz="2000" u="sng">
                  <a:solidFill>
                    <a:srgbClr val="000000"/>
                  </a:solidFill>
                  <a:cs typeface="Times New Roman" pitchFamily="18" charset="0"/>
                </a:rPr>
                <a:t>PEG reporter</a:t>
              </a:r>
              <a:endParaRPr lang="el-GR" altLang="zh-TW" sz="2000" u="sng">
                <a:solidFill>
                  <a:srgbClr val="000000"/>
                </a:solidFill>
                <a:cs typeface="Times New Roman" pitchFamily="18" charset="0"/>
              </a:endParaRPr>
            </a:p>
          </p:txBody>
        </p:sp>
        <p:grpSp>
          <p:nvGrpSpPr>
            <p:cNvPr id="93215" name="群組 1338"/>
            <p:cNvGrpSpPr>
              <a:grpSpLocks/>
            </p:cNvGrpSpPr>
            <p:nvPr/>
          </p:nvGrpSpPr>
          <p:grpSpPr bwMode="auto">
            <a:xfrm>
              <a:off x="5389028" y="1374509"/>
              <a:ext cx="226042" cy="628038"/>
              <a:chOff x="2446431" y="2224118"/>
              <a:chExt cx="230350" cy="340793"/>
            </a:xfrm>
          </p:grpSpPr>
          <p:sp>
            <p:nvSpPr>
              <p:cNvPr id="93225" name="Line 44"/>
              <p:cNvSpPr>
                <a:spLocks noChangeShapeType="1"/>
              </p:cNvSpPr>
              <p:nvPr/>
            </p:nvSpPr>
            <p:spPr bwMode="auto">
              <a:xfrm>
                <a:off x="2464302" y="2366204"/>
                <a:ext cx="151898"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endParaRPr lang="zh-TW" altLang="en-US"/>
              </a:p>
            </p:txBody>
          </p:sp>
          <p:grpSp>
            <p:nvGrpSpPr>
              <p:cNvPr id="93226" name="Group 46"/>
              <p:cNvGrpSpPr>
                <a:grpSpLocks/>
              </p:cNvGrpSpPr>
              <p:nvPr/>
            </p:nvGrpSpPr>
            <p:grpSpPr bwMode="auto">
              <a:xfrm>
                <a:off x="2446431" y="2224118"/>
                <a:ext cx="208201" cy="188543"/>
                <a:chOff x="2034" y="1418"/>
                <a:chExt cx="94" cy="213"/>
              </a:xfrm>
            </p:grpSpPr>
            <p:grpSp>
              <p:nvGrpSpPr>
                <p:cNvPr id="93332" name="Group 47"/>
                <p:cNvGrpSpPr>
                  <a:grpSpLocks/>
                </p:cNvGrpSpPr>
                <p:nvPr/>
              </p:nvGrpSpPr>
              <p:grpSpPr bwMode="auto">
                <a:xfrm>
                  <a:off x="2034" y="1418"/>
                  <a:ext cx="94" cy="213"/>
                  <a:chOff x="2034" y="1418"/>
                  <a:chExt cx="94" cy="213"/>
                </a:xfrm>
              </p:grpSpPr>
              <p:sp>
                <p:nvSpPr>
                  <p:cNvPr id="93456" name="AutoShape 48"/>
                  <p:cNvSpPr>
                    <a:spLocks noChangeArrowheads="1"/>
                  </p:cNvSpPr>
                  <p:nvPr/>
                </p:nvSpPr>
                <p:spPr bwMode="auto">
                  <a:xfrm>
                    <a:off x="2034" y="1418"/>
                    <a:ext cx="30" cy="212"/>
                  </a:xfrm>
                  <a:prstGeom prst="roundRect">
                    <a:avLst>
                      <a:gd name="adj" fmla="val 50000"/>
                    </a:avLst>
                  </a:prstGeom>
                  <a:solidFill>
                    <a:srgbClr val="FF2327"/>
                  </a:solidFill>
                  <a:ln>
                    <a:noFill/>
                  </a:ln>
                  <a:extLst>
                    <a:ext uri="{91240B29-F687-4F45-9708-019B960494DF}">
                      <a14:hiddenLine xmlns:a14="http://schemas.microsoft.com/office/drawing/2010/main" xmlns="" w="6350">
                        <a:solidFill>
                          <a:srgbClr val="000000"/>
                        </a:solidFill>
                        <a:round/>
                        <a:headEnd/>
                        <a:tailEnd/>
                      </a14:hiddenLine>
                    </a:ext>
                  </a:extLst>
                </p:spPr>
                <p:txBody>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000">
                      <a:solidFill>
                        <a:srgbClr val="000000"/>
                      </a:solidFill>
                      <a:latin typeface="Arial" charset="0"/>
                    </a:endParaRPr>
                  </a:p>
                </p:txBody>
              </p:sp>
              <p:sp>
                <p:nvSpPr>
                  <p:cNvPr id="93457" name="Line 49"/>
                  <p:cNvSpPr>
                    <a:spLocks noChangeShapeType="1"/>
                  </p:cNvSpPr>
                  <p:nvPr/>
                </p:nvSpPr>
                <p:spPr bwMode="auto">
                  <a:xfrm>
                    <a:off x="2034" y="141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58" name="Line 50"/>
                  <p:cNvSpPr>
                    <a:spLocks noChangeShapeType="1"/>
                  </p:cNvSpPr>
                  <p:nvPr/>
                </p:nvSpPr>
                <p:spPr bwMode="auto">
                  <a:xfrm>
                    <a:off x="2034" y="142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59" name="Line 51"/>
                  <p:cNvSpPr>
                    <a:spLocks noChangeShapeType="1"/>
                  </p:cNvSpPr>
                  <p:nvPr/>
                </p:nvSpPr>
                <p:spPr bwMode="auto">
                  <a:xfrm>
                    <a:off x="2034" y="142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60" name="Line 52"/>
                  <p:cNvSpPr>
                    <a:spLocks noChangeShapeType="1"/>
                  </p:cNvSpPr>
                  <p:nvPr/>
                </p:nvSpPr>
                <p:spPr bwMode="auto">
                  <a:xfrm>
                    <a:off x="2034" y="142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61" name="Line 53"/>
                  <p:cNvSpPr>
                    <a:spLocks noChangeShapeType="1"/>
                  </p:cNvSpPr>
                  <p:nvPr/>
                </p:nvSpPr>
                <p:spPr bwMode="auto">
                  <a:xfrm>
                    <a:off x="2034" y="142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62" name="Line 54"/>
                  <p:cNvSpPr>
                    <a:spLocks noChangeShapeType="1"/>
                  </p:cNvSpPr>
                  <p:nvPr/>
                </p:nvSpPr>
                <p:spPr bwMode="auto">
                  <a:xfrm>
                    <a:off x="2034" y="142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63" name="Line 55"/>
                  <p:cNvSpPr>
                    <a:spLocks noChangeShapeType="1"/>
                  </p:cNvSpPr>
                  <p:nvPr/>
                </p:nvSpPr>
                <p:spPr bwMode="auto">
                  <a:xfrm>
                    <a:off x="2034" y="143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64" name="Line 56"/>
                  <p:cNvSpPr>
                    <a:spLocks noChangeShapeType="1"/>
                  </p:cNvSpPr>
                  <p:nvPr/>
                </p:nvSpPr>
                <p:spPr bwMode="auto">
                  <a:xfrm>
                    <a:off x="2034" y="143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65" name="Line 57"/>
                  <p:cNvSpPr>
                    <a:spLocks noChangeShapeType="1"/>
                  </p:cNvSpPr>
                  <p:nvPr/>
                </p:nvSpPr>
                <p:spPr bwMode="auto">
                  <a:xfrm>
                    <a:off x="2034" y="143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66" name="Line 58"/>
                  <p:cNvSpPr>
                    <a:spLocks noChangeShapeType="1"/>
                  </p:cNvSpPr>
                  <p:nvPr/>
                </p:nvSpPr>
                <p:spPr bwMode="auto">
                  <a:xfrm>
                    <a:off x="2034" y="143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67" name="Line 59"/>
                  <p:cNvSpPr>
                    <a:spLocks noChangeShapeType="1"/>
                  </p:cNvSpPr>
                  <p:nvPr/>
                </p:nvSpPr>
                <p:spPr bwMode="auto">
                  <a:xfrm>
                    <a:off x="2034" y="143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68" name="Line 60"/>
                  <p:cNvSpPr>
                    <a:spLocks noChangeShapeType="1"/>
                  </p:cNvSpPr>
                  <p:nvPr/>
                </p:nvSpPr>
                <p:spPr bwMode="auto">
                  <a:xfrm>
                    <a:off x="2034" y="144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69" name="Line 61"/>
                  <p:cNvSpPr>
                    <a:spLocks noChangeShapeType="1"/>
                  </p:cNvSpPr>
                  <p:nvPr/>
                </p:nvSpPr>
                <p:spPr bwMode="auto">
                  <a:xfrm>
                    <a:off x="2034" y="144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70" name="Line 62"/>
                  <p:cNvSpPr>
                    <a:spLocks noChangeShapeType="1"/>
                  </p:cNvSpPr>
                  <p:nvPr/>
                </p:nvSpPr>
                <p:spPr bwMode="auto">
                  <a:xfrm>
                    <a:off x="2034" y="144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71" name="Line 63"/>
                  <p:cNvSpPr>
                    <a:spLocks noChangeShapeType="1"/>
                  </p:cNvSpPr>
                  <p:nvPr/>
                </p:nvSpPr>
                <p:spPr bwMode="auto">
                  <a:xfrm>
                    <a:off x="2034" y="144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72" name="Line 64"/>
                  <p:cNvSpPr>
                    <a:spLocks noChangeShapeType="1"/>
                  </p:cNvSpPr>
                  <p:nvPr/>
                </p:nvSpPr>
                <p:spPr bwMode="auto">
                  <a:xfrm>
                    <a:off x="2034" y="144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73" name="Line 65"/>
                  <p:cNvSpPr>
                    <a:spLocks noChangeShapeType="1"/>
                  </p:cNvSpPr>
                  <p:nvPr/>
                </p:nvSpPr>
                <p:spPr bwMode="auto">
                  <a:xfrm>
                    <a:off x="2034" y="145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74" name="Line 66"/>
                  <p:cNvSpPr>
                    <a:spLocks noChangeShapeType="1"/>
                  </p:cNvSpPr>
                  <p:nvPr/>
                </p:nvSpPr>
                <p:spPr bwMode="auto">
                  <a:xfrm>
                    <a:off x="2034" y="145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75" name="Line 67"/>
                  <p:cNvSpPr>
                    <a:spLocks noChangeShapeType="1"/>
                  </p:cNvSpPr>
                  <p:nvPr/>
                </p:nvSpPr>
                <p:spPr bwMode="auto">
                  <a:xfrm>
                    <a:off x="2034" y="145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76" name="Line 68"/>
                  <p:cNvSpPr>
                    <a:spLocks noChangeShapeType="1"/>
                  </p:cNvSpPr>
                  <p:nvPr/>
                </p:nvSpPr>
                <p:spPr bwMode="auto">
                  <a:xfrm>
                    <a:off x="2034" y="145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77" name="Line 69"/>
                  <p:cNvSpPr>
                    <a:spLocks noChangeShapeType="1"/>
                  </p:cNvSpPr>
                  <p:nvPr/>
                </p:nvSpPr>
                <p:spPr bwMode="auto">
                  <a:xfrm>
                    <a:off x="2034" y="145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78" name="Line 70"/>
                  <p:cNvSpPr>
                    <a:spLocks noChangeShapeType="1"/>
                  </p:cNvSpPr>
                  <p:nvPr/>
                </p:nvSpPr>
                <p:spPr bwMode="auto">
                  <a:xfrm>
                    <a:off x="2034" y="146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79" name="Line 71"/>
                  <p:cNvSpPr>
                    <a:spLocks noChangeShapeType="1"/>
                  </p:cNvSpPr>
                  <p:nvPr/>
                </p:nvSpPr>
                <p:spPr bwMode="auto">
                  <a:xfrm>
                    <a:off x="2034" y="146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80" name="Line 72"/>
                  <p:cNvSpPr>
                    <a:spLocks noChangeShapeType="1"/>
                  </p:cNvSpPr>
                  <p:nvPr/>
                </p:nvSpPr>
                <p:spPr bwMode="auto">
                  <a:xfrm>
                    <a:off x="2034" y="146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81" name="Line 73"/>
                  <p:cNvSpPr>
                    <a:spLocks noChangeShapeType="1"/>
                  </p:cNvSpPr>
                  <p:nvPr/>
                </p:nvSpPr>
                <p:spPr bwMode="auto">
                  <a:xfrm>
                    <a:off x="2034" y="146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82" name="Line 74"/>
                  <p:cNvSpPr>
                    <a:spLocks noChangeShapeType="1"/>
                  </p:cNvSpPr>
                  <p:nvPr/>
                </p:nvSpPr>
                <p:spPr bwMode="auto">
                  <a:xfrm>
                    <a:off x="2034" y="146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83" name="Line 75"/>
                  <p:cNvSpPr>
                    <a:spLocks noChangeShapeType="1"/>
                  </p:cNvSpPr>
                  <p:nvPr/>
                </p:nvSpPr>
                <p:spPr bwMode="auto">
                  <a:xfrm>
                    <a:off x="2034" y="147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84" name="Line 76"/>
                  <p:cNvSpPr>
                    <a:spLocks noChangeShapeType="1"/>
                  </p:cNvSpPr>
                  <p:nvPr/>
                </p:nvSpPr>
                <p:spPr bwMode="auto">
                  <a:xfrm>
                    <a:off x="2034" y="147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85" name="Line 77"/>
                  <p:cNvSpPr>
                    <a:spLocks noChangeShapeType="1"/>
                  </p:cNvSpPr>
                  <p:nvPr/>
                </p:nvSpPr>
                <p:spPr bwMode="auto">
                  <a:xfrm>
                    <a:off x="2034" y="147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86" name="Line 78"/>
                  <p:cNvSpPr>
                    <a:spLocks noChangeShapeType="1"/>
                  </p:cNvSpPr>
                  <p:nvPr/>
                </p:nvSpPr>
                <p:spPr bwMode="auto">
                  <a:xfrm>
                    <a:off x="2034" y="147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87" name="Line 79"/>
                  <p:cNvSpPr>
                    <a:spLocks noChangeShapeType="1"/>
                  </p:cNvSpPr>
                  <p:nvPr/>
                </p:nvSpPr>
                <p:spPr bwMode="auto">
                  <a:xfrm>
                    <a:off x="2034" y="147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88" name="Line 80"/>
                  <p:cNvSpPr>
                    <a:spLocks noChangeShapeType="1"/>
                  </p:cNvSpPr>
                  <p:nvPr/>
                </p:nvSpPr>
                <p:spPr bwMode="auto">
                  <a:xfrm>
                    <a:off x="2034" y="148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89" name="Line 81"/>
                  <p:cNvSpPr>
                    <a:spLocks noChangeShapeType="1"/>
                  </p:cNvSpPr>
                  <p:nvPr/>
                </p:nvSpPr>
                <p:spPr bwMode="auto">
                  <a:xfrm>
                    <a:off x="2034" y="148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90" name="Line 82"/>
                  <p:cNvSpPr>
                    <a:spLocks noChangeShapeType="1"/>
                  </p:cNvSpPr>
                  <p:nvPr/>
                </p:nvSpPr>
                <p:spPr bwMode="auto">
                  <a:xfrm>
                    <a:off x="2034" y="148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91" name="Line 83"/>
                  <p:cNvSpPr>
                    <a:spLocks noChangeShapeType="1"/>
                  </p:cNvSpPr>
                  <p:nvPr/>
                </p:nvSpPr>
                <p:spPr bwMode="auto">
                  <a:xfrm>
                    <a:off x="2034" y="148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92" name="Line 84"/>
                  <p:cNvSpPr>
                    <a:spLocks noChangeShapeType="1"/>
                  </p:cNvSpPr>
                  <p:nvPr/>
                </p:nvSpPr>
                <p:spPr bwMode="auto">
                  <a:xfrm>
                    <a:off x="2034" y="148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93" name="Line 85"/>
                  <p:cNvSpPr>
                    <a:spLocks noChangeShapeType="1"/>
                  </p:cNvSpPr>
                  <p:nvPr/>
                </p:nvSpPr>
                <p:spPr bwMode="auto">
                  <a:xfrm>
                    <a:off x="2034" y="149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94" name="Line 86"/>
                  <p:cNvSpPr>
                    <a:spLocks noChangeShapeType="1"/>
                  </p:cNvSpPr>
                  <p:nvPr/>
                </p:nvSpPr>
                <p:spPr bwMode="auto">
                  <a:xfrm>
                    <a:off x="2034" y="149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95" name="Line 87"/>
                  <p:cNvSpPr>
                    <a:spLocks noChangeShapeType="1"/>
                  </p:cNvSpPr>
                  <p:nvPr/>
                </p:nvSpPr>
                <p:spPr bwMode="auto">
                  <a:xfrm>
                    <a:off x="2034" y="149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96" name="Line 88"/>
                  <p:cNvSpPr>
                    <a:spLocks noChangeShapeType="1"/>
                  </p:cNvSpPr>
                  <p:nvPr/>
                </p:nvSpPr>
                <p:spPr bwMode="auto">
                  <a:xfrm>
                    <a:off x="2034" y="149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97" name="Line 89"/>
                  <p:cNvSpPr>
                    <a:spLocks noChangeShapeType="1"/>
                  </p:cNvSpPr>
                  <p:nvPr/>
                </p:nvSpPr>
                <p:spPr bwMode="auto">
                  <a:xfrm>
                    <a:off x="2034" y="149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98" name="Line 90"/>
                  <p:cNvSpPr>
                    <a:spLocks noChangeShapeType="1"/>
                  </p:cNvSpPr>
                  <p:nvPr/>
                </p:nvSpPr>
                <p:spPr bwMode="auto">
                  <a:xfrm>
                    <a:off x="2034" y="150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99" name="Line 91"/>
                  <p:cNvSpPr>
                    <a:spLocks noChangeShapeType="1"/>
                  </p:cNvSpPr>
                  <p:nvPr/>
                </p:nvSpPr>
                <p:spPr bwMode="auto">
                  <a:xfrm>
                    <a:off x="2034" y="150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00" name="Line 92"/>
                  <p:cNvSpPr>
                    <a:spLocks noChangeShapeType="1"/>
                  </p:cNvSpPr>
                  <p:nvPr/>
                </p:nvSpPr>
                <p:spPr bwMode="auto">
                  <a:xfrm>
                    <a:off x="2034" y="150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01" name="Line 93"/>
                  <p:cNvSpPr>
                    <a:spLocks noChangeShapeType="1"/>
                  </p:cNvSpPr>
                  <p:nvPr/>
                </p:nvSpPr>
                <p:spPr bwMode="auto">
                  <a:xfrm>
                    <a:off x="2034" y="150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02" name="Line 94"/>
                  <p:cNvSpPr>
                    <a:spLocks noChangeShapeType="1"/>
                  </p:cNvSpPr>
                  <p:nvPr/>
                </p:nvSpPr>
                <p:spPr bwMode="auto">
                  <a:xfrm>
                    <a:off x="2034" y="150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03" name="Line 95"/>
                  <p:cNvSpPr>
                    <a:spLocks noChangeShapeType="1"/>
                  </p:cNvSpPr>
                  <p:nvPr/>
                </p:nvSpPr>
                <p:spPr bwMode="auto">
                  <a:xfrm>
                    <a:off x="2034" y="151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04" name="Line 96"/>
                  <p:cNvSpPr>
                    <a:spLocks noChangeShapeType="1"/>
                  </p:cNvSpPr>
                  <p:nvPr/>
                </p:nvSpPr>
                <p:spPr bwMode="auto">
                  <a:xfrm>
                    <a:off x="2034" y="151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05" name="Line 97"/>
                  <p:cNvSpPr>
                    <a:spLocks noChangeShapeType="1"/>
                  </p:cNvSpPr>
                  <p:nvPr/>
                </p:nvSpPr>
                <p:spPr bwMode="auto">
                  <a:xfrm>
                    <a:off x="2034" y="151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06" name="Line 98"/>
                  <p:cNvSpPr>
                    <a:spLocks noChangeShapeType="1"/>
                  </p:cNvSpPr>
                  <p:nvPr/>
                </p:nvSpPr>
                <p:spPr bwMode="auto">
                  <a:xfrm>
                    <a:off x="2034" y="151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07" name="Line 99"/>
                  <p:cNvSpPr>
                    <a:spLocks noChangeShapeType="1"/>
                  </p:cNvSpPr>
                  <p:nvPr/>
                </p:nvSpPr>
                <p:spPr bwMode="auto">
                  <a:xfrm>
                    <a:off x="2034" y="151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08" name="Line 100"/>
                  <p:cNvSpPr>
                    <a:spLocks noChangeShapeType="1"/>
                  </p:cNvSpPr>
                  <p:nvPr/>
                </p:nvSpPr>
                <p:spPr bwMode="auto">
                  <a:xfrm>
                    <a:off x="2034" y="152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09" name="Line 101"/>
                  <p:cNvSpPr>
                    <a:spLocks noChangeShapeType="1"/>
                  </p:cNvSpPr>
                  <p:nvPr/>
                </p:nvSpPr>
                <p:spPr bwMode="auto">
                  <a:xfrm>
                    <a:off x="2034" y="152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10" name="Line 102"/>
                  <p:cNvSpPr>
                    <a:spLocks noChangeShapeType="1"/>
                  </p:cNvSpPr>
                  <p:nvPr/>
                </p:nvSpPr>
                <p:spPr bwMode="auto">
                  <a:xfrm>
                    <a:off x="2034" y="152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11" name="Line 103"/>
                  <p:cNvSpPr>
                    <a:spLocks noChangeShapeType="1"/>
                  </p:cNvSpPr>
                  <p:nvPr/>
                </p:nvSpPr>
                <p:spPr bwMode="auto">
                  <a:xfrm>
                    <a:off x="2034" y="152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12" name="Line 104"/>
                  <p:cNvSpPr>
                    <a:spLocks noChangeShapeType="1"/>
                  </p:cNvSpPr>
                  <p:nvPr/>
                </p:nvSpPr>
                <p:spPr bwMode="auto">
                  <a:xfrm>
                    <a:off x="2034" y="152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13" name="Line 105"/>
                  <p:cNvSpPr>
                    <a:spLocks noChangeShapeType="1"/>
                  </p:cNvSpPr>
                  <p:nvPr/>
                </p:nvSpPr>
                <p:spPr bwMode="auto">
                  <a:xfrm>
                    <a:off x="2034" y="153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14" name="Line 106"/>
                  <p:cNvSpPr>
                    <a:spLocks noChangeShapeType="1"/>
                  </p:cNvSpPr>
                  <p:nvPr/>
                </p:nvSpPr>
                <p:spPr bwMode="auto">
                  <a:xfrm>
                    <a:off x="2034" y="153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15" name="Line 107"/>
                  <p:cNvSpPr>
                    <a:spLocks noChangeShapeType="1"/>
                  </p:cNvSpPr>
                  <p:nvPr/>
                </p:nvSpPr>
                <p:spPr bwMode="auto">
                  <a:xfrm>
                    <a:off x="2034" y="153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16" name="Line 108"/>
                  <p:cNvSpPr>
                    <a:spLocks noChangeShapeType="1"/>
                  </p:cNvSpPr>
                  <p:nvPr/>
                </p:nvSpPr>
                <p:spPr bwMode="auto">
                  <a:xfrm>
                    <a:off x="2034" y="153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17" name="Line 109"/>
                  <p:cNvSpPr>
                    <a:spLocks noChangeShapeType="1"/>
                  </p:cNvSpPr>
                  <p:nvPr/>
                </p:nvSpPr>
                <p:spPr bwMode="auto">
                  <a:xfrm>
                    <a:off x="2034" y="153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18" name="Line 110"/>
                  <p:cNvSpPr>
                    <a:spLocks noChangeShapeType="1"/>
                  </p:cNvSpPr>
                  <p:nvPr/>
                </p:nvSpPr>
                <p:spPr bwMode="auto">
                  <a:xfrm>
                    <a:off x="2034" y="154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19" name="Line 111"/>
                  <p:cNvSpPr>
                    <a:spLocks noChangeShapeType="1"/>
                  </p:cNvSpPr>
                  <p:nvPr/>
                </p:nvSpPr>
                <p:spPr bwMode="auto">
                  <a:xfrm>
                    <a:off x="2034" y="154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20" name="Line 112"/>
                  <p:cNvSpPr>
                    <a:spLocks noChangeShapeType="1"/>
                  </p:cNvSpPr>
                  <p:nvPr/>
                </p:nvSpPr>
                <p:spPr bwMode="auto">
                  <a:xfrm>
                    <a:off x="2034" y="154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21" name="Line 113"/>
                  <p:cNvSpPr>
                    <a:spLocks noChangeShapeType="1"/>
                  </p:cNvSpPr>
                  <p:nvPr/>
                </p:nvSpPr>
                <p:spPr bwMode="auto">
                  <a:xfrm>
                    <a:off x="2034" y="154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22" name="Line 114"/>
                  <p:cNvSpPr>
                    <a:spLocks noChangeShapeType="1"/>
                  </p:cNvSpPr>
                  <p:nvPr/>
                </p:nvSpPr>
                <p:spPr bwMode="auto">
                  <a:xfrm>
                    <a:off x="2034" y="154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23" name="Line 115"/>
                  <p:cNvSpPr>
                    <a:spLocks noChangeShapeType="1"/>
                  </p:cNvSpPr>
                  <p:nvPr/>
                </p:nvSpPr>
                <p:spPr bwMode="auto">
                  <a:xfrm>
                    <a:off x="2034" y="155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24" name="Line 116"/>
                  <p:cNvSpPr>
                    <a:spLocks noChangeShapeType="1"/>
                  </p:cNvSpPr>
                  <p:nvPr/>
                </p:nvSpPr>
                <p:spPr bwMode="auto">
                  <a:xfrm>
                    <a:off x="2034" y="155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25" name="Line 117"/>
                  <p:cNvSpPr>
                    <a:spLocks noChangeShapeType="1"/>
                  </p:cNvSpPr>
                  <p:nvPr/>
                </p:nvSpPr>
                <p:spPr bwMode="auto">
                  <a:xfrm>
                    <a:off x="2034" y="155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26" name="Line 118"/>
                  <p:cNvSpPr>
                    <a:spLocks noChangeShapeType="1"/>
                  </p:cNvSpPr>
                  <p:nvPr/>
                </p:nvSpPr>
                <p:spPr bwMode="auto">
                  <a:xfrm>
                    <a:off x="2034" y="155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27" name="Line 119"/>
                  <p:cNvSpPr>
                    <a:spLocks noChangeShapeType="1"/>
                  </p:cNvSpPr>
                  <p:nvPr/>
                </p:nvSpPr>
                <p:spPr bwMode="auto">
                  <a:xfrm>
                    <a:off x="2034" y="155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28" name="Line 120"/>
                  <p:cNvSpPr>
                    <a:spLocks noChangeShapeType="1"/>
                  </p:cNvSpPr>
                  <p:nvPr/>
                </p:nvSpPr>
                <p:spPr bwMode="auto">
                  <a:xfrm>
                    <a:off x="2034" y="156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29" name="Line 121"/>
                  <p:cNvSpPr>
                    <a:spLocks noChangeShapeType="1"/>
                  </p:cNvSpPr>
                  <p:nvPr/>
                </p:nvSpPr>
                <p:spPr bwMode="auto">
                  <a:xfrm>
                    <a:off x="2034" y="156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30" name="Line 122"/>
                  <p:cNvSpPr>
                    <a:spLocks noChangeShapeType="1"/>
                  </p:cNvSpPr>
                  <p:nvPr/>
                </p:nvSpPr>
                <p:spPr bwMode="auto">
                  <a:xfrm>
                    <a:off x="2034" y="156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31" name="Line 123"/>
                  <p:cNvSpPr>
                    <a:spLocks noChangeShapeType="1"/>
                  </p:cNvSpPr>
                  <p:nvPr/>
                </p:nvSpPr>
                <p:spPr bwMode="auto">
                  <a:xfrm>
                    <a:off x="2034" y="156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32" name="Line 124"/>
                  <p:cNvSpPr>
                    <a:spLocks noChangeShapeType="1"/>
                  </p:cNvSpPr>
                  <p:nvPr/>
                </p:nvSpPr>
                <p:spPr bwMode="auto">
                  <a:xfrm>
                    <a:off x="2034" y="156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33" name="Line 125"/>
                  <p:cNvSpPr>
                    <a:spLocks noChangeShapeType="1"/>
                  </p:cNvSpPr>
                  <p:nvPr/>
                </p:nvSpPr>
                <p:spPr bwMode="auto">
                  <a:xfrm>
                    <a:off x="2034" y="157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34" name="Line 126"/>
                  <p:cNvSpPr>
                    <a:spLocks noChangeShapeType="1"/>
                  </p:cNvSpPr>
                  <p:nvPr/>
                </p:nvSpPr>
                <p:spPr bwMode="auto">
                  <a:xfrm>
                    <a:off x="2034" y="157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35" name="Line 127"/>
                  <p:cNvSpPr>
                    <a:spLocks noChangeShapeType="1"/>
                  </p:cNvSpPr>
                  <p:nvPr/>
                </p:nvSpPr>
                <p:spPr bwMode="auto">
                  <a:xfrm>
                    <a:off x="2034" y="157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36" name="Line 128"/>
                  <p:cNvSpPr>
                    <a:spLocks noChangeShapeType="1"/>
                  </p:cNvSpPr>
                  <p:nvPr/>
                </p:nvSpPr>
                <p:spPr bwMode="auto">
                  <a:xfrm>
                    <a:off x="2034" y="157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37" name="Line 129"/>
                  <p:cNvSpPr>
                    <a:spLocks noChangeShapeType="1"/>
                  </p:cNvSpPr>
                  <p:nvPr/>
                </p:nvSpPr>
                <p:spPr bwMode="auto">
                  <a:xfrm>
                    <a:off x="2034" y="157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38" name="Line 130"/>
                  <p:cNvSpPr>
                    <a:spLocks noChangeShapeType="1"/>
                  </p:cNvSpPr>
                  <p:nvPr/>
                </p:nvSpPr>
                <p:spPr bwMode="auto">
                  <a:xfrm>
                    <a:off x="2034" y="158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39" name="Line 131"/>
                  <p:cNvSpPr>
                    <a:spLocks noChangeShapeType="1"/>
                  </p:cNvSpPr>
                  <p:nvPr/>
                </p:nvSpPr>
                <p:spPr bwMode="auto">
                  <a:xfrm>
                    <a:off x="2034" y="158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40" name="Line 132"/>
                  <p:cNvSpPr>
                    <a:spLocks noChangeShapeType="1"/>
                  </p:cNvSpPr>
                  <p:nvPr/>
                </p:nvSpPr>
                <p:spPr bwMode="auto">
                  <a:xfrm>
                    <a:off x="2034" y="158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41" name="Line 133"/>
                  <p:cNvSpPr>
                    <a:spLocks noChangeShapeType="1"/>
                  </p:cNvSpPr>
                  <p:nvPr/>
                </p:nvSpPr>
                <p:spPr bwMode="auto">
                  <a:xfrm>
                    <a:off x="2034" y="158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42" name="Line 134"/>
                  <p:cNvSpPr>
                    <a:spLocks noChangeShapeType="1"/>
                  </p:cNvSpPr>
                  <p:nvPr/>
                </p:nvSpPr>
                <p:spPr bwMode="auto">
                  <a:xfrm>
                    <a:off x="2034" y="158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43" name="Line 135"/>
                  <p:cNvSpPr>
                    <a:spLocks noChangeShapeType="1"/>
                  </p:cNvSpPr>
                  <p:nvPr/>
                </p:nvSpPr>
                <p:spPr bwMode="auto">
                  <a:xfrm>
                    <a:off x="2034" y="159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44" name="Line 136"/>
                  <p:cNvSpPr>
                    <a:spLocks noChangeShapeType="1"/>
                  </p:cNvSpPr>
                  <p:nvPr/>
                </p:nvSpPr>
                <p:spPr bwMode="auto">
                  <a:xfrm>
                    <a:off x="2034" y="159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45" name="Line 137"/>
                  <p:cNvSpPr>
                    <a:spLocks noChangeShapeType="1"/>
                  </p:cNvSpPr>
                  <p:nvPr/>
                </p:nvSpPr>
                <p:spPr bwMode="auto">
                  <a:xfrm>
                    <a:off x="2034" y="159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46" name="Line 138"/>
                  <p:cNvSpPr>
                    <a:spLocks noChangeShapeType="1"/>
                  </p:cNvSpPr>
                  <p:nvPr/>
                </p:nvSpPr>
                <p:spPr bwMode="auto">
                  <a:xfrm>
                    <a:off x="2034" y="159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47" name="Line 139"/>
                  <p:cNvSpPr>
                    <a:spLocks noChangeShapeType="1"/>
                  </p:cNvSpPr>
                  <p:nvPr/>
                </p:nvSpPr>
                <p:spPr bwMode="auto">
                  <a:xfrm>
                    <a:off x="2034" y="159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48" name="Line 140"/>
                  <p:cNvSpPr>
                    <a:spLocks noChangeShapeType="1"/>
                  </p:cNvSpPr>
                  <p:nvPr/>
                </p:nvSpPr>
                <p:spPr bwMode="auto">
                  <a:xfrm>
                    <a:off x="2034" y="160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49" name="Line 141"/>
                  <p:cNvSpPr>
                    <a:spLocks noChangeShapeType="1"/>
                  </p:cNvSpPr>
                  <p:nvPr/>
                </p:nvSpPr>
                <p:spPr bwMode="auto">
                  <a:xfrm>
                    <a:off x="2034" y="160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50" name="Line 142"/>
                  <p:cNvSpPr>
                    <a:spLocks noChangeShapeType="1"/>
                  </p:cNvSpPr>
                  <p:nvPr/>
                </p:nvSpPr>
                <p:spPr bwMode="auto">
                  <a:xfrm>
                    <a:off x="2034" y="160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51" name="Line 143"/>
                  <p:cNvSpPr>
                    <a:spLocks noChangeShapeType="1"/>
                  </p:cNvSpPr>
                  <p:nvPr/>
                </p:nvSpPr>
                <p:spPr bwMode="auto">
                  <a:xfrm>
                    <a:off x="2034" y="160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52" name="Line 144"/>
                  <p:cNvSpPr>
                    <a:spLocks noChangeShapeType="1"/>
                  </p:cNvSpPr>
                  <p:nvPr/>
                </p:nvSpPr>
                <p:spPr bwMode="auto">
                  <a:xfrm>
                    <a:off x="2034" y="160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53" name="Line 145"/>
                  <p:cNvSpPr>
                    <a:spLocks noChangeShapeType="1"/>
                  </p:cNvSpPr>
                  <p:nvPr/>
                </p:nvSpPr>
                <p:spPr bwMode="auto">
                  <a:xfrm>
                    <a:off x="2034" y="161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54" name="Line 146"/>
                  <p:cNvSpPr>
                    <a:spLocks noChangeShapeType="1"/>
                  </p:cNvSpPr>
                  <p:nvPr/>
                </p:nvSpPr>
                <p:spPr bwMode="auto">
                  <a:xfrm>
                    <a:off x="2034" y="161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55" name="Line 147"/>
                  <p:cNvSpPr>
                    <a:spLocks noChangeShapeType="1"/>
                  </p:cNvSpPr>
                  <p:nvPr/>
                </p:nvSpPr>
                <p:spPr bwMode="auto">
                  <a:xfrm>
                    <a:off x="2034" y="161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56" name="Line 148"/>
                  <p:cNvSpPr>
                    <a:spLocks noChangeShapeType="1"/>
                  </p:cNvSpPr>
                  <p:nvPr/>
                </p:nvSpPr>
                <p:spPr bwMode="auto">
                  <a:xfrm>
                    <a:off x="2034" y="161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57" name="Line 149"/>
                  <p:cNvSpPr>
                    <a:spLocks noChangeShapeType="1"/>
                  </p:cNvSpPr>
                  <p:nvPr/>
                </p:nvSpPr>
                <p:spPr bwMode="auto">
                  <a:xfrm>
                    <a:off x="2034" y="161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58" name="Line 150"/>
                  <p:cNvSpPr>
                    <a:spLocks noChangeShapeType="1"/>
                  </p:cNvSpPr>
                  <p:nvPr/>
                </p:nvSpPr>
                <p:spPr bwMode="auto">
                  <a:xfrm>
                    <a:off x="2034" y="162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59" name="Line 151"/>
                  <p:cNvSpPr>
                    <a:spLocks noChangeShapeType="1"/>
                  </p:cNvSpPr>
                  <p:nvPr/>
                </p:nvSpPr>
                <p:spPr bwMode="auto">
                  <a:xfrm>
                    <a:off x="2034" y="162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60" name="Line 152"/>
                  <p:cNvSpPr>
                    <a:spLocks noChangeShapeType="1"/>
                  </p:cNvSpPr>
                  <p:nvPr/>
                </p:nvSpPr>
                <p:spPr bwMode="auto">
                  <a:xfrm>
                    <a:off x="2034" y="162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61" name="Line 153"/>
                  <p:cNvSpPr>
                    <a:spLocks noChangeShapeType="1"/>
                  </p:cNvSpPr>
                  <p:nvPr/>
                </p:nvSpPr>
                <p:spPr bwMode="auto">
                  <a:xfrm>
                    <a:off x="2034" y="162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62" name="Line 154"/>
                  <p:cNvSpPr>
                    <a:spLocks noChangeShapeType="1"/>
                  </p:cNvSpPr>
                  <p:nvPr/>
                </p:nvSpPr>
                <p:spPr bwMode="auto">
                  <a:xfrm>
                    <a:off x="2034" y="162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63" name="Line 155"/>
                  <p:cNvSpPr>
                    <a:spLocks noChangeShapeType="1"/>
                  </p:cNvSpPr>
                  <p:nvPr/>
                </p:nvSpPr>
                <p:spPr bwMode="auto">
                  <a:xfrm>
                    <a:off x="2034" y="163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64" name="AutoShape 156"/>
                  <p:cNvSpPr>
                    <a:spLocks noChangeArrowheads="1"/>
                  </p:cNvSpPr>
                  <p:nvPr/>
                </p:nvSpPr>
                <p:spPr bwMode="auto">
                  <a:xfrm>
                    <a:off x="2034" y="1418"/>
                    <a:ext cx="30" cy="212"/>
                  </a:xfrm>
                  <a:prstGeom prst="roundRect">
                    <a:avLst>
                      <a:gd name="adj" fmla="val 50000"/>
                    </a:avLst>
                  </a:prstGeom>
                  <a:solidFill>
                    <a:srgbClr val="FF2327"/>
                  </a:solidFill>
                  <a:ln>
                    <a:noFill/>
                  </a:ln>
                  <a:extLst>
                    <a:ext uri="{91240B29-F687-4F45-9708-019B960494DF}">
                      <a14:hiddenLine xmlns:a14="http://schemas.microsoft.com/office/drawing/2010/main" xmlns="" w="6350">
                        <a:solidFill>
                          <a:srgbClr val="000000"/>
                        </a:solidFill>
                        <a:round/>
                        <a:headEnd/>
                        <a:tailEnd/>
                      </a14:hiddenLine>
                    </a:ext>
                  </a:extLst>
                </p:spPr>
                <p:txBody>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000">
                      <a:solidFill>
                        <a:srgbClr val="000000"/>
                      </a:solidFill>
                      <a:latin typeface="Arial" charset="0"/>
                    </a:endParaRPr>
                  </a:p>
                </p:txBody>
              </p:sp>
              <p:sp>
                <p:nvSpPr>
                  <p:cNvPr id="93565" name="AutoShape 157"/>
                  <p:cNvSpPr>
                    <a:spLocks noChangeArrowheads="1"/>
                  </p:cNvSpPr>
                  <p:nvPr/>
                </p:nvSpPr>
                <p:spPr bwMode="auto">
                  <a:xfrm>
                    <a:off x="2100" y="1418"/>
                    <a:ext cx="28" cy="212"/>
                  </a:xfrm>
                  <a:prstGeom prst="roundRect">
                    <a:avLst>
                      <a:gd name="adj" fmla="val 50000"/>
                    </a:avLst>
                  </a:prstGeom>
                  <a:solidFill>
                    <a:srgbClr val="FF2327"/>
                  </a:solidFill>
                  <a:ln>
                    <a:noFill/>
                  </a:ln>
                  <a:extLst>
                    <a:ext uri="{91240B29-F687-4F45-9708-019B960494DF}">
                      <a14:hiddenLine xmlns:a14="http://schemas.microsoft.com/office/drawing/2010/main" xmlns="" w="6350">
                        <a:solidFill>
                          <a:srgbClr val="000000"/>
                        </a:solidFill>
                        <a:round/>
                        <a:headEnd/>
                        <a:tailEnd/>
                      </a14:hiddenLine>
                    </a:ext>
                  </a:extLst>
                </p:spPr>
                <p:txBody>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000">
                      <a:solidFill>
                        <a:srgbClr val="000000"/>
                      </a:solidFill>
                      <a:latin typeface="Arial" charset="0"/>
                    </a:endParaRPr>
                  </a:p>
                </p:txBody>
              </p:sp>
              <p:sp>
                <p:nvSpPr>
                  <p:cNvPr id="93566" name="Line 158"/>
                  <p:cNvSpPr>
                    <a:spLocks noChangeShapeType="1"/>
                  </p:cNvSpPr>
                  <p:nvPr/>
                </p:nvSpPr>
                <p:spPr bwMode="auto">
                  <a:xfrm>
                    <a:off x="2100" y="141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67" name="Line 159"/>
                  <p:cNvSpPr>
                    <a:spLocks noChangeShapeType="1"/>
                  </p:cNvSpPr>
                  <p:nvPr/>
                </p:nvSpPr>
                <p:spPr bwMode="auto">
                  <a:xfrm>
                    <a:off x="2100" y="142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68" name="Line 160"/>
                  <p:cNvSpPr>
                    <a:spLocks noChangeShapeType="1"/>
                  </p:cNvSpPr>
                  <p:nvPr/>
                </p:nvSpPr>
                <p:spPr bwMode="auto">
                  <a:xfrm>
                    <a:off x="2100" y="142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69" name="Line 161"/>
                  <p:cNvSpPr>
                    <a:spLocks noChangeShapeType="1"/>
                  </p:cNvSpPr>
                  <p:nvPr/>
                </p:nvSpPr>
                <p:spPr bwMode="auto">
                  <a:xfrm>
                    <a:off x="2100" y="142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70" name="Line 162"/>
                  <p:cNvSpPr>
                    <a:spLocks noChangeShapeType="1"/>
                  </p:cNvSpPr>
                  <p:nvPr/>
                </p:nvSpPr>
                <p:spPr bwMode="auto">
                  <a:xfrm>
                    <a:off x="2100" y="142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71" name="Line 163"/>
                  <p:cNvSpPr>
                    <a:spLocks noChangeShapeType="1"/>
                  </p:cNvSpPr>
                  <p:nvPr/>
                </p:nvSpPr>
                <p:spPr bwMode="auto">
                  <a:xfrm>
                    <a:off x="2100" y="142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72" name="Line 164"/>
                  <p:cNvSpPr>
                    <a:spLocks noChangeShapeType="1"/>
                  </p:cNvSpPr>
                  <p:nvPr/>
                </p:nvSpPr>
                <p:spPr bwMode="auto">
                  <a:xfrm>
                    <a:off x="2100" y="143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73" name="Line 165"/>
                  <p:cNvSpPr>
                    <a:spLocks noChangeShapeType="1"/>
                  </p:cNvSpPr>
                  <p:nvPr/>
                </p:nvSpPr>
                <p:spPr bwMode="auto">
                  <a:xfrm>
                    <a:off x="2100" y="143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74" name="Line 166"/>
                  <p:cNvSpPr>
                    <a:spLocks noChangeShapeType="1"/>
                  </p:cNvSpPr>
                  <p:nvPr/>
                </p:nvSpPr>
                <p:spPr bwMode="auto">
                  <a:xfrm>
                    <a:off x="2100" y="143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75" name="Line 167"/>
                  <p:cNvSpPr>
                    <a:spLocks noChangeShapeType="1"/>
                  </p:cNvSpPr>
                  <p:nvPr/>
                </p:nvSpPr>
                <p:spPr bwMode="auto">
                  <a:xfrm>
                    <a:off x="2100" y="143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76" name="Line 168"/>
                  <p:cNvSpPr>
                    <a:spLocks noChangeShapeType="1"/>
                  </p:cNvSpPr>
                  <p:nvPr/>
                </p:nvSpPr>
                <p:spPr bwMode="auto">
                  <a:xfrm>
                    <a:off x="2100" y="143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77" name="Line 169"/>
                  <p:cNvSpPr>
                    <a:spLocks noChangeShapeType="1"/>
                  </p:cNvSpPr>
                  <p:nvPr/>
                </p:nvSpPr>
                <p:spPr bwMode="auto">
                  <a:xfrm>
                    <a:off x="2100" y="144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78" name="Line 170"/>
                  <p:cNvSpPr>
                    <a:spLocks noChangeShapeType="1"/>
                  </p:cNvSpPr>
                  <p:nvPr/>
                </p:nvSpPr>
                <p:spPr bwMode="auto">
                  <a:xfrm>
                    <a:off x="2100" y="144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79" name="Line 171"/>
                  <p:cNvSpPr>
                    <a:spLocks noChangeShapeType="1"/>
                  </p:cNvSpPr>
                  <p:nvPr/>
                </p:nvSpPr>
                <p:spPr bwMode="auto">
                  <a:xfrm>
                    <a:off x="2100" y="144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80" name="Line 172"/>
                  <p:cNvSpPr>
                    <a:spLocks noChangeShapeType="1"/>
                  </p:cNvSpPr>
                  <p:nvPr/>
                </p:nvSpPr>
                <p:spPr bwMode="auto">
                  <a:xfrm>
                    <a:off x="2100" y="144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81" name="Line 173"/>
                  <p:cNvSpPr>
                    <a:spLocks noChangeShapeType="1"/>
                  </p:cNvSpPr>
                  <p:nvPr/>
                </p:nvSpPr>
                <p:spPr bwMode="auto">
                  <a:xfrm>
                    <a:off x="2100" y="144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82" name="Line 174"/>
                  <p:cNvSpPr>
                    <a:spLocks noChangeShapeType="1"/>
                  </p:cNvSpPr>
                  <p:nvPr/>
                </p:nvSpPr>
                <p:spPr bwMode="auto">
                  <a:xfrm>
                    <a:off x="2100" y="145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83" name="Line 175"/>
                  <p:cNvSpPr>
                    <a:spLocks noChangeShapeType="1"/>
                  </p:cNvSpPr>
                  <p:nvPr/>
                </p:nvSpPr>
                <p:spPr bwMode="auto">
                  <a:xfrm>
                    <a:off x="2100" y="145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84" name="Line 176"/>
                  <p:cNvSpPr>
                    <a:spLocks noChangeShapeType="1"/>
                  </p:cNvSpPr>
                  <p:nvPr/>
                </p:nvSpPr>
                <p:spPr bwMode="auto">
                  <a:xfrm>
                    <a:off x="2100" y="145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85" name="Line 177"/>
                  <p:cNvSpPr>
                    <a:spLocks noChangeShapeType="1"/>
                  </p:cNvSpPr>
                  <p:nvPr/>
                </p:nvSpPr>
                <p:spPr bwMode="auto">
                  <a:xfrm>
                    <a:off x="2100" y="145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86" name="Line 178"/>
                  <p:cNvSpPr>
                    <a:spLocks noChangeShapeType="1"/>
                  </p:cNvSpPr>
                  <p:nvPr/>
                </p:nvSpPr>
                <p:spPr bwMode="auto">
                  <a:xfrm>
                    <a:off x="2100" y="145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87" name="Line 179"/>
                  <p:cNvSpPr>
                    <a:spLocks noChangeShapeType="1"/>
                  </p:cNvSpPr>
                  <p:nvPr/>
                </p:nvSpPr>
                <p:spPr bwMode="auto">
                  <a:xfrm>
                    <a:off x="2100" y="146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88" name="Line 180"/>
                  <p:cNvSpPr>
                    <a:spLocks noChangeShapeType="1"/>
                  </p:cNvSpPr>
                  <p:nvPr/>
                </p:nvSpPr>
                <p:spPr bwMode="auto">
                  <a:xfrm>
                    <a:off x="2100" y="146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89" name="Line 181"/>
                  <p:cNvSpPr>
                    <a:spLocks noChangeShapeType="1"/>
                  </p:cNvSpPr>
                  <p:nvPr/>
                </p:nvSpPr>
                <p:spPr bwMode="auto">
                  <a:xfrm>
                    <a:off x="2100" y="146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90" name="Line 182"/>
                  <p:cNvSpPr>
                    <a:spLocks noChangeShapeType="1"/>
                  </p:cNvSpPr>
                  <p:nvPr/>
                </p:nvSpPr>
                <p:spPr bwMode="auto">
                  <a:xfrm>
                    <a:off x="2100" y="146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91" name="Line 183"/>
                  <p:cNvSpPr>
                    <a:spLocks noChangeShapeType="1"/>
                  </p:cNvSpPr>
                  <p:nvPr/>
                </p:nvSpPr>
                <p:spPr bwMode="auto">
                  <a:xfrm>
                    <a:off x="2100" y="146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92" name="Line 184"/>
                  <p:cNvSpPr>
                    <a:spLocks noChangeShapeType="1"/>
                  </p:cNvSpPr>
                  <p:nvPr/>
                </p:nvSpPr>
                <p:spPr bwMode="auto">
                  <a:xfrm>
                    <a:off x="2100" y="147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93" name="Line 185"/>
                  <p:cNvSpPr>
                    <a:spLocks noChangeShapeType="1"/>
                  </p:cNvSpPr>
                  <p:nvPr/>
                </p:nvSpPr>
                <p:spPr bwMode="auto">
                  <a:xfrm>
                    <a:off x="2100" y="147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94" name="Line 186"/>
                  <p:cNvSpPr>
                    <a:spLocks noChangeShapeType="1"/>
                  </p:cNvSpPr>
                  <p:nvPr/>
                </p:nvSpPr>
                <p:spPr bwMode="auto">
                  <a:xfrm>
                    <a:off x="2100" y="147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95" name="Line 187"/>
                  <p:cNvSpPr>
                    <a:spLocks noChangeShapeType="1"/>
                  </p:cNvSpPr>
                  <p:nvPr/>
                </p:nvSpPr>
                <p:spPr bwMode="auto">
                  <a:xfrm>
                    <a:off x="2100" y="147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96" name="Line 188"/>
                  <p:cNvSpPr>
                    <a:spLocks noChangeShapeType="1"/>
                  </p:cNvSpPr>
                  <p:nvPr/>
                </p:nvSpPr>
                <p:spPr bwMode="auto">
                  <a:xfrm>
                    <a:off x="2100" y="147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97" name="Line 189"/>
                  <p:cNvSpPr>
                    <a:spLocks noChangeShapeType="1"/>
                  </p:cNvSpPr>
                  <p:nvPr/>
                </p:nvSpPr>
                <p:spPr bwMode="auto">
                  <a:xfrm>
                    <a:off x="2100" y="148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98" name="Line 190"/>
                  <p:cNvSpPr>
                    <a:spLocks noChangeShapeType="1"/>
                  </p:cNvSpPr>
                  <p:nvPr/>
                </p:nvSpPr>
                <p:spPr bwMode="auto">
                  <a:xfrm>
                    <a:off x="2100" y="148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599" name="Line 191"/>
                  <p:cNvSpPr>
                    <a:spLocks noChangeShapeType="1"/>
                  </p:cNvSpPr>
                  <p:nvPr/>
                </p:nvSpPr>
                <p:spPr bwMode="auto">
                  <a:xfrm>
                    <a:off x="2100" y="148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600" name="Line 192"/>
                  <p:cNvSpPr>
                    <a:spLocks noChangeShapeType="1"/>
                  </p:cNvSpPr>
                  <p:nvPr/>
                </p:nvSpPr>
                <p:spPr bwMode="auto">
                  <a:xfrm>
                    <a:off x="2100" y="148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601" name="Line 193"/>
                  <p:cNvSpPr>
                    <a:spLocks noChangeShapeType="1"/>
                  </p:cNvSpPr>
                  <p:nvPr/>
                </p:nvSpPr>
                <p:spPr bwMode="auto">
                  <a:xfrm>
                    <a:off x="2100" y="148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602" name="Line 194"/>
                  <p:cNvSpPr>
                    <a:spLocks noChangeShapeType="1"/>
                  </p:cNvSpPr>
                  <p:nvPr/>
                </p:nvSpPr>
                <p:spPr bwMode="auto">
                  <a:xfrm>
                    <a:off x="2100" y="149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603" name="Line 195"/>
                  <p:cNvSpPr>
                    <a:spLocks noChangeShapeType="1"/>
                  </p:cNvSpPr>
                  <p:nvPr/>
                </p:nvSpPr>
                <p:spPr bwMode="auto">
                  <a:xfrm>
                    <a:off x="2100" y="149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604" name="Line 196"/>
                  <p:cNvSpPr>
                    <a:spLocks noChangeShapeType="1"/>
                  </p:cNvSpPr>
                  <p:nvPr/>
                </p:nvSpPr>
                <p:spPr bwMode="auto">
                  <a:xfrm>
                    <a:off x="2100" y="149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605" name="Line 197"/>
                  <p:cNvSpPr>
                    <a:spLocks noChangeShapeType="1"/>
                  </p:cNvSpPr>
                  <p:nvPr/>
                </p:nvSpPr>
                <p:spPr bwMode="auto">
                  <a:xfrm>
                    <a:off x="2100" y="149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606" name="Line 198"/>
                  <p:cNvSpPr>
                    <a:spLocks noChangeShapeType="1"/>
                  </p:cNvSpPr>
                  <p:nvPr/>
                </p:nvSpPr>
                <p:spPr bwMode="auto">
                  <a:xfrm>
                    <a:off x="2100" y="149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607" name="Line 199"/>
                  <p:cNvSpPr>
                    <a:spLocks noChangeShapeType="1"/>
                  </p:cNvSpPr>
                  <p:nvPr/>
                </p:nvSpPr>
                <p:spPr bwMode="auto">
                  <a:xfrm>
                    <a:off x="2100" y="150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608" name="Line 200"/>
                  <p:cNvSpPr>
                    <a:spLocks noChangeShapeType="1"/>
                  </p:cNvSpPr>
                  <p:nvPr/>
                </p:nvSpPr>
                <p:spPr bwMode="auto">
                  <a:xfrm>
                    <a:off x="2100" y="150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609" name="Line 201"/>
                  <p:cNvSpPr>
                    <a:spLocks noChangeShapeType="1"/>
                  </p:cNvSpPr>
                  <p:nvPr/>
                </p:nvSpPr>
                <p:spPr bwMode="auto">
                  <a:xfrm>
                    <a:off x="2100" y="150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610" name="Line 202"/>
                  <p:cNvSpPr>
                    <a:spLocks noChangeShapeType="1"/>
                  </p:cNvSpPr>
                  <p:nvPr/>
                </p:nvSpPr>
                <p:spPr bwMode="auto">
                  <a:xfrm>
                    <a:off x="2100" y="150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611" name="Line 203"/>
                  <p:cNvSpPr>
                    <a:spLocks noChangeShapeType="1"/>
                  </p:cNvSpPr>
                  <p:nvPr/>
                </p:nvSpPr>
                <p:spPr bwMode="auto">
                  <a:xfrm>
                    <a:off x="2100" y="150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612" name="Line 204"/>
                  <p:cNvSpPr>
                    <a:spLocks noChangeShapeType="1"/>
                  </p:cNvSpPr>
                  <p:nvPr/>
                </p:nvSpPr>
                <p:spPr bwMode="auto">
                  <a:xfrm>
                    <a:off x="2100" y="151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613" name="Line 205"/>
                  <p:cNvSpPr>
                    <a:spLocks noChangeShapeType="1"/>
                  </p:cNvSpPr>
                  <p:nvPr/>
                </p:nvSpPr>
                <p:spPr bwMode="auto">
                  <a:xfrm>
                    <a:off x="2100" y="151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614" name="Line 206"/>
                  <p:cNvSpPr>
                    <a:spLocks noChangeShapeType="1"/>
                  </p:cNvSpPr>
                  <p:nvPr/>
                </p:nvSpPr>
                <p:spPr bwMode="auto">
                  <a:xfrm>
                    <a:off x="2100" y="151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615" name="Line 207"/>
                  <p:cNvSpPr>
                    <a:spLocks noChangeShapeType="1"/>
                  </p:cNvSpPr>
                  <p:nvPr/>
                </p:nvSpPr>
                <p:spPr bwMode="auto">
                  <a:xfrm>
                    <a:off x="2100" y="151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616" name="Line 208"/>
                  <p:cNvSpPr>
                    <a:spLocks noChangeShapeType="1"/>
                  </p:cNvSpPr>
                  <p:nvPr/>
                </p:nvSpPr>
                <p:spPr bwMode="auto">
                  <a:xfrm>
                    <a:off x="2100" y="151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617" name="Line 209"/>
                  <p:cNvSpPr>
                    <a:spLocks noChangeShapeType="1"/>
                  </p:cNvSpPr>
                  <p:nvPr/>
                </p:nvSpPr>
                <p:spPr bwMode="auto">
                  <a:xfrm>
                    <a:off x="2100" y="152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618" name="Line 210"/>
                  <p:cNvSpPr>
                    <a:spLocks noChangeShapeType="1"/>
                  </p:cNvSpPr>
                  <p:nvPr/>
                </p:nvSpPr>
                <p:spPr bwMode="auto">
                  <a:xfrm>
                    <a:off x="2100" y="152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619" name="Line 211"/>
                  <p:cNvSpPr>
                    <a:spLocks noChangeShapeType="1"/>
                  </p:cNvSpPr>
                  <p:nvPr/>
                </p:nvSpPr>
                <p:spPr bwMode="auto">
                  <a:xfrm>
                    <a:off x="2100" y="152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620" name="Line 212"/>
                  <p:cNvSpPr>
                    <a:spLocks noChangeShapeType="1"/>
                  </p:cNvSpPr>
                  <p:nvPr/>
                </p:nvSpPr>
                <p:spPr bwMode="auto">
                  <a:xfrm>
                    <a:off x="2100" y="152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621" name="Line 213"/>
                  <p:cNvSpPr>
                    <a:spLocks noChangeShapeType="1"/>
                  </p:cNvSpPr>
                  <p:nvPr/>
                </p:nvSpPr>
                <p:spPr bwMode="auto">
                  <a:xfrm>
                    <a:off x="2100" y="152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622" name="Line 214"/>
                  <p:cNvSpPr>
                    <a:spLocks noChangeShapeType="1"/>
                  </p:cNvSpPr>
                  <p:nvPr/>
                </p:nvSpPr>
                <p:spPr bwMode="auto">
                  <a:xfrm>
                    <a:off x="2100" y="153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623" name="Line 215"/>
                  <p:cNvSpPr>
                    <a:spLocks noChangeShapeType="1"/>
                  </p:cNvSpPr>
                  <p:nvPr/>
                </p:nvSpPr>
                <p:spPr bwMode="auto">
                  <a:xfrm>
                    <a:off x="2100" y="153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624" name="Line 216"/>
                  <p:cNvSpPr>
                    <a:spLocks noChangeShapeType="1"/>
                  </p:cNvSpPr>
                  <p:nvPr/>
                </p:nvSpPr>
                <p:spPr bwMode="auto">
                  <a:xfrm>
                    <a:off x="2100" y="153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625" name="Line 217"/>
                  <p:cNvSpPr>
                    <a:spLocks noChangeShapeType="1"/>
                  </p:cNvSpPr>
                  <p:nvPr/>
                </p:nvSpPr>
                <p:spPr bwMode="auto">
                  <a:xfrm>
                    <a:off x="2100" y="153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626" name="Line 218"/>
                  <p:cNvSpPr>
                    <a:spLocks noChangeShapeType="1"/>
                  </p:cNvSpPr>
                  <p:nvPr/>
                </p:nvSpPr>
                <p:spPr bwMode="auto">
                  <a:xfrm>
                    <a:off x="2100" y="153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627" name="Line 219"/>
                  <p:cNvSpPr>
                    <a:spLocks noChangeShapeType="1"/>
                  </p:cNvSpPr>
                  <p:nvPr/>
                </p:nvSpPr>
                <p:spPr bwMode="auto">
                  <a:xfrm>
                    <a:off x="2100" y="154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628" name="Line 220"/>
                  <p:cNvSpPr>
                    <a:spLocks noChangeShapeType="1"/>
                  </p:cNvSpPr>
                  <p:nvPr/>
                </p:nvSpPr>
                <p:spPr bwMode="auto">
                  <a:xfrm>
                    <a:off x="2100" y="154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629" name="Line 221"/>
                  <p:cNvSpPr>
                    <a:spLocks noChangeShapeType="1"/>
                  </p:cNvSpPr>
                  <p:nvPr/>
                </p:nvSpPr>
                <p:spPr bwMode="auto">
                  <a:xfrm>
                    <a:off x="2100" y="154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630" name="Line 222"/>
                  <p:cNvSpPr>
                    <a:spLocks noChangeShapeType="1"/>
                  </p:cNvSpPr>
                  <p:nvPr/>
                </p:nvSpPr>
                <p:spPr bwMode="auto">
                  <a:xfrm>
                    <a:off x="2100" y="154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631" name="Line 223"/>
                  <p:cNvSpPr>
                    <a:spLocks noChangeShapeType="1"/>
                  </p:cNvSpPr>
                  <p:nvPr/>
                </p:nvSpPr>
                <p:spPr bwMode="auto">
                  <a:xfrm>
                    <a:off x="2100" y="154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632" name="Line 224"/>
                  <p:cNvSpPr>
                    <a:spLocks noChangeShapeType="1"/>
                  </p:cNvSpPr>
                  <p:nvPr/>
                </p:nvSpPr>
                <p:spPr bwMode="auto">
                  <a:xfrm>
                    <a:off x="2100" y="155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633" name="Line 225"/>
                  <p:cNvSpPr>
                    <a:spLocks noChangeShapeType="1"/>
                  </p:cNvSpPr>
                  <p:nvPr/>
                </p:nvSpPr>
                <p:spPr bwMode="auto">
                  <a:xfrm>
                    <a:off x="2100" y="155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634" name="Line 226"/>
                  <p:cNvSpPr>
                    <a:spLocks noChangeShapeType="1"/>
                  </p:cNvSpPr>
                  <p:nvPr/>
                </p:nvSpPr>
                <p:spPr bwMode="auto">
                  <a:xfrm>
                    <a:off x="2100" y="155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635" name="Line 227"/>
                  <p:cNvSpPr>
                    <a:spLocks noChangeShapeType="1"/>
                  </p:cNvSpPr>
                  <p:nvPr/>
                </p:nvSpPr>
                <p:spPr bwMode="auto">
                  <a:xfrm>
                    <a:off x="2100" y="155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636" name="Line 228"/>
                  <p:cNvSpPr>
                    <a:spLocks noChangeShapeType="1"/>
                  </p:cNvSpPr>
                  <p:nvPr/>
                </p:nvSpPr>
                <p:spPr bwMode="auto">
                  <a:xfrm>
                    <a:off x="2100" y="155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637" name="Line 229"/>
                  <p:cNvSpPr>
                    <a:spLocks noChangeShapeType="1"/>
                  </p:cNvSpPr>
                  <p:nvPr/>
                </p:nvSpPr>
                <p:spPr bwMode="auto">
                  <a:xfrm>
                    <a:off x="2100" y="156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638" name="Line 230"/>
                  <p:cNvSpPr>
                    <a:spLocks noChangeShapeType="1"/>
                  </p:cNvSpPr>
                  <p:nvPr/>
                </p:nvSpPr>
                <p:spPr bwMode="auto">
                  <a:xfrm>
                    <a:off x="2100" y="156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639" name="Line 231"/>
                  <p:cNvSpPr>
                    <a:spLocks noChangeShapeType="1"/>
                  </p:cNvSpPr>
                  <p:nvPr/>
                </p:nvSpPr>
                <p:spPr bwMode="auto">
                  <a:xfrm>
                    <a:off x="2100" y="156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640" name="Line 232"/>
                  <p:cNvSpPr>
                    <a:spLocks noChangeShapeType="1"/>
                  </p:cNvSpPr>
                  <p:nvPr/>
                </p:nvSpPr>
                <p:spPr bwMode="auto">
                  <a:xfrm>
                    <a:off x="2100" y="156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641" name="Line 233"/>
                  <p:cNvSpPr>
                    <a:spLocks noChangeShapeType="1"/>
                  </p:cNvSpPr>
                  <p:nvPr/>
                </p:nvSpPr>
                <p:spPr bwMode="auto">
                  <a:xfrm>
                    <a:off x="2100" y="156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642" name="Line 234"/>
                  <p:cNvSpPr>
                    <a:spLocks noChangeShapeType="1"/>
                  </p:cNvSpPr>
                  <p:nvPr/>
                </p:nvSpPr>
                <p:spPr bwMode="auto">
                  <a:xfrm>
                    <a:off x="2100" y="157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643" name="Line 235"/>
                  <p:cNvSpPr>
                    <a:spLocks noChangeShapeType="1"/>
                  </p:cNvSpPr>
                  <p:nvPr/>
                </p:nvSpPr>
                <p:spPr bwMode="auto">
                  <a:xfrm>
                    <a:off x="2100" y="157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644" name="Line 236"/>
                  <p:cNvSpPr>
                    <a:spLocks noChangeShapeType="1"/>
                  </p:cNvSpPr>
                  <p:nvPr/>
                </p:nvSpPr>
                <p:spPr bwMode="auto">
                  <a:xfrm>
                    <a:off x="2100" y="157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645" name="Line 237"/>
                  <p:cNvSpPr>
                    <a:spLocks noChangeShapeType="1"/>
                  </p:cNvSpPr>
                  <p:nvPr/>
                </p:nvSpPr>
                <p:spPr bwMode="auto">
                  <a:xfrm>
                    <a:off x="2100" y="157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646" name="Line 238"/>
                  <p:cNvSpPr>
                    <a:spLocks noChangeShapeType="1"/>
                  </p:cNvSpPr>
                  <p:nvPr/>
                </p:nvSpPr>
                <p:spPr bwMode="auto">
                  <a:xfrm>
                    <a:off x="2100" y="157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647" name="Line 239"/>
                  <p:cNvSpPr>
                    <a:spLocks noChangeShapeType="1"/>
                  </p:cNvSpPr>
                  <p:nvPr/>
                </p:nvSpPr>
                <p:spPr bwMode="auto">
                  <a:xfrm>
                    <a:off x="2100" y="158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648" name="Line 240"/>
                  <p:cNvSpPr>
                    <a:spLocks noChangeShapeType="1"/>
                  </p:cNvSpPr>
                  <p:nvPr/>
                </p:nvSpPr>
                <p:spPr bwMode="auto">
                  <a:xfrm>
                    <a:off x="2100" y="158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649" name="Line 241"/>
                  <p:cNvSpPr>
                    <a:spLocks noChangeShapeType="1"/>
                  </p:cNvSpPr>
                  <p:nvPr/>
                </p:nvSpPr>
                <p:spPr bwMode="auto">
                  <a:xfrm>
                    <a:off x="2100" y="158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650" name="Line 242"/>
                  <p:cNvSpPr>
                    <a:spLocks noChangeShapeType="1"/>
                  </p:cNvSpPr>
                  <p:nvPr/>
                </p:nvSpPr>
                <p:spPr bwMode="auto">
                  <a:xfrm>
                    <a:off x="2100" y="158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651" name="Line 243"/>
                  <p:cNvSpPr>
                    <a:spLocks noChangeShapeType="1"/>
                  </p:cNvSpPr>
                  <p:nvPr/>
                </p:nvSpPr>
                <p:spPr bwMode="auto">
                  <a:xfrm>
                    <a:off x="2100" y="158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652" name="Line 244"/>
                  <p:cNvSpPr>
                    <a:spLocks noChangeShapeType="1"/>
                  </p:cNvSpPr>
                  <p:nvPr/>
                </p:nvSpPr>
                <p:spPr bwMode="auto">
                  <a:xfrm>
                    <a:off x="2100" y="159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653" name="Line 245"/>
                  <p:cNvSpPr>
                    <a:spLocks noChangeShapeType="1"/>
                  </p:cNvSpPr>
                  <p:nvPr/>
                </p:nvSpPr>
                <p:spPr bwMode="auto">
                  <a:xfrm>
                    <a:off x="2100" y="159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654" name="Line 246"/>
                  <p:cNvSpPr>
                    <a:spLocks noChangeShapeType="1"/>
                  </p:cNvSpPr>
                  <p:nvPr/>
                </p:nvSpPr>
                <p:spPr bwMode="auto">
                  <a:xfrm>
                    <a:off x="2100" y="159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655" name="Line 247"/>
                  <p:cNvSpPr>
                    <a:spLocks noChangeShapeType="1"/>
                  </p:cNvSpPr>
                  <p:nvPr/>
                </p:nvSpPr>
                <p:spPr bwMode="auto">
                  <a:xfrm>
                    <a:off x="2100" y="159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grpSp>
            <p:sp>
              <p:nvSpPr>
                <p:cNvPr id="93333" name="Line 248"/>
                <p:cNvSpPr>
                  <a:spLocks noChangeShapeType="1"/>
                </p:cNvSpPr>
                <p:nvPr/>
              </p:nvSpPr>
              <p:spPr bwMode="auto">
                <a:xfrm>
                  <a:off x="2100" y="159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34" name="Line 249"/>
                <p:cNvSpPr>
                  <a:spLocks noChangeShapeType="1"/>
                </p:cNvSpPr>
                <p:nvPr/>
              </p:nvSpPr>
              <p:spPr bwMode="auto">
                <a:xfrm>
                  <a:off x="2100" y="160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35" name="Line 250"/>
                <p:cNvSpPr>
                  <a:spLocks noChangeShapeType="1"/>
                </p:cNvSpPr>
                <p:nvPr/>
              </p:nvSpPr>
              <p:spPr bwMode="auto">
                <a:xfrm>
                  <a:off x="2100" y="160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36" name="Line 251"/>
                <p:cNvSpPr>
                  <a:spLocks noChangeShapeType="1"/>
                </p:cNvSpPr>
                <p:nvPr/>
              </p:nvSpPr>
              <p:spPr bwMode="auto">
                <a:xfrm>
                  <a:off x="2100" y="160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37" name="Line 252"/>
                <p:cNvSpPr>
                  <a:spLocks noChangeShapeType="1"/>
                </p:cNvSpPr>
                <p:nvPr/>
              </p:nvSpPr>
              <p:spPr bwMode="auto">
                <a:xfrm>
                  <a:off x="2100" y="160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38" name="Line 253"/>
                <p:cNvSpPr>
                  <a:spLocks noChangeShapeType="1"/>
                </p:cNvSpPr>
                <p:nvPr/>
              </p:nvSpPr>
              <p:spPr bwMode="auto">
                <a:xfrm>
                  <a:off x="2100" y="160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39" name="Line 254"/>
                <p:cNvSpPr>
                  <a:spLocks noChangeShapeType="1"/>
                </p:cNvSpPr>
                <p:nvPr/>
              </p:nvSpPr>
              <p:spPr bwMode="auto">
                <a:xfrm>
                  <a:off x="2100" y="161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40" name="Line 255"/>
                <p:cNvSpPr>
                  <a:spLocks noChangeShapeType="1"/>
                </p:cNvSpPr>
                <p:nvPr/>
              </p:nvSpPr>
              <p:spPr bwMode="auto">
                <a:xfrm>
                  <a:off x="2100" y="161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41" name="Line 256"/>
                <p:cNvSpPr>
                  <a:spLocks noChangeShapeType="1"/>
                </p:cNvSpPr>
                <p:nvPr/>
              </p:nvSpPr>
              <p:spPr bwMode="auto">
                <a:xfrm>
                  <a:off x="2100" y="161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42" name="Line 257"/>
                <p:cNvSpPr>
                  <a:spLocks noChangeShapeType="1"/>
                </p:cNvSpPr>
                <p:nvPr/>
              </p:nvSpPr>
              <p:spPr bwMode="auto">
                <a:xfrm>
                  <a:off x="2100" y="161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43" name="Line 258"/>
                <p:cNvSpPr>
                  <a:spLocks noChangeShapeType="1"/>
                </p:cNvSpPr>
                <p:nvPr/>
              </p:nvSpPr>
              <p:spPr bwMode="auto">
                <a:xfrm>
                  <a:off x="2100" y="161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44" name="Line 259"/>
                <p:cNvSpPr>
                  <a:spLocks noChangeShapeType="1"/>
                </p:cNvSpPr>
                <p:nvPr/>
              </p:nvSpPr>
              <p:spPr bwMode="auto">
                <a:xfrm>
                  <a:off x="2100" y="162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45" name="Line 260"/>
                <p:cNvSpPr>
                  <a:spLocks noChangeShapeType="1"/>
                </p:cNvSpPr>
                <p:nvPr/>
              </p:nvSpPr>
              <p:spPr bwMode="auto">
                <a:xfrm>
                  <a:off x="2100" y="162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46" name="Line 261"/>
                <p:cNvSpPr>
                  <a:spLocks noChangeShapeType="1"/>
                </p:cNvSpPr>
                <p:nvPr/>
              </p:nvSpPr>
              <p:spPr bwMode="auto">
                <a:xfrm>
                  <a:off x="2100" y="162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47" name="Line 262"/>
                <p:cNvSpPr>
                  <a:spLocks noChangeShapeType="1"/>
                </p:cNvSpPr>
                <p:nvPr/>
              </p:nvSpPr>
              <p:spPr bwMode="auto">
                <a:xfrm>
                  <a:off x="2100" y="162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48" name="Line 263"/>
                <p:cNvSpPr>
                  <a:spLocks noChangeShapeType="1"/>
                </p:cNvSpPr>
                <p:nvPr/>
              </p:nvSpPr>
              <p:spPr bwMode="auto">
                <a:xfrm>
                  <a:off x="2100" y="162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49" name="Line 264"/>
                <p:cNvSpPr>
                  <a:spLocks noChangeShapeType="1"/>
                </p:cNvSpPr>
                <p:nvPr/>
              </p:nvSpPr>
              <p:spPr bwMode="auto">
                <a:xfrm>
                  <a:off x="2100" y="163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50" name="AutoShape 265"/>
                <p:cNvSpPr>
                  <a:spLocks noChangeArrowheads="1"/>
                </p:cNvSpPr>
                <p:nvPr/>
              </p:nvSpPr>
              <p:spPr bwMode="auto">
                <a:xfrm>
                  <a:off x="2100" y="1418"/>
                  <a:ext cx="28" cy="212"/>
                </a:xfrm>
                <a:prstGeom prst="roundRect">
                  <a:avLst>
                    <a:gd name="adj" fmla="val 50000"/>
                  </a:avLst>
                </a:prstGeom>
                <a:solidFill>
                  <a:srgbClr val="FF2327"/>
                </a:solidFill>
                <a:ln>
                  <a:noFill/>
                </a:ln>
                <a:extLst>
                  <a:ext uri="{91240B29-F687-4F45-9708-019B960494DF}">
                    <a14:hiddenLine xmlns:a14="http://schemas.microsoft.com/office/drawing/2010/main" xmlns="" w="6350">
                      <a:solidFill>
                        <a:srgbClr val="000000"/>
                      </a:solidFill>
                      <a:round/>
                      <a:headEnd/>
                      <a:tailEnd/>
                    </a14:hiddenLine>
                  </a:ext>
                </a:extLst>
              </p:spPr>
              <p:txBody>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000">
                    <a:solidFill>
                      <a:srgbClr val="000000"/>
                    </a:solidFill>
                    <a:latin typeface="Arial" charset="0"/>
                  </a:endParaRPr>
                </a:p>
              </p:txBody>
            </p:sp>
            <p:sp>
              <p:nvSpPr>
                <p:cNvPr id="93351" name="Freeform 266"/>
                <p:cNvSpPr>
                  <a:spLocks/>
                </p:cNvSpPr>
                <p:nvPr/>
              </p:nvSpPr>
              <p:spPr bwMode="auto">
                <a:xfrm>
                  <a:off x="2056" y="1430"/>
                  <a:ext cx="40" cy="162"/>
                </a:xfrm>
                <a:custGeom>
                  <a:avLst/>
                  <a:gdLst>
                    <a:gd name="T0" fmla="*/ 0 w 40"/>
                    <a:gd name="T1" fmla="*/ 0 h 162"/>
                    <a:gd name="T2" fmla="*/ 4 w 40"/>
                    <a:gd name="T3" fmla="*/ 14 h 162"/>
                    <a:gd name="T4" fmla="*/ 6 w 40"/>
                    <a:gd name="T5" fmla="*/ 28 h 162"/>
                    <a:gd name="T6" fmla="*/ 10 w 40"/>
                    <a:gd name="T7" fmla="*/ 38 h 162"/>
                    <a:gd name="T8" fmla="*/ 12 w 40"/>
                    <a:gd name="T9" fmla="*/ 48 h 162"/>
                    <a:gd name="T10" fmla="*/ 16 w 40"/>
                    <a:gd name="T11" fmla="*/ 66 h 162"/>
                    <a:gd name="T12" fmla="*/ 20 w 40"/>
                    <a:gd name="T13" fmla="*/ 82 h 162"/>
                    <a:gd name="T14" fmla="*/ 24 w 40"/>
                    <a:gd name="T15" fmla="*/ 96 h 162"/>
                    <a:gd name="T16" fmla="*/ 28 w 40"/>
                    <a:gd name="T17" fmla="*/ 114 h 162"/>
                    <a:gd name="T18" fmla="*/ 30 w 40"/>
                    <a:gd name="T19" fmla="*/ 124 h 162"/>
                    <a:gd name="T20" fmla="*/ 32 w 40"/>
                    <a:gd name="T21" fmla="*/ 134 h 162"/>
                    <a:gd name="T22" fmla="*/ 36 w 40"/>
                    <a:gd name="T23" fmla="*/ 148 h 162"/>
                    <a:gd name="T24" fmla="*/ 40 w 40"/>
                    <a:gd name="T25" fmla="*/ 162 h 162"/>
                    <a:gd name="T26" fmla="*/ 0 w 40"/>
                    <a:gd name="T27" fmla="*/ 0 h 1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0"/>
                    <a:gd name="T43" fmla="*/ 0 h 162"/>
                    <a:gd name="T44" fmla="*/ 40 w 40"/>
                    <a:gd name="T45" fmla="*/ 162 h 16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0" h="162">
                      <a:moveTo>
                        <a:pt x="0" y="0"/>
                      </a:moveTo>
                      <a:lnTo>
                        <a:pt x="4" y="14"/>
                      </a:lnTo>
                      <a:lnTo>
                        <a:pt x="6" y="28"/>
                      </a:lnTo>
                      <a:lnTo>
                        <a:pt x="10" y="38"/>
                      </a:lnTo>
                      <a:lnTo>
                        <a:pt x="12" y="48"/>
                      </a:lnTo>
                      <a:lnTo>
                        <a:pt x="16" y="66"/>
                      </a:lnTo>
                      <a:lnTo>
                        <a:pt x="20" y="82"/>
                      </a:lnTo>
                      <a:lnTo>
                        <a:pt x="24" y="96"/>
                      </a:lnTo>
                      <a:lnTo>
                        <a:pt x="28" y="114"/>
                      </a:lnTo>
                      <a:lnTo>
                        <a:pt x="30" y="124"/>
                      </a:lnTo>
                      <a:lnTo>
                        <a:pt x="32" y="134"/>
                      </a:lnTo>
                      <a:lnTo>
                        <a:pt x="36" y="148"/>
                      </a:lnTo>
                      <a:lnTo>
                        <a:pt x="40" y="162"/>
                      </a:lnTo>
                      <a:lnTo>
                        <a:pt x="0" y="0"/>
                      </a:lnTo>
                      <a:close/>
                    </a:path>
                  </a:pathLst>
                </a:custGeom>
                <a:solidFill>
                  <a:srgbClr val="FF2327"/>
                </a:solidFill>
                <a:ln>
                  <a:noFill/>
                </a:ln>
                <a:extLst>
                  <a:ext uri="{91240B29-F687-4F45-9708-019B960494DF}">
                    <a14:hiddenLine xmlns:a14="http://schemas.microsoft.com/office/drawing/2010/main" xmlns="" w="19050">
                      <a:solidFill>
                        <a:srgbClr val="000000"/>
                      </a:solidFill>
                      <a:round/>
                      <a:headEnd/>
                      <a:tailEnd/>
                    </a14:hiddenLine>
                  </a:ext>
                </a:extLst>
              </p:spPr>
              <p:txBody>
                <a:bodyPr/>
                <a:lstStyle/>
                <a:p>
                  <a:endParaRPr lang="zh-TW" altLang="en-US"/>
                </a:p>
              </p:txBody>
            </p:sp>
            <p:sp>
              <p:nvSpPr>
                <p:cNvPr id="93352" name="Line 267"/>
                <p:cNvSpPr>
                  <a:spLocks noChangeShapeType="1"/>
                </p:cNvSpPr>
                <p:nvPr/>
              </p:nvSpPr>
              <p:spPr bwMode="auto">
                <a:xfrm>
                  <a:off x="2056" y="143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53" name="Line 268"/>
                <p:cNvSpPr>
                  <a:spLocks noChangeShapeType="1"/>
                </p:cNvSpPr>
                <p:nvPr/>
              </p:nvSpPr>
              <p:spPr bwMode="auto">
                <a:xfrm>
                  <a:off x="2056" y="143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54" name="Line 269"/>
                <p:cNvSpPr>
                  <a:spLocks noChangeShapeType="1"/>
                </p:cNvSpPr>
                <p:nvPr/>
              </p:nvSpPr>
              <p:spPr bwMode="auto">
                <a:xfrm>
                  <a:off x="2056" y="143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55" name="Line 270"/>
                <p:cNvSpPr>
                  <a:spLocks noChangeShapeType="1"/>
                </p:cNvSpPr>
                <p:nvPr/>
              </p:nvSpPr>
              <p:spPr bwMode="auto">
                <a:xfrm>
                  <a:off x="2056" y="143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56" name="Line 271"/>
                <p:cNvSpPr>
                  <a:spLocks noChangeShapeType="1"/>
                </p:cNvSpPr>
                <p:nvPr/>
              </p:nvSpPr>
              <p:spPr bwMode="auto">
                <a:xfrm>
                  <a:off x="2056" y="143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57" name="Line 272"/>
                <p:cNvSpPr>
                  <a:spLocks noChangeShapeType="1"/>
                </p:cNvSpPr>
                <p:nvPr/>
              </p:nvSpPr>
              <p:spPr bwMode="auto">
                <a:xfrm>
                  <a:off x="2056" y="143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58" name="Line 273"/>
                <p:cNvSpPr>
                  <a:spLocks noChangeShapeType="1"/>
                </p:cNvSpPr>
                <p:nvPr/>
              </p:nvSpPr>
              <p:spPr bwMode="auto">
                <a:xfrm>
                  <a:off x="2056" y="144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59" name="Line 274"/>
                <p:cNvSpPr>
                  <a:spLocks noChangeShapeType="1"/>
                </p:cNvSpPr>
                <p:nvPr/>
              </p:nvSpPr>
              <p:spPr bwMode="auto">
                <a:xfrm>
                  <a:off x="2056" y="144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60" name="Line 275"/>
                <p:cNvSpPr>
                  <a:spLocks noChangeShapeType="1"/>
                </p:cNvSpPr>
                <p:nvPr/>
              </p:nvSpPr>
              <p:spPr bwMode="auto">
                <a:xfrm>
                  <a:off x="2056" y="144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61" name="Line 276"/>
                <p:cNvSpPr>
                  <a:spLocks noChangeShapeType="1"/>
                </p:cNvSpPr>
                <p:nvPr/>
              </p:nvSpPr>
              <p:spPr bwMode="auto">
                <a:xfrm>
                  <a:off x="2056" y="144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62" name="Line 277"/>
                <p:cNvSpPr>
                  <a:spLocks noChangeShapeType="1"/>
                </p:cNvSpPr>
                <p:nvPr/>
              </p:nvSpPr>
              <p:spPr bwMode="auto">
                <a:xfrm>
                  <a:off x="2056" y="144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63" name="Line 278"/>
                <p:cNvSpPr>
                  <a:spLocks noChangeShapeType="1"/>
                </p:cNvSpPr>
                <p:nvPr/>
              </p:nvSpPr>
              <p:spPr bwMode="auto">
                <a:xfrm>
                  <a:off x="2056" y="144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64" name="Line 279"/>
                <p:cNvSpPr>
                  <a:spLocks noChangeShapeType="1"/>
                </p:cNvSpPr>
                <p:nvPr/>
              </p:nvSpPr>
              <p:spPr bwMode="auto">
                <a:xfrm>
                  <a:off x="2056" y="145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65" name="Line 280"/>
                <p:cNvSpPr>
                  <a:spLocks noChangeShapeType="1"/>
                </p:cNvSpPr>
                <p:nvPr/>
              </p:nvSpPr>
              <p:spPr bwMode="auto">
                <a:xfrm>
                  <a:off x="2056" y="145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66" name="Line 281"/>
                <p:cNvSpPr>
                  <a:spLocks noChangeShapeType="1"/>
                </p:cNvSpPr>
                <p:nvPr/>
              </p:nvSpPr>
              <p:spPr bwMode="auto">
                <a:xfrm>
                  <a:off x="2056" y="145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67" name="Line 282"/>
                <p:cNvSpPr>
                  <a:spLocks noChangeShapeType="1"/>
                </p:cNvSpPr>
                <p:nvPr/>
              </p:nvSpPr>
              <p:spPr bwMode="auto">
                <a:xfrm>
                  <a:off x="2056" y="145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68" name="Line 283"/>
                <p:cNvSpPr>
                  <a:spLocks noChangeShapeType="1"/>
                </p:cNvSpPr>
                <p:nvPr/>
              </p:nvSpPr>
              <p:spPr bwMode="auto">
                <a:xfrm>
                  <a:off x="2056" y="145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69" name="Line 284"/>
                <p:cNvSpPr>
                  <a:spLocks noChangeShapeType="1"/>
                </p:cNvSpPr>
                <p:nvPr/>
              </p:nvSpPr>
              <p:spPr bwMode="auto">
                <a:xfrm>
                  <a:off x="2056" y="145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70" name="Line 285"/>
                <p:cNvSpPr>
                  <a:spLocks noChangeShapeType="1"/>
                </p:cNvSpPr>
                <p:nvPr/>
              </p:nvSpPr>
              <p:spPr bwMode="auto">
                <a:xfrm>
                  <a:off x="2056" y="146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71" name="Line 286"/>
                <p:cNvSpPr>
                  <a:spLocks noChangeShapeType="1"/>
                </p:cNvSpPr>
                <p:nvPr/>
              </p:nvSpPr>
              <p:spPr bwMode="auto">
                <a:xfrm>
                  <a:off x="2056" y="146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72" name="Line 287"/>
                <p:cNvSpPr>
                  <a:spLocks noChangeShapeType="1"/>
                </p:cNvSpPr>
                <p:nvPr/>
              </p:nvSpPr>
              <p:spPr bwMode="auto">
                <a:xfrm>
                  <a:off x="2056" y="146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73" name="Line 288"/>
                <p:cNvSpPr>
                  <a:spLocks noChangeShapeType="1"/>
                </p:cNvSpPr>
                <p:nvPr/>
              </p:nvSpPr>
              <p:spPr bwMode="auto">
                <a:xfrm>
                  <a:off x="2056" y="146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74" name="Line 289"/>
                <p:cNvSpPr>
                  <a:spLocks noChangeShapeType="1"/>
                </p:cNvSpPr>
                <p:nvPr/>
              </p:nvSpPr>
              <p:spPr bwMode="auto">
                <a:xfrm>
                  <a:off x="2056" y="146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75" name="Line 290"/>
                <p:cNvSpPr>
                  <a:spLocks noChangeShapeType="1"/>
                </p:cNvSpPr>
                <p:nvPr/>
              </p:nvSpPr>
              <p:spPr bwMode="auto">
                <a:xfrm>
                  <a:off x="2056" y="146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76" name="Line 291"/>
                <p:cNvSpPr>
                  <a:spLocks noChangeShapeType="1"/>
                </p:cNvSpPr>
                <p:nvPr/>
              </p:nvSpPr>
              <p:spPr bwMode="auto">
                <a:xfrm>
                  <a:off x="2056" y="147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77" name="Line 292"/>
                <p:cNvSpPr>
                  <a:spLocks noChangeShapeType="1"/>
                </p:cNvSpPr>
                <p:nvPr/>
              </p:nvSpPr>
              <p:spPr bwMode="auto">
                <a:xfrm>
                  <a:off x="2056" y="147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78" name="Line 293"/>
                <p:cNvSpPr>
                  <a:spLocks noChangeShapeType="1"/>
                </p:cNvSpPr>
                <p:nvPr/>
              </p:nvSpPr>
              <p:spPr bwMode="auto">
                <a:xfrm>
                  <a:off x="2056" y="147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79" name="Line 294"/>
                <p:cNvSpPr>
                  <a:spLocks noChangeShapeType="1"/>
                </p:cNvSpPr>
                <p:nvPr/>
              </p:nvSpPr>
              <p:spPr bwMode="auto">
                <a:xfrm>
                  <a:off x="2056" y="147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80" name="Line 295"/>
                <p:cNvSpPr>
                  <a:spLocks noChangeShapeType="1"/>
                </p:cNvSpPr>
                <p:nvPr/>
              </p:nvSpPr>
              <p:spPr bwMode="auto">
                <a:xfrm>
                  <a:off x="2056" y="147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81" name="Line 296"/>
                <p:cNvSpPr>
                  <a:spLocks noChangeShapeType="1"/>
                </p:cNvSpPr>
                <p:nvPr/>
              </p:nvSpPr>
              <p:spPr bwMode="auto">
                <a:xfrm>
                  <a:off x="2056" y="148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82" name="Line 297"/>
                <p:cNvSpPr>
                  <a:spLocks noChangeShapeType="1"/>
                </p:cNvSpPr>
                <p:nvPr/>
              </p:nvSpPr>
              <p:spPr bwMode="auto">
                <a:xfrm>
                  <a:off x="2056" y="148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83" name="Line 298"/>
                <p:cNvSpPr>
                  <a:spLocks noChangeShapeType="1"/>
                </p:cNvSpPr>
                <p:nvPr/>
              </p:nvSpPr>
              <p:spPr bwMode="auto">
                <a:xfrm>
                  <a:off x="2056" y="148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84" name="Line 299"/>
                <p:cNvSpPr>
                  <a:spLocks noChangeShapeType="1"/>
                </p:cNvSpPr>
                <p:nvPr/>
              </p:nvSpPr>
              <p:spPr bwMode="auto">
                <a:xfrm>
                  <a:off x="2056" y="148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85" name="Line 300"/>
                <p:cNvSpPr>
                  <a:spLocks noChangeShapeType="1"/>
                </p:cNvSpPr>
                <p:nvPr/>
              </p:nvSpPr>
              <p:spPr bwMode="auto">
                <a:xfrm>
                  <a:off x="2056" y="148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86" name="Line 301"/>
                <p:cNvSpPr>
                  <a:spLocks noChangeShapeType="1"/>
                </p:cNvSpPr>
                <p:nvPr/>
              </p:nvSpPr>
              <p:spPr bwMode="auto">
                <a:xfrm>
                  <a:off x="2056" y="148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87" name="Line 302"/>
                <p:cNvSpPr>
                  <a:spLocks noChangeShapeType="1"/>
                </p:cNvSpPr>
                <p:nvPr/>
              </p:nvSpPr>
              <p:spPr bwMode="auto">
                <a:xfrm>
                  <a:off x="2056" y="149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88" name="Line 303"/>
                <p:cNvSpPr>
                  <a:spLocks noChangeShapeType="1"/>
                </p:cNvSpPr>
                <p:nvPr/>
              </p:nvSpPr>
              <p:spPr bwMode="auto">
                <a:xfrm>
                  <a:off x="2056" y="149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89" name="Line 304"/>
                <p:cNvSpPr>
                  <a:spLocks noChangeShapeType="1"/>
                </p:cNvSpPr>
                <p:nvPr/>
              </p:nvSpPr>
              <p:spPr bwMode="auto">
                <a:xfrm>
                  <a:off x="2056" y="149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90" name="Line 305"/>
                <p:cNvSpPr>
                  <a:spLocks noChangeShapeType="1"/>
                </p:cNvSpPr>
                <p:nvPr/>
              </p:nvSpPr>
              <p:spPr bwMode="auto">
                <a:xfrm>
                  <a:off x="2056" y="149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91" name="Line 306"/>
                <p:cNvSpPr>
                  <a:spLocks noChangeShapeType="1"/>
                </p:cNvSpPr>
                <p:nvPr/>
              </p:nvSpPr>
              <p:spPr bwMode="auto">
                <a:xfrm>
                  <a:off x="2056" y="149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92" name="Line 307"/>
                <p:cNvSpPr>
                  <a:spLocks noChangeShapeType="1"/>
                </p:cNvSpPr>
                <p:nvPr/>
              </p:nvSpPr>
              <p:spPr bwMode="auto">
                <a:xfrm>
                  <a:off x="2056" y="149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93" name="Line 308"/>
                <p:cNvSpPr>
                  <a:spLocks noChangeShapeType="1"/>
                </p:cNvSpPr>
                <p:nvPr/>
              </p:nvSpPr>
              <p:spPr bwMode="auto">
                <a:xfrm>
                  <a:off x="2056" y="150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94" name="Line 309"/>
                <p:cNvSpPr>
                  <a:spLocks noChangeShapeType="1"/>
                </p:cNvSpPr>
                <p:nvPr/>
              </p:nvSpPr>
              <p:spPr bwMode="auto">
                <a:xfrm>
                  <a:off x="2056" y="150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95" name="Line 310"/>
                <p:cNvSpPr>
                  <a:spLocks noChangeShapeType="1"/>
                </p:cNvSpPr>
                <p:nvPr/>
              </p:nvSpPr>
              <p:spPr bwMode="auto">
                <a:xfrm>
                  <a:off x="2056" y="150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96" name="Line 311"/>
                <p:cNvSpPr>
                  <a:spLocks noChangeShapeType="1"/>
                </p:cNvSpPr>
                <p:nvPr/>
              </p:nvSpPr>
              <p:spPr bwMode="auto">
                <a:xfrm>
                  <a:off x="2056" y="150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97" name="Line 312"/>
                <p:cNvSpPr>
                  <a:spLocks noChangeShapeType="1"/>
                </p:cNvSpPr>
                <p:nvPr/>
              </p:nvSpPr>
              <p:spPr bwMode="auto">
                <a:xfrm>
                  <a:off x="2056" y="150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98" name="Line 313"/>
                <p:cNvSpPr>
                  <a:spLocks noChangeShapeType="1"/>
                </p:cNvSpPr>
                <p:nvPr/>
              </p:nvSpPr>
              <p:spPr bwMode="auto">
                <a:xfrm>
                  <a:off x="2056" y="150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99" name="Line 314"/>
                <p:cNvSpPr>
                  <a:spLocks noChangeShapeType="1"/>
                </p:cNvSpPr>
                <p:nvPr/>
              </p:nvSpPr>
              <p:spPr bwMode="auto">
                <a:xfrm>
                  <a:off x="2056" y="151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00" name="Line 315"/>
                <p:cNvSpPr>
                  <a:spLocks noChangeShapeType="1"/>
                </p:cNvSpPr>
                <p:nvPr/>
              </p:nvSpPr>
              <p:spPr bwMode="auto">
                <a:xfrm>
                  <a:off x="2056" y="151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01" name="Line 316"/>
                <p:cNvSpPr>
                  <a:spLocks noChangeShapeType="1"/>
                </p:cNvSpPr>
                <p:nvPr/>
              </p:nvSpPr>
              <p:spPr bwMode="auto">
                <a:xfrm>
                  <a:off x="2056" y="151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02" name="Line 317"/>
                <p:cNvSpPr>
                  <a:spLocks noChangeShapeType="1"/>
                </p:cNvSpPr>
                <p:nvPr/>
              </p:nvSpPr>
              <p:spPr bwMode="auto">
                <a:xfrm>
                  <a:off x="2056" y="151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03" name="Line 318"/>
                <p:cNvSpPr>
                  <a:spLocks noChangeShapeType="1"/>
                </p:cNvSpPr>
                <p:nvPr/>
              </p:nvSpPr>
              <p:spPr bwMode="auto">
                <a:xfrm>
                  <a:off x="2056" y="151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04" name="Line 319"/>
                <p:cNvSpPr>
                  <a:spLocks noChangeShapeType="1"/>
                </p:cNvSpPr>
                <p:nvPr/>
              </p:nvSpPr>
              <p:spPr bwMode="auto">
                <a:xfrm>
                  <a:off x="2056" y="151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05" name="Line 320"/>
                <p:cNvSpPr>
                  <a:spLocks noChangeShapeType="1"/>
                </p:cNvSpPr>
                <p:nvPr/>
              </p:nvSpPr>
              <p:spPr bwMode="auto">
                <a:xfrm>
                  <a:off x="2056" y="152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06" name="Line 321"/>
                <p:cNvSpPr>
                  <a:spLocks noChangeShapeType="1"/>
                </p:cNvSpPr>
                <p:nvPr/>
              </p:nvSpPr>
              <p:spPr bwMode="auto">
                <a:xfrm>
                  <a:off x="2056" y="152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07" name="Line 322"/>
                <p:cNvSpPr>
                  <a:spLocks noChangeShapeType="1"/>
                </p:cNvSpPr>
                <p:nvPr/>
              </p:nvSpPr>
              <p:spPr bwMode="auto">
                <a:xfrm>
                  <a:off x="2056" y="152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08" name="Line 323"/>
                <p:cNvSpPr>
                  <a:spLocks noChangeShapeType="1"/>
                </p:cNvSpPr>
                <p:nvPr/>
              </p:nvSpPr>
              <p:spPr bwMode="auto">
                <a:xfrm>
                  <a:off x="2056" y="152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09" name="Line 324"/>
                <p:cNvSpPr>
                  <a:spLocks noChangeShapeType="1"/>
                </p:cNvSpPr>
                <p:nvPr/>
              </p:nvSpPr>
              <p:spPr bwMode="auto">
                <a:xfrm>
                  <a:off x="2056" y="152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10" name="Line 325"/>
                <p:cNvSpPr>
                  <a:spLocks noChangeShapeType="1"/>
                </p:cNvSpPr>
                <p:nvPr/>
              </p:nvSpPr>
              <p:spPr bwMode="auto">
                <a:xfrm>
                  <a:off x="2056" y="153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11" name="Line 326"/>
                <p:cNvSpPr>
                  <a:spLocks noChangeShapeType="1"/>
                </p:cNvSpPr>
                <p:nvPr/>
              </p:nvSpPr>
              <p:spPr bwMode="auto">
                <a:xfrm>
                  <a:off x="2056" y="153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12" name="Line 327"/>
                <p:cNvSpPr>
                  <a:spLocks noChangeShapeType="1"/>
                </p:cNvSpPr>
                <p:nvPr/>
              </p:nvSpPr>
              <p:spPr bwMode="auto">
                <a:xfrm>
                  <a:off x="2056" y="153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13" name="Line 328"/>
                <p:cNvSpPr>
                  <a:spLocks noChangeShapeType="1"/>
                </p:cNvSpPr>
                <p:nvPr/>
              </p:nvSpPr>
              <p:spPr bwMode="auto">
                <a:xfrm>
                  <a:off x="2056" y="153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14" name="Line 329"/>
                <p:cNvSpPr>
                  <a:spLocks noChangeShapeType="1"/>
                </p:cNvSpPr>
                <p:nvPr/>
              </p:nvSpPr>
              <p:spPr bwMode="auto">
                <a:xfrm>
                  <a:off x="2056" y="153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15" name="Line 330"/>
                <p:cNvSpPr>
                  <a:spLocks noChangeShapeType="1"/>
                </p:cNvSpPr>
                <p:nvPr/>
              </p:nvSpPr>
              <p:spPr bwMode="auto">
                <a:xfrm>
                  <a:off x="2056" y="153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16" name="Line 331"/>
                <p:cNvSpPr>
                  <a:spLocks noChangeShapeType="1"/>
                </p:cNvSpPr>
                <p:nvPr/>
              </p:nvSpPr>
              <p:spPr bwMode="auto">
                <a:xfrm>
                  <a:off x="2056" y="154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17" name="Line 332"/>
                <p:cNvSpPr>
                  <a:spLocks noChangeShapeType="1"/>
                </p:cNvSpPr>
                <p:nvPr/>
              </p:nvSpPr>
              <p:spPr bwMode="auto">
                <a:xfrm>
                  <a:off x="2056" y="154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18" name="Line 333"/>
                <p:cNvSpPr>
                  <a:spLocks noChangeShapeType="1"/>
                </p:cNvSpPr>
                <p:nvPr/>
              </p:nvSpPr>
              <p:spPr bwMode="auto">
                <a:xfrm>
                  <a:off x="2056" y="154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19" name="Line 334"/>
                <p:cNvSpPr>
                  <a:spLocks noChangeShapeType="1"/>
                </p:cNvSpPr>
                <p:nvPr/>
              </p:nvSpPr>
              <p:spPr bwMode="auto">
                <a:xfrm>
                  <a:off x="2056" y="154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20" name="Line 335"/>
                <p:cNvSpPr>
                  <a:spLocks noChangeShapeType="1"/>
                </p:cNvSpPr>
                <p:nvPr/>
              </p:nvSpPr>
              <p:spPr bwMode="auto">
                <a:xfrm>
                  <a:off x="2056" y="154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21" name="Line 336"/>
                <p:cNvSpPr>
                  <a:spLocks noChangeShapeType="1"/>
                </p:cNvSpPr>
                <p:nvPr/>
              </p:nvSpPr>
              <p:spPr bwMode="auto">
                <a:xfrm>
                  <a:off x="2056" y="154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22" name="Line 337"/>
                <p:cNvSpPr>
                  <a:spLocks noChangeShapeType="1"/>
                </p:cNvSpPr>
                <p:nvPr/>
              </p:nvSpPr>
              <p:spPr bwMode="auto">
                <a:xfrm>
                  <a:off x="2056" y="155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23" name="Line 338"/>
                <p:cNvSpPr>
                  <a:spLocks noChangeShapeType="1"/>
                </p:cNvSpPr>
                <p:nvPr/>
              </p:nvSpPr>
              <p:spPr bwMode="auto">
                <a:xfrm>
                  <a:off x="2056" y="155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24" name="Line 339"/>
                <p:cNvSpPr>
                  <a:spLocks noChangeShapeType="1"/>
                </p:cNvSpPr>
                <p:nvPr/>
              </p:nvSpPr>
              <p:spPr bwMode="auto">
                <a:xfrm>
                  <a:off x="2056" y="155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25" name="Line 340"/>
                <p:cNvSpPr>
                  <a:spLocks noChangeShapeType="1"/>
                </p:cNvSpPr>
                <p:nvPr/>
              </p:nvSpPr>
              <p:spPr bwMode="auto">
                <a:xfrm>
                  <a:off x="2056" y="155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26" name="Line 341"/>
                <p:cNvSpPr>
                  <a:spLocks noChangeShapeType="1"/>
                </p:cNvSpPr>
                <p:nvPr/>
              </p:nvSpPr>
              <p:spPr bwMode="auto">
                <a:xfrm>
                  <a:off x="2056" y="155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27" name="Line 342"/>
                <p:cNvSpPr>
                  <a:spLocks noChangeShapeType="1"/>
                </p:cNvSpPr>
                <p:nvPr/>
              </p:nvSpPr>
              <p:spPr bwMode="auto">
                <a:xfrm>
                  <a:off x="2056" y="155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28" name="Line 343"/>
                <p:cNvSpPr>
                  <a:spLocks noChangeShapeType="1"/>
                </p:cNvSpPr>
                <p:nvPr/>
              </p:nvSpPr>
              <p:spPr bwMode="auto">
                <a:xfrm>
                  <a:off x="2056" y="156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29" name="Line 344"/>
                <p:cNvSpPr>
                  <a:spLocks noChangeShapeType="1"/>
                </p:cNvSpPr>
                <p:nvPr/>
              </p:nvSpPr>
              <p:spPr bwMode="auto">
                <a:xfrm>
                  <a:off x="2056" y="156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30" name="Line 345"/>
                <p:cNvSpPr>
                  <a:spLocks noChangeShapeType="1"/>
                </p:cNvSpPr>
                <p:nvPr/>
              </p:nvSpPr>
              <p:spPr bwMode="auto">
                <a:xfrm>
                  <a:off x="2056" y="156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31" name="Line 346"/>
                <p:cNvSpPr>
                  <a:spLocks noChangeShapeType="1"/>
                </p:cNvSpPr>
                <p:nvPr/>
              </p:nvSpPr>
              <p:spPr bwMode="auto">
                <a:xfrm>
                  <a:off x="2056" y="156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32" name="Line 347"/>
                <p:cNvSpPr>
                  <a:spLocks noChangeShapeType="1"/>
                </p:cNvSpPr>
                <p:nvPr/>
              </p:nvSpPr>
              <p:spPr bwMode="auto">
                <a:xfrm>
                  <a:off x="2056" y="156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33" name="Line 348"/>
                <p:cNvSpPr>
                  <a:spLocks noChangeShapeType="1"/>
                </p:cNvSpPr>
                <p:nvPr/>
              </p:nvSpPr>
              <p:spPr bwMode="auto">
                <a:xfrm>
                  <a:off x="2056" y="156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34" name="Line 349"/>
                <p:cNvSpPr>
                  <a:spLocks noChangeShapeType="1"/>
                </p:cNvSpPr>
                <p:nvPr/>
              </p:nvSpPr>
              <p:spPr bwMode="auto">
                <a:xfrm>
                  <a:off x="2056" y="157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35" name="Line 350"/>
                <p:cNvSpPr>
                  <a:spLocks noChangeShapeType="1"/>
                </p:cNvSpPr>
                <p:nvPr/>
              </p:nvSpPr>
              <p:spPr bwMode="auto">
                <a:xfrm>
                  <a:off x="2056" y="157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36" name="Line 351"/>
                <p:cNvSpPr>
                  <a:spLocks noChangeShapeType="1"/>
                </p:cNvSpPr>
                <p:nvPr/>
              </p:nvSpPr>
              <p:spPr bwMode="auto">
                <a:xfrm>
                  <a:off x="2056" y="157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37" name="Line 352"/>
                <p:cNvSpPr>
                  <a:spLocks noChangeShapeType="1"/>
                </p:cNvSpPr>
                <p:nvPr/>
              </p:nvSpPr>
              <p:spPr bwMode="auto">
                <a:xfrm>
                  <a:off x="2056" y="157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38" name="Line 353"/>
                <p:cNvSpPr>
                  <a:spLocks noChangeShapeType="1"/>
                </p:cNvSpPr>
                <p:nvPr/>
              </p:nvSpPr>
              <p:spPr bwMode="auto">
                <a:xfrm>
                  <a:off x="2056" y="157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39" name="Line 354"/>
                <p:cNvSpPr>
                  <a:spLocks noChangeShapeType="1"/>
                </p:cNvSpPr>
                <p:nvPr/>
              </p:nvSpPr>
              <p:spPr bwMode="auto">
                <a:xfrm>
                  <a:off x="2056" y="158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40" name="Line 355"/>
                <p:cNvSpPr>
                  <a:spLocks noChangeShapeType="1"/>
                </p:cNvSpPr>
                <p:nvPr/>
              </p:nvSpPr>
              <p:spPr bwMode="auto">
                <a:xfrm>
                  <a:off x="2056" y="158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41" name="Line 356"/>
                <p:cNvSpPr>
                  <a:spLocks noChangeShapeType="1"/>
                </p:cNvSpPr>
                <p:nvPr/>
              </p:nvSpPr>
              <p:spPr bwMode="auto">
                <a:xfrm>
                  <a:off x="2056" y="158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42" name="Line 357"/>
                <p:cNvSpPr>
                  <a:spLocks noChangeShapeType="1"/>
                </p:cNvSpPr>
                <p:nvPr/>
              </p:nvSpPr>
              <p:spPr bwMode="auto">
                <a:xfrm>
                  <a:off x="2056" y="158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43" name="Line 358"/>
                <p:cNvSpPr>
                  <a:spLocks noChangeShapeType="1"/>
                </p:cNvSpPr>
                <p:nvPr/>
              </p:nvSpPr>
              <p:spPr bwMode="auto">
                <a:xfrm>
                  <a:off x="2056" y="158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44" name="Line 359"/>
                <p:cNvSpPr>
                  <a:spLocks noChangeShapeType="1"/>
                </p:cNvSpPr>
                <p:nvPr/>
              </p:nvSpPr>
              <p:spPr bwMode="auto">
                <a:xfrm>
                  <a:off x="2056" y="158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45" name="Line 360"/>
                <p:cNvSpPr>
                  <a:spLocks noChangeShapeType="1"/>
                </p:cNvSpPr>
                <p:nvPr/>
              </p:nvSpPr>
              <p:spPr bwMode="auto">
                <a:xfrm>
                  <a:off x="2056" y="159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46" name="Line 361"/>
                <p:cNvSpPr>
                  <a:spLocks noChangeShapeType="1"/>
                </p:cNvSpPr>
                <p:nvPr/>
              </p:nvSpPr>
              <p:spPr bwMode="auto">
                <a:xfrm>
                  <a:off x="2056" y="159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47" name="Line 362"/>
                <p:cNvSpPr>
                  <a:spLocks noChangeShapeType="1"/>
                </p:cNvSpPr>
                <p:nvPr/>
              </p:nvSpPr>
              <p:spPr bwMode="auto">
                <a:xfrm>
                  <a:off x="2056" y="159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48" name="Line 363"/>
                <p:cNvSpPr>
                  <a:spLocks noChangeShapeType="1"/>
                </p:cNvSpPr>
                <p:nvPr/>
              </p:nvSpPr>
              <p:spPr bwMode="auto">
                <a:xfrm>
                  <a:off x="2056" y="159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49" name="Line 364"/>
                <p:cNvSpPr>
                  <a:spLocks noChangeShapeType="1"/>
                </p:cNvSpPr>
                <p:nvPr/>
              </p:nvSpPr>
              <p:spPr bwMode="auto">
                <a:xfrm>
                  <a:off x="2056" y="159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50" name="Line 365"/>
                <p:cNvSpPr>
                  <a:spLocks noChangeShapeType="1"/>
                </p:cNvSpPr>
                <p:nvPr/>
              </p:nvSpPr>
              <p:spPr bwMode="auto">
                <a:xfrm>
                  <a:off x="2056" y="159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51" name="Line 366"/>
                <p:cNvSpPr>
                  <a:spLocks noChangeShapeType="1"/>
                </p:cNvSpPr>
                <p:nvPr/>
              </p:nvSpPr>
              <p:spPr bwMode="auto">
                <a:xfrm>
                  <a:off x="2056" y="160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52" name="Line 367"/>
                <p:cNvSpPr>
                  <a:spLocks noChangeShapeType="1"/>
                </p:cNvSpPr>
                <p:nvPr/>
              </p:nvSpPr>
              <p:spPr bwMode="auto">
                <a:xfrm>
                  <a:off x="2056" y="160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53" name="Line 368"/>
                <p:cNvSpPr>
                  <a:spLocks noChangeShapeType="1"/>
                </p:cNvSpPr>
                <p:nvPr/>
              </p:nvSpPr>
              <p:spPr bwMode="auto">
                <a:xfrm>
                  <a:off x="2056" y="160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54" name="Line 369"/>
                <p:cNvSpPr>
                  <a:spLocks noChangeShapeType="1"/>
                </p:cNvSpPr>
                <p:nvPr/>
              </p:nvSpPr>
              <p:spPr bwMode="auto">
                <a:xfrm>
                  <a:off x="2056" y="160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455" name="Freeform 370"/>
                <p:cNvSpPr>
                  <a:spLocks/>
                </p:cNvSpPr>
                <p:nvPr/>
              </p:nvSpPr>
              <p:spPr bwMode="auto">
                <a:xfrm>
                  <a:off x="2056" y="1430"/>
                  <a:ext cx="40" cy="162"/>
                </a:xfrm>
                <a:custGeom>
                  <a:avLst/>
                  <a:gdLst>
                    <a:gd name="T0" fmla="*/ 0 w 40"/>
                    <a:gd name="T1" fmla="*/ 0 h 162"/>
                    <a:gd name="T2" fmla="*/ 4 w 40"/>
                    <a:gd name="T3" fmla="*/ 14 h 162"/>
                    <a:gd name="T4" fmla="*/ 6 w 40"/>
                    <a:gd name="T5" fmla="*/ 28 h 162"/>
                    <a:gd name="T6" fmla="*/ 10 w 40"/>
                    <a:gd name="T7" fmla="*/ 38 h 162"/>
                    <a:gd name="T8" fmla="*/ 12 w 40"/>
                    <a:gd name="T9" fmla="*/ 48 h 162"/>
                    <a:gd name="T10" fmla="*/ 16 w 40"/>
                    <a:gd name="T11" fmla="*/ 66 h 162"/>
                    <a:gd name="T12" fmla="*/ 20 w 40"/>
                    <a:gd name="T13" fmla="*/ 82 h 162"/>
                    <a:gd name="T14" fmla="*/ 24 w 40"/>
                    <a:gd name="T15" fmla="*/ 96 h 162"/>
                    <a:gd name="T16" fmla="*/ 28 w 40"/>
                    <a:gd name="T17" fmla="*/ 114 h 162"/>
                    <a:gd name="T18" fmla="*/ 30 w 40"/>
                    <a:gd name="T19" fmla="*/ 124 h 162"/>
                    <a:gd name="T20" fmla="*/ 32 w 40"/>
                    <a:gd name="T21" fmla="*/ 134 h 162"/>
                    <a:gd name="T22" fmla="*/ 36 w 40"/>
                    <a:gd name="T23" fmla="*/ 148 h 162"/>
                    <a:gd name="T24" fmla="*/ 40 w 40"/>
                    <a:gd name="T25" fmla="*/ 162 h 1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162"/>
                    <a:gd name="T41" fmla="*/ 40 w 40"/>
                    <a:gd name="T42" fmla="*/ 162 h 1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162">
                      <a:moveTo>
                        <a:pt x="0" y="0"/>
                      </a:moveTo>
                      <a:lnTo>
                        <a:pt x="4" y="14"/>
                      </a:lnTo>
                      <a:lnTo>
                        <a:pt x="6" y="28"/>
                      </a:lnTo>
                      <a:lnTo>
                        <a:pt x="10" y="38"/>
                      </a:lnTo>
                      <a:lnTo>
                        <a:pt x="12" y="48"/>
                      </a:lnTo>
                      <a:lnTo>
                        <a:pt x="16" y="66"/>
                      </a:lnTo>
                      <a:lnTo>
                        <a:pt x="20" y="82"/>
                      </a:lnTo>
                      <a:lnTo>
                        <a:pt x="24" y="96"/>
                      </a:lnTo>
                      <a:lnTo>
                        <a:pt x="28" y="114"/>
                      </a:lnTo>
                      <a:lnTo>
                        <a:pt x="30" y="124"/>
                      </a:lnTo>
                      <a:lnTo>
                        <a:pt x="32" y="134"/>
                      </a:lnTo>
                      <a:lnTo>
                        <a:pt x="36" y="148"/>
                      </a:lnTo>
                      <a:lnTo>
                        <a:pt x="40" y="162"/>
                      </a:lnTo>
                    </a:path>
                  </a:pathLst>
                </a:custGeom>
                <a:solidFill>
                  <a:srgbClr val="FF2327"/>
                </a:solidFill>
                <a:ln>
                  <a:noFill/>
                </a:ln>
                <a:extLst>
                  <a:ext uri="{91240B29-F687-4F45-9708-019B960494DF}">
                    <a14:hiddenLine xmlns:a14="http://schemas.microsoft.com/office/drawing/2010/main" xmlns="" w="19050">
                      <a:solidFill>
                        <a:srgbClr val="000000"/>
                      </a:solidFill>
                      <a:round/>
                      <a:headEnd/>
                      <a:tailEnd/>
                    </a14:hiddenLine>
                  </a:ext>
                </a:extLst>
              </p:spPr>
              <p:txBody>
                <a:bodyPr/>
                <a:lstStyle/>
                <a:p>
                  <a:endParaRPr lang="zh-TW" altLang="en-US"/>
                </a:p>
              </p:txBody>
            </p:sp>
          </p:grpSp>
          <p:sp>
            <p:nvSpPr>
              <p:cNvPr id="93227" name="Freeform 371"/>
              <p:cNvSpPr>
                <a:spLocks/>
              </p:cNvSpPr>
              <p:nvPr/>
            </p:nvSpPr>
            <p:spPr bwMode="auto">
              <a:xfrm>
                <a:off x="2566036" y="2390531"/>
                <a:ext cx="93026" cy="168184"/>
              </a:xfrm>
              <a:custGeom>
                <a:avLst/>
                <a:gdLst>
                  <a:gd name="T0" fmla="*/ 2147483647 w 42"/>
                  <a:gd name="T1" fmla="*/ 0 h 190"/>
                  <a:gd name="T2" fmla="*/ 2147483647 w 42"/>
                  <a:gd name="T3" fmla="*/ 2147483647 h 190"/>
                  <a:gd name="T4" fmla="*/ 2147483647 w 42"/>
                  <a:gd name="T5" fmla="*/ 2147483647 h 190"/>
                  <a:gd name="T6" fmla="*/ 0 w 42"/>
                  <a:gd name="T7" fmla="*/ 2147483647 h 190"/>
                  <a:gd name="T8" fmla="*/ 2147483647 w 42"/>
                  <a:gd name="T9" fmla="*/ 2147483647 h 190"/>
                  <a:gd name="T10" fmla="*/ 2147483647 w 42"/>
                  <a:gd name="T11" fmla="*/ 2147483647 h 190"/>
                  <a:gd name="T12" fmla="*/ 2147483647 w 42"/>
                  <a:gd name="T13" fmla="*/ 2147483647 h 190"/>
                  <a:gd name="T14" fmla="*/ 2147483647 w 42"/>
                  <a:gd name="T15" fmla="*/ 2147483647 h 190"/>
                  <a:gd name="T16" fmla="*/ 2147483647 w 42"/>
                  <a:gd name="T17" fmla="*/ 2147483647 h 190"/>
                  <a:gd name="T18" fmla="*/ 2147483647 w 42"/>
                  <a:gd name="T19" fmla="*/ 2147483647 h 190"/>
                  <a:gd name="T20" fmla="*/ 2147483647 w 42"/>
                  <a:gd name="T21" fmla="*/ 2147483647 h 190"/>
                  <a:gd name="T22" fmla="*/ 2147483647 w 42"/>
                  <a:gd name="T23" fmla="*/ 2147483647 h 190"/>
                  <a:gd name="T24" fmla="*/ 2147483647 w 42"/>
                  <a:gd name="T25" fmla="*/ 2147483647 h 190"/>
                  <a:gd name="T26" fmla="*/ 2147483647 w 42"/>
                  <a:gd name="T27" fmla="*/ 2147483647 h 190"/>
                  <a:gd name="T28" fmla="*/ 2147483647 w 42"/>
                  <a:gd name="T29" fmla="*/ 2147483647 h 190"/>
                  <a:gd name="T30" fmla="*/ 2147483647 w 42"/>
                  <a:gd name="T31" fmla="*/ 2147483647 h 190"/>
                  <a:gd name="T32" fmla="*/ 2147483647 w 42"/>
                  <a:gd name="T33" fmla="*/ 2147483647 h 190"/>
                  <a:gd name="T34" fmla="*/ 2147483647 w 42"/>
                  <a:gd name="T35" fmla="*/ 0 h 1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
                  <a:gd name="T55" fmla="*/ 0 h 190"/>
                  <a:gd name="T56" fmla="*/ 42 w 42"/>
                  <a:gd name="T57" fmla="*/ 190 h 1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 h="190">
                    <a:moveTo>
                      <a:pt x="20" y="0"/>
                    </a:moveTo>
                    <a:lnTo>
                      <a:pt x="8" y="16"/>
                    </a:lnTo>
                    <a:lnTo>
                      <a:pt x="2" y="30"/>
                    </a:lnTo>
                    <a:lnTo>
                      <a:pt x="0" y="44"/>
                    </a:lnTo>
                    <a:lnTo>
                      <a:pt x="2" y="56"/>
                    </a:lnTo>
                    <a:lnTo>
                      <a:pt x="6" y="68"/>
                    </a:lnTo>
                    <a:lnTo>
                      <a:pt x="10" y="80"/>
                    </a:lnTo>
                    <a:lnTo>
                      <a:pt x="18" y="92"/>
                    </a:lnTo>
                    <a:lnTo>
                      <a:pt x="24" y="102"/>
                    </a:lnTo>
                    <a:lnTo>
                      <a:pt x="30" y="114"/>
                    </a:lnTo>
                    <a:lnTo>
                      <a:pt x="36" y="124"/>
                    </a:lnTo>
                    <a:lnTo>
                      <a:pt x="40" y="134"/>
                    </a:lnTo>
                    <a:lnTo>
                      <a:pt x="42" y="146"/>
                    </a:lnTo>
                    <a:lnTo>
                      <a:pt x="40" y="156"/>
                    </a:lnTo>
                    <a:lnTo>
                      <a:pt x="36" y="168"/>
                    </a:lnTo>
                    <a:lnTo>
                      <a:pt x="26" y="178"/>
                    </a:lnTo>
                    <a:lnTo>
                      <a:pt x="10" y="190"/>
                    </a:lnTo>
                    <a:lnTo>
                      <a:pt x="20" y="0"/>
                    </a:lnTo>
                    <a:close/>
                  </a:path>
                </a:pathLst>
              </a:custGeom>
              <a:solidFill>
                <a:srgbClr val="FF232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sp>
            <p:nvSpPr>
              <p:cNvPr id="93228" name="Line 372"/>
              <p:cNvSpPr>
                <a:spLocks noChangeShapeType="1"/>
              </p:cNvSpPr>
              <p:nvPr/>
            </p:nvSpPr>
            <p:spPr bwMode="auto">
              <a:xfrm>
                <a:off x="2566036" y="2390531"/>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29" name="Line 373"/>
              <p:cNvSpPr>
                <a:spLocks noChangeShapeType="1"/>
              </p:cNvSpPr>
              <p:nvPr/>
            </p:nvSpPr>
            <p:spPr bwMode="auto">
              <a:xfrm>
                <a:off x="2566036" y="2390531"/>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30" name="Line 374"/>
              <p:cNvSpPr>
                <a:spLocks noChangeShapeType="1"/>
              </p:cNvSpPr>
              <p:nvPr/>
            </p:nvSpPr>
            <p:spPr bwMode="auto">
              <a:xfrm>
                <a:off x="2566036" y="2392302"/>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31" name="Line 375"/>
              <p:cNvSpPr>
                <a:spLocks noChangeShapeType="1"/>
              </p:cNvSpPr>
              <p:nvPr/>
            </p:nvSpPr>
            <p:spPr bwMode="auto">
              <a:xfrm>
                <a:off x="2566036" y="2394072"/>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32" name="Line 376"/>
              <p:cNvSpPr>
                <a:spLocks noChangeShapeType="1"/>
              </p:cNvSpPr>
              <p:nvPr/>
            </p:nvSpPr>
            <p:spPr bwMode="auto">
              <a:xfrm>
                <a:off x="2566036" y="2395842"/>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33" name="Line 377"/>
              <p:cNvSpPr>
                <a:spLocks noChangeShapeType="1"/>
              </p:cNvSpPr>
              <p:nvPr/>
            </p:nvSpPr>
            <p:spPr bwMode="auto">
              <a:xfrm>
                <a:off x="2566036" y="2397613"/>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34" name="Line 378"/>
              <p:cNvSpPr>
                <a:spLocks noChangeShapeType="1"/>
              </p:cNvSpPr>
              <p:nvPr/>
            </p:nvSpPr>
            <p:spPr bwMode="auto">
              <a:xfrm>
                <a:off x="2566036" y="2399383"/>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35" name="Line 379"/>
              <p:cNvSpPr>
                <a:spLocks noChangeShapeType="1"/>
              </p:cNvSpPr>
              <p:nvPr/>
            </p:nvSpPr>
            <p:spPr bwMode="auto">
              <a:xfrm>
                <a:off x="2566036" y="2401153"/>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36" name="Line 380"/>
              <p:cNvSpPr>
                <a:spLocks noChangeShapeType="1"/>
              </p:cNvSpPr>
              <p:nvPr/>
            </p:nvSpPr>
            <p:spPr bwMode="auto">
              <a:xfrm>
                <a:off x="2566036" y="2402924"/>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37" name="Line 381"/>
              <p:cNvSpPr>
                <a:spLocks noChangeShapeType="1"/>
              </p:cNvSpPr>
              <p:nvPr/>
            </p:nvSpPr>
            <p:spPr bwMode="auto">
              <a:xfrm>
                <a:off x="2566036" y="2404694"/>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38" name="Line 382"/>
              <p:cNvSpPr>
                <a:spLocks noChangeShapeType="1"/>
              </p:cNvSpPr>
              <p:nvPr/>
            </p:nvSpPr>
            <p:spPr bwMode="auto">
              <a:xfrm>
                <a:off x="2566036" y="2406464"/>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39" name="Line 383"/>
              <p:cNvSpPr>
                <a:spLocks noChangeShapeType="1"/>
              </p:cNvSpPr>
              <p:nvPr/>
            </p:nvSpPr>
            <p:spPr bwMode="auto">
              <a:xfrm>
                <a:off x="2566036" y="2408235"/>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40" name="Line 384"/>
              <p:cNvSpPr>
                <a:spLocks noChangeShapeType="1"/>
              </p:cNvSpPr>
              <p:nvPr/>
            </p:nvSpPr>
            <p:spPr bwMode="auto">
              <a:xfrm>
                <a:off x="2566036" y="2410005"/>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41" name="Line 385"/>
              <p:cNvSpPr>
                <a:spLocks noChangeShapeType="1"/>
              </p:cNvSpPr>
              <p:nvPr/>
            </p:nvSpPr>
            <p:spPr bwMode="auto">
              <a:xfrm>
                <a:off x="2566036" y="2411775"/>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42" name="Line 386"/>
              <p:cNvSpPr>
                <a:spLocks noChangeShapeType="1"/>
              </p:cNvSpPr>
              <p:nvPr/>
            </p:nvSpPr>
            <p:spPr bwMode="auto">
              <a:xfrm>
                <a:off x="2566036" y="2413546"/>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43" name="Line 387"/>
              <p:cNvSpPr>
                <a:spLocks noChangeShapeType="1"/>
              </p:cNvSpPr>
              <p:nvPr/>
            </p:nvSpPr>
            <p:spPr bwMode="auto">
              <a:xfrm>
                <a:off x="2566036" y="2415316"/>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44" name="Line 388"/>
              <p:cNvSpPr>
                <a:spLocks noChangeShapeType="1"/>
              </p:cNvSpPr>
              <p:nvPr/>
            </p:nvSpPr>
            <p:spPr bwMode="auto">
              <a:xfrm>
                <a:off x="2566036" y="2417087"/>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45" name="Line 389"/>
              <p:cNvSpPr>
                <a:spLocks noChangeShapeType="1"/>
              </p:cNvSpPr>
              <p:nvPr/>
            </p:nvSpPr>
            <p:spPr bwMode="auto">
              <a:xfrm>
                <a:off x="2566036" y="2418857"/>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46" name="Line 390"/>
              <p:cNvSpPr>
                <a:spLocks noChangeShapeType="1"/>
              </p:cNvSpPr>
              <p:nvPr/>
            </p:nvSpPr>
            <p:spPr bwMode="auto">
              <a:xfrm>
                <a:off x="2566036" y="2420627"/>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47" name="Line 391"/>
              <p:cNvSpPr>
                <a:spLocks noChangeShapeType="1"/>
              </p:cNvSpPr>
              <p:nvPr/>
            </p:nvSpPr>
            <p:spPr bwMode="auto">
              <a:xfrm>
                <a:off x="2566036" y="2422398"/>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48" name="Line 392"/>
              <p:cNvSpPr>
                <a:spLocks noChangeShapeType="1"/>
              </p:cNvSpPr>
              <p:nvPr/>
            </p:nvSpPr>
            <p:spPr bwMode="auto">
              <a:xfrm>
                <a:off x="2566036" y="2424168"/>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49" name="Line 393"/>
              <p:cNvSpPr>
                <a:spLocks noChangeShapeType="1"/>
              </p:cNvSpPr>
              <p:nvPr/>
            </p:nvSpPr>
            <p:spPr bwMode="auto">
              <a:xfrm>
                <a:off x="2566036" y="2425938"/>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50" name="Line 394"/>
              <p:cNvSpPr>
                <a:spLocks noChangeShapeType="1"/>
              </p:cNvSpPr>
              <p:nvPr/>
            </p:nvSpPr>
            <p:spPr bwMode="auto">
              <a:xfrm>
                <a:off x="2566036" y="2427709"/>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51" name="Line 395"/>
              <p:cNvSpPr>
                <a:spLocks noChangeShapeType="1"/>
              </p:cNvSpPr>
              <p:nvPr/>
            </p:nvSpPr>
            <p:spPr bwMode="auto">
              <a:xfrm>
                <a:off x="2566036" y="2429479"/>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52" name="Line 396"/>
              <p:cNvSpPr>
                <a:spLocks noChangeShapeType="1"/>
              </p:cNvSpPr>
              <p:nvPr/>
            </p:nvSpPr>
            <p:spPr bwMode="auto">
              <a:xfrm>
                <a:off x="2566036" y="2431249"/>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53" name="Line 397"/>
              <p:cNvSpPr>
                <a:spLocks noChangeShapeType="1"/>
              </p:cNvSpPr>
              <p:nvPr/>
            </p:nvSpPr>
            <p:spPr bwMode="auto">
              <a:xfrm>
                <a:off x="2566036" y="2433020"/>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54" name="Line 398"/>
              <p:cNvSpPr>
                <a:spLocks noChangeShapeType="1"/>
              </p:cNvSpPr>
              <p:nvPr/>
            </p:nvSpPr>
            <p:spPr bwMode="auto">
              <a:xfrm>
                <a:off x="2566036" y="2434790"/>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55" name="Line 399"/>
              <p:cNvSpPr>
                <a:spLocks noChangeShapeType="1"/>
              </p:cNvSpPr>
              <p:nvPr/>
            </p:nvSpPr>
            <p:spPr bwMode="auto">
              <a:xfrm>
                <a:off x="2566036" y="2436560"/>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56" name="Line 400"/>
              <p:cNvSpPr>
                <a:spLocks noChangeShapeType="1"/>
              </p:cNvSpPr>
              <p:nvPr/>
            </p:nvSpPr>
            <p:spPr bwMode="auto">
              <a:xfrm>
                <a:off x="2566036" y="2438331"/>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57" name="Line 401"/>
              <p:cNvSpPr>
                <a:spLocks noChangeShapeType="1"/>
              </p:cNvSpPr>
              <p:nvPr/>
            </p:nvSpPr>
            <p:spPr bwMode="auto">
              <a:xfrm>
                <a:off x="2566036" y="2440101"/>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58" name="Line 402"/>
              <p:cNvSpPr>
                <a:spLocks noChangeShapeType="1"/>
              </p:cNvSpPr>
              <p:nvPr/>
            </p:nvSpPr>
            <p:spPr bwMode="auto">
              <a:xfrm>
                <a:off x="2566036" y="2441871"/>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59" name="Line 403"/>
              <p:cNvSpPr>
                <a:spLocks noChangeShapeType="1"/>
              </p:cNvSpPr>
              <p:nvPr/>
            </p:nvSpPr>
            <p:spPr bwMode="auto">
              <a:xfrm>
                <a:off x="2566036" y="2443642"/>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60" name="Line 404"/>
              <p:cNvSpPr>
                <a:spLocks noChangeShapeType="1"/>
              </p:cNvSpPr>
              <p:nvPr/>
            </p:nvSpPr>
            <p:spPr bwMode="auto">
              <a:xfrm>
                <a:off x="2566036" y="2445412"/>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61" name="Line 405"/>
              <p:cNvSpPr>
                <a:spLocks noChangeShapeType="1"/>
              </p:cNvSpPr>
              <p:nvPr/>
            </p:nvSpPr>
            <p:spPr bwMode="auto">
              <a:xfrm>
                <a:off x="2566036" y="2447183"/>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62" name="Line 406"/>
              <p:cNvSpPr>
                <a:spLocks noChangeShapeType="1"/>
              </p:cNvSpPr>
              <p:nvPr/>
            </p:nvSpPr>
            <p:spPr bwMode="auto">
              <a:xfrm>
                <a:off x="2566036" y="2447183"/>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63" name="Line 407"/>
              <p:cNvSpPr>
                <a:spLocks noChangeShapeType="1"/>
              </p:cNvSpPr>
              <p:nvPr/>
            </p:nvSpPr>
            <p:spPr bwMode="auto">
              <a:xfrm>
                <a:off x="2566036" y="2448953"/>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64" name="Line 408"/>
              <p:cNvSpPr>
                <a:spLocks noChangeShapeType="1"/>
              </p:cNvSpPr>
              <p:nvPr/>
            </p:nvSpPr>
            <p:spPr bwMode="auto">
              <a:xfrm>
                <a:off x="2566036" y="2450723"/>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65" name="Line 409"/>
              <p:cNvSpPr>
                <a:spLocks noChangeShapeType="1"/>
              </p:cNvSpPr>
              <p:nvPr/>
            </p:nvSpPr>
            <p:spPr bwMode="auto">
              <a:xfrm>
                <a:off x="2566036" y="2452494"/>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66" name="Line 410"/>
              <p:cNvSpPr>
                <a:spLocks noChangeShapeType="1"/>
              </p:cNvSpPr>
              <p:nvPr/>
            </p:nvSpPr>
            <p:spPr bwMode="auto">
              <a:xfrm>
                <a:off x="2566036" y="2454264"/>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67" name="Line 411"/>
              <p:cNvSpPr>
                <a:spLocks noChangeShapeType="1"/>
              </p:cNvSpPr>
              <p:nvPr/>
            </p:nvSpPr>
            <p:spPr bwMode="auto">
              <a:xfrm>
                <a:off x="2566036" y="2456034"/>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68" name="Line 412"/>
              <p:cNvSpPr>
                <a:spLocks noChangeShapeType="1"/>
              </p:cNvSpPr>
              <p:nvPr/>
            </p:nvSpPr>
            <p:spPr bwMode="auto">
              <a:xfrm>
                <a:off x="2566036" y="2457805"/>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69" name="Line 413"/>
              <p:cNvSpPr>
                <a:spLocks noChangeShapeType="1"/>
              </p:cNvSpPr>
              <p:nvPr/>
            </p:nvSpPr>
            <p:spPr bwMode="auto">
              <a:xfrm>
                <a:off x="2566036" y="2459575"/>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70" name="Line 414"/>
              <p:cNvSpPr>
                <a:spLocks noChangeShapeType="1"/>
              </p:cNvSpPr>
              <p:nvPr/>
            </p:nvSpPr>
            <p:spPr bwMode="auto">
              <a:xfrm>
                <a:off x="2566036" y="2461345"/>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71" name="Line 415"/>
              <p:cNvSpPr>
                <a:spLocks noChangeShapeType="1"/>
              </p:cNvSpPr>
              <p:nvPr/>
            </p:nvSpPr>
            <p:spPr bwMode="auto">
              <a:xfrm>
                <a:off x="2566036" y="2463116"/>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72" name="Line 416"/>
              <p:cNvSpPr>
                <a:spLocks noChangeShapeType="1"/>
              </p:cNvSpPr>
              <p:nvPr/>
            </p:nvSpPr>
            <p:spPr bwMode="auto">
              <a:xfrm>
                <a:off x="2566036" y="2464886"/>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73" name="Line 417"/>
              <p:cNvSpPr>
                <a:spLocks noChangeShapeType="1"/>
              </p:cNvSpPr>
              <p:nvPr/>
            </p:nvSpPr>
            <p:spPr bwMode="auto">
              <a:xfrm>
                <a:off x="2566036" y="2466656"/>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74" name="Line 418"/>
              <p:cNvSpPr>
                <a:spLocks noChangeShapeType="1"/>
              </p:cNvSpPr>
              <p:nvPr/>
            </p:nvSpPr>
            <p:spPr bwMode="auto">
              <a:xfrm>
                <a:off x="2566036" y="2468427"/>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75" name="Line 419"/>
              <p:cNvSpPr>
                <a:spLocks noChangeShapeType="1"/>
              </p:cNvSpPr>
              <p:nvPr/>
            </p:nvSpPr>
            <p:spPr bwMode="auto">
              <a:xfrm>
                <a:off x="2566036" y="2470197"/>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76" name="Line 420"/>
              <p:cNvSpPr>
                <a:spLocks noChangeShapeType="1"/>
              </p:cNvSpPr>
              <p:nvPr/>
            </p:nvSpPr>
            <p:spPr bwMode="auto">
              <a:xfrm>
                <a:off x="2566036" y="2471967"/>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77" name="Line 421"/>
              <p:cNvSpPr>
                <a:spLocks noChangeShapeType="1"/>
              </p:cNvSpPr>
              <p:nvPr/>
            </p:nvSpPr>
            <p:spPr bwMode="auto">
              <a:xfrm>
                <a:off x="2566036" y="2473738"/>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78" name="Line 422"/>
              <p:cNvSpPr>
                <a:spLocks noChangeShapeType="1"/>
              </p:cNvSpPr>
              <p:nvPr/>
            </p:nvSpPr>
            <p:spPr bwMode="auto">
              <a:xfrm>
                <a:off x="2566036" y="2475508"/>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79" name="Line 423"/>
              <p:cNvSpPr>
                <a:spLocks noChangeShapeType="1"/>
              </p:cNvSpPr>
              <p:nvPr/>
            </p:nvSpPr>
            <p:spPr bwMode="auto">
              <a:xfrm>
                <a:off x="2566036" y="2477279"/>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80" name="Line 424"/>
              <p:cNvSpPr>
                <a:spLocks noChangeShapeType="1"/>
              </p:cNvSpPr>
              <p:nvPr/>
            </p:nvSpPr>
            <p:spPr bwMode="auto">
              <a:xfrm>
                <a:off x="2566036" y="2479049"/>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81" name="Line 425"/>
              <p:cNvSpPr>
                <a:spLocks noChangeShapeType="1"/>
              </p:cNvSpPr>
              <p:nvPr/>
            </p:nvSpPr>
            <p:spPr bwMode="auto">
              <a:xfrm>
                <a:off x="2566036" y="2480819"/>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82" name="Line 426"/>
              <p:cNvSpPr>
                <a:spLocks noChangeShapeType="1"/>
              </p:cNvSpPr>
              <p:nvPr/>
            </p:nvSpPr>
            <p:spPr bwMode="auto">
              <a:xfrm>
                <a:off x="2566036" y="2482590"/>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83" name="Line 427"/>
              <p:cNvSpPr>
                <a:spLocks noChangeShapeType="1"/>
              </p:cNvSpPr>
              <p:nvPr/>
            </p:nvSpPr>
            <p:spPr bwMode="auto">
              <a:xfrm>
                <a:off x="2566036" y="2484360"/>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84" name="Line 428"/>
              <p:cNvSpPr>
                <a:spLocks noChangeShapeType="1"/>
              </p:cNvSpPr>
              <p:nvPr/>
            </p:nvSpPr>
            <p:spPr bwMode="auto">
              <a:xfrm>
                <a:off x="2566036" y="2486130"/>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85" name="Line 429"/>
              <p:cNvSpPr>
                <a:spLocks noChangeShapeType="1"/>
              </p:cNvSpPr>
              <p:nvPr/>
            </p:nvSpPr>
            <p:spPr bwMode="auto">
              <a:xfrm>
                <a:off x="2566036" y="2487901"/>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86" name="Line 430"/>
              <p:cNvSpPr>
                <a:spLocks noChangeShapeType="1"/>
              </p:cNvSpPr>
              <p:nvPr/>
            </p:nvSpPr>
            <p:spPr bwMode="auto">
              <a:xfrm>
                <a:off x="2566036" y="2489671"/>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87" name="Line 431"/>
              <p:cNvSpPr>
                <a:spLocks noChangeShapeType="1"/>
              </p:cNvSpPr>
              <p:nvPr/>
            </p:nvSpPr>
            <p:spPr bwMode="auto">
              <a:xfrm>
                <a:off x="2566036" y="2491441"/>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88" name="Line 432"/>
              <p:cNvSpPr>
                <a:spLocks noChangeShapeType="1"/>
              </p:cNvSpPr>
              <p:nvPr/>
            </p:nvSpPr>
            <p:spPr bwMode="auto">
              <a:xfrm>
                <a:off x="2566036" y="2493212"/>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89" name="Line 433"/>
              <p:cNvSpPr>
                <a:spLocks noChangeShapeType="1"/>
              </p:cNvSpPr>
              <p:nvPr/>
            </p:nvSpPr>
            <p:spPr bwMode="auto">
              <a:xfrm>
                <a:off x="2566036" y="2494982"/>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90" name="Line 434"/>
              <p:cNvSpPr>
                <a:spLocks noChangeShapeType="1"/>
              </p:cNvSpPr>
              <p:nvPr/>
            </p:nvSpPr>
            <p:spPr bwMode="auto">
              <a:xfrm>
                <a:off x="2566036" y="2496752"/>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91" name="Line 435"/>
              <p:cNvSpPr>
                <a:spLocks noChangeShapeType="1"/>
              </p:cNvSpPr>
              <p:nvPr/>
            </p:nvSpPr>
            <p:spPr bwMode="auto">
              <a:xfrm>
                <a:off x="2566036" y="2498523"/>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92" name="Line 436"/>
              <p:cNvSpPr>
                <a:spLocks noChangeShapeType="1"/>
              </p:cNvSpPr>
              <p:nvPr/>
            </p:nvSpPr>
            <p:spPr bwMode="auto">
              <a:xfrm>
                <a:off x="2566036" y="2500293"/>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93" name="Line 437"/>
              <p:cNvSpPr>
                <a:spLocks noChangeShapeType="1"/>
              </p:cNvSpPr>
              <p:nvPr/>
            </p:nvSpPr>
            <p:spPr bwMode="auto">
              <a:xfrm>
                <a:off x="2566036" y="2502063"/>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94" name="Line 438"/>
              <p:cNvSpPr>
                <a:spLocks noChangeShapeType="1"/>
              </p:cNvSpPr>
              <p:nvPr/>
            </p:nvSpPr>
            <p:spPr bwMode="auto">
              <a:xfrm>
                <a:off x="2566036" y="2503834"/>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95" name="Line 439"/>
              <p:cNvSpPr>
                <a:spLocks noChangeShapeType="1"/>
              </p:cNvSpPr>
              <p:nvPr/>
            </p:nvSpPr>
            <p:spPr bwMode="auto">
              <a:xfrm>
                <a:off x="2566036" y="2505604"/>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96" name="Line 440"/>
              <p:cNvSpPr>
                <a:spLocks noChangeShapeType="1"/>
              </p:cNvSpPr>
              <p:nvPr/>
            </p:nvSpPr>
            <p:spPr bwMode="auto">
              <a:xfrm>
                <a:off x="2566036" y="2505604"/>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97" name="Line 441"/>
              <p:cNvSpPr>
                <a:spLocks noChangeShapeType="1"/>
              </p:cNvSpPr>
              <p:nvPr/>
            </p:nvSpPr>
            <p:spPr bwMode="auto">
              <a:xfrm>
                <a:off x="2566036" y="2507375"/>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98" name="Line 442"/>
              <p:cNvSpPr>
                <a:spLocks noChangeShapeType="1"/>
              </p:cNvSpPr>
              <p:nvPr/>
            </p:nvSpPr>
            <p:spPr bwMode="auto">
              <a:xfrm>
                <a:off x="2566036" y="2509145"/>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299" name="Line 443"/>
              <p:cNvSpPr>
                <a:spLocks noChangeShapeType="1"/>
              </p:cNvSpPr>
              <p:nvPr/>
            </p:nvSpPr>
            <p:spPr bwMode="auto">
              <a:xfrm>
                <a:off x="2566036" y="2510915"/>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00" name="Line 444"/>
              <p:cNvSpPr>
                <a:spLocks noChangeShapeType="1"/>
              </p:cNvSpPr>
              <p:nvPr/>
            </p:nvSpPr>
            <p:spPr bwMode="auto">
              <a:xfrm>
                <a:off x="2566036" y="2512686"/>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01" name="Line 445"/>
              <p:cNvSpPr>
                <a:spLocks noChangeShapeType="1"/>
              </p:cNvSpPr>
              <p:nvPr/>
            </p:nvSpPr>
            <p:spPr bwMode="auto">
              <a:xfrm>
                <a:off x="2566036" y="2514456"/>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02" name="Line 446"/>
              <p:cNvSpPr>
                <a:spLocks noChangeShapeType="1"/>
              </p:cNvSpPr>
              <p:nvPr/>
            </p:nvSpPr>
            <p:spPr bwMode="auto">
              <a:xfrm>
                <a:off x="2566036" y="2516226"/>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03" name="Line 447"/>
              <p:cNvSpPr>
                <a:spLocks noChangeShapeType="1"/>
              </p:cNvSpPr>
              <p:nvPr/>
            </p:nvSpPr>
            <p:spPr bwMode="auto">
              <a:xfrm>
                <a:off x="2566036" y="2517997"/>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04" name="Line 448"/>
              <p:cNvSpPr>
                <a:spLocks noChangeShapeType="1"/>
              </p:cNvSpPr>
              <p:nvPr/>
            </p:nvSpPr>
            <p:spPr bwMode="auto">
              <a:xfrm>
                <a:off x="2566036" y="2519767"/>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05" name="Line 449"/>
              <p:cNvSpPr>
                <a:spLocks noChangeShapeType="1"/>
              </p:cNvSpPr>
              <p:nvPr/>
            </p:nvSpPr>
            <p:spPr bwMode="auto">
              <a:xfrm>
                <a:off x="2566036" y="2521537"/>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06" name="Line 450"/>
              <p:cNvSpPr>
                <a:spLocks noChangeShapeType="1"/>
              </p:cNvSpPr>
              <p:nvPr/>
            </p:nvSpPr>
            <p:spPr bwMode="auto">
              <a:xfrm>
                <a:off x="2566036" y="2523308"/>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07" name="Line 451"/>
              <p:cNvSpPr>
                <a:spLocks noChangeShapeType="1"/>
              </p:cNvSpPr>
              <p:nvPr/>
            </p:nvSpPr>
            <p:spPr bwMode="auto">
              <a:xfrm>
                <a:off x="2566036" y="2525078"/>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08" name="Line 452"/>
              <p:cNvSpPr>
                <a:spLocks noChangeShapeType="1"/>
              </p:cNvSpPr>
              <p:nvPr/>
            </p:nvSpPr>
            <p:spPr bwMode="auto">
              <a:xfrm>
                <a:off x="2566036" y="2526848"/>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09" name="Line 453"/>
              <p:cNvSpPr>
                <a:spLocks noChangeShapeType="1"/>
              </p:cNvSpPr>
              <p:nvPr/>
            </p:nvSpPr>
            <p:spPr bwMode="auto">
              <a:xfrm>
                <a:off x="2566036" y="2528619"/>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10" name="Line 454"/>
              <p:cNvSpPr>
                <a:spLocks noChangeShapeType="1"/>
              </p:cNvSpPr>
              <p:nvPr/>
            </p:nvSpPr>
            <p:spPr bwMode="auto">
              <a:xfrm>
                <a:off x="2566036" y="2530389"/>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11" name="Line 455"/>
              <p:cNvSpPr>
                <a:spLocks noChangeShapeType="1"/>
              </p:cNvSpPr>
              <p:nvPr/>
            </p:nvSpPr>
            <p:spPr bwMode="auto">
              <a:xfrm>
                <a:off x="2566036" y="2532159"/>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12" name="Line 456"/>
              <p:cNvSpPr>
                <a:spLocks noChangeShapeType="1"/>
              </p:cNvSpPr>
              <p:nvPr/>
            </p:nvSpPr>
            <p:spPr bwMode="auto">
              <a:xfrm>
                <a:off x="2566036" y="2533930"/>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13" name="Line 457"/>
              <p:cNvSpPr>
                <a:spLocks noChangeShapeType="1"/>
              </p:cNvSpPr>
              <p:nvPr/>
            </p:nvSpPr>
            <p:spPr bwMode="auto">
              <a:xfrm>
                <a:off x="2566036" y="2535700"/>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14" name="Line 458"/>
              <p:cNvSpPr>
                <a:spLocks noChangeShapeType="1"/>
              </p:cNvSpPr>
              <p:nvPr/>
            </p:nvSpPr>
            <p:spPr bwMode="auto">
              <a:xfrm>
                <a:off x="2566036" y="2537471"/>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15" name="Line 459"/>
              <p:cNvSpPr>
                <a:spLocks noChangeShapeType="1"/>
              </p:cNvSpPr>
              <p:nvPr/>
            </p:nvSpPr>
            <p:spPr bwMode="auto">
              <a:xfrm>
                <a:off x="2566036" y="2539241"/>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16" name="Line 460"/>
              <p:cNvSpPr>
                <a:spLocks noChangeShapeType="1"/>
              </p:cNvSpPr>
              <p:nvPr/>
            </p:nvSpPr>
            <p:spPr bwMode="auto">
              <a:xfrm>
                <a:off x="2566036" y="2541011"/>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17" name="Line 461"/>
              <p:cNvSpPr>
                <a:spLocks noChangeShapeType="1"/>
              </p:cNvSpPr>
              <p:nvPr/>
            </p:nvSpPr>
            <p:spPr bwMode="auto">
              <a:xfrm>
                <a:off x="2566036" y="2542782"/>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18" name="Line 462"/>
              <p:cNvSpPr>
                <a:spLocks noChangeShapeType="1"/>
              </p:cNvSpPr>
              <p:nvPr/>
            </p:nvSpPr>
            <p:spPr bwMode="auto">
              <a:xfrm>
                <a:off x="2566036" y="2544552"/>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19" name="Line 463"/>
              <p:cNvSpPr>
                <a:spLocks noChangeShapeType="1"/>
              </p:cNvSpPr>
              <p:nvPr/>
            </p:nvSpPr>
            <p:spPr bwMode="auto">
              <a:xfrm>
                <a:off x="2566036" y="2546322"/>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20" name="Line 464"/>
              <p:cNvSpPr>
                <a:spLocks noChangeShapeType="1"/>
              </p:cNvSpPr>
              <p:nvPr/>
            </p:nvSpPr>
            <p:spPr bwMode="auto">
              <a:xfrm>
                <a:off x="2566036" y="2548093"/>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21" name="Line 465"/>
              <p:cNvSpPr>
                <a:spLocks noChangeShapeType="1"/>
              </p:cNvSpPr>
              <p:nvPr/>
            </p:nvSpPr>
            <p:spPr bwMode="auto">
              <a:xfrm>
                <a:off x="2566036" y="2549863"/>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22" name="Line 466"/>
              <p:cNvSpPr>
                <a:spLocks noChangeShapeType="1"/>
              </p:cNvSpPr>
              <p:nvPr/>
            </p:nvSpPr>
            <p:spPr bwMode="auto">
              <a:xfrm>
                <a:off x="2566036" y="2551633"/>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23" name="Line 467"/>
              <p:cNvSpPr>
                <a:spLocks noChangeShapeType="1"/>
              </p:cNvSpPr>
              <p:nvPr/>
            </p:nvSpPr>
            <p:spPr bwMode="auto">
              <a:xfrm>
                <a:off x="2566036" y="2553404"/>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24" name="Line 468"/>
              <p:cNvSpPr>
                <a:spLocks noChangeShapeType="1"/>
              </p:cNvSpPr>
              <p:nvPr/>
            </p:nvSpPr>
            <p:spPr bwMode="auto">
              <a:xfrm>
                <a:off x="2566036" y="2555174"/>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25" name="Line 469"/>
              <p:cNvSpPr>
                <a:spLocks noChangeShapeType="1"/>
              </p:cNvSpPr>
              <p:nvPr/>
            </p:nvSpPr>
            <p:spPr bwMode="auto">
              <a:xfrm>
                <a:off x="2566036" y="2556944"/>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26" name="Line 470"/>
              <p:cNvSpPr>
                <a:spLocks noChangeShapeType="1"/>
              </p:cNvSpPr>
              <p:nvPr/>
            </p:nvSpPr>
            <p:spPr bwMode="auto">
              <a:xfrm>
                <a:off x="2566036" y="2558715"/>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27" name="Line 471"/>
              <p:cNvSpPr>
                <a:spLocks noChangeShapeType="1"/>
              </p:cNvSpPr>
              <p:nvPr/>
            </p:nvSpPr>
            <p:spPr bwMode="auto">
              <a:xfrm>
                <a:off x="2566036" y="2560485"/>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28" name="Line 472"/>
              <p:cNvSpPr>
                <a:spLocks noChangeShapeType="1"/>
              </p:cNvSpPr>
              <p:nvPr/>
            </p:nvSpPr>
            <p:spPr bwMode="auto">
              <a:xfrm>
                <a:off x="2566036" y="2562255"/>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29" name="Line 473"/>
              <p:cNvSpPr>
                <a:spLocks noChangeShapeType="1"/>
              </p:cNvSpPr>
              <p:nvPr/>
            </p:nvSpPr>
            <p:spPr bwMode="auto">
              <a:xfrm>
                <a:off x="2566036" y="2564026"/>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30" name="Line 474"/>
              <p:cNvSpPr>
                <a:spLocks noChangeShapeType="1"/>
              </p:cNvSpPr>
              <p:nvPr/>
            </p:nvSpPr>
            <p:spPr bwMode="auto">
              <a:xfrm>
                <a:off x="2566036" y="2564026"/>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93331" name="Freeform 475"/>
              <p:cNvSpPr>
                <a:spLocks/>
              </p:cNvSpPr>
              <p:nvPr/>
            </p:nvSpPr>
            <p:spPr bwMode="auto">
              <a:xfrm>
                <a:off x="2566036" y="2390531"/>
                <a:ext cx="93026" cy="168184"/>
              </a:xfrm>
              <a:custGeom>
                <a:avLst/>
                <a:gdLst>
                  <a:gd name="T0" fmla="*/ 2147483647 w 42"/>
                  <a:gd name="T1" fmla="*/ 0 h 190"/>
                  <a:gd name="T2" fmla="*/ 2147483647 w 42"/>
                  <a:gd name="T3" fmla="*/ 2147483647 h 190"/>
                  <a:gd name="T4" fmla="*/ 2147483647 w 42"/>
                  <a:gd name="T5" fmla="*/ 2147483647 h 190"/>
                  <a:gd name="T6" fmla="*/ 0 w 42"/>
                  <a:gd name="T7" fmla="*/ 2147483647 h 190"/>
                  <a:gd name="T8" fmla="*/ 2147483647 w 42"/>
                  <a:gd name="T9" fmla="*/ 2147483647 h 190"/>
                  <a:gd name="T10" fmla="*/ 2147483647 w 42"/>
                  <a:gd name="T11" fmla="*/ 2147483647 h 190"/>
                  <a:gd name="T12" fmla="*/ 2147483647 w 42"/>
                  <a:gd name="T13" fmla="*/ 2147483647 h 190"/>
                  <a:gd name="T14" fmla="*/ 2147483647 w 42"/>
                  <a:gd name="T15" fmla="*/ 2147483647 h 190"/>
                  <a:gd name="T16" fmla="*/ 2147483647 w 42"/>
                  <a:gd name="T17" fmla="*/ 2147483647 h 190"/>
                  <a:gd name="T18" fmla="*/ 2147483647 w 42"/>
                  <a:gd name="T19" fmla="*/ 2147483647 h 190"/>
                  <a:gd name="T20" fmla="*/ 2147483647 w 42"/>
                  <a:gd name="T21" fmla="*/ 2147483647 h 190"/>
                  <a:gd name="T22" fmla="*/ 2147483647 w 42"/>
                  <a:gd name="T23" fmla="*/ 2147483647 h 190"/>
                  <a:gd name="T24" fmla="*/ 2147483647 w 42"/>
                  <a:gd name="T25" fmla="*/ 2147483647 h 190"/>
                  <a:gd name="T26" fmla="*/ 2147483647 w 42"/>
                  <a:gd name="T27" fmla="*/ 2147483647 h 190"/>
                  <a:gd name="T28" fmla="*/ 2147483647 w 42"/>
                  <a:gd name="T29" fmla="*/ 2147483647 h 190"/>
                  <a:gd name="T30" fmla="*/ 2147483647 w 42"/>
                  <a:gd name="T31" fmla="*/ 2147483647 h 190"/>
                  <a:gd name="T32" fmla="*/ 2147483647 w 42"/>
                  <a:gd name="T33" fmla="*/ 2147483647 h 1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190"/>
                  <a:gd name="T53" fmla="*/ 42 w 42"/>
                  <a:gd name="T54" fmla="*/ 190 h 19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190">
                    <a:moveTo>
                      <a:pt x="20" y="0"/>
                    </a:moveTo>
                    <a:lnTo>
                      <a:pt x="8" y="16"/>
                    </a:lnTo>
                    <a:lnTo>
                      <a:pt x="2" y="30"/>
                    </a:lnTo>
                    <a:lnTo>
                      <a:pt x="0" y="44"/>
                    </a:lnTo>
                    <a:lnTo>
                      <a:pt x="2" y="56"/>
                    </a:lnTo>
                    <a:lnTo>
                      <a:pt x="6" y="68"/>
                    </a:lnTo>
                    <a:lnTo>
                      <a:pt x="10" y="80"/>
                    </a:lnTo>
                    <a:lnTo>
                      <a:pt x="18" y="92"/>
                    </a:lnTo>
                    <a:lnTo>
                      <a:pt x="24" y="102"/>
                    </a:lnTo>
                    <a:lnTo>
                      <a:pt x="30" y="114"/>
                    </a:lnTo>
                    <a:lnTo>
                      <a:pt x="36" y="124"/>
                    </a:lnTo>
                    <a:lnTo>
                      <a:pt x="40" y="134"/>
                    </a:lnTo>
                    <a:lnTo>
                      <a:pt x="42" y="146"/>
                    </a:lnTo>
                    <a:lnTo>
                      <a:pt x="40" y="156"/>
                    </a:lnTo>
                    <a:lnTo>
                      <a:pt x="36" y="168"/>
                    </a:lnTo>
                    <a:lnTo>
                      <a:pt x="26" y="178"/>
                    </a:lnTo>
                    <a:lnTo>
                      <a:pt x="10" y="190"/>
                    </a:lnTo>
                  </a:path>
                </a:pathLst>
              </a:custGeom>
              <a:solidFill>
                <a:srgbClr val="FF232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grpSp>
        <p:sp>
          <p:nvSpPr>
            <p:cNvPr id="93216" name="文字方塊 2183"/>
            <p:cNvSpPr txBox="1">
              <a:spLocks noChangeArrowheads="1"/>
            </p:cNvSpPr>
            <p:nvPr/>
          </p:nvSpPr>
          <p:spPr bwMode="auto">
            <a:xfrm>
              <a:off x="5064707" y="1006443"/>
              <a:ext cx="890130" cy="291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en-US" altLang="zh-TW" sz="1600" u="sng">
                  <a:solidFill>
                    <a:srgbClr val="FF0000"/>
                  </a:solidFill>
                  <a:latin typeface="Arial" charset="0"/>
                </a:rPr>
                <a:t>(murine)</a:t>
              </a:r>
              <a:endParaRPr lang="zh-TW" altLang="en-US" sz="1600" u="sng">
                <a:solidFill>
                  <a:srgbClr val="FF0000"/>
                </a:solidFill>
                <a:latin typeface="Arial" charset="0"/>
              </a:endParaRPr>
            </a:p>
          </p:txBody>
        </p:sp>
        <p:sp>
          <p:nvSpPr>
            <p:cNvPr id="93217" name="Line 913"/>
            <p:cNvSpPr>
              <a:spLocks noChangeShapeType="1"/>
            </p:cNvSpPr>
            <p:nvPr/>
          </p:nvSpPr>
          <p:spPr bwMode="auto">
            <a:xfrm>
              <a:off x="2502453" y="1966828"/>
              <a:ext cx="2145830" cy="0"/>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a:lstStyle/>
            <a:p>
              <a:endParaRPr lang="zh-TW" altLang="en-US"/>
            </a:p>
          </p:txBody>
        </p:sp>
        <p:sp>
          <p:nvSpPr>
            <p:cNvPr id="93218" name="文字方塊 9677"/>
            <p:cNvSpPr txBox="1">
              <a:spLocks noChangeArrowheads="1"/>
            </p:cNvSpPr>
            <p:nvPr/>
          </p:nvSpPr>
          <p:spPr bwMode="auto">
            <a:xfrm>
              <a:off x="2772480" y="1597434"/>
              <a:ext cx="139435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kumimoji="0" lang="en-US" altLang="zh-TW" sz="1800" i="1" dirty="0" smtClean="0">
                  <a:solidFill>
                    <a:srgbClr val="000000"/>
                  </a:solidFill>
                  <a:latin typeface="+mn-lt"/>
                  <a:ea typeface="標楷體" pitchFamily="65" charset="-120"/>
                </a:rPr>
                <a:t>Transfection</a:t>
              </a:r>
              <a:endParaRPr kumimoji="0" lang="zh-TW" altLang="en-US" sz="1800" i="1" dirty="0">
                <a:solidFill>
                  <a:srgbClr val="000000"/>
                </a:solidFill>
                <a:latin typeface="+mn-lt"/>
                <a:ea typeface="標楷體" pitchFamily="65" charset="-120"/>
              </a:endParaRPr>
            </a:p>
          </p:txBody>
        </p:sp>
        <p:grpSp>
          <p:nvGrpSpPr>
            <p:cNvPr id="93219" name="群組 9691"/>
            <p:cNvGrpSpPr>
              <a:grpSpLocks/>
            </p:cNvGrpSpPr>
            <p:nvPr/>
          </p:nvGrpSpPr>
          <p:grpSpPr bwMode="auto">
            <a:xfrm>
              <a:off x="3351468" y="2011841"/>
              <a:ext cx="1446214" cy="883408"/>
              <a:chOff x="4160885" y="1808820"/>
              <a:chExt cx="1446230" cy="883260"/>
            </a:xfrm>
          </p:grpSpPr>
          <p:pic>
            <p:nvPicPr>
              <p:cNvPr id="93223" name="Picture 3"/>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4481619" y="1808820"/>
                <a:ext cx="765456" cy="40504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3224" name="文字方塊 9688"/>
              <p:cNvSpPr txBox="1">
                <a:spLocks noChangeArrowheads="1"/>
              </p:cNvSpPr>
              <p:nvPr/>
            </p:nvSpPr>
            <p:spPr bwMode="auto">
              <a:xfrm>
                <a:off x="4160885" y="2168860"/>
                <a:ext cx="144623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algn="ctr" eaLnBrk="1" hangingPunct="1">
                  <a:spcBef>
                    <a:spcPct val="0"/>
                  </a:spcBef>
                  <a:buFontTx/>
                  <a:buNone/>
                </a:pPr>
                <a:r>
                  <a:rPr kumimoji="0" lang="en-US" altLang="zh-TW" sz="1400">
                    <a:solidFill>
                      <a:srgbClr val="000000"/>
                    </a:solidFill>
                  </a:rPr>
                  <a:t>non-viral vector</a:t>
                </a:r>
              </a:p>
              <a:p>
                <a:pPr algn="ctr" eaLnBrk="1" hangingPunct="1">
                  <a:spcBef>
                    <a:spcPct val="0"/>
                  </a:spcBef>
                  <a:buFontTx/>
                  <a:buNone/>
                </a:pPr>
                <a:r>
                  <a:rPr kumimoji="0" lang="en-US" altLang="zh-TW" sz="1400">
                    <a:solidFill>
                      <a:srgbClr val="000000"/>
                    </a:solidFill>
                  </a:rPr>
                  <a:t>(ZFN, TALEN)</a:t>
                </a:r>
                <a:endParaRPr kumimoji="0" lang="zh-TW" altLang="en-US" sz="1400">
                  <a:solidFill>
                    <a:srgbClr val="000000"/>
                  </a:solidFill>
                </a:endParaRPr>
              </a:p>
            </p:txBody>
          </p:sp>
        </p:grpSp>
        <p:grpSp>
          <p:nvGrpSpPr>
            <p:cNvPr id="93220" name="群組 9692"/>
            <p:cNvGrpSpPr>
              <a:grpSpLocks/>
            </p:cNvGrpSpPr>
            <p:nvPr/>
          </p:nvGrpSpPr>
          <p:grpSpPr bwMode="auto">
            <a:xfrm>
              <a:off x="2322435" y="2002547"/>
              <a:ext cx="1101315" cy="684772"/>
              <a:chOff x="2688134" y="2078850"/>
              <a:chExt cx="1101328" cy="684657"/>
            </a:xfrm>
          </p:grpSpPr>
          <p:pic>
            <p:nvPicPr>
              <p:cNvPr id="93221" name="Picture 4"/>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2996825" y="2078850"/>
                <a:ext cx="482253" cy="46744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3222" name="文字方塊 1059"/>
              <p:cNvSpPr txBox="1">
                <a:spLocks noChangeArrowheads="1"/>
              </p:cNvSpPr>
              <p:nvPr/>
            </p:nvSpPr>
            <p:spPr bwMode="auto">
              <a:xfrm>
                <a:off x="2688134" y="2455730"/>
                <a:ext cx="110132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algn="ctr" eaLnBrk="1" hangingPunct="1">
                  <a:spcBef>
                    <a:spcPct val="0"/>
                  </a:spcBef>
                  <a:buFontTx/>
                  <a:buNone/>
                </a:pPr>
                <a:r>
                  <a:rPr kumimoji="0" lang="en-US" altLang="zh-TW" sz="1400" dirty="0">
                    <a:solidFill>
                      <a:srgbClr val="000000"/>
                    </a:solidFill>
                  </a:rPr>
                  <a:t>viral vector</a:t>
                </a:r>
                <a:endParaRPr kumimoji="0" lang="zh-TW" altLang="en-US" sz="1400" dirty="0">
                  <a:solidFill>
                    <a:srgbClr val="000000"/>
                  </a:solidFill>
                </a:endParaRPr>
              </a:p>
            </p:txBody>
          </p:sp>
        </p:grpSp>
        <p:grpSp>
          <p:nvGrpSpPr>
            <p:cNvPr id="1037" name="群組 1338"/>
            <p:cNvGrpSpPr>
              <a:grpSpLocks/>
            </p:cNvGrpSpPr>
            <p:nvPr/>
          </p:nvGrpSpPr>
          <p:grpSpPr bwMode="auto">
            <a:xfrm>
              <a:off x="6237185" y="1403775"/>
              <a:ext cx="226042" cy="628038"/>
              <a:chOff x="2446431" y="2224118"/>
              <a:chExt cx="230350" cy="340793"/>
            </a:xfrm>
          </p:grpSpPr>
          <p:sp>
            <p:nvSpPr>
              <p:cNvPr id="1040" name="Line 44"/>
              <p:cNvSpPr>
                <a:spLocks noChangeShapeType="1"/>
              </p:cNvSpPr>
              <p:nvPr/>
            </p:nvSpPr>
            <p:spPr bwMode="auto">
              <a:xfrm>
                <a:off x="2464302" y="2366204"/>
                <a:ext cx="151898"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endParaRPr lang="zh-TW" altLang="en-US"/>
              </a:p>
            </p:txBody>
          </p:sp>
          <p:grpSp>
            <p:nvGrpSpPr>
              <p:cNvPr id="1041" name="Group 46"/>
              <p:cNvGrpSpPr>
                <a:grpSpLocks/>
              </p:cNvGrpSpPr>
              <p:nvPr/>
            </p:nvGrpSpPr>
            <p:grpSpPr bwMode="auto">
              <a:xfrm>
                <a:off x="2446431" y="2224118"/>
                <a:ext cx="208201" cy="188543"/>
                <a:chOff x="2034" y="1418"/>
                <a:chExt cx="94" cy="213"/>
              </a:xfrm>
            </p:grpSpPr>
            <p:grpSp>
              <p:nvGrpSpPr>
                <p:cNvPr id="1172" name="Group 47"/>
                <p:cNvGrpSpPr>
                  <a:grpSpLocks/>
                </p:cNvGrpSpPr>
                <p:nvPr/>
              </p:nvGrpSpPr>
              <p:grpSpPr bwMode="auto">
                <a:xfrm>
                  <a:off x="2034" y="1418"/>
                  <a:ext cx="94" cy="213"/>
                  <a:chOff x="2034" y="1418"/>
                  <a:chExt cx="94" cy="213"/>
                </a:xfrm>
              </p:grpSpPr>
              <p:sp>
                <p:nvSpPr>
                  <p:cNvPr id="1296" name="AutoShape 48"/>
                  <p:cNvSpPr>
                    <a:spLocks noChangeArrowheads="1"/>
                  </p:cNvSpPr>
                  <p:nvPr/>
                </p:nvSpPr>
                <p:spPr bwMode="auto">
                  <a:xfrm>
                    <a:off x="2034" y="1418"/>
                    <a:ext cx="30" cy="212"/>
                  </a:xfrm>
                  <a:prstGeom prst="roundRect">
                    <a:avLst>
                      <a:gd name="adj" fmla="val 50000"/>
                    </a:avLst>
                  </a:prstGeom>
                  <a:solidFill>
                    <a:srgbClr val="FF2327"/>
                  </a:solidFill>
                  <a:ln>
                    <a:noFill/>
                  </a:ln>
                  <a:extLst>
                    <a:ext uri="{91240B29-F687-4F45-9708-019B960494DF}">
                      <a14:hiddenLine xmlns:a14="http://schemas.microsoft.com/office/drawing/2010/main" xmlns="" w="6350">
                        <a:solidFill>
                          <a:srgbClr val="000000"/>
                        </a:solidFill>
                        <a:round/>
                        <a:headEnd/>
                        <a:tailEnd/>
                      </a14:hiddenLine>
                    </a:ext>
                  </a:extLst>
                </p:spPr>
                <p:txBody>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000">
                      <a:solidFill>
                        <a:srgbClr val="000000"/>
                      </a:solidFill>
                      <a:latin typeface="Arial" charset="0"/>
                    </a:endParaRPr>
                  </a:p>
                </p:txBody>
              </p:sp>
              <p:sp>
                <p:nvSpPr>
                  <p:cNvPr id="1297" name="Line 49"/>
                  <p:cNvSpPr>
                    <a:spLocks noChangeShapeType="1"/>
                  </p:cNvSpPr>
                  <p:nvPr/>
                </p:nvSpPr>
                <p:spPr bwMode="auto">
                  <a:xfrm>
                    <a:off x="2034" y="141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98" name="Line 50"/>
                  <p:cNvSpPr>
                    <a:spLocks noChangeShapeType="1"/>
                  </p:cNvSpPr>
                  <p:nvPr/>
                </p:nvSpPr>
                <p:spPr bwMode="auto">
                  <a:xfrm>
                    <a:off x="2034" y="142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99" name="Line 51"/>
                  <p:cNvSpPr>
                    <a:spLocks noChangeShapeType="1"/>
                  </p:cNvSpPr>
                  <p:nvPr/>
                </p:nvSpPr>
                <p:spPr bwMode="auto">
                  <a:xfrm>
                    <a:off x="2034" y="142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00" name="Line 52"/>
                  <p:cNvSpPr>
                    <a:spLocks noChangeShapeType="1"/>
                  </p:cNvSpPr>
                  <p:nvPr/>
                </p:nvSpPr>
                <p:spPr bwMode="auto">
                  <a:xfrm>
                    <a:off x="2034" y="142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01" name="Line 53"/>
                  <p:cNvSpPr>
                    <a:spLocks noChangeShapeType="1"/>
                  </p:cNvSpPr>
                  <p:nvPr/>
                </p:nvSpPr>
                <p:spPr bwMode="auto">
                  <a:xfrm>
                    <a:off x="2034" y="142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02" name="Line 54"/>
                  <p:cNvSpPr>
                    <a:spLocks noChangeShapeType="1"/>
                  </p:cNvSpPr>
                  <p:nvPr/>
                </p:nvSpPr>
                <p:spPr bwMode="auto">
                  <a:xfrm>
                    <a:off x="2034" y="142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03" name="Line 55"/>
                  <p:cNvSpPr>
                    <a:spLocks noChangeShapeType="1"/>
                  </p:cNvSpPr>
                  <p:nvPr/>
                </p:nvSpPr>
                <p:spPr bwMode="auto">
                  <a:xfrm>
                    <a:off x="2034" y="143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04" name="Line 56"/>
                  <p:cNvSpPr>
                    <a:spLocks noChangeShapeType="1"/>
                  </p:cNvSpPr>
                  <p:nvPr/>
                </p:nvSpPr>
                <p:spPr bwMode="auto">
                  <a:xfrm>
                    <a:off x="2034" y="143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05" name="Line 57"/>
                  <p:cNvSpPr>
                    <a:spLocks noChangeShapeType="1"/>
                  </p:cNvSpPr>
                  <p:nvPr/>
                </p:nvSpPr>
                <p:spPr bwMode="auto">
                  <a:xfrm>
                    <a:off x="2034" y="143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06" name="Line 58"/>
                  <p:cNvSpPr>
                    <a:spLocks noChangeShapeType="1"/>
                  </p:cNvSpPr>
                  <p:nvPr/>
                </p:nvSpPr>
                <p:spPr bwMode="auto">
                  <a:xfrm>
                    <a:off x="2034" y="143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07" name="Line 59"/>
                  <p:cNvSpPr>
                    <a:spLocks noChangeShapeType="1"/>
                  </p:cNvSpPr>
                  <p:nvPr/>
                </p:nvSpPr>
                <p:spPr bwMode="auto">
                  <a:xfrm>
                    <a:off x="2034" y="143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08" name="Line 60"/>
                  <p:cNvSpPr>
                    <a:spLocks noChangeShapeType="1"/>
                  </p:cNvSpPr>
                  <p:nvPr/>
                </p:nvSpPr>
                <p:spPr bwMode="auto">
                  <a:xfrm>
                    <a:off x="2034" y="144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09" name="Line 61"/>
                  <p:cNvSpPr>
                    <a:spLocks noChangeShapeType="1"/>
                  </p:cNvSpPr>
                  <p:nvPr/>
                </p:nvSpPr>
                <p:spPr bwMode="auto">
                  <a:xfrm>
                    <a:off x="2034" y="144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10" name="Line 62"/>
                  <p:cNvSpPr>
                    <a:spLocks noChangeShapeType="1"/>
                  </p:cNvSpPr>
                  <p:nvPr/>
                </p:nvSpPr>
                <p:spPr bwMode="auto">
                  <a:xfrm>
                    <a:off x="2034" y="144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11" name="Line 63"/>
                  <p:cNvSpPr>
                    <a:spLocks noChangeShapeType="1"/>
                  </p:cNvSpPr>
                  <p:nvPr/>
                </p:nvSpPr>
                <p:spPr bwMode="auto">
                  <a:xfrm>
                    <a:off x="2034" y="144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12" name="Line 64"/>
                  <p:cNvSpPr>
                    <a:spLocks noChangeShapeType="1"/>
                  </p:cNvSpPr>
                  <p:nvPr/>
                </p:nvSpPr>
                <p:spPr bwMode="auto">
                  <a:xfrm>
                    <a:off x="2034" y="144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13" name="Line 65"/>
                  <p:cNvSpPr>
                    <a:spLocks noChangeShapeType="1"/>
                  </p:cNvSpPr>
                  <p:nvPr/>
                </p:nvSpPr>
                <p:spPr bwMode="auto">
                  <a:xfrm>
                    <a:off x="2034" y="145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14" name="Line 66"/>
                  <p:cNvSpPr>
                    <a:spLocks noChangeShapeType="1"/>
                  </p:cNvSpPr>
                  <p:nvPr/>
                </p:nvSpPr>
                <p:spPr bwMode="auto">
                  <a:xfrm>
                    <a:off x="2034" y="145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15" name="Line 67"/>
                  <p:cNvSpPr>
                    <a:spLocks noChangeShapeType="1"/>
                  </p:cNvSpPr>
                  <p:nvPr/>
                </p:nvSpPr>
                <p:spPr bwMode="auto">
                  <a:xfrm>
                    <a:off x="2034" y="145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16" name="Line 68"/>
                  <p:cNvSpPr>
                    <a:spLocks noChangeShapeType="1"/>
                  </p:cNvSpPr>
                  <p:nvPr/>
                </p:nvSpPr>
                <p:spPr bwMode="auto">
                  <a:xfrm>
                    <a:off x="2034" y="145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17" name="Line 69"/>
                  <p:cNvSpPr>
                    <a:spLocks noChangeShapeType="1"/>
                  </p:cNvSpPr>
                  <p:nvPr/>
                </p:nvSpPr>
                <p:spPr bwMode="auto">
                  <a:xfrm>
                    <a:off x="2034" y="145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18" name="Line 70"/>
                  <p:cNvSpPr>
                    <a:spLocks noChangeShapeType="1"/>
                  </p:cNvSpPr>
                  <p:nvPr/>
                </p:nvSpPr>
                <p:spPr bwMode="auto">
                  <a:xfrm>
                    <a:off x="2034" y="146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19" name="Line 71"/>
                  <p:cNvSpPr>
                    <a:spLocks noChangeShapeType="1"/>
                  </p:cNvSpPr>
                  <p:nvPr/>
                </p:nvSpPr>
                <p:spPr bwMode="auto">
                  <a:xfrm>
                    <a:off x="2034" y="146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20" name="Line 72"/>
                  <p:cNvSpPr>
                    <a:spLocks noChangeShapeType="1"/>
                  </p:cNvSpPr>
                  <p:nvPr/>
                </p:nvSpPr>
                <p:spPr bwMode="auto">
                  <a:xfrm>
                    <a:off x="2034" y="146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21" name="Line 73"/>
                  <p:cNvSpPr>
                    <a:spLocks noChangeShapeType="1"/>
                  </p:cNvSpPr>
                  <p:nvPr/>
                </p:nvSpPr>
                <p:spPr bwMode="auto">
                  <a:xfrm>
                    <a:off x="2034" y="146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22" name="Line 74"/>
                  <p:cNvSpPr>
                    <a:spLocks noChangeShapeType="1"/>
                  </p:cNvSpPr>
                  <p:nvPr/>
                </p:nvSpPr>
                <p:spPr bwMode="auto">
                  <a:xfrm>
                    <a:off x="2034" y="146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23" name="Line 75"/>
                  <p:cNvSpPr>
                    <a:spLocks noChangeShapeType="1"/>
                  </p:cNvSpPr>
                  <p:nvPr/>
                </p:nvSpPr>
                <p:spPr bwMode="auto">
                  <a:xfrm>
                    <a:off x="2034" y="147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24" name="Line 76"/>
                  <p:cNvSpPr>
                    <a:spLocks noChangeShapeType="1"/>
                  </p:cNvSpPr>
                  <p:nvPr/>
                </p:nvSpPr>
                <p:spPr bwMode="auto">
                  <a:xfrm>
                    <a:off x="2034" y="147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25" name="Line 77"/>
                  <p:cNvSpPr>
                    <a:spLocks noChangeShapeType="1"/>
                  </p:cNvSpPr>
                  <p:nvPr/>
                </p:nvSpPr>
                <p:spPr bwMode="auto">
                  <a:xfrm>
                    <a:off x="2034" y="147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26" name="Line 78"/>
                  <p:cNvSpPr>
                    <a:spLocks noChangeShapeType="1"/>
                  </p:cNvSpPr>
                  <p:nvPr/>
                </p:nvSpPr>
                <p:spPr bwMode="auto">
                  <a:xfrm>
                    <a:off x="2034" y="147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27" name="Line 79"/>
                  <p:cNvSpPr>
                    <a:spLocks noChangeShapeType="1"/>
                  </p:cNvSpPr>
                  <p:nvPr/>
                </p:nvSpPr>
                <p:spPr bwMode="auto">
                  <a:xfrm>
                    <a:off x="2034" y="147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28" name="Line 80"/>
                  <p:cNvSpPr>
                    <a:spLocks noChangeShapeType="1"/>
                  </p:cNvSpPr>
                  <p:nvPr/>
                </p:nvSpPr>
                <p:spPr bwMode="auto">
                  <a:xfrm>
                    <a:off x="2034" y="148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29" name="Line 81"/>
                  <p:cNvSpPr>
                    <a:spLocks noChangeShapeType="1"/>
                  </p:cNvSpPr>
                  <p:nvPr/>
                </p:nvSpPr>
                <p:spPr bwMode="auto">
                  <a:xfrm>
                    <a:off x="2034" y="148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30" name="Line 82"/>
                  <p:cNvSpPr>
                    <a:spLocks noChangeShapeType="1"/>
                  </p:cNvSpPr>
                  <p:nvPr/>
                </p:nvSpPr>
                <p:spPr bwMode="auto">
                  <a:xfrm>
                    <a:off x="2034" y="148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31" name="Line 83"/>
                  <p:cNvSpPr>
                    <a:spLocks noChangeShapeType="1"/>
                  </p:cNvSpPr>
                  <p:nvPr/>
                </p:nvSpPr>
                <p:spPr bwMode="auto">
                  <a:xfrm>
                    <a:off x="2034" y="148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32" name="Line 84"/>
                  <p:cNvSpPr>
                    <a:spLocks noChangeShapeType="1"/>
                  </p:cNvSpPr>
                  <p:nvPr/>
                </p:nvSpPr>
                <p:spPr bwMode="auto">
                  <a:xfrm>
                    <a:off x="2034" y="148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33" name="Line 85"/>
                  <p:cNvSpPr>
                    <a:spLocks noChangeShapeType="1"/>
                  </p:cNvSpPr>
                  <p:nvPr/>
                </p:nvSpPr>
                <p:spPr bwMode="auto">
                  <a:xfrm>
                    <a:off x="2034" y="149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34" name="Line 86"/>
                  <p:cNvSpPr>
                    <a:spLocks noChangeShapeType="1"/>
                  </p:cNvSpPr>
                  <p:nvPr/>
                </p:nvSpPr>
                <p:spPr bwMode="auto">
                  <a:xfrm>
                    <a:off x="2034" y="149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35" name="Line 87"/>
                  <p:cNvSpPr>
                    <a:spLocks noChangeShapeType="1"/>
                  </p:cNvSpPr>
                  <p:nvPr/>
                </p:nvSpPr>
                <p:spPr bwMode="auto">
                  <a:xfrm>
                    <a:off x="2034" y="149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36" name="Line 88"/>
                  <p:cNvSpPr>
                    <a:spLocks noChangeShapeType="1"/>
                  </p:cNvSpPr>
                  <p:nvPr/>
                </p:nvSpPr>
                <p:spPr bwMode="auto">
                  <a:xfrm>
                    <a:off x="2034" y="149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37" name="Line 89"/>
                  <p:cNvSpPr>
                    <a:spLocks noChangeShapeType="1"/>
                  </p:cNvSpPr>
                  <p:nvPr/>
                </p:nvSpPr>
                <p:spPr bwMode="auto">
                  <a:xfrm>
                    <a:off x="2034" y="149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38" name="Line 90"/>
                  <p:cNvSpPr>
                    <a:spLocks noChangeShapeType="1"/>
                  </p:cNvSpPr>
                  <p:nvPr/>
                </p:nvSpPr>
                <p:spPr bwMode="auto">
                  <a:xfrm>
                    <a:off x="2034" y="150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39" name="Line 91"/>
                  <p:cNvSpPr>
                    <a:spLocks noChangeShapeType="1"/>
                  </p:cNvSpPr>
                  <p:nvPr/>
                </p:nvSpPr>
                <p:spPr bwMode="auto">
                  <a:xfrm>
                    <a:off x="2034" y="150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40" name="Line 92"/>
                  <p:cNvSpPr>
                    <a:spLocks noChangeShapeType="1"/>
                  </p:cNvSpPr>
                  <p:nvPr/>
                </p:nvSpPr>
                <p:spPr bwMode="auto">
                  <a:xfrm>
                    <a:off x="2034" y="150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41" name="Line 93"/>
                  <p:cNvSpPr>
                    <a:spLocks noChangeShapeType="1"/>
                  </p:cNvSpPr>
                  <p:nvPr/>
                </p:nvSpPr>
                <p:spPr bwMode="auto">
                  <a:xfrm>
                    <a:off x="2034" y="150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42" name="Line 94"/>
                  <p:cNvSpPr>
                    <a:spLocks noChangeShapeType="1"/>
                  </p:cNvSpPr>
                  <p:nvPr/>
                </p:nvSpPr>
                <p:spPr bwMode="auto">
                  <a:xfrm>
                    <a:off x="2034" y="150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43" name="Line 95"/>
                  <p:cNvSpPr>
                    <a:spLocks noChangeShapeType="1"/>
                  </p:cNvSpPr>
                  <p:nvPr/>
                </p:nvSpPr>
                <p:spPr bwMode="auto">
                  <a:xfrm>
                    <a:off x="2034" y="151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44" name="Line 96"/>
                  <p:cNvSpPr>
                    <a:spLocks noChangeShapeType="1"/>
                  </p:cNvSpPr>
                  <p:nvPr/>
                </p:nvSpPr>
                <p:spPr bwMode="auto">
                  <a:xfrm>
                    <a:off x="2034" y="151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45" name="Line 97"/>
                  <p:cNvSpPr>
                    <a:spLocks noChangeShapeType="1"/>
                  </p:cNvSpPr>
                  <p:nvPr/>
                </p:nvSpPr>
                <p:spPr bwMode="auto">
                  <a:xfrm>
                    <a:off x="2034" y="151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46" name="Line 98"/>
                  <p:cNvSpPr>
                    <a:spLocks noChangeShapeType="1"/>
                  </p:cNvSpPr>
                  <p:nvPr/>
                </p:nvSpPr>
                <p:spPr bwMode="auto">
                  <a:xfrm>
                    <a:off x="2034" y="151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47" name="Line 99"/>
                  <p:cNvSpPr>
                    <a:spLocks noChangeShapeType="1"/>
                  </p:cNvSpPr>
                  <p:nvPr/>
                </p:nvSpPr>
                <p:spPr bwMode="auto">
                  <a:xfrm>
                    <a:off x="2034" y="151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48" name="Line 100"/>
                  <p:cNvSpPr>
                    <a:spLocks noChangeShapeType="1"/>
                  </p:cNvSpPr>
                  <p:nvPr/>
                </p:nvSpPr>
                <p:spPr bwMode="auto">
                  <a:xfrm>
                    <a:off x="2034" y="152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49" name="Line 101"/>
                  <p:cNvSpPr>
                    <a:spLocks noChangeShapeType="1"/>
                  </p:cNvSpPr>
                  <p:nvPr/>
                </p:nvSpPr>
                <p:spPr bwMode="auto">
                  <a:xfrm>
                    <a:off x="2034" y="152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50" name="Line 102"/>
                  <p:cNvSpPr>
                    <a:spLocks noChangeShapeType="1"/>
                  </p:cNvSpPr>
                  <p:nvPr/>
                </p:nvSpPr>
                <p:spPr bwMode="auto">
                  <a:xfrm>
                    <a:off x="2034" y="152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51" name="Line 103"/>
                  <p:cNvSpPr>
                    <a:spLocks noChangeShapeType="1"/>
                  </p:cNvSpPr>
                  <p:nvPr/>
                </p:nvSpPr>
                <p:spPr bwMode="auto">
                  <a:xfrm>
                    <a:off x="2034" y="152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52" name="Line 104"/>
                  <p:cNvSpPr>
                    <a:spLocks noChangeShapeType="1"/>
                  </p:cNvSpPr>
                  <p:nvPr/>
                </p:nvSpPr>
                <p:spPr bwMode="auto">
                  <a:xfrm>
                    <a:off x="2034" y="152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53" name="Line 105"/>
                  <p:cNvSpPr>
                    <a:spLocks noChangeShapeType="1"/>
                  </p:cNvSpPr>
                  <p:nvPr/>
                </p:nvSpPr>
                <p:spPr bwMode="auto">
                  <a:xfrm>
                    <a:off x="2034" y="153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54" name="Line 106"/>
                  <p:cNvSpPr>
                    <a:spLocks noChangeShapeType="1"/>
                  </p:cNvSpPr>
                  <p:nvPr/>
                </p:nvSpPr>
                <p:spPr bwMode="auto">
                  <a:xfrm>
                    <a:off x="2034" y="153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55" name="Line 107"/>
                  <p:cNvSpPr>
                    <a:spLocks noChangeShapeType="1"/>
                  </p:cNvSpPr>
                  <p:nvPr/>
                </p:nvSpPr>
                <p:spPr bwMode="auto">
                  <a:xfrm>
                    <a:off x="2034" y="153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56" name="Line 108"/>
                  <p:cNvSpPr>
                    <a:spLocks noChangeShapeType="1"/>
                  </p:cNvSpPr>
                  <p:nvPr/>
                </p:nvSpPr>
                <p:spPr bwMode="auto">
                  <a:xfrm>
                    <a:off x="2034" y="153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57" name="Line 109"/>
                  <p:cNvSpPr>
                    <a:spLocks noChangeShapeType="1"/>
                  </p:cNvSpPr>
                  <p:nvPr/>
                </p:nvSpPr>
                <p:spPr bwMode="auto">
                  <a:xfrm>
                    <a:off x="2034" y="153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58" name="Line 110"/>
                  <p:cNvSpPr>
                    <a:spLocks noChangeShapeType="1"/>
                  </p:cNvSpPr>
                  <p:nvPr/>
                </p:nvSpPr>
                <p:spPr bwMode="auto">
                  <a:xfrm>
                    <a:off x="2034" y="154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59" name="Line 111"/>
                  <p:cNvSpPr>
                    <a:spLocks noChangeShapeType="1"/>
                  </p:cNvSpPr>
                  <p:nvPr/>
                </p:nvSpPr>
                <p:spPr bwMode="auto">
                  <a:xfrm>
                    <a:off x="2034" y="154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60" name="Line 112"/>
                  <p:cNvSpPr>
                    <a:spLocks noChangeShapeType="1"/>
                  </p:cNvSpPr>
                  <p:nvPr/>
                </p:nvSpPr>
                <p:spPr bwMode="auto">
                  <a:xfrm>
                    <a:off x="2034" y="154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61" name="Line 113"/>
                  <p:cNvSpPr>
                    <a:spLocks noChangeShapeType="1"/>
                  </p:cNvSpPr>
                  <p:nvPr/>
                </p:nvSpPr>
                <p:spPr bwMode="auto">
                  <a:xfrm>
                    <a:off x="2034" y="154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62" name="Line 114"/>
                  <p:cNvSpPr>
                    <a:spLocks noChangeShapeType="1"/>
                  </p:cNvSpPr>
                  <p:nvPr/>
                </p:nvSpPr>
                <p:spPr bwMode="auto">
                  <a:xfrm>
                    <a:off x="2034" y="154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63" name="Line 115"/>
                  <p:cNvSpPr>
                    <a:spLocks noChangeShapeType="1"/>
                  </p:cNvSpPr>
                  <p:nvPr/>
                </p:nvSpPr>
                <p:spPr bwMode="auto">
                  <a:xfrm>
                    <a:off x="2034" y="155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64" name="Line 116"/>
                  <p:cNvSpPr>
                    <a:spLocks noChangeShapeType="1"/>
                  </p:cNvSpPr>
                  <p:nvPr/>
                </p:nvSpPr>
                <p:spPr bwMode="auto">
                  <a:xfrm>
                    <a:off x="2034" y="155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65" name="Line 117"/>
                  <p:cNvSpPr>
                    <a:spLocks noChangeShapeType="1"/>
                  </p:cNvSpPr>
                  <p:nvPr/>
                </p:nvSpPr>
                <p:spPr bwMode="auto">
                  <a:xfrm>
                    <a:off x="2034" y="155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66" name="Line 118"/>
                  <p:cNvSpPr>
                    <a:spLocks noChangeShapeType="1"/>
                  </p:cNvSpPr>
                  <p:nvPr/>
                </p:nvSpPr>
                <p:spPr bwMode="auto">
                  <a:xfrm>
                    <a:off x="2034" y="155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67" name="Line 119"/>
                  <p:cNvSpPr>
                    <a:spLocks noChangeShapeType="1"/>
                  </p:cNvSpPr>
                  <p:nvPr/>
                </p:nvSpPr>
                <p:spPr bwMode="auto">
                  <a:xfrm>
                    <a:off x="2034" y="155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68" name="Line 120"/>
                  <p:cNvSpPr>
                    <a:spLocks noChangeShapeType="1"/>
                  </p:cNvSpPr>
                  <p:nvPr/>
                </p:nvSpPr>
                <p:spPr bwMode="auto">
                  <a:xfrm>
                    <a:off x="2034" y="156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69" name="Line 121"/>
                  <p:cNvSpPr>
                    <a:spLocks noChangeShapeType="1"/>
                  </p:cNvSpPr>
                  <p:nvPr/>
                </p:nvSpPr>
                <p:spPr bwMode="auto">
                  <a:xfrm>
                    <a:off x="2034" y="156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70" name="Line 122"/>
                  <p:cNvSpPr>
                    <a:spLocks noChangeShapeType="1"/>
                  </p:cNvSpPr>
                  <p:nvPr/>
                </p:nvSpPr>
                <p:spPr bwMode="auto">
                  <a:xfrm>
                    <a:off x="2034" y="156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71" name="Line 123"/>
                  <p:cNvSpPr>
                    <a:spLocks noChangeShapeType="1"/>
                  </p:cNvSpPr>
                  <p:nvPr/>
                </p:nvSpPr>
                <p:spPr bwMode="auto">
                  <a:xfrm>
                    <a:off x="2034" y="156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72" name="Line 124"/>
                  <p:cNvSpPr>
                    <a:spLocks noChangeShapeType="1"/>
                  </p:cNvSpPr>
                  <p:nvPr/>
                </p:nvSpPr>
                <p:spPr bwMode="auto">
                  <a:xfrm>
                    <a:off x="2034" y="156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73" name="Line 125"/>
                  <p:cNvSpPr>
                    <a:spLocks noChangeShapeType="1"/>
                  </p:cNvSpPr>
                  <p:nvPr/>
                </p:nvSpPr>
                <p:spPr bwMode="auto">
                  <a:xfrm>
                    <a:off x="2034" y="157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74" name="Line 126"/>
                  <p:cNvSpPr>
                    <a:spLocks noChangeShapeType="1"/>
                  </p:cNvSpPr>
                  <p:nvPr/>
                </p:nvSpPr>
                <p:spPr bwMode="auto">
                  <a:xfrm>
                    <a:off x="2034" y="157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75" name="Line 127"/>
                  <p:cNvSpPr>
                    <a:spLocks noChangeShapeType="1"/>
                  </p:cNvSpPr>
                  <p:nvPr/>
                </p:nvSpPr>
                <p:spPr bwMode="auto">
                  <a:xfrm>
                    <a:off x="2034" y="157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76" name="Line 128"/>
                  <p:cNvSpPr>
                    <a:spLocks noChangeShapeType="1"/>
                  </p:cNvSpPr>
                  <p:nvPr/>
                </p:nvSpPr>
                <p:spPr bwMode="auto">
                  <a:xfrm>
                    <a:off x="2034" y="157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77" name="Line 129"/>
                  <p:cNvSpPr>
                    <a:spLocks noChangeShapeType="1"/>
                  </p:cNvSpPr>
                  <p:nvPr/>
                </p:nvSpPr>
                <p:spPr bwMode="auto">
                  <a:xfrm>
                    <a:off x="2034" y="157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78" name="Line 130"/>
                  <p:cNvSpPr>
                    <a:spLocks noChangeShapeType="1"/>
                  </p:cNvSpPr>
                  <p:nvPr/>
                </p:nvSpPr>
                <p:spPr bwMode="auto">
                  <a:xfrm>
                    <a:off x="2034" y="158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79" name="Line 131"/>
                  <p:cNvSpPr>
                    <a:spLocks noChangeShapeType="1"/>
                  </p:cNvSpPr>
                  <p:nvPr/>
                </p:nvSpPr>
                <p:spPr bwMode="auto">
                  <a:xfrm>
                    <a:off x="2034" y="158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80" name="Line 132"/>
                  <p:cNvSpPr>
                    <a:spLocks noChangeShapeType="1"/>
                  </p:cNvSpPr>
                  <p:nvPr/>
                </p:nvSpPr>
                <p:spPr bwMode="auto">
                  <a:xfrm>
                    <a:off x="2034" y="158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81" name="Line 133"/>
                  <p:cNvSpPr>
                    <a:spLocks noChangeShapeType="1"/>
                  </p:cNvSpPr>
                  <p:nvPr/>
                </p:nvSpPr>
                <p:spPr bwMode="auto">
                  <a:xfrm>
                    <a:off x="2034" y="158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82" name="Line 134"/>
                  <p:cNvSpPr>
                    <a:spLocks noChangeShapeType="1"/>
                  </p:cNvSpPr>
                  <p:nvPr/>
                </p:nvSpPr>
                <p:spPr bwMode="auto">
                  <a:xfrm>
                    <a:off x="2034" y="158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83" name="Line 135"/>
                  <p:cNvSpPr>
                    <a:spLocks noChangeShapeType="1"/>
                  </p:cNvSpPr>
                  <p:nvPr/>
                </p:nvSpPr>
                <p:spPr bwMode="auto">
                  <a:xfrm>
                    <a:off x="2034" y="159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84" name="Line 136"/>
                  <p:cNvSpPr>
                    <a:spLocks noChangeShapeType="1"/>
                  </p:cNvSpPr>
                  <p:nvPr/>
                </p:nvSpPr>
                <p:spPr bwMode="auto">
                  <a:xfrm>
                    <a:off x="2034" y="159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85" name="Line 137"/>
                  <p:cNvSpPr>
                    <a:spLocks noChangeShapeType="1"/>
                  </p:cNvSpPr>
                  <p:nvPr/>
                </p:nvSpPr>
                <p:spPr bwMode="auto">
                  <a:xfrm>
                    <a:off x="2034" y="159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86" name="Line 138"/>
                  <p:cNvSpPr>
                    <a:spLocks noChangeShapeType="1"/>
                  </p:cNvSpPr>
                  <p:nvPr/>
                </p:nvSpPr>
                <p:spPr bwMode="auto">
                  <a:xfrm>
                    <a:off x="2034" y="159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87" name="Line 139"/>
                  <p:cNvSpPr>
                    <a:spLocks noChangeShapeType="1"/>
                  </p:cNvSpPr>
                  <p:nvPr/>
                </p:nvSpPr>
                <p:spPr bwMode="auto">
                  <a:xfrm>
                    <a:off x="2034" y="159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88" name="Line 140"/>
                  <p:cNvSpPr>
                    <a:spLocks noChangeShapeType="1"/>
                  </p:cNvSpPr>
                  <p:nvPr/>
                </p:nvSpPr>
                <p:spPr bwMode="auto">
                  <a:xfrm>
                    <a:off x="2034" y="160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89" name="Line 141"/>
                  <p:cNvSpPr>
                    <a:spLocks noChangeShapeType="1"/>
                  </p:cNvSpPr>
                  <p:nvPr/>
                </p:nvSpPr>
                <p:spPr bwMode="auto">
                  <a:xfrm>
                    <a:off x="2034" y="160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90" name="Line 142"/>
                  <p:cNvSpPr>
                    <a:spLocks noChangeShapeType="1"/>
                  </p:cNvSpPr>
                  <p:nvPr/>
                </p:nvSpPr>
                <p:spPr bwMode="auto">
                  <a:xfrm>
                    <a:off x="2034" y="160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91" name="Line 143"/>
                  <p:cNvSpPr>
                    <a:spLocks noChangeShapeType="1"/>
                  </p:cNvSpPr>
                  <p:nvPr/>
                </p:nvSpPr>
                <p:spPr bwMode="auto">
                  <a:xfrm>
                    <a:off x="2034" y="160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92" name="Line 144"/>
                  <p:cNvSpPr>
                    <a:spLocks noChangeShapeType="1"/>
                  </p:cNvSpPr>
                  <p:nvPr/>
                </p:nvSpPr>
                <p:spPr bwMode="auto">
                  <a:xfrm>
                    <a:off x="2034" y="160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93" name="Line 145"/>
                  <p:cNvSpPr>
                    <a:spLocks noChangeShapeType="1"/>
                  </p:cNvSpPr>
                  <p:nvPr/>
                </p:nvSpPr>
                <p:spPr bwMode="auto">
                  <a:xfrm>
                    <a:off x="2034" y="161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94" name="Line 146"/>
                  <p:cNvSpPr>
                    <a:spLocks noChangeShapeType="1"/>
                  </p:cNvSpPr>
                  <p:nvPr/>
                </p:nvSpPr>
                <p:spPr bwMode="auto">
                  <a:xfrm>
                    <a:off x="2034" y="161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95" name="Line 147"/>
                  <p:cNvSpPr>
                    <a:spLocks noChangeShapeType="1"/>
                  </p:cNvSpPr>
                  <p:nvPr/>
                </p:nvSpPr>
                <p:spPr bwMode="auto">
                  <a:xfrm>
                    <a:off x="2034" y="161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96" name="Line 148"/>
                  <p:cNvSpPr>
                    <a:spLocks noChangeShapeType="1"/>
                  </p:cNvSpPr>
                  <p:nvPr/>
                </p:nvSpPr>
                <p:spPr bwMode="auto">
                  <a:xfrm>
                    <a:off x="2034" y="161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97" name="Line 149"/>
                  <p:cNvSpPr>
                    <a:spLocks noChangeShapeType="1"/>
                  </p:cNvSpPr>
                  <p:nvPr/>
                </p:nvSpPr>
                <p:spPr bwMode="auto">
                  <a:xfrm>
                    <a:off x="2034" y="161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98" name="Line 150"/>
                  <p:cNvSpPr>
                    <a:spLocks noChangeShapeType="1"/>
                  </p:cNvSpPr>
                  <p:nvPr/>
                </p:nvSpPr>
                <p:spPr bwMode="auto">
                  <a:xfrm>
                    <a:off x="2034" y="162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399" name="Line 151"/>
                  <p:cNvSpPr>
                    <a:spLocks noChangeShapeType="1"/>
                  </p:cNvSpPr>
                  <p:nvPr/>
                </p:nvSpPr>
                <p:spPr bwMode="auto">
                  <a:xfrm>
                    <a:off x="2034" y="1622"/>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00" name="Line 152"/>
                  <p:cNvSpPr>
                    <a:spLocks noChangeShapeType="1"/>
                  </p:cNvSpPr>
                  <p:nvPr/>
                </p:nvSpPr>
                <p:spPr bwMode="auto">
                  <a:xfrm>
                    <a:off x="2034" y="1624"/>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01" name="Line 153"/>
                  <p:cNvSpPr>
                    <a:spLocks noChangeShapeType="1"/>
                  </p:cNvSpPr>
                  <p:nvPr/>
                </p:nvSpPr>
                <p:spPr bwMode="auto">
                  <a:xfrm>
                    <a:off x="2034" y="1626"/>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02" name="Line 154"/>
                  <p:cNvSpPr>
                    <a:spLocks noChangeShapeType="1"/>
                  </p:cNvSpPr>
                  <p:nvPr/>
                </p:nvSpPr>
                <p:spPr bwMode="auto">
                  <a:xfrm>
                    <a:off x="2034" y="1628"/>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03" name="Line 155"/>
                  <p:cNvSpPr>
                    <a:spLocks noChangeShapeType="1"/>
                  </p:cNvSpPr>
                  <p:nvPr/>
                </p:nvSpPr>
                <p:spPr bwMode="auto">
                  <a:xfrm>
                    <a:off x="2034" y="1630"/>
                    <a:ext cx="3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04" name="AutoShape 156"/>
                  <p:cNvSpPr>
                    <a:spLocks noChangeArrowheads="1"/>
                  </p:cNvSpPr>
                  <p:nvPr/>
                </p:nvSpPr>
                <p:spPr bwMode="auto">
                  <a:xfrm>
                    <a:off x="2034" y="1418"/>
                    <a:ext cx="30" cy="212"/>
                  </a:xfrm>
                  <a:prstGeom prst="roundRect">
                    <a:avLst>
                      <a:gd name="adj" fmla="val 50000"/>
                    </a:avLst>
                  </a:prstGeom>
                  <a:solidFill>
                    <a:srgbClr val="FF2327"/>
                  </a:solidFill>
                  <a:ln>
                    <a:noFill/>
                  </a:ln>
                  <a:extLst>
                    <a:ext uri="{91240B29-F687-4F45-9708-019B960494DF}">
                      <a14:hiddenLine xmlns:a14="http://schemas.microsoft.com/office/drawing/2010/main" xmlns="" w="6350">
                        <a:solidFill>
                          <a:srgbClr val="000000"/>
                        </a:solidFill>
                        <a:round/>
                        <a:headEnd/>
                        <a:tailEnd/>
                      </a14:hiddenLine>
                    </a:ext>
                  </a:extLst>
                </p:spPr>
                <p:txBody>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000">
                      <a:solidFill>
                        <a:srgbClr val="000000"/>
                      </a:solidFill>
                      <a:latin typeface="Arial" charset="0"/>
                    </a:endParaRPr>
                  </a:p>
                </p:txBody>
              </p:sp>
              <p:sp>
                <p:nvSpPr>
                  <p:cNvPr id="1405" name="AutoShape 157"/>
                  <p:cNvSpPr>
                    <a:spLocks noChangeArrowheads="1"/>
                  </p:cNvSpPr>
                  <p:nvPr/>
                </p:nvSpPr>
                <p:spPr bwMode="auto">
                  <a:xfrm>
                    <a:off x="2100" y="1418"/>
                    <a:ext cx="28" cy="212"/>
                  </a:xfrm>
                  <a:prstGeom prst="roundRect">
                    <a:avLst>
                      <a:gd name="adj" fmla="val 50000"/>
                    </a:avLst>
                  </a:prstGeom>
                  <a:solidFill>
                    <a:srgbClr val="FF2327"/>
                  </a:solidFill>
                  <a:ln>
                    <a:noFill/>
                  </a:ln>
                  <a:extLst>
                    <a:ext uri="{91240B29-F687-4F45-9708-019B960494DF}">
                      <a14:hiddenLine xmlns:a14="http://schemas.microsoft.com/office/drawing/2010/main" xmlns="" w="6350">
                        <a:solidFill>
                          <a:srgbClr val="000000"/>
                        </a:solidFill>
                        <a:round/>
                        <a:headEnd/>
                        <a:tailEnd/>
                      </a14:hiddenLine>
                    </a:ext>
                  </a:extLst>
                </p:spPr>
                <p:txBody>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000">
                      <a:solidFill>
                        <a:srgbClr val="000000"/>
                      </a:solidFill>
                      <a:latin typeface="Arial" charset="0"/>
                    </a:endParaRPr>
                  </a:p>
                </p:txBody>
              </p:sp>
              <p:sp>
                <p:nvSpPr>
                  <p:cNvPr id="1406" name="Line 158"/>
                  <p:cNvSpPr>
                    <a:spLocks noChangeShapeType="1"/>
                  </p:cNvSpPr>
                  <p:nvPr/>
                </p:nvSpPr>
                <p:spPr bwMode="auto">
                  <a:xfrm>
                    <a:off x="2100" y="141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07" name="Line 159"/>
                  <p:cNvSpPr>
                    <a:spLocks noChangeShapeType="1"/>
                  </p:cNvSpPr>
                  <p:nvPr/>
                </p:nvSpPr>
                <p:spPr bwMode="auto">
                  <a:xfrm>
                    <a:off x="2100" y="142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08" name="Line 160"/>
                  <p:cNvSpPr>
                    <a:spLocks noChangeShapeType="1"/>
                  </p:cNvSpPr>
                  <p:nvPr/>
                </p:nvSpPr>
                <p:spPr bwMode="auto">
                  <a:xfrm>
                    <a:off x="2100" y="142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09" name="Line 161"/>
                  <p:cNvSpPr>
                    <a:spLocks noChangeShapeType="1"/>
                  </p:cNvSpPr>
                  <p:nvPr/>
                </p:nvSpPr>
                <p:spPr bwMode="auto">
                  <a:xfrm>
                    <a:off x="2100" y="142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10" name="Line 162"/>
                  <p:cNvSpPr>
                    <a:spLocks noChangeShapeType="1"/>
                  </p:cNvSpPr>
                  <p:nvPr/>
                </p:nvSpPr>
                <p:spPr bwMode="auto">
                  <a:xfrm>
                    <a:off x="2100" y="142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11" name="Line 163"/>
                  <p:cNvSpPr>
                    <a:spLocks noChangeShapeType="1"/>
                  </p:cNvSpPr>
                  <p:nvPr/>
                </p:nvSpPr>
                <p:spPr bwMode="auto">
                  <a:xfrm>
                    <a:off x="2100" y="142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12" name="Line 164"/>
                  <p:cNvSpPr>
                    <a:spLocks noChangeShapeType="1"/>
                  </p:cNvSpPr>
                  <p:nvPr/>
                </p:nvSpPr>
                <p:spPr bwMode="auto">
                  <a:xfrm>
                    <a:off x="2100" y="143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13" name="Line 165"/>
                  <p:cNvSpPr>
                    <a:spLocks noChangeShapeType="1"/>
                  </p:cNvSpPr>
                  <p:nvPr/>
                </p:nvSpPr>
                <p:spPr bwMode="auto">
                  <a:xfrm>
                    <a:off x="2100" y="143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14" name="Line 166"/>
                  <p:cNvSpPr>
                    <a:spLocks noChangeShapeType="1"/>
                  </p:cNvSpPr>
                  <p:nvPr/>
                </p:nvSpPr>
                <p:spPr bwMode="auto">
                  <a:xfrm>
                    <a:off x="2100" y="143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15" name="Line 167"/>
                  <p:cNvSpPr>
                    <a:spLocks noChangeShapeType="1"/>
                  </p:cNvSpPr>
                  <p:nvPr/>
                </p:nvSpPr>
                <p:spPr bwMode="auto">
                  <a:xfrm>
                    <a:off x="2100" y="143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16" name="Line 168"/>
                  <p:cNvSpPr>
                    <a:spLocks noChangeShapeType="1"/>
                  </p:cNvSpPr>
                  <p:nvPr/>
                </p:nvSpPr>
                <p:spPr bwMode="auto">
                  <a:xfrm>
                    <a:off x="2100" y="143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17" name="Line 169"/>
                  <p:cNvSpPr>
                    <a:spLocks noChangeShapeType="1"/>
                  </p:cNvSpPr>
                  <p:nvPr/>
                </p:nvSpPr>
                <p:spPr bwMode="auto">
                  <a:xfrm>
                    <a:off x="2100" y="144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18" name="Line 170"/>
                  <p:cNvSpPr>
                    <a:spLocks noChangeShapeType="1"/>
                  </p:cNvSpPr>
                  <p:nvPr/>
                </p:nvSpPr>
                <p:spPr bwMode="auto">
                  <a:xfrm>
                    <a:off x="2100" y="144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19" name="Line 171"/>
                  <p:cNvSpPr>
                    <a:spLocks noChangeShapeType="1"/>
                  </p:cNvSpPr>
                  <p:nvPr/>
                </p:nvSpPr>
                <p:spPr bwMode="auto">
                  <a:xfrm>
                    <a:off x="2100" y="144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20" name="Line 172"/>
                  <p:cNvSpPr>
                    <a:spLocks noChangeShapeType="1"/>
                  </p:cNvSpPr>
                  <p:nvPr/>
                </p:nvSpPr>
                <p:spPr bwMode="auto">
                  <a:xfrm>
                    <a:off x="2100" y="144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21" name="Line 173"/>
                  <p:cNvSpPr>
                    <a:spLocks noChangeShapeType="1"/>
                  </p:cNvSpPr>
                  <p:nvPr/>
                </p:nvSpPr>
                <p:spPr bwMode="auto">
                  <a:xfrm>
                    <a:off x="2100" y="144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22" name="Line 174"/>
                  <p:cNvSpPr>
                    <a:spLocks noChangeShapeType="1"/>
                  </p:cNvSpPr>
                  <p:nvPr/>
                </p:nvSpPr>
                <p:spPr bwMode="auto">
                  <a:xfrm>
                    <a:off x="2100" y="145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23" name="Line 175"/>
                  <p:cNvSpPr>
                    <a:spLocks noChangeShapeType="1"/>
                  </p:cNvSpPr>
                  <p:nvPr/>
                </p:nvSpPr>
                <p:spPr bwMode="auto">
                  <a:xfrm>
                    <a:off x="2100" y="145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24" name="Line 176"/>
                  <p:cNvSpPr>
                    <a:spLocks noChangeShapeType="1"/>
                  </p:cNvSpPr>
                  <p:nvPr/>
                </p:nvSpPr>
                <p:spPr bwMode="auto">
                  <a:xfrm>
                    <a:off x="2100" y="145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25" name="Line 177"/>
                  <p:cNvSpPr>
                    <a:spLocks noChangeShapeType="1"/>
                  </p:cNvSpPr>
                  <p:nvPr/>
                </p:nvSpPr>
                <p:spPr bwMode="auto">
                  <a:xfrm>
                    <a:off x="2100" y="145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26" name="Line 178"/>
                  <p:cNvSpPr>
                    <a:spLocks noChangeShapeType="1"/>
                  </p:cNvSpPr>
                  <p:nvPr/>
                </p:nvSpPr>
                <p:spPr bwMode="auto">
                  <a:xfrm>
                    <a:off x="2100" y="145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27" name="Line 179"/>
                  <p:cNvSpPr>
                    <a:spLocks noChangeShapeType="1"/>
                  </p:cNvSpPr>
                  <p:nvPr/>
                </p:nvSpPr>
                <p:spPr bwMode="auto">
                  <a:xfrm>
                    <a:off x="2100" y="146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28" name="Line 180"/>
                  <p:cNvSpPr>
                    <a:spLocks noChangeShapeType="1"/>
                  </p:cNvSpPr>
                  <p:nvPr/>
                </p:nvSpPr>
                <p:spPr bwMode="auto">
                  <a:xfrm>
                    <a:off x="2100" y="146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29" name="Line 181"/>
                  <p:cNvSpPr>
                    <a:spLocks noChangeShapeType="1"/>
                  </p:cNvSpPr>
                  <p:nvPr/>
                </p:nvSpPr>
                <p:spPr bwMode="auto">
                  <a:xfrm>
                    <a:off x="2100" y="146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30" name="Line 182"/>
                  <p:cNvSpPr>
                    <a:spLocks noChangeShapeType="1"/>
                  </p:cNvSpPr>
                  <p:nvPr/>
                </p:nvSpPr>
                <p:spPr bwMode="auto">
                  <a:xfrm>
                    <a:off x="2100" y="146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31" name="Line 183"/>
                  <p:cNvSpPr>
                    <a:spLocks noChangeShapeType="1"/>
                  </p:cNvSpPr>
                  <p:nvPr/>
                </p:nvSpPr>
                <p:spPr bwMode="auto">
                  <a:xfrm>
                    <a:off x="2100" y="146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32" name="Line 184"/>
                  <p:cNvSpPr>
                    <a:spLocks noChangeShapeType="1"/>
                  </p:cNvSpPr>
                  <p:nvPr/>
                </p:nvSpPr>
                <p:spPr bwMode="auto">
                  <a:xfrm>
                    <a:off x="2100" y="147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33" name="Line 185"/>
                  <p:cNvSpPr>
                    <a:spLocks noChangeShapeType="1"/>
                  </p:cNvSpPr>
                  <p:nvPr/>
                </p:nvSpPr>
                <p:spPr bwMode="auto">
                  <a:xfrm>
                    <a:off x="2100" y="147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34" name="Line 186"/>
                  <p:cNvSpPr>
                    <a:spLocks noChangeShapeType="1"/>
                  </p:cNvSpPr>
                  <p:nvPr/>
                </p:nvSpPr>
                <p:spPr bwMode="auto">
                  <a:xfrm>
                    <a:off x="2100" y="147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35" name="Line 187"/>
                  <p:cNvSpPr>
                    <a:spLocks noChangeShapeType="1"/>
                  </p:cNvSpPr>
                  <p:nvPr/>
                </p:nvSpPr>
                <p:spPr bwMode="auto">
                  <a:xfrm>
                    <a:off x="2100" y="147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36" name="Line 188"/>
                  <p:cNvSpPr>
                    <a:spLocks noChangeShapeType="1"/>
                  </p:cNvSpPr>
                  <p:nvPr/>
                </p:nvSpPr>
                <p:spPr bwMode="auto">
                  <a:xfrm>
                    <a:off x="2100" y="147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37" name="Line 189"/>
                  <p:cNvSpPr>
                    <a:spLocks noChangeShapeType="1"/>
                  </p:cNvSpPr>
                  <p:nvPr/>
                </p:nvSpPr>
                <p:spPr bwMode="auto">
                  <a:xfrm>
                    <a:off x="2100" y="148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38" name="Line 190"/>
                  <p:cNvSpPr>
                    <a:spLocks noChangeShapeType="1"/>
                  </p:cNvSpPr>
                  <p:nvPr/>
                </p:nvSpPr>
                <p:spPr bwMode="auto">
                  <a:xfrm>
                    <a:off x="2100" y="148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39" name="Line 191"/>
                  <p:cNvSpPr>
                    <a:spLocks noChangeShapeType="1"/>
                  </p:cNvSpPr>
                  <p:nvPr/>
                </p:nvSpPr>
                <p:spPr bwMode="auto">
                  <a:xfrm>
                    <a:off x="2100" y="148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40" name="Line 192"/>
                  <p:cNvSpPr>
                    <a:spLocks noChangeShapeType="1"/>
                  </p:cNvSpPr>
                  <p:nvPr/>
                </p:nvSpPr>
                <p:spPr bwMode="auto">
                  <a:xfrm>
                    <a:off x="2100" y="148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41" name="Line 193"/>
                  <p:cNvSpPr>
                    <a:spLocks noChangeShapeType="1"/>
                  </p:cNvSpPr>
                  <p:nvPr/>
                </p:nvSpPr>
                <p:spPr bwMode="auto">
                  <a:xfrm>
                    <a:off x="2100" y="148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42" name="Line 194"/>
                  <p:cNvSpPr>
                    <a:spLocks noChangeShapeType="1"/>
                  </p:cNvSpPr>
                  <p:nvPr/>
                </p:nvSpPr>
                <p:spPr bwMode="auto">
                  <a:xfrm>
                    <a:off x="2100" y="149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43" name="Line 195"/>
                  <p:cNvSpPr>
                    <a:spLocks noChangeShapeType="1"/>
                  </p:cNvSpPr>
                  <p:nvPr/>
                </p:nvSpPr>
                <p:spPr bwMode="auto">
                  <a:xfrm>
                    <a:off x="2100" y="149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44" name="Line 196"/>
                  <p:cNvSpPr>
                    <a:spLocks noChangeShapeType="1"/>
                  </p:cNvSpPr>
                  <p:nvPr/>
                </p:nvSpPr>
                <p:spPr bwMode="auto">
                  <a:xfrm>
                    <a:off x="2100" y="149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45" name="Line 197"/>
                  <p:cNvSpPr>
                    <a:spLocks noChangeShapeType="1"/>
                  </p:cNvSpPr>
                  <p:nvPr/>
                </p:nvSpPr>
                <p:spPr bwMode="auto">
                  <a:xfrm>
                    <a:off x="2100" y="149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46" name="Line 198"/>
                  <p:cNvSpPr>
                    <a:spLocks noChangeShapeType="1"/>
                  </p:cNvSpPr>
                  <p:nvPr/>
                </p:nvSpPr>
                <p:spPr bwMode="auto">
                  <a:xfrm>
                    <a:off x="2100" y="149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47" name="Line 199"/>
                  <p:cNvSpPr>
                    <a:spLocks noChangeShapeType="1"/>
                  </p:cNvSpPr>
                  <p:nvPr/>
                </p:nvSpPr>
                <p:spPr bwMode="auto">
                  <a:xfrm>
                    <a:off x="2100" y="150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48" name="Line 200"/>
                  <p:cNvSpPr>
                    <a:spLocks noChangeShapeType="1"/>
                  </p:cNvSpPr>
                  <p:nvPr/>
                </p:nvSpPr>
                <p:spPr bwMode="auto">
                  <a:xfrm>
                    <a:off x="2100" y="150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49" name="Line 201"/>
                  <p:cNvSpPr>
                    <a:spLocks noChangeShapeType="1"/>
                  </p:cNvSpPr>
                  <p:nvPr/>
                </p:nvSpPr>
                <p:spPr bwMode="auto">
                  <a:xfrm>
                    <a:off x="2100" y="150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50" name="Line 202"/>
                  <p:cNvSpPr>
                    <a:spLocks noChangeShapeType="1"/>
                  </p:cNvSpPr>
                  <p:nvPr/>
                </p:nvSpPr>
                <p:spPr bwMode="auto">
                  <a:xfrm>
                    <a:off x="2100" y="150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51" name="Line 203"/>
                  <p:cNvSpPr>
                    <a:spLocks noChangeShapeType="1"/>
                  </p:cNvSpPr>
                  <p:nvPr/>
                </p:nvSpPr>
                <p:spPr bwMode="auto">
                  <a:xfrm>
                    <a:off x="2100" y="150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52" name="Line 204"/>
                  <p:cNvSpPr>
                    <a:spLocks noChangeShapeType="1"/>
                  </p:cNvSpPr>
                  <p:nvPr/>
                </p:nvSpPr>
                <p:spPr bwMode="auto">
                  <a:xfrm>
                    <a:off x="2100" y="151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53" name="Line 205"/>
                  <p:cNvSpPr>
                    <a:spLocks noChangeShapeType="1"/>
                  </p:cNvSpPr>
                  <p:nvPr/>
                </p:nvSpPr>
                <p:spPr bwMode="auto">
                  <a:xfrm>
                    <a:off x="2100" y="151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54" name="Line 206"/>
                  <p:cNvSpPr>
                    <a:spLocks noChangeShapeType="1"/>
                  </p:cNvSpPr>
                  <p:nvPr/>
                </p:nvSpPr>
                <p:spPr bwMode="auto">
                  <a:xfrm>
                    <a:off x="2100" y="151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55" name="Line 207"/>
                  <p:cNvSpPr>
                    <a:spLocks noChangeShapeType="1"/>
                  </p:cNvSpPr>
                  <p:nvPr/>
                </p:nvSpPr>
                <p:spPr bwMode="auto">
                  <a:xfrm>
                    <a:off x="2100" y="151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56" name="Line 208"/>
                  <p:cNvSpPr>
                    <a:spLocks noChangeShapeType="1"/>
                  </p:cNvSpPr>
                  <p:nvPr/>
                </p:nvSpPr>
                <p:spPr bwMode="auto">
                  <a:xfrm>
                    <a:off x="2100" y="151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57" name="Line 209"/>
                  <p:cNvSpPr>
                    <a:spLocks noChangeShapeType="1"/>
                  </p:cNvSpPr>
                  <p:nvPr/>
                </p:nvSpPr>
                <p:spPr bwMode="auto">
                  <a:xfrm>
                    <a:off x="2100" y="152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58" name="Line 210"/>
                  <p:cNvSpPr>
                    <a:spLocks noChangeShapeType="1"/>
                  </p:cNvSpPr>
                  <p:nvPr/>
                </p:nvSpPr>
                <p:spPr bwMode="auto">
                  <a:xfrm>
                    <a:off x="2100" y="152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59" name="Line 211"/>
                  <p:cNvSpPr>
                    <a:spLocks noChangeShapeType="1"/>
                  </p:cNvSpPr>
                  <p:nvPr/>
                </p:nvSpPr>
                <p:spPr bwMode="auto">
                  <a:xfrm>
                    <a:off x="2100" y="152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60" name="Line 212"/>
                  <p:cNvSpPr>
                    <a:spLocks noChangeShapeType="1"/>
                  </p:cNvSpPr>
                  <p:nvPr/>
                </p:nvSpPr>
                <p:spPr bwMode="auto">
                  <a:xfrm>
                    <a:off x="2100" y="152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61" name="Line 213"/>
                  <p:cNvSpPr>
                    <a:spLocks noChangeShapeType="1"/>
                  </p:cNvSpPr>
                  <p:nvPr/>
                </p:nvSpPr>
                <p:spPr bwMode="auto">
                  <a:xfrm>
                    <a:off x="2100" y="152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62" name="Line 214"/>
                  <p:cNvSpPr>
                    <a:spLocks noChangeShapeType="1"/>
                  </p:cNvSpPr>
                  <p:nvPr/>
                </p:nvSpPr>
                <p:spPr bwMode="auto">
                  <a:xfrm>
                    <a:off x="2100" y="153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63" name="Line 215"/>
                  <p:cNvSpPr>
                    <a:spLocks noChangeShapeType="1"/>
                  </p:cNvSpPr>
                  <p:nvPr/>
                </p:nvSpPr>
                <p:spPr bwMode="auto">
                  <a:xfrm>
                    <a:off x="2100" y="153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64" name="Line 216"/>
                  <p:cNvSpPr>
                    <a:spLocks noChangeShapeType="1"/>
                  </p:cNvSpPr>
                  <p:nvPr/>
                </p:nvSpPr>
                <p:spPr bwMode="auto">
                  <a:xfrm>
                    <a:off x="2100" y="153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65" name="Line 217"/>
                  <p:cNvSpPr>
                    <a:spLocks noChangeShapeType="1"/>
                  </p:cNvSpPr>
                  <p:nvPr/>
                </p:nvSpPr>
                <p:spPr bwMode="auto">
                  <a:xfrm>
                    <a:off x="2100" y="153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66" name="Line 218"/>
                  <p:cNvSpPr>
                    <a:spLocks noChangeShapeType="1"/>
                  </p:cNvSpPr>
                  <p:nvPr/>
                </p:nvSpPr>
                <p:spPr bwMode="auto">
                  <a:xfrm>
                    <a:off x="2100" y="153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67" name="Line 219"/>
                  <p:cNvSpPr>
                    <a:spLocks noChangeShapeType="1"/>
                  </p:cNvSpPr>
                  <p:nvPr/>
                </p:nvSpPr>
                <p:spPr bwMode="auto">
                  <a:xfrm>
                    <a:off x="2100" y="154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68" name="Line 220"/>
                  <p:cNvSpPr>
                    <a:spLocks noChangeShapeType="1"/>
                  </p:cNvSpPr>
                  <p:nvPr/>
                </p:nvSpPr>
                <p:spPr bwMode="auto">
                  <a:xfrm>
                    <a:off x="2100" y="154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69" name="Line 221"/>
                  <p:cNvSpPr>
                    <a:spLocks noChangeShapeType="1"/>
                  </p:cNvSpPr>
                  <p:nvPr/>
                </p:nvSpPr>
                <p:spPr bwMode="auto">
                  <a:xfrm>
                    <a:off x="2100" y="154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70" name="Line 222"/>
                  <p:cNvSpPr>
                    <a:spLocks noChangeShapeType="1"/>
                  </p:cNvSpPr>
                  <p:nvPr/>
                </p:nvSpPr>
                <p:spPr bwMode="auto">
                  <a:xfrm>
                    <a:off x="2100" y="154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71" name="Line 223"/>
                  <p:cNvSpPr>
                    <a:spLocks noChangeShapeType="1"/>
                  </p:cNvSpPr>
                  <p:nvPr/>
                </p:nvSpPr>
                <p:spPr bwMode="auto">
                  <a:xfrm>
                    <a:off x="2100" y="154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72" name="Line 224"/>
                  <p:cNvSpPr>
                    <a:spLocks noChangeShapeType="1"/>
                  </p:cNvSpPr>
                  <p:nvPr/>
                </p:nvSpPr>
                <p:spPr bwMode="auto">
                  <a:xfrm>
                    <a:off x="2100" y="155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73" name="Line 225"/>
                  <p:cNvSpPr>
                    <a:spLocks noChangeShapeType="1"/>
                  </p:cNvSpPr>
                  <p:nvPr/>
                </p:nvSpPr>
                <p:spPr bwMode="auto">
                  <a:xfrm>
                    <a:off x="2100" y="155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74" name="Line 226"/>
                  <p:cNvSpPr>
                    <a:spLocks noChangeShapeType="1"/>
                  </p:cNvSpPr>
                  <p:nvPr/>
                </p:nvSpPr>
                <p:spPr bwMode="auto">
                  <a:xfrm>
                    <a:off x="2100" y="155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75" name="Line 227"/>
                  <p:cNvSpPr>
                    <a:spLocks noChangeShapeType="1"/>
                  </p:cNvSpPr>
                  <p:nvPr/>
                </p:nvSpPr>
                <p:spPr bwMode="auto">
                  <a:xfrm>
                    <a:off x="2100" y="155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76" name="Line 228"/>
                  <p:cNvSpPr>
                    <a:spLocks noChangeShapeType="1"/>
                  </p:cNvSpPr>
                  <p:nvPr/>
                </p:nvSpPr>
                <p:spPr bwMode="auto">
                  <a:xfrm>
                    <a:off x="2100" y="155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77" name="Line 229"/>
                  <p:cNvSpPr>
                    <a:spLocks noChangeShapeType="1"/>
                  </p:cNvSpPr>
                  <p:nvPr/>
                </p:nvSpPr>
                <p:spPr bwMode="auto">
                  <a:xfrm>
                    <a:off x="2100" y="156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78" name="Line 230"/>
                  <p:cNvSpPr>
                    <a:spLocks noChangeShapeType="1"/>
                  </p:cNvSpPr>
                  <p:nvPr/>
                </p:nvSpPr>
                <p:spPr bwMode="auto">
                  <a:xfrm>
                    <a:off x="2100" y="156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79" name="Line 231"/>
                  <p:cNvSpPr>
                    <a:spLocks noChangeShapeType="1"/>
                  </p:cNvSpPr>
                  <p:nvPr/>
                </p:nvSpPr>
                <p:spPr bwMode="auto">
                  <a:xfrm>
                    <a:off x="2100" y="156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80" name="Line 232"/>
                  <p:cNvSpPr>
                    <a:spLocks noChangeShapeType="1"/>
                  </p:cNvSpPr>
                  <p:nvPr/>
                </p:nvSpPr>
                <p:spPr bwMode="auto">
                  <a:xfrm>
                    <a:off x="2100" y="156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81" name="Line 233"/>
                  <p:cNvSpPr>
                    <a:spLocks noChangeShapeType="1"/>
                  </p:cNvSpPr>
                  <p:nvPr/>
                </p:nvSpPr>
                <p:spPr bwMode="auto">
                  <a:xfrm>
                    <a:off x="2100" y="156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82" name="Line 234"/>
                  <p:cNvSpPr>
                    <a:spLocks noChangeShapeType="1"/>
                  </p:cNvSpPr>
                  <p:nvPr/>
                </p:nvSpPr>
                <p:spPr bwMode="auto">
                  <a:xfrm>
                    <a:off x="2100" y="157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83" name="Line 235"/>
                  <p:cNvSpPr>
                    <a:spLocks noChangeShapeType="1"/>
                  </p:cNvSpPr>
                  <p:nvPr/>
                </p:nvSpPr>
                <p:spPr bwMode="auto">
                  <a:xfrm>
                    <a:off x="2100" y="157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84" name="Line 236"/>
                  <p:cNvSpPr>
                    <a:spLocks noChangeShapeType="1"/>
                  </p:cNvSpPr>
                  <p:nvPr/>
                </p:nvSpPr>
                <p:spPr bwMode="auto">
                  <a:xfrm>
                    <a:off x="2100" y="157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85" name="Line 237"/>
                  <p:cNvSpPr>
                    <a:spLocks noChangeShapeType="1"/>
                  </p:cNvSpPr>
                  <p:nvPr/>
                </p:nvSpPr>
                <p:spPr bwMode="auto">
                  <a:xfrm>
                    <a:off x="2100" y="157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86" name="Line 238"/>
                  <p:cNvSpPr>
                    <a:spLocks noChangeShapeType="1"/>
                  </p:cNvSpPr>
                  <p:nvPr/>
                </p:nvSpPr>
                <p:spPr bwMode="auto">
                  <a:xfrm>
                    <a:off x="2100" y="157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87" name="Line 239"/>
                  <p:cNvSpPr>
                    <a:spLocks noChangeShapeType="1"/>
                  </p:cNvSpPr>
                  <p:nvPr/>
                </p:nvSpPr>
                <p:spPr bwMode="auto">
                  <a:xfrm>
                    <a:off x="2100" y="158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88" name="Line 240"/>
                  <p:cNvSpPr>
                    <a:spLocks noChangeShapeType="1"/>
                  </p:cNvSpPr>
                  <p:nvPr/>
                </p:nvSpPr>
                <p:spPr bwMode="auto">
                  <a:xfrm>
                    <a:off x="2100" y="158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89" name="Line 241"/>
                  <p:cNvSpPr>
                    <a:spLocks noChangeShapeType="1"/>
                  </p:cNvSpPr>
                  <p:nvPr/>
                </p:nvSpPr>
                <p:spPr bwMode="auto">
                  <a:xfrm>
                    <a:off x="2100" y="158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90" name="Line 242"/>
                  <p:cNvSpPr>
                    <a:spLocks noChangeShapeType="1"/>
                  </p:cNvSpPr>
                  <p:nvPr/>
                </p:nvSpPr>
                <p:spPr bwMode="auto">
                  <a:xfrm>
                    <a:off x="2100" y="158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91" name="Line 243"/>
                  <p:cNvSpPr>
                    <a:spLocks noChangeShapeType="1"/>
                  </p:cNvSpPr>
                  <p:nvPr/>
                </p:nvSpPr>
                <p:spPr bwMode="auto">
                  <a:xfrm>
                    <a:off x="2100" y="158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92" name="Line 244"/>
                  <p:cNvSpPr>
                    <a:spLocks noChangeShapeType="1"/>
                  </p:cNvSpPr>
                  <p:nvPr/>
                </p:nvSpPr>
                <p:spPr bwMode="auto">
                  <a:xfrm>
                    <a:off x="2100" y="159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93" name="Line 245"/>
                  <p:cNvSpPr>
                    <a:spLocks noChangeShapeType="1"/>
                  </p:cNvSpPr>
                  <p:nvPr/>
                </p:nvSpPr>
                <p:spPr bwMode="auto">
                  <a:xfrm>
                    <a:off x="2100" y="159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94" name="Line 246"/>
                  <p:cNvSpPr>
                    <a:spLocks noChangeShapeType="1"/>
                  </p:cNvSpPr>
                  <p:nvPr/>
                </p:nvSpPr>
                <p:spPr bwMode="auto">
                  <a:xfrm>
                    <a:off x="2100" y="159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495" name="Line 247"/>
                  <p:cNvSpPr>
                    <a:spLocks noChangeShapeType="1"/>
                  </p:cNvSpPr>
                  <p:nvPr/>
                </p:nvSpPr>
                <p:spPr bwMode="auto">
                  <a:xfrm>
                    <a:off x="2100" y="159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grpSp>
            <p:sp>
              <p:nvSpPr>
                <p:cNvPr id="1173" name="Line 248"/>
                <p:cNvSpPr>
                  <a:spLocks noChangeShapeType="1"/>
                </p:cNvSpPr>
                <p:nvPr/>
              </p:nvSpPr>
              <p:spPr bwMode="auto">
                <a:xfrm>
                  <a:off x="2100" y="159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74" name="Line 249"/>
                <p:cNvSpPr>
                  <a:spLocks noChangeShapeType="1"/>
                </p:cNvSpPr>
                <p:nvPr/>
              </p:nvSpPr>
              <p:spPr bwMode="auto">
                <a:xfrm>
                  <a:off x="2100" y="160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75" name="Line 250"/>
                <p:cNvSpPr>
                  <a:spLocks noChangeShapeType="1"/>
                </p:cNvSpPr>
                <p:nvPr/>
              </p:nvSpPr>
              <p:spPr bwMode="auto">
                <a:xfrm>
                  <a:off x="2100" y="160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76" name="Line 251"/>
                <p:cNvSpPr>
                  <a:spLocks noChangeShapeType="1"/>
                </p:cNvSpPr>
                <p:nvPr/>
              </p:nvSpPr>
              <p:spPr bwMode="auto">
                <a:xfrm>
                  <a:off x="2100" y="160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77" name="Line 252"/>
                <p:cNvSpPr>
                  <a:spLocks noChangeShapeType="1"/>
                </p:cNvSpPr>
                <p:nvPr/>
              </p:nvSpPr>
              <p:spPr bwMode="auto">
                <a:xfrm>
                  <a:off x="2100" y="160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78" name="Line 253"/>
                <p:cNvSpPr>
                  <a:spLocks noChangeShapeType="1"/>
                </p:cNvSpPr>
                <p:nvPr/>
              </p:nvSpPr>
              <p:spPr bwMode="auto">
                <a:xfrm>
                  <a:off x="2100" y="160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79" name="Line 254"/>
                <p:cNvSpPr>
                  <a:spLocks noChangeShapeType="1"/>
                </p:cNvSpPr>
                <p:nvPr/>
              </p:nvSpPr>
              <p:spPr bwMode="auto">
                <a:xfrm>
                  <a:off x="2100" y="161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80" name="Line 255"/>
                <p:cNvSpPr>
                  <a:spLocks noChangeShapeType="1"/>
                </p:cNvSpPr>
                <p:nvPr/>
              </p:nvSpPr>
              <p:spPr bwMode="auto">
                <a:xfrm>
                  <a:off x="2100" y="161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81" name="Line 256"/>
                <p:cNvSpPr>
                  <a:spLocks noChangeShapeType="1"/>
                </p:cNvSpPr>
                <p:nvPr/>
              </p:nvSpPr>
              <p:spPr bwMode="auto">
                <a:xfrm>
                  <a:off x="2100" y="161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82" name="Line 257"/>
                <p:cNvSpPr>
                  <a:spLocks noChangeShapeType="1"/>
                </p:cNvSpPr>
                <p:nvPr/>
              </p:nvSpPr>
              <p:spPr bwMode="auto">
                <a:xfrm>
                  <a:off x="2100" y="161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83" name="Line 258"/>
                <p:cNvSpPr>
                  <a:spLocks noChangeShapeType="1"/>
                </p:cNvSpPr>
                <p:nvPr/>
              </p:nvSpPr>
              <p:spPr bwMode="auto">
                <a:xfrm>
                  <a:off x="2100" y="161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84" name="Line 259"/>
                <p:cNvSpPr>
                  <a:spLocks noChangeShapeType="1"/>
                </p:cNvSpPr>
                <p:nvPr/>
              </p:nvSpPr>
              <p:spPr bwMode="auto">
                <a:xfrm>
                  <a:off x="2100" y="162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85" name="Line 260"/>
                <p:cNvSpPr>
                  <a:spLocks noChangeShapeType="1"/>
                </p:cNvSpPr>
                <p:nvPr/>
              </p:nvSpPr>
              <p:spPr bwMode="auto">
                <a:xfrm>
                  <a:off x="2100" y="1622"/>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86" name="Line 261"/>
                <p:cNvSpPr>
                  <a:spLocks noChangeShapeType="1"/>
                </p:cNvSpPr>
                <p:nvPr/>
              </p:nvSpPr>
              <p:spPr bwMode="auto">
                <a:xfrm>
                  <a:off x="2100" y="1624"/>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87" name="Line 262"/>
                <p:cNvSpPr>
                  <a:spLocks noChangeShapeType="1"/>
                </p:cNvSpPr>
                <p:nvPr/>
              </p:nvSpPr>
              <p:spPr bwMode="auto">
                <a:xfrm>
                  <a:off x="2100" y="1626"/>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88" name="Line 263"/>
                <p:cNvSpPr>
                  <a:spLocks noChangeShapeType="1"/>
                </p:cNvSpPr>
                <p:nvPr/>
              </p:nvSpPr>
              <p:spPr bwMode="auto">
                <a:xfrm>
                  <a:off x="2100" y="1628"/>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89" name="Line 264"/>
                <p:cNvSpPr>
                  <a:spLocks noChangeShapeType="1"/>
                </p:cNvSpPr>
                <p:nvPr/>
              </p:nvSpPr>
              <p:spPr bwMode="auto">
                <a:xfrm>
                  <a:off x="2100" y="1630"/>
                  <a:ext cx="28"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90" name="AutoShape 265"/>
                <p:cNvSpPr>
                  <a:spLocks noChangeArrowheads="1"/>
                </p:cNvSpPr>
                <p:nvPr/>
              </p:nvSpPr>
              <p:spPr bwMode="auto">
                <a:xfrm>
                  <a:off x="2100" y="1418"/>
                  <a:ext cx="28" cy="212"/>
                </a:xfrm>
                <a:prstGeom prst="roundRect">
                  <a:avLst>
                    <a:gd name="adj" fmla="val 50000"/>
                  </a:avLst>
                </a:prstGeom>
                <a:solidFill>
                  <a:srgbClr val="FF2327"/>
                </a:solidFill>
                <a:ln>
                  <a:noFill/>
                </a:ln>
                <a:extLst>
                  <a:ext uri="{91240B29-F687-4F45-9708-019B960494DF}">
                    <a14:hiddenLine xmlns:a14="http://schemas.microsoft.com/office/drawing/2010/main" xmlns="" w="6350">
                      <a:solidFill>
                        <a:srgbClr val="000000"/>
                      </a:solidFill>
                      <a:round/>
                      <a:headEnd/>
                      <a:tailEnd/>
                    </a14:hiddenLine>
                  </a:ext>
                </a:extLst>
              </p:spPr>
              <p:txBody>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000">
                    <a:solidFill>
                      <a:srgbClr val="000000"/>
                    </a:solidFill>
                    <a:latin typeface="Arial" charset="0"/>
                  </a:endParaRPr>
                </a:p>
              </p:txBody>
            </p:sp>
            <p:sp>
              <p:nvSpPr>
                <p:cNvPr id="1191" name="Freeform 266"/>
                <p:cNvSpPr>
                  <a:spLocks/>
                </p:cNvSpPr>
                <p:nvPr/>
              </p:nvSpPr>
              <p:spPr bwMode="auto">
                <a:xfrm>
                  <a:off x="2056" y="1430"/>
                  <a:ext cx="40" cy="162"/>
                </a:xfrm>
                <a:custGeom>
                  <a:avLst/>
                  <a:gdLst>
                    <a:gd name="T0" fmla="*/ 0 w 40"/>
                    <a:gd name="T1" fmla="*/ 0 h 162"/>
                    <a:gd name="T2" fmla="*/ 4 w 40"/>
                    <a:gd name="T3" fmla="*/ 14 h 162"/>
                    <a:gd name="T4" fmla="*/ 6 w 40"/>
                    <a:gd name="T5" fmla="*/ 28 h 162"/>
                    <a:gd name="T6" fmla="*/ 10 w 40"/>
                    <a:gd name="T7" fmla="*/ 38 h 162"/>
                    <a:gd name="T8" fmla="*/ 12 w 40"/>
                    <a:gd name="T9" fmla="*/ 48 h 162"/>
                    <a:gd name="T10" fmla="*/ 16 w 40"/>
                    <a:gd name="T11" fmla="*/ 66 h 162"/>
                    <a:gd name="T12" fmla="*/ 20 w 40"/>
                    <a:gd name="T13" fmla="*/ 82 h 162"/>
                    <a:gd name="T14" fmla="*/ 24 w 40"/>
                    <a:gd name="T15" fmla="*/ 96 h 162"/>
                    <a:gd name="T16" fmla="*/ 28 w 40"/>
                    <a:gd name="T17" fmla="*/ 114 h 162"/>
                    <a:gd name="T18" fmla="*/ 30 w 40"/>
                    <a:gd name="T19" fmla="*/ 124 h 162"/>
                    <a:gd name="T20" fmla="*/ 32 w 40"/>
                    <a:gd name="T21" fmla="*/ 134 h 162"/>
                    <a:gd name="T22" fmla="*/ 36 w 40"/>
                    <a:gd name="T23" fmla="*/ 148 h 162"/>
                    <a:gd name="T24" fmla="*/ 40 w 40"/>
                    <a:gd name="T25" fmla="*/ 162 h 162"/>
                    <a:gd name="T26" fmla="*/ 0 w 40"/>
                    <a:gd name="T27" fmla="*/ 0 h 1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0"/>
                    <a:gd name="T43" fmla="*/ 0 h 162"/>
                    <a:gd name="T44" fmla="*/ 40 w 40"/>
                    <a:gd name="T45" fmla="*/ 162 h 16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0" h="162">
                      <a:moveTo>
                        <a:pt x="0" y="0"/>
                      </a:moveTo>
                      <a:lnTo>
                        <a:pt x="4" y="14"/>
                      </a:lnTo>
                      <a:lnTo>
                        <a:pt x="6" y="28"/>
                      </a:lnTo>
                      <a:lnTo>
                        <a:pt x="10" y="38"/>
                      </a:lnTo>
                      <a:lnTo>
                        <a:pt x="12" y="48"/>
                      </a:lnTo>
                      <a:lnTo>
                        <a:pt x="16" y="66"/>
                      </a:lnTo>
                      <a:lnTo>
                        <a:pt x="20" y="82"/>
                      </a:lnTo>
                      <a:lnTo>
                        <a:pt x="24" y="96"/>
                      </a:lnTo>
                      <a:lnTo>
                        <a:pt x="28" y="114"/>
                      </a:lnTo>
                      <a:lnTo>
                        <a:pt x="30" y="124"/>
                      </a:lnTo>
                      <a:lnTo>
                        <a:pt x="32" y="134"/>
                      </a:lnTo>
                      <a:lnTo>
                        <a:pt x="36" y="148"/>
                      </a:lnTo>
                      <a:lnTo>
                        <a:pt x="40" y="162"/>
                      </a:lnTo>
                      <a:lnTo>
                        <a:pt x="0" y="0"/>
                      </a:lnTo>
                      <a:close/>
                    </a:path>
                  </a:pathLst>
                </a:custGeom>
                <a:solidFill>
                  <a:srgbClr val="FF2327"/>
                </a:solidFill>
                <a:ln>
                  <a:noFill/>
                </a:ln>
                <a:extLst>
                  <a:ext uri="{91240B29-F687-4F45-9708-019B960494DF}">
                    <a14:hiddenLine xmlns:a14="http://schemas.microsoft.com/office/drawing/2010/main" xmlns="" w="19050">
                      <a:solidFill>
                        <a:srgbClr val="000000"/>
                      </a:solidFill>
                      <a:round/>
                      <a:headEnd/>
                      <a:tailEnd/>
                    </a14:hiddenLine>
                  </a:ext>
                </a:extLst>
              </p:spPr>
              <p:txBody>
                <a:bodyPr/>
                <a:lstStyle/>
                <a:p>
                  <a:endParaRPr lang="zh-TW" altLang="en-US"/>
                </a:p>
              </p:txBody>
            </p:sp>
            <p:sp>
              <p:nvSpPr>
                <p:cNvPr id="1192" name="Line 267"/>
                <p:cNvSpPr>
                  <a:spLocks noChangeShapeType="1"/>
                </p:cNvSpPr>
                <p:nvPr/>
              </p:nvSpPr>
              <p:spPr bwMode="auto">
                <a:xfrm>
                  <a:off x="2056" y="143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93" name="Line 268"/>
                <p:cNvSpPr>
                  <a:spLocks noChangeShapeType="1"/>
                </p:cNvSpPr>
                <p:nvPr/>
              </p:nvSpPr>
              <p:spPr bwMode="auto">
                <a:xfrm>
                  <a:off x="2056" y="143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94" name="Line 269"/>
                <p:cNvSpPr>
                  <a:spLocks noChangeShapeType="1"/>
                </p:cNvSpPr>
                <p:nvPr/>
              </p:nvSpPr>
              <p:spPr bwMode="auto">
                <a:xfrm>
                  <a:off x="2056" y="143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95" name="Line 270"/>
                <p:cNvSpPr>
                  <a:spLocks noChangeShapeType="1"/>
                </p:cNvSpPr>
                <p:nvPr/>
              </p:nvSpPr>
              <p:spPr bwMode="auto">
                <a:xfrm>
                  <a:off x="2056" y="143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96" name="Line 271"/>
                <p:cNvSpPr>
                  <a:spLocks noChangeShapeType="1"/>
                </p:cNvSpPr>
                <p:nvPr/>
              </p:nvSpPr>
              <p:spPr bwMode="auto">
                <a:xfrm>
                  <a:off x="2056" y="143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97" name="Line 272"/>
                <p:cNvSpPr>
                  <a:spLocks noChangeShapeType="1"/>
                </p:cNvSpPr>
                <p:nvPr/>
              </p:nvSpPr>
              <p:spPr bwMode="auto">
                <a:xfrm>
                  <a:off x="2056" y="143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98" name="Line 273"/>
                <p:cNvSpPr>
                  <a:spLocks noChangeShapeType="1"/>
                </p:cNvSpPr>
                <p:nvPr/>
              </p:nvSpPr>
              <p:spPr bwMode="auto">
                <a:xfrm>
                  <a:off x="2056" y="144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99" name="Line 274"/>
                <p:cNvSpPr>
                  <a:spLocks noChangeShapeType="1"/>
                </p:cNvSpPr>
                <p:nvPr/>
              </p:nvSpPr>
              <p:spPr bwMode="auto">
                <a:xfrm>
                  <a:off x="2056" y="144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00" name="Line 275"/>
                <p:cNvSpPr>
                  <a:spLocks noChangeShapeType="1"/>
                </p:cNvSpPr>
                <p:nvPr/>
              </p:nvSpPr>
              <p:spPr bwMode="auto">
                <a:xfrm>
                  <a:off x="2056" y="144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01" name="Line 276"/>
                <p:cNvSpPr>
                  <a:spLocks noChangeShapeType="1"/>
                </p:cNvSpPr>
                <p:nvPr/>
              </p:nvSpPr>
              <p:spPr bwMode="auto">
                <a:xfrm>
                  <a:off x="2056" y="144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02" name="Line 277"/>
                <p:cNvSpPr>
                  <a:spLocks noChangeShapeType="1"/>
                </p:cNvSpPr>
                <p:nvPr/>
              </p:nvSpPr>
              <p:spPr bwMode="auto">
                <a:xfrm>
                  <a:off x="2056" y="144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03" name="Line 278"/>
                <p:cNvSpPr>
                  <a:spLocks noChangeShapeType="1"/>
                </p:cNvSpPr>
                <p:nvPr/>
              </p:nvSpPr>
              <p:spPr bwMode="auto">
                <a:xfrm>
                  <a:off x="2056" y="144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04" name="Line 279"/>
                <p:cNvSpPr>
                  <a:spLocks noChangeShapeType="1"/>
                </p:cNvSpPr>
                <p:nvPr/>
              </p:nvSpPr>
              <p:spPr bwMode="auto">
                <a:xfrm>
                  <a:off x="2056" y="145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05" name="Line 280"/>
                <p:cNvSpPr>
                  <a:spLocks noChangeShapeType="1"/>
                </p:cNvSpPr>
                <p:nvPr/>
              </p:nvSpPr>
              <p:spPr bwMode="auto">
                <a:xfrm>
                  <a:off x="2056" y="145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06" name="Line 281"/>
                <p:cNvSpPr>
                  <a:spLocks noChangeShapeType="1"/>
                </p:cNvSpPr>
                <p:nvPr/>
              </p:nvSpPr>
              <p:spPr bwMode="auto">
                <a:xfrm>
                  <a:off x="2056" y="145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07" name="Line 282"/>
                <p:cNvSpPr>
                  <a:spLocks noChangeShapeType="1"/>
                </p:cNvSpPr>
                <p:nvPr/>
              </p:nvSpPr>
              <p:spPr bwMode="auto">
                <a:xfrm>
                  <a:off x="2056" y="145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08" name="Line 283"/>
                <p:cNvSpPr>
                  <a:spLocks noChangeShapeType="1"/>
                </p:cNvSpPr>
                <p:nvPr/>
              </p:nvSpPr>
              <p:spPr bwMode="auto">
                <a:xfrm>
                  <a:off x="2056" y="145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09" name="Line 284"/>
                <p:cNvSpPr>
                  <a:spLocks noChangeShapeType="1"/>
                </p:cNvSpPr>
                <p:nvPr/>
              </p:nvSpPr>
              <p:spPr bwMode="auto">
                <a:xfrm>
                  <a:off x="2056" y="145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10" name="Line 285"/>
                <p:cNvSpPr>
                  <a:spLocks noChangeShapeType="1"/>
                </p:cNvSpPr>
                <p:nvPr/>
              </p:nvSpPr>
              <p:spPr bwMode="auto">
                <a:xfrm>
                  <a:off x="2056" y="146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11" name="Line 286"/>
                <p:cNvSpPr>
                  <a:spLocks noChangeShapeType="1"/>
                </p:cNvSpPr>
                <p:nvPr/>
              </p:nvSpPr>
              <p:spPr bwMode="auto">
                <a:xfrm>
                  <a:off x="2056" y="146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12" name="Line 287"/>
                <p:cNvSpPr>
                  <a:spLocks noChangeShapeType="1"/>
                </p:cNvSpPr>
                <p:nvPr/>
              </p:nvSpPr>
              <p:spPr bwMode="auto">
                <a:xfrm>
                  <a:off x="2056" y="146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13" name="Line 288"/>
                <p:cNvSpPr>
                  <a:spLocks noChangeShapeType="1"/>
                </p:cNvSpPr>
                <p:nvPr/>
              </p:nvSpPr>
              <p:spPr bwMode="auto">
                <a:xfrm>
                  <a:off x="2056" y="146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14" name="Line 289"/>
                <p:cNvSpPr>
                  <a:spLocks noChangeShapeType="1"/>
                </p:cNvSpPr>
                <p:nvPr/>
              </p:nvSpPr>
              <p:spPr bwMode="auto">
                <a:xfrm>
                  <a:off x="2056" y="146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15" name="Line 290"/>
                <p:cNvSpPr>
                  <a:spLocks noChangeShapeType="1"/>
                </p:cNvSpPr>
                <p:nvPr/>
              </p:nvSpPr>
              <p:spPr bwMode="auto">
                <a:xfrm>
                  <a:off x="2056" y="146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16" name="Line 291"/>
                <p:cNvSpPr>
                  <a:spLocks noChangeShapeType="1"/>
                </p:cNvSpPr>
                <p:nvPr/>
              </p:nvSpPr>
              <p:spPr bwMode="auto">
                <a:xfrm>
                  <a:off x="2056" y="147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17" name="Line 292"/>
                <p:cNvSpPr>
                  <a:spLocks noChangeShapeType="1"/>
                </p:cNvSpPr>
                <p:nvPr/>
              </p:nvSpPr>
              <p:spPr bwMode="auto">
                <a:xfrm>
                  <a:off x="2056" y="147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18" name="Line 293"/>
                <p:cNvSpPr>
                  <a:spLocks noChangeShapeType="1"/>
                </p:cNvSpPr>
                <p:nvPr/>
              </p:nvSpPr>
              <p:spPr bwMode="auto">
                <a:xfrm>
                  <a:off x="2056" y="147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19" name="Line 294"/>
                <p:cNvSpPr>
                  <a:spLocks noChangeShapeType="1"/>
                </p:cNvSpPr>
                <p:nvPr/>
              </p:nvSpPr>
              <p:spPr bwMode="auto">
                <a:xfrm>
                  <a:off x="2056" y="147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20" name="Line 295"/>
                <p:cNvSpPr>
                  <a:spLocks noChangeShapeType="1"/>
                </p:cNvSpPr>
                <p:nvPr/>
              </p:nvSpPr>
              <p:spPr bwMode="auto">
                <a:xfrm>
                  <a:off x="2056" y="147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21" name="Line 296"/>
                <p:cNvSpPr>
                  <a:spLocks noChangeShapeType="1"/>
                </p:cNvSpPr>
                <p:nvPr/>
              </p:nvSpPr>
              <p:spPr bwMode="auto">
                <a:xfrm>
                  <a:off x="2056" y="148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22" name="Line 297"/>
                <p:cNvSpPr>
                  <a:spLocks noChangeShapeType="1"/>
                </p:cNvSpPr>
                <p:nvPr/>
              </p:nvSpPr>
              <p:spPr bwMode="auto">
                <a:xfrm>
                  <a:off x="2056" y="148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23" name="Line 298"/>
                <p:cNvSpPr>
                  <a:spLocks noChangeShapeType="1"/>
                </p:cNvSpPr>
                <p:nvPr/>
              </p:nvSpPr>
              <p:spPr bwMode="auto">
                <a:xfrm>
                  <a:off x="2056" y="148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24" name="Line 299"/>
                <p:cNvSpPr>
                  <a:spLocks noChangeShapeType="1"/>
                </p:cNvSpPr>
                <p:nvPr/>
              </p:nvSpPr>
              <p:spPr bwMode="auto">
                <a:xfrm>
                  <a:off x="2056" y="148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25" name="Line 300"/>
                <p:cNvSpPr>
                  <a:spLocks noChangeShapeType="1"/>
                </p:cNvSpPr>
                <p:nvPr/>
              </p:nvSpPr>
              <p:spPr bwMode="auto">
                <a:xfrm>
                  <a:off x="2056" y="148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26" name="Line 301"/>
                <p:cNvSpPr>
                  <a:spLocks noChangeShapeType="1"/>
                </p:cNvSpPr>
                <p:nvPr/>
              </p:nvSpPr>
              <p:spPr bwMode="auto">
                <a:xfrm>
                  <a:off x="2056" y="148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27" name="Line 302"/>
                <p:cNvSpPr>
                  <a:spLocks noChangeShapeType="1"/>
                </p:cNvSpPr>
                <p:nvPr/>
              </p:nvSpPr>
              <p:spPr bwMode="auto">
                <a:xfrm>
                  <a:off x="2056" y="149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28" name="Line 303"/>
                <p:cNvSpPr>
                  <a:spLocks noChangeShapeType="1"/>
                </p:cNvSpPr>
                <p:nvPr/>
              </p:nvSpPr>
              <p:spPr bwMode="auto">
                <a:xfrm>
                  <a:off x="2056" y="149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29" name="Line 304"/>
                <p:cNvSpPr>
                  <a:spLocks noChangeShapeType="1"/>
                </p:cNvSpPr>
                <p:nvPr/>
              </p:nvSpPr>
              <p:spPr bwMode="auto">
                <a:xfrm>
                  <a:off x="2056" y="149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30" name="Line 305"/>
                <p:cNvSpPr>
                  <a:spLocks noChangeShapeType="1"/>
                </p:cNvSpPr>
                <p:nvPr/>
              </p:nvSpPr>
              <p:spPr bwMode="auto">
                <a:xfrm>
                  <a:off x="2056" y="149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31" name="Line 306"/>
                <p:cNvSpPr>
                  <a:spLocks noChangeShapeType="1"/>
                </p:cNvSpPr>
                <p:nvPr/>
              </p:nvSpPr>
              <p:spPr bwMode="auto">
                <a:xfrm>
                  <a:off x="2056" y="149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32" name="Line 307"/>
                <p:cNvSpPr>
                  <a:spLocks noChangeShapeType="1"/>
                </p:cNvSpPr>
                <p:nvPr/>
              </p:nvSpPr>
              <p:spPr bwMode="auto">
                <a:xfrm>
                  <a:off x="2056" y="149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33" name="Line 308"/>
                <p:cNvSpPr>
                  <a:spLocks noChangeShapeType="1"/>
                </p:cNvSpPr>
                <p:nvPr/>
              </p:nvSpPr>
              <p:spPr bwMode="auto">
                <a:xfrm>
                  <a:off x="2056" y="150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34" name="Line 309"/>
                <p:cNvSpPr>
                  <a:spLocks noChangeShapeType="1"/>
                </p:cNvSpPr>
                <p:nvPr/>
              </p:nvSpPr>
              <p:spPr bwMode="auto">
                <a:xfrm>
                  <a:off x="2056" y="150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35" name="Line 310"/>
                <p:cNvSpPr>
                  <a:spLocks noChangeShapeType="1"/>
                </p:cNvSpPr>
                <p:nvPr/>
              </p:nvSpPr>
              <p:spPr bwMode="auto">
                <a:xfrm>
                  <a:off x="2056" y="150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36" name="Line 311"/>
                <p:cNvSpPr>
                  <a:spLocks noChangeShapeType="1"/>
                </p:cNvSpPr>
                <p:nvPr/>
              </p:nvSpPr>
              <p:spPr bwMode="auto">
                <a:xfrm>
                  <a:off x="2056" y="150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37" name="Line 312"/>
                <p:cNvSpPr>
                  <a:spLocks noChangeShapeType="1"/>
                </p:cNvSpPr>
                <p:nvPr/>
              </p:nvSpPr>
              <p:spPr bwMode="auto">
                <a:xfrm>
                  <a:off x="2056" y="150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38" name="Line 313"/>
                <p:cNvSpPr>
                  <a:spLocks noChangeShapeType="1"/>
                </p:cNvSpPr>
                <p:nvPr/>
              </p:nvSpPr>
              <p:spPr bwMode="auto">
                <a:xfrm>
                  <a:off x="2056" y="150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39" name="Line 314"/>
                <p:cNvSpPr>
                  <a:spLocks noChangeShapeType="1"/>
                </p:cNvSpPr>
                <p:nvPr/>
              </p:nvSpPr>
              <p:spPr bwMode="auto">
                <a:xfrm>
                  <a:off x="2056" y="151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40" name="Line 315"/>
                <p:cNvSpPr>
                  <a:spLocks noChangeShapeType="1"/>
                </p:cNvSpPr>
                <p:nvPr/>
              </p:nvSpPr>
              <p:spPr bwMode="auto">
                <a:xfrm>
                  <a:off x="2056" y="151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41" name="Line 316"/>
                <p:cNvSpPr>
                  <a:spLocks noChangeShapeType="1"/>
                </p:cNvSpPr>
                <p:nvPr/>
              </p:nvSpPr>
              <p:spPr bwMode="auto">
                <a:xfrm>
                  <a:off x="2056" y="151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42" name="Line 317"/>
                <p:cNvSpPr>
                  <a:spLocks noChangeShapeType="1"/>
                </p:cNvSpPr>
                <p:nvPr/>
              </p:nvSpPr>
              <p:spPr bwMode="auto">
                <a:xfrm>
                  <a:off x="2056" y="151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43" name="Line 318"/>
                <p:cNvSpPr>
                  <a:spLocks noChangeShapeType="1"/>
                </p:cNvSpPr>
                <p:nvPr/>
              </p:nvSpPr>
              <p:spPr bwMode="auto">
                <a:xfrm>
                  <a:off x="2056" y="151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44" name="Line 319"/>
                <p:cNvSpPr>
                  <a:spLocks noChangeShapeType="1"/>
                </p:cNvSpPr>
                <p:nvPr/>
              </p:nvSpPr>
              <p:spPr bwMode="auto">
                <a:xfrm>
                  <a:off x="2056" y="151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45" name="Line 320"/>
                <p:cNvSpPr>
                  <a:spLocks noChangeShapeType="1"/>
                </p:cNvSpPr>
                <p:nvPr/>
              </p:nvSpPr>
              <p:spPr bwMode="auto">
                <a:xfrm>
                  <a:off x="2056" y="152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46" name="Line 321"/>
                <p:cNvSpPr>
                  <a:spLocks noChangeShapeType="1"/>
                </p:cNvSpPr>
                <p:nvPr/>
              </p:nvSpPr>
              <p:spPr bwMode="auto">
                <a:xfrm>
                  <a:off x="2056" y="152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47" name="Line 322"/>
                <p:cNvSpPr>
                  <a:spLocks noChangeShapeType="1"/>
                </p:cNvSpPr>
                <p:nvPr/>
              </p:nvSpPr>
              <p:spPr bwMode="auto">
                <a:xfrm>
                  <a:off x="2056" y="152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48" name="Line 323"/>
                <p:cNvSpPr>
                  <a:spLocks noChangeShapeType="1"/>
                </p:cNvSpPr>
                <p:nvPr/>
              </p:nvSpPr>
              <p:spPr bwMode="auto">
                <a:xfrm>
                  <a:off x="2056" y="152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49" name="Line 324"/>
                <p:cNvSpPr>
                  <a:spLocks noChangeShapeType="1"/>
                </p:cNvSpPr>
                <p:nvPr/>
              </p:nvSpPr>
              <p:spPr bwMode="auto">
                <a:xfrm>
                  <a:off x="2056" y="152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50" name="Line 325"/>
                <p:cNvSpPr>
                  <a:spLocks noChangeShapeType="1"/>
                </p:cNvSpPr>
                <p:nvPr/>
              </p:nvSpPr>
              <p:spPr bwMode="auto">
                <a:xfrm>
                  <a:off x="2056" y="153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51" name="Line 326"/>
                <p:cNvSpPr>
                  <a:spLocks noChangeShapeType="1"/>
                </p:cNvSpPr>
                <p:nvPr/>
              </p:nvSpPr>
              <p:spPr bwMode="auto">
                <a:xfrm>
                  <a:off x="2056" y="153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52" name="Line 327"/>
                <p:cNvSpPr>
                  <a:spLocks noChangeShapeType="1"/>
                </p:cNvSpPr>
                <p:nvPr/>
              </p:nvSpPr>
              <p:spPr bwMode="auto">
                <a:xfrm>
                  <a:off x="2056" y="153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53" name="Line 328"/>
                <p:cNvSpPr>
                  <a:spLocks noChangeShapeType="1"/>
                </p:cNvSpPr>
                <p:nvPr/>
              </p:nvSpPr>
              <p:spPr bwMode="auto">
                <a:xfrm>
                  <a:off x="2056" y="153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54" name="Line 329"/>
                <p:cNvSpPr>
                  <a:spLocks noChangeShapeType="1"/>
                </p:cNvSpPr>
                <p:nvPr/>
              </p:nvSpPr>
              <p:spPr bwMode="auto">
                <a:xfrm>
                  <a:off x="2056" y="153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55" name="Line 330"/>
                <p:cNvSpPr>
                  <a:spLocks noChangeShapeType="1"/>
                </p:cNvSpPr>
                <p:nvPr/>
              </p:nvSpPr>
              <p:spPr bwMode="auto">
                <a:xfrm>
                  <a:off x="2056" y="153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56" name="Line 331"/>
                <p:cNvSpPr>
                  <a:spLocks noChangeShapeType="1"/>
                </p:cNvSpPr>
                <p:nvPr/>
              </p:nvSpPr>
              <p:spPr bwMode="auto">
                <a:xfrm>
                  <a:off x="2056" y="154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57" name="Line 332"/>
                <p:cNvSpPr>
                  <a:spLocks noChangeShapeType="1"/>
                </p:cNvSpPr>
                <p:nvPr/>
              </p:nvSpPr>
              <p:spPr bwMode="auto">
                <a:xfrm>
                  <a:off x="2056" y="154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58" name="Line 333"/>
                <p:cNvSpPr>
                  <a:spLocks noChangeShapeType="1"/>
                </p:cNvSpPr>
                <p:nvPr/>
              </p:nvSpPr>
              <p:spPr bwMode="auto">
                <a:xfrm>
                  <a:off x="2056" y="154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59" name="Line 334"/>
                <p:cNvSpPr>
                  <a:spLocks noChangeShapeType="1"/>
                </p:cNvSpPr>
                <p:nvPr/>
              </p:nvSpPr>
              <p:spPr bwMode="auto">
                <a:xfrm>
                  <a:off x="2056" y="154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60" name="Line 335"/>
                <p:cNvSpPr>
                  <a:spLocks noChangeShapeType="1"/>
                </p:cNvSpPr>
                <p:nvPr/>
              </p:nvSpPr>
              <p:spPr bwMode="auto">
                <a:xfrm>
                  <a:off x="2056" y="154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61" name="Line 336"/>
                <p:cNvSpPr>
                  <a:spLocks noChangeShapeType="1"/>
                </p:cNvSpPr>
                <p:nvPr/>
              </p:nvSpPr>
              <p:spPr bwMode="auto">
                <a:xfrm>
                  <a:off x="2056" y="154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62" name="Line 337"/>
                <p:cNvSpPr>
                  <a:spLocks noChangeShapeType="1"/>
                </p:cNvSpPr>
                <p:nvPr/>
              </p:nvSpPr>
              <p:spPr bwMode="auto">
                <a:xfrm>
                  <a:off x="2056" y="155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63" name="Line 338"/>
                <p:cNvSpPr>
                  <a:spLocks noChangeShapeType="1"/>
                </p:cNvSpPr>
                <p:nvPr/>
              </p:nvSpPr>
              <p:spPr bwMode="auto">
                <a:xfrm>
                  <a:off x="2056" y="155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64" name="Line 339"/>
                <p:cNvSpPr>
                  <a:spLocks noChangeShapeType="1"/>
                </p:cNvSpPr>
                <p:nvPr/>
              </p:nvSpPr>
              <p:spPr bwMode="auto">
                <a:xfrm>
                  <a:off x="2056" y="155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65" name="Line 340"/>
                <p:cNvSpPr>
                  <a:spLocks noChangeShapeType="1"/>
                </p:cNvSpPr>
                <p:nvPr/>
              </p:nvSpPr>
              <p:spPr bwMode="auto">
                <a:xfrm>
                  <a:off x="2056" y="155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66" name="Line 341"/>
                <p:cNvSpPr>
                  <a:spLocks noChangeShapeType="1"/>
                </p:cNvSpPr>
                <p:nvPr/>
              </p:nvSpPr>
              <p:spPr bwMode="auto">
                <a:xfrm>
                  <a:off x="2056" y="155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67" name="Line 342"/>
                <p:cNvSpPr>
                  <a:spLocks noChangeShapeType="1"/>
                </p:cNvSpPr>
                <p:nvPr/>
              </p:nvSpPr>
              <p:spPr bwMode="auto">
                <a:xfrm>
                  <a:off x="2056" y="155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68" name="Line 343"/>
                <p:cNvSpPr>
                  <a:spLocks noChangeShapeType="1"/>
                </p:cNvSpPr>
                <p:nvPr/>
              </p:nvSpPr>
              <p:spPr bwMode="auto">
                <a:xfrm>
                  <a:off x="2056" y="156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69" name="Line 344"/>
                <p:cNvSpPr>
                  <a:spLocks noChangeShapeType="1"/>
                </p:cNvSpPr>
                <p:nvPr/>
              </p:nvSpPr>
              <p:spPr bwMode="auto">
                <a:xfrm>
                  <a:off x="2056" y="156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70" name="Line 345"/>
                <p:cNvSpPr>
                  <a:spLocks noChangeShapeType="1"/>
                </p:cNvSpPr>
                <p:nvPr/>
              </p:nvSpPr>
              <p:spPr bwMode="auto">
                <a:xfrm>
                  <a:off x="2056" y="156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71" name="Line 346"/>
                <p:cNvSpPr>
                  <a:spLocks noChangeShapeType="1"/>
                </p:cNvSpPr>
                <p:nvPr/>
              </p:nvSpPr>
              <p:spPr bwMode="auto">
                <a:xfrm>
                  <a:off x="2056" y="156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72" name="Line 347"/>
                <p:cNvSpPr>
                  <a:spLocks noChangeShapeType="1"/>
                </p:cNvSpPr>
                <p:nvPr/>
              </p:nvSpPr>
              <p:spPr bwMode="auto">
                <a:xfrm>
                  <a:off x="2056" y="156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73" name="Line 348"/>
                <p:cNvSpPr>
                  <a:spLocks noChangeShapeType="1"/>
                </p:cNvSpPr>
                <p:nvPr/>
              </p:nvSpPr>
              <p:spPr bwMode="auto">
                <a:xfrm>
                  <a:off x="2056" y="156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74" name="Line 349"/>
                <p:cNvSpPr>
                  <a:spLocks noChangeShapeType="1"/>
                </p:cNvSpPr>
                <p:nvPr/>
              </p:nvSpPr>
              <p:spPr bwMode="auto">
                <a:xfrm>
                  <a:off x="2056" y="157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75" name="Line 350"/>
                <p:cNvSpPr>
                  <a:spLocks noChangeShapeType="1"/>
                </p:cNvSpPr>
                <p:nvPr/>
              </p:nvSpPr>
              <p:spPr bwMode="auto">
                <a:xfrm>
                  <a:off x="2056" y="157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76" name="Line 351"/>
                <p:cNvSpPr>
                  <a:spLocks noChangeShapeType="1"/>
                </p:cNvSpPr>
                <p:nvPr/>
              </p:nvSpPr>
              <p:spPr bwMode="auto">
                <a:xfrm>
                  <a:off x="2056" y="157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77" name="Line 352"/>
                <p:cNvSpPr>
                  <a:spLocks noChangeShapeType="1"/>
                </p:cNvSpPr>
                <p:nvPr/>
              </p:nvSpPr>
              <p:spPr bwMode="auto">
                <a:xfrm>
                  <a:off x="2056" y="157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78" name="Line 353"/>
                <p:cNvSpPr>
                  <a:spLocks noChangeShapeType="1"/>
                </p:cNvSpPr>
                <p:nvPr/>
              </p:nvSpPr>
              <p:spPr bwMode="auto">
                <a:xfrm>
                  <a:off x="2056" y="157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79" name="Line 354"/>
                <p:cNvSpPr>
                  <a:spLocks noChangeShapeType="1"/>
                </p:cNvSpPr>
                <p:nvPr/>
              </p:nvSpPr>
              <p:spPr bwMode="auto">
                <a:xfrm>
                  <a:off x="2056" y="158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80" name="Line 355"/>
                <p:cNvSpPr>
                  <a:spLocks noChangeShapeType="1"/>
                </p:cNvSpPr>
                <p:nvPr/>
              </p:nvSpPr>
              <p:spPr bwMode="auto">
                <a:xfrm>
                  <a:off x="2056" y="158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81" name="Line 356"/>
                <p:cNvSpPr>
                  <a:spLocks noChangeShapeType="1"/>
                </p:cNvSpPr>
                <p:nvPr/>
              </p:nvSpPr>
              <p:spPr bwMode="auto">
                <a:xfrm>
                  <a:off x="2056" y="158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82" name="Line 357"/>
                <p:cNvSpPr>
                  <a:spLocks noChangeShapeType="1"/>
                </p:cNvSpPr>
                <p:nvPr/>
              </p:nvSpPr>
              <p:spPr bwMode="auto">
                <a:xfrm>
                  <a:off x="2056" y="158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83" name="Line 358"/>
                <p:cNvSpPr>
                  <a:spLocks noChangeShapeType="1"/>
                </p:cNvSpPr>
                <p:nvPr/>
              </p:nvSpPr>
              <p:spPr bwMode="auto">
                <a:xfrm>
                  <a:off x="2056" y="158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84" name="Line 359"/>
                <p:cNvSpPr>
                  <a:spLocks noChangeShapeType="1"/>
                </p:cNvSpPr>
                <p:nvPr/>
              </p:nvSpPr>
              <p:spPr bwMode="auto">
                <a:xfrm>
                  <a:off x="2056" y="158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85" name="Line 360"/>
                <p:cNvSpPr>
                  <a:spLocks noChangeShapeType="1"/>
                </p:cNvSpPr>
                <p:nvPr/>
              </p:nvSpPr>
              <p:spPr bwMode="auto">
                <a:xfrm>
                  <a:off x="2056" y="159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86" name="Line 361"/>
                <p:cNvSpPr>
                  <a:spLocks noChangeShapeType="1"/>
                </p:cNvSpPr>
                <p:nvPr/>
              </p:nvSpPr>
              <p:spPr bwMode="auto">
                <a:xfrm>
                  <a:off x="2056" y="159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87" name="Line 362"/>
                <p:cNvSpPr>
                  <a:spLocks noChangeShapeType="1"/>
                </p:cNvSpPr>
                <p:nvPr/>
              </p:nvSpPr>
              <p:spPr bwMode="auto">
                <a:xfrm>
                  <a:off x="2056" y="159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88" name="Line 363"/>
                <p:cNvSpPr>
                  <a:spLocks noChangeShapeType="1"/>
                </p:cNvSpPr>
                <p:nvPr/>
              </p:nvSpPr>
              <p:spPr bwMode="auto">
                <a:xfrm>
                  <a:off x="2056" y="159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89" name="Line 364"/>
                <p:cNvSpPr>
                  <a:spLocks noChangeShapeType="1"/>
                </p:cNvSpPr>
                <p:nvPr/>
              </p:nvSpPr>
              <p:spPr bwMode="auto">
                <a:xfrm>
                  <a:off x="2056" y="1596"/>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90" name="Line 365"/>
                <p:cNvSpPr>
                  <a:spLocks noChangeShapeType="1"/>
                </p:cNvSpPr>
                <p:nvPr/>
              </p:nvSpPr>
              <p:spPr bwMode="auto">
                <a:xfrm>
                  <a:off x="2056" y="1598"/>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91" name="Line 366"/>
                <p:cNvSpPr>
                  <a:spLocks noChangeShapeType="1"/>
                </p:cNvSpPr>
                <p:nvPr/>
              </p:nvSpPr>
              <p:spPr bwMode="auto">
                <a:xfrm>
                  <a:off x="2056" y="1600"/>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92" name="Line 367"/>
                <p:cNvSpPr>
                  <a:spLocks noChangeShapeType="1"/>
                </p:cNvSpPr>
                <p:nvPr/>
              </p:nvSpPr>
              <p:spPr bwMode="auto">
                <a:xfrm>
                  <a:off x="2056" y="1602"/>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93" name="Line 368"/>
                <p:cNvSpPr>
                  <a:spLocks noChangeShapeType="1"/>
                </p:cNvSpPr>
                <p:nvPr/>
              </p:nvSpPr>
              <p:spPr bwMode="auto">
                <a:xfrm>
                  <a:off x="2056" y="160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94" name="Line 369"/>
                <p:cNvSpPr>
                  <a:spLocks noChangeShapeType="1"/>
                </p:cNvSpPr>
                <p:nvPr/>
              </p:nvSpPr>
              <p:spPr bwMode="auto">
                <a:xfrm>
                  <a:off x="2056" y="1604"/>
                  <a:ext cx="52"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295" name="Freeform 370"/>
                <p:cNvSpPr>
                  <a:spLocks/>
                </p:cNvSpPr>
                <p:nvPr/>
              </p:nvSpPr>
              <p:spPr bwMode="auto">
                <a:xfrm>
                  <a:off x="2056" y="1430"/>
                  <a:ext cx="40" cy="162"/>
                </a:xfrm>
                <a:custGeom>
                  <a:avLst/>
                  <a:gdLst>
                    <a:gd name="T0" fmla="*/ 0 w 40"/>
                    <a:gd name="T1" fmla="*/ 0 h 162"/>
                    <a:gd name="T2" fmla="*/ 4 w 40"/>
                    <a:gd name="T3" fmla="*/ 14 h 162"/>
                    <a:gd name="T4" fmla="*/ 6 w 40"/>
                    <a:gd name="T5" fmla="*/ 28 h 162"/>
                    <a:gd name="T6" fmla="*/ 10 w 40"/>
                    <a:gd name="T7" fmla="*/ 38 h 162"/>
                    <a:gd name="T8" fmla="*/ 12 w 40"/>
                    <a:gd name="T9" fmla="*/ 48 h 162"/>
                    <a:gd name="T10" fmla="*/ 16 w 40"/>
                    <a:gd name="T11" fmla="*/ 66 h 162"/>
                    <a:gd name="T12" fmla="*/ 20 w 40"/>
                    <a:gd name="T13" fmla="*/ 82 h 162"/>
                    <a:gd name="T14" fmla="*/ 24 w 40"/>
                    <a:gd name="T15" fmla="*/ 96 h 162"/>
                    <a:gd name="T16" fmla="*/ 28 w 40"/>
                    <a:gd name="T17" fmla="*/ 114 h 162"/>
                    <a:gd name="T18" fmla="*/ 30 w 40"/>
                    <a:gd name="T19" fmla="*/ 124 h 162"/>
                    <a:gd name="T20" fmla="*/ 32 w 40"/>
                    <a:gd name="T21" fmla="*/ 134 h 162"/>
                    <a:gd name="T22" fmla="*/ 36 w 40"/>
                    <a:gd name="T23" fmla="*/ 148 h 162"/>
                    <a:gd name="T24" fmla="*/ 40 w 40"/>
                    <a:gd name="T25" fmla="*/ 162 h 1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162"/>
                    <a:gd name="T41" fmla="*/ 40 w 40"/>
                    <a:gd name="T42" fmla="*/ 162 h 1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162">
                      <a:moveTo>
                        <a:pt x="0" y="0"/>
                      </a:moveTo>
                      <a:lnTo>
                        <a:pt x="4" y="14"/>
                      </a:lnTo>
                      <a:lnTo>
                        <a:pt x="6" y="28"/>
                      </a:lnTo>
                      <a:lnTo>
                        <a:pt x="10" y="38"/>
                      </a:lnTo>
                      <a:lnTo>
                        <a:pt x="12" y="48"/>
                      </a:lnTo>
                      <a:lnTo>
                        <a:pt x="16" y="66"/>
                      </a:lnTo>
                      <a:lnTo>
                        <a:pt x="20" y="82"/>
                      </a:lnTo>
                      <a:lnTo>
                        <a:pt x="24" y="96"/>
                      </a:lnTo>
                      <a:lnTo>
                        <a:pt x="28" y="114"/>
                      </a:lnTo>
                      <a:lnTo>
                        <a:pt x="30" y="124"/>
                      </a:lnTo>
                      <a:lnTo>
                        <a:pt x="32" y="134"/>
                      </a:lnTo>
                      <a:lnTo>
                        <a:pt x="36" y="148"/>
                      </a:lnTo>
                      <a:lnTo>
                        <a:pt x="40" y="162"/>
                      </a:lnTo>
                    </a:path>
                  </a:pathLst>
                </a:custGeom>
                <a:solidFill>
                  <a:srgbClr val="FF2327"/>
                </a:solidFill>
                <a:ln>
                  <a:noFill/>
                </a:ln>
                <a:extLst>
                  <a:ext uri="{91240B29-F687-4F45-9708-019B960494DF}">
                    <a14:hiddenLine xmlns:a14="http://schemas.microsoft.com/office/drawing/2010/main" xmlns="" w="19050">
                      <a:solidFill>
                        <a:srgbClr val="000000"/>
                      </a:solidFill>
                      <a:round/>
                      <a:headEnd/>
                      <a:tailEnd/>
                    </a14:hiddenLine>
                  </a:ext>
                </a:extLst>
              </p:spPr>
              <p:txBody>
                <a:bodyPr/>
                <a:lstStyle/>
                <a:p>
                  <a:endParaRPr lang="zh-TW" altLang="en-US"/>
                </a:p>
              </p:txBody>
            </p:sp>
          </p:grpSp>
          <p:sp>
            <p:nvSpPr>
              <p:cNvPr id="1042" name="Freeform 371"/>
              <p:cNvSpPr>
                <a:spLocks/>
              </p:cNvSpPr>
              <p:nvPr/>
            </p:nvSpPr>
            <p:spPr bwMode="auto">
              <a:xfrm>
                <a:off x="2566036" y="2390531"/>
                <a:ext cx="93026" cy="168184"/>
              </a:xfrm>
              <a:custGeom>
                <a:avLst/>
                <a:gdLst>
                  <a:gd name="T0" fmla="*/ 2147483647 w 42"/>
                  <a:gd name="T1" fmla="*/ 0 h 190"/>
                  <a:gd name="T2" fmla="*/ 2147483647 w 42"/>
                  <a:gd name="T3" fmla="*/ 2147483647 h 190"/>
                  <a:gd name="T4" fmla="*/ 2147483647 w 42"/>
                  <a:gd name="T5" fmla="*/ 2147483647 h 190"/>
                  <a:gd name="T6" fmla="*/ 0 w 42"/>
                  <a:gd name="T7" fmla="*/ 2147483647 h 190"/>
                  <a:gd name="T8" fmla="*/ 2147483647 w 42"/>
                  <a:gd name="T9" fmla="*/ 2147483647 h 190"/>
                  <a:gd name="T10" fmla="*/ 2147483647 w 42"/>
                  <a:gd name="T11" fmla="*/ 2147483647 h 190"/>
                  <a:gd name="T12" fmla="*/ 2147483647 w 42"/>
                  <a:gd name="T13" fmla="*/ 2147483647 h 190"/>
                  <a:gd name="T14" fmla="*/ 2147483647 w 42"/>
                  <a:gd name="T15" fmla="*/ 2147483647 h 190"/>
                  <a:gd name="T16" fmla="*/ 2147483647 w 42"/>
                  <a:gd name="T17" fmla="*/ 2147483647 h 190"/>
                  <a:gd name="T18" fmla="*/ 2147483647 w 42"/>
                  <a:gd name="T19" fmla="*/ 2147483647 h 190"/>
                  <a:gd name="T20" fmla="*/ 2147483647 w 42"/>
                  <a:gd name="T21" fmla="*/ 2147483647 h 190"/>
                  <a:gd name="T22" fmla="*/ 2147483647 w 42"/>
                  <a:gd name="T23" fmla="*/ 2147483647 h 190"/>
                  <a:gd name="T24" fmla="*/ 2147483647 w 42"/>
                  <a:gd name="T25" fmla="*/ 2147483647 h 190"/>
                  <a:gd name="T26" fmla="*/ 2147483647 w 42"/>
                  <a:gd name="T27" fmla="*/ 2147483647 h 190"/>
                  <a:gd name="T28" fmla="*/ 2147483647 w 42"/>
                  <a:gd name="T29" fmla="*/ 2147483647 h 190"/>
                  <a:gd name="T30" fmla="*/ 2147483647 w 42"/>
                  <a:gd name="T31" fmla="*/ 2147483647 h 190"/>
                  <a:gd name="T32" fmla="*/ 2147483647 w 42"/>
                  <a:gd name="T33" fmla="*/ 2147483647 h 190"/>
                  <a:gd name="T34" fmla="*/ 2147483647 w 42"/>
                  <a:gd name="T35" fmla="*/ 0 h 1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
                  <a:gd name="T55" fmla="*/ 0 h 190"/>
                  <a:gd name="T56" fmla="*/ 42 w 42"/>
                  <a:gd name="T57" fmla="*/ 190 h 1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 h="190">
                    <a:moveTo>
                      <a:pt x="20" y="0"/>
                    </a:moveTo>
                    <a:lnTo>
                      <a:pt x="8" y="16"/>
                    </a:lnTo>
                    <a:lnTo>
                      <a:pt x="2" y="30"/>
                    </a:lnTo>
                    <a:lnTo>
                      <a:pt x="0" y="44"/>
                    </a:lnTo>
                    <a:lnTo>
                      <a:pt x="2" y="56"/>
                    </a:lnTo>
                    <a:lnTo>
                      <a:pt x="6" y="68"/>
                    </a:lnTo>
                    <a:lnTo>
                      <a:pt x="10" y="80"/>
                    </a:lnTo>
                    <a:lnTo>
                      <a:pt x="18" y="92"/>
                    </a:lnTo>
                    <a:lnTo>
                      <a:pt x="24" y="102"/>
                    </a:lnTo>
                    <a:lnTo>
                      <a:pt x="30" y="114"/>
                    </a:lnTo>
                    <a:lnTo>
                      <a:pt x="36" y="124"/>
                    </a:lnTo>
                    <a:lnTo>
                      <a:pt x="40" y="134"/>
                    </a:lnTo>
                    <a:lnTo>
                      <a:pt x="42" y="146"/>
                    </a:lnTo>
                    <a:lnTo>
                      <a:pt x="40" y="156"/>
                    </a:lnTo>
                    <a:lnTo>
                      <a:pt x="36" y="168"/>
                    </a:lnTo>
                    <a:lnTo>
                      <a:pt x="26" y="178"/>
                    </a:lnTo>
                    <a:lnTo>
                      <a:pt x="10" y="190"/>
                    </a:lnTo>
                    <a:lnTo>
                      <a:pt x="20" y="0"/>
                    </a:lnTo>
                    <a:close/>
                  </a:path>
                </a:pathLst>
              </a:custGeom>
              <a:solidFill>
                <a:srgbClr val="FF232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sp>
            <p:nvSpPr>
              <p:cNvPr id="1044" name="Line 372"/>
              <p:cNvSpPr>
                <a:spLocks noChangeShapeType="1"/>
              </p:cNvSpPr>
              <p:nvPr/>
            </p:nvSpPr>
            <p:spPr bwMode="auto">
              <a:xfrm>
                <a:off x="2566036" y="2390531"/>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045" name="Line 373"/>
              <p:cNvSpPr>
                <a:spLocks noChangeShapeType="1"/>
              </p:cNvSpPr>
              <p:nvPr/>
            </p:nvSpPr>
            <p:spPr bwMode="auto">
              <a:xfrm>
                <a:off x="2566036" y="2390531"/>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047" name="Line 374"/>
              <p:cNvSpPr>
                <a:spLocks noChangeShapeType="1"/>
              </p:cNvSpPr>
              <p:nvPr/>
            </p:nvSpPr>
            <p:spPr bwMode="auto">
              <a:xfrm>
                <a:off x="2566036" y="2392302"/>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048" name="Line 375"/>
              <p:cNvSpPr>
                <a:spLocks noChangeShapeType="1"/>
              </p:cNvSpPr>
              <p:nvPr/>
            </p:nvSpPr>
            <p:spPr bwMode="auto">
              <a:xfrm>
                <a:off x="2566036" y="2394072"/>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049" name="Line 376"/>
              <p:cNvSpPr>
                <a:spLocks noChangeShapeType="1"/>
              </p:cNvSpPr>
              <p:nvPr/>
            </p:nvSpPr>
            <p:spPr bwMode="auto">
              <a:xfrm>
                <a:off x="2566036" y="2395842"/>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051" name="Line 377"/>
              <p:cNvSpPr>
                <a:spLocks noChangeShapeType="1"/>
              </p:cNvSpPr>
              <p:nvPr/>
            </p:nvSpPr>
            <p:spPr bwMode="auto">
              <a:xfrm>
                <a:off x="2566036" y="2397613"/>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052" name="Line 378"/>
              <p:cNvSpPr>
                <a:spLocks noChangeShapeType="1"/>
              </p:cNvSpPr>
              <p:nvPr/>
            </p:nvSpPr>
            <p:spPr bwMode="auto">
              <a:xfrm>
                <a:off x="2566036" y="2399383"/>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053" name="Line 379"/>
              <p:cNvSpPr>
                <a:spLocks noChangeShapeType="1"/>
              </p:cNvSpPr>
              <p:nvPr/>
            </p:nvSpPr>
            <p:spPr bwMode="auto">
              <a:xfrm>
                <a:off x="2566036" y="2401153"/>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054" name="Line 380"/>
              <p:cNvSpPr>
                <a:spLocks noChangeShapeType="1"/>
              </p:cNvSpPr>
              <p:nvPr/>
            </p:nvSpPr>
            <p:spPr bwMode="auto">
              <a:xfrm>
                <a:off x="2566036" y="2402924"/>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055" name="Line 381"/>
              <p:cNvSpPr>
                <a:spLocks noChangeShapeType="1"/>
              </p:cNvSpPr>
              <p:nvPr/>
            </p:nvSpPr>
            <p:spPr bwMode="auto">
              <a:xfrm>
                <a:off x="2566036" y="2404694"/>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056" name="Line 382"/>
              <p:cNvSpPr>
                <a:spLocks noChangeShapeType="1"/>
              </p:cNvSpPr>
              <p:nvPr/>
            </p:nvSpPr>
            <p:spPr bwMode="auto">
              <a:xfrm>
                <a:off x="2566036" y="2406464"/>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057" name="Line 383"/>
              <p:cNvSpPr>
                <a:spLocks noChangeShapeType="1"/>
              </p:cNvSpPr>
              <p:nvPr/>
            </p:nvSpPr>
            <p:spPr bwMode="auto">
              <a:xfrm>
                <a:off x="2566036" y="2408235"/>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058" name="Line 384"/>
              <p:cNvSpPr>
                <a:spLocks noChangeShapeType="1"/>
              </p:cNvSpPr>
              <p:nvPr/>
            </p:nvSpPr>
            <p:spPr bwMode="auto">
              <a:xfrm>
                <a:off x="2566036" y="2410005"/>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059" name="Line 385"/>
              <p:cNvSpPr>
                <a:spLocks noChangeShapeType="1"/>
              </p:cNvSpPr>
              <p:nvPr/>
            </p:nvSpPr>
            <p:spPr bwMode="auto">
              <a:xfrm>
                <a:off x="2566036" y="2411775"/>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060" name="Line 386"/>
              <p:cNvSpPr>
                <a:spLocks noChangeShapeType="1"/>
              </p:cNvSpPr>
              <p:nvPr/>
            </p:nvSpPr>
            <p:spPr bwMode="auto">
              <a:xfrm>
                <a:off x="2566036" y="2413546"/>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061" name="Line 387"/>
              <p:cNvSpPr>
                <a:spLocks noChangeShapeType="1"/>
              </p:cNvSpPr>
              <p:nvPr/>
            </p:nvSpPr>
            <p:spPr bwMode="auto">
              <a:xfrm>
                <a:off x="2566036" y="2415316"/>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062" name="Line 388"/>
              <p:cNvSpPr>
                <a:spLocks noChangeShapeType="1"/>
              </p:cNvSpPr>
              <p:nvPr/>
            </p:nvSpPr>
            <p:spPr bwMode="auto">
              <a:xfrm>
                <a:off x="2566036" y="2417087"/>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063" name="Line 389"/>
              <p:cNvSpPr>
                <a:spLocks noChangeShapeType="1"/>
              </p:cNvSpPr>
              <p:nvPr/>
            </p:nvSpPr>
            <p:spPr bwMode="auto">
              <a:xfrm>
                <a:off x="2566036" y="2418857"/>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064" name="Line 390"/>
              <p:cNvSpPr>
                <a:spLocks noChangeShapeType="1"/>
              </p:cNvSpPr>
              <p:nvPr/>
            </p:nvSpPr>
            <p:spPr bwMode="auto">
              <a:xfrm>
                <a:off x="2566036" y="2420627"/>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065" name="Line 391"/>
              <p:cNvSpPr>
                <a:spLocks noChangeShapeType="1"/>
              </p:cNvSpPr>
              <p:nvPr/>
            </p:nvSpPr>
            <p:spPr bwMode="auto">
              <a:xfrm>
                <a:off x="2566036" y="2422398"/>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066" name="Line 392"/>
              <p:cNvSpPr>
                <a:spLocks noChangeShapeType="1"/>
              </p:cNvSpPr>
              <p:nvPr/>
            </p:nvSpPr>
            <p:spPr bwMode="auto">
              <a:xfrm>
                <a:off x="2566036" y="2424168"/>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067" name="Line 393"/>
              <p:cNvSpPr>
                <a:spLocks noChangeShapeType="1"/>
              </p:cNvSpPr>
              <p:nvPr/>
            </p:nvSpPr>
            <p:spPr bwMode="auto">
              <a:xfrm>
                <a:off x="2566036" y="2425938"/>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068" name="Line 394"/>
              <p:cNvSpPr>
                <a:spLocks noChangeShapeType="1"/>
              </p:cNvSpPr>
              <p:nvPr/>
            </p:nvSpPr>
            <p:spPr bwMode="auto">
              <a:xfrm>
                <a:off x="2566036" y="2427709"/>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069" name="Line 395"/>
              <p:cNvSpPr>
                <a:spLocks noChangeShapeType="1"/>
              </p:cNvSpPr>
              <p:nvPr/>
            </p:nvSpPr>
            <p:spPr bwMode="auto">
              <a:xfrm>
                <a:off x="2566036" y="2429479"/>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070" name="Line 396"/>
              <p:cNvSpPr>
                <a:spLocks noChangeShapeType="1"/>
              </p:cNvSpPr>
              <p:nvPr/>
            </p:nvSpPr>
            <p:spPr bwMode="auto">
              <a:xfrm>
                <a:off x="2566036" y="2431249"/>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071" name="Line 397"/>
              <p:cNvSpPr>
                <a:spLocks noChangeShapeType="1"/>
              </p:cNvSpPr>
              <p:nvPr/>
            </p:nvSpPr>
            <p:spPr bwMode="auto">
              <a:xfrm>
                <a:off x="2566036" y="2433020"/>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072" name="Line 398"/>
              <p:cNvSpPr>
                <a:spLocks noChangeShapeType="1"/>
              </p:cNvSpPr>
              <p:nvPr/>
            </p:nvSpPr>
            <p:spPr bwMode="auto">
              <a:xfrm>
                <a:off x="2566036" y="2434790"/>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073" name="Line 399"/>
              <p:cNvSpPr>
                <a:spLocks noChangeShapeType="1"/>
              </p:cNvSpPr>
              <p:nvPr/>
            </p:nvSpPr>
            <p:spPr bwMode="auto">
              <a:xfrm>
                <a:off x="2566036" y="2436560"/>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074" name="Line 400"/>
              <p:cNvSpPr>
                <a:spLocks noChangeShapeType="1"/>
              </p:cNvSpPr>
              <p:nvPr/>
            </p:nvSpPr>
            <p:spPr bwMode="auto">
              <a:xfrm>
                <a:off x="2566036" y="2438331"/>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076" name="Line 401"/>
              <p:cNvSpPr>
                <a:spLocks noChangeShapeType="1"/>
              </p:cNvSpPr>
              <p:nvPr/>
            </p:nvSpPr>
            <p:spPr bwMode="auto">
              <a:xfrm>
                <a:off x="2566036" y="2440101"/>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077" name="Line 402"/>
              <p:cNvSpPr>
                <a:spLocks noChangeShapeType="1"/>
              </p:cNvSpPr>
              <p:nvPr/>
            </p:nvSpPr>
            <p:spPr bwMode="auto">
              <a:xfrm>
                <a:off x="2566036" y="2441871"/>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078" name="Line 403"/>
              <p:cNvSpPr>
                <a:spLocks noChangeShapeType="1"/>
              </p:cNvSpPr>
              <p:nvPr/>
            </p:nvSpPr>
            <p:spPr bwMode="auto">
              <a:xfrm>
                <a:off x="2566036" y="2443642"/>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085" name="Line 404"/>
              <p:cNvSpPr>
                <a:spLocks noChangeShapeType="1"/>
              </p:cNvSpPr>
              <p:nvPr/>
            </p:nvSpPr>
            <p:spPr bwMode="auto">
              <a:xfrm>
                <a:off x="2566036" y="2445412"/>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086" name="Line 405"/>
              <p:cNvSpPr>
                <a:spLocks noChangeShapeType="1"/>
              </p:cNvSpPr>
              <p:nvPr/>
            </p:nvSpPr>
            <p:spPr bwMode="auto">
              <a:xfrm>
                <a:off x="2566036" y="2447183"/>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087" name="Line 406"/>
              <p:cNvSpPr>
                <a:spLocks noChangeShapeType="1"/>
              </p:cNvSpPr>
              <p:nvPr/>
            </p:nvSpPr>
            <p:spPr bwMode="auto">
              <a:xfrm>
                <a:off x="2566036" y="2447183"/>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088" name="Line 407"/>
              <p:cNvSpPr>
                <a:spLocks noChangeShapeType="1"/>
              </p:cNvSpPr>
              <p:nvPr/>
            </p:nvSpPr>
            <p:spPr bwMode="auto">
              <a:xfrm>
                <a:off x="2566036" y="2448953"/>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089" name="Line 408"/>
              <p:cNvSpPr>
                <a:spLocks noChangeShapeType="1"/>
              </p:cNvSpPr>
              <p:nvPr/>
            </p:nvSpPr>
            <p:spPr bwMode="auto">
              <a:xfrm>
                <a:off x="2566036" y="2450723"/>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090" name="Line 409"/>
              <p:cNvSpPr>
                <a:spLocks noChangeShapeType="1"/>
              </p:cNvSpPr>
              <p:nvPr/>
            </p:nvSpPr>
            <p:spPr bwMode="auto">
              <a:xfrm>
                <a:off x="2566036" y="2452494"/>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091" name="Line 410"/>
              <p:cNvSpPr>
                <a:spLocks noChangeShapeType="1"/>
              </p:cNvSpPr>
              <p:nvPr/>
            </p:nvSpPr>
            <p:spPr bwMode="auto">
              <a:xfrm>
                <a:off x="2566036" y="2454264"/>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092" name="Line 411"/>
              <p:cNvSpPr>
                <a:spLocks noChangeShapeType="1"/>
              </p:cNvSpPr>
              <p:nvPr/>
            </p:nvSpPr>
            <p:spPr bwMode="auto">
              <a:xfrm>
                <a:off x="2566036" y="2456034"/>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099" name="Line 412"/>
              <p:cNvSpPr>
                <a:spLocks noChangeShapeType="1"/>
              </p:cNvSpPr>
              <p:nvPr/>
            </p:nvSpPr>
            <p:spPr bwMode="auto">
              <a:xfrm>
                <a:off x="2566036" y="2457805"/>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00" name="Line 413"/>
              <p:cNvSpPr>
                <a:spLocks noChangeShapeType="1"/>
              </p:cNvSpPr>
              <p:nvPr/>
            </p:nvSpPr>
            <p:spPr bwMode="auto">
              <a:xfrm>
                <a:off x="2566036" y="2459575"/>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01" name="Line 414"/>
              <p:cNvSpPr>
                <a:spLocks noChangeShapeType="1"/>
              </p:cNvSpPr>
              <p:nvPr/>
            </p:nvSpPr>
            <p:spPr bwMode="auto">
              <a:xfrm>
                <a:off x="2566036" y="2461345"/>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02" name="Line 415"/>
              <p:cNvSpPr>
                <a:spLocks noChangeShapeType="1"/>
              </p:cNvSpPr>
              <p:nvPr/>
            </p:nvSpPr>
            <p:spPr bwMode="auto">
              <a:xfrm>
                <a:off x="2566036" y="2463116"/>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03" name="Line 416"/>
              <p:cNvSpPr>
                <a:spLocks noChangeShapeType="1"/>
              </p:cNvSpPr>
              <p:nvPr/>
            </p:nvSpPr>
            <p:spPr bwMode="auto">
              <a:xfrm>
                <a:off x="2566036" y="2464886"/>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04" name="Line 417"/>
              <p:cNvSpPr>
                <a:spLocks noChangeShapeType="1"/>
              </p:cNvSpPr>
              <p:nvPr/>
            </p:nvSpPr>
            <p:spPr bwMode="auto">
              <a:xfrm>
                <a:off x="2566036" y="2466656"/>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05" name="Line 418"/>
              <p:cNvSpPr>
                <a:spLocks noChangeShapeType="1"/>
              </p:cNvSpPr>
              <p:nvPr/>
            </p:nvSpPr>
            <p:spPr bwMode="auto">
              <a:xfrm>
                <a:off x="2566036" y="2468427"/>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06" name="Line 419"/>
              <p:cNvSpPr>
                <a:spLocks noChangeShapeType="1"/>
              </p:cNvSpPr>
              <p:nvPr/>
            </p:nvSpPr>
            <p:spPr bwMode="auto">
              <a:xfrm>
                <a:off x="2566036" y="2470197"/>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13" name="Line 420"/>
              <p:cNvSpPr>
                <a:spLocks noChangeShapeType="1"/>
              </p:cNvSpPr>
              <p:nvPr/>
            </p:nvSpPr>
            <p:spPr bwMode="auto">
              <a:xfrm>
                <a:off x="2566036" y="2471967"/>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14" name="Line 421"/>
              <p:cNvSpPr>
                <a:spLocks noChangeShapeType="1"/>
              </p:cNvSpPr>
              <p:nvPr/>
            </p:nvSpPr>
            <p:spPr bwMode="auto">
              <a:xfrm>
                <a:off x="2566036" y="2473738"/>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15" name="Line 422"/>
              <p:cNvSpPr>
                <a:spLocks noChangeShapeType="1"/>
              </p:cNvSpPr>
              <p:nvPr/>
            </p:nvSpPr>
            <p:spPr bwMode="auto">
              <a:xfrm>
                <a:off x="2566036" y="2475508"/>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16" name="Line 423"/>
              <p:cNvSpPr>
                <a:spLocks noChangeShapeType="1"/>
              </p:cNvSpPr>
              <p:nvPr/>
            </p:nvSpPr>
            <p:spPr bwMode="auto">
              <a:xfrm>
                <a:off x="2566036" y="2477279"/>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17" name="Line 424"/>
              <p:cNvSpPr>
                <a:spLocks noChangeShapeType="1"/>
              </p:cNvSpPr>
              <p:nvPr/>
            </p:nvSpPr>
            <p:spPr bwMode="auto">
              <a:xfrm>
                <a:off x="2566036" y="2479049"/>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18" name="Line 425"/>
              <p:cNvSpPr>
                <a:spLocks noChangeShapeType="1"/>
              </p:cNvSpPr>
              <p:nvPr/>
            </p:nvSpPr>
            <p:spPr bwMode="auto">
              <a:xfrm>
                <a:off x="2566036" y="2480819"/>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19" name="Line 426"/>
              <p:cNvSpPr>
                <a:spLocks noChangeShapeType="1"/>
              </p:cNvSpPr>
              <p:nvPr/>
            </p:nvSpPr>
            <p:spPr bwMode="auto">
              <a:xfrm>
                <a:off x="2566036" y="2482590"/>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20" name="Line 427"/>
              <p:cNvSpPr>
                <a:spLocks noChangeShapeType="1"/>
              </p:cNvSpPr>
              <p:nvPr/>
            </p:nvSpPr>
            <p:spPr bwMode="auto">
              <a:xfrm>
                <a:off x="2566036" y="2484360"/>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21" name="Line 428"/>
              <p:cNvSpPr>
                <a:spLocks noChangeShapeType="1"/>
              </p:cNvSpPr>
              <p:nvPr/>
            </p:nvSpPr>
            <p:spPr bwMode="auto">
              <a:xfrm>
                <a:off x="2566036" y="2486130"/>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22" name="Line 429"/>
              <p:cNvSpPr>
                <a:spLocks noChangeShapeType="1"/>
              </p:cNvSpPr>
              <p:nvPr/>
            </p:nvSpPr>
            <p:spPr bwMode="auto">
              <a:xfrm>
                <a:off x="2566036" y="2487901"/>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23" name="Line 430"/>
              <p:cNvSpPr>
                <a:spLocks noChangeShapeType="1"/>
              </p:cNvSpPr>
              <p:nvPr/>
            </p:nvSpPr>
            <p:spPr bwMode="auto">
              <a:xfrm>
                <a:off x="2566036" y="2489671"/>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24" name="Line 431"/>
              <p:cNvSpPr>
                <a:spLocks noChangeShapeType="1"/>
              </p:cNvSpPr>
              <p:nvPr/>
            </p:nvSpPr>
            <p:spPr bwMode="auto">
              <a:xfrm>
                <a:off x="2566036" y="2491441"/>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25" name="Line 432"/>
              <p:cNvSpPr>
                <a:spLocks noChangeShapeType="1"/>
              </p:cNvSpPr>
              <p:nvPr/>
            </p:nvSpPr>
            <p:spPr bwMode="auto">
              <a:xfrm>
                <a:off x="2566036" y="2493212"/>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26" name="Line 433"/>
              <p:cNvSpPr>
                <a:spLocks noChangeShapeType="1"/>
              </p:cNvSpPr>
              <p:nvPr/>
            </p:nvSpPr>
            <p:spPr bwMode="auto">
              <a:xfrm>
                <a:off x="2566036" y="2494982"/>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27" name="Line 434"/>
              <p:cNvSpPr>
                <a:spLocks noChangeShapeType="1"/>
              </p:cNvSpPr>
              <p:nvPr/>
            </p:nvSpPr>
            <p:spPr bwMode="auto">
              <a:xfrm>
                <a:off x="2566036" y="2496752"/>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28" name="Line 435"/>
              <p:cNvSpPr>
                <a:spLocks noChangeShapeType="1"/>
              </p:cNvSpPr>
              <p:nvPr/>
            </p:nvSpPr>
            <p:spPr bwMode="auto">
              <a:xfrm>
                <a:off x="2566036" y="2498523"/>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29" name="Line 436"/>
              <p:cNvSpPr>
                <a:spLocks noChangeShapeType="1"/>
              </p:cNvSpPr>
              <p:nvPr/>
            </p:nvSpPr>
            <p:spPr bwMode="auto">
              <a:xfrm>
                <a:off x="2566036" y="2500293"/>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30" name="Line 437"/>
              <p:cNvSpPr>
                <a:spLocks noChangeShapeType="1"/>
              </p:cNvSpPr>
              <p:nvPr/>
            </p:nvSpPr>
            <p:spPr bwMode="auto">
              <a:xfrm>
                <a:off x="2566036" y="2502063"/>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31" name="Line 438"/>
              <p:cNvSpPr>
                <a:spLocks noChangeShapeType="1"/>
              </p:cNvSpPr>
              <p:nvPr/>
            </p:nvSpPr>
            <p:spPr bwMode="auto">
              <a:xfrm>
                <a:off x="2566036" y="2503834"/>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32" name="Line 439"/>
              <p:cNvSpPr>
                <a:spLocks noChangeShapeType="1"/>
              </p:cNvSpPr>
              <p:nvPr/>
            </p:nvSpPr>
            <p:spPr bwMode="auto">
              <a:xfrm>
                <a:off x="2566036" y="2505604"/>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33" name="Line 440"/>
              <p:cNvSpPr>
                <a:spLocks noChangeShapeType="1"/>
              </p:cNvSpPr>
              <p:nvPr/>
            </p:nvSpPr>
            <p:spPr bwMode="auto">
              <a:xfrm>
                <a:off x="2566036" y="2505604"/>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34" name="Line 441"/>
              <p:cNvSpPr>
                <a:spLocks noChangeShapeType="1"/>
              </p:cNvSpPr>
              <p:nvPr/>
            </p:nvSpPr>
            <p:spPr bwMode="auto">
              <a:xfrm>
                <a:off x="2566036" y="2507375"/>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35" name="Line 442"/>
              <p:cNvSpPr>
                <a:spLocks noChangeShapeType="1"/>
              </p:cNvSpPr>
              <p:nvPr/>
            </p:nvSpPr>
            <p:spPr bwMode="auto">
              <a:xfrm>
                <a:off x="2566036" y="2509145"/>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36" name="Line 443"/>
              <p:cNvSpPr>
                <a:spLocks noChangeShapeType="1"/>
              </p:cNvSpPr>
              <p:nvPr/>
            </p:nvSpPr>
            <p:spPr bwMode="auto">
              <a:xfrm>
                <a:off x="2566036" y="2510915"/>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37" name="Line 444"/>
              <p:cNvSpPr>
                <a:spLocks noChangeShapeType="1"/>
              </p:cNvSpPr>
              <p:nvPr/>
            </p:nvSpPr>
            <p:spPr bwMode="auto">
              <a:xfrm>
                <a:off x="2566036" y="2512686"/>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38" name="Line 445"/>
              <p:cNvSpPr>
                <a:spLocks noChangeShapeType="1"/>
              </p:cNvSpPr>
              <p:nvPr/>
            </p:nvSpPr>
            <p:spPr bwMode="auto">
              <a:xfrm>
                <a:off x="2566036" y="2514456"/>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39" name="Line 446"/>
              <p:cNvSpPr>
                <a:spLocks noChangeShapeType="1"/>
              </p:cNvSpPr>
              <p:nvPr/>
            </p:nvSpPr>
            <p:spPr bwMode="auto">
              <a:xfrm>
                <a:off x="2566036" y="2516226"/>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40" name="Line 447"/>
              <p:cNvSpPr>
                <a:spLocks noChangeShapeType="1"/>
              </p:cNvSpPr>
              <p:nvPr/>
            </p:nvSpPr>
            <p:spPr bwMode="auto">
              <a:xfrm>
                <a:off x="2566036" y="2517997"/>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41" name="Line 448"/>
              <p:cNvSpPr>
                <a:spLocks noChangeShapeType="1"/>
              </p:cNvSpPr>
              <p:nvPr/>
            </p:nvSpPr>
            <p:spPr bwMode="auto">
              <a:xfrm>
                <a:off x="2566036" y="2519767"/>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42" name="Line 449"/>
              <p:cNvSpPr>
                <a:spLocks noChangeShapeType="1"/>
              </p:cNvSpPr>
              <p:nvPr/>
            </p:nvSpPr>
            <p:spPr bwMode="auto">
              <a:xfrm>
                <a:off x="2566036" y="2521537"/>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43" name="Line 450"/>
              <p:cNvSpPr>
                <a:spLocks noChangeShapeType="1"/>
              </p:cNvSpPr>
              <p:nvPr/>
            </p:nvSpPr>
            <p:spPr bwMode="auto">
              <a:xfrm>
                <a:off x="2566036" y="2523308"/>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44" name="Line 451"/>
              <p:cNvSpPr>
                <a:spLocks noChangeShapeType="1"/>
              </p:cNvSpPr>
              <p:nvPr/>
            </p:nvSpPr>
            <p:spPr bwMode="auto">
              <a:xfrm>
                <a:off x="2566036" y="2525078"/>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45" name="Line 452"/>
              <p:cNvSpPr>
                <a:spLocks noChangeShapeType="1"/>
              </p:cNvSpPr>
              <p:nvPr/>
            </p:nvSpPr>
            <p:spPr bwMode="auto">
              <a:xfrm>
                <a:off x="2566036" y="2526848"/>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46" name="Line 453"/>
              <p:cNvSpPr>
                <a:spLocks noChangeShapeType="1"/>
              </p:cNvSpPr>
              <p:nvPr/>
            </p:nvSpPr>
            <p:spPr bwMode="auto">
              <a:xfrm>
                <a:off x="2566036" y="2528619"/>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47" name="Line 454"/>
              <p:cNvSpPr>
                <a:spLocks noChangeShapeType="1"/>
              </p:cNvSpPr>
              <p:nvPr/>
            </p:nvSpPr>
            <p:spPr bwMode="auto">
              <a:xfrm>
                <a:off x="2566036" y="2530389"/>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48" name="Line 455"/>
              <p:cNvSpPr>
                <a:spLocks noChangeShapeType="1"/>
              </p:cNvSpPr>
              <p:nvPr/>
            </p:nvSpPr>
            <p:spPr bwMode="auto">
              <a:xfrm>
                <a:off x="2566036" y="2532159"/>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49" name="Line 456"/>
              <p:cNvSpPr>
                <a:spLocks noChangeShapeType="1"/>
              </p:cNvSpPr>
              <p:nvPr/>
            </p:nvSpPr>
            <p:spPr bwMode="auto">
              <a:xfrm>
                <a:off x="2566036" y="2533930"/>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52" name="Line 457"/>
              <p:cNvSpPr>
                <a:spLocks noChangeShapeType="1"/>
              </p:cNvSpPr>
              <p:nvPr/>
            </p:nvSpPr>
            <p:spPr bwMode="auto">
              <a:xfrm>
                <a:off x="2566036" y="2535700"/>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54" name="Line 458"/>
              <p:cNvSpPr>
                <a:spLocks noChangeShapeType="1"/>
              </p:cNvSpPr>
              <p:nvPr/>
            </p:nvSpPr>
            <p:spPr bwMode="auto">
              <a:xfrm>
                <a:off x="2566036" y="2537471"/>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55" name="Line 459"/>
              <p:cNvSpPr>
                <a:spLocks noChangeShapeType="1"/>
              </p:cNvSpPr>
              <p:nvPr/>
            </p:nvSpPr>
            <p:spPr bwMode="auto">
              <a:xfrm>
                <a:off x="2566036" y="2539241"/>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56" name="Line 460"/>
              <p:cNvSpPr>
                <a:spLocks noChangeShapeType="1"/>
              </p:cNvSpPr>
              <p:nvPr/>
            </p:nvSpPr>
            <p:spPr bwMode="auto">
              <a:xfrm>
                <a:off x="2566036" y="2541011"/>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57" name="Line 461"/>
              <p:cNvSpPr>
                <a:spLocks noChangeShapeType="1"/>
              </p:cNvSpPr>
              <p:nvPr/>
            </p:nvSpPr>
            <p:spPr bwMode="auto">
              <a:xfrm>
                <a:off x="2566036" y="2542782"/>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58" name="Line 462"/>
              <p:cNvSpPr>
                <a:spLocks noChangeShapeType="1"/>
              </p:cNvSpPr>
              <p:nvPr/>
            </p:nvSpPr>
            <p:spPr bwMode="auto">
              <a:xfrm>
                <a:off x="2566036" y="2544552"/>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59" name="Line 463"/>
              <p:cNvSpPr>
                <a:spLocks noChangeShapeType="1"/>
              </p:cNvSpPr>
              <p:nvPr/>
            </p:nvSpPr>
            <p:spPr bwMode="auto">
              <a:xfrm>
                <a:off x="2566036" y="2546322"/>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60" name="Line 464"/>
              <p:cNvSpPr>
                <a:spLocks noChangeShapeType="1"/>
              </p:cNvSpPr>
              <p:nvPr/>
            </p:nvSpPr>
            <p:spPr bwMode="auto">
              <a:xfrm>
                <a:off x="2566036" y="2548093"/>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61" name="Line 465"/>
              <p:cNvSpPr>
                <a:spLocks noChangeShapeType="1"/>
              </p:cNvSpPr>
              <p:nvPr/>
            </p:nvSpPr>
            <p:spPr bwMode="auto">
              <a:xfrm>
                <a:off x="2566036" y="2549863"/>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62" name="Line 466"/>
              <p:cNvSpPr>
                <a:spLocks noChangeShapeType="1"/>
              </p:cNvSpPr>
              <p:nvPr/>
            </p:nvSpPr>
            <p:spPr bwMode="auto">
              <a:xfrm>
                <a:off x="2566036" y="2551633"/>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63" name="Line 467"/>
              <p:cNvSpPr>
                <a:spLocks noChangeShapeType="1"/>
              </p:cNvSpPr>
              <p:nvPr/>
            </p:nvSpPr>
            <p:spPr bwMode="auto">
              <a:xfrm>
                <a:off x="2566036" y="2553404"/>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64" name="Line 468"/>
              <p:cNvSpPr>
                <a:spLocks noChangeShapeType="1"/>
              </p:cNvSpPr>
              <p:nvPr/>
            </p:nvSpPr>
            <p:spPr bwMode="auto">
              <a:xfrm>
                <a:off x="2566036" y="2555174"/>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65" name="Line 469"/>
              <p:cNvSpPr>
                <a:spLocks noChangeShapeType="1"/>
              </p:cNvSpPr>
              <p:nvPr/>
            </p:nvSpPr>
            <p:spPr bwMode="auto">
              <a:xfrm>
                <a:off x="2566036" y="2556944"/>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66" name="Line 470"/>
              <p:cNvSpPr>
                <a:spLocks noChangeShapeType="1"/>
              </p:cNvSpPr>
              <p:nvPr/>
            </p:nvSpPr>
            <p:spPr bwMode="auto">
              <a:xfrm>
                <a:off x="2566036" y="2558715"/>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67" name="Line 471"/>
              <p:cNvSpPr>
                <a:spLocks noChangeShapeType="1"/>
              </p:cNvSpPr>
              <p:nvPr/>
            </p:nvSpPr>
            <p:spPr bwMode="auto">
              <a:xfrm>
                <a:off x="2566036" y="2560485"/>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68" name="Line 472"/>
              <p:cNvSpPr>
                <a:spLocks noChangeShapeType="1"/>
              </p:cNvSpPr>
              <p:nvPr/>
            </p:nvSpPr>
            <p:spPr bwMode="auto">
              <a:xfrm>
                <a:off x="2566036" y="2562255"/>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69" name="Line 473"/>
              <p:cNvSpPr>
                <a:spLocks noChangeShapeType="1"/>
              </p:cNvSpPr>
              <p:nvPr/>
            </p:nvSpPr>
            <p:spPr bwMode="auto">
              <a:xfrm>
                <a:off x="2566036" y="2564026"/>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70" name="Line 474"/>
              <p:cNvSpPr>
                <a:spLocks noChangeShapeType="1"/>
              </p:cNvSpPr>
              <p:nvPr/>
            </p:nvSpPr>
            <p:spPr bwMode="auto">
              <a:xfrm>
                <a:off x="2566036" y="2564026"/>
                <a:ext cx="110745" cy="885"/>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6350">
                    <a:solidFill>
                      <a:srgbClr val="000000"/>
                    </a:solidFill>
                    <a:round/>
                    <a:headEnd/>
                    <a:tailEnd/>
                  </a14:hiddenLine>
                </a:ext>
              </a:extLst>
            </p:spPr>
            <p:txBody>
              <a:bodyPr/>
              <a:lstStyle/>
              <a:p>
                <a:endParaRPr lang="zh-TW" altLang="en-US"/>
              </a:p>
            </p:txBody>
          </p:sp>
          <p:sp>
            <p:nvSpPr>
              <p:cNvPr id="1171" name="Freeform 475"/>
              <p:cNvSpPr>
                <a:spLocks/>
              </p:cNvSpPr>
              <p:nvPr/>
            </p:nvSpPr>
            <p:spPr bwMode="auto">
              <a:xfrm>
                <a:off x="2566036" y="2390531"/>
                <a:ext cx="93026" cy="168184"/>
              </a:xfrm>
              <a:custGeom>
                <a:avLst/>
                <a:gdLst>
                  <a:gd name="T0" fmla="*/ 2147483647 w 42"/>
                  <a:gd name="T1" fmla="*/ 0 h 190"/>
                  <a:gd name="T2" fmla="*/ 2147483647 w 42"/>
                  <a:gd name="T3" fmla="*/ 2147483647 h 190"/>
                  <a:gd name="T4" fmla="*/ 2147483647 w 42"/>
                  <a:gd name="T5" fmla="*/ 2147483647 h 190"/>
                  <a:gd name="T6" fmla="*/ 0 w 42"/>
                  <a:gd name="T7" fmla="*/ 2147483647 h 190"/>
                  <a:gd name="T8" fmla="*/ 2147483647 w 42"/>
                  <a:gd name="T9" fmla="*/ 2147483647 h 190"/>
                  <a:gd name="T10" fmla="*/ 2147483647 w 42"/>
                  <a:gd name="T11" fmla="*/ 2147483647 h 190"/>
                  <a:gd name="T12" fmla="*/ 2147483647 w 42"/>
                  <a:gd name="T13" fmla="*/ 2147483647 h 190"/>
                  <a:gd name="T14" fmla="*/ 2147483647 w 42"/>
                  <a:gd name="T15" fmla="*/ 2147483647 h 190"/>
                  <a:gd name="T16" fmla="*/ 2147483647 w 42"/>
                  <a:gd name="T17" fmla="*/ 2147483647 h 190"/>
                  <a:gd name="T18" fmla="*/ 2147483647 w 42"/>
                  <a:gd name="T19" fmla="*/ 2147483647 h 190"/>
                  <a:gd name="T20" fmla="*/ 2147483647 w 42"/>
                  <a:gd name="T21" fmla="*/ 2147483647 h 190"/>
                  <a:gd name="T22" fmla="*/ 2147483647 w 42"/>
                  <a:gd name="T23" fmla="*/ 2147483647 h 190"/>
                  <a:gd name="T24" fmla="*/ 2147483647 w 42"/>
                  <a:gd name="T25" fmla="*/ 2147483647 h 190"/>
                  <a:gd name="T26" fmla="*/ 2147483647 w 42"/>
                  <a:gd name="T27" fmla="*/ 2147483647 h 190"/>
                  <a:gd name="T28" fmla="*/ 2147483647 w 42"/>
                  <a:gd name="T29" fmla="*/ 2147483647 h 190"/>
                  <a:gd name="T30" fmla="*/ 2147483647 w 42"/>
                  <a:gd name="T31" fmla="*/ 2147483647 h 190"/>
                  <a:gd name="T32" fmla="*/ 2147483647 w 42"/>
                  <a:gd name="T33" fmla="*/ 2147483647 h 1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190"/>
                  <a:gd name="T53" fmla="*/ 42 w 42"/>
                  <a:gd name="T54" fmla="*/ 190 h 19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190">
                    <a:moveTo>
                      <a:pt x="20" y="0"/>
                    </a:moveTo>
                    <a:lnTo>
                      <a:pt x="8" y="16"/>
                    </a:lnTo>
                    <a:lnTo>
                      <a:pt x="2" y="30"/>
                    </a:lnTo>
                    <a:lnTo>
                      <a:pt x="0" y="44"/>
                    </a:lnTo>
                    <a:lnTo>
                      <a:pt x="2" y="56"/>
                    </a:lnTo>
                    <a:lnTo>
                      <a:pt x="6" y="68"/>
                    </a:lnTo>
                    <a:lnTo>
                      <a:pt x="10" y="80"/>
                    </a:lnTo>
                    <a:lnTo>
                      <a:pt x="18" y="92"/>
                    </a:lnTo>
                    <a:lnTo>
                      <a:pt x="24" y="102"/>
                    </a:lnTo>
                    <a:lnTo>
                      <a:pt x="30" y="114"/>
                    </a:lnTo>
                    <a:lnTo>
                      <a:pt x="36" y="124"/>
                    </a:lnTo>
                    <a:lnTo>
                      <a:pt x="40" y="134"/>
                    </a:lnTo>
                    <a:lnTo>
                      <a:pt x="42" y="146"/>
                    </a:lnTo>
                    <a:lnTo>
                      <a:pt x="40" y="156"/>
                    </a:lnTo>
                    <a:lnTo>
                      <a:pt x="36" y="168"/>
                    </a:lnTo>
                    <a:lnTo>
                      <a:pt x="26" y="178"/>
                    </a:lnTo>
                    <a:lnTo>
                      <a:pt x="10" y="190"/>
                    </a:lnTo>
                  </a:path>
                </a:pathLst>
              </a:custGeom>
              <a:solidFill>
                <a:srgbClr val="FF232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grpSp>
      </p:grpSp>
    </p:spTree>
    <p:extLst>
      <p:ext uri="{BB962C8B-B14F-4D97-AF65-F5344CB8AC3E}">
        <p14:creationId xmlns:p14="http://schemas.microsoft.com/office/powerpoint/2010/main" xmlns="" val="1650089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linds(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96"/>
                                        </p:tgtEl>
                                        <p:attrNameLst>
                                          <p:attrName>style.visibility</p:attrName>
                                        </p:attrNameLst>
                                      </p:cBhvr>
                                      <p:to>
                                        <p:strVal val="visible"/>
                                      </p:to>
                                    </p:set>
                                    <p:animEffect transition="in" filter="wipe(left)">
                                      <p:cBhvr>
                                        <p:cTn id="12" dur="500"/>
                                        <p:tgtEl>
                                          <p:spTgt spid="149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1029"/>
                                        </p:tgtEl>
                                        <p:attrNameLst>
                                          <p:attrName>style.visibility</p:attrName>
                                        </p:attrNameLst>
                                      </p:cBhvr>
                                      <p:to>
                                        <p:strVal val="visible"/>
                                      </p:to>
                                    </p:set>
                                    <p:anim calcmode="lin" valueType="num">
                                      <p:cBhvr additive="base">
                                        <p:cTn id="22" dur="500" fill="hold"/>
                                        <p:tgtEl>
                                          <p:spTgt spid="1029"/>
                                        </p:tgtEl>
                                        <p:attrNameLst>
                                          <p:attrName>ppt_x</p:attrName>
                                        </p:attrNameLst>
                                      </p:cBhvr>
                                      <p:tavLst>
                                        <p:tav tm="0">
                                          <p:val>
                                            <p:strVal val="#ppt_x"/>
                                          </p:val>
                                        </p:tav>
                                        <p:tav tm="100000">
                                          <p:val>
                                            <p:strVal val="#ppt_x"/>
                                          </p:val>
                                        </p:tav>
                                      </p:tavLst>
                                    </p:anim>
                                    <p:anim calcmode="lin" valueType="num">
                                      <p:cBhvr additive="base">
                                        <p:cTn id="23"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par>
                                <p:cTn id="28" presetID="3" presetClass="exit" presetSubtype="10" fill="hold" nodeType="withEffect">
                                  <p:stCondLst>
                                    <p:cond delay="0"/>
                                  </p:stCondLst>
                                  <p:childTnLst>
                                    <p:animEffect transition="out" filter="blinds(horizontal)">
                                      <p:cBhvr>
                                        <p:cTn id="29" dur="500"/>
                                        <p:tgtEl>
                                          <p:spTgt spid="9222"/>
                                        </p:tgtEl>
                                      </p:cBhvr>
                                    </p:animEffect>
                                    <p:set>
                                      <p:cBhvr>
                                        <p:cTn id="30" dur="1" fill="hold">
                                          <p:stCondLst>
                                            <p:cond delay="499"/>
                                          </p:stCondLst>
                                        </p:cTn>
                                        <p:tgtEl>
                                          <p:spTgt spid="9222"/>
                                        </p:tgtEl>
                                        <p:attrNameLst>
                                          <p:attrName>style.visibility</p:attrName>
                                        </p:attrNameLst>
                                      </p:cBhvr>
                                      <p:to>
                                        <p:strVal val="hidden"/>
                                      </p:to>
                                    </p:set>
                                  </p:childTnLst>
                                </p:cTn>
                              </p:par>
                            </p:childTnLst>
                          </p:cTn>
                        </p:par>
                        <p:par>
                          <p:cTn id="31" fill="hold" nodeType="afterGroup">
                            <p:stCondLst>
                              <p:cond delay="500"/>
                            </p:stCondLst>
                            <p:childTnLst>
                              <p:par>
                                <p:cTn id="32" presetID="26" presetClass="emph" presetSubtype="0" fill="hold" nodeType="afterEffect">
                                  <p:stCondLst>
                                    <p:cond delay="0"/>
                                  </p:stCondLst>
                                  <p:childTnLst>
                                    <p:animEffect transition="out" filter="fade">
                                      <p:cBhvr>
                                        <p:cTn id="33" dur="2000" tmFilter="0, 0; .2, .5; .8, .5; 1, 0"/>
                                        <p:tgtEl>
                                          <p:spTgt spid="14"/>
                                        </p:tgtEl>
                                      </p:cBhvr>
                                    </p:animEffect>
                                    <p:animScale>
                                      <p:cBhvr>
                                        <p:cTn id="34" dur="1000" autoRev="1" fill="hold"/>
                                        <p:tgtEl>
                                          <p:spTgt spid="14"/>
                                        </p:tgtEl>
                                      </p:cBhvr>
                                      <p:by x="105000" y="105000"/>
                                    </p:animScale>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nodeType="clickEffect">
                                  <p:stCondLst>
                                    <p:cond delay="0"/>
                                  </p:stCondLst>
                                  <p:childTnLst>
                                    <p:set>
                                      <p:cBhvr>
                                        <p:cTn id="38" dur="1" fill="hold">
                                          <p:stCondLst>
                                            <p:cond delay="0"/>
                                          </p:stCondLst>
                                        </p:cTn>
                                        <p:tgtEl>
                                          <p:spTgt spid="1050"/>
                                        </p:tgtEl>
                                        <p:attrNameLst>
                                          <p:attrName>style.visibility</p:attrName>
                                        </p:attrNameLst>
                                      </p:cBhvr>
                                      <p:to>
                                        <p:strVal val="visible"/>
                                      </p:to>
                                    </p:set>
                                    <p:animEffect transition="in" filter="blinds(horizontal)">
                                      <p:cBhvr>
                                        <p:cTn id="39" dur="500"/>
                                        <p:tgtEl>
                                          <p:spTgt spid="1050"/>
                                        </p:tgtEl>
                                      </p:cBhvr>
                                    </p:animEffect>
                                  </p:childTnLst>
                                </p:cTn>
                              </p:par>
                            </p:childTnLst>
                          </p:cTn>
                        </p:par>
                        <p:par>
                          <p:cTn id="40" fill="hold" nodeType="afterGroup">
                            <p:stCondLst>
                              <p:cond delay="500"/>
                            </p:stCondLst>
                            <p:childTnLst>
                              <p:par>
                                <p:cTn id="41" presetID="3" presetClass="entr" presetSubtype="10" fill="hold" nodeType="afterEffect">
                                  <p:stCondLst>
                                    <p:cond delay="0"/>
                                  </p:stCondLst>
                                  <p:childTnLst>
                                    <p:set>
                                      <p:cBhvr>
                                        <p:cTn id="42" dur="1" fill="hold">
                                          <p:stCondLst>
                                            <p:cond delay="0"/>
                                          </p:stCondLst>
                                        </p:cTn>
                                        <p:tgtEl>
                                          <p:spTgt spid="1043"/>
                                        </p:tgtEl>
                                        <p:attrNameLst>
                                          <p:attrName>style.visibility</p:attrName>
                                        </p:attrNameLst>
                                      </p:cBhvr>
                                      <p:to>
                                        <p:strVal val="visible"/>
                                      </p:to>
                                    </p:set>
                                    <p:animEffect transition="in" filter="blinds(horizontal)">
                                      <p:cBhvr>
                                        <p:cTn id="43" dur="1000"/>
                                        <p:tgtEl>
                                          <p:spTgt spid="1043"/>
                                        </p:tgtEl>
                                      </p:cBhvr>
                                    </p:animEffect>
                                  </p:childTnLst>
                                </p:cTn>
                              </p:par>
                            </p:childTnLst>
                          </p:cTn>
                        </p:par>
                        <p:par>
                          <p:cTn id="44" fill="hold" nodeType="afterGroup">
                            <p:stCondLst>
                              <p:cond delay="1500"/>
                            </p:stCondLst>
                            <p:childTnLst>
                              <p:par>
                                <p:cTn id="45" presetID="3" presetClass="entr" presetSubtype="10" fill="hold" nodeType="afterEffect">
                                  <p:stCondLst>
                                    <p:cond delay="0"/>
                                  </p:stCondLst>
                                  <p:childTnLst>
                                    <p:set>
                                      <p:cBhvr>
                                        <p:cTn id="46" dur="1" fill="hold">
                                          <p:stCondLst>
                                            <p:cond delay="0"/>
                                          </p:stCondLst>
                                        </p:cTn>
                                        <p:tgtEl>
                                          <p:spTgt spid="1046"/>
                                        </p:tgtEl>
                                        <p:attrNameLst>
                                          <p:attrName>style.visibility</p:attrName>
                                        </p:attrNameLst>
                                      </p:cBhvr>
                                      <p:to>
                                        <p:strVal val="visible"/>
                                      </p:to>
                                    </p:set>
                                    <p:animEffect transition="in" filter="blinds(horizontal)">
                                      <p:cBhvr>
                                        <p:cTn id="47" dur="1000"/>
                                        <p:tgtEl>
                                          <p:spTgt spid="1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107950" y="115888"/>
            <a:ext cx="8964613" cy="519112"/>
          </a:xfrm>
          <a:prstGeom prst="rect">
            <a:avLst/>
          </a:prstGeom>
          <a:noFill/>
          <a:ln w="9525">
            <a:noFill/>
            <a:miter lim="800000"/>
            <a:headEnd/>
            <a:tailEnd/>
          </a:ln>
        </p:spPr>
        <p:txBody>
          <a:bodyPr>
            <a:spAutoFit/>
          </a:bodyPr>
          <a:lstStyle/>
          <a:p>
            <a:pPr algn="ctr">
              <a:spcBef>
                <a:spcPct val="50000"/>
              </a:spcBef>
            </a:pPr>
            <a:r>
              <a:rPr lang="en-US" altLang="zh-TW" sz="2800">
                <a:solidFill>
                  <a:srgbClr val="0000CC"/>
                </a:solidFill>
              </a:rPr>
              <a:t>Comparisons between</a:t>
            </a:r>
            <a:r>
              <a:rPr lang="zh-TW" altLang="en-US" sz="2800">
                <a:solidFill>
                  <a:srgbClr val="0000CC"/>
                </a:solidFill>
              </a:rPr>
              <a:t> </a:t>
            </a:r>
            <a:r>
              <a:rPr lang="el-GR" altLang="zh-TW" sz="2800">
                <a:solidFill>
                  <a:srgbClr val="0000CC"/>
                </a:solidFill>
                <a:cs typeface="Arial" charset="0"/>
              </a:rPr>
              <a:t>α</a:t>
            </a:r>
            <a:r>
              <a:rPr lang="en-US" altLang="zh-TW" sz="2800">
                <a:solidFill>
                  <a:srgbClr val="0000CC"/>
                </a:solidFill>
                <a:cs typeface="Arial" charset="0"/>
              </a:rPr>
              <a:t>PEG </a:t>
            </a:r>
            <a:r>
              <a:rPr lang="en-US" altLang="zh-TW" sz="2800">
                <a:solidFill>
                  <a:srgbClr val="0000CC"/>
                </a:solidFill>
              </a:rPr>
              <a:t>and HSV-tk reporters</a:t>
            </a:r>
          </a:p>
        </p:txBody>
      </p:sp>
      <p:sp>
        <p:nvSpPr>
          <p:cNvPr id="9219" name="Oval 3"/>
          <p:cNvSpPr>
            <a:spLocks noChangeArrowheads="1"/>
          </p:cNvSpPr>
          <p:nvPr/>
        </p:nvSpPr>
        <p:spPr bwMode="auto">
          <a:xfrm>
            <a:off x="4706938" y="2566988"/>
            <a:ext cx="2970212" cy="1890712"/>
          </a:xfrm>
          <a:prstGeom prst="ellipse">
            <a:avLst/>
          </a:prstGeom>
          <a:solidFill>
            <a:srgbClr val="FFCC99"/>
          </a:solidFill>
          <a:ln w="9525">
            <a:solidFill>
              <a:schemeClr val="tx1"/>
            </a:solidFill>
            <a:round/>
            <a:headEnd/>
            <a:tailEnd/>
          </a:ln>
        </p:spPr>
        <p:txBody>
          <a:bodyPr wrap="none" anchor="ctr"/>
          <a:lstStyle/>
          <a:p>
            <a:endParaRPr lang="zh-TW" altLang="en-US"/>
          </a:p>
        </p:txBody>
      </p:sp>
      <p:sp>
        <p:nvSpPr>
          <p:cNvPr id="9220" name="AutoShape 4"/>
          <p:cNvSpPr>
            <a:spLocks noChangeArrowheads="1"/>
          </p:cNvSpPr>
          <p:nvPr/>
        </p:nvSpPr>
        <p:spPr bwMode="auto">
          <a:xfrm>
            <a:off x="5607050" y="2635250"/>
            <a:ext cx="358775" cy="360363"/>
          </a:xfrm>
          <a:prstGeom prst="smileyFace">
            <a:avLst>
              <a:gd name="adj" fmla="val 4653"/>
            </a:avLst>
          </a:prstGeom>
          <a:solidFill>
            <a:srgbClr val="3366FF"/>
          </a:solidFill>
          <a:ln w="9525">
            <a:solidFill>
              <a:schemeClr val="tx1"/>
            </a:solidFill>
            <a:round/>
            <a:headEnd/>
            <a:tailEnd/>
          </a:ln>
        </p:spPr>
        <p:txBody>
          <a:bodyPr wrap="none" anchor="ctr"/>
          <a:lstStyle/>
          <a:p>
            <a:endParaRPr lang="zh-TW" altLang="en-US"/>
          </a:p>
        </p:txBody>
      </p:sp>
      <p:sp>
        <p:nvSpPr>
          <p:cNvPr id="9221" name="Text Box 5"/>
          <p:cNvSpPr txBox="1">
            <a:spLocks noChangeArrowheads="1"/>
          </p:cNvSpPr>
          <p:nvPr/>
        </p:nvSpPr>
        <p:spPr bwMode="auto">
          <a:xfrm>
            <a:off x="5203825" y="2978150"/>
            <a:ext cx="1123950" cy="366713"/>
          </a:xfrm>
          <a:prstGeom prst="rect">
            <a:avLst/>
          </a:prstGeom>
          <a:noFill/>
          <a:ln w="9525">
            <a:noFill/>
            <a:miter lim="800000"/>
            <a:headEnd/>
            <a:tailEnd/>
          </a:ln>
        </p:spPr>
        <p:txBody>
          <a:bodyPr>
            <a:spAutoFit/>
          </a:bodyPr>
          <a:lstStyle/>
          <a:p>
            <a:pPr algn="ctr">
              <a:spcBef>
                <a:spcPct val="50000"/>
              </a:spcBef>
            </a:pPr>
            <a:r>
              <a:rPr lang="en-US" altLang="zh-TW" sz="1800">
                <a:solidFill>
                  <a:schemeClr val="accent2"/>
                </a:solidFill>
              </a:rPr>
              <a:t>HSV-tk</a:t>
            </a:r>
          </a:p>
        </p:txBody>
      </p:sp>
      <p:pic>
        <p:nvPicPr>
          <p:cNvPr id="9222" name="Picture 6"/>
          <p:cNvPicPr>
            <a:picLocks noChangeAspect="1" noChangeArrowheads="1"/>
          </p:cNvPicPr>
          <p:nvPr/>
        </p:nvPicPr>
        <p:blipFill>
          <a:blip r:embed="rId2" cstate="print"/>
          <a:srcRect l="67696" b="15392"/>
          <a:stretch>
            <a:fillRect/>
          </a:stretch>
        </p:blipFill>
        <p:spPr bwMode="auto">
          <a:xfrm>
            <a:off x="7032625" y="863600"/>
            <a:ext cx="1095375" cy="1231900"/>
          </a:xfrm>
          <a:prstGeom prst="rect">
            <a:avLst/>
          </a:prstGeom>
          <a:noFill/>
          <a:ln w="9525">
            <a:noFill/>
            <a:miter lim="800000"/>
            <a:headEnd/>
            <a:tailEnd/>
          </a:ln>
        </p:spPr>
      </p:pic>
      <p:sp>
        <p:nvSpPr>
          <p:cNvPr id="9223" name="Text Box 7"/>
          <p:cNvSpPr txBox="1">
            <a:spLocks noChangeArrowheads="1"/>
          </p:cNvSpPr>
          <p:nvPr/>
        </p:nvSpPr>
        <p:spPr bwMode="auto">
          <a:xfrm>
            <a:off x="6372225" y="2122488"/>
            <a:ext cx="2411413" cy="396875"/>
          </a:xfrm>
          <a:prstGeom prst="rect">
            <a:avLst/>
          </a:prstGeom>
          <a:noFill/>
          <a:ln w="9525">
            <a:noFill/>
            <a:miter lim="800000"/>
            <a:headEnd/>
            <a:tailEnd/>
          </a:ln>
        </p:spPr>
        <p:txBody>
          <a:bodyPr>
            <a:spAutoFit/>
          </a:bodyPr>
          <a:lstStyle/>
          <a:p>
            <a:pPr algn="ctr">
              <a:spcBef>
                <a:spcPct val="50000"/>
              </a:spcBef>
            </a:pPr>
            <a:r>
              <a:rPr lang="en-US" altLang="zh-TW"/>
              <a:t>Isotope-FIAU</a:t>
            </a:r>
          </a:p>
        </p:txBody>
      </p:sp>
      <p:pic>
        <p:nvPicPr>
          <p:cNvPr id="19464" name="Picture 8"/>
          <p:cNvPicPr>
            <a:picLocks noChangeAspect="1" noChangeArrowheads="1"/>
          </p:cNvPicPr>
          <p:nvPr/>
        </p:nvPicPr>
        <p:blipFill>
          <a:blip r:embed="rId2" cstate="print"/>
          <a:srcRect l="67696" b="15392"/>
          <a:stretch>
            <a:fillRect/>
          </a:stretch>
        </p:blipFill>
        <p:spPr bwMode="auto">
          <a:xfrm>
            <a:off x="6273800" y="3063875"/>
            <a:ext cx="998538" cy="1123950"/>
          </a:xfrm>
          <a:prstGeom prst="rect">
            <a:avLst/>
          </a:prstGeom>
          <a:noFill/>
          <a:ln w="9525">
            <a:noFill/>
            <a:miter lim="800000"/>
            <a:headEnd/>
            <a:tailEnd/>
          </a:ln>
        </p:spPr>
      </p:pic>
      <p:sp>
        <p:nvSpPr>
          <p:cNvPr id="19465" name="Oval 9"/>
          <p:cNvSpPr>
            <a:spLocks noChangeArrowheads="1"/>
          </p:cNvSpPr>
          <p:nvPr/>
        </p:nvSpPr>
        <p:spPr bwMode="auto">
          <a:xfrm>
            <a:off x="6237288" y="3468688"/>
            <a:ext cx="315912" cy="315912"/>
          </a:xfrm>
          <a:prstGeom prst="ellipse">
            <a:avLst/>
          </a:prstGeom>
          <a:solidFill>
            <a:srgbClr val="FF0000"/>
          </a:solidFill>
          <a:ln w="9525">
            <a:solidFill>
              <a:schemeClr val="tx1"/>
            </a:solidFill>
            <a:round/>
            <a:headEnd/>
            <a:tailEnd/>
          </a:ln>
        </p:spPr>
        <p:txBody>
          <a:bodyPr wrap="none" anchor="ctr"/>
          <a:lstStyle/>
          <a:p>
            <a:pPr algn="ctr"/>
            <a:r>
              <a:rPr lang="en-US" altLang="zh-TW">
                <a:solidFill>
                  <a:schemeClr val="bg1"/>
                </a:solidFill>
              </a:rPr>
              <a:t>P</a:t>
            </a:r>
          </a:p>
        </p:txBody>
      </p:sp>
      <p:sp>
        <p:nvSpPr>
          <p:cNvPr id="19466" name="Oval 10"/>
          <p:cNvSpPr>
            <a:spLocks noChangeArrowheads="1"/>
          </p:cNvSpPr>
          <p:nvPr/>
        </p:nvSpPr>
        <p:spPr bwMode="auto">
          <a:xfrm>
            <a:off x="5921375" y="3468688"/>
            <a:ext cx="315913" cy="315912"/>
          </a:xfrm>
          <a:prstGeom prst="ellipse">
            <a:avLst/>
          </a:prstGeom>
          <a:solidFill>
            <a:srgbClr val="FF0000"/>
          </a:solidFill>
          <a:ln w="9525">
            <a:solidFill>
              <a:schemeClr val="tx1"/>
            </a:solidFill>
            <a:round/>
            <a:headEnd/>
            <a:tailEnd/>
          </a:ln>
        </p:spPr>
        <p:txBody>
          <a:bodyPr wrap="none" anchor="ctr"/>
          <a:lstStyle/>
          <a:p>
            <a:pPr algn="ctr"/>
            <a:r>
              <a:rPr lang="en-US" altLang="zh-TW">
                <a:solidFill>
                  <a:schemeClr val="bg1"/>
                </a:solidFill>
              </a:rPr>
              <a:t>P</a:t>
            </a:r>
          </a:p>
        </p:txBody>
      </p:sp>
      <p:sp>
        <p:nvSpPr>
          <p:cNvPr id="19467" name="Oval 11"/>
          <p:cNvSpPr>
            <a:spLocks noChangeArrowheads="1"/>
          </p:cNvSpPr>
          <p:nvPr/>
        </p:nvSpPr>
        <p:spPr bwMode="auto">
          <a:xfrm>
            <a:off x="5607050" y="3468688"/>
            <a:ext cx="315913" cy="315912"/>
          </a:xfrm>
          <a:prstGeom prst="ellipse">
            <a:avLst/>
          </a:prstGeom>
          <a:solidFill>
            <a:srgbClr val="FF0000"/>
          </a:solidFill>
          <a:ln w="9525">
            <a:solidFill>
              <a:schemeClr val="tx1"/>
            </a:solidFill>
            <a:round/>
            <a:headEnd/>
            <a:tailEnd/>
          </a:ln>
        </p:spPr>
        <p:txBody>
          <a:bodyPr wrap="none" anchor="ctr"/>
          <a:lstStyle/>
          <a:p>
            <a:pPr algn="ctr"/>
            <a:r>
              <a:rPr lang="en-US" altLang="zh-TW">
                <a:solidFill>
                  <a:schemeClr val="bg1"/>
                </a:solidFill>
              </a:rPr>
              <a:t>P</a:t>
            </a:r>
          </a:p>
        </p:txBody>
      </p:sp>
      <p:sp>
        <p:nvSpPr>
          <p:cNvPr id="9228" name="Text Box 12"/>
          <p:cNvSpPr txBox="1">
            <a:spLocks noChangeArrowheads="1"/>
          </p:cNvSpPr>
          <p:nvPr/>
        </p:nvSpPr>
        <p:spPr bwMode="auto">
          <a:xfrm>
            <a:off x="5202238" y="4546600"/>
            <a:ext cx="1979612" cy="457200"/>
          </a:xfrm>
          <a:prstGeom prst="rect">
            <a:avLst/>
          </a:prstGeom>
          <a:noFill/>
          <a:ln w="9525">
            <a:noFill/>
            <a:miter lim="800000"/>
            <a:headEnd/>
            <a:tailEnd/>
          </a:ln>
        </p:spPr>
        <p:txBody>
          <a:bodyPr>
            <a:spAutoFit/>
          </a:bodyPr>
          <a:lstStyle/>
          <a:p>
            <a:pPr algn="ctr">
              <a:spcBef>
                <a:spcPct val="50000"/>
              </a:spcBef>
            </a:pPr>
            <a:r>
              <a:rPr lang="en-US" altLang="zh-TW" sz="2400"/>
              <a:t>Cells</a:t>
            </a:r>
          </a:p>
        </p:txBody>
      </p:sp>
      <p:grpSp>
        <p:nvGrpSpPr>
          <p:cNvPr id="2" name="Group 13"/>
          <p:cNvGrpSpPr>
            <a:grpSpLocks/>
          </p:cNvGrpSpPr>
          <p:nvPr/>
        </p:nvGrpSpPr>
        <p:grpSpPr bwMode="auto">
          <a:xfrm>
            <a:off x="206375" y="952500"/>
            <a:ext cx="5130800" cy="4102100"/>
            <a:chOff x="130" y="600"/>
            <a:chExt cx="3232" cy="2584"/>
          </a:xfrm>
        </p:grpSpPr>
        <p:sp>
          <p:nvSpPr>
            <p:cNvPr id="9238" name="Oval 14"/>
            <p:cNvSpPr>
              <a:spLocks noChangeArrowheads="1"/>
            </p:cNvSpPr>
            <p:nvPr/>
          </p:nvSpPr>
          <p:spPr bwMode="auto">
            <a:xfrm>
              <a:off x="300" y="1649"/>
              <a:ext cx="1871" cy="1191"/>
            </a:xfrm>
            <a:prstGeom prst="ellipse">
              <a:avLst/>
            </a:prstGeom>
            <a:solidFill>
              <a:srgbClr val="FFCC99"/>
            </a:solidFill>
            <a:ln w="9525">
              <a:solidFill>
                <a:schemeClr val="tx1"/>
              </a:solidFill>
              <a:round/>
              <a:headEnd/>
              <a:tailEnd/>
            </a:ln>
          </p:spPr>
          <p:txBody>
            <a:bodyPr wrap="none" anchor="ctr"/>
            <a:lstStyle/>
            <a:p>
              <a:endParaRPr lang="zh-TW" altLang="en-US"/>
            </a:p>
          </p:txBody>
        </p:sp>
        <p:grpSp>
          <p:nvGrpSpPr>
            <p:cNvPr id="3" name="Group 15"/>
            <p:cNvGrpSpPr>
              <a:grpSpLocks/>
            </p:cNvGrpSpPr>
            <p:nvPr/>
          </p:nvGrpSpPr>
          <p:grpSpPr bwMode="auto">
            <a:xfrm>
              <a:off x="697" y="1365"/>
              <a:ext cx="340" cy="426"/>
              <a:chOff x="4014" y="1071"/>
              <a:chExt cx="136" cy="318"/>
            </a:xfrm>
          </p:grpSpPr>
          <p:sp>
            <p:nvSpPr>
              <p:cNvPr id="9677" name="Line 16"/>
              <p:cNvSpPr>
                <a:spLocks noChangeShapeType="1"/>
              </p:cNvSpPr>
              <p:nvPr/>
            </p:nvSpPr>
            <p:spPr bwMode="auto">
              <a:xfrm>
                <a:off x="4014" y="1207"/>
                <a:ext cx="91" cy="0"/>
              </a:xfrm>
              <a:prstGeom prst="line">
                <a:avLst/>
              </a:prstGeom>
              <a:noFill/>
              <a:ln w="28575">
                <a:solidFill>
                  <a:schemeClr val="tx1"/>
                </a:solidFill>
                <a:round/>
                <a:headEnd/>
                <a:tailEnd/>
              </a:ln>
            </p:spPr>
            <p:txBody>
              <a:bodyPr/>
              <a:lstStyle/>
              <a:p>
                <a:endParaRPr lang="zh-TW" altLang="en-US"/>
              </a:p>
            </p:txBody>
          </p:sp>
          <p:grpSp>
            <p:nvGrpSpPr>
              <p:cNvPr id="4" name="Group 17"/>
              <p:cNvGrpSpPr>
                <a:grpSpLocks/>
              </p:cNvGrpSpPr>
              <p:nvPr/>
            </p:nvGrpSpPr>
            <p:grpSpPr bwMode="auto">
              <a:xfrm>
                <a:off x="4014" y="1071"/>
                <a:ext cx="136" cy="318"/>
                <a:chOff x="2034" y="1418"/>
                <a:chExt cx="104" cy="385"/>
              </a:xfrm>
            </p:grpSpPr>
            <p:grpSp>
              <p:nvGrpSpPr>
                <p:cNvPr id="5" name="Group 18"/>
                <p:cNvGrpSpPr>
                  <a:grpSpLocks/>
                </p:cNvGrpSpPr>
                <p:nvPr/>
              </p:nvGrpSpPr>
              <p:grpSpPr bwMode="auto">
                <a:xfrm>
                  <a:off x="2034" y="1418"/>
                  <a:ext cx="94" cy="213"/>
                  <a:chOff x="2034" y="1418"/>
                  <a:chExt cx="94" cy="213"/>
                </a:xfrm>
              </p:grpSpPr>
              <p:grpSp>
                <p:nvGrpSpPr>
                  <p:cNvPr id="6" name="Group 19"/>
                  <p:cNvGrpSpPr>
                    <a:grpSpLocks/>
                  </p:cNvGrpSpPr>
                  <p:nvPr/>
                </p:nvGrpSpPr>
                <p:grpSpPr bwMode="auto">
                  <a:xfrm>
                    <a:off x="2034" y="1418"/>
                    <a:ext cx="94" cy="213"/>
                    <a:chOff x="2034" y="1418"/>
                    <a:chExt cx="94" cy="213"/>
                  </a:xfrm>
                </p:grpSpPr>
                <p:sp>
                  <p:nvSpPr>
                    <p:cNvPr id="9909" name="AutoShape 20"/>
                    <p:cNvSpPr>
                      <a:spLocks noChangeArrowheads="1"/>
                    </p:cNvSpPr>
                    <p:nvPr/>
                  </p:nvSpPr>
                  <p:spPr bwMode="auto">
                    <a:xfrm>
                      <a:off x="2034" y="1418"/>
                      <a:ext cx="30" cy="212"/>
                    </a:xfrm>
                    <a:prstGeom prst="roundRect">
                      <a:avLst>
                        <a:gd name="adj" fmla="val 50000"/>
                      </a:avLst>
                    </a:prstGeom>
                    <a:solidFill>
                      <a:srgbClr val="FF2327"/>
                    </a:solidFill>
                    <a:ln w="6350">
                      <a:noFill/>
                      <a:round/>
                      <a:headEnd/>
                      <a:tailEnd/>
                    </a:ln>
                  </p:spPr>
                  <p:txBody>
                    <a:bodyPr/>
                    <a:lstStyle/>
                    <a:p>
                      <a:endParaRPr lang="zh-TW" altLang="en-US"/>
                    </a:p>
                  </p:txBody>
                </p:sp>
                <p:sp>
                  <p:nvSpPr>
                    <p:cNvPr id="9910" name="Line 21"/>
                    <p:cNvSpPr>
                      <a:spLocks noChangeShapeType="1"/>
                    </p:cNvSpPr>
                    <p:nvPr/>
                  </p:nvSpPr>
                  <p:spPr bwMode="auto">
                    <a:xfrm>
                      <a:off x="2034" y="1418"/>
                      <a:ext cx="30" cy="1"/>
                    </a:xfrm>
                    <a:prstGeom prst="line">
                      <a:avLst/>
                    </a:prstGeom>
                    <a:noFill/>
                    <a:ln w="6350">
                      <a:noFill/>
                      <a:round/>
                      <a:headEnd/>
                      <a:tailEnd/>
                    </a:ln>
                  </p:spPr>
                  <p:txBody>
                    <a:bodyPr/>
                    <a:lstStyle/>
                    <a:p>
                      <a:endParaRPr lang="zh-TW" altLang="en-US"/>
                    </a:p>
                  </p:txBody>
                </p:sp>
                <p:sp>
                  <p:nvSpPr>
                    <p:cNvPr id="9911" name="Line 22"/>
                    <p:cNvSpPr>
                      <a:spLocks noChangeShapeType="1"/>
                    </p:cNvSpPr>
                    <p:nvPr/>
                  </p:nvSpPr>
                  <p:spPr bwMode="auto">
                    <a:xfrm>
                      <a:off x="2034" y="1420"/>
                      <a:ext cx="30" cy="1"/>
                    </a:xfrm>
                    <a:prstGeom prst="line">
                      <a:avLst/>
                    </a:prstGeom>
                    <a:noFill/>
                    <a:ln w="6350">
                      <a:noFill/>
                      <a:round/>
                      <a:headEnd/>
                      <a:tailEnd/>
                    </a:ln>
                  </p:spPr>
                  <p:txBody>
                    <a:bodyPr/>
                    <a:lstStyle/>
                    <a:p>
                      <a:endParaRPr lang="zh-TW" altLang="en-US"/>
                    </a:p>
                  </p:txBody>
                </p:sp>
                <p:sp>
                  <p:nvSpPr>
                    <p:cNvPr id="9912" name="Line 23"/>
                    <p:cNvSpPr>
                      <a:spLocks noChangeShapeType="1"/>
                    </p:cNvSpPr>
                    <p:nvPr/>
                  </p:nvSpPr>
                  <p:spPr bwMode="auto">
                    <a:xfrm>
                      <a:off x="2034" y="1422"/>
                      <a:ext cx="30" cy="1"/>
                    </a:xfrm>
                    <a:prstGeom prst="line">
                      <a:avLst/>
                    </a:prstGeom>
                    <a:noFill/>
                    <a:ln w="6350">
                      <a:noFill/>
                      <a:round/>
                      <a:headEnd/>
                      <a:tailEnd/>
                    </a:ln>
                  </p:spPr>
                  <p:txBody>
                    <a:bodyPr/>
                    <a:lstStyle/>
                    <a:p>
                      <a:endParaRPr lang="zh-TW" altLang="en-US"/>
                    </a:p>
                  </p:txBody>
                </p:sp>
                <p:sp>
                  <p:nvSpPr>
                    <p:cNvPr id="9913" name="Line 24"/>
                    <p:cNvSpPr>
                      <a:spLocks noChangeShapeType="1"/>
                    </p:cNvSpPr>
                    <p:nvPr/>
                  </p:nvSpPr>
                  <p:spPr bwMode="auto">
                    <a:xfrm>
                      <a:off x="2034" y="1424"/>
                      <a:ext cx="30" cy="1"/>
                    </a:xfrm>
                    <a:prstGeom prst="line">
                      <a:avLst/>
                    </a:prstGeom>
                    <a:noFill/>
                    <a:ln w="6350">
                      <a:noFill/>
                      <a:round/>
                      <a:headEnd/>
                      <a:tailEnd/>
                    </a:ln>
                  </p:spPr>
                  <p:txBody>
                    <a:bodyPr/>
                    <a:lstStyle/>
                    <a:p>
                      <a:endParaRPr lang="zh-TW" altLang="en-US"/>
                    </a:p>
                  </p:txBody>
                </p:sp>
                <p:sp>
                  <p:nvSpPr>
                    <p:cNvPr id="9914" name="Line 25"/>
                    <p:cNvSpPr>
                      <a:spLocks noChangeShapeType="1"/>
                    </p:cNvSpPr>
                    <p:nvPr/>
                  </p:nvSpPr>
                  <p:spPr bwMode="auto">
                    <a:xfrm>
                      <a:off x="2034" y="1426"/>
                      <a:ext cx="30" cy="1"/>
                    </a:xfrm>
                    <a:prstGeom prst="line">
                      <a:avLst/>
                    </a:prstGeom>
                    <a:noFill/>
                    <a:ln w="6350">
                      <a:noFill/>
                      <a:round/>
                      <a:headEnd/>
                      <a:tailEnd/>
                    </a:ln>
                  </p:spPr>
                  <p:txBody>
                    <a:bodyPr/>
                    <a:lstStyle/>
                    <a:p>
                      <a:endParaRPr lang="zh-TW" altLang="en-US"/>
                    </a:p>
                  </p:txBody>
                </p:sp>
                <p:sp>
                  <p:nvSpPr>
                    <p:cNvPr id="9915" name="Line 26"/>
                    <p:cNvSpPr>
                      <a:spLocks noChangeShapeType="1"/>
                    </p:cNvSpPr>
                    <p:nvPr/>
                  </p:nvSpPr>
                  <p:spPr bwMode="auto">
                    <a:xfrm>
                      <a:off x="2034" y="1428"/>
                      <a:ext cx="30" cy="1"/>
                    </a:xfrm>
                    <a:prstGeom prst="line">
                      <a:avLst/>
                    </a:prstGeom>
                    <a:noFill/>
                    <a:ln w="6350">
                      <a:noFill/>
                      <a:round/>
                      <a:headEnd/>
                      <a:tailEnd/>
                    </a:ln>
                  </p:spPr>
                  <p:txBody>
                    <a:bodyPr/>
                    <a:lstStyle/>
                    <a:p>
                      <a:endParaRPr lang="zh-TW" altLang="en-US"/>
                    </a:p>
                  </p:txBody>
                </p:sp>
                <p:sp>
                  <p:nvSpPr>
                    <p:cNvPr id="9916" name="Line 27"/>
                    <p:cNvSpPr>
                      <a:spLocks noChangeShapeType="1"/>
                    </p:cNvSpPr>
                    <p:nvPr/>
                  </p:nvSpPr>
                  <p:spPr bwMode="auto">
                    <a:xfrm>
                      <a:off x="2034" y="1430"/>
                      <a:ext cx="30" cy="1"/>
                    </a:xfrm>
                    <a:prstGeom prst="line">
                      <a:avLst/>
                    </a:prstGeom>
                    <a:noFill/>
                    <a:ln w="6350">
                      <a:noFill/>
                      <a:round/>
                      <a:headEnd/>
                      <a:tailEnd/>
                    </a:ln>
                  </p:spPr>
                  <p:txBody>
                    <a:bodyPr/>
                    <a:lstStyle/>
                    <a:p>
                      <a:endParaRPr lang="zh-TW" altLang="en-US"/>
                    </a:p>
                  </p:txBody>
                </p:sp>
                <p:sp>
                  <p:nvSpPr>
                    <p:cNvPr id="9917" name="Line 28"/>
                    <p:cNvSpPr>
                      <a:spLocks noChangeShapeType="1"/>
                    </p:cNvSpPr>
                    <p:nvPr/>
                  </p:nvSpPr>
                  <p:spPr bwMode="auto">
                    <a:xfrm>
                      <a:off x="2034" y="1432"/>
                      <a:ext cx="30" cy="1"/>
                    </a:xfrm>
                    <a:prstGeom prst="line">
                      <a:avLst/>
                    </a:prstGeom>
                    <a:noFill/>
                    <a:ln w="6350">
                      <a:noFill/>
                      <a:round/>
                      <a:headEnd/>
                      <a:tailEnd/>
                    </a:ln>
                  </p:spPr>
                  <p:txBody>
                    <a:bodyPr/>
                    <a:lstStyle/>
                    <a:p>
                      <a:endParaRPr lang="zh-TW" altLang="en-US"/>
                    </a:p>
                  </p:txBody>
                </p:sp>
                <p:sp>
                  <p:nvSpPr>
                    <p:cNvPr id="9918" name="Line 29"/>
                    <p:cNvSpPr>
                      <a:spLocks noChangeShapeType="1"/>
                    </p:cNvSpPr>
                    <p:nvPr/>
                  </p:nvSpPr>
                  <p:spPr bwMode="auto">
                    <a:xfrm>
                      <a:off x="2034" y="1434"/>
                      <a:ext cx="30" cy="1"/>
                    </a:xfrm>
                    <a:prstGeom prst="line">
                      <a:avLst/>
                    </a:prstGeom>
                    <a:noFill/>
                    <a:ln w="6350">
                      <a:noFill/>
                      <a:round/>
                      <a:headEnd/>
                      <a:tailEnd/>
                    </a:ln>
                  </p:spPr>
                  <p:txBody>
                    <a:bodyPr/>
                    <a:lstStyle/>
                    <a:p>
                      <a:endParaRPr lang="zh-TW" altLang="en-US"/>
                    </a:p>
                  </p:txBody>
                </p:sp>
                <p:sp>
                  <p:nvSpPr>
                    <p:cNvPr id="9919" name="Line 30"/>
                    <p:cNvSpPr>
                      <a:spLocks noChangeShapeType="1"/>
                    </p:cNvSpPr>
                    <p:nvPr/>
                  </p:nvSpPr>
                  <p:spPr bwMode="auto">
                    <a:xfrm>
                      <a:off x="2034" y="1436"/>
                      <a:ext cx="30" cy="1"/>
                    </a:xfrm>
                    <a:prstGeom prst="line">
                      <a:avLst/>
                    </a:prstGeom>
                    <a:noFill/>
                    <a:ln w="6350">
                      <a:noFill/>
                      <a:round/>
                      <a:headEnd/>
                      <a:tailEnd/>
                    </a:ln>
                  </p:spPr>
                  <p:txBody>
                    <a:bodyPr/>
                    <a:lstStyle/>
                    <a:p>
                      <a:endParaRPr lang="zh-TW" altLang="en-US"/>
                    </a:p>
                  </p:txBody>
                </p:sp>
                <p:sp>
                  <p:nvSpPr>
                    <p:cNvPr id="9920" name="Line 31"/>
                    <p:cNvSpPr>
                      <a:spLocks noChangeShapeType="1"/>
                    </p:cNvSpPr>
                    <p:nvPr/>
                  </p:nvSpPr>
                  <p:spPr bwMode="auto">
                    <a:xfrm>
                      <a:off x="2034" y="1438"/>
                      <a:ext cx="30" cy="1"/>
                    </a:xfrm>
                    <a:prstGeom prst="line">
                      <a:avLst/>
                    </a:prstGeom>
                    <a:noFill/>
                    <a:ln w="6350">
                      <a:noFill/>
                      <a:round/>
                      <a:headEnd/>
                      <a:tailEnd/>
                    </a:ln>
                  </p:spPr>
                  <p:txBody>
                    <a:bodyPr/>
                    <a:lstStyle/>
                    <a:p>
                      <a:endParaRPr lang="zh-TW" altLang="en-US"/>
                    </a:p>
                  </p:txBody>
                </p:sp>
                <p:sp>
                  <p:nvSpPr>
                    <p:cNvPr id="9921" name="Line 32"/>
                    <p:cNvSpPr>
                      <a:spLocks noChangeShapeType="1"/>
                    </p:cNvSpPr>
                    <p:nvPr/>
                  </p:nvSpPr>
                  <p:spPr bwMode="auto">
                    <a:xfrm>
                      <a:off x="2034" y="1440"/>
                      <a:ext cx="30" cy="1"/>
                    </a:xfrm>
                    <a:prstGeom prst="line">
                      <a:avLst/>
                    </a:prstGeom>
                    <a:noFill/>
                    <a:ln w="6350">
                      <a:noFill/>
                      <a:round/>
                      <a:headEnd/>
                      <a:tailEnd/>
                    </a:ln>
                  </p:spPr>
                  <p:txBody>
                    <a:bodyPr/>
                    <a:lstStyle/>
                    <a:p>
                      <a:endParaRPr lang="zh-TW" altLang="en-US"/>
                    </a:p>
                  </p:txBody>
                </p:sp>
                <p:sp>
                  <p:nvSpPr>
                    <p:cNvPr id="9922" name="Line 33"/>
                    <p:cNvSpPr>
                      <a:spLocks noChangeShapeType="1"/>
                    </p:cNvSpPr>
                    <p:nvPr/>
                  </p:nvSpPr>
                  <p:spPr bwMode="auto">
                    <a:xfrm>
                      <a:off x="2034" y="1442"/>
                      <a:ext cx="30" cy="1"/>
                    </a:xfrm>
                    <a:prstGeom prst="line">
                      <a:avLst/>
                    </a:prstGeom>
                    <a:noFill/>
                    <a:ln w="6350">
                      <a:noFill/>
                      <a:round/>
                      <a:headEnd/>
                      <a:tailEnd/>
                    </a:ln>
                  </p:spPr>
                  <p:txBody>
                    <a:bodyPr/>
                    <a:lstStyle/>
                    <a:p>
                      <a:endParaRPr lang="zh-TW" altLang="en-US"/>
                    </a:p>
                  </p:txBody>
                </p:sp>
                <p:sp>
                  <p:nvSpPr>
                    <p:cNvPr id="9923" name="Line 34"/>
                    <p:cNvSpPr>
                      <a:spLocks noChangeShapeType="1"/>
                    </p:cNvSpPr>
                    <p:nvPr/>
                  </p:nvSpPr>
                  <p:spPr bwMode="auto">
                    <a:xfrm>
                      <a:off x="2034" y="1444"/>
                      <a:ext cx="30" cy="1"/>
                    </a:xfrm>
                    <a:prstGeom prst="line">
                      <a:avLst/>
                    </a:prstGeom>
                    <a:noFill/>
                    <a:ln w="6350">
                      <a:noFill/>
                      <a:round/>
                      <a:headEnd/>
                      <a:tailEnd/>
                    </a:ln>
                  </p:spPr>
                  <p:txBody>
                    <a:bodyPr/>
                    <a:lstStyle/>
                    <a:p>
                      <a:endParaRPr lang="zh-TW" altLang="en-US"/>
                    </a:p>
                  </p:txBody>
                </p:sp>
                <p:sp>
                  <p:nvSpPr>
                    <p:cNvPr id="9924" name="Line 35"/>
                    <p:cNvSpPr>
                      <a:spLocks noChangeShapeType="1"/>
                    </p:cNvSpPr>
                    <p:nvPr/>
                  </p:nvSpPr>
                  <p:spPr bwMode="auto">
                    <a:xfrm>
                      <a:off x="2034" y="1446"/>
                      <a:ext cx="30" cy="1"/>
                    </a:xfrm>
                    <a:prstGeom prst="line">
                      <a:avLst/>
                    </a:prstGeom>
                    <a:noFill/>
                    <a:ln w="6350">
                      <a:noFill/>
                      <a:round/>
                      <a:headEnd/>
                      <a:tailEnd/>
                    </a:ln>
                  </p:spPr>
                  <p:txBody>
                    <a:bodyPr/>
                    <a:lstStyle/>
                    <a:p>
                      <a:endParaRPr lang="zh-TW" altLang="en-US"/>
                    </a:p>
                  </p:txBody>
                </p:sp>
                <p:sp>
                  <p:nvSpPr>
                    <p:cNvPr id="9925" name="Line 36"/>
                    <p:cNvSpPr>
                      <a:spLocks noChangeShapeType="1"/>
                    </p:cNvSpPr>
                    <p:nvPr/>
                  </p:nvSpPr>
                  <p:spPr bwMode="auto">
                    <a:xfrm>
                      <a:off x="2034" y="1448"/>
                      <a:ext cx="30" cy="1"/>
                    </a:xfrm>
                    <a:prstGeom prst="line">
                      <a:avLst/>
                    </a:prstGeom>
                    <a:noFill/>
                    <a:ln w="6350">
                      <a:noFill/>
                      <a:round/>
                      <a:headEnd/>
                      <a:tailEnd/>
                    </a:ln>
                  </p:spPr>
                  <p:txBody>
                    <a:bodyPr/>
                    <a:lstStyle/>
                    <a:p>
                      <a:endParaRPr lang="zh-TW" altLang="en-US"/>
                    </a:p>
                  </p:txBody>
                </p:sp>
                <p:sp>
                  <p:nvSpPr>
                    <p:cNvPr id="9926" name="Line 37"/>
                    <p:cNvSpPr>
                      <a:spLocks noChangeShapeType="1"/>
                    </p:cNvSpPr>
                    <p:nvPr/>
                  </p:nvSpPr>
                  <p:spPr bwMode="auto">
                    <a:xfrm>
                      <a:off x="2034" y="1450"/>
                      <a:ext cx="30" cy="1"/>
                    </a:xfrm>
                    <a:prstGeom prst="line">
                      <a:avLst/>
                    </a:prstGeom>
                    <a:noFill/>
                    <a:ln w="6350">
                      <a:noFill/>
                      <a:round/>
                      <a:headEnd/>
                      <a:tailEnd/>
                    </a:ln>
                  </p:spPr>
                  <p:txBody>
                    <a:bodyPr/>
                    <a:lstStyle/>
                    <a:p>
                      <a:endParaRPr lang="zh-TW" altLang="en-US"/>
                    </a:p>
                  </p:txBody>
                </p:sp>
                <p:sp>
                  <p:nvSpPr>
                    <p:cNvPr id="9927" name="Line 38"/>
                    <p:cNvSpPr>
                      <a:spLocks noChangeShapeType="1"/>
                    </p:cNvSpPr>
                    <p:nvPr/>
                  </p:nvSpPr>
                  <p:spPr bwMode="auto">
                    <a:xfrm>
                      <a:off x="2034" y="1452"/>
                      <a:ext cx="30" cy="1"/>
                    </a:xfrm>
                    <a:prstGeom prst="line">
                      <a:avLst/>
                    </a:prstGeom>
                    <a:noFill/>
                    <a:ln w="6350">
                      <a:noFill/>
                      <a:round/>
                      <a:headEnd/>
                      <a:tailEnd/>
                    </a:ln>
                  </p:spPr>
                  <p:txBody>
                    <a:bodyPr/>
                    <a:lstStyle/>
                    <a:p>
                      <a:endParaRPr lang="zh-TW" altLang="en-US"/>
                    </a:p>
                  </p:txBody>
                </p:sp>
                <p:sp>
                  <p:nvSpPr>
                    <p:cNvPr id="9928" name="Line 39"/>
                    <p:cNvSpPr>
                      <a:spLocks noChangeShapeType="1"/>
                    </p:cNvSpPr>
                    <p:nvPr/>
                  </p:nvSpPr>
                  <p:spPr bwMode="auto">
                    <a:xfrm>
                      <a:off x="2034" y="1454"/>
                      <a:ext cx="30" cy="1"/>
                    </a:xfrm>
                    <a:prstGeom prst="line">
                      <a:avLst/>
                    </a:prstGeom>
                    <a:noFill/>
                    <a:ln w="6350">
                      <a:noFill/>
                      <a:round/>
                      <a:headEnd/>
                      <a:tailEnd/>
                    </a:ln>
                  </p:spPr>
                  <p:txBody>
                    <a:bodyPr/>
                    <a:lstStyle/>
                    <a:p>
                      <a:endParaRPr lang="zh-TW" altLang="en-US"/>
                    </a:p>
                  </p:txBody>
                </p:sp>
                <p:sp>
                  <p:nvSpPr>
                    <p:cNvPr id="9929" name="Line 40"/>
                    <p:cNvSpPr>
                      <a:spLocks noChangeShapeType="1"/>
                    </p:cNvSpPr>
                    <p:nvPr/>
                  </p:nvSpPr>
                  <p:spPr bwMode="auto">
                    <a:xfrm>
                      <a:off x="2034" y="1456"/>
                      <a:ext cx="30" cy="1"/>
                    </a:xfrm>
                    <a:prstGeom prst="line">
                      <a:avLst/>
                    </a:prstGeom>
                    <a:noFill/>
                    <a:ln w="6350">
                      <a:noFill/>
                      <a:round/>
                      <a:headEnd/>
                      <a:tailEnd/>
                    </a:ln>
                  </p:spPr>
                  <p:txBody>
                    <a:bodyPr/>
                    <a:lstStyle/>
                    <a:p>
                      <a:endParaRPr lang="zh-TW" altLang="en-US"/>
                    </a:p>
                  </p:txBody>
                </p:sp>
                <p:sp>
                  <p:nvSpPr>
                    <p:cNvPr id="9930" name="Line 41"/>
                    <p:cNvSpPr>
                      <a:spLocks noChangeShapeType="1"/>
                    </p:cNvSpPr>
                    <p:nvPr/>
                  </p:nvSpPr>
                  <p:spPr bwMode="auto">
                    <a:xfrm>
                      <a:off x="2034" y="1458"/>
                      <a:ext cx="30" cy="1"/>
                    </a:xfrm>
                    <a:prstGeom prst="line">
                      <a:avLst/>
                    </a:prstGeom>
                    <a:noFill/>
                    <a:ln w="6350">
                      <a:noFill/>
                      <a:round/>
                      <a:headEnd/>
                      <a:tailEnd/>
                    </a:ln>
                  </p:spPr>
                  <p:txBody>
                    <a:bodyPr/>
                    <a:lstStyle/>
                    <a:p>
                      <a:endParaRPr lang="zh-TW" altLang="en-US"/>
                    </a:p>
                  </p:txBody>
                </p:sp>
                <p:sp>
                  <p:nvSpPr>
                    <p:cNvPr id="9931" name="Line 42"/>
                    <p:cNvSpPr>
                      <a:spLocks noChangeShapeType="1"/>
                    </p:cNvSpPr>
                    <p:nvPr/>
                  </p:nvSpPr>
                  <p:spPr bwMode="auto">
                    <a:xfrm>
                      <a:off x="2034" y="1460"/>
                      <a:ext cx="30" cy="1"/>
                    </a:xfrm>
                    <a:prstGeom prst="line">
                      <a:avLst/>
                    </a:prstGeom>
                    <a:noFill/>
                    <a:ln w="6350">
                      <a:noFill/>
                      <a:round/>
                      <a:headEnd/>
                      <a:tailEnd/>
                    </a:ln>
                  </p:spPr>
                  <p:txBody>
                    <a:bodyPr/>
                    <a:lstStyle/>
                    <a:p>
                      <a:endParaRPr lang="zh-TW" altLang="en-US"/>
                    </a:p>
                  </p:txBody>
                </p:sp>
                <p:sp>
                  <p:nvSpPr>
                    <p:cNvPr id="9932" name="Line 43"/>
                    <p:cNvSpPr>
                      <a:spLocks noChangeShapeType="1"/>
                    </p:cNvSpPr>
                    <p:nvPr/>
                  </p:nvSpPr>
                  <p:spPr bwMode="auto">
                    <a:xfrm>
                      <a:off x="2034" y="1462"/>
                      <a:ext cx="30" cy="1"/>
                    </a:xfrm>
                    <a:prstGeom prst="line">
                      <a:avLst/>
                    </a:prstGeom>
                    <a:noFill/>
                    <a:ln w="6350">
                      <a:noFill/>
                      <a:round/>
                      <a:headEnd/>
                      <a:tailEnd/>
                    </a:ln>
                  </p:spPr>
                  <p:txBody>
                    <a:bodyPr/>
                    <a:lstStyle/>
                    <a:p>
                      <a:endParaRPr lang="zh-TW" altLang="en-US"/>
                    </a:p>
                  </p:txBody>
                </p:sp>
                <p:sp>
                  <p:nvSpPr>
                    <p:cNvPr id="9933" name="Line 44"/>
                    <p:cNvSpPr>
                      <a:spLocks noChangeShapeType="1"/>
                    </p:cNvSpPr>
                    <p:nvPr/>
                  </p:nvSpPr>
                  <p:spPr bwMode="auto">
                    <a:xfrm>
                      <a:off x="2034" y="1464"/>
                      <a:ext cx="30" cy="1"/>
                    </a:xfrm>
                    <a:prstGeom prst="line">
                      <a:avLst/>
                    </a:prstGeom>
                    <a:noFill/>
                    <a:ln w="6350">
                      <a:noFill/>
                      <a:round/>
                      <a:headEnd/>
                      <a:tailEnd/>
                    </a:ln>
                  </p:spPr>
                  <p:txBody>
                    <a:bodyPr/>
                    <a:lstStyle/>
                    <a:p>
                      <a:endParaRPr lang="zh-TW" altLang="en-US"/>
                    </a:p>
                  </p:txBody>
                </p:sp>
                <p:sp>
                  <p:nvSpPr>
                    <p:cNvPr id="9934" name="Line 45"/>
                    <p:cNvSpPr>
                      <a:spLocks noChangeShapeType="1"/>
                    </p:cNvSpPr>
                    <p:nvPr/>
                  </p:nvSpPr>
                  <p:spPr bwMode="auto">
                    <a:xfrm>
                      <a:off x="2034" y="1466"/>
                      <a:ext cx="30" cy="1"/>
                    </a:xfrm>
                    <a:prstGeom prst="line">
                      <a:avLst/>
                    </a:prstGeom>
                    <a:noFill/>
                    <a:ln w="6350">
                      <a:noFill/>
                      <a:round/>
                      <a:headEnd/>
                      <a:tailEnd/>
                    </a:ln>
                  </p:spPr>
                  <p:txBody>
                    <a:bodyPr/>
                    <a:lstStyle/>
                    <a:p>
                      <a:endParaRPr lang="zh-TW" altLang="en-US"/>
                    </a:p>
                  </p:txBody>
                </p:sp>
                <p:sp>
                  <p:nvSpPr>
                    <p:cNvPr id="9935" name="Line 46"/>
                    <p:cNvSpPr>
                      <a:spLocks noChangeShapeType="1"/>
                    </p:cNvSpPr>
                    <p:nvPr/>
                  </p:nvSpPr>
                  <p:spPr bwMode="auto">
                    <a:xfrm>
                      <a:off x="2034" y="1468"/>
                      <a:ext cx="30" cy="1"/>
                    </a:xfrm>
                    <a:prstGeom prst="line">
                      <a:avLst/>
                    </a:prstGeom>
                    <a:noFill/>
                    <a:ln w="6350">
                      <a:noFill/>
                      <a:round/>
                      <a:headEnd/>
                      <a:tailEnd/>
                    </a:ln>
                  </p:spPr>
                  <p:txBody>
                    <a:bodyPr/>
                    <a:lstStyle/>
                    <a:p>
                      <a:endParaRPr lang="zh-TW" altLang="en-US"/>
                    </a:p>
                  </p:txBody>
                </p:sp>
                <p:sp>
                  <p:nvSpPr>
                    <p:cNvPr id="9936" name="Line 47"/>
                    <p:cNvSpPr>
                      <a:spLocks noChangeShapeType="1"/>
                    </p:cNvSpPr>
                    <p:nvPr/>
                  </p:nvSpPr>
                  <p:spPr bwMode="auto">
                    <a:xfrm>
                      <a:off x="2034" y="1470"/>
                      <a:ext cx="30" cy="1"/>
                    </a:xfrm>
                    <a:prstGeom prst="line">
                      <a:avLst/>
                    </a:prstGeom>
                    <a:noFill/>
                    <a:ln w="6350">
                      <a:noFill/>
                      <a:round/>
                      <a:headEnd/>
                      <a:tailEnd/>
                    </a:ln>
                  </p:spPr>
                  <p:txBody>
                    <a:bodyPr/>
                    <a:lstStyle/>
                    <a:p>
                      <a:endParaRPr lang="zh-TW" altLang="en-US"/>
                    </a:p>
                  </p:txBody>
                </p:sp>
                <p:sp>
                  <p:nvSpPr>
                    <p:cNvPr id="9937" name="Line 48"/>
                    <p:cNvSpPr>
                      <a:spLocks noChangeShapeType="1"/>
                    </p:cNvSpPr>
                    <p:nvPr/>
                  </p:nvSpPr>
                  <p:spPr bwMode="auto">
                    <a:xfrm>
                      <a:off x="2034" y="1472"/>
                      <a:ext cx="30" cy="1"/>
                    </a:xfrm>
                    <a:prstGeom prst="line">
                      <a:avLst/>
                    </a:prstGeom>
                    <a:noFill/>
                    <a:ln w="6350">
                      <a:noFill/>
                      <a:round/>
                      <a:headEnd/>
                      <a:tailEnd/>
                    </a:ln>
                  </p:spPr>
                  <p:txBody>
                    <a:bodyPr/>
                    <a:lstStyle/>
                    <a:p>
                      <a:endParaRPr lang="zh-TW" altLang="en-US"/>
                    </a:p>
                  </p:txBody>
                </p:sp>
                <p:sp>
                  <p:nvSpPr>
                    <p:cNvPr id="9938" name="Line 49"/>
                    <p:cNvSpPr>
                      <a:spLocks noChangeShapeType="1"/>
                    </p:cNvSpPr>
                    <p:nvPr/>
                  </p:nvSpPr>
                  <p:spPr bwMode="auto">
                    <a:xfrm>
                      <a:off x="2034" y="1474"/>
                      <a:ext cx="30" cy="1"/>
                    </a:xfrm>
                    <a:prstGeom prst="line">
                      <a:avLst/>
                    </a:prstGeom>
                    <a:noFill/>
                    <a:ln w="6350">
                      <a:noFill/>
                      <a:round/>
                      <a:headEnd/>
                      <a:tailEnd/>
                    </a:ln>
                  </p:spPr>
                  <p:txBody>
                    <a:bodyPr/>
                    <a:lstStyle/>
                    <a:p>
                      <a:endParaRPr lang="zh-TW" altLang="en-US"/>
                    </a:p>
                  </p:txBody>
                </p:sp>
                <p:sp>
                  <p:nvSpPr>
                    <p:cNvPr id="9939" name="Line 50"/>
                    <p:cNvSpPr>
                      <a:spLocks noChangeShapeType="1"/>
                    </p:cNvSpPr>
                    <p:nvPr/>
                  </p:nvSpPr>
                  <p:spPr bwMode="auto">
                    <a:xfrm>
                      <a:off x="2034" y="1476"/>
                      <a:ext cx="30" cy="1"/>
                    </a:xfrm>
                    <a:prstGeom prst="line">
                      <a:avLst/>
                    </a:prstGeom>
                    <a:noFill/>
                    <a:ln w="6350">
                      <a:noFill/>
                      <a:round/>
                      <a:headEnd/>
                      <a:tailEnd/>
                    </a:ln>
                  </p:spPr>
                  <p:txBody>
                    <a:bodyPr/>
                    <a:lstStyle/>
                    <a:p>
                      <a:endParaRPr lang="zh-TW" altLang="en-US"/>
                    </a:p>
                  </p:txBody>
                </p:sp>
                <p:sp>
                  <p:nvSpPr>
                    <p:cNvPr id="9940" name="Line 51"/>
                    <p:cNvSpPr>
                      <a:spLocks noChangeShapeType="1"/>
                    </p:cNvSpPr>
                    <p:nvPr/>
                  </p:nvSpPr>
                  <p:spPr bwMode="auto">
                    <a:xfrm>
                      <a:off x="2034" y="1478"/>
                      <a:ext cx="30" cy="1"/>
                    </a:xfrm>
                    <a:prstGeom prst="line">
                      <a:avLst/>
                    </a:prstGeom>
                    <a:noFill/>
                    <a:ln w="6350">
                      <a:noFill/>
                      <a:round/>
                      <a:headEnd/>
                      <a:tailEnd/>
                    </a:ln>
                  </p:spPr>
                  <p:txBody>
                    <a:bodyPr/>
                    <a:lstStyle/>
                    <a:p>
                      <a:endParaRPr lang="zh-TW" altLang="en-US"/>
                    </a:p>
                  </p:txBody>
                </p:sp>
                <p:sp>
                  <p:nvSpPr>
                    <p:cNvPr id="9941" name="Line 52"/>
                    <p:cNvSpPr>
                      <a:spLocks noChangeShapeType="1"/>
                    </p:cNvSpPr>
                    <p:nvPr/>
                  </p:nvSpPr>
                  <p:spPr bwMode="auto">
                    <a:xfrm>
                      <a:off x="2034" y="1480"/>
                      <a:ext cx="30" cy="1"/>
                    </a:xfrm>
                    <a:prstGeom prst="line">
                      <a:avLst/>
                    </a:prstGeom>
                    <a:noFill/>
                    <a:ln w="6350">
                      <a:noFill/>
                      <a:round/>
                      <a:headEnd/>
                      <a:tailEnd/>
                    </a:ln>
                  </p:spPr>
                  <p:txBody>
                    <a:bodyPr/>
                    <a:lstStyle/>
                    <a:p>
                      <a:endParaRPr lang="zh-TW" altLang="en-US"/>
                    </a:p>
                  </p:txBody>
                </p:sp>
                <p:sp>
                  <p:nvSpPr>
                    <p:cNvPr id="9942" name="Line 53"/>
                    <p:cNvSpPr>
                      <a:spLocks noChangeShapeType="1"/>
                    </p:cNvSpPr>
                    <p:nvPr/>
                  </p:nvSpPr>
                  <p:spPr bwMode="auto">
                    <a:xfrm>
                      <a:off x="2034" y="1482"/>
                      <a:ext cx="30" cy="1"/>
                    </a:xfrm>
                    <a:prstGeom prst="line">
                      <a:avLst/>
                    </a:prstGeom>
                    <a:noFill/>
                    <a:ln w="6350">
                      <a:noFill/>
                      <a:round/>
                      <a:headEnd/>
                      <a:tailEnd/>
                    </a:ln>
                  </p:spPr>
                  <p:txBody>
                    <a:bodyPr/>
                    <a:lstStyle/>
                    <a:p>
                      <a:endParaRPr lang="zh-TW" altLang="en-US"/>
                    </a:p>
                  </p:txBody>
                </p:sp>
                <p:sp>
                  <p:nvSpPr>
                    <p:cNvPr id="9943" name="Line 54"/>
                    <p:cNvSpPr>
                      <a:spLocks noChangeShapeType="1"/>
                    </p:cNvSpPr>
                    <p:nvPr/>
                  </p:nvSpPr>
                  <p:spPr bwMode="auto">
                    <a:xfrm>
                      <a:off x="2034" y="1484"/>
                      <a:ext cx="30" cy="1"/>
                    </a:xfrm>
                    <a:prstGeom prst="line">
                      <a:avLst/>
                    </a:prstGeom>
                    <a:noFill/>
                    <a:ln w="6350">
                      <a:noFill/>
                      <a:round/>
                      <a:headEnd/>
                      <a:tailEnd/>
                    </a:ln>
                  </p:spPr>
                  <p:txBody>
                    <a:bodyPr/>
                    <a:lstStyle/>
                    <a:p>
                      <a:endParaRPr lang="zh-TW" altLang="en-US"/>
                    </a:p>
                  </p:txBody>
                </p:sp>
                <p:sp>
                  <p:nvSpPr>
                    <p:cNvPr id="9944" name="Line 55"/>
                    <p:cNvSpPr>
                      <a:spLocks noChangeShapeType="1"/>
                    </p:cNvSpPr>
                    <p:nvPr/>
                  </p:nvSpPr>
                  <p:spPr bwMode="auto">
                    <a:xfrm>
                      <a:off x="2034" y="1486"/>
                      <a:ext cx="30" cy="1"/>
                    </a:xfrm>
                    <a:prstGeom prst="line">
                      <a:avLst/>
                    </a:prstGeom>
                    <a:noFill/>
                    <a:ln w="6350">
                      <a:noFill/>
                      <a:round/>
                      <a:headEnd/>
                      <a:tailEnd/>
                    </a:ln>
                  </p:spPr>
                  <p:txBody>
                    <a:bodyPr/>
                    <a:lstStyle/>
                    <a:p>
                      <a:endParaRPr lang="zh-TW" altLang="en-US"/>
                    </a:p>
                  </p:txBody>
                </p:sp>
                <p:sp>
                  <p:nvSpPr>
                    <p:cNvPr id="9945" name="Line 56"/>
                    <p:cNvSpPr>
                      <a:spLocks noChangeShapeType="1"/>
                    </p:cNvSpPr>
                    <p:nvPr/>
                  </p:nvSpPr>
                  <p:spPr bwMode="auto">
                    <a:xfrm>
                      <a:off x="2034" y="1488"/>
                      <a:ext cx="30" cy="1"/>
                    </a:xfrm>
                    <a:prstGeom prst="line">
                      <a:avLst/>
                    </a:prstGeom>
                    <a:noFill/>
                    <a:ln w="6350">
                      <a:noFill/>
                      <a:round/>
                      <a:headEnd/>
                      <a:tailEnd/>
                    </a:ln>
                  </p:spPr>
                  <p:txBody>
                    <a:bodyPr/>
                    <a:lstStyle/>
                    <a:p>
                      <a:endParaRPr lang="zh-TW" altLang="en-US"/>
                    </a:p>
                  </p:txBody>
                </p:sp>
                <p:sp>
                  <p:nvSpPr>
                    <p:cNvPr id="9946" name="Line 57"/>
                    <p:cNvSpPr>
                      <a:spLocks noChangeShapeType="1"/>
                    </p:cNvSpPr>
                    <p:nvPr/>
                  </p:nvSpPr>
                  <p:spPr bwMode="auto">
                    <a:xfrm>
                      <a:off x="2034" y="1490"/>
                      <a:ext cx="30" cy="1"/>
                    </a:xfrm>
                    <a:prstGeom prst="line">
                      <a:avLst/>
                    </a:prstGeom>
                    <a:noFill/>
                    <a:ln w="6350">
                      <a:noFill/>
                      <a:round/>
                      <a:headEnd/>
                      <a:tailEnd/>
                    </a:ln>
                  </p:spPr>
                  <p:txBody>
                    <a:bodyPr/>
                    <a:lstStyle/>
                    <a:p>
                      <a:endParaRPr lang="zh-TW" altLang="en-US"/>
                    </a:p>
                  </p:txBody>
                </p:sp>
                <p:sp>
                  <p:nvSpPr>
                    <p:cNvPr id="9947" name="Line 58"/>
                    <p:cNvSpPr>
                      <a:spLocks noChangeShapeType="1"/>
                    </p:cNvSpPr>
                    <p:nvPr/>
                  </p:nvSpPr>
                  <p:spPr bwMode="auto">
                    <a:xfrm>
                      <a:off x="2034" y="1492"/>
                      <a:ext cx="30" cy="1"/>
                    </a:xfrm>
                    <a:prstGeom prst="line">
                      <a:avLst/>
                    </a:prstGeom>
                    <a:noFill/>
                    <a:ln w="6350">
                      <a:noFill/>
                      <a:round/>
                      <a:headEnd/>
                      <a:tailEnd/>
                    </a:ln>
                  </p:spPr>
                  <p:txBody>
                    <a:bodyPr/>
                    <a:lstStyle/>
                    <a:p>
                      <a:endParaRPr lang="zh-TW" altLang="en-US"/>
                    </a:p>
                  </p:txBody>
                </p:sp>
                <p:sp>
                  <p:nvSpPr>
                    <p:cNvPr id="9948" name="Line 59"/>
                    <p:cNvSpPr>
                      <a:spLocks noChangeShapeType="1"/>
                    </p:cNvSpPr>
                    <p:nvPr/>
                  </p:nvSpPr>
                  <p:spPr bwMode="auto">
                    <a:xfrm>
                      <a:off x="2034" y="1494"/>
                      <a:ext cx="30" cy="1"/>
                    </a:xfrm>
                    <a:prstGeom prst="line">
                      <a:avLst/>
                    </a:prstGeom>
                    <a:noFill/>
                    <a:ln w="6350">
                      <a:noFill/>
                      <a:round/>
                      <a:headEnd/>
                      <a:tailEnd/>
                    </a:ln>
                  </p:spPr>
                  <p:txBody>
                    <a:bodyPr/>
                    <a:lstStyle/>
                    <a:p>
                      <a:endParaRPr lang="zh-TW" altLang="en-US"/>
                    </a:p>
                  </p:txBody>
                </p:sp>
                <p:sp>
                  <p:nvSpPr>
                    <p:cNvPr id="9949" name="Line 60"/>
                    <p:cNvSpPr>
                      <a:spLocks noChangeShapeType="1"/>
                    </p:cNvSpPr>
                    <p:nvPr/>
                  </p:nvSpPr>
                  <p:spPr bwMode="auto">
                    <a:xfrm>
                      <a:off x="2034" y="1496"/>
                      <a:ext cx="30" cy="1"/>
                    </a:xfrm>
                    <a:prstGeom prst="line">
                      <a:avLst/>
                    </a:prstGeom>
                    <a:noFill/>
                    <a:ln w="6350">
                      <a:noFill/>
                      <a:round/>
                      <a:headEnd/>
                      <a:tailEnd/>
                    </a:ln>
                  </p:spPr>
                  <p:txBody>
                    <a:bodyPr/>
                    <a:lstStyle/>
                    <a:p>
                      <a:endParaRPr lang="zh-TW" altLang="en-US"/>
                    </a:p>
                  </p:txBody>
                </p:sp>
                <p:sp>
                  <p:nvSpPr>
                    <p:cNvPr id="9950" name="Line 61"/>
                    <p:cNvSpPr>
                      <a:spLocks noChangeShapeType="1"/>
                    </p:cNvSpPr>
                    <p:nvPr/>
                  </p:nvSpPr>
                  <p:spPr bwMode="auto">
                    <a:xfrm>
                      <a:off x="2034" y="1498"/>
                      <a:ext cx="30" cy="1"/>
                    </a:xfrm>
                    <a:prstGeom prst="line">
                      <a:avLst/>
                    </a:prstGeom>
                    <a:noFill/>
                    <a:ln w="6350">
                      <a:noFill/>
                      <a:round/>
                      <a:headEnd/>
                      <a:tailEnd/>
                    </a:ln>
                  </p:spPr>
                  <p:txBody>
                    <a:bodyPr/>
                    <a:lstStyle/>
                    <a:p>
                      <a:endParaRPr lang="zh-TW" altLang="en-US"/>
                    </a:p>
                  </p:txBody>
                </p:sp>
                <p:sp>
                  <p:nvSpPr>
                    <p:cNvPr id="9951" name="Line 62"/>
                    <p:cNvSpPr>
                      <a:spLocks noChangeShapeType="1"/>
                    </p:cNvSpPr>
                    <p:nvPr/>
                  </p:nvSpPr>
                  <p:spPr bwMode="auto">
                    <a:xfrm>
                      <a:off x="2034" y="1500"/>
                      <a:ext cx="30" cy="1"/>
                    </a:xfrm>
                    <a:prstGeom prst="line">
                      <a:avLst/>
                    </a:prstGeom>
                    <a:noFill/>
                    <a:ln w="6350">
                      <a:noFill/>
                      <a:round/>
                      <a:headEnd/>
                      <a:tailEnd/>
                    </a:ln>
                  </p:spPr>
                  <p:txBody>
                    <a:bodyPr/>
                    <a:lstStyle/>
                    <a:p>
                      <a:endParaRPr lang="zh-TW" altLang="en-US"/>
                    </a:p>
                  </p:txBody>
                </p:sp>
                <p:sp>
                  <p:nvSpPr>
                    <p:cNvPr id="9952" name="Line 63"/>
                    <p:cNvSpPr>
                      <a:spLocks noChangeShapeType="1"/>
                    </p:cNvSpPr>
                    <p:nvPr/>
                  </p:nvSpPr>
                  <p:spPr bwMode="auto">
                    <a:xfrm>
                      <a:off x="2034" y="1502"/>
                      <a:ext cx="30" cy="1"/>
                    </a:xfrm>
                    <a:prstGeom prst="line">
                      <a:avLst/>
                    </a:prstGeom>
                    <a:noFill/>
                    <a:ln w="6350">
                      <a:noFill/>
                      <a:round/>
                      <a:headEnd/>
                      <a:tailEnd/>
                    </a:ln>
                  </p:spPr>
                  <p:txBody>
                    <a:bodyPr/>
                    <a:lstStyle/>
                    <a:p>
                      <a:endParaRPr lang="zh-TW" altLang="en-US"/>
                    </a:p>
                  </p:txBody>
                </p:sp>
                <p:sp>
                  <p:nvSpPr>
                    <p:cNvPr id="9953" name="Line 64"/>
                    <p:cNvSpPr>
                      <a:spLocks noChangeShapeType="1"/>
                    </p:cNvSpPr>
                    <p:nvPr/>
                  </p:nvSpPr>
                  <p:spPr bwMode="auto">
                    <a:xfrm>
                      <a:off x="2034" y="1504"/>
                      <a:ext cx="30" cy="1"/>
                    </a:xfrm>
                    <a:prstGeom prst="line">
                      <a:avLst/>
                    </a:prstGeom>
                    <a:noFill/>
                    <a:ln w="6350">
                      <a:noFill/>
                      <a:round/>
                      <a:headEnd/>
                      <a:tailEnd/>
                    </a:ln>
                  </p:spPr>
                  <p:txBody>
                    <a:bodyPr/>
                    <a:lstStyle/>
                    <a:p>
                      <a:endParaRPr lang="zh-TW" altLang="en-US"/>
                    </a:p>
                  </p:txBody>
                </p:sp>
                <p:sp>
                  <p:nvSpPr>
                    <p:cNvPr id="9954" name="Line 65"/>
                    <p:cNvSpPr>
                      <a:spLocks noChangeShapeType="1"/>
                    </p:cNvSpPr>
                    <p:nvPr/>
                  </p:nvSpPr>
                  <p:spPr bwMode="auto">
                    <a:xfrm>
                      <a:off x="2034" y="1506"/>
                      <a:ext cx="30" cy="1"/>
                    </a:xfrm>
                    <a:prstGeom prst="line">
                      <a:avLst/>
                    </a:prstGeom>
                    <a:noFill/>
                    <a:ln w="6350">
                      <a:noFill/>
                      <a:round/>
                      <a:headEnd/>
                      <a:tailEnd/>
                    </a:ln>
                  </p:spPr>
                  <p:txBody>
                    <a:bodyPr/>
                    <a:lstStyle/>
                    <a:p>
                      <a:endParaRPr lang="zh-TW" altLang="en-US"/>
                    </a:p>
                  </p:txBody>
                </p:sp>
                <p:sp>
                  <p:nvSpPr>
                    <p:cNvPr id="9955" name="Line 66"/>
                    <p:cNvSpPr>
                      <a:spLocks noChangeShapeType="1"/>
                    </p:cNvSpPr>
                    <p:nvPr/>
                  </p:nvSpPr>
                  <p:spPr bwMode="auto">
                    <a:xfrm>
                      <a:off x="2034" y="1508"/>
                      <a:ext cx="30" cy="1"/>
                    </a:xfrm>
                    <a:prstGeom prst="line">
                      <a:avLst/>
                    </a:prstGeom>
                    <a:noFill/>
                    <a:ln w="6350">
                      <a:noFill/>
                      <a:round/>
                      <a:headEnd/>
                      <a:tailEnd/>
                    </a:ln>
                  </p:spPr>
                  <p:txBody>
                    <a:bodyPr/>
                    <a:lstStyle/>
                    <a:p>
                      <a:endParaRPr lang="zh-TW" altLang="en-US"/>
                    </a:p>
                  </p:txBody>
                </p:sp>
                <p:sp>
                  <p:nvSpPr>
                    <p:cNvPr id="9956" name="Line 67"/>
                    <p:cNvSpPr>
                      <a:spLocks noChangeShapeType="1"/>
                    </p:cNvSpPr>
                    <p:nvPr/>
                  </p:nvSpPr>
                  <p:spPr bwMode="auto">
                    <a:xfrm>
                      <a:off x="2034" y="1510"/>
                      <a:ext cx="30" cy="1"/>
                    </a:xfrm>
                    <a:prstGeom prst="line">
                      <a:avLst/>
                    </a:prstGeom>
                    <a:noFill/>
                    <a:ln w="6350">
                      <a:noFill/>
                      <a:round/>
                      <a:headEnd/>
                      <a:tailEnd/>
                    </a:ln>
                  </p:spPr>
                  <p:txBody>
                    <a:bodyPr/>
                    <a:lstStyle/>
                    <a:p>
                      <a:endParaRPr lang="zh-TW" altLang="en-US"/>
                    </a:p>
                  </p:txBody>
                </p:sp>
                <p:sp>
                  <p:nvSpPr>
                    <p:cNvPr id="9957" name="Line 68"/>
                    <p:cNvSpPr>
                      <a:spLocks noChangeShapeType="1"/>
                    </p:cNvSpPr>
                    <p:nvPr/>
                  </p:nvSpPr>
                  <p:spPr bwMode="auto">
                    <a:xfrm>
                      <a:off x="2034" y="1512"/>
                      <a:ext cx="30" cy="1"/>
                    </a:xfrm>
                    <a:prstGeom prst="line">
                      <a:avLst/>
                    </a:prstGeom>
                    <a:noFill/>
                    <a:ln w="6350">
                      <a:noFill/>
                      <a:round/>
                      <a:headEnd/>
                      <a:tailEnd/>
                    </a:ln>
                  </p:spPr>
                  <p:txBody>
                    <a:bodyPr/>
                    <a:lstStyle/>
                    <a:p>
                      <a:endParaRPr lang="zh-TW" altLang="en-US"/>
                    </a:p>
                  </p:txBody>
                </p:sp>
                <p:sp>
                  <p:nvSpPr>
                    <p:cNvPr id="9958" name="Line 69"/>
                    <p:cNvSpPr>
                      <a:spLocks noChangeShapeType="1"/>
                    </p:cNvSpPr>
                    <p:nvPr/>
                  </p:nvSpPr>
                  <p:spPr bwMode="auto">
                    <a:xfrm>
                      <a:off x="2034" y="1514"/>
                      <a:ext cx="30" cy="1"/>
                    </a:xfrm>
                    <a:prstGeom prst="line">
                      <a:avLst/>
                    </a:prstGeom>
                    <a:noFill/>
                    <a:ln w="6350">
                      <a:noFill/>
                      <a:round/>
                      <a:headEnd/>
                      <a:tailEnd/>
                    </a:ln>
                  </p:spPr>
                  <p:txBody>
                    <a:bodyPr/>
                    <a:lstStyle/>
                    <a:p>
                      <a:endParaRPr lang="zh-TW" altLang="en-US"/>
                    </a:p>
                  </p:txBody>
                </p:sp>
                <p:sp>
                  <p:nvSpPr>
                    <p:cNvPr id="9959" name="Line 70"/>
                    <p:cNvSpPr>
                      <a:spLocks noChangeShapeType="1"/>
                    </p:cNvSpPr>
                    <p:nvPr/>
                  </p:nvSpPr>
                  <p:spPr bwMode="auto">
                    <a:xfrm>
                      <a:off x="2034" y="1516"/>
                      <a:ext cx="30" cy="1"/>
                    </a:xfrm>
                    <a:prstGeom prst="line">
                      <a:avLst/>
                    </a:prstGeom>
                    <a:noFill/>
                    <a:ln w="6350">
                      <a:noFill/>
                      <a:round/>
                      <a:headEnd/>
                      <a:tailEnd/>
                    </a:ln>
                  </p:spPr>
                  <p:txBody>
                    <a:bodyPr/>
                    <a:lstStyle/>
                    <a:p>
                      <a:endParaRPr lang="zh-TW" altLang="en-US"/>
                    </a:p>
                  </p:txBody>
                </p:sp>
                <p:sp>
                  <p:nvSpPr>
                    <p:cNvPr id="9960" name="Line 71"/>
                    <p:cNvSpPr>
                      <a:spLocks noChangeShapeType="1"/>
                    </p:cNvSpPr>
                    <p:nvPr/>
                  </p:nvSpPr>
                  <p:spPr bwMode="auto">
                    <a:xfrm>
                      <a:off x="2034" y="1518"/>
                      <a:ext cx="30" cy="1"/>
                    </a:xfrm>
                    <a:prstGeom prst="line">
                      <a:avLst/>
                    </a:prstGeom>
                    <a:noFill/>
                    <a:ln w="6350">
                      <a:noFill/>
                      <a:round/>
                      <a:headEnd/>
                      <a:tailEnd/>
                    </a:ln>
                  </p:spPr>
                  <p:txBody>
                    <a:bodyPr/>
                    <a:lstStyle/>
                    <a:p>
                      <a:endParaRPr lang="zh-TW" altLang="en-US"/>
                    </a:p>
                  </p:txBody>
                </p:sp>
                <p:sp>
                  <p:nvSpPr>
                    <p:cNvPr id="9961" name="Line 72"/>
                    <p:cNvSpPr>
                      <a:spLocks noChangeShapeType="1"/>
                    </p:cNvSpPr>
                    <p:nvPr/>
                  </p:nvSpPr>
                  <p:spPr bwMode="auto">
                    <a:xfrm>
                      <a:off x="2034" y="1520"/>
                      <a:ext cx="30" cy="1"/>
                    </a:xfrm>
                    <a:prstGeom prst="line">
                      <a:avLst/>
                    </a:prstGeom>
                    <a:noFill/>
                    <a:ln w="6350">
                      <a:noFill/>
                      <a:round/>
                      <a:headEnd/>
                      <a:tailEnd/>
                    </a:ln>
                  </p:spPr>
                  <p:txBody>
                    <a:bodyPr/>
                    <a:lstStyle/>
                    <a:p>
                      <a:endParaRPr lang="zh-TW" altLang="en-US"/>
                    </a:p>
                  </p:txBody>
                </p:sp>
                <p:sp>
                  <p:nvSpPr>
                    <p:cNvPr id="9962" name="Line 73"/>
                    <p:cNvSpPr>
                      <a:spLocks noChangeShapeType="1"/>
                    </p:cNvSpPr>
                    <p:nvPr/>
                  </p:nvSpPr>
                  <p:spPr bwMode="auto">
                    <a:xfrm>
                      <a:off x="2034" y="1522"/>
                      <a:ext cx="30" cy="1"/>
                    </a:xfrm>
                    <a:prstGeom prst="line">
                      <a:avLst/>
                    </a:prstGeom>
                    <a:noFill/>
                    <a:ln w="6350">
                      <a:noFill/>
                      <a:round/>
                      <a:headEnd/>
                      <a:tailEnd/>
                    </a:ln>
                  </p:spPr>
                  <p:txBody>
                    <a:bodyPr/>
                    <a:lstStyle/>
                    <a:p>
                      <a:endParaRPr lang="zh-TW" altLang="en-US"/>
                    </a:p>
                  </p:txBody>
                </p:sp>
                <p:sp>
                  <p:nvSpPr>
                    <p:cNvPr id="9963" name="Line 74"/>
                    <p:cNvSpPr>
                      <a:spLocks noChangeShapeType="1"/>
                    </p:cNvSpPr>
                    <p:nvPr/>
                  </p:nvSpPr>
                  <p:spPr bwMode="auto">
                    <a:xfrm>
                      <a:off x="2034" y="1524"/>
                      <a:ext cx="30" cy="1"/>
                    </a:xfrm>
                    <a:prstGeom prst="line">
                      <a:avLst/>
                    </a:prstGeom>
                    <a:noFill/>
                    <a:ln w="6350">
                      <a:noFill/>
                      <a:round/>
                      <a:headEnd/>
                      <a:tailEnd/>
                    </a:ln>
                  </p:spPr>
                  <p:txBody>
                    <a:bodyPr/>
                    <a:lstStyle/>
                    <a:p>
                      <a:endParaRPr lang="zh-TW" altLang="en-US"/>
                    </a:p>
                  </p:txBody>
                </p:sp>
                <p:sp>
                  <p:nvSpPr>
                    <p:cNvPr id="9964" name="Line 75"/>
                    <p:cNvSpPr>
                      <a:spLocks noChangeShapeType="1"/>
                    </p:cNvSpPr>
                    <p:nvPr/>
                  </p:nvSpPr>
                  <p:spPr bwMode="auto">
                    <a:xfrm>
                      <a:off x="2034" y="1526"/>
                      <a:ext cx="30" cy="1"/>
                    </a:xfrm>
                    <a:prstGeom prst="line">
                      <a:avLst/>
                    </a:prstGeom>
                    <a:noFill/>
                    <a:ln w="6350">
                      <a:noFill/>
                      <a:round/>
                      <a:headEnd/>
                      <a:tailEnd/>
                    </a:ln>
                  </p:spPr>
                  <p:txBody>
                    <a:bodyPr/>
                    <a:lstStyle/>
                    <a:p>
                      <a:endParaRPr lang="zh-TW" altLang="en-US"/>
                    </a:p>
                  </p:txBody>
                </p:sp>
                <p:sp>
                  <p:nvSpPr>
                    <p:cNvPr id="9965" name="Line 76"/>
                    <p:cNvSpPr>
                      <a:spLocks noChangeShapeType="1"/>
                    </p:cNvSpPr>
                    <p:nvPr/>
                  </p:nvSpPr>
                  <p:spPr bwMode="auto">
                    <a:xfrm>
                      <a:off x="2034" y="1528"/>
                      <a:ext cx="30" cy="1"/>
                    </a:xfrm>
                    <a:prstGeom prst="line">
                      <a:avLst/>
                    </a:prstGeom>
                    <a:noFill/>
                    <a:ln w="6350">
                      <a:noFill/>
                      <a:round/>
                      <a:headEnd/>
                      <a:tailEnd/>
                    </a:ln>
                  </p:spPr>
                  <p:txBody>
                    <a:bodyPr/>
                    <a:lstStyle/>
                    <a:p>
                      <a:endParaRPr lang="zh-TW" altLang="en-US"/>
                    </a:p>
                  </p:txBody>
                </p:sp>
                <p:sp>
                  <p:nvSpPr>
                    <p:cNvPr id="9966" name="Line 77"/>
                    <p:cNvSpPr>
                      <a:spLocks noChangeShapeType="1"/>
                    </p:cNvSpPr>
                    <p:nvPr/>
                  </p:nvSpPr>
                  <p:spPr bwMode="auto">
                    <a:xfrm>
                      <a:off x="2034" y="1530"/>
                      <a:ext cx="30" cy="1"/>
                    </a:xfrm>
                    <a:prstGeom prst="line">
                      <a:avLst/>
                    </a:prstGeom>
                    <a:noFill/>
                    <a:ln w="6350">
                      <a:noFill/>
                      <a:round/>
                      <a:headEnd/>
                      <a:tailEnd/>
                    </a:ln>
                  </p:spPr>
                  <p:txBody>
                    <a:bodyPr/>
                    <a:lstStyle/>
                    <a:p>
                      <a:endParaRPr lang="zh-TW" altLang="en-US"/>
                    </a:p>
                  </p:txBody>
                </p:sp>
                <p:sp>
                  <p:nvSpPr>
                    <p:cNvPr id="9967" name="Line 78"/>
                    <p:cNvSpPr>
                      <a:spLocks noChangeShapeType="1"/>
                    </p:cNvSpPr>
                    <p:nvPr/>
                  </p:nvSpPr>
                  <p:spPr bwMode="auto">
                    <a:xfrm>
                      <a:off x="2034" y="1532"/>
                      <a:ext cx="30" cy="1"/>
                    </a:xfrm>
                    <a:prstGeom prst="line">
                      <a:avLst/>
                    </a:prstGeom>
                    <a:noFill/>
                    <a:ln w="6350">
                      <a:noFill/>
                      <a:round/>
                      <a:headEnd/>
                      <a:tailEnd/>
                    </a:ln>
                  </p:spPr>
                  <p:txBody>
                    <a:bodyPr/>
                    <a:lstStyle/>
                    <a:p>
                      <a:endParaRPr lang="zh-TW" altLang="en-US"/>
                    </a:p>
                  </p:txBody>
                </p:sp>
                <p:sp>
                  <p:nvSpPr>
                    <p:cNvPr id="9968" name="Line 79"/>
                    <p:cNvSpPr>
                      <a:spLocks noChangeShapeType="1"/>
                    </p:cNvSpPr>
                    <p:nvPr/>
                  </p:nvSpPr>
                  <p:spPr bwMode="auto">
                    <a:xfrm>
                      <a:off x="2034" y="1534"/>
                      <a:ext cx="30" cy="1"/>
                    </a:xfrm>
                    <a:prstGeom prst="line">
                      <a:avLst/>
                    </a:prstGeom>
                    <a:noFill/>
                    <a:ln w="6350">
                      <a:noFill/>
                      <a:round/>
                      <a:headEnd/>
                      <a:tailEnd/>
                    </a:ln>
                  </p:spPr>
                  <p:txBody>
                    <a:bodyPr/>
                    <a:lstStyle/>
                    <a:p>
                      <a:endParaRPr lang="zh-TW" altLang="en-US"/>
                    </a:p>
                  </p:txBody>
                </p:sp>
                <p:sp>
                  <p:nvSpPr>
                    <p:cNvPr id="9969" name="Line 80"/>
                    <p:cNvSpPr>
                      <a:spLocks noChangeShapeType="1"/>
                    </p:cNvSpPr>
                    <p:nvPr/>
                  </p:nvSpPr>
                  <p:spPr bwMode="auto">
                    <a:xfrm>
                      <a:off x="2034" y="1536"/>
                      <a:ext cx="30" cy="1"/>
                    </a:xfrm>
                    <a:prstGeom prst="line">
                      <a:avLst/>
                    </a:prstGeom>
                    <a:noFill/>
                    <a:ln w="6350">
                      <a:noFill/>
                      <a:round/>
                      <a:headEnd/>
                      <a:tailEnd/>
                    </a:ln>
                  </p:spPr>
                  <p:txBody>
                    <a:bodyPr/>
                    <a:lstStyle/>
                    <a:p>
                      <a:endParaRPr lang="zh-TW" altLang="en-US"/>
                    </a:p>
                  </p:txBody>
                </p:sp>
                <p:sp>
                  <p:nvSpPr>
                    <p:cNvPr id="9970" name="Line 81"/>
                    <p:cNvSpPr>
                      <a:spLocks noChangeShapeType="1"/>
                    </p:cNvSpPr>
                    <p:nvPr/>
                  </p:nvSpPr>
                  <p:spPr bwMode="auto">
                    <a:xfrm>
                      <a:off x="2034" y="1538"/>
                      <a:ext cx="30" cy="1"/>
                    </a:xfrm>
                    <a:prstGeom prst="line">
                      <a:avLst/>
                    </a:prstGeom>
                    <a:noFill/>
                    <a:ln w="6350">
                      <a:noFill/>
                      <a:round/>
                      <a:headEnd/>
                      <a:tailEnd/>
                    </a:ln>
                  </p:spPr>
                  <p:txBody>
                    <a:bodyPr/>
                    <a:lstStyle/>
                    <a:p>
                      <a:endParaRPr lang="zh-TW" altLang="en-US"/>
                    </a:p>
                  </p:txBody>
                </p:sp>
                <p:sp>
                  <p:nvSpPr>
                    <p:cNvPr id="9971" name="Line 82"/>
                    <p:cNvSpPr>
                      <a:spLocks noChangeShapeType="1"/>
                    </p:cNvSpPr>
                    <p:nvPr/>
                  </p:nvSpPr>
                  <p:spPr bwMode="auto">
                    <a:xfrm>
                      <a:off x="2034" y="1540"/>
                      <a:ext cx="30" cy="1"/>
                    </a:xfrm>
                    <a:prstGeom prst="line">
                      <a:avLst/>
                    </a:prstGeom>
                    <a:noFill/>
                    <a:ln w="6350">
                      <a:noFill/>
                      <a:round/>
                      <a:headEnd/>
                      <a:tailEnd/>
                    </a:ln>
                  </p:spPr>
                  <p:txBody>
                    <a:bodyPr/>
                    <a:lstStyle/>
                    <a:p>
                      <a:endParaRPr lang="zh-TW" altLang="en-US"/>
                    </a:p>
                  </p:txBody>
                </p:sp>
                <p:sp>
                  <p:nvSpPr>
                    <p:cNvPr id="9972" name="Line 83"/>
                    <p:cNvSpPr>
                      <a:spLocks noChangeShapeType="1"/>
                    </p:cNvSpPr>
                    <p:nvPr/>
                  </p:nvSpPr>
                  <p:spPr bwMode="auto">
                    <a:xfrm>
                      <a:off x="2034" y="1542"/>
                      <a:ext cx="30" cy="1"/>
                    </a:xfrm>
                    <a:prstGeom prst="line">
                      <a:avLst/>
                    </a:prstGeom>
                    <a:noFill/>
                    <a:ln w="6350">
                      <a:noFill/>
                      <a:round/>
                      <a:headEnd/>
                      <a:tailEnd/>
                    </a:ln>
                  </p:spPr>
                  <p:txBody>
                    <a:bodyPr/>
                    <a:lstStyle/>
                    <a:p>
                      <a:endParaRPr lang="zh-TW" altLang="en-US"/>
                    </a:p>
                  </p:txBody>
                </p:sp>
                <p:sp>
                  <p:nvSpPr>
                    <p:cNvPr id="9973" name="Line 84"/>
                    <p:cNvSpPr>
                      <a:spLocks noChangeShapeType="1"/>
                    </p:cNvSpPr>
                    <p:nvPr/>
                  </p:nvSpPr>
                  <p:spPr bwMode="auto">
                    <a:xfrm>
                      <a:off x="2034" y="1544"/>
                      <a:ext cx="30" cy="1"/>
                    </a:xfrm>
                    <a:prstGeom prst="line">
                      <a:avLst/>
                    </a:prstGeom>
                    <a:noFill/>
                    <a:ln w="6350">
                      <a:noFill/>
                      <a:round/>
                      <a:headEnd/>
                      <a:tailEnd/>
                    </a:ln>
                  </p:spPr>
                  <p:txBody>
                    <a:bodyPr/>
                    <a:lstStyle/>
                    <a:p>
                      <a:endParaRPr lang="zh-TW" altLang="en-US"/>
                    </a:p>
                  </p:txBody>
                </p:sp>
                <p:sp>
                  <p:nvSpPr>
                    <p:cNvPr id="9974" name="Line 85"/>
                    <p:cNvSpPr>
                      <a:spLocks noChangeShapeType="1"/>
                    </p:cNvSpPr>
                    <p:nvPr/>
                  </p:nvSpPr>
                  <p:spPr bwMode="auto">
                    <a:xfrm>
                      <a:off x="2034" y="1546"/>
                      <a:ext cx="30" cy="1"/>
                    </a:xfrm>
                    <a:prstGeom prst="line">
                      <a:avLst/>
                    </a:prstGeom>
                    <a:noFill/>
                    <a:ln w="6350">
                      <a:noFill/>
                      <a:round/>
                      <a:headEnd/>
                      <a:tailEnd/>
                    </a:ln>
                  </p:spPr>
                  <p:txBody>
                    <a:bodyPr/>
                    <a:lstStyle/>
                    <a:p>
                      <a:endParaRPr lang="zh-TW" altLang="en-US"/>
                    </a:p>
                  </p:txBody>
                </p:sp>
                <p:sp>
                  <p:nvSpPr>
                    <p:cNvPr id="9975" name="Line 86"/>
                    <p:cNvSpPr>
                      <a:spLocks noChangeShapeType="1"/>
                    </p:cNvSpPr>
                    <p:nvPr/>
                  </p:nvSpPr>
                  <p:spPr bwMode="auto">
                    <a:xfrm>
                      <a:off x="2034" y="1548"/>
                      <a:ext cx="30" cy="1"/>
                    </a:xfrm>
                    <a:prstGeom prst="line">
                      <a:avLst/>
                    </a:prstGeom>
                    <a:noFill/>
                    <a:ln w="6350">
                      <a:noFill/>
                      <a:round/>
                      <a:headEnd/>
                      <a:tailEnd/>
                    </a:ln>
                  </p:spPr>
                  <p:txBody>
                    <a:bodyPr/>
                    <a:lstStyle/>
                    <a:p>
                      <a:endParaRPr lang="zh-TW" altLang="en-US"/>
                    </a:p>
                  </p:txBody>
                </p:sp>
                <p:sp>
                  <p:nvSpPr>
                    <p:cNvPr id="9976" name="Line 87"/>
                    <p:cNvSpPr>
                      <a:spLocks noChangeShapeType="1"/>
                    </p:cNvSpPr>
                    <p:nvPr/>
                  </p:nvSpPr>
                  <p:spPr bwMode="auto">
                    <a:xfrm>
                      <a:off x="2034" y="1550"/>
                      <a:ext cx="30" cy="1"/>
                    </a:xfrm>
                    <a:prstGeom prst="line">
                      <a:avLst/>
                    </a:prstGeom>
                    <a:noFill/>
                    <a:ln w="6350">
                      <a:noFill/>
                      <a:round/>
                      <a:headEnd/>
                      <a:tailEnd/>
                    </a:ln>
                  </p:spPr>
                  <p:txBody>
                    <a:bodyPr/>
                    <a:lstStyle/>
                    <a:p>
                      <a:endParaRPr lang="zh-TW" altLang="en-US"/>
                    </a:p>
                  </p:txBody>
                </p:sp>
                <p:sp>
                  <p:nvSpPr>
                    <p:cNvPr id="9977" name="Line 88"/>
                    <p:cNvSpPr>
                      <a:spLocks noChangeShapeType="1"/>
                    </p:cNvSpPr>
                    <p:nvPr/>
                  </p:nvSpPr>
                  <p:spPr bwMode="auto">
                    <a:xfrm>
                      <a:off x="2034" y="1552"/>
                      <a:ext cx="30" cy="1"/>
                    </a:xfrm>
                    <a:prstGeom prst="line">
                      <a:avLst/>
                    </a:prstGeom>
                    <a:noFill/>
                    <a:ln w="6350">
                      <a:noFill/>
                      <a:round/>
                      <a:headEnd/>
                      <a:tailEnd/>
                    </a:ln>
                  </p:spPr>
                  <p:txBody>
                    <a:bodyPr/>
                    <a:lstStyle/>
                    <a:p>
                      <a:endParaRPr lang="zh-TW" altLang="en-US"/>
                    </a:p>
                  </p:txBody>
                </p:sp>
                <p:sp>
                  <p:nvSpPr>
                    <p:cNvPr id="9978" name="Line 89"/>
                    <p:cNvSpPr>
                      <a:spLocks noChangeShapeType="1"/>
                    </p:cNvSpPr>
                    <p:nvPr/>
                  </p:nvSpPr>
                  <p:spPr bwMode="auto">
                    <a:xfrm>
                      <a:off x="2034" y="1554"/>
                      <a:ext cx="30" cy="1"/>
                    </a:xfrm>
                    <a:prstGeom prst="line">
                      <a:avLst/>
                    </a:prstGeom>
                    <a:noFill/>
                    <a:ln w="6350">
                      <a:noFill/>
                      <a:round/>
                      <a:headEnd/>
                      <a:tailEnd/>
                    </a:ln>
                  </p:spPr>
                  <p:txBody>
                    <a:bodyPr/>
                    <a:lstStyle/>
                    <a:p>
                      <a:endParaRPr lang="zh-TW" altLang="en-US"/>
                    </a:p>
                  </p:txBody>
                </p:sp>
                <p:sp>
                  <p:nvSpPr>
                    <p:cNvPr id="9979" name="Line 90"/>
                    <p:cNvSpPr>
                      <a:spLocks noChangeShapeType="1"/>
                    </p:cNvSpPr>
                    <p:nvPr/>
                  </p:nvSpPr>
                  <p:spPr bwMode="auto">
                    <a:xfrm>
                      <a:off x="2034" y="1556"/>
                      <a:ext cx="30" cy="1"/>
                    </a:xfrm>
                    <a:prstGeom prst="line">
                      <a:avLst/>
                    </a:prstGeom>
                    <a:noFill/>
                    <a:ln w="6350">
                      <a:noFill/>
                      <a:round/>
                      <a:headEnd/>
                      <a:tailEnd/>
                    </a:ln>
                  </p:spPr>
                  <p:txBody>
                    <a:bodyPr/>
                    <a:lstStyle/>
                    <a:p>
                      <a:endParaRPr lang="zh-TW" altLang="en-US"/>
                    </a:p>
                  </p:txBody>
                </p:sp>
                <p:sp>
                  <p:nvSpPr>
                    <p:cNvPr id="9980" name="Line 91"/>
                    <p:cNvSpPr>
                      <a:spLocks noChangeShapeType="1"/>
                    </p:cNvSpPr>
                    <p:nvPr/>
                  </p:nvSpPr>
                  <p:spPr bwMode="auto">
                    <a:xfrm>
                      <a:off x="2034" y="1558"/>
                      <a:ext cx="30" cy="1"/>
                    </a:xfrm>
                    <a:prstGeom prst="line">
                      <a:avLst/>
                    </a:prstGeom>
                    <a:noFill/>
                    <a:ln w="6350">
                      <a:noFill/>
                      <a:round/>
                      <a:headEnd/>
                      <a:tailEnd/>
                    </a:ln>
                  </p:spPr>
                  <p:txBody>
                    <a:bodyPr/>
                    <a:lstStyle/>
                    <a:p>
                      <a:endParaRPr lang="zh-TW" altLang="en-US"/>
                    </a:p>
                  </p:txBody>
                </p:sp>
                <p:sp>
                  <p:nvSpPr>
                    <p:cNvPr id="9981" name="Line 92"/>
                    <p:cNvSpPr>
                      <a:spLocks noChangeShapeType="1"/>
                    </p:cNvSpPr>
                    <p:nvPr/>
                  </p:nvSpPr>
                  <p:spPr bwMode="auto">
                    <a:xfrm>
                      <a:off x="2034" y="1560"/>
                      <a:ext cx="30" cy="1"/>
                    </a:xfrm>
                    <a:prstGeom prst="line">
                      <a:avLst/>
                    </a:prstGeom>
                    <a:noFill/>
                    <a:ln w="6350">
                      <a:noFill/>
                      <a:round/>
                      <a:headEnd/>
                      <a:tailEnd/>
                    </a:ln>
                  </p:spPr>
                  <p:txBody>
                    <a:bodyPr/>
                    <a:lstStyle/>
                    <a:p>
                      <a:endParaRPr lang="zh-TW" altLang="en-US"/>
                    </a:p>
                  </p:txBody>
                </p:sp>
                <p:sp>
                  <p:nvSpPr>
                    <p:cNvPr id="9982" name="Line 93"/>
                    <p:cNvSpPr>
                      <a:spLocks noChangeShapeType="1"/>
                    </p:cNvSpPr>
                    <p:nvPr/>
                  </p:nvSpPr>
                  <p:spPr bwMode="auto">
                    <a:xfrm>
                      <a:off x="2034" y="1562"/>
                      <a:ext cx="30" cy="1"/>
                    </a:xfrm>
                    <a:prstGeom prst="line">
                      <a:avLst/>
                    </a:prstGeom>
                    <a:noFill/>
                    <a:ln w="6350">
                      <a:noFill/>
                      <a:round/>
                      <a:headEnd/>
                      <a:tailEnd/>
                    </a:ln>
                  </p:spPr>
                  <p:txBody>
                    <a:bodyPr/>
                    <a:lstStyle/>
                    <a:p>
                      <a:endParaRPr lang="zh-TW" altLang="en-US"/>
                    </a:p>
                  </p:txBody>
                </p:sp>
                <p:sp>
                  <p:nvSpPr>
                    <p:cNvPr id="9983" name="Line 94"/>
                    <p:cNvSpPr>
                      <a:spLocks noChangeShapeType="1"/>
                    </p:cNvSpPr>
                    <p:nvPr/>
                  </p:nvSpPr>
                  <p:spPr bwMode="auto">
                    <a:xfrm>
                      <a:off x="2034" y="1564"/>
                      <a:ext cx="30" cy="1"/>
                    </a:xfrm>
                    <a:prstGeom prst="line">
                      <a:avLst/>
                    </a:prstGeom>
                    <a:noFill/>
                    <a:ln w="6350">
                      <a:noFill/>
                      <a:round/>
                      <a:headEnd/>
                      <a:tailEnd/>
                    </a:ln>
                  </p:spPr>
                  <p:txBody>
                    <a:bodyPr/>
                    <a:lstStyle/>
                    <a:p>
                      <a:endParaRPr lang="zh-TW" altLang="en-US"/>
                    </a:p>
                  </p:txBody>
                </p:sp>
                <p:sp>
                  <p:nvSpPr>
                    <p:cNvPr id="9984" name="Line 95"/>
                    <p:cNvSpPr>
                      <a:spLocks noChangeShapeType="1"/>
                    </p:cNvSpPr>
                    <p:nvPr/>
                  </p:nvSpPr>
                  <p:spPr bwMode="auto">
                    <a:xfrm>
                      <a:off x="2034" y="1566"/>
                      <a:ext cx="30" cy="1"/>
                    </a:xfrm>
                    <a:prstGeom prst="line">
                      <a:avLst/>
                    </a:prstGeom>
                    <a:noFill/>
                    <a:ln w="6350">
                      <a:noFill/>
                      <a:round/>
                      <a:headEnd/>
                      <a:tailEnd/>
                    </a:ln>
                  </p:spPr>
                  <p:txBody>
                    <a:bodyPr/>
                    <a:lstStyle/>
                    <a:p>
                      <a:endParaRPr lang="zh-TW" altLang="en-US"/>
                    </a:p>
                  </p:txBody>
                </p:sp>
                <p:sp>
                  <p:nvSpPr>
                    <p:cNvPr id="9985" name="Line 96"/>
                    <p:cNvSpPr>
                      <a:spLocks noChangeShapeType="1"/>
                    </p:cNvSpPr>
                    <p:nvPr/>
                  </p:nvSpPr>
                  <p:spPr bwMode="auto">
                    <a:xfrm>
                      <a:off x="2034" y="1568"/>
                      <a:ext cx="30" cy="1"/>
                    </a:xfrm>
                    <a:prstGeom prst="line">
                      <a:avLst/>
                    </a:prstGeom>
                    <a:noFill/>
                    <a:ln w="6350">
                      <a:noFill/>
                      <a:round/>
                      <a:headEnd/>
                      <a:tailEnd/>
                    </a:ln>
                  </p:spPr>
                  <p:txBody>
                    <a:bodyPr/>
                    <a:lstStyle/>
                    <a:p>
                      <a:endParaRPr lang="zh-TW" altLang="en-US"/>
                    </a:p>
                  </p:txBody>
                </p:sp>
                <p:sp>
                  <p:nvSpPr>
                    <p:cNvPr id="9986" name="Line 97"/>
                    <p:cNvSpPr>
                      <a:spLocks noChangeShapeType="1"/>
                    </p:cNvSpPr>
                    <p:nvPr/>
                  </p:nvSpPr>
                  <p:spPr bwMode="auto">
                    <a:xfrm>
                      <a:off x="2034" y="1570"/>
                      <a:ext cx="30" cy="1"/>
                    </a:xfrm>
                    <a:prstGeom prst="line">
                      <a:avLst/>
                    </a:prstGeom>
                    <a:noFill/>
                    <a:ln w="6350">
                      <a:noFill/>
                      <a:round/>
                      <a:headEnd/>
                      <a:tailEnd/>
                    </a:ln>
                  </p:spPr>
                  <p:txBody>
                    <a:bodyPr/>
                    <a:lstStyle/>
                    <a:p>
                      <a:endParaRPr lang="zh-TW" altLang="en-US"/>
                    </a:p>
                  </p:txBody>
                </p:sp>
                <p:sp>
                  <p:nvSpPr>
                    <p:cNvPr id="9987" name="Line 98"/>
                    <p:cNvSpPr>
                      <a:spLocks noChangeShapeType="1"/>
                    </p:cNvSpPr>
                    <p:nvPr/>
                  </p:nvSpPr>
                  <p:spPr bwMode="auto">
                    <a:xfrm>
                      <a:off x="2034" y="1572"/>
                      <a:ext cx="30" cy="1"/>
                    </a:xfrm>
                    <a:prstGeom prst="line">
                      <a:avLst/>
                    </a:prstGeom>
                    <a:noFill/>
                    <a:ln w="6350">
                      <a:noFill/>
                      <a:round/>
                      <a:headEnd/>
                      <a:tailEnd/>
                    </a:ln>
                  </p:spPr>
                  <p:txBody>
                    <a:bodyPr/>
                    <a:lstStyle/>
                    <a:p>
                      <a:endParaRPr lang="zh-TW" altLang="en-US"/>
                    </a:p>
                  </p:txBody>
                </p:sp>
                <p:sp>
                  <p:nvSpPr>
                    <p:cNvPr id="9988" name="Line 99"/>
                    <p:cNvSpPr>
                      <a:spLocks noChangeShapeType="1"/>
                    </p:cNvSpPr>
                    <p:nvPr/>
                  </p:nvSpPr>
                  <p:spPr bwMode="auto">
                    <a:xfrm>
                      <a:off x="2034" y="1574"/>
                      <a:ext cx="30" cy="1"/>
                    </a:xfrm>
                    <a:prstGeom prst="line">
                      <a:avLst/>
                    </a:prstGeom>
                    <a:noFill/>
                    <a:ln w="6350">
                      <a:noFill/>
                      <a:round/>
                      <a:headEnd/>
                      <a:tailEnd/>
                    </a:ln>
                  </p:spPr>
                  <p:txBody>
                    <a:bodyPr/>
                    <a:lstStyle/>
                    <a:p>
                      <a:endParaRPr lang="zh-TW" altLang="en-US"/>
                    </a:p>
                  </p:txBody>
                </p:sp>
                <p:sp>
                  <p:nvSpPr>
                    <p:cNvPr id="9989" name="Line 100"/>
                    <p:cNvSpPr>
                      <a:spLocks noChangeShapeType="1"/>
                    </p:cNvSpPr>
                    <p:nvPr/>
                  </p:nvSpPr>
                  <p:spPr bwMode="auto">
                    <a:xfrm>
                      <a:off x="2034" y="1576"/>
                      <a:ext cx="30" cy="1"/>
                    </a:xfrm>
                    <a:prstGeom prst="line">
                      <a:avLst/>
                    </a:prstGeom>
                    <a:noFill/>
                    <a:ln w="6350">
                      <a:noFill/>
                      <a:round/>
                      <a:headEnd/>
                      <a:tailEnd/>
                    </a:ln>
                  </p:spPr>
                  <p:txBody>
                    <a:bodyPr/>
                    <a:lstStyle/>
                    <a:p>
                      <a:endParaRPr lang="zh-TW" altLang="en-US"/>
                    </a:p>
                  </p:txBody>
                </p:sp>
                <p:sp>
                  <p:nvSpPr>
                    <p:cNvPr id="9990" name="Line 101"/>
                    <p:cNvSpPr>
                      <a:spLocks noChangeShapeType="1"/>
                    </p:cNvSpPr>
                    <p:nvPr/>
                  </p:nvSpPr>
                  <p:spPr bwMode="auto">
                    <a:xfrm>
                      <a:off x="2034" y="1578"/>
                      <a:ext cx="30" cy="1"/>
                    </a:xfrm>
                    <a:prstGeom prst="line">
                      <a:avLst/>
                    </a:prstGeom>
                    <a:noFill/>
                    <a:ln w="6350">
                      <a:noFill/>
                      <a:round/>
                      <a:headEnd/>
                      <a:tailEnd/>
                    </a:ln>
                  </p:spPr>
                  <p:txBody>
                    <a:bodyPr/>
                    <a:lstStyle/>
                    <a:p>
                      <a:endParaRPr lang="zh-TW" altLang="en-US"/>
                    </a:p>
                  </p:txBody>
                </p:sp>
                <p:sp>
                  <p:nvSpPr>
                    <p:cNvPr id="9991" name="Line 102"/>
                    <p:cNvSpPr>
                      <a:spLocks noChangeShapeType="1"/>
                    </p:cNvSpPr>
                    <p:nvPr/>
                  </p:nvSpPr>
                  <p:spPr bwMode="auto">
                    <a:xfrm>
                      <a:off x="2034" y="1580"/>
                      <a:ext cx="30" cy="1"/>
                    </a:xfrm>
                    <a:prstGeom prst="line">
                      <a:avLst/>
                    </a:prstGeom>
                    <a:noFill/>
                    <a:ln w="6350">
                      <a:noFill/>
                      <a:round/>
                      <a:headEnd/>
                      <a:tailEnd/>
                    </a:ln>
                  </p:spPr>
                  <p:txBody>
                    <a:bodyPr/>
                    <a:lstStyle/>
                    <a:p>
                      <a:endParaRPr lang="zh-TW" altLang="en-US"/>
                    </a:p>
                  </p:txBody>
                </p:sp>
                <p:sp>
                  <p:nvSpPr>
                    <p:cNvPr id="9992" name="Line 103"/>
                    <p:cNvSpPr>
                      <a:spLocks noChangeShapeType="1"/>
                    </p:cNvSpPr>
                    <p:nvPr/>
                  </p:nvSpPr>
                  <p:spPr bwMode="auto">
                    <a:xfrm>
                      <a:off x="2034" y="1582"/>
                      <a:ext cx="30" cy="1"/>
                    </a:xfrm>
                    <a:prstGeom prst="line">
                      <a:avLst/>
                    </a:prstGeom>
                    <a:noFill/>
                    <a:ln w="6350">
                      <a:noFill/>
                      <a:round/>
                      <a:headEnd/>
                      <a:tailEnd/>
                    </a:ln>
                  </p:spPr>
                  <p:txBody>
                    <a:bodyPr/>
                    <a:lstStyle/>
                    <a:p>
                      <a:endParaRPr lang="zh-TW" altLang="en-US"/>
                    </a:p>
                  </p:txBody>
                </p:sp>
                <p:sp>
                  <p:nvSpPr>
                    <p:cNvPr id="9993" name="Line 104"/>
                    <p:cNvSpPr>
                      <a:spLocks noChangeShapeType="1"/>
                    </p:cNvSpPr>
                    <p:nvPr/>
                  </p:nvSpPr>
                  <p:spPr bwMode="auto">
                    <a:xfrm>
                      <a:off x="2034" y="1584"/>
                      <a:ext cx="30" cy="1"/>
                    </a:xfrm>
                    <a:prstGeom prst="line">
                      <a:avLst/>
                    </a:prstGeom>
                    <a:noFill/>
                    <a:ln w="6350">
                      <a:noFill/>
                      <a:round/>
                      <a:headEnd/>
                      <a:tailEnd/>
                    </a:ln>
                  </p:spPr>
                  <p:txBody>
                    <a:bodyPr/>
                    <a:lstStyle/>
                    <a:p>
                      <a:endParaRPr lang="zh-TW" altLang="en-US"/>
                    </a:p>
                  </p:txBody>
                </p:sp>
                <p:sp>
                  <p:nvSpPr>
                    <p:cNvPr id="9994" name="Line 105"/>
                    <p:cNvSpPr>
                      <a:spLocks noChangeShapeType="1"/>
                    </p:cNvSpPr>
                    <p:nvPr/>
                  </p:nvSpPr>
                  <p:spPr bwMode="auto">
                    <a:xfrm>
                      <a:off x="2034" y="1586"/>
                      <a:ext cx="30" cy="1"/>
                    </a:xfrm>
                    <a:prstGeom prst="line">
                      <a:avLst/>
                    </a:prstGeom>
                    <a:noFill/>
                    <a:ln w="6350">
                      <a:noFill/>
                      <a:round/>
                      <a:headEnd/>
                      <a:tailEnd/>
                    </a:ln>
                  </p:spPr>
                  <p:txBody>
                    <a:bodyPr/>
                    <a:lstStyle/>
                    <a:p>
                      <a:endParaRPr lang="zh-TW" altLang="en-US"/>
                    </a:p>
                  </p:txBody>
                </p:sp>
                <p:sp>
                  <p:nvSpPr>
                    <p:cNvPr id="9995" name="Line 106"/>
                    <p:cNvSpPr>
                      <a:spLocks noChangeShapeType="1"/>
                    </p:cNvSpPr>
                    <p:nvPr/>
                  </p:nvSpPr>
                  <p:spPr bwMode="auto">
                    <a:xfrm>
                      <a:off x="2034" y="1588"/>
                      <a:ext cx="30" cy="1"/>
                    </a:xfrm>
                    <a:prstGeom prst="line">
                      <a:avLst/>
                    </a:prstGeom>
                    <a:noFill/>
                    <a:ln w="6350">
                      <a:noFill/>
                      <a:round/>
                      <a:headEnd/>
                      <a:tailEnd/>
                    </a:ln>
                  </p:spPr>
                  <p:txBody>
                    <a:bodyPr/>
                    <a:lstStyle/>
                    <a:p>
                      <a:endParaRPr lang="zh-TW" altLang="en-US"/>
                    </a:p>
                  </p:txBody>
                </p:sp>
                <p:sp>
                  <p:nvSpPr>
                    <p:cNvPr id="9996" name="Line 107"/>
                    <p:cNvSpPr>
                      <a:spLocks noChangeShapeType="1"/>
                    </p:cNvSpPr>
                    <p:nvPr/>
                  </p:nvSpPr>
                  <p:spPr bwMode="auto">
                    <a:xfrm>
                      <a:off x="2034" y="1590"/>
                      <a:ext cx="30" cy="1"/>
                    </a:xfrm>
                    <a:prstGeom prst="line">
                      <a:avLst/>
                    </a:prstGeom>
                    <a:noFill/>
                    <a:ln w="6350">
                      <a:noFill/>
                      <a:round/>
                      <a:headEnd/>
                      <a:tailEnd/>
                    </a:ln>
                  </p:spPr>
                  <p:txBody>
                    <a:bodyPr/>
                    <a:lstStyle/>
                    <a:p>
                      <a:endParaRPr lang="zh-TW" altLang="en-US"/>
                    </a:p>
                  </p:txBody>
                </p:sp>
                <p:sp>
                  <p:nvSpPr>
                    <p:cNvPr id="9997" name="Line 108"/>
                    <p:cNvSpPr>
                      <a:spLocks noChangeShapeType="1"/>
                    </p:cNvSpPr>
                    <p:nvPr/>
                  </p:nvSpPr>
                  <p:spPr bwMode="auto">
                    <a:xfrm>
                      <a:off x="2034" y="1592"/>
                      <a:ext cx="30" cy="1"/>
                    </a:xfrm>
                    <a:prstGeom prst="line">
                      <a:avLst/>
                    </a:prstGeom>
                    <a:noFill/>
                    <a:ln w="6350">
                      <a:noFill/>
                      <a:round/>
                      <a:headEnd/>
                      <a:tailEnd/>
                    </a:ln>
                  </p:spPr>
                  <p:txBody>
                    <a:bodyPr/>
                    <a:lstStyle/>
                    <a:p>
                      <a:endParaRPr lang="zh-TW" altLang="en-US"/>
                    </a:p>
                  </p:txBody>
                </p:sp>
                <p:sp>
                  <p:nvSpPr>
                    <p:cNvPr id="9998" name="Line 109"/>
                    <p:cNvSpPr>
                      <a:spLocks noChangeShapeType="1"/>
                    </p:cNvSpPr>
                    <p:nvPr/>
                  </p:nvSpPr>
                  <p:spPr bwMode="auto">
                    <a:xfrm>
                      <a:off x="2034" y="1594"/>
                      <a:ext cx="30" cy="1"/>
                    </a:xfrm>
                    <a:prstGeom prst="line">
                      <a:avLst/>
                    </a:prstGeom>
                    <a:noFill/>
                    <a:ln w="6350">
                      <a:noFill/>
                      <a:round/>
                      <a:headEnd/>
                      <a:tailEnd/>
                    </a:ln>
                  </p:spPr>
                  <p:txBody>
                    <a:bodyPr/>
                    <a:lstStyle/>
                    <a:p>
                      <a:endParaRPr lang="zh-TW" altLang="en-US"/>
                    </a:p>
                  </p:txBody>
                </p:sp>
                <p:sp>
                  <p:nvSpPr>
                    <p:cNvPr id="9999" name="Line 110"/>
                    <p:cNvSpPr>
                      <a:spLocks noChangeShapeType="1"/>
                    </p:cNvSpPr>
                    <p:nvPr/>
                  </p:nvSpPr>
                  <p:spPr bwMode="auto">
                    <a:xfrm>
                      <a:off x="2034" y="1596"/>
                      <a:ext cx="30" cy="1"/>
                    </a:xfrm>
                    <a:prstGeom prst="line">
                      <a:avLst/>
                    </a:prstGeom>
                    <a:noFill/>
                    <a:ln w="6350">
                      <a:noFill/>
                      <a:round/>
                      <a:headEnd/>
                      <a:tailEnd/>
                    </a:ln>
                  </p:spPr>
                  <p:txBody>
                    <a:bodyPr/>
                    <a:lstStyle/>
                    <a:p>
                      <a:endParaRPr lang="zh-TW" altLang="en-US"/>
                    </a:p>
                  </p:txBody>
                </p:sp>
                <p:sp>
                  <p:nvSpPr>
                    <p:cNvPr id="10000" name="Line 111"/>
                    <p:cNvSpPr>
                      <a:spLocks noChangeShapeType="1"/>
                    </p:cNvSpPr>
                    <p:nvPr/>
                  </p:nvSpPr>
                  <p:spPr bwMode="auto">
                    <a:xfrm>
                      <a:off x="2034" y="1598"/>
                      <a:ext cx="30" cy="1"/>
                    </a:xfrm>
                    <a:prstGeom prst="line">
                      <a:avLst/>
                    </a:prstGeom>
                    <a:noFill/>
                    <a:ln w="6350">
                      <a:noFill/>
                      <a:round/>
                      <a:headEnd/>
                      <a:tailEnd/>
                    </a:ln>
                  </p:spPr>
                  <p:txBody>
                    <a:bodyPr/>
                    <a:lstStyle/>
                    <a:p>
                      <a:endParaRPr lang="zh-TW" altLang="en-US"/>
                    </a:p>
                  </p:txBody>
                </p:sp>
                <p:sp>
                  <p:nvSpPr>
                    <p:cNvPr id="10001" name="Line 112"/>
                    <p:cNvSpPr>
                      <a:spLocks noChangeShapeType="1"/>
                    </p:cNvSpPr>
                    <p:nvPr/>
                  </p:nvSpPr>
                  <p:spPr bwMode="auto">
                    <a:xfrm>
                      <a:off x="2034" y="1600"/>
                      <a:ext cx="30" cy="1"/>
                    </a:xfrm>
                    <a:prstGeom prst="line">
                      <a:avLst/>
                    </a:prstGeom>
                    <a:noFill/>
                    <a:ln w="6350">
                      <a:noFill/>
                      <a:round/>
                      <a:headEnd/>
                      <a:tailEnd/>
                    </a:ln>
                  </p:spPr>
                  <p:txBody>
                    <a:bodyPr/>
                    <a:lstStyle/>
                    <a:p>
                      <a:endParaRPr lang="zh-TW" altLang="en-US"/>
                    </a:p>
                  </p:txBody>
                </p:sp>
                <p:sp>
                  <p:nvSpPr>
                    <p:cNvPr id="10002" name="Line 113"/>
                    <p:cNvSpPr>
                      <a:spLocks noChangeShapeType="1"/>
                    </p:cNvSpPr>
                    <p:nvPr/>
                  </p:nvSpPr>
                  <p:spPr bwMode="auto">
                    <a:xfrm>
                      <a:off x="2034" y="1602"/>
                      <a:ext cx="30" cy="1"/>
                    </a:xfrm>
                    <a:prstGeom prst="line">
                      <a:avLst/>
                    </a:prstGeom>
                    <a:noFill/>
                    <a:ln w="6350">
                      <a:noFill/>
                      <a:round/>
                      <a:headEnd/>
                      <a:tailEnd/>
                    </a:ln>
                  </p:spPr>
                  <p:txBody>
                    <a:bodyPr/>
                    <a:lstStyle/>
                    <a:p>
                      <a:endParaRPr lang="zh-TW" altLang="en-US"/>
                    </a:p>
                  </p:txBody>
                </p:sp>
                <p:sp>
                  <p:nvSpPr>
                    <p:cNvPr id="10003" name="Line 114"/>
                    <p:cNvSpPr>
                      <a:spLocks noChangeShapeType="1"/>
                    </p:cNvSpPr>
                    <p:nvPr/>
                  </p:nvSpPr>
                  <p:spPr bwMode="auto">
                    <a:xfrm>
                      <a:off x="2034" y="1604"/>
                      <a:ext cx="30" cy="1"/>
                    </a:xfrm>
                    <a:prstGeom prst="line">
                      <a:avLst/>
                    </a:prstGeom>
                    <a:noFill/>
                    <a:ln w="6350">
                      <a:noFill/>
                      <a:round/>
                      <a:headEnd/>
                      <a:tailEnd/>
                    </a:ln>
                  </p:spPr>
                  <p:txBody>
                    <a:bodyPr/>
                    <a:lstStyle/>
                    <a:p>
                      <a:endParaRPr lang="zh-TW" altLang="en-US"/>
                    </a:p>
                  </p:txBody>
                </p:sp>
                <p:sp>
                  <p:nvSpPr>
                    <p:cNvPr id="10004" name="Line 115"/>
                    <p:cNvSpPr>
                      <a:spLocks noChangeShapeType="1"/>
                    </p:cNvSpPr>
                    <p:nvPr/>
                  </p:nvSpPr>
                  <p:spPr bwMode="auto">
                    <a:xfrm>
                      <a:off x="2034" y="1606"/>
                      <a:ext cx="30" cy="1"/>
                    </a:xfrm>
                    <a:prstGeom prst="line">
                      <a:avLst/>
                    </a:prstGeom>
                    <a:noFill/>
                    <a:ln w="6350">
                      <a:noFill/>
                      <a:round/>
                      <a:headEnd/>
                      <a:tailEnd/>
                    </a:ln>
                  </p:spPr>
                  <p:txBody>
                    <a:bodyPr/>
                    <a:lstStyle/>
                    <a:p>
                      <a:endParaRPr lang="zh-TW" altLang="en-US"/>
                    </a:p>
                  </p:txBody>
                </p:sp>
                <p:sp>
                  <p:nvSpPr>
                    <p:cNvPr id="10005" name="Line 116"/>
                    <p:cNvSpPr>
                      <a:spLocks noChangeShapeType="1"/>
                    </p:cNvSpPr>
                    <p:nvPr/>
                  </p:nvSpPr>
                  <p:spPr bwMode="auto">
                    <a:xfrm>
                      <a:off x="2034" y="1608"/>
                      <a:ext cx="30" cy="1"/>
                    </a:xfrm>
                    <a:prstGeom prst="line">
                      <a:avLst/>
                    </a:prstGeom>
                    <a:noFill/>
                    <a:ln w="6350">
                      <a:noFill/>
                      <a:round/>
                      <a:headEnd/>
                      <a:tailEnd/>
                    </a:ln>
                  </p:spPr>
                  <p:txBody>
                    <a:bodyPr/>
                    <a:lstStyle/>
                    <a:p>
                      <a:endParaRPr lang="zh-TW" altLang="en-US"/>
                    </a:p>
                  </p:txBody>
                </p:sp>
                <p:sp>
                  <p:nvSpPr>
                    <p:cNvPr id="10006" name="Line 117"/>
                    <p:cNvSpPr>
                      <a:spLocks noChangeShapeType="1"/>
                    </p:cNvSpPr>
                    <p:nvPr/>
                  </p:nvSpPr>
                  <p:spPr bwMode="auto">
                    <a:xfrm>
                      <a:off x="2034" y="1610"/>
                      <a:ext cx="30" cy="1"/>
                    </a:xfrm>
                    <a:prstGeom prst="line">
                      <a:avLst/>
                    </a:prstGeom>
                    <a:noFill/>
                    <a:ln w="6350">
                      <a:noFill/>
                      <a:round/>
                      <a:headEnd/>
                      <a:tailEnd/>
                    </a:ln>
                  </p:spPr>
                  <p:txBody>
                    <a:bodyPr/>
                    <a:lstStyle/>
                    <a:p>
                      <a:endParaRPr lang="zh-TW" altLang="en-US"/>
                    </a:p>
                  </p:txBody>
                </p:sp>
                <p:sp>
                  <p:nvSpPr>
                    <p:cNvPr id="10007" name="Line 118"/>
                    <p:cNvSpPr>
                      <a:spLocks noChangeShapeType="1"/>
                    </p:cNvSpPr>
                    <p:nvPr/>
                  </p:nvSpPr>
                  <p:spPr bwMode="auto">
                    <a:xfrm>
                      <a:off x="2034" y="1612"/>
                      <a:ext cx="30" cy="1"/>
                    </a:xfrm>
                    <a:prstGeom prst="line">
                      <a:avLst/>
                    </a:prstGeom>
                    <a:noFill/>
                    <a:ln w="6350">
                      <a:noFill/>
                      <a:round/>
                      <a:headEnd/>
                      <a:tailEnd/>
                    </a:ln>
                  </p:spPr>
                  <p:txBody>
                    <a:bodyPr/>
                    <a:lstStyle/>
                    <a:p>
                      <a:endParaRPr lang="zh-TW" altLang="en-US"/>
                    </a:p>
                  </p:txBody>
                </p:sp>
                <p:sp>
                  <p:nvSpPr>
                    <p:cNvPr id="10008" name="Line 119"/>
                    <p:cNvSpPr>
                      <a:spLocks noChangeShapeType="1"/>
                    </p:cNvSpPr>
                    <p:nvPr/>
                  </p:nvSpPr>
                  <p:spPr bwMode="auto">
                    <a:xfrm>
                      <a:off x="2034" y="1614"/>
                      <a:ext cx="30" cy="1"/>
                    </a:xfrm>
                    <a:prstGeom prst="line">
                      <a:avLst/>
                    </a:prstGeom>
                    <a:noFill/>
                    <a:ln w="6350">
                      <a:noFill/>
                      <a:round/>
                      <a:headEnd/>
                      <a:tailEnd/>
                    </a:ln>
                  </p:spPr>
                  <p:txBody>
                    <a:bodyPr/>
                    <a:lstStyle/>
                    <a:p>
                      <a:endParaRPr lang="zh-TW" altLang="en-US"/>
                    </a:p>
                  </p:txBody>
                </p:sp>
                <p:sp>
                  <p:nvSpPr>
                    <p:cNvPr id="10009" name="Line 120"/>
                    <p:cNvSpPr>
                      <a:spLocks noChangeShapeType="1"/>
                    </p:cNvSpPr>
                    <p:nvPr/>
                  </p:nvSpPr>
                  <p:spPr bwMode="auto">
                    <a:xfrm>
                      <a:off x="2034" y="1616"/>
                      <a:ext cx="30" cy="1"/>
                    </a:xfrm>
                    <a:prstGeom prst="line">
                      <a:avLst/>
                    </a:prstGeom>
                    <a:noFill/>
                    <a:ln w="6350">
                      <a:noFill/>
                      <a:round/>
                      <a:headEnd/>
                      <a:tailEnd/>
                    </a:ln>
                  </p:spPr>
                  <p:txBody>
                    <a:bodyPr/>
                    <a:lstStyle/>
                    <a:p>
                      <a:endParaRPr lang="zh-TW" altLang="en-US"/>
                    </a:p>
                  </p:txBody>
                </p:sp>
                <p:sp>
                  <p:nvSpPr>
                    <p:cNvPr id="10010" name="Line 121"/>
                    <p:cNvSpPr>
                      <a:spLocks noChangeShapeType="1"/>
                    </p:cNvSpPr>
                    <p:nvPr/>
                  </p:nvSpPr>
                  <p:spPr bwMode="auto">
                    <a:xfrm>
                      <a:off x="2034" y="1618"/>
                      <a:ext cx="30" cy="1"/>
                    </a:xfrm>
                    <a:prstGeom prst="line">
                      <a:avLst/>
                    </a:prstGeom>
                    <a:noFill/>
                    <a:ln w="6350">
                      <a:noFill/>
                      <a:round/>
                      <a:headEnd/>
                      <a:tailEnd/>
                    </a:ln>
                  </p:spPr>
                  <p:txBody>
                    <a:bodyPr/>
                    <a:lstStyle/>
                    <a:p>
                      <a:endParaRPr lang="zh-TW" altLang="en-US"/>
                    </a:p>
                  </p:txBody>
                </p:sp>
                <p:sp>
                  <p:nvSpPr>
                    <p:cNvPr id="10011" name="Line 122"/>
                    <p:cNvSpPr>
                      <a:spLocks noChangeShapeType="1"/>
                    </p:cNvSpPr>
                    <p:nvPr/>
                  </p:nvSpPr>
                  <p:spPr bwMode="auto">
                    <a:xfrm>
                      <a:off x="2034" y="1620"/>
                      <a:ext cx="30" cy="1"/>
                    </a:xfrm>
                    <a:prstGeom prst="line">
                      <a:avLst/>
                    </a:prstGeom>
                    <a:noFill/>
                    <a:ln w="6350">
                      <a:noFill/>
                      <a:round/>
                      <a:headEnd/>
                      <a:tailEnd/>
                    </a:ln>
                  </p:spPr>
                  <p:txBody>
                    <a:bodyPr/>
                    <a:lstStyle/>
                    <a:p>
                      <a:endParaRPr lang="zh-TW" altLang="en-US"/>
                    </a:p>
                  </p:txBody>
                </p:sp>
                <p:sp>
                  <p:nvSpPr>
                    <p:cNvPr id="10012" name="Line 123"/>
                    <p:cNvSpPr>
                      <a:spLocks noChangeShapeType="1"/>
                    </p:cNvSpPr>
                    <p:nvPr/>
                  </p:nvSpPr>
                  <p:spPr bwMode="auto">
                    <a:xfrm>
                      <a:off x="2034" y="1622"/>
                      <a:ext cx="30" cy="1"/>
                    </a:xfrm>
                    <a:prstGeom prst="line">
                      <a:avLst/>
                    </a:prstGeom>
                    <a:noFill/>
                    <a:ln w="6350">
                      <a:noFill/>
                      <a:round/>
                      <a:headEnd/>
                      <a:tailEnd/>
                    </a:ln>
                  </p:spPr>
                  <p:txBody>
                    <a:bodyPr/>
                    <a:lstStyle/>
                    <a:p>
                      <a:endParaRPr lang="zh-TW" altLang="en-US"/>
                    </a:p>
                  </p:txBody>
                </p:sp>
                <p:sp>
                  <p:nvSpPr>
                    <p:cNvPr id="10013" name="Line 124"/>
                    <p:cNvSpPr>
                      <a:spLocks noChangeShapeType="1"/>
                    </p:cNvSpPr>
                    <p:nvPr/>
                  </p:nvSpPr>
                  <p:spPr bwMode="auto">
                    <a:xfrm>
                      <a:off x="2034" y="1624"/>
                      <a:ext cx="30" cy="1"/>
                    </a:xfrm>
                    <a:prstGeom prst="line">
                      <a:avLst/>
                    </a:prstGeom>
                    <a:noFill/>
                    <a:ln w="6350">
                      <a:noFill/>
                      <a:round/>
                      <a:headEnd/>
                      <a:tailEnd/>
                    </a:ln>
                  </p:spPr>
                  <p:txBody>
                    <a:bodyPr/>
                    <a:lstStyle/>
                    <a:p>
                      <a:endParaRPr lang="zh-TW" altLang="en-US"/>
                    </a:p>
                  </p:txBody>
                </p:sp>
                <p:sp>
                  <p:nvSpPr>
                    <p:cNvPr id="10014" name="Line 125"/>
                    <p:cNvSpPr>
                      <a:spLocks noChangeShapeType="1"/>
                    </p:cNvSpPr>
                    <p:nvPr/>
                  </p:nvSpPr>
                  <p:spPr bwMode="auto">
                    <a:xfrm>
                      <a:off x="2034" y="1626"/>
                      <a:ext cx="30" cy="1"/>
                    </a:xfrm>
                    <a:prstGeom prst="line">
                      <a:avLst/>
                    </a:prstGeom>
                    <a:noFill/>
                    <a:ln w="6350">
                      <a:noFill/>
                      <a:round/>
                      <a:headEnd/>
                      <a:tailEnd/>
                    </a:ln>
                  </p:spPr>
                  <p:txBody>
                    <a:bodyPr/>
                    <a:lstStyle/>
                    <a:p>
                      <a:endParaRPr lang="zh-TW" altLang="en-US"/>
                    </a:p>
                  </p:txBody>
                </p:sp>
                <p:sp>
                  <p:nvSpPr>
                    <p:cNvPr id="10015" name="Line 126"/>
                    <p:cNvSpPr>
                      <a:spLocks noChangeShapeType="1"/>
                    </p:cNvSpPr>
                    <p:nvPr/>
                  </p:nvSpPr>
                  <p:spPr bwMode="auto">
                    <a:xfrm>
                      <a:off x="2034" y="1628"/>
                      <a:ext cx="30" cy="1"/>
                    </a:xfrm>
                    <a:prstGeom prst="line">
                      <a:avLst/>
                    </a:prstGeom>
                    <a:noFill/>
                    <a:ln w="6350">
                      <a:noFill/>
                      <a:round/>
                      <a:headEnd/>
                      <a:tailEnd/>
                    </a:ln>
                  </p:spPr>
                  <p:txBody>
                    <a:bodyPr/>
                    <a:lstStyle/>
                    <a:p>
                      <a:endParaRPr lang="zh-TW" altLang="en-US"/>
                    </a:p>
                  </p:txBody>
                </p:sp>
                <p:sp>
                  <p:nvSpPr>
                    <p:cNvPr id="10016" name="Line 127"/>
                    <p:cNvSpPr>
                      <a:spLocks noChangeShapeType="1"/>
                    </p:cNvSpPr>
                    <p:nvPr/>
                  </p:nvSpPr>
                  <p:spPr bwMode="auto">
                    <a:xfrm>
                      <a:off x="2034" y="1630"/>
                      <a:ext cx="30" cy="1"/>
                    </a:xfrm>
                    <a:prstGeom prst="line">
                      <a:avLst/>
                    </a:prstGeom>
                    <a:noFill/>
                    <a:ln w="6350">
                      <a:noFill/>
                      <a:round/>
                      <a:headEnd/>
                      <a:tailEnd/>
                    </a:ln>
                  </p:spPr>
                  <p:txBody>
                    <a:bodyPr/>
                    <a:lstStyle/>
                    <a:p>
                      <a:endParaRPr lang="zh-TW" altLang="en-US"/>
                    </a:p>
                  </p:txBody>
                </p:sp>
                <p:sp>
                  <p:nvSpPr>
                    <p:cNvPr id="10017" name="AutoShape 128"/>
                    <p:cNvSpPr>
                      <a:spLocks noChangeArrowheads="1"/>
                    </p:cNvSpPr>
                    <p:nvPr/>
                  </p:nvSpPr>
                  <p:spPr bwMode="auto">
                    <a:xfrm>
                      <a:off x="2034" y="1418"/>
                      <a:ext cx="30" cy="212"/>
                    </a:xfrm>
                    <a:prstGeom prst="roundRect">
                      <a:avLst>
                        <a:gd name="adj" fmla="val 50000"/>
                      </a:avLst>
                    </a:prstGeom>
                    <a:solidFill>
                      <a:srgbClr val="FF2327"/>
                    </a:solidFill>
                    <a:ln w="6350">
                      <a:noFill/>
                      <a:round/>
                      <a:headEnd/>
                      <a:tailEnd/>
                    </a:ln>
                  </p:spPr>
                  <p:txBody>
                    <a:bodyPr/>
                    <a:lstStyle/>
                    <a:p>
                      <a:endParaRPr lang="zh-TW" altLang="en-US"/>
                    </a:p>
                  </p:txBody>
                </p:sp>
                <p:sp>
                  <p:nvSpPr>
                    <p:cNvPr id="10018" name="AutoShape 129"/>
                    <p:cNvSpPr>
                      <a:spLocks noChangeArrowheads="1"/>
                    </p:cNvSpPr>
                    <p:nvPr/>
                  </p:nvSpPr>
                  <p:spPr bwMode="auto">
                    <a:xfrm>
                      <a:off x="2100" y="1418"/>
                      <a:ext cx="28" cy="212"/>
                    </a:xfrm>
                    <a:prstGeom prst="roundRect">
                      <a:avLst>
                        <a:gd name="adj" fmla="val 50000"/>
                      </a:avLst>
                    </a:prstGeom>
                    <a:solidFill>
                      <a:srgbClr val="FF2327"/>
                    </a:solidFill>
                    <a:ln w="6350">
                      <a:noFill/>
                      <a:round/>
                      <a:headEnd/>
                      <a:tailEnd/>
                    </a:ln>
                  </p:spPr>
                  <p:txBody>
                    <a:bodyPr/>
                    <a:lstStyle/>
                    <a:p>
                      <a:endParaRPr lang="zh-TW" altLang="en-US"/>
                    </a:p>
                  </p:txBody>
                </p:sp>
                <p:sp>
                  <p:nvSpPr>
                    <p:cNvPr id="10019" name="Line 130"/>
                    <p:cNvSpPr>
                      <a:spLocks noChangeShapeType="1"/>
                    </p:cNvSpPr>
                    <p:nvPr/>
                  </p:nvSpPr>
                  <p:spPr bwMode="auto">
                    <a:xfrm>
                      <a:off x="2100" y="1418"/>
                      <a:ext cx="28" cy="1"/>
                    </a:xfrm>
                    <a:prstGeom prst="line">
                      <a:avLst/>
                    </a:prstGeom>
                    <a:noFill/>
                    <a:ln w="6350">
                      <a:noFill/>
                      <a:round/>
                      <a:headEnd/>
                      <a:tailEnd/>
                    </a:ln>
                  </p:spPr>
                  <p:txBody>
                    <a:bodyPr/>
                    <a:lstStyle/>
                    <a:p>
                      <a:endParaRPr lang="zh-TW" altLang="en-US"/>
                    </a:p>
                  </p:txBody>
                </p:sp>
                <p:sp>
                  <p:nvSpPr>
                    <p:cNvPr id="10020" name="Line 131"/>
                    <p:cNvSpPr>
                      <a:spLocks noChangeShapeType="1"/>
                    </p:cNvSpPr>
                    <p:nvPr/>
                  </p:nvSpPr>
                  <p:spPr bwMode="auto">
                    <a:xfrm>
                      <a:off x="2100" y="1420"/>
                      <a:ext cx="28" cy="1"/>
                    </a:xfrm>
                    <a:prstGeom prst="line">
                      <a:avLst/>
                    </a:prstGeom>
                    <a:noFill/>
                    <a:ln w="6350">
                      <a:noFill/>
                      <a:round/>
                      <a:headEnd/>
                      <a:tailEnd/>
                    </a:ln>
                  </p:spPr>
                  <p:txBody>
                    <a:bodyPr/>
                    <a:lstStyle/>
                    <a:p>
                      <a:endParaRPr lang="zh-TW" altLang="en-US"/>
                    </a:p>
                  </p:txBody>
                </p:sp>
                <p:sp>
                  <p:nvSpPr>
                    <p:cNvPr id="10021" name="Line 132"/>
                    <p:cNvSpPr>
                      <a:spLocks noChangeShapeType="1"/>
                    </p:cNvSpPr>
                    <p:nvPr/>
                  </p:nvSpPr>
                  <p:spPr bwMode="auto">
                    <a:xfrm>
                      <a:off x="2100" y="1422"/>
                      <a:ext cx="28" cy="1"/>
                    </a:xfrm>
                    <a:prstGeom prst="line">
                      <a:avLst/>
                    </a:prstGeom>
                    <a:noFill/>
                    <a:ln w="6350">
                      <a:noFill/>
                      <a:round/>
                      <a:headEnd/>
                      <a:tailEnd/>
                    </a:ln>
                  </p:spPr>
                  <p:txBody>
                    <a:bodyPr/>
                    <a:lstStyle/>
                    <a:p>
                      <a:endParaRPr lang="zh-TW" altLang="en-US"/>
                    </a:p>
                  </p:txBody>
                </p:sp>
                <p:sp>
                  <p:nvSpPr>
                    <p:cNvPr id="10022" name="Line 133"/>
                    <p:cNvSpPr>
                      <a:spLocks noChangeShapeType="1"/>
                    </p:cNvSpPr>
                    <p:nvPr/>
                  </p:nvSpPr>
                  <p:spPr bwMode="auto">
                    <a:xfrm>
                      <a:off x="2100" y="1424"/>
                      <a:ext cx="28" cy="1"/>
                    </a:xfrm>
                    <a:prstGeom prst="line">
                      <a:avLst/>
                    </a:prstGeom>
                    <a:noFill/>
                    <a:ln w="6350">
                      <a:noFill/>
                      <a:round/>
                      <a:headEnd/>
                      <a:tailEnd/>
                    </a:ln>
                  </p:spPr>
                  <p:txBody>
                    <a:bodyPr/>
                    <a:lstStyle/>
                    <a:p>
                      <a:endParaRPr lang="zh-TW" altLang="en-US"/>
                    </a:p>
                  </p:txBody>
                </p:sp>
                <p:sp>
                  <p:nvSpPr>
                    <p:cNvPr id="10023" name="Line 134"/>
                    <p:cNvSpPr>
                      <a:spLocks noChangeShapeType="1"/>
                    </p:cNvSpPr>
                    <p:nvPr/>
                  </p:nvSpPr>
                  <p:spPr bwMode="auto">
                    <a:xfrm>
                      <a:off x="2100" y="1426"/>
                      <a:ext cx="28" cy="1"/>
                    </a:xfrm>
                    <a:prstGeom prst="line">
                      <a:avLst/>
                    </a:prstGeom>
                    <a:noFill/>
                    <a:ln w="6350">
                      <a:noFill/>
                      <a:round/>
                      <a:headEnd/>
                      <a:tailEnd/>
                    </a:ln>
                  </p:spPr>
                  <p:txBody>
                    <a:bodyPr/>
                    <a:lstStyle/>
                    <a:p>
                      <a:endParaRPr lang="zh-TW" altLang="en-US"/>
                    </a:p>
                  </p:txBody>
                </p:sp>
                <p:sp>
                  <p:nvSpPr>
                    <p:cNvPr id="10024" name="Line 135"/>
                    <p:cNvSpPr>
                      <a:spLocks noChangeShapeType="1"/>
                    </p:cNvSpPr>
                    <p:nvPr/>
                  </p:nvSpPr>
                  <p:spPr bwMode="auto">
                    <a:xfrm>
                      <a:off x="2100" y="1428"/>
                      <a:ext cx="28" cy="1"/>
                    </a:xfrm>
                    <a:prstGeom prst="line">
                      <a:avLst/>
                    </a:prstGeom>
                    <a:noFill/>
                    <a:ln w="6350">
                      <a:noFill/>
                      <a:round/>
                      <a:headEnd/>
                      <a:tailEnd/>
                    </a:ln>
                  </p:spPr>
                  <p:txBody>
                    <a:bodyPr/>
                    <a:lstStyle/>
                    <a:p>
                      <a:endParaRPr lang="zh-TW" altLang="en-US"/>
                    </a:p>
                  </p:txBody>
                </p:sp>
                <p:sp>
                  <p:nvSpPr>
                    <p:cNvPr id="10025" name="Line 136"/>
                    <p:cNvSpPr>
                      <a:spLocks noChangeShapeType="1"/>
                    </p:cNvSpPr>
                    <p:nvPr/>
                  </p:nvSpPr>
                  <p:spPr bwMode="auto">
                    <a:xfrm>
                      <a:off x="2100" y="1430"/>
                      <a:ext cx="28" cy="1"/>
                    </a:xfrm>
                    <a:prstGeom prst="line">
                      <a:avLst/>
                    </a:prstGeom>
                    <a:noFill/>
                    <a:ln w="6350">
                      <a:noFill/>
                      <a:round/>
                      <a:headEnd/>
                      <a:tailEnd/>
                    </a:ln>
                  </p:spPr>
                  <p:txBody>
                    <a:bodyPr/>
                    <a:lstStyle/>
                    <a:p>
                      <a:endParaRPr lang="zh-TW" altLang="en-US"/>
                    </a:p>
                  </p:txBody>
                </p:sp>
                <p:sp>
                  <p:nvSpPr>
                    <p:cNvPr id="10026" name="Line 137"/>
                    <p:cNvSpPr>
                      <a:spLocks noChangeShapeType="1"/>
                    </p:cNvSpPr>
                    <p:nvPr/>
                  </p:nvSpPr>
                  <p:spPr bwMode="auto">
                    <a:xfrm>
                      <a:off x="2100" y="1432"/>
                      <a:ext cx="28" cy="1"/>
                    </a:xfrm>
                    <a:prstGeom prst="line">
                      <a:avLst/>
                    </a:prstGeom>
                    <a:noFill/>
                    <a:ln w="6350">
                      <a:noFill/>
                      <a:round/>
                      <a:headEnd/>
                      <a:tailEnd/>
                    </a:ln>
                  </p:spPr>
                  <p:txBody>
                    <a:bodyPr/>
                    <a:lstStyle/>
                    <a:p>
                      <a:endParaRPr lang="zh-TW" altLang="en-US"/>
                    </a:p>
                  </p:txBody>
                </p:sp>
                <p:sp>
                  <p:nvSpPr>
                    <p:cNvPr id="10027" name="Line 138"/>
                    <p:cNvSpPr>
                      <a:spLocks noChangeShapeType="1"/>
                    </p:cNvSpPr>
                    <p:nvPr/>
                  </p:nvSpPr>
                  <p:spPr bwMode="auto">
                    <a:xfrm>
                      <a:off x="2100" y="1434"/>
                      <a:ext cx="28" cy="1"/>
                    </a:xfrm>
                    <a:prstGeom prst="line">
                      <a:avLst/>
                    </a:prstGeom>
                    <a:noFill/>
                    <a:ln w="6350">
                      <a:noFill/>
                      <a:round/>
                      <a:headEnd/>
                      <a:tailEnd/>
                    </a:ln>
                  </p:spPr>
                  <p:txBody>
                    <a:bodyPr/>
                    <a:lstStyle/>
                    <a:p>
                      <a:endParaRPr lang="zh-TW" altLang="en-US"/>
                    </a:p>
                  </p:txBody>
                </p:sp>
                <p:sp>
                  <p:nvSpPr>
                    <p:cNvPr id="10028" name="Line 139"/>
                    <p:cNvSpPr>
                      <a:spLocks noChangeShapeType="1"/>
                    </p:cNvSpPr>
                    <p:nvPr/>
                  </p:nvSpPr>
                  <p:spPr bwMode="auto">
                    <a:xfrm>
                      <a:off x="2100" y="1436"/>
                      <a:ext cx="28" cy="1"/>
                    </a:xfrm>
                    <a:prstGeom prst="line">
                      <a:avLst/>
                    </a:prstGeom>
                    <a:noFill/>
                    <a:ln w="6350">
                      <a:noFill/>
                      <a:round/>
                      <a:headEnd/>
                      <a:tailEnd/>
                    </a:ln>
                  </p:spPr>
                  <p:txBody>
                    <a:bodyPr/>
                    <a:lstStyle/>
                    <a:p>
                      <a:endParaRPr lang="zh-TW" altLang="en-US"/>
                    </a:p>
                  </p:txBody>
                </p:sp>
                <p:sp>
                  <p:nvSpPr>
                    <p:cNvPr id="10029" name="Line 140"/>
                    <p:cNvSpPr>
                      <a:spLocks noChangeShapeType="1"/>
                    </p:cNvSpPr>
                    <p:nvPr/>
                  </p:nvSpPr>
                  <p:spPr bwMode="auto">
                    <a:xfrm>
                      <a:off x="2100" y="1438"/>
                      <a:ext cx="28" cy="1"/>
                    </a:xfrm>
                    <a:prstGeom prst="line">
                      <a:avLst/>
                    </a:prstGeom>
                    <a:noFill/>
                    <a:ln w="6350">
                      <a:noFill/>
                      <a:round/>
                      <a:headEnd/>
                      <a:tailEnd/>
                    </a:ln>
                  </p:spPr>
                  <p:txBody>
                    <a:bodyPr/>
                    <a:lstStyle/>
                    <a:p>
                      <a:endParaRPr lang="zh-TW" altLang="en-US"/>
                    </a:p>
                  </p:txBody>
                </p:sp>
                <p:sp>
                  <p:nvSpPr>
                    <p:cNvPr id="10030" name="Line 141"/>
                    <p:cNvSpPr>
                      <a:spLocks noChangeShapeType="1"/>
                    </p:cNvSpPr>
                    <p:nvPr/>
                  </p:nvSpPr>
                  <p:spPr bwMode="auto">
                    <a:xfrm>
                      <a:off x="2100" y="1440"/>
                      <a:ext cx="28" cy="1"/>
                    </a:xfrm>
                    <a:prstGeom prst="line">
                      <a:avLst/>
                    </a:prstGeom>
                    <a:noFill/>
                    <a:ln w="6350">
                      <a:noFill/>
                      <a:round/>
                      <a:headEnd/>
                      <a:tailEnd/>
                    </a:ln>
                  </p:spPr>
                  <p:txBody>
                    <a:bodyPr/>
                    <a:lstStyle/>
                    <a:p>
                      <a:endParaRPr lang="zh-TW" altLang="en-US"/>
                    </a:p>
                  </p:txBody>
                </p:sp>
                <p:sp>
                  <p:nvSpPr>
                    <p:cNvPr id="10031" name="Line 142"/>
                    <p:cNvSpPr>
                      <a:spLocks noChangeShapeType="1"/>
                    </p:cNvSpPr>
                    <p:nvPr/>
                  </p:nvSpPr>
                  <p:spPr bwMode="auto">
                    <a:xfrm>
                      <a:off x="2100" y="1442"/>
                      <a:ext cx="28" cy="1"/>
                    </a:xfrm>
                    <a:prstGeom prst="line">
                      <a:avLst/>
                    </a:prstGeom>
                    <a:noFill/>
                    <a:ln w="6350">
                      <a:noFill/>
                      <a:round/>
                      <a:headEnd/>
                      <a:tailEnd/>
                    </a:ln>
                  </p:spPr>
                  <p:txBody>
                    <a:bodyPr/>
                    <a:lstStyle/>
                    <a:p>
                      <a:endParaRPr lang="zh-TW" altLang="en-US"/>
                    </a:p>
                  </p:txBody>
                </p:sp>
                <p:sp>
                  <p:nvSpPr>
                    <p:cNvPr id="10032" name="Line 143"/>
                    <p:cNvSpPr>
                      <a:spLocks noChangeShapeType="1"/>
                    </p:cNvSpPr>
                    <p:nvPr/>
                  </p:nvSpPr>
                  <p:spPr bwMode="auto">
                    <a:xfrm>
                      <a:off x="2100" y="1444"/>
                      <a:ext cx="28" cy="1"/>
                    </a:xfrm>
                    <a:prstGeom prst="line">
                      <a:avLst/>
                    </a:prstGeom>
                    <a:noFill/>
                    <a:ln w="6350">
                      <a:noFill/>
                      <a:round/>
                      <a:headEnd/>
                      <a:tailEnd/>
                    </a:ln>
                  </p:spPr>
                  <p:txBody>
                    <a:bodyPr/>
                    <a:lstStyle/>
                    <a:p>
                      <a:endParaRPr lang="zh-TW" altLang="en-US"/>
                    </a:p>
                  </p:txBody>
                </p:sp>
                <p:sp>
                  <p:nvSpPr>
                    <p:cNvPr id="10033" name="Line 144"/>
                    <p:cNvSpPr>
                      <a:spLocks noChangeShapeType="1"/>
                    </p:cNvSpPr>
                    <p:nvPr/>
                  </p:nvSpPr>
                  <p:spPr bwMode="auto">
                    <a:xfrm>
                      <a:off x="2100" y="1446"/>
                      <a:ext cx="28" cy="1"/>
                    </a:xfrm>
                    <a:prstGeom prst="line">
                      <a:avLst/>
                    </a:prstGeom>
                    <a:noFill/>
                    <a:ln w="6350">
                      <a:noFill/>
                      <a:round/>
                      <a:headEnd/>
                      <a:tailEnd/>
                    </a:ln>
                  </p:spPr>
                  <p:txBody>
                    <a:bodyPr/>
                    <a:lstStyle/>
                    <a:p>
                      <a:endParaRPr lang="zh-TW" altLang="en-US"/>
                    </a:p>
                  </p:txBody>
                </p:sp>
                <p:sp>
                  <p:nvSpPr>
                    <p:cNvPr id="10034" name="Line 145"/>
                    <p:cNvSpPr>
                      <a:spLocks noChangeShapeType="1"/>
                    </p:cNvSpPr>
                    <p:nvPr/>
                  </p:nvSpPr>
                  <p:spPr bwMode="auto">
                    <a:xfrm>
                      <a:off x="2100" y="1448"/>
                      <a:ext cx="28" cy="1"/>
                    </a:xfrm>
                    <a:prstGeom prst="line">
                      <a:avLst/>
                    </a:prstGeom>
                    <a:noFill/>
                    <a:ln w="6350">
                      <a:noFill/>
                      <a:round/>
                      <a:headEnd/>
                      <a:tailEnd/>
                    </a:ln>
                  </p:spPr>
                  <p:txBody>
                    <a:bodyPr/>
                    <a:lstStyle/>
                    <a:p>
                      <a:endParaRPr lang="zh-TW" altLang="en-US"/>
                    </a:p>
                  </p:txBody>
                </p:sp>
                <p:sp>
                  <p:nvSpPr>
                    <p:cNvPr id="10035" name="Line 146"/>
                    <p:cNvSpPr>
                      <a:spLocks noChangeShapeType="1"/>
                    </p:cNvSpPr>
                    <p:nvPr/>
                  </p:nvSpPr>
                  <p:spPr bwMode="auto">
                    <a:xfrm>
                      <a:off x="2100" y="1450"/>
                      <a:ext cx="28" cy="1"/>
                    </a:xfrm>
                    <a:prstGeom prst="line">
                      <a:avLst/>
                    </a:prstGeom>
                    <a:noFill/>
                    <a:ln w="6350">
                      <a:noFill/>
                      <a:round/>
                      <a:headEnd/>
                      <a:tailEnd/>
                    </a:ln>
                  </p:spPr>
                  <p:txBody>
                    <a:bodyPr/>
                    <a:lstStyle/>
                    <a:p>
                      <a:endParaRPr lang="zh-TW" altLang="en-US"/>
                    </a:p>
                  </p:txBody>
                </p:sp>
                <p:sp>
                  <p:nvSpPr>
                    <p:cNvPr id="10036" name="Line 147"/>
                    <p:cNvSpPr>
                      <a:spLocks noChangeShapeType="1"/>
                    </p:cNvSpPr>
                    <p:nvPr/>
                  </p:nvSpPr>
                  <p:spPr bwMode="auto">
                    <a:xfrm>
                      <a:off x="2100" y="1452"/>
                      <a:ext cx="28" cy="1"/>
                    </a:xfrm>
                    <a:prstGeom prst="line">
                      <a:avLst/>
                    </a:prstGeom>
                    <a:noFill/>
                    <a:ln w="6350">
                      <a:noFill/>
                      <a:round/>
                      <a:headEnd/>
                      <a:tailEnd/>
                    </a:ln>
                  </p:spPr>
                  <p:txBody>
                    <a:bodyPr/>
                    <a:lstStyle/>
                    <a:p>
                      <a:endParaRPr lang="zh-TW" altLang="en-US"/>
                    </a:p>
                  </p:txBody>
                </p:sp>
                <p:sp>
                  <p:nvSpPr>
                    <p:cNvPr id="10037" name="Line 148"/>
                    <p:cNvSpPr>
                      <a:spLocks noChangeShapeType="1"/>
                    </p:cNvSpPr>
                    <p:nvPr/>
                  </p:nvSpPr>
                  <p:spPr bwMode="auto">
                    <a:xfrm>
                      <a:off x="2100" y="1454"/>
                      <a:ext cx="28" cy="1"/>
                    </a:xfrm>
                    <a:prstGeom prst="line">
                      <a:avLst/>
                    </a:prstGeom>
                    <a:noFill/>
                    <a:ln w="6350">
                      <a:noFill/>
                      <a:round/>
                      <a:headEnd/>
                      <a:tailEnd/>
                    </a:ln>
                  </p:spPr>
                  <p:txBody>
                    <a:bodyPr/>
                    <a:lstStyle/>
                    <a:p>
                      <a:endParaRPr lang="zh-TW" altLang="en-US"/>
                    </a:p>
                  </p:txBody>
                </p:sp>
                <p:sp>
                  <p:nvSpPr>
                    <p:cNvPr id="10038" name="Line 149"/>
                    <p:cNvSpPr>
                      <a:spLocks noChangeShapeType="1"/>
                    </p:cNvSpPr>
                    <p:nvPr/>
                  </p:nvSpPr>
                  <p:spPr bwMode="auto">
                    <a:xfrm>
                      <a:off x="2100" y="1456"/>
                      <a:ext cx="28" cy="1"/>
                    </a:xfrm>
                    <a:prstGeom prst="line">
                      <a:avLst/>
                    </a:prstGeom>
                    <a:noFill/>
                    <a:ln w="6350">
                      <a:noFill/>
                      <a:round/>
                      <a:headEnd/>
                      <a:tailEnd/>
                    </a:ln>
                  </p:spPr>
                  <p:txBody>
                    <a:bodyPr/>
                    <a:lstStyle/>
                    <a:p>
                      <a:endParaRPr lang="zh-TW" altLang="en-US"/>
                    </a:p>
                  </p:txBody>
                </p:sp>
                <p:sp>
                  <p:nvSpPr>
                    <p:cNvPr id="10039" name="Line 150"/>
                    <p:cNvSpPr>
                      <a:spLocks noChangeShapeType="1"/>
                    </p:cNvSpPr>
                    <p:nvPr/>
                  </p:nvSpPr>
                  <p:spPr bwMode="auto">
                    <a:xfrm>
                      <a:off x="2100" y="1458"/>
                      <a:ext cx="28" cy="1"/>
                    </a:xfrm>
                    <a:prstGeom prst="line">
                      <a:avLst/>
                    </a:prstGeom>
                    <a:noFill/>
                    <a:ln w="6350">
                      <a:noFill/>
                      <a:round/>
                      <a:headEnd/>
                      <a:tailEnd/>
                    </a:ln>
                  </p:spPr>
                  <p:txBody>
                    <a:bodyPr/>
                    <a:lstStyle/>
                    <a:p>
                      <a:endParaRPr lang="zh-TW" altLang="en-US"/>
                    </a:p>
                  </p:txBody>
                </p:sp>
                <p:sp>
                  <p:nvSpPr>
                    <p:cNvPr id="10040" name="Line 151"/>
                    <p:cNvSpPr>
                      <a:spLocks noChangeShapeType="1"/>
                    </p:cNvSpPr>
                    <p:nvPr/>
                  </p:nvSpPr>
                  <p:spPr bwMode="auto">
                    <a:xfrm>
                      <a:off x="2100" y="1460"/>
                      <a:ext cx="28" cy="1"/>
                    </a:xfrm>
                    <a:prstGeom prst="line">
                      <a:avLst/>
                    </a:prstGeom>
                    <a:noFill/>
                    <a:ln w="6350">
                      <a:noFill/>
                      <a:round/>
                      <a:headEnd/>
                      <a:tailEnd/>
                    </a:ln>
                  </p:spPr>
                  <p:txBody>
                    <a:bodyPr/>
                    <a:lstStyle/>
                    <a:p>
                      <a:endParaRPr lang="zh-TW" altLang="en-US"/>
                    </a:p>
                  </p:txBody>
                </p:sp>
                <p:sp>
                  <p:nvSpPr>
                    <p:cNvPr id="10041" name="Line 152"/>
                    <p:cNvSpPr>
                      <a:spLocks noChangeShapeType="1"/>
                    </p:cNvSpPr>
                    <p:nvPr/>
                  </p:nvSpPr>
                  <p:spPr bwMode="auto">
                    <a:xfrm>
                      <a:off x="2100" y="1462"/>
                      <a:ext cx="28" cy="1"/>
                    </a:xfrm>
                    <a:prstGeom prst="line">
                      <a:avLst/>
                    </a:prstGeom>
                    <a:noFill/>
                    <a:ln w="6350">
                      <a:noFill/>
                      <a:round/>
                      <a:headEnd/>
                      <a:tailEnd/>
                    </a:ln>
                  </p:spPr>
                  <p:txBody>
                    <a:bodyPr/>
                    <a:lstStyle/>
                    <a:p>
                      <a:endParaRPr lang="zh-TW" altLang="en-US"/>
                    </a:p>
                  </p:txBody>
                </p:sp>
                <p:sp>
                  <p:nvSpPr>
                    <p:cNvPr id="10042" name="Line 153"/>
                    <p:cNvSpPr>
                      <a:spLocks noChangeShapeType="1"/>
                    </p:cNvSpPr>
                    <p:nvPr/>
                  </p:nvSpPr>
                  <p:spPr bwMode="auto">
                    <a:xfrm>
                      <a:off x="2100" y="1464"/>
                      <a:ext cx="28" cy="1"/>
                    </a:xfrm>
                    <a:prstGeom prst="line">
                      <a:avLst/>
                    </a:prstGeom>
                    <a:noFill/>
                    <a:ln w="6350">
                      <a:noFill/>
                      <a:round/>
                      <a:headEnd/>
                      <a:tailEnd/>
                    </a:ln>
                  </p:spPr>
                  <p:txBody>
                    <a:bodyPr/>
                    <a:lstStyle/>
                    <a:p>
                      <a:endParaRPr lang="zh-TW" altLang="en-US"/>
                    </a:p>
                  </p:txBody>
                </p:sp>
                <p:sp>
                  <p:nvSpPr>
                    <p:cNvPr id="10043" name="Line 154"/>
                    <p:cNvSpPr>
                      <a:spLocks noChangeShapeType="1"/>
                    </p:cNvSpPr>
                    <p:nvPr/>
                  </p:nvSpPr>
                  <p:spPr bwMode="auto">
                    <a:xfrm>
                      <a:off x="2100" y="1466"/>
                      <a:ext cx="28" cy="1"/>
                    </a:xfrm>
                    <a:prstGeom prst="line">
                      <a:avLst/>
                    </a:prstGeom>
                    <a:noFill/>
                    <a:ln w="6350">
                      <a:noFill/>
                      <a:round/>
                      <a:headEnd/>
                      <a:tailEnd/>
                    </a:ln>
                  </p:spPr>
                  <p:txBody>
                    <a:bodyPr/>
                    <a:lstStyle/>
                    <a:p>
                      <a:endParaRPr lang="zh-TW" altLang="en-US"/>
                    </a:p>
                  </p:txBody>
                </p:sp>
                <p:sp>
                  <p:nvSpPr>
                    <p:cNvPr id="10044" name="Line 155"/>
                    <p:cNvSpPr>
                      <a:spLocks noChangeShapeType="1"/>
                    </p:cNvSpPr>
                    <p:nvPr/>
                  </p:nvSpPr>
                  <p:spPr bwMode="auto">
                    <a:xfrm>
                      <a:off x="2100" y="1468"/>
                      <a:ext cx="28" cy="1"/>
                    </a:xfrm>
                    <a:prstGeom prst="line">
                      <a:avLst/>
                    </a:prstGeom>
                    <a:noFill/>
                    <a:ln w="6350">
                      <a:noFill/>
                      <a:round/>
                      <a:headEnd/>
                      <a:tailEnd/>
                    </a:ln>
                  </p:spPr>
                  <p:txBody>
                    <a:bodyPr/>
                    <a:lstStyle/>
                    <a:p>
                      <a:endParaRPr lang="zh-TW" altLang="en-US"/>
                    </a:p>
                  </p:txBody>
                </p:sp>
                <p:sp>
                  <p:nvSpPr>
                    <p:cNvPr id="10045" name="Line 156"/>
                    <p:cNvSpPr>
                      <a:spLocks noChangeShapeType="1"/>
                    </p:cNvSpPr>
                    <p:nvPr/>
                  </p:nvSpPr>
                  <p:spPr bwMode="auto">
                    <a:xfrm>
                      <a:off x="2100" y="1470"/>
                      <a:ext cx="28" cy="1"/>
                    </a:xfrm>
                    <a:prstGeom prst="line">
                      <a:avLst/>
                    </a:prstGeom>
                    <a:noFill/>
                    <a:ln w="6350">
                      <a:noFill/>
                      <a:round/>
                      <a:headEnd/>
                      <a:tailEnd/>
                    </a:ln>
                  </p:spPr>
                  <p:txBody>
                    <a:bodyPr/>
                    <a:lstStyle/>
                    <a:p>
                      <a:endParaRPr lang="zh-TW" altLang="en-US"/>
                    </a:p>
                  </p:txBody>
                </p:sp>
                <p:sp>
                  <p:nvSpPr>
                    <p:cNvPr id="10046" name="Line 157"/>
                    <p:cNvSpPr>
                      <a:spLocks noChangeShapeType="1"/>
                    </p:cNvSpPr>
                    <p:nvPr/>
                  </p:nvSpPr>
                  <p:spPr bwMode="auto">
                    <a:xfrm>
                      <a:off x="2100" y="1472"/>
                      <a:ext cx="28" cy="1"/>
                    </a:xfrm>
                    <a:prstGeom prst="line">
                      <a:avLst/>
                    </a:prstGeom>
                    <a:noFill/>
                    <a:ln w="6350">
                      <a:noFill/>
                      <a:round/>
                      <a:headEnd/>
                      <a:tailEnd/>
                    </a:ln>
                  </p:spPr>
                  <p:txBody>
                    <a:bodyPr/>
                    <a:lstStyle/>
                    <a:p>
                      <a:endParaRPr lang="zh-TW" altLang="en-US"/>
                    </a:p>
                  </p:txBody>
                </p:sp>
                <p:sp>
                  <p:nvSpPr>
                    <p:cNvPr id="10047" name="Line 158"/>
                    <p:cNvSpPr>
                      <a:spLocks noChangeShapeType="1"/>
                    </p:cNvSpPr>
                    <p:nvPr/>
                  </p:nvSpPr>
                  <p:spPr bwMode="auto">
                    <a:xfrm>
                      <a:off x="2100" y="1474"/>
                      <a:ext cx="28" cy="1"/>
                    </a:xfrm>
                    <a:prstGeom prst="line">
                      <a:avLst/>
                    </a:prstGeom>
                    <a:noFill/>
                    <a:ln w="6350">
                      <a:noFill/>
                      <a:round/>
                      <a:headEnd/>
                      <a:tailEnd/>
                    </a:ln>
                  </p:spPr>
                  <p:txBody>
                    <a:bodyPr/>
                    <a:lstStyle/>
                    <a:p>
                      <a:endParaRPr lang="zh-TW" altLang="en-US"/>
                    </a:p>
                  </p:txBody>
                </p:sp>
                <p:sp>
                  <p:nvSpPr>
                    <p:cNvPr id="10048" name="Line 159"/>
                    <p:cNvSpPr>
                      <a:spLocks noChangeShapeType="1"/>
                    </p:cNvSpPr>
                    <p:nvPr/>
                  </p:nvSpPr>
                  <p:spPr bwMode="auto">
                    <a:xfrm>
                      <a:off x="2100" y="1476"/>
                      <a:ext cx="28" cy="1"/>
                    </a:xfrm>
                    <a:prstGeom prst="line">
                      <a:avLst/>
                    </a:prstGeom>
                    <a:noFill/>
                    <a:ln w="6350">
                      <a:noFill/>
                      <a:round/>
                      <a:headEnd/>
                      <a:tailEnd/>
                    </a:ln>
                  </p:spPr>
                  <p:txBody>
                    <a:bodyPr/>
                    <a:lstStyle/>
                    <a:p>
                      <a:endParaRPr lang="zh-TW" altLang="en-US"/>
                    </a:p>
                  </p:txBody>
                </p:sp>
                <p:sp>
                  <p:nvSpPr>
                    <p:cNvPr id="10049" name="Line 160"/>
                    <p:cNvSpPr>
                      <a:spLocks noChangeShapeType="1"/>
                    </p:cNvSpPr>
                    <p:nvPr/>
                  </p:nvSpPr>
                  <p:spPr bwMode="auto">
                    <a:xfrm>
                      <a:off x="2100" y="1478"/>
                      <a:ext cx="28" cy="1"/>
                    </a:xfrm>
                    <a:prstGeom prst="line">
                      <a:avLst/>
                    </a:prstGeom>
                    <a:noFill/>
                    <a:ln w="6350">
                      <a:noFill/>
                      <a:round/>
                      <a:headEnd/>
                      <a:tailEnd/>
                    </a:ln>
                  </p:spPr>
                  <p:txBody>
                    <a:bodyPr/>
                    <a:lstStyle/>
                    <a:p>
                      <a:endParaRPr lang="zh-TW" altLang="en-US"/>
                    </a:p>
                  </p:txBody>
                </p:sp>
                <p:sp>
                  <p:nvSpPr>
                    <p:cNvPr id="10050" name="Line 161"/>
                    <p:cNvSpPr>
                      <a:spLocks noChangeShapeType="1"/>
                    </p:cNvSpPr>
                    <p:nvPr/>
                  </p:nvSpPr>
                  <p:spPr bwMode="auto">
                    <a:xfrm>
                      <a:off x="2100" y="1480"/>
                      <a:ext cx="28" cy="1"/>
                    </a:xfrm>
                    <a:prstGeom prst="line">
                      <a:avLst/>
                    </a:prstGeom>
                    <a:noFill/>
                    <a:ln w="6350">
                      <a:noFill/>
                      <a:round/>
                      <a:headEnd/>
                      <a:tailEnd/>
                    </a:ln>
                  </p:spPr>
                  <p:txBody>
                    <a:bodyPr/>
                    <a:lstStyle/>
                    <a:p>
                      <a:endParaRPr lang="zh-TW" altLang="en-US"/>
                    </a:p>
                  </p:txBody>
                </p:sp>
                <p:sp>
                  <p:nvSpPr>
                    <p:cNvPr id="10051" name="Line 162"/>
                    <p:cNvSpPr>
                      <a:spLocks noChangeShapeType="1"/>
                    </p:cNvSpPr>
                    <p:nvPr/>
                  </p:nvSpPr>
                  <p:spPr bwMode="auto">
                    <a:xfrm>
                      <a:off x="2100" y="1482"/>
                      <a:ext cx="28" cy="1"/>
                    </a:xfrm>
                    <a:prstGeom prst="line">
                      <a:avLst/>
                    </a:prstGeom>
                    <a:noFill/>
                    <a:ln w="6350">
                      <a:noFill/>
                      <a:round/>
                      <a:headEnd/>
                      <a:tailEnd/>
                    </a:ln>
                  </p:spPr>
                  <p:txBody>
                    <a:bodyPr/>
                    <a:lstStyle/>
                    <a:p>
                      <a:endParaRPr lang="zh-TW" altLang="en-US"/>
                    </a:p>
                  </p:txBody>
                </p:sp>
                <p:sp>
                  <p:nvSpPr>
                    <p:cNvPr id="10052" name="Line 163"/>
                    <p:cNvSpPr>
                      <a:spLocks noChangeShapeType="1"/>
                    </p:cNvSpPr>
                    <p:nvPr/>
                  </p:nvSpPr>
                  <p:spPr bwMode="auto">
                    <a:xfrm>
                      <a:off x="2100" y="1484"/>
                      <a:ext cx="28" cy="1"/>
                    </a:xfrm>
                    <a:prstGeom prst="line">
                      <a:avLst/>
                    </a:prstGeom>
                    <a:noFill/>
                    <a:ln w="6350">
                      <a:noFill/>
                      <a:round/>
                      <a:headEnd/>
                      <a:tailEnd/>
                    </a:ln>
                  </p:spPr>
                  <p:txBody>
                    <a:bodyPr/>
                    <a:lstStyle/>
                    <a:p>
                      <a:endParaRPr lang="zh-TW" altLang="en-US"/>
                    </a:p>
                  </p:txBody>
                </p:sp>
                <p:sp>
                  <p:nvSpPr>
                    <p:cNvPr id="10053" name="Line 164"/>
                    <p:cNvSpPr>
                      <a:spLocks noChangeShapeType="1"/>
                    </p:cNvSpPr>
                    <p:nvPr/>
                  </p:nvSpPr>
                  <p:spPr bwMode="auto">
                    <a:xfrm>
                      <a:off x="2100" y="1486"/>
                      <a:ext cx="28" cy="1"/>
                    </a:xfrm>
                    <a:prstGeom prst="line">
                      <a:avLst/>
                    </a:prstGeom>
                    <a:noFill/>
                    <a:ln w="6350">
                      <a:noFill/>
                      <a:round/>
                      <a:headEnd/>
                      <a:tailEnd/>
                    </a:ln>
                  </p:spPr>
                  <p:txBody>
                    <a:bodyPr/>
                    <a:lstStyle/>
                    <a:p>
                      <a:endParaRPr lang="zh-TW" altLang="en-US"/>
                    </a:p>
                  </p:txBody>
                </p:sp>
                <p:sp>
                  <p:nvSpPr>
                    <p:cNvPr id="10054" name="Line 165"/>
                    <p:cNvSpPr>
                      <a:spLocks noChangeShapeType="1"/>
                    </p:cNvSpPr>
                    <p:nvPr/>
                  </p:nvSpPr>
                  <p:spPr bwMode="auto">
                    <a:xfrm>
                      <a:off x="2100" y="1488"/>
                      <a:ext cx="28" cy="1"/>
                    </a:xfrm>
                    <a:prstGeom prst="line">
                      <a:avLst/>
                    </a:prstGeom>
                    <a:noFill/>
                    <a:ln w="6350">
                      <a:noFill/>
                      <a:round/>
                      <a:headEnd/>
                      <a:tailEnd/>
                    </a:ln>
                  </p:spPr>
                  <p:txBody>
                    <a:bodyPr/>
                    <a:lstStyle/>
                    <a:p>
                      <a:endParaRPr lang="zh-TW" altLang="en-US"/>
                    </a:p>
                  </p:txBody>
                </p:sp>
                <p:sp>
                  <p:nvSpPr>
                    <p:cNvPr id="10055" name="Line 166"/>
                    <p:cNvSpPr>
                      <a:spLocks noChangeShapeType="1"/>
                    </p:cNvSpPr>
                    <p:nvPr/>
                  </p:nvSpPr>
                  <p:spPr bwMode="auto">
                    <a:xfrm>
                      <a:off x="2100" y="1490"/>
                      <a:ext cx="28" cy="1"/>
                    </a:xfrm>
                    <a:prstGeom prst="line">
                      <a:avLst/>
                    </a:prstGeom>
                    <a:noFill/>
                    <a:ln w="6350">
                      <a:noFill/>
                      <a:round/>
                      <a:headEnd/>
                      <a:tailEnd/>
                    </a:ln>
                  </p:spPr>
                  <p:txBody>
                    <a:bodyPr/>
                    <a:lstStyle/>
                    <a:p>
                      <a:endParaRPr lang="zh-TW" altLang="en-US"/>
                    </a:p>
                  </p:txBody>
                </p:sp>
                <p:sp>
                  <p:nvSpPr>
                    <p:cNvPr id="10056" name="Line 167"/>
                    <p:cNvSpPr>
                      <a:spLocks noChangeShapeType="1"/>
                    </p:cNvSpPr>
                    <p:nvPr/>
                  </p:nvSpPr>
                  <p:spPr bwMode="auto">
                    <a:xfrm>
                      <a:off x="2100" y="1492"/>
                      <a:ext cx="28" cy="1"/>
                    </a:xfrm>
                    <a:prstGeom prst="line">
                      <a:avLst/>
                    </a:prstGeom>
                    <a:noFill/>
                    <a:ln w="6350">
                      <a:noFill/>
                      <a:round/>
                      <a:headEnd/>
                      <a:tailEnd/>
                    </a:ln>
                  </p:spPr>
                  <p:txBody>
                    <a:bodyPr/>
                    <a:lstStyle/>
                    <a:p>
                      <a:endParaRPr lang="zh-TW" altLang="en-US"/>
                    </a:p>
                  </p:txBody>
                </p:sp>
                <p:sp>
                  <p:nvSpPr>
                    <p:cNvPr id="10057" name="Line 168"/>
                    <p:cNvSpPr>
                      <a:spLocks noChangeShapeType="1"/>
                    </p:cNvSpPr>
                    <p:nvPr/>
                  </p:nvSpPr>
                  <p:spPr bwMode="auto">
                    <a:xfrm>
                      <a:off x="2100" y="1494"/>
                      <a:ext cx="28" cy="1"/>
                    </a:xfrm>
                    <a:prstGeom prst="line">
                      <a:avLst/>
                    </a:prstGeom>
                    <a:noFill/>
                    <a:ln w="6350">
                      <a:noFill/>
                      <a:round/>
                      <a:headEnd/>
                      <a:tailEnd/>
                    </a:ln>
                  </p:spPr>
                  <p:txBody>
                    <a:bodyPr/>
                    <a:lstStyle/>
                    <a:p>
                      <a:endParaRPr lang="zh-TW" altLang="en-US"/>
                    </a:p>
                  </p:txBody>
                </p:sp>
                <p:sp>
                  <p:nvSpPr>
                    <p:cNvPr id="10058" name="Line 169"/>
                    <p:cNvSpPr>
                      <a:spLocks noChangeShapeType="1"/>
                    </p:cNvSpPr>
                    <p:nvPr/>
                  </p:nvSpPr>
                  <p:spPr bwMode="auto">
                    <a:xfrm>
                      <a:off x="2100" y="1496"/>
                      <a:ext cx="28" cy="1"/>
                    </a:xfrm>
                    <a:prstGeom prst="line">
                      <a:avLst/>
                    </a:prstGeom>
                    <a:noFill/>
                    <a:ln w="6350">
                      <a:noFill/>
                      <a:round/>
                      <a:headEnd/>
                      <a:tailEnd/>
                    </a:ln>
                  </p:spPr>
                  <p:txBody>
                    <a:bodyPr/>
                    <a:lstStyle/>
                    <a:p>
                      <a:endParaRPr lang="zh-TW" altLang="en-US"/>
                    </a:p>
                  </p:txBody>
                </p:sp>
                <p:sp>
                  <p:nvSpPr>
                    <p:cNvPr id="10059" name="Line 170"/>
                    <p:cNvSpPr>
                      <a:spLocks noChangeShapeType="1"/>
                    </p:cNvSpPr>
                    <p:nvPr/>
                  </p:nvSpPr>
                  <p:spPr bwMode="auto">
                    <a:xfrm>
                      <a:off x="2100" y="1498"/>
                      <a:ext cx="28" cy="1"/>
                    </a:xfrm>
                    <a:prstGeom prst="line">
                      <a:avLst/>
                    </a:prstGeom>
                    <a:noFill/>
                    <a:ln w="6350">
                      <a:noFill/>
                      <a:round/>
                      <a:headEnd/>
                      <a:tailEnd/>
                    </a:ln>
                  </p:spPr>
                  <p:txBody>
                    <a:bodyPr/>
                    <a:lstStyle/>
                    <a:p>
                      <a:endParaRPr lang="zh-TW" altLang="en-US"/>
                    </a:p>
                  </p:txBody>
                </p:sp>
                <p:sp>
                  <p:nvSpPr>
                    <p:cNvPr id="10060" name="Line 171"/>
                    <p:cNvSpPr>
                      <a:spLocks noChangeShapeType="1"/>
                    </p:cNvSpPr>
                    <p:nvPr/>
                  </p:nvSpPr>
                  <p:spPr bwMode="auto">
                    <a:xfrm>
                      <a:off x="2100" y="1500"/>
                      <a:ext cx="28" cy="1"/>
                    </a:xfrm>
                    <a:prstGeom prst="line">
                      <a:avLst/>
                    </a:prstGeom>
                    <a:noFill/>
                    <a:ln w="6350">
                      <a:noFill/>
                      <a:round/>
                      <a:headEnd/>
                      <a:tailEnd/>
                    </a:ln>
                  </p:spPr>
                  <p:txBody>
                    <a:bodyPr/>
                    <a:lstStyle/>
                    <a:p>
                      <a:endParaRPr lang="zh-TW" altLang="en-US"/>
                    </a:p>
                  </p:txBody>
                </p:sp>
                <p:sp>
                  <p:nvSpPr>
                    <p:cNvPr id="10061" name="Line 172"/>
                    <p:cNvSpPr>
                      <a:spLocks noChangeShapeType="1"/>
                    </p:cNvSpPr>
                    <p:nvPr/>
                  </p:nvSpPr>
                  <p:spPr bwMode="auto">
                    <a:xfrm>
                      <a:off x="2100" y="1502"/>
                      <a:ext cx="28" cy="1"/>
                    </a:xfrm>
                    <a:prstGeom prst="line">
                      <a:avLst/>
                    </a:prstGeom>
                    <a:noFill/>
                    <a:ln w="6350">
                      <a:noFill/>
                      <a:round/>
                      <a:headEnd/>
                      <a:tailEnd/>
                    </a:ln>
                  </p:spPr>
                  <p:txBody>
                    <a:bodyPr/>
                    <a:lstStyle/>
                    <a:p>
                      <a:endParaRPr lang="zh-TW" altLang="en-US"/>
                    </a:p>
                  </p:txBody>
                </p:sp>
                <p:sp>
                  <p:nvSpPr>
                    <p:cNvPr id="10062" name="Line 173"/>
                    <p:cNvSpPr>
                      <a:spLocks noChangeShapeType="1"/>
                    </p:cNvSpPr>
                    <p:nvPr/>
                  </p:nvSpPr>
                  <p:spPr bwMode="auto">
                    <a:xfrm>
                      <a:off x="2100" y="1504"/>
                      <a:ext cx="28" cy="1"/>
                    </a:xfrm>
                    <a:prstGeom prst="line">
                      <a:avLst/>
                    </a:prstGeom>
                    <a:noFill/>
                    <a:ln w="6350">
                      <a:noFill/>
                      <a:round/>
                      <a:headEnd/>
                      <a:tailEnd/>
                    </a:ln>
                  </p:spPr>
                  <p:txBody>
                    <a:bodyPr/>
                    <a:lstStyle/>
                    <a:p>
                      <a:endParaRPr lang="zh-TW" altLang="en-US"/>
                    </a:p>
                  </p:txBody>
                </p:sp>
                <p:sp>
                  <p:nvSpPr>
                    <p:cNvPr id="10063" name="Line 174"/>
                    <p:cNvSpPr>
                      <a:spLocks noChangeShapeType="1"/>
                    </p:cNvSpPr>
                    <p:nvPr/>
                  </p:nvSpPr>
                  <p:spPr bwMode="auto">
                    <a:xfrm>
                      <a:off x="2100" y="1506"/>
                      <a:ext cx="28" cy="1"/>
                    </a:xfrm>
                    <a:prstGeom prst="line">
                      <a:avLst/>
                    </a:prstGeom>
                    <a:noFill/>
                    <a:ln w="6350">
                      <a:noFill/>
                      <a:round/>
                      <a:headEnd/>
                      <a:tailEnd/>
                    </a:ln>
                  </p:spPr>
                  <p:txBody>
                    <a:bodyPr/>
                    <a:lstStyle/>
                    <a:p>
                      <a:endParaRPr lang="zh-TW" altLang="en-US"/>
                    </a:p>
                  </p:txBody>
                </p:sp>
                <p:sp>
                  <p:nvSpPr>
                    <p:cNvPr id="10064" name="Line 175"/>
                    <p:cNvSpPr>
                      <a:spLocks noChangeShapeType="1"/>
                    </p:cNvSpPr>
                    <p:nvPr/>
                  </p:nvSpPr>
                  <p:spPr bwMode="auto">
                    <a:xfrm>
                      <a:off x="2100" y="1508"/>
                      <a:ext cx="28" cy="1"/>
                    </a:xfrm>
                    <a:prstGeom prst="line">
                      <a:avLst/>
                    </a:prstGeom>
                    <a:noFill/>
                    <a:ln w="6350">
                      <a:noFill/>
                      <a:round/>
                      <a:headEnd/>
                      <a:tailEnd/>
                    </a:ln>
                  </p:spPr>
                  <p:txBody>
                    <a:bodyPr/>
                    <a:lstStyle/>
                    <a:p>
                      <a:endParaRPr lang="zh-TW" altLang="en-US"/>
                    </a:p>
                  </p:txBody>
                </p:sp>
                <p:sp>
                  <p:nvSpPr>
                    <p:cNvPr id="10065" name="Line 176"/>
                    <p:cNvSpPr>
                      <a:spLocks noChangeShapeType="1"/>
                    </p:cNvSpPr>
                    <p:nvPr/>
                  </p:nvSpPr>
                  <p:spPr bwMode="auto">
                    <a:xfrm>
                      <a:off x="2100" y="1510"/>
                      <a:ext cx="28" cy="1"/>
                    </a:xfrm>
                    <a:prstGeom prst="line">
                      <a:avLst/>
                    </a:prstGeom>
                    <a:noFill/>
                    <a:ln w="6350">
                      <a:noFill/>
                      <a:round/>
                      <a:headEnd/>
                      <a:tailEnd/>
                    </a:ln>
                  </p:spPr>
                  <p:txBody>
                    <a:bodyPr/>
                    <a:lstStyle/>
                    <a:p>
                      <a:endParaRPr lang="zh-TW" altLang="en-US"/>
                    </a:p>
                  </p:txBody>
                </p:sp>
                <p:sp>
                  <p:nvSpPr>
                    <p:cNvPr id="10066" name="Line 177"/>
                    <p:cNvSpPr>
                      <a:spLocks noChangeShapeType="1"/>
                    </p:cNvSpPr>
                    <p:nvPr/>
                  </p:nvSpPr>
                  <p:spPr bwMode="auto">
                    <a:xfrm>
                      <a:off x="2100" y="1512"/>
                      <a:ext cx="28" cy="1"/>
                    </a:xfrm>
                    <a:prstGeom prst="line">
                      <a:avLst/>
                    </a:prstGeom>
                    <a:noFill/>
                    <a:ln w="6350">
                      <a:noFill/>
                      <a:round/>
                      <a:headEnd/>
                      <a:tailEnd/>
                    </a:ln>
                  </p:spPr>
                  <p:txBody>
                    <a:bodyPr/>
                    <a:lstStyle/>
                    <a:p>
                      <a:endParaRPr lang="zh-TW" altLang="en-US"/>
                    </a:p>
                  </p:txBody>
                </p:sp>
                <p:sp>
                  <p:nvSpPr>
                    <p:cNvPr id="10067" name="Line 178"/>
                    <p:cNvSpPr>
                      <a:spLocks noChangeShapeType="1"/>
                    </p:cNvSpPr>
                    <p:nvPr/>
                  </p:nvSpPr>
                  <p:spPr bwMode="auto">
                    <a:xfrm>
                      <a:off x="2100" y="1514"/>
                      <a:ext cx="28" cy="1"/>
                    </a:xfrm>
                    <a:prstGeom prst="line">
                      <a:avLst/>
                    </a:prstGeom>
                    <a:noFill/>
                    <a:ln w="6350">
                      <a:noFill/>
                      <a:round/>
                      <a:headEnd/>
                      <a:tailEnd/>
                    </a:ln>
                  </p:spPr>
                  <p:txBody>
                    <a:bodyPr/>
                    <a:lstStyle/>
                    <a:p>
                      <a:endParaRPr lang="zh-TW" altLang="en-US"/>
                    </a:p>
                  </p:txBody>
                </p:sp>
                <p:sp>
                  <p:nvSpPr>
                    <p:cNvPr id="10068" name="Line 179"/>
                    <p:cNvSpPr>
                      <a:spLocks noChangeShapeType="1"/>
                    </p:cNvSpPr>
                    <p:nvPr/>
                  </p:nvSpPr>
                  <p:spPr bwMode="auto">
                    <a:xfrm>
                      <a:off x="2100" y="1516"/>
                      <a:ext cx="28" cy="1"/>
                    </a:xfrm>
                    <a:prstGeom prst="line">
                      <a:avLst/>
                    </a:prstGeom>
                    <a:noFill/>
                    <a:ln w="6350">
                      <a:noFill/>
                      <a:round/>
                      <a:headEnd/>
                      <a:tailEnd/>
                    </a:ln>
                  </p:spPr>
                  <p:txBody>
                    <a:bodyPr/>
                    <a:lstStyle/>
                    <a:p>
                      <a:endParaRPr lang="zh-TW" altLang="en-US"/>
                    </a:p>
                  </p:txBody>
                </p:sp>
                <p:sp>
                  <p:nvSpPr>
                    <p:cNvPr id="10069" name="Line 180"/>
                    <p:cNvSpPr>
                      <a:spLocks noChangeShapeType="1"/>
                    </p:cNvSpPr>
                    <p:nvPr/>
                  </p:nvSpPr>
                  <p:spPr bwMode="auto">
                    <a:xfrm>
                      <a:off x="2100" y="1518"/>
                      <a:ext cx="28" cy="1"/>
                    </a:xfrm>
                    <a:prstGeom prst="line">
                      <a:avLst/>
                    </a:prstGeom>
                    <a:noFill/>
                    <a:ln w="6350">
                      <a:noFill/>
                      <a:round/>
                      <a:headEnd/>
                      <a:tailEnd/>
                    </a:ln>
                  </p:spPr>
                  <p:txBody>
                    <a:bodyPr/>
                    <a:lstStyle/>
                    <a:p>
                      <a:endParaRPr lang="zh-TW" altLang="en-US"/>
                    </a:p>
                  </p:txBody>
                </p:sp>
                <p:sp>
                  <p:nvSpPr>
                    <p:cNvPr id="10070" name="Line 181"/>
                    <p:cNvSpPr>
                      <a:spLocks noChangeShapeType="1"/>
                    </p:cNvSpPr>
                    <p:nvPr/>
                  </p:nvSpPr>
                  <p:spPr bwMode="auto">
                    <a:xfrm>
                      <a:off x="2100" y="1520"/>
                      <a:ext cx="28" cy="1"/>
                    </a:xfrm>
                    <a:prstGeom prst="line">
                      <a:avLst/>
                    </a:prstGeom>
                    <a:noFill/>
                    <a:ln w="6350">
                      <a:noFill/>
                      <a:round/>
                      <a:headEnd/>
                      <a:tailEnd/>
                    </a:ln>
                  </p:spPr>
                  <p:txBody>
                    <a:bodyPr/>
                    <a:lstStyle/>
                    <a:p>
                      <a:endParaRPr lang="zh-TW" altLang="en-US"/>
                    </a:p>
                  </p:txBody>
                </p:sp>
                <p:sp>
                  <p:nvSpPr>
                    <p:cNvPr id="10071" name="Line 182"/>
                    <p:cNvSpPr>
                      <a:spLocks noChangeShapeType="1"/>
                    </p:cNvSpPr>
                    <p:nvPr/>
                  </p:nvSpPr>
                  <p:spPr bwMode="auto">
                    <a:xfrm>
                      <a:off x="2100" y="1522"/>
                      <a:ext cx="28" cy="1"/>
                    </a:xfrm>
                    <a:prstGeom prst="line">
                      <a:avLst/>
                    </a:prstGeom>
                    <a:noFill/>
                    <a:ln w="6350">
                      <a:noFill/>
                      <a:round/>
                      <a:headEnd/>
                      <a:tailEnd/>
                    </a:ln>
                  </p:spPr>
                  <p:txBody>
                    <a:bodyPr/>
                    <a:lstStyle/>
                    <a:p>
                      <a:endParaRPr lang="zh-TW" altLang="en-US"/>
                    </a:p>
                  </p:txBody>
                </p:sp>
                <p:sp>
                  <p:nvSpPr>
                    <p:cNvPr id="10072" name="Line 183"/>
                    <p:cNvSpPr>
                      <a:spLocks noChangeShapeType="1"/>
                    </p:cNvSpPr>
                    <p:nvPr/>
                  </p:nvSpPr>
                  <p:spPr bwMode="auto">
                    <a:xfrm>
                      <a:off x="2100" y="1524"/>
                      <a:ext cx="28" cy="1"/>
                    </a:xfrm>
                    <a:prstGeom prst="line">
                      <a:avLst/>
                    </a:prstGeom>
                    <a:noFill/>
                    <a:ln w="6350">
                      <a:noFill/>
                      <a:round/>
                      <a:headEnd/>
                      <a:tailEnd/>
                    </a:ln>
                  </p:spPr>
                  <p:txBody>
                    <a:bodyPr/>
                    <a:lstStyle/>
                    <a:p>
                      <a:endParaRPr lang="zh-TW" altLang="en-US"/>
                    </a:p>
                  </p:txBody>
                </p:sp>
                <p:sp>
                  <p:nvSpPr>
                    <p:cNvPr id="10073" name="Line 184"/>
                    <p:cNvSpPr>
                      <a:spLocks noChangeShapeType="1"/>
                    </p:cNvSpPr>
                    <p:nvPr/>
                  </p:nvSpPr>
                  <p:spPr bwMode="auto">
                    <a:xfrm>
                      <a:off x="2100" y="1526"/>
                      <a:ext cx="28" cy="1"/>
                    </a:xfrm>
                    <a:prstGeom prst="line">
                      <a:avLst/>
                    </a:prstGeom>
                    <a:noFill/>
                    <a:ln w="6350">
                      <a:noFill/>
                      <a:round/>
                      <a:headEnd/>
                      <a:tailEnd/>
                    </a:ln>
                  </p:spPr>
                  <p:txBody>
                    <a:bodyPr/>
                    <a:lstStyle/>
                    <a:p>
                      <a:endParaRPr lang="zh-TW" altLang="en-US"/>
                    </a:p>
                  </p:txBody>
                </p:sp>
                <p:sp>
                  <p:nvSpPr>
                    <p:cNvPr id="10074" name="Line 185"/>
                    <p:cNvSpPr>
                      <a:spLocks noChangeShapeType="1"/>
                    </p:cNvSpPr>
                    <p:nvPr/>
                  </p:nvSpPr>
                  <p:spPr bwMode="auto">
                    <a:xfrm>
                      <a:off x="2100" y="1528"/>
                      <a:ext cx="28" cy="1"/>
                    </a:xfrm>
                    <a:prstGeom prst="line">
                      <a:avLst/>
                    </a:prstGeom>
                    <a:noFill/>
                    <a:ln w="6350">
                      <a:noFill/>
                      <a:round/>
                      <a:headEnd/>
                      <a:tailEnd/>
                    </a:ln>
                  </p:spPr>
                  <p:txBody>
                    <a:bodyPr/>
                    <a:lstStyle/>
                    <a:p>
                      <a:endParaRPr lang="zh-TW" altLang="en-US"/>
                    </a:p>
                  </p:txBody>
                </p:sp>
                <p:sp>
                  <p:nvSpPr>
                    <p:cNvPr id="10075" name="Line 186"/>
                    <p:cNvSpPr>
                      <a:spLocks noChangeShapeType="1"/>
                    </p:cNvSpPr>
                    <p:nvPr/>
                  </p:nvSpPr>
                  <p:spPr bwMode="auto">
                    <a:xfrm>
                      <a:off x="2100" y="1530"/>
                      <a:ext cx="28" cy="1"/>
                    </a:xfrm>
                    <a:prstGeom prst="line">
                      <a:avLst/>
                    </a:prstGeom>
                    <a:noFill/>
                    <a:ln w="6350">
                      <a:noFill/>
                      <a:round/>
                      <a:headEnd/>
                      <a:tailEnd/>
                    </a:ln>
                  </p:spPr>
                  <p:txBody>
                    <a:bodyPr/>
                    <a:lstStyle/>
                    <a:p>
                      <a:endParaRPr lang="zh-TW" altLang="en-US"/>
                    </a:p>
                  </p:txBody>
                </p:sp>
                <p:sp>
                  <p:nvSpPr>
                    <p:cNvPr id="10076" name="Line 187"/>
                    <p:cNvSpPr>
                      <a:spLocks noChangeShapeType="1"/>
                    </p:cNvSpPr>
                    <p:nvPr/>
                  </p:nvSpPr>
                  <p:spPr bwMode="auto">
                    <a:xfrm>
                      <a:off x="2100" y="1532"/>
                      <a:ext cx="28" cy="1"/>
                    </a:xfrm>
                    <a:prstGeom prst="line">
                      <a:avLst/>
                    </a:prstGeom>
                    <a:noFill/>
                    <a:ln w="6350">
                      <a:noFill/>
                      <a:round/>
                      <a:headEnd/>
                      <a:tailEnd/>
                    </a:ln>
                  </p:spPr>
                  <p:txBody>
                    <a:bodyPr/>
                    <a:lstStyle/>
                    <a:p>
                      <a:endParaRPr lang="zh-TW" altLang="en-US"/>
                    </a:p>
                  </p:txBody>
                </p:sp>
                <p:sp>
                  <p:nvSpPr>
                    <p:cNvPr id="10077" name="Line 188"/>
                    <p:cNvSpPr>
                      <a:spLocks noChangeShapeType="1"/>
                    </p:cNvSpPr>
                    <p:nvPr/>
                  </p:nvSpPr>
                  <p:spPr bwMode="auto">
                    <a:xfrm>
                      <a:off x="2100" y="1534"/>
                      <a:ext cx="28" cy="1"/>
                    </a:xfrm>
                    <a:prstGeom prst="line">
                      <a:avLst/>
                    </a:prstGeom>
                    <a:noFill/>
                    <a:ln w="6350">
                      <a:noFill/>
                      <a:round/>
                      <a:headEnd/>
                      <a:tailEnd/>
                    </a:ln>
                  </p:spPr>
                  <p:txBody>
                    <a:bodyPr/>
                    <a:lstStyle/>
                    <a:p>
                      <a:endParaRPr lang="zh-TW" altLang="en-US"/>
                    </a:p>
                  </p:txBody>
                </p:sp>
                <p:sp>
                  <p:nvSpPr>
                    <p:cNvPr id="10078" name="Line 189"/>
                    <p:cNvSpPr>
                      <a:spLocks noChangeShapeType="1"/>
                    </p:cNvSpPr>
                    <p:nvPr/>
                  </p:nvSpPr>
                  <p:spPr bwMode="auto">
                    <a:xfrm>
                      <a:off x="2100" y="1536"/>
                      <a:ext cx="28" cy="1"/>
                    </a:xfrm>
                    <a:prstGeom prst="line">
                      <a:avLst/>
                    </a:prstGeom>
                    <a:noFill/>
                    <a:ln w="6350">
                      <a:noFill/>
                      <a:round/>
                      <a:headEnd/>
                      <a:tailEnd/>
                    </a:ln>
                  </p:spPr>
                  <p:txBody>
                    <a:bodyPr/>
                    <a:lstStyle/>
                    <a:p>
                      <a:endParaRPr lang="zh-TW" altLang="en-US"/>
                    </a:p>
                  </p:txBody>
                </p:sp>
                <p:sp>
                  <p:nvSpPr>
                    <p:cNvPr id="10079" name="Line 190"/>
                    <p:cNvSpPr>
                      <a:spLocks noChangeShapeType="1"/>
                    </p:cNvSpPr>
                    <p:nvPr/>
                  </p:nvSpPr>
                  <p:spPr bwMode="auto">
                    <a:xfrm>
                      <a:off x="2100" y="1538"/>
                      <a:ext cx="28" cy="1"/>
                    </a:xfrm>
                    <a:prstGeom prst="line">
                      <a:avLst/>
                    </a:prstGeom>
                    <a:noFill/>
                    <a:ln w="6350">
                      <a:noFill/>
                      <a:round/>
                      <a:headEnd/>
                      <a:tailEnd/>
                    </a:ln>
                  </p:spPr>
                  <p:txBody>
                    <a:bodyPr/>
                    <a:lstStyle/>
                    <a:p>
                      <a:endParaRPr lang="zh-TW" altLang="en-US"/>
                    </a:p>
                  </p:txBody>
                </p:sp>
                <p:sp>
                  <p:nvSpPr>
                    <p:cNvPr id="10080" name="Line 191"/>
                    <p:cNvSpPr>
                      <a:spLocks noChangeShapeType="1"/>
                    </p:cNvSpPr>
                    <p:nvPr/>
                  </p:nvSpPr>
                  <p:spPr bwMode="auto">
                    <a:xfrm>
                      <a:off x="2100" y="1540"/>
                      <a:ext cx="28" cy="1"/>
                    </a:xfrm>
                    <a:prstGeom prst="line">
                      <a:avLst/>
                    </a:prstGeom>
                    <a:noFill/>
                    <a:ln w="6350">
                      <a:noFill/>
                      <a:round/>
                      <a:headEnd/>
                      <a:tailEnd/>
                    </a:ln>
                  </p:spPr>
                  <p:txBody>
                    <a:bodyPr/>
                    <a:lstStyle/>
                    <a:p>
                      <a:endParaRPr lang="zh-TW" altLang="en-US"/>
                    </a:p>
                  </p:txBody>
                </p:sp>
                <p:sp>
                  <p:nvSpPr>
                    <p:cNvPr id="10081" name="Line 192"/>
                    <p:cNvSpPr>
                      <a:spLocks noChangeShapeType="1"/>
                    </p:cNvSpPr>
                    <p:nvPr/>
                  </p:nvSpPr>
                  <p:spPr bwMode="auto">
                    <a:xfrm>
                      <a:off x="2100" y="1542"/>
                      <a:ext cx="28" cy="1"/>
                    </a:xfrm>
                    <a:prstGeom prst="line">
                      <a:avLst/>
                    </a:prstGeom>
                    <a:noFill/>
                    <a:ln w="6350">
                      <a:noFill/>
                      <a:round/>
                      <a:headEnd/>
                      <a:tailEnd/>
                    </a:ln>
                  </p:spPr>
                  <p:txBody>
                    <a:bodyPr/>
                    <a:lstStyle/>
                    <a:p>
                      <a:endParaRPr lang="zh-TW" altLang="en-US"/>
                    </a:p>
                  </p:txBody>
                </p:sp>
                <p:sp>
                  <p:nvSpPr>
                    <p:cNvPr id="10082" name="Line 193"/>
                    <p:cNvSpPr>
                      <a:spLocks noChangeShapeType="1"/>
                    </p:cNvSpPr>
                    <p:nvPr/>
                  </p:nvSpPr>
                  <p:spPr bwMode="auto">
                    <a:xfrm>
                      <a:off x="2100" y="1544"/>
                      <a:ext cx="28" cy="1"/>
                    </a:xfrm>
                    <a:prstGeom prst="line">
                      <a:avLst/>
                    </a:prstGeom>
                    <a:noFill/>
                    <a:ln w="6350">
                      <a:noFill/>
                      <a:round/>
                      <a:headEnd/>
                      <a:tailEnd/>
                    </a:ln>
                  </p:spPr>
                  <p:txBody>
                    <a:bodyPr/>
                    <a:lstStyle/>
                    <a:p>
                      <a:endParaRPr lang="zh-TW" altLang="en-US"/>
                    </a:p>
                  </p:txBody>
                </p:sp>
                <p:sp>
                  <p:nvSpPr>
                    <p:cNvPr id="10083" name="Line 194"/>
                    <p:cNvSpPr>
                      <a:spLocks noChangeShapeType="1"/>
                    </p:cNvSpPr>
                    <p:nvPr/>
                  </p:nvSpPr>
                  <p:spPr bwMode="auto">
                    <a:xfrm>
                      <a:off x="2100" y="1546"/>
                      <a:ext cx="28" cy="1"/>
                    </a:xfrm>
                    <a:prstGeom prst="line">
                      <a:avLst/>
                    </a:prstGeom>
                    <a:noFill/>
                    <a:ln w="6350">
                      <a:noFill/>
                      <a:round/>
                      <a:headEnd/>
                      <a:tailEnd/>
                    </a:ln>
                  </p:spPr>
                  <p:txBody>
                    <a:bodyPr/>
                    <a:lstStyle/>
                    <a:p>
                      <a:endParaRPr lang="zh-TW" altLang="en-US"/>
                    </a:p>
                  </p:txBody>
                </p:sp>
                <p:sp>
                  <p:nvSpPr>
                    <p:cNvPr id="10084" name="Line 195"/>
                    <p:cNvSpPr>
                      <a:spLocks noChangeShapeType="1"/>
                    </p:cNvSpPr>
                    <p:nvPr/>
                  </p:nvSpPr>
                  <p:spPr bwMode="auto">
                    <a:xfrm>
                      <a:off x="2100" y="1548"/>
                      <a:ext cx="28" cy="1"/>
                    </a:xfrm>
                    <a:prstGeom prst="line">
                      <a:avLst/>
                    </a:prstGeom>
                    <a:noFill/>
                    <a:ln w="6350">
                      <a:noFill/>
                      <a:round/>
                      <a:headEnd/>
                      <a:tailEnd/>
                    </a:ln>
                  </p:spPr>
                  <p:txBody>
                    <a:bodyPr/>
                    <a:lstStyle/>
                    <a:p>
                      <a:endParaRPr lang="zh-TW" altLang="en-US"/>
                    </a:p>
                  </p:txBody>
                </p:sp>
                <p:sp>
                  <p:nvSpPr>
                    <p:cNvPr id="10085" name="Line 196"/>
                    <p:cNvSpPr>
                      <a:spLocks noChangeShapeType="1"/>
                    </p:cNvSpPr>
                    <p:nvPr/>
                  </p:nvSpPr>
                  <p:spPr bwMode="auto">
                    <a:xfrm>
                      <a:off x="2100" y="1550"/>
                      <a:ext cx="28" cy="1"/>
                    </a:xfrm>
                    <a:prstGeom prst="line">
                      <a:avLst/>
                    </a:prstGeom>
                    <a:noFill/>
                    <a:ln w="6350">
                      <a:noFill/>
                      <a:round/>
                      <a:headEnd/>
                      <a:tailEnd/>
                    </a:ln>
                  </p:spPr>
                  <p:txBody>
                    <a:bodyPr/>
                    <a:lstStyle/>
                    <a:p>
                      <a:endParaRPr lang="zh-TW" altLang="en-US"/>
                    </a:p>
                  </p:txBody>
                </p:sp>
                <p:sp>
                  <p:nvSpPr>
                    <p:cNvPr id="10086" name="Line 197"/>
                    <p:cNvSpPr>
                      <a:spLocks noChangeShapeType="1"/>
                    </p:cNvSpPr>
                    <p:nvPr/>
                  </p:nvSpPr>
                  <p:spPr bwMode="auto">
                    <a:xfrm>
                      <a:off x="2100" y="1552"/>
                      <a:ext cx="28" cy="1"/>
                    </a:xfrm>
                    <a:prstGeom prst="line">
                      <a:avLst/>
                    </a:prstGeom>
                    <a:noFill/>
                    <a:ln w="6350">
                      <a:noFill/>
                      <a:round/>
                      <a:headEnd/>
                      <a:tailEnd/>
                    </a:ln>
                  </p:spPr>
                  <p:txBody>
                    <a:bodyPr/>
                    <a:lstStyle/>
                    <a:p>
                      <a:endParaRPr lang="zh-TW" altLang="en-US"/>
                    </a:p>
                  </p:txBody>
                </p:sp>
                <p:sp>
                  <p:nvSpPr>
                    <p:cNvPr id="10087" name="Line 198"/>
                    <p:cNvSpPr>
                      <a:spLocks noChangeShapeType="1"/>
                    </p:cNvSpPr>
                    <p:nvPr/>
                  </p:nvSpPr>
                  <p:spPr bwMode="auto">
                    <a:xfrm>
                      <a:off x="2100" y="1554"/>
                      <a:ext cx="28" cy="1"/>
                    </a:xfrm>
                    <a:prstGeom prst="line">
                      <a:avLst/>
                    </a:prstGeom>
                    <a:noFill/>
                    <a:ln w="6350">
                      <a:noFill/>
                      <a:round/>
                      <a:headEnd/>
                      <a:tailEnd/>
                    </a:ln>
                  </p:spPr>
                  <p:txBody>
                    <a:bodyPr/>
                    <a:lstStyle/>
                    <a:p>
                      <a:endParaRPr lang="zh-TW" altLang="en-US"/>
                    </a:p>
                  </p:txBody>
                </p:sp>
                <p:sp>
                  <p:nvSpPr>
                    <p:cNvPr id="10088" name="Line 199"/>
                    <p:cNvSpPr>
                      <a:spLocks noChangeShapeType="1"/>
                    </p:cNvSpPr>
                    <p:nvPr/>
                  </p:nvSpPr>
                  <p:spPr bwMode="auto">
                    <a:xfrm>
                      <a:off x="2100" y="1556"/>
                      <a:ext cx="28" cy="1"/>
                    </a:xfrm>
                    <a:prstGeom prst="line">
                      <a:avLst/>
                    </a:prstGeom>
                    <a:noFill/>
                    <a:ln w="6350">
                      <a:noFill/>
                      <a:round/>
                      <a:headEnd/>
                      <a:tailEnd/>
                    </a:ln>
                  </p:spPr>
                  <p:txBody>
                    <a:bodyPr/>
                    <a:lstStyle/>
                    <a:p>
                      <a:endParaRPr lang="zh-TW" altLang="en-US"/>
                    </a:p>
                  </p:txBody>
                </p:sp>
                <p:sp>
                  <p:nvSpPr>
                    <p:cNvPr id="10089" name="Line 200"/>
                    <p:cNvSpPr>
                      <a:spLocks noChangeShapeType="1"/>
                    </p:cNvSpPr>
                    <p:nvPr/>
                  </p:nvSpPr>
                  <p:spPr bwMode="auto">
                    <a:xfrm>
                      <a:off x="2100" y="1558"/>
                      <a:ext cx="28" cy="1"/>
                    </a:xfrm>
                    <a:prstGeom prst="line">
                      <a:avLst/>
                    </a:prstGeom>
                    <a:noFill/>
                    <a:ln w="6350">
                      <a:noFill/>
                      <a:round/>
                      <a:headEnd/>
                      <a:tailEnd/>
                    </a:ln>
                  </p:spPr>
                  <p:txBody>
                    <a:bodyPr/>
                    <a:lstStyle/>
                    <a:p>
                      <a:endParaRPr lang="zh-TW" altLang="en-US"/>
                    </a:p>
                  </p:txBody>
                </p:sp>
                <p:sp>
                  <p:nvSpPr>
                    <p:cNvPr id="10090" name="Line 201"/>
                    <p:cNvSpPr>
                      <a:spLocks noChangeShapeType="1"/>
                    </p:cNvSpPr>
                    <p:nvPr/>
                  </p:nvSpPr>
                  <p:spPr bwMode="auto">
                    <a:xfrm>
                      <a:off x="2100" y="1560"/>
                      <a:ext cx="28" cy="1"/>
                    </a:xfrm>
                    <a:prstGeom prst="line">
                      <a:avLst/>
                    </a:prstGeom>
                    <a:noFill/>
                    <a:ln w="6350">
                      <a:noFill/>
                      <a:round/>
                      <a:headEnd/>
                      <a:tailEnd/>
                    </a:ln>
                  </p:spPr>
                  <p:txBody>
                    <a:bodyPr/>
                    <a:lstStyle/>
                    <a:p>
                      <a:endParaRPr lang="zh-TW" altLang="en-US"/>
                    </a:p>
                  </p:txBody>
                </p:sp>
                <p:sp>
                  <p:nvSpPr>
                    <p:cNvPr id="10091" name="Line 202"/>
                    <p:cNvSpPr>
                      <a:spLocks noChangeShapeType="1"/>
                    </p:cNvSpPr>
                    <p:nvPr/>
                  </p:nvSpPr>
                  <p:spPr bwMode="auto">
                    <a:xfrm>
                      <a:off x="2100" y="1562"/>
                      <a:ext cx="28" cy="1"/>
                    </a:xfrm>
                    <a:prstGeom prst="line">
                      <a:avLst/>
                    </a:prstGeom>
                    <a:noFill/>
                    <a:ln w="6350">
                      <a:noFill/>
                      <a:round/>
                      <a:headEnd/>
                      <a:tailEnd/>
                    </a:ln>
                  </p:spPr>
                  <p:txBody>
                    <a:bodyPr/>
                    <a:lstStyle/>
                    <a:p>
                      <a:endParaRPr lang="zh-TW" altLang="en-US"/>
                    </a:p>
                  </p:txBody>
                </p:sp>
                <p:sp>
                  <p:nvSpPr>
                    <p:cNvPr id="10092" name="Line 203"/>
                    <p:cNvSpPr>
                      <a:spLocks noChangeShapeType="1"/>
                    </p:cNvSpPr>
                    <p:nvPr/>
                  </p:nvSpPr>
                  <p:spPr bwMode="auto">
                    <a:xfrm>
                      <a:off x="2100" y="1564"/>
                      <a:ext cx="28" cy="1"/>
                    </a:xfrm>
                    <a:prstGeom prst="line">
                      <a:avLst/>
                    </a:prstGeom>
                    <a:noFill/>
                    <a:ln w="6350">
                      <a:noFill/>
                      <a:round/>
                      <a:headEnd/>
                      <a:tailEnd/>
                    </a:ln>
                  </p:spPr>
                  <p:txBody>
                    <a:bodyPr/>
                    <a:lstStyle/>
                    <a:p>
                      <a:endParaRPr lang="zh-TW" altLang="en-US"/>
                    </a:p>
                  </p:txBody>
                </p:sp>
                <p:sp>
                  <p:nvSpPr>
                    <p:cNvPr id="10093" name="Line 204"/>
                    <p:cNvSpPr>
                      <a:spLocks noChangeShapeType="1"/>
                    </p:cNvSpPr>
                    <p:nvPr/>
                  </p:nvSpPr>
                  <p:spPr bwMode="auto">
                    <a:xfrm>
                      <a:off x="2100" y="1566"/>
                      <a:ext cx="28" cy="1"/>
                    </a:xfrm>
                    <a:prstGeom prst="line">
                      <a:avLst/>
                    </a:prstGeom>
                    <a:noFill/>
                    <a:ln w="6350">
                      <a:noFill/>
                      <a:round/>
                      <a:headEnd/>
                      <a:tailEnd/>
                    </a:ln>
                  </p:spPr>
                  <p:txBody>
                    <a:bodyPr/>
                    <a:lstStyle/>
                    <a:p>
                      <a:endParaRPr lang="zh-TW" altLang="en-US"/>
                    </a:p>
                  </p:txBody>
                </p:sp>
                <p:sp>
                  <p:nvSpPr>
                    <p:cNvPr id="10094" name="Line 205"/>
                    <p:cNvSpPr>
                      <a:spLocks noChangeShapeType="1"/>
                    </p:cNvSpPr>
                    <p:nvPr/>
                  </p:nvSpPr>
                  <p:spPr bwMode="auto">
                    <a:xfrm>
                      <a:off x="2100" y="1568"/>
                      <a:ext cx="28" cy="1"/>
                    </a:xfrm>
                    <a:prstGeom prst="line">
                      <a:avLst/>
                    </a:prstGeom>
                    <a:noFill/>
                    <a:ln w="6350">
                      <a:noFill/>
                      <a:round/>
                      <a:headEnd/>
                      <a:tailEnd/>
                    </a:ln>
                  </p:spPr>
                  <p:txBody>
                    <a:bodyPr/>
                    <a:lstStyle/>
                    <a:p>
                      <a:endParaRPr lang="zh-TW" altLang="en-US"/>
                    </a:p>
                  </p:txBody>
                </p:sp>
                <p:sp>
                  <p:nvSpPr>
                    <p:cNvPr id="10095" name="Line 206"/>
                    <p:cNvSpPr>
                      <a:spLocks noChangeShapeType="1"/>
                    </p:cNvSpPr>
                    <p:nvPr/>
                  </p:nvSpPr>
                  <p:spPr bwMode="auto">
                    <a:xfrm>
                      <a:off x="2100" y="1570"/>
                      <a:ext cx="28" cy="1"/>
                    </a:xfrm>
                    <a:prstGeom prst="line">
                      <a:avLst/>
                    </a:prstGeom>
                    <a:noFill/>
                    <a:ln w="6350">
                      <a:noFill/>
                      <a:round/>
                      <a:headEnd/>
                      <a:tailEnd/>
                    </a:ln>
                  </p:spPr>
                  <p:txBody>
                    <a:bodyPr/>
                    <a:lstStyle/>
                    <a:p>
                      <a:endParaRPr lang="zh-TW" altLang="en-US"/>
                    </a:p>
                  </p:txBody>
                </p:sp>
                <p:sp>
                  <p:nvSpPr>
                    <p:cNvPr id="10096" name="Line 207"/>
                    <p:cNvSpPr>
                      <a:spLocks noChangeShapeType="1"/>
                    </p:cNvSpPr>
                    <p:nvPr/>
                  </p:nvSpPr>
                  <p:spPr bwMode="auto">
                    <a:xfrm>
                      <a:off x="2100" y="1572"/>
                      <a:ext cx="28" cy="1"/>
                    </a:xfrm>
                    <a:prstGeom prst="line">
                      <a:avLst/>
                    </a:prstGeom>
                    <a:noFill/>
                    <a:ln w="6350">
                      <a:noFill/>
                      <a:round/>
                      <a:headEnd/>
                      <a:tailEnd/>
                    </a:ln>
                  </p:spPr>
                  <p:txBody>
                    <a:bodyPr/>
                    <a:lstStyle/>
                    <a:p>
                      <a:endParaRPr lang="zh-TW" altLang="en-US"/>
                    </a:p>
                  </p:txBody>
                </p:sp>
                <p:sp>
                  <p:nvSpPr>
                    <p:cNvPr id="10097" name="Line 208"/>
                    <p:cNvSpPr>
                      <a:spLocks noChangeShapeType="1"/>
                    </p:cNvSpPr>
                    <p:nvPr/>
                  </p:nvSpPr>
                  <p:spPr bwMode="auto">
                    <a:xfrm>
                      <a:off x="2100" y="1574"/>
                      <a:ext cx="28" cy="1"/>
                    </a:xfrm>
                    <a:prstGeom prst="line">
                      <a:avLst/>
                    </a:prstGeom>
                    <a:noFill/>
                    <a:ln w="6350">
                      <a:noFill/>
                      <a:round/>
                      <a:headEnd/>
                      <a:tailEnd/>
                    </a:ln>
                  </p:spPr>
                  <p:txBody>
                    <a:bodyPr/>
                    <a:lstStyle/>
                    <a:p>
                      <a:endParaRPr lang="zh-TW" altLang="en-US"/>
                    </a:p>
                  </p:txBody>
                </p:sp>
                <p:sp>
                  <p:nvSpPr>
                    <p:cNvPr id="10098" name="Line 209"/>
                    <p:cNvSpPr>
                      <a:spLocks noChangeShapeType="1"/>
                    </p:cNvSpPr>
                    <p:nvPr/>
                  </p:nvSpPr>
                  <p:spPr bwMode="auto">
                    <a:xfrm>
                      <a:off x="2100" y="1576"/>
                      <a:ext cx="28" cy="1"/>
                    </a:xfrm>
                    <a:prstGeom prst="line">
                      <a:avLst/>
                    </a:prstGeom>
                    <a:noFill/>
                    <a:ln w="6350">
                      <a:noFill/>
                      <a:round/>
                      <a:headEnd/>
                      <a:tailEnd/>
                    </a:ln>
                  </p:spPr>
                  <p:txBody>
                    <a:bodyPr/>
                    <a:lstStyle/>
                    <a:p>
                      <a:endParaRPr lang="zh-TW" altLang="en-US"/>
                    </a:p>
                  </p:txBody>
                </p:sp>
                <p:sp>
                  <p:nvSpPr>
                    <p:cNvPr id="10099" name="Line 210"/>
                    <p:cNvSpPr>
                      <a:spLocks noChangeShapeType="1"/>
                    </p:cNvSpPr>
                    <p:nvPr/>
                  </p:nvSpPr>
                  <p:spPr bwMode="auto">
                    <a:xfrm>
                      <a:off x="2100" y="1578"/>
                      <a:ext cx="28" cy="1"/>
                    </a:xfrm>
                    <a:prstGeom prst="line">
                      <a:avLst/>
                    </a:prstGeom>
                    <a:noFill/>
                    <a:ln w="6350">
                      <a:noFill/>
                      <a:round/>
                      <a:headEnd/>
                      <a:tailEnd/>
                    </a:ln>
                  </p:spPr>
                  <p:txBody>
                    <a:bodyPr/>
                    <a:lstStyle/>
                    <a:p>
                      <a:endParaRPr lang="zh-TW" altLang="en-US"/>
                    </a:p>
                  </p:txBody>
                </p:sp>
                <p:sp>
                  <p:nvSpPr>
                    <p:cNvPr id="10100" name="Line 211"/>
                    <p:cNvSpPr>
                      <a:spLocks noChangeShapeType="1"/>
                    </p:cNvSpPr>
                    <p:nvPr/>
                  </p:nvSpPr>
                  <p:spPr bwMode="auto">
                    <a:xfrm>
                      <a:off x="2100" y="1580"/>
                      <a:ext cx="28" cy="1"/>
                    </a:xfrm>
                    <a:prstGeom prst="line">
                      <a:avLst/>
                    </a:prstGeom>
                    <a:noFill/>
                    <a:ln w="6350">
                      <a:noFill/>
                      <a:round/>
                      <a:headEnd/>
                      <a:tailEnd/>
                    </a:ln>
                  </p:spPr>
                  <p:txBody>
                    <a:bodyPr/>
                    <a:lstStyle/>
                    <a:p>
                      <a:endParaRPr lang="zh-TW" altLang="en-US"/>
                    </a:p>
                  </p:txBody>
                </p:sp>
                <p:sp>
                  <p:nvSpPr>
                    <p:cNvPr id="10101" name="Line 212"/>
                    <p:cNvSpPr>
                      <a:spLocks noChangeShapeType="1"/>
                    </p:cNvSpPr>
                    <p:nvPr/>
                  </p:nvSpPr>
                  <p:spPr bwMode="auto">
                    <a:xfrm>
                      <a:off x="2100" y="1582"/>
                      <a:ext cx="28" cy="1"/>
                    </a:xfrm>
                    <a:prstGeom prst="line">
                      <a:avLst/>
                    </a:prstGeom>
                    <a:noFill/>
                    <a:ln w="6350">
                      <a:noFill/>
                      <a:round/>
                      <a:headEnd/>
                      <a:tailEnd/>
                    </a:ln>
                  </p:spPr>
                  <p:txBody>
                    <a:bodyPr/>
                    <a:lstStyle/>
                    <a:p>
                      <a:endParaRPr lang="zh-TW" altLang="en-US"/>
                    </a:p>
                  </p:txBody>
                </p:sp>
                <p:sp>
                  <p:nvSpPr>
                    <p:cNvPr id="10102" name="Line 213"/>
                    <p:cNvSpPr>
                      <a:spLocks noChangeShapeType="1"/>
                    </p:cNvSpPr>
                    <p:nvPr/>
                  </p:nvSpPr>
                  <p:spPr bwMode="auto">
                    <a:xfrm>
                      <a:off x="2100" y="1584"/>
                      <a:ext cx="28" cy="1"/>
                    </a:xfrm>
                    <a:prstGeom prst="line">
                      <a:avLst/>
                    </a:prstGeom>
                    <a:noFill/>
                    <a:ln w="6350">
                      <a:noFill/>
                      <a:round/>
                      <a:headEnd/>
                      <a:tailEnd/>
                    </a:ln>
                  </p:spPr>
                  <p:txBody>
                    <a:bodyPr/>
                    <a:lstStyle/>
                    <a:p>
                      <a:endParaRPr lang="zh-TW" altLang="en-US"/>
                    </a:p>
                  </p:txBody>
                </p:sp>
                <p:sp>
                  <p:nvSpPr>
                    <p:cNvPr id="10103" name="Line 214"/>
                    <p:cNvSpPr>
                      <a:spLocks noChangeShapeType="1"/>
                    </p:cNvSpPr>
                    <p:nvPr/>
                  </p:nvSpPr>
                  <p:spPr bwMode="auto">
                    <a:xfrm>
                      <a:off x="2100" y="1586"/>
                      <a:ext cx="28" cy="1"/>
                    </a:xfrm>
                    <a:prstGeom prst="line">
                      <a:avLst/>
                    </a:prstGeom>
                    <a:noFill/>
                    <a:ln w="6350">
                      <a:noFill/>
                      <a:round/>
                      <a:headEnd/>
                      <a:tailEnd/>
                    </a:ln>
                  </p:spPr>
                  <p:txBody>
                    <a:bodyPr/>
                    <a:lstStyle/>
                    <a:p>
                      <a:endParaRPr lang="zh-TW" altLang="en-US"/>
                    </a:p>
                  </p:txBody>
                </p:sp>
                <p:sp>
                  <p:nvSpPr>
                    <p:cNvPr id="10104" name="Line 215"/>
                    <p:cNvSpPr>
                      <a:spLocks noChangeShapeType="1"/>
                    </p:cNvSpPr>
                    <p:nvPr/>
                  </p:nvSpPr>
                  <p:spPr bwMode="auto">
                    <a:xfrm>
                      <a:off x="2100" y="1588"/>
                      <a:ext cx="28" cy="1"/>
                    </a:xfrm>
                    <a:prstGeom prst="line">
                      <a:avLst/>
                    </a:prstGeom>
                    <a:noFill/>
                    <a:ln w="6350">
                      <a:noFill/>
                      <a:round/>
                      <a:headEnd/>
                      <a:tailEnd/>
                    </a:ln>
                  </p:spPr>
                  <p:txBody>
                    <a:bodyPr/>
                    <a:lstStyle/>
                    <a:p>
                      <a:endParaRPr lang="zh-TW" altLang="en-US"/>
                    </a:p>
                  </p:txBody>
                </p:sp>
                <p:sp>
                  <p:nvSpPr>
                    <p:cNvPr id="10105" name="Line 216"/>
                    <p:cNvSpPr>
                      <a:spLocks noChangeShapeType="1"/>
                    </p:cNvSpPr>
                    <p:nvPr/>
                  </p:nvSpPr>
                  <p:spPr bwMode="auto">
                    <a:xfrm>
                      <a:off x="2100" y="1590"/>
                      <a:ext cx="28" cy="1"/>
                    </a:xfrm>
                    <a:prstGeom prst="line">
                      <a:avLst/>
                    </a:prstGeom>
                    <a:noFill/>
                    <a:ln w="6350">
                      <a:noFill/>
                      <a:round/>
                      <a:headEnd/>
                      <a:tailEnd/>
                    </a:ln>
                  </p:spPr>
                  <p:txBody>
                    <a:bodyPr/>
                    <a:lstStyle/>
                    <a:p>
                      <a:endParaRPr lang="zh-TW" altLang="en-US"/>
                    </a:p>
                  </p:txBody>
                </p:sp>
                <p:sp>
                  <p:nvSpPr>
                    <p:cNvPr id="10106" name="Line 217"/>
                    <p:cNvSpPr>
                      <a:spLocks noChangeShapeType="1"/>
                    </p:cNvSpPr>
                    <p:nvPr/>
                  </p:nvSpPr>
                  <p:spPr bwMode="auto">
                    <a:xfrm>
                      <a:off x="2100" y="1592"/>
                      <a:ext cx="28" cy="1"/>
                    </a:xfrm>
                    <a:prstGeom prst="line">
                      <a:avLst/>
                    </a:prstGeom>
                    <a:noFill/>
                    <a:ln w="6350">
                      <a:noFill/>
                      <a:round/>
                      <a:headEnd/>
                      <a:tailEnd/>
                    </a:ln>
                  </p:spPr>
                  <p:txBody>
                    <a:bodyPr/>
                    <a:lstStyle/>
                    <a:p>
                      <a:endParaRPr lang="zh-TW" altLang="en-US"/>
                    </a:p>
                  </p:txBody>
                </p:sp>
                <p:sp>
                  <p:nvSpPr>
                    <p:cNvPr id="10107" name="Line 218"/>
                    <p:cNvSpPr>
                      <a:spLocks noChangeShapeType="1"/>
                    </p:cNvSpPr>
                    <p:nvPr/>
                  </p:nvSpPr>
                  <p:spPr bwMode="auto">
                    <a:xfrm>
                      <a:off x="2100" y="1594"/>
                      <a:ext cx="28" cy="1"/>
                    </a:xfrm>
                    <a:prstGeom prst="line">
                      <a:avLst/>
                    </a:prstGeom>
                    <a:noFill/>
                    <a:ln w="6350">
                      <a:noFill/>
                      <a:round/>
                      <a:headEnd/>
                      <a:tailEnd/>
                    </a:ln>
                  </p:spPr>
                  <p:txBody>
                    <a:bodyPr/>
                    <a:lstStyle/>
                    <a:p>
                      <a:endParaRPr lang="zh-TW" altLang="en-US"/>
                    </a:p>
                  </p:txBody>
                </p:sp>
                <p:sp>
                  <p:nvSpPr>
                    <p:cNvPr id="10108" name="Line 219"/>
                    <p:cNvSpPr>
                      <a:spLocks noChangeShapeType="1"/>
                    </p:cNvSpPr>
                    <p:nvPr/>
                  </p:nvSpPr>
                  <p:spPr bwMode="auto">
                    <a:xfrm>
                      <a:off x="2100" y="1596"/>
                      <a:ext cx="28" cy="1"/>
                    </a:xfrm>
                    <a:prstGeom prst="line">
                      <a:avLst/>
                    </a:prstGeom>
                    <a:noFill/>
                    <a:ln w="6350">
                      <a:noFill/>
                      <a:round/>
                      <a:headEnd/>
                      <a:tailEnd/>
                    </a:ln>
                  </p:spPr>
                  <p:txBody>
                    <a:bodyPr/>
                    <a:lstStyle/>
                    <a:p>
                      <a:endParaRPr lang="zh-TW" altLang="en-US"/>
                    </a:p>
                  </p:txBody>
                </p:sp>
              </p:grpSp>
              <p:sp>
                <p:nvSpPr>
                  <p:cNvPr id="9786" name="Line 220"/>
                  <p:cNvSpPr>
                    <a:spLocks noChangeShapeType="1"/>
                  </p:cNvSpPr>
                  <p:nvPr/>
                </p:nvSpPr>
                <p:spPr bwMode="auto">
                  <a:xfrm>
                    <a:off x="2100" y="1598"/>
                    <a:ext cx="28" cy="1"/>
                  </a:xfrm>
                  <a:prstGeom prst="line">
                    <a:avLst/>
                  </a:prstGeom>
                  <a:noFill/>
                  <a:ln w="6350">
                    <a:noFill/>
                    <a:round/>
                    <a:headEnd/>
                    <a:tailEnd/>
                  </a:ln>
                </p:spPr>
                <p:txBody>
                  <a:bodyPr/>
                  <a:lstStyle/>
                  <a:p>
                    <a:endParaRPr lang="zh-TW" altLang="en-US"/>
                  </a:p>
                </p:txBody>
              </p:sp>
              <p:sp>
                <p:nvSpPr>
                  <p:cNvPr id="9787" name="Line 221"/>
                  <p:cNvSpPr>
                    <a:spLocks noChangeShapeType="1"/>
                  </p:cNvSpPr>
                  <p:nvPr/>
                </p:nvSpPr>
                <p:spPr bwMode="auto">
                  <a:xfrm>
                    <a:off x="2100" y="1600"/>
                    <a:ext cx="28" cy="1"/>
                  </a:xfrm>
                  <a:prstGeom prst="line">
                    <a:avLst/>
                  </a:prstGeom>
                  <a:noFill/>
                  <a:ln w="6350">
                    <a:noFill/>
                    <a:round/>
                    <a:headEnd/>
                    <a:tailEnd/>
                  </a:ln>
                </p:spPr>
                <p:txBody>
                  <a:bodyPr/>
                  <a:lstStyle/>
                  <a:p>
                    <a:endParaRPr lang="zh-TW" altLang="en-US"/>
                  </a:p>
                </p:txBody>
              </p:sp>
              <p:sp>
                <p:nvSpPr>
                  <p:cNvPr id="9788" name="Line 222"/>
                  <p:cNvSpPr>
                    <a:spLocks noChangeShapeType="1"/>
                  </p:cNvSpPr>
                  <p:nvPr/>
                </p:nvSpPr>
                <p:spPr bwMode="auto">
                  <a:xfrm>
                    <a:off x="2100" y="1602"/>
                    <a:ext cx="28" cy="1"/>
                  </a:xfrm>
                  <a:prstGeom prst="line">
                    <a:avLst/>
                  </a:prstGeom>
                  <a:noFill/>
                  <a:ln w="6350">
                    <a:noFill/>
                    <a:round/>
                    <a:headEnd/>
                    <a:tailEnd/>
                  </a:ln>
                </p:spPr>
                <p:txBody>
                  <a:bodyPr/>
                  <a:lstStyle/>
                  <a:p>
                    <a:endParaRPr lang="zh-TW" altLang="en-US"/>
                  </a:p>
                </p:txBody>
              </p:sp>
              <p:sp>
                <p:nvSpPr>
                  <p:cNvPr id="9789" name="Line 223"/>
                  <p:cNvSpPr>
                    <a:spLocks noChangeShapeType="1"/>
                  </p:cNvSpPr>
                  <p:nvPr/>
                </p:nvSpPr>
                <p:spPr bwMode="auto">
                  <a:xfrm>
                    <a:off x="2100" y="1604"/>
                    <a:ext cx="28" cy="1"/>
                  </a:xfrm>
                  <a:prstGeom prst="line">
                    <a:avLst/>
                  </a:prstGeom>
                  <a:noFill/>
                  <a:ln w="6350">
                    <a:noFill/>
                    <a:round/>
                    <a:headEnd/>
                    <a:tailEnd/>
                  </a:ln>
                </p:spPr>
                <p:txBody>
                  <a:bodyPr/>
                  <a:lstStyle/>
                  <a:p>
                    <a:endParaRPr lang="zh-TW" altLang="en-US"/>
                  </a:p>
                </p:txBody>
              </p:sp>
              <p:sp>
                <p:nvSpPr>
                  <p:cNvPr id="9790" name="Line 224"/>
                  <p:cNvSpPr>
                    <a:spLocks noChangeShapeType="1"/>
                  </p:cNvSpPr>
                  <p:nvPr/>
                </p:nvSpPr>
                <p:spPr bwMode="auto">
                  <a:xfrm>
                    <a:off x="2100" y="1606"/>
                    <a:ext cx="28" cy="1"/>
                  </a:xfrm>
                  <a:prstGeom prst="line">
                    <a:avLst/>
                  </a:prstGeom>
                  <a:noFill/>
                  <a:ln w="6350">
                    <a:noFill/>
                    <a:round/>
                    <a:headEnd/>
                    <a:tailEnd/>
                  </a:ln>
                </p:spPr>
                <p:txBody>
                  <a:bodyPr/>
                  <a:lstStyle/>
                  <a:p>
                    <a:endParaRPr lang="zh-TW" altLang="en-US"/>
                  </a:p>
                </p:txBody>
              </p:sp>
              <p:sp>
                <p:nvSpPr>
                  <p:cNvPr id="9791" name="Line 225"/>
                  <p:cNvSpPr>
                    <a:spLocks noChangeShapeType="1"/>
                  </p:cNvSpPr>
                  <p:nvPr/>
                </p:nvSpPr>
                <p:spPr bwMode="auto">
                  <a:xfrm>
                    <a:off x="2100" y="1608"/>
                    <a:ext cx="28" cy="1"/>
                  </a:xfrm>
                  <a:prstGeom prst="line">
                    <a:avLst/>
                  </a:prstGeom>
                  <a:noFill/>
                  <a:ln w="6350">
                    <a:noFill/>
                    <a:round/>
                    <a:headEnd/>
                    <a:tailEnd/>
                  </a:ln>
                </p:spPr>
                <p:txBody>
                  <a:bodyPr/>
                  <a:lstStyle/>
                  <a:p>
                    <a:endParaRPr lang="zh-TW" altLang="en-US"/>
                  </a:p>
                </p:txBody>
              </p:sp>
              <p:sp>
                <p:nvSpPr>
                  <p:cNvPr id="9792" name="Line 226"/>
                  <p:cNvSpPr>
                    <a:spLocks noChangeShapeType="1"/>
                  </p:cNvSpPr>
                  <p:nvPr/>
                </p:nvSpPr>
                <p:spPr bwMode="auto">
                  <a:xfrm>
                    <a:off x="2100" y="1610"/>
                    <a:ext cx="28" cy="1"/>
                  </a:xfrm>
                  <a:prstGeom prst="line">
                    <a:avLst/>
                  </a:prstGeom>
                  <a:noFill/>
                  <a:ln w="6350">
                    <a:noFill/>
                    <a:round/>
                    <a:headEnd/>
                    <a:tailEnd/>
                  </a:ln>
                </p:spPr>
                <p:txBody>
                  <a:bodyPr/>
                  <a:lstStyle/>
                  <a:p>
                    <a:endParaRPr lang="zh-TW" altLang="en-US"/>
                  </a:p>
                </p:txBody>
              </p:sp>
              <p:sp>
                <p:nvSpPr>
                  <p:cNvPr id="9793" name="Line 227"/>
                  <p:cNvSpPr>
                    <a:spLocks noChangeShapeType="1"/>
                  </p:cNvSpPr>
                  <p:nvPr/>
                </p:nvSpPr>
                <p:spPr bwMode="auto">
                  <a:xfrm>
                    <a:off x="2100" y="1612"/>
                    <a:ext cx="28" cy="1"/>
                  </a:xfrm>
                  <a:prstGeom prst="line">
                    <a:avLst/>
                  </a:prstGeom>
                  <a:noFill/>
                  <a:ln w="6350">
                    <a:noFill/>
                    <a:round/>
                    <a:headEnd/>
                    <a:tailEnd/>
                  </a:ln>
                </p:spPr>
                <p:txBody>
                  <a:bodyPr/>
                  <a:lstStyle/>
                  <a:p>
                    <a:endParaRPr lang="zh-TW" altLang="en-US"/>
                  </a:p>
                </p:txBody>
              </p:sp>
              <p:sp>
                <p:nvSpPr>
                  <p:cNvPr id="9794" name="Line 228"/>
                  <p:cNvSpPr>
                    <a:spLocks noChangeShapeType="1"/>
                  </p:cNvSpPr>
                  <p:nvPr/>
                </p:nvSpPr>
                <p:spPr bwMode="auto">
                  <a:xfrm>
                    <a:off x="2100" y="1614"/>
                    <a:ext cx="28" cy="1"/>
                  </a:xfrm>
                  <a:prstGeom prst="line">
                    <a:avLst/>
                  </a:prstGeom>
                  <a:noFill/>
                  <a:ln w="6350">
                    <a:noFill/>
                    <a:round/>
                    <a:headEnd/>
                    <a:tailEnd/>
                  </a:ln>
                </p:spPr>
                <p:txBody>
                  <a:bodyPr/>
                  <a:lstStyle/>
                  <a:p>
                    <a:endParaRPr lang="zh-TW" altLang="en-US"/>
                  </a:p>
                </p:txBody>
              </p:sp>
              <p:sp>
                <p:nvSpPr>
                  <p:cNvPr id="9795" name="Line 229"/>
                  <p:cNvSpPr>
                    <a:spLocks noChangeShapeType="1"/>
                  </p:cNvSpPr>
                  <p:nvPr/>
                </p:nvSpPr>
                <p:spPr bwMode="auto">
                  <a:xfrm>
                    <a:off x="2100" y="1616"/>
                    <a:ext cx="28" cy="1"/>
                  </a:xfrm>
                  <a:prstGeom prst="line">
                    <a:avLst/>
                  </a:prstGeom>
                  <a:noFill/>
                  <a:ln w="6350">
                    <a:noFill/>
                    <a:round/>
                    <a:headEnd/>
                    <a:tailEnd/>
                  </a:ln>
                </p:spPr>
                <p:txBody>
                  <a:bodyPr/>
                  <a:lstStyle/>
                  <a:p>
                    <a:endParaRPr lang="zh-TW" altLang="en-US"/>
                  </a:p>
                </p:txBody>
              </p:sp>
              <p:sp>
                <p:nvSpPr>
                  <p:cNvPr id="9796" name="Line 230"/>
                  <p:cNvSpPr>
                    <a:spLocks noChangeShapeType="1"/>
                  </p:cNvSpPr>
                  <p:nvPr/>
                </p:nvSpPr>
                <p:spPr bwMode="auto">
                  <a:xfrm>
                    <a:off x="2100" y="1618"/>
                    <a:ext cx="28" cy="1"/>
                  </a:xfrm>
                  <a:prstGeom prst="line">
                    <a:avLst/>
                  </a:prstGeom>
                  <a:noFill/>
                  <a:ln w="6350">
                    <a:noFill/>
                    <a:round/>
                    <a:headEnd/>
                    <a:tailEnd/>
                  </a:ln>
                </p:spPr>
                <p:txBody>
                  <a:bodyPr/>
                  <a:lstStyle/>
                  <a:p>
                    <a:endParaRPr lang="zh-TW" altLang="en-US"/>
                  </a:p>
                </p:txBody>
              </p:sp>
              <p:sp>
                <p:nvSpPr>
                  <p:cNvPr id="9797" name="Line 231"/>
                  <p:cNvSpPr>
                    <a:spLocks noChangeShapeType="1"/>
                  </p:cNvSpPr>
                  <p:nvPr/>
                </p:nvSpPr>
                <p:spPr bwMode="auto">
                  <a:xfrm>
                    <a:off x="2100" y="1620"/>
                    <a:ext cx="28" cy="1"/>
                  </a:xfrm>
                  <a:prstGeom prst="line">
                    <a:avLst/>
                  </a:prstGeom>
                  <a:noFill/>
                  <a:ln w="6350">
                    <a:noFill/>
                    <a:round/>
                    <a:headEnd/>
                    <a:tailEnd/>
                  </a:ln>
                </p:spPr>
                <p:txBody>
                  <a:bodyPr/>
                  <a:lstStyle/>
                  <a:p>
                    <a:endParaRPr lang="zh-TW" altLang="en-US"/>
                  </a:p>
                </p:txBody>
              </p:sp>
              <p:sp>
                <p:nvSpPr>
                  <p:cNvPr id="9798" name="Line 232"/>
                  <p:cNvSpPr>
                    <a:spLocks noChangeShapeType="1"/>
                  </p:cNvSpPr>
                  <p:nvPr/>
                </p:nvSpPr>
                <p:spPr bwMode="auto">
                  <a:xfrm>
                    <a:off x="2100" y="1622"/>
                    <a:ext cx="28" cy="1"/>
                  </a:xfrm>
                  <a:prstGeom prst="line">
                    <a:avLst/>
                  </a:prstGeom>
                  <a:noFill/>
                  <a:ln w="6350">
                    <a:noFill/>
                    <a:round/>
                    <a:headEnd/>
                    <a:tailEnd/>
                  </a:ln>
                </p:spPr>
                <p:txBody>
                  <a:bodyPr/>
                  <a:lstStyle/>
                  <a:p>
                    <a:endParaRPr lang="zh-TW" altLang="en-US"/>
                  </a:p>
                </p:txBody>
              </p:sp>
              <p:sp>
                <p:nvSpPr>
                  <p:cNvPr id="9799" name="Line 233"/>
                  <p:cNvSpPr>
                    <a:spLocks noChangeShapeType="1"/>
                  </p:cNvSpPr>
                  <p:nvPr/>
                </p:nvSpPr>
                <p:spPr bwMode="auto">
                  <a:xfrm>
                    <a:off x="2100" y="1624"/>
                    <a:ext cx="28" cy="1"/>
                  </a:xfrm>
                  <a:prstGeom prst="line">
                    <a:avLst/>
                  </a:prstGeom>
                  <a:noFill/>
                  <a:ln w="6350">
                    <a:noFill/>
                    <a:round/>
                    <a:headEnd/>
                    <a:tailEnd/>
                  </a:ln>
                </p:spPr>
                <p:txBody>
                  <a:bodyPr/>
                  <a:lstStyle/>
                  <a:p>
                    <a:endParaRPr lang="zh-TW" altLang="en-US"/>
                  </a:p>
                </p:txBody>
              </p:sp>
              <p:sp>
                <p:nvSpPr>
                  <p:cNvPr id="9800" name="Line 234"/>
                  <p:cNvSpPr>
                    <a:spLocks noChangeShapeType="1"/>
                  </p:cNvSpPr>
                  <p:nvPr/>
                </p:nvSpPr>
                <p:spPr bwMode="auto">
                  <a:xfrm>
                    <a:off x="2100" y="1626"/>
                    <a:ext cx="28" cy="1"/>
                  </a:xfrm>
                  <a:prstGeom prst="line">
                    <a:avLst/>
                  </a:prstGeom>
                  <a:noFill/>
                  <a:ln w="6350">
                    <a:noFill/>
                    <a:round/>
                    <a:headEnd/>
                    <a:tailEnd/>
                  </a:ln>
                </p:spPr>
                <p:txBody>
                  <a:bodyPr/>
                  <a:lstStyle/>
                  <a:p>
                    <a:endParaRPr lang="zh-TW" altLang="en-US"/>
                  </a:p>
                </p:txBody>
              </p:sp>
              <p:sp>
                <p:nvSpPr>
                  <p:cNvPr id="9801" name="Line 235"/>
                  <p:cNvSpPr>
                    <a:spLocks noChangeShapeType="1"/>
                  </p:cNvSpPr>
                  <p:nvPr/>
                </p:nvSpPr>
                <p:spPr bwMode="auto">
                  <a:xfrm>
                    <a:off x="2100" y="1628"/>
                    <a:ext cx="28" cy="1"/>
                  </a:xfrm>
                  <a:prstGeom prst="line">
                    <a:avLst/>
                  </a:prstGeom>
                  <a:noFill/>
                  <a:ln w="6350">
                    <a:noFill/>
                    <a:round/>
                    <a:headEnd/>
                    <a:tailEnd/>
                  </a:ln>
                </p:spPr>
                <p:txBody>
                  <a:bodyPr/>
                  <a:lstStyle/>
                  <a:p>
                    <a:endParaRPr lang="zh-TW" altLang="en-US"/>
                  </a:p>
                </p:txBody>
              </p:sp>
              <p:sp>
                <p:nvSpPr>
                  <p:cNvPr id="9802" name="Line 236"/>
                  <p:cNvSpPr>
                    <a:spLocks noChangeShapeType="1"/>
                  </p:cNvSpPr>
                  <p:nvPr/>
                </p:nvSpPr>
                <p:spPr bwMode="auto">
                  <a:xfrm>
                    <a:off x="2100" y="1630"/>
                    <a:ext cx="28" cy="1"/>
                  </a:xfrm>
                  <a:prstGeom prst="line">
                    <a:avLst/>
                  </a:prstGeom>
                  <a:noFill/>
                  <a:ln w="6350">
                    <a:noFill/>
                    <a:round/>
                    <a:headEnd/>
                    <a:tailEnd/>
                  </a:ln>
                </p:spPr>
                <p:txBody>
                  <a:bodyPr/>
                  <a:lstStyle/>
                  <a:p>
                    <a:endParaRPr lang="zh-TW" altLang="en-US"/>
                  </a:p>
                </p:txBody>
              </p:sp>
              <p:sp>
                <p:nvSpPr>
                  <p:cNvPr id="9803" name="AutoShape 237"/>
                  <p:cNvSpPr>
                    <a:spLocks noChangeArrowheads="1"/>
                  </p:cNvSpPr>
                  <p:nvPr/>
                </p:nvSpPr>
                <p:spPr bwMode="auto">
                  <a:xfrm>
                    <a:off x="2100" y="1418"/>
                    <a:ext cx="28" cy="212"/>
                  </a:xfrm>
                  <a:prstGeom prst="roundRect">
                    <a:avLst>
                      <a:gd name="adj" fmla="val 50000"/>
                    </a:avLst>
                  </a:prstGeom>
                  <a:solidFill>
                    <a:srgbClr val="FF2327"/>
                  </a:solidFill>
                  <a:ln w="6350">
                    <a:noFill/>
                    <a:round/>
                    <a:headEnd/>
                    <a:tailEnd/>
                  </a:ln>
                </p:spPr>
                <p:txBody>
                  <a:bodyPr/>
                  <a:lstStyle/>
                  <a:p>
                    <a:endParaRPr lang="zh-TW" altLang="en-US"/>
                  </a:p>
                </p:txBody>
              </p:sp>
              <p:sp>
                <p:nvSpPr>
                  <p:cNvPr id="9804" name="Freeform 238"/>
                  <p:cNvSpPr>
                    <a:spLocks/>
                  </p:cNvSpPr>
                  <p:nvPr/>
                </p:nvSpPr>
                <p:spPr bwMode="auto">
                  <a:xfrm>
                    <a:off x="2056" y="1430"/>
                    <a:ext cx="40" cy="162"/>
                  </a:xfrm>
                  <a:custGeom>
                    <a:avLst/>
                    <a:gdLst>
                      <a:gd name="T0" fmla="*/ 0 w 40"/>
                      <a:gd name="T1" fmla="*/ 0 h 162"/>
                      <a:gd name="T2" fmla="*/ 4 w 40"/>
                      <a:gd name="T3" fmla="*/ 14 h 162"/>
                      <a:gd name="T4" fmla="*/ 6 w 40"/>
                      <a:gd name="T5" fmla="*/ 28 h 162"/>
                      <a:gd name="T6" fmla="*/ 10 w 40"/>
                      <a:gd name="T7" fmla="*/ 38 h 162"/>
                      <a:gd name="T8" fmla="*/ 12 w 40"/>
                      <a:gd name="T9" fmla="*/ 48 h 162"/>
                      <a:gd name="T10" fmla="*/ 16 w 40"/>
                      <a:gd name="T11" fmla="*/ 66 h 162"/>
                      <a:gd name="T12" fmla="*/ 20 w 40"/>
                      <a:gd name="T13" fmla="*/ 82 h 162"/>
                      <a:gd name="T14" fmla="*/ 24 w 40"/>
                      <a:gd name="T15" fmla="*/ 96 h 162"/>
                      <a:gd name="T16" fmla="*/ 28 w 40"/>
                      <a:gd name="T17" fmla="*/ 114 h 162"/>
                      <a:gd name="T18" fmla="*/ 30 w 40"/>
                      <a:gd name="T19" fmla="*/ 124 h 162"/>
                      <a:gd name="T20" fmla="*/ 32 w 40"/>
                      <a:gd name="T21" fmla="*/ 134 h 162"/>
                      <a:gd name="T22" fmla="*/ 36 w 40"/>
                      <a:gd name="T23" fmla="*/ 148 h 162"/>
                      <a:gd name="T24" fmla="*/ 40 w 40"/>
                      <a:gd name="T25" fmla="*/ 162 h 162"/>
                      <a:gd name="T26" fmla="*/ 0 w 40"/>
                      <a:gd name="T27" fmla="*/ 0 h 1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0"/>
                      <a:gd name="T43" fmla="*/ 0 h 162"/>
                      <a:gd name="T44" fmla="*/ 40 w 40"/>
                      <a:gd name="T45" fmla="*/ 162 h 16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0" h="162">
                        <a:moveTo>
                          <a:pt x="0" y="0"/>
                        </a:moveTo>
                        <a:lnTo>
                          <a:pt x="4" y="14"/>
                        </a:lnTo>
                        <a:lnTo>
                          <a:pt x="6" y="28"/>
                        </a:lnTo>
                        <a:lnTo>
                          <a:pt x="10" y="38"/>
                        </a:lnTo>
                        <a:lnTo>
                          <a:pt x="12" y="48"/>
                        </a:lnTo>
                        <a:lnTo>
                          <a:pt x="16" y="66"/>
                        </a:lnTo>
                        <a:lnTo>
                          <a:pt x="20" y="82"/>
                        </a:lnTo>
                        <a:lnTo>
                          <a:pt x="24" y="96"/>
                        </a:lnTo>
                        <a:lnTo>
                          <a:pt x="28" y="114"/>
                        </a:lnTo>
                        <a:lnTo>
                          <a:pt x="30" y="124"/>
                        </a:lnTo>
                        <a:lnTo>
                          <a:pt x="32" y="134"/>
                        </a:lnTo>
                        <a:lnTo>
                          <a:pt x="36" y="148"/>
                        </a:lnTo>
                        <a:lnTo>
                          <a:pt x="40" y="162"/>
                        </a:lnTo>
                        <a:lnTo>
                          <a:pt x="0" y="0"/>
                        </a:lnTo>
                        <a:close/>
                      </a:path>
                    </a:pathLst>
                  </a:custGeom>
                  <a:solidFill>
                    <a:srgbClr val="FF2327"/>
                  </a:solidFill>
                  <a:ln w="19050">
                    <a:noFill/>
                    <a:round/>
                    <a:headEnd/>
                    <a:tailEnd/>
                  </a:ln>
                </p:spPr>
                <p:txBody>
                  <a:bodyPr/>
                  <a:lstStyle/>
                  <a:p>
                    <a:endParaRPr lang="zh-TW" altLang="en-US"/>
                  </a:p>
                </p:txBody>
              </p:sp>
              <p:sp>
                <p:nvSpPr>
                  <p:cNvPr id="9805" name="Line 239"/>
                  <p:cNvSpPr>
                    <a:spLocks noChangeShapeType="1"/>
                  </p:cNvSpPr>
                  <p:nvPr/>
                </p:nvSpPr>
                <p:spPr bwMode="auto">
                  <a:xfrm>
                    <a:off x="2056" y="1430"/>
                    <a:ext cx="52" cy="1"/>
                  </a:xfrm>
                  <a:prstGeom prst="line">
                    <a:avLst/>
                  </a:prstGeom>
                  <a:noFill/>
                  <a:ln w="6350">
                    <a:noFill/>
                    <a:round/>
                    <a:headEnd/>
                    <a:tailEnd/>
                  </a:ln>
                </p:spPr>
                <p:txBody>
                  <a:bodyPr/>
                  <a:lstStyle/>
                  <a:p>
                    <a:endParaRPr lang="zh-TW" altLang="en-US"/>
                  </a:p>
                </p:txBody>
              </p:sp>
              <p:sp>
                <p:nvSpPr>
                  <p:cNvPr id="9806" name="Line 240"/>
                  <p:cNvSpPr>
                    <a:spLocks noChangeShapeType="1"/>
                  </p:cNvSpPr>
                  <p:nvPr/>
                </p:nvSpPr>
                <p:spPr bwMode="auto">
                  <a:xfrm>
                    <a:off x="2056" y="1430"/>
                    <a:ext cx="52" cy="1"/>
                  </a:xfrm>
                  <a:prstGeom prst="line">
                    <a:avLst/>
                  </a:prstGeom>
                  <a:noFill/>
                  <a:ln w="6350">
                    <a:noFill/>
                    <a:round/>
                    <a:headEnd/>
                    <a:tailEnd/>
                  </a:ln>
                </p:spPr>
                <p:txBody>
                  <a:bodyPr/>
                  <a:lstStyle/>
                  <a:p>
                    <a:endParaRPr lang="zh-TW" altLang="en-US"/>
                  </a:p>
                </p:txBody>
              </p:sp>
              <p:sp>
                <p:nvSpPr>
                  <p:cNvPr id="9807" name="Line 241"/>
                  <p:cNvSpPr>
                    <a:spLocks noChangeShapeType="1"/>
                  </p:cNvSpPr>
                  <p:nvPr/>
                </p:nvSpPr>
                <p:spPr bwMode="auto">
                  <a:xfrm>
                    <a:off x="2056" y="1432"/>
                    <a:ext cx="52" cy="1"/>
                  </a:xfrm>
                  <a:prstGeom prst="line">
                    <a:avLst/>
                  </a:prstGeom>
                  <a:noFill/>
                  <a:ln w="6350">
                    <a:noFill/>
                    <a:round/>
                    <a:headEnd/>
                    <a:tailEnd/>
                  </a:ln>
                </p:spPr>
                <p:txBody>
                  <a:bodyPr/>
                  <a:lstStyle/>
                  <a:p>
                    <a:endParaRPr lang="zh-TW" altLang="en-US"/>
                  </a:p>
                </p:txBody>
              </p:sp>
              <p:sp>
                <p:nvSpPr>
                  <p:cNvPr id="9808" name="Line 242"/>
                  <p:cNvSpPr>
                    <a:spLocks noChangeShapeType="1"/>
                  </p:cNvSpPr>
                  <p:nvPr/>
                </p:nvSpPr>
                <p:spPr bwMode="auto">
                  <a:xfrm>
                    <a:off x="2056" y="1434"/>
                    <a:ext cx="52" cy="1"/>
                  </a:xfrm>
                  <a:prstGeom prst="line">
                    <a:avLst/>
                  </a:prstGeom>
                  <a:noFill/>
                  <a:ln w="6350">
                    <a:noFill/>
                    <a:round/>
                    <a:headEnd/>
                    <a:tailEnd/>
                  </a:ln>
                </p:spPr>
                <p:txBody>
                  <a:bodyPr/>
                  <a:lstStyle/>
                  <a:p>
                    <a:endParaRPr lang="zh-TW" altLang="en-US"/>
                  </a:p>
                </p:txBody>
              </p:sp>
              <p:sp>
                <p:nvSpPr>
                  <p:cNvPr id="9809" name="Line 243"/>
                  <p:cNvSpPr>
                    <a:spLocks noChangeShapeType="1"/>
                  </p:cNvSpPr>
                  <p:nvPr/>
                </p:nvSpPr>
                <p:spPr bwMode="auto">
                  <a:xfrm>
                    <a:off x="2056" y="1436"/>
                    <a:ext cx="52" cy="1"/>
                  </a:xfrm>
                  <a:prstGeom prst="line">
                    <a:avLst/>
                  </a:prstGeom>
                  <a:noFill/>
                  <a:ln w="6350">
                    <a:noFill/>
                    <a:round/>
                    <a:headEnd/>
                    <a:tailEnd/>
                  </a:ln>
                </p:spPr>
                <p:txBody>
                  <a:bodyPr/>
                  <a:lstStyle/>
                  <a:p>
                    <a:endParaRPr lang="zh-TW" altLang="en-US"/>
                  </a:p>
                </p:txBody>
              </p:sp>
              <p:sp>
                <p:nvSpPr>
                  <p:cNvPr id="9810" name="Line 244"/>
                  <p:cNvSpPr>
                    <a:spLocks noChangeShapeType="1"/>
                  </p:cNvSpPr>
                  <p:nvPr/>
                </p:nvSpPr>
                <p:spPr bwMode="auto">
                  <a:xfrm>
                    <a:off x="2056" y="1438"/>
                    <a:ext cx="52" cy="1"/>
                  </a:xfrm>
                  <a:prstGeom prst="line">
                    <a:avLst/>
                  </a:prstGeom>
                  <a:noFill/>
                  <a:ln w="6350">
                    <a:noFill/>
                    <a:round/>
                    <a:headEnd/>
                    <a:tailEnd/>
                  </a:ln>
                </p:spPr>
                <p:txBody>
                  <a:bodyPr/>
                  <a:lstStyle/>
                  <a:p>
                    <a:endParaRPr lang="zh-TW" altLang="en-US"/>
                  </a:p>
                </p:txBody>
              </p:sp>
              <p:sp>
                <p:nvSpPr>
                  <p:cNvPr id="9811" name="Line 245"/>
                  <p:cNvSpPr>
                    <a:spLocks noChangeShapeType="1"/>
                  </p:cNvSpPr>
                  <p:nvPr/>
                </p:nvSpPr>
                <p:spPr bwMode="auto">
                  <a:xfrm>
                    <a:off x="2056" y="1440"/>
                    <a:ext cx="52" cy="1"/>
                  </a:xfrm>
                  <a:prstGeom prst="line">
                    <a:avLst/>
                  </a:prstGeom>
                  <a:noFill/>
                  <a:ln w="6350">
                    <a:noFill/>
                    <a:round/>
                    <a:headEnd/>
                    <a:tailEnd/>
                  </a:ln>
                </p:spPr>
                <p:txBody>
                  <a:bodyPr/>
                  <a:lstStyle/>
                  <a:p>
                    <a:endParaRPr lang="zh-TW" altLang="en-US"/>
                  </a:p>
                </p:txBody>
              </p:sp>
              <p:sp>
                <p:nvSpPr>
                  <p:cNvPr id="9812" name="Line 246"/>
                  <p:cNvSpPr>
                    <a:spLocks noChangeShapeType="1"/>
                  </p:cNvSpPr>
                  <p:nvPr/>
                </p:nvSpPr>
                <p:spPr bwMode="auto">
                  <a:xfrm>
                    <a:off x="2056" y="1442"/>
                    <a:ext cx="52" cy="1"/>
                  </a:xfrm>
                  <a:prstGeom prst="line">
                    <a:avLst/>
                  </a:prstGeom>
                  <a:noFill/>
                  <a:ln w="6350">
                    <a:noFill/>
                    <a:round/>
                    <a:headEnd/>
                    <a:tailEnd/>
                  </a:ln>
                </p:spPr>
                <p:txBody>
                  <a:bodyPr/>
                  <a:lstStyle/>
                  <a:p>
                    <a:endParaRPr lang="zh-TW" altLang="en-US"/>
                  </a:p>
                </p:txBody>
              </p:sp>
              <p:sp>
                <p:nvSpPr>
                  <p:cNvPr id="9813" name="Line 247"/>
                  <p:cNvSpPr>
                    <a:spLocks noChangeShapeType="1"/>
                  </p:cNvSpPr>
                  <p:nvPr/>
                </p:nvSpPr>
                <p:spPr bwMode="auto">
                  <a:xfrm>
                    <a:off x="2056" y="1442"/>
                    <a:ext cx="52" cy="1"/>
                  </a:xfrm>
                  <a:prstGeom prst="line">
                    <a:avLst/>
                  </a:prstGeom>
                  <a:noFill/>
                  <a:ln w="6350">
                    <a:noFill/>
                    <a:round/>
                    <a:headEnd/>
                    <a:tailEnd/>
                  </a:ln>
                </p:spPr>
                <p:txBody>
                  <a:bodyPr/>
                  <a:lstStyle/>
                  <a:p>
                    <a:endParaRPr lang="zh-TW" altLang="en-US"/>
                  </a:p>
                </p:txBody>
              </p:sp>
              <p:sp>
                <p:nvSpPr>
                  <p:cNvPr id="9814" name="Line 248"/>
                  <p:cNvSpPr>
                    <a:spLocks noChangeShapeType="1"/>
                  </p:cNvSpPr>
                  <p:nvPr/>
                </p:nvSpPr>
                <p:spPr bwMode="auto">
                  <a:xfrm>
                    <a:off x="2056" y="1444"/>
                    <a:ext cx="52" cy="1"/>
                  </a:xfrm>
                  <a:prstGeom prst="line">
                    <a:avLst/>
                  </a:prstGeom>
                  <a:noFill/>
                  <a:ln w="6350">
                    <a:noFill/>
                    <a:round/>
                    <a:headEnd/>
                    <a:tailEnd/>
                  </a:ln>
                </p:spPr>
                <p:txBody>
                  <a:bodyPr/>
                  <a:lstStyle/>
                  <a:p>
                    <a:endParaRPr lang="zh-TW" altLang="en-US"/>
                  </a:p>
                </p:txBody>
              </p:sp>
              <p:sp>
                <p:nvSpPr>
                  <p:cNvPr id="9815" name="Line 249"/>
                  <p:cNvSpPr>
                    <a:spLocks noChangeShapeType="1"/>
                  </p:cNvSpPr>
                  <p:nvPr/>
                </p:nvSpPr>
                <p:spPr bwMode="auto">
                  <a:xfrm>
                    <a:off x="2056" y="1446"/>
                    <a:ext cx="52" cy="1"/>
                  </a:xfrm>
                  <a:prstGeom prst="line">
                    <a:avLst/>
                  </a:prstGeom>
                  <a:noFill/>
                  <a:ln w="6350">
                    <a:noFill/>
                    <a:round/>
                    <a:headEnd/>
                    <a:tailEnd/>
                  </a:ln>
                </p:spPr>
                <p:txBody>
                  <a:bodyPr/>
                  <a:lstStyle/>
                  <a:p>
                    <a:endParaRPr lang="zh-TW" altLang="en-US"/>
                  </a:p>
                </p:txBody>
              </p:sp>
              <p:sp>
                <p:nvSpPr>
                  <p:cNvPr id="9816" name="Line 250"/>
                  <p:cNvSpPr>
                    <a:spLocks noChangeShapeType="1"/>
                  </p:cNvSpPr>
                  <p:nvPr/>
                </p:nvSpPr>
                <p:spPr bwMode="auto">
                  <a:xfrm>
                    <a:off x="2056" y="1448"/>
                    <a:ext cx="52" cy="1"/>
                  </a:xfrm>
                  <a:prstGeom prst="line">
                    <a:avLst/>
                  </a:prstGeom>
                  <a:noFill/>
                  <a:ln w="6350">
                    <a:noFill/>
                    <a:round/>
                    <a:headEnd/>
                    <a:tailEnd/>
                  </a:ln>
                </p:spPr>
                <p:txBody>
                  <a:bodyPr/>
                  <a:lstStyle/>
                  <a:p>
                    <a:endParaRPr lang="zh-TW" altLang="en-US"/>
                  </a:p>
                </p:txBody>
              </p:sp>
              <p:sp>
                <p:nvSpPr>
                  <p:cNvPr id="9817" name="Line 251"/>
                  <p:cNvSpPr>
                    <a:spLocks noChangeShapeType="1"/>
                  </p:cNvSpPr>
                  <p:nvPr/>
                </p:nvSpPr>
                <p:spPr bwMode="auto">
                  <a:xfrm>
                    <a:off x="2056" y="1450"/>
                    <a:ext cx="52" cy="1"/>
                  </a:xfrm>
                  <a:prstGeom prst="line">
                    <a:avLst/>
                  </a:prstGeom>
                  <a:noFill/>
                  <a:ln w="6350">
                    <a:noFill/>
                    <a:round/>
                    <a:headEnd/>
                    <a:tailEnd/>
                  </a:ln>
                </p:spPr>
                <p:txBody>
                  <a:bodyPr/>
                  <a:lstStyle/>
                  <a:p>
                    <a:endParaRPr lang="zh-TW" altLang="en-US"/>
                  </a:p>
                </p:txBody>
              </p:sp>
              <p:sp>
                <p:nvSpPr>
                  <p:cNvPr id="9818" name="Line 252"/>
                  <p:cNvSpPr>
                    <a:spLocks noChangeShapeType="1"/>
                  </p:cNvSpPr>
                  <p:nvPr/>
                </p:nvSpPr>
                <p:spPr bwMode="auto">
                  <a:xfrm>
                    <a:off x="2056" y="1452"/>
                    <a:ext cx="52" cy="1"/>
                  </a:xfrm>
                  <a:prstGeom prst="line">
                    <a:avLst/>
                  </a:prstGeom>
                  <a:noFill/>
                  <a:ln w="6350">
                    <a:noFill/>
                    <a:round/>
                    <a:headEnd/>
                    <a:tailEnd/>
                  </a:ln>
                </p:spPr>
                <p:txBody>
                  <a:bodyPr/>
                  <a:lstStyle/>
                  <a:p>
                    <a:endParaRPr lang="zh-TW" altLang="en-US"/>
                  </a:p>
                </p:txBody>
              </p:sp>
              <p:sp>
                <p:nvSpPr>
                  <p:cNvPr id="9819" name="Line 253"/>
                  <p:cNvSpPr>
                    <a:spLocks noChangeShapeType="1"/>
                  </p:cNvSpPr>
                  <p:nvPr/>
                </p:nvSpPr>
                <p:spPr bwMode="auto">
                  <a:xfrm>
                    <a:off x="2056" y="1454"/>
                    <a:ext cx="52" cy="1"/>
                  </a:xfrm>
                  <a:prstGeom prst="line">
                    <a:avLst/>
                  </a:prstGeom>
                  <a:noFill/>
                  <a:ln w="6350">
                    <a:noFill/>
                    <a:round/>
                    <a:headEnd/>
                    <a:tailEnd/>
                  </a:ln>
                </p:spPr>
                <p:txBody>
                  <a:bodyPr/>
                  <a:lstStyle/>
                  <a:p>
                    <a:endParaRPr lang="zh-TW" altLang="en-US"/>
                  </a:p>
                </p:txBody>
              </p:sp>
              <p:sp>
                <p:nvSpPr>
                  <p:cNvPr id="9820" name="Line 254"/>
                  <p:cNvSpPr>
                    <a:spLocks noChangeShapeType="1"/>
                  </p:cNvSpPr>
                  <p:nvPr/>
                </p:nvSpPr>
                <p:spPr bwMode="auto">
                  <a:xfrm>
                    <a:off x="2056" y="1454"/>
                    <a:ext cx="52" cy="1"/>
                  </a:xfrm>
                  <a:prstGeom prst="line">
                    <a:avLst/>
                  </a:prstGeom>
                  <a:noFill/>
                  <a:ln w="6350">
                    <a:noFill/>
                    <a:round/>
                    <a:headEnd/>
                    <a:tailEnd/>
                  </a:ln>
                </p:spPr>
                <p:txBody>
                  <a:bodyPr/>
                  <a:lstStyle/>
                  <a:p>
                    <a:endParaRPr lang="zh-TW" altLang="en-US"/>
                  </a:p>
                </p:txBody>
              </p:sp>
              <p:sp>
                <p:nvSpPr>
                  <p:cNvPr id="9821" name="Line 255"/>
                  <p:cNvSpPr>
                    <a:spLocks noChangeShapeType="1"/>
                  </p:cNvSpPr>
                  <p:nvPr/>
                </p:nvSpPr>
                <p:spPr bwMode="auto">
                  <a:xfrm>
                    <a:off x="2056" y="1456"/>
                    <a:ext cx="52" cy="1"/>
                  </a:xfrm>
                  <a:prstGeom prst="line">
                    <a:avLst/>
                  </a:prstGeom>
                  <a:noFill/>
                  <a:ln w="6350">
                    <a:noFill/>
                    <a:round/>
                    <a:headEnd/>
                    <a:tailEnd/>
                  </a:ln>
                </p:spPr>
                <p:txBody>
                  <a:bodyPr/>
                  <a:lstStyle/>
                  <a:p>
                    <a:endParaRPr lang="zh-TW" altLang="en-US"/>
                  </a:p>
                </p:txBody>
              </p:sp>
              <p:sp>
                <p:nvSpPr>
                  <p:cNvPr id="9822" name="Line 256"/>
                  <p:cNvSpPr>
                    <a:spLocks noChangeShapeType="1"/>
                  </p:cNvSpPr>
                  <p:nvPr/>
                </p:nvSpPr>
                <p:spPr bwMode="auto">
                  <a:xfrm>
                    <a:off x="2056" y="1458"/>
                    <a:ext cx="52" cy="1"/>
                  </a:xfrm>
                  <a:prstGeom prst="line">
                    <a:avLst/>
                  </a:prstGeom>
                  <a:noFill/>
                  <a:ln w="6350">
                    <a:noFill/>
                    <a:round/>
                    <a:headEnd/>
                    <a:tailEnd/>
                  </a:ln>
                </p:spPr>
                <p:txBody>
                  <a:bodyPr/>
                  <a:lstStyle/>
                  <a:p>
                    <a:endParaRPr lang="zh-TW" altLang="en-US"/>
                  </a:p>
                </p:txBody>
              </p:sp>
              <p:sp>
                <p:nvSpPr>
                  <p:cNvPr id="9823" name="Line 257"/>
                  <p:cNvSpPr>
                    <a:spLocks noChangeShapeType="1"/>
                  </p:cNvSpPr>
                  <p:nvPr/>
                </p:nvSpPr>
                <p:spPr bwMode="auto">
                  <a:xfrm>
                    <a:off x="2056" y="1460"/>
                    <a:ext cx="52" cy="1"/>
                  </a:xfrm>
                  <a:prstGeom prst="line">
                    <a:avLst/>
                  </a:prstGeom>
                  <a:noFill/>
                  <a:ln w="6350">
                    <a:noFill/>
                    <a:round/>
                    <a:headEnd/>
                    <a:tailEnd/>
                  </a:ln>
                </p:spPr>
                <p:txBody>
                  <a:bodyPr/>
                  <a:lstStyle/>
                  <a:p>
                    <a:endParaRPr lang="zh-TW" altLang="en-US"/>
                  </a:p>
                </p:txBody>
              </p:sp>
              <p:sp>
                <p:nvSpPr>
                  <p:cNvPr id="9824" name="Line 258"/>
                  <p:cNvSpPr>
                    <a:spLocks noChangeShapeType="1"/>
                  </p:cNvSpPr>
                  <p:nvPr/>
                </p:nvSpPr>
                <p:spPr bwMode="auto">
                  <a:xfrm>
                    <a:off x="2056" y="1462"/>
                    <a:ext cx="52" cy="1"/>
                  </a:xfrm>
                  <a:prstGeom prst="line">
                    <a:avLst/>
                  </a:prstGeom>
                  <a:noFill/>
                  <a:ln w="6350">
                    <a:noFill/>
                    <a:round/>
                    <a:headEnd/>
                    <a:tailEnd/>
                  </a:ln>
                </p:spPr>
                <p:txBody>
                  <a:bodyPr/>
                  <a:lstStyle/>
                  <a:p>
                    <a:endParaRPr lang="zh-TW" altLang="en-US"/>
                  </a:p>
                </p:txBody>
              </p:sp>
              <p:sp>
                <p:nvSpPr>
                  <p:cNvPr id="9825" name="Line 259"/>
                  <p:cNvSpPr>
                    <a:spLocks noChangeShapeType="1"/>
                  </p:cNvSpPr>
                  <p:nvPr/>
                </p:nvSpPr>
                <p:spPr bwMode="auto">
                  <a:xfrm>
                    <a:off x="2056" y="1464"/>
                    <a:ext cx="52" cy="1"/>
                  </a:xfrm>
                  <a:prstGeom prst="line">
                    <a:avLst/>
                  </a:prstGeom>
                  <a:noFill/>
                  <a:ln w="6350">
                    <a:noFill/>
                    <a:round/>
                    <a:headEnd/>
                    <a:tailEnd/>
                  </a:ln>
                </p:spPr>
                <p:txBody>
                  <a:bodyPr/>
                  <a:lstStyle/>
                  <a:p>
                    <a:endParaRPr lang="zh-TW" altLang="en-US"/>
                  </a:p>
                </p:txBody>
              </p:sp>
              <p:sp>
                <p:nvSpPr>
                  <p:cNvPr id="9826" name="Line 260"/>
                  <p:cNvSpPr>
                    <a:spLocks noChangeShapeType="1"/>
                  </p:cNvSpPr>
                  <p:nvPr/>
                </p:nvSpPr>
                <p:spPr bwMode="auto">
                  <a:xfrm>
                    <a:off x="2056" y="1466"/>
                    <a:ext cx="52" cy="1"/>
                  </a:xfrm>
                  <a:prstGeom prst="line">
                    <a:avLst/>
                  </a:prstGeom>
                  <a:noFill/>
                  <a:ln w="6350">
                    <a:noFill/>
                    <a:round/>
                    <a:headEnd/>
                    <a:tailEnd/>
                  </a:ln>
                </p:spPr>
                <p:txBody>
                  <a:bodyPr/>
                  <a:lstStyle/>
                  <a:p>
                    <a:endParaRPr lang="zh-TW" altLang="en-US"/>
                  </a:p>
                </p:txBody>
              </p:sp>
              <p:sp>
                <p:nvSpPr>
                  <p:cNvPr id="9827" name="Line 261"/>
                  <p:cNvSpPr>
                    <a:spLocks noChangeShapeType="1"/>
                  </p:cNvSpPr>
                  <p:nvPr/>
                </p:nvSpPr>
                <p:spPr bwMode="auto">
                  <a:xfrm>
                    <a:off x="2056" y="1466"/>
                    <a:ext cx="52" cy="1"/>
                  </a:xfrm>
                  <a:prstGeom prst="line">
                    <a:avLst/>
                  </a:prstGeom>
                  <a:noFill/>
                  <a:ln w="6350">
                    <a:noFill/>
                    <a:round/>
                    <a:headEnd/>
                    <a:tailEnd/>
                  </a:ln>
                </p:spPr>
                <p:txBody>
                  <a:bodyPr/>
                  <a:lstStyle/>
                  <a:p>
                    <a:endParaRPr lang="zh-TW" altLang="en-US"/>
                  </a:p>
                </p:txBody>
              </p:sp>
              <p:sp>
                <p:nvSpPr>
                  <p:cNvPr id="9828" name="Line 262"/>
                  <p:cNvSpPr>
                    <a:spLocks noChangeShapeType="1"/>
                  </p:cNvSpPr>
                  <p:nvPr/>
                </p:nvSpPr>
                <p:spPr bwMode="auto">
                  <a:xfrm>
                    <a:off x="2056" y="1468"/>
                    <a:ext cx="52" cy="1"/>
                  </a:xfrm>
                  <a:prstGeom prst="line">
                    <a:avLst/>
                  </a:prstGeom>
                  <a:noFill/>
                  <a:ln w="6350">
                    <a:noFill/>
                    <a:round/>
                    <a:headEnd/>
                    <a:tailEnd/>
                  </a:ln>
                </p:spPr>
                <p:txBody>
                  <a:bodyPr/>
                  <a:lstStyle/>
                  <a:p>
                    <a:endParaRPr lang="zh-TW" altLang="en-US"/>
                  </a:p>
                </p:txBody>
              </p:sp>
              <p:sp>
                <p:nvSpPr>
                  <p:cNvPr id="9829" name="Line 263"/>
                  <p:cNvSpPr>
                    <a:spLocks noChangeShapeType="1"/>
                  </p:cNvSpPr>
                  <p:nvPr/>
                </p:nvSpPr>
                <p:spPr bwMode="auto">
                  <a:xfrm>
                    <a:off x="2056" y="1470"/>
                    <a:ext cx="52" cy="1"/>
                  </a:xfrm>
                  <a:prstGeom prst="line">
                    <a:avLst/>
                  </a:prstGeom>
                  <a:noFill/>
                  <a:ln w="6350">
                    <a:noFill/>
                    <a:round/>
                    <a:headEnd/>
                    <a:tailEnd/>
                  </a:ln>
                </p:spPr>
                <p:txBody>
                  <a:bodyPr/>
                  <a:lstStyle/>
                  <a:p>
                    <a:endParaRPr lang="zh-TW" altLang="en-US"/>
                  </a:p>
                </p:txBody>
              </p:sp>
              <p:sp>
                <p:nvSpPr>
                  <p:cNvPr id="9830" name="Line 264"/>
                  <p:cNvSpPr>
                    <a:spLocks noChangeShapeType="1"/>
                  </p:cNvSpPr>
                  <p:nvPr/>
                </p:nvSpPr>
                <p:spPr bwMode="auto">
                  <a:xfrm>
                    <a:off x="2056" y="1472"/>
                    <a:ext cx="52" cy="1"/>
                  </a:xfrm>
                  <a:prstGeom prst="line">
                    <a:avLst/>
                  </a:prstGeom>
                  <a:noFill/>
                  <a:ln w="6350">
                    <a:noFill/>
                    <a:round/>
                    <a:headEnd/>
                    <a:tailEnd/>
                  </a:ln>
                </p:spPr>
                <p:txBody>
                  <a:bodyPr/>
                  <a:lstStyle/>
                  <a:p>
                    <a:endParaRPr lang="zh-TW" altLang="en-US"/>
                  </a:p>
                </p:txBody>
              </p:sp>
              <p:sp>
                <p:nvSpPr>
                  <p:cNvPr id="9831" name="Line 265"/>
                  <p:cNvSpPr>
                    <a:spLocks noChangeShapeType="1"/>
                  </p:cNvSpPr>
                  <p:nvPr/>
                </p:nvSpPr>
                <p:spPr bwMode="auto">
                  <a:xfrm>
                    <a:off x="2056" y="1474"/>
                    <a:ext cx="52" cy="1"/>
                  </a:xfrm>
                  <a:prstGeom prst="line">
                    <a:avLst/>
                  </a:prstGeom>
                  <a:noFill/>
                  <a:ln w="6350">
                    <a:noFill/>
                    <a:round/>
                    <a:headEnd/>
                    <a:tailEnd/>
                  </a:ln>
                </p:spPr>
                <p:txBody>
                  <a:bodyPr/>
                  <a:lstStyle/>
                  <a:p>
                    <a:endParaRPr lang="zh-TW" altLang="en-US"/>
                  </a:p>
                </p:txBody>
              </p:sp>
              <p:sp>
                <p:nvSpPr>
                  <p:cNvPr id="9832" name="Line 266"/>
                  <p:cNvSpPr>
                    <a:spLocks noChangeShapeType="1"/>
                  </p:cNvSpPr>
                  <p:nvPr/>
                </p:nvSpPr>
                <p:spPr bwMode="auto">
                  <a:xfrm>
                    <a:off x="2056" y="1476"/>
                    <a:ext cx="52" cy="1"/>
                  </a:xfrm>
                  <a:prstGeom prst="line">
                    <a:avLst/>
                  </a:prstGeom>
                  <a:noFill/>
                  <a:ln w="6350">
                    <a:noFill/>
                    <a:round/>
                    <a:headEnd/>
                    <a:tailEnd/>
                  </a:ln>
                </p:spPr>
                <p:txBody>
                  <a:bodyPr/>
                  <a:lstStyle/>
                  <a:p>
                    <a:endParaRPr lang="zh-TW" altLang="en-US"/>
                  </a:p>
                </p:txBody>
              </p:sp>
              <p:sp>
                <p:nvSpPr>
                  <p:cNvPr id="9833" name="Line 267"/>
                  <p:cNvSpPr>
                    <a:spLocks noChangeShapeType="1"/>
                  </p:cNvSpPr>
                  <p:nvPr/>
                </p:nvSpPr>
                <p:spPr bwMode="auto">
                  <a:xfrm>
                    <a:off x="2056" y="1478"/>
                    <a:ext cx="52" cy="1"/>
                  </a:xfrm>
                  <a:prstGeom prst="line">
                    <a:avLst/>
                  </a:prstGeom>
                  <a:noFill/>
                  <a:ln w="6350">
                    <a:noFill/>
                    <a:round/>
                    <a:headEnd/>
                    <a:tailEnd/>
                  </a:ln>
                </p:spPr>
                <p:txBody>
                  <a:bodyPr/>
                  <a:lstStyle/>
                  <a:p>
                    <a:endParaRPr lang="zh-TW" altLang="en-US"/>
                  </a:p>
                </p:txBody>
              </p:sp>
              <p:sp>
                <p:nvSpPr>
                  <p:cNvPr id="9834" name="Line 268"/>
                  <p:cNvSpPr>
                    <a:spLocks noChangeShapeType="1"/>
                  </p:cNvSpPr>
                  <p:nvPr/>
                </p:nvSpPr>
                <p:spPr bwMode="auto">
                  <a:xfrm>
                    <a:off x="2056" y="1480"/>
                    <a:ext cx="52" cy="1"/>
                  </a:xfrm>
                  <a:prstGeom prst="line">
                    <a:avLst/>
                  </a:prstGeom>
                  <a:noFill/>
                  <a:ln w="6350">
                    <a:noFill/>
                    <a:round/>
                    <a:headEnd/>
                    <a:tailEnd/>
                  </a:ln>
                </p:spPr>
                <p:txBody>
                  <a:bodyPr/>
                  <a:lstStyle/>
                  <a:p>
                    <a:endParaRPr lang="zh-TW" altLang="en-US"/>
                  </a:p>
                </p:txBody>
              </p:sp>
              <p:sp>
                <p:nvSpPr>
                  <p:cNvPr id="9835" name="Line 269"/>
                  <p:cNvSpPr>
                    <a:spLocks noChangeShapeType="1"/>
                  </p:cNvSpPr>
                  <p:nvPr/>
                </p:nvSpPr>
                <p:spPr bwMode="auto">
                  <a:xfrm>
                    <a:off x="2056" y="1480"/>
                    <a:ext cx="52" cy="1"/>
                  </a:xfrm>
                  <a:prstGeom prst="line">
                    <a:avLst/>
                  </a:prstGeom>
                  <a:noFill/>
                  <a:ln w="6350">
                    <a:noFill/>
                    <a:round/>
                    <a:headEnd/>
                    <a:tailEnd/>
                  </a:ln>
                </p:spPr>
                <p:txBody>
                  <a:bodyPr/>
                  <a:lstStyle/>
                  <a:p>
                    <a:endParaRPr lang="zh-TW" altLang="en-US"/>
                  </a:p>
                </p:txBody>
              </p:sp>
              <p:sp>
                <p:nvSpPr>
                  <p:cNvPr id="9836" name="Line 270"/>
                  <p:cNvSpPr>
                    <a:spLocks noChangeShapeType="1"/>
                  </p:cNvSpPr>
                  <p:nvPr/>
                </p:nvSpPr>
                <p:spPr bwMode="auto">
                  <a:xfrm>
                    <a:off x="2056" y="1482"/>
                    <a:ext cx="52" cy="1"/>
                  </a:xfrm>
                  <a:prstGeom prst="line">
                    <a:avLst/>
                  </a:prstGeom>
                  <a:noFill/>
                  <a:ln w="6350">
                    <a:noFill/>
                    <a:round/>
                    <a:headEnd/>
                    <a:tailEnd/>
                  </a:ln>
                </p:spPr>
                <p:txBody>
                  <a:bodyPr/>
                  <a:lstStyle/>
                  <a:p>
                    <a:endParaRPr lang="zh-TW" altLang="en-US"/>
                  </a:p>
                </p:txBody>
              </p:sp>
              <p:sp>
                <p:nvSpPr>
                  <p:cNvPr id="9837" name="Line 271"/>
                  <p:cNvSpPr>
                    <a:spLocks noChangeShapeType="1"/>
                  </p:cNvSpPr>
                  <p:nvPr/>
                </p:nvSpPr>
                <p:spPr bwMode="auto">
                  <a:xfrm>
                    <a:off x="2056" y="1484"/>
                    <a:ext cx="52" cy="1"/>
                  </a:xfrm>
                  <a:prstGeom prst="line">
                    <a:avLst/>
                  </a:prstGeom>
                  <a:noFill/>
                  <a:ln w="6350">
                    <a:noFill/>
                    <a:round/>
                    <a:headEnd/>
                    <a:tailEnd/>
                  </a:ln>
                </p:spPr>
                <p:txBody>
                  <a:bodyPr/>
                  <a:lstStyle/>
                  <a:p>
                    <a:endParaRPr lang="zh-TW" altLang="en-US"/>
                  </a:p>
                </p:txBody>
              </p:sp>
              <p:sp>
                <p:nvSpPr>
                  <p:cNvPr id="9838" name="Line 272"/>
                  <p:cNvSpPr>
                    <a:spLocks noChangeShapeType="1"/>
                  </p:cNvSpPr>
                  <p:nvPr/>
                </p:nvSpPr>
                <p:spPr bwMode="auto">
                  <a:xfrm>
                    <a:off x="2056" y="1486"/>
                    <a:ext cx="52" cy="1"/>
                  </a:xfrm>
                  <a:prstGeom prst="line">
                    <a:avLst/>
                  </a:prstGeom>
                  <a:noFill/>
                  <a:ln w="6350">
                    <a:noFill/>
                    <a:round/>
                    <a:headEnd/>
                    <a:tailEnd/>
                  </a:ln>
                </p:spPr>
                <p:txBody>
                  <a:bodyPr/>
                  <a:lstStyle/>
                  <a:p>
                    <a:endParaRPr lang="zh-TW" altLang="en-US"/>
                  </a:p>
                </p:txBody>
              </p:sp>
              <p:sp>
                <p:nvSpPr>
                  <p:cNvPr id="9839" name="Line 273"/>
                  <p:cNvSpPr>
                    <a:spLocks noChangeShapeType="1"/>
                  </p:cNvSpPr>
                  <p:nvPr/>
                </p:nvSpPr>
                <p:spPr bwMode="auto">
                  <a:xfrm>
                    <a:off x="2056" y="1488"/>
                    <a:ext cx="52" cy="1"/>
                  </a:xfrm>
                  <a:prstGeom prst="line">
                    <a:avLst/>
                  </a:prstGeom>
                  <a:noFill/>
                  <a:ln w="6350">
                    <a:noFill/>
                    <a:round/>
                    <a:headEnd/>
                    <a:tailEnd/>
                  </a:ln>
                </p:spPr>
                <p:txBody>
                  <a:bodyPr/>
                  <a:lstStyle/>
                  <a:p>
                    <a:endParaRPr lang="zh-TW" altLang="en-US"/>
                  </a:p>
                </p:txBody>
              </p:sp>
              <p:sp>
                <p:nvSpPr>
                  <p:cNvPr id="9840" name="Line 274"/>
                  <p:cNvSpPr>
                    <a:spLocks noChangeShapeType="1"/>
                  </p:cNvSpPr>
                  <p:nvPr/>
                </p:nvSpPr>
                <p:spPr bwMode="auto">
                  <a:xfrm>
                    <a:off x="2056" y="1490"/>
                    <a:ext cx="52" cy="1"/>
                  </a:xfrm>
                  <a:prstGeom prst="line">
                    <a:avLst/>
                  </a:prstGeom>
                  <a:noFill/>
                  <a:ln w="6350">
                    <a:noFill/>
                    <a:round/>
                    <a:headEnd/>
                    <a:tailEnd/>
                  </a:ln>
                </p:spPr>
                <p:txBody>
                  <a:bodyPr/>
                  <a:lstStyle/>
                  <a:p>
                    <a:endParaRPr lang="zh-TW" altLang="en-US"/>
                  </a:p>
                </p:txBody>
              </p:sp>
              <p:sp>
                <p:nvSpPr>
                  <p:cNvPr id="9841" name="Line 275"/>
                  <p:cNvSpPr>
                    <a:spLocks noChangeShapeType="1"/>
                  </p:cNvSpPr>
                  <p:nvPr/>
                </p:nvSpPr>
                <p:spPr bwMode="auto">
                  <a:xfrm>
                    <a:off x="2056" y="1492"/>
                    <a:ext cx="52" cy="1"/>
                  </a:xfrm>
                  <a:prstGeom prst="line">
                    <a:avLst/>
                  </a:prstGeom>
                  <a:noFill/>
                  <a:ln w="6350">
                    <a:noFill/>
                    <a:round/>
                    <a:headEnd/>
                    <a:tailEnd/>
                  </a:ln>
                </p:spPr>
                <p:txBody>
                  <a:bodyPr/>
                  <a:lstStyle/>
                  <a:p>
                    <a:endParaRPr lang="zh-TW" altLang="en-US"/>
                  </a:p>
                </p:txBody>
              </p:sp>
              <p:sp>
                <p:nvSpPr>
                  <p:cNvPr id="9842" name="Line 276"/>
                  <p:cNvSpPr>
                    <a:spLocks noChangeShapeType="1"/>
                  </p:cNvSpPr>
                  <p:nvPr/>
                </p:nvSpPr>
                <p:spPr bwMode="auto">
                  <a:xfrm>
                    <a:off x="2056" y="1492"/>
                    <a:ext cx="52" cy="1"/>
                  </a:xfrm>
                  <a:prstGeom prst="line">
                    <a:avLst/>
                  </a:prstGeom>
                  <a:noFill/>
                  <a:ln w="6350">
                    <a:noFill/>
                    <a:round/>
                    <a:headEnd/>
                    <a:tailEnd/>
                  </a:ln>
                </p:spPr>
                <p:txBody>
                  <a:bodyPr/>
                  <a:lstStyle/>
                  <a:p>
                    <a:endParaRPr lang="zh-TW" altLang="en-US"/>
                  </a:p>
                </p:txBody>
              </p:sp>
              <p:sp>
                <p:nvSpPr>
                  <p:cNvPr id="9843" name="Line 277"/>
                  <p:cNvSpPr>
                    <a:spLocks noChangeShapeType="1"/>
                  </p:cNvSpPr>
                  <p:nvPr/>
                </p:nvSpPr>
                <p:spPr bwMode="auto">
                  <a:xfrm>
                    <a:off x="2056" y="1494"/>
                    <a:ext cx="52" cy="1"/>
                  </a:xfrm>
                  <a:prstGeom prst="line">
                    <a:avLst/>
                  </a:prstGeom>
                  <a:noFill/>
                  <a:ln w="6350">
                    <a:noFill/>
                    <a:round/>
                    <a:headEnd/>
                    <a:tailEnd/>
                  </a:ln>
                </p:spPr>
                <p:txBody>
                  <a:bodyPr/>
                  <a:lstStyle/>
                  <a:p>
                    <a:endParaRPr lang="zh-TW" altLang="en-US"/>
                  </a:p>
                </p:txBody>
              </p:sp>
              <p:sp>
                <p:nvSpPr>
                  <p:cNvPr id="9844" name="Line 278"/>
                  <p:cNvSpPr>
                    <a:spLocks noChangeShapeType="1"/>
                  </p:cNvSpPr>
                  <p:nvPr/>
                </p:nvSpPr>
                <p:spPr bwMode="auto">
                  <a:xfrm>
                    <a:off x="2056" y="1496"/>
                    <a:ext cx="52" cy="1"/>
                  </a:xfrm>
                  <a:prstGeom prst="line">
                    <a:avLst/>
                  </a:prstGeom>
                  <a:noFill/>
                  <a:ln w="6350">
                    <a:noFill/>
                    <a:round/>
                    <a:headEnd/>
                    <a:tailEnd/>
                  </a:ln>
                </p:spPr>
                <p:txBody>
                  <a:bodyPr/>
                  <a:lstStyle/>
                  <a:p>
                    <a:endParaRPr lang="zh-TW" altLang="en-US"/>
                  </a:p>
                </p:txBody>
              </p:sp>
              <p:sp>
                <p:nvSpPr>
                  <p:cNvPr id="9845" name="Line 279"/>
                  <p:cNvSpPr>
                    <a:spLocks noChangeShapeType="1"/>
                  </p:cNvSpPr>
                  <p:nvPr/>
                </p:nvSpPr>
                <p:spPr bwMode="auto">
                  <a:xfrm>
                    <a:off x="2056" y="1498"/>
                    <a:ext cx="52" cy="1"/>
                  </a:xfrm>
                  <a:prstGeom prst="line">
                    <a:avLst/>
                  </a:prstGeom>
                  <a:noFill/>
                  <a:ln w="6350">
                    <a:noFill/>
                    <a:round/>
                    <a:headEnd/>
                    <a:tailEnd/>
                  </a:ln>
                </p:spPr>
                <p:txBody>
                  <a:bodyPr/>
                  <a:lstStyle/>
                  <a:p>
                    <a:endParaRPr lang="zh-TW" altLang="en-US"/>
                  </a:p>
                </p:txBody>
              </p:sp>
              <p:sp>
                <p:nvSpPr>
                  <p:cNvPr id="9846" name="Line 280"/>
                  <p:cNvSpPr>
                    <a:spLocks noChangeShapeType="1"/>
                  </p:cNvSpPr>
                  <p:nvPr/>
                </p:nvSpPr>
                <p:spPr bwMode="auto">
                  <a:xfrm>
                    <a:off x="2056" y="1500"/>
                    <a:ext cx="52" cy="1"/>
                  </a:xfrm>
                  <a:prstGeom prst="line">
                    <a:avLst/>
                  </a:prstGeom>
                  <a:noFill/>
                  <a:ln w="6350">
                    <a:noFill/>
                    <a:round/>
                    <a:headEnd/>
                    <a:tailEnd/>
                  </a:ln>
                </p:spPr>
                <p:txBody>
                  <a:bodyPr/>
                  <a:lstStyle/>
                  <a:p>
                    <a:endParaRPr lang="zh-TW" altLang="en-US"/>
                  </a:p>
                </p:txBody>
              </p:sp>
              <p:sp>
                <p:nvSpPr>
                  <p:cNvPr id="9847" name="Line 281"/>
                  <p:cNvSpPr>
                    <a:spLocks noChangeShapeType="1"/>
                  </p:cNvSpPr>
                  <p:nvPr/>
                </p:nvSpPr>
                <p:spPr bwMode="auto">
                  <a:xfrm>
                    <a:off x="2056" y="1502"/>
                    <a:ext cx="52" cy="1"/>
                  </a:xfrm>
                  <a:prstGeom prst="line">
                    <a:avLst/>
                  </a:prstGeom>
                  <a:noFill/>
                  <a:ln w="6350">
                    <a:noFill/>
                    <a:round/>
                    <a:headEnd/>
                    <a:tailEnd/>
                  </a:ln>
                </p:spPr>
                <p:txBody>
                  <a:bodyPr/>
                  <a:lstStyle/>
                  <a:p>
                    <a:endParaRPr lang="zh-TW" altLang="en-US"/>
                  </a:p>
                </p:txBody>
              </p:sp>
              <p:sp>
                <p:nvSpPr>
                  <p:cNvPr id="9848" name="Line 282"/>
                  <p:cNvSpPr>
                    <a:spLocks noChangeShapeType="1"/>
                  </p:cNvSpPr>
                  <p:nvPr/>
                </p:nvSpPr>
                <p:spPr bwMode="auto">
                  <a:xfrm>
                    <a:off x="2056" y="1504"/>
                    <a:ext cx="52" cy="1"/>
                  </a:xfrm>
                  <a:prstGeom prst="line">
                    <a:avLst/>
                  </a:prstGeom>
                  <a:noFill/>
                  <a:ln w="6350">
                    <a:noFill/>
                    <a:round/>
                    <a:headEnd/>
                    <a:tailEnd/>
                  </a:ln>
                </p:spPr>
                <p:txBody>
                  <a:bodyPr/>
                  <a:lstStyle/>
                  <a:p>
                    <a:endParaRPr lang="zh-TW" altLang="en-US"/>
                  </a:p>
                </p:txBody>
              </p:sp>
              <p:sp>
                <p:nvSpPr>
                  <p:cNvPr id="9849" name="Line 283"/>
                  <p:cNvSpPr>
                    <a:spLocks noChangeShapeType="1"/>
                  </p:cNvSpPr>
                  <p:nvPr/>
                </p:nvSpPr>
                <p:spPr bwMode="auto">
                  <a:xfrm>
                    <a:off x="2056" y="1504"/>
                    <a:ext cx="52" cy="1"/>
                  </a:xfrm>
                  <a:prstGeom prst="line">
                    <a:avLst/>
                  </a:prstGeom>
                  <a:noFill/>
                  <a:ln w="6350">
                    <a:noFill/>
                    <a:round/>
                    <a:headEnd/>
                    <a:tailEnd/>
                  </a:ln>
                </p:spPr>
                <p:txBody>
                  <a:bodyPr/>
                  <a:lstStyle/>
                  <a:p>
                    <a:endParaRPr lang="zh-TW" altLang="en-US"/>
                  </a:p>
                </p:txBody>
              </p:sp>
              <p:sp>
                <p:nvSpPr>
                  <p:cNvPr id="9850" name="Line 284"/>
                  <p:cNvSpPr>
                    <a:spLocks noChangeShapeType="1"/>
                  </p:cNvSpPr>
                  <p:nvPr/>
                </p:nvSpPr>
                <p:spPr bwMode="auto">
                  <a:xfrm>
                    <a:off x="2056" y="1506"/>
                    <a:ext cx="52" cy="1"/>
                  </a:xfrm>
                  <a:prstGeom prst="line">
                    <a:avLst/>
                  </a:prstGeom>
                  <a:noFill/>
                  <a:ln w="6350">
                    <a:noFill/>
                    <a:round/>
                    <a:headEnd/>
                    <a:tailEnd/>
                  </a:ln>
                </p:spPr>
                <p:txBody>
                  <a:bodyPr/>
                  <a:lstStyle/>
                  <a:p>
                    <a:endParaRPr lang="zh-TW" altLang="en-US"/>
                  </a:p>
                </p:txBody>
              </p:sp>
              <p:sp>
                <p:nvSpPr>
                  <p:cNvPr id="9851" name="Line 285"/>
                  <p:cNvSpPr>
                    <a:spLocks noChangeShapeType="1"/>
                  </p:cNvSpPr>
                  <p:nvPr/>
                </p:nvSpPr>
                <p:spPr bwMode="auto">
                  <a:xfrm>
                    <a:off x="2056" y="1508"/>
                    <a:ext cx="52" cy="1"/>
                  </a:xfrm>
                  <a:prstGeom prst="line">
                    <a:avLst/>
                  </a:prstGeom>
                  <a:noFill/>
                  <a:ln w="6350">
                    <a:noFill/>
                    <a:round/>
                    <a:headEnd/>
                    <a:tailEnd/>
                  </a:ln>
                </p:spPr>
                <p:txBody>
                  <a:bodyPr/>
                  <a:lstStyle/>
                  <a:p>
                    <a:endParaRPr lang="zh-TW" altLang="en-US"/>
                  </a:p>
                </p:txBody>
              </p:sp>
              <p:sp>
                <p:nvSpPr>
                  <p:cNvPr id="9852" name="Line 286"/>
                  <p:cNvSpPr>
                    <a:spLocks noChangeShapeType="1"/>
                  </p:cNvSpPr>
                  <p:nvPr/>
                </p:nvSpPr>
                <p:spPr bwMode="auto">
                  <a:xfrm>
                    <a:off x="2056" y="1510"/>
                    <a:ext cx="52" cy="1"/>
                  </a:xfrm>
                  <a:prstGeom prst="line">
                    <a:avLst/>
                  </a:prstGeom>
                  <a:noFill/>
                  <a:ln w="6350">
                    <a:noFill/>
                    <a:round/>
                    <a:headEnd/>
                    <a:tailEnd/>
                  </a:ln>
                </p:spPr>
                <p:txBody>
                  <a:bodyPr/>
                  <a:lstStyle/>
                  <a:p>
                    <a:endParaRPr lang="zh-TW" altLang="en-US"/>
                  </a:p>
                </p:txBody>
              </p:sp>
              <p:sp>
                <p:nvSpPr>
                  <p:cNvPr id="9853" name="Line 287"/>
                  <p:cNvSpPr>
                    <a:spLocks noChangeShapeType="1"/>
                  </p:cNvSpPr>
                  <p:nvPr/>
                </p:nvSpPr>
                <p:spPr bwMode="auto">
                  <a:xfrm>
                    <a:off x="2056" y="1512"/>
                    <a:ext cx="52" cy="1"/>
                  </a:xfrm>
                  <a:prstGeom prst="line">
                    <a:avLst/>
                  </a:prstGeom>
                  <a:noFill/>
                  <a:ln w="6350">
                    <a:noFill/>
                    <a:round/>
                    <a:headEnd/>
                    <a:tailEnd/>
                  </a:ln>
                </p:spPr>
                <p:txBody>
                  <a:bodyPr/>
                  <a:lstStyle/>
                  <a:p>
                    <a:endParaRPr lang="zh-TW" altLang="en-US"/>
                  </a:p>
                </p:txBody>
              </p:sp>
              <p:sp>
                <p:nvSpPr>
                  <p:cNvPr id="9854" name="Line 288"/>
                  <p:cNvSpPr>
                    <a:spLocks noChangeShapeType="1"/>
                  </p:cNvSpPr>
                  <p:nvPr/>
                </p:nvSpPr>
                <p:spPr bwMode="auto">
                  <a:xfrm>
                    <a:off x="2056" y="1514"/>
                    <a:ext cx="52" cy="1"/>
                  </a:xfrm>
                  <a:prstGeom prst="line">
                    <a:avLst/>
                  </a:prstGeom>
                  <a:noFill/>
                  <a:ln w="6350">
                    <a:noFill/>
                    <a:round/>
                    <a:headEnd/>
                    <a:tailEnd/>
                  </a:ln>
                </p:spPr>
                <p:txBody>
                  <a:bodyPr/>
                  <a:lstStyle/>
                  <a:p>
                    <a:endParaRPr lang="zh-TW" altLang="en-US"/>
                  </a:p>
                </p:txBody>
              </p:sp>
              <p:sp>
                <p:nvSpPr>
                  <p:cNvPr id="9855" name="Line 289"/>
                  <p:cNvSpPr>
                    <a:spLocks noChangeShapeType="1"/>
                  </p:cNvSpPr>
                  <p:nvPr/>
                </p:nvSpPr>
                <p:spPr bwMode="auto">
                  <a:xfrm>
                    <a:off x="2056" y="1516"/>
                    <a:ext cx="52" cy="1"/>
                  </a:xfrm>
                  <a:prstGeom prst="line">
                    <a:avLst/>
                  </a:prstGeom>
                  <a:noFill/>
                  <a:ln w="6350">
                    <a:noFill/>
                    <a:round/>
                    <a:headEnd/>
                    <a:tailEnd/>
                  </a:ln>
                </p:spPr>
                <p:txBody>
                  <a:bodyPr/>
                  <a:lstStyle/>
                  <a:p>
                    <a:endParaRPr lang="zh-TW" altLang="en-US"/>
                  </a:p>
                </p:txBody>
              </p:sp>
              <p:sp>
                <p:nvSpPr>
                  <p:cNvPr id="9856" name="Line 290"/>
                  <p:cNvSpPr>
                    <a:spLocks noChangeShapeType="1"/>
                  </p:cNvSpPr>
                  <p:nvPr/>
                </p:nvSpPr>
                <p:spPr bwMode="auto">
                  <a:xfrm>
                    <a:off x="2056" y="1516"/>
                    <a:ext cx="52" cy="1"/>
                  </a:xfrm>
                  <a:prstGeom prst="line">
                    <a:avLst/>
                  </a:prstGeom>
                  <a:noFill/>
                  <a:ln w="6350">
                    <a:noFill/>
                    <a:round/>
                    <a:headEnd/>
                    <a:tailEnd/>
                  </a:ln>
                </p:spPr>
                <p:txBody>
                  <a:bodyPr/>
                  <a:lstStyle/>
                  <a:p>
                    <a:endParaRPr lang="zh-TW" altLang="en-US"/>
                  </a:p>
                </p:txBody>
              </p:sp>
              <p:sp>
                <p:nvSpPr>
                  <p:cNvPr id="9857" name="Line 291"/>
                  <p:cNvSpPr>
                    <a:spLocks noChangeShapeType="1"/>
                  </p:cNvSpPr>
                  <p:nvPr/>
                </p:nvSpPr>
                <p:spPr bwMode="auto">
                  <a:xfrm>
                    <a:off x="2056" y="1518"/>
                    <a:ext cx="52" cy="1"/>
                  </a:xfrm>
                  <a:prstGeom prst="line">
                    <a:avLst/>
                  </a:prstGeom>
                  <a:noFill/>
                  <a:ln w="6350">
                    <a:noFill/>
                    <a:round/>
                    <a:headEnd/>
                    <a:tailEnd/>
                  </a:ln>
                </p:spPr>
                <p:txBody>
                  <a:bodyPr/>
                  <a:lstStyle/>
                  <a:p>
                    <a:endParaRPr lang="zh-TW" altLang="en-US"/>
                  </a:p>
                </p:txBody>
              </p:sp>
              <p:sp>
                <p:nvSpPr>
                  <p:cNvPr id="9858" name="Line 292"/>
                  <p:cNvSpPr>
                    <a:spLocks noChangeShapeType="1"/>
                  </p:cNvSpPr>
                  <p:nvPr/>
                </p:nvSpPr>
                <p:spPr bwMode="auto">
                  <a:xfrm>
                    <a:off x="2056" y="1520"/>
                    <a:ext cx="52" cy="1"/>
                  </a:xfrm>
                  <a:prstGeom prst="line">
                    <a:avLst/>
                  </a:prstGeom>
                  <a:noFill/>
                  <a:ln w="6350">
                    <a:noFill/>
                    <a:round/>
                    <a:headEnd/>
                    <a:tailEnd/>
                  </a:ln>
                </p:spPr>
                <p:txBody>
                  <a:bodyPr/>
                  <a:lstStyle/>
                  <a:p>
                    <a:endParaRPr lang="zh-TW" altLang="en-US"/>
                  </a:p>
                </p:txBody>
              </p:sp>
              <p:sp>
                <p:nvSpPr>
                  <p:cNvPr id="9859" name="Line 293"/>
                  <p:cNvSpPr>
                    <a:spLocks noChangeShapeType="1"/>
                  </p:cNvSpPr>
                  <p:nvPr/>
                </p:nvSpPr>
                <p:spPr bwMode="auto">
                  <a:xfrm>
                    <a:off x="2056" y="1522"/>
                    <a:ext cx="52" cy="1"/>
                  </a:xfrm>
                  <a:prstGeom prst="line">
                    <a:avLst/>
                  </a:prstGeom>
                  <a:noFill/>
                  <a:ln w="6350">
                    <a:noFill/>
                    <a:round/>
                    <a:headEnd/>
                    <a:tailEnd/>
                  </a:ln>
                </p:spPr>
                <p:txBody>
                  <a:bodyPr/>
                  <a:lstStyle/>
                  <a:p>
                    <a:endParaRPr lang="zh-TW" altLang="en-US"/>
                  </a:p>
                </p:txBody>
              </p:sp>
              <p:sp>
                <p:nvSpPr>
                  <p:cNvPr id="9860" name="Line 294"/>
                  <p:cNvSpPr>
                    <a:spLocks noChangeShapeType="1"/>
                  </p:cNvSpPr>
                  <p:nvPr/>
                </p:nvSpPr>
                <p:spPr bwMode="auto">
                  <a:xfrm>
                    <a:off x="2056" y="1524"/>
                    <a:ext cx="52" cy="1"/>
                  </a:xfrm>
                  <a:prstGeom prst="line">
                    <a:avLst/>
                  </a:prstGeom>
                  <a:noFill/>
                  <a:ln w="6350">
                    <a:noFill/>
                    <a:round/>
                    <a:headEnd/>
                    <a:tailEnd/>
                  </a:ln>
                </p:spPr>
                <p:txBody>
                  <a:bodyPr/>
                  <a:lstStyle/>
                  <a:p>
                    <a:endParaRPr lang="zh-TW" altLang="en-US"/>
                  </a:p>
                </p:txBody>
              </p:sp>
              <p:sp>
                <p:nvSpPr>
                  <p:cNvPr id="9861" name="Line 295"/>
                  <p:cNvSpPr>
                    <a:spLocks noChangeShapeType="1"/>
                  </p:cNvSpPr>
                  <p:nvPr/>
                </p:nvSpPr>
                <p:spPr bwMode="auto">
                  <a:xfrm>
                    <a:off x="2056" y="1526"/>
                    <a:ext cx="52" cy="1"/>
                  </a:xfrm>
                  <a:prstGeom prst="line">
                    <a:avLst/>
                  </a:prstGeom>
                  <a:noFill/>
                  <a:ln w="6350">
                    <a:noFill/>
                    <a:round/>
                    <a:headEnd/>
                    <a:tailEnd/>
                  </a:ln>
                </p:spPr>
                <p:txBody>
                  <a:bodyPr/>
                  <a:lstStyle/>
                  <a:p>
                    <a:endParaRPr lang="zh-TW" altLang="en-US"/>
                  </a:p>
                </p:txBody>
              </p:sp>
              <p:sp>
                <p:nvSpPr>
                  <p:cNvPr id="9862" name="Line 296"/>
                  <p:cNvSpPr>
                    <a:spLocks noChangeShapeType="1"/>
                  </p:cNvSpPr>
                  <p:nvPr/>
                </p:nvSpPr>
                <p:spPr bwMode="auto">
                  <a:xfrm>
                    <a:off x="2056" y="1528"/>
                    <a:ext cx="52" cy="1"/>
                  </a:xfrm>
                  <a:prstGeom prst="line">
                    <a:avLst/>
                  </a:prstGeom>
                  <a:noFill/>
                  <a:ln w="6350">
                    <a:noFill/>
                    <a:round/>
                    <a:headEnd/>
                    <a:tailEnd/>
                  </a:ln>
                </p:spPr>
                <p:txBody>
                  <a:bodyPr/>
                  <a:lstStyle/>
                  <a:p>
                    <a:endParaRPr lang="zh-TW" altLang="en-US"/>
                  </a:p>
                </p:txBody>
              </p:sp>
              <p:sp>
                <p:nvSpPr>
                  <p:cNvPr id="9863" name="Line 297"/>
                  <p:cNvSpPr>
                    <a:spLocks noChangeShapeType="1"/>
                  </p:cNvSpPr>
                  <p:nvPr/>
                </p:nvSpPr>
                <p:spPr bwMode="auto">
                  <a:xfrm>
                    <a:off x="2056" y="1530"/>
                    <a:ext cx="52" cy="1"/>
                  </a:xfrm>
                  <a:prstGeom prst="line">
                    <a:avLst/>
                  </a:prstGeom>
                  <a:noFill/>
                  <a:ln w="6350">
                    <a:noFill/>
                    <a:round/>
                    <a:headEnd/>
                    <a:tailEnd/>
                  </a:ln>
                </p:spPr>
                <p:txBody>
                  <a:bodyPr/>
                  <a:lstStyle/>
                  <a:p>
                    <a:endParaRPr lang="zh-TW" altLang="en-US"/>
                  </a:p>
                </p:txBody>
              </p:sp>
              <p:sp>
                <p:nvSpPr>
                  <p:cNvPr id="9864" name="Line 298"/>
                  <p:cNvSpPr>
                    <a:spLocks noChangeShapeType="1"/>
                  </p:cNvSpPr>
                  <p:nvPr/>
                </p:nvSpPr>
                <p:spPr bwMode="auto">
                  <a:xfrm>
                    <a:off x="2056" y="1530"/>
                    <a:ext cx="52" cy="1"/>
                  </a:xfrm>
                  <a:prstGeom prst="line">
                    <a:avLst/>
                  </a:prstGeom>
                  <a:noFill/>
                  <a:ln w="6350">
                    <a:noFill/>
                    <a:round/>
                    <a:headEnd/>
                    <a:tailEnd/>
                  </a:ln>
                </p:spPr>
                <p:txBody>
                  <a:bodyPr/>
                  <a:lstStyle/>
                  <a:p>
                    <a:endParaRPr lang="zh-TW" altLang="en-US"/>
                  </a:p>
                </p:txBody>
              </p:sp>
              <p:sp>
                <p:nvSpPr>
                  <p:cNvPr id="9865" name="Line 299"/>
                  <p:cNvSpPr>
                    <a:spLocks noChangeShapeType="1"/>
                  </p:cNvSpPr>
                  <p:nvPr/>
                </p:nvSpPr>
                <p:spPr bwMode="auto">
                  <a:xfrm>
                    <a:off x="2056" y="1532"/>
                    <a:ext cx="52" cy="1"/>
                  </a:xfrm>
                  <a:prstGeom prst="line">
                    <a:avLst/>
                  </a:prstGeom>
                  <a:noFill/>
                  <a:ln w="6350">
                    <a:noFill/>
                    <a:round/>
                    <a:headEnd/>
                    <a:tailEnd/>
                  </a:ln>
                </p:spPr>
                <p:txBody>
                  <a:bodyPr/>
                  <a:lstStyle/>
                  <a:p>
                    <a:endParaRPr lang="zh-TW" altLang="en-US"/>
                  </a:p>
                </p:txBody>
              </p:sp>
              <p:sp>
                <p:nvSpPr>
                  <p:cNvPr id="9866" name="Line 300"/>
                  <p:cNvSpPr>
                    <a:spLocks noChangeShapeType="1"/>
                  </p:cNvSpPr>
                  <p:nvPr/>
                </p:nvSpPr>
                <p:spPr bwMode="auto">
                  <a:xfrm>
                    <a:off x="2056" y="1534"/>
                    <a:ext cx="52" cy="1"/>
                  </a:xfrm>
                  <a:prstGeom prst="line">
                    <a:avLst/>
                  </a:prstGeom>
                  <a:noFill/>
                  <a:ln w="6350">
                    <a:noFill/>
                    <a:round/>
                    <a:headEnd/>
                    <a:tailEnd/>
                  </a:ln>
                </p:spPr>
                <p:txBody>
                  <a:bodyPr/>
                  <a:lstStyle/>
                  <a:p>
                    <a:endParaRPr lang="zh-TW" altLang="en-US"/>
                  </a:p>
                </p:txBody>
              </p:sp>
              <p:sp>
                <p:nvSpPr>
                  <p:cNvPr id="9867" name="Line 301"/>
                  <p:cNvSpPr>
                    <a:spLocks noChangeShapeType="1"/>
                  </p:cNvSpPr>
                  <p:nvPr/>
                </p:nvSpPr>
                <p:spPr bwMode="auto">
                  <a:xfrm>
                    <a:off x="2056" y="1536"/>
                    <a:ext cx="52" cy="1"/>
                  </a:xfrm>
                  <a:prstGeom prst="line">
                    <a:avLst/>
                  </a:prstGeom>
                  <a:noFill/>
                  <a:ln w="6350">
                    <a:noFill/>
                    <a:round/>
                    <a:headEnd/>
                    <a:tailEnd/>
                  </a:ln>
                </p:spPr>
                <p:txBody>
                  <a:bodyPr/>
                  <a:lstStyle/>
                  <a:p>
                    <a:endParaRPr lang="zh-TW" altLang="en-US"/>
                  </a:p>
                </p:txBody>
              </p:sp>
              <p:sp>
                <p:nvSpPr>
                  <p:cNvPr id="9868" name="Line 302"/>
                  <p:cNvSpPr>
                    <a:spLocks noChangeShapeType="1"/>
                  </p:cNvSpPr>
                  <p:nvPr/>
                </p:nvSpPr>
                <p:spPr bwMode="auto">
                  <a:xfrm>
                    <a:off x="2056" y="1538"/>
                    <a:ext cx="52" cy="1"/>
                  </a:xfrm>
                  <a:prstGeom prst="line">
                    <a:avLst/>
                  </a:prstGeom>
                  <a:noFill/>
                  <a:ln w="6350">
                    <a:noFill/>
                    <a:round/>
                    <a:headEnd/>
                    <a:tailEnd/>
                  </a:ln>
                </p:spPr>
                <p:txBody>
                  <a:bodyPr/>
                  <a:lstStyle/>
                  <a:p>
                    <a:endParaRPr lang="zh-TW" altLang="en-US"/>
                  </a:p>
                </p:txBody>
              </p:sp>
              <p:sp>
                <p:nvSpPr>
                  <p:cNvPr id="9869" name="Line 303"/>
                  <p:cNvSpPr>
                    <a:spLocks noChangeShapeType="1"/>
                  </p:cNvSpPr>
                  <p:nvPr/>
                </p:nvSpPr>
                <p:spPr bwMode="auto">
                  <a:xfrm>
                    <a:off x="2056" y="1540"/>
                    <a:ext cx="52" cy="1"/>
                  </a:xfrm>
                  <a:prstGeom prst="line">
                    <a:avLst/>
                  </a:prstGeom>
                  <a:noFill/>
                  <a:ln w="6350">
                    <a:noFill/>
                    <a:round/>
                    <a:headEnd/>
                    <a:tailEnd/>
                  </a:ln>
                </p:spPr>
                <p:txBody>
                  <a:bodyPr/>
                  <a:lstStyle/>
                  <a:p>
                    <a:endParaRPr lang="zh-TW" altLang="en-US"/>
                  </a:p>
                </p:txBody>
              </p:sp>
              <p:sp>
                <p:nvSpPr>
                  <p:cNvPr id="9870" name="Line 304"/>
                  <p:cNvSpPr>
                    <a:spLocks noChangeShapeType="1"/>
                  </p:cNvSpPr>
                  <p:nvPr/>
                </p:nvSpPr>
                <p:spPr bwMode="auto">
                  <a:xfrm>
                    <a:off x="2056" y="1542"/>
                    <a:ext cx="52" cy="1"/>
                  </a:xfrm>
                  <a:prstGeom prst="line">
                    <a:avLst/>
                  </a:prstGeom>
                  <a:noFill/>
                  <a:ln w="6350">
                    <a:noFill/>
                    <a:round/>
                    <a:headEnd/>
                    <a:tailEnd/>
                  </a:ln>
                </p:spPr>
                <p:txBody>
                  <a:bodyPr/>
                  <a:lstStyle/>
                  <a:p>
                    <a:endParaRPr lang="zh-TW" altLang="en-US"/>
                  </a:p>
                </p:txBody>
              </p:sp>
              <p:sp>
                <p:nvSpPr>
                  <p:cNvPr id="9871" name="Line 305"/>
                  <p:cNvSpPr>
                    <a:spLocks noChangeShapeType="1"/>
                  </p:cNvSpPr>
                  <p:nvPr/>
                </p:nvSpPr>
                <p:spPr bwMode="auto">
                  <a:xfrm>
                    <a:off x="2056" y="1542"/>
                    <a:ext cx="52" cy="1"/>
                  </a:xfrm>
                  <a:prstGeom prst="line">
                    <a:avLst/>
                  </a:prstGeom>
                  <a:noFill/>
                  <a:ln w="6350">
                    <a:noFill/>
                    <a:round/>
                    <a:headEnd/>
                    <a:tailEnd/>
                  </a:ln>
                </p:spPr>
                <p:txBody>
                  <a:bodyPr/>
                  <a:lstStyle/>
                  <a:p>
                    <a:endParaRPr lang="zh-TW" altLang="en-US"/>
                  </a:p>
                </p:txBody>
              </p:sp>
              <p:sp>
                <p:nvSpPr>
                  <p:cNvPr id="9872" name="Line 306"/>
                  <p:cNvSpPr>
                    <a:spLocks noChangeShapeType="1"/>
                  </p:cNvSpPr>
                  <p:nvPr/>
                </p:nvSpPr>
                <p:spPr bwMode="auto">
                  <a:xfrm>
                    <a:off x="2056" y="1544"/>
                    <a:ext cx="52" cy="1"/>
                  </a:xfrm>
                  <a:prstGeom prst="line">
                    <a:avLst/>
                  </a:prstGeom>
                  <a:noFill/>
                  <a:ln w="6350">
                    <a:noFill/>
                    <a:round/>
                    <a:headEnd/>
                    <a:tailEnd/>
                  </a:ln>
                </p:spPr>
                <p:txBody>
                  <a:bodyPr/>
                  <a:lstStyle/>
                  <a:p>
                    <a:endParaRPr lang="zh-TW" altLang="en-US"/>
                  </a:p>
                </p:txBody>
              </p:sp>
              <p:sp>
                <p:nvSpPr>
                  <p:cNvPr id="9873" name="Line 307"/>
                  <p:cNvSpPr>
                    <a:spLocks noChangeShapeType="1"/>
                  </p:cNvSpPr>
                  <p:nvPr/>
                </p:nvSpPr>
                <p:spPr bwMode="auto">
                  <a:xfrm>
                    <a:off x="2056" y="1546"/>
                    <a:ext cx="52" cy="1"/>
                  </a:xfrm>
                  <a:prstGeom prst="line">
                    <a:avLst/>
                  </a:prstGeom>
                  <a:noFill/>
                  <a:ln w="6350">
                    <a:noFill/>
                    <a:round/>
                    <a:headEnd/>
                    <a:tailEnd/>
                  </a:ln>
                </p:spPr>
                <p:txBody>
                  <a:bodyPr/>
                  <a:lstStyle/>
                  <a:p>
                    <a:endParaRPr lang="zh-TW" altLang="en-US"/>
                  </a:p>
                </p:txBody>
              </p:sp>
              <p:sp>
                <p:nvSpPr>
                  <p:cNvPr id="9874" name="Line 308"/>
                  <p:cNvSpPr>
                    <a:spLocks noChangeShapeType="1"/>
                  </p:cNvSpPr>
                  <p:nvPr/>
                </p:nvSpPr>
                <p:spPr bwMode="auto">
                  <a:xfrm>
                    <a:off x="2056" y="1548"/>
                    <a:ext cx="52" cy="1"/>
                  </a:xfrm>
                  <a:prstGeom prst="line">
                    <a:avLst/>
                  </a:prstGeom>
                  <a:noFill/>
                  <a:ln w="6350">
                    <a:noFill/>
                    <a:round/>
                    <a:headEnd/>
                    <a:tailEnd/>
                  </a:ln>
                </p:spPr>
                <p:txBody>
                  <a:bodyPr/>
                  <a:lstStyle/>
                  <a:p>
                    <a:endParaRPr lang="zh-TW" altLang="en-US"/>
                  </a:p>
                </p:txBody>
              </p:sp>
              <p:sp>
                <p:nvSpPr>
                  <p:cNvPr id="9875" name="Line 309"/>
                  <p:cNvSpPr>
                    <a:spLocks noChangeShapeType="1"/>
                  </p:cNvSpPr>
                  <p:nvPr/>
                </p:nvSpPr>
                <p:spPr bwMode="auto">
                  <a:xfrm>
                    <a:off x="2056" y="1550"/>
                    <a:ext cx="52" cy="1"/>
                  </a:xfrm>
                  <a:prstGeom prst="line">
                    <a:avLst/>
                  </a:prstGeom>
                  <a:noFill/>
                  <a:ln w="6350">
                    <a:noFill/>
                    <a:round/>
                    <a:headEnd/>
                    <a:tailEnd/>
                  </a:ln>
                </p:spPr>
                <p:txBody>
                  <a:bodyPr/>
                  <a:lstStyle/>
                  <a:p>
                    <a:endParaRPr lang="zh-TW" altLang="en-US"/>
                  </a:p>
                </p:txBody>
              </p:sp>
              <p:sp>
                <p:nvSpPr>
                  <p:cNvPr id="9876" name="Line 310"/>
                  <p:cNvSpPr>
                    <a:spLocks noChangeShapeType="1"/>
                  </p:cNvSpPr>
                  <p:nvPr/>
                </p:nvSpPr>
                <p:spPr bwMode="auto">
                  <a:xfrm>
                    <a:off x="2056" y="1552"/>
                    <a:ext cx="52" cy="1"/>
                  </a:xfrm>
                  <a:prstGeom prst="line">
                    <a:avLst/>
                  </a:prstGeom>
                  <a:noFill/>
                  <a:ln w="6350">
                    <a:noFill/>
                    <a:round/>
                    <a:headEnd/>
                    <a:tailEnd/>
                  </a:ln>
                </p:spPr>
                <p:txBody>
                  <a:bodyPr/>
                  <a:lstStyle/>
                  <a:p>
                    <a:endParaRPr lang="zh-TW" altLang="en-US"/>
                  </a:p>
                </p:txBody>
              </p:sp>
              <p:sp>
                <p:nvSpPr>
                  <p:cNvPr id="9877" name="Line 311"/>
                  <p:cNvSpPr>
                    <a:spLocks noChangeShapeType="1"/>
                  </p:cNvSpPr>
                  <p:nvPr/>
                </p:nvSpPr>
                <p:spPr bwMode="auto">
                  <a:xfrm>
                    <a:off x="2056" y="1554"/>
                    <a:ext cx="52" cy="1"/>
                  </a:xfrm>
                  <a:prstGeom prst="line">
                    <a:avLst/>
                  </a:prstGeom>
                  <a:noFill/>
                  <a:ln w="6350">
                    <a:noFill/>
                    <a:round/>
                    <a:headEnd/>
                    <a:tailEnd/>
                  </a:ln>
                </p:spPr>
                <p:txBody>
                  <a:bodyPr/>
                  <a:lstStyle/>
                  <a:p>
                    <a:endParaRPr lang="zh-TW" altLang="en-US"/>
                  </a:p>
                </p:txBody>
              </p:sp>
              <p:sp>
                <p:nvSpPr>
                  <p:cNvPr id="9878" name="Line 312"/>
                  <p:cNvSpPr>
                    <a:spLocks noChangeShapeType="1"/>
                  </p:cNvSpPr>
                  <p:nvPr/>
                </p:nvSpPr>
                <p:spPr bwMode="auto">
                  <a:xfrm>
                    <a:off x="2056" y="1554"/>
                    <a:ext cx="52" cy="1"/>
                  </a:xfrm>
                  <a:prstGeom prst="line">
                    <a:avLst/>
                  </a:prstGeom>
                  <a:noFill/>
                  <a:ln w="6350">
                    <a:noFill/>
                    <a:round/>
                    <a:headEnd/>
                    <a:tailEnd/>
                  </a:ln>
                </p:spPr>
                <p:txBody>
                  <a:bodyPr/>
                  <a:lstStyle/>
                  <a:p>
                    <a:endParaRPr lang="zh-TW" altLang="en-US"/>
                  </a:p>
                </p:txBody>
              </p:sp>
              <p:sp>
                <p:nvSpPr>
                  <p:cNvPr id="9879" name="Line 313"/>
                  <p:cNvSpPr>
                    <a:spLocks noChangeShapeType="1"/>
                  </p:cNvSpPr>
                  <p:nvPr/>
                </p:nvSpPr>
                <p:spPr bwMode="auto">
                  <a:xfrm>
                    <a:off x="2056" y="1556"/>
                    <a:ext cx="52" cy="1"/>
                  </a:xfrm>
                  <a:prstGeom prst="line">
                    <a:avLst/>
                  </a:prstGeom>
                  <a:noFill/>
                  <a:ln w="6350">
                    <a:noFill/>
                    <a:round/>
                    <a:headEnd/>
                    <a:tailEnd/>
                  </a:ln>
                </p:spPr>
                <p:txBody>
                  <a:bodyPr/>
                  <a:lstStyle/>
                  <a:p>
                    <a:endParaRPr lang="zh-TW" altLang="en-US"/>
                  </a:p>
                </p:txBody>
              </p:sp>
              <p:sp>
                <p:nvSpPr>
                  <p:cNvPr id="9880" name="Line 314"/>
                  <p:cNvSpPr>
                    <a:spLocks noChangeShapeType="1"/>
                  </p:cNvSpPr>
                  <p:nvPr/>
                </p:nvSpPr>
                <p:spPr bwMode="auto">
                  <a:xfrm>
                    <a:off x="2056" y="1558"/>
                    <a:ext cx="52" cy="1"/>
                  </a:xfrm>
                  <a:prstGeom prst="line">
                    <a:avLst/>
                  </a:prstGeom>
                  <a:noFill/>
                  <a:ln w="6350">
                    <a:noFill/>
                    <a:round/>
                    <a:headEnd/>
                    <a:tailEnd/>
                  </a:ln>
                </p:spPr>
                <p:txBody>
                  <a:bodyPr/>
                  <a:lstStyle/>
                  <a:p>
                    <a:endParaRPr lang="zh-TW" altLang="en-US"/>
                  </a:p>
                </p:txBody>
              </p:sp>
              <p:sp>
                <p:nvSpPr>
                  <p:cNvPr id="9881" name="Line 315"/>
                  <p:cNvSpPr>
                    <a:spLocks noChangeShapeType="1"/>
                  </p:cNvSpPr>
                  <p:nvPr/>
                </p:nvSpPr>
                <p:spPr bwMode="auto">
                  <a:xfrm>
                    <a:off x="2056" y="1560"/>
                    <a:ext cx="52" cy="1"/>
                  </a:xfrm>
                  <a:prstGeom prst="line">
                    <a:avLst/>
                  </a:prstGeom>
                  <a:noFill/>
                  <a:ln w="6350">
                    <a:noFill/>
                    <a:round/>
                    <a:headEnd/>
                    <a:tailEnd/>
                  </a:ln>
                </p:spPr>
                <p:txBody>
                  <a:bodyPr/>
                  <a:lstStyle/>
                  <a:p>
                    <a:endParaRPr lang="zh-TW" altLang="en-US"/>
                  </a:p>
                </p:txBody>
              </p:sp>
              <p:sp>
                <p:nvSpPr>
                  <p:cNvPr id="9882" name="Line 316"/>
                  <p:cNvSpPr>
                    <a:spLocks noChangeShapeType="1"/>
                  </p:cNvSpPr>
                  <p:nvPr/>
                </p:nvSpPr>
                <p:spPr bwMode="auto">
                  <a:xfrm>
                    <a:off x="2056" y="1562"/>
                    <a:ext cx="52" cy="1"/>
                  </a:xfrm>
                  <a:prstGeom prst="line">
                    <a:avLst/>
                  </a:prstGeom>
                  <a:noFill/>
                  <a:ln w="6350">
                    <a:noFill/>
                    <a:round/>
                    <a:headEnd/>
                    <a:tailEnd/>
                  </a:ln>
                </p:spPr>
                <p:txBody>
                  <a:bodyPr/>
                  <a:lstStyle/>
                  <a:p>
                    <a:endParaRPr lang="zh-TW" altLang="en-US"/>
                  </a:p>
                </p:txBody>
              </p:sp>
              <p:sp>
                <p:nvSpPr>
                  <p:cNvPr id="9883" name="Line 317"/>
                  <p:cNvSpPr>
                    <a:spLocks noChangeShapeType="1"/>
                  </p:cNvSpPr>
                  <p:nvPr/>
                </p:nvSpPr>
                <p:spPr bwMode="auto">
                  <a:xfrm>
                    <a:off x="2056" y="1564"/>
                    <a:ext cx="52" cy="1"/>
                  </a:xfrm>
                  <a:prstGeom prst="line">
                    <a:avLst/>
                  </a:prstGeom>
                  <a:noFill/>
                  <a:ln w="6350">
                    <a:noFill/>
                    <a:round/>
                    <a:headEnd/>
                    <a:tailEnd/>
                  </a:ln>
                </p:spPr>
                <p:txBody>
                  <a:bodyPr/>
                  <a:lstStyle/>
                  <a:p>
                    <a:endParaRPr lang="zh-TW" altLang="en-US"/>
                  </a:p>
                </p:txBody>
              </p:sp>
              <p:sp>
                <p:nvSpPr>
                  <p:cNvPr id="9884" name="Line 318"/>
                  <p:cNvSpPr>
                    <a:spLocks noChangeShapeType="1"/>
                  </p:cNvSpPr>
                  <p:nvPr/>
                </p:nvSpPr>
                <p:spPr bwMode="auto">
                  <a:xfrm>
                    <a:off x="2056" y="1566"/>
                    <a:ext cx="52" cy="1"/>
                  </a:xfrm>
                  <a:prstGeom prst="line">
                    <a:avLst/>
                  </a:prstGeom>
                  <a:noFill/>
                  <a:ln w="6350">
                    <a:noFill/>
                    <a:round/>
                    <a:headEnd/>
                    <a:tailEnd/>
                  </a:ln>
                </p:spPr>
                <p:txBody>
                  <a:bodyPr/>
                  <a:lstStyle/>
                  <a:p>
                    <a:endParaRPr lang="zh-TW" altLang="en-US"/>
                  </a:p>
                </p:txBody>
              </p:sp>
              <p:sp>
                <p:nvSpPr>
                  <p:cNvPr id="9885" name="Line 319"/>
                  <p:cNvSpPr>
                    <a:spLocks noChangeShapeType="1"/>
                  </p:cNvSpPr>
                  <p:nvPr/>
                </p:nvSpPr>
                <p:spPr bwMode="auto">
                  <a:xfrm>
                    <a:off x="2056" y="1568"/>
                    <a:ext cx="52" cy="1"/>
                  </a:xfrm>
                  <a:prstGeom prst="line">
                    <a:avLst/>
                  </a:prstGeom>
                  <a:noFill/>
                  <a:ln w="6350">
                    <a:noFill/>
                    <a:round/>
                    <a:headEnd/>
                    <a:tailEnd/>
                  </a:ln>
                </p:spPr>
                <p:txBody>
                  <a:bodyPr/>
                  <a:lstStyle/>
                  <a:p>
                    <a:endParaRPr lang="zh-TW" altLang="en-US"/>
                  </a:p>
                </p:txBody>
              </p:sp>
              <p:sp>
                <p:nvSpPr>
                  <p:cNvPr id="9886" name="Line 320"/>
                  <p:cNvSpPr>
                    <a:spLocks noChangeShapeType="1"/>
                  </p:cNvSpPr>
                  <p:nvPr/>
                </p:nvSpPr>
                <p:spPr bwMode="auto">
                  <a:xfrm>
                    <a:off x="2056" y="1568"/>
                    <a:ext cx="52" cy="1"/>
                  </a:xfrm>
                  <a:prstGeom prst="line">
                    <a:avLst/>
                  </a:prstGeom>
                  <a:noFill/>
                  <a:ln w="6350">
                    <a:noFill/>
                    <a:round/>
                    <a:headEnd/>
                    <a:tailEnd/>
                  </a:ln>
                </p:spPr>
                <p:txBody>
                  <a:bodyPr/>
                  <a:lstStyle/>
                  <a:p>
                    <a:endParaRPr lang="zh-TW" altLang="en-US"/>
                  </a:p>
                </p:txBody>
              </p:sp>
              <p:sp>
                <p:nvSpPr>
                  <p:cNvPr id="9887" name="Line 321"/>
                  <p:cNvSpPr>
                    <a:spLocks noChangeShapeType="1"/>
                  </p:cNvSpPr>
                  <p:nvPr/>
                </p:nvSpPr>
                <p:spPr bwMode="auto">
                  <a:xfrm>
                    <a:off x="2056" y="1570"/>
                    <a:ext cx="52" cy="1"/>
                  </a:xfrm>
                  <a:prstGeom prst="line">
                    <a:avLst/>
                  </a:prstGeom>
                  <a:noFill/>
                  <a:ln w="6350">
                    <a:noFill/>
                    <a:round/>
                    <a:headEnd/>
                    <a:tailEnd/>
                  </a:ln>
                </p:spPr>
                <p:txBody>
                  <a:bodyPr/>
                  <a:lstStyle/>
                  <a:p>
                    <a:endParaRPr lang="zh-TW" altLang="en-US"/>
                  </a:p>
                </p:txBody>
              </p:sp>
              <p:sp>
                <p:nvSpPr>
                  <p:cNvPr id="9888" name="Line 322"/>
                  <p:cNvSpPr>
                    <a:spLocks noChangeShapeType="1"/>
                  </p:cNvSpPr>
                  <p:nvPr/>
                </p:nvSpPr>
                <p:spPr bwMode="auto">
                  <a:xfrm>
                    <a:off x="2056" y="1572"/>
                    <a:ext cx="52" cy="1"/>
                  </a:xfrm>
                  <a:prstGeom prst="line">
                    <a:avLst/>
                  </a:prstGeom>
                  <a:noFill/>
                  <a:ln w="6350">
                    <a:noFill/>
                    <a:round/>
                    <a:headEnd/>
                    <a:tailEnd/>
                  </a:ln>
                </p:spPr>
                <p:txBody>
                  <a:bodyPr/>
                  <a:lstStyle/>
                  <a:p>
                    <a:endParaRPr lang="zh-TW" altLang="en-US"/>
                  </a:p>
                </p:txBody>
              </p:sp>
              <p:sp>
                <p:nvSpPr>
                  <p:cNvPr id="9889" name="Line 323"/>
                  <p:cNvSpPr>
                    <a:spLocks noChangeShapeType="1"/>
                  </p:cNvSpPr>
                  <p:nvPr/>
                </p:nvSpPr>
                <p:spPr bwMode="auto">
                  <a:xfrm>
                    <a:off x="2056" y="1574"/>
                    <a:ext cx="52" cy="1"/>
                  </a:xfrm>
                  <a:prstGeom prst="line">
                    <a:avLst/>
                  </a:prstGeom>
                  <a:noFill/>
                  <a:ln w="6350">
                    <a:noFill/>
                    <a:round/>
                    <a:headEnd/>
                    <a:tailEnd/>
                  </a:ln>
                </p:spPr>
                <p:txBody>
                  <a:bodyPr/>
                  <a:lstStyle/>
                  <a:p>
                    <a:endParaRPr lang="zh-TW" altLang="en-US"/>
                  </a:p>
                </p:txBody>
              </p:sp>
              <p:sp>
                <p:nvSpPr>
                  <p:cNvPr id="9890" name="Line 324"/>
                  <p:cNvSpPr>
                    <a:spLocks noChangeShapeType="1"/>
                  </p:cNvSpPr>
                  <p:nvPr/>
                </p:nvSpPr>
                <p:spPr bwMode="auto">
                  <a:xfrm>
                    <a:off x="2056" y="1576"/>
                    <a:ext cx="52" cy="1"/>
                  </a:xfrm>
                  <a:prstGeom prst="line">
                    <a:avLst/>
                  </a:prstGeom>
                  <a:noFill/>
                  <a:ln w="6350">
                    <a:noFill/>
                    <a:round/>
                    <a:headEnd/>
                    <a:tailEnd/>
                  </a:ln>
                </p:spPr>
                <p:txBody>
                  <a:bodyPr/>
                  <a:lstStyle/>
                  <a:p>
                    <a:endParaRPr lang="zh-TW" altLang="en-US"/>
                  </a:p>
                </p:txBody>
              </p:sp>
              <p:sp>
                <p:nvSpPr>
                  <p:cNvPr id="9891" name="Line 325"/>
                  <p:cNvSpPr>
                    <a:spLocks noChangeShapeType="1"/>
                  </p:cNvSpPr>
                  <p:nvPr/>
                </p:nvSpPr>
                <p:spPr bwMode="auto">
                  <a:xfrm>
                    <a:off x="2056" y="1578"/>
                    <a:ext cx="52" cy="1"/>
                  </a:xfrm>
                  <a:prstGeom prst="line">
                    <a:avLst/>
                  </a:prstGeom>
                  <a:noFill/>
                  <a:ln w="6350">
                    <a:noFill/>
                    <a:round/>
                    <a:headEnd/>
                    <a:tailEnd/>
                  </a:ln>
                </p:spPr>
                <p:txBody>
                  <a:bodyPr/>
                  <a:lstStyle/>
                  <a:p>
                    <a:endParaRPr lang="zh-TW" altLang="en-US"/>
                  </a:p>
                </p:txBody>
              </p:sp>
              <p:sp>
                <p:nvSpPr>
                  <p:cNvPr id="9892" name="Line 326"/>
                  <p:cNvSpPr>
                    <a:spLocks noChangeShapeType="1"/>
                  </p:cNvSpPr>
                  <p:nvPr/>
                </p:nvSpPr>
                <p:spPr bwMode="auto">
                  <a:xfrm>
                    <a:off x="2056" y="1580"/>
                    <a:ext cx="52" cy="1"/>
                  </a:xfrm>
                  <a:prstGeom prst="line">
                    <a:avLst/>
                  </a:prstGeom>
                  <a:noFill/>
                  <a:ln w="6350">
                    <a:noFill/>
                    <a:round/>
                    <a:headEnd/>
                    <a:tailEnd/>
                  </a:ln>
                </p:spPr>
                <p:txBody>
                  <a:bodyPr/>
                  <a:lstStyle/>
                  <a:p>
                    <a:endParaRPr lang="zh-TW" altLang="en-US"/>
                  </a:p>
                </p:txBody>
              </p:sp>
              <p:sp>
                <p:nvSpPr>
                  <p:cNvPr id="9893" name="Line 327"/>
                  <p:cNvSpPr>
                    <a:spLocks noChangeShapeType="1"/>
                  </p:cNvSpPr>
                  <p:nvPr/>
                </p:nvSpPr>
                <p:spPr bwMode="auto">
                  <a:xfrm>
                    <a:off x="2056" y="1580"/>
                    <a:ext cx="52" cy="1"/>
                  </a:xfrm>
                  <a:prstGeom prst="line">
                    <a:avLst/>
                  </a:prstGeom>
                  <a:noFill/>
                  <a:ln w="6350">
                    <a:noFill/>
                    <a:round/>
                    <a:headEnd/>
                    <a:tailEnd/>
                  </a:ln>
                </p:spPr>
                <p:txBody>
                  <a:bodyPr/>
                  <a:lstStyle/>
                  <a:p>
                    <a:endParaRPr lang="zh-TW" altLang="en-US"/>
                  </a:p>
                </p:txBody>
              </p:sp>
              <p:sp>
                <p:nvSpPr>
                  <p:cNvPr id="9894" name="Line 328"/>
                  <p:cNvSpPr>
                    <a:spLocks noChangeShapeType="1"/>
                  </p:cNvSpPr>
                  <p:nvPr/>
                </p:nvSpPr>
                <p:spPr bwMode="auto">
                  <a:xfrm>
                    <a:off x="2056" y="1582"/>
                    <a:ext cx="52" cy="1"/>
                  </a:xfrm>
                  <a:prstGeom prst="line">
                    <a:avLst/>
                  </a:prstGeom>
                  <a:noFill/>
                  <a:ln w="6350">
                    <a:noFill/>
                    <a:round/>
                    <a:headEnd/>
                    <a:tailEnd/>
                  </a:ln>
                </p:spPr>
                <p:txBody>
                  <a:bodyPr/>
                  <a:lstStyle/>
                  <a:p>
                    <a:endParaRPr lang="zh-TW" altLang="en-US"/>
                  </a:p>
                </p:txBody>
              </p:sp>
              <p:sp>
                <p:nvSpPr>
                  <p:cNvPr id="9895" name="Line 329"/>
                  <p:cNvSpPr>
                    <a:spLocks noChangeShapeType="1"/>
                  </p:cNvSpPr>
                  <p:nvPr/>
                </p:nvSpPr>
                <p:spPr bwMode="auto">
                  <a:xfrm>
                    <a:off x="2056" y="1584"/>
                    <a:ext cx="52" cy="1"/>
                  </a:xfrm>
                  <a:prstGeom prst="line">
                    <a:avLst/>
                  </a:prstGeom>
                  <a:noFill/>
                  <a:ln w="6350">
                    <a:noFill/>
                    <a:round/>
                    <a:headEnd/>
                    <a:tailEnd/>
                  </a:ln>
                </p:spPr>
                <p:txBody>
                  <a:bodyPr/>
                  <a:lstStyle/>
                  <a:p>
                    <a:endParaRPr lang="zh-TW" altLang="en-US"/>
                  </a:p>
                </p:txBody>
              </p:sp>
              <p:sp>
                <p:nvSpPr>
                  <p:cNvPr id="9896" name="Line 330"/>
                  <p:cNvSpPr>
                    <a:spLocks noChangeShapeType="1"/>
                  </p:cNvSpPr>
                  <p:nvPr/>
                </p:nvSpPr>
                <p:spPr bwMode="auto">
                  <a:xfrm>
                    <a:off x="2056" y="1586"/>
                    <a:ext cx="52" cy="1"/>
                  </a:xfrm>
                  <a:prstGeom prst="line">
                    <a:avLst/>
                  </a:prstGeom>
                  <a:noFill/>
                  <a:ln w="6350">
                    <a:noFill/>
                    <a:round/>
                    <a:headEnd/>
                    <a:tailEnd/>
                  </a:ln>
                </p:spPr>
                <p:txBody>
                  <a:bodyPr/>
                  <a:lstStyle/>
                  <a:p>
                    <a:endParaRPr lang="zh-TW" altLang="en-US"/>
                  </a:p>
                </p:txBody>
              </p:sp>
              <p:sp>
                <p:nvSpPr>
                  <p:cNvPr id="9897" name="Line 331"/>
                  <p:cNvSpPr>
                    <a:spLocks noChangeShapeType="1"/>
                  </p:cNvSpPr>
                  <p:nvPr/>
                </p:nvSpPr>
                <p:spPr bwMode="auto">
                  <a:xfrm>
                    <a:off x="2056" y="1588"/>
                    <a:ext cx="52" cy="1"/>
                  </a:xfrm>
                  <a:prstGeom prst="line">
                    <a:avLst/>
                  </a:prstGeom>
                  <a:noFill/>
                  <a:ln w="6350">
                    <a:noFill/>
                    <a:round/>
                    <a:headEnd/>
                    <a:tailEnd/>
                  </a:ln>
                </p:spPr>
                <p:txBody>
                  <a:bodyPr/>
                  <a:lstStyle/>
                  <a:p>
                    <a:endParaRPr lang="zh-TW" altLang="en-US"/>
                  </a:p>
                </p:txBody>
              </p:sp>
              <p:sp>
                <p:nvSpPr>
                  <p:cNvPr id="9898" name="Line 332"/>
                  <p:cNvSpPr>
                    <a:spLocks noChangeShapeType="1"/>
                  </p:cNvSpPr>
                  <p:nvPr/>
                </p:nvSpPr>
                <p:spPr bwMode="auto">
                  <a:xfrm>
                    <a:off x="2056" y="1590"/>
                    <a:ext cx="52" cy="1"/>
                  </a:xfrm>
                  <a:prstGeom prst="line">
                    <a:avLst/>
                  </a:prstGeom>
                  <a:noFill/>
                  <a:ln w="6350">
                    <a:noFill/>
                    <a:round/>
                    <a:headEnd/>
                    <a:tailEnd/>
                  </a:ln>
                </p:spPr>
                <p:txBody>
                  <a:bodyPr/>
                  <a:lstStyle/>
                  <a:p>
                    <a:endParaRPr lang="zh-TW" altLang="en-US"/>
                  </a:p>
                </p:txBody>
              </p:sp>
              <p:sp>
                <p:nvSpPr>
                  <p:cNvPr id="9899" name="Line 333"/>
                  <p:cNvSpPr>
                    <a:spLocks noChangeShapeType="1"/>
                  </p:cNvSpPr>
                  <p:nvPr/>
                </p:nvSpPr>
                <p:spPr bwMode="auto">
                  <a:xfrm>
                    <a:off x="2056" y="1592"/>
                    <a:ext cx="52" cy="1"/>
                  </a:xfrm>
                  <a:prstGeom prst="line">
                    <a:avLst/>
                  </a:prstGeom>
                  <a:noFill/>
                  <a:ln w="6350">
                    <a:noFill/>
                    <a:round/>
                    <a:headEnd/>
                    <a:tailEnd/>
                  </a:ln>
                </p:spPr>
                <p:txBody>
                  <a:bodyPr/>
                  <a:lstStyle/>
                  <a:p>
                    <a:endParaRPr lang="zh-TW" altLang="en-US"/>
                  </a:p>
                </p:txBody>
              </p:sp>
              <p:sp>
                <p:nvSpPr>
                  <p:cNvPr id="9900" name="Line 334"/>
                  <p:cNvSpPr>
                    <a:spLocks noChangeShapeType="1"/>
                  </p:cNvSpPr>
                  <p:nvPr/>
                </p:nvSpPr>
                <p:spPr bwMode="auto">
                  <a:xfrm>
                    <a:off x="2056" y="1592"/>
                    <a:ext cx="52" cy="1"/>
                  </a:xfrm>
                  <a:prstGeom prst="line">
                    <a:avLst/>
                  </a:prstGeom>
                  <a:noFill/>
                  <a:ln w="6350">
                    <a:noFill/>
                    <a:round/>
                    <a:headEnd/>
                    <a:tailEnd/>
                  </a:ln>
                </p:spPr>
                <p:txBody>
                  <a:bodyPr/>
                  <a:lstStyle/>
                  <a:p>
                    <a:endParaRPr lang="zh-TW" altLang="en-US"/>
                  </a:p>
                </p:txBody>
              </p:sp>
              <p:sp>
                <p:nvSpPr>
                  <p:cNvPr id="9901" name="Line 335"/>
                  <p:cNvSpPr>
                    <a:spLocks noChangeShapeType="1"/>
                  </p:cNvSpPr>
                  <p:nvPr/>
                </p:nvSpPr>
                <p:spPr bwMode="auto">
                  <a:xfrm>
                    <a:off x="2056" y="1594"/>
                    <a:ext cx="52" cy="1"/>
                  </a:xfrm>
                  <a:prstGeom prst="line">
                    <a:avLst/>
                  </a:prstGeom>
                  <a:noFill/>
                  <a:ln w="6350">
                    <a:noFill/>
                    <a:round/>
                    <a:headEnd/>
                    <a:tailEnd/>
                  </a:ln>
                </p:spPr>
                <p:txBody>
                  <a:bodyPr/>
                  <a:lstStyle/>
                  <a:p>
                    <a:endParaRPr lang="zh-TW" altLang="en-US"/>
                  </a:p>
                </p:txBody>
              </p:sp>
              <p:sp>
                <p:nvSpPr>
                  <p:cNvPr id="9902" name="Line 336"/>
                  <p:cNvSpPr>
                    <a:spLocks noChangeShapeType="1"/>
                  </p:cNvSpPr>
                  <p:nvPr/>
                </p:nvSpPr>
                <p:spPr bwMode="auto">
                  <a:xfrm>
                    <a:off x="2056" y="1596"/>
                    <a:ext cx="52" cy="1"/>
                  </a:xfrm>
                  <a:prstGeom prst="line">
                    <a:avLst/>
                  </a:prstGeom>
                  <a:noFill/>
                  <a:ln w="6350">
                    <a:noFill/>
                    <a:round/>
                    <a:headEnd/>
                    <a:tailEnd/>
                  </a:ln>
                </p:spPr>
                <p:txBody>
                  <a:bodyPr/>
                  <a:lstStyle/>
                  <a:p>
                    <a:endParaRPr lang="zh-TW" altLang="en-US"/>
                  </a:p>
                </p:txBody>
              </p:sp>
              <p:sp>
                <p:nvSpPr>
                  <p:cNvPr id="9903" name="Line 337"/>
                  <p:cNvSpPr>
                    <a:spLocks noChangeShapeType="1"/>
                  </p:cNvSpPr>
                  <p:nvPr/>
                </p:nvSpPr>
                <p:spPr bwMode="auto">
                  <a:xfrm>
                    <a:off x="2056" y="1598"/>
                    <a:ext cx="52" cy="1"/>
                  </a:xfrm>
                  <a:prstGeom prst="line">
                    <a:avLst/>
                  </a:prstGeom>
                  <a:noFill/>
                  <a:ln w="6350">
                    <a:noFill/>
                    <a:round/>
                    <a:headEnd/>
                    <a:tailEnd/>
                  </a:ln>
                </p:spPr>
                <p:txBody>
                  <a:bodyPr/>
                  <a:lstStyle/>
                  <a:p>
                    <a:endParaRPr lang="zh-TW" altLang="en-US"/>
                  </a:p>
                </p:txBody>
              </p:sp>
              <p:sp>
                <p:nvSpPr>
                  <p:cNvPr id="9904" name="Line 338"/>
                  <p:cNvSpPr>
                    <a:spLocks noChangeShapeType="1"/>
                  </p:cNvSpPr>
                  <p:nvPr/>
                </p:nvSpPr>
                <p:spPr bwMode="auto">
                  <a:xfrm>
                    <a:off x="2056" y="1600"/>
                    <a:ext cx="52" cy="1"/>
                  </a:xfrm>
                  <a:prstGeom prst="line">
                    <a:avLst/>
                  </a:prstGeom>
                  <a:noFill/>
                  <a:ln w="6350">
                    <a:noFill/>
                    <a:round/>
                    <a:headEnd/>
                    <a:tailEnd/>
                  </a:ln>
                </p:spPr>
                <p:txBody>
                  <a:bodyPr/>
                  <a:lstStyle/>
                  <a:p>
                    <a:endParaRPr lang="zh-TW" altLang="en-US"/>
                  </a:p>
                </p:txBody>
              </p:sp>
              <p:sp>
                <p:nvSpPr>
                  <p:cNvPr id="9905" name="Line 339"/>
                  <p:cNvSpPr>
                    <a:spLocks noChangeShapeType="1"/>
                  </p:cNvSpPr>
                  <p:nvPr/>
                </p:nvSpPr>
                <p:spPr bwMode="auto">
                  <a:xfrm>
                    <a:off x="2056" y="1602"/>
                    <a:ext cx="52" cy="1"/>
                  </a:xfrm>
                  <a:prstGeom prst="line">
                    <a:avLst/>
                  </a:prstGeom>
                  <a:noFill/>
                  <a:ln w="6350">
                    <a:noFill/>
                    <a:round/>
                    <a:headEnd/>
                    <a:tailEnd/>
                  </a:ln>
                </p:spPr>
                <p:txBody>
                  <a:bodyPr/>
                  <a:lstStyle/>
                  <a:p>
                    <a:endParaRPr lang="zh-TW" altLang="en-US"/>
                  </a:p>
                </p:txBody>
              </p:sp>
              <p:sp>
                <p:nvSpPr>
                  <p:cNvPr id="9906" name="Line 340"/>
                  <p:cNvSpPr>
                    <a:spLocks noChangeShapeType="1"/>
                  </p:cNvSpPr>
                  <p:nvPr/>
                </p:nvSpPr>
                <p:spPr bwMode="auto">
                  <a:xfrm>
                    <a:off x="2056" y="1604"/>
                    <a:ext cx="52" cy="1"/>
                  </a:xfrm>
                  <a:prstGeom prst="line">
                    <a:avLst/>
                  </a:prstGeom>
                  <a:noFill/>
                  <a:ln w="6350">
                    <a:noFill/>
                    <a:round/>
                    <a:headEnd/>
                    <a:tailEnd/>
                  </a:ln>
                </p:spPr>
                <p:txBody>
                  <a:bodyPr/>
                  <a:lstStyle/>
                  <a:p>
                    <a:endParaRPr lang="zh-TW" altLang="en-US"/>
                  </a:p>
                </p:txBody>
              </p:sp>
              <p:sp>
                <p:nvSpPr>
                  <p:cNvPr id="9907" name="Line 341"/>
                  <p:cNvSpPr>
                    <a:spLocks noChangeShapeType="1"/>
                  </p:cNvSpPr>
                  <p:nvPr/>
                </p:nvSpPr>
                <p:spPr bwMode="auto">
                  <a:xfrm>
                    <a:off x="2056" y="1604"/>
                    <a:ext cx="52" cy="1"/>
                  </a:xfrm>
                  <a:prstGeom prst="line">
                    <a:avLst/>
                  </a:prstGeom>
                  <a:noFill/>
                  <a:ln w="6350">
                    <a:noFill/>
                    <a:round/>
                    <a:headEnd/>
                    <a:tailEnd/>
                  </a:ln>
                </p:spPr>
                <p:txBody>
                  <a:bodyPr/>
                  <a:lstStyle/>
                  <a:p>
                    <a:endParaRPr lang="zh-TW" altLang="en-US"/>
                  </a:p>
                </p:txBody>
              </p:sp>
              <p:sp>
                <p:nvSpPr>
                  <p:cNvPr id="9908" name="Freeform 342"/>
                  <p:cNvSpPr>
                    <a:spLocks/>
                  </p:cNvSpPr>
                  <p:nvPr/>
                </p:nvSpPr>
                <p:spPr bwMode="auto">
                  <a:xfrm>
                    <a:off x="2056" y="1430"/>
                    <a:ext cx="40" cy="162"/>
                  </a:xfrm>
                  <a:custGeom>
                    <a:avLst/>
                    <a:gdLst>
                      <a:gd name="T0" fmla="*/ 0 w 40"/>
                      <a:gd name="T1" fmla="*/ 0 h 162"/>
                      <a:gd name="T2" fmla="*/ 4 w 40"/>
                      <a:gd name="T3" fmla="*/ 14 h 162"/>
                      <a:gd name="T4" fmla="*/ 6 w 40"/>
                      <a:gd name="T5" fmla="*/ 28 h 162"/>
                      <a:gd name="T6" fmla="*/ 10 w 40"/>
                      <a:gd name="T7" fmla="*/ 38 h 162"/>
                      <a:gd name="T8" fmla="*/ 12 w 40"/>
                      <a:gd name="T9" fmla="*/ 48 h 162"/>
                      <a:gd name="T10" fmla="*/ 16 w 40"/>
                      <a:gd name="T11" fmla="*/ 66 h 162"/>
                      <a:gd name="T12" fmla="*/ 20 w 40"/>
                      <a:gd name="T13" fmla="*/ 82 h 162"/>
                      <a:gd name="T14" fmla="*/ 24 w 40"/>
                      <a:gd name="T15" fmla="*/ 96 h 162"/>
                      <a:gd name="T16" fmla="*/ 28 w 40"/>
                      <a:gd name="T17" fmla="*/ 114 h 162"/>
                      <a:gd name="T18" fmla="*/ 30 w 40"/>
                      <a:gd name="T19" fmla="*/ 124 h 162"/>
                      <a:gd name="T20" fmla="*/ 32 w 40"/>
                      <a:gd name="T21" fmla="*/ 134 h 162"/>
                      <a:gd name="T22" fmla="*/ 36 w 40"/>
                      <a:gd name="T23" fmla="*/ 148 h 162"/>
                      <a:gd name="T24" fmla="*/ 40 w 40"/>
                      <a:gd name="T25" fmla="*/ 162 h 1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162"/>
                      <a:gd name="T41" fmla="*/ 40 w 40"/>
                      <a:gd name="T42" fmla="*/ 162 h 1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162">
                        <a:moveTo>
                          <a:pt x="0" y="0"/>
                        </a:moveTo>
                        <a:lnTo>
                          <a:pt x="4" y="14"/>
                        </a:lnTo>
                        <a:lnTo>
                          <a:pt x="6" y="28"/>
                        </a:lnTo>
                        <a:lnTo>
                          <a:pt x="10" y="38"/>
                        </a:lnTo>
                        <a:lnTo>
                          <a:pt x="12" y="48"/>
                        </a:lnTo>
                        <a:lnTo>
                          <a:pt x="16" y="66"/>
                        </a:lnTo>
                        <a:lnTo>
                          <a:pt x="20" y="82"/>
                        </a:lnTo>
                        <a:lnTo>
                          <a:pt x="24" y="96"/>
                        </a:lnTo>
                        <a:lnTo>
                          <a:pt x="28" y="114"/>
                        </a:lnTo>
                        <a:lnTo>
                          <a:pt x="30" y="124"/>
                        </a:lnTo>
                        <a:lnTo>
                          <a:pt x="32" y="134"/>
                        </a:lnTo>
                        <a:lnTo>
                          <a:pt x="36" y="148"/>
                        </a:lnTo>
                        <a:lnTo>
                          <a:pt x="40" y="162"/>
                        </a:lnTo>
                      </a:path>
                    </a:pathLst>
                  </a:custGeom>
                  <a:solidFill>
                    <a:srgbClr val="FF2327"/>
                  </a:solidFill>
                  <a:ln w="19050">
                    <a:noFill/>
                    <a:round/>
                    <a:headEnd/>
                    <a:tailEnd/>
                  </a:ln>
                </p:spPr>
                <p:txBody>
                  <a:bodyPr/>
                  <a:lstStyle/>
                  <a:p>
                    <a:endParaRPr lang="zh-TW" altLang="en-US"/>
                  </a:p>
                </p:txBody>
              </p:sp>
            </p:grpSp>
            <p:sp>
              <p:nvSpPr>
                <p:cNvPr id="9680" name="Freeform 343"/>
                <p:cNvSpPr>
                  <a:spLocks/>
                </p:cNvSpPr>
                <p:nvPr/>
              </p:nvSpPr>
              <p:spPr bwMode="auto">
                <a:xfrm>
                  <a:off x="2088" y="1606"/>
                  <a:ext cx="42" cy="190"/>
                </a:xfrm>
                <a:custGeom>
                  <a:avLst/>
                  <a:gdLst>
                    <a:gd name="T0" fmla="*/ 20 w 42"/>
                    <a:gd name="T1" fmla="*/ 0 h 190"/>
                    <a:gd name="T2" fmla="*/ 8 w 42"/>
                    <a:gd name="T3" fmla="*/ 16 h 190"/>
                    <a:gd name="T4" fmla="*/ 2 w 42"/>
                    <a:gd name="T5" fmla="*/ 30 h 190"/>
                    <a:gd name="T6" fmla="*/ 0 w 42"/>
                    <a:gd name="T7" fmla="*/ 44 h 190"/>
                    <a:gd name="T8" fmla="*/ 2 w 42"/>
                    <a:gd name="T9" fmla="*/ 56 h 190"/>
                    <a:gd name="T10" fmla="*/ 6 w 42"/>
                    <a:gd name="T11" fmla="*/ 68 h 190"/>
                    <a:gd name="T12" fmla="*/ 10 w 42"/>
                    <a:gd name="T13" fmla="*/ 80 h 190"/>
                    <a:gd name="T14" fmla="*/ 18 w 42"/>
                    <a:gd name="T15" fmla="*/ 92 h 190"/>
                    <a:gd name="T16" fmla="*/ 24 w 42"/>
                    <a:gd name="T17" fmla="*/ 102 h 190"/>
                    <a:gd name="T18" fmla="*/ 30 w 42"/>
                    <a:gd name="T19" fmla="*/ 114 h 190"/>
                    <a:gd name="T20" fmla="*/ 36 w 42"/>
                    <a:gd name="T21" fmla="*/ 124 h 190"/>
                    <a:gd name="T22" fmla="*/ 40 w 42"/>
                    <a:gd name="T23" fmla="*/ 134 h 190"/>
                    <a:gd name="T24" fmla="*/ 42 w 42"/>
                    <a:gd name="T25" fmla="*/ 146 h 190"/>
                    <a:gd name="T26" fmla="*/ 40 w 42"/>
                    <a:gd name="T27" fmla="*/ 156 h 190"/>
                    <a:gd name="T28" fmla="*/ 36 w 42"/>
                    <a:gd name="T29" fmla="*/ 168 h 190"/>
                    <a:gd name="T30" fmla="*/ 26 w 42"/>
                    <a:gd name="T31" fmla="*/ 178 h 190"/>
                    <a:gd name="T32" fmla="*/ 10 w 42"/>
                    <a:gd name="T33" fmla="*/ 190 h 190"/>
                    <a:gd name="T34" fmla="*/ 20 w 42"/>
                    <a:gd name="T35" fmla="*/ 0 h 1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
                    <a:gd name="T55" fmla="*/ 0 h 190"/>
                    <a:gd name="T56" fmla="*/ 42 w 42"/>
                    <a:gd name="T57" fmla="*/ 190 h 1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 h="190">
                      <a:moveTo>
                        <a:pt x="20" y="0"/>
                      </a:moveTo>
                      <a:lnTo>
                        <a:pt x="8" y="16"/>
                      </a:lnTo>
                      <a:lnTo>
                        <a:pt x="2" y="30"/>
                      </a:lnTo>
                      <a:lnTo>
                        <a:pt x="0" y="44"/>
                      </a:lnTo>
                      <a:lnTo>
                        <a:pt x="2" y="56"/>
                      </a:lnTo>
                      <a:lnTo>
                        <a:pt x="6" y="68"/>
                      </a:lnTo>
                      <a:lnTo>
                        <a:pt x="10" y="80"/>
                      </a:lnTo>
                      <a:lnTo>
                        <a:pt x="18" y="92"/>
                      </a:lnTo>
                      <a:lnTo>
                        <a:pt x="24" y="102"/>
                      </a:lnTo>
                      <a:lnTo>
                        <a:pt x="30" y="114"/>
                      </a:lnTo>
                      <a:lnTo>
                        <a:pt x="36" y="124"/>
                      </a:lnTo>
                      <a:lnTo>
                        <a:pt x="40" y="134"/>
                      </a:lnTo>
                      <a:lnTo>
                        <a:pt x="42" y="146"/>
                      </a:lnTo>
                      <a:lnTo>
                        <a:pt x="40" y="156"/>
                      </a:lnTo>
                      <a:lnTo>
                        <a:pt x="36" y="168"/>
                      </a:lnTo>
                      <a:lnTo>
                        <a:pt x="26" y="178"/>
                      </a:lnTo>
                      <a:lnTo>
                        <a:pt x="10" y="190"/>
                      </a:lnTo>
                      <a:lnTo>
                        <a:pt x="20" y="0"/>
                      </a:lnTo>
                      <a:close/>
                    </a:path>
                  </a:pathLst>
                </a:custGeom>
                <a:solidFill>
                  <a:srgbClr val="FF2327"/>
                </a:solidFill>
                <a:ln w="9525">
                  <a:noFill/>
                  <a:round/>
                  <a:headEnd/>
                  <a:tailEnd/>
                </a:ln>
              </p:spPr>
              <p:txBody>
                <a:bodyPr/>
                <a:lstStyle/>
                <a:p>
                  <a:endParaRPr lang="zh-TW" altLang="en-US"/>
                </a:p>
              </p:txBody>
            </p:sp>
            <p:sp>
              <p:nvSpPr>
                <p:cNvPr id="9681" name="Line 344"/>
                <p:cNvSpPr>
                  <a:spLocks noChangeShapeType="1"/>
                </p:cNvSpPr>
                <p:nvPr/>
              </p:nvSpPr>
              <p:spPr bwMode="auto">
                <a:xfrm>
                  <a:off x="2088" y="1606"/>
                  <a:ext cx="50" cy="1"/>
                </a:xfrm>
                <a:prstGeom prst="line">
                  <a:avLst/>
                </a:prstGeom>
                <a:noFill/>
                <a:ln w="6350">
                  <a:noFill/>
                  <a:round/>
                  <a:headEnd/>
                  <a:tailEnd/>
                </a:ln>
              </p:spPr>
              <p:txBody>
                <a:bodyPr/>
                <a:lstStyle/>
                <a:p>
                  <a:endParaRPr lang="zh-TW" altLang="en-US"/>
                </a:p>
              </p:txBody>
            </p:sp>
            <p:sp>
              <p:nvSpPr>
                <p:cNvPr id="9682" name="Line 345"/>
                <p:cNvSpPr>
                  <a:spLocks noChangeShapeType="1"/>
                </p:cNvSpPr>
                <p:nvPr/>
              </p:nvSpPr>
              <p:spPr bwMode="auto">
                <a:xfrm>
                  <a:off x="2088" y="1606"/>
                  <a:ext cx="50" cy="1"/>
                </a:xfrm>
                <a:prstGeom prst="line">
                  <a:avLst/>
                </a:prstGeom>
                <a:noFill/>
                <a:ln w="6350">
                  <a:noFill/>
                  <a:round/>
                  <a:headEnd/>
                  <a:tailEnd/>
                </a:ln>
              </p:spPr>
              <p:txBody>
                <a:bodyPr/>
                <a:lstStyle/>
                <a:p>
                  <a:endParaRPr lang="zh-TW" altLang="en-US"/>
                </a:p>
              </p:txBody>
            </p:sp>
            <p:sp>
              <p:nvSpPr>
                <p:cNvPr id="9683" name="Line 346"/>
                <p:cNvSpPr>
                  <a:spLocks noChangeShapeType="1"/>
                </p:cNvSpPr>
                <p:nvPr/>
              </p:nvSpPr>
              <p:spPr bwMode="auto">
                <a:xfrm>
                  <a:off x="2088" y="1608"/>
                  <a:ext cx="50" cy="1"/>
                </a:xfrm>
                <a:prstGeom prst="line">
                  <a:avLst/>
                </a:prstGeom>
                <a:noFill/>
                <a:ln w="6350">
                  <a:noFill/>
                  <a:round/>
                  <a:headEnd/>
                  <a:tailEnd/>
                </a:ln>
              </p:spPr>
              <p:txBody>
                <a:bodyPr/>
                <a:lstStyle/>
                <a:p>
                  <a:endParaRPr lang="zh-TW" altLang="en-US"/>
                </a:p>
              </p:txBody>
            </p:sp>
            <p:sp>
              <p:nvSpPr>
                <p:cNvPr id="9684" name="Line 347"/>
                <p:cNvSpPr>
                  <a:spLocks noChangeShapeType="1"/>
                </p:cNvSpPr>
                <p:nvPr/>
              </p:nvSpPr>
              <p:spPr bwMode="auto">
                <a:xfrm>
                  <a:off x="2088" y="1610"/>
                  <a:ext cx="50" cy="1"/>
                </a:xfrm>
                <a:prstGeom prst="line">
                  <a:avLst/>
                </a:prstGeom>
                <a:noFill/>
                <a:ln w="6350">
                  <a:noFill/>
                  <a:round/>
                  <a:headEnd/>
                  <a:tailEnd/>
                </a:ln>
              </p:spPr>
              <p:txBody>
                <a:bodyPr/>
                <a:lstStyle/>
                <a:p>
                  <a:endParaRPr lang="zh-TW" altLang="en-US"/>
                </a:p>
              </p:txBody>
            </p:sp>
            <p:sp>
              <p:nvSpPr>
                <p:cNvPr id="9685" name="Line 348"/>
                <p:cNvSpPr>
                  <a:spLocks noChangeShapeType="1"/>
                </p:cNvSpPr>
                <p:nvPr/>
              </p:nvSpPr>
              <p:spPr bwMode="auto">
                <a:xfrm>
                  <a:off x="2088" y="1612"/>
                  <a:ext cx="50" cy="1"/>
                </a:xfrm>
                <a:prstGeom prst="line">
                  <a:avLst/>
                </a:prstGeom>
                <a:noFill/>
                <a:ln w="6350">
                  <a:noFill/>
                  <a:round/>
                  <a:headEnd/>
                  <a:tailEnd/>
                </a:ln>
              </p:spPr>
              <p:txBody>
                <a:bodyPr/>
                <a:lstStyle/>
                <a:p>
                  <a:endParaRPr lang="zh-TW" altLang="en-US"/>
                </a:p>
              </p:txBody>
            </p:sp>
            <p:sp>
              <p:nvSpPr>
                <p:cNvPr id="9686" name="Line 349"/>
                <p:cNvSpPr>
                  <a:spLocks noChangeShapeType="1"/>
                </p:cNvSpPr>
                <p:nvPr/>
              </p:nvSpPr>
              <p:spPr bwMode="auto">
                <a:xfrm>
                  <a:off x="2088" y="1614"/>
                  <a:ext cx="50" cy="1"/>
                </a:xfrm>
                <a:prstGeom prst="line">
                  <a:avLst/>
                </a:prstGeom>
                <a:noFill/>
                <a:ln w="6350">
                  <a:noFill/>
                  <a:round/>
                  <a:headEnd/>
                  <a:tailEnd/>
                </a:ln>
              </p:spPr>
              <p:txBody>
                <a:bodyPr/>
                <a:lstStyle/>
                <a:p>
                  <a:endParaRPr lang="zh-TW" altLang="en-US"/>
                </a:p>
              </p:txBody>
            </p:sp>
            <p:sp>
              <p:nvSpPr>
                <p:cNvPr id="9687" name="Line 350"/>
                <p:cNvSpPr>
                  <a:spLocks noChangeShapeType="1"/>
                </p:cNvSpPr>
                <p:nvPr/>
              </p:nvSpPr>
              <p:spPr bwMode="auto">
                <a:xfrm>
                  <a:off x="2088" y="1616"/>
                  <a:ext cx="50" cy="1"/>
                </a:xfrm>
                <a:prstGeom prst="line">
                  <a:avLst/>
                </a:prstGeom>
                <a:noFill/>
                <a:ln w="6350">
                  <a:noFill/>
                  <a:round/>
                  <a:headEnd/>
                  <a:tailEnd/>
                </a:ln>
              </p:spPr>
              <p:txBody>
                <a:bodyPr/>
                <a:lstStyle/>
                <a:p>
                  <a:endParaRPr lang="zh-TW" altLang="en-US"/>
                </a:p>
              </p:txBody>
            </p:sp>
            <p:sp>
              <p:nvSpPr>
                <p:cNvPr id="9688" name="Line 351"/>
                <p:cNvSpPr>
                  <a:spLocks noChangeShapeType="1"/>
                </p:cNvSpPr>
                <p:nvPr/>
              </p:nvSpPr>
              <p:spPr bwMode="auto">
                <a:xfrm>
                  <a:off x="2088" y="1618"/>
                  <a:ext cx="50" cy="1"/>
                </a:xfrm>
                <a:prstGeom prst="line">
                  <a:avLst/>
                </a:prstGeom>
                <a:noFill/>
                <a:ln w="6350">
                  <a:noFill/>
                  <a:round/>
                  <a:headEnd/>
                  <a:tailEnd/>
                </a:ln>
              </p:spPr>
              <p:txBody>
                <a:bodyPr/>
                <a:lstStyle/>
                <a:p>
                  <a:endParaRPr lang="zh-TW" altLang="en-US"/>
                </a:p>
              </p:txBody>
            </p:sp>
            <p:sp>
              <p:nvSpPr>
                <p:cNvPr id="9689" name="Line 352"/>
                <p:cNvSpPr>
                  <a:spLocks noChangeShapeType="1"/>
                </p:cNvSpPr>
                <p:nvPr/>
              </p:nvSpPr>
              <p:spPr bwMode="auto">
                <a:xfrm>
                  <a:off x="2088" y="1620"/>
                  <a:ext cx="50" cy="1"/>
                </a:xfrm>
                <a:prstGeom prst="line">
                  <a:avLst/>
                </a:prstGeom>
                <a:noFill/>
                <a:ln w="6350">
                  <a:noFill/>
                  <a:round/>
                  <a:headEnd/>
                  <a:tailEnd/>
                </a:ln>
              </p:spPr>
              <p:txBody>
                <a:bodyPr/>
                <a:lstStyle/>
                <a:p>
                  <a:endParaRPr lang="zh-TW" altLang="en-US"/>
                </a:p>
              </p:txBody>
            </p:sp>
            <p:sp>
              <p:nvSpPr>
                <p:cNvPr id="9690" name="Line 353"/>
                <p:cNvSpPr>
                  <a:spLocks noChangeShapeType="1"/>
                </p:cNvSpPr>
                <p:nvPr/>
              </p:nvSpPr>
              <p:spPr bwMode="auto">
                <a:xfrm>
                  <a:off x="2088" y="1622"/>
                  <a:ext cx="50" cy="1"/>
                </a:xfrm>
                <a:prstGeom prst="line">
                  <a:avLst/>
                </a:prstGeom>
                <a:noFill/>
                <a:ln w="6350">
                  <a:noFill/>
                  <a:round/>
                  <a:headEnd/>
                  <a:tailEnd/>
                </a:ln>
              </p:spPr>
              <p:txBody>
                <a:bodyPr/>
                <a:lstStyle/>
                <a:p>
                  <a:endParaRPr lang="zh-TW" altLang="en-US"/>
                </a:p>
              </p:txBody>
            </p:sp>
            <p:sp>
              <p:nvSpPr>
                <p:cNvPr id="9691" name="Line 354"/>
                <p:cNvSpPr>
                  <a:spLocks noChangeShapeType="1"/>
                </p:cNvSpPr>
                <p:nvPr/>
              </p:nvSpPr>
              <p:spPr bwMode="auto">
                <a:xfrm>
                  <a:off x="2088" y="1624"/>
                  <a:ext cx="50" cy="1"/>
                </a:xfrm>
                <a:prstGeom prst="line">
                  <a:avLst/>
                </a:prstGeom>
                <a:noFill/>
                <a:ln w="6350">
                  <a:noFill/>
                  <a:round/>
                  <a:headEnd/>
                  <a:tailEnd/>
                </a:ln>
              </p:spPr>
              <p:txBody>
                <a:bodyPr/>
                <a:lstStyle/>
                <a:p>
                  <a:endParaRPr lang="zh-TW" altLang="en-US"/>
                </a:p>
              </p:txBody>
            </p:sp>
            <p:sp>
              <p:nvSpPr>
                <p:cNvPr id="9692" name="Line 355"/>
                <p:cNvSpPr>
                  <a:spLocks noChangeShapeType="1"/>
                </p:cNvSpPr>
                <p:nvPr/>
              </p:nvSpPr>
              <p:spPr bwMode="auto">
                <a:xfrm>
                  <a:off x="2088" y="1626"/>
                  <a:ext cx="50" cy="1"/>
                </a:xfrm>
                <a:prstGeom prst="line">
                  <a:avLst/>
                </a:prstGeom>
                <a:noFill/>
                <a:ln w="6350">
                  <a:noFill/>
                  <a:round/>
                  <a:headEnd/>
                  <a:tailEnd/>
                </a:ln>
              </p:spPr>
              <p:txBody>
                <a:bodyPr/>
                <a:lstStyle/>
                <a:p>
                  <a:endParaRPr lang="zh-TW" altLang="en-US"/>
                </a:p>
              </p:txBody>
            </p:sp>
            <p:sp>
              <p:nvSpPr>
                <p:cNvPr id="9693" name="Line 356"/>
                <p:cNvSpPr>
                  <a:spLocks noChangeShapeType="1"/>
                </p:cNvSpPr>
                <p:nvPr/>
              </p:nvSpPr>
              <p:spPr bwMode="auto">
                <a:xfrm>
                  <a:off x="2088" y="1628"/>
                  <a:ext cx="50" cy="1"/>
                </a:xfrm>
                <a:prstGeom prst="line">
                  <a:avLst/>
                </a:prstGeom>
                <a:noFill/>
                <a:ln w="6350">
                  <a:noFill/>
                  <a:round/>
                  <a:headEnd/>
                  <a:tailEnd/>
                </a:ln>
              </p:spPr>
              <p:txBody>
                <a:bodyPr/>
                <a:lstStyle/>
                <a:p>
                  <a:endParaRPr lang="zh-TW" altLang="en-US"/>
                </a:p>
              </p:txBody>
            </p:sp>
            <p:sp>
              <p:nvSpPr>
                <p:cNvPr id="9694" name="Line 357"/>
                <p:cNvSpPr>
                  <a:spLocks noChangeShapeType="1"/>
                </p:cNvSpPr>
                <p:nvPr/>
              </p:nvSpPr>
              <p:spPr bwMode="auto">
                <a:xfrm>
                  <a:off x="2088" y="1630"/>
                  <a:ext cx="50" cy="1"/>
                </a:xfrm>
                <a:prstGeom prst="line">
                  <a:avLst/>
                </a:prstGeom>
                <a:noFill/>
                <a:ln w="6350">
                  <a:noFill/>
                  <a:round/>
                  <a:headEnd/>
                  <a:tailEnd/>
                </a:ln>
              </p:spPr>
              <p:txBody>
                <a:bodyPr/>
                <a:lstStyle/>
                <a:p>
                  <a:endParaRPr lang="zh-TW" altLang="en-US"/>
                </a:p>
              </p:txBody>
            </p:sp>
            <p:sp>
              <p:nvSpPr>
                <p:cNvPr id="9695" name="Line 358"/>
                <p:cNvSpPr>
                  <a:spLocks noChangeShapeType="1"/>
                </p:cNvSpPr>
                <p:nvPr/>
              </p:nvSpPr>
              <p:spPr bwMode="auto">
                <a:xfrm>
                  <a:off x="2088" y="1632"/>
                  <a:ext cx="50" cy="1"/>
                </a:xfrm>
                <a:prstGeom prst="line">
                  <a:avLst/>
                </a:prstGeom>
                <a:noFill/>
                <a:ln w="6350">
                  <a:noFill/>
                  <a:round/>
                  <a:headEnd/>
                  <a:tailEnd/>
                </a:ln>
              </p:spPr>
              <p:txBody>
                <a:bodyPr/>
                <a:lstStyle/>
                <a:p>
                  <a:endParaRPr lang="zh-TW" altLang="en-US"/>
                </a:p>
              </p:txBody>
            </p:sp>
            <p:sp>
              <p:nvSpPr>
                <p:cNvPr id="9696" name="Line 359"/>
                <p:cNvSpPr>
                  <a:spLocks noChangeShapeType="1"/>
                </p:cNvSpPr>
                <p:nvPr/>
              </p:nvSpPr>
              <p:spPr bwMode="auto">
                <a:xfrm>
                  <a:off x="2088" y="1634"/>
                  <a:ext cx="50" cy="1"/>
                </a:xfrm>
                <a:prstGeom prst="line">
                  <a:avLst/>
                </a:prstGeom>
                <a:noFill/>
                <a:ln w="6350">
                  <a:noFill/>
                  <a:round/>
                  <a:headEnd/>
                  <a:tailEnd/>
                </a:ln>
              </p:spPr>
              <p:txBody>
                <a:bodyPr/>
                <a:lstStyle/>
                <a:p>
                  <a:endParaRPr lang="zh-TW" altLang="en-US"/>
                </a:p>
              </p:txBody>
            </p:sp>
            <p:sp>
              <p:nvSpPr>
                <p:cNvPr id="9697" name="Line 360"/>
                <p:cNvSpPr>
                  <a:spLocks noChangeShapeType="1"/>
                </p:cNvSpPr>
                <p:nvPr/>
              </p:nvSpPr>
              <p:spPr bwMode="auto">
                <a:xfrm>
                  <a:off x="2088" y="1636"/>
                  <a:ext cx="50" cy="1"/>
                </a:xfrm>
                <a:prstGeom prst="line">
                  <a:avLst/>
                </a:prstGeom>
                <a:noFill/>
                <a:ln w="6350">
                  <a:noFill/>
                  <a:round/>
                  <a:headEnd/>
                  <a:tailEnd/>
                </a:ln>
              </p:spPr>
              <p:txBody>
                <a:bodyPr/>
                <a:lstStyle/>
                <a:p>
                  <a:endParaRPr lang="zh-TW" altLang="en-US"/>
                </a:p>
              </p:txBody>
            </p:sp>
            <p:sp>
              <p:nvSpPr>
                <p:cNvPr id="9698" name="Line 361"/>
                <p:cNvSpPr>
                  <a:spLocks noChangeShapeType="1"/>
                </p:cNvSpPr>
                <p:nvPr/>
              </p:nvSpPr>
              <p:spPr bwMode="auto">
                <a:xfrm>
                  <a:off x="2088" y="1638"/>
                  <a:ext cx="50" cy="1"/>
                </a:xfrm>
                <a:prstGeom prst="line">
                  <a:avLst/>
                </a:prstGeom>
                <a:noFill/>
                <a:ln w="6350">
                  <a:noFill/>
                  <a:round/>
                  <a:headEnd/>
                  <a:tailEnd/>
                </a:ln>
              </p:spPr>
              <p:txBody>
                <a:bodyPr/>
                <a:lstStyle/>
                <a:p>
                  <a:endParaRPr lang="zh-TW" altLang="en-US"/>
                </a:p>
              </p:txBody>
            </p:sp>
            <p:sp>
              <p:nvSpPr>
                <p:cNvPr id="9699" name="Line 362"/>
                <p:cNvSpPr>
                  <a:spLocks noChangeShapeType="1"/>
                </p:cNvSpPr>
                <p:nvPr/>
              </p:nvSpPr>
              <p:spPr bwMode="auto">
                <a:xfrm>
                  <a:off x="2088" y="1640"/>
                  <a:ext cx="50" cy="1"/>
                </a:xfrm>
                <a:prstGeom prst="line">
                  <a:avLst/>
                </a:prstGeom>
                <a:noFill/>
                <a:ln w="6350">
                  <a:noFill/>
                  <a:round/>
                  <a:headEnd/>
                  <a:tailEnd/>
                </a:ln>
              </p:spPr>
              <p:txBody>
                <a:bodyPr/>
                <a:lstStyle/>
                <a:p>
                  <a:endParaRPr lang="zh-TW" altLang="en-US"/>
                </a:p>
              </p:txBody>
            </p:sp>
            <p:sp>
              <p:nvSpPr>
                <p:cNvPr id="9700" name="Line 363"/>
                <p:cNvSpPr>
                  <a:spLocks noChangeShapeType="1"/>
                </p:cNvSpPr>
                <p:nvPr/>
              </p:nvSpPr>
              <p:spPr bwMode="auto">
                <a:xfrm>
                  <a:off x="2088" y="1642"/>
                  <a:ext cx="50" cy="1"/>
                </a:xfrm>
                <a:prstGeom prst="line">
                  <a:avLst/>
                </a:prstGeom>
                <a:noFill/>
                <a:ln w="6350">
                  <a:noFill/>
                  <a:round/>
                  <a:headEnd/>
                  <a:tailEnd/>
                </a:ln>
              </p:spPr>
              <p:txBody>
                <a:bodyPr/>
                <a:lstStyle/>
                <a:p>
                  <a:endParaRPr lang="zh-TW" altLang="en-US"/>
                </a:p>
              </p:txBody>
            </p:sp>
            <p:sp>
              <p:nvSpPr>
                <p:cNvPr id="9701" name="Line 364"/>
                <p:cNvSpPr>
                  <a:spLocks noChangeShapeType="1"/>
                </p:cNvSpPr>
                <p:nvPr/>
              </p:nvSpPr>
              <p:spPr bwMode="auto">
                <a:xfrm>
                  <a:off x="2088" y="1644"/>
                  <a:ext cx="50" cy="1"/>
                </a:xfrm>
                <a:prstGeom prst="line">
                  <a:avLst/>
                </a:prstGeom>
                <a:noFill/>
                <a:ln w="6350">
                  <a:noFill/>
                  <a:round/>
                  <a:headEnd/>
                  <a:tailEnd/>
                </a:ln>
              </p:spPr>
              <p:txBody>
                <a:bodyPr/>
                <a:lstStyle/>
                <a:p>
                  <a:endParaRPr lang="zh-TW" altLang="en-US"/>
                </a:p>
              </p:txBody>
            </p:sp>
            <p:sp>
              <p:nvSpPr>
                <p:cNvPr id="9702" name="Line 365"/>
                <p:cNvSpPr>
                  <a:spLocks noChangeShapeType="1"/>
                </p:cNvSpPr>
                <p:nvPr/>
              </p:nvSpPr>
              <p:spPr bwMode="auto">
                <a:xfrm>
                  <a:off x="2088" y="1646"/>
                  <a:ext cx="50" cy="1"/>
                </a:xfrm>
                <a:prstGeom prst="line">
                  <a:avLst/>
                </a:prstGeom>
                <a:noFill/>
                <a:ln w="6350">
                  <a:noFill/>
                  <a:round/>
                  <a:headEnd/>
                  <a:tailEnd/>
                </a:ln>
              </p:spPr>
              <p:txBody>
                <a:bodyPr/>
                <a:lstStyle/>
                <a:p>
                  <a:endParaRPr lang="zh-TW" altLang="en-US"/>
                </a:p>
              </p:txBody>
            </p:sp>
            <p:sp>
              <p:nvSpPr>
                <p:cNvPr id="9703" name="Line 366"/>
                <p:cNvSpPr>
                  <a:spLocks noChangeShapeType="1"/>
                </p:cNvSpPr>
                <p:nvPr/>
              </p:nvSpPr>
              <p:spPr bwMode="auto">
                <a:xfrm>
                  <a:off x="2088" y="1648"/>
                  <a:ext cx="50" cy="1"/>
                </a:xfrm>
                <a:prstGeom prst="line">
                  <a:avLst/>
                </a:prstGeom>
                <a:noFill/>
                <a:ln w="6350">
                  <a:noFill/>
                  <a:round/>
                  <a:headEnd/>
                  <a:tailEnd/>
                </a:ln>
              </p:spPr>
              <p:txBody>
                <a:bodyPr/>
                <a:lstStyle/>
                <a:p>
                  <a:endParaRPr lang="zh-TW" altLang="en-US"/>
                </a:p>
              </p:txBody>
            </p:sp>
            <p:sp>
              <p:nvSpPr>
                <p:cNvPr id="9704" name="Line 367"/>
                <p:cNvSpPr>
                  <a:spLocks noChangeShapeType="1"/>
                </p:cNvSpPr>
                <p:nvPr/>
              </p:nvSpPr>
              <p:spPr bwMode="auto">
                <a:xfrm>
                  <a:off x="2088" y="1650"/>
                  <a:ext cx="50" cy="1"/>
                </a:xfrm>
                <a:prstGeom prst="line">
                  <a:avLst/>
                </a:prstGeom>
                <a:noFill/>
                <a:ln w="6350">
                  <a:noFill/>
                  <a:round/>
                  <a:headEnd/>
                  <a:tailEnd/>
                </a:ln>
              </p:spPr>
              <p:txBody>
                <a:bodyPr/>
                <a:lstStyle/>
                <a:p>
                  <a:endParaRPr lang="zh-TW" altLang="en-US"/>
                </a:p>
              </p:txBody>
            </p:sp>
            <p:sp>
              <p:nvSpPr>
                <p:cNvPr id="9705" name="Line 368"/>
                <p:cNvSpPr>
                  <a:spLocks noChangeShapeType="1"/>
                </p:cNvSpPr>
                <p:nvPr/>
              </p:nvSpPr>
              <p:spPr bwMode="auto">
                <a:xfrm>
                  <a:off x="2088" y="1652"/>
                  <a:ext cx="50" cy="1"/>
                </a:xfrm>
                <a:prstGeom prst="line">
                  <a:avLst/>
                </a:prstGeom>
                <a:noFill/>
                <a:ln w="6350">
                  <a:noFill/>
                  <a:round/>
                  <a:headEnd/>
                  <a:tailEnd/>
                </a:ln>
              </p:spPr>
              <p:txBody>
                <a:bodyPr/>
                <a:lstStyle/>
                <a:p>
                  <a:endParaRPr lang="zh-TW" altLang="en-US"/>
                </a:p>
              </p:txBody>
            </p:sp>
            <p:sp>
              <p:nvSpPr>
                <p:cNvPr id="9706" name="Line 369"/>
                <p:cNvSpPr>
                  <a:spLocks noChangeShapeType="1"/>
                </p:cNvSpPr>
                <p:nvPr/>
              </p:nvSpPr>
              <p:spPr bwMode="auto">
                <a:xfrm>
                  <a:off x="2088" y="1654"/>
                  <a:ext cx="50" cy="1"/>
                </a:xfrm>
                <a:prstGeom prst="line">
                  <a:avLst/>
                </a:prstGeom>
                <a:noFill/>
                <a:ln w="6350">
                  <a:noFill/>
                  <a:round/>
                  <a:headEnd/>
                  <a:tailEnd/>
                </a:ln>
              </p:spPr>
              <p:txBody>
                <a:bodyPr/>
                <a:lstStyle/>
                <a:p>
                  <a:endParaRPr lang="zh-TW" altLang="en-US"/>
                </a:p>
              </p:txBody>
            </p:sp>
            <p:sp>
              <p:nvSpPr>
                <p:cNvPr id="9707" name="Line 370"/>
                <p:cNvSpPr>
                  <a:spLocks noChangeShapeType="1"/>
                </p:cNvSpPr>
                <p:nvPr/>
              </p:nvSpPr>
              <p:spPr bwMode="auto">
                <a:xfrm>
                  <a:off x="2088" y="1656"/>
                  <a:ext cx="50" cy="1"/>
                </a:xfrm>
                <a:prstGeom prst="line">
                  <a:avLst/>
                </a:prstGeom>
                <a:noFill/>
                <a:ln w="6350">
                  <a:noFill/>
                  <a:round/>
                  <a:headEnd/>
                  <a:tailEnd/>
                </a:ln>
              </p:spPr>
              <p:txBody>
                <a:bodyPr/>
                <a:lstStyle/>
                <a:p>
                  <a:endParaRPr lang="zh-TW" altLang="en-US"/>
                </a:p>
              </p:txBody>
            </p:sp>
            <p:sp>
              <p:nvSpPr>
                <p:cNvPr id="9708" name="Line 371"/>
                <p:cNvSpPr>
                  <a:spLocks noChangeShapeType="1"/>
                </p:cNvSpPr>
                <p:nvPr/>
              </p:nvSpPr>
              <p:spPr bwMode="auto">
                <a:xfrm>
                  <a:off x="2088" y="1658"/>
                  <a:ext cx="50" cy="1"/>
                </a:xfrm>
                <a:prstGeom prst="line">
                  <a:avLst/>
                </a:prstGeom>
                <a:noFill/>
                <a:ln w="6350">
                  <a:noFill/>
                  <a:round/>
                  <a:headEnd/>
                  <a:tailEnd/>
                </a:ln>
              </p:spPr>
              <p:txBody>
                <a:bodyPr/>
                <a:lstStyle/>
                <a:p>
                  <a:endParaRPr lang="zh-TW" altLang="en-US"/>
                </a:p>
              </p:txBody>
            </p:sp>
            <p:sp>
              <p:nvSpPr>
                <p:cNvPr id="9709" name="Line 372"/>
                <p:cNvSpPr>
                  <a:spLocks noChangeShapeType="1"/>
                </p:cNvSpPr>
                <p:nvPr/>
              </p:nvSpPr>
              <p:spPr bwMode="auto">
                <a:xfrm>
                  <a:off x="2088" y="1660"/>
                  <a:ext cx="50" cy="1"/>
                </a:xfrm>
                <a:prstGeom prst="line">
                  <a:avLst/>
                </a:prstGeom>
                <a:noFill/>
                <a:ln w="6350">
                  <a:noFill/>
                  <a:round/>
                  <a:headEnd/>
                  <a:tailEnd/>
                </a:ln>
              </p:spPr>
              <p:txBody>
                <a:bodyPr/>
                <a:lstStyle/>
                <a:p>
                  <a:endParaRPr lang="zh-TW" altLang="en-US"/>
                </a:p>
              </p:txBody>
            </p:sp>
            <p:sp>
              <p:nvSpPr>
                <p:cNvPr id="9710" name="Line 373"/>
                <p:cNvSpPr>
                  <a:spLocks noChangeShapeType="1"/>
                </p:cNvSpPr>
                <p:nvPr/>
              </p:nvSpPr>
              <p:spPr bwMode="auto">
                <a:xfrm>
                  <a:off x="2088" y="1662"/>
                  <a:ext cx="50" cy="1"/>
                </a:xfrm>
                <a:prstGeom prst="line">
                  <a:avLst/>
                </a:prstGeom>
                <a:noFill/>
                <a:ln w="6350">
                  <a:noFill/>
                  <a:round/>
                  <a:headEnd/>
                  <a:tailEnd/>
                </a:ln>
              </p:spPr>
              <p:txBody>
                <a:bodyPr/>
                <a:lstStyle/>
                <a:p>
                  <a:endParaRPr lang="zh-TW" altLang="en-US"/>
                </a:p>
              </p:txBody>
            </p:sp>
            <p:sp>
              <p:nvSpPr>
                <p:cNvPr id="9711" name="Line 374"/>
                <p:cNvSpPr>
                  <a:spLocks noChangeShapeType="1"/>
                </p:cNvSpPr>
                <p:nvPr/>
              </p:nvSpPr>
              <p:spPr bwMode="auto">
                <a:xfrm>
                  <a:off x="2088" y="1664"/>
                  <a:ext cx="50" cy="1"/>
                </a:xfrm>
                <a:prstGeom prst="line">
                  <a:avLst/>
                </a:prstGeom>
                <a:noFill/>
                <a:ln w="6350">
                  <a:noFill/>
                  <a:round/>
                  <a:headEnd/>
                  <a:tailEnd/>
                </a:ln>
              </p:spPr>
              <p:txBody>
                <a:bodyPr/>
                <a:lstStyle/>
                <a:p>
                  <a:endParaRPr lang="zh-TW" altLang="en-US"/>
                </a:p>
              </p:txBody>
            </p:sp>
            <p:sp>
              <p:nvSpPr>
                <p:cNvPr id="9712" name="Line 375"/>
                <p:cNvSpPr>
                  <a:spLocks noChangeShapeType="1"/>
                </p:cNvSpPr>
                <p:nvPr/>
              </p:nvSpPr>
              <p:spPr bwMode="auto">
                <a:xfrm>
                  <a:off x="2088" y="1666"/>
                  <a:ext cx="50" cy="1"/>
                </a:xfrm>
                <a:prstGeom prst="line">
                  <a:avLst/>
                </a:prstGeom>
                <a:noFill/>
                <a:ln w="6350">
                  <a:noFill/>
                  <a:round/>
                  <a:headEnd/>
                  <a:tailEnd/>
                </a:ln>
              </p:spPr>
              <p:txBody>
                <a:bodyPr/>
                <a:lstStyle/>
                <a:p>
                  <a:endParaRPr lang="zh-TW" altLang="en-US"/>
                </a:p>
              </p:txBody>
            </p:sp>
            <p:sp>
              <p:nvSpPr>
                <p:cNvPr id="9713" name="Line 376"/>
                <p:cNvSpPr>
                  <a:spLocks noChangeShapeType="1"/>
                </p:cNvSpPr>
                <p:nvPr/>
              </p:nvSpPr>
              <p:spPr bwMode="auto">
                <a:xfrm>
                  <a:off x="2088" y="1668"/>
                  <a:ext cx="50" cy="1"/>
                </a:xfrm>
                <a:prstGeom prst="line">
                  <a:avLst/>
                </a:prstGeom>
                <a:noFill/>
                <a:ln w="6350">
                  <a:noFill/>
                  <a:round/>
                  <a:headEnd/>
                  <a:tailEnd/>
                </a:ln>
              </p:spPr>
              <p:txBody>
                <a:bodyPr/>
                <a:lstStyle/>
                <a:p>
                  <a:endParaRPr lang="zh-TW" altLang="en-US"/>
                </a:p>
              </p:txBody>
            </p:sp>
            <p:sp>
              <p:nvSpPr>
                <p:cNvPr id="9714" name="Line 377"/>
                <p:cNvSpPr>
                  <a:spLocks noChangeShapeType="1"/>
                </p:cNvSpPr>
                <p:nvPr/>
              </p:nvSpPr>
              <p:spPr bwMode="auto">
                <a:xfrm>
                  <a:off x="2088" y="1670"/>
                  <a:ext cx="50" cy="1"/>
                </a:xfrm>
                <a:prstGeom prst="line">
                  <a:avLst/>
                </a:prstGeom>
                <a:noFill/>
                <a:ln w="6350">
                  <a:noFill/>
                  <a:round/>
                  <a:headEnd/>
                  <a:tailEnd/>
                </a:ln>
              </p:spPr>
              <p:txBody>
                <a:bodyPr/>
                <a:lstStyle/>
                <a:p>
                  <a:endParaRPr lang="zh-TW" altLang="en-US"/>
                </a:p>
              </p:txBody>
            </p:sp>
            <p:sp>
              <p:nvSpPr>
                <p:cNvPr id="9715" name="Line 378"/>
                <p:cNvSpPr>
                  <a:spLocks noChangeShapeType="1"/>
                </p:cNvSpPr>
                <p:nvPr/>
              </p:nvSpPr>
              <p:spPr bwMode="auto">
                <a:xfrm>
                  <a:off x="2088" y="1670"/>
                  <a:ext cx="50" cy="1"/>
                </a:xfrm>
                <a:prstGeom prst="line">
                  <a:avLst/>
                </a:prstGeom>
                <a:noFill/>
                <a:ln w="6350">
                  <a:noFill/>
                  <a:round/>
                  <a:headEnd/>
                  <a:tailEnd/>
                </a:ln>
              </p:spPr>
              <p:txBody>
                <a:bodyPr/>
                <a:lstStyle/>
                <a:p>
                  <a:endParaRPr lang="zh-TW" altLang="en-US"/>
                </a:p>
              </p:txBody>
            </p:sp>
            <p:sp>
              <p:nvSpPr>
                <p:cNvPr id="9716" name="Line 379"/>
                <p:cNvSpPr>
                  <a:spLocks noChangeShapeType="1"/>
                </p:cNvSpPr>
                <p:nvPr/>
              </p:nvSpPr>
              <p:spPr bwMode="auto">
                <a:xfrm>
                  <a:off x="2088" y="1672"/>
                  <a:ext cx="50" cy="1"/>
                </a:xfrm>
                <a:prstGeom prst="line">
                  <a:avLst/>
                </a:prstGeom>
                <a:noFill/>
                <a:ln w="6350">
                  <a:noFill/>
                  <a:round/>
                  <a:headEnd/>
                  <a:tailEnd/>
                </a:ln>
              </p:spPr>
              <p:txBody>
                <a:bodyPr/>
                <a:lstStyle/>
                <a:p>
                  <a:endParaRPr lang="zh-TW" altLang="en-US"/>
                </a:p>
              </p:txBody>
            </p:sp>
            <p:sp>
              <p:nvSpPr>
                <p:cNvPr id="9717" name="Line 380"/>
                <p:cNvSpPr>
                  <a:spLocks noChangeShapeType="1"/>
                </p:cNvSpPr>
                <p:nvPr/>
              </p:nvSpPr>
              <p:spPr bwMode="auto">
                <a:xfrm>
                  <a:off x="2088" y="1674"/>
                  <a:ext cx="50" cy="1"/>
                </a:xfrm>
                <a:prstGeom prst="line">
                  <a:avLst/>
                </a:prstGeom>
                <a:noFill/>
                <a:ln w="6350">
                  <a:noFill/>
                  <a:round/>
                  <a:headEnd/>
                  <a:tailEnd/>
                </a:ln>
              </p:spPr>
              <p:txBody>
                <a:bodyPr/>
                <a:lstStyle/>
                <a:p>
                  <a:endParaRPr lang="zh-TW" altLang="en-US"/>
                </a:p>
              </p:txBody>
            </p:sp>
            <p:sp>
              <p:nvSpPr>
                <p:cNvPr id="9718" name="Line 381"/>
                <p:cNvSpPr>
                  <a:spLocks noChangeShapeType="1"/>
                </p:cNvSpPr>
                <p:nvPr/>
              </p:nvSpPr>
              <p:spPr bwMode="auto">
                <a:xfrm>
                  <a:off x="2088" y="1676"/>
                  <a:ext cx="50" cy="1"/>
                </a:xfrm>
                <a:prstGeom prst="line">
                  <a:avLst/>
                </a:prstGeom>
                <a:noFill/>
                <a:ln w="6350">
                  <a:noFill/>
                  <a:round/>
                  <a:headEnd/>
                  <a:tailEnd/>
                </a:ln>
              </p:spPr>
              <p:txBody>
                <a:bodyPr/>
                <a:lstStyle/>
                <a:p>
                  <a:endParaRPr lang="zh-TW" altLang="en-US"/>
                </a:p>
              </p:txBody>
            </p:sp>
            <p:sp>
              <p:nvSpPr>
                <p:cNvPr id="9719" name="Line 382"/>
                <p:cNvSpPr>
                  <a:spLocks noChangeShapeType="1"/>
                </p:cNvSpPr>
                <p:nvPr/>
              </p:nvSpPr>
              <p:spPr bwMode="auto">
                <a:xfrm>
                  <a:off x="2088" y="1678"/>
                  <a:ext cx="50" cy="1"/>
                </a:xfrm>
                <a:prstGeom prst="line">
                  <a:avLst/>
                </a:prstGeom>
                <a:noFill/>
                <a:ln w="6350">
                  <a:noFill/>
                  <a:round/>
                  <a:headEnd/>
                  <a:tailEnd/>
                </a:ln>
              </p:spPr>
              <p:txBody>
                <a:bodyPr/>
                <a:lstStyle/>
                <a:p>
                  <a:endParaRPr lang="zh-TW" altLang="en-US"/>
                </a:p>
              </p:txBody>
            </p:sp>
            <p:sp>
              <p:nvSpPr>
                <p:cNvPr id="9720" name="Line 383"/>
                <p:cNvSpPr>
                  <a:spLocks noChangeShapeType="1"/>
                </p:cNvSpPr>
                <p:nvPr/>
              </p:nvSpPr>
              <p:spPr bwMode="auto">
                <a:xfrm>
                  <a:off x="2088" y="1680"/>
                  <a:ext cx="50" cy="1"/>
                </a:xfrm>
                <a:prstGeom prst="line">
                  <a:avLst/>
                </a:prstGeom>
                <a:noFill/>
                <a:ln w="6350">
                  <a:noFill/>
                  <a:round/>
                  <a:headEnd/>
                  <a:tailEnd/>
                </a:ln>
              </p:spPr>
              <p:txBody>
                <a:bodyPr/>
                <a:lstStyle/>
                <a:p>
                  <a:endParaRPr lang="zh-TW" altLang="en-US"/>
                </a:p>
              </p:txBody>
            </p:sp>
            <p:sp>
              <p:nvSpPr>
                <p:cNvPr id="9721" name="Line 384"/>
                <p:cNvSpPr>
                  <a:spLocks noChangeShapeType="1"/>
                </p:cNvSpPr>
                <p:nvPr/>
              </p:nvSpPr>
              <p:spPr bwMode="auto">
                <a:xfrm>
                  <a:off x="2088" y="1682"/>
                  <a:ext cx="50" cy="1"/>
                </a:xfrm>
                <a:prstGeom prst="line">
                  <a:avLst/>
                </a:prstGeom>
                <a:noFill/>
                <a:ln w="6350">
                  <a:noFill/>
                  <a:round/>
                  <a:headEnd/>
                  <a:tailEnd/>
                </a:ln>
              </p:spPr>
              <p:txBody>
                <a:bodyPr/>
                <a:lstStyle/>
                <a:p>
                  <a:endParaRPr lang="zh-TW" altLang="en-US"/>
                </a:p>
              </p:txBody>
            </p:sp>
            <p:sp>
              <p:nvSpPr>
                <p:cNvPr id="9722" name="Line 385"/>
                <p:cNvSpPr>
                  <a:spLocks noChangeShapeType="1"/>
                </p:cNvSpPr>
                <p:nvPr/>
              </p:nvSpPr>
              <p:spPr bwMode="auto">
                <a:xfrm>
                  <a:off x="2088" y="1684"/>
                  <a:ext cx="50" cy="1"/>
                </a:xfrm>
                <a:prstGeom prst="line">
                  <a:avLst/>
                </a:prstGeom>
                <a:noFill/>
                <a:ln w="6350">
                  <a:noFill/>
                  <a:round/>
                  <a:headEnd/>
                  <a:tailEnd/>
                </a:ln>
              </p:spPr>
              <p:txBody>
                <a:bodyPr/>
                <a:lstStyle/>
                <a:p>
                  <a:endParaRPr lang="zh-TW" altLang="en-US"/>
                </a:p>
              </p:txBody>
            </p:sp>
            <p:sp>
              <p:nvSpPr>
                <p:cNvPr id="9723" name="Line 386"/>
                <p:cNvSpPr>
                  <a:spLocks noChangeShapeType="1"/>
                </p:cNvSpPr>
                <p:nvPr/>
              </p:nvSpPr>
              <p:spPr bwMode="auto">
                <a:xfrm>
                  <a:off x="2088" y="1686"/>
                  <a:ext cx="50" cy="1"/>
                </a:xfrm>
                <a:prstGeom prst="line">
                  <a:avLst/>
                </a:prstGeom>
                <a:noFill/>
                <a:ln w="6350">
                  <a:noFill/>
                  <a:round/>
                  <a:headEnd/>
                  <a:tailEnd/>
                </a:ln>
              </p:spPr>
              <p:txBody>
                <a:bodyPr/>
                <a:lstStyle/>
                <a:p>
                  <a:endParaRPr lang="zh-TW" altLang="en-US"/>
                </a:p>
              </p:txBody>
            </p:sp>
            <p:sp>
              <p:nvSpPr>
                <p:cNvPr id="9724" name="Line 387"/>
                <p:cNvSpPr>
                  <a:spLocks noChangeShapeType="1"/>
                </p:cNvSpPr>
                <p:nvPr/>
              </p:nvSpPr>
              <p:spPr bwMode="auto">
                <a:xfrm>
                  <a:off x="2088" y="1688"/>
                  <a:ext cx="50" cy="1"/>
                </a:xfrm>
                <a:prstGeom prst="line">
                  <a:avLst/>
                </a:prstGeom>
                <a:noFill/>
                <a:ln w="6350">
                  <a:noFill/>
                  <a:round/>
                  <a:headEnd/>
                  <a:tailEnd/>
                </a:ln>
              </p:spPr>
              <p:txBody>
                <a:bodyPr/>
                <a:lstStyle/>
                <a:p>
                  <a:endParaRPr lang="zh-TW" altLang="en-US"/>
                </a:p>
              </p:txBody>
            </p:sp>
            <p:sp>
              <p:nvSpPr>
                <p:cNvPr id="9725" name="Line 388"/>
                <p:cNvSpPr>
                  <a:spLocks noChangeShapeType="1"/>
                </p:cNvSpPr>
                <p:nvPr/>
              </p:nvSpPr>
              <p:spPr bwMode="auto">
                <a:xfrm>
                  <a:off x="2088" y="1690"/>
                  <a:ext cx="50" cy="1"/>
                </a:xfrm>
                <a:prstGeom prst="line">
                  <a:avLst/>
                </a:prstGeom>
                <a:noFill/>
                <a:ln w="6350">
                  <a:noFill/>
                  <a:round/>
                  <a:headEnd/>
                  <a:tailEnd/>
                </a:ln>
              </p:spPr>
              <p:txBody>
                <a:bodyPr/>
                <a:lstStyle/>
                <a:p>
                  <a:endParaRPr lang="zh-TW" altLang="en-US"/>
                </a:p>
              </p:txBody>
            </p:sp>
            <p:sp>
              <p:nvSpPr>
                <p:cNvPr id="9726" name="Line 389"/>
                <p:cNvSpPr>
                  <a:spLocks noChangeShapeType="1"/>
                </p:cNvSpPr>
                <p:nvPr/>
              </p:nvSpPr>
              <p:spPr bwMode="auto">
                <a:xfrm>
                  <a:off x="2088" y="1692"/>
                  <a:ext cx="50" cy="1"/>
                </a:xfrm>
                <a:prstGeom prst="line">
                  <a:avLst/>
                </a:prstGeom>
                <a:noFill/>
                <a:ln w="6350">
                  <a:noFill/>
                  <a:round/>
                  <a:headEnd/>
                  <a:tailEnd/>
                </a:ln>
              </p:spPr>
              <p:txBody>
                <a:bodyPr/>
                <a:lstStyle/>
                <a:p>
                  <a:endParaRPr lang="zh-TW" altLang="en-US"/>
                </a:p>
              </p:txBody>
            </p:sp>
            <p:sp>
              <p:nvSpPr>
                <p:cNvPr id="9727" name="Line 390"/>
                <p:cNvSpPr>
                  <a:spLocks noChangeShapeType="1"/>
                </p:cNvSpPr>
                <p:nvPr/>
              </p:nvSpPr>
              <p:spPr bwMode="auto">
                <a:xfrm>
                  <a:off x="2088" y="1694"/>
                  <a:ext cx="50" cy="1"/>
                </a:xfrm>
                <a:prstGeom prst="line">
                  <a:avLst/>
                </a:prstGeom>
                <a:noFill/>
                <a:ln w="6350">
                  <a:noFill/>
                  <a:round/>
                  <a:headEnd/>
                  <a:tailEnd/>
                </a:ln>
              </p:spPr>
              <p:txBody>
                <a:bodyPr/>
                <a:lstStyle/>
                <a:p>
                  <a:endParaRPr lang="zh-TW" altLang="en-US"/>
                </a:p>
              </p:txBody>
            </p:sp>
            <p:sp>
              <p:nvSpPr>
                <p:cNvPr id="9728" name="Line 391"/>
                <p:cNvSpPr>
                  <a:spLocks noChangeShapeType="1"/>
                </p:cNvSpPr>
                <p:nvPr/>
              </p:nvSpPr>
              <p:spPr bwMode="auto">
                <a:xfrm>
                  <a:off x="2088" y="1696"/>
                  <a:ext cx="50" cy="1"/>
                </a:xfrm>
                <a:prstGeom prst="line">
                  <a:avLst/>
                </a:prstGeom>
                <a:noFill/>
                <a:ln w="6350">
                  <a:noFill/>
                  <a:round/>
                  <a:headEnd/>
                  <a:tailEnd/>
                </a:ln>
              </p:spPr>
              <p:txBody>
                <a:bodyPr/>
                <a:lstStyle/>
                <a:p>
                  <a:endParaRPr lang="zh-TW" altLang="en-US"/>
                </a:p>
              </p:txBody>
            </p:sp>
            <p:sp>
              <p:nvSpPr>
                <p:cNvPr id="9729" name="Line 392"/>
                <p:cNvSpPr>
                  <a:spLocks noChangeShapeType="1"/>
                </p:cNvSpPr>
                <p:nvPr/>
              </p:nvSpPr>
              <p:spPr bwMode="auto">
                <a:xfrm>
                  <a:off x="2088" y="1698"/>
                  <a:ext cx="50" cy="1"/>
                </a:xfrm>
                <a:prstGeom prst="line">
                  <a:avLst/>
                </a:prstGeom>
                <a:noFill/>
                <a:ln w="6350">
                  <a:noFill/>
                  <a:round/>
                  <a:headEnd/>
                  <a:tailEnd/>
                </a:ln>
              </p:spPr>
              <p:txBody>
                <a:bodyPr/>
                <a:lstStyle/>
                <a:p>
                  <a:endParaRPr lang="zh-TW" altLang="en-US"/>
                </a:p>
              </p:txBody>
            </p:sp>
            <p:sp>
              <p:nvSpPr>
                <p:cNvPr id="9730" name="Line 393"/>
                <p:cNvSpPr>
                  <a:spLocks noChangeShapeType="1"/>
                </p:cNvSpPr>
                <p:nvPr/>
              </p:nvSpPr>
              <p:spPr bwMode="auto">
                <a:xfrm>
                  <a:off x="2088" y="1700"/>
                  <a:ext cx="50" cy="1"/>
                </a:xfrm>
                <a:prstGeom prst="line">
                  <a:avLst/>
                </a:prstGeom>
                <a:noFill/>
                <a:ln w="6350">
                  <a:noFill/>
                  <a:round/>
                  <a:headEnd/>
                  <a:tailEnd/>
                </a:ln>
              </p:spPr>
              <p:txBody>
                <a:bodyPr/>
                <a:lstStyle/>
                <a:p>
                  <a:endParaRPr lang="zh-TW" altLang="en-US"/>
                </a:p>
              </p:txBody>
            </p:sp>
            <p:sp>
              <p:nvSpPr>
                <p:cNvPr id="9731" name="Line 394"/>
                <p:cNvSpPr>
                  <a:spLocks noChangeShapeType="1"/>
                </p:cNvSpPr>
                <p:nvPr/>
              </p:nvSpPr>
              <p:spPr bwMode="auto">
                <a:xfrm>
                  <a:off x="2088" y="1702"/>
                  <a:ext cx="50" cy="1"/>
                </a:xfrm>
                <a:prstGeom prst="line">
                  <a:avLst/>
                </a:prstGeom>
                <a:noFill/>
                <a:ln w="6350">
                  <a:noFill/>
                  <a:round/>
                  <a:headEnd/>
                  <a:tailEnd/>
                </a:ln>
              </p:spPr>
              <p:txBody>
                <a:bodyPr/>
                <a:lstStyle/>
                <a:p>
                  <a:endParaRPr lang="zh-TW" altLang="en-US"/>
                </a:p>
              </p:txBody>
            </p:sp>
            <p:sp>
              <p:nvSpPr>
                <p:cNvPr id="9732" name="Line 395"/>
                <p:cNvSpPr>
                  <a:spLocks noChangeShapeType="1"/>
                </p:cNvSpPr>
                <p:nvPr/>
              </p:nvSpPr>
              <p:spPr bwMode="auto">
                <a:xfrm>
                  <a:off x="2088" y="1704"/>
                  <a:ext cx="50" cy="1"/>
                </a:xfrm>
                <a:prstGeom prst="line">
                  <a:avLst/>
                </a:prstGeom>
                <a:noFill/>
                <a:ln w="6350">
                  <a:noFill/>
                  <a:round/>
                  <a:headEnd/>
                  <a:tailEnd/>
                </a:ln>
              </p:spPr>
              <p:txBody>
                <a:bodyPr/>
                <a:lstStyle/>
                <a:p>
                  <a:endParaRPr lang="zh-TW" altLang="en-US"/>
                </a:p>
              </p:txBody>
            </p:sp>
            <p:sp>
              <p:nvSpPr>
                <p:cNvPr id="9733" name="Line 396"/>
                <p:cNvSpPr>
                  <a:spLocks noChangeShapeType="1"/>
                </p:cNvSpPr>
                <p:nvPr/>
              </p:nvSpPr>
              <p:spPr bwMode="auto">
                <a:xfrm>
                  <a:off x="2088" y="1706"/>
                  <a:ext cx="50" cy="1"/>
                </a:xfrm>
                <a:prstGeom prst="line">
                  <a:avLst/>
                </a:prstGeom>
                <a:noFill/>
                <a:ln w="6350">
                  <a:noFill/>
                  <a:round/>
                  <a:headEnd/>
                  <a:tailEnd/>
                </a:ln>
              </p:spPr>
              <p:txBody>
                <a:bodyPr/>
                <a:lstStyle/>
                <a:p>
                  <a:endParaRPr lang="zh-TW" altLang="en-US"/>
                </a:p>
              </p:txBody>
            </p:sp>
            <p:sp>
              <p:nvSpPr>
                <p:cNvPr id="9734" name="Line 397"/>
                <p:cNvSpPr>
                  <a:spLocks noChangeShapeType="1"/>
                </p:cNvSpPr>
                <p:nvPr/>
              </p:nvSpPr>
              <p:spPr bwMode="auto">
                <a:xfrm>
                  <a:off x="2088" y="1708"/>
                  <a:ext cx="50" cy="1"/>
                </a:xfrm>
                <a:prstGeom prst="line">
                  <a:avLst/>
                </a:prstGeom>
                <a:noFill/>
                <a:ln w="6350">
                  <a:noFill/>
                  <a:round/>
                  <a:headEnd/>
                  <a:tailEnd/>
                </a:ln>
              </p:spPr>
              <p:txBody>
                <a:bodyPr/>
                <a:lstStyle/>
                <a:p>
                  <a:endParaRPr lang="zh-TW" altLang="en-US"/>
                </a:p>
              </p:txBody>
            </p:sp>
            <p:sp>
              <p:nvSpPr>
                <p:cNvPr id="9735" name="Line 398"/>
                <p:cNvSpPr>
                  <a:spLocks noChangeShapeType="1"/>
                </p:cNvSpPr>
                <p:nvPr/>
              </p:nvSpPr>
              <p:spPr bwMode="auto">
                <a:xfrm>
                  <a:off x="2088" y="1710"/>
                  <a:ext cx="50" cy="1"/>
                </a:xfrm>
                <a:prstGeom prst="line">
                  <a:avLst/>
                </a:prstGeom>
                <a:noFill/>
                <a:ln w="6350">
                  <a:noFill/>
                  <a:round/>
                  <a:headEnd/>
                  <a:tailEnd/>
                </a:ln>
              </p:spPr>
              <p:txBody>
                <a:bodyPr/>
                <a:lstStyle/>
                <a:p>
                  <a:endParaRPr lang="zh-TW" altLang="en-US"/>
                </a:p>
              </p:txBody>
            </p:sp>
            <p:sp>
              <p:nvSpPr>
                <p:cNvPr id="9736" name="Line 399"/>
                <p:cNvSpPr>
                  <a:spLocks noChangeShapeType="1"/>
                </p:cNvSpPr>
                <p:nvPr/>
              </p:nvSpPr>
              <p:spPr bwMode="auto">
                <a:xfrm>
                  <a:off x="2088" y="1712"/>
                  <a:ext cx="50" cy="1"/>
                </a:xfrm>
                <a:prstGeom prst="line">
                  <a:avLst/>
                </a:prstGeom>
                <a:noFill/>
                <a:ln w="6350">
                  <a:noFill/>
                  <a:round/>
                  <a:headEnd/>
                  <a:tailEnd/>
                </a:ln>
              </p:spPr>
              <p:txBody>
                <a:bodyPr/>
                <a:lstStyle/>
                <a:p>
                  <a:endParaRPr lang="zh-TW" altLang="en-US"/>
                </a:p>
              </p:txBody>
            </p:sp>
            <p:sp>
              <p:nvSpPr>
                <p:cNvPr id="9737" name="Line 400"/>
                <p:cNvSpPr>
                  <a:spLocks noChangeShapeType="1"/>
                </p:cNvSpPr>
                <p:nvPr/>
              </p:nvSpPr>
              <p:spPr bwMode="auto">
                <a:xfrm>
                  <a:off x="2088" y="1714"/>
                  <a:ext cx="50" cy="1"/>
                </a:xfrm>
                <a:prstGeom prst="line">
                  <a:avLst/>
                </a:prstGeom>
                <a:noFill/>
                <a:ln w="6350">
                  <a:noFill/>
                  <a:round/>
                  <a:headEnd/>
                  <a:tailEnd/>
                </a:ln>
              </p:spPr>
              <p:txBody>
                <a:bodyPr/>
                <a:lstStyle/>
                <a:p>
                  <a:endParaRPr lang="zh-TW" altLang="en-US"/>
                </a:p>
              </p:txBody>
            </p:sp>
            <p:sp>
              <p:nvSpPr>
                <p:cNvPr id="9738" name="Line 401"/>
                <p:cNvSpPr>
                  <a:spLocks noChangeShapeType="1"/>
                </p:cNvSpPr>
                <p:nvPr/>
              </p:nvSpPr>
              <p:spPr bwMode="auto">
                <a:xfrm>
                  <a:off x="2088" y="1716"/>
                  <a:ext cx="50" cy="1"/>
                </a:xfrm>
                <a:prstGeom prst="line">
                  <a:avLst/>
                </a:prstGeom>
                <a:noFill/>
                <a:ln w="6350">
                  <a:noFill/>
                  <a:round/>
                  <a:headEnd/>
                  <a:tailEnd/>
                </a:ln>
              </p:spPr>
              <p:txBody>
                <a:bodyPr/>
                <a:lstStyle/>
                <a:p>
                  <a:endParaRPr lang="zh-TW" altLang="en-US"/>
                </a:p>
              </p:txBody>
            </p:sp>
            <p:sp>
              <p:nvSpPr>
                <p:cNvPr id="9739" name="Line 402"/>
                <p:cNvSpPr>
                  <a:spLocks noChangeShapeType="1"/>
                </p:cNvSpPr>
                <p:nvPr/>
              </p:nvSpPr>
              <p:spPr bwMode="auto">
                <a:xfrm>
                  <a:off x="2088" y="1718"/>
                  <a:ext cx="50" cy="1"/>
                </a:xfrm>
                <a:prstGeom prst="line">
                  <a:avLst/>
                </a:prstGeom>
                <a:noFill/>
                <a:ln w="6350">
                  <a:noFill/>
                  <a:round/>
                  <a:headEnd/>
                  <a:tailEnd/>
                </a:ln>
              </p:spPr>
              <p:txBody>
                <a:bodyPr/>
                <a:lstStyle/>
                <a:p>
                  <a:endParaRPr lang="zh-TW" altLang="en-US"/>
                </a:p>
              </p:txBody>
            </p:sp>
            <p:sp>
              <p:nvSpPr>
                <p:cNvPr id="9740" name="Line 403"/>
                <p:cNvSpPr>
                  <a:spLocks noChangeShapeType="1"/>
                </p:cNvSpPr>
                <p:nvPr/>
              </p:nvSpPr>
              <p:spPr bwMode="auto">
                <a:xfrm>
                  <a:off x="2088" y="1720"/>
                  <a:ext cx="50" cy="1"/>
                </a:xfrm>
                <a:prstGeom prst="line">
                  <a:avLst/>
                </a:prstGeom>
                <a:noFill/>
                <a:ln w="6350">
                  <a:noFill/>
                  <a:round/>
                  <a:headEnd/>
                  <a:tailEnd/>
                </a:ln>
              </p:spPr>
              <p:txBody>
                <a:bodyPr/>
                <a:lstStyle/>
                <a:p>
                  <a:endParaRPr lang="zh-TW" altLang="en-US"/>
                </a:p>
              </p:txBody>
            </p:sp>
            <p:sp>
              <p:nvSpPr>
                <p:cNvPr id="9741" name="Line 404"/>
                <p:cNvSpPr>
                  <a:spLocks noChangeShapeType="1"/>
                </p:cNvSpPr>
                <p:nvPr/>
              </p:nvSpPr>
              <p:spPr bwMode="auto">
                <a:xfrm>
                  <a:off x="2088" y="1722"/>
                  <a:ext cx="50" cy="1"/>
                </a:xfrm>
                <a:prstGeom prst="line">
                  <a:avLst/>
                </a:prstGeom>
                <a:noFill/>
                <a:ln w="6350">
                  <a:noFill/>
                  <a:round/>
                  <a:headEnd/>
                  <a:tailEnd/>
                </a:ln>
              </p:spPr>
              <p:txBody>
                <a:bodyPr/>
                <a:lstStyle/>
                <a:p>
                  <a:endParaRPr lang="zh-TW" altLang="en-US"/>
                </a:p>
              </p:txBody>
            </p:sp>
            <p:sp>
              <p:nvSpPr>
                <p:cNvPr id="9742" name="Line 405"/>
                <p:cNvSpPr>
                  <a:spLocks noChangeShapeType="1"/>
                </p:cNvSpPr>
                <p:nvPr/>
              </p:nvSpPr>
              <p:spPr bwMode="auto">
                <a:xfrm>
                  <a:off x="2088" y="1724"/>
                  <a:ext cx="50" cy="1"/>
                </a:xfrm>
                <a:prstGeom prst="line">
                  <a:avLst/>
                </a:prstGeom>
                <a:noFill/>
                <a:ln w="6350">
                  <a:noFill/>
                  <a:round/>
                  <a:headEnd/>
                  <a:tailEnd/>
                </a:ln>
              </p:spPr>
              <p:txBody>
                <a:bodyPr/>
                <a:lstStyle/>
                <a:p>
                  <a:endParaRPr lang="zh-TW" altLang="en-US"/>
                </a:p>
              </p:txBody>
            </p:sp>
            <p:sp>
              <p:nvSpPr>
                <p:cNvPr id="9743" name="Line 406"/>
                <p:cNvSpPr>
                  <a:spLocks noChangeShapeType="1"/>
                </p:cNvSpPr>
                <p:nvPr/>
              </p:nvSpPr>
              <p:spPr bwMode="auto">
                <a:xfrm>
                  <a:off x="2088" y="1726"/>
                  <a:ext cx="50" cy="1"/>
                </a:xfrm>
                <a:prstGeom prst="line">
                  <a:avLst/>
                </a:prstGeom>
                <a:noFill/>
                <a:ln w="6350">
                  <a:noFill/>
                  <a:round/>
                  <a:headEnd/>
                  <a:tailEnd/>
                </a:ln>
              </p:spPr>
              <p:txBody>
                <a:bodyPr/>
                <a:lstStyle/>
                <a:p>
                  <a:endParaRPr lang="zh-TW" altLang="en-US"/>
                </a:p>
              </p:txBody>
            </p:sp>
            <p:sp>
              <p:nvSpPr>
                <p:cNvPr id="9744" name="Line 407"/>
                <p:cNvSpPr>
                  <a:spLocks noChangeShapeType="1"/>
                </p:cNvSpPr>
                <p:nvPr/>
              </p:nvSpPr>
              <p:spPr bwMode="auto">
                <a:xfrm>
                  <a:off x="2088" y="1728"/>
                  <a:ext cx="50" cy="1"/>
                </a:xfrm>
                <a:prstGeom prst="line">
                  <a:avLst/>
                </a:prstGeom>
                <a:noFill/>
                <a:ln w="6350">
                  <a:noFill/>
                  <a:round/>
                  <a:headEnd/>
                  <a:tailEnd/>
                </a:ln>
              </p:spPr>
              <p:txBody>
                <a:bodyPr/>
                <a:lstStyle/>
                <a:p>
                  <a:endParaRPr lang="zh-TW" altLang="en-US"/>
                </a:p>
              </p:txBody>
            </p:sp>
            <p:sp>
              <p:nvSpPr>
                <p:cNvPr id="9745" name="Line 408"/>
                <p:cNvSpPr>
                  <a:spLocks noChangeShapeType="1"/>
                </p:cNvSpPr>
                <p:nvPr/>
              </p:nvSpPr>
              <p:spPr bwMode="auto">
                <a:xfrm>
                  <a:off x="2088" y="1730"/>
                  <a:ext cx="50" cy="1"/>
                </a:xfrm>
                <a:prstGeom prst="line">
                  <a:avLst/>
                </a:prstGeom>
                <a:noFill/>
                <a:ln w="6350">
                  <a:noFill/>
                  <a:round/>
                  <a:headEnd/>
                  <a:tailEnd/>
                </a:ln>
              </p:spPr>
              <p:txBody>
                <a:bodyPr/>
                <a:lstStyle/>
                <a:p>
                  <a:endParaRPr lang="zh-TW" altLang="en-US"/>
                </a:p>
              </p:txBody>
            </p:sp>
            <p:sp>
              <p:nvSpPr>
                <p:cNvPr id="9746" name="Line 409"/>
                <p:cNvSpPr>
                  <a:spLocks noChangeShapeType="1"/>
                </p:cNvSpPr>
                <p:nvPr/>
              </p:nvSpPr>
              <p:spPr bwMode="auto">
                <a:xfrm>
                  <a:off x="2088" y="1732"/>
                  <a:ext cx="50" cy="1"/>
                </a:xfrm>
                <a:prstGeom prst="line">
                  <a:avLst/>
                </a:prstGeom>
                <a:noFill/>
                <a:ln w="6350">
                  <a:noFill/>
                  <a:round/>
                  <a:headEnd/>
                  <a:tailEnd/>
                </a:ln>
              </p:spPr>
              <p:txBody>
                <a:bodyPr/>
                <a:lstStyle/>
                <a:p>
                  <a:endParaRPr lang="zh-TW" altLang="en-US"/>
                </a:p>
              </p:txBody>
            </p:sp>
            <p:sp>
              <p:nvSpPr>
                <p:cNvPr id="9747" name="Line 410"/>
                <p:cNvSpPr>
                  <a:spLocks noChangeShapeType="1"/>
                </p:cNvSpPr>
                <p:nvPr/>
              </p:nvSpPr>
              <p:spPr bwMode="auto">
                <a:xfrm>
                  <a:off x="2088" y="1734"/>
                  <a:ext cx="50" cy="1"/>
                </a:xfrm>
                <a:prstGeom prst="line">
                  <a:avLst/>
                </a:prstGeom>
                <a:noFill/>
                <a:ln w="6350">
                  <a:noFill/>
                  <a:round/>
                  <a:headEnd/>
                  <a:tailEnd/>
                </a:ln>
              </p:spPr>
              <p:txBody>
                <a:bodyPr/>
                <a:lstStyle/>
                <a:p>
                  <a:endParaRPr lang="zh-TW" altLang="en-US"/>
                </a:p>
              </p:txBody>
            </p:sp>
            <p:sp>
              <p:nvSpPr>
                <p:cNvPr id="9748" name="Line 411"/>
                <p:cNvSpPr>
                  <a:spLocks noChangeShapeType="1"/>
                </p:cNvSpPr>
                <p:nvPr/>
              </p:nvSpPr>
              <p:spPr bwMode="auto">
                <a:xfrm>
                  <a:off x="2088" y="1736"/>
                  <a:ext cx="50" cy="1"/>
                </a:xfrm>
                <a:prstGeom prst="line">
                  <a:avLst/>
                </a:prstGeom>
                <a:noFill/>
                <a:ln w="6350">
                  <a:noFill/>
                  <a:round/>
                  <a:headEnd/>
                  <a:tailEnd/>
                </a:ln>
              </p:spPr>
              <p:txBody>
                <a:bodyPr/>
                <a:lstStyle/>
                <a:p>
                  <a:endParaRPr lang="zh-TW" altLang="en-US"/>
                </a:p>
              </p:txBody>
            </p:sp>
            <p:sp>
              <p:nvSpPr>
                <p:cNvPr id="9749" name="Line 412"/>
                <p:cNvSpPr>
                  <a:spLocks noChangeShapeType="1"/>
                </p:cNvSpPr>
                <p:nvPr/>
              </p:nvSpPr>
              <p:spPr bwMode="auto">
                <a:xfrm>
                  <a:off x="2088" y="1736"/>
                  <a:ext cx="50" cy="1"/>
                </a:xfrm>
                <a:prstGeom prst="line">
                  <a:avLst/>
                </a:prstGeom>
                <a:noFill/>
                <a:ln w="6350">
                  <a:noFill/>
                  <a:round/>
                  <a:headEnd/>
                  <a:tailEnd/>
                </a:ln>
              </p:spPr>
              <p:txBody>
                <a:bodyPr/>
                <a:lstStyle/>
                <a:p>
                  <a:endParaRPr lang="zh-TW" altLang="en-US"/>
                </a:p>
              </p:txBody>
            </p:sp>
            <p:sp>
              <p:nvSpPr>
                <p:cNvPr id="9750" name="Line 413"/>
                <p:cNvSpPr>
                  <a:spLocks noChangeShapeType="1"/>
                </p:cNvSpPr>
                <p:nvPr/>
              </p:nvSpPr>
              <p:spPr bwMode="auto">
                <a:xfrm>
                  <a:off x="2088" y="1738"/>
                  <a:ext cx="50" cy="1"/>
                </a:xfrm>
                <a:prstGeom prst="line">
                  <a:avLst/>
                </a:prstGeom>
                <a:noFill/>
                <a:ln w="6350">
                  <a:noFill/>
                  <a:round/>
                  <a:headEnd/>
                  <a:tailEnd/>
                </a:ln>
              </p:spPr>
              <p:txBody>
                <a:bodyPr/>
                <a:lstStyle/>
                <a:p>
                  <a:endParaRPr lang="zh-TW" altLang="en-US"/>
                </a:p>
              </p:txBody>
            </p:sp>
            <p:sp>
              <p:nvSpPr>
                <p:cNvPr id="9751" name="Line 414"/>
                <p:cNvSpPr>
                  <a:spLocks noChangeShapeType="1"/>
                </p:cNvSpPr>
                <p:nvPr/>
              </p:nvSpPr>
              <p:spPr bwMode="auto">
                <a:xfrm>
                  <a:off x="2088" y="1740"/>
                  <a:ext cx="50" cy="1"/>
                </a:xfrm>
                <a:prstGeom prst="line">
                  <a:avLst/>
                </a:prstGeom>
                <a:noFill/>
                <a:ln w="6350">
                  <a:noFill/>
                  <a:round/>
                  <a:headEnd/>
                  <a:tailEnd/>
                </a:ln>
              </p:spPr>
              <p:txBody>
                <a:bodyPr/>
                <a:lstStyle/>
                <a:p>
                  <a:endParaRPr lang="zh-TW" altLang="en-US"/>
                </a:p>
              </p:txBody>
            </p:sp>
            <p:sp>
              <p:nvSpPr>
                <p:cNvPr id="9752" name="Line 415"/>
                <p:cNvSpPr>
                  <a:spLocks noChangeShapeType="1"/>
                </p:cNvSpPr>
                <p:nvPr/>
              </p:nvSpPr>
              <p:spPr bwMode="auto">
                <a:xfrm>
                  <a:off x="2088" y="1742"/>
                  <a:ext cx="50" cy="1"/>
                </a:xfrm>
                <a:prstGeom prst="line">
                  <a:avLst/>
                </a:prstGeom>
                <a:noFill/>
                <a:ln w="6350">
                  <a:noFill/>
                  <a:round/>
                  <a:headEnd/>
                  <a:tailEnd/>
                </a:ln>
              </p:spPr>
              <p:txBody>
                <a:bodyPr/>
                <a:lstStyle/>
                <a:p>
                  <a:endParaRPr lang="zh-TW" altLang="en-US"/>
                </a:p>
              </p:txBody>
            </p:sp>
            <p:sp>
              <p:nvSpPr>
                <p:cNvPr id="9753" name="Line 416"/>
                <p:cNvSpPr>
                  <a:spLocks noChangeShapeType="1"/>
                </p:cNvSpPr>
                <p:nvPr/>
              </p:nvSpPr>
              <p:spPr bwMode="auto">
                <a:xfrm>
                  <a:off x="2088" y="1744"/>
                  <a:ext cx="50" cy="1"/>
                </a:xfrm>
                <a:prstGeom prst="line">
                  <a:avLst/>
                </a:prstGeom>
                <a:noFill/>
                <a:ln w="6350">
                  <a:noFill/>
                  <a:round/>
                  <a:headEnd/>
                  <a:tailEnd/>
                </a:ln>
              </p:spPr>
              <p:txBody>
                <a:bodyPr/>
                <a:lstStyle/>
                <a:p>
                  <a:endParaRPr lang="zh-TW" altLang="en-US"/>
                </a:p>
              </p:txBody>
            </p:sp>
            <p:sp>
              <p:nvSpPr>
                <p:cNvPr id="9754" name="Line 417"/>
                <p:cNvSpPr>
                  <a:spLocks noChangeShapeType="1"/>
                </p:cNvSpPr>
                <p:nvPr/>
              </p:nvSpPr>
              <p:spPr bwMode="auto">
                <a:xfrm>
                  <a:off x="2088" y="1746"/>
                  <a:ext cx="50" cy="1"/>
                </a:xfrm>
                <a:prstGeom prst="line">
                  <a:avLst/>
                </a:prstGeom>
                <a:noFill/>
                <a:ln w="6350">
                  <a:noFill/>
                  <a:round/>
                  <a:headEnd/>
                  <a:tailEnd/>
                </a:ln>
              </p:spPr>
              <p:txBody>
                <a:bodyPr/>
                <a:lstStyle/>
                <a:p>
                  <a:endParaRPr lang="zh-TW" altLang="en-US"/>
                </a:p>
              </p:txBody>
            </p:sp>
            <p:sp>
              <p:nvSpPr>
                <p:cNvPr id="9755" name="Line 418"/>
                <p:cNvSpPr>
                  <a:spLocks noChangeShapeType="1"/>
                </p:cNvSpPr>
                <p:nvPr/>
              </p:nvSpPr>
              <p:spPr bwMode="auto">
                <a:xfrm>
                  <a:off x="2088" y="1748"/>
                  <a:ext cx="50" cy="1"/>
                </a:xfrm>
                <a:prstGeom prst="line">
                  <a:avLst/>
                </a:prstGeom>
                <a:noFill/>
                <a:ln w="6350">
                  <a:noFill/>
                  <a:round/>
                  <a:headEnd/>
                  <a:tailEnd/>
                </a:ln>
              </p:spPr>
              <p:txBody>
                <a:bodyPr/>
                <a:lstStyle/>
                <a:p>
                  <a:endParaRPr lang="zh-TW" altLang="en-US"/>
                </a:p>
              </p:txBody>
            </p:sp>
            <p:sp>
              <p:nvSpPr>
                <p:cNvPr id="9756" name="Line 419"/>
                <p:cNvSpPr>
                  <a:spLocks noChangeShapeType="1"/>
                </p:cNvSpPr>
                <p:nvPr/>
              </p:nvSpPr>
              <p:spPr bwMode="auto">
                <a:xfrm>
                  <a:off x="2088" y="1750"/>
                  <a:ext cx="50" cy="1"/>
                </a:xfrm>
                <a:prstGeom prst="line">
                  <a:avLst/>
                </a:prstGeom>
                <a:noFill/>
                <a:ln w="6350">
                  <a:noFill/>
                  <a:round/>
                  <a:headEnd/>
                  <a:tailEnd/>
                </a:ln>
              </p:spPr>
              <p:txBody>
                <a:bodyPr/>
                <a:lstStyle/>
                <a:p>
                  <a:endParaRPr lang="zh-TW" altLang="en-US"/>
                </a:p>
              </p:txBody>
            </p:sp>
            <p:sp>
              <p:nvSpPr>
                <p:cNvPr id="9757" name="Line 420"/>
                <p:cNvSpPr>
                  <a:spLocks noChangeShapeType="1"/>
                </p:cNvSpPr>
                <p:nvPr/>
              </p:nvSpPr>
              <p:spPr bwMode="auto">
                <a:xfrm>
                  <a:off x="2088" y="1752"/>
                  <a:ext cx="50" cy="1"/>
                </a:xfrm>
                <a:prstGeom prst="line">
                  <a:avLst/>
                </a:prstGeom>
                <a:noFill/>
                <a:ln w="6350">
                  <a:noFill/>
                  <a:round/>
                  <a:headEnd/>
                  <a:tailEnd/>
                </a:ln>
              </p:spPr>
              <p:txBody>
                <a:bodyPr/>
                <a:lstStyle/>
                <a:p>
                  <a:endParaRPr lang="zh-TW" altLang="en-US"/>
                </a:p>
              </p:txBody>
            </p:sp>
            <p:sp>
              <p:nvSpPr>
                <p:cNvPr id="9758" name="Line 421"/>
                <p:cNvSpPr>
                  <a:spLocks noChangeShapeType="1"/>
                </p:cNvSpPr>
                <p:nvPr/>
              </p:nvSpPr>
              <p:spPr bwMode="auto">
                <a:xfrm>
                  <a:off x="2088" y="1754"/>
                  <a:ext cx="50" cy="1"/>
                </a:xfrm>
                <a:prstGeom prst="line">
                  <a:avLst/>
                </a:prstGeom>
                <a:noFill/>
                <a:ln w="6350">
                  <a:noFill/>
                  <a:round/>
                  <a:headEnd/>
                  <a:tailEnd/>
                </a:ln>
              </p:spPr>
              <p:txBody>
                <a:bodyPr/>
                <a:lstStyle/>
                <a:p>
                  <a:endParaRPr lang="zh-TW" altLang="en-US"/>
                </a:p>
              </p:txBody>
            </p:sp>
            <p:sp>
              <p:nvSpPr>
                <p:cNvPr id="9759" name="Line 422"/>
                <p:cNvSpPr>
                  <a:spLocks noChangeShapeType="1"/>
                </p:cNvSpPr>
                <p:nvPr/>
              </p:nvSpPr>
              <p:spPr bwMode="auto">
                <a:xfrm>
                  <a:off x="2088" y="1756"/>
                  <a:ext cx="50" cy="1"/>
                </a:xfrm>
                <a:prstGeom prst="line">
                  <a:avLst/>
                </a:prstGeom>
                <a:noFill/>
                <a:ln w="6350">
                  <a:noFill/>
                  <a:round/>
                  <a:headEnd/>
                  <a:tailEnd/>
                </a:ln>
              </p:spPr>
              <p:txBody>
                <a:bodyPr/>
                <a:lstStyle/>
                <a:p>
                  <a:endParaRPr lang="zh-TW" altLang="en-US"/>
                </a:p>
              </p:txBody>
            </p:sp>
            <p:sp>
              <p:nvSpPr>
                <p:cNvPr id="9760" name="Line 423"/>
                <p:cNvSpPr>
                  <a:spLocks noChangeShapeType="1"/>
                </p:cNvSpPr>
                <p:nvPr/>
              </p:nvSpPr>
              <p:spPr bwMode="auto">
                <a:xfrm>
                  <a:off x="2088" y="1758"/>
                  <a:ext cx="50" cy="1"/>
                </a:xfrm>
                <a:prstGeom prst="line">
                  <a:avLst/>
                </a:prstGeom>
                <a:noFill/>
                <a:ln w="6350">
                  <a:noFill/>
                  <a:round/>
                  <a:headEnd/>
                  <a:tailEnd/>
                </a:ln>
              </p:spPr>
              <p:txBody>
                <a:bodyPr/>
                <a:lstStyle/>
                <a:p>
                  <a:endParaRPr lang="zh-TW" altLang="en-US"/>
                </a:p>
              </p:txBody>
            </p:sp>
            <p:sp>
              <p:nvSpPr>
                <p:cNvPr id="9761" name="Line 424"/>
                <p:cNvSpPr>
                  <a:spLocks noChangeShapeType="1"/>
                </p:cNvSpPr>
                <p:nvPr/>
              </p:nvSpPr>
              <p:spPr bwMode="auto">
                <a:xfrm>
                  <a:off x="2088" y="1760"/>
                  <a:ext cx="50" cy="1"/>
                </a:xfrm>
                <a:prstGeom prst="line">
                  <a:avLst/>
                </a:prstGeom>
                <a:noFill/>
                <a:ln w="6350">
                  <a:noFill/>
                  <a:round/>
                  <a:headEnd/>
                  <a:tailEnd/>
                </a:ln>
              </p:spPr>
              <p:txBody>
                <a:bodyPr/>
                <a:lstStyle/>
                <a:p>
                  <a:endParaRPr lang="zh-TW" altLang="en-US"/>
                </a:p>
              </p:txBody>
            </p:sp>
            <p:sp>
              <p:nvSpPr>
                <p:cNvPr id="9762" name="Line 425"/>
                <p:cNvSpPr>
                  <a:spLocks noChangeShapeType="1"/>
                </p:cNvSpPr>
                <p:nvPr/>
              </p:nvSpPr>
              <p:spPr bwMode="auto">
                <a:xfrm>
                  <a:off x="2088" y="1762"/>
                  <a:ext cx="50" cy="1"/>
                </a:xfrm>
                <a:prstGeom prst="line">
                  <a:avLst/>
                </a:prstGeom>
                <a:noFill/>
                <a:ln w="6350">
                  <a:noFill/>
                  <a:round/>
                  <a:headEnd/>
                  <a:tailEnd/>
                </a:ln>
              </p:spPr>
              <p:txBody>
                <a:bodyPr/>
                <a:lstStyle/>
                <a:p>
                  <a:endParaRPr lang="zh-TW" altLang="en-US"/>
                </a:p>
              </p:txBody>
            </p:sp>
            <p:sp>
              <p:nvSpPr>
                <p:cNvPr id="9763" name="Line 426"/>
                <p:cNvSpPr>
                  <a:spLocks noChangeShapeType="1"/>
                </p:cNvSpPr>
                <p:nvPr/>
              </p:nvSpPr>
              <p:spPr bwMode="auto">
                <a:xfrm>
                  <a:off x="2088" y="1764"/>
                  <a:ext cx="50" cy="1"/>
                </a:xfrm>
                <a:prstGeom prst="line">
                  <a:avLst/>
                </a:prstGeom>
                <a:noFill/>
                <a:ln w="6350">
                  <a:noFill/>
                  <a:round/>
                  <a:headEnd/>
                  <a:tailEnd/>
                </a:ln>
              </p:spPr>
              <p:txBody>
                <a:bodyPr/>
                <a:lstStyle/>
                <a:p>
                  <a:endParaRPr lang="zh-TW" altLang="en-US"/>
                </a:p>
              </p:txBody>
            </p:sp>
            <p:sp>
              <p:nvSpPr>
                <p:cNvPr id="9764" name="Line 427"/>
                <p:cNvSpPr>
                  <a:spLocks noChangeShapeType="1"/>
                </p:cNvSpPr>
                <p:nvPr/>
              </p:nvSpPr>
              <p:spPr bwMode="auto">
                <a:xfrm>
                  <a:off x="2088" y="1766"/>
                  <a:ext cx="50" cy="1"/>
                </a:xfrm>
                <a:prstGeom prst="line">
                  <a:avLst/>
                </a:prstGeom>
                <a:noFill/>
                <a:ln w="6350">
                  <a:noFill/>
                  <a:round/>
                  <a:headEnd/>
                  <a:tailEnd/>
                </a:ln>
              </p:spPr>
              <p:txBody>
                <a:bodyPr/>
                <a:lstStyle/>
                <a:p>
                  <a:endParaRPr lang="zh-TW" altLang="en-US"/>
                </a:p>
              </p:txBody>
            </p:sp>
            <p:sp>
              <p:nvSpPr>
                <p:cNvPr id="9765" name="Line 428"/>
                <p:cNvSpPr>
                  <a:spLocks noChangeShapeType="1"/>
                </p:cNvSpPr>
                <p:nvPr/>
              </p:nvSpPr>
              <p:spPr bwMode="auto">
                <a:xfrm>
                  <a:off x="2088" y="1768"/>
                  <a:ext cx="50" cy="1"/>
                </a:xfrm>
                <a:prstGeom prst="line">
                  <a:avLst/>
                </a:prstGeom>
                <a:noFill/>
                <a:ln w="6350">
                  <a:noFill/>
                  <a:round/>
                  <a:headEnd/>
                  <a:tailEnd/>
                </a:ln>
              </p:spPr>
              <p:txBody>
                <a:bodyPr/>
                <a:lstStyle/>
                <a:p>
                  <a:endParaRPr lang="zh-TW" altLang="en-US"/>
                </a:p>
              </p:txBody>
            </p:sp>
            <p:sp>
              <p:nvSpPr>
                <p:cNvPr id="9766" name="Line 429"/>
                <p:cNvSpPr>
                  <a:spLocks noChangeShapeType="1"/>
                </p:cNvSpPr>
                <p:nvPr/>
              </p:nvSpPr>
              <p:spPr bwMode="auto">
                <a:xfrm>
                  <a:off x="2088" y="1770"/>
                  <a:ext cx="50" cy="1"/>
                </a:xfrm>
                <a:prstGeom prst="line">
                  <a:avLst/>
                </a:prstGeom>
                <a:noFill/>
                <a:ln w="6350">
                  <a:noFill/>
                  <a:round/>
                  <a:headEnd/>
                  <a:tailEnd/>
                </a:ln>
              </p:spPr>
              <p:txBody>
                <a:bodyPr/>
                <a:lstStyle/>
                <a:p>
                  <a:endParaRPr lang="zh-TW" altLang="en-US"/>
                </a:p>
              </p:txBody>
            </p:sp>
            <p:sp>
              <p:nvSpPr>
                <p:cNvPr id="9767" name="Line 430"/>
                <p:cNvSpPr>
                  <a:spLocks noChangeShapeType="1"/>
                </p:cNvSpPr>
                <p:nvPr/>
              </p:nvSpPr>
              <p:spPr bwMode="auto">
                <a:xfrm>
                  <a:off x="2088" y="1772"/>
                  <a:ext cx="50" cy="1"/>
                </a:xfrm>
                <a:prstGeom prst="line">
                  <a:avLst/>
                </a:prstGeom>
                <a:noFill/>
                <a:ln w="6350">
                  <a:noFill/>
                  <a:round/>
                  <a:headEnd/>
                  <a:tailEnd/>
                </a:ln>
              </p:spPr>
              <p:txBody>
                <a:bodyPr/>
                <a:lstStyle/>
                <a:p>
                  <a:endParaRPr lang="zh-TW" altLang="en-US"/>
                </a:p>
              </p:txBody>
            </p:sp>
            <p:sp>
              <p:nvSpPr>
                <p:cNvPr id="9768" name="Line 431"/>
                <p:cNvSpPr>
                  <a:spLocks noChangeShapeType="1"/>
                </p:cNvSpPr>
                <p:nvPr/>
              </p:nvSpPr>
              <p:spPr bwMode="auto">
                <a:xfrm>
                  <a:off x="2088" y="1774"/>
                  <a:ext cx="50" cy="1"/>
                </a:xfrm>
                <a:prstGeom prst="line">
                  <a:avLst/>
                </a:prstGeom>
                <a:noFill/>
                <a:ln w="6350">
                  <a:noFill/>
                  <a:round/>
                  <a:headEnd/>
                  <a:tailEnd/>
                </a:ln>
              </p:spPr>
              <p:txBody>
                <a:bodyPr/>
                <a:lstStyle/>
                <a:p>
                  <a:endParaRPr lang="zh-TW" altLang="en-US"/>
                </a:p>
              </p:txBody>
            </p:sp>
            <p:sp>
              <p:nvSpPr>
                <p:cNvPr id="9769" name="Line 432"/>
                <p:cNvSpPr>
                  <a:spLocks noChangeShapeType="1"/>
                </p:cNvSpPr>
                <p:nvPr/>
              </p:nvSpPr>
              <p:spPr bwMode="auto">
                <a:xfrm>
                  <a:off x="2088" y="1776"/>
                  <a:ext cx="50" cy="1"/>
                </a:xfrm>
                <a:prstGeom prst="line">
                  <a:avLst/>
                </a:prstGeom>
                <a:noFill/>
                <a:ln w="6350">
                  <a:noFill/>
                  <a:round/>
                  <a:headEnd/>
                  <a:tailEnd/>
                </a:ln>
              </p:spPr>
              <p:txBody>
                <a:bodyPr/>
                <a:lstStyle/>
                <a:p>
                  <a:endParaRPr lang="zh-TW" altLang="en-US"/>
                </a:p>
              </p:txBody>
            </p:sp>
            <p:sp>
              <p:nvSpPr>
                <p:cNvPr id="9770" name="Line 433"/>
                <p:cNvSpPr>
                  <a:spLocks noChangeShapeType="1"/>
                </p:cNvSpPr>
                <p:nvPr/>
              </p:nvSpPr>
              <p:spPr bwMode="auto">
                <a:xfrm>
                  <a:off x="2088" y="1778"/>
                  <a:ext cx="50" cy="1"/>
                </a:xfrm>
                <a:prstGeom prst="line">
                  <a:avLst/>
                </a:prstGeom>
                <a:noFill/>
                <a:ln w="6350">
                  <a:noFill/>
                  <a:round/>
                  <a:headEnd/>
                  <a:tailEnd/>
                </a:ln>
              </p:spPr>
              <p:txBody>
                <a:bodyPr/>
                <a:lstStyle/>
                <a:p>
                  <a:endParaRPr lang="zh-TW" altLang="en-US"/>
                </a:p>
              </p:txBody>
            </p:sp>
            <p:sp>
              <p:nvSpPr>
                <p:cNvPr id="9771" name="Line 434"/>
                <p:cNvSpPr>
                  <a:spLocks noChangeShapeType="1"/>
                </p:cNvSpPr>
                <p:nvPr/>
              </p:nvSpPr>
              <p:spPr bwMode="auto">
                <a:xfrm>
                  <a:off x="2088" y="1780"/>
                  <a:ext cx="50" cy="1"/>
                </a:xfrm>
                <a:prstGeom prst="line">
                  <a:avLst/>
                </a:prstGeom>
                <a:noFill/>
                <a:ln w="6350">
                  <a:noFill/>
                  <a:round/>
                  <a:headEnd/>
                  <a:tailEnd/>
                </a:ln>
              </p:spPr>
              <p:txBody>
                <a:bodyPr/>
                <a:lstStyle/>
                <a:p>
                  <a:endParaRPr lang="zh-TW" altLang="en-US"/>
                </a:p>
              </p:txBody>
            </p:sp>
            <p:sp>
              <p:nvSpPr>
                <p:cNvPr id="9772" name="Line 435"/>
                <p:cNvSpPr>
                  <a:spLocks noChangeShapeType="1"/>
                </p:cNvSpPr>
                <p:nvPr/>
              </p:nvSpPr>
              <p:spPr bwMode="auto">
                <a:xfrm>
                  <a:off x="2088" y="1782"/>
                  <a:ext cx="50" cy="1"/>
                </a:xfrm>
                <a:prstGeom prst="line">
                  <a:avLst/>
                </a:prstGeom>
                <a:noFill/>
                <a:ln w="6350">
                  <a:noFill/>
                  <a:round/>
                  <a:headEnd/>
                  <a:tailEnd/>
                </a:ln>
              </p:spPr>
              <p:txBody>
                <a:bodyPr/>
                <a:lstStyle/>
                <a:p>
                  <a:endParaRPr lang="zh-TW" altLang="en-US"/>
                </a:p>
              </p:txBody>
            </p:sp>
            <p:sp>
              <p:nvSpPr>
                <p:cNvPr id="9773" name="Line 436"/>
                <p:cNvSpPr>
                  <a:spLocks noChangeShapeType="1"/>
                </p:cNvSpPr>
                <p:nvPr/>
              </p:nvSpPr>
              <p:spPr bwMode="auto">
                <a:xfrm>
                  <a:off x="2088" y="1784"/>
                  <a:ext cx="50" cy="1"/>
                </a:xfrm>
                <a:prstGeom prst="line">
                  <a:avLst/>
                </a:prstGeom>
                <a:noFill/>
                <a:ln w="6350">
                  <a:noFill/>
                  <a:round/>
                  <a:headEnd/>
                  <a:tailEnd/>
                </a:ln>
              </p:spPr>
              <p:txBody>
                <a:bodyPr/>
                <a:lstStyle/>
                <a:p>
                  <a:endParaRPr lang="zh-TW" altLang="en-US"/>
                </a:p>
              </p:txBody>
            </p:sp>
            <p:sp>
              <p:nvSpPr>
                <p:cNvPr id="9774" name="Line 437"/>
                <p:cNvSpPr>
                  <a:spLocks noChangeShapeType="1"/>
                </p:cNvSpPr>
                <p:nvPr/>
              </p:nvSpPr>
              <p:spPr bwMode="auto">
                <a:xfrm>
                  <a:off x="2088" y="1786"/>
                  <a:ext cx="50" cy="1"/>
                </a:xfrm>
                <a:prstGeom prst="line">
                  <a:avLst/>
                </a:prstGeom>
                <a:noFill/>
                <a:ln w="6350">
                  <a:noFill/>
                  <a:round/>
                  <a:headEnd/>
                  <a:tailEnd/>
                </a:ln>
              </p:spPr>
              <p:txBody>
                <a:bodyPr/>
                <a:lstStyle/>
                <a:p>
                  <a:endParaRPr lang="zh-TW" altLang="en-US"/>
                </a:p>
              </p:txBody>
            </p:sp>
            <p:sp>
              <p:nvSpPr>
                <p:cNvPr id="9775" name="Line 438"/>
                <p:cNvSpPr>
                  <a:spLocks noChangeShapeType="1"/>
                </p:cNvSpPr>
                <p:nvPr/>
              </p:nvSpPr>
              <p:spPr bwMode="auto">
                <a:xfrm>
                  <a:off x="2088" y="1788"/>
                  <a:ext cx="50" cy="1"/>
                </a:xfrm>
                <a:prstGeom prst="line">
                  <a:avLst/>
                </a:prstGeom>
                <a:noFill/>
                <a:ln w="6350">
                  <a:noFill/>
                  <a:round/>
                  <a:headEnd/>
                  <a:tailEnd/>
                </a:ln>
              </p:spPr>
              <p:txBody>
                <a:bodyPr/>
                <a:lstStyle/>
                <a:p>
                  <a:endParaRPr lang="zh-TW" altLang="en-US"/>
                </a:p>
              </p:txBody>
            </p:sp>
            <p:sp>
              <p:nvSpPr>
                <p:cNvPr id="9776" name="Line 439"/>
                <p:cNvSpPr>
                  <a:spLocks noChangeShapeType="1"/>
                </p:cNvSpPr>
                <p:nvPr/>
              </p:nvSpPr>
              <p:spPr bwMode="auto">
                <a:xfrm>
                  <a:off x="2088" y="1790"/>
                  <a:ext cx="50" cy="1"/>
                </a:xfrm>
                <a:prstGeom prst="line">
                  <a:avLst/>
                </a:prstGeom>
                <a:noFill/>
                <a:ln w="6350">
                  <a:noFill/>
                  <a:round/>
                  <a:headEnd/>
                  <a:tailEnd/>
                </a:ln>
              </p:spPr>
              <p:txBody>
                <a:bodyPr/>
                <a:lstStyle/>
                <a:p>
                  <a:endParaRPr lang="zh-TW" altLang="en-US"/>
                </a:p>
              </p:txBody>
            </p:sp>
            <p:sp>
              <p:nvSpPr>
                <p:cNvPr id="9777" name="Line 440"/>
                <p:cNvSpPr>
                  <a:spLocks noChangeShapeType="1"/>
                </p:cNvSpPr>
                <p:nvPr/>
              </p:nvSpPr>
              <p:spPr bwMode="auto">
                <a:xfrm>
                  <a:off x="2088" y="1792"/>
                  <a:ext cx="50" cy="1"/>
                </a:xfrm>
                <a:prstGeom prst="line">
                  <a:avLst/>
                </a:prstGeom>
                <a:noFill/>
                <a:ln w="6350">
                  <a:noFill/>
                  <a:round/>
                  <a:headEnd/>
                  <a:tailEnd/>
                </a:ln>
              </p:spPr>
              <p:txBody>
                <a:bodyPr/>
                <a:lstStyle/>
                <a:p>
                  <a:endParaRPr lang="zh-TW" altLang="en-US"/>
                </a:p>
              </p:txBody>
            </p:sp>
            <p:sp>
              <p:nvSpPr>
                <p:cNvPr id="9778" name="Line 441"/>
                <p:cNvSpPr>
                  <a:spLocks noChangeShapeType="1"/>
                </p:cNvSpPr>
                <p:nvPr/>
              </p:nvSpPr>
              <p:spPr bwMode="auto">
                <a:xfrm>
                  <a:off x="2088" y="1794"/>
                  <a:ext cx="50" cy="1"/>
                </a:xfrm>
                <a:prstGeom prst="line">
                  <a:avLst/>
                </a:prstGeom>
                <a:noFill/>
                <a:ln w="6350">
                  <a:noFill/>
                  <a:round/>
                  <a:headEnd/>
                  <a:tailEnd/>
                </a:ln>
              </p:spPr>
              <p:txBody>
                <a:bodyPr/>
                <a:lstStyle/>
                <a:p>
                  <a:endParaRPr lang="zh-TW" altLang="en-US"/>
                </a:p>
              </p:txBody>
            </p:sp>
            <p:sp>
              <p:nvSpPr>
                <p:cNvPr id="9779" name="Line 442"/>
                <p:cNvSpPr>
                  <a:spLocks noChangeShapeType="1"/>
                </p:cNvSpPr>
                <p:nvPr/>
              </p:nvSpPr>
              <p:spPr bwMode="auto">
                <a:xfrm>
                  <a:off x="2088" y="1796"/>
                  <a:ext cx="50" cy="1"/>
                </a:xfrm>
                <a:prstGeom prst="line">
                  <a:avLst/>
                </a:prstGeom>
                <a:noFill/>
                <a:ln w="6350">
                  <a:noFill/>
                  <a:round/>
                  <a:headEnd/>
                  <a:tailEnd/>
                </a:ln>
              </p:spPr>
              <p:txBody>
                <a:bodyPr/>
                <a:lstStyle/>
                <a:p>
                  <a:endParaRPr lang="zh-TW" altLang="en-US"/>
                </a:p>
              </p:txBody>
            </p:sp>
            <p:sp>
              <p:nvSpPr>
                <p:cNvPr id="9780" name="Line 443"/>
                <p:cNvSpPr>
                  <a:spLocks noChangeShapeType="1"/>
                </p:cNvSpPr>
                <p:nvPr/>
              </p:nvSpPr>
              <p:spPr bwMode="auto">
                <a:xfrm>
                  <a:off x="2088" y="1798"/>
                  <a:ext cx="50" cy="1"/>
                </a:xfrm>
                <a:prstGeom prst="line">
                  <a:avLst/>
                </a:prstGeom>
                <a:noFill/>
                <a:ln w="6350">
                  <a:noFill/>
                  <a:round/>
                  <a:headEnd/>
                  <a:tailEnd/>
                </a:ln>
              </p:spPr>
              <p:txBody>
                <a:bodyPr/>
                <a:lstStyle/>
                <a:p>
                  <a:endParaRPr lang="zh-TW" altLang="en-US"/>
                </a:p>
              </p:txBody>
            </p:sp>
            <p:sp>
              <p:nvSpPr>
                <p:cNvPr id="9781" name="Line 444"/>
                <p:cNvSpPr>
                  <a:spLocks noChangeShapeType="1"/>
                </p:cNvSpPr>
                <p:nvPr/>
              </p:nvSpPr>
              <p:spPr bwMode="auto">
                <a:xfrm>
                  <a:off x="2088" y="1800"/>
                  <a:ext cx="50" cy="1"/>
                </a:xfrm>
                <a:prstGeom prst="line">
                  <a:avLst/>
                </a:prstGeom>
                <a:noFill/>
                <a:ln w="6350">
                  <a:noFill/>
                  <a:round/>
                  <a:headEnd/>
                  <a:tailEnd/>
                </a:ln>
              </p:spPr>
              <p:txBody>
                <a:bodyPr/>
                <a:lstStyle/>
                <a:p>
                  <a:endParaRPr lang="zh-TW" altLang="en-US"/>
                </a:p>
              </p:txBody>
            </p:sp>
            <p:sp>
              <p:nvSpPr>
                <p:cNvPr id="9782" name="Line 445"/>
                <p:cNvSpPr>
                  <a:spLocks noChangeShapeType="1"/>
                </p:cNvSpPr>
                <p:nvPr/>
              </p:nvSpPr>
              <p:spPr bwMode="auto">
                <a:xfrm>
                  <a:off x="2088" y="1802"/>
                  <a:ext cx="50" cy="1"/>
                </a:xfrm>
                <a:prstGeom prst="line">
                  <a:avLst/>
                </a:prstGeom>
                <a:noFill/>
                <a:ln w="6350">
                  <a:noFill/>
                  <a:round/>
                  <a:headEnd/>
                  <a:tailEnd/>
                </a:ln>
              </p:spPr>
              <p:txBody>
                <a:bodyPr/>
                <a:lstStyle/>
                <a:p>
                  <a:endParaRPr lang="zh-TW" altLang="en-US"/>
                </a:p>
              </p:txBody>
            </p:sp>
            <p:sp>
              <p:nvSpPr>
                <p:cNvPr id="9783" name="Line 446"/>
                <p:cNvSpPr>
                  <a:spLocks noChangeShapeType="1"/>
                </p:cNvSpPr>
                <p:nvPr/>
              </p:nvSpPr>
              <p:spPr bwMode="auto">
                <a:xfrm>
                  <a:off x="2088" y="1802"/>
                  <a:ext cx="50" cy="1"/>
                </a:xfrm>
                <a:prstGeom prst="line">
                  <a:avLst/>
                </a:prstGeom>
                <a:noFill/>
                <a:ln w="6350">
                  <a:noFill/>
                  <a:round/>
                  <a:headEnd/>
                  <a:tailEnd/>
                </a:ln>
              </p:spPr>
              <p:txBody>
                <a:bodyPr/>
                <a:lstStyle/>
                <a:p>
                  <a:endParaRPr lang="zh-TW" altLang="en-US"/>
                </a:p>
              </p:txBody>
            </p:sp>
            <p:sp>
              <p:nvSpPr>
                <p:cNvPr id="9784" name="Freeform 447"/>
                <p:cNvSpPr>
                  <a:spLocks/>
                </p:cNvSpPr>
                <p:nvPr/>
              </p:nvSpPr>
              <p:spPr bwMode="auto">
                <a:xfrm>
                  <a:off x="2088" y="1606"/>
                  <a:ext cx="42" cy="190"/>
                </a:xfrm>
                <a:custGeom>
                  <a:avLst/>
                  <a:gdLst>
                    <a:gd name="T0" fmla="*/ 20 w 42"/>
                    <a:gd name="T1" fmla="*/ 0 h 190"/>
                    <a:gd name="T2" fmla="*/ 8 w 42"/>
                    <a:gd name="T3" fmla="*/ 16 h 190"/>
                    <a:gd name="T4" fmla="*/ 2 w 42"/>
                    <a:gd name="T5" fmla="*/ 30 h 190"/>
                    <a:gd name="T6" fmla="*/ 0 w 42"/>
                    <a:gd name="T7" fmla="*/ 44 h 190"/>
                    <a:gd name="T8" fmla="*/ 2 w 42"/>
                    <a:gd name="T9" fmla="*/ 56 h 190"/>
                    <a:gd name="T10" fmla="*/ 6 w 42"/>
                    <a:gd name="T11" fmla="*/ 68 h 190"/>
                    <a:gd name="T12" fmla="*/ 10 w 42"/>
                    <a:gd name="T13" fmla="*/ 80 h 190"/>
                    <a:gd name="T14" fmla="*/ 18 w 42"/>
                    <a:gd name="T15" fmla="*/ 92 h 190"/>
                    <a:gd name="T16" fmla="*/ 24 w 42"/>
                    <a:gd name="T17" fmla="*/ 102 h 190"/>
                    <a:gd name="T18" fmla="*/ 30 w 42"/>
                    <a:gd name="T19" fmla="*/ 114 h 190"/>
                    <a:gd name="T20" fmla="*/ 36 w 42"/>
                    <a:gd name="T21" fmla="*/ 124 h 190"/>
                    <a:gd name="T22" fmla="*/ 40 w 42"/>
                    <a:gd name="T23" fmla="*/ 134 h 190"/>
                    <a:gd name="T24" fmla="*/ 42 w 42"/>
                    <a:gd name="T25" fmla="*/ 146 h 190"/>
                    <a:gd name="T26" fmla="*/ 40 w 42"/>
                    <a:gd name="T27" fmla="*/ 156 h 190"/>
                    <a:gd name="T28" fmla="*/ 36 w 42"/>
                    <a:gd name="T29" fmla="*/ 168 h 190"/>
                    <a:gd name="T30" fmla="*/ 26 w 42"/>
                    <a:gd name="T31" fmla="*/ 178 h 190"/>
                    <a:gd name="T32" fmla="*/ 10 w 42"/>
                    <a:gd name="T33" fmla="*/ 190 h 1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190"/>
                    <a:gd name="T53" fmla="*/ 42 w 42"/>
                    <a:gd name="T54" fmla="*/ 190 h 19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190">
                      <a:moveTo>
                        <a:pt x="20" y="0"/>
                      </a:moveTo>
                      <a:lnTo>
                        <a:pt x="8" y="16"/>
                      </a:lnTo>
                      <a:lnTo>
                        <a:pt x="2" y="30"/>
                      </a:lnTo>
                      <a:lnTo>
                        <a:pt x="0" y="44"/>
                      </a:lnTo>
                      <a:lnTo>
                        <a:pt x="2" y="56"/>
                      </a:lnTo>
                      <a:lnTo>
                        <a:pt x="6" y="68"/>
                      </a:lnTo>
                      <a:lnTo>
                        <a:pt x="10" y="80"/>
                      </a:lnTo>
                      <a:lnTo>
                        <a:pt x="18" y="92"/>
                      </a:lnTo>
                      <a:lnTo>
                        <a:pt x="24" y="102"/>
                      </a:lnTo>
                      <a:lnTo>
                        <a:pt x="30" y="114"/>
                      </a:lnTo>
                      <a:lnTo>
                        <a:pt x="36" y="124"/>
                      </a:lnTo>
                      <a:lnTo>
                        <a:pt x="40" y="134"/>
                      </a:lnTo>
                      <a:lnTo>
                        <a:pt x="42" y="146"/>
                      </a:lnTo>
                      <a:lnTo>
                        <a:pt x="40" y="156"/>
                      </a:lnTo>
                      <a:lnTo>
                        <a:pt x="36" y="168"/>
                      </a:lnTo>
                      <a:lnTo>
                        <a:pt x="26" y="178"/>
                      </a:lnTo>
                      <a:lnTo>
                        <a:pt x="10" y="190"/>
                      </a:lnTo>
                    </a:path>
                  </a:pathLst>
                </a:custGeom>
                <a:solidFill>
                  <a:srgbClr val="FF2327"/>
                </a:solidFill>
                <a:ln w="9525">
                  <a:noFill/>
                  <a:round/>
                  <a:headEnd/>
                  <a:tailEnd/>
                </a:ln>
              </p:spPr>
              <p:txBody>
                <a:bodyPr/>
                <a:lstStyle/>
                <a:p>
                  <a:endParaRPr lang="zh-TW" altLang="en-US"/>
                </a:p>
              </p:txBody>
            </p:sp>
          </p:grpSp>
        </p:grpSp>
        <p:grpSp>
          <p:nvGrpSpPr>
            <p:cNvPr id="7" name="Group 448"/>
            <p:cNvGrpSpPr>
              <a:grpSpLocks/>
            </p:cNvGrpSpPr>
            <p:nvPr/>
          </p:nvGrpSpPr>
          <p:grpSpPr bwMode="auto">
            <a:xfrm>
              <a:off x="1405" y="1365"/>
              <a:ext cx="340" cy="426"/>
              <a:chOff x="4014" y="1071"/>
              <a:chExt cx="136" cy="318"/>
            </a:xfrm>
          </p:grpSpPr>
          <p:sp>
            <p:nvSpPr>
              <p:cNvPr id="9245" name="Line 449"/>
              <p:cNvSpPr>
                <a:spLocks noChangeShapeType="1"/>
              </p:cNvSpPr>
              <p:nvPr/>
            </p:nvSpPr>
            <p:spPr bwMode="auto">
              <a:xfrm>
                <a:off x="4014" y="1207"/>
                <a:ext cx="91" cy="0"/>
              </a:xfrm>
              <a:prstGeom prst="line">
                <a:avLst/>
              </a:prstGeom>
              <a:noFill/>
              <a:ln w="28575">
                <a:solidFill>
                  <a:schemeClr val="tx1"/>
                </a:solidFill>
                <a:round/>
                <a:headEnd/>
                <a:tailEnd/>
              </a:ln>
            </p:spPr>
            <p:txBody>
              <a:bodyPr/>
              <a:lstStyle/>
              <a:p>
                <a:endParaRPr lang="zh-TW" altLang="en-US"/>
              </a:p>
            </p:txBody>
          </p:sp>
          <p:grpSp>
            <p:nvGrpSpPr>
              <p:cNvPr id="8" name="Group 450"/>
              <p:cNvGrpSpPr>
                <a:grpSpLocks/>
              </p:cNvGrpSpPr>
              <p:nvPr/>
            </p:nvGrpSpPr>
            <p:grpSpPr bwMode="auto">
              <a:xfrm>
                <a:off x="4014" y="1071"/>
                <a:ext cx="136" cy="318"/>
                <a:chOff x="2034" y="1418"/>
                <a:chExt cx="104" cy="385"/>
              </a:xfrm>
            </p:grpSpPr>
            <p:grpSp>
              <p:nvGrpSpPr>
                <p:cNvPr id="9" name="Group 451"/>
                <p:cNvGrpSpPr>
                  <a:grpSpLocks/>
                </p:cNvGrpSpPr>
                <p:nvPr/>
              </p:nvGrpSpPr>
              <p:grpSpPr bwMode="auto">
                <a:xfrm>
                  <a:off x="2034" y="1418"/>
                  <a:ext cx="94" cy="213"/>
                  <a:chOff x="2034" y="1418"/>
                  <a:chExt cx="94" cy="213"/>
                </a:xfrm>
              </p:grpSpPr>
              <p:grpSp>
                <p:nvGrpSpPr>
                  <p:cNvPr id="10" name="Group 452"/>
                  <p:cNvGrpSpPr>
                    <a:grpSpLocks/>
                  </p:cNvGrpSpPr>
                  <p:nvPr/>
                </p:nvGrpSpPr>
                <p:grpSpPr bwMode="auto">
                  <a:xfrm>
                    <a:off x="2034" y="1418"/>
                    <a:ext cx="94" cy="213"/>
                    <a:chOff x="2034" y="1418"/>
                    <a:chExt cx="94" cy="213"/>
                  </a:xfrm>
                </p:grpSpPr>
                <p:sp>
                  <p:nvSpPr>
                    <p:cNvPr id="9477" name="AutoShape 453"/>
                    <p:cNvSpPr>
                      <a:spLocks noChangeArrowheads="1"/>
                    </p:cNvSpPr>
                    <p:nvPr/>
                  </p:nvSpPr>
                  <p:spPr bwMode="auto">
                    <a:xfrm>
                      <a:off x="2034" y="1418"/>
                      <a:ext cx="30" cy="212"/>
                    </a:xfrm>
                    <a:prstGeom prst="roundRect">
                      <a:avLst>
                        <a:gd name="adj" fmla="val 50000"/>
                      </a:avLst>
                    </a:prstGeom>
                    <a:solidFill>
                      <a:srgbClr val="FF2327"/>
                    </a:solidFill>
                    <a:ln w="6350">
                      <a:noFill/>
                      <a:round/>
                      <a:headEnd/>
                      <a:tailEnd/>
                    </a:ln>
                  </p:spPr>
                  <p:txBody>
                    <a:bodyPr/>
                    <a:lstStyle/>
                    <a:p>
                      <a:endParaRPr lang="zh-TW" altLang="en-US"/>
                    </a:p>
                  </p:txBody>
                </p:sp>
                <p:sp>
                  <p:nvSpPr>
                    <p:cNvPr id="9478" name="Line 454"/>
                    <p:cNvSpPr>
                      <a:spLocks noChangeShapeType="1"/>
                    </p:cNvSpPr>
                    <p:nvPr/>
                  </p:nvSpPr>
                  <p:spPr bwMode="auto">
                    <a:xfrm>
                      <a:off x="2034" y="1418"/>
                      <a:ext cx="30" cy="1"/>
                    </a:xfrm>
                    <a:prstGeom prst="line">
                      <a:avLst/>
                    </a:prstGeom>
                    <a:noFill/>
                    <a:ln w="6350">
                      <a:noFill/>
                      <a:round/>
                      <a:headEnd/>
                      <a:tailEnd/>
                    </a:ln>
                  </p:spPr>
                  <p:txBody>
                    <a:bodyPr/>
                    <a:lstStyle/>
                    <a:p>
                      <a:endParaRPr lang="zh-TW" altLang="en-US"/>
                    </a:p>
                  </p:txBody>
                </p:sp>
                <p:sp>
                  <p:nvSpPr>
                    <p:cNvPr id="9479" name="Line 455"/>
                    <p:cNvSpPr>
                      <a:spLocks noChangeShapeType="1"/>
                    </p:cNvSpPr>
                    <p:nvPr/>
                  </p:nvSpPr>
                  <p:spPr bwMode="auto">
                    <a:xfrm>
                      <a:off x="2034" y="1420"/>
                      <a:ext cx="30" cy="1"/>
                    </a:xfrm>
                    <a:prstGeom prst="line">
                      <a:avLst/>
                    </a:prstGeom>
                    <a:noFill/>
                    <a:ln w="6350">
                      <a:noFill/>
                      <a:round/>
                      <a:headEnd/>
                      <a:tailEnd/>
                    </a:ln>
                  </p:spPr>
                  <p:txBody>
                    <a:bodyPr/>
                    <a:lstStyle/>
                    <a:p>
                      <a:endParaRPr lang="zh-TW" altLang="en-US"/>
                    </a:p>
                  </p:txBody>
                </p:sp>
                <p:sp>
                  <p:nvSpPr>
                    <p:cNvPr id="9480" name="Line 456"/>
                    <p:cNvSpPr>
                      <a:spLocks noChangeShapeType="1"/>
                    </p:cNvSpPr>
                    <p:nvPr/>
                  </p:nvSpPr>
                  <p:spPr bwMode="auto">
                    <a:xfrm>
                      <a:off x="2034" y="1422"/>
                      <a:ext cx="30" cy="1"/>
                    </a:xfrm>
                    <a:prstGeom prst="line">
                      <a:avLst/>
                    </a:prstGeom>
                    <a:noFill/>
                    <a:ln w="6350">
                      <a:noFill/>
                      <a:round/>
                      <a:headEnd/>
                      <a:tailEnd/>
                    </a:ln>
                  </p:spPr>
                  <p:txBody>
                    <a:bodyPr/>
                    <a:lstStyle/>
                    <a:p>
                      <a:endParaRPr lang="zh-TW" altLang="en-US"/>
                    </a:p>
                  </p:txBody>
                </p:sp>
                <p:sp>
                  <p:nvSpPr>
                    <p:cNvPr id="9481" name="Line 457"/>
                    <p:cNvSpPr>
                      <a:spLocks noChangeShapeType="1"/>
                    </p:cNvSpPr>
                    <p:nvPr/>
                  </p:nvSpPr>
                  <p:spPr bwMode="auto">
                    <a:xfrm>
                      <a:off x="2034" y="1424"/>
                      <a:ext cx="30" cy="1"/>
                    </a:xfrm>
                    <a:prstGeom prst="line">
                      <a:avLst/>
                    </a:prstGeom>
                    <a:noFill/>
                    <a:ln w="6350">
                      <a:noFill/>
                      <a:round/>
                      <a:headEnd/>
                      <a:tailEnd/>
                    </a:ln>
                  </p:spPr>
                  <p:txBody>
                    <a:bodyPr/>
                    <a:lstStyle/>
                    <a:p>
                      <a:endParaRPr lang="zh-TW" altLang="en-US"/>
                    </a:p>
                  </p:txBody>
                </p:sp>
                <p:sp>
                  <p:nvSpPr>
                    <p:cNvPr id="9482" name="Line 458"/>
                    <p:cNvSpPr>
                      <a:spLocks noChangeShapeType="1"/>
                    </p:cNvSpPr>
                    <p:nvPr/>
                  </p:nvSpPr>
                  <p:spPr bwMode="auto">
                    <a:xfrm>
                      <a:off x="2034" y="1426"/>
                      <a:ext cx="30" cy="1"/>
                    </a:xfrm>
                    <a:prstGeom prst="line">
                      <a:avLst/>
                    </a:prstGeom>
                    <a:noFill/>
                    <a:ln w="6350">
                      <a:noFill/>
                      <a:round/>
                      <a:headEnd/>
                      <a:tailEnd/>
                    </a:ln>
                  </p:spPr>
                  <p:txBody>
                    <a:bodyPr/>
                    <a:lstStyle/>
                    <a:p>
                      <a:endParaRPr lang="zh-TW" altLang="en-US"/>
                    </a:p>
                  </p:txBody>
                </p:sp>
                <p:sp>
                  <p:nvSpPr>
                    <p:cNvPr id="9483" name="Line 459"/>
                    <p:cNvSpPr>
                      <a:spLocks noChangeShapeType="1"/>
                    </p:cNvSpPr>
                    <p:nvPr/>
                  </p:nvSpPr>
                  <p:spPr bwMode="auto">
                    <a:xfrm>
                      <a:off x="2034" y="1428"/>
                      <a:ext cx="30" cy="1"/>
                    </a:xfrm>
                    <a:prstGeom prst="line">
                      <a:avLst/>
                    </a:prstGeom>
                    <a:noFill/>
                    <a:ln w="6350">
                      <a:noFill/>
                      <a:round/>
                      <a:headEnd/>
                      <a:tailEnd/>
                    </a:ln>
                  </p:spPr>
                  <p:txBody>
                    <a:bodyPr/>
                    <a:lstStyle/>
                    <a:p>
                      <a:endParaRPr lang="zh-TW" altLang="en-US"/>
                    </a:p>
                  </p:txBody>
                </p:sp>
                <p:sp>
                  <p:nvSpPr>
                    <p:cNvPr id="9484" name="Line 460"/>
                    <p:cNvSpPr>
                      <a:spLocks noChangeShapeType="1"/>
                    </p:cNvSpPr>
                    <p:nvPr/>
                  </p:nvSpPr>
                  <p:spPr bwMode="auto">
                    <a:xfrm>
                      <a:off x="2034" y="1430"/>
                      <a:ext cx="30" cy="1"/>
                    </a:xfrm>
                    <a:prstGeom prst="line">
                      <a:avLst/>
                    </a:prstGeom>
                    <a:noFill/>
                    <a:ln w="6350">
                      <a:noFill/>
                      <a:round/>
                      <a:headEnd/>
                      <a:tailEnd/>
                    </a:ln>
                  </p:spPr>
                  <p:txBody>
                    <a:bodyPr/>
                    <a:lstStyle/>
                    <a:p>
                      <a:endParaRPr lang="zh-TW" altLang="en-US"/>
                    </a:p>
                  </p:txBody>
                </p:sp>
                <p:sp>
                  <p:nvSpPr>
                    <p:cNvPr id="9485" name="Line 461"/>
                    <p:cNvSpPr>
                      <a:spLocks noChangeShapeType="1"/>
                    </p:cNvSpPr>
                    <p:nvPr/>
                  </p:nvSpPr>
                  <p:spPr bwMode="auto">
                    <a:xfrm>
                      <a:off x="2034" y="1432"/>
                      <a:ext cx="30" cy="1"/>
                    </a:xfrm>
                    <a:prstGeom prst="line">
                      <a:avLst/>
                    </a:prstGeom>
                    <a:noFill/>
                    <a:ln w="6350">
                      <a:noFill/>
                      <a:round/>
                      <a:headEnd/>
                      <a:tailEnd/>
                    </a:ln>
                  </p:spPr>
                  <p:txBody>
                    <a:bodyPr/>
                    <a:lstStyle/>
                    <a:p>
                      <a:endParaRPr lang="zh-TW" altLang="en-US"/>
                    </a:p>
                  </p:txBody>
                </p:sp>
                <p:sp>
                  <p:nvSpPr>
                    <p:cNvPr id="9486" name="Line 462"/>
                    <p:cNvSpPr>
                      <a:spLocks noChangeShapeType="1"/>
                    </p:cNvSpPr>
                    <p:nvPr/>
                  </p:nvSpPr>
                  <p:spPr bwMode="auto">
                    <a:xfrm>
                      <a:off x="2034" y="1434"/>
                      <a:ext cx="30" cy="1"/>
                    </a:xfrm>
                    <a:prstGeom prst="line">
                      <a:avLst/>
                    </a:prstGeom>
                    <a:noFill/>
                    <a:ln w="6350">
                      <a:noFill/>
                      <a:round/>
                      <a:headEnd/>
                      <a:tailEnd/>
                    </a:ln>
                  </p:spPr>
                  <p:txBody>
                    <a:bodyPr/>
                    <a:lstStyle/>
                    <a:p>
                      <a:endParaRPr lang="zh-TW" altLang="en-US"/>
                    </a:p>
                  </p:txBody>
                </p:sp>
                <p:sp>
                  <p:nvSpPr>
                    <p:cNvPr id="9487" name="Line 463"/>
                    <p:cNvSpPr>
                      <a:spLocks noChangeShapeType="1"/>
                    </p:cNvSpPr>
                    <p:nvPr/>
                  </p:nvSpPr>
                  <p:spPr bwMode="auto">
                    <a:xfrm>
                      <a:off x="2034" y="1436"/>
                      <a:ext cx="30" cy="1"/>
                    </a:xfrm>
                    <a:prstGeom prst="line">
                      <a:avLst/>
                    </a:prstGeom>
                    <a:noFill/>
                    <a:ln w="6350">
                      <a:noFill/>
                      <a:round/>
                      <a:headEnd/>
                      <a:tailEnd/>
                    </a:ln>
                  </p:spPr>
                  <p:txBody>
                    <a:bodyPr/>
                    <a:lstStyle/>
                    <a:p>
                      <a:endParaRPr lang="zh-TW" altLang="en-US"/>
                    </a:p>
                  </p:txBody>
                </p:sp>
                <p:sp>
                  <p:nvSpPr>
                    <p:cNvPr id="9488" name="Line 464"/>
                    <p:cNvSpPr>
                      <a:spLocks noChangeShapeType="1"/>
                    </p:cNvSpPr>
                    <p:nvPr/>
                  </p:nvSpPr>
                  <p:spPr bwMode="auto">
                    <a:xfrm>
                      <a:off x="2034" y="1438"/>
                      <a:ext cx="30" cy="1"/>
                    </a:xfrm>
                    <a:prstGeom prst="line">
                      <a:avLst/>
                    </a:prstGeom>
                    <a:noFill/>
                    <a:ln w="6350">
                      <a:noFill/>
                      <a:round/>
                      <a:headEnd/>
                      <a:tailEnd/>
                    </a:ln>
                  </p:spPr>
                  <p:txBody>
                    <a:bodyPr/>
                    <a:lstStyle/>
                    <a:p>
                      <a:endParaRPr lang="zh-TW" altLang="en-US"/>
                    </a:p>
                  </p:txBody>
                </p:sp>
                <p:sp>
                  <p:nvSpPr>
                    <p:cNvPr id="9489" name="Line 465"/>
                    <p:cNvSpPr>
                      <a:spLocks noChangeShapeType="1"/>
                    </p:cNvSpPr>
                    <p:nvPr/>
                  </p:nvSpPr>
                  <p:spPr bwMode="auto">
                    <a:xfrm>
                      <a:off x="2034" y="1440"/>
                      <a:ext cx="30" cy="1"/>
                    </a:xfrm>
                    <a:prstGeom prst="line">
                      <a:avLst/>
                    </a:prstGeom>
                    <a:noFill/>
                    <a:ln w="6350">
                      <a:noFill/>
                      <a:round/>
                      <a:headEnd/>
                      <a:tailEnd/>
                    </a:ln>
                  </p:spPr>
                  <p:txBody>
                    <a:bodyPr/>
                    <a:lstStyle/>
                    <a:p>
                      <a:endParaRPr lang="zh-TW" altLang="en-US"/>
                    </a:p>
                  </p:txBody>
                </p:sp>
                <p:sp>
                  <p:nvSpPr>
                    <p:cNvPr id="9490" name="Line 466"/>
                    <p:cNvSpPr>
                      <a:spLocks noChangeShapeType="1"/>
                    </p:cNvSpPr>
                    <p:nvPr/>
                  </p:nvSpPr>
                  <p:spPr bwMode="auto">
                    <a:xfrm>
                      <a:off x="2034" y="1442"/>
                      <a:ext cx="30" cy="1"/>
                    </a:xfrm>
                    <a:prstGeom prst="line">
                      <a:avLst/>
                    </a:prstGeom>
                    <a:noFill/>
                    <a:ln w="6350">
                      <a:noFill/>
                      <a:round/>
                      <a:headEnd/>
                      <a:tailEnd/>
                    </a:ln>
                  </p:spPr>
                  <p:txBody>
                    <a:bodyPr/>
                    <a:lstStyle/>
                    <a:p>
                      <a:endParaRPr lang="zh-TW" altLang="en-US"/>
                    </a:p>
                  </p:txBody>
                </p:sp>
                <p:sp>
                  <p:nvSpPr>
                    <p:cNvPr id="9491" name="Line 467"/>
                    <p:cNvSpPr>
                      <a:spLocks noChangeShapeType="1"/>
                    </p:cNvSpPr>
                    <p:nvPr/>
                  </p:nvSpPr>
                  <p:spPr bwMode="auto">
                    <a:xfrm>
                      <a:off x="2034" y="1444"/>
                      <a:ext cx="30" cy="1"/>
                    </a:xfrm>
                    <a:prstGeom prst="line">
                      <a:avLst/>
                    </a:prstGeom>
                    <a:noFill/>
                    <a:ln w="6350">
                      <a:noFill/>
                      <a:round/>
                      <a:headEnd/>
                      <a:tailEnd/>
                    </a:ln>
                  </p:spPr>
                  <p:txBody>
                    <a:bodyPr/>
                    <a:lstStyle/>
                    <a:p>
                      <a:endParaRPr lang="zh-TW" altLang="en-US"/>
                    </a:p>
                  </p:txBody>
                </p:sp>
                <p:sp>
                  <p:nvSpPr>
                    <p:cNvPr id="9492" name="Line 468"/>
                    <p:cNvSpPr>
                      <a:spLocks noChangeShapeType="1"/>
                    </p:cNvSpPr>
                    <p:nvPr/>
                  </p:nvSpPr>
                  <p:spPr bwMode="auto">
                    <a:xfrm>
                      <a:off x="2034" y="1446"/>
                      <a:ext cx="30" cy="1"/>
                    </a:xfrm>
                    <a:prstGeom prst="line">
                      <a:avLst/>
                    </a:prstGeom>
                    <a:noFill/>
                    <a:ln w="6350">
                      <a:noFill/>
                      <a:round/>
                      <a:headEnd/>
                      <a:tailEnd/>
                    </a:ln>
                  </p:spPr>
                  <p:txBody>
                    <a:bodyPr/>
                    <a:lstStyle/>
                    <a:p>
                      <a:endParaRPr lang="zh-TW" altLang="en-US"/>
                    </a:p>
                  </p:txBody>
                </p:sp>
                <p:sp>
                  <p:nvSpPr>
                    <p:cNvPr id="9493" name="Line 469"/>
                    <p:cNvSpPr>
                      <a:spLocks noChangeShapeType="1"/>
                    </p:cNvSpPr>
                    <p:nvPr/>
                  </p:nvSpPr>
                  <p:spPr bwMode="auto">
                    <a:xfrm>
                      <a:off x="2034" y="1448"/>
                      <a:ext cx="30" cy="1"/>
                    </a:xfrm>
                    <a:prstGeom prst="line">
                      <a:avLst/>
                    </a:prstGeom>
                    <a:noFill/>
                    <a:ln w="6350">
                      <a:noFill/>
                      <a:round/>
                      <a:headEnd/>
                      <a:tailEnd/>
                    </a:ln>
                  </p:spPr>
                  <p:txBody>
                    <a:bodyPr/>
                    <a:lstStyle/>
                    <a:p>
                      <a:endParaRPr lang="zh-TW" altLang="en-US"/>
                    </a:p>
                  </p:txBody>
                </p:sp>
                <p:sp>
                  <p:nvSpPr>
                    <p:cNvPr id="9494" name="Line 470"/>
                    <p:cNvSpPr>
                      <a:spLocks noChangeShapeType="1"/>
                    </p:cNvSpPr>
                    <p:nvPr/>
                  </p:nvSpPr>
                  <p:spPr bwMode="auto">
                    <a:xfrm>
                      <a:off x="2034" y="1450"/>
                      <a:ext cx="30" cy="1"/>
                    </a:xfrm>
                    <a:prstGeom prst="line">
                      <a:avLst/>
                    </a:prstGeom>
                    <a:noFill/>
                    <a:ln w="6350">
                      <a:noFill/>
                      <a:round/>
                      <a:headEnd/>
                      <a:tailEnd/>
                    </a:ln>
                  </p:spPr>
                  <p:txBody>
                    <a:bodyPr/>
                    <a:lstStyle/>
                    <a:p>
                      <a:endParaRPr lang="zh-TW" altLang="en-US"/>
                    </a:p>
                  </p:txBody>
                </p:sp>
                <p:sp>
                  <p:nvSpPr>
                    <p:cNvPr id="9495" name="Line 471"/>
                    <p:cNvSpPr>
                      <a:spLocks noChangeShapeType="1"/>
                    </p:cNvSpPr>
                    <p:nvPr/>
                  </p:nvSpPr>
                  <p:spPr bwMode="auto">
                    <a:xfrm>
                      <a:off x="2034" y="1452"/>
                      <a:ext cx="30" cy="1"/>
                    </a:xfrm>
                    <a:prstGeom prst="line">
                      <a:avLst/>
                    </a:prstGeom>
                    <a:noFill/>
                    <a:ln w="6350">
                      <a:noFill/>
                      <a:round/>
                      <a:headEnd/>
                      <a:tailEnd/>
                    </a:ln>
                  </p:spPr>
                  <p:txBody>
                    <a:bodyPr/>
                    <a:lstStyle/>
                    <a:p>
                      <a:endParaRPr lang="zh-TW" altLang="en-US"/>
                    </a:p>
                  </p:txBody>
                </p:sp>
                <p:sp>
                  <p:nvSpPr>
                    <p:cNvPr id="9496" name="Line 472"/>
                    <p:cNvSpPr>
                      <a:spLocks noChangeShapeType="1"/>
                    </p:cNvSpPr>
                    <p:nvPr/>
                  </p:nvSpPr>
                  <p:spPr bwMode="auto">
                    <a:xfrm>
                      <a:off x="2034" y="1454"/>
                      <a:ext cx="30" cy="1"/>
                    </a:xfrm>
                    <a:prstGeom prst="line">
                      <a:avLst/>
                    </a:prstGeom>
                    <a:noFill/>
                    <a:ln w="6350">
                      <a:noFill/>
                      <a:round/>
                      <a:headEnd/>
                      <a:tailEnd/>
                    </a:ln>
                  </p:spPr>
                  <p:txBody>
                    <a:bodyPr/>
                    <a:lstStyle/>
                    <a:p>
                      <a:endParaRPr lang="zh-TW" altLang="en-US"/>
                    </a:p>
                  </p:txBody>
                </p:sp>
                <p:sp>
                  <p:nvSpPr>
                    <p:cNvPr id="9497" name="Line 473"/>
                    <p:cNvSpPr>
                      <a:spLocks noChangeShapeType="1"/>
                    </p:cNvSpPr>
                    <p:nvPr/>
                  </p:nvSpPr>
                  <p:spPr bwMode="auto">
                    <a:xfrm>
                      <a:off x="2034" y="1456"/>
                      <a:ext cx="30" cy="1"/>
                    </a:xfrm>
                    <a:prstGeom prst="line">
                      <a:avLst/>
                    </a:prstGeom>
                    <a:noFill/>
                    <a:ln w="6350">
                      <a:noFill/>
                      <a:round/>
                      <a:headEnd/>
                      <a:tailEnd/>
                    </a:ln>
                  </p:spPr>
                  <p:txBody>
                    <a:bodyPr/>
                    <a:lstStyle/>
                    <a:p>
                      <a:endParaRPr lang="zh-TW" altLang="en-US"/>
                    </a:p>
                  </p:txBody>
                </p:sp>
                <p:sp>
                  <p:nvSpPr>
                    <p:cNvPr id="9498" name="Line 474"/>
                    <p:cNvSpPr>
                      <a:spLocks noChangeShapeType="1"/>
                    </p:cNvSpPr>
                    <p:nvPr/>
                  </p:nvSpPr>
                  <p:spPr bwMode="auto">
                    <a:xfrm>
                      <a:off x="2034" y="1458"/>
                      <a:ext cx="30" cy="1"/>
                    </a:xfrm>
                    <a:prstGeom prst="line">
                      <a:avLst/>
                    </a:prstGeom>
                    <a:noFill/>
                    <a:ln w="6350">
                      <a:noFill/>
                      <a:round/>
                      <a:headEnd/>
                      <a:tailEnd/>
                    </a:ln>
                  </p:spPr>
                  <p:txBody>
                    <a:bodyPr/>
                    <a:lstStyle/>
                    <a:p>
                      <a:endParaRPr lang="zh-TW" altLang="en-US"/>
                    </a:p>
                  </p:txBody>
                </p:sp>
                <p:sp>
                  <p:nvSpPr>
                    <p:cNvPr id="9499" name="Line 475"/>
                    <p:cNvSpPr>
                      <a:spLocks noChangeShapeType="1"/>
                    </p:cNvSpPr>
                    <p:nvPr/>
                  </p:nvSpPr>
                  <p:spPr bwMode="auto">
                    <a:xfrm>
                      <a:off x="2034" y="1460"/>
                      <a:ext cx="30" cy="1"/>
                    </a:xfrm>
                    <a:prstGeom prst="line">
                      <a:avLst/>
                    </a:prstGeom>
                    <a:noFill/>
                    <a:ln w="6350">
                      <a:noFill/>
                      <a:round/>
                      <a:headEnd/>
                      <a:tailEnd/>
                    </a:ln>
                  </p:spPr>
                  <p:txBody>
                    <a:bodyPr/>
                    <a:lstStyle/>
                    <a:p>
                      <a:endParaRPr lang="zh-TW" altLang="en-US"/>
                    </a:p>
                  </p:txBody>
                </p:sp>
                <p:sp>
                  <p:nvSpPr>
                    <p:cNvPr id="9500" name="Line 476"/>
                    <p:cNvSpPr>
                      <a:spLocks noChangeShapeType="1"/>
                    </p:cNvSpPr>
                    <p:nvPr/>
                  </p:nvSpPr>
                  <p:spPr bwMode="auto">
                    <a:xfrm>
                      <a:off x="2034" y="1462"/>
                      <a:ext cx="30" cy="1"/>
                    </a:xfrm>
                    <a:prstGeom prst="line">
                      <a:avLst/>
                    </a:prstGeom>
                    <a:noFill/>
                    <a:ln w="6350">
                      <a:noFill/>
                      <a:round/>
                      <a:headEnd/>
                      <a:tailEnd/>
                    </a:ln>
                  </p:spPr>
                  <p:txBody>
                    <a:bodyPr/>
                    <a:lstStyle/>
                    <a:p>
                      <a:endParaRPr lang="zh-TW" altLang="en-US"/>
                    </a:p>
                  </p:txBody>
                </p:sp>
                <p:sp>
                  <p:nvSpPr>
                    <p:cNvPr id="9501" name="Line 477"/>
                    <p:cNvSpPr>
                      <a:spLocks noChangeShapeType="1"/>
                    </p:cNvSpPr>
                    <p:nvPr/>
                  </p:nvSpPr>
                  <p:spPr bwMode="auto">
                    <a:xfrm>
                      <a:off x="2034" y="1464"/>
                      <a:ext cx="30" cy="1"/>
                    </a:xfrm>
                    <a:prstGeom prst="line">
                      <a:avLst/>
                    </a:prstGeom>
                    <a:noFill/>
                    <a:ln w="6350">
                      <a:noFill/>
                      <a:round/>
                      <a:headEnd/>
                      <a:tailEnd/>
                    </a:ln>
                  </p:spPr>
                  <p:txBody>
                    <a:bodyPr/>
                    <a:lstStyle/>
                    <a:p>
                      <a:endParaRPr lang="zh-TW" altLang="en-US"/>
                    </a:p>
                  </p:txBody>
                </p:sp>
                <p:sp>
                  <p:nvSpPr>
                    <p:cNvPr id="9502" name="Line 478"/>
                    <p:cNvSpPr>
                      <a:spLocks noChangeShapeType="1"/>
                    </p:cNvSpPr>
                    <p:nvPr/>
                  </p:nvSpPr>
                  <p:spPr bwMode="auto">
                    <a:xfrm>
                      <a:off x="2034" y="1466"/>
                      <a:ext cx="30" cy="1"/>
                    </a:xfrm>
                    <a:prstGeom prst="line">
                      <a:avLst/>
                    </a:prstGeom>
                    <a:noFill/>
                    <a:ln w="6350">
                      <a:noFill/>
                      <a:round/>
                      <a:headEnd/>
                      <a:tailEnd/>
                    </a:ln>
                  </p:spPr>
                  <p:txBody>
                    <a:bodyPr/>
                    <a:lstStyle/>
                    <a:p>
                      <a:endParaRPr lang="zh-TW" altLang="en-US"/>
                    </a:p>
                  </p:txBody>
                </p:sp>
                <p:sp>
                  <p:nvSpPr>
                    <p:cNvPr id="9503" name="Line 479"/>
                    <p:cNvSpPr>
                      <a:spLocks noChangeShapeType="1"/>
                    </p:cNvSpPr>
                    <p:nvPr/>
                  </p:nvSpPr>
                  <p:spPr bwMode="auto">
                    <a:xfrm>
                      <a:off x="2034" y="1468"/>
                      <a:ext cx="30" cy="1"/>
                    </a:xfrm>
                    <a:prstGeom prst="line">
                      <a:avLst/>
                    </a:prstGeom>
                    <a:noFill/>
                    <a:ln w="6350">
                      <a:noFill/>
                      <a:round/>
                      <a:headEnd/>
                      <a:tailEnd/>
                    </a:ln>
                  </p:spPr>
                  <p:txBody>
                    <a:bodyPr/>
                    <a:lstStyle/>
                    <a:p>
                      <a:endParaRPr lang="zh-TW" altLang="en-US"/>
                    </a:p>
                  </p:txBody>
                </p:sp>
                <p:sp>
                  <p:nvSpPr>
                    <p:cNvPr id="9504" name="Line 480"/>
                    <p:cNvSpPr>
                      <a:spLocks noChangeShapeType="1"/>
                    </p:cNvSpPr>
                    <p:nvPr/>
                  </p:nvSpPr>
                  <p:spPr bwMode="auto">
                    <a:xfrm>
                      <a:off x="2034" y="1470"/>
                      <a:ext cx="30" cy="1"/>
                    </a:xfrm>
                    <a:prstGeom prst="line">
                      <a:avLst/>
                    </a:prstGeom>
                    <a:noFill/>
                    <a:ln w="6350">
                      <a:noFill/>
                      <a:round/>
                      <a:headEnd/>
                      <a:tailEnd/>
                    </a:ln>
                  </p:spPr>
                  <p:txBody>
                    <a:bodyPr/>
                    <a:lstStyle/>
                    <a:p>
                      <a:endParaRPr lang="zh-TW" altLang="en-US"/>
                    </a:p>
                  </p:txBody>
                </p:sp>
                <p:sp>
                  <p:nvSpPr>
                    <p:cNvPr id="9505" name="Line 481"/>
                    <p:cNvSpPr>
                      <a:spLocks noChangeShapeType="1"/>
                    </p:cNvSpPr>
                    <p:nvPr/>
                  </p:nvSpPr>
                  <p:spPr bwMode="auto">
                    <a:xfrm>
                      <a:off x="2034" y="1472"/>
                      <a:ext cx="30" cy="1"/>
                    </a:xfrm>
                    <a:prstGeom prst="line">
                      <a:avLst/>
                    </a:prstGeom>
                    <a:noFill/>
                    <a:ln w="6350">
                      <a:noFill/>
                      <a:round/>
                      <a:headEnd/>
                      <a:tailEnd/>
                    </a:ln>
                  </p:spPr>
                  <p:txBody>
                    <a:bodyPr/>
                    <a:lstStyle/>
                    <a:p>
                      <a:endParaRPr lang="zh-TW" altLang="en-US"/>
                    </a:p>
                  </p:txBody>
                </p:sp>
                <p:sp>
                  <p:nvSpPr>
                    <p:cNvPr id="9506" name="Line 482"/>
                    <p:cNvSpPr>
                      <a:spLocks noChangeShapeType="1"/>
                    </p:cNvSpPr>
                    <p:nvPr/>
                  </p:nvSpPr>
                  <p:spPr bwMode="auto">
                    <a:xfrm>
                      <a:off x="2034" y="1474"/>
                      <a:ext cx="30" cy="1"/>
                    </a:xfrm>
                    <a:prstGeom prst="line">
                      <a:avLst/>
                    </a:prstGeom>
                    <a:noFill/>
                    <a:ln w="6350">
                      <a:noFill/>
                      <a:round/>
                      <a:headEnd/>
                      <a:tailEnd/>
                    </a:ln>
                  </p:spPr>
                  <p:txBody>
                    <a:bodyPr/>
                    <a:lstStyle/>
                    <a:p>
                      <a:endParaRPr lang="zh-TW" altLang="en-US"/>
                    </a:p>
                  </p:txBody>
                </p:sp>
                <p:sp>
                  <p:nvSpPr>
                    <p:cNvPr id="9507" name="Line 483"/>
                    <p:cNvSpPr>
                      <a:spLocks noChangeShapeType="1"/>
                    </p:cNvSpPr>
                    <p:nvPr/>
                  </p:nvSpPr>
                  <p:spPr bwMode="auto">
                    <a:xfrm>
                      <a:off x="2034" y="1476"/>
                      <a:ext cx="30" cy="1"/>
                    </a:xfrm>
                    <a:prstGeom prst="line">
                      <a:avLst/>
                    </a:prstGeom>
                    <a:noFill/>
                    <a:ln w="6350">
                      <a:noFill/>
                      <a:round/>
                      <a:headEnd/>
                      <a:tailEnd/>
                    </a:ln>
                  </p:spPr>
                  <p:txBody>
                    <a:bodyPr/>
                    <a:lstStyle/>
                    <a:p>
                      <a:endParaRPr lang="zh-TW" altLang="en-US"/>
                    </a:p>
                  </p:txBody>
                </p:sp>
                <p:sp>
                  <p:nvSpPr>
                    <p:cNvPr id="9508" name="Line 484"/>
                    <p:cNvSpPr>
                      <a:spLocks noChangeShapeType="1"/>
                    </p:cNvSpPr>
                    <p:nvPr/>
                  </p:nvSpPr>
                  <p:spPr bwMode="auto">
                    <a:xfrm>
                      <a:off x="2034" y="1478"/>
                      <a:ext cx="30" cy="1"/>
                    </a:xfrm>
                    <a:prstGeom prst="line">
                      <a:avLst/>
                    </a:prstGeom>
                    <a:noFill/>
                    <a:ln w="6350">
                      <a:noFill/>
                      <a:round/>
                      <a:headEnd/>
                      <a:tailEnd/>
                    </a:ln>
                  </p:spPr>
                  <p:txBody>
                    <a:bodyPr/>
                    <a:lstStyle/>
                    <a:p>
                      <a:endParaRPr lang="zh-TW" altLang="en-US"/>
                    </a:p>
                  </p:txBody>
                </p:sp>
                <p:sp>
                  <p:nvSpPr>
                    <p:cNvPr id="9509" name="Line 485"/>
                    <p:cNvSpPr>
                      <a:spLocks noChangeShapeType="1"/>
                    </p:cNvSpPr>
                    <p:nvPr/>
                  </p:nvSpPr>
                  <p:spPr bwMode="auto">
                    <a:xfrm>
                      <a:off x="2034" y="1480"/>
                      <a:ext cx="30" cy="1"/>
                    </a:xfrm>
                    <a:prstGeom prst="line">
                      <a:avLst/>
                    </a:prstGeom>
                    <a:noFill/>
                    <a:ln w="6350">
                      <a:noFill/>
                      <a:round/>
                      <a:headEnd/>
                      <a:tailEnd/>
                    </a:ln>
                  </p:spPr>
                  <p:txBody>
                    <a:bodyPr/>
                    <a:lstStyle/>
                    <a:p>
                      <a:endParaRPr lang="zh-TW" altLang="en-US"/>
                    </a:p>
                  </p:txBody>
                </p:sp>
                <p:sp>
                  <p:nvSpPr>
                    <p:cNvPr id="9510" name="Line 486"/>
                    <p:cNvSpPr>
                      <a:spLocks noChangeShapeType="1"/>
                    </p:cNvSpPr>
                    <p:nvPr/>
                  </p:nvSpPr>
                  <p:spPr bwMode="auto">
                    <a:xfrm>
                      <a:off x="2034" y="1482"/>
                      <a:ext cx="30" cy="1"/>
                    </a:xfrm>
                    <a:prstGeom prst="line">
                      <a:avLst/>
                    </a:prstGeom>
                    <a:noFill/>
                    <a:ln w="6350">
                      <a:noFill/>
                      <a:round/>
                      <a:headEnd/>
                      <a:tailEnd/>
                    </a:ln>
                  </p:spPr>
                  <p:txBody>
                    <a:bodyPr/>
                    <a:lstStyle/>
                    <a:p>
                      <a:endParaRPr lang="zh-TW" altLang="en-US"/>
                    </a:p>
                  </p:txBody>
                </p:sp>
                <p:sp>
                  <p:nvSpPr>
                    <p:cNvPr id="9511" name="Line 487"/>
                    <p:cNvSpPr>
                      <a:spLocks noChangeShapeType="1"/>
                    </p:cNvSpPr>
                    <p:nvPr/>
                  </p:nvSpPr>
                  <p:spPr bwMode="auto">
                    <a:xfrm>
                      <a:off x="2034" y="1484"/>
                      <a:ext cx="30" cy="1"/>
                    </a:xfrm>
                    <a:prstGeom prst="line">
                      <a:avLst/>
                    </a:prstGeom>
                    <a:noFill/>
                    <a:ln w="6350">
                      <a:noFill/>
                      <a:round/>
                      <a:headEnd/>
                      <a:tailEnd/>
                    </a:ln>
                  </p:spPr>
                  <p:txBody>
                    <a:bodyPr/>
                    <a:lstStyle/>
                    <a:p>
                      <a:endParaRPr lang="zh-TW" altLang="en-US"/>
                    </a:p>
                  </p:txBody>
                </p:sp>
                <p:sp>
                  <p:nvSpPr>
                    <p:cNvPr id="9512" name="Line 488"/>
                    <p:cNvSpPr>
                      <a:spLocks noChangeShapeType="1"/>
                    </p:cNvSpPr>
                    <p:nvPr/>
                  </p:nvSpPr>
                  <p:spPr bwMode="auto">
                    <a:xfrm>
                      <a:off x="2034" y="1486"/>
                      <a:ext cx="30" cy="1"/>
                    </a:xfrm>
                    <a:prstGeom prst="line">
                      <a:avLst/>
                    </a:prstGeom>
                    <a:noFill/>
                    <a:ln w="6350">
                      <a:noFill/>
                      <a:round/>
                      <a:headEnd/>
                      <a:tailEnd/>
                    </a:ln>
                  </p:spPr>
                  <p:txBody>
                    <a:bodyPr/>
                    <a:lstStyle/>
                    <a:p>
                      <a:endParaRPr lang="zh-TW" altLang="en-US"/>
                    </a:p>
                  </p:txBody>
                </p:sp>
                <p:sp>
                  <p:nvSpPr>
                    <p:cNvPr id="9513" name="Line 489"/>
                    <p:cNvSpPr>
                      <a:spLocks noChangeShapeType="1"/>
                    </p:cNvSpPr>
                    <p:nvPr/>
                  </p:nvSpPr>
                  <p:spPr bwMode="auto">
                    <a:xfrm>
                      <a:off x="2034" y="1488"/>
                      <a:ext cx="30" cy="1"/>
                    </a:xfrm>
                    <a:prstGeom prst="line">
                      <a:avLst/>
                    </a:prstGeom>
                    <a:noFill/>
                    <a:ln w="6350">
                      <a:noFill/>
                      <a:round/>
                      <a:headEnd/>
                      <a:tailEnd/>
                    </a:ln>
                  </p:spPr>
                  <p:txBody>
                    <a:bodyPr/>
                    <a:lstStyle/>
                    <a:p>
                      <a:endParaRPr lang="zh-TW" altLang="en-US"/>
                    </a:p>
                  </p:txBody>
                </p:sp>
                <p:sp>
                  <p:nvSpPr>
                    <p:cNvPr id="9514" name="Line 490"/>
                    <p:cNvSpPr>
                      <a:spLocks noChangeShapeType="1"/>
                    </p:cNvSpPr>
                    <p:nvPr/>
                  </p:nvSpPr>
                  <p:spPr bwMode="auto">
                    <a:xfrm>
                      <a:off x="2034" y="1490"/>
                      <a:ext cx="30" cy="1"/>
                    </a:xfrm>
                    <a:prstGeom prst="line">
                      <a:avLst/>
                    </a:prstGeom>
                    <a:noFill/>
                    <a:ln w="6350">
                      <a:noFill/>
                      <a:round/>
                      <a:headEnd/>
                      <a:tailEnd/>
                    </a:ln>
                  </p:spPr>
                  <p:txBody>
                    <a:bodyPr/>
                    <a:lstStyle/>
                    <a:p>
                      <a:endParaRPr lang="zh-TW" altLang="en-US"/>
                    </a:p>
                  </p:txBody>
                </p:sp>
                <p:sp>
                  <p:nvSpPr>
                    <p:cNvPr id="9515" name="Line 491"/>
                    <p:cNvSpPr>
                      <a:spLocks noChangeShapeType="1"/>
                    </p:cNvSpPr>
                    <p:nvPr/>
                  </p:nvSpPr>
                  <p:spPr bwMode="auto">
                    <a:xfrm>
                      <a:off x="2034" y="1492"/>
                      <a:ext cx="30" cy="1"/>
                    </a:xfrm>
                    <a:prstGeom prst="line">
                      <a:avLst/>
                    </a:prstGeom>
                    <a:noFill/>
                    <a:ln w="6350">
                      <a:noFill/>
                      <a:round/>
                      <a:headEnd/>
                      <a:tailEnd/>
                    </a:ln>
                  </p:spPr>
                  <p:txBody>
                    <a:bodyPr/>
                    <a:lstStyle/>
                    <a:p>
                      <a:endParaRPr lang="zh-TW" altLang="en-US"/>
                    </a:p>
                  </p:txBody>
                </p:sp>
                <p:sp>
                  <p:nvSpPr>
                    <p:cNvPr id="9516" name="Line 492"/>
                    <p:cNvSpPr>
                      <a:spLocks noChangeShapeType="1"/>
                    </p:cNvSpPr>
                    <p:nvPr/>
                  </p:nvSpPr>
                  <p:spPr bwMode="auto">
                    <a:xfrm>
                      <a:off x="2034" y="1494"/>
                      <a:ext cx="30" cy="1"/>
                    </a:xfrm>
                    <a:prstGeom prst="line">
                      <a:avLst/>
                    </a:prstGeom>
                    <a:noFill/>
                    <a:ln w="6350">
                      <a:noFill/>
                      <a:round/>
                      <a:headEnd/>
                      <a:tailEnd/>
                    </a:ln>
                  </p:spPr>
                  <p:txBody>
                    <a:bodyPr/>
                    <a:lstStyle/>
                    <a:p>
                      <a:endParaRPr lang="zh-TW" altLang="en-US"/>
                    </a:p>
                  </p:txBody>
                </p:sp>
                <p:sp>
                  <p:nvSpPr>
                    <p:cNvPr id="9517" name="Line 493"/>
                    <p:cNvSpPr>
                      <a:spLocks noChangeShapeType="1"/>
                    </p:cNvSpPr>
                    <p:nvPr/>
                  </p:nvSpPr>
                  <p:spPr bwMode="auto">
                    <a:xfrm>
                      <a:off x="2034" y="1496"/>
                      <a:ext cx="30" cy="1"/>
                    </a:xfrm>
                    <a:prstGeom prst="line">
                      <a:avLst/>
                    </a:prstGeom>
                    <a:noFill/>
                    <a:ln w="6350">
                      <a:noFill/>
                      <a:round/>
                      <a:headEnd/>
                      <a:tailEnd/>
                    </a:ln>
                  </p:spPr>
                  <p:txBody>
                    <a:bodyPr/>
                    <a:lstStyle/>
                    <a:p>
                      <a:endParaRPr lang="zh-TW" altLang="en-US"/>
                    </a:p>
                  </p:txBody>
                </p:sp>
                <p:sp>
                  <p:nvSpPr>
                    <p:cNvPr id="9518" name="Line 494"/>
                    <p:cNvSpPr>
                      <a:spLocks noChangeShapeType="1"/>
                    </p:cNvSpPr>
                    <p:nvPr/>
                  </p:nvSpPr>
                  <p:spPr bwMode="auto">
                    <a:xfrm>
                      <a:off x="2034" y="1498"/>
                      <a:ext cx="30" cy="1"/>
                    </a:xfrm>
                    <a:prstGeom prst="line">
                      <a:avLst/>
                    </a:prstGeom>
                    <a:noFill/>
                    <a:ln w="6350">
                      <a:noFill/>
                      <a:round/>
                      <a:headEnd/>
                      <a:tailEnd/>
                    </a:ln>
                  </p:spPr>
                  <p:txBody>
                    <a:bodyPr/>
                    <a:lstStyle/>
                    <a:p>
                      <a:endParaRPr lang="zh-TW" altLang="en-US"/>
                    </a:p>
                  </p:txBody>
                </p:sp>
                <p:sp>
                  <p:nvSpPr>
                    <p:cNvPr id="9519" name="Line 495"/>
                    <p:cNvSpPr>
                      <a:spLocks noChangeShapeType="1"/>
                    </p:cNvSpPr>
                    <p:nvPr/>
                  </p:nvSpPr>
                  <p:spPr bwMode="auto">
                    <a:xfrm>
                      <a:off x="2034" y="1500"/>
                      <a:ext cx="30" cy="1"/>
                    </a:xfrm>
                    <a:prstGeom prst="line">
                      <a:avLst/>
                    </a:prstGeom>
                    <a:noFill/>
                    <a:ln w="6350">
                      <a:noFill/>
                      <a:round/>
                      <a:headEnd/>
                      <a:tailEnd/>
                    </a:ln>
                  </p:spPr>
                  <p:txBody>
                    <a:bodyPr/>
                    <a:lstStyle/>
                    <a:p>
                      <a:endParaRPr lang="zh-TW" altLang="en-US"/>
                    </a:p>
                  </p:txBody>
                </p:sp>
                <p:sp>
                  <p:nvSpPr>
                    <p:cNvPr id="9520" name="Line 496"/>
                    <p:cNvSpPr>
                      <a:spLocks noChangeShapeType="1"/>
                    </p:cNvSpPr>
                    <p:nvPr/>
                  </p:nvSpPr>
                  <p:spPr bwMode="auto">
                    <a:xfrm>
                      <a:off x="2034" y="1502"/>
                      <a:ext cx="30" cy="1"/>
                    </a:xfrm>
                    <a:prstGeom prst="line">
                      <a:avLst/>
                    </a:prstGeom>
                    <a:noFill/>
                    <a:ln w="6350">
                      <a:noFill/>
                      <a:round/>
                      <a:headEnd/>
                      <a:tailEnd/>
                    </a:ln>
                  </p:spPr>
                  <p:txBody>
                    <a:bodyPr/>
                    <a:lstStyle/>
                    <a:p>
                      <a:endParaRPr lang="zh-TW" altLang="en-US"/>
                    </a:p>
                  </p:txBody>
                </p:sp>
                <p:sp>
                  <p:nvSpPr>
                    <p:cNvPr id="9521" name="Line 497"/>
                    <p:cNvSpPr>
                      <a:spLocks noChangeShapeType="1"/>
                    </p:cNvSpPr>
                    <p:nvPr/>
                  </p:nvSpPr>
                  <p:spPr bwMode="auto">
                    <a:xfrm>
                      <a:off x="2034" y="1504"/>
                      <a:ext cx="30" cy="1"/>
                    </a:xfrm>
                    <a:prstGeom prst="line">
                      <a:avLst/>
                    </a:prstGeom>
                    <a:noFill/>
                    <a:ln w="6350">
                      <a:noFill/>
                      <a:round/>
                      <a:headEnd/>
                      <a:tailEnd/>
                    </a:ln>
                  </p:spPr>
                  <p:txBody>
                    <a:bodyPr/>
                    <a:lstStyle/>
                    <a:p>
                      <a:endParaRPr lang="zh-TW" altLang="en-US"/>
                    </a:p>
                  </p:txBody>
                </p:sp>
                <p:sp>
                  <p:nvSpPr>
                    <p:cNvPr id="9522" name="Line 498"/>
                    <p:cNvSpPr>
                      <a:spLocks noChangeShapeType="1"/>
                    </p:cNvSpPr>
                    <p:nvPr/>
                  </p:nvSpPr>
                  <p:spPr bwMode="auto">
                    <a:xfrm>
                      <a:off x="2034" y="1506"/>
                      <a:ext cx="30" cy="1"/>
                    </a:xfrm>
                    <a:prstGeom prst="line">
                      <a:avLst/>
                    </a:prstGeom>
                    <a:noFill/>
                    <a:ln w="6350">
                      <a:noFill/>
                      <a:round/>
                      <a:headEnd/>
                      <a:tailEnd/>
                    </a:ln>
                  </p:spPr>
                  <p:txBody>
                    <a:bodyPr/>
                    <a:lstStyle/>
                    <a:p>
                      <a:endParaRPr lang="zh-TW" altLang="en-US"/>
                    </a:p>
                  </p:txBody>
                </p:sp>
                <p:sp>
                  <p:nvSpPr>
                    <p:cNvPr id="9523" name="Line 499"/>
                    <p:cNvSpPr>
                      <a:spLocks noChangeShapeType="1"/>
                    </p:cNvSpPr>
                    <p:nvPr/>
                  </p:nvSpPr>
                  <p:spPr bwMode="auto">
                    <a:xfrm>
                      <a:off x="2034" y="1508"/>
                      <a:ext cx="30" cy="1"/>
                    </a:xfrm>
                    <a:prstGeom prst="line">
                      <a:avLst/>
                    </a:prstGeom>
                    <a:noFill/>
                    <a:ln w="6350">
                      <a:noFill/>
                      <a:round/>
                      <a:headEnd/>
                      <a:tailEnd/>
                    </a:ln>
                  </p:spPr>
                  <p:txBody>
                    <a:bodyPr/>
                    <a:lstStyle/>
                    <a:p>
                      <a:endParaRPr lang="zh-TW" altLang="en-US"/>
                    </a:p>
                  </p:txBody>
                </p:sp>
                <p:sp>
                  <p:nvSpPr>
                    <p:cNvPr id="9524" name="Line 500"/>
                    <p:cNvSpPr>
                      <a:spLocks noChangeShapeType="1"/>
                    </p:cNvSpPr>
                    <p:nvPr/>
                  </p:nvSpPr>
                  <p:spPr bwMode="auto">
                    <a:xfrm>
                      <a:off x="2034" y="1510"/>
                      <a:ext cx="30" cy="1"/>
                    </a:xfrm>
                    <a:prstGeom prst="line">
                      <a:avLst/>
                    </a:prstGeom>
                    <a:noFill/>
                    <a:ln w="6350">
                      <a:noFill/>
                      <a:round/>
                      <a:headEnd/>
                      <a:tailEnd/>
                    </a:ln>
                  </p:spPr>
                  <p:txBody>
                    <a:bodyPr/>
                    <a:lstStyle/>
                    <a:p>
                      <a:endParaRPr lang="zh-TW" altLang="en-US"/>
                    </a:p>
                  </p:txBody>
                </p:sp>
                <p:sp>
                  <p:nvSpPr>
                    <p:cNvPr id="9525" name="Line 501"/>
                    <p:cNvSpPr>
                      <a:spLocks noChangeShapeType="1"/>
                    </p:cNvSpPr>
                    <p:nvPr/>
                  </p:nvSpPr>
                  <p:spPr bwMode="auto">
                    <a:xfrm>
                      <a:off x="2034" y="1512"/>
                      <a:ext cx="30" cy="1"/>
                    </a:xfrm>
                    <a:prstGeom prst="line">
                      <a:avLst/>
                    </a:prstGeom>
                    <a:noFill/>
                    <a:ln w="6350">
                      <a:noFill/>
                      <a:round/>
                      <a:headEnd/>
                      <a:tailEnd/>
                    </a:ln>
                  </p:spPr>
                  <p:txBody>
                    <a:bodyPr/>
                    <a:lstStyle/>
                    <a:p>
                      <a:endParaRPr lang="zh-TW" altLang="en-US"/>
                    </a:p>
                  </p:txBody>
                </p:sp>
                <p:sp>
                  <p:nvSpPr>
                    <p:cNvPr id="9526" name="Line 502"/>
                    <p:cNvSpPr>
                      <a:spLocks noChangeShapeType="1"/>
                    </p:cNvSpPr>
                    <p:nvPr/>
                  </p:nvSpPr>
                  <p:spPr bwMode="auto">
                    <a:xfrm>
                      <a:off x="2034" y="1514"/>
                      <a:ext cx="30" cy="1"/>
                    </a:xfrm>
                    <a:prstGeom prst="line">
                      <a:avLst/>
                    </a:prstGeom>
                    <a:noFill/>
                    <a:ln w="6350">
                      <a:noFill/>
                      <a:round/>
                      <a:headEnd/>
                      <a:tailEnd/>
                    </a:ln>
                  </p:spPr>
                  <p:txBody>
                    <a:bodyPr/>
                    <a:lstStyle/>
                    <a:p>
                      <a:endParaRPr lang="zh-TW" altLang="en-US"/>
                    </a:p>
                  </p:txBody>
                </p:sp>
                <p:sp>
                  <p:nvSpPr>
                    <p:cNvPr id="9527" name="Line 503"/>
                    <p:cNvSpPr>
                      <a:spLocks noChangeShapeType="1"/>
                    </p:cNvSpPr>
                    <p:nvPr/>
                  </p:nvSpPr>
                  <p:spPr bwMode="auto">
                    <a:xfrm>
                      <a:off x="2034" y="1516"/>
                      <a:ext cx="30" cy="1"/>
                    </a:xfrm>
                    <a:prstGeom prst="line">
                      <a:avLst/>
                    </a:prstGeom>
                    <a:noFill/>
                    <a:ln w="6350">
                      <a:noFill/>
                      <a:round/>
                      <a:headEnd/>
                      <a:tailEnd/>
                    </a:ln>
                  </p:spPr>
                  <p:txBody>
                    <a:bodyPr/>
                    <a:lstStyle/>
                    <a:p>
                      <a:endParaRPr lang="zh-TW" altLang="en-US"/>
                    </a:p>
                  </p:txBody>
                </p:sp>
                <p:sp>
                  <p:nvSpPr>
                    <p:cNvPr id="9528" name="Line 504"/>
                    <p:cNvSpPr>
                      <a:spLocks noChangeShapeType="1"/>
                    </p:cNvSpPr>
                    <p:nvPr/>
                  </p:nvSpPr>
                  <p:spPr bwMode="auto">
                    <a:xfrm>
                      <a:off x="2034" y="1518"/>
                      <a:ext cx="30" cy="1"/>
                    </a:xfrm>
                    <a:prstGeom prst="line">
                      <a:avLst/>
                    </a:prstGeom>
                    <a:noFill/>
                    <a:ln w="6350">
                      <a:noFill/>
                      <a:round/>
                      <a:headEnd/>
                      <a:tailEnd/>
                    </a:ln>
                  </p:spPr>
                  <p:txBody>
                    <a:bodyPr/>
                    <a:lstStyle/>
                    <a:p>
                      <a:endParaRPr lang="zh-TW" altLang="en-US"/>
                    </a:p>
                  </p:txBody>
                </p:sp>
                <p:sp>
                  <p:nvSpPr>
                    <p:cNvPr id="9529" name="Line 505"/>
                    <p:cNvSpPr>
                      <a:spLocks noChangeShapeType="1"/>
                    </p:cNvSpPr>
                    <p:nvPr/>
                  </p:nvSpPr>
                  <p:spPr bwMode="auto">
                    <a:xfrm>
                      <a:off x="2034" y="1520"/>
                      <a:ext cx="30" cy="1"/>
                    </a:xfrm>
                    <a:prstGeom prst="line">
                      <a:avLst/>
                    </a:prstGeom>
                    <a:noFill/>
                    <a:ln w="6350">
                      <a:noFill/>
                      <a:round/>
                      <a:headEnd/>
                      <a:tailEnd/>
                    </a:ln>
                  </p:spPr>
                  <p:txBody>
                    <a:bodyPr/>
                    <a:lstStyle/>
                    <a:p>
                      <a:endParaRPr lang="zh-TW" altLang="en-US"/>
                    </a:p>
                  </p:txBody>
                </p:sp>
                <p:sp>
                  <p:nvSpPr>
                    <p:cNvPr id="9530" name="Line 506"/>
                    <p:cNvSpPr>
                      <a:spLocks noChangeShapeType="1"/>
                    </p:cNvSpPr>
                    <p:nvPr/>
                  </p:nvSpPr>
                  <p:spPr bwMode="auto">
                    <a:xfrm>
                      <a:off x="2034" y="1522"/>
                      <a:ext cx="30" cy="1"/>
                    </a:xfrm>
                    <a:prstGeom prst="line">
                      <a:avLst/>
                    </a:prstGeom>
                    <a:noFill/>
                    <a:ln w="6350">
                      <a:noFill/>
                      <a:round/>
                      <a:headEnd/>
                      <a:tailEnd/>
                    </a:ln>
                  </p:spPr>
                  <p:txBody>
                    <a:bodyPr/>
                    <a:lstStyle/>
                    <a:p>
                      <a:endParaRPr lang="zh-TW" altLang="en-US"/>
                    </a:p>
                  </p:txBody>
                </p:sp>
                <p:sp>
                  <p:nvSpPr>
                    <p:cNvPr id="9531" name="Line 507"/>
                    <p:cNvSpPr>
                      <a:spLocks noChangeShapeType="1"/>
                    </p:cNvSpPr>
                    <p:nvPr/>
                  </p:nvSpPr>
                  <p:spPr bwMode="auto">
                    <a:xfrm>
                      <a:off x="2034" y="1524"/>
                      <a:ext cx="30" cy="1"/>
                    </a:xfrm>
                    <a:prstGeom prst="line">
                      <a:avLst/>
                    </a:prstGeom>
                    <a:noFill/>
                    <a:ln w="6350">
                      <a:noFill/>
                      <a:round/>
                      <a:headEnd/>
                      <a:tailEnd/>
                    </a:ln>
                  </p:spPr>
                  <p:txBody>
                    <a:bodyPr/>
                    <a:lstStyle/>
                    <a:p>
                      <a:endParaRPr lang="zh-TW" altLang="en-US"/>
                    </a:p>
                  </p:txBody>
                </p:sp>
                <p:sp>
                  <p:nvSpPr>
                    <p:cNvPr id="9532" name="Line 508"/>
                    <p:cNvSpPr>
                      <a:spLocks noChangeShapeType="1"/>
                    </p:cNvSpPr>
                    <p:nvPr/>
                  </p:nvSpPr>
                  <p:spPr bwMode="auto">
                    <a:xfrm>
                      <a:off x="2034" y="1526"/>
                      <a:ext cx="30" cy="1"/>
                    </a:xfrm>
                    <a:prstGeom prst="line">
                      <a:avLst/>
                    </a:prstGeom>
                    <a:noFill/>
                    <a:ln w="6350">
                      <a:noFill/>
                      <a:round/>
                      <a:headEnd/>
                      <a:tailEnd/>
                    </a:ln>
                  </p:spPr>
                  <p:txBody>
                    <a:bodyPr/>
                    <a:lstStyle/>
                    <a:p>
                      <a:endParaRPr lang="zh-TW" altLang="en-US"/>
                    </a:p>
                  </p:txBody>
                </p:sp>
                <p:sp>
                  <p:nvSpPr>
                    <p:cNvPr id="9533" name="Line 509"/>
                    <p:cNvSpPr>
                      <a:spLocks noChangeShapeType="1"/>
                    </p:cNvSpPr>
                    <p:nvPr/>
                  </p:nvSpPr>
                  <p:spPr bwMode="auto">
                    <a:xfrm>
                      <a:off x="2034" y="1528"/>
                      <a:ext cx="30" cy="1"/>
                    </a:xfrm>
                    <a:prstGeom prst="line">
                      <a:avLst/>
                    </a:prstGeom>
                    <a:noFill/>
                    <a:ln w="6350">
                      <a:noFill/>
                      <a:round/>
                      <a:headEnd/>
                      <a:tailEnd/>
                    </a:ln>
                  </p:spPr>
                  <p:txBody>
                    <a:bodyPr/>
                    <a:lstStyle/>
                    <a:p>
                      <a:endParaRPr lang="zh-TW" altLang="en-US"/>
                    </a:p>
                  </p:txBody>
                </p:sp>
                <p:sp>
                  <p:nvSpPr>
                    <p:cNvPr id="9534" name="Line 510"/>
                    <p:cNvSpPr>
                      <a:spLocks noChangeShapeType="1"/>
                    </p:cNvSpPr>
                    <p:nvPr/>
                  </p:nvSpPr>
                  <p:spPr bwMode="auto">
                    <a:xfrm>
                      <a:off x="2034" y="1530"/>
                      <a:ext cx="30" cy="1"/>
                    </a:xfrm>
                    <a:prstGeom prst="line">
                      <a:avLst/>
                    </a:prstGeom>
                    <a:noFill/>
                    <a:ln w="6350">
                      <a:noFill/>
                      <a:round/>
                      <a:headEnd/>
                      <a:tailEnd/>
                    </a:ln>
                  </p:spPr>
                  <p:txBody>
                    <a:bodyPr/>
                    <a:lstStyle/>
                    <a:p>
                      <a:endParaRPr lang="zh-TW" altLang="en-US"/>
                    </a:p>
                  </p:txBody>
                </p:sp>
                <p:sp>
                  <p:nvSpPr>
                    <p:cNvPr id="9535" name="Line 511"/>
                    <p:cNvSpPr>
                      <a:spLocks noChangeShapeType="1"/>
                    </p:cNvSpPr>
                    <p:nvPr/>
                  </p:nvSpPr>
                  <p:spPr bwMode="auto">
                    <a:xfrm>
                      <a:off x="2034" y="1532"/>
                      <a:ext cx="30" cy="1"/>
                    </a:xfrm>
                    <a:prstGeom prst="line">
                      <a:avLst/>
                    </a:prstGeom>
                    <a:noFill/>
                    <a:ln w="6350">
                      <a:noFill/>
                      <a:round/>
                      <a:headEnd/>
                      <a:tailEnd/>
                    </a:ln>
                  </p:spPr>
                  <p:txBody>
                    <a:bodyPr/>
                    <a:lstStyle/>
                    <a:p>
                      <a:endParaRPr lang="zh-TW" altLang="en-US"/>
                    </a:p>
                  </p:txBody>
                </p:sp>
                <p:sp>
                  <p:nvSpPr>
                    <p:cNvPr id="9536" name="Line 512"/>
                    <p:cNvSpPr>
                      <a:spLocks noChangeShapeType="1"/>
                    </p:cNvSpPr>
                    <p:nvPr/>
                  </p:nvSpPr>
                  <p:spPr bwMode="auto">
                    <a:xfrm>
                      <a:off x="2034" y="1534"/>
                      <a:ext cx="30" cy="1"/>
                    </a:xfrm>
                    <a:prstGeom prst="line">
                      <a:avLst/>
                    </a:prstGeom>
                    <a:noFill/>
                    <a:ln w="6350">
                      <a:noFill/>
                      <a:round/>
                      <a:headEnd/>
                      <a:tailEnd/>
                    </a:ln>
                  </p:spPr>
                  <p:txBody>
                    <a:bodyPr/>
                    <a:lstStyle/>
                    <a:p>
                      <a:endParaRPr lang="zh-TW" altLang="en-US"/>
                    </a:p>
                  </p:txBody>
                </p:sp>
                <p:sp>
                  <p:nvSpPr>
                    <p:cNvPr id="9537" name="Line 513"/>
                    <p:cNvSpPr>
                      <a:spLocks noChangeShapeType="1"/>
                    </p:cNvSpPr>
                    <p:nvPr/>
                  </p:nvSpPr>
                  <p:spPr bwMode="auto">
                    <a:xfrm>
                      <a:off x="2034" y="1536"/>
                      <a:ext cx="30" cy="1"/>
                    </a:xfrm>
                    <a:prstGeom prst="line">
                      <a:avLst/>
                    </a:prstGeom>
                    <a:noFill/>
                    <a:ln w="6350">
                      <a:noFill/>
                      <a:round/>
                      <a:headEnd/>
                      <a:tailEnd/>
                    </a:ln>
                  </p:spPr>
                  <p:txBody>
                    <a:bodyPr/>
                    <a:lstStyle/>
                    <a:p>
                      <a:endParaRPr lang="zh-TW" altLang="en-US"/>
                    </a:p>
                  </p:txBody>
                </p:sp>
                <p:sp>
                  <p:nvSpPr>
                    <p:cNvPr id="9538" name="Line 514"/>
                    <p:cNvSpPr>
                      <a:spLocks noChangeShapeType="1"/>
                    </p:cNvSpPr>
                    <p:nvPr/>
                  </p:nvSpPr>
                  <p:spPr bwMode="auto">
                    <a:xfrm>
                      <a:off x="2034" y="1538"/>
                      <a:ext cx="30" cy="1"/>
                    </a:xfrm>
                    <a:prstGeom prst="line">
                      <a:avLst/>
                    </a:prstGeom>
                    <a:noFill/>
                    <a:ln w="6350">
                      <a:noFill/>
                      <a:round/>
                      <a:headEnd/>
                      <a:tailEnd/>
                    </a:ln>
                  </p:spPr>
                  <p:txBody>
                    <a:bodyPr/>
                    <a:lstStyle/>
                    <a:p>
                      <a:endParaRPr lang="zh-TW" altLang="en-US"/>
                    </a:p>
                  </p:txBody>
                </p:sp>
                <p:sp>
                  <p:nvSpPr>
                    <p:cNvPr id="9539" name="Line 515"/>
                    <p:cNvSpPr>
                      <a:spLocks noChangeShapeType="1"/>
                    </p:cNvSpPr>
                    <p:nvPr/>
                  </p:nvSpPr>
                  <p:spPr bwMode="auto">
                    <a:xfrm>
                      <a:off x="2034" y="1540"/>
                      <a:ext cx="30" cy="1"/>
                    </a:xfrm>
                    <a:prstGeom prst="line">
                      <a:avLst/>
                    </a:prstGeom>
                    <a:noFill/>
                    <a:ln w="6350">
                      <a:noFill/>
                      <a:round/>
                      <a:headEnd/>
                      <a:tailEnd/>
                    </a:ln>
                  </p:spPr>
                  <p:txBody>
                    <a:bodyPr/>
                    <a:lstStyle/>
                    <a:p>
                      <a:endParaRPr lang="zh-TW" altLang="en-US"/>
                    </a:p>
                  </p:txBody>
                </p:sp>
                <p:sp>
                  <p:nvSpPr>
                    <p:cNvPr id="9540" name="Line 516"/>
                    <p:cNvSpPr>
                      <a:spLocks noChangeShapeType="1"/>
                    </p:cNvSpPr>
                    <p:nvPr/>
                  </p:nvSpPr>
                  <p:spPr bwMode="auto">
                    <a:xfrm>
                      <a:off x="2034" y="1542"/>
                      <a:ext cx="30" cy="1"/>
                    </a:xfrm>
                    <a:prstGeom prst="line">
                      <a:avLst/>
                    </a:prstGeom>
                    <a:noFill/>
                    <a:ln w="6350">
                      <a:noFill/>
                      <a:round/>
                      <a:headEnd/>
                      <a:tailEnd/>
                    </a:ln>
                  </p:spPr>
                  <p:txBody>
                    <a:bodyPr/>
                    <a:lstStyle/>
                    <a:p>
                      <a:endParaRPr lang="zh-TW" altLang="en-US"/>
                    </a:p>
                  </p:txBody>
                </p:sp>
                <p:sp>
                  <p:nvSpPr>
                    <p:cNvPr id="9541" name="Line 517"/>
                    <p:cNvSpPr>
                      <a:spLocks noChangeShapeType="1"/>
                    </p:cNvSpPr>
                    <p:nvPr/>
                  </p:nvSpPr>
                  <p:spPr bwMode="auto">
                    <a:xfrm>
                      <a:off x="2034" y="1544"/>
                      <a:ext cx="30" cy="1"/>
                    </a:xfrm>
                    <a:prstGeom prst="line">
                      <a:avLst/>
                    </a:prstGeom>
                    <a:noFill/>
                    <a:ln w="6350">
                      <a:noFill/>
                      <a:round/>
                      <a:headEnd/>
                      <a:tailEnd/>
                    </a:ln>
                  </p:spPr>
                  <p:txBody>
                    <a:bodyPr/>
                    <a:lstStyle/>
                    <a:p>
                      <a:endParaRPr lang="zh-TW" altLang="en-US"/>
                    </a:p>
                  </p:txBody>
                </p:sp>
                <p:sp>
                  <p:nvSpPr>
                    <p:cNvPr id="9542" name="Line 518"/>
                    <p:cNvSpPr>
                      <a:spLocks noChangeShapeType="1"/>
                    </p:cNvSpPr>
                    <p:nvPr/>
                  </p:nvSpPr>
                  <p:spPr bwMode="auto">
                    <a:xfrm>
                      <a:off x="2034" y="1546"/>
                      <a:ext cx="30" cy="1"/>
                    </a:xfrm>
                    <a:prstGeom prst="line">
                      <a:avLst/>
                    </a:prstGeom>
                    <a:noFill/>
                    <a:ln w="6350">
                      <a:noFill/>
                      <a:round/>
                      <a:headEnd/>
                      <a:tailEnd/>
                    </a:ln>
                  </p:spPr>
                  <p:txBody>
                    <a:bodyPr/>
                    <a:lstStyle/>
                    <a:p>
                      <a:endParaRPr lang="zh-TW" altLang="en-US"/>
                    </a:p>
                  </p:txBody>
                </p:sp>
                <p:sp>
                  <p:nvSpPr>
                    <p:cNvPr id="9543" name="Line 519"/>
                    <p:cNvSpPr>
                      <a:spLocks noChangeShapeType="1"/>
                    </p:cNvSpPr>
                    <p:nvPr/>
                  </p:nvSpPr>
                  <p:spPr bwMode="auto">
                    <a:xfrm>
                      <a:off x="2034" y="1548"/>
                      <a:ext cx="30" cy="1"/>
                    </a:xfrm>
                    <a:prstGeom prst="line">
                      <a:avLst/>
                    </a:prstGeom>
                    <a:noFill/>
                    <a:ln w="6350">
                      <a:noFill/>
                      <a:round/>
                      <a:headEnd/>
                      <a:tailEnd/>
                    </a:ln>
                  </p:spPr>
                  <p:txBody>
                    <a:bodyPr/>
                    <a:lstStyle/>
                    <a:p>
                      <a:endParaRPr lang="zh-TW" altLang="en-US"/>
                    </a:p>
                  </p:txBody>
                </p:sp>
                <p:sp>
                  <p:nvSpPr>
                    <p:cNvPr id="9544" name="Line 520"/>
                    <p:cNvSpPr>
                      <a:spLocks noChangeShapeType="1"/>
                    </p:cNvSpPr>
                    <p:nvPr/>
                  </p:nvSpPr>
                  <p:spPr bwMode="auto">
                    <a:xfrm>
                      <a:off x="2034" y="1550"/>
                      <a:ext cx="30" cy="1"/>
                    </a:xfrm>
                    <a:prstGeom prst="line">
                      <a:avLst/>
                    </a:prstGeom>
                    <a:noFill/>
                    <a:ln w="6350">
                      <a:noFill/>
                      <a:round/>
                      <a:headEnd/>
                      <a:tailEnd/>
                    </a:ln>
                  </p:spPr>
                  <p:txBody>
                    <a:bodyPr/>
                    <a:lstStyle/>
                    <a:p>
                      <a:endParaRPr lang="zh-TW" altLang="en-US"/>
                    </a:p>
                  </p:txBody>
                </p:sp>
                <p:sp>
                  <p:nvSpPr>
                    <p:cNvPr id="9545" name="Line 521"/>
                    <p:cNvSpPr>
                      <a:spLocks noChangeShapeType="1"/>
                    </p:cNvSpPr>
                    <p:nvPr/>
                  </p:nvSpPr>
                  <p:spPr bwMode="auto">
                    <a:xfrm>
                      <a:off x="2034" y="1552"/>
                      <a:ext cx="30" cy="1"/>
                    </a:xfrm>
                    <a:prstGeom prst="line">
                      <a:avLst/>
                    </a:prstGeom>
                    <a:noFill/>
                    <a:ln w="6350">
                      <a:noFill/>
                      <a:round/>
                      <a:headEnd/>
                      <a:tailEnd/>
                    </a:ln>
                  </p:spPr>
                  <p:txBody>
                    <a:bodyPr/>
                    <a:lstStyle/>
                    <a:p>
                      <a:endParaRPr lang="zh-TW" altLang="en-US"/>
                    </a:p>
                  </p:txBody>
                </p:sp>
                <p:sp>
                  <p:nvSpPr>
                    <p:cNvPr id="9546" name="Line 522"/>
                    <p:cNvSpPr>
                      <a:spLocks noChangeShapeType="1"/>
                    </p:cNvSpPr>
                    <p:nvPr/>
                  </p:nvSpPr>
                  <p:spPr bwMode="auto">
                    <a:xfrm>
                      <a:off x="2034" y="1554"/>
                      <a:ext cx="30" cy="1"/>
                    </a:xfrm>
                    <a:prstGeom prst="line">
                      <a:avLst/>
                    </a:prstGeom>
                    <a:noFill/>
                    <a:ln w="6350">
                      <a:noFill/>
                      <a:round/>
                      <a:headEnd/>
                      <a:tailEnd/>
                    </a:ln>
                  </p:spPr>
                  <p:txBody>
                    <a:bodyPr/>
                    <a:lstStyle/>
                    <a:p>
                      <a:endParaRPr lang="zh-TW" altLang="en-US"/>
                    </a:p>
                  </p:txBody>
                </p:sp>
                <p:sp>
                  <p:nvSpPr>
                    <p:cNvPr id="9547" name="Line 523"/>
                    <p:cNvSpPr>
                      <a:spLocks noChangeShapeType="1"/>
                    </p:cNvSpPr>
                    <p:nvPr/>
                  </p:nvSpPr>
                  <p:spPr bwMode="auto">
                    <a:xfrm>
                      <a:off x="2034" y="1556"/>
                      <a:ext cx="30" cy="1"/>
                    </a:xfrm>
                    <a:prstGeom prst="line">
                      <a:avLst/>
                    </a:prstGeom>
                    <a:noFill/>
                    <a:ln w="6350">
                      <a:noFill/>
                      <a:round/>
                      <a:headEnd/>
                      <a:tailEnd/>
                    </a:ln>
                  </p:spPr>
                  <p:txBody>
                    <a:bodyPr/>
                    <a:lstStyle/>
                    <a:p>
                      <a:endParaRPr lang="zh-TW" altLang="en-US"/>
                    </a:p>
                  </p:txBody>
                </p:sp>
                <p:sp>
                  <p:nvSpPr>
                    <p:cNvPr id="9548" name="Line 524"/>
                    <p:cNvSpPr>
                      <a:spLocks noChangeShapeType="1"/>
                    </p:cNvSpPr>
                    <p:nvPr/>
                  </p:nvSpPr>
                  <p:spPr bwMode="auto">
                    <a:xfrm>
                      <a:off x="2034" y="1558"/>
                      <a:ext cx="30" cy="1"/>
                    </a:xfrm>
                    <a:prstGeom prst="line">
                      <a:avLst/>
                    </a:prstGeom>
                    <a:noFill/>
                    <a:ln w="6350">
                      <a:noFill/>
                      <a:round/>
                      <a:headEnd/>
                      <a:tailEnd/>
                    </a:ln>
                  </p:spPr>
                  <p:txBody>
                    <a:bodyPr/>
                    <a:lstStyle/>
                    <a:p>
                      <a:endParaRPr lang="zh-TW" altLang="en-US"/>
                    </a:p>
                  </p:txBody>
                </p:sp>
                <p:sp>
                  <p:nvSpPr>
                    <p:cNvPr id="9549" name="Line 525"/>
                    <p:cNvSpPr>
                      <a:spLocks noChangeShapeType="1"/>
                    </p:cNvSpPr>
                    <p:nvPr/>
                  </p:nvSpPr>
                  <p:spPr bwMode="auto">
                    <a:xfrm>
                      <a:off x="2034" y="1560"/>
                      <a:ext cx="30" cy="1"/>
                    </a:xfrm>
                    <a:prstGeom prst="line">
                      <a:avLst/>
                    </a:prstGeom>
                    <a:noFill/>
                    <a:ln w="6350">
                      <a:noFill/>
                      <a:round/>
                      <a:headEnd/>
                      <a:tailEnd/>
                    </a:ln>
                  </p:spPr>
                  <p:txBody>
                    <a:bodyPr/>
                    <a:lstStyle/>
                    <a:p>
                      <a:endParaRPr lang="zh-TW" altLang="en-US"/>
                    </a:p>
                  </p:txBody>
                </p:sp>
                <p:sp>
                  <p:nvSpPr>
                    <p:cNvPr id="9550" name="Line 526"/>
                    <p:cNvSpPr>
                      <a:spLocks noChangeShapeType="1"/>
                    </p:cNvSpPr>
                    <p:nvPr/>
                  </p:nvSpPr>
                  <p:spPr bwMode="auto">
                    <a:xfrm>
                      <a:off x="2034" y="1562"/>
                      <a:ext cx="30" cy="1"/>
                    </a:xfrm>
                    <a:prstGeom prst="line">
                      <a:avLst/>
                    </a:prstGeom>
                    <a:noFill/>
                    <a:ln w="6350">
                      <a:noFill/>
                      <a:round/>
                      <a:headEnd/>
                      <a:tailEnd/>
                    </a:ln>
                  </p:spPr>
                  <p:txBody>
                    <a:bodyPr/>
                    <a:lstStyle/>
                    <a:p>
                      <a:endParaRPr lang="zh-TW" altLang="en-US"/>
                    </a:p>
                  </p:txBody>
                </p:sp>
                <p:sp>
                  <p:nvSpPr>
                    <p:cNvPr id="9551" name="Line 527"/>
                    <p:cNvSpPr>
                      <a:spLocks noChangeShapeType="1"/>
                    </p:cNvSpPr>
                    <p:nvPr/>
                  </p:nvSpPr>
                  <p:spPr bwMode="auto">
                    <a:xfrm>
                      <a:off x="2034" y="1564"/>
                      <a:ext cx="30" cy="1"/>
                    </a:xfrm>
                    <a:prstGeom prst="line">
                      <a:avLst/>
                    </a:prstGeom>
                    <a:noFill/>
                    <a:ln w="6350">
                      <a:noFill/>
                      <a:round/>
                      <a:headEnd/>
                      <a:tailEnd/>
                    </a:ln>
                  </p:spPr>
                  <p:txBody>
                    <a:bodyPr/>
                    <a:lstStyle/>
                    <a:p>
                      <a:endParaRPr lang="zh-TW" altLang="en-US"/>
                    </a:p>
                  </p:txBody>
                </p:sp>
                <p:sp>
                  <p:nvSpPr>
                    <p:cNvPr id="9552" name="Line 528"/>
                    <p:cNvSpPr>
                      <a:spLocks noChangeShapeType="1"/>
                    </p:cNvSpPr>
                    <p:nvPr/>
                  </p:nvSpPr>
                  <p:spPr bwMode="auto">
                    <a:xfrm>
                      <a:off x="2034" y="1566"/>
                      <a:ext cx="30" cy="1"/>
                    </a:xfrm>
                    <a:prstGeom prst="line">
                      <a:avLst/>
                    </a:prstGeom>
                    <a:noFill/>
                    <a:ln w="6350">
                      <a:noFill/>
                      <a:round/>
                      <a:headEnd/>
                      <a:tailEnd/>
                    </a:ln>
                  </p:spPr>
                  <p:txBody>
                    <a:bodyPr/>
                    <a:lstStyle/>
                    <a:p>
                      <a:endParaRPr lang="zh-TW" altLang="en-US"/>
                    </a:p>
                  </p:txBody>
                </p:sp>
                <p:sp>
                  <p:nvSpPr>
                    <p:cNvPr id="9553" name="Line 529"/>
                    <p:cNvSpPr>
                      <a:spLocks noChangeShapeType="1"/>
                    </p:cNvSpPr>
                    <p:nvPr/>
                  </p:nvSpPr>
                  <p:spPr bwMode="auto">
                    <a:xfrm>
                      <a:off x="2034" y="1568"/>
                      <a:ext cx="30" cy="1"/>
                    </a:xfrm>
                    <a:prstGeom prst="line">
                      <a:avLst/>
                    </a:prstGeom>
                    <a:noFill/>
                    <a:ln w="6350">
                      <a:noFill/>
                      <a:round/>
                      <a:headEnd/>
                      <a:tailEnd/>
                    </a:ln>
                  </p:spPr>
                  <p:txBody>
                    <a:bodyPr/>
                    <a:lstStyle/>
                    <a:p>
                      <a:endParaRPr lang="zh-TW" altLang="en-US"/>
                    </a:p>
                  </p:txBody>
                </p:sp>
                <p:sp>
                  <p:nvSpPr>
                    <p:cNvPr id="9554" name="Line 530"/>
                    <p:cNvSpPr>
                      <a:spLocks noChangeShapeType="1"/>
                    </p:cNvSpPr>
                    <p:nvPr/>
                  </p:nvSpPr>
                  <p:spPr bwMode="auto">
                    <a:xfrm>
                      <a:off x="2034" y="1570"/>
                      <a:ext cx="30" cy="1"/>
                    </a:xfrm>
                    <a:prstGeom prst="line">
                      <a:avLst/>
                    </a:prstGeom>
                    <a:noFill/>
                    <a:ln w="6350">
                      <a:noFill/>
                      <a:round/>
                      <a:headEnd/>
                      <a:tailEnd/>
                    </a:ln>
                  </p:spPr>
                  <p:txBody>
                    <a:bodyPr/>
                    <a:lstStyle/>
                    <a:p>
                      <a:endParaRPr lang="zh-TW" altLang="en-US"/>
                    </a:p>
                  </p:txBody>
                </p:sp>
                <p:sp>
                  <p:nvSpPr>
                    <p:cNvPr id="9555" name="Line 531"/>
                    <p:cNvSpPr>
                      <a:spLocks noChangeShapeType="1"/>
                    </p:cNvSpPr>
                    <p:nvPr/>
                  </p:nvSpPr>
                  <p:spPr bwMode="auto">
                    <a:xfrm>
                      <a:off x="2034" y="1572"/>
                      <a:ext cx="30" cy="1"/>
                    </a:xfrm>
                    <a:prstGeom prst="line">
                      <a:avLst/>
                    </a:prstGeom>
                    <a:noFill/>
                    <a:ln w="6350">
                      <a:noFill/>
                      <a:round/>
                      <a:headEnd/>
                      <a:tailEnd/>
                    </a:ln>
                  </p:spPr>
                  <p:txBody>
                    <a:bodyPr/>
                    <a:lstStyle/>
                    <a:p>
                      <a:endParaRPr lang="zh-TW" altLang="en-US"/>
                    </a:p>
                  </p:txBody>
                </p:sp>
                <p:sp>
                  <p:nvSpPr>
                    <p:cNvPr id="9556" name="Line 532"/>
                    <p:cNvSpPr>
                      <a:spLocks noChangeShapeType="1"/>
                    </p:cNvSpPr>
                    <p:nvPr/>
                  </p:nvSpPr>
                  <p:spPr bwMode="auto">
                    <a:xfrm>
                      <a:off x="2034" y="1574"/>
                      <a:ext cx="30" cy="1"/>
                    </a:xfrm>
                    <a:prstGeom prst="line">
                      <a:avLst/>
                    </a:prstGeom>
                    <a:noFill/>
                    <a:ln w="6350">
                      <a:noFill/>
                      <a:round/>
                      <a:headEnd/>
                      <a:tailEnd/>
                    </a:ln>
                  </p:spPr>
                  <p:txBody>
                    <a:bodyPr/>
                    <a:lstStyle/>
                    <a:p>
                      <a:endParaRPr lang="zh-TW" altLang="en-US"/>
                    </a:p>
                  </p:txBody>
                </p:sp>
                <p:sp>
                  <p:nvSpPr>
                    <p:cNvPr id="9557" name="Line 533"/>
                    <p:cNvSpPr>
                      <a:spLocks noChangeShapeType="1"/>
                    </p:cNvSpPr>
                    <p:nvPr/>
                  </p:nvSpPr>
                  <p:spPr bwMode="auto">
                    <a:xfrm>
                      <a:off x="2034" y="1576"/>
                      <a:ext cx="30" cy="1"/>
                    </a:xfrm>
                    <a:prstGeom prst="line">
                      <a:avLst/>
                    </a:prstGeom>
                    <a:noFill/>
                    <a:ln w="6350">
                      <a:noFill/>
                      <a:round/>
                      <a:headEnd/>
                      <a:tailEnd/>
                    </a:ln>
                  </p:spPr>
                  <p:txBody>
                    <a:bodyPr/>
                    <a:lstStyle/>
                    <a:p>
                      <a:endParaRPr lang="zh-TW" altLang="en-US"/>
                    </a:p>
                  </p:txBody>
                </p:sp>
                <p:sp>
                  <p:nvSpPr>
                    <p:cNvPr id="9558" name="Line 534"/>
                    <p:cNvSpPr>
                      <a:spLocks noChangeShapeType="1"/>
                    </p:cNvSpPr>
                    <p:nvPr/>
                  </p:nvSpPr>
                  <p:spPr bwMode="auto">
                    <a:xfrm>
                      <a:off x="2034" y="1578"/>
                      <a:ext cx="30" cy="1"/>
                    </a:xfrm>
                    <a:prstGeom prst="line">
                      <a:avLst/>
                    </a:prstGeom>
                    <a:noFill/>
                    <a:ln w="6350">
                      <a:noFill/>
                      <a:round/>
                      <a:headEnd/>
                      <a:tailEnd/>
                    </a:ln>
                  </p:spPr>
                  <p:txBody>
                    <a:bodyPr/>
                    <a:lstStyle/>
                    <a:p>
                      <a:endParaRPr lang="zh-TW" altLang="en-US"/>
                    </a:p>
                  </p:txBody>
                </p:sp>
                <p:sp>
                  <p:nvSpPr>
                    <p:cNvPr id="9559" name="Line 535"/>
                    <p:cNvSpPr>
                      <a:spLocks noChangeShapeType="1"/>
                    </p:cNvSpPr>
                    <p:nvPr/>
                  </p:nvSpPr>
                  <p:spPr bwMode="auto">
                    <a:xfrm>
                      <a:off x="2034" y="1580"/>
                      <a:ext cx="30" cy="1"/>
                    </a:xfrm>
                    <a:prstGeom prst="line">
                      <a:avLst/>
                    </a:prstGeom>
                    <a:noFill/>
                    <a:ln w="6350">
                      <a:noFill/>
                      <a:round/>
                      <a:headEnd/>
                      <a:tailEnd/>
                    </a:ln>
                  </p:spPr>
                  <p:txBody>
                    <a:bodyPr/>
                    <a:lstStyle/>
                    <a:p>
                      <a:endParaRPr lang="zh-TW" altLang="en-US"/>
                    </a:p>
                  </p:txBody>
                </p:sp>
                <p:sp>
                  <p:nvSpPr>
                    <p:cNvPr id="9560" name="Line 536"/>
                    <p:cNvSpPr>
                      <a:spLocks noChangeShapeType="1"/>
                    </p:cNvSpPr>
                    <p:nvPr/>
                  </p:nvSpPr>
                  <p:spPr bwMode="auto">
                    <a:xfrm>
                      <a:off x="2034" y="1582"/>
                      <a:ext cx="30" cy="1"/>
                    </a:xfrm>
                    <a:prstGeom prst="line">
                      <a:avLst/>
                    </a:prstGeom>
                    <a:noFill/>
                    <a:ln w="6350">
                      <a:noFill/>
                      <a:round/>
                      <a:headEnd/>
                      <a:tailEnd/>
                    </a:ln>
                  </p:spPr>
                  <p:txBody>
                    <a:bodyPr/>
                    <a:lstStyle/>
                    <a:p>
                      <a:endParaRPr lang="zh-TW" altLang="en-US"/>
                    </a:p>
                  </p:txBody>
                </p:sp>
                <p:sp>
                  <p:nvSpPr>
                    <p:cNvPr id="9561" name="Line 537"/>
                    <p:cNvSpPr>
                      <a:spLocks noChangeShapeType="1"/>
                    </p:cNvSpPr>
                    <p:nvPr/>
                  </p:nvSpPr>
                  <p:spPr bwMode="auto">
                    <a:xfrm>
                      <a:off x="2034" y="1584"/>
                      <a:ext cx="30" cy="1"/>
                    </a:xfrm>
                    <a:prstGeom prst="line">
                      <a:avLst/>
                    </a:prstGeom>
                    <a:noFill/>
                    <a:ln w="6350">
                      <a:noFill/>
                      <a:round/>
                      <a:headEnd/>
                      <a:tailEnd/>
                    </a:ln>
                  </p:spPr>
                  <p:txBody>
                    <a:bodyPr/>
                    <a:lstStyle/>
                    <a:p>
                      <a:endParaRPr lang="zh-TW" altLang="en-US"/>
                    </a:p>
                  </p:txBody>
                </p:sp>
                <p:sp>
                  <p:nvSpPr>
                    <p:cNvPr id="9562" name="Line 538"/>
                    <p:cNvSpPr>
                      <a:spLocks noChangeShapeType="1"/>
                    </p:cNvSpPr>
                    <p:nvPr/>
                  </p:nvSpPr>
                  <p:spPr bwMode="auto">
                    <a:xfrm>
                      <a:off x="2034" y="1586"/>
                      <a:ext cx="30" cy="1"/>
                    </a:xfrm>
                    <a:prstGeom prst="line">
                      <a:avLst/>
                    </a:prstGeom>
                    <a:noFill/>
                    <a:ln w="6350">
                      <a:noFill/>
                      <a:round/>
                      <a:headEnd/>
                      <a:tailEnd/>
                    </a:ln>
                  </p:spPr>
                  <p:txBody>
                    <a:bodyPr/>
                    <a:lstStyle/>
                    <a:p>
                      <a:endParaRPr lang="zh-TW" altLang="en-US"/>
                    </a:p>
                  </p:txBody>
                </p:sp>
                <p:sp>
                  <p:nvSpPr>
                    <p:cNvPr id="9563" name="Line 539"/>
                    <p:cNvSpPr>
                      <a:spLocks noChangeShapeType="1"/>
                    </p:cNvSpPr>
                    <p:nvPr/>
                  </p:nvSpPr>
                  <p:spPr bwMode="auto">
                    <a:xfrm>
                      <a:off x="2034" y="1588"/>
                      <a:ext cx="30" cy="1"/>
                    </a:xfrm>
                    <a:prstGeom prst="line">
                      <a:avLst/>
                    </a:prstGeom>
                    <a:noFill/>
                    <a:ln w="6350">
                      <a:noFill/>
                      <a:round/>
                      <a:headEnd/>
                      <a:tailEnd/>
                    </a:ln>
                  </p:spPr>
                  <p:txBody>
                    <a:bodyPr/>
                    <a:lstStyle/>
                    <a:p>
                      <a:endParaRPr lang="zh-TW" altLang="en-US"/>
                    </a:p>
                  </p:txBody>
                </p:sp>
                <p:sp>
                  <p:nvSpPr>
                    <p:cNvPr id="9564" name="Line 540"/>
                    <p:cNvSpPr>
                      <a:spLocks noChangeShapeType="1"/>
                    </p:cNvSpPr>
                    <p:nvPr/>
                  </p:nvSpPr>
                  <p:spPr bwMode="auto">
                    <a:xfrm>
                      <a:off x="2034" y="1590"/>
                      <a:ext cx="30" cy="1"/>
                    </a:xfrm>
                    <a:prstGeom prst="line">
                      <a:avLst/>
                    </a:prstGeom>
                    <a:noFill/>
                    <a:ln w="6350">
                      <a:noFill/>
                      <a:round/>
                      <a:headEnd/>
                      <a:tailEnd/>
                    </a:ln>
                  </p:spPr>
                  <p:txBody>
                    <a:bodyPr/>
                    <a:lstStyle/>
                    <a:p>
                      <a:endParaRPr lang="zh-TW" altLang="en-US"/>
                    </a:p>
                  </p:txBody>
                </p:sp>
                <p:sp>
                  <p:nvSpPr>
                    <p:cNvPr id="9565" name="Line 541"/>
                    <p:cNvSpPr>
                      <a:spLocks noChangeShapeType="1"/>
                    </p:cNvSpPr>
                    <p:nvPr/>
                  </p:nvSpPr>
                  <p:spPr bwMode="auto">
                    <a:xfrm>
                      <a:off x="2034" y="1592"/>
                      <a:ext cx="30" cy="1"/>
                    </a:xfrm>
                    <a:prstGeom prst="line">
                      <a:avLst/>
                    </a:prstGeom>
                    <a:noFill/>
                    <a:ln w="6350">
                      <a:noFill/>
                      <a:round/>
                      <a:headEnd/>
                      <a:tailEnd/>
                    </a:ln>
                  </p:spPr>
                  <p:txBody>
                    <a:bodyPr/>
                    <a:lstStyle/>
                    <a:p>
                      <a:endParaRPr lang="zh-TW" altLang="en-US"/>
                    </a:p>
                  </p:txBody>
                </p:sp>
                <p:sp>
                  <p:nvSpPr>
                    <p:cNvPr id="9566" name="Line 542"/>
                    <p:cNvSpPr>
                      <a:spLocks noChangeShapeType="1"/>
                    </p:cNvSpPr>
                    <p:nvPr/>
                  </p:nvSpPr>
                  <p:spPr bwMode="auto">
                    <a:xfrm>
                      <a:off x="2034" y="1594"/>
                      <a:ext cx="30" cy="1"/>
                    </a:xfrm>
                    <a:prstGeom prst="line">
                      <a:avLst/>
                    </a:prstGeom>
                    <a:noFill/>
                    <a:ln w="6350">
                      <a:noFill/>
                      <a:round/>
                      <a:headEnd/>
                      <a:tailEnd/>
                    </a:ln>
                  </p:spPr>
                  <p:txBody>
                    <a:bodyPr/>
                    <a:lstStyle/>
                    <a:p>
                      <a:endParaRPr lang="zh-TW" altLang="en-US"/>
                    </a:p>
                  </p:txBody>
                </p:sp>
                <p:sp>
                  <p:nvSpPr>
                    <p:cNvPr id="9567" name="Line 543"/>
                    <p:cNvSpPr>
                      <a:spLocks noChangeShapeType="1"/>
                    </p:cNvSpPr>
                    <p:nvPr/>
                  </p:nvSpPr>
                  <p:spPr bwMode="auto">
                    <a:xfrm>
                      <a:off x="2034" y="1596"/>
                      <a:ext cx="30" cy="1"/>
                    </a:xfrm>
                    <a:prstGeom prst="line">
                      <a:avLst/>
                    </a:prstGeom>
                    <a:noFill/>
                    <a:ln w="6350">
                      <a:noFill/>
                      <a:round/>
                      <a:headEnd/>
                      <a:tailEnd/>
                    </a:ln>
                  </p:spPr>
                  <p:txBody>
                    <a:bodyPr/>
                    <a:lstStyle/>
                    <a:p>
                      <a:endParaRPr lang="zh-TW" altLang="en-US"/>
                    </a:p>
                  </p:txBody>
                </p:sp>
                <p:sp>
                  <p:nvSpPr>
                    <p:cNvPr id="9568" name="Line 544"/>
                    <p:cNvSpPr>
                      <a:spLocks noChangeShapeType="1"/>
                    </p:cNvSpPr>
                    <p:nvPr/>
                  </p:nvSpPr>
                  <p:spPr bwMode="auto">
                    <a:xfrm>
                      <a:off x="2034" y="1598"/>
                      <a:ext cx="30" cy="1"/>
                    </a:xfrm>
                    <a:prstGeom prst="line">
                      <a:avLst/>
                    </a:prstGeom>
                    <a:noFill/>
                    <a:ln w="6350">
                      <a:noFill/>
                      <a:round/>
                      <a:headEnd/>
                      <a:tailEnd/>
                    </a:ln>
                  </p:spPr>
                  <p:txBody>
                    <a:bodyPr/>
                    <a:lstStyle/>
                    <a:p>
                      <a:endParaRPr lang="zh-TW" altLang="en-US"/>
                    </a:p>
                  </p:txBody>
                </p:sp>
                <p:sp>
                  <p:nvSpPr>
                    <p:cNvPr id="9569" name="Line 545"/>
                    <p:cNvSpPr>
                      <a:spLocks noChangeShapeType="1"/>
                    </p:cNvSpPr>
                    <p:nvPr/>
                  </p:nvSpPr>
                  <p:spPr bwMode="auto">
                    <a:xfrm>
                      <a:off x="2034" y="1600"/>
                      <a:ext cx="30" cy="1"/>
                    </a:xfrm>
                    <a:prstGeom prst="line">
                      <a:avLst/>
                    </a:prstGeom>
                    <a:noFill/>
                    <a:ln w="6350">
                      <a:noFill/>
                      <a:round/>
                      <a:headEnd/>
                      <a:tailEnd/>
                    </a:ln>
                  </p:spPr>
                  <p:txBody>
                    <a:bodyPr/>
                    <a:lstStyle/>
                    <a:p>
                      <a:endParaRPr lang="zh-TW" altLang="en-US"/>
                    </a:p>
                  </p:txBody>
                </p:sp>
                <p:sp>
                  <p:nvSpPr>
                    <p:cNvPr id="9570" name="Line 546"/>
                    <p:cNvSpPr>
                      <a:spLocks noChangeShapeType="1"/>
                    </p:cNvSpPr>
                    <p:nvPr/>
                  </p:nvSpPr>
                  <p:spPr bwMode="auto">
                    <a:xfrm>
                      <a:off x="2034" y="1602"/>
                      <a:ext cx="30" cy="1"/>
                    </a:xfrm>
                    <a:prstGeom prst="line">
                      <a:avLst/>
                    </a:prstGeom>
                    <a:noFill/>
                    <a:ln w="6350">
                      <a:noFill/>
                      <a:round/>
                      <a:headEnd/>
                      <a:tailEnd/>
                    </a:ln>
                  </p:spPr>
                  <p:txBody>
                    <a:bodyPr/>
                    <a:lstStyle/>
                    <a:p>
                      <a:endParaRPr lang="zh-TW" altLang="en-US"/>
                    </a:p>
                  </p:txBody>
                </p:sp>
                <p:sp>
                  <p:nvSpPr>
                    <p:cNvPr id="9571" name="Line 547"/>
                    <p:cNvSpPr>
                      <a:spLocks noChangeShapeType="1"/>
                    </p:cNvSpPr>
                    <p:nvPr/>
                  </p:nvSpPr>
                  <p:spPr bwMode="auto">
                    <a:xfrm>
                      <a:off x="2034" y="1604"/>
                      <a:ext cx="30" cy="1"/>
                    </a:xfrm>
                    <a:prstGeom prst="line">
                      <a:avLst/>
                    </a:prstGeom>
                    <a:noFill/>
                    <a:ln w="6350">
                      <a:noFill/>
                      <a:round/>
                      <a:headEnd/>
                      <a:tailEnd/>
                    </a:ln>
                  </p:spPr>
                  <p:txBody>
                    <a:bodyPr/>
                    <a:lstStyle/>
                    <a:p>
                      <a:endParaRPr lang="zh-TW" altLang="en-US"/>
                    </a:p>
                  </p:txBody>
                </p:sp>
                <p:sp>
                  <p:nvSpPr>
                    <p:cNvPr id="9572" name="Line 548"/>
                    <p:cNvSpPr>
                      <a:spLocks noChangeShapeType="1"/>
                    </p:cNvSpPr>
                    <p:nvPr/>
                  </p:nvSpPr>
                  <p:spPr bwMode="auto">
                    <a:xfrm>
                      <a:off x="2034" y="1606"/>
                      <a:ext cx="30" cy="1"/>
                    </a:xfrm>
                    <a:prstGeom prst="line">
                      <a:avLst/>
                    </a:prstGeom>
                    <a:noFill/>
                    <a:ln w="6350">
                      <a:noFill/>
                      <a:round/>
                      <a:headEnd/>
                      <a:tailEnd/>
                    </a:ln>
                  </p:spPr>
                  <p:txBody>
                    <a:bodyPr/>
                    <a:lstStyle/>
                    <a:p>
                      <a:endParaRPr lang="zh-TW" altLang="en-US"/>
                    </a:p>
                  </p:txBody>
                </p:sp>
                <p:sp>
                  <p:nvSpPr>
                    <p:cNvPr id="9573" name="Line 549"/>
                    <p:cNvSpPr>
                      <a:spLocks noChangeShapeType="1"/>
                    </p:cNvSpPr>
                    <p:nvPr/>
                  </p:nvSpPr>
                  <p:spPr bwMode="auto">
                    <a:xfrm>
                      <a:off x="2034" y="1608"/>
                      <a:ext cx="30" cy="1"/>
                    </a:xfrm>
                    <a:prstGeom prst="line">
                      <a:avLst/>
                    </a:prstGeom>
                    <a:noFill/>
                    <a:ln w="6350">
                      <a:noFill/>
                      <a:round/>
                      <a:headEnd/>
                      <a:tailEnd/>
                    </a:ln>
                  </p:spPr>
                  <p:txBody>
                    <a:bodyPr/>
                    <a:lstStyle/>
                    <a:p>
                      <a:endParaRPr lang="zh-TW" altLang="en-US"/>
                    </a:p>
                  </p:txBody>
                </p:sp>
                <p:sp>
                  <p:nvSpPr>
                    <p:cNvPr id="9574" name="Line 550"/>
                    <p:cNvSpPr>
                      <a:spLocks noChangeShapeType="1"/>
                    </p:cNvSpPr>
                    <p:nvPr/>
                  </p:nvSpPr>
                  <p:spPr bwMode="auto">
                    <a:xfrm>
                      <a:off x="2034" y="1610"/>
                      <a:ext cx="30" cy="1"/>
                    </a:xfrm>
                    <a:prstGeom prst="line">
                      <a:avLst/>
                    </a:prstGeom>
                    <a:noFill/>
                    <a:ln w="6350">
                      <a:noFill/>
                      <a:round/>
                      <a:headEnd/>
                      <a:tailEnd/>
                    </a:ln>
                  </p:spPr>
                  <p:txBody>
                    <a:bodyPr/>
                    <a:lstStyle/>
                    <a:p>
                      <a:endParaRPr lang="zh-TW" altLang="en-US"/>
                    </a:p>
                  </p:txBody>
                </p:sp>
                <p:sp>
                  <p:nvSpPr>
                    <p:cNvPr id="9575" name="Line 551"/>
                    <p:cNvSpPr>
                      <a:spLocks noChangeShapeType="1"/>
                    </p:cNvSpPr>
                    <p:nvPr/>
                  </p:nvSpPr>
                  <p:spPr bwMode="auto">
                    <a:xfrm>
                      <a:off x="2034" y="1612"/>
                      <a:ext cx="30" cy="1"/>
                    </a:xfrm>
                    <a:prstGeom prst="line">
                      <a:avLst/>
                    </a:prstGeom>
                    <a:noFill/>
                    <a:ln w="6350">
                      <a:noFill/>
                      <a:round/>
                      <a:headEnd/>
                      <a:tailEnd/>
                    </a:ln>
                  </p:spPr>
                  <p:txBody>
                    <a:bodyPr/>
                    <a:lstStyle/>
                    <a:p>
                      <a:endParaRPr lang="zh-TW" altLang="en-US"/>
                    </a:p>
                  </p:txBody>
                </p:sp>
                <p:sp>
                  <p:nvSpPr>
                    <p:cNvPr id="9576" name="Line 552"/>
                    <p:cNvSpPr>
                      <a:spLocks noChangeShapeType="1"/>
                    </p:cNvSpPr>
                    <p:nvPr/>
                  </p:nvSpPr>
                  <p:spPr bwMode="auto">
                    <a:xfrm>
                      <a:off x="2034" y="1614"/>
                      <a:ext cx="30" cy="1"/>
                    </a:xfrm>
                    <a:prstGeom prst="line">
                      <a:avLst/>
                    </a:prstGeom>
                    <a:noFill/>
                    <a:ln w="6350">
                      <a:noFill/>
                      <a:round/>
                      <a:headEnd/>
                      <a:tailEnd/>
                    </a:ln>
                  </p:spPr>
                  <p:txBody>
                    <a:bodyPr/>
                    <a:lstStyle/>
                    <a:p>
                      <a:endParaRPr lang="zh-TW" altLang="en-US"/>
                    </a:p>
                  </p:txBody>
                </p:sp>
                <p:sp>
                  <p:nvSpPr>
                    <p:cNvPr id="9577" name="Line 553"/>
                    <p:cNvSpPr>
                      <a:spLocks noChangeShapeType="1"/>
                    </p:cNvSpPr>
                    <p:nvPr/>
                  </p:nvSpPr>
                  <p:spPr bwMode="auto">
                    <a:xfrm>
                      <a:off x="2034" y="1616"/>
                      <a:ext cx="30" cy="1"/>
                    </a:xfrm>
                    <a:prstGeom prst="line">
                      <a:avLst/>
                    </a:prstGeom>
                    <a:noFill/>
                    <a:ln w="6350">
                      <a:noFill/>
                      <a:round/>
                      <a:headEnd/>
                      <a:tailEnd/>
                    </a:ln>
                  </p:spPr>
                  <p:txBody>
                    <a:bodyPr/>
                    <a:lstStyle/>
                    <a:p>
                      <a:endParaRPr lang="zh-TW" altLang="en-US"/>
                    </a:p>
                  </p:txBody>
                </p:sp>
                <p:sp>
                  <p:nvSpPr>
                    <p:cNvPr id="9578" name="Line 554"/>
                    <p:cNvSpPr>
                      <a:spLocks noChangeShapeType="1"/>
                    </p:cNvSpPr>
                    <p:nvPr/>
                  </p:nvSpPr>
                  <p:spPr bwMode="auto">
                    <a:xfrm>
                      <a:off x="2034" y="1618"/>
                      <a:ext cx="30" cy="1"/>
                    </a:xfrm>
                    <a:prstGeom prst="line">
                      <a:avLst/>
                    </a:prstGeom>
                    <a:noFill/>
                    <a:ln w="6350">
                      <a:noFill/>
                      <a:round/>
                      <a:headEnd/>
                      <a:tailEnd/>
                    </a:ln>
                  </p:spPr>
                  <p:txBody>
                    <a:bodyPr/>
                    <a:lstStyle/>
                    <a:p>
                      <a:endParaRPr lang="zh-TW" altLang="en-US"/>
                    </a:p>
                  </p:txBody>
                </p:sp>
                <p:sp>
                  <p:nvSpPr>
                    <p:cNvPr id="9579" name="Line 555"/>
                    <p:cNvSpPr>
                      <a:spLocks noChangeShapeType="1"/>
                    </p:cNvSpPr>
                    <p:nvPr/>
                  </p:nvSpPr>
                  <p:spPr bwMode="auto">
                    <a:xfrm>
                      <a:off x="2034" y="1620"/>
                      <a:ext cx="30" cy="1"/>
                    </a:xfrm>
                    <a:prstGeom prst="line">
                      <a:avLst/>
                    </a:prstGeom>
                    <a:noFill/>
                    <a:ln w="6350">
                      <a:noFill/>
                      <a:round/>
                      <a:headEnd/>
                      <a:tailEnd/>
                    </a:ln>
                  </p:spPr>
                  <p:txBody>
                    <a:bodyPr/>
                    <a:lstStyle/>
                    <a:p>
                      <a:endParaRPr lang="zh-TW" altLang="en-US"/>
                    </a:p>
                  </p:txBody>
                </p:sp>
                <p:sp>
                  <p:nvSpPr>
                    <p:cNvPr id="9580" name="Line 556"/>
                    <p:cNvSpPr>
                      <a:spLocks noChangeShapeType="1"/>
                    </p:cNvSpPr>
                    <p:nvPr/>
                  </p:nvSpPr>
                  <p:spPr bwMode="auto">
                    <a:xfrm>
                      <a:off x="2034" y="1622"/>
                      <a:ext cx="30" cy="1"/>
                    </a:xfrm>
                    <a:prstGeom prst="line">
                      <a:avLst/>
                    </a:prstGeom>
                    <a:noFill/>
                    <a:ln w="6350">
                      <a:noFill/>
                      <a:round/>
                      <a:headEnd/>
                      <a:tailEnd/>
                    </a:ln>
                  </p:spPr>
                  <p:txBody>
                    <a:bodyPr/>
                    <a:lstStyle/>
                    <a:p>
                      <a:endParaRPr lang="zh-TW" altLang="en-US"/>
                    </a:p>
                  </p:txBody>
                </p:sp>
                <p:sp>
                  <p:nvSpPr>
                    <p:cNvPr id="9581" name="Line 557"/>
                    <p:cNvSpPr>
                      <a:spLocks noChangeShapeType="1"/>
                    </p:cNvSpPr>
                    <p:nvPr/>
                  </p:nvSpPr>
                  <p:spPr bwMode="auto">
                    <a:xfrm>
                      <a:off x="2034" y="1624"/>
                      <a:ext cx="30" cy="1"/>
                    </a:xfrm>
                    <a:prstGeom prst="line">
                      <a:avLst/>
                    </a:prstGeom>
                    <a:noFill/>
                    <a:ln w="6350">
                      <a:noFill/>
                      <a:round/>
                      <a:headEnd/>
                      <a:tailEnd/>
                    </a:ln>
                  </p:spPr>
                  <p:txBody>
                    <a:bodyPr/>
                    <a:lstStyle/>
                    <a:p>
                      <a:endParaRPr lang="zh-TW" altLang="en-US"/>
                    </a:p>
                  </p:txBody>
                </p:sp>
                <p:sp>
                  <p:nvSpPr>
                    <p:cNvPr id="9582" name="Line 558"/>
                    <p:cNvSpPr>
                      <a:spLocks noChangeShapeType="1"/>
                    </p:cNvSpPr>
                    <p:nvPr/>
                  </p:nvSpPr>
                  <p:spPr bwMode="auto">
                    <a:xfrm>
                      <a:off x="2034" y="1626"/>
                      <a:ext cx="30" cy="1"/>
                    </a:xfrm>
                    <a:prstGeom prst="line">
                      <a:avLst/>
                    </a:prstGeom>
                    <a:noFill/>
                    <a:ln w="6350">
                      <a:noFill/>
                      <a:round/>
                      <a:headEnd/>
                      <a:tailEnd/>
                    </a:ln>
                  </p:spPr>
                  <p:txBody>
                    <a:bodyPr/>
                    <a:lstStyle/>
                    <a:p>
                      <a:endParaRPr lang="zh-TW" altLang="en-US"/>
                    </a:p>
                  </p:txBody>
                </p:sp>
                <p:sp>
                  <p:nvSpPr>
                    <p:cNvPr id="9583" name="Line 559"/>
                    <p:cNvSpPr>
                      <a:spLocks noChangeShapeType="1"/>
                    </p:cNvSpPr>
                    <p:nvPr/>
                  </p:nvSpPr>
                  <p:spPr bwMode="auto">
                    <a:xfrm>
                      <a:off x="2034" y="1628"/>
                      <a:ext cx="30" cy="1"/>
                    </a:xfrm>
                    <a:prstGeom prst="line">
                      <a:avLst/>
                    </a:prstGeom>
                    <a:noFill/>
                    <a:ln w="6350">
                      <a:noFill/>
                      <a:round/>
                      <a:headEnd/>
                      <a:tailEnd/>
                    </a:ln>
                  </p:spPr>
                  <p:txBody>
                    <a:bodyPr/>
                    <a:lstStyle/>
                    <a:p>
                      <a:endParaRPr lang="zh-TW" altLang="en-US"/>
                    </a:p>
                  </p:txBody>
                </p:sp>
                <p:sp>
                  <p:nvSpPr>
                    <p:cNvPr id="9584" name="Line 560"/>
                    <p:cNvSpPr>
                      <a:spLocks noChangeShapeType="1"/>
                    </p:cNvSpPr>
                    <p:nvPr/>
                  </p:nvSpPr>
                  <p:spPr bwMode="auto">
                    <a:xfrm>
                      <a:off x="2034" y="1630"/>
                      <a:ext cx="30" cy="1"/>
                    </a:xfrm>
                    <a:prstGeom prst="line">
                      <a:avLst/>
                    </a:prstGeom>
                    <a:noFill/>
                    <a:ln w="6350">
                      <a:noFill/>
                      <a:round/>
                      <a:headEnd/>
                      <a:tailEnd/>
                    </a:ln>
                  </p:spPr>
                  <p:txBody>
                    <a:bodyPr/>
                    <a:lstStyle/>
                    <a:p>
                      <a:endParaRPr lang="zh-TW" altLang="en-US"/>
                    </a:p>
                  </p:txBody>
                </p:sp>
                <p:sp>
                  <p:nvSpPr>
                    <p:cNvPr id="9585" name="AutoShape 561"/>
                    <p:cNvSpPr>
                      <a:spLocks noChangeArrowheads="1"/>
                    </p:cNvSpPr>
                    <p:nvPr/>
                  </p:nvSpPr>
                  <p:spPr bwMode="auto">
                    <a:xfrm>
                      <a:off x="2034" y="1418"/>
                      <a:ext cx="30" cy="212"/>
                    </a:xfrm>
                    <a:prstGeom prst="roundRect">
                      <a:avLst>
                        <a:gd name="adj" fmla="val 50000"/>
                      </a:avLst>
                    </a:prstGeom>
                    <a:solidFill>
                      <a:srgbClr val="FF2327"/>
                    </a:solidFill>
                    <a:ln w="6350">
                      <a:noFill/>
                      <a:round/>
                      <a:headEnd/>
                      <a:tailEnd/>
                    </a:ln>
                  </p:spPr>
                  <p:txBody>
                    <a:bodyPr/>
                    <a:lstStyle/>
                    <a:p>
                      <a:endParaRPr lang="zh-TW" altLang="en-US"/>
                    </a:p>
                  </p:txBody>
                </p:sp>
                <p:sp>
                  <p:nvSpPr>
                    <p:cNvPr id="9586" name="AutoShape 562"/>
                    <p:cNvSpPr>
                      <a:spLocks noChangeArrowheads="1"/>
                    </p:cNvSpPr>
                    <p:nvPr/>
                  </p:nvSpPr>
                  <p:spPr bwMode="auto">
                    <a:xfrm>
                      <a:off x="2100" y="1418"/>
                      <a:ext cx="28" cy="212"/>
                    </a:xfrm>
                    <a:prstGeom prst="roundRect">
                      <a:avLst>
                        <a:gd name="adj" fmla="val 50000"/>
                      </a:avLst>
                    </a:prstGeom>
                    <a:solidFill>
                      <a:srgbClr val="FF2327"/>
                    </a:solidFill>
                    <a:ln w="6350">
                      <a:noFill/>
                      <a:round/>
                      <a:headEnd/>
                      <a:tailEnd/>
                    </a:ln>
                  </p:spPr>
                  <p:txBody>
                    <a:bodyPr/>
                    <a:lstStyle/>
                    <a:p>
                      <a:endParaRPr lang="zh-TW" altLang="en-US"/>
                    </a:p>
                  </p:txBody>
                </p:sp>
                <p:sp>
                  <p:nvSpPr>
                    <p:cNvPr id="9587" name="Line 563"/>
                    <p:cNvSpPr>
                      <a:spLocks noChangeShapeType="1"/>
                    </p:cNvSpPr>
                    <p:nvPr/>
                  </p:nvSpPr>
                  <p:spPr bwMode="auto">
                    <a:xfrm>
                      <a:off x="2100" y="1418"/>
                      <a:ext cx="28" cy="1"/>
                    </a:xfrm>
                    <a:prstGeom prst="line">
                      <a:avLst/>
                    </a:prstGeom>
                    <a:noFill/>
                    <a:ln w="6350">
                      <a:noFill/>
                      <a:round/>
                      <a:headEnd/>
                      <a:tailEnd/>
                    </a:ln>
                  </p:spPr>
                  <p:txBody>
                    <a:bodyPr/>
                    <a:lstStyle/>
                    <a:p>
                      <a:endParaRPr lang="zh-TW" altLang="en-US"/>
                    </a:p>
                  </p:txBody>
                </p:sp>
                <p:sp>
                  <p:nvSpPr>
                    <p:cNvPr id="9588" name="Line 564"/>
                    <p:cNvSpPr>
                      <a:spLocks noChangeShapeType="1"/>
                    </p:cNvSpPr>
                    <p:nvPr/>
                  </p:nvSpPr>
                  <p:spPr bwMode="auto">
                    <a:xfrm>
                      <a:off x="2100" y="1420"/>
                      <a:ext cx="28" cy="1"/>
                    </a:xfrm>
                    <a:prstGeom prst="line">
                      <a:avLst/>
                    </a:prstGeom>
                    <a:noFill/>
                    <a:ln w="6350">
                      <a:noFill/>
                      <a:round/>
                      <a:headEnd/>
                      <a:tailEnd/>
                    </a:ln>
                  </p:spPr>
                  <p:txBody>
                    <a:bodyPr/>
                    <a:lstStyle/>
                    <a:p>
                      <a:endParaRPr lang="zh-TW" altLang="en-US"/>
                    </a:p>
                  </p:txBody>
                </p:sp>
                <p:sp>
                  <p:nvSpPr>
                    <p:cNvPr id="9589" name="Line 565"/>
                    <p:cNvSpPr>
                      <a:spLocks noChangeShapeType="1"/>
                    </p:cNvSpPr>
                    <p:nvPr/>
                  </p:nvSpPr>
                  <p:spPr bwMode="auto">
                    <a:xfrm>
                      <a:off x="2100" y="1422"/>
                      <a:ext cx="28" cy="1"/>
                    </a:xfrm>
                    <a:prstGeom prst="line">
                      <a:avLst/>
                    </a:prstGeom>
                    <a:noFill/>
                    <a:ln w="6350">
                      <a:noFill/>
                      <a:round/>
                      <a:headEnd/>
                      <a:tailEnd/>
                    </a:ln>
                  </p:spPr>
                  <p:txBody>
                    <a:bodyPr/>
                    <a:lstStyle/>
                    <a:p>
                      <a:endParaRPr lang="zh-TW" altLang="en-US"/>
                    </a:p>
                  </p:txBody>
                </p:sp>
                <p:sp>
                  <p:nvSpPr>
                    <p:cNvPr id="9590" name="Line 566"/>
                    <p:cNvSpPr>
                      <a:spLocks noChangeShapeType="1"/>
                    </p:cNvSpPr>
                    <p:nvPr/>
                  </p:nvSpPr>
                  <p:spPr bwMode="auto">
                    <a:xfrm>
                      <a:off x="2100" y="1424"/>
                      <a:ext cx="28" cy="1"/>
                    </a:xfrm>
                    <a:prstGeom prst="line">
                      <a:avLst/>
                    </a:prstGeom>
                    <a:noFill/>
                    <a:ln w="6350">
                      <a:noFill/>
                      <a:round/>
                      <a:headEnd/>
                      <a:tailEnd/>
                    </a:ln>
                  </p:spPr>
                  <p:txBody>
                    <a:bodyPr/>
                    <a:lstStyle/>
                    <a:p>
                      <a:endParaRPr lang="zh-TW" altLang="en-US"/>
                    </a:p>
                  </p:txBody>
                </p:sp>
                <p:sp>
                  <p:nvSpPr>
                    <p:cNvPr id="9591" name="Line 567"/>
                    <p:cNvSpPr>
                      <a:spLocks noChangeShapeType="1"/>
                    </p:cNvSpPr>
                    <p:nvPr/>
                  </p:nvSpPr>
                  <p:spPr bwMode="auto">
                    <a:xfrm>
                      <a:off x="2100" y="1426"/>
                      <a:ext cx="28" cy="1"/>
                    </a:xfrm>
                    <a:prstGeom prst="line">
                      <a:avLst/>
                    </a:prstGeom>
                    <a:noFill/>
                    <a:ln w="6350">
                      <a:noFill/>
                      <a:round/>
                      <a:headEnd/>
                      <a:tailEnd/>
                    </a:ln>
                  </p:spPr>
                  <p:txBody>
                    <a:bodyPr/>
                    <a:lstStyle/>
                    <a:p>
                      <a:endParaRPr lang="zh-TW" altLang="en-US"/>
                    </a:p>
                  </p:txBody>
                </p:sp>
                <p:sp>
                  <p:nvSpPr>
                    <p:cNvPr id="9592" name="Line 568"/>
                    <p:cNvSpPr>
                      <a:spLocks noChangeShapeType="1"/>
                    </p:cNvSpPr>
                    <p:nvPr/>
                  </p:nvSpPr>
                  <p:spPr bwMode="auto">
                    <a:xfrm>
                      <a:off x="2100" y="1428"/>
                      <a:ext cx="28" cy="1"/>
                    </a:xfrm>
                    <a:prstGeom prst="line">
                      <a:avLst/>
                    </a:prstGeom>
                    <a:noFill/>
                    <a:ln w="6350">
                      <a:noFill/>
                      <a:round/>
                      <a:headEnd/>
                      <a:tailEnd/>
                    </a:ln>
                  </p:spPr>
                  <p:txBody>
                    <a:bodyPr/>
                    <a:lstStyle/>
                    <a:p>
                      <a:endParaRPr lang="zh-TW" altLang="en-US"/>
                    </a:p>
                  </p:txBody>
                </p:sp>
                <p:sp>
                  <p:nvSpPr>
                    <p:cNvPr id="9593" name="Line 569"/>
                    <p:cNvSpPr>
                      <a:spLocks noChangeShapeType="1"/>
                    </p:cNvSpPr>
                    <p:nvPr/>
                  </p:nvSpPr>
                  <p:spPr bwMode="auto">
                    <a:xfrm>
                      <a:off x="2100" y="1430"/>
                      <a:ext cx="28" cy="1"/>
                    </a:xfrm>
                    <a:prstGeom prst="line">
                      <a:avLst/>
                    </a:prstGeom>
                    <a:noFill/>
                    <a:ln w="6350">
                      <a:noFill/>
                      <a:round/>
                      <a:headEnd/>
                      <a:tailEnd/>
                    </a:ln>
                  </p:spPr>
                  <p:txBody>
                    <a:bodyPr/>
                    <a:lstStyle/>
                    <a:p>
                      <a:endParaRPr lang="zh-TW" altLang="en-US"/>
                    </a:p>
                  </p:txBody>
                </p:sp>
                <p:sp>
                  <p:nvSpPr>
                    <p:cNvPr id="9594" name="Line 570"/>
                    <p:cNvSpPr>
                      <a:spLocks noChangeShapeType="1"/>
                    </p:cNvSpPr>
                    <p:nvPr/>
                  </p:nvSpPr>
                  <p:spPr bwMode="auto">
                    <a:xfrm>
                      <a:off x="2100" y="1432"/>
                      <a:ext cx="28" cy="1"/>
                    </a:xfrm>
                    <a:prstGeom prst="line">
                      <a:avLst/>
                    </a:prstGeom>
                    <a:noFill/>
                    <a:ln w="6350">
                      <a:noFill/>
                      <a:round/>
                      <a:headEnd/>
                      <a:tailEnd/>
                    </a:ln>
                  </p:spPr>
                  <p:txBody>
                    <a:bodyPr/>
                    <a:lstStyle/>
                    <a:p>
                      <a:endParaRPr lang="zh-TW" altLang="en-US"/>
                    </a:p>
                  </p:txBody>
                </p:sp>
                <p:sp>
                  <p:nvSpPr>
                    <p:cNvPr id="9595" name="Line 571"/>
                    <p:cNvSpPr>
                      <a:spLocks noChangeShapeType="1"/>
                    </p:cNvSpPr>
                    <p:nvPr/>
                  </p:nvSpPr>
                  <p:spPr bwMode="auto">
                    <a:xfrm>
                      <a:off x="2100" y="1434"/>
                      <a:ext cx="28" cy="1"/>
                    </a:xfrm>
                    <a:prstGeom prst="line">
                      <a:avLst/>
                    </a:prstGeom>
                    <a:noFill/>
                    <a:ln w="6350">
                      <a:noFill/>
                      <a:round/>
                      <a:headEnd/>
                      <a:tailEnd/>
                    </a:ln>
                  </p:spPr>
                  <p:txBody>
                    <a:bodyPr/>
                    <a:lstStyle/>
                    <a:p>
                      <a:endParaRPr lang="zh-TW" altLang="en-US"/>
                    </a:p>
                  </p:txBody>
                </p:sp>
                <p:sp>
                  <p:nvSpPr>
                    <p:cNvPr id="9596" name="Line 572"/>
                    <p:cNvSpPr>
                      <a:spLocks noChangeShapeType="1"/>
                    </p:cNvSpPr>
                    <p:nvPr/>
                  </p:nvSpPr>
                  <p:spPr bwMode="auto">
                    <a:xfrm>
                      <a:off x="2100" y="1436"/>
                      <a:ext cx="28" cy="1"/>
                    </a:xfrm>
                    <a:prstGeom prst="line">
                      <a:avLst/>
                    </a:prstGeom>
                    <a:noFill/>
                    <a:ln w="6350">
                      <a:noFill/>
                      <a:round/>
                      <a:headEnd/>
                      <a:tailEnd/>
                    </a:ln>
                  </p:spPr>
                  <p:txBody>
                    <a:bodyPr/>
                    <a:lstStyle/>
                    <a:p>
                      <a:endParaRPr lang="zh-TW" altLang="en-US"/>
                    </a:p>
                  </p:txBody>
                </p:sp>
                <p:sp>
                  <p:nvSpPr>
                    <p:cNvPr id="9597" name="Line 573"/>
                    <p:cNvSpPr>
                      <a:spLocks noChangeShapeType="1"/>
                    </p:cNvSpPr>
                    <p:nvPr/>
                  </p:nvSpPr>
                  <p:spPr bwMode="auto">
                    <a:xfrm>
                      <a:off x="2100" y="1438"/>
                      <a:ext cx="28" cy="1"/>
                    </a:xfrm>
                    <a:prstGeom prst="line">
                      <a:avLst/>
                    </a:prstGeom>
                    <a:noFill/>
                    <a:ln w="6350">
                      <a:noFill/>
                      <a:round/>
                      <a:headEnd/>
                      <a:tailEnd/>
                    </a:ln>
                  </p:spPr>
                  <p:txBody>
                    <a:bodyPr/>
                    <a:lstStyle/>
                    <a:p>
                      <a:endParaRPr lang="zh-TW" altLang="en-US"/>
                    </a:p>
                  </p:txBody>
                </p:sp>
                <p:sp>
                  <p:nvSpPr>
                    <p:cNvPr id="9598" name="Line 574"/>
                    <p:cNvSpPr>
                      <a:spLocks noChangeShapeType="1"/>
                    </p:cNvSpPr>
                    <p:nvPr/>
                  </p:nvSpPr>
                  <p:spPr bwMode="auto">
                    <a:xfrm>
                      <a:off x="2100" y="1440"/>
                      <a:ext cx="28" cy="1"/>
                    </a:xfrm>
                    <a:prstGeom prst="line">
                      <a:avLst/>
                    </a:prstGeom>
                    <a:noFill/>
                    <a:ln w="6350">
                      <a:noFill/>
                      <a:round/>
                      <a:headEnd/>
                      <a:tailEnd/>
                    </a:ln>
                  </p:spPr>
                  <p:txBody>
                    <a:bodyPr/>
                    <a:lstStyle/>
                    <a:p>
                      <a:endParaRPr lang="zh-TW" altLang="en-US"/>
                    </a:p>
                  </p:txBody>
                </p:sp>
                <p:sp>
                  <p:nvSpPr>
                    <p:cNvPr id="9599" name="Line 575"/>
                    <p:cNvSpPr>
                      <a:spLocks noChangeShapeType="1"/>
                    </p:cNvSpPr>
                    <p:nvPr/>
                  </p:nvSpPr>
                  <p:spPr bwMode="auto">
                    <a:xfrm>
                      <a:off x="2100" y="1442"/>
                      <a:ext cx="28" cy="1"/>
                    </a:xfrm>
                    <a:prstGeom prst="line">
                      <a:avLst/>
                    </a:prstGeom>
                    <a:noFill/>
                    <a:ln w="6350">
                      <a:noFill/>
                      <a:round/>
                      <a:headEnd/>
                      <a:tailEnd/>
                    </a:ln>
                  </p:spPr>
                  <p:txBody>
                    <a:bodyPr/>
                    <a:lstStyle/>
                    <a:p>
                      <a:endParaRPr lang="zh-TW" altLang="en-US"/>
                    </a:p>
                  </p:txBody>
                </p:sp>
                <p:sp>
                  <p:nvSpPr>
                    <p:cNvPr id="9600" name="Line 576"/>
                    <p:cNvSpPr>
                      <a:spLocks noChangeShapeType="1"/>
                    </p:cNvSpPr>
                    <p:nvPr/>
                  </p:nvSpPr>
                  <p:spPr bwMode="auto">
                    <a:xfrm>
                      <a:off x="2100" y="1444"/>
                      <a:ext cx="28" cy="1"/>
                    </a:xfrm>
                    <a:prstGeom prst="line">
                      <a:avLst/>
                    </a:prstGeom>
                    <a:noFill/>
                    <a:ln w="6350">
                      <a:noFill/>
                      <a:round/>
                      <a:headEnd/>
                      <a:tailEnd/>
                    </a:ln>
                  </p:spPr>
                  <p:txBody>
                    <a:bodyPr/>
                    <a:lstStyle/>
                    <a:p>
                      <a:endParaRPr lang="zh-TW" altLang="en-US"/>
                    </a:p>
                  </p:txBody>
                </p:sp>
                <p:sp>
                  <p:nvSpPr>
                    <p:cNvPr id="9601" name="Line 577"/>
                    <p:cNvSpPr>
                      <a:spLocks noChangeShapeType="1"/>
                    </p:cNvSpPr>
                    <p:nvPr/>
                  </p:nvSpPr>
                  <p:spPr bwMode="auto">
                    <a:xfrm>
                      <a:off x="2100" y="1446"/>
                      <a:ext cx="28" cy="1"/>
                    </a:xfrm>
                    <a:prstGeom prst="line">
                      <a:avLst/>
                    </a:prstGeom>
                    <a:noFill/>
                    <a:ln w="6350">
                      <a:noFill/>
                      <a:round/>
                      <a:headEnd/>
                      <a:tailEnd/>
                    </a:ln>
                  </p:spPr>
                  <p:txBody>
                    <a:bodyPr/>
                    <a:lstStyle/>
                    <a:p>
                      <a:endParaRPr lang="zh-TW" altLang="en-US"/>
                    </a:p>
                  </p:txBody>
                </p:sp>
                <p:sp>
                  <p:nvSpPr>
                    <p:cNvPr id="9602" name="Line 578"/>
                    <p:cNvSpPr>
                      <a:spLocks noChangeShapeType="1"/>
                    </p:cNvSpPr>
                    <p:nvPr/>
                  </p:nvSpPr>
                  <p:spPr bwMode="auto">
                    <a:xfrm>
                      <a:off x="2100" y="1448"/>
                      <a:ext cx="28" cy="1"/>
                    </a:xfrm>
                    <a:prstGeom prst="line">
                      <a:avLst/>
                    </a:prstGeom>
                    <a:noFill/>
                    <a:ln w="6350">
                      <a:noFill/>
                      <a:round/>
                      <a:headEnd/>
                      <a:tailEnd/>
                    </a:ln>
                  </p:spPr>
                  <p:txBody>
                    <a:bodyPr/>
                    <a:lstStyle/>
                    <a:p>
                      <a:endParaRPr lang="zh-TW" altLang="en-US"/>
                    </a:p>
                  </p:txBody>
                </p:sp>
                <p:sp>
                  <p:nvSpPr>
                    <p:cNvPr id="9603" name="Line 579"/>
                    <p:cNvSpPr>
                      <a:spLocks noChangeShapeType="1"/>
                    </p:cNvSpPr>
                    <p:nvPr/>
                  </p:nvSpPr>
                  <p:spPr bwMode="auto">
                    <a:xfrm>
                      <a:off x="2100" y="1450"/>
                      <a:ext cx="28" cy="1"/>
                    </a:xfrm>
                    <a:prstGeom prst="line">
                      <a:avLst/>
                    </a:prstGeom>
                    <a:noFill/>
                    <a:ln w="6350">
                      <a:noFill/>
                      <a:round/>
                      <a:headEnd/>
                      <a:tailEnd/>
                    </a:ln>
                  </p:spPr>
                  <p:txBody>
                    <a:bodyPr/>
                    <a:lstStyle/>
                    <a:p>
                      <a:endParaRPr lang="zh-TW" altLang="en-US"/>
                    </a:p>
                  </p:txBody>
                </p:sp>
                <p:sp>
                  <p:nvSpPr>
                    <p:cNvPr id="9604" name="Line 580"/>
                    <p:cNvSpPr>
                      <a:spLocks noChangeShapeType="1"/>
                    </p:cNvSpPr>
                    <p:nvPr/>
                  </p:nvSpPr>
                  <p:spPr bwMode="auto">
                    <a:xfrm>
                      <a:off x="2100" y="1452"/>
                      <a:ext cx="28" cy="1"/>
                    </a:xfrm>
                    <a:prstGeom prst="line">
                      <a:avLst/>
                    </a:prstGeom>
                    <a:noFill/>
                    <a:ln w="6350">
                      <a:noFill/>
                      <a:round/>
                      <a:headEnd/>
                      <a:tailEnd/>
                    </a:ln>
                  </p:spPr>
                  <p:txBody>
                    <a:bodyPr/>
                    <a:lstStyle/>
                    <a:p>
                      <a:endParaRPr lang="zh-TW" altLang="en-US"/>
                    </a:p>
                  </p:txBody>
                </p:sp>
                <p:sp>
                  <p:nvSpPr>
                    <p:cNvPr id="9605" name="Line 581"/>
                    <p:cNvSpPr>
                      <a:spLocks noChangeShapeType="1"/>
                    </p:cNvSpPr>
                    <p:nvPr/>
                  </p:nvSpPr>
                  <p:spPr bwMode="auto">
                    <a:xfrm>
                      <a:off x="2100" y="1454"/>
                      <a:ext cx="28" cy="1"/>
                    </a:xfrm>
                    <a:prstGeom prst="line">
                      <a:avLst/>
                    </a:prstGeom>
                    <a:noFill/>
                    <a:ln w="6350">
                      <a:noFill/>
                      <a:round/>
                      <a:headEnd/>
                      <a:tailEnd/>
                    </a:ln>
                  </p:spPr>
                  <p:txBody>
                    <a:bodyPr/>
                    <a:lstStyle/>
                    <a:p>
                      <a:endParaRPr lang="zh-TW" altLang="en-US"/>
                    </a:p>
                  </p:txBody>
                </p:sp>
                <p:sp>
                  <p:nvSpPr>
                    <p:cNvPr id="9606" name="Line 582"/>
                    <p:cNvSpPr>
                      <a:spLocks noChangeShapeType="1"/>
                    </p:cNvSpPr>
                    <p:nvPr/>
                  </p:nvSpPr>
                  <p:spPr bwMode="auto">
                    <a:xfrm>
                      <a:off x="2100" y="1456"/>
                      <a:ext cx="28" cy="1"/>
                    </a:xfrm>
                    <a:prstGeom prst="line">
                      <a:avLst/>
                    </a:prstGeom>
                    <a:noFill/>
                    <a:ln w="6350">
                      <a:noFill/>
                      <a:round/>
                      <a:headEnd/>
                      <a:tailEnd/>
                    </a:ln>
                  </p:spPr>
                  <p:txBody>
                    <a:bodyPr/>
                    <a:lstStyle/>
                    <a:p>
                      <a:endParaRPr lang="zh-TW" altLang="en-US"/>
                    </a:p>
                  </p:txBody>
                </p:sp>
                <p:sp>
                  <p:nvSpPr>
                    <p:cNvPr id="9607" name="Line 583"/>
                    <p:cNvSpPr>
                      <a:spLocks noChangeShapeType="1"/>
                    </p:cNvSpPr>
                    <p:nvPr/>
                  </p:nvSpPr>
                  <p:spPr bwMode="auto">
                    <a:xfrm>
                      <a:off x="2100" y="1458"/>
                      <a:ext cx="28" cy="1"/>
                    </a:xfrm>
                    <a:prstGeom prst="line">
                      <a:avLst/>
                    </a:prstGeom>
                    <a:noFill/>
                    <a:ln w="6350">
                      <a:noFill/>
                      <a:round/>
                      <a:headEnd/>
                      <a:tailEnd/>
                    </a:ln>
                  </p:spPr>
                  <p:txBody>
                    <a:bodyPr/>
                    <a:lstStyle/>
                    <a:p>
                      <a:endParaRPr lang="zh-TW" altLang="en-US"/>
                    </a:p>
                  </p:txBody>
                </p:sp>
                <p:sp>
                  <p:nvSpPr>
                    <p:cNvPr id="9608" name="Line 584"/>
                    <p:cNvSpPr>
                      <a:spLocks noChangeShapeType="1"/>
                    </p:cNvSpPr>
                    <p:nvPr/>
                  </p:nvSpPr>
                  <p:spPr bwMode="auto">
                    <a:xfrm>
                      <a:off x="2100" y="1460"/>
                      <a:ext cx="28" cy="1"/>
                    </a:xfrm>
                    <a:prstGeom prst="line">
                      <a:avLst/>
                    </a:prstGeom>
                    <a:noFill/>
                    <a:ln w="6350">
                      <a:noFill/>
                      <a:round/>
                      <a:headEnd/>
                      <a:tailEnd/>
                    </a:ln>
                  </p:spPr>
                  <p:txBody>
                    <a:bodyPr/>
                    <a:lstStyle/>
                    <a:p>
                      <a:endParaRPr lang="zh-TW" altLang="en-US"/>
                    </a:p>
                  </p:txBody>
                </p:sp>
                <p:sp>
                  <p:nvSpPr>
                    <p:cNvPr id="9609" name="Line 585"/>
                    <p:cNvSpPr>
                      <a:spLocks noChangeShapeType="1"/>
                    </p:cNvSpPr>
                    <p:nvPr/>
                  </p:nvSpPr>
                  <p:spPr bwMode="auto">
                    <a:xfrm>
                      <a:off x="2100" y="1462"/>
                      <a:ext cx="28" cy="1"/>
                    </a:xfrm>
                    <a:prstGeom prst="line">
                      <a:avLst/>
                    </a:prstGeom>
                    <a:noFill/>
                    <a:ln w="6350">
                      <a:noFill/>
                      <a:round/>
                      <a:headEnd/>
                      <a:tailEnd/>
                    </a:ln>
                  </p:spPr>
                  <p:txBody>
                    <a:bodyPr/>
                    <a:lstStyle/>
                    <a:p>
                      <a:endParaRPr lang="zh-TW" altLang="en-US"/>
                    </a:p>
                  </p:txBody>
                </p:sp>
                <p:sp>
                  <p:nvSpPr>
                    <p:cNvPr id="9610" name="Line 586"/>
                    <p:cNvSpPr>
                      <a:spLocks noChangeShapeType="1"/>
                    </p:cNvSpPr>
                    <p:nvPr/>
                  </p:nvSpPr>
                  <p:spPr bwMode="auto">
                    <a:xfrm>
                      <a:off x="2100" y="1464"/>
                      <a:ext cx="28" cy="1"/>
                    </a:xfrm>
                    <a:prstGeom prst="line">
                      <a:avLst/>
                    </a:prstGeom>
                    <a:noFill/>
                    <a:ln w="6350">
                      <a:noFill/>
                      <a:round/>
                      <a:headEnd/>
                      <a:tailEnd/>
                    </a:ln>
                  </p:spPr>
                  <p:txBody>
                    <a:bodyPr/>
                    <a:lstStyle/>
                    <a:p>
                      <a:endParaRPr lang="zh-TW" altLang="en-US"/>
                    </a:p>
                  </p:txBody>
                </p:sp>
                <p:sp>
                  <p:nvSpPr>
                    <p:cNvPr id="9611" name="Line 587"/>
                    <p:cNvSpPr>
                      <a:spLocks noChangeShapeType="1"/>
                    </p:cNvSpPr>
                    <p:nvPr/>
                  </p:nvSpPr>
                  <p:spPr bwMode="auto">
                    <a:xfrm>
                      <a:off x="2100" y="1466"/>
                      <a:ext cx="28" cy="1"/>
                    </a:xfrm>
                    <a:prstGeom prst="line">
                      <a:avLst/>
                    </a:prstGeom>
                    <a:noFill/>
                    <a:ln w="6350">
                      <a:noFill/>
                      <a:round/>
                      <a:headEnd/>
                      <a:tailEnd/>
                    </a:ln>
                  </p:spPr>
                  <p:txBody>
                    <a:bodyPr/>
                    <a:lstStyle/>
                    <a:p>
                      <a:endParaRPr lang="zh-TW" altLang="en-US"/>
                    </a:p>
                  </p:txBody>
                </p:sp>
                <p:sp>
                  <p:nvSpPr>
                    <p:cNvPr id="9612" name="Line 588"/>
                    <p:cNvSpPr>
                      <a:spLocks noChangeShapeType="1"/>
                    </p:cNvSpPr>
                    <p:nvPr/>
                  </p:nvSpPr>
                  <p:spPr bwMode="auto">
                    <a:xfrm>
                      <a:off x="2100" y="1468"/>
                      <a:ext cx="28" cy="1"/>
                    </a:xfrm>
                    <a:prstGeom prst="line">
                      <a:avLst/>
                    </a:prstGeom>
                    <a:noFill/>
                    <a:ln w="6350">
                      <a:noFill/>
                      <a:round/>
                      <a:headEnd/>
                      <a:tailEnd/>
                    </a:ln>
                  </p:spPr>
                  <p:txBody>
                    <a:bodyPr/>
                    <a:lstStyle/>
                    <a:p>
                      <a:endParaRPr lang="zh-TW" altLang="en-US"/>
                    </a:p>
                  </p:txBody>
                </p:sp>
                <p:sp>
                  <p:nvSpPr>
                    <p:cNvPr id="9613" name="Line 589"/>
                    <p:cNvSpPr>
                      <a:spLocks noChangeShapeType="1"/>
                    </p:cNvSpPr>
                    <p:nvPr/>
                  </p:nvSpPr>
                  <p:spPr bwMode="auto">
                    <a:xfrm>
                      <a:off x="2100" y="1470"/>
                      <a:ext cx="28" cy="1"/>
                    </a:xfrm>
                    <a:prstGeom prst="line">
                      <a:avLst/>
                    </a:prstGeom>
                    <a:noFill/>
                    <a:ln w="6350">
                      <a:noFill/>
                      <a:round/>
                      <a:headEnd/>
                      <a:tailEnd/>
                    </a:ln>
                  </p:spPr>
                  <p:txBody>
                    <a:bodyPr/>
                    <a:lstStyle/>
                    <a:p>
                      <a:endParaRPr lang="zh-TW" altLang="en-US"/>
                    </a:p>
                  </p:txBody>
                </p:sp>
                <p:sp>
                  <p:nvSpPr>
                    <p:cNvPr id="9614" name="Line 590"/>
                    <p:cNvSpPr>
                      <a:spLocks noChangeShapeType="1"/>
                    </p:cNvSpPr>
                    <p:nvPr/>
                  </p:nvSpPr>
                  <p:spPr bwMode="auto">
                    <a:xfrm>
                      <a:off x="2100" y="1472"/>
                      <a:ext cx="28" cy="1"/>
                    </a:xfrm>
                    <a:prstGeom prst="line">
                      <a:avLst/>
                    </a:prstGeom>
                    <a:noFill/>
                    <a:ln w="6350">
                      <a:noFill/>
                      <a:round/>
                      <a:headEnd/>
                      <a:tailEnd/>
                    </a:ln>
                  </p:spPr>
                  <p:txBody>
                    <a:bodyPr/>
                    <a:lstStyle/>
                    <a:p>
                      <a:endParaRPr lang="zh-TW" altLang="en-US"/>
                    </a:p>
                  </p:txBody>
                </p:sp>
                <p:sp>
                  <p:nvSpPr>
                    <p:cNvPr id="9615" name="Line 591"/>
                    <p:cNvSpPr>
                      <a:spLocks noChangeShapeType="1"/>
                    </p:cNvSpPr>
                    <p:nvPr/>
                  </p:nvSpPr>
                  <p:spPr bwMode="auto">
                    <a:xfrm>
                      <a:off x="2100" y="1474"/>
                      <a:ext cx="28" cy="1"/>
                    </a:xfrm>
                    <a:prstGeom prst="line">
                      <a:avLst/>
                    </a:prstGeom>
                    <a:noFill/>
                    <a:ln w="6350">
                      <a:noFill/>
                      <a:round/>
                      <a:headEnd/>
                      <a:tailEnd/>
                    </a:ln>
                  </p:spPr>
                  <p:txBody>
                    <a:bodyPr/>
                    <a:lstStyle/>
                    <a:p>
                      <a:endParaRPr lang="zh-TW" altLang="en-US"/>
                    </a:p>
                  </p:txBody>
                </p:sp>
                <p:sp>
                  <p:nvSpPr>
                    <p:cNvPr id="9616" name="Line 592"/>
                    <p:cNvSpPr>
                      <a:spLocks noChangeShapeType="1"/>
                    </p:cNvSpPr>
                    <p:nvPr/>
                  </p:nvSpPr>
                  <p:spPr bwMode="auto">
                    <a:xfrm>
                      <a:off x="2100" y="1476"/>
                      <a:ext cx="28" cy="1"/>
                    </a:xfrm>
                    <a:prstGeom prst="line">
                      <a:avLst/>
                    </a:prstGeom>
                    <a:noFill/>
                    <a:ln w="6350">
                      <a:noFill/>
                      <a:round/>
                      <a:headEnd/>
                      <a:tailEnd/>
                    </a:ln>
                  </p:spPr>
                  <p:txBody>
                    <a:bodyPr/>
                    <a:lstStyle/>
                    <a:p>
                      <a:endParaRPr lang="zh-TW" altLang="en-US"/>
                    </a:p>
                  </p:txBody>
                </p:sp>
                <p:sp>
                  <p:nvSpPr>
                    <p:cNvPr id="9617" name="Line 593"/>
                    <p:cNvSpPr>
                      <a:spLocks noChangeShapeType="1"/>
                    </p:cNvSpPr>
                    <p:nvPr/>
                  </p:nvSpPr>
                  <p:spPr bwMode="auto">
                    <a:xfrm>
                      <a:off x="2100" y="1478"/>
                      <a:ext cx="28" cy="1"/>
                    </a:xfrm>
                    <a:prstGeom prst="line">
                      <a:avLst/>
                    </a:prstGeom>
                    <a:noFill/>
                    <a:ln w="6350">
                      <a:noFill/>
                      <a:round/>
                      <a:headEnd/>
                      <a:tailEnd/>
                    </a:ln>
                  </p:spPr>
                  <p:txBody>
                    <a:bodyPr/>
                    <a:lstStyle/>
                    <a:p>
                      <a:endParaRPr lang="zh-TW" altLang="en-US"/>
                    </a:p>
                  </p:txBody>
                </p:sp>
                <p:sp>
                  <p:nvSpPr>
                    <p:cNvPr id="9618" name="Line 594"/>
                    <p:cNvSpPr>
                      <a:spLocks noChangeShapeType="1"/>
                    </p:cNvSpPr>
                    <p:nvPr/>
                  </p:nvSpPr>
                  <p:spPr bwMode="auto">
                    <a:xfrm>
                      <a:off x="2100" y="1480"/>
                      <a:ext cx="28" cy="1"/>
                    </a:xfrm>
                    <a:prstGeom prst="line">
                      <a:avLst/>
                    </a:prstGeom>
                    <a:noFill/>
                    <a:ln w="6350">
                      <a:noFill/>
                      <a:round/>
                      <a:headEnd/>
                      <a:tailEnd/>
                    </a:ln>
                  </p:spPr>
                  <p:txBody>
                    <a:bodyPr/>
                    <a:lstStyle/>
                    <a:p>
                      <a:endParaRPr lang="zh-TW" altLang="en-US"/>
                    </a:p>
                  </p:txBody>
                </p:sp>
                <p:sp>
                  <p:nvSpPr>
                    <p:cNvPr id="9619" name="Line 595"/>
                    <p:cNvSpPr>
                      <a:spLocks noChangeShapeType="1"/>
                    </p:cNvSpPr>
                    <p:nvPr/>
                  </p:nvSpPr>
                  <p:spPr bwMode="auto">
                    <a:xfrm>
                      <a:off x="2100" y="1482"/>
                      <a:ext cx="28" cy="1"/>
                    </a:xfrm>
                    <a:prstGeom prst="line">
                      <a:avLst/>
                    </a:prstGeom>
                    <a:noFill/>
                    <a:ln w="6350">
                      <a:noFill/>
                      <a:round/>
                      <a:headEnd/>
                      <a:tailEnd/>
                    </a:ln>
                  </p:spPr>
                  <p:txBody>
                    <a:bodyPr/>
                    <a:lstStyle/>
                    <a:p>
                      <a:endParaRPr lang="zh-TW" altLang="en-US"/>
                    </a:p>
                  </p:txBody>
                </p:sp>
                <p:sp>
                  <p:nvSpPr>
                    <p:cNvPr id="9620" name="Line 596"/>
                    <p:cNvSpPr>
                      <a:spLocks noChangeShapeType="1"/>
                    </p:cNvSpPr>
                    <p:nvPr/>
                  </p:nvSpPr>
                  <p:spPr bwMode="auto">
                    <a:xfrm>
                      <a:off x="2100" y="1484"/>
                      <a:ext cx="28" cy="1"/>
                    </a:xfrm>
                    <a:prstGeom prst="line">
                      <a:avLst/>
                    </a:prstGeom>
                    <a:noFill/>
                    <a:ln w="6350">
                      <a:noFill/>
                      <a:round/>
                      <a:headEnd/>
                      <a:tailEnd/>
                    </a:ln>
                  </p:spPr>
                  <p:txBody>
                    <a:bodyPr/>
                    <a:lstStyle/>
                    <a:p>
                      <a:endParaRPr lang="zh-TW" altLang="en-US"/>
                    </a:p>
                  </p:txBody>
                </p:sp>
                <p:sp>
                  <p:nvSpPr>
                    <p:cNvPr id="9621" name="Line 597"/>
                    <p:cNvSpPr>
                      <a:spLocks noChangeShapeType="1"/>
                    </p:cNvSpPr>
                    <p:nvPr/>
                  </p:nvSpPr>
                  <p:spPr bwMode="auto">
                    <a:xfrm>
                      <a:off x="2100" y="1486"/>
                      <a:ext cx="28" cy="1"/>
                    </a:xfrm>
                    <a:prstGeom prst="line">
                      <a:avLst/>
                    </a:prstGeom>
                    <a:noFill/>
                    <a:ln w="6350">
                      <a:noFill/>
                      <a:round/>
                      <a:headEnd/>
                      <a:tailEnd/>
                    </a:ln>
                  </p:spPr>
                  <p:txBody>
                    <a:bodyPr/>
                    <a:lstStyle/>
                    <a:p>
                      <a:endParaRPr lang="zh-TW" altLang="en-US"/>
                    </a:p>
                  </p:txBody>
                </p:sp>
                <p:sp>
                  <p:nvSpPr>
                    <p:cNvPr id="9622" name="Line 598"/>
                    <p:cNvSpPr>
                      <a:spLocks noChangeShapeType="1"/>
                    </p:cNvSpPr>
                    <p:nvPr/>
                  </p:nvSpPr>
                  <p:spPr bwMode="auto">
                    <a:xfrm>
                      <a:off x="2100" y="1488"/>
                      <a:ext cx="28" cy="1"/>
                    </a:xfrm>
                    <a:prstGeom prst="line">
                      <a:avLst/>
                    </a:prstGeom>
                    <a:noFill/>
                    <a:ln w="6350">
                      <a:noFill/>
                      <a:round/>
                      <a:headEnd/>
                      <a:tailEnd/>
                    </a:ln>
                  </p:spPr>
                  <p:txBody>
                    <a:bodyPr/>
                    <a:lstStyle/>
                    <a:p>
                      <a:endParaRPr lang="zh-TW" altLang="en-US"/>
                    </a:p>
                  </p:txBody>
                </p:sp>
                <p:sp>
                  <p:nvSpPr>
                    <p:cNvPr id="9623" name="Line 599"/>
                    <p:cNvSpPr>
                      <a:spLocks noChangeShapeType="1"/>
                    </p:cNvSpPr>
                    <p:nvPr/>
                  </p:nvSpPr>
                  <p:spPr bwMode="auto">
                    <a:xfrm>
                      <a:off x="2100" y="1490"/>
                      <a:ext cx="28" cy="1"/>
                    </a:xfrm>
                    <a:prstGeom prst="line">
                      <a:avLst/>
                    </a:prstGeom>
                    <a:noFill/>
                    <a:ln w="6350">
                      <a:noFill/>
                      <a:round/>
                      <a:headEnd/>
                      <a:tailEnd/>
                    </a:ln>
                  </p:spPr>
                  <p:txBody>
                    <a:bodyPr/>
                    <a:lstStyle/>
                    <a:p>
                      <a:endParaRPr lang="zh-TW" altLang="en-US"/>
                    </a:p>
                  </p:txBody>
                </p:sp>
                <p:sp>
                  <p:nvSpPr>
                    <p:cNvPr id="9624" name="Line 600"/>
                    <p:cNvSpPr>
                      <a:spLocks noChangeShapeType="1"/>
                    </p:cNvSpPr>
                    <p:nvPr/>
                  </p:nvSpPr>
                  <p:spPr bwMode="auto">
                    <a:xfrm>
                      <a:off x="2100" y="1492"/>
                      <a:ext cx="28" cy="1"/>
                    </a:xfrm>
                    <a:prstGeom prst="line">
                      <a:avLst/>
                    </a:prstGeom>
                    <a:noFill/>
                    <a:ln w="6350">
                      <a:noFill/>
                      <a:round/>
                      <a:headEnd/>
                      <a:tailEnd/>
                    </a:ln>
                  </p:spPr>
                  <p:txBody>
                    <a:bodyPr/>
                    <a:lstStyle/>
                    <a:p>
                      <a:endParaRPr lang="zh-TW" altLang="en-US"/>
                    </a:p>
                  </p:txBody>
                </p:sp>
                <p:sp>
                  <p:nvSpPr>
                    <p:cNvPr id="9625" name="Line 601"/>
                    <p:cNvSpPr>
                      <a:spLocks noChangeShapeType="1"/>
                    </p:cNvSpPr>
                    <p:nvPr/>
                  </p:nvSpPr>
                  <p:spPr bwMode="auto">
                    <a:xfrm>
                      <a:off x="2100" y="1494"/>
                      <a:ext cx="28" cy="1"/>
                    </a:xfrm>
                    <a:prstGeom prst="line">
                      <a:avLst/>
                    </a:prstGeom>
                    <a:noFill/>
                    <a:ln w="6350">
                      <a:noFill/>
                      <a:round/>
                      <a:headEnd/>
                      <a:tailEnd/>
                    </a:ln>
                  </p:spPr>
                  <p:txBody>
                    <a:bodyPr/>
                    <a:lstStyle/>
                    <a:p>
                      <a:endParaRPr lang="zh-TW" altLang="en-US"/>
                    </a:p>
                  </p:txBody>
                </p:sp>
                <p:sp>
                  <p:nvSpPr>
                    <p:cNvPr id="9626" name="Line 602"/>
                    <p:cNvSpPr>
                      <a:spLocks noChangeShapeType="1"/>
                    </p:cNvSpPr>
                    <p:nvPr/>
                  </p:nvSpPr>
                  <p:spPr bwMode="auto">
                    <a:xfrm>
                      <a:off x="2100" y="1496"/>
                      <a:ext cx="28" cy="1"/>
                    </a:xfrm>
                    <a:prstGeom prst="line">
                      <a:avLst/>
                    </a:prstGeom>
                    <a:noFill/>
                    <a:ln w="6350">
                      <a:noFill/>
                      <a:round/>
                      <a:headEnd/>
                      <a:tailEnd/>
                    </a:ln>
                  </p:spPr>
                  <p:txBody>
                    <a:bodyPr/>
                    <a:lstStyle/>
                    <a:p>
                      <a:endParaRPr lang="zh-TW" altLang="en-US"/>
                    </a:p>
                  </p:txBody>
                </p:sp>
                <p:sp>
                  <p:nvSpPr>
                    <p:cNvPr id="9627" name="Line 603"/>
                    <p:cNvSpPr>
                      <a:spLocks noChangeShapeType="1"/>
                    </p:cNvSpPr>
                    <p:nvPr/>
                  </p:nvSpPr>
                  <p:spPr bwMode="auto">
                    <a:xfrm>
                      <a:off x="2100" y="1498"/>
                      <a:ext cx="28" cy="1"/>
                    </a:xfrm>
                    <a:prstGeom prst="line">
                      <a:avLst/>
                    </a:prstGeom>
                    <a:noFill/>
                    <a:ln w="6350">
                      <a:noFill/>
                      <a:round/>
                      <a:headEnd/>
                      <a:tailEnd/>
                    </a:ln>
                  </p:spPr>
                  <p:txBody>
                    <a:bodyPr/>
                    <a:lstStyle/>
                    <a:p>
                      <a:endParaRPr lang="zh-TW" altLang="en-US"/>
                    </a:p>
                  </p:txBody>
                </p:sp>
                <p:sp>
                  <p:nvSpPr>
                    <p:cNvPr id="9628" name="Line 604"/>
                    <p:cNvSpPr>
                      <a:spLocks noChangeShapeType="1"/>
                    </p:cNvSpPr>
                    <p:nvPr/>
                  </p:nvSpPr>
                  <p:spPr bwMode="auto">
                    <a:xfrm>
                      <a:off x="2100" y="1500"/>
                      <a:ext cx="28" cy="1"/>
                    </a:xfrm>
                    <a:prstGeom prst="line">
                      <a:avLst/>
                    </a:prstGeom>
                    <a:noFill/>
                    <a:ln w="6350">
                      <a:noFill/>
                      <a:round/>
                      <a:headEnd/>
                      <a:tailEnd/>
                    </a:ln>
                  </p:spPr>
                  <p:txBody>
                    <a:bodyPr/>
                    <a:lstStyle/>
                    <a:p>
                      <a:endParaRPr lang="zh-TW" altLang="en-US"/>
                    </a:p>
                  </p:txBody>
                </p:sp>
                <p:sp>
                  <p:nvSpPr>
                    <p:cNvPr id="9629" name="Line 605"/>
                    <p:cNvSpPr>
                      <a:spLocks noChangeShapeType="1"/>
                    </p:cNvSpPr>
                    <p:nvPr/>
                  </p:nvSpPr>
                  <p:spPr bwMode="auto">
                    <a:xfrm>
                      <a:off x="2100" y="1502"/>
                      <a:ext cx="28" cy="1"/>
                    </a:xfrm>
                    <a:prstGeom prst="line">
                      <a:avLst/>
                    </a:prstGeom>
                    <a:noFill/>
                    <a:ln w="6350">
                      <a:noFill/>
                      <a:round/>
                      <a:headEnd/>
                      <a:tailEnd/>
                    </a:ln>
                  </p:spPr>
                  <p:txBody>
                    <a:bodyPr/>
                    <a:lstStyle/>
                    <a:p>
                      <a:endParaRPr lang="zh-TW" altLang="en-US"/>
                    </a:p>
                  </p:txBody>
                </p:sp>
                <p:sp>
                  <p:nvSpPr>
                    <p:cNvPr id="9630" name="Line 606"/>
                    <p:cNvSpPr>
                      <a:spLocks noChangeShapeType="1"/>
                    </p:cNvSpPr>
                    <p:nvPr/>
                  </p:nvSpPr>
                  <p:spPr bwMode="auto">
                    <a:xfrm>
                      <a:off x="2100" y="1504"/>
                      <a:ext cx="28" cy="1"/>
                    </a:xfrm>
                    <a:prstGeom prst="line">
                      <a:avLst/>
                    </a:prstGeom>
                    <a:noFill/>
                    <a:ln w="6350">
                      <a:noFill/>
                      <a:round/>
                      <a:headEnd/>
                      <a:tailEnd/>
                    </a:ln>
                  </p:spPr>
                  <p:txBody>
                    <a:bodyPr/>
                    <a:lstStyle/>
                    <a:p>
                      <a:endParaRPr lang="zh-TW" altLang="en-US"/>
                    </a:p>
                  </p:txBody>
                </p:sp>
                <p:sp>
                  <p:nvSpPr>
                    <p:cNvPr id="9631" name="Line 607"/>
                    <p:cNvSpPr>
                      <a:spLocks noChangeShapeType="1"/>
                    </p:cNvSpPr>
                    <p:nvPr/>
                  </p:nvSpPr>
                  <p:spPr bwMode="auto">
                    <a:xfrm>
                      <a:off x="2100" y="1506"/>
                      <a:ext cx="28" cy="1"/>
                    </a:xfrm>
                    <a:prstGeom prst="line">
                      <a:avLst/>
                    </a:prstGeom>
                    <a:noFill/>
                    <a:ln w="6350">
                      <a:noFill/>
                      <a:round/>
                      <a:headEnd/>
                      <a:tailEnd/>
                    </a:ln>
                  </p:spPr>
                  <p:txBody>
                    <a:bodyPr/>
                    <a:lstStyle/>
                    <a:p>
                      <a:endParaRPr lang="zh-TW" altLang="en-US"/>
                    </a:p>
                  </p:txBody>
                </p:sp>
                <p:sp>
                  <p:nvSpPr>
                    <p:cNvPr id="9632" name="Line 608"/>
                    <p:cNvSpPr>
                      <a:spLocks noChangeShapeType="1"/>
                    </p:cNvSpPr>
                    <p:nvPr/>
                  </p:nvSpPr>
                  <p:spPr bwMode="auto">
                    <a:xfrm>
                      <a:off x="2100" y="1508"/>
                      <a:ext cx="28" cy="1"/>
                    </a:xfrm>
                    <a:prstGeom prst="line">
                      <a:avLst/>
                    </a:prstGeom>
                    <a:noFill/>
                    <a:ln w="6350">
                      <a:noFill/>
                      <a:round/>
                      <a:headEnd/>
                      <a:tailEnd/>
                    </a:ln>
                  </p:spPr>
                  <p:txBody>
                    <a:bodyPr/>
                    <a:lstStyle/>
                    <a:p>
                      <a:endParaRPr lang="zh-TW" altLang="en-US"/>
                    </a:p>
                  </p:txBody>
                </p:sp>
                <p:sp>
                  <p:nvSpPr>
                    <p:cNvPr id="9633" name="Line 609"/>
                    <p:cNvSpPr>
                      <a:spLocks noChangeShapeType="1"/>
                    </p:cNvSpPr>
                    <p:nvPr/>
                  </p:nvSpPr>
                  <p:spPr bwMode="auto">
                    <a:xfrm>
                      <a:off x="2100" y="1510"/>
                      <a:ext cx="28" cy="1"/>
                    </a:xfrm>
                    <a:prstGeom prst="line">
                      <a:avLst/>
                    </a:prstGeom>
                    <a:noFill/>
                    <a:ln w="6350">
                      <a:noFill/>
                      <a:round/>
                      <a:headEnd/>
                      <a:tailEnd/>
                    </a:ln>
                  </p:spPr>
                  <p:txBody>
                    <a:bodyPr/>
                    <a:lstStyle/>
                    <a:p>
                      <a:endParaRPr lang="zh-TW" altLang="en-US"/>
                    </a:p>
                  </p:txBody>
                </p:sp>
                <p:sp>
                  <p:nvSpPr>
                    <p:cNvPr id="9634" name="Line 610"/>
                    <p:cNvSpPr>
                      <a:spLocks noChangeShapeType="1"/>
                    </p:cNvSpPr>
                    <p:nvPr/>
                  </p:nvSpPr>
                  <p:spPr bwMode="auto">
                    <a:xfrm>
                      <a:off x="2100" y="1512"/>
                      <a:ext cx="28" cy="1"/>
                    </a:xfrm>
                    <a:prstGeom prst="line">
                      <a:avLst/>
                    </a:prstGeom>
                    <a:noFill/>
                    <a:ln w="6350">
                      <a:noFill/>
                      <a:round/>
                      <a:headEnd/>
                      <a:tailEnd/>
                    </a:ln>
                  </p:spPr>
                  <p:txBody>
                    <a:bodyPr/>
                    <a:lstStyle/>
                    <a:p>
                      <a:endParaRPr lang="zh-TW" altLang="en-US"/>
                    </a:p>
                  </p:txBody>
                </p:sp>
                <p:sp>
                  <p:nvSpPr>
                    <p:cNvPr id="9635" name="Line 611"/>
                    <p:cNvSpPr>
                      <a:spLocks noChangeShapeType="1"/>
                    </p:cNvSpPr>
                    <p:nvPr/>
                  </p:nvSpPr>
                  <p:spPr bwMode="auto">
                    <a:xfrm>
                      <a:off x="2100" y="1514"/>
                      <a:ext cx="28" cy="1"/>
                    </a:xfrm>
                    <a:prstGeom prst="line">
                      <a:avLst/>
                    </a:prstGeom>
                    <a:noFill/>
                    <a:ln w="6350">
                      <a:noFill/>
                      <a:round/>
                      <a:headEnd/>
                      <a:tailEnd/>
                    </a:ln>
                  </p:spPr>
                  <p:txBody>
                    <a:bodyPr/>
                    <a:lstStyle/>
                    <a:p>
                      <a:endParaRPr lang="zh-TW" altLang="en-US"/>
                    </a:p>
                  </p:txBody>
                </p:sp>
                <p:sp>
                  <p:nvSpPr>
                    <p:cNvPr id="9636" name="Line 612"/>
                    <p:cNvSpPr>
                      <a:spLocks noChangeShapeType="1"/>
                    </p:cNvSpPr>
                    <p:nvPr/>
                  </p:nvSpPr>
                  <p:spPr bwMode="auto">
                    <a:xfrm>
                      <a:off x="2100" y="1516"/>
                      <a:ext cx="28" cy="1"/>
                    </a:xfrm>
                    <a:prstGeom prst="line">
                      <a:avLst/>
                    </a:prstGeom>
                    <a:noFill/>
                    <a:ln w="6350">
                      <a:noFill/>
                      <a:round/>
                      <a:headEnd/>
                      <a:tailEnd/>
                    </a:ln>
                  </p:spPr>
                  <p:txBody>
                    <a:bodyPr/>
                    <a:lstStyle/>
                    <a:p>
                      <a:endParaRPr lang="zh-TW" altLang="en-US"/>
                    </a:p>
                  </p:txBody>
                </p:sp>
                <p:sp>
                  <p:nvSpPr>
                    <p:cNvPr id="9637" name="Line 613"/>
                    <p:cNvSpPr>
                      <a:spLocks noChangeShapeType="1"/>
                    </p:cNvSpPr>
                    <p:nvPr/>
                  </p:nvSpPr>
                  <p:spPr bwMode="auto">
                    <a:xfrm>
                      <a:off x="2100" y="1518"/>
                      <a:ext cx="28" cy="1"/>
                    </a:xfrm>
                    <a:prstGeom prst="line">
                      <a:avLst/>
                    </a:prstGeom>
                    <a:noFill/>
                    <a:ln w="6350">
                      <a:noFill/>
                      <a:round/>
                      <a:headEnd/>
                      <a:tailEnd/>
                    </a:ln>
                  </p:spPr>
                  <p:txBody>
                    <a:bodyPr/>
                    <a:lstStyle/>
                    <a:p>
                      <a:endParaRPr lang="zh-TW" altLang="en-US"/>
                    </a:p>
                  </p:txBody>
                </p:sp>
                <p:sp>
                  <p:nvSpPr>
                    <p:cNvPr id="9638" name="Line 614"/>
                    <p:cNvSpPr>
                      <a:spLocks noChangeShapeType="1"/>
                    </p:cNvSpPr>
                    <p:nvPr/>
                  </p:nvSpPr>
                  <p:spPr bwMode="auto">
                    <a:xfrm>
                      <a:off x="2100" y="1520"/>
                      <a:ext cx="28" cy="1"/>
                    </a:xfrm>
                    <a:prstGeom prst="line">
                      <a:avLst/>
                    </a:prstGeom>
                    <a:noFill/>
                    <a:ln w="6350">
                      <a:noFill/>
                      <a:round/>
                      <a:headEnd/>
                      <a:tailEnd/>
                    </a:ln>
                  </p:spPr>
                  <p:txBody>
                    <a:bodyPr/>
                    <a:lstStyle/>
                    <a:p>
                      <a:endParaRPr lang="zh-TW" altLang="en-US"/>
                    </a:p>
                  </p:txBody>
                </p:sp>
                <p:sp>
                  <p:nvSpPr>
                    <p:cNvPr id="9639" name="Line 615"/>
                    <p:cNvSpPr>
                      <a:spLocks noChangeShapeType="1"/>
                    </p:cNvSpPr>
                    <p:nvPr/>
                  </p:nvSpPr>
                  <p:spPr bwMode="auto">
                    <a:xfrm>
                      <a:off x="2100" y="1522"/>
                      <a:ext cx="28" cy="1"/>
                    </a:xfrm>
                    <a:prstGeom prst="line">
                      <a:avLst/>
                    </a:prstGeom>
                    <a:noFill/>
                    <a:ln w="6350">
                      <a:noFill/>
                      <a:round/>
                      <a:headEnd/>
                      <a:tailEnd/>
                    </a:ln>
                  </p:spPr>
                  <p:txBody>
                    <a:bodyPr/>
                    <a:lstStyle/>
                    <a:p>
                      <a:endParaRPr lang="zh-TW" altLang="en-US"/>
                    </a:p>
                  </p:txBody>
                </p:sp>
                <p:sp>
                  <p:nvSpPr>
                    <p:cNvPr id="9640" name="Line 616"/>
                    <p:cNvSpPr>
                      <a:spLocks noChangeShapeType="1"/>
                    </p:cNvSpPr>
                    <p:nvPr/>
                  </p:nvSpPr>
                  <p:spPr bwMode="auto">
                    <a:xfrm>
                      <a:off x="2100" y="1524"/>
                      <a:ext cx="28" cy="1"/>
                    </a:xfrm>
                    <a:prstGeom prst="line">
                      <a:avLst/>
                    </a:prstGeom>
                    <a:noFill/>
                    <a:ln w="6350">
                      <a:noFill/>
                      <a:round/>
                      <a:headEnd/>
                      <a:tailEnd/>
                    </a:ln>
                  </p:spPr>
                  <p:txBody>
                    <a:bodyPr/>
                    <a:lstStyle/>
                    <a:p>
                      <a:endParaRPr lang="zh-TW" altLang="en-US"/>
                    </a:p>
                  </p:txBody>
                </p:sp>
                <p:sp>
                  <p:nvSpPr>
                    <p:cNvPr id="9641" name="Line 617"/>
                    <p:cNvSpPr>
                      <a:spLocks noChangeShapeType="1"/>
                    </p:cNvSpPr>
                    <p:nvPr/>
                  </p:nvSpPr>
                  <p:spPr bwMode="auto">
                    <a:xfrm>
                      <a:off x="2100" y="1526"/>
                      <a:ext cx="28" cy="1"/>
                    </a:xfrm>
                    <a:prstGeom prst="line">
                      <a:avLst/>
                    </a:prstGeom>
                    <a:noFill/>
                    <a:ln w="6350">
                      <a:noFill/>
                      <a:round/>
                      <a:headEnd/>
                      <a:tailEnd/>
                    </a:ln>
                  </p:spPr>
                  <p:txBody>
                    <a:bodyPr/>
                    <a:lstStyle/>
                    <a:p>
                      <a:endParaRPr lang="zh-TW" altLang="en-US"/>
                    </a:p>
                  </p:txBody>
                </p:sp>
                <p:sp>
                  <p:nvSpPr>
                    <p:cNvPr id="9642" name="Line 618"/>
                    <p:cNvSpPr>
                      <a:spLocks noChangeShapeType="1"/>
                    </p:cNvSpPr>
                    <p:nvPr/>
                  </p:nvSpPr>
                  <p:spPr bwMode="auto">
                    <a:xfrm>
                      <a:off x="2100" y="1528"/>
                      <a:ext cx="28" cy="1"/>
                    </a:xfrm>
                    <a:prstGeom prst="line">
                      <a:avLst/>
                    </a:prstGeom>
                    <a:noFill/>
                    <a:ln w="6350">
                      <a:noFill/>
                      <a:round/>
                      <a:headEnd/>
                      <a:tailEnd/>
                    </a:ln>
                  </p:spPr>
                  <p:txBody>
                    <a:bodyPr/>
                    <a:lstStyle/>
                    <a:p>
                      <a:endParaRPr lang="zh-TW" altLang="en-US"/>
                    </a:p>
                  </p:txBody>
                </p:sp>
                <p:sp>
                  <p:nvSpPr>
                    <p:cNvPr id="9643" name="Line 619"/>
                    <p:cNvSpPr>
                      <a:spLocks noChangeShapeType="1"/>
                    </p:cNvSpPr>
                    <p:nvPr/>
                  </p:nvSpPr>
                  <p:spPr bwMode="auto">
                    <a:xfrm>
                      <a:off x="2100" y="1530"/>
                      <a:ext cx="28" cy="1"/>
                    </a:xfrm>
                    <a:prstGeom prst="line">
                      <a:avLst/>
                    </a:prstGeom>
                    <a:noFill/>
                    <a:ln w="6350">
                      <a:noFill/>
                      <a:round/>
                      <a:headEnd/>
                      <a:tailEnd/>
                    </a:ln>
                  </p:spPr>
                  <p:txBody>
                    <a:bodyPr/>
                    <a:lstStyle/>
                    <a:p>
                      <a:endParaRPr lang="zh-TW" altLang="en-US"/>
                    </a:p>
                  </p:txBody>
                </p:sp>
                <p:sp>
                  <p:nvSpPr>
                    <p:cNvPr id="9644" name="Line 620"/>
                    <p:cNvSpPr>
                      <a:spLocks noChangeShapeType="1"/>
                    </p:cNvSpPr>
                    <p:nvPr/>
                  </p:nvSpPr>
                  <p:spPr bwMode="auto">
                    <a:xfrm>
                      <a:off x="2100" y="1532"/>
                      <a:ext cx="28" cy="1"/>
                    </a:xfrm>
                    <a:prstGeom prst="line">
                      <a:avLst/>
                    </a:prstGeom>
                    <a:noFill/>
                    <a:ln w="6350">
                      <a:noFill/>
                      <a:round/>
                      <a:headEnd/>
                      <a:tailEnd/>
                    </a:ln>
                  </p:spPr>
                  <p:txBody>
                    <a:bodyPr/>
                    <a:lstStyle/>
                    <a:p>
                      <a:endParaRPr lang="zh-TW" altLang="en-US"/>
                    </a:p>
                  </p:txBody>
                </p:sp>
                <p:sp>
                  <p:nvSpPr>
                    <p:cNvPr id="9645" name="Line 621"/>
                    <p:cNvSpPr>
                      <a:spLocks noChangeShapeType="1"/>
                    </p:cNvSpPr>
                    <p:nvPr/>
                  </p:nvSpPr>
                  <p:spPr bwMode="auto">
                    <a:xfrm>
                      <a:off x="2100" y="1534"/>
                      <a:ext cx="28" cy="1"/>
                    </a:xfrm>
                    <a:prstGeom prst="line">
                      <a:avLst/>
                    </a:prstGeom>
                    <a:noFill/>
                    <a:ln w="6350">
                      <a:noFill/>
                      <a:round/>
                      <a:headEnd/>
                      <a:tailEnd/>
                    </a:ln>
                  </p:spPr>
                  <p:txBody>
                    <a:bodyPr/>
                    <a:lstStyle/>
                    <a:p>
                      <a:endParaRPr lang="zh-TW" altLang="en-US"/>
                    </a:p>
                  </p:txBody>
                </p:sp>
                <p:sp>
                  <p:nvSpPr>
                    <p:cNvPr id="9646" name="Line 622"/>
                    <p:cNvSpPr>
                      <a:spLocks noChangeShapeType="1"/>
                    </p:cNvSpPr>
                    <p:nvPr/>
                  </p:nvSpPr>
                  <p:spPr bwMode="auto">
                    <a:xfrm>
                      <a:off x="2100" y="1536"/>
                      <a:ext cx="28" cy="1"/>
                    </a:xfrm>
                    <a:prstGeom prst="line">
                      <a:avLst/>
                    </a:prstGeom>
                    <a:noFill/>
                    <a:ln w="6350">
                      <a:noFill/>
                      <a:round/>
                      <a:headEnd/>
                      <a:tailEnd/>
                    </a:ln>
                  </p:spPr>
                  <p:txBody>
                    <a:bodyPr/>
                    <a:lstStyle/>
                    <a:p>
                      <a:endParaRPr lang="zh-TW" altLang="en-US"/>
                    </a:p>
                  </p:txBody>
                </p:sp>
                <p:sp>
                  <p:nvSpPr>
                    <p:cNvPr id="9647" name="Line 623"/>
                    <p:cNvSpPr>
                      <a:spLocks noChangeShapeType="1"/>
                    </p:cNvSpPr>
                    <p:nvPr/>
                  </p:nvSpPr>
                  <p:spPr bwMode="auto">
                    <a:xfrm>
                      <a:off x="2100" y="1538"/>
                      <a:ext cx="28" cy="1"/>
                    </a:xfrm>
                    <a:prstGeom prst="line">
                      <a:avLst/>
                    </a:prstGeom>
                    <a:noFill/>
                    <a:ln w="6350">
                      <a:noFill/>
                      <a:round/>
                      <a:headEnd/>
                      <a:tailEnd/>
                    </a:ln>
                  </p:spPr>
                  <p:txBody>
                    <a:bodyPr/>
                    <a:lstStyle/>
                    <a:p>
                      <a:endParaRPr lang="zh-TW" altLang="en-US"/>
                    </a:p>
                  </p:txBody>
                </p:sp>
                <p:sp>
                  <p:nvSpPr>
                    <p:cNvPr id="9648" name="Line 624"/>
                    <p:cNvSpPr>
                      <a:spLocks noChangeShapeType="1"/>
                    </p:cNvSpPr>
                    <p:nvPr/>
                  </p:nvSpPr>
                  <p:spPr bwMode="auto">
                    <a:xfrm>
                      <a:off x="2100" y="1540"/>
                      <a:ext cx="28" cy="1"/>
                    </a:xfrm>
                    <a:prstGeom prst="line">
                      <a:avLst/>
                    </a:prstGeom>
                    <a:noFill/>
                    <a:ln w="6350">
                      <a:noFill/>
                      <a:round/>
                      <a:headEnd/>
                      <a:tailEnd/>
                    </a:ln>
                  </p:spPr>
                  <p:txBody>
                    <a:bodyPr/>
                    <a:lstStyle/>
                    <a:p>
                      <a:endParaRPr lang="zh-TW" altLang="en-US"/>
                    </a:p>
                  </p:txBody>
                </p:sp>
                <p:sp>
                  <p:nvSpPr>
                    <p:cNvPr id="9649" name="Line 625"/>
                    <p:cNvSpPr>
                      <a:spLocks noChangeShapeType="1"/>
                    </p:cNvSpPr>
                    <p:nvPr/>
                  </p:nvSpPr>
                  <p:spPr bwMode="auto">
                    <a:xfrm>
                      <a:off x="2100" y="1542"/>
                      <a:ext cx="28" cy="1"/>
                    </a:xfrm>
                    <a:prstGeom prst="line">
                      <a:avLst/>
                    </a:prstGeom>
                    <a:noFill/>
                    <a:ln w="6350">
                      <a:noFill/>
                      <a:round/>
                      <a:headEnd/>
                      <a:tailEnd/>
                    </a:ln>
                  </p:spPr>
                  <p:txBody>
                    <a:bodyPr/>
                    <a:lstStyle/>
                    <a:p>
                      <a:endParaRPr lang="zh-TW" altLang="en-US"/>
                    </a:p>
                  </p:txBody>
                </p:sp>
                <p:sp>
                  <p:nvSpPr>
                    <p:cNvPr id="9650" name="Line 626"/>
                    <p:cNvSpPr>
                      <a:spLocks noChangeShapeType="1"/>
                    </p:cNvSpPr>
                    <p:nvPr/>
                  </p:nvSpPr>
                  <p:spPr bwMode="auto">
                    <a:xfrm>
                      <a:off x="2100" y="1544"/>
                      <a:ext cx="28" cy="1"/>
                    </a:xfrm>
                    <a:prstGeom prst="line">
                      <a:avLst/>
                    </a:prstGeom>
                    <a:noFill/>
                    <a:ln w="6350">
                      <a:noFill/>
                      <a:round/>
                      <a:headEnd/>
                      <a:tailEnd/>
                    </a:ln>
                  </p:spPr>
                  <p:txBody>
                    <a:bodyPr/>
                    <a:lstStyle/>
                    <a:p>
                      <a:endParaRPr lang="zh-TW" altLang="en-US"/>
                    </a:p>
                  </p:txBody>
                </p:sp>
                <p:sp>
                  <p:nvSpPr>
                    <p:cNvPr id="9651" name="Line 627"/>
                    <p:cNvSpPr>
                      <a:spLocks noChangeShapeType="1"/>
                    </p:cNvSpPr>
                    <p:nvPr/>
                  </p:nvSpPr>
                  <p:spPr bwMode="auto">
                    <a:xfrm>
                      <a:off x="2100" y="1546"/>
                      <a:ext cx="28" cy="1"/>
                    </a:xfrm>
                    <a:prstGeom prst="line">
                      <a:avLst/>
                    </a:prstGeom>
                    <a:noFill/>
                    <a:ln w="6350">
                      <a:noFill/>
                      <a:round/>
                      <a:headEnd/>
                      <a:tailEnd/>
                    </a:ln>
                  </p:spPr>
                  <p:txBody>
                    <a:bodyPr/>
                    <a:lstStyle/>
                    <a:p>
                      <a:endParaRPr lang="zh-TW" altLang="en-US"/>
                    </a:p>
                  </p:txBody>
                </p:sp>
                <p:sp>
                  <p:nvSpPr>
                    <p:cNvPr id="9652" name="Line 628"/>
                    <p:cNvSpPr>
                      <a:spLocks noChangeShapeType="1"/>
                    </p:cNvSpPr>
                    <p:nvPr/>
                  </p:nvSpPr>
                  <p:spPr bwMode="auto">
                    <a:xfrm>
                      <a:off x="2100" y="1548"/>
                      <a:ext cx="28" cy="1"/>
                    </a:xfrm>
                    <a:prstGeom prst="line">
                      <a:avLst/>
                    </a:prstGeom>
                    <a:noFill/>
                    <a:ln w="6350">
                      <a:noFill/>
                      <a:round/>
                      <a:headEnd/>
                      <a:tailEnd/>
                    </a:ln>
                  </p:spPr>
                  <p:txBody>
                    <a:bodyPr/>
                    <a:lstStyle/>
                    <a:p>
                      <a:endParaRPr lang="zh-TW" altLang="en-US"/>
                    </a:p>
                  </p:txBody>
                </p:sp>
                <p:sp>
                  <p:nvSpPr>
                    <p:cNvPr id="9653" name="Line 629"/>
                    <p:cNvSpPr>
                      <a:spLocks noChangeShapeType="1"/>
                    </p:cNvSpPr>
                    <p:nvPr/>
                  </p:nvSpPr>
                  <p:spPr bwMode="auto">
                    <a:xfrm>
                      <a:off x="2100" y="1550"/>
                      <a:ext cx="28" cy="1"/>
                    </a:xfrm>
                    <a:prstGeom prst="line">
                      <a:avLst/>
                    </a:prstGeom>
                    <a:noFill/>
                    <a:ln w="6350">
                      <a:noFill/>
                      <a:round/>
                      <a:headEnd/>
                      <a:tailEnd/>
                    </a:ln>
                  </p:spPr>
                  <p:txBody>
                    <a:bodyPr/>
                    <a:lstStyle/>
                    <a:p>
                      <a:endParaRPr lang="zh-TW" altLang="en-US"/>
                    </a:p>
                  </p:txBody>
                </p:sp>
                <p:sp>
                  <p:nvSpPr>
                    <p:cNvPr id="9654" name="Line 630"/>
                    <p:cNvSpPr>
                      <a:spLocks noChangeShapeType="1"/>
                    </p:cNvSpPr>
                    <p:nvPr/>
                  </p:nvSpPr>
                  <p:spPr bwMode="auto">
                    <a:xfrm>
                      <a:off x="2100" y="1552"/>
                      <a:ext cx="28" cy="1"/>
                    </a:xfrm>
                    <a:prstGeom prst="line">
                      <a:avLst/>
                    </a:prstGeom>
                    <a:noFill/>
                    <a:ln w="6350">
                      <a:noFill/>
                      <a:round/>
                      <a:headEnd/>
                      <a:tailEnd/>
                    </a:ln>
                  </p:spPr>
                  <p:txBody>
                    <a:bodyPr/>
                    <a:lstStyle/>
                    <a:p>
                      <a:endParaRPr lang="zh-TW" altLang="en-US"/>
                    </a:p>
                  </p:txBody>
                </p:sp>
                <p:sp>
                  <p:nvSpPr>
                    <p:cNvPr id="9655" name="Line 631"/>
                    <p:cNvSpPr>
                      <a:spLocks noChangeShapeType="1"/>
                    </p:cNvSpPr>
                    <p:nvPr/>
                  </p:nvSpPr>
                  <p:spPr bwMode="auto">
                    <a:xfrm>
                      <a:off x="2100" y="1554"/>
                      <a:ext cx="28" cy="1"/>
                    </a:xfrm>
                    <a:prstGeom prst="line">
                      <a:avLst/>
                    </a:prstGeom>
                    <a:noFill/>
                    <a:ln w="6350">
                      <a:noFill/>
                      <a:round/>
                      <a:headEnd/>
                      <a:tailEnd/>
                    </a:ln>
                  </p:spPr>
                  <p:txBody>
                    <a:bodyPr/>
                    <a:lstStyle/>
                    <a:p>
                      <a:endParaRPr lang="zh-TW" altLang="en-US"/>
                    </a:p>
                  </p:txBody>
                </p:sp>
                <p:sp>
                  <p:nvSpPr>
                    <p:cNvPr id="9656" name="Line 632"/>
                    <p:cNvSpPr>
                      <a:spLocks noChangeShapeType="1"/>
                    </p:cNvSpPr>
                    <p:nvPr/>
                  </p:nvSpPr>
                  <p:spPr bwMode="auto">
                    <a:xfrm>
                      <a:off x="2100" y="1556"/>
                      <a:ext cx="28" cy="1"/>
                    </a:xfrm>
                    <a:prstGeom prst="line">
                      <a:avLst/>
                    </a:prstGeom>
                    <a:noFill/>
                    <a:ln w="6350">
                      <a:noFill/>
                      <a:round/>
                      <a:headEnd/>
                      <a:tailEnd/>
                    </a:ln>
                  </p:spPr>
                  <p:txBody>
                    <a:bodyPr/>
                    <a:lstStyle/>
                    <a:p>
                      <a:endParaRPr lang="zh-TW" altLang="en-US"/>
                    </a:p>
                  </p:txBody>
                </p:sp>
                <p:sp>
                  <p:nvSpPr>
                    <p:cNvPr id="9657" name="Line 633"/>
                    <p:cNvSpPr>
                      <a:spLocks noChangeShapeType="1"/>
                    </p:cNvSpPr>
                    <p:nvPr/>
                  </p:nvSpPr>
                  <p:spPr bwMode="auto">
                    <a:xfrm>
                      <a:off x="2100" y="1558"/>
                      <a:ext cx="28" cy="1"/>
                    </a:xfrm>
                    <a:prstGeom prst="line">
                      <a:avLst/>
                    </a:prstGeom>
                    <a:noFill/>
                    <a:ln w="6350">
                      <a:noFill/>
                      <a:round/>
                      <a:headEnd/>
                      <a:tailEnd/>
                    </a:ln>
                  </p:spPr>
                  <p:txBody>
                    <a:bodyPr/>
                    <a:lstStyle/>
                    <a:p>
                      <a:endParaRPr lang="zh-TW" altLang="en-US"/>
                    </a:p>
                  </p:txBody>
                </p:sp>
                <p:sp>
                  <p:nvSpPr>
                    <p:cNvPr id="9658" name="Line 634"/>
                    <p:cNvSpPr>
                      <a:spLocks noChangeShapeType="1"/>
                    </p:cNvSpPr>
                    <p:nvPr/>
                  </p:nvSpPr>
                  <p:spPr bwMode="auto">
                    <a:xfrm>
                      <a:off x="2100" y="1560"/>
                      <a:ext cx="28" cy="1"/>
                    </a:xfrm>
                    <a:prstGeom prst="line">
                      <a:avLst/>
                    </a:prstGeom>
                    <a:noFill/>
                    <a:ln w="6350">
                      <a:noFill/>
                      <a:round/>
                      <a:headEnd/>
                      <a:tailEnd/>
                    </a:ln>
                  </p:spPr>
                  <p:txBody>
                    <a:bodyPr/>
                    <a:lstStyle/>
                    <a:p>
                      <a:endParaRPr lang="zh-TW" altLang="en-US"/>
                    </a:p>
                  </p:txBody>
                </p:sp>
                <p:sp>
                  <p:nvSpPr>
                    <p:cNvPr id="9659" name="Line 635"/>
                    <p:cNvSpPr>
                      <a:spLocks noChangeShapeType="1"/>
                    </p:cNvSpPr>
                    <p:nvPr/>
                  </p:nvSpPr>
                  <p:spPr bwMode="auto">
                    <a:xfrm>
                      <a:off x="2100" y="1562"/>
                      <a:ext cx="28" cy="1"/>
                    </a:xfrm>
                    <a:prstGeom prst="line">
                      <a:avLst/>
                    </a:prstGeom>
                    <a:noFill/>
                    <a:ln w="6350">
                      <a:noFill/>
                      <a:round/>
                      <a:headEnd/>
                      <a:tailEnd/>
                    </a:ln>
                  </p:spPr>
                  <p:txBody>
                    <a:bodyPr/>
                    <a:lstStyle/>
                    <a:p>
                      <a:endParaRPr lang="zh-TW" altLang="en-US"/>
                    </a:p>
                  </p:txBody>
                </p:sp>
                <p:sp>
                  <p:nvSpPr>
                    <p:cNvPr id="9660" name="Line 636"/>
                    <p:cNvSpPr>
                      <a:spLocks noChangeShapeType="1"/>
                    </p:cNvSpPr>
                    <p:nvPr/>
                  </p:nvSpPr>
                  <p:spPr bwMode="auto">
                    <a:xfrm>
                      <a:off x="2100" y="1564"/>
                      <a:ext cx="28" cy="1"/>
                    </a:xfrm>
                    <a:prstGeom prst="line">
                      <a:avLst/>
                    </a:prstGeom>
                    <a:noFill/>
                    <a:ln w="6350">
                      <a:noFill/>
                      <a:round/>
                      <a:headEnd/>
                      <a:tailEnd/>
                    </a:ln>
                  </p:spPr>
                  <p:txBody>
                    <a:bodyPr/>
                    <a:lstStyle/>
                    <a:p>
                      <a:endParaRPr lang="zh-TW" altLang="en-US"/>
                    </a:p>
                  </p:txBody>
                </p:sp>
                <p:sp>
                  <p:nvSpPr>
                    <p:cNvPr id="9661" name="Line 637"/>
                    <p:cNvSpPr>
                      <a:spLocks noChangeShapeType="1"/>
                    </p:cNvSpPr>
                    <p:nvPr/>
                  </p:nvSpPr>
                  <p:spPr bwMode="auto">
                    <a:xfrm>
                      <a:off x="2100" y="1566"/>
                      <a:ext cx="28" cy="1"/>
                    </a:xfrm>
                    <a:prstGeom prst="line">
                      <a:avLst/>
                    </a:prstGeom>
                    <a:noFill/>
                    <a:ln w="6350">
                      <a:noFill/>
                      <a:round/>
                      <a:headEnd/>
                      <a:tailEnd/>
                    </a:ln>
                  </p:spPr>
                  <p:txBody>
                    <a:bodyPr/>
                    <a:lstStyle/>
                    <a:p>
                      <a:endParaRPr lang="zh-TW" altLang="en-US"/>
                    </a:p>
                  </p:txBody>
                </p:sp>
                <p:sp>
                  <p:nvSpPr>
                    <p:cNvPr id="9662" name="Line 638"/>
                    <p:cNvSpPr>
                      <a:spLocks noChangeShapeType="1"/>
                    </p:cNvSpPr>
                    <p:nvPr/>
                  </p:nvSpPr>
                  <p:spPr bwMode="auto">
                    <a:xfrm>
                      <a:off x="2100" y="1568"/>
                      <a:ext cx="28" cy="1"/>
                    </a:xfrm>
                    <a:prstGeom prst="line">
                      <a:avLst/>
                    </a:prstGeom>
                    <a:noFill/>
                    <a:ln w="6350">
                      <a:noFill/>
                      <a:round/>
                      <a:headEnd/>
                      <a:tailEnd/>
                    </a:ln>
                  </p:spPr>
                  <p:txBody>
                    <a:bodyPr/>
                    <a:lstStyle/>
                    <a:p>
                      <a:endParaRPr lang="zh-TW" altLang="en-US"/>
                    </a:p>
                  </p:txBody>
                </p:sp>
                <p:sp>
                  <p:nvSpPr>
                    <p:cNvPr id="9663" name="Line 639"/>
                    <p:cNvSpPr>
                      <a:spLocks noChangeShapeType="1"/>
                    </p:cNvSpPr>
                    <p:nvPr/>
                  </p:nvSpPr>
                  <p:spPr bwMode="auto">
                    <a:xfrm>
                      <a:off x="2100" y="1570"/>
                      <a:ext cx="28" cy="1"/>
                    </a:xfrm>
                    <a:prstGeom prst="line">
                      <a:avLst/>
                    </a:prstGeom>
                    <a:noFill/>
                    <a:ln w="6350">
                      <a:noFill/>
                      <a:round/>
                      <a:headEnd/>
                      <a:tailEnd/>
                    </a:ln>
                  </p:spPr>
                  <p:txBody>
                    <a:bodyPr/>
                    <a:lstStyle/>
                    <a:p>
                      <a:endParaRPr lang="zh-TW" altLang="en-US"/>
                    </a:p>
                  </p:txBody>
                </p:sp>
                <p:sp>
                  <p:nvSpPr>
                    <p:cNvPr id="9664" name="Line 640"/>
                    <p:cNvSpPr>
                      <a:spLocks noChangeShapeType="1"/>
                    </p:cNvSpPr>
                    <p:nvPr/>
                  </p:nvSpPr>
                  <p:spPr bwMode="auto">
                    <a:xfrm>
                      <a:off x="2100" y="1572"/>
                      <a:ext cx="28" cy="1"/>
                    </a:xfrm>
                    <a:prstGeom prst="line">
                      <a:avLst/>
                    </a:prstGeom>
                    <a:noFill/>
                    <a:ln w="6350">
                      <a:noFill/>
                      <a:round/>
                      <a:headEnd/>
                      <a:tailEnd/>
                    </a:ln>
                  </p:spPr>
                  <p:txBody>
                    <a:bodyPr/>
                    <a:lstStyle/>
                    <a:p>
                      <a:endParaRPr lang="zh-TW" altLang="en-US"/>
                    </a:p>
                  </p:txBody>
                </p:sp>
                <p:sp>
                  <p:nvSpPr>
                    <p:cNvPr id="9665" name="Line 641"/>
                    <p:cNvSpPr>
                      <a:spLocks noChangeShapeType="1"/>
                    </p:cNvSpPr>
                    <p:nvPr/>
                  </p:nvSpPr>
                  <p:spPr bwMode="auto">
                    <a:xfrm>
                      <a:off x="2100" y="1574"/>
                      <a:ext cx="28" cy="1"/>
                    </a:xfrm>
                    <a:prstGeom prst="line">
                      <a:avLst/>
                    </a:prstGeom>
                    <a:noFill/>
                    <a:ln w="6350">
                      <a:noFill/>
                      <a:round/>
                      <a:headEnd/>
                      <a:tailEnd/>
                    </a:ln>
                  </p:spPr>
                  <p:txBody>
                    <a:bodyPr/>
                    <a:lstStyle/>
                    <a:p>
                      <a:endParaRPr lang="zh-TW" altLang="en-US"/>
                    </a:p>
                  </p:txBody>
                </p:sp>
                <p:sp>
                  <p:nvSpPr>
                    <p:cNvPr id="9666" name="Line 642"/>
                    <p:cNvSpPr>
                      <a:spLocks noChangeShapeType="1"/>
                    </p:cNvSpPr>
                    <p:nvPr/>
                  </p:nvSpPr>
                  <p:spPr bwMode="auto">
                    <a:xfrm>
                      <a:off x="2100" y="1576"/>
                      <a:ext cx="28" cy="1"/>
                    </a:xfrm>
                    <a:prstGeom prst="line">
                      <a:avLst/>
                    </a:prstGeom>
                    <a:noFill/>
                    <a:ln w="6350">
                      <a:noFill/>
                      <a:round/>
                      <a:headEnd/>
                      <a:tailEnd/>
                    </a:ln>
                  </p:spPr>
                  <p:txBody>
                    <a:bodyPr/>
                    <a:lstStyle/>
                    <a:p>
                      <a:endParaRPr lang="zh-TW" altLang="en-US"/>
                    </a:p>
                  </p:txBody>
                </p:sp>
                <p:sp>
                  <p:nvSpPr>
                    <p:cNvPr id="9667" name="Line 643"/>
                    <p:cNvSpPr>
                      <a:spLocks noChangeShapeType="1"/>
                    </p:cNvSpPr>
                    <p:nvPr/>
                  </p:nvSpPr>
                  <p:spPr bwMode="auto">
                    <a:xfrm>
                      <a:off x="2100" y="1578"/>
                      <a:ext cx="28" cy="1"/>
                    </a:xfrm>
                    <a:prstGeom prst="line">
                      <a:avLst/>
                    </a:prstGeom>
                    <a:noFill/>
                    <a:ln w="6350">
                      <a:noFill/>
                      <a:round/>
                      <a:headEnd/>
                      <a:tailEnd/>
                    </a:ln>
                  </p:spPr>
                  <p:txBody>
                    <a:bodyPr/>
                    <a:lstStyle/>
                    <a:p>
                      <a:endParaRPr lang="zh-TW" altLang="en-US"/>
                    </a:p>
                  </p:txBody>
                </p:sp>
                <p:sp>
                  <p:nvSpPr>
                    <p:cNvPr id="9668" name="Line 644"/>
                    <p:cNvSpPr>
                      <a:spLocks noChangeShapeType="1"/>
                    </p:cNvSpPr>
                    <p:nvPr/>
                  </p:nvSpPr>
                  <p:spPr bwMode="auto">
                    <a:xfrm>
                      <a:off x="2100" y="1580"/>
                      <a:ext cx="28" cy="1"/>
                    </a:xfrm>
                    <a:prstGeom prst="line">
                      <a:avLst/>
                    </a:prstGeom>
                    <a:noFill/>
                    <a:ln w="6350">
                      <a:noFill/>
                      <a:round/>
                      <a:headEnd/>
                      <a:tailEnd/>
                    </a:ln>
                  </p:spPr>
                  <p:txBody>
                    <a:bodyPr/>
                    <a:lstStyle/>
                    <a:p>
                      <a:endParaRPr lang="zh-TW" altLang="en-US"/>
                    </a:p>
                  </p:txBody>
                </p:sp>
                <p:sp>
                  <p:nvSpPr>
                    <p:cNvPr id="9669" name="Line 645"/>
                    <p:cNvSpPr>
                      <a:spLocks noChangeShapeType="1"/>
                    </p:cNvSpPr>
                    <p:nvPr/>
                  </p:nvSpPr>
                  <p:spPr bwMode="auto">
                    <a:xfrm>
                      <a:off x="2100" y="1582"/>
                      <a:ext cx="28" cy="1"/>
                    </a:xfrm>
                    <a:prstGeom prst="line">
                      <a:avLst/>
                    </a:prstGeom>
                    <a:noFill/>
                    <a:ln w="6350">
                      <a:noFill/>
                      <a:round/>
                      <a:headEnd/>
                      <a:tailEnd/>
                    </a:ln>
                  </p:spPr>
                  <p:txBody>
                    <a:bodyPr/>
                    <a:lstStyle/>
                    <a:p>
                      <a:endParaRPr lang="zh-TW" altLang="en-US"/>
                    </a:p>
                  </p:txBody>
                </p:sp>
                <p:sp>
                  <p:nvSpPr>
                    <p:cNvPr id="9670" name="Line 646"/>
                    <p:cNvSpPr>
                      <a:spLocks noChangeShapeType="1"/>
                    </p:cNvSpPr>
                    <p:nvPr/>
                  </p:nvSpPr>
                  <p:spPr bwMode="auto">
                    <a:xfrm>
                      <a:off x="2100" y="1584"/>
                      <a:ext cx="28" cy="1"/>
                    </a:xfrm>
                    <a:prstGeom prst="line">
                      <a:avLst/>
                    </a:prstGeom>
                    <a:noFill/>
                    <a:ln w="6350">
                      <a:noFill/>
                      <a:round/>
                      <a:headEnd/>
                      <a:tailEnd/>
                    </a:ln>
                  </p:spPr>
                  <p:txBody>
                    <a:bodyPr/>
                    <a:lstStyle/>
                    <a:p>
                      <a:endParaRPr lang="zh-TW" altLang="en-US"/>
                    </a:p>
                  </p:txBody>
                </p:sp>
                <p:sp>
                  <p:nvSpPr>
                    <p:cNvPr id="9671" name="Line 647"/>
                    <p:cNvSpPr>
                      <a:spLocks noChangeShapeType="1"/>
                    </p:cNvSpPr>
                    <p:nvPr/>
                  </p:nvSpPr>
                  <p:spPr bwMode="auto">
                    <a:xfrm>
                      <a:off x="2100" y="1586"/>
                      <a:ext cx="28" cy="1"/>
                    </a:xfrm>
                    <a:prstGeom prst="line">
                      <a:avLst/>
                    </a:prstGeom>
                    <a:noFill/>
                    <a:ln w="6350">
                      <a:noFill/>
                      <a:round/>
                      <a:headEnd/>
                      <a:tailEnd/>
                    </a:ln>
                  </p:spPr>
                  <p:txBody>
                    <a:bodyPr/>
                    <a:lstStyle/>
                    <a:p>
                      <a:endParaRPr lang="zh-TW" altLang="en-US"/>
                    </a:p>
                  </p:txBody>
                </p:sp>
                <p:sp>
                  <p:nvSpPr>
                    <p:cNvPr id="9672" name="Line 648"/>
                    <p:cNvSpPr>
                      <a:spLocks noChangeShapeType="1"/>
                    </p:cNvSpPr>
                    <p:nvPr/>
                  </p:nvSpPr>
                  <p:spPr bwMode="auto">
                    <a:xfrm>
                      <a:off x="2100" y="1588"/>
                      <a:ext cx="28" cy="1"/>
                    </a:xfrm>
                    <a:prstGeom prst="line">
                      <a:avLst/>
                    </a:prstGeom>
                    <a:noFill/>
                    <a:ln w="6350">
                      <a:noFill/>
                      <a:round/>
                      <a:headEnd/>
                      <a:tailEnd/>
                    </a:ln>
                  </p:spPr>
                  <p:txBody>
                    <a:bodyPr/>
                    <a:lstStyle/>
                    <a:p>
                      <a:endParaRPr lang="zh-TW" altLang="en-US"/>
                    </a:p>
                  </p:txBody>
                </p:sp>
                <p:sp>
                  <p:nvSpPr>
                    <p:cNvPr id="9673" name="Line 649"/>
                    <p:cNvSpPr>
                      <a:spLocks noChangeShapeType="1"/>
                    </p:cNvSpPr>
                    <p:nvPr/>
                  </p:nvSpPr>
                  <p:spPr bwMode="auto">
                    <a:xfrm>
                      <a:off x="2100" y="1590"/>
                      <a:ext cx="28" cy="1"/>
                    </a:xfrm>
                    <a:prstGeom prst="line">
                      <a:avLst/>
                    </a:prstGeom>
                    <a:noFill/>
                    <a:ln w="6350">
                      <a:noFill/>
                      <a:round/>
                      <a:headEnd/>
                      <a:tailEnd/>
                    </a:ln>
                  </p:spPr>
                  <p:txBody>
                    <a:bodyPr/>
                    <a:lstStyle/>
                    <a:p>
                      <a:endParaRPr lang="zh-TW" altLang="en-US"/>
                    </a:p>
                  </p:txBody>
                </p:sp>
                <p:sp>
                  <p:nvSpPr>
                    <p:cNvPr id="9674" name="Line 650"/>
                    <p:cNvSpPr>
                      <a:spLocks noChangeShapeType="1"/>
                    </p:cNvSpPr>
                    <p:nvPr/>
                  </p:nvSpPr>
                  <p:spPr bwMode="auto">
                    <a:xfrm>
                      <a:off x="2100" y="1592"/>
                      <a:ext cx="28" cy="1"/>
                    </a:xfrm>
                    <a:prstGeom prst="line">
                      <a:avLst/>
                    </a:prstGeom>
                    <a:noFill/>
                    <a:ln w="6350">
                      <a:noFill/>
                      <a:round/>
                      <a:headEnd/>
                      <a:tailEnd/>
                    </a:ln>
                  </p:spPr>
                  <p:txBody>
                    <a:bodyPr/>
                    <a:lstStyle/>
                    <a:p>
                      <a:endParaRPr lang="zh-TW" altLang="en-US"/>
                    </a:p>
                  </p:txBody>
                </p:sp>
                <p:sp>
                  <p:nvSpPr>
                    <p:cNvPr id="9675" name="Line 651"/>
                    <p:cNvSpPr>
                      <a:spLocks noChangeShapeType="1"/>
                    </p:cNvSpPr>
                    <p:nvPr/>
                  </p:nvSpPr>
                  <p:spPr bwMode="auto">
                    <a:xfrm>
                      <a:off x="2100" y="1594"/>
                      <a:ext cx="28" cy="1"/>
                    </a:xfrm>
                    <a:prstGeom prst="line">
                      <a:avLst/>
                    </a:prstGeom>
                    <a:noFill/>
                    <a:ln w="6350">
                      <a:noFill/>
                      <a:round/>
                      <a:headEnd/>
                      <a:tailEnd/>
                    </a:ln>
                  </p:spPr>
                  <p:txBody>
                    <a:bodyPr/>
                    <a:lstStyle/>
                    <a:p>
                      <a:endParaRPr lang="zh-TW" altLang="en-US"/>
                    </a:p>
                  </p:txBody>
                </p:sp>
                <p:sp>
                  <p:nvSpPr>
                    <p:cNvPr id="9676" name="Line 652"/>
                    <p:cNvSpPr>
                      <a:spLocks noChangeShapeType="1"/>
                    </p:cNvSpPr>
                    <p:nvPr/>
                  </p:nvSpPr>
                  <p:spPr bwMode="auto">
                    <a:xfrm>
                      <a:off x="2100" y="1596"/>
                      <a:ext cx="28" cy="1"/>
                    </a:xfrm>
                    <a:prstGeom prst="line">
                      <a:avLst/>
                    </a:prstGeom>
                    <a:noFill/>
                    <a:ln w="6350">
                      <a:noFill/>
                      <a:round/>
                      <a:headEnd/>
                      <a:tailEnd/>
                    </a:ln>
                  </p:spPr>
                  <p:txBody>
                    <a:bodyPr/>
                    <a:lstStyle/>
                    <a:p>
                      <a:endParaRPr lang="zh-TW" altLang="en-US"/>
                    </a:p>
                  </p:txBody>
                </p:sp>
              </p:grpSp>
              <p:sp>
                <p:nvSpPr>
                  <p:cNvPr id="9354" name="Line 653"/>
                  <p:cNvSpPr>
                    <a:spLocks noChangeShapeType="1"/>
                  </p:cNvSpPr>
                  <p:nvPr/>
                </p:nvSpPr>
                <p:spPr bwMode="auto">
                  <a:xfrm>
                    <a:off x="2100" y="1598"/>
                    <a:ext cx="28" cy="1"/>
                  </a:xfrm>
                  <a:prstGeom prst="line">
                    <a:avLst/>
                  </a:prstGeom>
                  <a:noFill/>
                  <a:ln w="6350">
                    <a:noFill/>
                    <a:round/>
                    <a:headEnd/>
                    <a:tailEnd/>
                  </a:ln>
                </p:spPr>
                <p:txBody>
                  <a:bodyPr/>
                  <a:lstStyle/>
                  <a:p>
                    <a:endParaRPr lang="zh-TW" altLang="en-US"/>
                  </a:p>
                </p:txBody>
              </p:sp>
              <p:sp>
                <p:nvSpPr>
                  <p:cNvPr id="9355" name="Line 654"/>
                  <p:cNvSpPr>
                    <a:spLocks noChangeShapeType="1"/>
                  </p:cNvSpPr>
                  <p:nvPr/>
                </p:nvSpPr>
                <p:spPr bwMode="auto">
                  <a:xfrm>
                    <a:off x="2100" y="1600"/>
                    <a:ext cx="28" cy="1"/>
                  </a:xfrm>
                  <a:prstGeom prst="line">
                    <a:avLst/>
                  </a:prstGeom>
                  <a:noFill/>
                  <a:ln w="6350">
                    <a:noFill/>
                    <a:round/>
                    <a:headEnd/>
                    <a:tailEnd/>
                  </a:ln>
                </p:spPr>
                <p:txBody>
                  <a:bodyPr/>
                  <a:lstStyle/>
                  <a:p>
                    <a:endParaRPr lang="zh-TW" altLang="en-US"/>
                  </a:p>
                </p:txBody>
              </p:sp>
              <p:sp>
                <p:nvSpPr>
                  <p:cNvPr id="9356" name="Line 655"/>
                  <p:cNvSpPr>
                    <a:spLocks noChangeShapeType="1"/>
                  </p:cNvSpPr>
                  <p:nvPr/>
                </p:nvSpPr>
                <p:spPr bwMode="auto">
                  <a:xfrm>
                    <a:off x="2100" y="1602"/>
                    <a:ext cx="28" cy="1"/>
                  </a:xfrm>
                  <a:prstGeom prst="line">
                    <a:avLst/>
                  </a:prstGeom>
                  <a:noFill/>
                  <a:ln w="6350">
                    <a:noFill/>
                    <a:round/>
                    <a:headEnd/>
                    <a:tailEnd/>
                  </a:ln>
                </p:spPr>
                <p:txBody>
                  <a:bodyPr/>
                  <a:lstStyle/>
                  <a:p>
                    <a:endParaRPr lang="zh-TW" altLang="en-US"/>
                  </a:p>
                </p:txBody>
              </p:sp>
              <p:sp>
                <p:nvSpPr>
                  <p:cNvPr id="9357" name="Line 656"/>
                  <p:cNvSpPr>
                    <a:spLocks noChangeShapeType="1"/>
                  </p:cNvSpPr>
                  <p:nvPr/>
                </p:nvSpPr>
                <p:spPr bwMode="auto">
                  <a:xfrm>
                    <a:off x="2100" y="1604"/>
                    <a:ext cx="28" cy="1"/>
                  </a:xfrm>
                  <a:prstGeom prst="line">
                    <a:avLst/>
                  </a:prstGeom>
                  <a:noFill/>
                  <a:ln w="6350">
                    <a:noFill/>
                    <a:round/>
                    <a:headEnd/>
                    <a:tailEnd/>
                  </a:ln>
                </p:spPr>
                <p:txBody>
                  <a:bodyPr/>
                  <a:lstStyle/>
                  <a:p>
                    <a:endParaRPr lang="zh-TW" altLang="en-US"/>
                  </a:p>
                </p:txBody>
              </p:sp>
              <p:sp>
                <p:nvSpPr>
                  <p:cNvPr id="9358" name="Line 657"/>
                  <p:cNvSpPr>
                    <a:spLocks noChangeShapeType="1"/>
                  </p:cNvSpPr>
                  <p:nvPr/>
                </p:nvSpPr>
                <p:spPr bwMode="auto">
                  <a:xfrm>
                    <a:off x="2100" y="1606"/>
                    <a:ext cx="28" cy="1"/>
                  </a:xfrm>
                  <a:prstGeom prst="line">
                    <a:avLst/>
                  </a:prstGeom>
                  <a:noFill/>
                  <a:ln w="6350">
                    <a:noFill/>
                    <a:round/>
                    <a:headEnd/>
                    <a:tailEnd/>
                  </a:ln>
                </p:spPr>
                <p:txBody>
                  <a:bodyPr/>
                  <a:lstStyle/>
                  <a:p>
                    <a:endParaRPr lang="zh-TW" altLang="en-US"/>
                  </a:p>
                </p:txBody>
              </p:sp>
              <p:sp>
                <p:nvSpPr>
                  <p:cNvPr id="9359" name="Line 658"/>
                  <p:cNvSpPr>
                    <a:spLocks noChangeShapeType="1"/>
                  </p:cNvSpPr>
                  <p:nvPr/>
                </p:nvSpPr>
                <p:spPr bwMode="auto">
                  <a:xfrm>
                    <a:off x="2100" y="1608"/>
                    <a:ext cx="28" cy="1"/>
                  </a:xfrm>
                  <a:prstGeom prst="line">
                    <a:avLst/>
                  </a:prstGeom>
                  <a:noFill/>
                  <a:ln w="6350">
                    <a:noFill/>
                    <a:round/>
                    <a:headEnd/>
                    <a:tailEnd/>
                  </a:ln>
                </p:spPr>
                <p:txBody>
                  <a:bodyPr/>
                  <a:lstStyle/>
                  <a:p>
                    <a:endParaRPr lang="zh-TW" altLang="en-US"/>
                  </a:p>
                </p:txBody>
              </p:sp>
              <p:sp>
                <p:nvSpPr>
                  <p:cNvPr id="9360" name="Line 659"/>
                  <p:cNvSpPr>
                    <a:spLocks noChangeShapeType="1"/>
                  </p:cNvSpPr>
                  <p:nvPr/>
                </p:nvSpPr>
                <p:spPr bwMode="auto">
                  <a:xfrm>
                    <a:off x="2100" y="1610"/>
                    <a:ext cx="28" cy="1"/>
                  </a:xfrm>
                  <a:prstGeom prst="line">
                    <a:avLst/>
                  </a:prstGeom>
                  <a:noFill/>
                  <a:ln w="6350">
                    <a:noFill/>
                    <a:round/>
                    <a:headEnd/>
                    <a:tailEnd/>
                  </a:ln>
                </p:spPr>
                <p:txBody>
                  <a:bodyPr/>
                  <a:lstStyle/>
                  <a:p>
                    <a:endParaRPr lang="zh-TW" altLang="en-US"/>
                  </a:p>
                </p:txBody>
              </p:sp>
              <p:sp>
                <p:nvSpPr>
                  <p:cNvPr id="9361" name="Line 660"/>
                  <p:cNvSpPr>
                    <a:spLocks noChangeShapeType="1"/>
                  </p:cNvSpPr>
                  <p:nvPr/>
                </p:nvSpPr>
                <p:spPr bwMode="auto">
                  <a:xfrm>
                    <a:off x="2100" y="1612"/>
                    <a:ext cx="28" cy="1"/>
                  </a:xfrm>
                  <a:prstGeom prst="line">
                    <a:avLst/>
                  </a:prstGeom>
                  <a:noFill/>
                  <a:ln w="6350">
                    <a:noFill/>
                    <a:round/>
                    <a:headEnd/>
                    <a:tailEnd/>
                  </a:ln>
                </p:spPr>
                <p:txBody>
                  <a:bodyPr/>
                  <a:lstStyle/>
                  <a:p>
                    <a:endParaRPr lang="zh-TW" altLang="en-US"/>
                  </a:p>
                </p:txBody>
              </p:sp>
              <p:sp>
                <p:nvSpPr>
                  <p:cNvPr id="9362" name="Line 661"/>
                  <p:cNvSpPr>
                    <a:spLocks noChangeShapeType="1"/>
                  </p:cNvSpPr>
                  <p:nvPr/>
                </p:nvSpPr>
                <p:spPr bwMode="auto">
                  <a:xfrm>
                    <a:off x="2100" y="1614"/>
                    <a:ext cx="28" cy="1"/>
                  </a:xfrm>
                  <a:prstGeom prst="line">
                    <a:avLst/>
                  </a:prstGeom>
                  <a:noFill/>
                  <a:ln w="6350">
                    <a:noFill/>
                    <a:round/>
                    <a:headEnd/>
                    <a:tailEnd/>
                  </a:ln>
                </p:spPr>
                <p:txBody>
                  <a:bodyPr/>
                  <a:lstStyle/>
                  <a:p>
                    <a:endParaRPr lang="zh-TW" altLang="en-US"/>
                  </a:p>
                </p:txBody>
              </p:sp>
              <p:sp>
                <p:nvSpPr>
                  <p:cNvPr id="9363" name="Line 662"/>
                  <p:cNvSpPr>
                    <a:spLocks noChangeShapeType="1"/>
                  </p:cNvSpPr>
                  <p:nvPr/>
                </p:nvSpPr>
                <p:spPr bwMode="auto">
                  <a:xfrm>
                    <a:off x="2100" y="1616"/>
                    <a:ext cx="28" cy="1"/>
                  </a:xfrm>
                  <a:prstGeom prst="line">
                    <a:avLst/>
                  </a:prstGeom>
                  <a:noFill/>
                  <a:ln w="6350">
                    <a:noFill/>
                    <a:round/>
                    <a:headEnd/>
                    <a:tailEnd/>
                  </a:ln>
                </p:spPr>
                <p:txBody>
                  <a:bodyPr/>
                  <a:lstStyle/>
                  <a:p>
                    <a:endParaRPr lang="zh-TW" altLang="en-US"/>
                  </a:p>
                </p:txBody>
              </p:sp>
              <p:sp>
                <p:nvSpPr>
                  <p:cNvPr id="9364" name="Line 663"/>
                  <p:cNvSpPr>
                    <a:spLocks noChangeShapeType="1"/>
                  </p:cNvSpPr>
                  <p:nvPr/>
                </p:nvSpPr>
                <p:spPr bwMode="auto">
                  <a:xfrm>
                    <a:off x="2100" y="1618"/>
                    <a:ext cx="28" cy="1"/>
                  </a:xfrm>
                  <a:prstGeom prst="line">
                    <a:avLst/>
                  </a:prstGeom>
                  <a:noFill/>
                  <a:ln w="6350">
                    <a:noFill/>
                    <a:round/>
                    <a:headEnd/>
                    <a:tailEnd/>
                  </a:ln>
                </p:spPr>
                <p:txBody>
                  <a:bodyPr/>
                  <a:lstStyle/>
                  <a:p>
                    <a:endParaRPr lang="zh-TW" altLang="en-US"/>
                  </a:p>
                </p:txBody>
              </p:sp>
              <p:sp>
                <p:nvSpPr>
                  <p:cNvPr id="9365" name="Line 664"/>
                  <p:cNvSpPr>
                    <a:spLocks noChangeShapeType="1"/>
                  </p:cNvSpPr>
                  <p:nvPr/>
                </p:nvSpPr>
                <p:spPr bwMode="auto">
                  <a:xfrm>
                    <a:off x="2100" y="1620"/>
                    <a:ext cx="28" cy="1"/>
                  </a:xfrm>
                  <a:prstGeom prst="line">
                    <a:avLst/>
                  </a:prstGeom>
                  <a:noFill/>
                  <a:ln w="6350">
                    <a:noFill/>
                    <a:round/>
                    <a:headEnd/>
                    <a:tailEnd/>
                  </a:ln>
                </p:spPr>
                <p:txBody>
                  <a:bodyPr/>
                  <a:lstStyle/>
                  <a:p>
                    <a:endParaRPr lang="zh-TW" altLang="en-US"/>
                  </a:p>
                </p:txBody>
              </p:sp>
              <p:sp>
                <p:nvSpPr>
                  <p:cNvPr id="9366" name="Line 665"/>
                  <p:cNvSpPr>
                    <a:spLocks noChangeShapeType="1"/>
                  </p:cNvSpPr>
                  <p:nvPr/>
                </p:nvSpPr>
                <p:spPr bwMode="auto">
                  <a:xfrm>
                    <a:off x="2100" y="1622"/>
                    <a:ext cx="28" cy="1"/>
                  </a:xfrm>
                  <a:prstGeom prst="line">
                    <a:avLst/>
                  </a:prstGeom>
                  <a:noFill/>
                  <a:ln w="6350">
                    <a:noFill/>
                    <a:round/>
                    <a:headEnd/>
                    <a:tailEnd/>
                  </a:ln>
                </p:spPr>
                <p:txBody>
                  <a:bodyPr/>
                  <a:lstStyle/>
                  <a:p>
                    <a:endParaRPr lang="zh-TW" altLang="en-US"/>
                  </a:p>
                </p:txBody>
              </p:sp>
              <p:sp>
                <p:nvSpPr>
                  <p:cNvPr id="9367" name="Line 666"/>
                  <p:cNvSpPr>
                    <a:spLocks noChangeShapeType="1"/>
                  </p:cNvSpPr>
                  <p:nvPr/>
                </p:nvSpPr>
                <p:spPr bwMode="auto">
                  <a:xfrm>
                    <a:off x="2100" y="1624"/>
                    <a:ext cx="28" cy="1"/>
                  </a:xfrm>
                  <a:prstGeom prst="line">
                    <a:avLst/>
                  </a:prstGeom>
                  <a:noFill/>
                  <a:ln w="6350">
                    <a:noFill/>
                    <a:round/>
                    <a:headEnd/>
                    <a:tailEnd/>
                  </a:ln>
                </p:spPr>
                <p:txBody>
                  <a:bodyPr/>
                  <a:lstStyle/>
                  <a:p>
                    <a:endParaRPr lang="zh-TW" altLang="en-US"/>
                  </a:p>
                </p:txBody>
              </p:sp>
              <p:sp>
                <p:nvSpPr>
                  <p:cNvPr id="9368" name="Line 667"/>
                  <p:cNvSpPr>
                    <a:spLocks noChangeShapeType="1"/>
                  </p:cNvSpPr>
                  <p:nvPr/>
                </p:nvSpPr>
                <p:spPr bwMode="auto">
                  <a:xfrm>
                    <a:off x="2100" y="1626"/>
                    <a:ext cx="28" cy="1"/>
                  </a:xfrm>
                  <a:prstGeom prst="line">
                    <a:avLst/>
                  </a:prstGeom>
                  <a:noFill/>
                  <a:ln w="6350">
                    <a:noFill/>
                    <a:round/>
                    <a:headEnd/>
                    <a:tailEnd/>
                  </a:ln>
                </p:spPr>
                <p:txBody>
                  <a:bodyPr/>
                  <a:lstStyle/>
                  <a:p>
                    <a:endParaRPr lang="zh-TW" altLang="en-US"/>
                  </a:p>
                </p:txBody>
              </p:sp>
              <p:sp>
                <p:nvSpPr>
                  <p:cNvPr id="9369" name="Line 668"/>
                  <p:cNvSpPr>
                    <a:spLocks noChangeShapeType="1"/>
                  </p:cNvSpPr>
                  <p:nvPr/>
                </p:nvSpPr>
                <p:spPr bwMode="auto">
                  <a:xfrm>
                    <a:off x="2100" y="1628"/>
                    <a:ext cx="28" cy="1"/>
                  </a:xfrm>
                  <a:prstGeom prst="line">
                    <a:avLst/>
                  </a:prstGeom>
                  <a:noFill/>
                  <a:ln w="6350">
                    <a:noFill/>
                    <a:round/>
                    <a:headEnd/>
                    <a:tailEnd/>
                  </a:ln>
                </p:spPr>
                <p:txBody>
                  <a:bodyPr/>
                  <a:lstStyle/>
                  <a:p>
                    <a:endParaRPr lang="zh-TW" altLang="en-US"/>
                  </a:p>
                </p:txBody>
              </p:sp>
              <p:sp>
                <p:nvSpPr>
                  <p:cNvPr id="9370" name="Line 669"/>
                  <p:cNvSpPr>
                    <a:spLocks noChangeShapeType="1"/>
                  </p:cNvSpPr>
                  <p:nvPr/>
                </p:nvSpPr>
                <p:spPr bwMode="auto">
                  <a:xfrm>
                    <a:off x="2100" y="1630"/>
                    <a:ext cx="28" cy="1"/>
                  </a:xfrm>
                  <a:prstGeom prst="line">
                    <a:avLst/>
                  </a:prstGeom>
                  <a:noFill/>
                  <a:ln w="6350">
                    <a:noFill/>
                    <a:round/>
                    <a:headEnd/>
                    <a:tailEnd/>
                  </a:ln>
                </p:spPr>
                <p:txBody>
                  <a:bodyPr/>
                  <a:lstStyle/>
                  <a:p>
                    <a:endParaRPr lang="zh-TW" altLang="en-US"/>
                  </a:p>
                </p:txBody>
              </p:sp>
              <p:sp>
                <p:nvSpPr>
                  <p:cNvPr id="9371" name="AutoShape 670"/>
                  <p:cNvSpPr>
                    <a:spLocks noChangeArrowheads="1"/>
                  </p:cNvSpPr>
                  <p:nvPr/>
                </p:nvSpPr>
                <p:spPr bwMode="auto">
                  <a:xfrm>
                    <a:off x="2100" y="1418"/>
                    <a:ext cx="28" cy="212"/>
                  </a:xfrm>
                  <a:prstGeom prst="roundRect">
                    <a:avLst>
                      <a:gd name="adj" fmla="val 50000"/>
                    </a:avLst>
                  </a:prstGeom>
                  <a:solidFill>
                    <a:srgbClr val="FF2327"/>
                  </a:solidFill>
                  <a:ln w="6350">
                    <a:noFill/>
                    <a:round/>
                    <a:headEnd/>
                    <a:tailEnd/>
                  </a:ln>
                </p:spPr>
                <p:txBody>
                  <a:bodyPr/>
                  <a:lstStyle/>
                  <a:p>
                    <a:endParaRPr lang="zh-TW" altLang="en-US"/>
                  </a:p>
                </p:txBody>
              </p:sp>
              <p:sp>
                <p:nvSpPr>
                  <p:cNvPr id="9372" name="Freeform 671"/>
                  <p:cNvSpPr>
                    <a:spLocks/>
                  </p:cNvSpPr>
                  <p:nvPr/>
                </p:nvSpPr>
                <p:spPr bwMode="auto">
                  <a:xfrm>
                    <a:off x="2056" y="1430"/>
                    <a:ext cx="40" cy="162"/>
                  </a:xfrm>
                  <a:custGeom>
                    <a:avLst/>
                    <a:gdLst>
                      <a:gd name="T0" fmla="*/ 0 w 40"/>
                      <a:gd name="T1" fmla="*/ 0 h 162"/>
                      <a:gd name="T2" fmla="*/ 4 w 40"/>
                      <a:gd name="T3" fmla="*/ 14 h 162"/>
                      <a:gd name="T4" fmla="*/ 6 w 40"/>
                      <a:gd name="T5" fmla="*/ 28 h 162"/>
                      <a:gd name="T6" fmla="*/ 10 w 40"/>
                      <a:gd name="T7" fmla="*/ 38 h 162"/>
                      <a:gd name="T8" fmla="*/ 12 w 40"/>
                      <a:gd name="T9" fmla="*/ 48 h 162"/>
                      <a:gd name="T10" fmla="*/ 16 w 40"/>
                      <a:gd name="T11" fmla="*/ 66 h 162"/>
                      <a:gd name="T12" fmla="*/ 20 w 40"/>
                      <a:gd name="T13" fmla="*/ 82 h 162"/>
                      <a:gd name="T14" fmla="*/ 24 w 40"/>
                      <a:gd name="T15" fmla="*/ 96 h 162"/>
                      <a:gd name="T16" fmla="*/ 28 w 40"/>
                      <a:gd name="T17" fmla="*/ 114 h 162"/>
                      <a:gd name="T18" fmla="*/ 30 w 40"/>
                      <a:gd name="T19" fmla="*/ 124 h 162"/>
                      <a:gd name="T20" fmla="*/ 32 w 40"/>
                      <a:gd name="T21" fmla="*/ 134 h 162"/>
                      <a:gd name="T22" fmla="*/ 36 w 40"/>
                      <a:gd name="T23" fmla="*/ 148 h 162"/>
                      <a:gd name="T24" fmla="*/ 40 w 40"/>
                      <a:gd name="T25" fmla="*/ 162 h 162"/>
                      <a:gd name="T26" fmla="*/ 0 w 40"/>
                      <a:gd name="T27" fmla="*/ 0 h 1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0"/>
                      <a:gd name="T43" fmla="*/ 0 h 162"/>
                      <a:gd name="T44" fmla="*/ 40 w 40"/>
                      <a:gd name="T45" fmla="*/ 162 h 16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0" h="162">
                        <a:moveTo>
                          <a:pt x="0" y="0"/>
                        </a:moveTo>
                        <a:lnTo>
                          <a:pt x="4" y="14"/>
                        </a:lnTo>
                        <a:lnTo>
                          <a:pt x="6" y="28"/>
                        </a:lnTo>
                        <a:lnTo>
                          <a:pt x="10" y="38"/>
                        </a:lnTo>
                        <a:lnTo>
                          <a:pt x="12" y="48"/>
                        </a:lnTo>
                        <a:lnTo>
                          <a:pt x="16" y="66"/>
                        </a:lnTo>
                        <a:lnTo>
                          <a:pt x="20" y="82"/>
                        </a:lnTo>
                        <a:lnTo>
                          <a:pt x="24" y="96"/>
                        </a:lnTo>
                        <a:lnTo>
                          <a:pt x="28" y="114"/>
                        </a:lnTo>
                        <a:lnTo>
                          <a:pt x="30" y="124"/>
                        </a:lnTo>
                        <a:lnTo>
                          <a:pt x="32" y="134"/>
                        </a:lnTo>
                        <a:lnTo>
                          <a:pt x="36" y="148"/>
                        </a:lnTo>
                        <a:lnTo>
                          <a:pt x="40" y="162"/>
                        </a:lnTo>
                        <a:lnTo>
                          <a:pt x="0" y="0"/>
                        </a:lnTo>
                        <a:close/>
                      </a:path>
                    </a:pathLst>
                  </a:custGeom>
                  <a:solidFill>
                    <a:srgbClr val="FF2327"/>
                  </a:solidFill>
                  <a:ln w="19050">
                    <a:noFill/>
                    <a:round/>
                    <a:headEnd/>
                    <a:tailEnd/>
                  </a:ln>
                </p:spPr>
                <p:txBody>
                  <a:bodyPr/>
                  <a:lstStyle/>
                  <a:p>
                    <a:endParaRPr lang="zh-TW" altLang="en-US"/>
                  </a:p>
                </p:txBody>
              </p:sp>
              <p:sp>
                <p:nvSpPr>
                  <p:cNvPr id="9373" name="Line 672"/>
                  <p:cNvSpPr>
                    <a:spLocks noChangeShapeType="1"/>
                  </p:cNvSpPr>
                  <p:nvPr/>
                </p:nvSpPr>
                <p:spPr bwMode="auto">
                  <a:xfrm>
                    <a:off x="2056" y="1430"/>
                    <a:ext cx="52" cy="1"/>
                  </a:xfrm>
                  <a:prstGeom prst="line">
                    <a:avLst/>
                  </a:prstGeom>
                  <a:noFill/>
                  <a:ln w="6350">
                    <a:noFill/>
                    <a:round/>
                    <a:headEnd/>
                    <a:tailEnd/>
                  </a:ln>
                </p:spPr>
                <p:txBody>
                  <a:bodyPr/>
                  <a:lstStyle/>
                  <a:p>
                    <a:endParaRPr lang="zh-TW" altLang="en-US"/>
                  </a:p>
                </p:txBody>
              </p:sp>
              <p:sp>
                <p:nvSpPr>
                  <p:cNvPr id="9374" name="Line 673"/>
                  <p:cNvSpPr>
                    <a:spLocks noChangeShapeType="1"/>
                  </p:cNvSpPr>
                  <p:nvPr/>
                </p:nvSpPr>
                <p:spPr bwMode="auto">
                  <a:xfrm>
                    <a:off x="2056" y="1430"/>
                    <a:ext cx="52" cy="1"/>
                  </a:xfrm>
                  <a:prstGeom prst="line">
                    <a:avLst/>
                  </a:prstGeom>
                  <a:noFill/>
                  <a:ln w="6350">
                    <a:noFill/>
                    <a:round/>
                    <a:headEnd/>
                    <a:tailEnd/>
                  </a:ln>
                </p:spPr>
                <p:txBody>
                  <a:bodyPr/>
                  <a:lstStyle/>
                  <a:p>
                    <a:endParaRPr lang="zh-TW" altLang="en-US"/>
                  </a:p>
                </p:txBody>
              </p:sp>
              <p:sp>
                <p:nvSpPr>
                  <p:cNvPr id="9375" name="Line 674"/>
                  <p:cNvSpPr>
                    <a:spLocks noChangeShapeType="1"/>
                  </p:cNvSpPr>
                  <p:nvPr/>
                </p:nvSpPr>
                <p:spPr bwMode="auto">
                  <a:xfrm>
                    <a:off x="2056" y="1432"/>
                    <a:ext cx="52" cy="1"/>
                  </a:xfrm>
                  <a:prstGeom prst="line">
                    <a:avLst/>
                  </a:prstGeom>
                  <a:noFill/>
                  <a:ln w="6350">
                    <a:noFill/>
                    <a:round/>
                    <a:headEnd/>
                    <a:tailEnd/>
                  </a:ln>
                </p:spPr>
                <p:txBody>
                  <a:bodyPr/>
                  <a:lstStyle/>
                  <a:p>
                    <a:endParaRPr lang="zh-TW" altLang="en-US"/>
                  </a:p>
                </p:txBody>
              </p:sp>
              <p:sp>
                <p:nvSpPr>
                  <p:cNvPr id="9376" name="Line 675"/>
                  <p:cNvSpPr>
                    <a:spLocks noChangeShapeType="1"/>
                  </p:cNvSpPr>
                  <p:nvPr/>
                </p:nvSpPr>
                <p:spPr bwMode="auto">
                  <a:xfrm>
                    <a:off x="2056" y="1434"/>
                    <a:ext cx="52" cy="1"/>
                  </a:xfrm>
                  <a:prstGeom prst="line">
                    <a:avLst/>
                  </a:prstGeom>
                  <a:noFill/>
                  <a:ln w="6350">
                    <a:noFill/>
                    <a:round/>
                    <a:headEnd/>
                    <a:tailEnd/>
                  </a:ln>
                </p:spPr>
                <p:txBody>
                  <a:bodyPr/>
                  <a:lstStyle/>
                  <a:p>
                    <a:endParaRPr lang="zh-TW" altLang="en-US"/>
                  </a:p>
                </p:txBody>
              </p:sp>
              <p:sp>
                <p:nvSpPr>
                  <p:cNvPr id="9377" name="Line 676"/>
                  <p:cNvSpPr>
                    <a:spLocks noChangeShapeType="1"/>
                  </p:cNvSpPr>
                  <p:nvPr/>
                </p:nvSpPr>
                <p:spPr bwMode="auto">
                  <a:xfrm>
                    <a:off x="2056" y="1436"/>
                    <a:ext cx="52" cy="1"/>
                  </a:xfrm>
                  <a:prstGeom prst="line">
                    <a:avLst/>
                  </a:prstGeom>
                  <a:noFill/>
                  <a:ln w="6350">
                    <a:noFill/>
                    <a:round/>
                    <a:headEnd/>
                    <a:tailEnd/>
                  </a:ln>
                </p:spPr>
                <p:txBody>
                  <a:bodyPr/>
                  <a:lstStyle/>
                  <a:p>
                    <a:endParaRPr lang="zh-TW" altLang="en-US"/>
                  </a:p>
                </p:txBody>
              </p:sp>
              <p:sp>
                <p:nvSpPr>
                  <p:cNvPr id="9378" name="Line 677"/>
                  <p:cNvSpPr>
                    <a:spLocks noChangeShapeType="1"/>
                  </p:cNvSpPr>
                  <p:nvPr/>
                </p:nvSpPr>
                <p:spPr bwMode="auto">
                  <a:xfrm>
                    <a:off x="2056" y="1438"/>
                    <a:ext cx="52" cy="1"/>
                  </a:xfrm>
                  <a:prstGeom prst="line">
                    <a:avLst/>
                  </a:prstGeom>
                  <a:noFill/>
                  <a:ln w="6350">
                    <a:noFill/>
                    <a:round/>
                    <a:headEnd/>
                    <a:tailEnd/>
                  </a:ln>
                </p:spPr>
                <p:txBody>
                  <a:bodyPr/>
                  <a:lstStyle/>
                  <a:p>
                    <a:endParaRPr lang="zh-TW" altLang="en-US"/>
                  </a:p>
                </p:txBody>
              </p:sp>
              <p:sp>
                <p:nvSpPr>
                  <p:cNvPr id="9379" name="Line 678"/>
                  <p:cNvSpPr>
                    <a:spLocks noChangeShapeType="1"/>
                  </p:cNvSpPr>
                  <p:nvPr/>
                </p:nvSpPr>
                <p:spPr bwMode="auto">
                  <a:xfrm>
                    <a:off x="2056" y="1440"/>
                    <a:ext cx="52" cy="1"/>
                  </a:xfrm>
                  <a:prstGeom prst="line">
                    <a:avLst/>
                  </a:prstGeom>
                  <a:noFill/>
                  <a:ln w="6350">
                    <a:noFill/>
                    <a:round/>
                    <a:headEnd/>
                    <a:tailEnd/>
                  </a:ln>
                </p:spPr>
                <p:txBody>
                  <a:bodyPr/>
                  <a:lstStyle/>
                  <a:p>
                    <a:endParaRPr lang="zh-TW" altLang="en-US"/>
                  </a:p>
                </p:txBody>
              </p:sp>
              <p:sp>
                <p:nvSpPr>
                  <p:cNvPr id="9380" name="Line 679"/>
                  <p:cNvSpPr>
                    <a:spLocks noChangeShapeType="1"/>
                  </p:cNvSpPr>
                  <p:nvPr/>
                </p:nvSpPr>
                <p:spPr bwMode="auto">
                  <a:xfrm>
                    <a:off x="2056" y="1442"/>
                    <a:ext cx="52" cy="1"/>
                  </a:xfrm>
                  <a:prstGeom prst="line">
                    <a:avLst/>
                  </a:prstGeom>
                  <a:noFill/>
                  <a:ln w="6350">
                    <a:noFill/>
                    <a:round/>
                    <a:headEnd/>
                    <a:tailEnd/>
                  </a:ln>
                </p:spPr>
                <p:txBody>
                  <a:bodyPr/>
                  <a:lstStyle/>
                  <a:p>
                    <a:endParaRPr lang="zh-TW" altLang="en-US"/>
                  </a:p>
                </p:txBody>
              </p:sp>
              <p:sp>
                <p:nvSpPr>
                  <p:cNvPr id="9381" name="Line 680"/>
                  <p:cNvSpPr>
                    <a:spLocks noChangeShapeType="1"/>
                  </p:cNvSpPr>
                  <p:nvPr/>
                </p:nvSpPr>
                <p:spPr bwMode="auto">
                  <a:xfrm>
                    <a:off x="2056" y="1442"/>
                    <a:ext cx="52" cy="1"/>
                  </a:xfrm>
                  <a:prstGeom prst="line">
                    <a:avLst/>
                  </a:prstGeom>
                  <a:noFill/>
                  <a:ln w="6350">
                    <a:noFill/>
                    <a:round/>
                    <a:headEnd/>
                    <a:tailEnd/>
                  </a:ln>
                </p:spPr>
                <p:txBody>
                  <a:bodyPr/>
                  <a:lstStyle/>
                  <a:p>
                    <a:endParaRPr lang="zh-TW" altLang="en-US"/>
                  </a:p>
                </p:txBody>
              </p:sp>
              <p:sp>
                <p:nvSpPr>
                  <p:cNvPr id="9382" name="Line 681"/>
                  <p:cNvSpPr>
                    <a:spLocks noChangeShapeType="1"/>
                  </p:cNvSpPr>
                  <p:nvPr/>
                </p:nvSpPr>
                <p:spPr bwMode="auto">
                  <a:xfrm>
                    <a:off x="2056" y="1444"/>
                    <a:ext cx="52" cy="1"/>
                  </a:xfrm>
                  <a:prstGeom prst="line">
                    <a:avLst/>
                  </a:prstGeom>
                  <a:noFill/>
                  <a:ln w="6350">
                    <a:noFill/>
                    <a:round/>
                    <a:headEnd/>
                    <a:tailEnd/>
                  </a:ln>
                </p:spPr>
                <p:txBody>
                  <a:bodyPr/>
                  <a:lstStyle/>
                  <a:p>
                    <a:endParaRPr lang="zh-TW" altLang="en-US"/>
                  </a:p>
                </p:txBody>
              </p:sp>
              <p:sp>
                <p:nvSpPr>
                  <p:cNvPr id="9383" name="Line 682"/>
                  <p:cNvSpPr>
                    <a:spLocks noChangeShapeType="1"/>
                  </p:cNvSpPr>
                  <p:nvPr/>
                </p:nvSpPr>
                <p:spPr bwMode="auto">
                  <a:xfrm>
                    <a:off x="2056" y="1446"/>
                    <a:ext cx="52" cy="1"/>
                  </a:xfrm>
                  <a:prstGeom prst="line">
                    <a:avLst/>
                  </a:prstGeom>
                  <a:noFill/>
                  <a:ln w="6350">
                    <a:noFill/>
                    <a:round/>
                    <a:headEnd/>
                    <a:tailEnd/>
                  </a:ln>
                </p:spPr>
                <p:txBody>
                  <a:bodyPr/>
                  <a:lstStyle/>
                  <a:p>
                    <a:endParaRPr lang="zh-TW" altLang="en-US"/>
                  </a:p>
                </p:txBody>
              </p:sp>
              <p:sp>
                <p:nvSpPr>
                  <p:cNvPr id="9384" name="Line 683"/>
                  <p:cNvSpPr>
                    <a:spLocks noChangeShapeType="1"/>
                  </p:cNvSpPr>
                  <p:nvPr/>
                </p:nvSpPr>
                <p:spPr bwMode="auto">
                  <a:xfrm>
                    <a:off x="2056" y="1448"/>
                    <a:ext cx="52" cy="1"/>
                  </a:xfrm>
                  <a:prstGeom prst="line">
                    <a:avLst/>
                  </a:prstGeom>
                  <a:noFill/>
                  <a:ln w="6350">
                    <a:noFill/>
                    <a:round/>
                    <a:headEnd/>
                    <a:tailEnd/>
                  </a:ln>
                </p:spPr>
                <p:txBody>
                  <a:bodyPr/>
                  <a:lstStyle/>
                  <a:p>
                    <a:endParaRPr lang="zh-TW" altLang="en-US"/>
                  </a:p>
                </p:txBody>
              </p:sp>
              <p:sp>
                <p:nvSpPr>
                  <p:cNvPr id="9385" name="Line 684"/>
                  <p:cNvSpPr>
                    <a:spLocks noChangeShapeType="1"/>
                  </p:cNvSpPr>
                  <p:nvPr/>
                </p:nvSpPr>
                <p:spPr bwMode="auto">
                  <a:xfrm>
                    <a:off x="2056" y="1450"/>
                    <a:ext cx="52" cy="1"/>
                  </a:xfrm>
                  <a:prstGeom prst="line">
                    <a:avLst/>
                  </a:prstGeom>
                  <a:noFill/>
                  <a:ln w="6350">
                    <a:noFill/>
                    <a:round/>
                    <a:headEnd/>
                    <a:tailEnd/>
                  </a:ln>
                </p:spPr>
                <p:txBody>
                  <a:bodyPr/>
                  <a:lstStyle/>
                  <a:p>
                    <a:endParaRPr lang="zh-TW" altLang="en-US"/>
                  </a:p>
                </p:txBody>
              </p:sp>
              <p:sp>
                <p:nvSpPr>
                  <p:cNvPr id="9386" name="Line 685"/>
                  <p:cNvSpPr>
                    <a:spLocks noChangeShapeType="1"/>
                  </p:cNvSpPr>
                  <p:nvPr/>
                </p:nvSpPr>
                <p:spPr bwMode="auto">
                  <a:xfrm>
                    <a:off x="2056" y="1452"/>
                    <a:ext cx="52" cy="1"/>
                  </a:xfrm>
                  <a:prstGeom prst="line">
                    <a:avLst/>
                  </a:prstGeom>
                  <a:noFill/>
                  <a:ln w="6350">
                    <a:noFill/>
                    <a:round/>
                    <a:headEnd/>
                    <a:tailEnd/>
                  </a:ln>
                </p:spPr>
                <p:txBody>
                  <a:bodyPr/>
                  <a:lstStyle/>
                  <a:p>
                    <a:endParaRPr lang="zh-TW" altLang="en-US"/>
                  </a:p>
                </p:txBody>
              </p:sp>
              <p:sp>
                <p:nvSpPr>
                  <p:cNvPr id="9387" name="Line 686"/>
                  <p:cNvSpPr>
                    <a:spLocks noChangeShapeType="1"/>
                  </p:cNvSpPr>
                  <p:nvPr/>
                </p:nvSpPr>
                <p:spPr bwMode="auto">
                  <a:xfrm>
                    <a:off x="2056" y="1454"/>
                    <a:ext cx="52" cy="1"/>
                  </a:xfrm>
                  <a:prstGeom prst="line">
                    <a:avLst/>
                  </a:prstGeom>
                  <a:noFill/>
                  <a:ln w="6350">
                    <a:noFill/>
                    <a:round/>
                    <a:headEnd/>
                    <a:tailEnd/>
                  </a:ln>
                </p:spPr>
                <p:txBody>
                  <a:bodyPr/>
                  <a:lstStyle/>
                  <a:p>
                    <a:endParaRPr lang="zh-TW" altLang="en-US"/>
                  </a:p>
                </p:txBody>
              </p:sp>
              <p:sp>
                <p:nvSpPr>
                  <p:cNvPr id="9388" name="Line 687"/>
                  <p:cNvSpPr>
                    <a:spLocks noChangeShapeType="1"/>
                  </p:cNvSpPr>
                  <p:nvPr/>
                </p:nvSpPr>
                <p:spPr bwMode="auto">
                  <a:xfrm>
                    <a:off x="2056" y="1454"/>
                    <a:ext cx="52" cy="1"/>
                  </a:xfrm>
                  <a:prstGeom prst="line">
                    <a:avLst/>
                  </a:prstGeom>
                  <a:noFill/>
                  <a:ln w="6350">
                    <a:noFill/>
                    <a:round/>
                    <a:headEnd/>
                    <a:tailEnd/>
                  </a:ln>
                </p:spPr>
                <p:txBody>
                  <a:bodyPr/>
                  <a:lstStyle/>
                  <a:p>
                    <a:endParaRPr lang="zh-TW" altLang="en-US"/>
                  </a:p>
                </p:txBody>
              </p:sp>
              <p:sp>
                <p:nvSpPr>
                  <p:cNvPr id="9389" name="Line 688"/>
                  <p:cNvSpPr>
                    <a:spLocks noChangeShapeType="1"/>
                  </p:cNvSpPr>
                  <p:nvPr/>
                </p:nvSpPr>
                <p:spPr bwMode="auto">
                  <a:xfrm>
                    <a:off x="2056" y="1456"/>
                    <a:ext cx="52" cy="1"/>
                  </a:xfrm>
                  <a:prstGeom prst="line">
                    <a:avLst/>
                  </a:prstGeom>
                  <a:noFill/>
                  <a:ln w="6350">
                    <a:noFill/>
                    <a:round/>
                    <a:headEnd/>
                    <a:tailEnd/>
                  </a:ln>
                </p:spPr>
                <p:txBody>
                  <a:bodyPr/>
                  <a:lstStyle/>
                  <a:p>
                    <a:endParaRPr lang="zh-TW" altLang="en-US"/>
                  </a:p>
                </p:txBody>
              </p:sp>
              <p:sp>
                <p:nvSpPr>
                  <p:cNvPr id="9390" name="Line 689"/>
                  <p:cNvSpPr>
                    <a:spLocks noChangeShapeType="1"/>
                  </p:cNvSpPr>
                  <p:nvPr/>
                </p:nvSpPr>
                <p:spPr bwMode="auto">
                  <a:xfrm>
                    <a:off x="2056" y="1458"/>
                    <a:ext cx="52" cy="1"/>
                  </a:xfrm>
                  <a:prstGeom prst="line">
                    <a:avLst/>
                  </a:prstGeom>
                  <a:noFill/>
                  <a:ln w="6350">
                    <a:noFill/>
                    <a:round/>
                    <a:headEnd/>
                    <a:tailEnd/>
                  </a:ln>
                </p:spPr>
                <p:txBody>
                  <a:bodyPr/>
                  <a:lstStyle/>
                  <a:p>
                    <a:endParaRPr lang="zh-TW" altLang="en-US"/>
                  </a:p>
                </p:txBody>
              </p:sp>
              <p:sp>
                <p:nvSpPr>
                  <p:cNvPr id="9391" name="Line 690"/>
                  <p:cNvSpPr>
                    <a:spLocks noChangeShapeType="1"/>
                  </p:cNvSpPr>
                  <p:nvPr/>
                </p:nvSpPr>
                <p:spPr bwMode="auto">
                  <a:xfrm>
                    <a:off x="2056" y="1460"/>
                    <a:ext cx="52" cy="1"/>
                  </a:xfrm>
                  <a:prstGeom prst="line">
                    <a:avLst/>
                  </a:prstGeom>
                  <a:noFill/>
                  <a:ln w="6350">
                    <a:noFill/>
                    <a:round/>
                    <a:headEnd/>
                    <a:tailEnd/>
                  </a:ln>
                </p:spPr>
                <p:txBody>
                  <a:bodyPr/>
                  <a:lstStyle/>
                  <a:p>
                    <a:endParaRPr lang="zh-TW" altLang="en-US"/>
                  </a:p>
                </p:txBody>
              </p:sp>
              <p:sp>
                <p:nvSpPr>
                  <p:cNvPr id="9392" name="Line 691"/>
                  <p:cNvSpPr>
                    <a:spLocks noChangeShapeType="1"/>
                  </p:cNvSpPr>
                  <p:nvPr/>
                </p:nvSpPr>
                <p:spPr bwMode="auto">
                  <a:xfrm>
                    <a:off x="2056" y="1462"/>
                    <a:ext cx="52" cy="1"/>
                  </a:xfrm>
                  <a:prstGeom prst="line">
                    <a:avLst/>
                  </a:prstGeom>
                  <a:noFill/>
                  <a:ln w="6350">
                    <a:noFill/>
                    <a:round/>
                    <a:headEnd/>
                    <a:tailEnd/>
                  </a:ln>
                </p:spPr>
                <p:txBody>
                  <a:bodyPr/>
                  <a:lstStyle/>
                  <a:p>
                    <a:endParaRPr lang="zh-TW" altLang="en-US"/>
                  </a:p>
                </p:txBody>
              </p:sp>
              <p:sp>
                <p:nvSpPr>
                  <p:cNvPr id="9393" name="Line 692"/>
                  <p:cNvSpPr>
                    <a:spLocks noChangeShapeType="1"/>
                  </p:cNvSpPr>
                  <p:nvPr/>
                </p:nvSpPr>
                <p:spPr bwMode="auto">
                  <a:xfrm>
                    <a:off x="2056" y="1464"/>
                    <a:ext cx="52" cy="1"/>
                  </a:xfrm>
                  <a:prstGeom prst="line">
                    <a:avLst/>
                  </a:prstGeom>
                  <a:noFill/>
                  <a:ln w="6350">
                    <a:noFill/>
                    <a:round/>
                    <a:headEnd/>
                    <a:tailEnd/>
                  </a:ln>
                </p:spPr>
                <p:txBody>
                  <a:bodyPr/>
                  <a:lstStyle/>
                  <a:p>
                    <a:endParaRPr lang="zh-TW" altLang="en-US"/>
                  </a:p>
                </p:txBody>
              </p:sp>
              <p:sp>
                <p:nvSpPr>
                  <p:cNvPr id="9394" name="Line 693"/>
                  <p:cNvSpPr>
                    <a:spLocks noChangeShapeType="1"/>
                  </p:cNvSpPr>
                  <p:nvPr/>
                </p:nvSpPr>
                <p:spPr bwMode="auto">
                  <a:xfrm>
                    <a:off x="2056" y="1466"/>
                    <a:ext cx="52" cy="1"/>
                  </a:xfrm>
                  <a:prstGeom prst="line">
                    <a:avLst/>
                  </a:prstGeom>
                  <a:noFill/>
                  <a:ln w="6350">
                    <a:noFill/>
                    <a:round/>
                    <a:headEnd/>
                    <a:tailEnd/>
                  </a:ln>
                </p:spPr>
                <p:txBody>
                  <a:bodyPr/>
                  <a:lstStyle/>
                  <a:p>
                    <a:endParaRPr lang="zh-TW" altLang="en-US"/>
                  </a:p>
                </p:txBody>
              </p:sp>
              <p:sp>
                <p:nvSpPr>
                  <p:cNvPr id="9395" name="Line 694"/>
                  <p:cNvSpPr>
                    <a:spLocks noChangeShapeType="1"/>
                  </p:cNvSpPr>
                  <p:nvPr/>
                </p:nvSpPr>
                <p:spPr bwMode="auto">
                  <a:xfrm>
                    <a:off x="2056" y="1466"/>
                    <a:ext cx="52" cy="1"/>
                  </a:xfrm>
                  <a:prstGeom prst="line">
                    <a:avLst/>
                  </a:prstGeom>
                  <a:noFill/>
                  <a:ln w="6350">
                    <a:noFill/>
                    <a:round/>
                    <a:headEnd/>
                    <a:tailEnd/>
                  </a:ln>
                </p:spPr>
                <p:txBody>
                  <a:bodyPr/>
                  <a:lstStyle/>
                  <a:p>
                    <a:endParaRPr lang="zh-TW" altLang="en-US"/>
                  </a:p>
                </p:txBody>
              </p:sp>
              <p:sp>
                <p:nvSpPr>
                  <p:cNvPr id="9396" name="Line 695"/>
                  <p:cNvSpPr>
                    <a:spLocks noChangeShapeType="1"/>
                  </p:cNvSpPr>
                  <p:nvPr/>
                </p:nvSpPr>
                <p:spPr bwMode="auto">
                  <a:xfrm>
                    <a:off x="2056" y="1468"/>
                    <a:ext cx="52" cy="1"/>
                  </a:xfrm>
                  <a:prstGeom prst="line">
                    <a:avLst/>
                  </a:prstGeom>
                  <a:noFill/>
                  <a:ln w="6350">
                    <a:noFill/>
                    <a:round/>
                    <a:headEnd/>
                    <a:tailEnd/>
                  </a:ln>
                </p:spPr>
                <p:txBody>
                  <a:bodyPr/>
                  <a:lstStyle/>
                  <a:p>
                    <a:endParaRPr lang="zh-TW" altLang="en-US"/>
                  </a:p>
                </p:txBody>
              </p:sp>
              <p:sp>
                <p:nvSpPr>
                  <p:cNvPr id="9397" name="Line 696"/>
                  <p:cNvSpPr>
                    <a:spLocks noChangeShapeType="1"/>
                  </p:cNvSpPr>
                  <p:nvPr/>
                </p:nvSpPr>
                <p:spPr bwMode="auto">
                  <a:xfrm>
                    <a:off x="2056" y="1470"/>
                    <a:ext cx="52" cy="1"/>
                  </a:xfrm>
                  <a:prstGeom prst="line">
                    <a:avLst/>
                  </a:prstGeom>
                  <a:noFill/>
                  <a:ln w="6350">
                    <a:noFill/>
                    <a:round/>
                    <a:headEnd/>
                    <a:tailEnd/>
                  </a:ln>
                </p:spPr>
                <p:txBody>
                  <a:bodyPr/>
                  <a:lstStyle/>
                  <a:p>
                    <a:endParaRPr lang="zh-TW" altLang="en-US"/>
                  </a:p>
                </p:txBody>
              </p:sp>
              <p:sp>
                <p:nvSpPr>
                  <p:cNvPr id="9398" name="Line 697"/>
                  <p:cNvSpPr>
                    <a:spLocks noChangeShapeType="1"/>
                  </p:cNvSpPr>
                  <p:nvPr/>
                </p:nvSpPr>
                <p:spPr bwMode="auto">
                  <a:xfrm>
                    <a:off x="2056" y="1472"/>
                    <a:ext cx="52" cy="1"/>
                  </a:xfrm>
                  <a:prstGeom prst="line">
                    <a:avLst/>
                  </a:prstGeom>
                  <a:noFill/>
                  <a:ln w="6350">
                    <a:noFill/>
                    <a:round/>
                    <a:headEnd/>
                    <a:tailEnd/>
                  </a:ln>
                </p:spPr>
                <p:txBody>
                  <a:bodyPr/>
                  <a:lstStyle/>
                  <a:p>
                    <a:endParaRPr lang="zh-TW" altLang="en-US"/>
                  </a:p>
                </p:txBody>
              </p:sp>
              <p:sp>
                <p:nvSpPr>
                  <p:cNvPr id="9399" name="Line 698"/>
                  <p:cNvSpPr>
                    <a:spLocks noChangeShapeType="1"/>
                  </p:cNvSpPr>
                  <p:nvPr/>
                </p:nvSpPr>
                <p:spPr bwMode="auto">
                  <a:xfrm>
                    <a:off x="2056" y="1474"/>
                    <a:ext cx="52" cy="1"/>
                  </a:xfrm>
                  <a:prstGeom prst="line">
                    <a:avLst/>
                  </a:prstGeom>
                  <a:noFill/>
                  <a:ln w="6350">
                    <a:noFill/>
                    <a:round/>
                    <a:headEnd/>
                    <a:tailEnd/>
                  </a:ln>
                </p:spPr>
                <p:txBody>
                  <a:bodyPr/>
                  <a:lstStyle/>
                  <a:p>
                    <a:endParaRPr lang="zh-TW" altLang="en-US"/>
                  </a:p>
                </p:txBody>
              </p:sp>
              <p:sp>
                <p:nvSpPr>
                  <p:cNvPr id="9400" name="Line 699"/>
                  <p:cNvSpPr>
                    <a:spLocks noChangeShapeType="1"/>
                  </p:cNvSpPr>
                  <p:nvPr/>
                </p:nvSpPr>
                <p:spPr bwMode="auto">
                  <a:xfrm>
                    <a:off x="2056" y="1476"/>
                    <a:ext cx="52" cy="1"/>
                  </a:xfrm>
                  <a:prstGeom prst="line">
                    <a:avLst/>
                  </a:prstGeom>
                  <a:noFill/>
                  <a:ln w="6350">
                    <a:noFill/>
                    <a:round/>
                    <a:headEnd/>
                    <a:tailEnd/>
                  </a:ln>
                </p:spPr>
                <p:txBody>
                  <a:bodyPr/>
                  <a:lstStyle/>
                  <a:p>
                    <a:endParaRPr lang="zh-TW" altLang="en-US"/>
                  </a:p>
                </p:txBody>
              </p:sp>
              <p:sp>
                <p:nvSpPr>
                  <p:cNvPr id="9401" name="Line 700"/>
                  <p:cNvSpPr>
                    <a:spLocks noChangeShapeType="1"/>
                  </p:cNvSpPr>
                  <p:nvPr/>
                </p:nvSpPr>
                <p:spPr bwMode="auto">
                  <a:xfrm>
                    <a:off x="2056" y="1478"/>
                    <a:ext cx="52" cy="1"/>
                  </a:xfrm>
                  <a:prstGeom prst="line">
                    <a:avLst/>
                  </a:prstGeom>
                  <a:noFill/>
                  <a:ln w="6350">
                    <a:noFill/>
                    <a:round/>
                    <a:headEnd/>
                    <a:tailEnd/>
                  </a:ln>
                </p:spPr>
                <p:txBody>
                  <a:bodyPr/>
                  <a:lstStyle/>
                  <a:p>
                    <a:endParaRPr lang="zh-TW" altLang="en-US"/>
                  </a:p>
                </p:txBody>
              </p:sp>
              <p:sp>
                <p:nvSpPr>
                  <p:cNvPr id="9402" name="Line 701"/>
                  <p:cNvSpPr>
                    <a:spLocks noChangeShapeType="1"/>
                  </p:cNvSpPr>
                  <p:nvPr/>
                </p:nvSpPr>
                <p:spPr bwMode="auto">
                  <a:xfrm>
                    <a:off x="2056" y="1480"/>
                    <a:ext cx="52" cy="1"/>
                  </a:xfrm>
                  <a:prstGeom prst="line">
                    <a:avLst/>
                  </a:prstGeom>
                  <a:noFill/>
                  <a:ln w="6350">
                    <a:noFill/>
                    <a:round/>
                    <a:headEnd/>
                    <a:tailEnd/>
                  </a:ln>
                </p:spPr>
                <p:txBody>
                  <a:bodyPr/>
                  <a:lstStyle/>
                  <a:p>
                    <a:endParaRPr lang="zh-TW" altLang="en-US"/>
                  </a:p>
                </p:txBody>
              </p:sp>
              <p:sp>
                <p:nvSpPr>
                  <p:cNvPr id="9403" name="Line 702"/>
                  <p:cNvSpPr>
                    <a:spLocks noChangeShapeType="1"/>
                  </p:cNvSpPr>
                  <p:nvPr/>
                </p:nvSpPr>
                <p:spPr bwMode="auto">
                  <a:xfrm>
                    <a:off x="2056" y="1480"/>
                    <a:ext cx="52" cy="1"/>
                  </a:xfrm>
                  <a:prstGeom prst="line">
                    <a:avLst/>
                  </a:prstGeom>
                  <a:noFill/>
                  <a:ln w="6350">
                    <a:noFill/>
                    <a:round/>
                    <a:headEnd/>
                    <a:tailEnd/>
                  </a:ln>
                </p:spPr>
                <p:txBody>
                  <a:bodyPr/>
                  <a:lstStyle/>
                  <a:p>
                    <a:endParaRPr lang="zh-TW" altLang="en-US"/>
                  </a:p>
                </p:txBody>
              </p:sp>
              <p:sp>
                <p:nvSpPr>
                  <p:cNvPr id="9404" name="Line 703"/>
                  <p:cNvSpPr>
                    <a:spLocks noChangeShapeType="1"/>
                  </p:cNvSpPr>
                  <p:nvPr/>
                </p:nvSpPr>
                <p:spPr bwMode="auto">
                  <a:xfrm>
                    <a:off x="2056" y="1482"/>
                    <a:ext cx="52" cy="1"/>
                  </a:xfrm>
                  <a:prstGeom prst="line">
                    <a:avLst/>
                  </a:prstGeom>
                  <a:noFill/>
                  <a:ln w="6350">
                    <a:noFill/>
                    <a:round/>
                    <a:headEnd/>
                    <a:tailEnd/>
                  </a:ln>
                </p:spPr>
                <p:txBody>
                  <a:bodyPr/>
                  <a:lstStyle/>
                  <a:p>
                    <a:endParaRPr lang="zh-TW" altLang="en-US"/>
                  </a:p>
                </p:txBody>
              </p:sp>
              <p:sp>
                <p:nvSpPr>
                  <p:cNvPr id="9405" name="Line 704"/>
                  <p:cNvSpPr>
                    <a:spLocks noChangeShapeType="1"/>
                  </p:cNvSpPr>
                  <p:nvPr/>
                </p:nvSpPr>
                <p:spPr bwMode="auto">
                  <a:xfrm>
                    <a:off x="2056" y="1484"/>
                    <a:ext cx="52" cy="1"/>
                  </a:xfrm>
                  <a:prstGeom prst="line">
                    <a:avLst/>
                  </a:prstGeom>
                  <a:noFill/>
                  <a:ln w="6350">
                    <a:noFill/>
                    <a:round/>
                    <a:headEnd/>
                    <a:tailEnd/>
                  </a:ln>
                </p:spPr>
                <p:txBody>
                  <a:bodyPr/>
                  <a:lstStyle/>
                  <a:p>
                    <a:endParaRPr lang="zh-TW" altLang="en-US"/>
                  </a:p>
                </p:txBody>
              </p:sp>
              <p:sp>
                <p:nvSpPr>
                  <p:cNvPr id="9406" name="Line 705"/>
                  <p:cNvSpPr>
                    <a:spLocks noChangeShapeType="1"/>
                  </p:cNvSpPr>
                  <p:nvPr/>
                </p:nvSpPr>
                <p:spPr bwMode="auto">
                  <a:xfrm>
                    <a:off x="2056" y="1486"/>
                    <a:ext cx="52" cy="1"/>
                  </a:xfrm>
                  <a:prstGeom prst="line">
                    <a:avLst/>
                  </a:prstGeom>
                  <a:noFill/>
                  <a:ln w="6350">
                    <a:noFill/>
                    <a:round/>
                    <a:headEnd/>
                    <a:tailEnd/>
                  </a:ln>
                </p:spPr>
                <p:txBody>
                  <a:bodyPr/>
                  <a:lstStyle/>
                  <a:p>
                    <a:endParaRPr lang="zh-TW" altLang="en-US"/>
                  </a:p>
                </p:txBody>
              </p:sp>
              <p:sp>
                <p:nvSpPr>
                  <p:cNvPr id="9407" name="Line 706"/>
                  <p:cNvSpPr>
                    <a:spLocks noChangeShapeType="1"/>
                  </p:cNvSpPr>
                  <p:nvPr/>
                </p:nvSpPr>
                <p:spPr bwMode="auto">
                  <a:xfrm>
                    <a:off x="2056" y="1488"/>
                    <a:ext cx="52" cy="1"/>
                  </a:xfrm>
                  <a:prstGeom prst="line">
                    <a:avLst/>
                  </a:prstGeom>
                  <a:noFill/>
                  <a:ln w="6350">
                    <a:noFill/>
                    <a:round/>
                    <a:headEnd/>
                    <a:tailEnd/>
                  </a:ln>
                </p:spPr>
                <p:txBody>
                  <a:bodyPr/>
                  <a:lstStyle/>
                  <a:p>
                    <a:endParaRPr lang="zh-TW" altLang="en-US"/>
                  </a:p>
                </p:txBody>
              </p:sp>
              <p:sp>
                <p:nvSpPr>
                  <p:cNvPr id="9408" name="Line 707"/>
                  <p:cNvSpPr>
                    <a:spLocks noChangeShapeType="1"/>
                  </p:cNvSpPr>
                  <p:nvPr/>
                </p:nvSpPr>
                <p:spPr bwMode="auto">
                  <a:xfrm>
                    <a:off x="2056" y="1490"/>
                    <a:ext cx="52" cy="1"/>
                  </a:xfrm>
                  <a:prstGeom prst="line">
                    <a:avLst/>
                  </a:prstGeom>
                  <a:noFill/>
                  <a:ln w="6350">
                    <a:noFill/>
                    <a:round/>
                    <a:headEnd/>
                    <a:tailEnd/>
                  </a:ln>
                </p:spPr>
                <p:txBody>
                  <a:bodyPr/>
                  <a:lstStyle/>
                  <a:p>
                    <a:endParaRPr lang="zh-TW" altLang="en-US"/>
                  </a:p>
                </p:txBody>
              </p:sp>
              <p:sp>
                <p:nvSpPr>
                  <p:cNvPr id="9409" name="Line 708"/>
                  <p:cNvSpPr>
                    <a:spLocks noChangeShapeType="1"/>
                  </p:cNvSpPr>
                  <p:nvPr/>
                </p:nvSpPr>
                <p:spPr bwMode="auto">
                  <a:xfrm>
                    <a:off x="2056" y="1492"/>
                    <a:ext cx="52" cy="1"/>
                  </a:xfrm>
                  <a:prstGeom prst="line">
                    <a:avLst/>
                  </a:prstGeom>
                  <a:noFill/>
                  <a:ln w="6350">
                    <a:noFill/>
                    <a:round/>
                    <a:headEnd/>
                    <a:tailEnd/>
                  </a:ln>
                </p:spPr>
                <p:txBody>
                  <a:bodyPr/>
                  <a:lstStyle/>
                  <a:p>
                    <a:endParaRPr lang="zh-TW" altLang="en-US"/>
                  </a:p>
                </p:txBody>
              </p:sp>
              <p:sp>
                <p:nvSpPr>
                  <p:cNvPr id="9410" name="Line 709"/>
                  <p:cNvSpPr>
                    <a:spLocks noChangeShapeType="1"/>
                  </p:cNvSpPr>
                  <p:nvPr/>
                </p:nvSpPr>
                <p:spPr bwMode="auto">
                  <a:xfrm>
                    <a:off x="2056" y="1492"/>
                    <a:ext cx="52" cy="1"/>
                  </a:xfrm>
                  <a:prstGeom prst="line">
                    <a:avLst/>
                  </a:prstGeom>
                  <a:noFill/>
                  <a:ln w="6350">
                    <a:noFill/>
                    <a:round/>
                    <a:headEnd/>
                    <a:tailEnd/>
                  </a:ln>
                </p:spPr>
                <p:txBody>
                  <a:bodyPr/>
                  <a:lstStyle/>
                  <a:p>
                    <a:endParaRPr lang="zh-TW" altLang="en-US"/>
                  </a:p>
                </p:txBody>
              </p:sp>
              <p:sp>
                <p:nvSpPr>
                  <p:cNvPr id="9411" name="Line 710"/>
                  <p:cNvSpPr>
                    <a:spLocks noChangeShapeType="1"/>
                  </p:cNvSpPr>
                  <p:nvPr/>
                </p:nvSpPr>
                <p:spPr bwMode="auto">
                  <a:xfrm>
                    <a:off x="2056" y="1494"/>
                    <a:ext cx="52" cy="1"/>
                  </a:xfrm>
                  <a:prstGeom prst="line">
                    <a:avLst/>
                  </a:prstGeom>
                  <a:noFill/>
                  <a:ln w="6350">
                    <a:noFill/>
                    <a:round/>
                    <a:headEnd/>
                    <a:tailEnd/>
                  </a:ln>
                </p:spPr>
                <p:txBody>
                  <a:bodyPr/>
                  <a:lstStyle/>
                  <a:p>
                    <a:endParaRPr lang="zh-TW" altLang="en-US"/>
                  </a:p>
                </p:txBody>
              </p:sp>
              <p:sp>
                <p:nvSpPr>
                  <p:cNvPr id="9412" name="Line 711"/>
                  <p:cNvSpPr>
                    <a:spLocks noChangeShapeType="1"/>
                  </p:cNvSpPr>
                  <p:nvPr/>
                </p:nvSpPr>
                <p:spPr bwMode="auto">
                  <a:xfrm>
                    <a:off x="2056" y="1496"/>
                    <a:ext cx="52" cy="1"/>
                  </a:xfrm>
                  <a:prstGeom prst="line">
                    <a:avLst/>
                  </a:prstGeom>
                  <a:noFill/>
                  <a:ln w="6350">
                    <a:noFill/>
                    <a:round/>
                    <a:headEnd/>
                    <a:tailEnd/>
                  </a:ln>
                </p:spPr>
                <p:txBody>
                  <a:bodyPr/>
                  <a:lstStyle/>
                  <a:p>
                    <a:endParaRPr lang="zh-TW" altLang="en-US"/>
                  </a:p>
                </p:txBody>
              </p:sp>
              <p:sp>
                <p:nvSpPr>
                  <p:cNvPr id="9413" name="Line 712"/>
                  <p:cNvSpPr>
                    <a:spLocks noChangeShapeType="1"/>
                  </p:cNvSpPr>
                  <p:nvPr/>
                </p:nvSpPr>
                <p:spPr bwMode="auto">
                  <a:xfrm>
                    <a:off x="2056" y="1498"/>
                    <a:ext cx="52" cy="1"/>
                  </a:xfrm>
                  <a:prstGeom prst="line">
                    <a:avLst/>
                  </a:prstGeom>
                  <a:noFill/>
                  <a:ln w="6350">
                    <a:noFill/>
                    <a:round/>
                    <a:headEnd/>
                    <a:tailEnd/>
                  </a:ln>
                </p:spPr>
                <p:txBody>
                  <a:bodyPr/>
                  <a:lstStyle/>
                  <a:p>
                    <a:endParaRPr lang="zh-TW" altLang="en-US"/>
                  </a:p>
                </p:txBody>
              </p:sp>
              <p:sp>
                <p:nvSpPr>
                  <p:cNvPr id="9414" name="Line 713"/>
                  <p:cNvSpPr>
                    <a:spLocks noChangeShapeType="1"/>
                  </p:cNvSpPr>
                  <p:nvPr/>
                </p:nvSpPr>
                <p:spPr bwMode="auto">
                  <a:xfrm>
                    <a:off x="2056" y="1500"/>
                    <a:ext cx="52" cy="1"/>
                  </a:xfrm>
                  <a:prstGeom prst="line">
                    <a:avLst/>
                  </a:prstGeom>
                  <a:noFill/>
                  <a:ln w="6350">
                    <a:noFill/>
                    <a:round/>
                    <a:headEnd/>
                    <a:tailEnd/>
                  </a:ln>
                </p:spPr>
                <p:txBody>
                  <a:bodyPr/>
                  <a:lstStyle/>
                  <a:p>
                    <a:endParaRPr lang="zh-TW" altLang="en-US"/>
                  </a:p>
                </p:txBody>
              </p:sp>
              <p:sp>
                <p:nvSpPr>
                  <p:cNvPr id="9415" name="Line 714"/>
                  <p:cNvSpPr>
                    <a:spLocks noChangeShapeType="1"/>
                  </p:cNvSpPr>
                  <p:nvPr/>
                </p:nvSpPr>
                <p:spPr bwMode="auto">
                  <a:xfrm>
                    <a:off x="2056" y="1502"/>
                    <a:ext cx="52" cy="1"/>
                  </a:xfrm>
                  <a:prstGeom prst="line">
                    <a:avLst/>
                  </a:prstGeom>
                  <a:noFill/>
                  <a:ln w="6350">
                    <a:noFill/>
                    <a:round/>
                    <a:headEnd/>
                    <a:tailEnd/>
                  </a:ln>
                </p:spPr>
                <p:txBody>
                  <a:bodyPr/>
                  <a:lstStyle/>
                  <a:p>
                    <a:endParaRPr lang="zh-TW" altLang="en-US"/>
                  </a:p>
                </p:txBody>
              </p:sp>
              <p:sp>
                <p:nvSpPr>
                  <p:cNvPr id="9416" name="Line 715"/>
                  <p:cNvSpPr>
                    <a:spLocks noChangeShapeType="1"/>
                  </p:cNvSpPr>
                  <p:nvPr/>
                </p:nvSpPr>
                <p:spPr bwMode="auto">
                  <a:xfrm>
                    <a:off x="2056" y="1504"/>
                    <a:ext cx="52" cy="1"/>
                  </a:xfrm>
                  <a:prstGeom prst="line">
                    <a:avLst/>
                  </a:prstGeom>
                  <a:noFill/>
                  <a:ln w="6350">
                    <a:noFill/>
                    <a:round/>
                    <a:headEnd/>
                    <a:tailEnd/>
                  </a:ln>
                </p:spPr>
                <p:txBody>
                  <a:bodyPr/>
                  <a:lstStyle/>
                  <a:p>
                    <a:endParaRPr lang="zh-TW" altLang="en-US"/>
                  </a:p>
                </p:txBody>
              </p:sp>
              <p:sp>
                <p:nvSpPr>
                  <p:cNvPr id="9417" name="Line 716"/>
                  <p:cNvSpPr>
                    <a:spLocks noChangeShapeType="1"/>
                  </p:cNvSpPr>
                  <p:nvPr/>
                </p:nvSpPr>
                <p:spPr bwMode="auto">
                  <a:xfrm>
                    <a:off x="2056" y="1504"/>
                    <a:ext cx="52" cy="1"/>
                  </a:xfrm>
                  <a:prstGeom prst="line">
                    <a:avLst/>
                  </a:prstGeom>
                  <a:noFill/>
                  <a:ln w="6350">
                    <a:noFill/>
                    <a:round/>
                    <a:headEnd/>
                    <a:tailEnd/>
                  </a:ln>
                </p:spPr>
                <p:txBody>
                  <a:bodyPr/>
                  <a:lstStyle/>
                  <a:p>
                    <a:endParaRPr lang="zh-TW" altLang="en-US"/>
                  </a:p>
                </p:txBody>
              </p:sp>
              <p:sp>
                <p:nvSpPr>
                  <p:cNvPr id="9418" name="Line 717"/>
                  <p:cNvSpPr>
                    <a:spLocks noChangeShapeType="1"/>
                  </p:cNvSpPr>
                  <p:nvPr/>
                </p:nvSpPr>
                <p:spPr bwMode="auto">
                  <a:xfrm>
                    <a:off x="2056" y="1506"/>
                    <a:ext cx="52" cy="1"/>
                  </a:xfrm>
                  <a:prstGeom prst="line">
                    <a:avLst/>
                  </a:prstGeom>
                  <a:noFill/>
                  <a:ln w="6350">
                    <a:noFill/>
                    <a:round/>
                    <a:headEnd/>
                    <a:tailEnd/>
                  </a:ln>
                </p:spPr>
                <p:txBody>
                  <a:bodyPr/>
                  <a:lstStyle/>
                  <a:p>
                    <a:endParaRPr lang="zh-TW" altLang="en-US"/>
                  </a:p>
                </p:txBody>
              </p:sp>
              <p:sp>
                <p:nvSpPr>
                  <p:cNvPr id="9419" name="Line 718"/>
                  <p:cNvSpPr>
                    <a:spLocks noChangeShapeType="1"/>
                  </p:cNvSpPr>
                  <p:nvPr/>
                </p:nvSpPr>
                <p:spPr bwMode="auto">
                  <a:xfrm>
                    <a:off x="2056" y="1508"/>
                    <a:ext cx="52" cy="1"/>
                  </a:xfrm>
                  <a:prstGeom prst="line">
                    <a:avLst/>
                  </a:prstGeom>
                  <a:noFill/>
                  <a:ln w="6350">
                    <a:noFill/>
                    <a:round/>
                    <a:headEnd/>
                    <a:tailEnd/>
                  </a:ln>
                </p:spPr>
                <p:txBody>
                  <a:bodyPr/>
                  <a:lstStyle/>
                  <a:p>
                    <a:endParaRPr lang="zh-TW" altLang="en-US"/>
                  </a:p>
                </p:txBody>
              </p:sp>
              <p:sp>
                <p:nvSpPr>
                  <p:cNvPr id="9420" name="Line 719"/>
                  <p:cNvSpPr>
                    <a:spLocks noChangeShapeType="1"/>
                  </p:cNvSpPr>
                  <p:nvPr/>
                </p:nvSpPr>
                <p:spPr bwMode="auto">
                  <a:xfrm>
                    <a:off x="2056" y="1510"/>
                    <a:ext cx="52" cy="1"/>
                  </a:xfrm>
                  <a:prstGeom prst="line">
                    <a:avLst/>
                  </a:prstGeom>
                  <a:noFill/>
                  <a:ln w="6350">
                    <a:noFill/>
                    <a:round/>
                    <a:headEnd/>
                    <a:tailEnd/>
                  </a:ln>
                </p:spPr>
                <p:txBody>
                  <a:bodyPr/>
                  <a:lstStyle/>
                  <a:p>
                    <a:endParaRPr lang="zh-TW" altLang="en-US"/>
                  </a:p>
                </p:txBody>
              </p:sp>
              <p:sp>
                <p:nvSpPr>
                  <p:cNvPr id="9421" name="Line 720"/>
                  <p:cNvSpPr>
                    <a:spLocks noChangeShapeType="1"/>
                  </p:cNvSpPr>
                  <p:nvPr/>
                </p:nvSpPr>
                <p:spPr bwMode="auto">
                  <a:xfrm>
                    <a:off x="2056" y="1512"/>
                    <a:ext cx="52" cy="1"/>
                  </a:xfrm>
                  <a:prstGeom prst="line">
                    <a:avLst/>
                  </a:prstGeom>
                  <a:noFill/>
                  <a:ln w="6350">
                    <a:noFill/>
                    <a:round/>
                    <a:headEnd/>
                    <a:tailEnd/>
                  </a:ln>
                </p:spPr>
                <p:txBody>
                  <a:bodyPr/>
                  <a:lstStyle/>
                  <a:p>
                    <a:endParaRPr lang="zh-TW" altLang="en-US"/>
                  </a:p>
                </p:txBody>
              </p:sp>
              <p:sp>
                <p:nvSpPr>
                  <p:cNvPr id="9422" name="Line 721"/>
                  <p:cNvSpPr>
                    <a:spLocks noChangeShapeType="1"/>
                  </p:cNvSpPr>
                  <p:nvPr/>
                </p:nvSpPr>
                <p:spPr bwMode="auto">
                  <a:xfrm>
                    <a:off x="2056" y="1514"/>
                    <a:ext cx="52" cy="1"/>
                  </a:xfrm>
                  <a:prstGeom prst="line">
                    <a:avLst/>
                  </a:prstGeom>
                  <a:noFill/>
                  <a:ln w="6350">
                    <a:noFill/>
                    <a:round/>
                    <a:headEnd/>
                    <a:tailEnd/>
                  </a:ln>
                </p:spPr>
                <p:txBody>
                  <a:bodyPr/>
                  <a:lstStyle/>
                  <a:p>
                    <a:endParaRPr lang="zh-TW" altLang="en-US"/>
                  </a:p>
                </p:txBody>
              </p:sp>
              <p:sp>
                <p:nvSpPr>
                  <p:cNvPr id="9423" name="Line 722"/>
                  <p:cNvSpPr>
                    <a:spLocks noChangeShapeType="1"/>
                  </p:cNvSpPr>
                  <p:nvPr/>
                </p:nvSpPr>
                <p:spPr bwMode="auto">
                  <a:xfrm>
                    <a:off x="2056" y="1516"/>
                    <a:ext cx="52" cy="1"/>
                  </a:xfrm>
                  <a:prstGeom prst="line">
                    <a:avLst/>
                  </a:prstGeom>
                  <a:noFill/>
                  <a:ln w="6350">
                    <a:noFill/>
                    <a:round/>
                    <a:headEnd/>
                    <a:tailEnd/>
                  </a:ln>
                </p:spPr>
                <p:txBody>
                  <a:bodyPr/>
                  <a:lstStyle/>
                  <a:p>
                    <a:endParaRPr lang="zh-TW" altLang="en-US"/>
                  </a:p>
                </p:txBody>
              </p:sp>
              <p:sp>
                <p:nvSpPr>
                  <p:cNvPr id="9424" name="Line 723"/>
                  <p:cNvSpPr>
                    <a:spLocks noChangeShapeType="1"/>
                  </p:cNvSpPr>
                  <p:nvPr/>
                </p:nvSpPr>
                <p:spPr bwMode="auto">
                  <a:xfrm>
                    <a:off x="2056" y="1516"/>
                    <a:ext cx="52" cy="1"/>
                  </a:xfrm>
                  <a:prstGeom prst="line">
                    <a:avLst/>
                  </a:prstGeom>
                  <a:noFill/>
                  <a:ln w="6350">
                    <a:noFill/>
                    <a:round/>
                    <a:headEnd/>
                    <a:tailEnd/>
                  </a:ln>
                </p:spPr>
                <p:txBody>
                  <a:bodyPr/>
                  <a:lstStyle/>
                  <a:p>
                    <a:endParaRPr lang="zh-TW" altLang="en-US"/>
                  </a:p>
                </p:txBody>
              </p:sp>
              <p:sp>
                <p:nvSpPr>
                  <p:cNvPr id="9425" name="Line 724"/>
                  <p:cNvSpPr>
                    <a:spLocks noChangeShapeType="1"/>
                  </p:cNvSpPr>
                  <p:nvPr/>
                </p:nvSpPr>
                <p:spPr bwMode="auto">
                  <a:xfrm>
                    <a:off x="2056" y="1518"/>
                    <a:ext cx="52" cy="1"/>
                  </a:xfrm>
                  <a:prstGeom prst="line">
                    <a:avLst/>
                  </a:prstGeom>
                  <a:noFill/>
                  <a:ln w="6350">
                    <a:noFill/>
                    <a:round/>
                    <a:headEnd/>
                    <a:tailEnd/>
                  </a:ln>
                </p:spPr>
                <p:txBody>
                  <a:bodyPr/>
                  <a:lstStyle/>
                  <a:p>
                    <a:endParaRPr lang="zh-TW" altLang="en-US"/>
                  </a:p>
                </p:txBody>
              </p:sp>
              <p:sp>
                <p:nvSpPr>
                  <p:cNvPr id="9426" name="Line 725"/>
                  <p:cNvSpPr>
                    <a:spLocks noChangeShapeType="1"/>
                  </p:cNvSpPr>
                  <p:nvPr/>
                </p:nvSpPr>
                <p:spPr bwMode="auto">
                  <a:xfrm>
                    <a:off x="2056" y="1520"/>
                    <a:ext cx="52" cy="1"/>
                  </a:xfrm>
                  <a:prstGeom prst="line">
                    <a:avLst/>
                  </a:prstGeom>
                  <a:noFill/>
                  <a:ln w="6350">
                    <a:noFill/>
                    <a:round/>
                    <a:headEnd/>
                    <a:tailEnd/>
                  </a:ln>
                </p:spPr>
                <p:txBody>
                  <a:bodyPr/>
                  <a:lstStyle/>
                  <a:p>
                    <a:endParaRPr lang="zh-TW" altLang="en-US"/>
                  </a:p>
                </p:txBody>
              </p:sp>
              <p:sp>
                <p:nvSpPr>
                  <p:cNvPr id="9427" name="Line 726"/>
                  <p:cNvSpPr>
                    <a:spLocks noChangeShapeType="1"/>
                  </p:cNvSpPr>
                  <p:nvPr/>
                </p:nvSpPr>
                <p:spPr bwMode="auto">
                  <a:xfrm>
                    <a:off x="2056" y="1522"/>
                    <a:ext cx="52" cy="1"/>
                  </a:xfrm>
                  <a:prstGeom prst="line">
                    <a:avLst/>
                  </a:prstGeom>
                  <a:noFill/>
                  <a:ln w="6350">
                    <a:noFill/>
                    <a:round/>
                    <a:headEnd/>
                    <a:tailEnd/>
                  </a:ln>
                </p:spPr>
                <p:txBody>
                  <a:bodyPr/>
                  <a:lstStyle/>
                  <a:p>
                    <a:endParaRPr lang="zh-TW" altLang="en-US"/>
                  </a:p>
                </p:txBody>
              </p:sp>
              <p:sp>
                <p:nvSpPr>
                  <p:cNvPr id="9428" name="Line 727"/>
                  <p:cNvSpPr>
                    <a:spLocks noChangeShapeType="1"/>
                  </p:cNvSpPr>
                  <p:nvPr/>
                </p:nvSpPr>
                <p:spPr bwMode="auto">
                  <a:xfrm>
                    <a:off x="2056" y="1524"/>
                    <a:ext cx="52" cy="1"/>
                  </a:xfrm>
                  <a:prstGeom prst="line">
                    <a:avLst/>
                  </a:prstGeom>
                  <a:noFill/>
                  <a:ln w="6350">
                    <a:noFill/>
                    <a:round/>
                    <a:headEnd/>
                    <a:tailEnd/>
                  </a:ln>
                </p:spPr>
                <p:txBody>
                  <a:bodyPr/>
                  <a:lstStyle/>
                  <a:p>
                    <a:endParaRPr lang="zh-TW" altLang="en-US"/>
                  </a:p>
                </p:txBody>
              </p:sp>
              <p:sp>
                <p:nvSpPr>
                  <p:cNvPr id="9429" name="Line 728"/>
                  <p:cNvSpPr>
                    <a:spLocks noChangeShapeType="1"/>
                  </p:cNvSpPr>
                  <p:nvPr/>
                </p:nvSpPr>
                <p:spPr bwMode="auto">
                  <a:xfrm>
                    <a:off x="2056" y="1526"/>
                    <a:ext cx="52" cy="1"/>
                  </a:xfrm>
                  <a:prstGeom prst="line">
                    <a:avLst/>
                  </a:prstGeom>
                  <a:noFill/>
                  <a:ln w="6350">
                    <a:noFill/>
                    <a:round/>
                    <a:headEnd/>
                    <a:tailEnd/>
                  </a:ln>
                </p:spPr>
                <p:txBody>
                  <a:bodyPr/>
                  <a:lstStyle/>
                  <a:p>
                    <a:endParaRPr lang="zh-TW" altLang="en-US"/>
                  </a:p>
                </p:txBody>
              </p:sp>
              <p:sp>
                <p:nvSpPr>
                  <p:cNvPr id="9430" name="Line 729"/>
                  <p:cNvSpPr>
                    <a:spLocks noChangeShapeType="1"/>
                  </p:cNvSpPr>
                  <p:nvPr/>
                </p:nvSpPr>
                <p:spPr bwMode="auto">
                  <a:xfrm>
                    <a:off x="2056" y="1528"/>
                    <a:ext cx="52" cy="1"/>
                  </a:xfrm>
                  <a:prstGeom prst="line">
                    <a:avLst/>
                  </a:prstGeom>
                  <a:noFill/>
                  <a:ln w="6350">
                    <a:noFill/>
                    <a:round/>
                    <a:headEnd/>
                    <a:tailEnd/>
                  </a:ln>
                </p:spPr>
                <p:txBody>
                  <a:bodyPr/>
                  <a:lstStyle/>
                  <a:p>
                    <a:endParaRPr lang="zh-TW" altLang="en-US"/>
                  </a:p>
                </p:txBody>
              </p:sp>
              <p:sp>
                <p:nvSpPr>
                  <p:cNvPr id="9431" name="Line 730"/>
                  <p:cNvSpPr>
                    <a:spLocks noChangeShapeType="1"/>
                  </p:cNvSpPr>
                  <p:nvPr/>
                </p:nvSpPr>
                <p:spPr bwMode="auto">
                  <a:xfrm>
                    <a:off x="2056" y="1530"/>
                    <a:ext cx="52" cy="1"/>
                  </a:xfrm>
                  <a:prstGeom prst="line">
                    <a:avLst/>
                  </a:prstGeom>
                  <a:noFill/>
                  <a:ln w="6350">
                    <a:noFill/>
                    <a:round/>
                    <a:headEnd/>
                    <a:tailEnd/>
                  </a:ln>
                </p:spPr>
                <p:txBody>
                  <a:bodyPr/>
                  <a:lstStyle/>
                  <a:p>
                    <a:endParaRPr lang="zh-TW" altLang="en-US"/>
                  </a:p>
                </p:txBody>
              </p:sp>
              <p:sp>
                <p:nvSpPr>
                  <p:cNvPr id="9432" name="Line 731"/>
                  <p:cNvSpPr>
                    <a:spLocks noChangeShapeType="1"/>
                  </p:cNvSpPr>
                  <p:nvPr/>
                </p:nvSpPr>
                <p:spPr bwMode="auto">
                  <a:xfrm>
                    <a:off x="2056" y="1530"/>
                    <a:ext cx="52" cy="1"/>
                  </a:xfrm>
                  <a:prstGeom prst="line">
                    <a:avLst/>
                  </a:prstGeom>
                  <a:noFill/>
                  <a:ln w="6350">
                    <a:noFill/>
                    <a:round/>
                    <a:headEnd/>
                    <a:tailEnd/>
                  </a:ln>
                </p:spPr>
                <p:txBody>
                  <a:bodyPr/>
                  <a:lstStyle/>
                  <a:p>
                    <a:endParaRPr lang="zh-TW" altLang="en-US"/>
                  </a:p>
                </p:txBody>
              </p:sp>
              <p:sp>
                <p:nvSpPr>
                  <p:cNvPr id="9433" name="Line 732"/>
                  <p:cNvSpPr>
                    <a:spLocks noChangeShapeType="1"/>
                  </p:cNvSpPr>
                  <p:nvPr/>
                </p:nvSpPr>
                <p:spPr bwMode="auto">
                  <a:xfrm>
                    <a:off x="2056" y="1532"/>
                    <a:ext cx="52" cy="1"/>
                  </a:xfrm>
                  <a:prstGeom prst="line">
                    <a:avLst/>
                  </a:prstGeom>
                  <a:noFill/>
                  <a:ln w="6350">
                    <a:noFill/>
                    <a:round/>
                    <a:headEnd/>
                    <a:tailEnd/>
                  </a:ln>
                </p:spPr>
                <p:txBody>
                  <a:bodyPr/>
                  <a:lstStyle/>
                  <a:p>
                    <a:endParaRPr lang="zh-TW" altLang="en-US"/>
                  </a:p>
                </p:txBody>
              </p:sp>
              <p:sp>
                <p:nvSpPr>
                  <p:cNvPr id="9434" name="Line 733"/>
                  <p:cNvSpPr>
                    <a:spLocks noChangeShapeType="1"/>
                  </p:cNvSpPr>
                  <p:nvPr/>
                </p:nvSpPr>
                <p:spPr bwMode="auto">
                  <a:xfrm>
                    <a:off x="2056" y="1534"/>
                    <a:ext cx="52" cy="1"/>
                  </a:xfrm>
                  <a:prstGeom prst="line">
                    <a:avLst/>
                  </a:prstGeom>
                  <a:noFill/>
                  <a:ln w="6350">
                    <a:noFill/>
                    <a:round/>
                    <a:headEnd/>
                    <a:tailEnd/>
                  </a:ln>
                </p:spPr>
                <p:txBody>
                  <a:bodyPr/>
                  <a:lstStyle/>
                  <a:p>
                    <a:endParaRPr lang="zh-TW" altLang="en-US"/>
                  </a:p>
                </p:txBody>
              </p:sp>
              <p:sp>
                <p:nvSpPr>
                  <p:cNvPr id="9435" name="Line 734"/>
                  <p:cNvSpPr>
                    <a:spLocks noChangeShapeType="1"/>
                  </p:cNvSpPr>
                  <p:nvPr/>
                </p:nvSpPr>
                <p:spPr bwMode="auto">
                  <a:xfrm>
                    <a:off x="2056" y="1536"/>
                    <a:ext cx="52" cy="1"/>
                  </a:xfrm>
                  <a:prstGeom prst="line">
                    <a:avLst/>
                  </a:prstGeom>
                  <a:noFill/>
                  <a:ln w="6350">
                    <a:noFill/>
                    <a:round/>
                    <a:headEnd/>
                    <a:tailEnd/>
                  </a:ln>
                </p:spPr>
                <p:txBody>
                  <a:bodyPr/>
                  <a:lstStyle/>
                  <a:p>
                    <a:endParaRPr lang="zh-TW" altLang="en-US"/>
                  </a:p>
                </p:txBody>
              </p:sp>
              <p:sp>
                <p:nvSpPr>
                  <p:cNvPr id="9436" name="Line 735"/>
                  <p:cNvSpPr>
                    <a:spLocks noChangeShapeType="1"/>
                  </p:cNvSpPr>
                  <p:nvPr/>
                </p:nvSpPr>
                <p:spPr bwMode="auto">
                  <a:xfrm>
                    <a:off x="2056" y="1538"/>
                    <a:ext cx="52" cy="1"/>
                  </a:xfrm>
                  <a:prstGeom prst="line">
                    <a:avLst/>
                  </a:prstGeom>
                  <a:noFill/>
                  <a:ln w="6350">
                    <a:noFill/>
                    <a:round/>
                    <a:headEnd/>
                    <a:tailEnd/>
                  </a:ln>
                </p:spPr>
                <p:txBody>
                  <a:bodyPr/>
                  <a:lstStyle/>
                  <a:p>
                    <a:endParaRPr lang="zh-TW" altLang="en-US"/>
                  </a:p>
                </p:txBody>
              </p:sp>
              <p:sp>
                <p:nvSpPr>
                  <p:cNvPr id="9437" name="Line 736"/>
                  <p:cNvSpPr>
                    <a:spLocks noChangeShapeType="1"/>
                  </p:cNvSpPr>
                  <p:nvPr/>
                </p:nvSpPr>
                <p:spPr bwMode="auto">
                  <a:xfrm>
                    <a:off x="2056" y="1540"/>
                    <a:ext cx="52" cy="1"/>
                  </a:xfrm>
                  <a:prstGeom prst="line">
                    <a:avLst/>
                  </a:prstGeom>
                  <a:noFill/>
                  <a:ln w="6350">
                    <a:noFill/>
                    <a:round/>
                    <a:headEnd/>
                    <a:tailEnd/>
                  </a:ln>
                </p:spPr>
                <p:txBody>
                  <a:bodyPr/>
                  <a:lstStyle/>
                  <a:p>
                    <a:endParaRPr lang="zh-TW" altLang="en-US"/>
                  </a:p>
                </p:txBody>
              </p:sp>
              <p:sp>
                <p:nvSpPr>
                  <p:cNvPr id="9438" name="Line 737"/>
                  <p:cNvSpPr>
                    <a:spLocks noChangeShapeType="1"/>
                  </p:cNvSpPr>
                  <p:nvPr/>
                </p:nvSpPr>
                <p:spPr bwMode="auto">
                  <a:xfrm>
                    <a:off x="2056" y="1542"/>
                    <a:ext cx="52" cy="1"/>
                  </a:xfrm>
                  <a:prstGeom prst="line">
                    <a:avLst/>
                  </a:prstGeom>
                  <a:noFill/>
                  <a:ln w="6350">
                    <a:noFill/>
                    <a:round/>
                    <a:headEnd/>
                    <a:tailEnd/>
                  </a:ln>
                </p:spPr>
                <p:txBody>
                  <a:bodyPr/>
                  <a:lstStyle/>
                  <a:p>
                    <a:endParaRPr lang="zh-TW" altLang="en-US"/>
                  </a:p>
                </p:txBody>
              </p:sp>
              <p:sp>
                <p:nvSpPr>
                  <p:cNvPr id="9439" name="Line 738"/>
                  <p:cNvSpPr>
                    <a:spLocks noChangeShapeType="1"/>
                  </p:cNvSpPr>
                  <p:nvPr/>
                </p:nvSpPr>
                <p:spPr bwMode="auto">
                  <a:xfrm>
                    <a:off x="2056" y="1542"/>
                    <a:ext cx="52" cy="1"/>
                  </a:xfrm>
                  <a:prstGeom prst="line">
                    <a:avLst/>
                  </a:prstGeom>
                  <a:noFill/>
                  <a:ln w="6350">
                    <a:noFill/>
                    <a:round/>
                    <a:headEnd/>
                    <a:tailEnd/>
                  </a:ln>
                </p:spPr>
                <p:txBody>
                  <a:bodyPr/>
                  <a:lstStyle/>
                  <a:p>
                    <a:endParaRPr lang="zh-TW" altLang="en-US"/>
                  </a:p>
                </p:txBody>
              </p:sp>
              <p:sp>
                <p:nvSpPr>
                  <p:cNvPr id="9440" name="Line 739"/>
                  <p:cNvSpPr>
                    <a:spLocks noChangeShapeType="1"/>
                  </p:cNvSpPr>
                  <p:nvPr/>
                </p:nvSpPr>
                <p:spPr bwMode="auto">
                  <a:xfrm>
                    <a:off x="2056" y="1544"/>
                    <a:ext cx="52" cy="1"/>
                  </a:xfrm>
                  <a:prstGeom prst="line">
                    <a:avLst/>
                  </a:prstGeom>
                  <a:noFill/>
                  <a:ln w="6350">
                    <a:noFill/>
                    <a:round/>
                    <a:headEnd/>
                    <a:tailEnd/>
                  </a:ln>
                </p:spPr>
                <p:txBody>
                  <a:bodyPr/>
                  <a:lstStyle/>
                  <a:p>
                    <a:endParaRPr lang="zh-TW" altLang="en-US"/>
                  </a:p>
                </p:txBody>
              </p:sp>
              <p:sp>
                <p:nvSpPr>
                  <p:cNvPr id="9441" name="Line 740"/>
                  <p:cNvSpPr>
                    <a:spLocks noChangeShapeType="1"/>
                  </p:cNvSpPr>
                  <p:nvPr/>
                </p:nvSpPr>
                <p:spPr bwMode="auto">
                  <a:xfrm>
                    <a:off x="2056" y="1546"/>
                    <a:ext cx="52" cy="1"/>
                  </a:xfrm>
                  <a:prstGeom prst="line">
                    <a:avLst/>
                  </a:prstGeom>
                  <a:noFill/>
                  <a:ln w="6350">
                    <a:noFill/>
                    <a:round/>
                    <a:headEnd/>
                    <a:tailEnd/>
                  </a:ln>
                </p:spPr>
                <p:txBody>
                  <a:bodyPr/>
                  <a:lstStyle/>
                  <a:p>
                    <a:endParaRPr lang="zh-TW" altLang="en-US"/>
                  </a:p>
                </p:txBody>
              </p:sp>
              <p:sp>
                <p:nvSpPr>
                  <p:cNvPr id="9442" name="Line 741"/>
                  <p:cNvSpPr>
                    <a:spLocks noChangeShapeType="1"/>
                  </p:cNvSpPr>
                  <p:nvPr/>
                </p:nvSpPr>
                <p:spPr bwMode="auto">
                  <a:xfrm>
                    <a:off x="2056" y="1548"/>
                    <a:ext cx="52" cy="1"/>
                  </a:xfrm>
                  <a:prstGeom prst="line">
                    <a:avLst/>
                  </a:prstGeom>
                  <a:noFill/>
                  <a:ln w="6350">
                    <a:noFill/>
                    <a:round/>
                    <a:headEnd/>
                    <a:tailEnd/>
                  </a:ln>
                </p:spPr>
                <p:txBody>
                  <a:bodyPr/>
                  <a:lstStyle/>
                  <a:p>
                    <a:endParaRPr lang="zh-TW" altLang="en-US"/>
                  </a:p>
                </p:txBody>
              </p:sp>
              <p:sp>
                <p:nvSpPr>
                  <p:cNvPr id="9443" name="Line 742"/>
                  <p:cNvSpPr>
                    <a:spLocks noChangeShapeType="1"/>
                  </p:cNvSpPr>
                  <p:nvPr/>
                </p:nvSpPr>
                <p:spPr bwMode="auto">
                  <a:xfrm>
                    <a:off x="2056" y="1550"/>
                    <a:ext cx="52" cy="1"/>
                  </a:xfrm>
                  <a:prstGeom prst="line">
                    <a:avLst/>
                  </a:prstGeom>
                  <a:noFill/>
                  <a:ln w="6350">
                    <a:noFill/>
                    <a:round/>
                    <a:headEnd/>
                    <a:tailEnd/>
                  </a:ln>
                </p:spPr>
                <p:txBody>
                  <a:bodyPr/>
                  <a:lstStyle/>
                  <a:p>
                    <a:endParaRPr lang="zh-TW" altLang="en-US"/>
                  </a:p>
                </p:txBody>
              </p:sp>
              <p:sp>
                <p:nvSpPr>
                  <p:cNvPr id="9444" name="Line 743"/>
                  <p:cNvSpPr>
                    <a:spLocks noChangeShapeType="1"/>
                  </p:cNvSpPr>
                  <p:nvPr/>
                </p:nvSpPr>
                <p:spPr bwMode="auto">
                  <a:xfrm>
                    <a:off x="2056" y="1552"/>
                    <a:ext cx="52" cy="1"/>
                  </a:xfrm>
                  <a:prstGeom prst="line">
                    <a:avLst/>
                  </a:prstGeom>
                  <a:noFill/>
                  <a:ln w="6350">
                    <a:noFill/>
                    <a:round/>
                    <a:headEnd/>
                    <a:tailEnd/>
                  </a:ln>
                </p:spPr>
                <p:txBody>
                  <a:bodyPr/>
                  <a:lstStyle/>
                  <a:p>
                    <a:endParaRPr lang="zh-TW" altLang="en-US"/>
                  </a:p>
                </p:txBody>
              </p:sp>
              <p:sp>
                <p:nvSpPr>
                  <p:cNvPr id="9445" name="Line 744"/>
                  <p:cNvSpPr>
                    <a:spLocks noChangeShapeType="1"/>
                  </p:cNvSpPr>
                  <p:nvPr/>
                </p:nvSpPr>
                <p:spPr bwMode="auto">
                  <a:xfrm>
                    <a:off x="2056" y="1554"/>
                    <a:ext cx="52" cy="1"/>
                  </a:xfrm>
                  <a:prstGeom prst="line">
                    <a:avLst/>
                  </a:prstGeom>
                  <a:noFill/>
                  <a:ln w="6350">
                    <a:noFill/>
                    <a:round/>
                    <a:headEnd/>
                    <a:tailEnd/>
                  </a:ln>
                </p:spPr>
                <p:txBody>
                  <a:bodyPr/>
                  <a:lstStyle/>
                  <a:p>
                    <a:endParaRPr lang="zh-TW" altLang="en-US"/>
                  </a:p>
                </p:txBody>
              </p:sp>
              <p:sp>
                <p:nvSpPr>
                  <p:cNvPr id="9446" name="Line 745"/>
                  <p:cNvSpPr>
                    <a:spLocks noChangeShapeType="1"/>
                  </p:cNvSpPr>
                  <p:nvPr/>
                </p:nvSpPr>
                <p:spPr bwMode="auto">
                  <a:xfrm>
                    <a:off x="2056" y="1554"/>
                    <a:ext cx="52" cy="1"/>
                  </a:xfrm>
                  <a:prstGeom prst="line">
                    <a:avLst/>
                  </a:prstGeom>
                  <a:noFill/>
                  <a:ln w="6350">
                    <a:noFill/>
                    <a:round/>
                    <a:headEnd/>
                    <a:tailEnd/>
                  </a:ln>
                </p:spPr>
                <p:txBody>
                  <a:bodyPr/>
                  <a:lstStyle/>
                  <a:p>
                    <a:endParaRPr lang="zh-TW" altLang="en-US"/>
                  </a:p>
                </p:txBody>
              </p:sp>
              <p:sp>
                <p:nvSpPr>
                  <p:cNvPr id="9447" name="Line 746"/>
                  <p:cNvSpPr>
                    <a:spLocks noChangeShapeType="1"/>
                  </p:cNvSpPr>
                  <p:nvPr/>
                </p:nvSpPr>
                <p:spPr bwMode="auto">
                  <a:xfrm>
                    <a:off x="2056" y="1556"/>
                    <a:ext cx="52" cy="1"/>
                  </a:xfrm>
                  <a:prstGeom prst="line">
                    <a:avLst/>
                  </a:prstGeom>
                  <a:noFill/>
                  <a:ln w="6350">
                    <a:noFill/>
                    <a:round/>
                    <a:headEnd/>
                    <a:tailEnd/>
                  </a:ln>
                </p:spPr>
                <p:txBody>
                  <a:bodyPr/>
                  <a:lstStyle/>
                  <a:p>
                    <a:endParaRPr lang="zh-TW" altLang="en-US"/>
                  </a:p>
                </p:txBody>
              </p:sp>
              <p:sp>
                <p:nvSpPr>
                  <p:cNvPr id="9448" name="Line 747"/>
                  <p:cNvSpPr>
                    <a:spLocks noChangeShapeType="1"/>
                  </p:cNvSpPr>
                  <p:nvPr/>
                </p:nvSpPr>
                <p:spPr bwMode="auto">
                  <a:xfrm>
                    <a:off x="2056" y="1558"/>
                    <a:ext cx="52" cy="1"/>
                  </a:xfrm>
                  <a:prstGeom prst="line">
                    <a:avLst/>
                  </a:prstGeom>
                  <a:noFill/>
                  <a:ln w="6350">
                    <a:noFill/>
                    <a:round/>
                    <a:headEnd/>
                    <a:tailEnd/>
                  </a:ln>
                </p:spPr>
                <p:txBody>
                  <a:bodyPr/>
                  <a:lstStyle/>
                  <a:p>
                    <a:endParaRPr lang="zh-TW" altLang="en-US"/>
                  </a:p>
                </p:txBody>
              </p:sp>
              <p:sp>
                <p:nvSpPr>
                  <p:cNvPr id="9449" name="Line 748"/>
                  <p:cNvSpPr>
                    <a:spLocks noChangeShapeType="1"/>
                  </p:cNvSpPr>
                  <p:nvPr/>
                </p:nvSpPr>
                <p:spPr bwMode="auto">
                  <a:xfrm>
                    <a:off x="2056" y="1560"/>
                    <a:ext cx="52" cy="1"/>
                  </a:xfrm>
                  <a:prstGeom prst="line">
                    <a:avLst/>
                  </a:prstGeom>
                  <a:noFill/>
                  <a:ln w="6350">
                    <a:noFill/>
                    <a:round/>
                    <a:headEnd/>
                    <a:tailEnd/>
                  </a:ln>
                </p:spPr>
                <p:txBody>
                  <a:bodyPr/>
                  <a:lstStyle/>
                  <a:p>
                    <a:endParaRPr lang="zh-TW" altLang="en-US"/>
                  </a:p>
                </p:txBody>
              </p:sp>
              <p:sp>
                <p:nvSpPr>
                  <p:cNvPr id="9450" name="Line 749"/>
                  <p:cNvSpPr>
                    <a:spLocks noChangeShapeType="1"/>
                  </p:cNvSpPr>
                  <p:nvPr/>
                </p:nvSpPr>
                <p:spPr bwMode="auto">
                  <a:xfrm>
                    <a:off x="2056" y="1562"/>
                    <a:ext cx="52" cy="1"/>
                  </a:xfrm>
                  <a:prstGeom prst="line">
                    <a:avLst/>
                  </a:prstGeom>
                  <a:noFill/>
                  <a:ln w="6350">
                    <a:noFill/>
                    <a:round/>
                    <a:headEnd/>
                    <a:tailEnd/>
                  </a:ln>
                </p:spPr>
                <p:txBody>
                  <a:bodyPr/>
                  <a:lstStyle/>
                  <a:p>
                    <a:endParaRPr lang="zh-TW" altLang="en-US"/>
                  </a:p>
                </p:txBody>
              </p:sp>
              <p:sp>
                <p:nvSpPr>
                  <p:cNvPr id="9451" name="Line 750"/>
                  <p:cNvSpPr>
                    <a:spLocks noChangeShapeType="1"/>
                  </p:cNvSpPr>
                  <p:nvPr/>
                </p:nvSpPr>
                <p:spPr bwMode="auto">
                  <a:xfrm>
                    <a:off x="2056" y="1564"/>
                    <a:ext cx="52" cy="1"/>
                  </a:xfrm>
                  <a:prstGeom prst="line">
                    <a:avLst/>
                  </a:prstGeom>
                  <a:noFill/>
                  <a:ln w="6350">
                    <a:noFill/>
                    <a:round/>
                    <a:headEnd/>
                    <a:tailEnd/>
                  </a:ln>
                </p:spPr>
                <p:txBody>
                  <a:bodyPr/>
                  <a:lstStyle/>
                  <a:p>
                    <a:endParaRPr lang="zh-TW" altLang="en-US"/>
                  </a:p>
                </p:txBody>
              </p:sp>
              <p:sp>
                <p:nvSpPr>
                  <p:cNvPr id="9452" name="Line 751"/>
                  <p:cNvSpPr>
                    <a:spLocks noChangeShapeType="1"/>
                  </p:cNvSpPr>
                  <p:nvPr/>
                </p:nvSpPr>
                <p:spPr bwMode="auto">
                  <a:xfrm>
                    <a:off x="2056" y="1566"/>
                    <a:ext cx="52" cy="1"/>
                  </a:xfrm>
                  <a:prstGeom prst="line">
                    <a:avLst/>
                  </a:prstGeom>
                  <a:noFill/>
                  <a:ln w="6350">
                    <a:noFill/>
                    <a:round/>
                    <a:headEnd/>
                    <a:tailEnd/>
                  </a:ln>
                </p:spPr>
                <p:txBody>
                  <a:bodyPr/>
                  <a:lstStyle/>
                  <a:p>
                    <a:endParaRPr lang="zh-TW" altLang="en-US"/>
                  </a:p>
                </p:txBody>
              </p:sp>
              <p:sp>
                <p:nvSpPr>
                  <p:cNvPr id="9453" name="Line 752"/>
                  <p:cNvSpPr>
                    <a:spLocks noChangeShapeType="1"/>
                  </p:cNvSpPr>
                  <p:nvPr/>
                </p:nvSpPr>
                <p:spPr bwMode="auto">
                  <a:xfrm>
                    <a:off x="2056" y="1568"/>
                    <a:ext cx="52" cy="1"/>
                  </a:xfrm>
                  <a:prstGeom prst="line">
                    <a:avLst/>
                  </a:prstGeom>
                  <a:noFill/>
                  <a:ln w="6350">
                    <a:noFill/>
                    <a:round/>
                    <a:headEnd/>
                    <a:tailEnd/>
                  </a:ln>
                </p:spPr>
                <p:txBody>
                  <a:bodyPr/>
                  <a:lstStyle/>
                  <a:p>
                    <a:endParaRPr lang="zh-TW" altLang="en-US"/>
                  </a:p>
                </p:txBody>
              </p:sp>
              <p:sp>
                <p:nvSpPr>
                  <p:cNvPr id="9454" name="Line 753"/>
                  <p:cNvSpPr>
                    <a:spLocks noChangeShapeType="1"/>
                  </p:cNvSpPr>
                  <p:nvPr/>
                </p:nvSpPr>
                <p:spPr bwMode="auto">
                  <a:xfrm>
                    <a:off x="2056" y="1568"/>
                    <a:ext cx="52" cy="1"/>
                  </a:xfrm>
                  <a:prstGeom prst="line">
                    <a:avLst/>
                  </a:prstGeom>
                  <a:noFill/>
                  <a:ln w="6350">
                    <a:noFill/>
                    <a:round/>
                    <a:headEnd/>
                    <a:tailEnd/>
                  </a:ln>
                </p:spPr>
                <p:txBody>
                  <a:bodyPr/>
                  <a:lstStyle/>
                  <a:p>
                    <a:endParaRPr lang="zh-TW" altLang="en-US"/>
                  </a:p>
                </p:txBody>
              </p:sp>
              <p:sp>
                <p:nvSpPr>
                  <p:cNvPr id="9455" name="Line 754"/>
                  <p:cNvSpPr>
                    <a:spLocks noChangeShapeType="1"/>
                  </p:cNvSpPr>
                  <p:nvPr/>
                </p:nvSpPr>
                <p:spPr bwMode="auto">
                  <a:xfrm>
                    <a:off x="2056" y="1570"/>
                    <a:ext cx="52" cy="1"/>
                  </a:xfrm>
                  <a:prstGeom prst="line">
                    <a:avLst/>
                  </a:prstGeom>
                  <a:noFill/>
                  <a:ln w="6350">
                    <a:noFill/>
                    <a:round/>
                    <a:headEnd/>
                    <a:tailEnd/>
                  </a:ln>
                </p:spPr>
                <p:txBody>
                  <a:bodyPr/>
                  <a:lstStyle/>
                  <a:p>
                    <a:endParaRPr lang="zh-TW" altLang="en-US"/>
                  </a:p>
                </p:txBody>
              </p:sp>
              <p:sp>
                <p:nvSpPr>
                  <p:cNvPr id="9456" name="Line 755"/>
                  <p:cNvSpPr>
                    <a:spLocks noChangeShapeType="1"/>
                  </p:cNvSpPr>
                  <p:nvPr/>
                </p:nvSpPr>
                <p:spPr bwMode="auto">
                  <a:xfrm>
                    <a:off x="2056" y="1572"/>
                    <a:ext cx="52" cy="1"/>
                  </a:xfrm>
                  <a:prstGeom prst="line">
                    <a:avLst/>
                  </a:prstGeom>
                  <a:noFill/>
                  <a:ln w="6350">
                    <a:noFill/>
                    <a:round/>
                    <a:headEnd/>
                    <a:tailEnd/>
                  </a:ln>
                </p:spPr>
                <p:txBody>
                  <a:bodyPr/>
                  <a:lstStyle/>
                  <a:p>
                    <a:endParaRPr lang="zh-TW" altLang="en-US"/>
                  </a:p>
                </p:txBody>
              </p:sp>
              <p:sp>
                <p:nvSpPr>
                  <p:cNvPr id="9457" name="Line 756"/>
                  <p:cNvSpPr>
                    <a:spLocks noChangeShapeType="1"/>
                  </p:cNvSpPr>
                  <p:nvPr/>
                </p:nvSpPr>
                <p:spPr bwMode="auto">
                  <a:xfrm>
                    <a:off x="2056" y="1574"/>
                    <a:ext cx="52" cy="1"/>
                  </a:xfrm>
                  <a:prstGeom prst="line">
                    <a:avLst/>
                  </a:prstGeom>
                  <a:noFill/>
                  <a:ln w="6350">
                    <a:noFill/>
                    <a:round/>
                    <a:headEnd/>
                    <a:tailEnd/>
                  </a:ln>
                </p:spPr>
                <p:txBody>
                  <a:bodyPr/>
                  <a:lstStyle/>
                  <a:p>
                    <a:endParaRPr lang="zh-TW" altLang="en-US"/>
                  </a:p>
                </p:txBody>
              </p:sp>
              <p:sp>
                <p:nvSpPr>
                  <p:cNvPr id="9458" name="Line 757"/>
                  <p:cNvSpPr>
                    <a:spLocks noChangeShapeType="1"/>
                  </p:cNvSpPr>
                  <p:nvPr/>
                </p:nvSpPr>
                <p:spPr bwMode="auto">
                  <a:xfrm>
                    <a:off x="2056" y="1576"/>
                    <a:ext cx="52" cy="1"/>
                  </a:xfrm>
                  <a:prstGeom prst="line">
                    <a:avLst/>
                  </a:prstGeom>
                  <a:noFill/>
                  <a:ln w="6350">
                    <a:noFill/>
                    <a:round/>
                    <a:headEnd/>
                    <a:tailEnd/>
                  </a:ln>
                </p:spPr>
                <p:txBody>
                  <a:bodyPr/>
                  <a:lstStyle/>
                  <a:p>
                    <a:endParaRPr lang="zh-TW" altLang="en-US"/>
                  </a:p>
                </p:txBody>
              </p:sp>
              <p:sp>
                <p:nvSpPr>
                  <p:cNvPr id="9459" name="Line 758"/>
                  <p:cNvSpPr>
                    <a:spLocks noChangeShapeType="1"/>
                  </p:cNvSpPr>
                  <p:nvPr/>
                </p:nvSpPr>
                <p:spPr bwMode="auto">
                  <a:xfrm>
                    <a:off x="2056" y="1578"/>
                    <a:ext cx="52" cy="1"/>
                  </a:xfrm>
                  <a:prstGeom prst="line">
                    <a:avLst/>
                  </a:prstGeom>
                  <a:noFill/>
                  <a:ln w="6350">
                    <a:noFill/>
                    <a:round/>
                    <a:headEnd/>
                    <a:tailEnd/>
                  </a:ln>
                </p:spPr>
                <p:txBody>
                  <a:bodyPr/>
                  <a:lstStyle/>
                  <a:p>
                    <a:endParaRPr lang="zh-TW" altLang="en-US"/>
                  </a:p>
                </p:txBody>
              </p:sp>
              <p:sp>
                <p:nvSpPr>
                  <p:cNvPr id="9460" name="Line 759"/>
                  <p:cNvSpPr>
                    <a:spLocks noChangeShapeType="1"/>
                  </p:cNvSpPr>
                  <p:nvPr/>
                </p:nvSpPr>
                <p:spPr bwMode="auto">
                  <a:xfrm>
                    <a:off x="2056" y="1580"/>
                    <a:ext cx="52" cy="1"/>
                  </a:xfrm>
                  <a:prstGeom prst="line">
                    <a:avLst/>
                  </a:prstGeom>
                  <a:noFill/>
                  <a:ln w="6350">
                    <a:noFill/>
                    <a:round/>
                    <a:headEnd/>
                    <a:tailEnd/>
                  </a:ln>
                </p:spPr>
                <p:txBody>
                  <a:bodyPr/>
                  <a:lstStyle/>
                  <a:p>
                    <a:endParaRPr lang="zh-TW" altLang="en-US"/>
                  </a:p>
                </p:txBody>
              </p:sp>
              <p:sp>
                <p:nvSpPr>
                  <p:cNvPr id="9461" name="Line 760"/>
                  <p:cNvSpPr>
                    <a:spLocks noChangeShapeType="1"/>
                  </p:cNvSpPr>
                  <p:nvPr/>
                </p:nvSpPr>
                <p:spPr bwMode="auto">
                  <a:xfrm>
                    <a:off x="2056" y="1580"/>
                    <a:ext cx="52" cy="1"/>
                  </a:xfrm>
                  <a:prstGeom prst="line">
                    <a:avLst/>
                  </a:prstGeom>
                  <a:noFill/>
                  <a:ln w="6350">
                    <a:noFill/>
                    <a:round/>
                    <a:headEnd/>
                    <a:tailEnd/>
                  </a:ln>
                </p:spPr>
                <p:txBody>
                  <a:bodyPr/>
                  <a:lstStyle/>
                  <a:p>
                    <a:endParaRPr lang="zh-TW" altLang="en-US"/>
                  </a:p>
                </p:txBody>
              </p:sp>
              <p:sp>
                <p:nvSpPr>
                  <p:cNvPr id="9462" name="Line 761"/>
                  <p:cNvSpPr>
                    <a:spLocks noChangeShapeType="1"/>
                  </p:cNvSpPr>
                  <p:nvPr/>
                </p:nvSpPr>
                <p:spPr bwMode="auto">
                  <a:xfrm>
                    <a:off x="2056" y="1582"/>
                    <a:ext cx="52" cy="1"/>
                  </a:xfrm>
                  <a:prstGeom prst="line">
                    <a:avLst/>
                  </a:prstGeom>
                  <a:noFill/>
                  <a:ln w="6350">
                    <a:noFill/>
                    <a:round/>
                    <a:headEnd/>
                    <a:tailEnd/>
                  </a:ln>
                </p:spPr>
                <p:txBody>
                  <a:bodyPr/>
                  <a:lstStyle/>
                  <a:p>
                    <a:endParaRPr lang="zh-TW" altLang="en-US"/>
                  </a:p>
                </p:txBody>
              </p:sp>
              <p:sp>
                <p:nvSpPr>
                  <p:cNvPr id="9463" name="Line 762"/>
                  <p:cNvSpPr>
                    <a:spLocks noChangeShapeType="1"/>
                  </p:cNvSpPr>
                  <p:nvPr/>
                </p:nvSpPr>
                <p:spPr bwMode="auto">
                  <a:xfrm>
                    <a:off x="2056" y="1584"/>
                    <a:ext cx="52" cy="1"/>
                  </a:xfrm>
                  <a:prstGeom prst="line">
                    <a:avLst/>
                  </a:prstGeom>
                  <a:noFill/>
                  <a:ln w="6350">
                    <a:noFill/>
                    <a:round/>
                    <a:headEnd/>
                    <a:tailEnd/>
                  </a:ln>
                </p:spPr>
                <p:txBody>
                  <a:bodyPr/>
                  <a:lstStyle/>
                  <a:p>
                    <a:endParaRPr lang="zh-TW" altLang="en-US"/>
                  </a:p>
                </p:txBody>
              </p:sp>
              <p:sp>
                <p:nvSpPr>
                  <p:cNvPr id="9464" name="Line 763"/>
                  <p:cNvSpPr>
                    <a:spLocks noChangeShapeType="1"/>
                  </p:cNvSpPr>
                  <p:nvPr/>
                </p:nvSpPr>
                <p:spPr bwMode="auto">
                  <a:xfrm>
                    <a:off x="2056" y="1586"/>
                    <a:ext cx="52" cy="1"/>
                  </a:xfrm>
                  <a:prstGeom prst="line">
                    <a:avLst/>
                  </a:prstGeom>
                  <a:noFill/>
                  <a:ln w="6350">
                    <a:noFill/>
                    <a:round/>
                    <a:headEnd/>
                    <a:tailEnd/>
                  </a:ln>
                </p:spPr>
                <p:txBody>
                  <a:bodyPr/>
                  <a:lstStyle/>
                  <a:p>
                    <a:endParaRPr lang="zh-TW" altLang="en-US"/>
                  </a:p>
                </p:txBody>
              </p:sp>
              <p:sp>
                <p:nvSpPr>
                  <p:cNvPr id="9465" name="Line 764"/>
                  <p:cNvSpPr>
                    <a:spLocks noChangeShapeType="1"/>
                  </p:cNvSpPr>
                  <p:nvPr/>
                </p:nvSpPr>
                <p:spPr bwMode="auto">
                  <a:xfrm>
                    <a:off x="2056" y="1588"/>
                    <a:ext cx="52" cy="1"/>
                  </a:xfrm>
                  <a:prstGeom prst="line">
                    <a:avLst/>
                  </a:prstGeom>
                  <a:noFill/>
                  <a:ln w="6350">
                    <a:noFill/>
                    <a:round/>
                    <a:headEnd/>
                    <a:tailEnd/>
                  </a:ln>
                </p:spPr>
                <p:txBody>
                  <a:bodyPr/>
                  <a:lstStyle/>
                  <a:p>
                    <a:endParaRPr lang="zh-TW" altLang="en-US"/>
                  </a:p>
                </p:txBody>
              </p:sp>
              <p:sp>
                <p:nvSpPr>
                  <p:cNvPr id="9466" name="Line 765"/>
                  <p:cNvSpPr>
                    <a:spLocks noChangeShapeType="1"/>
                  </p:cNvSpPr>
                  <p:nvPr/>
                </p:nvSpPr>
                <p:spPr bwMode="auto">
                  <a:xfrm>
                    <a:off x="2056" y="1590"/>
                    <a:ext cx="52" cy="1"/>
                  </a:xfrm>
                  <a:prstGeom prst="line">
                    <a:avLst/>
                  </a:prstGeom>
                  <a:noFill/>
                  <a:ln w="6350">
                    <a:noFill/>
                    <a:round/>
                    <a:headEnd/>
                    <a:tailEnd/>
                  </a:ln>
                </p:spPr>
                <p:txBody>
                  <a:bodyPr/>
                  <a:lstStyle/>
                  <a:p>
                    <a:endParaRPr lang="zh-TW" altLang="en-US"/>
                  </a:p>
                </p:txBody>
              </p:sp>
              <p:sp>
                <p:nvSpPr>
                  <p:cNvPr id="9467" name="Line 766"/>
                  <p:cNvSpPr>
                    <a:spLocks noChangeShapeType="1"/>
                  </p:cNvSpPr>
                  <p:nvPr/>
                </p:nvSpPr>
                <p:spPr bwMode="auto">
                  <a:xfrm>
                    <a:off x="2056" y="1592"/>
                    <a:ext cx="52" cy="1"/>
                  </a:xfrm>
                  <a:prstGeom prst="line">
                    <a:avLst/>
                  </a:prstGeom>
                  <a:noFill/>
                  <a:ln w="6350">
                    <a:noFill/>
                    <a:round/>
                    <a:headEnd/>
                    <a:tailEnd/>
                  </a:ln>
                </p:spPr>
                <p:txBody>
                  <a:bodyPr/>
                  <a:lstStyle/>
                  <a:p>
                    <a:endParaRPr lang="zh-TW" altLang="en-US"/>
                  </a:p>
                </p:txBody>
              </p:sp>
              <p:sp>
                <p:nvSpPr>
                  <p:cNvPr id="9468" name="Line 767"/>
                  <p:cNvSpPr>
                    <a:spLocks noChangeShapeType="1"/>
                  </p:cNvSpPr>
                  <p:nvPr/>
                </p:nvSpPr>
                <p:spPr bwMode="auto">
                  <a:xfrm>
                    <a:off x="2056" y="1592"/>
                    <a:ext cx="52" cy="1"/>
                  </a:xfrm>
                  <a:prstGeom prst="line">
                    <a:avLst/>
                  </a:prstGeom>
                  <a:noFill/>
                  <a:ln w="6350">
                    <a:noFill/>
                    <a:round/>
                    <a:headEnd/>
                    <a:tailEnd/>
                  </a:ln>
                </p:spPr>
                <p:txBody>
                  <a:bodyPr/>
                  <a:lstStyle/>
                  <a:p>
                    <a:endParaRPr lang="zh-TW" altLang="en-US"/>
                  </a:p>
                </p:txBody>
              </p:sp>
              <p:sp>
                <p:nvSpPr>
                  <p:cNvPr id="9469" name="Line 768"/>
                  <p:cNvSpPr>
                    <a:spLocks noChangeShapeType="1"/>
                  </p:cNvSpPr>
                  <p:nvPr/>
                </p:nvSpPr>
                <p:spPr bwMode="auto">
                  <a:xfrm>
                    <a:off x="2056" y="1594"/>
                    <a:ext cx="52" cy="1"/>
                  </a:xfrm>
                  <a:prstGeom prst="line">
                    <a:avLst/>
                  </a:prstGeom>
                  <a:noFill/>
                  <a:ln w="6350">
                    <a:noFill/>
                    <a:round/>
                    <a:headEnd/>
                    <a:tailEnd/>
                  </a:ln>
                </p:spPr>
                <p:txBody>
                  <a:bodyPr/>
                  <a:lstStyle/>
                  <a:p>
                    <a:endParaRPr lang="zh-TW" altLang="en-US"/>
                  </a:p>
                </p:txBody>
              </p:sp>
              <p:sp>
                <p:nvSpPr>
                  <p:cNvPr id="9470" name="Line 769"/>
                  <p:cNvSpPr>
                    <a:spLocks noChangeShapeType="1"/>
                  </p:cNvSpPr>
                  <p:nvPr/>
                </p:nvSpPr>
                <p:spPr bwMode="auto">
                  <a:xfrm>
                    <a:off x="2056" y="1596"/>
                    <a:ext cx="52" cy="1"/>
                  </a:xfrm>
                  <a:prstGeom prst="line">
                    <a:avLst/>
                  </a:prstGeom>
                  <a:noFill/>
                  <a:ln w="6350">
                    <a:noFill/>
                    <a:round/>
                    <a:headEnd/>
                    <a:tailEnd/>
                  </a:ln>
                </p:spPr>
                <p:txBody>
                  <a:bodyPr/>
                  <a:lstStyle/>
                  <a:p>
                    <a:endParaRPr lang="zh-TW" altLang="en-US"/>
                  </a:p>
                </p:txBody>
              </p:sp>
              <p:sp>
                <p:nvSpPr>
                  <p:cNvPr id="9471" name="Line 770"/>
                  <p:cNvSpPr>
                    <a:spLocks noChangeShapeType="1"/>
                  </p:cNvSpPr>
                  <p:nvPr/>
                </p:nvSpPr>
                <p:spPr bwMode="auto">
                  <a:xfrm>
                    <a:off x="2056" y="1598"/>
                    <a:ext cx="52" cy="1"/>
                  </a:xfrm>
                  <a:prstGeom prst="line">
                    <a:avLst/>
                  </a:prstGeom>
                  <a:noFill/>
                  <a:ln w="6350">
                    <a:noFill/>
                    <a:round/>
                    <a:headEnd/>
                    <a:tailEnd/>
                  </a:ln>
                </p:spPr>
                <p:txBody>
                  <a:bodyPr/>
                  <a:lstStyle/>
                  <a:p>
                    <a:endParaRPr lang="zh-TW" altLang="en-US"/>
                  </a:p>
                </p:txBody>
              </p:sp>
              <p:sp>
                <p:nvSpPr>
                  <p:cNvPr id="9472" name="Line 771"/>
                  <p:cNvSpPr>
                    <a:spLocks noChangeShapeType="1"/>
                  </p:cNvSpPr>
                  <p:nvPr/>
                </p:nvSpPr>
                <p:spPr bwMode="auto">
                  <a:xfrm>
                    <a:off x="2056" y="1600"/>
                    <a:ext cx="52" cy="1"/>
                  </a:xfrm>
                  <a:prstGeom prst="line">
                    <a:avLst/>
                  </a:prstGeom>
                  <a:noFill/>
                  <a:ln w="6350">
                    <a:noFill/>
                    <a:round/>
                    <a:headEnd/>
                    <a:tailEnd/>
                  </a:ln>
                </p:spPr>
                <p:txBody>
                  <a:bodyPr/>
                  <a:lstStyle/>
                  <a:p>
                    <a:endParaRPr lang="zh-TW" altLang="en-US"/>
                  </a:p>
                </p:txBody>
              </p:sp>
              <p:sp>
                <p:nvSpPr>
                  <p:cNvPr id="9473" name="Line 772"/>
                  <p:cNvSpPr>
                    <a:spLocks noChangeShapeType="1"/>
                  </p:cNvSpPr>
                  <p:nvPr/>
                </p:nvSpPr>
                <p:spPr bwMode="auto">
                  <a:xfrm>
                    <a:off x="2056" y="1602"/>
                    <a:ext cx="52" cy="1"/>
                  </a:xfrm>
                  <a:prstGeom prst="line">
                    <a:avLst/>
                  </a:prstGeom>
                  <a:noFill/>
                  <a:ln w="6350">
                    <a:noFill/>
                    <a:round/>
                    <a:headEnd/>
                    <a:tailEnd/>
                  </a:ln>
                </p:spPr>
                <p:txBody>
                  <a:bodyPr/>
                  <a:lstStyle/>
                  <a:p>
                    <a:endParaRPr lang="zh-TW" altLang="en-US"/>
                  </a:p>
                </p:txBody>
              </p:sp>
              <p:sp>
                <p:nvSpPr>
                  <p:cNvPr id="9474" name="Line 773"/>
                  <p:cNvSpPr>
                    <a:spLocks noChangeShapeType="1"/>
                  </p:cNvSpPr>
                  <p:nvPr/>
                </p:nvSpPr>
                <p:spPr bwMode="auto">
                  <a:xfrm>
                    <a:off x="2056" y="1604"/>
                    <a:ext cx="52" cy="1"/>
                  </a:xfrm>
                  <a:prstGeom prst="line">
                    <a:avLst/>
                  </a:prstGeom>
                  <a:noFill/>
                  <a:ln w="6350">
                    <a:noFill/>
                    <a:round/>
                    <a:headEnd/>
                    <a:tailEnd/>
                  </a:ln>
                </p:spPr>
                <p:txBody>
                  <a:bodyPr/>
                  <a:lstStyle/>
                  <a:p>
                    <a:endParaRPr lang="zh-TW" altLang="en-US"/>
                  </a:p>
                </p:txBody>
              </p:sp>
              <p:sp>
                <p:nvSpPr>
                  <p:cNvPr id="9475" name="Line 774"/>
                  <p:cNvSpPr>
                    <a:spLocks noChangeShapeType="1"/>
                  </p:cNvSpPr>
                  <p:nvPr/>
                </p:nvSpPr>
                <p:spPr bwMode="auto">
                  <a:xfrm>
                    <a:off x="2056" y="1604"/>
                    <a:ext cx="52" cy="1"/>
                  </a:xfrm>
                  <a:prstGeom prst="line">
                    <a:avLst/>
                  </a:prstGeom>
                  <a:noFill/>
                  <a:ln w="6350">
                    <a:noFill/>
                    <a:round/>
                    <a:headEnd/>
                    <a:tailEnd/>
                  </a:ln>
                </p:spPr>
                <p:txBody>
                  <a:bodyPr/>
                  <a:lstStyle/>
                  <a:p>
                    <a:endParaRPr lang="zh-TW" altLang="en-US"/>
                  </a:p>
                </p:txBody>
              </p:sp>
              <p:sp>
                <p:nvSpPr>
                  <p:cNvPr id="9476" name="Freeform 775"/>
                  <p:cNvSpPr>
                    <a:spLocks/>
                  </p:cNvSpPr>
                  <p:nvPr/>
                </p:nvSpPr>
                <p:spPr bwMode="auto">
                  <a:xfrm>
                    <a:off x="2056" y="1430"/>
                    <a:ext cx="40" cy="162"/>
                  </a:xfrm>
                  <a:custGeom>
                    <a:avLst/>
                    <a:gdLst>
                      <a:gd name="T0" fmla="*/ 0 w 40"/>
                      <a:gd name="T1" fmla="*/ 0 h 162"/>
                      <a:gd name="T2" fmla="*/ 4 w 40"/>
                      <a:gd name="T3" fmla="*/ 14 h 162"/>
                      <a:gd name="T4" fmla="*/ 6 w 40"/>
                      <a:gd name="T5" fmla="*/ 28 h 162"/>
                      <a:gd name="T6" fmla="*/ 10 w 40"/>
                      <a:gd name="T7" fmla="*/ 38 h 162"/>
                      <a:gd name="T8" fmla="*/ 12 w 40"/>
                      <a:gd name="T9" fmla="*/ 48 h 162"/>
                      <a:gd name="T10" fmla="*/ 16 w 40"/>
                      <a:gd name="T11" fmla="*/ 66 h 162"/>
                      <a:gd name="T12" fmla="*/ 20 w 40"/>
                      <a:gd name="T13" fmla="*/ 82 h 162"/>
                      <a:gd name="T14" fmla="*/ 24 w 40"/>
                      <a:gd name="T15" fmla="*/ 96 h 162"/>
                      <a:gd name="T16" fmla="*/ 28 w 40"/>
                      <a:gd name="T17" fmla="*/ 114 h 162"/>
                      <a:gd name="T18" fmla="*/ 30 w 40"/>
                      <a:gd name="T19" fmla="*/ 124 h 162"/>
                      <a:gd name="T20" fmla="*/ 32 w 40"/>
                      <a:gd name="T21" fmla="*/ 134 h 162"/>
                      <a:gd name="T22" fmla="*/ 36 w 40"/>
                      <a:gd name="T23" fmla="*/ 148 h 162"/>
                      <a:gd name="T24" fmla="*/ 40 w 40"/>
                      <a:gd name="T25" fmla="*/ 162 h 1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162"/>
                      <a:gd name="T41" fmla="*/ 40 w 40"/>
                      <a:gd name="T42" fmla="*/ 162 h 1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162">
                        <a:moveTo>
                          <a:pt x="0" y="0"/>
                        </a:moveTo>
                        <a:lnTo>
                          <a:pt x="4" y="14"/>
                        </a:lnTo>
                        <a:lnTo>
                          <a:pt x="6" y="28"/>
                        </a:lnTo>
                        <a:lnTo>
                          <a:pt x="10" y="38"/>
                        </a:lnTo>
                        <a:lnTo>
                          <a:pt x="12" y="48"/>
                        </a:lnTo>
                        <a:lnTo>
                          <a:pt x="16" y="66"/>
                        </a:lnTo>
                        <a:lnTo>
                          <a:pt x="20" y="82"/>
                        </a:lnTo>
                        <a:lnTo>
                          <a:pt x="24" y="96"/>
                        </a:lnTo>
                        <a:lnTo>
                          <a:pt x="28" y="114"/>
                        </a:lnTo>
                        <a:lnTo>
                          <a:pt x="30" y="124"/>
                        </a:lnTo>
                        <a:lnTo>
                          <a:pt x="32" y="134"/>
                        </a:lnTo>
                        <a:lnTo>
                          <a:pt x="36" y="148"/>
                        </a:lnTo>
                        <a:lnTo>
                          <a:pt x="40" y="162"/>
                        </a:lnTo>
                      </a:path>
                    </a:pathLst>
                  </a:custGeom>
                  <a:solidFill>
                    <a:srgbClr val="FF2327"/>
                  </a:solidFill>
                  <a:ln w="19050">
                    <a:noFill/>
                    <a:round/>
                    <a:headEnd/>
                    <a:tailEnd/>
                  </a:ln>
                </p:spPr>
                <p:txBody>
                  <a:bodyPr/>
                  <a:lstStyle/>
                  <a:p>
                    <a:endParaRPr lang="zh-TW" altLang="en-US"/>
                  </a:p>
                </p:txBody>
              </p:sp>
            </p:grpSp>
            <p:sp>
              <p:nvSpPr>
                <p:cNvPr id="9248" name="Freeform 776"/>
                <p:cNvSpPr>
                  <a:spLocks/>
                </p:cNvSpPr>
                <p:nvPr/>
              </p:nvSpPr>
              <p:spPr bwMode="auto">
                <a:xfrm>
                  <a:off x="2088" y="1606"/>
                  <a:ext cx="42" cy="190"/>
                </a:xfrm>
                <a:custGeom>
                  <a:avLst/>
                  <a:gdLst>
                    <a:gd name="T0" fmla="*/ 20 w 42"/>
                    <a:gd name="T1" fmla="*/ 0 h 190"/>
                    <a:gd name="T2" fmla="*/ 8 w 42"/>
                    <a:gd name="T3" fmla="*/ 16 h 190"/>
                    <a:gd name="T4" fmla="*/ 2 w 42"/>
                    <a:gd name="T5" fmla="*/ 30 h 190"/>
                    <a:gd name="T6" fmla="*/ 0 w 42"/>
                    <a:gd name="T7" fmla="*/ 44 h 190"/>
                    <a:gd name="T8" fmla="*/ 2 w 42"/>
                    <a:gd name="T9" fmla="*/ 56 h 190"/>
                    <a:gd name="T10" fmla="*/ 6 w 42"/>
                    <a:gd name="T11" fmla="*/ 68 h 190"/>
                    <a:gd name="T12" fmla="*/ 10 w 42"/>
                    <a:gd name="T13" fmla="*/ 80 h 190"/>
                    <a:gd name="T14" fmla="*/ 18 w 42"/>
                    <a:gd name="T15" fmla="*/ 92 h 190"/>
                    <a:gd name="T16" fmla="*/ 24 w 42"/>
                    <a:gd name="T17" fmla="*/ 102 h 190"/>
                    <a:gd name="T18" fmla="*/ 30 w 42"/>
                    <a:gd name="T19" fmla="*/ 114 h 190"/>
                    <a:gd name="T20" fmla="*/ 36 w 42"/>
                    <a:gd name="T21" fmla="*/ 124 h 190"/>
                    <a:gd name="T22" fmla="*/ 40 w 42"/>
                    <a:gd name="T23" fmla="*/ 134 h 190"/>
                    <a:gd name="T24" fmla="*/ 42 w 42"/>
                    <a:gd name="T25" fmla="*/ 146 h 190"/>
                    <a:gd name="T26" fmla="*/ 40 w 42"/>
                    <a:gd name="T27" fmla="*/ 156 h 190"/>
                    <a:gd name="T28" fmla="*/ 36 w 42"/>
                    <a:gd name="T29" fmla="*/ 168 h 190"/>
                    <a:gd name="T30" fmla="*/ 26 w 42"/>
                    <a:gd name="T31" fmla="*/ 178 h 190"/>
                    <a:gd name="T32" fmla="*/ 10 w 42"/>
                    <a:gd name="T33" fmla="*/ 190 h 190"/>
                    <a:gd name="T34" fmla="*/ 20 w 42"/>
                    <a:gd name="T35" fmla="*/ 0 h 1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
                    <a:gd name="T55" fmla="*/ 0 h 190"/>
                    <a:gd name="T56" fmla="*/ 42 w 42"/>
                    <a:gd name="T57" fmla="*/ 190 h 1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 h="190">
                      <a:moveTo>
                        <a:pt x="20" y="0"/>
                      </a:moveTo>
                      <a:lnTo>
                        <a:pt x="8" y="16"/>
                      </a:lnTo>
                      <a:lnTo>
                        <a:pt x="2" y="30"/>
                      </a:lnTo>
                      <a:lnTo>
                        <a:pt x="0" y="44"/>
                      </a:lnTo>
                      <a:lnTo>
                        <a:pt x="2" y="56"/>
                      </a:lnTo>
                      <a:lnTo>
                        <a:pt x="6" y="68"/>
                      </a:lnTo>
                      <a:lnTo>
                        <a:pt x="10" y="80"/>
                      </a:lnTo>
                      <a:lnTo>
                        <a:pt x="18" y="92"/>
                      </a:lnTo>
                      <a:lnTo>
                        <a:pt x="24" y="102"/>
                      </a:lnTo>
                      <a:lnTo>
                        <a:pt x="30" y="114"/>
                      </a:lnTo>
                      <a:lnTo>
                        <a:pt x="36" y="124"/>
                      </a:lnTo>
                      <a:lnTo>
                        <a:pt x="40" y="134"/>
                      </a:lnTo>
                      <a:lnTo>
                        <a:pt x="42" y="146"/>
                      </a:lnTo>
                      <a:lnTo>
                        <a:pt x="40" y="156"/>
                      </a:lnTo>
                      <a:lnTo>
                        <a:pt x="36" y="168"/>
                      </a:lnTo>
                      <a:lnTo>
                        <a:pt x="26" y="178"/>
                      </a:lnTo>
                      <a:lnTo>
                        <a:pt x="10" y="190"/>
                      </a:lnTo>
                      <a:lnTo>
                        <a:pt x="20" y="0"/>
                      </a:lnTo>
                      <a:close/>
                    </a:path>
                  </a:pathLst>
                </a:custGeom>
                <a:solidFill>
                  <a:srgbClr val="FF2327"/>
                </a:solidFill>
                <a:ln w="9525">
                  <a:noFill/>
                  <a:round/>
                  <a:headEnd/>
                  <a:tailEnd/>
                </a:ln>
              </p:spPr>
              <p:txBody>
                <a:bodyPr/>
                <a:lstStyle/>
                <a:p>
                  <a:endParaRPr lang="zh-TW" altLang="en-US"/>
                </a:p>
              </p:txBody>
            </p:sp>
            <p:sp>
              <p:nvSpPr>
                <p:cNvPr id="9249" name="Line 777"/>
                <p:cNvSpPr>
                  <a:spLocks noChangeShapeType="1"/>
                </p:cNvSpPr>
                <p:nvPr/>
              </p:nvSpPr>
              <p:spPr bwMode="auto">
                <a:xfrm>
                  <a:off x="2088" y="1606"/>
                  <a:ext cx="50" cy="1"/>
                </a:xfrm>
                <a:prstGeom prst="line">
                  <a:avLst/>
                </a:prstGeom>
                <a:noFill/>
                <a:ln w="6350">
                  <a:noFill/>
                  <a:round/>
                  <a:headEnd/>
                  <a:tailEnd/>
                </a:ln>
              </p:spPr>
              <p:txBody>
                <a:bodyPr/>
                <a:lstStyle/>
                <a:p>
                  <a:endParaRPr lang="zh-TW" altLang="en-US"/>
                </a:p>
              </p:txBody>
            </p:sp>
            <p:sp>
              <p:nvSpPr>
                <p:cNvPr id="9250" name="Line 778"/>
                <p:cNvSpPr>
                  <a:spLocks noChangeShapeType="1"/>
                </p:cNvSpPr>
                <p:nvPr/>
              </p:nvSpPr>
              <p:spPr bwMode="auto">
                <a:xfrm>
                  <a:off x="2088" y="1606"/>
                  <a:ext cx="50" cy="1"/>
                </a:xfrm>
                <a:prstGeom prst="line">
                  <a:avLst/>
                </a:prstGeom>
                <a:noFill/>
                <a:ln w="6350">
                  <a:noFill/>
                  <a:round/>
                  <a:headEnd/>
                  <a:tailEnd/>
                </a:ln>
              </p:spPr>
              <p:txBody>
                <a:bodyPr/>
                <a:lstStyle/>
                <a:p>
                  <a:endParaRPr lang="zh-TW" altLang="en-US"/>
                </a:p>
              </p:txBody>
            </p:sp>
            <p:sp>
              <p:nvSpPr>
                <p:cNvPr id="9251" name="Line 779"/>
                <p:cNvSpPr>
                  <a:spLocks noChangeShapeType="1"/>
                </p:cNvSpPr>
                <p:nvPr/>
              </p:nvSpPr>
              <p:spPr bwMode="auto">
                <a:xfrm>
                  <a:off x="2088" y="1608"/>
                  <a:ext cx="50" cy="1"/>
                </a:xfrm>
                <a:prstGeom prst="line">
                  <a:avLst/>
                </a:prstGeom>
                <a:noFill/>
                <a:ln w="6350">
                  <a:noFill/>
                  <a:round/>
                  <a:headEnd/>
                  <a:tailEnd/>
                </a:ln>
              </p:spPr>
              <p:txBody>
                <a:bodyPr/>
                <a:lstStyle/>
                <a:p>
                  <a:endParaRPr lang="zh-TW" altLang="en-US"/>
                </a:p>
              </p:txBody>
            </p:sp>
            <p:sp>
              <p:nvSpPr>
                <p:cNvPr id="9252" name="Line 780"/>
                <p:cNvSpPr>
                  <a:spLocks noChangeShapeType="1"/>
                </p:cNvSpPr>
                <p:nvPr/>
              </p:nvSpPr>
              <p:spPr bwMode="auto">
                <a:xfrm>
                  <a:off x="2088" y="1610"/>
                  <a:ext cx="50" cy="1"/>
                </a:xfrm>
                <a:prstGeom prst="line">
                  <a:avLst/>
                </a:prstGeom>
                <a:noFill/>
                <a:ln w="6350">
                  <a:noFill/>
                  <a:round/>
                  <a:headEnd/>
                  <a:tailEnd/>
                </a:ln>
              </p:spPr>
              <p:txBody>
                <a:bodyPr/>
                <a:lstStyle/>
                <a:p>
                  <a:endParaRPr lang="zh-TW" altLang="en-US"/>
                </a:p>
              </p:txBody>
            </p:sp>
            <p:sp>
              <p:nvSpPr>
                <p:cNvPr id="9253" name="Line 781"/>
                <p:cNvSpPr>
                  <a:spLocks noChangeShapeType="1"/>
                </p:cNvSpPr>
                <p:nvPr/>
              </p:nvSpPr>
              <p:spPr bwMode="auto">
                <a:xfrm>
                  <a:off x="2088" y="1612"/>
                  <a:ext cx="50" cy="1"/>
                </a:xfrm>
                <a:prstGeom prst="line">
                  <a:avLst/>
                </a:prstGeom>
                <a:noFill/>
                <a:ln w="6350">
                  <a:noFill/>
                  <a:round/>
                  <a:headEnd/>
                  <a:tailEnd/>
                </a:ln>
              </p:spPr>
              <p:txBody>
                <a:bodyPr/>
                <a:lstStyle/>
                <a:p>
                  <a:endParaRPr lang="zh-TW" altLang="en-US"/>
                </a:p>
              </p:txBody>
            </p:sp>
            <p:sp>
              <p:nvSpPr>
                <p:cNvPr id="9254" name="Line 782"/>
                <p:cNvSpPr>
                  <a:spLocks noChangeShapeType="1"/>
                </p:cNvSpPr>
                <p:nvPr/>
              </p:nvSpPr>
              <p:spPr bwMode="auto">
                <a:xfrm>
                  <a:off x="2088" y="1614"/>
                  <a:ext cx="50" cy="1"/>
                </a:xfrm>
                <a:prstGeom prst="line">
                  <a:avLst/>
                </a:prstGeom>
                <a:noFill/>
                <a:ln w="6350">
                  <a:noFill/>
                  <a:round/>
                  <a:headEnd/>
                  <a:tailEnd/>
                </a:ln>
              </p:spPr>
              <p:txBody>
                <a:bodyPr/>
                <a:lstStyle/>
                <a:p>
                  <a:endParaRPr lang="zh-TW" altLang="en-US"/>
                </a:p>
              </p:txBody>
            </p:sp>
            <p:sp>
              <p:nvSpPr>
                <p:cNvPr id="9255" name="Line 783"/>
                <p:cNvSpPr>
                  <a:spLocks noChangeShapeType="1"/>
                </p:cNvSpPr>
                <p:nvPr/>
              </p:nvSpPr>
              <p:spPr bwMode="auto">
                <a:xfrm>
                  <a:off x="2088" y="1616"/>
                  <a:ext cx="50" cy="1"/>
                </a:xfrm>
                <a:prstGeom prst="line">
                  <a:avLst/>
                </a:prstGeom>
                <a:noFill/>
                <a:ln w="6350">
                  <a:noFill/>
                  <a:round/>
                  <a:headEnd/>
                  <a:tailEnd/>
                </a:ln>
              </p:spPr>
              <p:txBody>
                <a:bodyPr/>
                <a:lstStyle/>
                <a:p>
                  <a:endParaRPr lang="zh-TW" altLang="en-US"/>
                </a:p>
              </p:txBody>
            </p:sp>
            <p:sp>
              <p:nvSpPr>
                <p:cNvPr id="9256" name="Line 784"/>
                <p:cNvSpPr>
                  <a:spLocks noChangeShapeType="1"/>
                </p:cNvSpPr>
                <p:nvPr/>
              </p:nvSpPr>
              <p:spPr bwMode="auto">
                <a:xfrm>
                  <a:off x="2088" y="1618"/>
                  <a:ext cx="50" cy="1"/>
                </a:xfrm>
                <a:prstGeom prst="line">
                  <a:avLst/>
                </a:prstGeom>
                <a:noFill/>
                <a:ln w="6350">
                  <a:noFill/>
                  <a:round/>
                  <a:headEnd/>
                  <a:tailEnd/>
                </a:ln>
              </p:spPr>
              <p:txBody>
                <a:bodyPr/>
                <a:lstStyle/>
                <a:p>
                  <a:endParaRPr lang="zh-TW" altLang="en-US"/>
                </a:p>
              </p:txBody>
            </p:sp>
            <p:sp>
              <p:nvSpPr>
                <p:cNvPr id="9257" name="Line 785"/>
                <p:cNvSpPr>
                  <a:spLocks noChangeShapeType="1"/>
                </p:cNvSpPr>
                <p:nvPr/>
              </p:nvSpPr>
              <p:spPr bwMode="auto">
                <a:xfrm>
                  <a:off x="2088" y="1620"/>
                  <a:ext cx="50" cy="1"/>
                </a:xfrm>
                <a:prstGeom prst="line">
                  <a:avLst/>
                </a:prstGeom>
                <a:noFill/>
                <a:ln w="6350">
                  <a:noFill/>
                  <a:round/>
                  <a:headEnd/>
                  <a:tailEnd/>
                </a:ln>
              </p:spPr>
              <p:txBody>
                <a:bodyPr/>
                <a:lstStyle/>
                <a:p>
                  <a:endParaRPr lang="zh-TW" altLang="en-US"/>
                </a:p>
              </p:txBody>
            </p:sp>
            <p:sp>
              <p:nvSpPr>
                <p:cNvPr id="9258" name="Line 786"/>
                <p:cNvSpPr>
                  <a:spLocks noChangeShapeType="1"/>
                </p:cNvSpPr>
                <p:nvPr/>
              </p:nvSpPr>
              <p:spPr bwMode="auto">
                <a:xfrm>
                  <a:off x="2088" y="1622"/>
                  <a:ext cx="50" cy="1"/>
                </a:xfrm>
                <a:prstGeom prst="line">
                  <a:avLst/>
                </a:prstGeom>
                <a:noFill/>
                <a:ln w="6350">
                  <a:noFill/>
                  <a:round/>
                  <a:headEnd/>
                  <a:tailEnd/>
                </a:ln>
              </p:spPr>
              <p:txBody>
                <a:bodyPr/>
                <a:lstStyle/>
                <a:p>
                  <a:endParaRPr lang="zh-TW" altLang="en-US"/>
                </a:p>
              </p:txBody>
            </p:sp>
            <p:sp>
              <p:nvSpPr>
                <p:cNvPr id="9259" name="Line 787"/>
                <p:cNvSpPr>
                  <a:spLocks noChangeShapeType="1"/>
                </p:cNvSpPr>
                <p:nvPr/>
              </p:nvSpPr>
              <p:spPr bwMode="auto">
                <a:xfrm>
                  <a:off x="2088" y="1624"/>
                  <a:ext cx="50" cy="1"/>
                </a:xfrm>
                <a:prstGeom prst="line">
                  <a:avLst/>
                </a:prstGeom>
                <a:noFill/>
                <a:ln w="6350">
                  <a:noFill/>
                  <a:round/>
                  <a:headEnd/>
                  <a:tailEnd/>
                </a:ln>
              </p:spPr>
              <p:txBody>
                <a:bodyPr/>
                <a:lstStyle/>
                <a:p>
                  <a:endParaRPr lang="zh-TW" altLang="en-US"/>
                </a:p>
              </p:txBody>
            </p:sp>
            <p:sp>
              <p:nvSpPr>
                <p:cNvPr id="9260" name="Line 788"/>
                <p:cNvSpPr>
                  <a:spLocks noChangeShapeType="1"/>
                </p:cNvSpPr>
                <p:nvPr/>
              </p:nvSpPr>
              <p:spPr bwMode="auto">
                <a:xfrm>
                  <a:off x="2088" y="1626"/>
                  <a:ext cx="50" cy="1"/>
                </a:xfrm>
                <a:prstGeom prst="line">
                  <a:avLst/>
                </a:prstGeom>
                <a:noFill/>
                <a:ln w="6350">
                  <a:noFill/>
                  <a:round/>
                  <a:headEnd/>
                  <a:tailEnd/>
                </a:ln>
              </p:spPr>
              <p:txBody>
                <a:bodyPr/>
                <a:lstStyle/>
                <a:p>
                  <a:endParaRPr lang="zh-TW" altLang="en-US"/>
                </a:p>
              </p:txBody>
            </p:sp>
            <p:sp>
              <p:nvSpPr>
                <p:cNvPr id="9261" name="Line 789"/>
                <p:cNvSpPr>
                  <a:spLocks noChangeShapeType="1"/>
                </p:cNvSpPr>
                <p:nvPr/>
              </p:nvSpPr>
              <p:spPr bwMode="auto">
                <a:xfrm>
                  <a:off x="2088" y="1628"/>
                  <a:ext cx="50" cy="1"/>
                </a:xfrm>
                <a:prstGeom prst="line">
                  <a:avLst/>
                </a:prstGeom>
                <a:noFill/>
                <a:ln w="6350">
                  <a:noFill/>
                  <a:round/>
                  <a:headEnd/>
                  <a:tailEnd/>
                </a:ln>
              </p:spPr>
              <p:txBody>
                <a:bodyPr/>
                <a:lstStyle/>
                <a:p>
                  <a:endParaRPr lang="zh-TW" altLang="en-US"/>
                </a:p>
              </p:txBody>
            </p:sp>
            <p:sp>
              <p:nvSpPr>
                <p:cNvPr id="9262" name="Line 790"/>
                <p:cNvSpPr>
                  <a:spLocks noChangeShapeType="1"/>
                </p:cNvSpPr>
                <p:nvPr/>
              </p:nvSpPr>
              <p:spPr bwMode="auto">
                <a:xfrm>
                  <a:off x="2088" y="1630"/>
                  <a:ext cx="50" cy="1"/>
                </a:xfrm>
                <a:prstGeom prst="line">
                  <a:avLst/>
                </a:prstGeom>
                <a:noFill/>
                <a:ln w="6350">
                  <a:noFill/>
                  <a:round/>
                  <a:headEnd/>
                  <a:tailEnd/>
                </a:ln>
              </p:spPr>
              <p:txBody>
                <a:bodyPr/>
                <a:lstStyle/>
                <a:p>
                  <a:endParaRPr lang="zh-TW" altLang="en-US"/>
                </a:p>
              </p:txBody>
            </p:sp>
            <p:sp>
              <p:nvSpPr>
                <p:cNvPr id="9263" name="Line 791"/>
                <p:cNvSpPr>
                  <a:spLocks noChangeShapeType="1"/>
                </p:cNvSpPr>
                <p:nvPr/>
              </p:nvSpPr>
              <p:spPr bwMode="auto">
                <a:xfrm>
                  <a:off x="2088" y="1632"/>
                  <a:ext cx="50" cy="1"/>
                </a:xfrm>
                <a:prstGeom prst="line">
                  <a:avLst/>
                </a:prstGeom>
                <a:noFill/>
                <a:ln w="6350">
                  <a:noFill/>
                  <a:round/>
                  <a:headEnd/>
                  <a:tailEnd/>
                </a:ln>
              </p:spPr>
              <p:txBody>
                <a:bodyPr/>
                <a:lstStyle/>
                <a:p>
                  <a:endParaRPr lang="zh-TW" altLang="en-US"/>
                </a:p>
              </p:txBody>
            </p:sp>
            <p:sp>
              <p:nvSpPr>
                <p:cNvPr id="9264" name="Line 792"/>
                <p:cNvSpPr>
                  <a:spLocks noChangeShapeType="1"/>
                </p:cNvSpPr>
                <p:nvPr/>
              </p:nvSpPr>
              <p:spPr bwMode="auto">
                <a:xfrm>
                  <a:off x="2088" y="1634"/>
                  <a:ext cx="50" cy="1"/>
                </a:xfrm>
                <a:prstGeom prst="line">
                  <a:avLst/>
                </a:prstGeom>
                <a:noFill/>
                <a:ln w="6350">
                  <a:noFill/>
                  <a:round/>
                  <a:headEnd/>
                  <a:tailEnd/>
                </a:ln>
              </p:spPr>
              <p:txBody>
                <a:bodyPr/>
                <a:lstStyle/>
                <a:p>
                  <a:endParaRPr lang="zh-TW" altLang="en-US"/>
                </a:p>
              </p:txBody>
            </p:sp>
            <p:sp>
              <p:nvSpPr>
                <p:cNvPr id="9265" name="Line 793"/>
                <p:cNvSpPr>
                  <a:spLocks noChangeShapeType="1"/>
                </p:cNvSpPr>
                <p:nvPr/>
              </p:nvSpPr>
              <p:spPr bwMode="auto">
                <a:xfrm>
                  <a:off x="2088" y="1636"/>
                  <a:ext cx="50" cy="1"/>
                </a:xfrm>
                <a:prstGeom prst="line">
                  <a:avLst/>
                </a:prstGeom>
                <a:noFill/>
                <a:ln w="6350">
                  <a:noFill/>
                  <a:round/>
                  <a:headEnd/>
                  <a:tailEnd/>
                </a:ln>
              </p:spPr>
              <p:txBody>
                <a:bodyPr/>
                <a:lstStyle/>
                <a:p>
                  <a:endParaRPr lang="zh-TW" altLang="en-US"/>
                </a:p>
              </p:txBody>
            </p:sp>
            <p:sp>
              <p:nvSpPr>
                <p:cNvPr id="9266" name="Line 794"/>
                <p:cNvSpPr>
                  <a:spLocks noChangeShapeType="1"/>
                </p:cNvSpPr>
                <p:nvPr/>
              </p:nvSpPr>
              <p:spPr bwMode="auto">
                <a:xfrm>
                  <a:off x="2088" y="1638"/>
                  <a:ext cx="50" cy="1"/>
                </a:xfrm>
                <a:prstGeom prst="line">
                  <a:avLst/>
                </a:prstGeom>
                <a:noFill/>
                <a:ln w="6350">
                  <a:noFill/>
                  <a:round/>
                  <a:headEnd/>
                  <a:tailEnd/>
                </a:ln>
              </p:spPr>
              <p:txBody>
                <a:bodyPr/>
                <a:lstStyle/>
                <a:p>
                  <a:endParaRPr lang="zh-TW" altLang="en-US"/>
                </a:p>
              </p:txBody>
            </p:sp>
            <p:sp>
              <p:nvSpPr>
                <p:cNvPr id="9267" name="Line 795"/>
                <p:cNvSpPr>
                  <a:spLocks noChangeShapeType="1"/>
                </p:cNvSpPr>
                <p:nvPr/>
              </p:nvSpPr>
              <p:spPr bwMode="auto">
                <a:xfrm>
                  <a:off x="2088" y="1640"/>
                  <a:ext cx="50" cy="1"/>
                </a:xfrm>
                <a:prstGeom prst="line">
                  <a:avLst/>
                </a:prstGeom>
                <a:noFill/>
                <a:ln w="6350">
                  <a:noFill/>
                  <a:round/>
                  <a:headEnd/>
                  <a:tailEnd/>
                </a:ln>
              </p:spPr>
              <p:txBody>
                <a:bodyPr/>
                <a:lstStyle/>
                <a:p>
                  <a:endParaRPr lang="zh-TW" altLang="en-US"/>
                </a:p>
              </p:txBody>
            </p:sp>
            <p:sp>
              <p:nvSpPr>
                <p:cNvPr id="9268" name="Line 796"/>
                <p:cNvSpPr>
                  <a:spLocks noChangeShapeType="1"/>
                </p:cNvSpPr>
                <p:nvPr/>
              </p:nvSpPr>
              <p:spPr bwMode="auto">
                <a:xfrm>
                  <a:off x="2088" y="1642"/>
                  <a:ext cx="50" cy="1"/>
                </a:xfrm>
                <a:prstGeom prst="line">
                  <a:avLst/>
                </a:prstGeom>
                <a:noFill/>
                <a:ln w="6350">
                  <a:noFill/>
                  <a:round/>
                  <a:headEnd/>
                  <a:tailEnd/>
                </a:ln>
              </p:spPr>
              <p:txBody>
                <a:bodyPr/>
                <a:lstStyle/>
                <a:p>
                  <a:endParaRPr lang="zh-TW" altLang="en-US"/>
                </a:p>
              </p:txBody>
            </p:sp>
            <p:sp>
              <p:nvSpPr>
                <p:cNvPr id="9269" name="Line 797"/>
                <p:cNvSpPr>
                  <a:spLocks noChangeShapeType="1"/>
                </p:cNvSpPr>
                <p:nvPr/>
              </p:nvSpPr>
              <p:spPr bwMode="auto">
                <a:xfrm>
                  <a:off x="2088" y="1644"/>
                  <a:ext cx="50" cy="1"/>
                </a:xfrm>
                <a:prstGeom prst="line">
                  <a:avLst/>
                </a:prstGeom>
                <a:noFill/>
                <a:ln w="6350">
                  <a:noFill/>
                  <a:round/>
                  <a:headEnd/>
                  <a:tailEnd/>
                </a:ln>
              </p:spPr>
              <p:txBody>
                <a:bodyPr/>
                <a:lstStyle/>
                <a:p>
                  <a:endParaRPr lang="zh-TW" altLang="en-US"/>
                </a:p>
              </p:txBody>
            </p:sp>
            <p:sp>
              <p:nvSpPr>
                <p:cNvPr id="9270" name="Line 798"/>
                <p:cNvSpPr>
                  <a:spLocks noChangeShapeType="1"/>
                </p:cNvSpPr>
                <p:nvPr/>
              </p:nvSpPr>
              <p:spPr bwMode="auto">
                <a:xfrm>
                  <a:off x="2088" y="1646"/>
                  <a:ext cx="50" cy="1"/>
                </a:xfrm>
                <a:prstGeom prst="line">
                  <a:avLst/>
                </a:prstGeom>
                <a:noFill/>
                <a:ln w="6350">
                  <a:noFill/>
                  <a:round/>
                  <a:headEnd/>
                  <a:tailEnd/>
                </a:ln>
              </p:spPr>
              <p:txBody>
                <a:bodyPr/>
                <a:lstStyle/>
                <a:p>
                  <a:endParaRPr lang="zh-TW" altLang="en-US"/>
                </a:p>
              </p:txBody>
            </p:sp>
            <p:sp>
              <p:nvSpPr>
                <p:cNvPr id="9271" name="Line 799"/>
                <p:cNvSpPr>
                  <a:spLocks noChangeShapeType="1"/>
                </p:cNvSpPr>
                <p:nvPr/>
              </p:nvSpPr>
              <p:spPr bwMode="auto">
                <a:xfrm>
                  <a:off x="2088" y="1648"/>
                  <a:ext cx="50" cy="1"/>
                </a:xfrm>
                <a:prstGeom prst="line">
                  <a:avLst/>
                </a:prstGeom>
                <a:noFill/>
                <a:ln w="6350">
                  <a:noFill/>
                  <a:round/>
                  <a:headEnd/>
                  <a:tailEnd/>
                </a:ln>
              </p:spPr>
              <p:txBody>
                <a:bodyPr/>
                <a:lstStyle/>
                <a:p>
                  <a:endParaRPr lang="zh-TW" altLang="en-US"/>
                </a:p>
              </p:txBody>
            </p:sp>
            <p:sp>
              <p:nvSpPr>
                <p:cNvPr id="9272" name="Line 800"/>
                <p:cNvSpPr>
                  <a:spLocks noChangeShapeType="1"/>
                </p:cNvSpPr>
                <p:nvPr/>
              </p:nvSpPr>
              <p:spPr bwMode="auto">
                <a:xfrm>
                  <a:off x="2088" y="1650"/>
                  <a:ext cx="50" cy="1"/>
                </a:xfrm>
                <a:prstGeom prst="line">
                  <a:avLst/>
                </a:prstGeom>
                <a:noFill/>
                <a:ln w="6350">
                  <a:noFill/>
                  <a:round/>
                  <a:headEnd/>
                  <a:tailEnd/>
                </a:ln>
              </p:spPr>
              <p:txBody>
                <a:bodyPr/>
                <a:lstStyle/>
                <a:p>
                  <a:endParaRPr lang="zh-TW" altLang="en-US"/>
                </a:p>
              </p:txBody>
            </p:sp>
            <p:sp>
              <p:nvSpPr>
                <p:cNvPr id="9273" name="Line 801"/>
                <p:cNvSpPr>
                  <a:spLocks noChangeShapeType="1"/>
                </p:cNvSpPr>
                <p:nvPr/>
              </p:nvSpPr>
              <p:spPr bwMode="auto">
                <a:xfrm>
                  <a:off x="2088" y="1652"/>
                  <a:ext cx="50" cy="1"/>
                </a:xfrm>
                <a:prstGeom prst="line">
                  <a:avLst/>
                </a:prstGeom>
                <a:noFill/>
                <a:ln w="6350">
                  <a:noFill/>
                  <a:round/>
                  <a:headEnd/>
                  <a:tailEnd/>
                </a:ln>
              </p:spPr>
              <p:txBody>
                <a:bodyPr/>
                <a:lstStyle/>
                <a:p>
                  <a:endParaRPr lang="zh-TW" altLang="en-US"/>
                </a:p>
              </p:txBody>
            </p:sp>
            <p:sp>
              <p:nvSpPr>
                <p:cNvPr id="9274" name="Line 802"/>
                <p:cNvSpPr>
                  <a:spLocks noChangeShapeType="1"/>
                </p:cNvSpPr>
                <p:nvPr/>
              </p:nvSpPr>
              <p:spPr bwMode="auto">
                <a:xfrm>
                  <a:off x="2088" y="1654"/>
                  <a:ext cx="50" cy="1"/>
                </a:xfrm>
                <a:prstGeom prst="line">
                  <a:avLst/>
                </a:prstGeom>
                <a:noFill/>
                <a:ln w="6350">
                  <a:noFill/>
                  <a:round/>
                  <a:headEnd/>
                  <a:tailEnd/>
                </a:ln>
              </p:spPr>
              <p:txBody>
                <a:bodyPr/>
                <a:lstStyle/>
                <a:p>
                  <a:endParaRPr lang="zh-TW" altLang="en-US"/>
                </a:p>
              </p:txBody>
            </p:sp>
            <p:sp>
              <p:nvSpPr>
                <p:cNvPr id="9275" name="Line 803"/>
                <p:cNvSpPr>
                  <a:spLocks noChangeShapeType="1"/>
                </p:cNvSpPr>
                <p:nvPr/>
              </p:nvSpPr>
              <p:spPr bwMode="auto">
                <a:xfrm>
                  <a:off x="2088" y="1656"/>
                  <a:ext cx="50" cy="1"/>
                </a:xfrm>
                <a:prstGeom prst="line">
                  <a:avLst/>
                </a:prstGeom>
                <a:noFill/>
                <a:ln w="6350">
                  <a:noFill/>
                  <a:round/>
                  <a:headEnd/>
                  <a:tailEnd/>
                </a:ln>
              </p:spPr>
              <p:txBody>
                <a:bodyPr/>
                <a:lstStyle/>
                <a:p>
                  <a:endParaRPr lang="zh-TW" altLang="en-US"/>
                </a:p>
              </p:txBody>
            </p:sp>
            <p:sp>
              <p:nvSpPr>
                <p:cNvPr id="9276" name="Line 804"/>
                <p:cNvSpPr>
                  <a:spLocks noChangeShapeType="1"/>
                </p:cNvSpPr>
                <p:nvPr/>
              </p:nvSpPr>
              <p:spPr bwMode="auto">
                <a:xfrm>
                  <a:off x="2088" y="1658"/>
                  <a:ext cx="50" cy="1"/>
                </a:xfrm>
                <a:prstGeom prst="line">
                  <a:avLst/>
                </a:prstGeom>
                <a:noFill/>
                <a:ln w="6350">
                  <a:noFill/>
                  <a:round/>
                  <a:headEnd/>
                  <a:tailEnd/>
                </a:ln>
              </p:spPr>
              <p:txBody>
                <a:bodyPr/>
                <a:lstStyle/>
                <a:p>
                  <a:endParaRPr lang="zh-TW" altLang="en-US"/>
                </a:p>
              </p:txBody>
            </p:sp>
            <p:sp>
              <p:nvSpPr>
                <p:cNvPr id="9277" name="Line 805"/>
                <p:cNvSpPr>
                  <a:spLocks noChangeShapeType="1"/>
                </p:cNvSpPr>
                <p:nvPr/>
              </p:nvSpPr>
              <p:spPr bwMode="auto">
                <a:xfrm>
                  <a:off x="2088" y="1660"/>
                  <a:ext cx="50" cy="1"/>
                </a:xfrm>
                <a:prstGeom prst="line">
                  <a:avLst/>
                </a:prstGeom>
                <a:noFill/>
                <a:ln w="6350">
                  <a:noFill/>
                  <a:round/>
                  <a:headEnd/>
                  <a:tailEnd/>
                </a:ln>
              </p:spPr>
              <p:txBody>
                <a:bodyPr/>
                <a:lstStyle/>
                <a:p>
                  <a:endParaRPr lang="zh-TW" altLang="en-US"/>
                </a:p>
              </p:txBody>
            </p:sp>
            <p:sp>
              <p:nvSpPr>
                <p:cNvPr id="9278" name="Line 806"/>
                <p:cNvSpPr>
                  <a:spLocks noChangeShapeType="1"/>
                </p:cNvSpPr>
                <p:nvPr/>
              </p:nvSpPr>
              <p:spPr bwMode="auto">
                <a:xfrm>
                  <a:off x="2088" y="1662"/>
                  <a:ext cx="50" cy="1"/>
                </a:xfrm>
                <a:prstGeom prst="line">
                  <a:avLst/>
                </a:prstGeom>
                <a:noFill/>
                <a:ln w="6350">
                  <a:noFill/>
                  <a:round/>
                  <a:headEnd/>
                  <a:tailEnd/>
                </a:ln>
              </p:spPr>
              <p:txBody>
                <a:bodyPr/>
                <a:lstStyle/>
                <a:p>
                  <a:endParaRPr lang="zh-TW" altLang="en-US"/>
                </a:p>
              </p:txBody>
            </p:sp>
            <p:sp>
              <p:nvSpPr>
                <p:cNvPr id="9279" name="Line 807"/>
                <p:cNvSpPr>
                  <a:spLocks noChangeShapeType="1"/>
                </p:cNvSpPr>
                <p:nvPr/>
              </p:nvSpPr>
              <p:spPr bwMode="auto">
                <a:xfrm>
                  <a:off x="2088" y="1664"/>
                  <a:ext cx="50" cy="1"/>
                </a:xfrm>
                <a:prstGeom prst="line">
                  <a:avLst/>
                </a:prstGeom>
                <a:noFill/>
                <a:ln w="6350">
                  <a:noFill/>
                  <a:round/>
                  <a:headEnd/>
                  <a:tailEnd/>
                </a:ln>
              </p:spPr>
              <p:txBody>
                <a:bodyPr/>
                <a:lstStyle/>
                <a:p>
                  <a:endParaRPr lang="zh-TW" altLang="en-US"/>
                </a:p>
              </p:txBody>
            </p:sp>
            <p:sp>
              <p:nvSpPr>
                <p:cNvPr id="9280" name="Line 808"/>
                <p:cNvSpPr>
                  <a:spLocks noChangeShapeType="1"/>
                </p:cNvSpPr>
                <p:nvPr/>
              </p:nvSpPr>
              <p:spPr bwMode="auto">
                <a:xfrm>
                  <a:off x="2088" y="1666"/>
                  <a:ext cx="50" cy="1"/>
                </a:xfrm>
                <a:prstGeom prst="line">
                  <a:avLst/>
                </a:prstGeom>
                <a:noFill/>
                <a:ln w="6350">
                  <a:noFill/>
                  <a:round/>
                  <a:headEnd/>
                  <a:tailEnd/>
                </a:ln>
              </p:spPr>
              <p:txBody>
                <a:bodyPr/>
                <a:lstStyle/>
                <a:p>
                  <a:endParaRPr lang="zh-TW" altLang="en-US"/>
                </a:p>
              </p:txBody>
            </p:sp>
            <p:sp>
              <p:nvSpPr>
                <p:cNvPr id="9281" name="Line 809"/>
                <p:cNvSpPr>
                  <a:spLocks noChangeShapeType="1"/>
                </p:cNvSpPr>
                <p:nvPr/>
              </p:nvSpPr>
              <p:spPr bwMode="auto">
                <a:xfrm>
                  <a:off x="2088" y="1668"/>
                  <a:ext cx="50" cy="1"/>
                </a:xfrm>
                <a:prstGeom prst="line">
                  <a:avLst/>
                </a:prstGeom>
                <a:noFill/>
                <a:ln w="6350">
                  <a:noFill/>
                  <a:round/>
                  <a:headEnd/>
                  <a:tailEnd/>
                </a:ln>
              </p:spPr>
              <p:txBody>
                <a:bodyPr/>
                <a:lstStyle/>
                <a:p>
                  <a:endParaRPr lang="zh-TW" altLang="en-US"/>
                </a:p>
              </p:txBody>
            </p:sp>
            <p:sp>
              <p:nvSpPr>
                <p:cNvPr id="9282" name="Line 810"/>
                <p:cNvSpPr>
                  <a:spLocks noChangeShapeType="1"/>
                </p:cNvSpPr>
                <p:nvPr/>
              </p:nvSpPr>
              <p:spPr bwMode="auto">
                <a:xfrm>
                  <a:off x="2088" y="1670"/>
                  <a:ext cx="50" cy="1"/>
                </a:xfrm>
                <a:prstGeom prst="line">
                  <a:avLst/>
                </a:prstGeom>
                <a:noFill/>
                <a:ln w="6350">
                  <a:noFill/>
                  <a:round/>
                  <a:headEnd/>
                  <a:tailEnd/>
                </a:ln>
              </p:spPr>
              <p:txBody>
                <a:bodyPr/>
                <a:lstStyle/>
                <a:p>
                  <a:endParaRPr lang="zh-TW" altLang="en-US"/>
                </a:p>
              </p:txBody>
            </p:sp>
            <p:sp>
              <p:nvSpPr>
                <p:cNvPr id="9283" name="Line 811"/>
                <p:cNvSpPr>
                  <a:spLocks noChangeShapeType="1"/>
                </p:cNvSpPr>
                <p:nvPr/>
              </p:nvSpPr>
              <p:spPr bwMode="auto">
                <a:xfrm>
                  <a:off x="2088" y="1670"/>
                  <a:ext cx="50" cy="1"/>
                </a:xfrm>
                <a:prstGeom prst="line">
                  <a:avLst/>
                </a:prstGeom>
                <a:noFill/>
                <a:ln w="6350">
                  <a:noFill/>
                  <a:round/>
                  <a:headEnd/>
                  <a:tailEnd/>
                </a:ln>
              </p:spPr>
              <p:txBody>
                <a:bodyPr/>
                <a:lstStyle/>
                <a:p>
                  <a:endParaRPr lang="zh-TW" altLang="en-US"/>
                </a:p>
              </p:txBody>
            </p:sp>
            <p:sp>
              <p:nvSpPr>
                <p:cNvPr id="9284" name="Line 812"/>
                <p:cNvSpPr>
                  <a:spLocks noChangeShapeType="1"/>
                </p:cNvSpPr>
                <p:nvPr/>
              </p:nvSpPr>
              <p:spPr bwMode="auto">
                <a:xfrm>
                  <a:off x="2088" y="1672"/>
                  <a:ext cx="50" cy="1"/>
                </a:xfrm>
                <a:prstGeom prst="line">
                  <a:avLst/>
                </a:prstGeom>
                <a:noFill/>
                <a:ln w="6350">
                  <a:noFill/>
                  <a:round/>
                  <a:headEnd/>
                  <a:tailEnd/>
                </a:ln>
              </p:spPr>
              <p:txBody>
                <a:bodyPr/>
                <a:lstStyle/>
                <a:p>
                  <a:endParaRPr lang="zh-TW" altLang="en-US"/>
                </a:p>
              </p:txBody>
            </p:sp>
            <p:sp>
              <p:nvSpPr>
                <p:cNvPr id="9285" name="Line 813"/>
                <p:cNvSpPr>
                  <a:spLocks noChangeShapeType="1"/>
                </p:cNvSpPr>
                <p:nvPr/>
              </p:nvSpPr>
              <p:spPr bwMode="auto">
                <a:xfrm>
                  <a:off x="2088" y="1674"/>
                  <a:ext cx="50" cy="1"/>
                </a:xfrm>
                <a:prstGeom prst="line">
                  <a:avLst/>
                </a:prstGeom>
                <a:noFill/>
                <a:ln w="6350">
                  <a:noFill/>
                  <a:round/>
                  <a:headEnd/>
                  <a:tailEnd/>
                </a:ln>
              </p:spPr>
              <p:txBody>
                <a:bodyPr/>
                <a:lstStyle/>
                <a:p>
                  <a:endParaRPr lang="zh-TW" altLang="en-US"/>
                </a:p>
              </p:txBody>
            </p:sp>
            <p:sp>
              <p:nvSpPr>
                <p:cNvPr id="9286" name="Line 814"/>
                <p:cNvSpPr>
                  <a:spLocks noChangeShapeType="1"/>
                </p:cNvSpPr>
                <p:nvPr/>
              </p:nvSpPr>
              <p:spPr bwMode="auto">
                <a:xfrm>
                  <a:off x="2088" y="1676"/>
                  <a:ext cx="50" cy="1"/>
                </a:xfrm>
                <a:prstGeom prst="line">
                  <a:avLst/>
                </a:prstGeom>
                <a:noFill/>
                <a:ln w="6350">
                  <a:noFill/>
                  <a:round/>
                  <a:headEnd/>
                  <a:tailEnd/>
                </a:ln>
              </p:spPr>
              <p:txBody>
                <a:bodyPr/>
                <a:lstStyle/>
                <a:p>
                  <a:endParaRPr lang="zh-TW" altLang="en-US"/>
                </a:p>
              </p:txBody>
            </p:sp>
            <p:sp>
              <p:nvSpPr>
                <p:cNvPr id="9287" name="Line 815"/>
                <p:cNvSpPr>
                  <a:spLocks noChangeShapeType="1"/>
                </p:cNvSpPr>
                <p:nvPr/>
              </p:nvSpPr>
              <p:spPr bwMode="auto">
                <a:xfrm>
                  <a:off x="2088" y="1678"/>
                  <a:ext cx="50" cy="1"/>
                </a:xfrm>
                <a:prstGeom prst="line">
                  <a:avLst/>
                </a:prstGeom>
                <a:noFill/>
                <a:ln w="6350">
                  <a:noFill/>
                  <a:round/>
                  <a:headEnd/>
                  <a:tailEnd/>
                </a:ln>
              </p:spPr>
              <p:txBody>
                <a:bodyPr/>
                <a:lstStyle/>
                <a:p>
                  <a:endParaRPr lang="zh-TW" altLang="en-US"/>
                </a:p>
              </p:txBody>
            </p:sp>
            <p:sp>
              <p:nvSpPr>
                <p:cNvPr id="9288" name="Line 816"/>
                <p:cNvSpPr>
                  <a:spLocks noChangeShapeType="1"/>
                </p:cNvSpPr>
                <p:nvPr/>
              </p:nvSpPr>
              <p:spPr bwMode="auto">
                <a:xfrm>
                  <a:off x="2088" y="1680"/>
                  <a:ext cx="50" cy="1"/>
                </a:xfrm>
                <a:prstGeom prst="line">
                  <a:avLst/>
                </a:prstGeom>
                <a:noFill/>
                <a:ln w="6350">
                  <a:noFill/>
                  <a:round/>
                  <a:headEnd/>
                  <a:tailEnd/>
                </a:ln>
              </p:spPr>
              <p:txBody>
                <a:bodyPr/>
                <a:lstStyle/>
                <a:p>
                  <a:endParaRPr lang="zh-TW" altLang="en-US"/>
                </a:p>
              </p:txBody>
            </p:sp>
            <p:sp>
              <p:nvSpPr>
                <p:cNvPr id="9289" name="Line 817"/>
                <p:cNvSpPr>
                  <a:spLocks noChangeShapeType="1"/>
                </p:cNvSpPr>
                <p:nvPr/>
              </p:nvSpPr>
              <p:spPr bwMode="auto">
                <a:xfrm>
                  <a:off x="2088" y="1682"/>
                  <a:ext cx="50" cy="1"/>
                </a:xfrm>
                <a:prstGeom prst="line">
                  <a:avLst/>
                </a:prstGeom>
                <a:noFill/>
                <a:ln w="6350">
                  <a:noFill/>
                  <a:round/>
                  <a:headEnd/>
                  <a:tailEnd/>
                </a:ln>
              </p:spPr>
              <p:txBody>
                <a:bodyPr/>
                <a:lstStyle/>
                <a:p>
                  <a:endParaRPr lang="zh-TW" altLang="en-US"/>
                </a:p>
              </p:txBody>
            </p:sp>
            <p:sp>
              <p:nvSpPr>
                <p:cNvPr id="9290" name="Line 818"/>
                <p:cNvSpPr>
                  <a:spLocks noChangeShapeType="1"/>
                </p:cNvSpPr>
                <p:nvPr/>
              </p:nvSpPr>
              <p:spPr bwMode="auto">
                <a:xfrm>
                  <a:off x="2088" y="1684"/>
                  <a:ext cx="50" cy="1"/>
                </a:xfrm>
                <a:prstGeom prst="line">
                  <a:avLst/>
                </a:prstGeom>
                <a:noFill/>
                <a:ln w="6350">
                  <a:noFill/>
                  <a:round/>
                  <a:headEnd/>
                  <a:tailEnd/>
                </a:ln>
              </p:spPr>
              <p:txBody>
                <a:bodyPr/>
                <a:lstStyle/>
                <a:p>
                  <a:endParaRPr lang="zh-TW" altLang="en-US"/>
                </a:p>
              </p:txBody>
            </p:sp>
            <p:sp>
              <p:nvSpPr>
                <p:cNvPr id="9291" name="Line 819"/>
                <p:cNvSpPr>
                  <a:spLocks noChangeShapeType="1"/>
                </p:cNvSpPr>
                <p:nvPr/>
              </p:nvSpPr>
              <p:spPr bwMode="auto">
                <a:xfrm>
                  <a:off x="2088" y="1686"/>
                  <a:ext cx="50" cy="1"/>
                </a:xfrm>
                <a:prstGeom prst="line">
                  <a:avLst/>
                </a:prstGeom>
                <a:noFill/>
                <a:ln w="6350">
                  <a:noFill/>
                  <a:round/>
                  <a:headEnd/>
                  <a:tailEnd/>
                </a:ln>
              </p:spPr>
              <p:txBody>
                <a:bodyPr/>
                <a:lstStyle/>
                <a:p>
                  <a:endParaRPr lang="zh-TW" altLang="en-US"/>
                </a:p>
              </p:txBody>
            </p:sp>
            <p:sp>
              <p:nvSpPr>
                <p:cNvPr id="9292" name="Line 820"/>
                <p:cNvSpPr>
                  <a:spLocks noChangeShapeType="1"/>
                </p:cNvSpPr>
                <p:nvPr/>
              </p:nvSpPr>
              <p:spPr bwMode="auto">
                <a:xfrm>
                  <a:off x="2088" y="1688"/>
                  <a:ext cx="50" cy="1"/>
                </a:xfrm>
                <a:prstGeom prst="line">
                  <a:avLst/>
                </a:prstGeom>
                <a:noFill/>
                <a:ln w="6350">
                  <a:noFill/>
                  <a:round/>
                  <a:headEnd/>
                  <a:tailEnd/>
                </a:ln>
              </p:spPr>
              <p:txBody>
                <a:bodyPr/>
                <a:lstStyle/>
                <a:p>
                  <a:endParaRPr lang="zh-TW" altLang="en-US"/>
                </a:p>
              </p:txBody>
            </p:sp>
            <p:sp>
              <p:nvSpPr>
                <p:cNvPr id="9293" name="Line 821"/>
                <p:cNvSpPr>
                  <a:spLocks noChangeShapeType="1"/>
                </p:cNvSpPr>
                <p:nvPr/>
              </p:nvSpPr>
              <p:spPr bwMode="auto">
                <a:xfrm>
                  <a:off x="2088" y="1690"/>
                  <a:ext cx="50" cy="1"/>
                </a:xfrm>
                <a:prstGeom prst="line">
                  <a:avLst/>
                </a:prstGeom>
                <a:noFill/>
                <a:ln w="6350">
                  <a:noFill/>
                  <a:round/>
                  <a:headEnd/>
                  <a:tailEnd/>
                </a:ln>
              </p:spPr>
              <p:txBody>
                <a:bodyPr/>
                <a:lstStyle/>
                <a:p>
                  <a:endParaRPr lang="zh-TW" altLang="en-US"/>
                </a:p>
              </p:txBody>
            </p:sp>
            <p:sp>
              <p:nvSpPr>
                <p:cNvPr id="9294" name="Line 822"/>
                <p:cNvSpPr>
                  <a:spLocks noChangeShapeType="1"/>
                </p:cNvSpPr>
                <p:nvPr/>
              </p:nvSpPr>
              <p:spPr bwMode="auto">
                <a:xfrm>
                  <a:off x="2088" y="1692"/>
                  <a:ext cx="50" cy="1"/>
                </a:xfrm>
                <a:prstGeom prst="line">
                  <a:avLst/>
                </a:prstGeom>
                <a:noFill/>
                <a:ln w="6350">
                  <a:noFill/>
                  <a:round/>
                  <a:headEnd/>
                  <a:tailEnd/>
                </a:ln>
              </p:spPr>
              <p:txBody>
                <a:bodyPr/>
                <a:lstStyle/>
                <a:p>
                  <a:endParaRPr lang="zh-TW" altLang="en-US"/>
                </a:p>
              </p:txBody>
            </p:sp>
            <p:sp>
              <p:nvSpPr>
                <p:cNvPr id="9295" name="Line 823"/>
                <p:cNvSpPr>
                  <a:spLocks noChangeShapeType="1"/>
                </p:cNvSpPr>
                <p:nvPr/>
              </p:nvSpPr>
              <p:spPr bwMode="auto">
                <a:xfrm>
                  <a:off x="2088" y="1694"/>
                  <a:ext cx="50" cy="1"/>
                </a:xfrm>
                <a:prstGeom prst="line">
                  <a:avLst/>
                </a:prstGeom>
                <a:noFill/>
                <a:ln w="6350">
                  <a:noFill/>
                  <a:round/>
                  <a:headEnd/>
                  <a:tailEnd/>
                </a:ln>
              </p:spPr>
              <p:txBody>
                <a:bodyPr/>
                <a:lstStyle/>
                <a:p>
                  <a:endParaRPr lang="zh-TW" altLang="en-US"/>
                </a:p>
              </p:txBody>
            </p:sp>
            <p:sp>
              <p:nvSpPr>
                <p:cNvPr id="9296" name="Line 824"/>
                <p:cNvSpPr>
                  <a:spLocks noChangeShapeType="1"/>
                </p:cNvSpPr>
                <p:nvPr/>
              </p:nvSpPr>
              <p:spPr bwMode="auto">
                <a:xfrm>
                  <a:off x="2088" y="1696"/>
                  <a:ext cx="50" cy="1"/>
                </a:xfrm>
                <a:prstGeom prst="line">
                  <a:avLst/>
                </a:prstGeom>
                <a:noFill/>
                <a:ln w="6350">
                  <a:noFill/>
                  <a:round/>
                  <a:headEnd/>
                  <a:tailEnd/>
                </a:ln>
              </p:spPr>
              <p:txBody>
                <a:bodyPr/>
                <a:lstStyle/>
                <a:p>
                  <a:endParaRPr lang="zh-TW" altLang="en-US"/>
                </a:p>
              </p:txBody>
            </p:sp>
            <p:sp>
              <p:nvSpPr>
                <p:cNvPr id="9297" name="Line 825"/>
                <p:cNvSpPr>
                  <a:spLocks noChangeShapeType="1"/>
                </p:cNvSpPr>
                <p:nvPr/>
              </p:nvSpPr>
              <p:spPr bwMode="auto">
                <a:xfrm>
                  <a:off x="2088" y="1698"/>
                  <a:ext cx="50" cy="1"/>
                </a:xfrm>
                <a:prstGeom prst="line">
                  <a:avLst/>
                </a:prstGeom>
                <a:noFill/>
                <a:ln w="6350">
                  <a:noFill/>
                  <a:round/>
                  <a:headEnd/>
                  <a:tailEnd/>
                </a:ln>
              </p:spPr>
              <p:txBody>
                <a:bodyPr/>
                <a:lstStyle/>
                <a:p>
                  <a:endParaRPr lang="zh-TW" altLang="en-US"/>
                </a:p>
              </p:txBody>
            </p:sp>
            <p:sp>
              <p:nvSpPr>
                <p:cNvPr id="9298" name="Line 826"/>
                <p:cNvSpPr>
                  <a:spLocks noChangeShapeType="1"/>
                </p:cNvSpPr>
                <p:nvPr/>
              </p:nvSpPr>
              <p:spPr bwMode="auto">
                <a:xfrm>
                  <a:off x="2088" y="1700"/>
                  <a:ext cx="50" cy="1"/>
                </a:xfrm>
                <a:prstGeom prst="line">
                  <a:avLst/>
                </a:prstGeom>
                <a:noFill/>
                <a:ln w="6350">
                  <a:noFill/>
                  <a:round/>
                  <a:headEnd/>
                  <a:tailEnd/>
                </a:ln>
              </p:spPr>
              <p:txBody>
                <a:bodyPr/>
                <a:lstStyle/>
                <a:p>
                  <a:endParaRPr lang="zh-TW" altLang="en-US"/>
                </a:p>
              </p:txBody>
            </p:sp>
            <p:sp>
              <p:nvSpPr>
                <p:cNvPr id="9299" name="Line 827"/>
                <p:cNvSpPr>
                  <a:spLocks noChangeShapeType="1"/>
                </p:cNvSpPr>
                <p:nvPr/>
              </p:nvSpPr>
              <p:spPr bwMode="auto">
                <a:xfrm>
                  <a:off x="2088" y="1702"/>
                  <a:ext cx="50" cy="1"/>
                </a:xfrm>
                <a:prstGeom prst="line">
                  <a:avLst/>
                </a:prstGeom>
                <a:noFill/>
                <a:ln w="6350">
                  <a:noFill/>
                  <a:round/>
                  <a:headEnd/>
                  <a:tailEnd/>
                </a:ln>
              </p:spPr>
              <p:txBody>
                <a:bodyPr/>
                <a:lstStyle/>
                <a:p>
                  <a:endParaRPr lang="zh-TW" altLang="en-US"/>
                </a:p>
              </p:txBody>
            </p:sp>
            <p:sp>
              <p:nvSpPr>
                <p:cNvPr id="9300" name="Line 828"/>
                <p:cNvSpPr>
                  <a:spLocks noChangeShapeType="1"/>
                </p:cNvSpPr>
                <p:nvPr/>
              </p:nvSpPr>
              <p:spPr bwMode="auto">
                <a:xfrm>
                  <a:off x="2088" y="1704"/>
                  <a:ext cx="50" cy="1"/>
                </a:xfrm>
                <a:prstGeom prst="line">
                  <a:avLst/>
                </a:prstGeom>
                <a:noFill/>
                <a:ln w="6350">
                  <a:noFill/>
                  <a:round/>
                  <a:headEnd/>
                  <a:tailEnd/>
                </a:ln>
              </p:spPr>
              <p:txBody>
                <a:bodyPr/>
                <a:lstStyle/>
                <a:p>
                  <a:endParaRPr lang="zh-TW" altLang="en-US"/>
                </a:p>
              </p:txBody>
            </p:sp>
            <p:sp>
              <p:nvSpPr>
                <p:cNvPr id="9301" name="Line 829"/>
                <p:cNvSpPr>
                  <a:spLocks noChangeShapeType="1"/>
                </p:cNvSpPr>
                <p:nvPr/>
              </p:nvSpPr>
              <p:spPr bwMode="auto">
                <a:xfrm>
                  <a:off x="2088" y="1706"/>
                  <a:ext cx="50" cy="1"/>
                </a:xfrm>
                <a:prstGeom prst="line">
                  <a:avLst/>
                </a:prstGeom>
                <a:noFill/>
                <a:ln w="6350">
                  <a:noFill/>
                  <a:round/>
                  <a:headEnd/>
                  <a:tailEnd/>
                </a:ln>
              </p:spPr>
              <p:txBody>
                <a:bodyPr/>
                <a:lstStyle/>
                <a:p>
                  <a:endParaRPr lang="zh-TW" altLang="en-US"/>
                </a:p>
              </p:txBody>
            </p:sp>
            <p:sp>
              <p:nvSpPr>
                <p:cNvPr id="9302" name="Line 830"/>
                <p:cNvSpPr>
                  <a:spLocks noChangeShapeType="1"/>
                </p:cNvSpPr>
                <p:nvPr/>
              </p:nvSpPr>
              <p:spPr bwMode="auto">
                <a:xfrm>
                  <a:off x="2088" y="1708"/>
                  <a:ext cx="50" cy="1"/>
                </a:xfrm>
                <a:prstGeom prst="line">
                  <a:avLst/>
                </a:prstGeom>
                <a:noFill/>
                <a:ln w="6350">
                  <a:noFill/>
                  <a:round/>
                  <a:headEnd/>
                  <a:tailEnd/>
                </a:ln>
              </p:spPr>
              <p:txBody>
                <a:bodyPr/>
                <a:lstStyle/>
                <a:p>
                  <a:endParaRPr lang="zh-TW" altLang="en-US"/>
                </a:p>
              </p:txBody>
            </p:sp>
            <p:sp>
              <p:nvSpPr>
                <p:cNvPr id="9303" name="Line 831"/>
                <p:cNvSpPr>
                  <a:spLocks noChangeShapeType="1"/>
                </p:cNvSpPr>
                <p:nvPr/>
              </p:nvSpPr>
              <p:spPr bwMode="auto">
                <a:xfrm>
                  <a:off x="2088" y="1710"/>
                  <a:ext cx="50" cy="1"/>
                </a:xfrm>
                <a:prstGeom prst="line">
                  <a:avLst/>
                </a:prstGeom>
                <a:noFill/>
                <a:ln w="6350">
                  <a:noFill/>
                  <a:round/>
                  <a:headEnd/>
                  <a:tailEnd/>
                </a:ln>
              </p:spPr>
              <p:txBody>
                <a:bodyPr/>
                <a:lstStyle/>
                <a:p>
                  <a:endParaRPr lang="zh-TW" altLang="en-US"/>
                </a:p>
              </p:txBody>
            </p:sp>
            <p:sp>
              <p:nvSpPr>
                <p:cNvPr id="9304" name="Line 832"/>
                <p:cNvSpPr>
                  <a:spLocks noChangeShapeType="1"/>
                </p:cNvSpPr>
                <p:nvPr/>
              </p:nvSpPr>
              <p:spPr bwMode="auto">
                <a:xfrm>
                  <a:off x="2088" y="1712"/>
                  <a:ext cx="50" cy="1"/>
                </a:xfrm>
                <a:prstGeom prst="line">
                  <a:avLst/>
                </a:prstGeom>
                <a:noFill/>
                <a:ln w="6350">
                  <a:noFill/>
                  <a:round/>
                  <a:headEnd/>
                  <a:tailEnd/>
                </a:ln>
              </p:spPr>
              <p:txBody>
                <a:bodyPr/>
                <a:lstStyle/>
                <a:p>
                  <a:endParaRPr lang="zh-TW" altLang="en-US"/>
                </a:p>
              </p:txBody>
            </p:sp>
            <p:sp>
              <p:nvSpPr>
                <p:cNvPr id="9305" name="Line 833"/>
                <p:cNvSpPr>
                  <a:spLocks noChangeShapeType="1"/>
                </p:cNvSpPr>
                <p:nvPr/>
              </p:nvSpPr>
              <p:spPr bwMode="auto">
                <a:xfrm>
                  <a:off x="2088" y="1714"/>
                  <a:ext cx="50" cy="1"/>
                </a:xfrm>
                <a:prstGeom prst="line">
                  <a:avLst/>
                </a:prstGeom>
                <a:noFill/>
                <a:ln w="6350">
                  <a:noFill/>
                  <a:round/>
                  <a:headEnd/>
                  <a:tailEnd/>
                </a:ln>
              </p:spPr>
              <p:txBody>
                <a:bodyPr/>
                <a:lstStyle/>
                <a:p>
                  <a:endParaRPr lang="zh-TW" altLang="en-US"/>
                </a:p>
              </p:txBody>
            </p:sp>
            <p:sp>
              <p:nvSpPr>
                <p:cNvPr id="9306" name="Line 834"/>
                <p:cNvSpPr>
                  <a:spLocks noChangeShapeType="1"/>
                </p:cNvSpPr>
                <p:nvPr/>
              </p:nvSpPr>
              <p:spPr bwMode="auto">
                <a:xfrm>
                  <a:off x="2088" y="1716"/>
                  <a:ext cx="50" cy="1"/>
                </a:xfrm>
                <a:prstGeom prst="line">
                  <a:avLst/>
                </a:prstGeom>
                <a:noFill/>
                <a:ln w="6350">
                  <a:noFill/>
                  <a:round/>
                  <a:headEnd/>
                  <a:tailEnd/>
                </a:ln>
              </p:spPr>
              <p:txBody>
                <a:bodyPr/>
                <a:lstStyle/>
                <a:p>
                  <a:endParaRPr lang="zh-TW" altLang="en-US"/>
                </a:p>
              </p:txBody>
            </p:sp>
            <p:sp>
              <p:nvSpPr>
                <p:cNvPr id="9307" name="Line 835"/>
                <p:cNvSpPr>
                  <a:spLocks noChangeShapeType="1"/>
                </p:cNvSpPr>
                <p:nvPr/>
              </p:nvSpPr>
              <p:spPr bwMode="auto">
                <a:xfrm>
                  <a:off x="2088" y="1718"/>
                  <a:ext cx="50" cy="1"/>
                </a:xfrm>
                <a:prstGeom prst="line">
                  <a:avLst/>
                </a:prstGeom>
                <a:noFill/>
                <a:ln w="6350">
                  <a:noFill/>
                  <a:round/>
                  <a:headEnd/>
                  <a:tailEnd/>
                </a:ln>
              </p:spPr>
              <p:txBody>
                <a:bodyPr/>
                <a:lstStyle/>
                <a:p>
                  <a:endParaRPr lang="zh-TW" altLang="en-US"/>
                </a:p>
              </p:txBody>
            </p:sp>
            <p:sp>
              <p:nvSpPr>
                <p:cNvPr id="9308" name="Line 836"/>
                <p:cNvSpPr>
                  <a:spLocks noChangeShapeType="1"/>
                </p:cNvSpPr>
                <p:nvPr/>
              </p:nvSpPr>
              <p:spPr bwMode="auto">
                <a:xfrm>
                  <a:off x="2088" y="1720"/>
                  <a:ext cx="50" cy="1"/>
                </a:xfrm>
                <a:prstGeom prst="line">
                  <a:avLst/>
                </a:prstGeom>
                <a:noFill/>
                <a:ln w="6350">
                  <a:noFill/>
                  <a:round/>
                  <a:headEnd/>
                  <a:tailEnd/>
                </a:ln>
              </p:spPr>
              <p:txBody>
                <a:bodyPr/>
                <a:lstStyle/>
                <a:p>
                  <a:endParaRPr lang="zh-TW" altLang="en-US"/>
                </a:p>
              </p:txBody>
            </p:sp>
            <p:sp>
              <p:nvSpPr>
                <p:cNvPr id="9309" name="Line 837"/>
                <p:cNvSpPr>
                  <a:spLocks noChangeShapeType="1"/>
                </p:cNvSpPr>
                <p:nvPr/>
              </p:nvSpPr>
              <p:spPr bwMode="auto">
                <a:xfrm>
                  <a:off x="2088" y="1722"/>
                  <a:ext cx="50" cy="1"/>
                </a:xfrm>
                <a:prstGeom prst="line">
                  <a:avLst/>
                </a:prstGeom>
                <a:noFill/>
                <a:ln w="6350">
                  <a:noFill/>
                  <a:round/>
                  <a:headEnd/>
                  <a:tailEnd/>
                </a:ln>
              </p:spPr>
              <p:txBody>
                <a:bodyPr/>
                <a:lstStyle/>
                <a:p>
                  <a:endParaRPr lang="zh-TW" altLang="en-US"/>
                </a:p>
              </p:txBody>
            </p:sp>
            <p:sp>
              <p:nvSpPr>
                <p:cNvPr id="9310" name="Line 838"/>
                <p:cNvSpPr>
                  <a:spLocks noChangeShapeType="1"/>
                </p:cNvSpPr>
                <p:nvPr/>
              </p:nvSpPr>
              <p:spPr bwMode="auto">
                <a:xfrm>
                  <a:off x="2088" y="1724"/>
                  <a:ext cx="50" cy="1"/>
                </a:xfrm>
                <a:prstGeom prst="line">
                  <a:avLst/>
                </a:prstGeom>
                <a:noFill/>
                <a:ln w="6350">
                  <a:noFill/>
                  <a:round/>
                  <a:headEnd/>
                  <a:tailEnd/>
                </a:ln>
              </p:spPr>
              <p:txBody>
                <a:bodyPr/>
                <a:lstStyle/>
                <a:p>
                  <a:endParaRPr lang="zh-TW" altLang="en-US"/>
                </a:p>
              </p:txBody>
            </p:sp>
            <p:sp>
              <p:nvSpPr>
                <p:cNvPr id="9311" name="Line 839"/>
                <p:cNvSpPr>
                  <a:spLocks noChangeShapeType="1"/>
                </p:cNvSpPr>
                <p:nvPr/>
              </p:nvSpPr>
              <p:spPr bwMode="auto">
                <a:xfrm>
                  <a:off x="2088" y="1726"/>
                  <a:ext cx="50" cy="1"/>
                </a:xfrm>
                <a:prstGeom prst="line">
                  <a:avLst/>
                </a:prstGeom>
                <a:noFill/>
                <a:ln w="6350">
                  <a:noFill/>
                  <a:round/>
                  <a:headEnd/>
                  <a:tailEnd/>
                </a:ln>
              </p:spPr>
              <p:txBody>
                <a:bodyPr/>
                <a:lstStyle/>
                <a:p>
                  <a:endParaRPr lang="zh-TW" altLang="en-US"/>
                </a:p>
              </p:txBody>
            </p:sp>
            <p:sp>
              <p:nvSpPr>
                <p:cNvPr id="9312" name="Line 840"/>
                <p:cNvSpPr>
                  <a:spLocks noChangeShapeType="1"/>
                </p:cNvSpPr>
                <p:nvPr/>
              </p:nvSpPr>
              <p:spPr bwMode="auto">
                <a:xfrm>
                  <a:off x="2088" y="1728"/>
                  <a:ext cx="50" cy="1"/>
                </a:xfrm>
                <a:prstGeom prst="line">
                  <a:avLst/>
                </a:prstGeom>
                <a:noFill/>
                <a:ln w="6350">
                  <a:noFill/>
                  <a:round/>
                  <a:headEnd/>
                  <a:tailEnd/>
                </a:ln>
              </p:spPr>
              <p:txBody>
                <a:bodyPr/>
                <a:lstStyle/>
                <a:p>
                  <a:endParaRPr lang="zh-TW" altLang="en-US"/>
                </a:p>
              </p:txBody>
            </p:sp>
            <p:sp>
              <p:nvSpPr>
                <p:cNvPr id="9313" name="Line 841"/>
                <p:cNvSpPr>
                  <a:spLocks noChangeShapeType="1"/>
                </p:cNvSpPr>
                <p:nvPr/>
              </p:nvSpPr>
              <p:spPr bwMode="auto">
                <a:xfrm>
                  <a:off x="2088" y="1730"/>
                  <a:ext cx="50" cy="1"/>
                </a:xfrm>
                <a:prstGeom prst="line">
                  <a:avLst/>
                </a:prstGeom>
                <a:noFill/>
                <a:ln w="6350">
                  <a:noFill/>
                  <a:round/>
                  <a:headEnd/>
                  <a:tailEnd/>
                </a:ln>
              </p:spPr>
              <p:txBody>
                <a:bodyPr/>
                <a:lstStyle/>
                <a:p>
                  <a:endParaRPr lang="zh-TW" altLang="en-US"/>
                </a:p>
              </p:txBody>
            </p:sp>
            <p:sp>
              <p:nvSpPr>
                <p:cNvPr id="9314" name="Line 842"/>
                <p:cNvSpPr>
                  <a:spLocks noChangeShapeType="1"/>
                </p:cNvSpPr>
                <p:nvPr/>
              </p:nvSpPr>
              <p:spPr bwMode="auto">
                <a:xfrm>
                  <a:off x="2088" y="1732"/>
                  <a:ext cx="50" cy="1"/>
                </a:xfrm>
                <a:prstGeom prst="line">
                  <a:avLst/>
                </a:prstGeom>
                <a:noFill/>
                <a:ln w="6350">
                  <a:noFill/>
                  <a:round/>
                  <a:headEnd/>
                  <a:tailEnd/>
                </a:ln>
              </p:spPr>
              <p:txBody>
                <a:bodyPr/>
                <a:lstStyle/>
                <a:p>
                  <a:endParaRPr lang="zh-TW" altLang="en-US"/>
                </a:p>
              </p:txBody>
            </p:sp>
            <p:sp>
              <p:nvSpPr>
                <p:cNvPr id="9315" name="Line 843"/>
                <p:cNvSpPr>
                  <a:spLocks noChangeShapeType="1"/>
                </p:cNvSpPr>
                <p:nvPr/>
              </p:nvSpPr>
              <p:spPr bwMode="auto">
                <a:xfrm>
                  <a:off x="2088" y="1734"/>
                  <a:ext cx="50" cy="1"/>
                </a:xfrm>
                <a:prstGeom prst="line">
                  <a:avLst/>
                </a:prstGeom>
                <a:noFill/>
                <a:ln w="6350">
                  <a:noFill/>
                  <a:round/>
                  <a:headEnd/>
                  <a:tailEnd/>
                </a:ln>
              </p:spPr>
              <p:txBody>
                <a:bodyPr/>
                <a:lstStyle/>
                <a:p>
                  <a:endParaRPr lang="zh-TW" altLang="en-US"/>
                </a:p>
              </p:txBody>
            </p:sp>
            <p:sp>
              <p:nvSpPr>
                <p:cNvPr id="9316" name="Line 844"/>
                <p:cNvSpPr>
                  <a:spLocks noChangeShapeType="1"/>
                </p:cNvSpPr>
                <p:nvPr/>
              </p:nvSpPr>
              <p:spPr bwMode="auto">
                <a:xfrm>
                  <a:off x="2088" y="1736"/>
                  <a:ext cx="50" cy="1"/>
                </a:xfrm>
                <a:prstGeom prst="line">
                  <a:avLst/>
                </a:prstGeom>
                <a:noFill/>
                <a:ln w="6350">
                  <a:noFill/>
                  <a:round/>
                  <a:headEnd/>
                  <a:tailEnd/>
                </a:ln>
              </p:spPr>
              <p:txBody>
                <a:bodyPr/>
                <a:lstStyle/>
                <a:p>
                  <a:endParaRPr lang="zh-TW" altLang="en-US"/>
                </a:p>
              </p:txBody>
            </p:sp>
            <p:sp>
              <p:nvSpPr>
                <p:cNvPr id="9317" name="Line 845"/>
                <p:cNvSpPr>
                  <a:spLocks noChangeShapeType="1"/>
                </p:cNvSpPr>
                <p:nvPr/>
              </p:nvSpPr>
              <p:spPr bwMode="auto">
                <a:xfrm>
                  <a:off x="2088" y="1736"/>
                  <a:ext cx="50" cy="1"/>
                </a:xfrm>
                <a:prstGeom prst="line">
                  <a:avLst/>
                </a:prstGeom>
                <a:noFill/>
                <a:ln w="6350">
                  <a:noFill/>
                  <a:round/>
                  <a:headEnd/>
                  <a:tailEnd/>
                </a:ln>
              </p:spPr>
              <p:txBody>
                <a:bodyPr/>
                <a:lstStyle/>
                <a:p>
                  <a:endParaRPr lang="zh-TW" altLang="en-US"/>
                </a:p>
              </p:txBody>
            </p:sp>
            <p:sp>
              <p:nvSpPr>
                <p:cNvPr id="9318" name="Line 846"/>
                <p:cNvSpPr>
                  <a:spLocks noChangeShapeType="1"/>
                </p:cNvSpPr>
                <p:nvPr/>
              </p:nvSpPr>
              <p:spPr bwMode="auto">
                <a:xfrm>
                  <a:off x="2088" y="1738"/>
                  <a:ext cx="50" cy="1"/>
                </a:xfrm>
                <a:prstGeom prst="line">
                  <a:avLst/>
                </a:prstGeom>
                <a:noFill/>
                <a:ln w="6350">
                  <a:noFill/>
                  <a:round/>
                  <a:headEnd/>
                  <a:tailEnd/>
                </a:ln>
              </p:spPr>
              <p:txBody>
                <a:bodyPr/>
                <a:lstStyle/>
                <a:p>
                  <a:endParaRPr lang="zh-TW" altLang="en-US"/>
                </a:p>
              </p:txBody>
            </p:sp>
            <p:sp>
              <p:nvSpPr>
                <p:cNvPr id="9319" name="Line 847"/>
                <p:cNvSpPr>
                  <a:spLocks noChangeShapeType="1"/>
                </p:cNvSpPr>
                <p:nvPr/>
              </p:nvSpPr>
              <p:spPr bwMode="auto">
                <a:xfrm>
                  <a:off x="2088" y="1740"/>
                  <a:ext cx="50" cy="1"/>
                </a:xfrm>
                <a:prstGeom prst="line">
                  <a:avLst/>
                </a:prstGeom>
                <a:noFill/>
                <a:ln w="6350">
                  <a:noFill/>
                  <a:round/>
                  <a:headEnd/>
                  <a:tailEnd/>
                </a:ln>
              </p:spPr>
              <p:txBody>
                <a:bodyPr/>
                <a:lstStyle/>
                <a:p>
                  <a:endParaRPr lang="zh-TW" altLang="en-US"/>
                </a:p>
              </p:txBody>
            </p:sp>
            <p:sp>
              <p:nvSpPr>
                <p:cNvPr id="9320" name="Line 848"/>
                <p:cNvSpPr>
                  <a:spLocks noChangeShapeType="1"/>
                </p:cNvSpPr>
                <p:nvPr/>
              </p:nvSpPr>
              <p:spPr bwMode="auto">
                <a:xfrm>
                  <a:off x="2088" y="1742"/>
                  <a:ext cx="50" cy="1"/>
                </a:xfrm>
                <a:prstGeom prst="line">
                  <a:avLst/>
                </a:prstGeom>
                <a:noFill/>
                <a:ln w="6350">
                  <a:noFill/>
                  <a:round/>
                  <a:headEnd/>
                  <a:tailEnd/>
                </a:ln>
              </p:spPr>
              <p:txBody>
                <a:bodyPr/>
                <a:lstStyle/>
                <a:p>
                  <a:endParaRPr lang="zh-TW" altLang="en-US"/>
                </a:p>
              </p:txBody>
            </p:sp>
            <p:sp>
              <p:nvSpPr>
                <p:cNvPr id="9321" name="Line 849"/>
                <p:cNvSpPr>
                  <a:spLocks noChangeShapeType="1"/>
                </p:cNvSpPr>
                <p:nvPr/>
              </p:nvSpPr>
              <p:spPr bwMode="auto">
                <a:xfrm>
                  <a:off x="2088" y="1744"/>
                  <a:ext cx="50" cy="1"/>
                </a:xfrm>
                <a:prstGeom prst="line">
                  <a:avLst/>
                </a:prstGeom>
                <a:noFill/>
                <a:ln w="6350">
                  <a:noFill/>
                  <a:round/>
                  <a:headEnd/>
                  <a:tailEnd/>
                </a:ln>
              </p:spPr>
              <p:txBody>
                <a:bodyPr/>
                <a:lstStyle/>
                <a:p>
                  <a:endParaRPr lang="zh-TW" altLang="en-US"/>
                </a:p>
              </p:txBody>
            </p:sp>
            <p:sp>
              <p:nvSpPr>
                <p:cNvPr id="9322" name="Line 850"/>
                <p:cNvSpPr>
                  <a:spLocks noChangeShapeType="1"/>
                </p:cNvSpPr>
                <p:nvPr/>
              </p:nvSpPr>
              <p:spPr bwMode="auto">
                <a:xfrm>
                  <a:off x="2088" y="1746"/>
                  <a:ext cx="50" cy="1"/>
                </a:xfrm>
                <a:prstGeom prst="line">
                  <a:avLst/>
                </a:prstGeom>
                <a:noFill/>
                <a:ln w="6350">
                  <a:noFill/>
                  <a:round/>
                  <a:headEnd/>
                  <a:tailEnd/>
                </a:ln>
              </p:spPr>
              <p:txBody>
                <a:bodyPr/>
                <a:lstStyle/>
                <a:p>
                  <a:endParaRPr lang="zh-TW" altLang="en-US"/>
                </a:p>
              </p:txBody>
            </p:sp>
            <p:sp>
              <p:nvSpPr>
                <p:cNvPr id="9323" name="Line 851"/>
                <p:cNvSpPr>
                  <a:spLocks noChangeShapeType="1"/>
                </p:cNvSpPr>
                <p:nvPr/>
              </p:nvSpPr>
              <p:spPr bwMode="auto">
                <a:xfrm>
                  <a:off x="2088" y="1748"/>
                  <a:ext cx="50" cy="1"/>
                </a:xfrm>
                <a:prstGeom prst="line">
                  <a:avLst/>
                </a:prstGeom>
                <a:noFill/>
                <a:ln w="6350">
                  <a:noFill/>
                  <a:round/>
                  <a:headEnd/>
                  <a:tailEnd/>
                </a:ln>
              </p:spPr>
              <p:txBody>
                <a:bodyPr/>
                <a:lstStyle/>
                <a:p>
                  <a:endParaRPr lang="zh-TW" altLang="en-US"/>
                </a:p>
              </p:txBody>
            </p:sp>
            <p:sp>
              <p:nvSpPr>
                <p:cNvPr id="9324" name="Line 852"/>
                <p:cNvSpPr>
                  <a:spLocks noChangeShapeType="1"/>
                </p:cNvSpPr>
                <p:nvPr/>
              </p:nvSpPr>
              <p:spPr bwMode="auto">
                <a:xfrm>
                  <a:off x="2088" y="1750"/>
                  <a:ext cx="50" cy="1"/>
                </a:xfrm>
                <a:prstGeom prst="line">
                  <a:avLst/>
                </a:prstGeom>
                <a:noFill/>
                <a:ln w="6350">
                  <a:noFill/>
                  <a:round/>
                  <a:headEnd/>
                  <a:tailEnd/>
                </a:ln>
              </p:spPr>
              <p:txBody>
                <a:bodyPr/>
                <a:lstStyle/>
                <a:p>
                  <a:endParaRPr lang="zh-TW" altLang="en-US"/>
                </a:p>
              </p:txBody>
            </p:sp>
            <p:sp>
              <p:nvSpPr>
                <p:cNvPr id="9325" name="Line 853"/>
                <p:cNvSpPr>
                  <a:spLocks noChangeShapeType="1"/>
                </p:cNvSpPr>
                <p:nvPr/>
              </p:nvSpPr>
              <p:spPr bwMode="auto">
                <a:xfrm>
                  <a:off x="2088" y="1752"/>
                  <a:ext cx="50" cy="1"/>
                </a:xfrm>
                <a:prstGeom prst="line">
                  <a:avLst/>
                </a:prstGeom>
                <a:noFill/>
                <a:ln w="6350">
                  <a:noFill/>
                  <a:round/>
                  <a:headEnd/>
                  <a:tailEnd/>
                </a:ln>
              </p:spPr>
              <p:txBody>
                <a:bodyPr/>
                <a:lstStyle/>
                <a:p>
                  <a:endParaRPr lang="zh-TW" altLang="en-US"/>
                </a:p>
              </p:txBody>
            </p:sp>
            <p:sp>
              <p:nvSpPr>
                <p:cNvPr id="9326" name="Line 854"/>
                <p:cNvSpPr>
                  <a:spLocks noChangeShapeType="1"/>
                </p:cNvSpPr>
                <p:nvPr/>
              </p:nvSpPr>
              <p:spPr bwMode="auto">
                <a:xfrm>
                  <a:off x="2088" y="1754"/>
                  <a:ext cx="50" cy="1"/>
                </a:xfrm>
                <a:prstGeom prst="line">
                  <a:avLst/>
                </a:prstGeom>
                <a:noFill/>
                <a:ln w="6350">
                  <a:noFill/>
                  <a:round/>
                  <a:headEnd/>
                  <a:tailEnd/>
                </a:ln>
              </p:spPr>
              <p:txBody>
                <a:bodyPr/>
                <a:lstStyle/>
                <a:p>
                  <a:endParaRPr lang="zh-TW" altLang="en-US"/>
                </a:p>
              </p:txBody>
            </p:sp>
            <p:sp>
              <p:nvSpPr>
                <p:cNvPr id="9327" name="Line 855"/>
                <p:cNvSpPr>
                  <a:spLocks noChangeShapeType="1"/>
                </p:cNvSpPr>
                <p:nvPr/>
              </p:nvSpPr>
              <p:spPr bwMode="auto">
                <a:xfrm>
                  <a:off x="2088" y="1756"/>
                  <a:ext cx="50" cy="1"/>
                </a:xfrm>
                <a:prstGeom prst="line">
                  <a:avLst/>
                </a:prstGeom>
                <a:noFill/>
                <a:ln w="6350">
                  <a:noFill/>
                  <a:round/>
                  <a:headEnd/>
                  <a:tailEnd/>
                </a:ln>
              </p:spPr>
              <p:txBody>
                <a:bodyPr/>
                <a:lstStyle/>
                <a:p>
                  <a:endParaRPr lang="zh-TW" altLang="en-US"/>
                </a:p>
              </p:txBody>
            </p:sp>
            <p:sp>
              <p:nvSpPr>
                <p:cNvPr id="9328" name="Line 856"/>
                <p:cNvSpPr>
                  <a:spLocks noChangeShapeType="1"/>
                </p:cNvSpPr>
                <p:nvPr/>
              </p:nvSpPr>
              <p:spPr bwMode="auto">
                <a:xfrm>
                  <a:off x="2088" y="1758"/>
                  <a:ext cx="50" cy="1"/>
                </a:xfrm>
                <a:prstGeom prst="line">
                  <a:avLst/>
                </a:prstGeom>
                <a:noFill/>
                <a:ln w="6350">
                  <a:noFill/>
                  <a:round/>
                  <a:headEnd/>
                  <a:tailEnd/>
                </a:ln>
              </p:spPr>
              <p:txBody>
                <a:bodyPr/>
                <a:lstStyle/>
                <a:p>
                  <a:endParaRPr lang="zh-TW" altLang="en-US"/>
                </a:p>
              </p:txBody>
            </p:sp>
            <p:sp>
              <p:nvSpPr>
                <p:cNvPr id="9329" name="Line 857"/>
                <p:cNvSpPr>
                  <a:spLocks noChangeShapeType="1"/>
                </p:cNvSpPr>
                <p:nvPr/>
              </p:nvSpPr>
              <p:spPr bwMode="auto">
                <a:xfrm>
                  <a:off x="2088" y="1760"/>
                  <a:ext cx="50" cy="1"/>
                </a:xfrm>
                <a:prstGeom prst="line">
                  <a:avLst/>
                </a:prstGeom>
                <a:noFill/>
                <a:ln w="6350">
                  <a:noFill/>
                  <a:round/>
                  <a:headEnd/>
                  <a:tailEnd/>
                </a:ln>
              </p:spPr>
              <p:txBody>
                <a:bodyPr/>
                <a:lstStyle/>
                <a:p>
                  <a:endParaRPr lang="zh-TW" altLang="en-US"/>
                </a:p>
              </p:txBody>
            </p:sp>
            <p:sp>
              <p:nvSpPr>
                <p:cNvPr id="9330" name="Line 858"/>
                <p:cNvSpPr>
                  <a:spLocks noChangeShapeType="1"/>
                </p:cNvSpPr>
                <p:nvPr/>
              </p:nvSpPr>
              <p:spPr bwMode="auto">
                <a:xfrm>
                  <a:off x="2088" y="1762"/>
                  <a:ext cx="50" cy="1"/>
                </a:xfrm>
                <a:prstGeom prst="line">
                  <a:avLst/>
                </a:prstGeom>
                <a:noFill/>
                <a:ln w="6350">
                  <a:noFill/>
                  <a:round/>
                  <a:headEnd/>
                  <a:tailEnd/>
                </a:ln>
              </p:spPr>
              <p:txBody>
                <a:bodyPr/>
                <a:lstStyle/>
                <a:p>
                  <a:endParaRPr lang="zh-TW" altLang="en-US"/>
                </a:p>
              </p:txBody>
            </p:sp>
            <p:sp>
              <p:nvSpPr>
                <p:cNvPr id="9331" name="Line 859"/>
                <p:cNvSpPr>
                  <a:spLocks noChangeShapeType="1"/>
                </p:cNvSpPr>
                <p:nvPr/>
              </p:nvSpPr>
              <p:spPr bwMode="auto">
                <a:xfrm>
                  <a:off x="2088" y="1764"/>
                  <a:ext cx="50" cy="1"/>
                </a:xfrm>
                <a:prstGeom prst="line">
                  <a:avLst/>
                </a:prstGeom>
                <a:noFill/>
                <a:ln w="6350">
                  <a:noFill/>
                  <a:round/>
                  <a:headEnd/>
                  <a:tailEnd/>
                </a:ln>
              </p:spPr>
              <p:txBody>
                <a:bodyPr/>
                <a:lstStyle/>
                <a:p>
                  <a:endParaRPr lang="zh-TW" altLang="en-US"/>
                </a:p>
              </p:txBody>
            </p:sp>
            <p:sp>
              <p:nvSpPr>
                <p:cNvPr id="9332" name="Line 860"/>
                <p:cNvSpPr>
                  <a:spLocks noChangeShapeType="1"/>
                </p:cNvSpPr>
                <p:nvPr/>
              </p:nvSpPr>
              <p:spPr bwMode="auto">
                <a:xfrm>
                  <a:off x="2088" y="1766"/>
                  <a:ext cx="50" cy="1"/>
                </a:xfrm>
                <a:prstGeom prst="line">
                  <a:avLst/>
                </a:prstGeom>
                <a:noFill/>
                <a:ln w="6350">
                  <a:noFill/>
                  <a:round/>
                  <a:headEnd/>
                  <a:tailEnd/>
                </a:ln>
              </p:spPr>
              <p:txBody>
                <a:bodyPr/>
                <a:lstStyle/>
                <a:p>
                  <a:endParaRPr lang="zh-TW" altLang="en-US"/>
                </a:p>
              </p:txBody>
            </p:sp>
            <p:sp>
              <p:nvSpPr>
                <p:cNvPr id="9333" name="Line 861"/>
                <p:cNvSpPr>
                  <a:spLocks noChangeShapeType="1"/>
                </p:cNvSpPr>
                <p:nvPr/>
              </p:nvSpPr>
              <p:spPr bwMode="auto">
                <a:xfrm>
                  <a:off x="2088" y="1768"/>
                  <a:ext cx="50" cy="1"/>
                </a:xfrm>
                <a:prstGeom prst="line">
                  <a:avLst/>
                </a:prstGeom>
                <a:noFill/>
                <a:ln w="6350">
                  <a:noFill/>
                  <a:round/>
                  <a:headEnd/>
                  <a:tailEnd/>
                </a:ln>
              </p:spPr>
              <p:txBody>
                <a:bodyPr/>
                <a:lstStyle/>
                <a:p>
                  <a:endParaRPr lang="zh-TW" altLang="en-US"/>
                </a:p>
              </p:txBody>
            </p:sp>
            <p:sp>
              <p:nvSpPr>
                <p:cNvPr id="9334" name="Line 862"/>
                <p:cNvSpPr>
                  <a:spLocks noChangeShapeType="1"/>
                </p:cNvSpPr>
                <p:nvPr/>
              </p:nvSpPr>
              <p:spPr bwMode="auto">
                <a:xfrm>
                  <a:off x="2088" y="1770"/>
                  <a:ext cx="50" cy="1"/>
                </a:xfrm>
                <a:prstGeom prst="line">
                  <a:avLst/>
                </a:prstGeom>
                <a:noFill/>
                <a:ln w="6350">
                  <a:noFill/>
                  <a:round/>
                  <a:headEnd/>
                  <a:tailEnd/>
                </a:ln>
              </p:spPr>
              <p:txBody>
                <a:bodyPr/>
                <a:lstStyle/>
                <a:p>
                  <a:endParaRPr lang="zh-TW" altLang="en-US"/>
                </a:p>
              </p:txBody>
            </p:sp>
            <p:sp>
              <p:nvSpPr>
                <p:cNvPr id="9335" name="Line 863"/>
                <p:cNvSpPr>
                  <a:spLocks noChangeShapeType="1"/>
                </p:cNvSpPr>
                <p:nvPr/>
              </p:nvSpPr>
              <p:spPr bwMode="auto">
                <a:xfrm>
                  <a:off x="2088" y="1772"/>
                  <a:ext cx="50" cy="1"/>
                </a:xfrm>
                <a:prstGeom prst="line">
                  <a:avLst/>
                </a:prstGeom>
                <a:noFill/>
                <a:ln w="6350">
                  <a:noFill/>
                  <a:round/>
                  <a:headEnd/>
                  <a:tailEnd/>
                </a:ln>
              </p:spPr>
              <p:txBody>
                <a:bodyPr/>
                <a:lstStyle/>
                <a:p>
                  <a:endParaRPr lang="zh-TW" altLang="en-US"/>
                </a:p>
              </p:txBody>
            </p:sp>
            <p:sp>
              <p:nvSpPr>
                <p:cNvPr id="9336" name="Line 864"/>
                <p:cNvSpPr>
                  <a:spLocks noChangeShapeType="1"/>
                </p:cNvSpPr>
                <p:nvPr/>
              </p:nvSpPr>
              <p:spPr bwMode="auto">
                <a:xfrm>
                  <a:off x="2088" y="1774"/>
                  <a:ext cx="50" cy="1"/>
                </a:xfrm>
                <a:prstGeom prst="line">
                  <a:avLst/>
                </a:prstGeom>
                <a:noFill/>
                <a:ln w="6350">
                  <a:noFill/>
                  <a:round/>
                  <a:headEnd/>
                  <a:tailEnd/>
                </a:ln>
              </p:spPr>
              <p:txBody>
                <a:bodyPr/>
                <a:lstStyle/>
                <a:p>
                  <a:endParaRPr lang="zh-TW" altLang="en-US"/>
                </a:p>
              </p:txBody>
            </p:sp>
            <p:sp>
              <p:nvSpPr>
                <p:cNvPr id="9337" name="Line 865"/>
                <p:cNvSpPr>
                  <a:spLocks noChangeShapeType="1"/>
                </p:cNvSpPr>
                <p:nvPr/>
              </p:nvSpPr>
              <p:spPr bwMode="auto">
                <a:xfrm>
                  <a:off x="2088" y="1776"/>
                  <a:ext cx="50" cy="1"/>
                </a:xfrm>
                <a:prstGeom prst="line">
                  <a:avLst/>
                </a:prstGeom>
                <a:noFill/>
                <a:ln w="6350">
                  <a:noFill/>
                  <a:round/>
                  <a:headEnd/>
                  <a:tailEnd/>
                </a:ln>
              </p:spPr>
              <p:txBody>
                <a:bodyPr/>
                <a:lstStyle/>
                <a:p>
                  <a:endParaRPr lang="zh-TW" altLang="en-US"/>
                </a:p>
              </p:txBody>
            </p:sp>
            <p:sp>
              <p:nvSpPr>
                <p:cNvPr id="9338" name="Line 866"/>
                <p:cNvSpPr>
                  <a:spLocks noChangeShapeType="1"/>
                </p:cNvSpPr>
                <p:nvPr/>
              </p:nvSpPr>
              <p:spPr bwMode="auto">
                <a:xfrm>
                  <a:off x="2088" y="1778"/>
                  <a:ext cx="50" cy="1"/>
                </a:xfrm>
                <a:prstGeom prst="line">
                  <a:avLst/>
                </a:prstGeom>
                <a:noFill/>
                <a:ln w="6350">
                  <a:noFill/>
                  <a:round/>
                  <a:headEnd/>
                  <a:tailEnd/>
                </a:ln>
              </p:spPr>
              <p:txBody>
                <a:bodyPr/>
                <a:lstStyle/>
                <a:p>
                  <a:endParaRPr lang="zh-TW" altLang="en-US"/>
                </a:p>
              </p:txBody>
            </p:sp>
            <p:sp>
              <p:nvSpPr>
                <p:cNvPr id="9339" name="Line 867"/>
                <p:cNvSpPr>
                  <a:spLocks noChangeShapeType="1"/>
                </p:cNvSpPr>
                <p:nvPr/>
              </p:nvSpPr>
              <p:spPr bwMode="auto">
                <a:xfrm>
                  <a:off x="2088" y="1780"/>
                  <a:ext cx="50" cy="1"/>
                </a:xfrm>
                <a:prstGeom prst="line">
                  <a:avLst/>
                </a:prstGeom>
                <a:noFill/>
                <a:ln w="6350">
                  <a:noFill/>
                  <a:round/>
                  <a:headEnd/>
                  <a:tailEnd/>
                </a:ln>
              </p:spPr>
              <p:txBody>
                <a:bodyPr/>
                <a:lstStyle/>
                <a:p>
                  <a:endParaRPr lang="zh-TW" altLang="en-US"/>
                </a:p>
              </p:txBody>
            </p:sp>
            <p:sp>
              <p:nvSpPr>
                <p:cNvPr id="9340" name="Line 868"/>
                <p:cNvSpPr>
                  <a:spLocks noChangeShapeType="1"/>
                </p:cNvSpPr>
                <p:nvPr/>
              </p:nvSpPr>
              <p:spPr bwMode="auto">
                <a:xfrm>
                  <a:off x="2088" y="1782"/>
                  <a:ext cx="50" cy="1"/>
                </a:xfrm>
                <a:prstGeom prst="line">
                  <a:avLst/>
                </a:prstGeom>
                <a:noFill/>
                <a:ln w="6350">
                  <a:noFill/>
                  <a:round/>
                  <a:headEnd/>
                  <a:tailEnd/>
                </a:ln>
              </p:spPr>
              <p:txBody>
                <a:bodyPr/>
                <a:lstStyle/>
                <a:p>
                  <a:endParaRPr lang="zh-TW" altLang="en-US"/>
                </a:p>
              </p:txBody>
            </p:sp>
            <p:sp>
              <p:nvSpPr>
                <p:cNvPr id="9341" name="Line 869"/>
                <p:cNvSpPr>
                  <a:spLocks noChangeShapeType="1"/>
                </p:cNvSpPr>
                <p:nvPr/>
              </p:nvSpPr>
              <p:spPr bwMode="auto">
                <a:xfrm>
                  <a:off x="2088" y="1784"/>
                  <a:ext cx="50" cy="1"/>
                </a:xfrm>
                <a:prstGeom prst="line">
                  <a:avLst/>
                </a:prstGeom>
                <a:noFill/>
                <a:ln w="6350">
                  <a:noFill/>
                  <a:round/>
                  <a:headEnd/>
                  <a:tailEnd/>
                </a:ln>
              </p:spPr>
              <p:txBody>
                <a:bodyPr/>
                <a:lstStyle/>
                <a:p>
                  <a:endParaRPr lang="zh-TW" altLang="en-US"/>
                </a:p>
              </p:txBody>
            </p:sp>
            <p:sp>
              <p:nvSpPr>
                <p:cNvPr id="9342" name="Line 870"/>
                <p:cNvSpPr>
                  <a:spLocks noChangeShapeType="1"/>
                </p:cNvSpPr>
                <p:nvPr/>
              </p:nvSpPr>
              <p:spPr bwMode="auto">
                <a:xfrm>
                  <a:off x="2088" y="1786"/>
                  <a:ext cx="50" cy="1"/>
                </a:xfrm>
                <a:prstGeom prst="line">
                  <a:avLst/>
                </a:prstGeom>
                <a:noFill/>
                <a:ln w="6350">
                  <a:noFill/>
                  <a:round/>
                  <a:headEnd/>
                  <a:tailEnd/>
                </a:ln>
              </p:spPr>
              <p:txBody>
                <a:bodyPr/>
                <a:lstStyle/>
                <a:p>
                  <a:endParaRPr lang="zh-TW" altLang="en-US"/>
                </a:p>
              </p:txBody>
            </p:sp>
            <p:sp>
              <p:nvSpPr>
                <p:cNvPr id="9343" name="Line 871"/>
                <p:cNvSpPr>
                  <a:spLocks noChangeShapeType="1"/>
                </p:cNvSpPr>
                <p:nvPr/>
              </p:nvSpPr>
              <p:spPr bwMode="auto">
                <a:xfrm>
                  <a:off x="2088" y="1788"/>
                  <a:ext cx="50" cy="1"/>
                </a:xfrm>
                <a:prstGeom prst="line">
                  <a:avLst/>
                </a:prstGeom>
                <a:noFill/>
                <a:ln w="6350">
                  <a:noFill/>
                  <a:round/>
                  <a:headEnd/>
                  <a:tailEnd/>
                </a:ln>
              </p:spPr>
              <p:txBody>
                <a:bodyPr/>
                <a:lstStyle/>
                <a:p>
                  <a:endParaRPr lang="zh-TW" altLang="en-US"/>
                </a:p>
              </p:txBody>
            </p:sp>
            <p:sp>
              <p:nvSpPr>
                <p:cNvPr id="9344" name="Line 872"/>
                <p:cNvSpPr>
                  <a:spLocks noChangeShapeType="1"/>
                </p:cNvSpPr>
                <p:nvPr/>
              </p:nvSpPr>
              <p:spPr bwMode="auto">
                <a:xfrm>
                  <a:off x="2088" y="1790"/>
                  <a:ext cx="50" cy="1"/>
                </a:xfrm>
                <a:prstGeom prst="line">
                  <a:avLst/>
                </a:prstGeom>
                <a:noFill/>
                <a:ln w="6350">
                  <a:noFill/>
                  <a:round/>
                  <a:headEnd/>
                  <a:tailEnd/>
                </a:ln>
              </p:spPr>
              <p:txBody>
                <a:bodyPr/>
                <a:lstStyle/>
                <a:p>
                  <a:endParaRPr lang="zh-TW" altLang="en-US"/>
                </a:p>
              </p:txBody>
            </p:sp>
            <p:sp>
              <p:nvSpPr>
                <p:cNvPr id="9345" name="Line 873"/>
                <p:cNvSpPr>
                  <a:spLocks noChangeShapeType="1"/>
                </p:cNvSpPr>
                <p:nvPr/>
              </p:nvSpPr>
              <p:spPr bwMode="auto">
                <a:xfrm>
                  <a:off x="2088" y="1792"/>
                  <a:ext cx="50" cy="1"/>
                </a:xfrm>
                <a:prstGeom prst="line">
                  <a:avLst/>
                </a:prstGeom>
                <a:noFill/>
                <a:ln w="6350">
                  <a:noFill/>
                  <a:round/>
                  <a:headEnd/>
                  <a:tailEnd/>
                </a:ln>
              </p:spPr>
              <p:txBody>
                <a:bodyPr/>
                <a:lstStyle/>
                <a:p>
                  <a:endParaRPr lang="zh-TW" altLang="en-US"/>
                </a:p>
              </p:txBody>
            </p:sp>
            <p:sp>
              <p:nvSpPr>
                <p:cNvPr id="9346" name="Line 874"/>
                <p:cNvSpPr>
                  <a:spLocks noChangeShapeType="1"/>
                </p:cNvSpPr>
                <p:nvPr/>
              </p:nvSpPr>
              <p:spPr bwMode="auto">
                <a:xfrm>
                  <a:off x="2088" y="1794"/>
                  <a:ext cx="50" cy="1"/>
                </a:xfrm>
                <a:prstGeom prst="line">
                  <a:avLst/>
                </a:prstGeom>
                <a:noFill/>
                <a:ln w="6350">
                  <a:noFill/>
                  <a:round/>
                  <a:headEnd/>
                  <a:tailEnd/>
                </a:ln>
              </p:spPr>
              <p:txBody>
                <a:bodyPr/>
                <a:lstStyle/>
                <a:p>
                  <a:endParaRPr lang="zh-TW" altLang="en-US"/>
                </a:p>
              </p:txBody>
            </p:sp>
            <p:sp>
              <p:nvSpPr>
                <p:cNvPr id="9347" name="Line 875"/>
                <p:cNvSpPr>
                  <a:spLocks noChangeShapeType="1"/>
                </p:cNvSpPr>
                <p:nvPr/>
              </p:nvSpPr>
              <p:spPr bwMode="auto">
                <a:xfrm>
                  <a:off x="2088" y="1796"/>
                  <a:ext cx="50" cy="1"/>
                </a:xfrm>
                <a:prstGeom prst="line">
                  <a:avLst/>
                </a:prstGeom>
                <a:noFill/>
                <a:ln w="6350">
                  <a:noFill/>
                  <a:round/>
                  <a:headEnd/>
                  <a:tailEnd/>
                </a:ln>
              </p:spPr>
              <p:txBody>
                <a:bodyPr/>
                <a:lstStyle/>
                <a:p>
                  <a:endParaRPr lang="zh-TW" altLang="en-US"/>
                </a:p>
              </p:txBody>
            </p:sp>
            <p:sp>
              <p:nvSpPr>
                <p:cNvPr id="9348" name="Line 876"/>
                <p:cNvSpPr>
                  <a:spLocks noChangeShapeType="1"/>
                </p:cNvSpPr>
                <p:nvPr/>
              </p:nvSpPr>
              <p:spPr bwMode="auto">
                <a:xfrm>
                  <a:off x="2088" y="1798"/>
                  <a:ext cx="50" cy="1"/>
                </a:xfrm>
                <a:prstGeom prst="line">
                  <a:avLst/>
                </a:prstGeom>
                <a:noFill/>
                <a:ln w="6350">
                  <a:noFill/>
                  <a:round/>
                  <a:headEnd/>
                  <a:tailEnd/>
                </a:ln>
              </p:spPr>
              <p:txBody>
                <a:bodyPr/>
                <a:lstStyle/>
                <a:p>
                  <a:endParaRPr lang="zh-TW" altLang="en-US"/>
                </a:p>
              </p:txBody>
            </p:sp>
            <p:sp>
              <p:nvSpPr>
                <p:cNvPr id="9349" name="Line 877"/>
                <p:cNvSpPr>
                  <a:spLocks noChangeShapeType="1"/>
                </p:cNvSpPr>
                <p:nvPr/>
              </p:nvSpPr>
              <p:spPr bwMode="auto">
                <a:xfrm>
                  <a:off x="2088" y="1800"/>
                  <a:ext cx="50" cy="1"/>
                </a:xfrm>
                <a:prstGeom prst="line">
                  <a:avLst/>
                </a:prstGeom>
                <a:noFill/>
                <a:ln w="6350">
                  <a:noFill/>
                  <a:round/>
                  <a:headEnd/>
                  <a:tailEnd/>
                </a:ln>
              </p:spPr>
              <p:txBody>
                <a:bodyPr/>
                <a:lstStyle/>
                <a:p>
                  <a:endParaRPr lang="zh-TW" altLang="en-US"/>
                </a:p>
              </p:txBody>
            </p:sp>
            <p:sp>
              <p:nvSpPr>
                <p:cNvPr id="9350" name="Line 878"/>
                <p:cNvSpPr>
                  <a:spLocks noChangeShapeType="1"/>
                </p:cNvSpPr>
                <p:nvPr/>
              </p:nvSpPr>
              <p:spPr bwMode="auto">
                <a:xfrm>
                  <a:off x="2088" y="1802"/>
                  <a:ext cx="50" cy="1"/>
                </a:xfrm>
                <a:prstGeom prst="line">
                  <a:avLst/>
                </a:prstGeom>
                <a:noFill/>
                <a:ln w="6350">
                  <a:noFill/>
                  <a:round/>
                  <a:headEnd/>
                  <a:tailEnd/>
                </a:ln>
              </p:spPr>
              <p:txBody>
                <a:bodyPr/>
                <a:lstStyle/>
                <a:p>
                  <a:endParaRPr lang="zh-TW" altLang="en-US"/>
                </a:p>
              </p:txBody>
            </p:sp>
            <p:sp>
              <p:nvSpPr>
                <p:cNvPr id="9351" name="Line 879"/>
                <p:cNvSpPr>
                  <a:spLocks noChangeShapeType="1"/>
                </p:cNvSpPr>
                <p:nvPr/>
              </p:nvSpPr>
              <p:spPr bwMode="auto">
                <a:xfrm>
                  <a:off x="2088" y="1802"/>
                  <a:ext cx="50" cy="1"/>
                </a:xfrm>
                <a:prstGeom prst="line">
                  <a:avLst/>
                </a:prstGeom>
                <a:noFill/>
                <a:ln w="6350">
                  <a:noFill/>
                  <a:round/>
                  <a:headEnd/>
                  <a:tailEnd/>
                </a:ln>
              </p:spPr>
              <p:txBody>
                <a:bodyPr/>
                <a:lstStyle/>
                <a:p>
                  <a:endParaRPr lang="zh-TW" altLang="en-US"/>
                </a:p>
              </p:txBody>
            </p:sp>
            <p:sp>
              <p:nvSpPr>
                <p:cNvPr id="9352" name="Freeform 880"/>
                <p:cNvSpPr>
                  <a:spLocks/>
                </p:cNvSpPr>
                <p:nvPr/>
              </p:nvSpPr>
              <p:spPr bwMode="auto">
                <a:xfrm>
                  <a:off x="2088" y="1606"/>
                  <a:ext cx="42" cy="190"/>
                </a:xfrm>
                <a:custGeom>
                  <a:avLst/>
                  <a:gdLst>
                    <a:gd name="T0" fmla="*/ 20 w 42"/>
                    <a:gd name="T1" fmla="*/ 0 h 190"/>
                    <a:gd name="T2" fmla="*/ 8 w 42"/>
                    <a:gd name="T3" fmla="*/ 16 h 190"/>
                    <a:gd name="T4" fmla="*/ 2 w 42"/>
                    <a:gd name="T5" fmla="*/ 30 h 190"/>
                    <a:gd name="T6" fmla="*/ 0 w 42"/>
                    <a:gd name="T7" fmla="*/ 44 h 190"/>
                    <a:gd name="T8" fmla="*/ 2 w 42"/>
                    <a:gd name="T9" fmla="*/ 56 h 190"/>
                    <a:gd name="T10" fmla="*/ 6 w 42"/>
                    <a:gd name="T11" fmla="*/ 68 h 190"/>
                    <a:gd name="T12" fmla="*/ 10 w 42"/>
                    <a:gd name="T13" fmla="*/ 80 h 190"/>
                    <a:gd name="T14" fmla="*/ 18 w 42"/>
                    <a:gd name="T15" fmla="*/ 92 h 190"/>
                    <a:gd name="T16" fmla="*/ 24 w 42"/>
                    <a:gd name="T17" fmla="*/ 102 h 190"/>
                    <a:gd name="T18" fmla="*/ 30 w 42"/>
                    <a:gd name="T19" fmla="*/ 114 h 190"/>
                    <a:gd name="T20" fmla="*/ 36 w 42"/>
                    <a:gd name="T21" fmla="*/ 124 h 190"/>
                    <a:gd name="T22" fmla="*/ 40 w 42"/>
                    <a:gd name="T23" fmla="*/ 134 h 190"/>
                    <a:gd name="T24" fmla="*/ 42 w 42"/>
                    <a:gd name="T25" fmla="*/ 146 h 190"/>
                    <a:gd name="T26" fmla="*/ 40 w 42"/>
                    <a:gd name="T27" fmla="*/ 156 h 190"/>
                    <a:gd name="T28" fmla="*/ 36 w 42"/>
                    <a:gd name="T29" fmla="*/ 168 h 190"/>
                    <a:gd name="T30" fmla="*/ 26 w 42"/>
                    <a:gd name="T31" fmla="*/ 178 h 190"/>
                    <a:gd name="T32" fmla="*/ 10 w 42"/>
                    <a:gd name="T33" fmla="*/ 190 h 1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190"/>
                    <a:gd name="T53" fmla="*/ 42 w 42"/>
                    <a:gd name="T54" fmla="*/ 190 h 19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190">
                      <a:moveTo>
                        <a:pt x="20" y="0"/>
                      </a:moveTo>
                      <a:lnTo>
                        <a:pt x="8" y="16"/>
                      </a:lnTo>
                      <a:lnTo>
                        <a:pt x="2" y="30"/>
                      </a:lnTo>
                      <a:lnTo>
                        <a:pt x="0" y="44"/>
                      </a:lnTo>
                      <a:lnTo>
                        <a:pt x="2" y="56"/>
                      </a:lnTo>
                      <a:lnTo>
                        <a:pt x="6" y="68"/>
                      </a:lnTo>
                      <a:lnTo>
                        <a:pt x="10" y="80"/>
                      </a:lnTo>
                      <a:lnTo>
                        <a:pt x="18" y="92"/>
                      </a:lnTo>
                      <a:lnTo>
                        <a:pt x="24" y="102"/>
                      </a:lnTo>
                      <a:lnTo>
                        <a:pt x="30" y="114"/>
                      </a:lnTo>
                      <a:lnTo>
                        <a:pt x="36" y="124"/>
                      </a:lnTo>
                      <a:lnTo>
                        <a:pt x="40" y="134"/>
                      </a:lnTo>
                      <a:lnTo>
                        <a:pt x="42" y="146"/>
                      </a:lnTo>
                      <a:lnTo>
                        <a:pt x="40" y="156"/>
                      </a:lnTo>
                      <a:lnTo>
                        <a:pt x="36" y="168"/>
                      </a:lnTo>
                      <a:lnTo>
                        <a:pt x="26" y="178"/>
                      </a:lnTo>
                      <a:lnTo>
                        <a:pt x="10" y="190"/>
                      </a:lnTo>
                    </a:path>
                  </a:pathLst>
                </a:custGeom>
                <a:solidFill>
                  <a:srgbClr val="FF2327"/>
                </a:solidFill>
                <a:ln w="9525">
                  <a:noFill/>
                  <a:round/>
                  <a:headEnd/>
                  <a:tailEnd/>
                </a:ln>
              </p:spPr>
              <p:txBody>
                <a:bodyPr/>
                <a:lstStyle/>
                <a:p>
                  <a:endParaRPr lang="zh-TW" altLang="en-US"/>
                </a:p>
              </p:txBody>
            </p:sp>
          </p:grpSp>
        </p:grpSp>
        <p:sp>
          <p:nvSpPr>
            <p:cNvPr id="9241" name="Text Box 881"/>
            <p:cNvSpPr txBox="1">
              <a:spLocks noChangeArrowheads="1"/>
            </p:cNvSpPr>
            <p:nvPr/>
          </p:nvSpPr>
          <p:spPr bwMode="auto">
            <a:xfrm>
              <a:off x="1803" y="1281"/>
              <a:ext cx="1559" cy="250"/>
            </a:xfrm>
            <a:prstGeom prst="rect">
              <a:avLst/>
            </a:prstGeom>
            <a:noFill/>
            <a:ln w="9525">
              <a:noFill/>
              <a:miter lim="800000"/>
              <a:headEnd/>
              <a:tailEnd/>
            </a:ln>
          </p:spPr>
          <p:txBody>
            <a:bodyPr>
              <a:spAutoFit/>
            </a:bodyPr>
            <a:lstStyle/>
            <a:p>
              <a:pPr>
                <a:spcBef>
                  <a:spcPct val="50000"/>
                </a:spcBef>
              </a:pPr>
              <a:r>
                <a:rPr lang="el-GR" altLang="zh-TW">
                  <a:solidFill>
                    <a:srgbClr val="FF0000"/>
                  </a:solidFill>
                  <a:cs typeface="Arial" charset="0"/>
                </a:rPr>
                <a:t>α</a:t>
              </a:r>
              <a:r>
                <a:rPr lang="en-US" altLang="zh-TW">
                  <a:solidFill>
                    <a:srgbClr val="FF0000"/>
                  </a:solidFill>
                  <a:cs typeface="Arial" charset="0"/>
                </a:rPr>
                <a:t>PEG</a:t>
              </a:r>
              <a:r>
                <a:rPr lang="en-US" altLang="zh-TW">
                  <a:solidFill>
                    <a:srgbClr val="FF0000"/>
                  </a:solidFill>
                </a:rPr>
                <a:t> reporter</a:t>
              </a:r>
            </a:p>
          </p:txBody>
        </p:sp>
        <p:sp>
          <p:nvSpPr>
            <p:cNvPr id="9242" name="Text Box 882"/>
            <p:cNvSpPr txBox="1">
              <a:spLocks noChangeArrowheads="1"/>
            </p:cNvSpPr>
            <p:nvPr/>
          </p:nvSpPr>
          <p:spPr bwMode="auto">
            <a:xfrm>
              <a:off x="584" y="2896"/>
              <a:ext cx="1247" cy="288"/>
            </a:xfrm>
            <a:prstGeom prst="rect">
              <a:avLst/>
            </a:prstGeom>
            <a:noFill/>
            <a:ln w="9525">
              <a:noFill/>
              <a:miter lim="800000"/>
              <a:headEnd/>
              <a:tailEnd/>
            </a:ln>
          </p:spPr>
          <p:txBody>
            <a:bodyPr>
              <a:spAutoFit/>
            </a:bodyPr>
            <a:lstStyle/>
            <a:p>
              <a:pPr algn="ctr">
                <a:spcBef>
                  <a:spcPct val="50000"/>
                </a:spcBef>
              </a:pPr>
              <a:r>
                <a:rPr lang="en-US" altLang="zh-TW" sz="2400"/>
                <a:t>Cells</a:t>
              </a:r>
            </a:p>
          </p:txBody>
        </p:sp>
        <p:pic>
          <p:nvPicPr>
            <p:cNvPr id="9243" name="Picture 883" descr="PEG"/>
            <p:cNvPicPr>
              <a:picLocks noChangeAspect="1" noChangeArrowheads="1"/>
            </p:cNvPicPr>
            <p:nvPr/>
          </p:nvPicPr>
          <p:blipFill>
            <a:blip r:embed="rId3" cstate="print"/>
            <a:srcRect t="19867" r="2817" b="9933"/>
            <a:stretch>
              <a:fillRect/>
            </a:stretch>
          </p:blipFill>
          <p:spPr bwMode="auto">
            <a:xfrm>
              <a:off x="584" y="940"/>
              <a:ext cx="1224" cy="339"/>
            </a:xfrm>
            <a:prstGeom prst="rect">
              <a:avLst/>
            </a:prstGeom>
            <a:noFill/>
            <a:ln w="9525">
              <a:noFill/>
              <a:miter lim="800000"/>
              <a:headEnd/>
              <a:tailEnd/>
            </a:ln>
          </p:spPr>
        </p:pic>
        <p:sp>
          <p:nvSpPr>
            <p:cNvPr id="9244" name="Text Box 884"/>
            <p:cNvSpPr txBox="1">
              <a:spLocks noChangeArrowheads="1"/>
            </p:cNvSpPr>
            <p:nvPr/>
          </p:nvSpPr>
          <p:spPr bwMode="auto">
            <a:xfrm>
              <a:off x="130" y="600"/>
              <a:ext cx="2154" cy="269"/>
            </a:xfrm>
            <a:prstGeom prst="rect">
              <a:avLst/>
            </a:prstGeom>
            <a:noFill/>
            <a:ln w="9525">
              <a:noFill/>
              <a:miter lim="800000"/>
              <a:headEnd/>
              <a:tailEnd/>
            </a:ln>
          </p:spPr>
          <p:txBody>
            <a:bodyPr>
              <a:spAutoFit/>
            </a:bodyPr>
            <a:lstStyle/>
            <a:p>
              <a:pPr algn="ctr">
                <a:spcBef>
                  <a:spcPct val="50000"/>
                </a:spcBef>
              </a:pPr>
              <a:r>
                <a:rPr lang="en-US" altLang="zh-TW" sz="2200">
                  <a:solidFill>
                    <a:srgbClr val="008000"/>
                  </a:solidFill>
                </a:rPr>
                <a:t>PEG</a:t>
              </a:r>
              <a:r>
                <a:rPr lang="en-US" altLang="zh-TW" sz="2200"/>
                <a:t>-isotope (</a:t>
              </a:r>
              <a:r>
                <a:rPr lang="en-US" altLang="zh-TW" sz="2200" baseline="24000"/>
                <a:t>124</a:t>
              </a:r>
              <a:r>
                <a:rPr lang="en-US" altLang="zh-TW" sz="2200"/>
                <a:t>I, </a:t>
              </a:r>
              <a:r>
                <a:rPr lang="en-US" altLang="zh-TW" sz="2200" baseline="24000"/>
                <a:t>18</a:t>
              </a:r>
              <a:r>
                <a:rPr lang="en-US" altLang="zh-TW" sz="2200"/>
                <a:t>F)</a:t>
              </a:r>
            </a:p>
          </p:txBody>
        </p:sp>
      </p:grpSp>
      <p:sp>
        <p:nvSpPr>
          <p:cNvPr id="20341" name="Text Box 885"/>
          <p:cNvSpPr txBox="1">
            <a:spLocks noChangeArrowheads="1"/>
          </p:cNvSpPr>
          <p:nvPr/>
        </p:nvSpPr>
        <p:spPr bwMode="auto">
          <a:xfrm>
            <a:off x="4572000" y="5319713"/>
            <a:ext cx="4500563" cy="1371600"/>
          </a:xfrm>
          <a:prstGeom prst="rect">
            <a:avLst/>
          </a:prstGeom>
          <a:noFill/>
          <a:ln w="9525">
            <a:noFill/>
            <a:miter lim="800000"/>
            <a:headEnd/>
            <a:tailEnd/>
          </a:ln>
        </p:spPr>
        <p:txBody>
          <a:bodyPr>
            <a:spAutoFit/>
          </a:bodyPr>
          <a:lstStyle/>
          <a:p>
            <a:pPr marL="457200" indent="-457200">
              <a:spcBef>
                <a:spcPct val="50000"/>
              </a:spcBef>
            </a:pPr>
            <a:r>
              <a:rPr lang="en-US" altLang="zh-TW" sz="2400"/>
              <a:t>Faults :</a:t>
            </a:r>
          </a:p>
          <a:p>
            <a:pPr marL="457200" indent="-457200">
              <a:spcBef>
                <a:spcPct val="50000"/>
              </a:spcBef>
              <a:buFontTx/>
              <a:buAutoNum type="arabicPeriod"/>
            </a:pPr>
            <a:r>
              <a:rPr lang="en-US" altLang="zh-TW"/>
              <a:t>Viral gene </a:t>
            </a:r>
            <a:r>
              <a:rPr lang="en-US" altLang="zh-TW">
                <a:sym typeface="Wingdings" pitchFamily="2" charset="2"/>
              </a:rPr>
              <a:t> </a:t>
            </a:r>
            <a:r>
              <a:rPr lang="en-US" altLang="zh-TW">
                <a:solidFill>
                  <a:srgbClr val="FF0000"/>
                </a:solidFill>
                <a:sym typeface="Wingdings" pitchFamily="2" charset="2"/>
              </a:rPr>
              <a:t>immunoresponse</a:t>
            </a:r>
          </a:p>
          <a:p>
            <a:pPr marL="457200" indent="-457200">
              <a:spcBef>
                <a:spcPct val="50000"/>
              </a:spcBef>
              <a:buFontTx/>
              <a:buAutoNum type="arabicPeriod"/>
            </a:pPr>
            <a:r>
              <a:rPr lang="en-US" altLang="zh-TW"/>
              <a:t>Probes uptake </a:t>
            </a:r>
            <a:r>
              <a:rPr lang="en-US" altLang="zh-TW">
                <a:sym typeface="Wingdings" pitchFamily="2" charset="2"/>
              </a:rPr>
              <a:t> </a:t>
            </a:r>
            <a:r>
              <a:rPr lang="en-US" altLang="zh-TW">
                <a:solidFill>
                  <a:srgbClr val="FF0000"/>
                </a:solidFill>
                <a:sym typeface="Wingdings" pitchFamily="2" charset="2"/>
              </a:rPr>
              <a:t>cytotoxicity</a:t>
            </a:r>
            <a:endParaRPr lang="en-US" altLang="zh-TW">
              <a:solidFill>
                <a:srgbClr val="FF0000"/>
              </a:solidFill>
            </a:endParaRPr>
          </a:p>
        </p:txBody>
      </p:sp>
      <p:sp>
        <p:nvSpPr>
          <p:cNvPr id="20342" name="Text Box 886"/>
          <p:cNvSpPr txBox="1">
            <a:spLocks noChangeArrowheads="1"/>
          </p:cNvSpPr>
          <p:nvPr/>
        </p:nvSpPr>
        <p:spPr bwMode="auto">
          <a:xfrm>
            <a:off x="341313" y="5154613"/>
            <a:ext cx="4005262" cy="930275"/>
          </a:xfrm>
          <a:prstGeom prst="rect">
            <a:avLst/>
          </a:prstGeom>
          <a:noFill/>
          <a:ln w="9525">
            <a:noFill/>
            <a:miter lim="800000"/>
            <a:headEnd/>
            <a:tailEnd/>
          </a:ln>
        </p:spPr>
        <p:txBody>
          <a:bodyPr>
            <a:spAutoFit/>
          </a:bodyPr>
          <a:lstStyle/>
          <a:p>
            <a:pPr>
              <a:spcBef>
                <a:spcPct val="50000"/>
              </a:spcBef>
            </a:pPr>
            <a:r>
              <a:rPr lang="en-US" altLang="zh-TW" sz="2200">
                <a:solidFill>
                  <a:srgbClr val="008000"/>
                </a:solidFill>
              </a:rPr>
              <a:t>1. Endogenous</a:t>
            </a:r>
          </a:p>
          <a:p>
            <a:pPr>
              <a:spcBef>
                <a:spcPct val="50000"/>
              </a:spcBef>
            </a:pPr>
            <a:r>
              <a:rPr lang="en-US" altLang="zh-TW" sz="2200">
                <a:solidFill>
                  <a:srgbClr val="008000"/>
                </a:solidFill>
              </a:rPr>
              <a:t>2. Membrane anchored</a:t>
            </a:r>
          </a:p>
        </p:txBody>
      </p:sp>
      <p:pic>
        <p:nvPicPr>
          <p:cNvPr id="20343" name="Picture 887" descr="AGP3 DNS 24hr coro"/>
          <p:cNvPicPr>
            <a:picLocks noChangeAspect="1" noChangeArrowheads="1"/>
          </p:cNvPicPr>
          <p:nvPr/>
        </p:nvPicPr>
        <p:blipFill>
          <a:blip r:embed="rId4" cstate="print"/>
          <a:srcRect/>
          <a:stretch>
            <a:fillRect/>
          </a:stretch>
        </p:blipFill>
        <p:spPr bwMode="auto">
          <a:xfrm>
            <a:off x="7497763" y="4059238"/>
            <a:ext cx="1125537" cy="1125537"/>
          </a:xfrm>
          <a:prstGeom prst="rect">
            <a:avLst/>
          </a:prstGeom>
          <a:noFill/>
          <a:ln w="9525">
            <a:solidFill>
              <a:schemeClr val="tx1"/>
            </a:solidFill>
            <a:miter lim="800000"/>
            <a:headEnd/>
            <a:tailEnd/>
          </a:ln>
        </p:spPr>
      </p:pic>
      <p:sp>
        <p:nvSpPr>
          <p:cNvPr id="20344" name="Text Box 888"/>
          <p:cNvSpPr txBox="1">
            <a:spLocks noChangeArrowheads="1"/>
          </p:cNvSpPr>
          <p:nvPr/>
        </p:nvSpPr>
        <p:spPr bwMode="auto">
          <a:xfrm>
            <a:off x="6867525" y="5184775"/>
            <a:ext cx="2276475" cy="336550"/>
          </a:xfrm>
          <a:prstGeom prst="rect">
            <a:avLst/>
          </a:prstGeom>
          <a:noFill/>
          <a:ln w="9525">
            <a:noFill/>
            <a:miter lim="800000"/>
            <a:headEnd/>
            <a:tailEnd/>
          </a:ln>
        </p:spPr>
        <p:txBody>
          <a:bodyPr>
            <a:spAutoFit/>
          </a:bodyPr>
          <a:lstStyle/>
          <a:p>
            <a:pPr>
              <a:spcBef>
                <a:spcPct val="50000"/>
              </a:spcBef>
            </a:pPr>
            <a:r>
              <a:rPr lang="en-US" altLang="zh-TW" sz="1600"/>
              <a:t>Gamma, PET imaging</a:t>
            </a:r>
          </a:p>
        </p:txBody>
      </p:sp>
      <p:grpSp>
        <p:nvGrpSpPr>
          <p:cNvPr id="11" name="群組 891"/>
          <p:cNvGrpSpPr>
            <a:grpSpLocks/>
          </p:cNvGrpSpPr>
          <p:nvPr/>
        </p:nvGrpSpPr>
        <p:grpSpPr bwMode="auto">
          <a:xfrm>
            <a:off x="5372100" y="850900"/>
            <a:ext cx="1338263" cy="1658938"/>
            <a:chOff x="5372100" y="850900"/>
            <a:chExt cx="1338828" cy="1658382"/>
          </a:xfrm>
        </p:grpSpPr>
        <p:pic>
          <p:nvPicPr>
            <p:cNvPr id="9236" name="圖片 889" descr="Thymidine.jpg"/>
            <p:cNvPicPr>
              <a:picLocks noChangeAspect="1"/>
            </p:cNvPicPr>
            <p:nvPr/>
          </p:nvPicPr>
          <p:blipFill>
            <a:blip r:embed="rId5" cstate="print"/>
            <a:srcRect/>
            <a:stretch>
              <a:fillRect/>
            </a:stretch>
          </p:blipFill>
          <p:spPr bwMode="auto">
            <a:xfrm>
              <a:off x="5416550" y="850900"/>
              <a:ext cx="1182688" cy="1244600"/>
            </a:xfrm>
            <a:prstGeom prst="rect">
              <a:avLst/>
            </a:prstGeom>
            <a:noFill/>
            <a:ln w="9525">
              <a:noFill/>
              <a:miter lim="800000"/>
              <a:headEnd/>
              <a:tailEnd/>
            </a:ln>
          </p:spPr>
        </p:pic>
        <p:sp>
          <p:nvSpPr>
            <p:cNvPr id="9237" name="文字方塊 890"/>
            <p:cNvSpPr txBox="1">
              <a:spLocks noChangeArrowheads="1"/>
            </p:cNvSpPr>
            <p:nvPr/>
          </p:nvSpPr>
          <p:spPr bwMode="auto">
            <a:xfrm>
              <a:off x="5372100" y="2139950"/>
              <a:ext cx="1338828" cy="369332"/>
            </a:xfrm>
            <a:prstGeom prst="rect">
              <a:avLst/>
            </a:prstGeom>
            <a:noFill/>
            <a:ln w="9525">
              <a:noFill/>
              <a:miter lim="800000"/>
              <a:headEnd/>
              <a:tailEnd/>
            </a:ln>
          </p:spPr>
          <p:txBody>
            <a:bodyPr wrap="none">
              <a:spAutoFit/>
            </a:bodyPr>
            <a:lstStyle/>
            <a:p>
              <a:r>
                <a:rPr lang="en-US" altLang="zh-TW" sz="1800"/>
                <a:t>Thymidine</a:t>
              </a:r>
              <a:endParaRPr lang="zh-TW" altLang="en-US" sz="1800"/>
            </a:p>
          </p:txBody>
        </p:sp>
      </p:grpSp>
      <p:sp>
        <p:nvSpPr>
          <p:cNvPr id="9235" name="投影片編號版面配置區 5"/>
          <p:cNvSpPr txBox="1">
            <a:spLocks noGrp="1"/>
          </p:cNvSpPr>
          <p:nvPr/>
        </p:nvSpPr>
        <p:spPr bwMode="auto">
          <a:xfrm>
            <a:off x="71438" y="6484938"/>
            <a:ext cx="487362" cy="365125"/>
          </a:xfrm>
          <a:prstGeom prst="rect">
            <a:avLst/>
          </a:prstGeom>
          <a:noFill/>
          <a:ln w="9525">
            <a:noFill/>
            <a:miter lim="800000"/>
            <a:headEnd/>
            <a:tailEnd/>
          </a:ln>
        </p:spPr>
        <p:txBody>
          <a:bodyPr anchor="ctr"/>
          <a:lstStyle/>
          <a:p>
            <a:pPr algn="r"/>
            <a:fld id="{7D9BA495-0736-4800-B026-0737E09DE09B}" type="slidenum">
              <a:rPr kumimoji="0" lang="zh-TW" altLang="en-US"/>
              <a:pPr algn="r"/>
              <a:t>7</a:t>
            </a:fld>
            <a:endParaRPr kumimoji="0" lang="en-US" altLang="zh-TW"/>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464"/>
                                        </p:tgtEl>
                                        <p:attrNameLst>
                                          <p:attrName>style.visibility</p:attrName>
                                        </p:attrNameLst>
                                      </p:cBhvr>
                                      <p:to>
                                        <p:strVal val="visible"/>
                                      </p:to>
                                    </p:set>
                                    <p:animEffect transition="in" filter="blinds(horizontal)">
                                      <p:cBhvr>
                                        <p:cTn id="7" dur="500"/>
                                        <p:tgtEl>
                                          <p:spTgt spid="1946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465"/>
                                        </p:tgtEl>
                                        <p:attrNameLst>
                                          <p:attrName>style.visibility</p:attrName>
                                        </p:attrNameLst>
                                      </p:cBhvr>
                                      <p:to>
                                        <p:strVal val="visible"/>
                                      </p:to>
                                    </p:set>
                                    <p:animEffect transition="in" filter="blinds(horizontal)">
                                      <p:cBhvr>
                                        <p:cTn id="12" dur="500"/>
                                        <p:tgtEl>
                                          <p:spTgt spid="19465"/>
                                        </p:tgtEl>
                                      </p:cBhvr>
                                    </p:animEffec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19466"/>
                                        </p:tgtEl>
                                        <p:attrNameLst>
                                          <p:attrName>style.visibility</p:attrName>
                                        </p:attrNameLst>
                                      </p:cBhvr>
                                      <p:to>
                                        <p:strVal val="visible"/>
                                      </p:to>
                                    </p:set>
                                    <p:animEffect transition="in" filter="blinds(horizontal)">
                                      <p:cBhvr>
                                        <p:cTn id="16" dur="500"/>
                                        <p:tgtEl>
                                          <p:spTgt spid="19466"/>
                                        </p:tgtEl>
                                      </p:cBhvr>
                                    </p:animEffect>
                                  </p:childTnLst>
                                </p:cTn>
                              </p:par>
                            </p:childTnLst>
                          </p:cTn>
                        </p:par>
                        <p:par>
                          <p:cTn id="17" fill="hold">
                            <p:stCondLst>
                              <p:cond delay="1000"/>
                            </p:stCondLst>
                            <p:childTnLst>
                              <p:par>
                                <p:cTn id="18" presetID="3" presetClass="entr" presetSubtype="10" fill="hold" grpId="0" nodeType="afterEffect">
                                  <p:stCondLst>
                                    <p:cond delay="0"/>
                                  </p:stCondLst>
                                  <p:childTnLst>
                                    <p:set>
                                      <p:cBhvr>
                                        <p:cTn id="19" dur="1" fill="hold">
                                          <p:stCondLst>
                                            <p:cond delay="0"/>
                                          </p:stCondLst>
                                        </p:cTn>
                                        <p:tgtEl>
                                          <p:spTgt spid="19467"/>
                                        </p:tgtEl>
                                        <p:attrNameLst>
                                          <p:attrName>style.visibility</p:attrName>
                                        </p:attrNameLst>
                                      </p:cBhvr>
                                      <p:to>
                                        <p:strVal val="visible"/>
                                      </p:to>
                                    </p:set>
                                    <p:animEffect transition="in" filter="blinds(horizontal)">
                                      <p:cBhvr>
                                        <p:cTn id="20" dur="500"/>
                                        <p:tgtEl>
                                          <p:spTgt spid="1946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0343"/>
                                        </p:tgtEl>
                                        <p:attrNameLst>
                                          <p:attrName>style.visibility</p:attrName>
                                        </p:attrNameLst>
                                      </p:cBhvr>
                                      <p:to>
                                        <p:strVal val="visible"/>
                                      </p:to>
                                    </p:set>
                                    <p:anim calcmode="lin" valueType="num">
                                      <p:cBhvr additive="base">
                                        <p:cTn id="25" dur="500" fill="hold"/>
                                        <p:tgtEl>
                                          <p:spTgt spid="20343"/>
                                        </p:tgtEl>
                                        <p:attrNameLst>
                                          <p:attrName>ppt_x</p:attrName>
                                        </p:attrNameLst>
                                      </p:cBhvr>
                                      <p:tavLst>
                                        <p:tav tm="0">
                                          <p:val>
                                            <p:strVal val="1+#ppt_w/2"/>
                                          </p:val>
                                        </p:tav>
                                        <p:tav tm="100000">
                                          <p:val>
                                            <p:strVal val="#ppt_x"/>
                                          </p:val>
                                        </p:tav>
                                      </p:tavLst>
                                    </p:anim>
                                    <p:anim calcmode="lin" valueType="num">
                                      <p:cBhvr additive="base">
                                        <p:cTn id="26" dur="500" fill="hold"/>
                                        <p:tgtEl>
                                          <p:spTgt spid="20343"/>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20344"/>
                                        </p:tgtEl>
                                        <p:attrNameLst>
                                          <p:attrName>style.visibility</p:attrName>
                                        </p:attrNameLst>
                                      </p:cBhvr>
                                      <p:to>
                                        <p:strVal val="visible"/>
                                      </p:to>
                                    </p:set>
                                    <p:anim calcmode="lin" valueType="num">
                                      <p:cBhvr additive="base">
                                        <p:cTn id="29" dur="500" fill="hold"/>
                                        <p:tgtEl>
                                          <p:spTgt spid="20344"/>
                                        </p:tgtEl>
                                        <p:attrNameLst>
                                          <p:attrName>ppt_x</p:attrName>
                                        </p:attrNameLst>
                                      </p:cBhvr>
                                      <p:tavLst>
                                        <p:tav tm="0">
                                          <p:val>
                                            <p:strVal val="1+#ppt_w/2"/>
                                          </p:val>
                                        </p:tav>
                                        <p:tav tm="100000">
                                          <p:val>
                                            <p:strVal val="#ppt_x"/>
                                          </p:val>
                                        </p:tav>
                                      </p:tavLst>
                                    </p:anim>
                                    <p:anim calcmode="lin" valueType="num">
                                      <p:cBhvr additive="base">
                                        <p:cTn id="30" dur="500" fill="hold"/>
                                        <p:tgtEl>
                                          <p:spTgt spid="20344"/>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20341"/>
                                        </p:tgtEl>
                                        <p:attrNameLst>
                                          <p:attrName>style.visibility</p:attrName>
                                        </p:attrNameLst>
                                      </p:cBhvr>
                                      <p:to>
                                        <p:strVal val="visible"/>
                                      </p:to>
                                    </p:set>
                                    <p:animEffect transition="in" filter="blinds(horizontal)">
                                      <p:cBhvr>
                                        <p:cTn id="35" dur="500"/>
                                        <p:tgtEl>
                                          <p:spTgt spid="20341"/>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linds(horizont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blinds(horizontal)">
                                      <p:cBhvr>
                                        <p:cTn id="45" dur="500"/>
                                        <p:tgtEl>
                                          <p:spTgt spid="2"/>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20342"/>
                                        </p:tgtEl>
                                        <p:attrNameLst>
                                          <p:attrName>style.visibility</p:attrName>
                                        </p:attrNameLst>
                                      </p:cBhvr>
                                      <p:to>
                                        <p:strVal val="visible"/>
                                      </p:to>
                                    </p:set>
                                    <p:animEffect transition="in" filter="blinds(horizontal)">
                                      <p:cBhvr>
                                        <p:cTn id="50" dur="500"/>
                                        <p:tgtEl>
                                          <p:spTgt spid="20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5" grpId="0" animBg="1"/>
      <p:bldP spid="19466" grpId="0" animBg="1"/>
      <p:bldP spid="19467" grpId="0" animBg="1"/>
      <p:bldP spid="20341" grpId="0"/>
      <p:bldP spid="20342" grpId="0"/>
      <p:bldP spid="2034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投影片編號版面配置區 3"/>
          <p:cNvSpPr>
            <a:spLocks noGrp="1"/>
          </p:cNvSpPr>
          <p:nvPr>
            <p:ph type="sldNum" sz="quarter" idx="12"/>
          </p:nvPr>
        </p:nvSpPr>
        <p:spPr/>
        <p:txBody>
          <a:bodyPr/>
          <a:lstStyle/>
          <a:p>
            <a:pPr>
              <a:defRPr/>
            </a:pPr>
            <a:fld id="{FAF59D7C-6F11-4529-A6A7-AFDB2EDE3354}" type="slidenum">
              <a:rPr lang="zh-TW" altLang="en-US"/>
              <a:pPr>
                <a:defRPr/>
              </a:pPr>
              <a:t>8</a:t>
            </a:fld>
            <a:endParaRPr lang="en-US" altLang="zh-TW"/>
          </a:p>
        </p:txBody>
      </p:sp>
      <p:sp>
        <p:nvSpPr>
          <p:cNvPr id="10243" name="Text Box 4"/>
          <p:cNvSpPr txBox="1">
            <a:spLocks noChangeArrowheads="1"/>
          </p:cNvSpPr>
          <p:nvPr/>
        </p:nvSpPr>
        <p:spPr bwMode="auto">
          <a:xfrm>
            <a:off x="369888" y="728663"/>
            <a:ext cx="8388350" cy="519112"/>
          </a:xfrm>
          <a:prstGeom prst="rect">
            <a:avLst/>
          </a:prstGeom>
          <a:noFill/>
          <a:ln w="9525">
            <a:noFill/>
            <a:miter lim="800000"/>
            <a:headEnd/>
            <a:tailEnd/>
          </a:ln>
        </p:spPr>
        <p:txBody>
          <a:bodyPr>
            <a:spAutoFit/>
          </a:bodyPr>
          <a:lstStyle/>
          <a:p>
            <a:pPr algn="ctr">
              <a:spcBef>
                <a:spcPct val="50000"/>
              </a:spcBef>
            </a:pPr>
            <a:r>
              <a:rPr lang="en-US" altLang="zh-TW" sz="2800" u="sng"/>
              <a:t>In vivo micro-PET</a:t>
            </a:r>
          </a:p>
        </p:txBody>
      </p:sp>
      <p:pic>
        <p:nvPicPr>
          <p:cNvPr id="10244" name="Picture 11" descr="micropet"/>
          <p:cNvPicPr>
            <a:picLocks noChangeAspect="1" noChangeArrowheads="1"/>
          </p:cNvPicPr>
          <p:nvPr/>
        </p:nvPicPr>
        <p:blipFill>
          <a:blip r:embed="rId2" cstate="print"/>
          <a:srcRect r="21213" b="22206"/>
          <a:stretch>
            <a:fillRect/>
          </a:stretch>
        </p:blipFill>
        <p:spPr bwMode="auto">
          <a:xfrm>
            <a:off x="7092950" y="1089025"/>
            <a:ext cx="1782763" cy="1320800"/>
          </a:xfrm>
          <a:prstGeom prst="rect">
            <a:avLst/>
          </a:prstGeom>
          <a:noFill/>
          <a:ln w="9525">
            <a:noFill/>
            <a:miter lim="800000"/>
            <a:headEnd/>
            <a:tailEnd/>
          </a:ln>
        </p:spPr>
      </p:pic>
      <p:sp>
        <p:nvSpPr>
          <p:cNvPr id="10245" name="Text Box 12"/>
          <p:cNvSpPr txBox="1">
            <a:spLocks noChangeArrowheads="1"/>
          </p:cNvSpPr>
          <p:nvPr/>
        </p:nvSpPr>
        <p:spPr bwMode="auto">
          <a:xfrm>
            <a:off x="6686550" y="2484438"/>
            <a:ext cx="2700338" cy="366712"/>
          </a:xfrm>
          <a:prstGeom prst="rect">
            <a:avLst/>
          </a:prstGeom>
          <a:noFill/>
          <a:ln w="9525">
            <a:noFill/>
            <a:miter lim="800000"/>
            <a:headEnd/>
            <a:tailEnd/>
          </a:ln>
        </p:spPr>
        <p:txBody>
          <a:bodyPr>
            <a:spAutoFit/>
          </a:bodyPr>
          <a:lstStyle/>
          <a:p>
            <a:pPr algn="ctr">
              <a:spcBef>
                <a:spcPct val="50000"/>
              </a:spcBef>
            </a:pPr>
            <a:r>
              <a:rPr lang="en-US" altLang="zh-TW" sz="1800">
                <a:solidFill>
                  <a:schemeClr val="accent2"/>
                </a:solidFill>
              </a:rPr>
              <a:t>Micro-PET system</a:t>
            </a:r>
          </a:p>
        </p:txBody>
      </p:sp>
      <p:pic>
        <p:nvPicPr>
          <p:cNvPr id="10246" name="Picture 15" descr="PET + BioD"/>
          <p:cNvPicPr>
            <a:picLocks noChangeAspect="1" noChangeArrowheads="1"/>
          </p:cNvPicPr>
          <p:nvPr/>
        </p:nvPicPr>
        <p:blipFill>
          <a:blip r:embed="rId3" cstate="print"/>
          <a:srcRect l="55606" r="25500" b="82310"/>
          <a:stretch>
            <a:fillRect/>
          </a:stretch>
        </p:blipFill>
        <p:spPr bwMode="auto">
          <a:xfrm>
            <a:off x="4437063" y="1509713"/>
            <a:ext cx="2281237" cy="1470025"/>
          </a:xfrm>
          <a:prstGeom prst="rect">
            <a:avLst/>
          </a:prstGeom>
          <a:noFill/>
          <a:ln w="9525">
            <a:noFill/>
            <a:miter lim="800000"/>
            <a:headEnd/>
            <a:tailEnd/>
          </a:ln>
        </p:spPr>
      </p:pic>
      <p:pic>
        <p:nvPicPr>
          <p:cNvPr id="10247" name="Picture 16" descr="Figure 3 (JNM)"/>
          <p:cNvPicPr>
            <a:picLocks noChangeAspect="1" noChangeArrowheads="1"/>
          </p:cNvPicPr>
          <p:nvPr/>
        </p:nvPicPr>
        <p:blipFill>
          <a:blip r:embed="rId4" cstate="print"/>
          <a:srcRect t="54118" b="1091"/>
          <a:stretch>
            <a:fillRect/>
          </a:stretch>
        </p:blipFill>
        <p:spPr bwMode="auto">
          <a:xfrm>
            <a:off x="4524375" y="3025775"/>
            <a:ext cx="4592638" cy="2660650"/>
          </a:xfrm>
          <a:prstGeom prst="rect">
            <a:avLst/>
          </a:prstGeom>
          <a:noFill/>
          <a:ln w="9525">
            <a:noFill/>
            <a:miter lim="800000"/>
            <a:headEnd/>
            <a:tailEnd/>
          </a:ln>
        </p:spPr>
      </p:pic>
      <p:grpSp>
        <p:nvGrpSpPr>
          <p:cNvPr id="2" name="Group 20"/>
          <p:cNvGrpSpPr>
            <a:grpSpLocks/>
          </p:cNvGrpSpPr>
          <p:nvPr/>
        </p:nvGrpSpPr>
        <p:grpSpPr bwMode="auto">
          <a:xfrm>
            <a:off x="88900" y="1628775"/>
            <a:ext cx="3644900" cy="1038225"/>
            <a:chOff x="102" y="493"/>
            <a:chExt cx="2296" cy="654"/>
          </a:xfrm>
        </p:grpSpPr>
        <p:pic>
          <p:nvPicPr>
            <p:cNvPr id="10254" name="Picture 6" descr="PET + BioD"/>
            <p:cNvPicPr>
              <a:picLocks noChangeAspect="1" noChangeArrowheads="1"/>
            </p:cNvPicPr>
            <p:nvPr/>
          </p:nvPicPr>
          <p:blipFill>
            <a:blip r:embed="rId3" cstate="print"/>
            <a:srcRect l="13550" t="2229" r="54523" b="85135"/>
            <a:stretch>
              <a:fillRect/>
            </a:stretch>
          </p:blipFill>
          <p:spPr bwMode="auto">
            <a:xfrm>
              <a:off x="102" y="493"/>
              <a:ext cx="2296" cy="626"/>
            </a:xfrm>
            <a:prstGeom prst="rect">
              <a:avLst/>
            </a:prstGeom>
            <a:noFill/>
            <a:ln w="9525">
              <a:noFill/>
              <a:miter lim="800000"/>
              <a:headEnd/>
              <a:tailEnd/>
            </a:ln>
          </p:spPr>
        </p:pic>
        <p:sp>
          <p:nvSpPr>
            <p:cNvPr id="10255" name="Text Box 18"/>
            <p:cNvSpPr txBox="1">
              <a:spLocks noChangeArrowheads="1"/>
            </p:cNvSpPr>
            <p:nvPr/>
          </p:nvSpPr>
          <p:spPr bwMode="auto">
            <a:xfrm>
              <a:off x="942" y="914"/>
              <a:ext cx="1429" cy="233"/>
            </a:xfrm>
            <a:prstGeom prst="rect">
              <a:avLst/>
            </a:prstGeom>
            <a:solidFill>
              <a:schemeClr val="bg1"/>
            </a:solidFill>
            <a:ln w="9525">
              <a:noFill/>
              <a:miter lim="800000"/>
              <a:headEnd/>
              <a:tailEnd/>
            </a:ln>
          </p:spPr>
          <p:txBody>
            <a:bodyPr>
              <a:spAutoFit/>
            </a:bodyPr>
            <a:lstStyle/>
            <a:p>
              <a:pPr algn="r"/>
              <a:r>
                <a:rPr lang="en-US" altLang="zh-TW" sz="1800"/>
                <a:t>PEG-SHPP-</a:t>
              </a:r>
              <a:r>
                <a:rPr lang="en-US" altLang="zh-TW" sz="1800" baseline="30000"/>
                <a:t>124</a:t>
              </a:r>
              <a:r>
                <a:rPr lang="en-US" altLang="zh-TW" sz="1800"/>
                <a:t>I</a:t>
              </a:r>
            </a:p>
          </p:txBody>
        </p:sp>
      </p:grpSp>
      <p:pic>
        <p:nvPicPr>
          <p:cNvPr id="10249" name="Picture 19" descr="Figure 3 (JNM)"/>
          <p:cNvPicPr>
            <a:picLocks noChangeAspect="1" noChangeArrowheads="1"/>
          </p:cNvPicPr>
          <p:nvPr/>
        </p:nvPicPr>
        <p:blipFill>
          <a:blip r:embed="rId4" cstate="print"/>
          <a:srcRect t="7910" b="47406"/>
          <a:stretch>
            <a:fillRect/>
          </a:stretch>
        </p:blipFill>
        <p:spPr bwMode="auto">
          <a:xfrm>
            <a:off x="-3175" y="3070225"/>
            <a:ext cx="4592638" cy="2654300"/>
          </a:xfrm>
          <a:prstGeom prst="rect">
            <a:avLst/>
          </a:prstGeom>
          <a:noFill/>
          <a:ln w="9525">
            <a:noFill/>
            <a:miter lim="800000"/>
            <a:headEnd/>
            <a:tailEnd/>
          </a:ln>
        </p:spPr>
      </p:pic>
      <p:sp>
        <p:nvSpPr>
          <p:cNvPr id="10250" name="Text Box 21"/>
          <p:cNvSpPr txBox="1">
            <a:spLocks noChangeArrowheads="1"/>
          </p:cNvSpPr>
          <p:nvPr/>
        </p:nvSpPr>
        <p:spPr bwMode="auto">
          <a:xfrm>
            <a:off x="206375" y="5724525"/>
            <a:ext cx="8799513" cy="828675"/>
          </a:xfrm>
          <a:prstGeom prst="rect">
            <a:avLst/>
          </a:prstGeom>
          <a:noFill/>
          <a:ln w="9525">
            <a:noFill/>
            <a:miter lim="800000"/>
            <a:headEnd/>
            <a:tailEnd/>
          </a:ln>
        </p:spPr>
        <p:txBody>
          <a:bodyPr wrap="none">
            <a:spAutoFit/>
          </a:bodyPr>
          <a:lstStyle/>
          <a:p>
            <a:pPr>
              <a:lnSpc>
                <a:spcPct val="110000"/>
              </a:lnSpc>
            </a:pPr>
            <a:r>
              <a:rPr lang="en-US" altLang="zh-TW" sz="2200">
                <a:solidFill>
                  <a:srgbClr val="0000CC"/>
                </a:solidFill>
                <a:cs typeface="Arial" charset="0"/>
              </a:rPr>
              <a:t>The </a:t>
            </a:r>
            <a:r>
              <a:rPr lang="el-GR" altLang="zh-TW" sz="2200">
                <a:solidFill>
                  <a:srgbClr val="0000CC"/>
                </a:solidFill>
                <a:cs typeface="Arial" charset="0"/>
              </a:rPr>
              <a:t>α</a:t>
            </a:r>
            <a:r>
              <a:rPr lang="en-US" altLang="zh-TW" sz="2200">
                <a:solidFill>
                  <a:srgbClr val="0000CC"/>
                </a:solidFill>
                <a:cs typeface="Arial" charset="0"/>
              </a:rPr>
              <a:t>PEG reporter displayed an imaging specificty comparable </a:t>
            </a:r>
          </a:p>
          <a:p>
            <a:pPr>
              <a:lnSpc>
                <a:spcPct val="110000"/>
              </a:lnSpc>
            </a:pPr>
            <a:r>
              <a:rPr lang="en-US" altLang="zh-TW" sz="2200">
                <a:solidFill>
                  <a:srgbClr val="0000CC"/>
                </a:solidFill>
                <a:cs typeface="Arial" charset="0"/>
              </a:rPr>
              <a:t>to HSV-tk</a:t>
            </a:r>
            <a:r>
              <a:rPr lang="en-US" altLang="zh-TW" sz="2200">
                <a:solidFill>
                  <a:srgbClr val="0000CC"/>
                </a:solidFill>
              </a:rPr>
              <a:t> </a:t>
            </a:r>
          </a:p>
        </p:txBody>
      </p:sp>
      <p:sp>
        <p:nvSpPr>
          <p:cNvPr id="10251" name="Rectangle 20"/>
          <p:cNvSpPr>
            <a:spLocks noChangeArrowheads="1"/>
          </p:cNvSpPr>
          <p:nvPr/>
        </p:nvSpPr>
        <p:spPr bwMode="auto">
          <a:xfrm>
            <a:off x="71438" y="98425"/>
            <a:ext cx="8926512" cy="523875"/>
          </a:xfrm>
          <a:prstGeom prst="rect">
            <a:avLst/>
          </a:prstGeom>
          <a:noFill/>
          <a:ln w="9525">
            <a:noFill/>
            <a:miter lim="800000"/>
            <a:headEnd/>
            <a:tailEnd/>
          </a:ln>
        </p:spPr>
        <p:txBody>
          <a:bodyPr anchor="ctr">
            <a:spAutoFit/>
          </a:bodyPr>
          <a:lstStyle/>
          <a:p>
            <a:pPr algn="ctr"/>
            <a:r>
              <a:rPr lang="el-GR" altLang="zh-TW" sz="2800" u="sng">
                <a:solidFill>
                  <a:srgbClr val="0000CC"/>
                </a:solidFill>
              </a:rPr>
              <a:t>α </a:t>
            </a:r>
            <a:r>
              <a:rPr lang="en-US" altLang="zh-TW" sz="2800" u="sng">
                <a:solidFill>
                  <a:srgbClr val="0000CC"/>
                </a:solidFill>
              </a:rPr>
              <a:t>PEG reporter vs. HSV-TK </a:t>
            </a:r>
            <a:r>
              <a:rPr lang="en-US" altLang="zh-TW" sz="2800">
                <a:solidFill>
                  <a:srgbClr val="0000CC"/>
                </a:solidFill>
              </a:rPr>
              <a:t>: </a:t>
            </a:r>
            <a:r>
              <a:rPr lang="en-US" altLang="zh-TW" sz="2800">
                <a:solidFill>
                  <a:srgbClr val="FF0000"/>
                </a:solidFill>
                <a:latin typeface="Times New Roman" pitchFamily="18" charset="0"/>
                <a:cs typeface="Times New Roman" pitchFamily="18" charset="0"/>
              </a:rPr>
              <a:t>Imaging Specificity</a:t>
            </a:r>
          </a:p>
        </p:txBody>
      </p:sp>
      <p:sp>
        <p:nvSpPr>
          <p:cNvPr id="10252" name="投影片編號版面配置區 5"/>
          <p:cNvSpPr txBox="1">
            <a:spLocks noGrp="1"/>
          </p:cNvSpPr>
          <p:nvPr/>
        </p:nvSpPr>
        <p:spPr bwMode="auto">
          <a:xfrm>
            <a:off x="71438" y="6484938"/>
            <a:ext cx="487362" cy="365125"/>
          </a:xfrm>
          <a:prstGeom prst="rect">
            <a:avLst/>
          </a:prstGeom>
          <a:noFill/>
          <a:ln w="9525">
            <a:noFill/>
            <a:miter lim="800000"/>
            <a:headEnd/>
            <a:tailEnd/>
          </a:ln>
        </p:spPr>
        <p:txBody>
          <a:bodyPr anchor="ctr"/>
          <a:lstStyle/>
          <a:p>
            <a:pPr algn="r"/>
            <a:fld id="{C0356E7D-CAB9-45F3-A892-EBC16BDE1CBF}" type="slidenum">
              <a:rPr kumimoji="0" lang="zh-TW" altLang="en-US"/>
              <a:pPr algn="r"/>
              <a:t>8</a:t>
            </a:fld>
            <a:endParaRPr kumimoji="0" lang="en-US" altLang="zh-TW"/>
          </a:p>
        </p:txBody>
      </p:sp>
      <p:sp>
        <p:nvSpPr>
          <p:cNvPr id="15" name="矩形 1757"/>
          <p:cNvSpPr>
            <a:spLocks noChangeArrowheads="1"/>
          </p:cNvSpPr>
          <p:nvPr/>
        </p:nvSpPr>
        <p:spPr bwMode="auto">
          <a:xfrm>
            <a:off x="6534150" y="708025"/>
            <a:ext cx="2538413" cy="381000"/>
          </a:xfrm>
          <a:prstGeom prst="rect">
            <a:avLst/>
          </a:prstGeom>
          <a:noFill/>
          <a:ln w="9525">
            <a:noFill/>
            <a:miter lim="800000"/>
            <a:headEnd/>
            <a:tailEnd/>
          </a:ln>
        </p:spPr>
        <p:txBody>
          <a:bodyPr>
            <a:spAutoFit/>
          </a:bodyPr>
          <a:lstStyle/>
          <a:p>
            <a:pPr algn="r">
              <a:lnSpc>
                <a:spcPct val="130000"/>
              </a:lnSpc>
              <a:defRPr/>
            </a:pPr>
            <a:r>
              <a:rPr lang="en-US" altLang="zh-TW" sz="1600" dirty="0">
                <a:latin typeface="+mn-lt"/>
                <a:ea typeface="新細明體" pitchFamily="18" charset="-120"/>
              </a:rPr>
              <a:t>Dr. </a:t>
            </a:r>
            <a:r>
              <a:rPr lang="en-US" altLang="zh-TW" sz="1600" dirty="0" err="1">
                <a:latin typeface="+mn-lt"/>
                <a:ea typeface="新細明體" pitchFamily="18" charset="-120"/>
              </a:rPr>
              <a:t>Hsin</a:t>
            </a:r>
            <a:r>
              <a:rPr lang="en-US" altLang="zh-TW" sz="1600" dirty="0">
                <a:latin typeface="+mn-lt"/>
                <a:ea typeface="新細明體" pitchFamily="18" charset="-120"/>
              </a:rPr>
              <a:t>-Ell Wang (NYMU)</a:t>
            </a:r>
            <a:endParaRPr lang="zh-TW" altLang="en-US" sz="1600" dirty="0">
              <a:latin typeface="+mn-lt"/>
              <a:ea typeface="新細明體" pitchFamily="18"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250"/>
                                        </p:tgtEl>
                                        <p:attrNameLst>
                                          <p:attrName>style.visibility</p:attrName>
                                        </p:attrNameLst>
                                      </p:cBhvr>
                                      <p:to>
                                        <p:strVal val="visible"/>
                                      </p:to>
                                    </p:set>
                                    <p:animEffect transition="in" filter="blinds(horizontal)">
                                      <p:cBhvr>
                                        <p:cTn id="7" dur="500"/>
                                        <p:tgtEl>
                                          <p:spTgt spid="10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88"/>
          <p:cNvSpPr txBox="1">
            <a:spLocks noChangeArrowheads="1"/>
          </p:cNvSpPr>
          <p:nvPr/>
        </p:nvSpPr>
        <p:spPr bwMode="auto">
          <a:xfrm>
            <a:off x="5543550" y="728700"/>
            <a:ext cx="2741613" cy="841375"/>
          </a:xfrm>
          <a:prstGeom prst="rect">
            <a:avLst/>
          </a:prstGeom>
          <a:noFill/>
          <a:ln w="9525">
            <a:noFill/>
            <a:miter lim="800000"/>
            <a:headEnd/>
            <a:tailEnd/>
          </a:ln>
        </p:spPr>
        <p:txBody>
          <a:bodyPr wrap="none">
            <a:spAutoFit/>
          </a:bodyPr>
          <a:lstStyle/>
          <a:p>
            <a:pPr marL="533400" indent="-533400" algn="ctr">
              <a:lnSpc>
                <a:spcPct val="130000"/>
              </a:lnSpc>
            </a:pPr>
            <a:r>
              <a:rPr kumimoji="0" lang="en-US" altLang="zh-TW" sz="2200" u="sng" dirty="0" err="1">
                <a:solidFill>
                  <a:srgbClr val="0000CC"/>
                </a:solidFill>
                <a:ea typeface="標楷體" pitchFamily="65" charset="-120"/>
              </a:rPr>
              <a:t>Humoral</a:t>
            </a:r>
            <a:r>
              <a:rPr kumimoji="0" lang="en-US" altLang="zh-TW" sz="2200" u="sng" dirty="0">
                <a:solidFill>
                  <a:srgbClr val="0000CC"/>
                </a:solidFill>
                <a:ea typeface="標楷體" pitchFamily="65" charset="-120"/>
              </a:rPr>
              <a:t> immunity</a:t>
            </a:r>
          </a:p>
          <a:p>
            <a:pPr marL="533400" indent="-533400" algn="ctr"/>
            <a:r>
              <a:rPr kumimoji="0" lang="en-US" altLang="zh-TW" dirty="0">
                <a:ea typeface="標楷體" pitchFamily="65" charset="-120"/>
              </a:rPr>
              <a:t>(Antibody response)</a:t>
            </a:r>
            <a:endParaRPr lang="en-US" altLang="zh-TW" dirty="0">
              <a:ea typeface="標楷體" pitchFamily="65" charset="-120"/>
            </a:endParaRPr>
          </a:p>
        </p:txBody>
      </p:sp>
      <p:sp>
        <p:nvSpPr>
          <p:cNvPr id="12296" name="Rectangle 95"/>
          <p:cNvSpPr>
            <a:spLocks noChangeArrowheads="1"/>
          </p:cNvSpPr>
          <p:nvPr/>
        </p:nvSpPr>
        <p:spPr bwMode="auto">
          <a:xfrm>
            <a:off x="457200" y="6344000"/>
            <a:ext cx="8255000" cy="460375"/>
          </a:xfrm>
          <a:prstGeom prst="rect">
            <a:avLst/>
          </a:prstGeom>
          <a:noFill/>
          <a:ln w="9525">
            <a:noFill/>
            <a:miter lim="800000"/>
            <a:headEnd/>
            <a:tailEnd/>
          </a:ln>
          <a:effectLst>
            <a:prstShdw prst="shdw13" dist="53882" dir="13500000">
              <a:schemeClr val="bg2">
                <a:alpha val="50000"/>
              </a:schemeClr>
            </a:prstShdw>
          </a:effectLst>
        </p:spPr>
        <p:txBody>
          <a:bodyPr wrap="none">
            <a:spAutoFit/>
          </a:bodyPr>
          <a:lstStyle/>
          <a:p>
            <a:r>
              <a:rPr lang="en-US" altLang="zh-TW" sz="2400" dirty="0">
                <a:solidFill>
                  <a:srgbClr val="FF0000"/>
                </a:solidFill>
              </a:rPr>
              <a:t>Mouse Anti-PEG reporter : Non-immunogenic in mouse</a:t>
            </a:r>
            <a:endParaRPr lang="zh-TW" altLang="en-US" sz="2400" dirty="0">
              <a:solidFill>
                <a:srgbClr val="FF0000"/>
              </a:solidFill>
            </a:endParaRPr>
          </a:p>
        </p:txBody>
      </p:sp>
      <p:grpSp>
        <p:nvGrpSpPr>
          <p:cNvPr id="35" name="群組 34"/>
          <p:cNvGrpSpPr/>
          <p:nvPr/>
        </p:nvGrpSpPr>
        <p:grpSpPr>
          <a:xfrm>
            <a:off x="4211960" y="1538888"/>
            <a:ext cx="4609520" cy="4860442"/>
            <a:chOff x="4211960" y="1538888"/>
            <a:chExt cx="4609520" cy="4860442"/>
          </a:xfrm>
        </p:grpSpPr>
        <p:grpSp>
          <p:nvGrpSpPr>
            <p:cNvPr id="34" name="群組 33"/>
            <p:cNvGrpSpPr/>
            <p:nvPr/>
          </p:nvGrpSpPr>
          <p:grpSpPr>
            <a:xfrm>
              <a:off x="4211960" y="1538888"/>
              <a:ext cx="4609520" cy="4548820"/>
              <a:chOff x="4211960" y="1538888"/>
              <a:chExt cx="4609520" cy="4548820"/>
            </a:xfrm>
          </p:grpSpPr>
          <p:pic>
            <p:nvPicPr>
              <p:cNvPr id="1026" name="圖片 3" descr="圖片1"/>
              <p:cNvPicPr>
                <a:picLocks noChangeAspect="1" noChangeArrowheads="1"/>
              </p:cNvPicPr>
              <p:nvPr/>
            </p:nvPicPr>
            <p:blipFill>
              <a:blip r:embed="rId2" cstate="print"/>
              <a:srcRect l="311" t="21490" r="60061" b="810"/>
              <a:stretch>
                <a:fillRect/>
              </a:stretch>
            </p:blipFill>
            <p:spPr bwMode="auto">
              <a:xfrm>
                <a:off x="4211960" y="2618910"/>
                <a:ext cx="4609520" cy="3468798"/>
              </a:xfrm>
              <a:prstGeom prst="rect">
                <a:avLst/>
              </a:prstGeom>
              <a:noFill/>
              <a:ln w="9525">
                <a:noFill/>
                <a:miter lim="800000"/>
                <a:headEnd/>
                <a:tailEnd/>
              </a:ln>
            </p:spPr>
          </p:pic>
          <p:pic>
            <p:nvPicPr>
              <p:cNvPr id="33" name="圖片 3" descr="圖片1"/>
              <p:cNvPicPr>
                <a:picLocks noChangeAspect="1" noChangeArrowheads="1"/>
              </p:cNvPicPr>
              <p:nvPr/>
            </p:nvPicPr>
            <p:blipFill>
              <a:blip r:embed="rId2" cstate="print"/>
              <a:srcRect l="6502" t="810" r="71831" b="79519"/>
              <a:stretch>
                <a:fillRect/>
              </a:stretch>
            </p:blipFill>
            <p:spPr bwMode="auto">
              <a:xfrm>
                <a:off x="4932040" y="1538888"/>
                <a:ext cx="2970330" cy="1035018"/>
              </a:xfrm>
              <a:prstGeom prst="rect">
                <a:avLst/>
              </a:prstGeom>
              <a:noFill/>
              <a:ln w="9525">
                <a:noFill/>
                <a:miter lim="800000"/>
                <a:headEnd/>
                <a:tailEnd/>
              </a:ln>
            </p:spPr>
          </p:pic>
        </p:grpSp>
        <p:sp>
          <p:nvSpPr>
            <p:cNvPr id="11269" name="Text Box 97"/>
            <p:cNvSpPr txBox="1">
              <a:spLocks noChangeArrowheads="1"/>
            </p:cNvSpPr>
            <p:nvPr/>
          </p:nvSpPr>
          <p:spPr bwMode="auto">
            <a:xfrm>
              <a:off x="7872413" y="5930966"/>
              <a:ext cx="776287" cy="336550"/>
            </a:xfrm>
            <a:prstGeom prst="rect">
              <a:avLst/>
            </a:prstGeom>
            <a:noFill/>
            <a:ln w="9525">
              <a:noFill/>
              <a:miter lim="800000"/>
              <a:headEnd/>
              <a:tailEnd/>
            </a:ln>
            <a:effectLst>
              <a:prstShdw prst="shdw13" dist="53882" dir="13500000">
                <a:schemeClr val="bg2">
                  <a:alpha val="50000"/>
                </a:schemeClr>
              </a:prstShdw>
            </a:effectLst>
          </p:spPr>
          <p:txBody>
            <a:bodyPr wrap="none">
              <a:spAutoFit/>
            </a:bodyPr>
            <a:lstStyle/>
            <a:p>
              <a:r>
                <a:rPr lang="en-US" altLang="zh-TW" sz="1600" dirty="0">
                  <a:solidFill>
                    <a:srgbClr val="FF0000"/>
                  </a:solidFill>
                </a:rPr>
                <a:t>TK Ag</a:t>
              </a:r>
            </a:p>
          </p:txBody>
        </p:sp>
        <p:sp>
          <p:nvSpPr>
            <p:cNvPr id="11270" name="Text Box 98"/>
            <p:cNvSpPr txBox="1">
              <a:spLocks noChangeArrowheads="1"/>
            </p:cNvSpPr>
            <p:nvPr/>
          </p:nvSpPr>
          <p:spPr bwMode="auto">
            <a:xfrm>
              <a:off x="5697125" y="6061193"/>
              <a:ext cx="1069975" cy="338137"/>
            </a:xfrm>
            <a:prstGeom prst="rect">
              <a:avLst/>
            </a:prstGeom>
            <a:noFill/>
            <a:ln w="9525">
              <a:noFill/>
              <a:miter lim="800000"/>
              <a:headEnd/>
              <a:tailEnd/>
            </a:ln>
            <a:effectLst>
              <a:prstShdw prst="shdw13" dist="53882" dir="13500000">
                <a:schemeClr val="bg2">
                  <a:alpha val="50000"/>
                </a:schemeClr>
              </a:prstShdw>
            </a:effectLst>
          </p:spPr>
          <p:txBody>
            <a:bodyPr wrap="none">
              <a:spAutoFit/>
            </a:bodyPr>
            <a:lstStyle/>
            <a:p>
              <a:r>
                <a:rPr lang="en-US" altLang="zh-TW" sz="1600" dirty="0">
                  <a:solidFill>
                    <a:srgbClr val="0000CC"/>
                  </a:solidFill>
                  <a:sym typeface="Symbol" pitchFamily="18" charset="2"/>
                </a:rPr>
                <a:t></a:t>
              </a:r>
              <a:r>
                <a:rPr lang="en-US" altLang="zh-TW" sz="1600" dirty="0">
                  <a:solidFill>
                    <a:srgbClr val="0000CC"/>
                  </a:solidFill>
                </a:rPr>
                <a:t>PEG Ag</a:t>
              </a:r>
            </a:p>
          </p:txBody>
        </p:sp>
      </p:grpSp>
      <p:sp>
        <p:nvSpPr>
          <p:cNvPr id="12300" name="Rectangle 97"/>
          <p:cNvSpPr>
            <a:spLocks noChangeArrowheads="1"/>
          </p:cNvSpPr>
          <p:nvPr/>
        </p:nvSpPr>
        <p:spPr bwMode="auto">
          <a:xfrm>
            <a:off x="5832140" y="4824543"/>
            <a:ext cx="1054100" cy="336550"/>
          </a:xfrm>
          <a:prstGeom prst="rect">
            <a:avLst/>
          </a:prstGeom>
          <a:noFill/>
          <a:ln w="9525">
            <a:noFill/>
            <a:miter lim="800000"/>
            <a:headEnd/>
            <a:tailEnd/>
          </a:ln>
          <a:effectLst>
            <a:prstShdw prst="shdw13" dist="53882" dir="13500000">
              <a:schemeClr val="bg2">
                <a:alpha val="50000"/>
              </a:schemeClr>
            </a:prstShdw>
          </a:effectLst>
        </p:spPr>
        <p:txBody>
          <a:bodyPr wrap="none">
            <a:spAutoFit/>
          </a:bodyPr>
          <a:lstStyle/>
          <a:p>
            <a:r>
              <a:rPr lang="en-US" altLang="zh-TW" sz="1600" u="sng" dirty="0">
                <a:solidFill>
                  <a:srgbClr val="0000CC"/>
                </a:solidFill>
                <a:latin typeface="Times" pitchFamily="18" charset="0"/>
              </a:rPr>
              <a:t>Anti-PEG</a:t>
            </a:r>
            <a:endParaRPr lang="zh-TW" altLang="en-US" sz="1600" u="sng" dirty="0">
              <a:solidFill>
                <a:srgbClr val="0000CC"/>
              </a:solidFill>
              <a:latin typeface="Times" pitchFamily="18" charset="0"/>
            </a:endParaRPr>
          </a:p>
        </p:txBody>
      </p:sp>
      <p:grpSp>
        <p:nvGrpSpPr>
          <p:cNvPr id="2" name="群組 100"/>
          <p:cNvGrpSpPr>
            <a:grpSpLocks/>
          </p:cNvGrpSpPr>
          <p:nvPr/>
        </p:nvGrpSpPr>
        <p:grpSpPr bwMode="auto">
          <a:xfrm>
            <a:off x="6902167" y="2505141"/>
            <a:ext cx="1737008" cy="2376487"/>
            <a:chOff x="2330167" y="2276475"/>
            <a:chExt cx="1737008" cy="2376488"/>
          </a:xfrm>
        </p:grpSpPr>
        <p:sp>
          <p:nvSpPr>
            <p:cNvPr id="11293" name="Line 90"/>
            <p:cNvSpPr>
              <a:spLocks noChangeShapeType="1"/>
            </p:cNvSpPr>
            <p:nvPr/>
          </p:nvSpPr>
          <p:spPr bwMode="auto">
            <a:xfrm>
              <a:off x="2745305" y="3380354"/>
              <a:ext cx="702745" cy="4196"/>
            </a:xfrm>
            <a:prstGeom prst="line">
              <a:avLst/>
            </a:prstGeom>
            <a:noFill/>
            <a:ln w="28575">
              <a:solidFill>
                <a:srgbClr val="FF0000"/>
              </a:solidFill>
              <a:round/>
              <a:headEnd/>
              <a:tailEnd type="triangle" w="med" len="med"/>
            </a:ln>
          </p:spPr>
          <p:txBody>
            <a:bodyPr/>
            <a:lstStyle/>
            <a:p>
              <a:endParaRPr lang="zh-TW" altLang="en-US"/>
            </a:p>
          </p:txBody>
        </p:sp>
        <p:sp>
          <p:nvSpPr>
            <p:cNvPr id="11294" name="Oval 99"/>
            <p:cNvSpPr>
              <a:spLocks noChangeArrowheads="1"/>
            </p:cNvSpPr>
            <p:nvPr/>
          </p:nvSpPr>
          <p:spPr bwMode="auto">
            <a:xfrm>
              <a:off x="3132138" y="2276475"/>
              <a:ext cx="935037" cy="2376488"/>
            </a:xfrm>
            <a:prstGeom prst="ellipse">
              <a:avLst/>
            </a:prstGeom>
            <a:noFill/>
            <a:ln w="9525">
              <a:solidFill>
                <a:srgbClr val="FF0000"/>
              </a:solidFill>
              <a:round/>
              <a:headEnd/>
              <a:tailEnd/>
            </a:ln>
          </p:spPr>
          <p:txBody>
            <a:bodyPr wrap="none" anchor="ctr"/>
            <a:lstStyle/>
            <a:p>
              <a:endParaRPr lang="zh-TW" altLang="en-US"/>
            </a:p>
          </p:txBody>
        </p:sp>
        <p:sp>
          <p:nvSpPr>
            <p:cNvPr id="11295" name="Rectangle 98"/>
            <p:cNvSpPr>
              <a:spLocks noChangeArrowheads="1"/>
            </p:cNvSpPr>
            <p:nvPr/>
          </p:nvSpPr>
          <p:spPr bwMode="auto">
            <a:xfrm>
              <a:off x="2330167" y="3075554"/>
              <a:ext cx="865188" cy="304800"/>
            </a:xfrm>
            <a:prstGeom prst="rect">
              <a:avLst/>
            </a:prstGeom>
            <a:noFill/>
            <a:ln w="9525">
              <a:noFill/>
              <a:miter lim="800000"/>
              <a:headEnd/>
              <a:tailEnd/>
            </a:ln>
            <a:effectLst>
              <a:prstShdw prst="shdw13" dist="53882" dir="13500000">
                <a:schemeClr val="bg2">
                  <a:alpha val="50000"/>
                </a:schemeClr>
              </a:prstShdw>
            </a:effectLst>
          </p:spPr>
          <p:txBody>
            <a:bodyPr wrap="none">
              <a:spAutoFit/>
            </a:bodyPr>
            <a:lstStyle/>
            <a:p>
              <a:r>
                <a:rPr lang="en-US" altLang="zh-TW" sz="1400" u="sng" dirty="0">
                  <a:solidFill>
                    <a:srgbClr val="FF0000"/>
                  </a:solidFill>
                  <a:latin typeface="Times" pitchFamily="18" charset="0"/>
                </a:rPr>
                <a:t>HSV-TK</a:t>
              </a:r>
              <a:endParaRPr lang="zh-TW" altLang="en-US" sz="1400" u="sng" dirty="0">
                <a:solidFill>
                  <a:srgbClr val="FF0000"/>
                </a:solidFill>
                <a:latin typeface="Times" pitchFamily="18" charset="0"/>
              </a:endParaRPr>
            </a:p>
          </p:txBody>
        </p:sp>
      </p:grpSp>
      <p:sp>
        <p:nvSpPr>
          <p:cNvPr id="11273" name="Rectangle 20"/>
          <p:cNvSpPr>
            <a:spLocks noChangeArrowheads="1"/>
          </p:cNvSpPr>
          <p:nvPr/>
        </p:nvSpPr>
        <p:spPr bwMode="auto">
          <a:xfrm>
            <a:off x="115888" y="98425"/>
            <a:ext cx="8926512" cy="523875"/>
          </a:xfrm>
          <a:prstGeom prst="rect">
            <a:avLst/>
          </a:prstGeom>
          <a:noFill/>
          <a:ln w="9525">
            <a:noFill/>
            <a:miter lim="800000"/>
            <a:headEnd/>
            <a:tailEnd/>
          </a:ln>
        </p:spPr>
        <p:txBody>
          <a:bodyPr anchor="ctr">
            <a:spAutoFit/>
          </a:bodyPr>
          <a:lstStyle/>
          <a:p>
            <a:pPr algn="ctr"/>
            <a:r>
              <a:rPr lang="el-GR" altLang="zh-TW" sz="2800" u="sng">
                <a:solidFill>
                  <a:srgbClr val="0000CC"/>
                </a:solidFill>
              </a:rPr>
              <a:t>α </a:t>
            </a:r>
            <a:r>
              <a:rPr lang="en-US" altLang="zh-TW" sz="2800" u="sng">
                <a:solidFill>
                  <a:srgbClr val="0000CC"/>
                </a:solidFill>
              </a:rPr>
              <a:t>PEG reporter vs. HSV-TK </a:t>
            </a:r>
            <a:r>
              <a:rPr lang="en-US" altLang="zh-TW" sz="2800">
                <a:solidFill>
                  <a:srgbClr val="0000CC"/>
                </a:solidFill>
              </a:rPr>
              <a:t>: </a:t>
            </a:r>
            <a:r>
              <a:rPr lang="en-US" altLang="zh-TW" sz="2800">
                <a:solidFill>
                  <a:srgbClr val="FF0000"/>
                </a:solidFill>
                <a:latin typeface="Times New Roman" pitchFamily="18" charset="0"/>
                <a:cs typeface="Times New Roman" pitchFamily="18" charset="0"/>
              </a:rPr>
              <a:t>Immunogenecity</a:t>
            </a:r>
          </a:p>
        </p:txBody>
      </p:sp>
      <p:sp>
        <p:nvSpPr>
          <p:cNvPr id="11274" name="投影片編號版面配置區 5"/>
          <p:cNvSpPr txBox="1">
            <a:spLocks noGrp="1"/>
          </p:cNvSpPr>
          <p:nvPr/>
        </p:nvSpPr>
        <p:spPr bwMode="auto">
          <a:xfrm>
            <a:off x="71438" y="6484938"/>
            <a:ext cx="487362" cy="365125"/>
          </a:xfrm>
          <a:prstGeom prst="rect">
            <a:avLst/>
          </a:prstGeom>
          <a:noFill/>
          <a:ln w="9525">
            <a:noFill/>
            <a:miter lim="800000"/>
            <a:headEnd/>
            <a:tailEnd/>
          </a:ln>
        </p:spPr>
        <p:txBody>
          <a:bodyPr anchor="ctr"/>
          <a:lstStyle/>
          <a:p>
            <a:pPr algn="r"/>
            <a:fld id="{5C2BCC1A-5525-43B7-8F97-EFD148105B20}" type="slidenum">
              <a:rPr kumimoji="0" lang="zh-TW" altLang="en-US"/>
              <a:pPr algn="r"/>
              <a:t>9</a:t>
            </a:fld>
            <a:endParaRPr kumimoji="0" lang="en-US" altLang="zh-TW"/>
          </a:p>
        </p:txBody>
      </p:sp>
      <p:sp>
        <p:nvSpPr>
          <p:cNvPr id="11275" name="Oval 6"/>
          <p:cNvSpPr>
            <a:spLocks noChangeArrowheads="1"/>
          </p:cNvSpPr>
          <p:nvPr/>
        </p:nvSpPr>
        <p:spPr bwMode="auto">
          <a:xfrm>
            <a:off x="538163" y="998538"/>
            <a:ext cx="576262" cy="504825"/>
          </a:xfrm>
          <a:prstGeom prst="ellipse">
            <a:avLst/>
          </a:prstGeom>
          <a:noFill/>
          <a:ln w="57150">
            <a:solidFill>
              <a:srgbClr val="00FF00"/>
            </a:solidFill>
            <a:round/>
            <a:headEnd/>
            <a:tailEnd/>
          </a:ln>
        </p:spPr>
        <p:txBody>
          <a:bodyPr wrap="none" anchor="ctr"/>
          <a:lstStyle/>
          <a:p>
            <a:endParaRPr lang="zh-TW" altLang="en-US"/>
          </a:p>
        </p:txBody>
      </p:sp>
      <p:sp>
        <p:nvSpPr>
          <p:cNvPr id="11276" name="Oval 7"/>
          <p:cNvSpPr>
            <a:spLocks noChangeArrowheads="1"/>
          </p:cNvSpPr>
          <p:nvPr/>
        </p:nvSpPr>
        <p:spPr bwMode="auto">
          <a:xfrm>
            <a:off x="538163" y="1646238"/>
            <a:ext cx="576262" cy="504825"/>
          </a:xfrm>
          <a:prstGeom prst="ellipse">
            <a:avLst/>
          </a:prstGeom>
          <a:noFill/>
          <a:ln w="57150">
            <a:solidFill>
              <a:srgbClr val="FF00FF"/>
            </a:solidFill>
            <a:round/>
            <a:headEnd/>
            <a:tailEnd/>
          </a:ln>
        </p:spPr>
        <p:txBody>
          <a:bodyPr wrap="none" anchor="ctr"/>
          <a:lstStyle/>
          <a:p>
            <a:endParaRPr lang="zh-TW" altLang="en-US"/>
          </a:p>
        </p:txBody>
      </p:sp>
      <p:sp>
        <p:nvSpPr>
          <p:cNvPr id="11277" name="Text Box 8"/>
          <p:cNvSpPr txBox="1">
            <a:spLocks noChangeArrowheads="1"/>
          </p:cNvSpPr>
          <p:nvPr/>
        </p:nvSpPr>
        <p:spPr bwMode="auto">
          <a:xfrm>
            <a:off x="1168400" y="1071563"/>
            <a:ext cx="3043238" cy="396875"/>
          </a:xfrm>
          <a:prstGeom prst="rect">
            <a:avLst/>
          </a:prstGeom>
          <a:noFill/>
          <a:ln w="9525">
            <a:noFill/>
            <a:miter lim="800000"/>
            <a:headEnd/>
            <a:tailEnd/>
          </a:ln>
        </p:spPr>
        <p:txBody>
          <a:bodyPr>
            <a:spAutoFit/>
          </a:bodyPr>
          <a:lstStyle/>
          <a:p>
            <a:pPr>
              <a:spcBef>
                <a:spcPct val="50000"/>
              </a:spcBef>
            </a:pPr>
            <a:r>
              <a:rPr lang="el-GR" altLang="zh-TW">
                <a:cs typeface="Arial" charset="0"/>
              </a:rPr>
              <a:t>α</a:t>
            </a:r>
            <a:r>
              <a:rPr lang="en-US" altLang="zh-TW">
                <a:cs typeface="Arial" charset="0"/>
              </a:rPr>
              <a:t>PEG</a:t>
            </a:r>
            <a:r>
              <a:rPr lang="en-US" altLang="zh-TW"/>
              <a:t> reporter gene</a:t>
            </a:r>
          </a:p>
        </p:txBody>
      </p:sp>
      <p:sp>
        <p:nvSpPr>
          <p:cNvPr id="11278" name="Text Box 9"/>
          <p:cNvSpPr txBox="1">
            <a:spLocks noChangeArrowheads="1"/>
          </p:cNvSpPr>
          <p:nvPr/>
        </p:nvSpPr>
        <p:spPr bwMode="auto">
          <a:xfrm>
            <a:off x="1168400" y="1719263"/>
            <a:ext cx="3132138" cy="396875"/>
          </a:xfrm>
          <a:prstGeom prst="rect">
            <a:avLst/>
          </a:prstGeom>
          <a:noFill/>
          <a:ln w="9525">
            <a:noFill/>
            <a:miter lim="800000"/>
            <a:headEnd/>
            <a:tailEnd/>
          </a:ln>
        </p:spPr>
        <p:txBody>
          <a:bodyPr>
            <a:spAutoFit/>
          </a:bodyPr>
          <a:lstStyle/>
          <a:p>
            <a:pPr>
              <a:spcBef>
                <a:spcPct val="50000"/>
              </a:spcBef>
            </a:pPr>
            <a:r>
              <a:rPr lang="en-US" altLang="zh-TW"/>
              <a:t>HSV-tk gene</a:t>
            </a:r>
          </a:p>
        </p:txBody>
      </p:sp>
      <p:grpSp>
        <p:nvGrpSpPr>
          <p:cNvPr id="3" name="Group 10"/>
          <p:cNvGrpSpPr>
            <a:grpSpLocks/>
          </p:cNvGrpSpPr>
          <p:nvPr/>
        </p:nvGrpSpPr>
        <p:grpSpPr bwMode="auto">
          <a:xfrm>
            <a:off x="357188" y="3352800"/>
            <a:ext cx="2339975" cy="990600"/>
            <a:chOff x="2526" y="2550"/>
            <a:chExt cx="1146" cy="394"/>
          </a:xfrm>
        </p:grpSpPr>
        <p:sp>
          <p:nvSpPr>
            <p:cNvPr id="11285" name="Freeform 11"/>
            <p:cNvSpPr>
              <a:spLocks/>
            </p:cNvSpPr>
            <p:nvPr/>
          </p:nvSpPr>
          <p:spPr bwMode="auto">
            <a:xfrm>
              <a:off x="2606" y="2550"/>
              <a:ext cx="1066" cy="378"/>
            </a:xfrm>
            <a:custGeom>
              <a:avLst/>
              <a:gdLst>
                <a:gd name="T0" fmla="*/ 0 w 1066"/>
                <a:gd name="T1" fmla="*/ 128 h 378"/>
                <a:gd name="T2" fmla="*/ 0 w 1066"/>
                <a:gd name="T3" fmla="*/ 92 h 378"/>
                <a:gd name="T4" fmla="*/ 16 w 1066"/>
                <a:gd name="T5" fmla="*/ 72 h 378"/>
                <a:gd name="T6" fmla="*/ 36 w 1066"/>
                <a:gd name="T7" fmla="*/ 56 h 378"/>
                <a:gd name="T8" fmla="*/ 72 w 1066"/>
                <a:gd name="T9" fmla="*/ 52 h 378"/>
                <a:gd name="T10" fmla="*/ 98 w 1066"/>
                <a:gd name="T11" fmla="*/ 62 h 378"/>
                <a:gd name="T12" fmla="*/ 112 w 1066"/>
                <a:gd name="T13" fmla="*/ 82 h 378"/>
                <a:gd name="T14" fmla="*/ 128 w 1066"/>
                <a:gd name="T15" fmla="*/ 92 h 378"/>
                <a:gd name="T16" fmla="*/ 158 w 1066"/>
                <a:gd name="T17" fmla="*/ 78 h 378"/>
                <a:gd name="T18" fmla="*/ 184 w 1066"/>
                <a:gd name="T19" fmla="*/ 66 h 378"/>
                <a:gd name="T20" fmla="*/ 210 w 1066"/>
                <a:gd name="T21" fmla="*/ 56 h 378"/>
                <a:gd name="T22" fmla="*/ 236 w 1066"/>
                <a:gd name="T23" fmla="*/ 46 h 378"/>
                <a:gd name="T24" fmla="*/ 266 w 1066"/>
                <a:gd name="T25" fmla="*/ 36 h 378"/>
                <a:gd name="T26" fmla="*/ 292 w 1066"/>
                <a:gd name="T27" fmla="*/ 26 h 378"/>
                <a:gd name="T28" fmla="*/ 322 w 1066"/>
                <a:gd name="T29" fmla="*/ 16 h 378"/>
                <a:gd name="T30" fmla="*/ 352 w 1066"/>
                <a:gd name="T31" fmla="*/ 6 h 378"/>
                <a:gd name="T32" fmla="*/ 388 w 1066"/>
                <a:gd name="T33" fmla="*/ 0 h 378"/>
                <a:gd name="T34" fmla="*/ 430 w 1066"/>
                <a:gd name="T35" fmla="*/ 0 h 378"/>
                <a:gd name="T36" fmla="*/ 464 w 1066"/>
                <a:gd name="T37" fmla="*/ 0 h 378"/>
                <a:gd name="T38" fmla="*/ 496 w 1066"/>
                <a:gd name="T39" fmla="*/ 10 h 378"/>
                <a:gd name="T40" fmla="*/ 520 w 1066"/>
                <a:gd name="T41" fmla="*/ 26 h 378"/>
                <a:gd name="T42" fmla="*/ 552 w 1066"/>
                <a:gd name="T43" fmla="*/ 36 h 378"/>
                <a:gd name="T44" fmla="*/ 578 w 1066"/>
                <a:gd name="T45" fmla="*/ 52 h 378"/>
                <a:gd name="T46" fmla="*/ 598 w 1066"/>
                <a:gd name="T47" fmla="*/ 72 h 378"/>
                <a:gd name="T48" fmla="*/ 618 w 1066"/>
                <a:gd name="T49" fmla="*/ 92 h 378"/>
                <a:gd name="T50" fmla="*/ 634 w 1066"/>
                <a:gd name="T51" fmla="*/ 122 h 378"/>
                <a:gd name="T52" fmla="*/ 648 w 1066"/>
                <a:gd name="T53" fmla="*/ 144 h 378"/>
                <a:gd name="T54" fmla="*/ 658 w 1066"/>
                <a:gd name="T55" fmla="*/ 180 h 378"/>
                <a:gd name="T56" fmla="*/ 664 w 1066"/>
                <a:gd name="T57" fmla="*/ 220 h 378"/>
                <a:gd name="T58" fmla="*/ 668 w 1066"/>
                <a:gd name="T59" fmla="*/ 250 h 378"/>
                <a:gd name="T60" fmla="*/ 668 w 1066"/>
                <a:gd name="T61" fmla="*/ 286 h 378"/>
                <a:gd name="T62" fmla="*/ 694 w 1066"/>
                <a:gd name="T63" fmla="*/ 286 h 378"/>
                <a:gd name="T64" fmla="*/ 724 w 1066"/>
                <a:gd name="T65" fmla="*/ 292 h 378"/>
                <a:gd name="T66" fmla="*/ 756 w 1066"/>
                <a:gd name="T67" fmla="*/ 286 h 378"/>
                <a:gd name="T68" fmla="*/ 792 w 1066"/>
                <a:gd name="T69" fmla="*/ 286 h 378"/>
                <a:gd name="T70" fmla="*/ 826 w 1066"/>
                <a:gd name="T71" fmla="*/ 286 h 378"/>
                <a:gd name="T72" fmla="*/ 862 w 1066"/>
                <a:gd name="T73" fmla="*/ 282 h 378"/>
                <a:gd name="T74" fmla="*/ 898 w 1066"/>
                <a:gd name="T75" fmla="*/ 286 h 378"/>
                <a:gd name="T76" fmla="*/ 954 w 1066"/>
                <a:gd name="T77" fmla="*/ 292 h 378"/>
                <a:gd name="T78" fmla="*/ 986 w 1066"/>
                <a:gd name="T79" fmla="*/ 296 h 378"/>
                <a:gd name="T80" fmla="*/ 1020 w 1066"/>
                <a:gd name="T81" fmla="*/ 302 h 378"/>
                <a:gd name="T82" fmla="*/ 1056 w 1066"/>
                <a:gd name="T83" fmla="*/ 312 h 378"/>
                <a:gd name="T84" fmla="*/ 1062 w 1066"/>
                <a:gd name="T85" fmla="*/ 338 h 378"/>
                <a:gd name="T86" fmla="*/ 1026 w 1066"/>
                <a:gd name="T87" fmla="*/ 342 h 378"/>
                <a:gd name="T88" fmla="*/ 996 w 1066"/>
                <a:gd name="T89" fmla="*/ 338 h 378"/>
                <a:gd name="T90" fmla="*/ 960 w 1066"/>
                <a:gd name="T91" fmla="*/ 332 h 378"/>
                <a:gd name="T92" fmla="*/ 918 w 1066"/>
                <a:gd name="T93" fmla="*/ 332 h 378"/>
                <a:gd name="T94" fmla="*/ 884 w 1066"/>
                <a:gd name="T95" fmla="*/ 326 h 378"/>
                <a:gd name="T96" fmla="*/ 848 w 1066"/>
                <a:gd name="T97" fmla="*/ 322 h 378"/>
                <a:gd name="T98" fmla="*/ 812 w 1066"/>
                <a:gd name="T99" fmla="*/ 322 h 378"/>
                <a:gd name="T100" fmla="*/ 786 w 1066"/>
                <a:gd name="T101" fmla="*/ 332 h 378"/>
                <a:gd name="T102" fmla="*/ 746 w 1066"/>
                <a:gd name="T103" fmla="*/ 342 h 378"/>
                <a:gd name="T104" fmla="*/ 710 w 1066"/>
                <a:gd name="T105" fmla="*/ 348 h 378"/>
                <a:gd name="T106" fmla="*/ 674 w 1066"/>
                <a:gd name="T107" fmla="*/ 348 h 378"/>
                <a:gd name="T108" fmla="*/ 644 w 1066"/>
                <a:gd name="T109" fmla="*/ 342 h 378"/>
                <a:gd name="T110" fmla="*/ 572 w 1066"/>
                <a:gd name="T111" fmla="*/ 352 h 378"/>
                <a:gd name="T112" fmla="*/ 552 w 1066"/>
                <a:gd name="T113" fmla="*/ 368 h 37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66"/>
                <a:gd name="T172" fmla="*/ 0 h 378"/>
                <a:gd name="T173" fmla="*/ 1066 w 1066"/>
                <a:gd name="T174" fmla="*/ 378 h 37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66" h="378">
                  <a:moveTo>
                    <a:pt x="10" y="148"/>
                  </a:moveTo>
                  <a:lnTo>
                    <a:pt x="10" y="144"/>
                  </a:lnTo>
                  <a:lnTo>
                    <a:pt x="6" y="144"/>
                  </a:lnTo>
                  <a:lnTo>
                    <a:pt x="6" y="138"/>
                  </a:lnTo>
                  <a:lnTo>
                    <a:pt x="6" y="134"/>
                  </a:lnTo>
                  <a:lnTo>
                    <a:pt x="0" y="134"/>
                  </a:lnTo>
                  <a:lnTo>
                    <a:pt x="0" y="128"/>
                  </a:lnTo>
                  <a:lnTo>
                    <a:pt x="0" y="122"/>
                  </a:lnTo>
                  <a:lnTo>
                    <a:pt x="0" y="118"/>
                  </a:lnTo>
                  <a:lnTo>
                    <a:pt x="0" y="112"/>
                  </a:lnTo>
                  <a:lnTo>
                    <a:pt x="0" y="108"/>
                  </a:lnTo>
                  <a:lnTo>
                    <a:pt x="0" y="102"/>
                  </a:lnTo>
                  <a:lnTo>
                    <a:pt x="0" y="98"/>
                  </a:lnTo>
                  <a:lnTo>
                    <a:pt x="0" y="92"/>
                  </a:lnTo>
                  <a:lnTo>
                    <a:pt x="6" y="92"/>
                  </a:lnTo>
                  <a:lnTo>
                    <a:pt x="6" y="88"/>
                  </a:lnTo>
                  <a:lnTo>
                    <a:pt x="10" y="88"/>
                  </a:lnTo>
                  <a:lnTo>
                    <a:pt x="10" y="82"/>
                  </a:lnTo>
                  <a:lnTo>
                    <a:pt x="10" y="78"/>
                  </a:lnTo>
                  <a:lnTo>
                    <a:pt x="16" y="78"/>
                  </a:lnTo>
                  <a:lnTo>
                    <a:pt x="16" y="72"/>
                  </a:lnTo>
                  <a:lnTo>
                    <a:pt x="22" y="72"/>
                  </a:lnTo>
                  <a:lnTo>
                    <a:pt x="22" y="66"/>
                  </a:lnTo>
                  <a:lnTo>
                    <a:pt x="26" y="66"/>
                  </a:lnTo>
                  <a:lnTo>
                    <a:pt x="26" y="62"/>
                  </a:lnTo>
                  <a:lnTo>
                    <a:pt x="32" y="62"/>
                  </a:lnTo>
                  <a:lnTo>
                    <a:pt x="32" y="56"/>
                  </a:lnTo>
                  <a:lnTo>
                    <a:pt x="36" y="56"/>
                  </a:lnTo>
                  <a:lnTo>
                    <a:pt x="42" y="56"/>
                  </a:lnTo>
                  <a:lnTo>
                    <a:pt x="46" y="52"/>
                  </a:lnTo>
                  <a:lnTo>
                    <a:pt x="52" y="52"/>
                  </a:lnTo>
                  <a:lnTo>
                    <a:pt x="56" y="52"/>
                  </a:lnTo>
                  <a:lnTo>
                    <a:pt x="62" y="52"/>
                  </a:lnTo>
                  <a:lnTo>
                    <a:pt x="68" y="52"/>
                  </a:lnTo>
                  <a:lnTo>
                    <a:pt x="72" y="52"/>
                  </a:lnTo>
                  <a:lnTo>
                    <a:pt x="78" y="52"/>
                  </a:lnTo>
                  <a:lnTo>
                    <a:pt x="82" y="52"/>
                  </a:lnTo>
                  <a:lnTo>
                    <a:pt x="88" y="52"/>
                  </a:lnTo>
                  <a:lnTo>
                    <a:pt x="88" y="56"/>
                  </a:lnTo>
                  <a:lnTo>
                    <a:pt x="92" y="56"/>
                  </a:lnTo>
                  <a:lnTo>
                    <a:pt x="98" y="56"/>
                  </a:lnTo>
                  <a:lnTo>
                    <a:pt x="98" y="62"/>
                  </a:lnTo>
                  <a:lnTo>
                    <a:pt x="102" y="62"/>
                  </a:lnTo>
                  <a:lnTo>
                    <a:pt x="102" y="66"/>
                  </a:lnTo>
                  <a:lnTo>
                    <a:pt x="108" y="66"/>
                  </a:lnTo>
                  <a:lnTo>
                    <a:pt x="108" y="72"/>
                  </a:lnTo>
                  <a:lnTo>
                    <a:pt x="108" y="78"/>
                  </a:lnTo>
                  <a:lnTo>
                    <a:pt x="112" y="78"/>
                  </a:lnTo>
                  <a:lnTo>
                    <a:pt x="112" y="82"/>
                  </a:lnTo>
                  <a:lnTo>
                    <a:pt x="118" y="82"/>
                  </a:lnTo>
                  <a:lnTo>
                    <a:pt x="118" y="88"/>
                  </a:lnTo>
                  <a:lnTo>
                    <a:pt x="118" y="92"/>
                  </a:lnTo>
                  <a:lnTo>
                    <a:pt x="118" y="98"/>
                  </a:lnTo>
                  <a:lnTo>
                    <a:pt x="124" y="98"/>
                  </a:lnTo>
                  <a:lnTo>
                    <a:pt x="128" y="98"/>
                  </a:lnTo>
                  <a:lnTo>
                    <a:pt x="128" y="92"/>
                  </a:lnTo>
                  <a:lnTo>
                    <a:pt x="134" y="92"/>
                  </a:lnTo>
                  <a:lnTo>
                    <a:pt x="138" y="88"/>
                  </a:lnTo>
                  <a:lnTo>
                    <a:pt x="144" y="88"/>
                  </a:lnTo>
                  <a:lnTo>
                    <a:pt x="148" y="88"/>
                  </a:lnTo>
                  <a:lnTo>
                    <a:pt x="148" y="82"/>
                  </a:lnTo>
                  <a:lnTo>
                    <a:pt x="154" y="82"/>
                  </a:lnTo>
                  <a:lnTo>
                    <a:pt x="158" y="78"/>
                  </a:lnTo>
                  <a:lnTo>
                    <a:pt x="164" y="78"/>
                  </a:lnTo>
                  <a:lnTo>
                    <a:pt x="170" y="78"/>
                  </a:lnTo>
                  <a:lnTo>
                    <a:pt x="170" y="72"/>
                  </a:lnTo>
                  <a:lnTo>
                    <a:pt x="174" y="72"/>
                  </a:lnTo>
                  <a:lnTo>
                    <a:pt x="180" y="72"/>
                  </a:lnTo>
                  <a:lnTo>
                    <a:pt x="180" y="66"/>
                  </a:lnTo>
                  <a:lnTo>
                    <a:pt x="184" y="66"/>
                  </a:lnTo>
                  <a:lnTo>
                    <a:pt x="190" y="66"/>
                  </a:lnTo>
                  <a:lnTo>
                    <a:pt x="190" y="62"/>
                  </a:lnTo>
                  <a:lnTo>
                    <a:pt x="194" y="62"/>
                  </a:lnTo>
                  <a:lnTo>
                    <a:pt x="200" y="62"/>
                  </a:lnTo>
                  <a:lnTo>
                    <a:pt x="204" y="62"/>
                  </a:lnTo>
                  <a:lnTo>
                    <a:pt x="204" y="56"/>
                  </a:lnTo>
                  <a:lnTo>
                    <a:pt x="210" y="56"/>
                  </a:lnTo>
                  <a:lnTo>
                    <a:pt x="214" y="56"/>
                  </a:lnTo>
                  <a:lnTo>
                    <a:pt x="214" y="52"/>
                  </a:lnTo>
                  <a:lnTo>
                    <a:pt x="220" y="52"/>
                  </a:lnTo>
                  <a:lnTo>
                    <a:pt x="226" y="52"/>
                  </a:lnTo>
                  <a:lnTo>
                    <a:pt x="230" y="52"/>
                  </a:lnTo>
                  <a:lnTo>
                    <a:pt x="230" y="46"/>
                  </a:lnTo>
                  <a:lnTo>
                    <a:pt x="236" y="46"/>
                  </a:lnTo>
                  <a:lnTo>
                    <a:pt x="240" y="46"/>
                  </a:lnTo>
                  <a:lnTo>
                    <a:pt x="246" y="46"/>
                  </a:lnTo>
                  <a:lnTo>
                    <a:pt x="250" y="42"/>
                  </a:lnTo>
                  <a:lnTo>
                    <a:pt x="256" y="42"/>
                  </a:lnTo>
                  <a:lnTo>
                    <a:pt x="256" y="36"/>
                  </a:lnTo>
                  <a:lnTo>
                    <a:pt x="260" y="36"/>
                  </a:lnTo>
                  <a:lnTo>
                    <a:pt x="266" y="36"/>
                  </a:lnTo>
                  <a:lnTo>
                    <a:pt x="266" y="32"/>
                  </a:lnTo>
                  <a:lnTo>
                    <a:pt x="272" y="32"/>
                  </a:lnTo>
                  <a:lnTo>
                    <a:pt x="276" y="32"/>
                  </a:lnTo>
                  <a:lnTo>
                    <a:pt x="276" y="26"/>
                  </a:lnTo>
                  <a:lnTo>
                    <a:pt x="282" y="26"/>
                  </a:lnTo>
                  <a:lnTo>
                    <a:pt x="286" y="26"/>
                  </a:lnTo>
                  <a:lnTo>
                    <a:pt x="292" y="26"/>
                  </a:lnTo>
                  <a:lnTo>
                    <a:pt x="296" y="26"/>
                  </a:lnTo>
                  <a:lnTo>
                    <a:pt x="302" y="20"/>
                  </a:lnTo>
                  <a:lnTo>
                    <a:pt x="306" y="20"/>
                  </a:lnTo>
                  <a:lnTo>
                    <a:pt x="306" y="16"/>
                  </a:lnTo>
                  <a:lnTo>
                    <a:pt x="312" y="16"/>
                  </a:lnTo>
                  <a:lnTo>
                    <a:pt x="316" y="16"/>
                  </a:lnTo>
                  <a:lnTo>
                    <a:pt x="322" y="16"/>
                  </a:lnTo>
                  <a:lnTo>
                    <a:pt x="322" y="10"/>
                  </a:lnTo>
                  <a:lnTo>
                    <a:pt x="328" y="10"/>
                  </a:lnTo>
                  <a:lnTo>
                    <a:pt x="332" y="10"/>
                  </a:lnTo>
                  <a:lnTo>
                    <a:pt x="338" y="10"/>
                  </a:lnTo>
                  <a:lnTo>
                    <a:pt x="342" y="10"/>
                  </a:lnTo>
                  <a:lnTo>
                    <a:pt x="348" y="6"/>
                  </a:lnTo>
                  <a:lnTo>
                    <a:pt x="352" y="6"/>
                  </a:lnTo>
                  <a:lnTo>
                    <a:pt x="358" y="0"/>
                  </a:lnTo>
                  <a:lnTo>
                    <a:pt x="362" y="0"/>
                  </a:lnTo>
                  <a:lnTo>
                    <a:pt x="368" y="0"/>
                  </a:lnTo>
                  <a:lnTo>
                    <a:pt x="374" y="0"/>
                  </a:lnTo>
                  <a:lnTo>
                    <a:pt x="378" y="0"/>
                  </a:lnTo>
                  <a:lnTo>
                    <a:pt x="384" y="0"/>
                  </a:lnTo>
                  <a:lnTo>
                    <a:pt x="388" y="0"/>
                  </a:lnTo>
                  <a:lnTo>
                    <a:pt x="394" y="0"/>
                  </a:lnTo>
                  <a:lnTo>
                    <a:pt x="398" y="0"/>
                  </a:lnTo>
                  <a:lnTo>
                    <a:pt x="404" y="0"/>
                  </a:lnTo>
                  <a:lnTo>
                    <a:pt x="408" y="0"/>
                  </a:lnTo>
                  <a:lnTo>
                    <a:pt x="414" y="0"/>
                  </a:lnTo>
                  <a:lnTo>
                    <a:pt x="418" y="0"/>
                  </a:lnTo>
                  <a:lnTo>
                    <a:pt x="430" y="0"/>
                  </a:lnTo>
                  <a:lnTo>
                    <a:pt x="434" y="0"/>
                  </a:lnTo>
                  <a:lnTo>
                    <a:pt x="440" y="0"/>
                  </a:lnTo>
                  <a:lnTo>
                    <a:pt x="444" y="0"/>
                  </a:lnTo>
                  <a:lnTo>
                    <a:pt x="450" y="0"/>
                  </a:lnTo>
                  <a:lnTo>
                    <a:pt x="454" y="0"/>
                  </a:lnTo>
                  <a:lnTo>
                    <a:pt x="460" y="0"/>
                  </a:lnTo>
                  <a:lnTo>
                    <a:pt x="464" y="0"/>
                  </a:lnTo>
                  <a:lnTo>
                    <a:pt x="470" y="0"/>
                  </a:lnTo>
                  <a:lnTo>
                    <a:pt x="470" y="6"/>
                  </a:lnTo>
                  <a:lnTo>
                    <a:pt x="476" y="6"/>
                  </a:lnTo>
                  <a:lnTo>
                    <a:pt x="480" y="10"/>
                  </a:lnTo>
                  <a:lnTo>
                    <a:pt x="486" y="10"/>
                  </a:lnTo>
                  <a:lnTo>
                    <a:pt x="490" y="10"/>
                  </a:lnTo>
                  <a:lnTo>
                    <a:pt x="496" y="10"/>
                  </a:lnTo>
                  <a:lnTo>
                    <a:pt x="500" y="10"/>
                  </a:lnTo>
                  <a:lnTo>
                    <a:pt x="500" y="16"/>
                  </a:lnTo>
                  <a:lnTo>
                    <a:pt x="506" y="16"/>
                  </a:lnTo>
                  <a:lnTo>
                    <a:pt x="510" y="16"/>
                  </a:lnTo>
                  <a:lnTo>
                    <a:pt x="510" y="20"/>
                  </a:lnTo>
                  <a:lnTo>
                    <a:pt x="516" y="20"/>
                  </a:lnTo>
                  <a:lnTo>
                    <a:pt x="520" y="26"/>
                  </a:lnTo>
                  <a:lnTo>
                    <a:pt x="526" y="26"/>
                  </a:lnTo>
                  <a:lnTo>
                    <a:pt x="532" y="26"/>
                  </a:lnTo>
                  <a:lnTo>
                    <a:pt x="536" y="32"/>
                  </a:lnTo>
                  <a:lnTo>
                    <a:pt x="542" y="32"/>
                  </a:lnTo>
                  <a:lnTo>
                    <a:pt x="546" y="32"/>
                  </a:lnTo>
                  <a:lnTo>
                    <a:pt x="546" y="36"/>
                  </a:lnTo>
                  <a:lnTo>
                    <a:pt x="552" y="36"/>
                  </a:lnTo>
                  <a:lnTo>
                    <a:pt x="556" y="36"/>
                  </a:lnTo>
                  <a:lnTo>
                    <a:pt x="562" y="42"/>
                  </a:lnTo>
                  <a:lnTo>
                    <a:pt x="566" y="42"/>
                  </a:lnTo>
                  <a:lnTo>
                    <a:pt x="566" y="46"/>
                  </a:lnTo>
                  <a:lnTo>
                    <a:pt x="572" y="46"/>
                  </a:lnTo>
                  <a:lnTo>
                    <a:pt x="572" y="52"/>
                  </a:lnTo>
                  <a:lnTo>
                    <a:pt x="578" y="52"/>
                  </a:lnTo>
                  <a:lnTo>
                    <a:pt x="578" y="56"/>
                  </a:lnTo>
                  <a:lnTo>
                    <a:pt x="582" y="56"/>
                  </a:lnTo>
                  <a:lnTo>
                    <a:pt x="588" y="62"/>
                  </a:lnTo>
                  <a:lnTo>
                    <a:pt x="588" y="66"/>
                  </a:lnTo>
                  <a:lnTo>
                    <a:pt x="592" y="66"/>
                  </a:lnTo>
                  <a:lnTo>
                    <a:pt x="592" y="72"/>
                  </a:lnTo>
                  <a:lnTo>
                    <a:pt x="598" y="72"/>
                  </a:lnTo>
                  <a:lnTo>
                    <a:pt x="598" y="78"/>
                  </a:lnTo>
                  <a:lnTo>
                    <a:pt x="602" y="78"/>
                  </a:lnTo>
                  <a:lnTo>
                    <a:pt x="608" y="82"/>
                  </a:lnTo>
                  <a:lnTo>
                    <a:pt x="608" y="88"/>
                  </a:lnTo>
                  <a:lnTo>
                    <a:pt x="612" y="88"/>
                  </a:lnTo>
                  <a:lnTo>
                    <a:pt x="612" y="92"/>
                  </a:lnTo>
                  <a:lnTo>
                    <a:pt x="618" y="92"/>
                  </a:lnTo>
                  <a:lnTo>
                    <a:pt x="618" y="98"/>
                  </a:lnTo>
                  <a:lnTo>
                    <a:pt x="622" y="98"/>
                  </a:lnTo>
                  <a:lnTo>
                    <a:pt x="622" y="102"/>
                  </a:lnTo>
                  <a:lnTo>
                    <a:pt x="622" y="108"/>
                  </a:lnTo>
                  <a:lnTo>
                    <a:pt x="628" y="108"/>
                  </a:lnTo>
                  <a:lnTo>
                    <a:pt x="628" y="112"/>
                  </a:lnTo>
                  <a:lnTo>
                    <a:pt x="634" y="122"/>
                  </a:lnTo>
                  <a:lnTo>
                    <a:pt x="638" y="122"/>
                  </a:lnTo>
                  <a:lnTo>
                    <a:pt x="638" y="128"/>
                  </a:lnTo>
                  <a:lnTo>
                    <a:pt x="638" y="134"/>
                  </a:lnTo>
                  <a:lnTo>
                    <a:pt x="644" y="134"/>
                  </a:lnTo>
                  <a:lnTo>
                    <a:pt x="644" y="138"/>
                  </a:lnTo>
                  <a:lnTo>
                    <a:pt x="644" y="144"/>
                  </a:lnTo>
                  <a:lnTo>
                    <a:pt x="648" y="144"/>
                  </a:lnTo>
                  <a:lnTo>
                    <a:pt x="648" y="148"/>
                  </a:lnTo>
                  <a:lnTo>
                    <a:pt x="648" y="154"/>
                  </a:lnTo>
                  <a:lnTo>
                    <a:pt x="648" y="158"/>
                  </a:lnTo>
                  <a:lnTo>
                    <a:pt x="654" y="164"/>
                  </a:lnTo>
                  <a:lnTo>
                    <a:pt x="654" y="168"/>
                  </a:lnTo>
                  <a:lnTo>
                    <a:pt x="654" y="174"/>
                  </a:lnTo>
                  <a:lnTo>
                    <a:pt x="658" y="180"/>
                  </a:lnTo>
                  <a:lnTo>
                    <a:pt x="658" y="184"/>
                  </a:lnTo>
                  <a:lnTo>
                    <a:pt x="658" y="190"/>
                  </a:lnTo>
                  <a:lnTo>
                    <a:pt x="658" y="200"/>
                  </a:lnTo>
                  <a:lnTo>
                    <a:pt x="664" y="204"/>
                  </a:lnTo>
                  <a:lnTo>
                    <a:pt x="664" y="210"/>
                  </a:lnTo>
                  <a:lnTo>
                    <a:pt x="664" y="214"/>
                  </a:lnTo>
                  <a:lnTo>
                    <a:pt x="664" y="220"/>
                  </a:lnTo>
                  <a:lnTo>
                    <a:pt x="664" y="224"/>
                  </a:lnTo>
                  <a:lnTo>
                    <a:pt x="668" y="224"/>
                  </a:lnTo>
                  <a:lnTo>
                    <a:pt x="668" y="230"/>
                  </a:lnTo>
                  <a:lnTo>
                    <a:pt x="668" y="236"/>
                  </a:lnTo>
                  <a:lnTo>
                    <a:pt x="668" y="240"/>
                  </a:lnTo>
                  <a:lnTo>
                    <a:pt x="668" y="246"/>
                  </a:lnTo>
                  <a:lnTo>
                    <a:pt x="668" y="250"/>
                  </a:lnTo>
                  <a:lnTo>
                    <a:pt x="668" y="256"/>
                  </a:lnTo>
                  <a:lnTo>
                    <a:pt x="668" y="260"/>
                  </a:lnTo>
                  <a:lnTo>
                    <a:pt x="668" y="266"/>
                  </a:lnTo>
                  <a:lnTo>
                    <a:pt x="668" y="270"/>
                  </a:lnTo>
                  <a:lnTo>
                    <a:pt x="668" y="276"/>
                  </a:lnTo>
                  <a:lnTo>
                    <a:pt x="668" y="282"/>
                  </a:lnTo>
                  <a:lnTo>
                    <a:pt x="668" y="286"/>
                  </a:lnTo>
                  <a:lnTo>
                    <a:pt x="668" y="292"/>
                  </a:lnTo>
                  <a:lnTo>
                    <a:pt x="668" y="286"/>
                  </a:lnTo>
                  <a:lnTo>
                    <a:pt x="674" y="286"/>
                  </a:lnTo>
                  <a:lnTo>
                    <a:pt x="680" y="286"/>
                  </a:lnTo>
                  <a:lnTo>
                    <a:pt x="684" y="286"/>
                  </a:lnTo>
                  <a:lnTo>
                    <a:pt x="690" y="286"/>
                  </a:lnTo>
                  <a:lnTo>
                    <a:pt x="694" y="286"/>
                  </a:lnTo>
                  <a:lnTo>
                    <a:pt x="700" y="286"/>
                  </a:lnTo>
                  <a:lnTo>
                    <a:pt x="704" y="286"/>
                  </a:lnTo>
                  <a:lnTo>
                    <a:pt x="710" y="286"/>
                  </a:lnTo>
                  <a:lnTo>
                    <a:pt x="710" y="292"/>
                  </a:lnTo>
                  <a:lnTo>
                    <a:pt x="714" y="292"/>
                  </a:lnTo>
                  <a:lnTo>
                    <a:pt x="720" y="292"/>
                  </a:lnTo>
                  <a:lnTo>
                    <a:pt x="724" y="292"/>
                  </a:lnTo>
                  <a:lnTo>
                    <a:pt x="730" y="292"/>
                  </a:lnTo>
                  <a:lnTo>
                    <a:pt x="730" y="286"/>
                  </a:lnTo>
                  <a:lnTo>
                    <a:pt x="736" y="286"/>
                  </a:lnTo>
                  <a:lnTo>
                    <a:pt x="740" y="286"/>
                  </a:lnTo>
                  <a:lnTo>
                    <a:pt x="746" y="286"/>
                  </a:lnTo>
                  <a:lnTo>
                    <a:pt x="750" y="286"/>
                  </a:lnTo>
                  <a:lnTo>
                    <a:pt x="756" y="286"/>
                  </a:lnTo>
                  <a:lnTo>
                    <a:pt x="760" y="286"/>
                  </a:lnTo>
                  <a:lnTo>
                    <a:pt x="766" y="286"/>
                  </a:lnTo>
                  <a:lnTo>
                    <a:pt x="770" y="286"/>
                  </a:lnTo>
                  <a:lnTo>
                    <a:pt x="776" y="286"/>
                  </a:lnTo>
                  <a:lnTo>
                    <a:pt x="782" y="286"/>
                  </a:lnTo>
                  <a:lnTo>
                    <a:pt x="786" y="286"/>
                  </a:lnTo>
                  <a:lnTo>
                    <a:pt x="792" y="286"/>
                  </a:lnTo>
                  <a:lnTo>
                    <a:pt x="796" y="286"/>
                  </a:lnTo>
                  <a:lnTo>
                    <a:pt x="802" y="286"/>
                  </a:lnTo>
                  <a:lnTo>
                    <a:pt x="806" y="286"/>
                  </a:lnTo>
                  <a:lnTo>
                    <a:pt x="812" y="286"/>
                  </a:lnTo>
                  <a:lnTo>
                    <a:pt x="816" y="286"/>
                  </a:lnTo>
                  <a:lnTo>
                    <a:pt x="822" y="286"/>
                  </a:lnTo>
                  <a:lnTo>
                    <a:pt x="826" y="286"/>
                  </a:lnTo>
                  <a:lnTo>
                    <a:pt x="832" y="286"/>
                  </a:lnTo>
                  <a:lnTo>
                    <a:pt x="838" y="286"/>
                  </a:lnTo>
                  <a:lnTo>
                    <a:pt x="842" y="282"/>
                  </a:lnTo>
                  <a:lnTo>
                    <a:pt x="848" y="282"/>
                  </a:lnTo>
                  <a:lnTo>
                    <a:pt x="852" y="282"/>
                  </a:lnTo>
                  <a:lnTo>
                    <a:pt x="858" y="282"/>
                  </a:lnTo>
                  <a:lnTo>
                    <a:pt x="862" y="282"/>
                  </a:lnTo>
                  <a:lnTo>
                    <a:pt x="868" y="282"/>
                  </a:lnTo>
                  <a:lnTo>
                    <a:pt x="872" y="282"/>
                  </a:lnTo>
                  <a:lnTo>
                    <a:pt x="878" y="286"/>
                  </a:lnTo>
                  <a:lnTo>
                    <a:pt x="884" y="286"/>
                  </a:lnTo>
                  <a:lnTo>
                    <a:pt x="888" y="286"/>
                  </a:lnTo>
                  <a:lnTo>
                    <a:pt x="894" y="286"/>
                  </a:lnTo>
                  <a:lnTo>
                    <a:pt x="898" y="286"/>
                  </a:lnTo>
                  <a:lnTo>
                    <a:pt x="908" y="286"/>
                  </a:lnTo>
                  <a:lnTo>
                    <a:pt x="918" y="286"/>
                  </a:lnTo>
                  <a:lnTo>
                    <a:pt x="928" y="286"/>
                  </a:lnTo>
                  <a:lnTo>
                    <a:pt x="934" y="286"/>
                  </a:lnTo>
                  <a:lnTo>
                    <a:pt x="944" y="286"/>
                  </a:lnTo>
                  <a:lnTo>
                    <a:pt x="950" y="286"/>
                  </a:lnTo>
                  <a:lnTo>
                    <a:pt x="954" y="292"/>
                  </a:lnTo>
                  <a:lnTo>
                    <a:pt x="960" y="292"/>
                  </a:lnTo>
                  <a:lnTo>
                    <a:pt x="964" y="292"/>
                  </a:lnTo>
                  <a:lnTo>
                    <a:pt x="964" y="296"/>
                  </a:lnTo>
                  <a:lnTo>
                    <a:pt x="970" y="296"/>
                  </a:lnTo>
                  <a:lnTo>
                    <a:pt x="974" y="296"/>
                  </a:lnTo>
                  <a:lnTo>
                    <a:pt x="980" y="296"/>
                  </a:lnTo>
                  <a:lnTo>
                    <a:pt x="986" y="296"/>
                  </a:lnTo>
                  <a:lnTo>
                    <a:pt x="990" y="296"/>
                  </a:lnTo>
                  <a:lnTo>
                    <a:pt x="996" y="296"/>
                  </a:lnTo>
                  <a:lnTo>
                    <a:pt x="1000" y="296"/>
                  </a:lnTo>
                  <a:lnTo>
                    <a:pt x="1006" y="296"/>
                  </a:lnTo>
                  <a:lnTo>
                    <a:pt x="1010" y="296"/>
                  </a:lnTo>
                  <a:lnTo>
                    <a:pt x="1016" y="302"/>
                  </a:lnTo>
                  <a:lnTo>
                    <a:pt x="1020" y="302"/>
                  </a:lnTo>
                  <a:lnTo>
                    <a:pt x="1030" y="302"/>
                  </a:lnTo>
                  <a:lnTo>
                    <a:pt x="1042" y="302"/>
                  </a:lnTo>
                  <a:lnTo>
                    <a:pt x="1046" y="302"/>
                  </a:lnTo>
                  <a:lnTo>
                    <a:pt x="1046" y="306"/>
                  </a:lnTo>
                  <a:lnTo>
                    <a:pt x="1052" y="306"/>
                  </a:lnTo>
                  <a:lnTo>
                    <a:pt x="1056" y="306"/>
                  </a:lnTo>
                  <a:lnTo>
                    <a:pt x="1056" y="312"/>
                  </a:lnTo>
                  <a:lnTo>
                    <a:pt x="1062" y="312"/>
                  </a:lnTo>
                  <a:lnTo>
                    <a:pt x="1062" y="316"/>
                  </a:lnTo>
                  <a:lnTo>
                    <a:pt x="1066" y="322"/>
                  </a:lnTo>
                  <a:lnTo>
                    <a:pt x="1066" y="326"/>
                  </a:lnTo>
                  <a:lnTo>
                    <a:pt x="1066" y="332"/>
                  </a:lnTo>
                  <a:lnTo>
                    <a:pt x="1062" y="332"/>
                  </a:lnTo>
                  <a:lnTo>
                    <a:pt x="1062" y="338"/>
                  </a:lnTo>
                  <a:lnTo>
                    <a:pt x="1056" y="338"/>
                  </a:lnTo>
                  <a:lnTo>
                    <a:pt x="1052" y="342"/>
                  </a:lnTo>
                  <a:lnTo>
                    <a:pt x="1046" y="342"/>
                  </a:lnTo>
                  <a:lnTo>
                    <a:pt x="1042" y="342"/>
                  </a:lnTo>
                  <a:lnTo>
                    <a:pt x="1036" y="342"/>
                  </a:lnTo>
                  <a:lnTo>
                    <a:pt x="1030" y="342"/>
                  </a:lnTo>
                  <a:lnTo>
                    <a:pt x="1026" y="342"/>
                  </a:lnTo>
                  <a:lnTo>
                    <a:pt x="1020" y="342"/>
                  </a:lnTo>
                  <a:lnTo>
                    <a:pt x="1016" y="342"/>
                  </a:lnTo>
                  <a:lnTo>
                    <a:pt x="1016" y="338"/>
                  </a:lnTo>
                  <a:lnTo>
                    <a:pt x="1010" y="338"/>
                  </a:lnTo>
                  <a:lnTo>
                    <a:pt x="1006" y="338"/>
                  </a:lnTo>
                  <a:lnTo>
                    <a:pt x="1000" y="338"/>
                  </a:lnTo>
                  <a:lnTo>
                    <a:pt x="996" y="338"/>
                  </a:lnTo>
                  <a:lnTo>
                    <a:pt x="990" y="338"/>
                  </a:lnTo>
                  <a:lnTo>
                    <a:pt x="986" y="338"/>
                  </a:lnTo>
                  <a:lnTo>
                    <a:pt x="980" y="338"/>
                  </a:lnTo>
                  <a:lnTo>
                    <a:pt x="974" y="338"/>
                  </a:lnTo>
                  <a:lnTo>
                    <a:pt x="970" y="338"/>
                  </a:lnTo>
                  <a:lnTo>
                    <a:pt x="964" y="338"/>
                  </a:lnTo>
                  <a:lnTo>
                    <a:pt x="960" y="332"/>
                  </a:lnTo>
                  <a:lnTo>
                    <a:pt x="954" y="332"/>
                  </a:lnTo>
                  <a:lnTo>
                    <a:pt x="950" y="332"/>
                  </a:lnTo>
                  <a:lnTo>
                    <a:pt x="944" y="332"/>
                  </a:lnTo>
                  <a:lnTo>
                    <a:pt x="934" y="332"/>
                  </a:lnTo>
                  <a:lnTo>
                    <a:pt x="928" y="332"/>
                  </a:lnTo>
                  <a:lnTo>
                    <a:pt x="924" y="332"/>
                  </a:lnTo>
                  <a:lnTo>
                    <a:pt x="918" y="332"/>
                  </a:lnTo>
                  <a:lnTo>
                    <a:pt x="914" y="332"/>
                  </a:lnTo>
                  <a:lnTo>
                    <a:pt x="908" y="326"/>
                  </a:lnTo>
                  <a:lnTo>
                    <a:pt x="904" y="326"/>
                  </a:lnTo>
                  <a:lnTo>
                    <a:pt x="898" y="326"/>
                  </a:lnTo>
                  <a:lnTo>
                    <a:pt x="894" y="326"/>
                  </a:lnTo>
                  <a:lnTo>
                    <a:pt x="888" y="326"/>
                  </a:lnTo>
                  <a:lnTo>
                    <a:pt x="884" y="326"/>
                  </a:lnTo>
                  <a:lnTo>
                    <a:pt x="884" y="322"/>
                  </a:lnTo>
                  <a:lnTo>
                    <a:pt x="878" y="322"/>
                  </a:lnTo>
                  <a:lnTo>
                    <a:pt x="872" y="322"/>
                  </a:lnTo>
                  <a:lnTo>
                    <a:pt x="868" y="322"/>
                  </a:lnTo>
                  <a:lnTo>
                    <a:pt x="858" y="322"/>
                  </a:lnTo>
                  <a:lnTo>
                    <a:pt x="852" y="322"/>
                  </a:lnTo>
                  <a:lnTo>
                    <a:pt x="848" y="322"/>
                  </a:lnTo>
                  <a:lnTo>
                    <a:pt x="842" y="322"/>
                  </a:lnTo>
                  <a:lnTo>
                    <a:pt x="838" y="322"/>
                  </a:lnTo>
                  <a:lnTo>
                    <a:pt x="832" y="322"/>
                  </a:lnTo>
                  <a:lnTo>
                    <a:pt x="826" y="322"/>
                  </a:lnTo>
                  <a:lnTo>
                    <a:pt x="822" y="322"/>
                  </a:lnTo>
                  <a:lnTo>
                    <a:pt x="816" y="322"/>
                  </a:lnTo>
                  <a:lnTo>
                    <a:pt x="812" y="322"/>
                  </a:lnTo>
                  <a:lnTo>
                    <a:pt x="806" y="322"/>
                  </a:lnTo>
                  <a:lnTo>
                    <a:pt x="806" y="326"/>
                  </a:lnTo>
                  <a:lnTo>
                    <a:pt x="802" y="326"/>
                  </a:lnTo>
                  <a:lnTo>
                    <a:pt x="796" y="326"/>
                  </a:lnTo>
                  <a:lnTo>
                    <a:pt x="792" y="326"/>
                  </a:lnTo>
                  <a:lnTo>
                    <a:pt x="786" y="326"/>
                  </a:lnTo>
                  <a:lnTo>
                    <a:pt x="786" y="332"/>
                  </a:lnTo>
                  <a:lnTo>
                    <a:pt x="782" y="332"/>
                  </a:lnTo>
                  <a:lnTo>
                    <a:pt x="776" y="332"/>
                  </a:lnTo>
                  <a:lnTo>
                    <a:pt x="766" y="338"/>
                  </a:lnTo>
                  <a:lnTo>
                    <a:pt x="760" y="338"/>
                  </a:lnTo>
                  <a:lnTo>
                    <a:pt x="756" y="342"/>
                  </a:lnTo>
                  <a:lnTo>
                    <a:pt x="750" y="342"/>
                  </a:lnTo>
                  <a:lnTo>
                    <a:pt x="746" y="342"/>
                  </a:lnTo>
                  <a:lnTo>
                    <a:pt x="740" y="342"/>
                  </a:lnTo>
                  <a:lnTo>
                    <a:pt x="736" y="348"/>
                  </a:lnTo>
                  <a:lnTo>
                    <a:pt x="730" y="348"/>
                  </a:lnTo>
                  <a:lnTo>
                    <a:pt x="724" y="348"/>
                  </a:lnTo>
                  <a:lnTo>
                    <a:pt x="720" y="348"/>
                  </a:lnTo>
                  <a:lnTo>
                    <a:pt x="714" y="348"/>
                  </a:lnTo>
                  <a:lnTo>
                    <a:pt x="710" y="348"/>
                  </a:lnTo>
                  <a:lnTo>
                    <a:pt x="704" y="348"/>
                  </a:lnTo>
                  <a:lnTo>
                    <a:pt x="700" y="348"/>
                  </a:lnTo>
                  <a:lnTo>
                    <a:pt x="694" y="348"/>
                  </a:lnTo>
                  <a:lnTo>
                    <a:pt x="690" y="348"/>
                  </a:lnTo>
                  <a:lnTo>
                    <a:pt x="684" y="348"/>
                  </a:lnTo>
                  <a:lnTo>
                    <a:pt x="680" y="348"/>
                  </a:lnTo>
                  <a:lnTo>
                    <a:pt x="674" y="348"/>
                  </a:lnTo>
                  <a:lnTo>
                    <a:pt x="668" y="348"/>
                  </a:lnTo>
                  <a:lnTo>
                    <a:pt x="664" y="348"/>
                  </a:lnTo>
                  <a:lnTo>
                    <a:pt x="658" y="348"/>
                  </a:lnTo>
                  <a:lnTo>
                    <a:pt x="654" y="348"/>
                  </a:lnTo>
                  <a:lnTo>
                    <a:pt x="648" y="348"/>
                  </a:lnTo>
                  <a:lnTo>
                    <a:pt x="648" y="342"/>
                  </a:lnTo>
                  <a:lnTo>
                    <a:pt x="644" y="342"/>
                  </a:lnTo>
                  <a:lnTo>
                    <a:pt x="638" y="342"/>
                  </a:lnTo>
                  <a:lnTo>
                    <a:pt x="628" y="342"/>
                  </a:lnTo>
                  <a:lnTo>
                    <a:pt x="612" y="348"/>
                  </a:lnTo>
                  <a:lnTo>
                    <a:pt x="598" y="352"/>
                  </a:lnTo>
                  <a:lnTo>
                    <a:pt x="588" y="352"/>
                  </a:lnTo>
                  <a:lnTo>
                    <a:pt x="578" y="352"/>
                  </a:lnTo>
                  <a:lnTo>
                    <a:pt x="572" y="352"/>
                  </a:lnTo>
                  <a:lnTo>
                    <a:pt x="566" y="352"/>
                  </a:lnTo>
                  <a:lnTo>
                    <a:pt x="566" y="358"/>
                  </a:lnTo>
                  <a:lnTo>
                    <a:pt x="562" y="358"/>
                  </a:lnTo>
                  <a:lnTo>
                    <a:pt x="556" y="358"/>
                  </a:lnTo>
                  <a:lnTo>
                    <a:pt x="556" y="362"/>
                  </a:lnTo>
                  <a:lnTo>
                    <a:pt x="556" y="368"/>
                  </a:lnTo>
                  <a:lnTo>
                    <a:pt x="552" y="368"/>
                  </a:lnTo>
                  <a:lnTo>
                    <a:pt x="546" y="368"/>
                  </a:lnTo>
                  <a:lnTo>
                    <a:pt x="546" y="372"/>
                  </a:lnTo>
                  <a:lnTo>
                    <a:pt x="542" y="378"/>
                  </a:lnTo>
                  <a:lnTo>
                    <a:pt x="10" y="148"/>
                  </a:lnTo>
                  <a:close/>
                </a:path>
              </a:pathLst>
            </a:custGeom>
            <a:solidFill>
              <a:srgbClr val="CCCCCC"/>
            </a:solidFill>
            <a:ln w="9525">
              <a:noFill/>
              <a:round/>
              <a:headEnd/>
              <a:tailEnd/>
            </a:ln>
          </p:spPr>
          <p:txBody>
            <a:bodyPr/>
            <a:lstStyle/>
            <a:p>
              <a:endParaRPr lang="zh-TW" altLang="en-US"/>
            </a:p>
          </p:txBody>
        </p:sp>
        <p:sp>
          <p:nvSpPr>
            <p:cNvPr id="11286" name="Freeform 12"/>
            <p:cNvSpPr>
              <a:spLocks/>
            </p:cNvSpPr>
            <p:nvPr/>
          </p:nvSpPr>
          <p:spPr bwMode="auto">
            <a:xfrm>
              <a:off x="2526" y="2694"/>
              <a:ext cx="682" cy="250"/>
            </a:xfrm>
            <a:custGeom>
              <a:avLst/>
              <a:gdLst>
                <a:gd name="T0" fmla="*/ 96 w 682"/>
                <a:gd name="T1" fmla="*/ 10 h 250"/>
                <a:gd name="T2" fmla="*/ 80 w 682"/>
                <a:gd name="T3" fmla="*/ 24 h 250"/>
                <a:gd name="T4" fmla="*/ 70 w 682"/>
                <a:gd name="T5" fmla="*/ 46 h 250"/>
                <a:gd name="T6" fmla="*/ 60 w 682"/>
                <a:gd name="T7" fmla="*/ 60 h 250"/>
                <a:gd name="T8" fmla="*/ 46 w 682"/>
                <a:gd name="T9" fmla="*/ 80 h 250"/>
                <a:gd name="T10" fmla="*/ 34 w 682"/>
                <a:gd name="T11" fmla="*/ 96 h 250"/>
                <a:gd name="T12" fmla="*/ 24 w 682"/>
                <a:gd name="T13" fmla="*/ 116 h 250"/>
                <a:gd name="T14" fmla="*/ 14 w 682"/>
                <a:gd name="T15" fmla="*/ 138 h 250"/>
                <a:gd name="T16" fmla="*/ 10 w 682"/>
                <a:gd name="T17" fmla="*/ 158 h 250"/>
                <a:gd name="T18" fmla="*/ 4 w 682"/>
                <a:gd name="T19" fmla="*/ 178 h 250"/>
                <a:gd name="T20" fmla="*/ 0 w 682"/>
                <a:gd name="T21" fmla="*/ 198 h 250"/>
                <a:gd name="T22" fmla="*/ 14 w 682"/>
                <a:gd name="T23" fmla="*/ 214 h 250"/>
                <a:gd name="T24" fmla="*/ 40 w 682"/>
                <a:gd name="T25" fmla="*/ 214 h 250"/>
                <a:gd name="T26" fmla="*/ 66 w 682"/>
                <a:gd name="T27" fmla="*/ 214 h 250"/>
                <a:gd name="T28" fmla="*/ 90 w 682"/>
                <a:gd name="T29" fmla="*/ 214 h 250"/>
                <a:gd name="T30" fmla="*/ 116 w 682"/>
                <a:gd name="T31" fmla="*/ 208 h 250"/>
                <a:gd name="T32" fmla="*/ 136 w 682"/>
                <a:gd name="T33" fmla="*/ 204 h 250"/>
                <a:gd name="T34" fmla="*/ 158 w 682"/>
                <a:gd name="T35" fmla="*/ 194 h 250"/>
                <a:gd name="T36" fmla="*/ 172 w 682"/>
                <a:gd name="T37" fmla="*/ 178 h 250"/>
                <a:gd name="T38" fmla="*/ 192 w 682"/>
                <a:gd name="T39" fmla="*/ 172 h 250"/>
                <a:gd name="T40" fmla="*/ 214 w 682"/>
                <a:gd name="T41" fmla="*/ 168 h 250"/>
                <a:gd name="T42" fmla="*/ 224 w 682"/>
                <a:gd name="T43" fmla="*/ 182 h 250"/>
                <a:gd name="T44" fmla="*/ 234 w 682"/>
                <a:gd name="T45" fmla="*/ 198 h 250"/>
                <a:gd name="T46" fmla="*/ 218 w 682"/>
                <a:gd name="T47" fmla="*/ 214 h 250"/>
                <a:gd name="T48" fmla="*/ 198 w 682"/>
                <a:gd name="T49" fmla="*/ 228 h 250"/>
                <a:gd name="T50" fmla="*/ 188 w 682"/>
                <a:gd name="T51" fmla="*/ 244 h 250"/>
                <a:gd name="T52" fmla="*/ 208 w 682"/>
                <a:gd name="T53" fmla="*/ 250 h 250"/>
                <a:gd name="T54" fmla="*/ 234 w 682"/>
                <a:gd name="T55" fmla="*/ 244 h 250"/>
                <a:gd name="T56" fmla="*/ 254 w 682"/>
                <a:gd name="T57" fmla="*/ 234 h 250"/>
                <a:gd name="T58" fmla="*/ 270 w 682"/>
                <a:gd name="T59" fmla="*/ 224 h 250"/>
                <a:gd name="T60" fmla="*/ 280 w 682"/>
                <a:gd name="T61" fmla="*/ 214 h 250"/>
                <a:gd name="T62" fmla="*/ 306 w 682"/>
                <a:gd name="T63" fmla="*/ 214 h 250"/>
                <a:gd name="T64" fmla="*/ 336 w 682"/>
                <a:gd name="T65" fmla="*/ 214 h 250"/>
                <a:gd name="T66" fmla="*/ 366 w 682"/>
                <a:gd name="T67" fmla="*/ 214 h 250"/>
                <a:gd name="T68" fmla="*/ 392 w 682"/>
                <a:gd name="T69" fmla="*/ 204 h 250"/>
                <a:gd name="T70" fmla="*/ 408 w 682"/>
                <a:gd name="T71" fmla="*/ 194 h 250"/>
                <a:gd name="T72" fmla="*/ 428 w 682"/>
                <a:gd name="T73" fmla="*/ 182 h 250"/>
                <a:gd name="T74" fmla="*/ 432 w 682"/>
                <a:gd name="T75" fmla="*/ 162 h 250"/>
                <a:gd name="T76" fmla="*/ 442 w 682"/>
                <a:gd name="T77" fmla="*/ 182 h 250"/>
                <a:gd name="T78" fmla="*/ 464 w 682"/>
                <a:gd name="T79" fmla="*/ 198 h 250"/>
                <a:gd name="T80" fmla="*/ 484 w 682"/>
                <a:gd name="T81" fmla="*/ 204 h 250"/>
                <a:gd name="T82" fmla="*/ 478 w 682"/>
                <a:gd name="T83" fmla="*/ 208 h 250"/>
                <a:gd name="T84" fmla="*/ 464 w 682"/>
                <a:gd name="T85" fmla="*/ 218 h 250"/>
                <a:gd name="T86" fmla="*/ 442 w 682"/>
                <a:gd name="T87" fmla="*/ 224 h 250"/>
                <a:gd name="T88" fmla="*/ 442 w 682"/>
                <a:gd name="T89" fmla="*/ 244 h 250"/>
                <a:gd name="T90" fmla="*/ 468 w 682"/>
                <a:gd name="T91" fmla="*/ 250 h 250"/>
                <a:gd name="T92" fmla="*/ 494 w 682"/>
                <a:gd name="T93" fmla="*/ 250 h 250"/>
                <a:gd name="T94" fmla="*/ 520 w 682"/>
                <a:gd name="T95" fmla="*/ 250 h 250"/>
                <a:gd name="T96" fmla="*/ 544 w 682"/>
                <a:gd name="T97" fmla="*/ 244 h 250"/>
                <a:gd name="T98" fmla="*/ 570 w 682"/>
                <a:gd name="T99" fmla="*/ 240 h 250"/>
                <a:gd name="T100" fmla="*/ 586 w 682"/>
                <a:gd name="T101" fmla="*/ 228 h 250"/>
                <a:gd name="T102" fmla="*/ 612 w 682"/>
                <a:gd name="T103" fmla="*/ 228 h 250"/>
                <a:gd name="T104" fmla="*/ 632 w 682"/>
                <a:gd name="T105" fmla="*/ 224 h 250"/>
                <a:gd name="T106" fmla="*/ 646 w 682"/>
                <a:gd name="T107" fmla="*/ 214 h 250"/>
                <a:gd name="T108" fmla="*/ 668 w 682"/>
                <a:gd name="T109" fmla="*/ 204 h 250"/>
                <a:gd name="T110" fmla="*/ 678 w 682"/>
                <a:gd name="T111" fmla="*/ 188 h 25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2"/>
                <a:gd name="T169" fmla="*/ 0 h 250"/>
                <a:gd name="T170" fmla="*/ 682 w 682"/>
                <a:gd name="T171" fmla="*/ 250 h 25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2" h="250">
                  <a:moveTo>
                    <a:pt x="106" y="0"/>
                  </a:moveTo>
                  <a:lnTo>
                    <a:pt x="106" y="4"/>
                  </a:lnTo>
                  <a:lnTo>
                    <a:pt x="102" y="4"/>
                  </a:lnTo>
                  <a:lnTo>
                    <a:pt x="102" y="10"/>
                  </a:lnTo>
                  <a:lnTo>
                    <a:pt x="96" y="10"/>
                  </a:lnTo>
                  <a:lnTo>
                    <a:pt x="96" y="14"/>
                  </a:lnTo>
                  <a:lnTo>
                    <a:pt x="90" y="14"/>
                  </a:lnTo>
                  <a:lnTo>
                    <a:pt x="86" y="20"/>
                  </a:lnTo>
                  <a:lnTo>
                    <a:pt x="80" y="20"/>
                  </a:lnTo>
                  <a:lnTo>
                    <a:pt x="80" y="24"/>
                  </a:lnTo>
                  <a:lnTo>
                    <a:pt x="76" y="24"/>
                  </a:lnTo>
                  <a:lnTo>
                    <a:pt x="76" y="30"/>
                  </a:lnTo>
                  <a:lnTo>
                    <a:pt x="70" y="36"/>
                  </a:lnTo>
                  <a:lnTo>
                    <a:pt x="70" y="40"/>
                  </a:lnTo>
                  <a:lnTo>
                    <a:pt x="70" y="46"/>
                  </a:lnTo>
                  <a:lnTo>
                    <a:pt x="66" y="46"/>
                  </a:lnTo>
                  <a:lnTo>
                    <a:pt x="66" y="50"/>
                  </a:lnTo>
                  <a:lnTo>
                    <a:pt x="66" y="56"/>
                  </a:lnTo>
                  <a:lnTo>
                    <a:pt x="60" y="56"/>
                  </a:lnTo>
                  <a:lnTo>
                    <a:pt x="60" y="60"/>
                  </a:lnTo>
                  <a:lnTo>
                    <a:pt x="56" y="66"/>
                  </a:lnTo>
                  <a:lnTo>
                    <a:pt x="50" y="70"/>
                  </a:lnTo>
                  <a:lnTo>
                    <a:pt x="50" y="76"/>
                  </a:lnTo>
                  <a:lnTo>
                    <a:pt x="46" y="76"/>
                  </a:lnTo>
                  <a:lnTo>
                    <a:pt x="46" y="80"/>
                  </a:lnTo>
                  <a:lnTo>
                    <a:pt x="40" y="80"/>
                  </a:lnTo>
                  <a:lnTo>
                    <a:pt x="40" y="86"/>
                  </a:lnTo>
                  <a:lnTo>
                    <a:pt x="40" y="92"/>
                  </a:lnTo>
                  <a:lnTo>
                    <a:pt x="34" y="92"/>
                  </a:lnTo>
                  <a:lnTo>
                    <a:pt x="34" y="96"/>
                  </a:lnTo>
                  <a:lnTo>
                    <a:pt x="30" y="102"/>
                  </a:lnTo>
                  <a:lnTo>
                    <a:pt x="30" y="106"/>
                  </a:lnTo>
                  <a:lnTo>
                    <a:pt x="24" y="106"/>
                  </a:lnTo>
                  <a:lnTo>
                    <a:pt x="24" y="112"/>
                  </a:lnTo>
                  <a:lnTo>
                    <a:pt x="24" y="116"/>
                  </a:lnTo>
                  <a:lnTo>
                    <a:pt x="20" y="116"/>
                  </a:lnTo>
                  <a:lnTo>
                    <a:pt x="20" y="122"/>
                  </a:lnTo>
                  <a:lnTo>
                    <a:pt x="14" y="126"/>
                  </a:lnTo>
                  <a:lnTo>
                    <a:pt x="14" y="132"/>
                  </a:lnTo>
                  <a:lnTo>
                    <a:pt x="14" y="138"/>
                  </a:lnTo>
                  <a:lnTo>
                    <a:pt x="10" y="138"/>
                  </a:lnTo>
                  <a:lnTo>
                    <a:pt x="10" y="142"/>
                  </a:lnTo>
                  <a:lnTo>
                    <a:pt x="10" y="148"/>
                  </a:lnTo>
                  <a:lnTo>
                    <a:pt x="10" y="152"/>
                  </a:lnTo>
                  <a:lnTo>
                    <a:pt x="10" y="158"/>
                  </a:lnTo>
                  <a:lnTo>
                    <a:pt x="10" y="162"/>
                  </a:lnTo>
                  <a:lnTo>
                    <a:pt x="4" y="162"/>
                  </a:lnTo>
                  <a:lnTo>
                    <a:pt x="4" y="168"/>
                  </a:lnTo>
                  <a:lnTo>
                    <a:pt x="4" y="172"/>
                  </a:lnTo>
                  <a:lnTo>
                    <a:pt x="4" y="178"/>
                  </a:lnTo>
                  <a:lnTo>
                    <a:pt x="0" y="178"/>
                  </a:lnTo>
                  <a:lnTo>
                    <a:pt x="0" y="182"/>
                  </a:lnTo>
                  <a:lnTo>
                    <a:pt x="0" y="188"/>
                  </a:lnTo>
                  <a:lnTo>
                    <a:pt x="0" y="194"/>
                  </a:lnTo>
                  <a:lnTo>
                    <a:pt x="0" y="198"/>
                  </a:lnTo>
                  <a:lnTo>
                    <a:pt x="0" y="204"/>
                  </a:lnTo>
                  <a:lnTo>
                    <a:pt x="4" y="208"/>
                  </a:lnTo>
                  <a:lnTo>
                    <a:pt x="10" y="208"/>
                  </a:lnTo>
                  <a:lnTo>
                    <a:pt x="10" y="214"/>
                  </a:lnTo>
                  <a:lnTo>
                    <a:pt x="14" y="214"/>
                  </a:lnTo>
                  <a:lnTo>
                    <a:pt x="20" y="214"/>
                  </a:lnTo>
                  <a:lnTo>
                    <a:pt x="24" y="214"/>
                  </a:lnTo>
                  <a:lnTo>
                    <a:pt x="30" y="214"/>
                  </a:lnTo>
                  <a:lnTo>
                    <a:pt x="34" y="214"/>
                  </a:lnTo>
                  <a:lnTo>
                    <a:pt x="40" y="214"/>
                  </a:lnTo>
                  <a:lnTo>
                    <a:pt x="46" y="214"/>
                  </a:lnTo>
                  <a:lnTo>
                    <a:pt x="50" y="214"/>
                  </a:lnTo>
                  <a:lnTo>
                    <a:pt x="56" y="214"/>
                  </a:lnTo>
                  <a:lnTo>
                    <a:pt x="60" y="214"/>
                  </a:lnTo>
                  <a:lnTo>
                    <a:pt x="66" y="214"/>
                  </a:lnTo>
                  <a:lnTo>
                    <a:pt x="70" y="214"/>
                  </a:lnTo>
                  <a:lnTo>
                    <a:pt x="76" y="214"/>
                  </a:lnTo>
                  <a:lnTo>
                    <a:pt x="80" y="214"/>
                  </a:lnTo>
                  <a:lnTo>
                    <a:pt x="86" y="214"/>
                  </a:lnTo>
                  <a:lnTo>
                    <a:pt x="90" y="214"/>
                  </a:lnTo>
                  <a:lnTo>
                    <a:pt x="90" y="208"/>
                  </a:lnTo>
                  <a:lnTo>
                    <a:pt x="96" y="208"/>
                  </a:lnTo>
                  <a:lnTo>
                    <a:pt x="102" y="208"/>
                  </a:lnTo>
                  <a:lnTo>
                    <a:pt x="106" y="208"/>
                  </a:lnTo>
                  <a:lnTo>
                    <a:pt x="116" y="208"/>
                  </a:lnTo>
                  <a:lnTo>
                    <a:pt x="122" y="208"/>
                  </a:lnTo>
                  <a:lnTo>
                    <a:pt x="126" y="208"/>
                  </a:lnTo>
                  <a:lnTo>
                    <a:pt x="132" y="208"/>
                  </a:lnTo>
                  <a:lnTo>
                    <a:pt x="132" y="204"/>
                  </a:lnTo>
                  <a:lnTo>
                    <a:pt x="136" y="204"/>
                  </a:lnTo>
                  <a:lnTo>
                    <a:pt x="142" y="204"/>
                  </a:lnTo>
                  <a:lnTo>
                    <a:pt x="142" y="198"/>
                  </a:lnTo>
                  <a:lnTo>
                    <a:pt x="148" y="198"/>
                  </a:lnTo>
                  <a:lnTo>
                    <a:pt x="152" y="198"/>
                  </a:lnTo>
                  <a:lnTo>
                    <a:pt x="158" y="194"/>
                  </a:lnTo>
                  <a:lnTo>
                    <a:pt x="162" y="188"/>
                  </a:lnTo>
                  <a:lnTo>
                    <a:pt x="168" y="188"/>
                  </a:lnTo>
                  <a:lnTo>
                    <a:pt x="168" y="182"/>
                  </a:lnTo>
                  <a:lnTo>
                    <a:pt x="172" y="182"/>
                  </a:lnTo>
                  <a:lnTo>
                    <a:pt x="172" y="178"/>
                  </a:lnTo>
                  <a:lnTo>
                    <a:pt x="178" y="178"/>
                  </a:lnTo>
                  <a:lnTo>
                    <a:pt x="182" y="178"/>
                  </a:lnTo>
                  <a:lnTo>
                    <a:pt x="182" y="172"/>
                  </a:lnTo>
                  <a:lnTo>
                    <a:pt x="188" y="172"/>
                  </a:lnTo>
                  <a:lnTo>
                    <a:pt x="192" y="172"/>
                  </a:lnTo>
                  <a:lnTo>
                    <a:pt x="198" y="172"/>
                  </a:lnTo>
                  <a:lnTo>
                    <a:pt x="198" y="168"/>
                  </a:lnTo>
                  <a:lnTo>
                    <a:pt x="204" y="168"/>
                  </a:lnTo>
                  <a:lnTo>
                    <a:pt x="208" y="168"/>
                  </a:lnTo>
                  <a:lnTo>
                    <a:pt x="214" y="168"/>
                  </a:lnTo>
                  <a:lnTo>
                    <a:pt x="214" y="172"/>
                  </a:lnTo>
                  <a:lnTo>
                    <a:pt x="218" y="172"/>
                  </a:lnTo>
                  <a:lnTo>
                    <a:pt x="218" y="178"/>
                  </a:lnTo>
                  <a:lnTo>
                    <a:pt x="224" y="178"/>
                  </a:lnTo>
                  <a:lnTo>
                    <a:pt x="224" y="182"/>
                  </a:lnTo>
                  <a:lnTo>
                    <a:pt x="224" y="188"/>
                  </a:lnTo>
                  <a:lnTo>
                    <a:pt x="228" y="188"/>
                  </a:lnTo>
                  <a:lnTo>
                    <a:pt x="228" y="194"/>
                  </a:lnTo>
                  <a:lnTo>
                    <a:pt x="228" y="198"/>
                  </a:lnTo>
                  <a:lnTo>
                    <a:pt x="234" y="198"/>
                  </a:lnTo>
                  <a:lnTo>
                    <a:pt x="234" y="204"/>
                  </a:lnTo>
                  <a:lnTo>
                    <a:pt x="228" y="204"/>
                  </a:lnTo>
                  <a:lnTo>
                    <a:pt x="228" y="208"/>
                  </a:lnTo>
                  <a:lnTo>
                    <a:pt x="224" y="208"/>
                  </a:lnTo>
                  <a:lnTo>
                    <a:pt x="218" y="214"/>
                  </a:lnTo>
                  <a:lnTo>
                    <a:pt x="214" y="218"/>
                  </a:lnTo>
                  <a:lnTo>
                    <a:pt x="208" y="218"/>
                  </a:lnTo>
                  <a:lnTo>
                    <a:pt x="208" y="224"/>
                  </a:lnTo>
                  <a:lnTo>
                    <a:pt x="204" y="224"/>
                  </a:lnTo>
                  <a:lnTo>
                    <a:pt x="198" y="228"/>
                  </a:lnTo>
                  <a:lnTo>
                    <a:pt x="192" y="228"/>
                  </a:lnTo>
                  <a:lnTo>
                    <a:pt x="192" y="234"/>
                  </a:lnTo>
                  <a:lnTo>
                    <a:pt x="188" y="234"/>
                  </a:lnTo>
                  <a:lnTo>
                    <a:pt x="188" y="240"/>
                  </a:lnTo>
                  <a:lnTo>
                    <a:pt x="188" y="244"/>
                  </a:lnTo>
                  <a:lnTo>
                    <a:pt x="192" y="244"/>
                  </a:lnTo>
                  <a:lnTo>
                    <a:pt x="198" y="244"/>
                  </a:lnTo>
                  <a:lnTo>
                    <a:pt x="198" y="250"/>
                  </a:lnTo>
                  <a:lnTo>
                    <a:pt x="204" y="250"/>
                  </a:lnTo>
                  <a:lnTo>
                    <a:pt x="208" y="250"/>
                  </a:lnTo>
                  <a:lnTo>
                    <a:pt x="218" y="250"/>
                  </a:lnTo>
                  <a:lnTo>
                    <a:pt x="224" y="250"/>
                  </a:lnTo>
                  <a:lnTo>
                    <a:pt x="228" y="250"/>
                  </a:lnTo>
                  <a:lnTo>
                    <a:pt x="234" y="250"/>
                  </a:lnTo>
                  <a:lnTo>
                    <a:pt x="234" y="244"/>
                  </a:lnTo>
                  <a:lnTo>
                    <a:pt x="238" y="244"/>
                  </a:lnTo>
                  <a:lnTo>
                    <a:pt x="244" y="240"/>
                  </a:lnTo>
                  <a:lnTo>
                    <a:pt x="250" y="240"/>
                  </a:lnTo>
                  <a:lnTo>
                    <a:pt x="250" y="234"/>
                  </a:lnTo>
                  <a:lnTo>
                    <a:pt x="254" y="234"/>
                  </a:lnTo>
                  <a:lnTo>
                    <a:pt x="260" y="234"/>
                  </a:lnTo>
                  <a:lnTo>
                    <a:pt x="260" y="228"/>
                  </a:lnTo>
                  <a:lnTo>
                    <a:pt x="264" y="228"/>
                  </a:lnTo>
                  <a:lnTo>
                    <a:pt x="264" y="224"/>
                  </a:lnTo>
                  <a:lnTo>
                    <a:pt x="270" y="224"/>
                  </a:lnTo>
                  <a:lnTo>
                    <a:pt x="270" y="218"/>
                  </a:lnTo>
                  <a:lnTo>
                    <a:pt x="270" y="214"/>
                  </a:lnTo>
                  <a:lnTo>
                    <a:pt x="274" y="214"/>
                  </a:lnTo>
                  <a:lnTo>
                    <a:pt x="274" y="208"/>
                  </a:lnTo>
                  <a:lnTo>
                    <a:pt x="280" y="214"/>
                  </a:lnTo>
                  <a:lnTo>
                    <a:pt x="284" y="214"/>
                  </a:lnTo>
                  <a:lnTo>
                    <a:pt x="290" y="214"/>
                  </a:lnTo>
                  <a:lnTo>
                    <a:pt x="294" y="214"/>
                  </a:lnTo>
                  <a:lnTo>
                    <a:pt x="300" y="214"/>
                  </a:lnTo>
                  <a:lnTo>
                    <a:pt x="306" y="214"/>
                  </a:lnTo>
                  <a:lnTo>
                    <a:pt x="310" y="214"/>
                  </a:lnTo>
                  <a:lnTo>
                    <a:pt x="316" y="214"/>
                  </a:lnTo>
                  <a:lnTo>
                    <a:pt x="320" y="214"/>
                  </a:lnTo>
                  <a:lnTo>
                    <a:pt x="330" y="214"/>
                  </a:lnTo>
                  <a:lnTo>
                    <a:pt x="336" y="214"/>
                  </a:lnTo>
                  <a:lnTo>
                    <a:pt x="346" y="214"/>
                  </a:lnTo>
                  <a:lnTo>
                    <a:pt x="352" y="214"/>
                  </a:lnTo>
                  <a:lnTo>
                    <a:pt x="356" y="214"/>
                  </a:lnTo>
                  <a:lnTo>
                    <a:pt x="362" y="214"/>
                  </a:lnTo>
                  <a:lnTo>
                    <a:pt x="366" y="214"/>
                  </a:lnTo>
                  <a:lnTo>
                    <a:pt x="372" y="208"/>
                  </a:lnTo>
                  <a:lnTo>
                    <a:pt x="376" y="208"/>
                  </a:lnTo>
                  <a:lnTo>
                    <a:pt x="382" y="208"/>
                  </a:lnTo>
                  <a:lnTo>
                    <a:pt x="382" y="204"/>
                  </a:lnTo>
                  <a:lnTo>
                    <a:pt x="392" y="204"/>
                  </a:lnTo>
                  <a:lnTo>
                    <a:pt x="396" y="204"/>
                  </a:lnTo>
                  <a:lnTo>
                    <a:pt x="396" y="198"/>
                  </a:lnTo>
                  <a:lnTo>
                    <a:pt x="402" y="198"/>
                  </a:lnTo>
                  <a:lnTo>
                    <a:pt x="408" y="198"/>
                  </a:lnTo>
                  <a:lnTo>
                    <a:pt x="408" y="194"/>
                  </a:lnTo>
                  <a:lnTo>
                    <a:pt x="412" y="194"/>
                  </a:lnTo>
                  <a:lnTo>
                    <a:pt x="418" y="188"/>
                  </a:lnTo>
                  <a:lnTo>
                    <a:pt x="422" y="188"/>
                  </a:lnTo>
                  <a:lnTo>
                    <a:pt x="422" y="182"/>
                  </a:lnTo>
                  <a:lnTo>
                    <a:pt x="428" y="182"/>
                  </a:lnTo>
                  <a:lnTo>
                    <a:pt x="428" y="178"/>
                  </a:lnTo>
                  <a:lnTo>
                    <a:pt x="428" y="172"/>
                  </a:lnTo>
                  <a:lnTo>
                    <a:pt x="432" y="172"/>
                  </a:lnTo>
                  <a:lnTo>
                    <a:pt x="432" y="168"/>
                  </a:lnTo>
                  <a:lnTo>
                    <a:pt x="432" y="162"/>
                  </a:lnTo>
                  <a:lnTo>
                    <a:pt x="432" y="168"/>
                  </a:lnTo>
                  <a:lnTo>
                    <a:pt x="432" y="172"/>
                  </a:lnTo>
                  <a:lnTo>
                    <a:pt x="438" y="178"/>
                  </a:lnTo>
                  <a:lnTo>
                    <a:pt x="438" y="182"/>
                  </a:lnTo>
                  <a:lnTo>
                    <a:pt x="442" y="182"/>
                  </a:lnTo>
                  <a:lnTo>
                    <a:pt x="442" y="188"/>
                  </a:lnTo>
                  <a:lnTo>
                    <a:pt x="448" y="188"/>
                  </a:lnTo>
                  <a:lnTo>
                    <a:pt x="454" y="194"/>
                  </a:lnTo>
                  <a:lnTo>
                    <a:pt x="458" y="194"/>
                  </a:lnTo>
                  <a:lnTo>
                    <a:pt x="464" y="198"/>
                  </a:lnTo>
                  <a:lnTo>
                    <a:pt x="468" y="198"/>
                  </a:lnTo>
                  <a:lnTo>
                    <a:pt x="474" y="198"/>
                  </a:lnTo>
                  <a:lnTo>
                    <a:pt x="478" y="198"/>
                  </a:lnTo>
                  <a:lnTo>
                    <a:pt x="484" y="198"/>
                  </a:lnTo>
                  <a:lnTo>
                    <a:pt x="484" y="204"/>
                  </a:lnTo>
                  <a:lnTo>
                    <a:pt x="488" y="204"/>
                  </a:lnTo>
                  <a:lnTo>
                    <a:pt x="494" y="204"/>
                  </a:lnTo>
                  <a:lnTo>
                    <a:pt x="488" y="204"/>
                  </a:lnTo>
                  <a:lnTo>
                    <a:pt x="484" y="208"/>
                  </a:lnTo>
                  <a:lnTo>
                    <a:pt x="478" y="208"/>
                  </a:lnTo>
                  <a:lnTo>
                    <a:pt x="478" y="214"/>
                  </a:lnTo>
                  <a:lnTo>
                    <a:pt x="474" y="214"/>
                  </a:lnTo>
                  <a:lnTo>
                    <a:pt x="474" y="218"/>
                  </a:lnTo>
                  <a:lnTo>
                    <a:pt x="468" y="218"/>
                  </a:lnTo>
                  <a:lnTo>
                    <a:pt x="464" y="218"/>
                  </a:lnTo>
                  <a:lnTo>
                    <a:pt x="458" y="218"/>
                  </a:lnTo>
                  <a:lnTo>
                    <a:pt x="454" y="218"/>
                  </a:lnTo>
                  <a:lnTo>
                    <a:pt x="454" y="224"/>
                  </a:lnTo>
                  <a:lnTo>
                    <a:pt x="448" y="224"/>
                  </a:lnTo>
                  <a:lnTo>
                    <a:pt x="442" y="224"/>
                  </a:lnTo>
                  <a:lnTo>
                    <a:pt x="442" y="228"/>
                  </a:lnTo>
                  <a:lnTo>
                    <a:pt x="438" y="228"/>
                  </a:lnTo>
                  <a:lnTo>
                    <a:pt x="438" y="234"/>
                  </a:lnTo>
                  <a:lnTo>
                    <a:pt x="438" y="240"/>
                  </a:lnTo>
                  <a:lnTo>
                    <a:pt x="442" y="244"/>
                  </a:lnTo>
                  <a:lnTo>
                    <a:pt x="448" y="244"/>
                  </a:lnTo>
                  <a:lnTo>
                    <a:pt x="454" y="244"/>
                  </a:lnTo>
                  <a:lnTo>
                    <a:pt x="454" y="250"/>
                  </a:lnTo>
                  <a:lnTo>
                    <a:pt x="464" y="250"/>
                  </a:lnTo>
                  <a:lnTo>
                    <a:pt x="468" y="250"/>
                  </a:lnTo>
                  <a:lnTo>
                    <a:pt x="474" y="250"/>
                  </a:lnTo>
                  <a:lnTo>
                    <a:pt x="478" y="250"/>
                  </a:lnTo>
                  <a:lnTo>
                    <a:pt x="484" y="250"/>
                  </a:lnTo>
                  <a:lnTo>
                    <a:pt x="488" y="250"/>
                  </a:lnTo>
                  <a:lnTo>
                    <a:pt x="494" y="250"/>
                  </a:lnTo>
                  <a:lnTo>
                    <a:pt x="498" y="250"/>
                  </a:lnTo>
                  <a:lnTo>
                    <a:pt x="504" y="250"/>
                  </a:lnTo>
                  <a:lnTo>
                    <a:pt x="510" y="250"/>
                  </a:lnTo>
                  <a:lnTo>
                    <a:pt x="514" y="250"/>
                  </a:lnTo>
                  <a:lnTo>
                    <a:pt x="520" y="250"/>
                  </a:lnTo>
                  <a:lnTo>
                    <a:pt x="524" y="244"/>
                  </a:lnTo>
                  <a:lnTo>
                    <a:pt x="530" y="244"/>
                  </a:lnTo>
                  <a:lnTo>
                    <a:pt x="534" y="244"/>
                  </a:lnTo>
                  <a:lnTo>
                    <a:pt x="540" y="244"/>
                  </a:lnTo>
                  <a:lnTo>
                    <a:pt x="544" y="244"/>
                  </a:lnTo>
                  <a:lnTo>
                    <a:pt x="550" y="240"/>
                  </a:lnTo>
                  <a:lnTo>
                    <a:pt x="556" y="240"/>
                  </a:lnTo>
                  <a:lnTo>
                    <a:pt x="560" y="240"/>
                  </a:lnTo>
                  <a:lnTo>
                    <a:pt x="566" y="240"/>
                  </a:lnTo>
                  <a:lnTo>
                    <a:pt x="570" y="240"/>
                  </a:lnTo>
                  <a:lnTo>
                    <a:pt x="570" y="234"/>
                  </a:lnTo>
                  <a:lnTo>
                    <a:pt x="576" y="234"/>
                  </a:lnTo>
                  <a:lnTo>
                    <a:pt x="580" y="234"/>
                  </a:lnTo>
                  <a:lnTo>
                    <a:pt x="586" y="234"/>
                  </a:lnTo>
                  <a:lnTo>
                    <a:pt x="586" y="228"/>
                  </a:lnTo>
                  <a:lnTo>
                    <a:pt x="590" y="228"/>
                  </a:lnTo>
                  <a:lnTo>
                    <a:pt x="596" y="228"/>
                  </a:lnTo>
                  <a:lnTo>
                    <a:pt x="600" y="228"/>
                  </a:lnTo>
                  <a:lnTo>
                    <a:pt x="606" y="228"/>
                  </a:lnTo>
                  <a:lnTo>
                    <a:pt x="612" y="228"/>
                  </a:lnTo>
                  <a:lnTo>
                    <a:pt x="616" y="228"/>
                  </a:lnTo>
                  <a:lnTo>
                    <a:pt x="622" y="228"/>
                  </a:lnTo>
                  <a:lnTo>
                    <a:pt x="626" y="228"/>
                  </a:lnTo>
                  <a:lnTo>
                    <a:pt x="626" y="224"/>
                  </a:lnTo>
                  <a:lnTo>
                    <a:pt x="632" y="224"/>
                  </a:lnTo>
                  <a:lnTo>
                    <a:pt x="636" y="224"/>
                  </a:lnTo>
                  <a:lnTo>
                    <a:pt x="642" y="224"/>
                  </a:lnTo>
                  <a:lnTo>
                    <a:pt x="642" y="218"/>
                  </a:lnTo>
                  <a:lnTo>
                    <a:pt x="646" y="218"/>
                  </a:lnTo>
                  <a:lnTo>
                    <a:pt x="646" y="214"/>
                  </a:lnTo>
                  <a:lnTo>
                    <a:pt x="652" y="214"/>
                  </a:lnTo>
                  <a:lnTo>
                    <a:pt x="658" y="208"/>
                  </a:lnTo>
                  <a:lnTo>
                    <a:pt x="662" y="208"/>
                  </a:lnTo>
                  <a:lnTo>
                    <a:pt x="662" y="204"/>
                  </a:lnTo>
                  <a:lnTo>
                    <a:pt x="668" y="204"/>
                  </a:lnTo>
                  <a:lnTo>
                    <a:pt x="668" y="198"/>
                  </a:lnTo>
                  <a:lnTo>
                    <a:pt x="672" y="198"/>
                  </a:lnTo>
                  <a:lnTo>
                    <a:pt x="672" y="194"/>
                  </a:lnTo>
                  <a:lnTo>
                    <a:pt x="678" y="194"/>
                  </a:lnTo>
                  <a:lnTo>
                    <a:pt x="678" y="188"/>
                  </a:lnTo>
                  <a:lnTo>
                    <a:pt x="678" y="182"/>
                  </a:lnTo>
                  <a:lnTo>
                    <a:pt x="678" y="178"/>
                  </a:lnTo>
                  <a:lnTo>
                    <a:pt x="682" y="178"/>
                  </a:lnTo>
                  <a:lnTo>
                    <a:pt x="106" y="0"/>
                  </a:lnTo>
                  <a:close/>
                </a:path>
              </a:pathLst>
            </a:custGeom>
            <a:solidFill>
              <a:srgbClr val="CCCCCC"/>
            </a:solidFill>
            <a:ln w="9525">
              <a:noFill/>
              <a:round/>
              <a:headEnd/>
              <a:tailEnd/>
            </a:ln>
          </p:spPr>
          <p:txBody>
            <a:bodyPr/>
            <a:lstStyle/>
            <a:p>
              <a:endParaRPr lang="zh-TW" altLang="en-US"/>
            </a:p>
          </p:txBody>
        </p:sp>
        <p:sp>
          <p:nvSpPr>
            <p:cNvPr id="11287" name="Freeform 13"/>
            <p:cNvSpPr>
              <a:spLocks/>
            </p:cNvSpPr>
            <p:nvPr/>
          </p:nvSpPr>
          <p:spPr bwMode="auto">
            <a:xfrm>
              <a:off x="2606" y="2550"/>
              <a:ext cx="1066" cy="378"/>
            </a:xfrm>
            <a:custGeom>
              <a:avLst/>
              <a:gdLst>
                <a:gd name="T0" fmla="*/ 0 w 1066"/>
                <a:gd name="T1" fmla="*/ 128 h 378"/>
                <a:gd name="T2" fmla="*/ 0 w 1066"/>
                <a:gd name="T3" fmla="*/ 92 h 378"/>
                <a:gd name="T4" fmla="*/ 16 w 1066"/>
                <a:gd name="T5" fmla="*/ 72 h 378"/>
                <a:gd name="T6" fmla="*/ 36 w 1066"/>
                <a:gd name="T7" fmla="*/ 56 h 378"/>
                <a:gd name="T8" fmla="*/ 72 w 1066"/>
                <a:gd name="T9" fmla="*/ 52 h 378"/>
                <a:gd name="T10" fmla="*/ 98 w 1066"/>
                <a:gd name="T11" fmla="*/ 62 h 378"/>
                <a:gd name="T12" fmla="*/ 112 w 1066"/>
                <a:gd name="T13" fmla="*/ 82 h 378"/>
                <a:gd name="T14" fmla="*/ 128 w 1066"/>
                <a:gd name="T15" fmla="*/ 92 h 378"/>
                <a:gd name="T16" fmla="*/ 158 w 1066"/>
                <a:gd name="T17" fmla="*/ 78 h 378"/>
                <a:gd name="T18" fmla="*/ 184 w 1066"/>
                <a:gd name="T19" fmla="*/ 66 h 378"/>
                <a:gd name="T20" fmla="*/ 210 w 1066"/>
                <a:gd name="T21" fmla="*/ 56 h 378"/>
                <a:gd name="T22" fmla="*/ 236 w 1066"/>
                <a:gd name="T23" fmla="*/ 46 h 378"/>
                <a:gd name="T24" fmla="*/ 266 w 1066"/>
                <a:gd name="T25" fmla="*/ 36 h 378"/>
                <a:gd name="T26" fmla="*/ 292 w 1066"/>
                <a:gd name="T27" fmla="*/ 26 h 378"/>
                <a:gd name="T28" fmla="*/ 322 w 1066"/>
                <a:gd name="T29" fmla="*/ 16 h 378"/>
                <a:gd name="T30" fmla="*/ 352 w 1066"/>
                <a:gd name="T31" fmla="*/ 6 h 378"/>
                <a:gd name="T32" fmla="*/ 388 w 1066"/>
                <a:gd name="T33" fmla="*/ 0 h 378"/>
                <a:gd name="T34" fmla="*/ 430 w 1066"/>
                <a:gd name="T35" fmla="*/ 0 h 378"/>
                <a:gd name="T36" fmla="*/ 464 w 1066"/>
                <a:gd name="T37" fmla="*/ 0 h 378"/>
                <a:gd name="T38" fmla="*/ 496 w 1066"/>
                <a:gd name="T39" fmla="*/ 10 h 378"/>
                <a:gd name="T40" fmla="*/ 520 w 1066"/>
                <a:gd name="T41" fmla="*/ 26 h 378"/>
                <a:gd name="T42" fmla="*/ 552 w 1066"/>
                <a:gd name="T43" fmla="*/ 36 h 378"/>
                <a:gd name="T44" fmla="*/ 578 w 1066"/>
                <a:gd name="T45" fmla="*/ 52 h 378"/>
                <a:gd name="T46" fmla="*/ 598 w 1066"/>
                <a:gd name="T47" fmla="*/ 72 h 378"/>
                <a:gd name="T48" fmla="*/ 618 w 1066"/>
                <a:gd name="T49" fmla="*/ 92 h 378"/>
                <a:gd name="T50" fmla="*/ 634 w 1066"/>
                <a:gd name="T51" fmla="*/ 122 h 378"/>
                <a:gd name="T52" fmla="*/ 648 w 1066"/>
                <a:gd name="T53" fmla="*/ 144 h 378"/>
                <a:gd name="T54" fmla="*/ 658 w 1066"/>
                <a:gd name="T55" fmla="*/ 180 h 378"/>
                <a:gd name="T56" fmla="*/ 664 w 1066"/>
                <a:gd name="T57" fmla="*/ 220 h 378"/>
                <a:gd name="T58" fmla="*/ 668 w 1066"/>
                <a:gd name="T59" fmla="*/ 250 h 378"/>
                <a:gd name="T60" fmla="*/ 668 w 1066"/>
                <a:gd name="T61" fmla="*/ 286 h 378"/>
                <a:gd name="T62" fmla="*/ 694 w 1066"/>
                <a:gd name="T63" fmla="*/ 286 h 378"/>
                <a:gd name="T64" fmla="*/ 724 w 1066"/>
                <a:gd name="T65" fmla="*/ 292 h 378"/>
                <a:gd name="T66" fmla="*/ 756 w 1066"/>
                <a:gd name="T67" fmla="*/ 286 h 378"/>
                <a:gd name="T68" fmla="*/ 792 w 1066"/>
                <a:gd name="T69" fmla="*/ 286 h 378"/>
                <a:gd name="T70" fmla="*/ 826 w 1066"/>
                <a:gd name="T71" fmla="*/ 286 h 378"/>
                <a:gd name="T72" fmla="*/ 862 w 1066"/>
                <a:gd name="T73" fmla="*/ 282 h 378"/>
                <a:gd name="T74" fmla="*/ 898 w 1066"/>
                <a:gd name="T75" fmla="*/ 286 h 378"/>
                <a:gd name="T76" fmla="*/ 954 w 1066"/>
                <a:gd name="T77" fmla="*/ 292 h 378"/>
                <a:gd name="T78" fmla="*/ 986 w 1066"/>
                <a:gd name="T79" fmla="*/ 296 h 378"/>
                <a:gd name="T80" fmla="*/ 1020 w 1066"/>
                <a:gd name="T81" fmla="*/ 302 h 378"/>
                <a:gd name="T82" fmla="*/ 1056 w 1066"/>
                <a:gd name="T83" fmla="*/ 312 h 378"/>
                <a:gd name="T84" fmla="*/ 1062 w 1066"/>
                <a:gd name="T85" fmla="*/ 338 h 378"/>
                <a:gd name="T86" fmla="*/ 1026 w 1066"/>
                <a:gd name="T87" fmla="*/ 342 h 378"/>
                <a:gd name="T88" fmla="*/ 996 w 1066"/>
                <a:gd name="T89" fmla="*/ 338 h 378"/>
                <a:gd name="T90" fmla="*/ 960 w 1066"/>
                <a:gd name="T91" fmla="*/ 332 h 378"/>
                <a:gd name="T92" fmla="*/ 918 w 1066"/>
                <a:gd name="T93" fmla="*/ 332 h 378"/>
                <a:gd name="T94" fmla="*/ 884 w 1066"/>
                <a:gd name="T95" fmla="*/ 326 h 378"/>
                <a:gd name="T96" fmla="*/ 848 w 1066"/>
                <a:gd name="T97" fmla="*/ 322 h 378"/>
                <a:gd name="T98" fmla="*/ 812 w 1066"/>
                <a:gd name="T99" fmla="*/ 322 h 378"/>
                <a:gd name="T100" fmla="*/ 786 w 1066"/>
                <a:gd name="T101" fmla="*/ 332 h 378"/>
                <a:gd name="T102" fmla="*/ 746 w 1066"/>
                <a:gd name="T103" fmla="*/ 342 h 378"/>
                <a:gd name="T104" fmla="*/ 710 w 1066"/>
                <a:gd name="T105" fmla="*/ 348 h 378"/>
                <a:gd name="T106" fmla="*/ 674 w 1066"/>
                <a:gd name="T107" fmla="*/ 348 h 378"/>
                <a:gd name="T108" fmla="*/ 644 w 1066"/>
                <a:gd name="T109" fmla="*/ 342 h 378"/>
                <a:gd name="T110" fmla="*/ 572 w 1066"/>
                <a:gd name="T111" fmla="*/ 352 h 378"/>
                <a:gd name="T112" fmla="*/ 552 w 1066"/>
                <a:gd name="T113" fmla="*/ 368 h 37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66"/>
                <a:gd name="T172" fmla="*/ 0 h 378"/>
                <a:gd name="T173" fmla="*/ 1066 w 1066"/>
                <a:gd name="T174" fmla="*/ 378 h 37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66" h="378">
                  <a:moveTo>
                    <a:pt x="10" y="148"/>
                  </a:moveTo>
                  <a:lnTo>
                    <a:pt x="10" y="144"/>
                  </a:lnTo>
                  <a:lnTo>
                    <a:pt x="6" y="144"/>
                  </a:lnTo>
                  <a:lnTo>
                    <a:pt x="6" y="138"/>
                  </a:lnTo>
                  <a:lnTo>
                    <a:pt x="6" y="134"/>
                  </a:lnTo>
                  <a:lnTo>
                    <a:pt x="0" y="134"/>
                  </a:lnTo>
                  <a:lnTo>
                    <a:pt x="0" y="128"/>
                  </a:lnTo>
                  <a:lnTo>
                    <a:pt x="0" y="122"/>
                  </a:lnTo>
                  <a:lnTo>
                    <a:pt x="0" y="118"/>
                  </a:lnTo>
                  <a:lnTo>
                    <a:pt x="0" y="112"/>
                  </a:lnTo>
                  <a:lnTo>
                    <a:pt x="0" y="108"/>
                  </a:lnTo>
                  <a:lnTo>
                    <a:pt x="0" y="102"/>
                  </a:lnTo>
                  <a:lnTo>
                    <a:pt x="0" y="98"/>
                  </a:lnTo>
                  <a:lnTo>
                    <a:pt x="0" y="92"/>
                  </a:lnTo>
                  <a:lnTo>
                    <a:pt x="6" y="92"/>
                  </a:lnTo>
                  <a:lnTo>
                    <a:pt x="6" y="88"/>
                  </a:lnTo>
                  <a:lnTo>
                    <a:pt x="10" y="88"/>
                  </a:lnTo>
                  <a:lnTo>
                    <a:pt x="10" y="82"/>
                  </a:lnTo>
                  <a:lnTo>
                    <a:pt x="10" y="78"/>
                  </a:lnTo>
                  <a:lnTo>
                    <a:pt x="16" y="78"/>
                  </a:lnTo>
                  <a:lnTo>
                    <a:pt x="16" y="72"/>
                  </a:lnTo>
                  <a:lnTo>
                    <a:pt x="22" y="72"/>
                  </a:lnTo>
                  <a:lnTo>
                    <a:pt x="22" y="66"/>
                  </a:lnTo>
                  <a:lnTo>
                    <a:pt x="26" y="66"/>
                  </a:lnTo>
                  <a:lnTo>
                    <a:pt x="26" y="62"/>
                  </a:lnTo>
                  <a:lnTo>
                    <a:pt x="32" y="62"/>
                  </a:lnTo>
                  <a:lnTo>
                    <a:pt x="32" y="56"/>
                  </a:lnTo>
                  <a:lnTo>
                    <a:pt x="36" y="56"/>
                  </a:lnTo>
                  <a:lnTo>
                    <a:pt x="42" y="56"/>
                  </a:lnTo>
                  <a:lnTo>
                    <a:pt x="46" y="52"/>
                  </a:lnTo>
                  <a:lnTo>
                    <a:pt x="52" y="52"/>
                  </a:lnTo>
                  <a:lnTo>
                    <a:pt x="56" y="52"/>
                  </a:lnTo>
                  <a:lnTo>
                    <a:pt x="62" y="52"/>
                  </a:lnTo>
                  <a:lnTo>
                    <a:pt x="68" y="52"/>
                  </a:lnTo>
                  <a:lnTo>
                    <a:pt x="72" y="52"/>
                  </a:lnTo>
                  <a:lnTo>
                    <a:pt x="78" y="52"/>
                  </a:lnTo>
                  <a:lnTo>
                    <a:pt x="82" y="52"/>
                  </a:lnTo>
                  <a:lnTo>
                    <a:pt x="88" y="52"/>
                  </a:lnTo>
                  <a:lnTo>
                    <a:pt x="88" y="56"/>
                  </a:lnTo>
                  <a:lnTo>
                    <a:pt x="92" y="56"/>
                  </a:lnTo>
                  <a:lnTo>
                    <a:pt x="98" y="56"/>
                  </a:lnTo>
                  <a:lnTo>
                    <a:pt x="98" y="62"/>
                  </a:lnTo>
                  <a:lnTo>
                    <a:pt x="102" y="62"/>
                  </a:lnTo>
                  <a:lnTo>
                    <a:pt x="102" y="66"/>
                  </a:lnTo>
                  <a:lnTo>
                    <a:pt x="108" y="66"/>
                  </a:lnTo>
                  <a:lnTo>
                    <a:pt x="108" y="72"/>
                  </a:lnTo>
                  <a:lnTo>
                    <a:pt x="108" y="78"/>
                  </a:lnTo>
                  <a:lnTo>
                    <a:pt x="112" y="78"/>
                  </a:lnTo>
                  <a:lnTo>
                    <a:pt x="112" y="82"/>
                  </a:lnTo>
                  <a:lnTo>
                    <a:pt x="118" y="82"/>
                  </a:lnTo>
                  <a:lnTo>
                    <a:pt x="118" y="88"/>
                  </a:lnTo>
                  <a:lnTo>
                    <a:pt x="118" y="92"/>
                  </a:lnTo>
                  <a:lnTo>
                    <a:pt x="118" y="98"/>
                  </a:lnTo>
                  <a:lnTo>
                    <a:pt x="124" y="98"/>
                  </a:lnTo>
                  <a:lnTo>
                    <a:pt x="128" y="98"/>
                  </a:lnTo>
                  <a:lnTo>
                    <a:pt x="128" y="92"/>
                  </a:lnTo>
                  <a:lnTo>
                    <a:pt x="134" y="92"/>
                  </a:lnTo>
                  <a:lnTo>
                    <a:pt x="138" y="88"/>
                  </a:lnTo>
                  <a:lnTo>
                    <a:pt x="144" y="88"/>
                  </a:lnTo>
                  <a:lnTo>
                    <a:pt x="148" y="88"/>
                  </a:lnTo>
                  <a:lnTo>
                    <a:pt x="148" y="82"/>
                  </a:lnTo>
                  <a:lnTo>
                    <a:pt x="154" y="82"/>
                  </a:lnTo>
                  <a:lnTo>
                    <a:pt x="158" y="78"/>
                  </a:lnTo>
                  <a:lnTo>
                    <a:pt x="164" y="78"/>
                  </a:lnTo>
                  <a:lnTo>
                    <a:pt x="170" y="78"/>
                  </a:lnTo>
                  <a:lnTo>
                    <a:pt x="170" y="72"/>
                  </a:lnTo>
                  <a:lnTo>
                    <a:pt x="174" y="72"/>
                  </a:lnTo>
                  <a:lnTo>
                    <a:pt x="180" y="72"/>
                  </a:lnTo>
                  <a:lnTo>
                    <a:pt x="180" y="66"/>
                  </a:lnTo>
                  <a:lnTo>
                    <a:pt x="184" y="66"/>
                  </a:lnTo>
                  <a:lnTo>
                    <a:pt x="190" y="66"/>
                  </a:lnTo>
                  <a:lnTo>
                    <a:pt x="190" y="62"/>
                  </a:lnTo>
                  <a:lnTo>
                    <a:pt x="194" y="62"/>
                  </a:lnTo>
                  <a:lnTo>
                    <a:pt x="200" y="62"/>
                  </a:lnTo>
                  <a:lnTo>
                    <a:pt x="204" y="62"/>
                  </a:lnTo>
                  <a:lnTo>
                    <a:pt x="204" y="56"/>
                  </a:lnTo>
                  <a:lnTo>
                    <a:pt x="210" y="56"/>
                  </a:lnTo>
                  <a:lnTo>
                    <a:pt x="214" y="56"/>
                  </a:lnTo>
                  <a:lnTo>
                    <a:pt x="214" y="52"/>
                  </a:lnTo>
                  <a:lnTo>
                    <a:pt x="220" y="52"/>
                  </a:lnTo>
                  <a:lnTo>
                    <a:pt x="226" y="52"/>
                  </a:lnTo>
                  <a:lnTo>
                    <a:pt x="230" y="52"/>
                  </a:lnTo>
                  <a:lnTo>
                    <a:pt x="230" y="46"/>
                  </a:lnTo>
                  <a:lnTo>
                    <a:pt x="236" y="46"/>
                  </a:lnTo>
                  <a:lnTo>
                    <a:pt x="240" y="46"/>
                  </a:lnTo>
                  <a:lnTo>
                    <a:pt x="246" y="46"/>
                  </a:lnTo>
                  <a:lnTo>
                    <a:pt x="250" y="42"/>
                  </a:lnTo>
                  <a:lnTo>
                    <a:pt x="256" y="42"/>
                  </a:lnTo>
                  <a:lnTo>
                    <a:pt x="256" y="36"/>
                  </a:lnTo>
                  <a:lnTo>
                    <a:pt x="260" y="36"/>
                  </a:lnTo>
                  <a:lnTo>
                    <a:pt x="266" y="36"/>
                  </a:lnTo>
                  <a:lnTo>
                    <a:pt x="266" y="32"/>
                  </a:lnTo>
                  <a:lnTo>
                    <a:pt x="272" y="32"/>
                  </a:lnTo>
                  <a:lnTo>
                    <a:pt x="276" y="32"/>
                  </a:lnTo>
                  <a:lnTo>
                    <a:pt x="276" y="26"/>
                  </a:lnTo>
                  <a:lnTo>
                    <a:pt x="282" y="26"/>
                  </a:lnTo>
                  <a:lnTo>
                    <a:pt x="286" y="26"/>
                  </a:lnTo>
                  <a:lnTo>
                    <a:pt x="292" y="26"/>
                  </a:lnTo>
                  <a:lnTo>
                    <a:pt x="296" y="26"/>
                  </a:lnTo>
                  <a:lnTo>
                    <a:pt x="302" y="20"/>
                  </a:lnTo>
                  <a:lnTo>
                    <a:pt x="306" y="20"/>
                  </a:lnTo>
                  <a:lnTo>
                    <a:pt x="306" y="16"/>
                  </a:lnTo>
                  <a:lnTo>
                    <a:pt x="312" y="16"/>
                  </a:lnTo>
                  <a:lnTo>
                    <a:pt x="316" y="16"/>
                  </a:lnTo>
                  <a:lnTo>
                    <a:pt x="322" y="16"/>
                  </a:lnTo>
                  <a:lnTo>
                    <a:pt x="322" y="10"/>
                  </a:lnTo>
                  <a:lnTo>
                    <a:pt x="328" y="10"/>
                  </a:lnTo>
                  <a:lnTo>
                    <a:pt x="332" y="10"/>
                  </a:lnTo>
                  <a:lnTo>
                    <a:pt x="338" y="10"/>
                  </a:lnTo>
                  <a:lnTo>
                    <a:pt x="342" y="10"/>
                  </a:lnTo>
                  <a:lnTo>
                    <a:pt x="348" y="6"/>
                  </a:lnTo>
                  <a:lnTo>
                    <a:pt x="352" y="6"/>
                  </a:lnTo>
                  <a:lnTo>
                    <a:pt x="358" y="0"/>
                  </a:lnTo>
                  <a:lnTo>
                    <a:pt x="362" y="0"/>
                  </a:lnTo>
                  <a:lnTo>
                    <a:pt x="368" y="0"/>
                  </a:lnTo>
                  <a:lnTo>
                    <a:pt x="374" y="0"/>
                  </a:lnTo>
                  <a:lnTo>
                    <a:pt x="378" y="0"/>
                  </a:lnTo>
                  <a:lnTo>
                    <a:pt x="384" y="0"/>
                  </a:lnTo>
                  <a:lnTo>
                    <a:pt x="388" y="0"/>
                  </a:lnTo>
                  <a:lnTo>
                    <a:pt x="394" y="0"/>
                  </a:lnTo>
                  <a:lnTo>
                    <a:pt x="398" y="0"/>
                  </a:lnTo>
                  <a:lnTo>
                    <a:pt x="404" y="0"/>
                  </a:lnTo>
                  <a:lnTo>
                    <a:pt x="408" y="0"/>
                  </a:lnTo>
                  <a:lnTo>
                    <a:pt x="414" y="0"/>
                  </a:lnTo>
                  <a:lnTo>
                    <a:pt x="418" y="0"/>
                  </a:lnTo>
                  <a:lnTo>
                    <a:pt x="430" y="0"/>
                  </a:lnTo>
                  <a:lnTo>
                    <a:pt x="434" y="0"/>
                  </a:lnTo>
                  <a:lnTo>
                    <a:pt x="440" y="0"/>
                  </a:lnTo>
                  <a:lnTo>
                    <a:pt x="444" y="0"/>
                  </a:lnTo>
                  <a:lnTo>
                    <a:pt x="450" y="0"/>
                  </a:lnTo>
                  <a:lnTo>
                    <a:pt x="454" y="0"/>
                  </a:lnTo>
                  <a:lnTo>
                    <a:pt x="460" y="0"/>
                  </a:lnTo>
                  <a:lnTo>
                    <a:pt x="464" y="0"/>
                  </a:lnTo>
                  <a:lnTo>
                    <a:pt x="470" y="0"/>
                  </a:lnTo>
                  <a:lnTo>
                    <a:pt x="470" y="6"/>
                  </a:lnTo>
                  <a:lnTo>
                    <a:pt x="476" y="6"/>
                  </a:lnTo>
                  <a:lnTo>
                    <a:pt x="480" y="10"/>
                  </a:lnTo>
                  <a:lnTo>
                    <a:pt x="486" y="10"/>
                  </a:lnTo>
                  <a:lnTo>
                    <a:pt x="490" y="10"/>
                  </a:lnTo>
                  <a:lnTo>
                    <a:pt x="496" y="10"/>
                  </a:lnTo>
                  <a:lnTo>
                    <a:pt x="500" y="10"/>
                  </a:lnTo>
                  <a:lnTo>
                    <a:pt x="500" y="16"/>
                  </a:lnTo>
                  <a:lnTo>
                    <a:pt x="506" y="16"/>
                  </a:lnTo>
                  <a:lnTo>
                    <a:pt x="510" y="16"/>
                  </a:lnTo>
                  <a:lnTo>
                    <a:pt x="510" y="20"/>
                  </a:lnTo>
                  <a:lnTo>
                    <a:pt x="516" y="20"/>
                  </a:lnTo>
                  <a:lnTo>
                    <a:pt x="520" y="26"/>
                  </a:lnTo>
                  <a:lnTo>
                    <a:pt x="526" y="26"/>
                  </a:lnTo>
                  <a:lnTo>
                    <a:pt x="532" y="26"/>
                  </a:lnTo>
                  <a:lnTo>
                    <a:pt x="536" y="32"/>
                  </a:lnTo>
                  <a:lnTo>
                    <a:pt x="542" y="32"/>
                  </a:lnTo>
                  <a:lnTo>
                    <a:pt x="546" y="32"/>
                  </a:lnTo>
                  <a:lnTo>
                    <a:pt x="546" y="36"/>
                  </a:lnTo>
                  <a:lnTo>
                    <a:pt x="552" y="36"/>
                  </a:lnTo>
                  <a:lnTo>
                    <a:pt x="556" y="36"/>
                  </a:lnTo>
                  <a:lnTo>
                    <a:pt x="562" y="42"/>
                  </a:lnTo>
                  <a:lnTo>
                    <a:pt x="566" y="42"/>
                  </a:lnTo>
                  <a:lnTo>
                    <a:pt x="566" y="46"/>
                  </a:lnTo>
                  <a:lnTo>
                    <a:pt x="572" y="46"/>
                  </a:lnTo>
                  <a:lnTo>
                    <a:pt x="572" y="52"/>
                  </a:lnTo>
                  <a:lnTo>
                    <a:pt x="578" y="52"/>
                  </a:lnTo>
                  <a:lnTo>
                    <a:pt x="578" y="56"/>
                  </a:lnTo>
                  <a:lnTo>
                    <a:pt x="582" y="56"/>
                  </a:lnTo>
                  <a:lnTo>
                    <a:pt x="588" y="62"/>
                  </a:lnTo>
                  <a:lnTo>
                    <a:pt x="588" y="66"/>
                  </a:lnTo>
                  <a:lnTo>
                    <a:pt x="592" y="66"/>
                  </a:lnTo>
                  <a:lnTo>
                    <a:pt x="592" y="72"/>
                  </a:lnTo>
                  <a:lnTo>
                    <a:pt x="598" y="72"/>
                  </a:lnTo>
                  <a:lnTo>
                    <a:pt x="598" y="78"/>
                  </a:lnTo>
                  <a:lnTo>
                    <a:pt x="602" y="78"/>
                  </a:lnTo>
                  <a:lnTo>
                    <a:pt x="608" y="82"/>
                  </a:lnTo>
                  <a:lnTo>
                    <a:pt x="608" y="88"/>
                  </a:lnTo>
                  <a:lnTo>
                    <a:pt x="612" y="88"/>
                  </a:lnTo>
                  <a:lnTo>
                    <a:pt x="612" y="92"/>
                  </a:lnTo>
                  <a:lnTo>
                    <a:pt x="618" y="92"/>
                  </a:lnTo>
                  <a:lnTo>
                    <a:pt x="618" y="98"/>
                  </a:lnTo>
                  <a:lnTo>
                    <a:pt x="622" y="98"/>
                  </a:lnTo>
                  <a:lnTo>
                    <a:pt x="622" y="102"/>
                  </a:lnTo>
                  <a:lnTo>
                    <a:pt x="622" y="108"/>
                  </a:lnTo>
                  <a:lnTo>
                    <a:pt x="628" y="108"/>
                  </a:lnTo>
                  <a:lnTo>
                    <a:pt x="628" y="112"/>
                  </a:lnTo>
                  <a:lnTo>
                    <a:pt x="634" y="122"/>
                  </a:lnTo>
                  <a:lnTo>
                    <a:pt x="638" y="122"/>
                  </a:lnTo>
                  <a:lnTo>
                    <a:pt x="638" y="128"/>
                  </a:lnTo>
                  <a:lnTo>
                    <a:pt x="638" y="134"/>
                  </a:lnTo>
                  <a:lnTo>
                    <a:pt x="644" y="134"/>
                  </a:lnTo>
                  <a:lnTo>
                    <a:pt x="644" y="138"/>
                  </a:lnTo>
                  <a:lnTo>
                    <a:pt x="644" y="144"/>
                  </a:lnTo>
                  <a:lnTo>
                    <a:pt x="648" y="144"/>
                  </a:lnTo>
                  <a:lnTo>
                    <a:pt x="648" y="148"/>
                  </a:lnTo>
                  <a:lnTo>
                    <a:pt x="648" y="154"/>
                  </a:lnTo>
                  <a:lnTo>
                    <a:pt x="648" y="158"/>
                  </a:lnTo>
                  <a:lnTo>
                    <a:pt x="654" y="164"/>
                  </a:lnTo>
                  <a:lnTo>
                    <a:pt x="654" y="168"/>
                  </a:lnTo>
                  <a:lnTo>
                    <a:pt x="654" y="174"/>
                  </a:lnTo>
                  <a:lnTo>
                    <a:pt x="658" y="180"/>
                  </a:lnTo>
                  <a:lnTo>
                    <a:pt x="658" y="184"/>
                  </a:lnTo>
                  <a:lnTo>
                    <a:pt x="658" y="190"/>
                  </a:lnTo>
                  <a:lnTo>
                    <a:pt x="658" y="200"/>
                  </a:lnTo>
                  <a:lnTo>
                    <a:pt x="664" y="204"/>
                  </a:lnTo>
                  <a:lnTo>
                    <a:pt x="664" y="210"/>
                  </a:lnTo>
                  <a:lnTo>
                    <a:pt x="664" y="214"/>
                  </a:lnTo>
                  <a:lnTo>
                    <a:pt x="664" y="220"/>
                  </a:lnTo>
                  <a:lnTo>
                    <a:pt x="664" y="224"/>
                  </a:lnTo>
                  <a:lnTo>
                    <a:pt x="668" y="224"/>
                  </a:lnTo>
                  <a:lnTo>
                    <a:pt x="668" y="230"/>
                  </a:lnTo>
                  <a:lnTo>
                    <a:pt x="668" y="236"/>
                  </a:lnTo>
                  <a:lnTo>
                    <a:pt x="668" y="240"/>
                  </a:lnTo>
                  <a:lnTo>
                    <a:pt x="668" y="246"/>
                  </a:lnTo>
                  <a:lnTo>
                    <a:pt x="668" y="250"/>
                  </a:lnTo>
                  <a:lnTo>
                    <a:pt x="668" y="256"/>
                  </a:lnTo>
                  <a:lnTo>
                    <a:pt x="668" y="260"/>
                  </a:lnTo>
                  <a:lnTo>
                    <a:pt x="668" y="266"/>
                  </a:lnTo>
                  <a:lnTo>
                    <a:pt x="668" y="270"/>
                  </a:lnTo>
                  <a:lnTo>
                    <a:pt x="668" y="276"/>
                  </a:lnTo>
                  <a:lnTo>
                    <a:pt x="668" y="282"/>
                  </a:lnTo>
                  <a:lnTo>
                    <a:pt x="668" y="286"/>
                  </a:lnTo>
                  <a:lnTo>
                    <a:pt x="668" y="292"/>
                  </a:lnTo>
                  <a:lnTo>
                    <a:pt x="668" y="286"/>
                  </a:lnTo>
                  <a:lnTo>
                    <a:pt x="674" y="286"/>
                  </a:lnTo>
                  <a:lnTo>
                    <a:pt x="680" y="286"/>
                  </a:lnTo>
                  <a:lnTo>
                    <a:pt x="684" y="286"/>
                  </a:lnTo>
                  <a:lnTo>
                    <a:pt x="690" y="286"/>
                  </a:lnTo>
                  <a:lnTo>
                    <a:pt x="694" y="286"/>
                  </a:lnTo>
                  <a:lnTo>
                    <a:pt x="700" y="286"/>
                  </a:lnTo>
                  <a:lnTo>
                    <a:pt x="704" y="286"/>
                  </a:lnTo>
                  <a:lnTo>
                    <a:pt x="710" y="286"/>
                  </a:lnTo>
                  <a:lnTo>
                    <a:pt x="710" y="292"/>
                  </a:lnTo>
                  <a:lnTo>
                    <a:pt x="714" y="292"/>
                  </a:lnTo>
                  <a:lnTo>
                    <a:pt x="720" y="292"/>
                  </a:lnTo>
                  <a:lnTo>
                    <a:pt x="724" y="292"/>
                  </a:lnTo>
                  <a:lnTo>
                    <a:pt x="730" y="292"/>
                  </a:lnTo>
                  <a:lnTo>
                    <a:pt x="730" y="286"/>
                  </a:lnTo>
                  <a:lnTo>
                    <a:pt x="736" y="286"/>
                  </a:lnTo>
                  <a:lnTo>
                    <a:pt x="740" y="286"/>
                  </a:lnTo>
                  <a:lnTo>
                    <a:pt x="746" y="286"/>
                  </a:lnTo>
                  <a:lnTo>
                    <a:pt x="750" y="286"/>
                  </a:lnTo>
                  <a:lnTo>
                    <a:pt x="756" y="286"/>
                  </a:lnTo>
                  <a:lnTo>
                    <a:pt x="760" y="286"/>
                  </a:lnTo>
                  <a:lnTo>
                    <a:pt x="766" y="286"/>
                  </a:lnTo>
                  <a:lnTo>
                    <a:pt x="770" y="286"/>
                  </a:lnTo>
                  <a:lnTo>
                    <a:pt x="776" y="286"/>
                  </a:lnTo>
                  <a:lnTo>
                    <a:pt x="782" y="286"/>
                  </a:lnTo>
                  <a:lnTo>
                    <a:pt x="786" y="286"/>
                  </a:lnTo>
                  <a:lnTo>
                    <a:pt x="792" y="286"/>
                  </a:lnTo>
                  <a:lnTo>
                    <a:pt x="796" y="286"/>
                  </a:lnTo>
                  <a:lnTo>
                    <a:pt x="802" y="286"/>
                  </a:lnTo>
                  <a:lnTo>
                    <a:pt x="806" y="286"/>
                  </a:lnTo>
                  <a:lnTo>
                    <a:pt x="812" y="286"/>
                  </a:lnTo>
                  <a:lnTo>
                    <a:pt x="816" y="286"/>
                  </a:lnTo>
                  <a:lnTo>
                    <a:pt x="822" y="286"/>
                  </a:lnTo>
                  <a:lnTo>
                    <a:pt x="826" y="286"/>
                  </a:lnTo>
                  <a:lnTo>
                    <a:pt x="832" y="286"/>
                  </a:lnTo>
                  <a:lnTo>
                    <a:pt x="838" y="286"/>
                  </a:lnTo>
                  <a:lnTo>
                    <a:pt x="842" y="282"/>
                  </a:lnTo>
                  <a:lnTo>
                    <a:pt x="848" y="282"/>
                  </a:lnTo>
                  <a:lnTo>
                    <a:pt x="852" y="282"/>
                  </a:lnTo>
                  <a:lnTo>
                    <a:pt x="858" y="282"/>
                  </a:lnTo>
                  <a:lnTo>
                    <a:pt x="862" y="282"/>
                  </a:lnTo>
                  <a:lnTo>
                    <a:pt x="868" y="282"/>
                  </a:lnTo>
                  <a:lnTo>
                    <a:pt x="872" y="282"/>
                  </a:lnTo>
                  <a:lnTo>
                    <a:pt x="878" y="286"/>
                  </a:lnTo>
                  <a:lnTo>
                    <a:pt x="884" y="286"/>
                  </a:lnTo>
                  <a:lnTo>
                    <a:pt x="888" y="286"/>
                  </a:lnTo>
                  <a:lnTo>
                    <a:pt x="894" y="286"/>
                  </a:lnTo>
                  <a:lnTo>
                    <a:pt x="898" y="286"/>
                  </a:lnTo>
                  <a:lnTo>
                    <a:pt x="908" y="286"/>
                  </a:lnTo>
                  <a:lnTo>
                    <a:pt x="918" y="286"/>
                  </a:lnTo>
                  <a:lnTo>
                    <a:pt x="928" y="286"/>
                  </a:lnTo>
                  <a:lnTo>
                    <a:pt x="934" y="286"/>
                  </a:lnTo>
                  <a:lnTo>
                    <a:pt x="944" y="286"/>
                  </a:lnTo>
                  <a:lnTo>
                    <a:pt x="950" y="286"/>
                  </a:lnTo>
                  <a:lnTo>
                    <a:pt x="954" y="292"/>
                  </a:lnTo>
                  <a:lnTo>
                    <a:pt x="960" y="292"/>
                  </a:lnTo>
                  <a:lnTo>
                    <a:pt x="964" y="292"/>
                  </a:lnTo>
                  <a:lnTo>
                    <a:pt x="964" y="296"/>
                  </a:lnTo>
                  <a:lnTo>
                    <a:pt x="970" y="296"/>
                  </a:lnTo>
                  <a:lnTo>
                    <a:pt x="974" y="296"/>
                  </a:lnTo>
                  <a:lnTo>
                    <a:pt x="980" y="296"/>
                  </a:lnTo>
                  <a:lnTo>
                    <a:pt x="986" y="296"/>
                  </a:lnTo>
                  <a:lnTo>
                    <a:pt x="990" y="296"/>
                  </a:lnTo>
                  <a:lnTo>
                    <a:pt x="996" y="296"/>
                  </a:lnTo>
                  <a:lnTo>
                    <a:pt x="1000" y="296"/>
                  </a:lnTo>
                  <a:lnTo>
                    <a:pt x="1006" y="296"/>
                  </a:lnTo>
                  <a:lnTo>
                    <a:pt x="1010" y="296"/>
                  </a:lnTo>
                  <a:lnTo>
                    <a:pt x="1016" y="302"/>
                  </a:lnTo>
                  <a:lnTo>
                    <a:pt x="1020" y="302"/>
                  </a:lnTo>
                  <a:lnTo>
                    <a:pt x="1030" y="302"/>
                  </a:lnTo>
                  <a:lnTo>
                    <a:pt x="1042" y="302"/>
                  </a:lnTo>
                  <a:lnTo>
                    <a:pt x="1046" y="302"/>
                  </a:lnTo>
                  <a:lnTo>
                    <a:pt x="1046" y="306"/>
                  </a:lnTo>
                  <a:lnTo>
                    <a:pt x="1052" y="306"/>
                  </a:lnTo>
                  <a:lnTo>
                    <a:pt x="1056" y="306"/>
                  </a:lnTo>
                  <a:lnTo>
                    <a:pt x="1056" y="312"/>
                  </a:lnTo>
                  <a:lnTo>
                    <a:pt x="1062" y="312"/>
                  </a:lnTo>
                  <a:lnTo>
                    <a:pt x="1062" y="316"/>
                  </a:lnTo>
                  <a:lnTo>
                    <a:pt x="1066" y="322"/>
                  </a:lnTo>
                  <a:lnTo>
                    <a:pt x="1066" y="326"/>
                  </a:lnTo>
                  <a:lnTo>
                    <a:pt x="1066" y="332"/>
                  </a:lnTo>
                  <a:lnTo>
                    <a:pt x="1062" y="332"/>
                  </a:lnTo>
                  <a:lnTo>
                    <a:pt x="1062" y="338"/>
                  </a:lnTo>
                  <a:lnTo>
                    <a:pt x="1056" y="338"/>
                  </a:lnTo>
                  <a:lnTo>
                    <a:pt x="1052" y="342"/>
                  </a:lnTo>
                  <a:lnTo>
                    <a:pt x="1046" y="342"/>
                  </a:lnTo>
                  <a:lnTo>
                    <a:pt x="1042" y="342"/>
                  </a:lnTo>
                  <a:lnTo>
                    <a:pt x="1036" y="342"/>
                  </a:lnTo>
                  <a:lnTo>
                    <a:pt x="1030" y="342"/>
                  </a:lnTo>
                  <a:lnTo>
                    <a:pt x="1026" y="342"/>
                  </a:lnTo>
                  <a:lnTo>
                    <a:pt x="1020" y="342"/>
                  </a:lnTo>
                  <a:lnTo>
                    <a:pt x="1016" y="342"/>
                  </a:lnTo>
                  <a:lnTo>
                    <a:pt x="1016" y="338"/>
                  </a:lnTo>
                  <a:lnTo>
                    <a:pt x="1010" y="338"/>
                  </a:lnTo>
                  <a:lnTo>
                    <a:pt x="1006" y="338"/>
                  </a:lnTo>
                  <a:lnTo>
                    <a:pt x="1000" y="338"/>
                  </a:lnTo>
                  <a:lnTo>
                    <a:pt x="996" y="338"/>
                  </a:lnTo>
                  <a:lnTo>
                    <a:pt x="990" y="338"/>
                  </a:lnTo>
                  <a:lnTo>
                    <a:pt x="986" y="338"/>
                  </a:lnTo>
                  <a:lnTo>
                    <a:pt x="980" y="338"/>
                  </a:lnTo>
                  <a:lnTo>
                    <a:pt x="974" y="338"/>
                  </a:lnTo>
                  <a:lnTo>
                    <a:pt x="970" y="338"/>
                  </a:lnTo>
                  <a:lnTo>
                    <a:pt x="964" y="338"/>
                  </a:lnTo>
                  <a:lnTo>
                    <a:pt x="960" y="332"/>
                  </a:lnTo>
                  <a:lnTo>
                    <a:pt x="954" y="332"/>
                  </a:lnTo>
                  <a:lnTo>
                    <a:pt x="950" y="332"/>
                  </a:lnTo>
                  <a:lnTo>
                    <a:pt x="944" y="332"/>
                  </a:lnTo>
                  <a:lnTo>
                    <a:pt x="934" y="332"/>
                  </a:lnTo>
                  <a:lnTo>
                    <a:pt x="928" y="332"/>
                  </a:lnTo>
                  <a:lnTo>
                    <a:pt x="924" y="332"/>
                  </a:lnTo>
                  <a:lnTo>
                    <a:pt x="918" y="332"/>
                  </a:lnTo>
                  <a:lnTo>
                    <a:pt x="914" y="332"/>
                  </a:lnTo>
                  <a:lnTo>
                    <a:pt x="908" y="326"/>
                  </a:lnTo>
                  <a:lnTo>
                    <a:pt x="904" y="326"/>
                  </a:lnTo>
                  <a:lnTo>
                    <a:pt x="898" y="326"/>
                  </a:lnTo>
                  <a:lnTo>
                    <a:pt x="894" y="326"/>
                  </a:lnTo>
                  <a:lnTo>
                    <a:pt x="888" y="326"/>
                  </a:lnTo>
                  <a:lnTo>
                    <a:pt x="884" y="326"/>
                  </a:lnTo>
                  <a:lnTo>
                    <a:pt x="884" y="322"/>
                  </a:lnTo>
                  <a:lnTo>
                    <a:pt x="878" y="322"/>
                  </a:lnTo>
                  <a:lnTo>
                    <a:pt x="872" y="322"/>
                  </a:lnTo>
                  <a:lnTo>
                    <a:pt x="868" y="322"/>
                  </a:lnTo>
                  <a:lnTo>
                    <a:pt x="858" y="322"/>
                  </a:lnTo>
                  <a:lnTo>
                    <a:pt x="852" y="322"/>
                  </a:lnTo>
                  <a:lnTo>
                    <a:pt x="848" y="322"/>
                  </a:lnTo>
                  <a:lnTo>
                    <a:pt x="842" y="322"/>
                  </a:lnTo>
                  <a:lnTo>
                    <a:pt x="838" y="322"/>
                  </a:lnTo>
                  <a:lnTo>
                    <a:pt x="832" y="322"/>
                  </a:lnTo>
                  <a:lnTo>
                    <a:pt x="826" y="322"/>
                  </a:lnTo>
                  <a:lnTo>
                    <a:pt x="822" y="322"/>
                  </a:lnTo>
                  <a:lnTo>
                    <a:pt x="816" y="322"/>
                  </a:lnTo>
                  <a:lnTo>
                    <a:pt x="812" y="322"/>
                  </a:lnTo>
                  <a:lnTo>
                    <a:pt x="806" y="322"/>
                  </a:lnTo>
                  <a:lnTo>
                    <a:pt x="806" y="326"/>
                  </a:lnTo>
                  <a:lnTo>
                    <a:pt x="802" y="326"/>
                  </a:lnTo>
                  <a:lnTo>
                    <a:pt x="796" y="326"/>
                  </a:lnTo>
                  <a:lnTo>
                    <a:pt x="792" y="326"/>
                  </a:lnTo>
                  <a:lnTo>
                    <a:pt x="786" y="326"/>
                  </a:lnTo>
                  <a:lnTo>
                    <a:pt x="786" y="332"/>
                  </a:lnTo>
                  <a:lnTo>
                    <a:pt x="782" y="332"/>
                  </a:lnTo>
                  <a:lnTo>
                    <a:pt x="776" y="332"/>
                  </a:lnTo>
                  <a:lnTo>
                    <a:pt x="766" y="338"/>
                  </a:lnTo>
                  <a:lnTo>
                    <a:pt x="760" y="338"/>
                  </a:lnTo>
                  <a:lnTo>
                    <a:pt x="756" y="342"/>
                  </a:lnTo>
                  <a:lnTo>
                    <a:pt x="750" y="342"/>
                  </a:lnTo>
                  <a:lnTo>
                    <a:pt x="746" y="342"/>
                  </a:lnTo>
                  <a:lnTo>
                    <a:pt x="740" y="342"/>
                  </a:lnTo>
                  <a:lnTo>
                    <a:pt x="736" y="348"/>
                  </a:lnTo>
                  <a:lnTo>
                    <a:pt x="730" y="348"/>
                  </a:lnTo>
                  <a:lnTo>
                    <a:pt x="724" y="348"/>
                  </a:lnTo>
                  <a:lnTo>
                    <a:pt x="720" y="348"/>
                  </a:lnTo>
                  <a:lnTo>
                    <a:pt x="714" y="348"/>
                  </a:lnTo>
                  <a:lnTo>
                    <a:pt x="710" y="348"/>
                  </a:lnTo>
                  <a:lnTo>
                    <a:pt x="704" y="348"/>
                  </a:lnTo>
                  <a:lnTo>
                    <a:pt x="700" y="348"/>
                  </a:lnTo>
                  <a:lnTo>
                    <a:pt x="694" y="348"/>
                  </a:lnTo>
                  <a:lnTo>
                    <a:pt x="690" y="348"/>
                  </a:lnTo>
                  <a:lnTo>
                    <a:pt x="684" y="348"/>
                  </a:lnTo>
                  <a:lnTo>
                    <a:pt x="680" y="348"/>
                  </a:lnTo>
                  <a:lnTo>
                    <a:pt x="674" y="348"/>
                  </a:lnTo>
                  <a:lnTo>
                    <a:pt x="668" y="348"/>
                  </a:lnTo>
                  <a:lnTo>
                    <a:pt x="664" y="348"/>
                  </a:lnTo>
                  <a:lnTo>
                    <a:pt x="658" y="348"/>
                  </a:lnTo>
                  <a:lnTo>
                    <a:pt x="654" y="348"/>
                  </a:lnTo>
                  <a:lnTo>
                    <a:pt x="648" y="348"/>
                  </a:lnTo>
                  <a:lnTo>
                    <a:pt x="648" y="342"/>
                  </a:lnTo>
                  <a:lnTo>
                    <a:pt x="644" y="342"/>
                  </a:lnTo>
                  <a:lnTo>
                    <a:pt x="638" y="342"/>
                  </a:lnTo>
                  <a:lnTo>
                    <a:pt x="628" y="342"/>
                  </a:lnTo>
                  <a:lnTo>
                    <a:pt x="612" y="348"/>
                  </a:lnTo>
                  <a:lnTo>
                    <a:pt x="598" y="352"/>
                  </a:lnTo>
                  <a:lnTo>
                    <a:pt x="588" y="352"/>
                  </a:lnTo>
                  <a:lnTo>
                    <a:pt x="578" y="352"/>
                  </a:lnTo>
                  <a:lnTo>
                    <a:pt x="572" y="352"/>
                  </a:lnTo>
                  <a:lnTo>
                    <a:pt x="566" y="352"/>
                  </a:lnTo>
                  <a:lnTo>
                    <a:pt x="566" y="358"/>
                  </a:lnTo>
                  <a:lnTo>
                    <a:pt x="562" y="358"/>
                  </a:lnTo>
                  <a:lnTo>
                    <a:pt x="556" y="358"/>
                  </a:lnTo>
                  <a:lnTo>
                    <a:pt x="556" y="362"/>
                  </a:lnTo>
                  <a:lnTo>
                    <a:pt x="556" y="368"/>
                  </a:lnTo>
                  <a:lnTo>
                    <a:pt x="552" y="368"/>
                  </a:lnTo>
                  <a:lnTo>
                    <a:pt x="546" y="368"/>
                  </a:lnTo>
                  <a:lnTo>
                    <a:pt x="546" y="372"/>
                  </a:lnTo>
                  <a:lnTo>
                    <a:pt x="542" y="378"/>
                  </a:lnTo>
                </a:path>
              </a:pathLst>
            </a:custGeom>
            <a:noFill/>
            <a:ln w="19050">
              <a:solidFill>
                <a:srgbClr val="000000"/>
              </a:solidFill>
              <a:round/>
              <a:headEnd/>
              <a:tailEnd/>
            </a:ln>
          </p:spPr>
          <p:txBody>
            <a:bodyPr/>
            <a:lstStyle/>
            <a:p>
              <a:endParaRPr lang="zh-TW" altLang="en-US"/>
            </a:p>
          </p:txBody>
        </p:sp>
        <p:sp>
          <p:nvSpPr>
            <p:cNvPr id="11288" name="Freeform 14"/>
            <p:cNvSpPr>
              <a:spLocks/>
            </p:cNvSpPr>
            <p:nvPr/>
          </p:nvSpPr>
          <p:spPr bwMode="auto">
            <a:xfrm>
              <a:off x="2526" y="2694"/>
              <a:ext cx="682" cy="250"/>
            </a:xfrm>
            <a:custGeom>
              <a:avLst/>
              <a:gdLst>
                <a:gd name="T0" fmla="*/ 96 w 682"/>
                <a:gd name="T1" fmla="*/ 10 h 250"/>
                <a:gd name="T2" fmla="*/ 80 w 682"/>
                <a:gd name="T3" fmla="*/ 24 h 250"/>
                <a:gd name="T4" fmla="*/ 70 w 682"/>
                <a:gd name="T5" fmla="*/ 46 h 250"/>
                <a:gd name="T6" fmla="*/ 60 w 682"/>
                <a:gd name="T7" fmla="*/ 60 h 250"/>
                <a:gd name="T8" fmla="*/ 46 w 682"/>
                <a:gd name="T9" fmla="*/ 80 h 250"/>
                <a:gd name="T10" fmla="*/ 34 w 682"/>
                <a:gd name="T11" fmla="*/ 96 h 250"/>
                <a:gd name="T12" fmla="*/ 24 w 682"/>
                <a:gd name="T13" fmla="*/ 116 h 250"/>
                <a:gd name="T14" fmla="*/ 14 w 682"/>
                <a:gd name="T15" fmla="*/ 138 h 250"/>
                <a:gd name="T16" fmla="*/ 10 w 682"/>
                <a:gd name="T17" fmla="*/ 158 h 250"/>
                <a:gd name="T18" fmla="*/ 4 w 682"/>
                <a:gd name="T19" fmla="*/ 178 h 250"/>
                <a:gd name="T20" fmla="*/ 0 w 682"/>
                <a:gd name="T21" fmla="*/ 198 h 250"/>
                <a:gd name="T22" fmla="*/ 14 w 682"/>
                <a:gd name="T23" fmla="*/ 214 h 250"/>
                <a:gd name="T24" fmla="*/ 40 w 682"/>
                <a:gd name="T25" fmla="*/ 214 h 250"/>
                <a:gd name="T26" fmla="*/ 66 w 682"/>
                <a:gd name="T27" fmla="*/ 214 h 250"/>
                <a:gd name="T28" fmla="*/ 90 w 682"/>
                <a:gd name="T29" fmla="*/ 214 h 250"/>
                <a:gd name="T30" fmla="*/ 116 w 682"/>
                <a:gd name="T31" fmla="*/ 208 h 250"/>
                <a:gd name="T32" fmla="*/ 136 w 682"/>
                <a:gd name="T33" fmla="*/ 204 h 250"/>
                <a:gd name="T34" fmla="*/ 158 w 682"/>
                <a:gd name="T35" fmla="*/ 194 h 250"/>
                <a:gd name="T36" fmla="*/ 172 w 682"/>
                <a:gd name="T37" fmla="*/ 178 h 250"/>
                <a:gd name="T38" fmla="*/ 192 w 682"/>
                <a:gd name="T39" fmla="*/ 172 h 250"/>
                <a:gd name="T40" fmla="*/ 214 w 682"/>
                <a:gd name="T41" fmla="*/ 168 h 250"/>
                <a:gd name="T42" fmla="*/ 224 w 682"/>
                <a:gd name="T43" fmla="*/ 182 h 250"/>
                <a:gd name="T44" fmla="*/ 234 w 682"/>
                <a:gd name="T45" fmla="*/ 198 h 250"/>
                <a:gd name="T46" fmla="*/ 218 w 682"/>
                <a:gd name="T47" fmla="*/ 214 h 250"/>
                <a:gd name="T48" fmla="*/ 198 w 682"/>
                <a:gd name="T49" fmla="*/ 228 h 250"/>
                <a:gd name="T50" fmla="*/ 188 w 682"/>
                <a:gd name="T51" fmla="*/ 244 h 250"/>
                <a:gd name="T52" fmla="*/ 208 w 682"/>
                <a:gd name="T53" fmla="*/ 250 h 250"/>
                <a:gd name="T54" fmla="*/ 234 w 682"/>
                <a:gd name="T55" fmla="*/ 244 h 250"/>
                <a:gd name="T56" fmla="*/ 254 w 682"/>
                <a:gd name="T57" fmla="*/ 234 h 250"/>
                <a:gd name="T58" fmla="*/ 270 w 682"/>
                <a:gd name="T59" fmla="*/ 224 h 250"/>
                <a:gd name="T60" fmla="*/ 280 w 682"/>
                <a:gd name="T61" fmla="*/ 214 h 250"/>
                <a:gd name="T62" fmla="*/ 306 w 682"/>
                <a:gd name="T63" fmla="*/ 214 h 250"/>
                <a:gd name="T64" fmla="*/ 336 w 682"/>
                <a:gd name="T65" fmla="*/ 214 h 250"/>
                <a:gd name="T66" fmla="*/ 366 w 682"/>
                <a:gd name="T67" fmla="*/ 214 h 250"/>
                <a:gd name="T68" fmla="*/ 392 w 682"/>
                <a:gd name="T69" fmla="*/ 204 h 250"/>
                <a:gd name="T70" fmla="*/ 408 w 682"/>
                <a:gd name="T71" fmla="*/ 194 h 250"/>
                <a:gd name="T72" fmla="*/ 428 w 682"/>
                <a:gd name="T73" fmla="*/ 182 h 250"/>
                <a:gd name="T74" fmla="*/ 432 w 682"/>
                <a:gd name="T75" fmla="*/ 162 h 250"/>
                <a:gd name="T76" fmla="*/ 442 w 682"/>
                <a:gd name="T77" fmla="*/ 182 h 250"/>
                <a:gd name="T78" fmla="*/ 464 w 682"/>
                <a:gd name="T79" fmla="*/ 198 h 250"/>
                <a:gd name="T80" fmla="*/ 484 w 682"/>
                <a:gd name="T81" fmla="*/ 204 h 250"/>
                <a:gd name="T82" fmla="*/ 478 w 682"/>
                <a:gd name="T83" fmla="*/ 208 h 250"/>
                <a:gd name="T84" fmla="*/ 464 w 682"/>
                <a:gd name="T85" fmla="*/ 218 h 250"/>
                <a:gd name="T86" fmla="*/ 442 w 682"/>
                <a:gd name="T87" fmla="*/ 224 h 250"/>
                <a:gd name="T88" fmla="*/ 442 w 682"/>
                <a:gd name="T89" fmla="*/ 244 h 250"/>
                <a:gd name="T90" fmla="*/ 468 w 682"/>
                <a:gd name="T91" fmla="*/ 250 h 250"/>
                <a:gd name="T92" fmla="*/ 494 w 682"/>
                <a:gd name="T93" fmla="*/ 250 h 250"/>
                <a:gd name="T94" fmla="*/ 520 w 682"/>
                <a:gd name="T95" fmla="*/ 250 h 250"/>
                <a:gd name="T96" fmla="*/ 544 w 682"/>
                <a:gd name="T97" fmla="*/ 244 h 250"/>
                <a:gd name="T98" fmla="*/ 570 w 682"/>
                <a:gd name="T99" fmla="*/ 240 h 250"/>
                <a:gd name="T100" fmla="*/ 586 w 682"/>
                <a:gd name="T101" fmla="*/ 228 h 250"/>
                <a:gd name="T102" fmla="*/ 612 w 682"/>
                <a:gd name="T103" fmla="*/ 228 h 250"/>
                <a:gd name="T104" fmla="*/ 632 w 682"/>
                <a:gd name="T105" fmla="*/ 224 h 250"/>
                <a:gd name="T106" fmla="*/ 646 w 682"/>
                <a:gd name="T107" fmla="*/ 214 h 250"/>
                <a:gd name="T108" fmla="*/ 668 w 682"/>
                <a:gd name="T109" fmla="*/ 204 h 250"/>
                <a:gd name="T110" fmla="*/ 678 w 682"/>
                <a:gd name="T111" fmla="*/ 188 h 25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2"/>
                <a:gd name="T169" fmla="*/ 0 h 250"/>
                <a:gd name="T170" fmla="*/ 682 w 682"/>
                <a:gd name="T171" fmla="*/ 250 h 25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2" h="250">
                  <a:moveTo>
                    <a:pt x="106" y="0"/>
                  </a:moveTo>
                  <a:lnTo>
                    <a:pt x="106" y="4"/>
                  </a:lnTo>
                  <a:lnTo>
                    <a:pt x="102" y="4"/>
                  </a:lnTo>
                  <a:lnTo>
                    <a:pt x="102" y="10"/>
                  </a:lnTo>
                  <a:lnTo>
                    <a:pt x="96" y="10"/>
                  </a:lnTo>
                  <a:lnTo>
                    <a:pt x="96" y="14"/>
                  </a:lnTo>
                  <a:lnTo>
                    <a:pt x="90" y="14"/>
                  </a:lnTo>
                  <a:lnTo>
                    <a:pt x="86" y="20"/>
                  </a:lnTo>
                  <a:lnTo>
                    <a:pt x="80" y="20"/>
                  </a:lnTo>
                  <a:lnTo>
                    <a:pt x="80" y="24"/>
                  </a:lnTo>
                  <a:lnTo>
                    <a:pt x="76" y="24"/>
                  </a:lnTo>
                  <a:lnTo>
                    <a:pt x="76" y="30"/>
                  </a:lnTo>
                  <a:lnTo>
                    <a:pt x="70" y="36"/>
                  </a:lnTo>
                  <a:lnTo>
                    <a:pt x="70" y="40"/>
                  </a:lnTo>
                  <a:lnTo>
                    <a:pt x="70" y="46"/>
                  </a:lnTo>
                  <a:lnTo>
                    <a:pt x="66" y="46"/>
                  </a:lnTo>
                  <a:lnTo>
                    <a:pt x="66" y="50"/>
                  </a:lnTo>
                  <a:lnTo>
                    <a:pt x="66" y="56"/>
                  </a:lnTo>
                  <a:lnTo>
                    <a:pt x="60" y="56"/>
                  </a:lnTo>
                  <a:lnTo>
                    <a:pt x="60" y="60"/>
                  </a:lnTo>
                  <a:lnTo>
                    <a:pt x="56" y="66"/>
                  </a:lnTo>
                  <a:lnTo>
                    <a:pt x="50" y="70"/>
                  </a:lnTo>
                  <a:lnTo>
                    <a:pt x="50" y="76"/>
                  </a:lnTo>
                  <a:lnTo>
                    <a:pt x="46" y="76"/>
                  </a:lnTo>
                  <a:lnTo>
                    <a:pt x="46" y="80"/>
                  </a:lnTo>
                  <a:lnTo>
                    <a:pt x="40" y="80"/>
                  </a:lnTo>
                  <a:lnTo>
                    <a:pt x="40" y="86"/>
                  </a:lnTo>
                  <a:lnTo>
                    <a:pt x="40" y="92"/>
                  </a:lnTo>
                  <a:lnTo>
                    <a:pt x="34" y="92"/>
                  </a:lnTo>
                  <a:lnTo>
                    <a:pt x="34" y="96"/>
                  </a:lnTo>
                  <a:lnTo>
                    <a:pt x="30" y="102"/>
                  </a:lnTo>
                  <a:lnTo>
                    <a:pt x="30" y="106"/>
                  </a:lnTo>
                  <a:lnTo>
                    <a:pt x="24" y="106"/>
                  </a:lnTo>
                  <a:lnTo>
                    <a:pt x="24" y="112"/>
                  </a:lnTo>
                  <a:lnTo>
                    <a:pt x="24" y="116"/>
                  </a:lnTo>
                  <a:lnTo>
                    <a:pt x="20" y="116"/>
                  </a:lnTo>
                  <a:lnTo>
                    <a:pt x="20" y="122"/>
                  </a:lnTo>
                  <a:lnTo>
                    <a:pt x="14" y="126"/>
                  </a:lnTo>
                  <a:lnTo>
                    <a:pt x="14" y="132"/>
                  </a:lnTo>
                  <a:lnTo>
                    <a:pt x="14" y="138"/>
                  </a:lnTo>
                  <a:lnTo>
                    <a:pt x="10" y="138"/>
                  </a:lnTo>
                  <a:lnTo>
                    <a:pt x="10" y="142"/>
                  </a:lnTo>
                  <a:lnTo>
                    <a:pt x="10" y="148"/>
                  </a:lnTo>
                  <a:lnTo>
                    <a:pt x="10" y="152"/>
                  </a:lnTo>
                  <a:lnTo>
                    <a:pt x="10" y="158"/>
                  </a:lnTo>
                  <a:lnTo>
                    <a:pt x="10" y="162"/>
                  </a:lnTo>
                  <a:lnTo>
                    <a:pt x="4" y="162"/>
                  </a:lnTo>
                  <a:lnTo>
                    <a:pt x="4" y="168"/>
                  </a:lnTo>
                  <a:lnTo>
                    <a:pt x="4" y="172"/>
                  </a:lnTo>
                  <a:lnTo>
                    <a:pt x="4" y="178"/>
                  </a:lnTo>
                  <a:lnTo>
                    <a:pt x="0" y="178"/>
                  </a:lnTo>
                  <a:lnTo>
                    <a:pt x="0" y="182"/>
                  </a:lnTo>
                  <a:lnTo>
                    <a:pt x="0" y="188"/>
                  </a:lnTo>
                  <a:lnTo>
                    <a:pt x="0" y="194"/>
                  </a:lnTo>
                  <a:lnTo>
                    <a:pt x="0" y="198"/>
                  </a:lnTo>
                  <a:lnTo>
                    <a:pt x="0" y="204"/>
                  </a:lnTo>
                  <a:lnTo>
                    <a:pt x="4" y="208"/>
                  </a:lnTo>
                  <a:lnTo>
                    <a:pt x="10" y="208"/>
                  </a:lnTo>
                  <a:lnTo>
                    <a:pt x="10" y="214"/>
                  </a:lnTo>
                  <a:lnTo>
                    <a:pt x="14" y="214"/>
                  </a:lnTo>
                  <a:lnTo>
                    <a:pt x="20" y="214"/>
                  </a:lnTo>
                  <a:lnTo>
                    <a:pt x="24" y="214"/>
                  </a:lnTo>
                  <a:lnTo>
                    <a:pt x="30" y="214"/>
                  </a:lnTo>
                  <a:lnTo>
                    <a:pt x="34" y="214"/>
                  </a:lnTo>
                  <a:lnTo>
                    <a:pt x="40" y="214"/>
                  </a:lnTo>
                  <a:lnTo>
                    <a:pt x="46" y="214"/>
                  </a:lnTo>
                  <a:lnTo>
                    <a:pt x="50" y="214"/>
                  </a:lnTo>
                  <a:lnTo>
                    <a:pt x="56" y="214"/>
                  </a:lnTo>
                  <a:lnTo>
                    <a:pt x="60" y="214"/>
                  </a:lnTo>
                  <a:lnTo>
                    <a:pt x="66" y="214"/>
                  </a:lnTo>
                  <a:lnTo>
                    <a:pt x="70" y="214"/>
                  </a:lnTo>
                  <a:lnTo>
                    <a:pt x="76" y="214"/>
                  </a:lnTo>
                  <a:lnTo>
                    <a:pt x="80" y="214"/>
                  </a:lnTo>
                  <a:lnTo>
                    <a:pt x="86" y="214"/>
                  </a:lnTo>
                  <a:lnTo>
                    <a:pt x="90" y="214"/>
                  </a:lnTo>
                  <a:lnTo>
                    <a:pt x="90" y="208"/>
                  </a:lnTo>
                  <a:lnTo>
                    <a:pt x="96" y="208"/>
                  </a:lnTo>
                  <a:lnTo>
                    <a:pt x="102" y="208"/>
                  </a:lnTo>
                  <a:lnTo>
                    <a:pt x="106" y="208"/>
                  </a:lnTo>
                  <a:lnTo>
                    <a:pt x="116" y="208"/>
                  </a:lnTo>
                  <a:lnTo>
                    <a:pt x="122" y="208"/>
                  </a:lnTo>
                  <a:lnTo>
                    <a:pt x="126" y="208"/>
                  </a:lnTo>
                  <a:lnTo>
                    <a:pt x="132" y="208"/>
                  </a:lnTo>
                  <a:lnTo>
                    <a:pt x="132" y="204"/>
                  </a:lnTo>
                  <a:lnTo>
                    <a:pt x="136" y="204"/>
                  </a:lnTo>
                  <a:lnTo>
                    <a:pt x="142" y="204"/>
                  </a:lnTo>
                  <a:lnTo>
                    <a:pt x="142" y="198"/>
                  </a:lnTo>
                  <a:lnTo>
                    <a:pt x="148" y="198"/>
                  </a:lnTo>
                  <a:lnTo>
                    <a:pt x="152" y="198"/>
                  </a:lnTo>
                  <a:lnTo>
                    <a:pt x="158" y="194"/>
                  </a:lnTo>
                  <a:lnTo>
                    <a:pt x="162" y="188"/>
                  </a:lnTo>
                  <a:lnTo>
                    <a:pt x="168" y="188"/>
                  </a:lnTo>
                  <a:lnTo>
                    <a:pt x="168" y="182"/>
                  </a:lnTo>
                  <a:lnTo>
                    <a:pt x="172" y="182"/>
                  </a:lnTo>
                  <a:lnTo>
                    <a:pt x="172" y="178"/>
                  </a:lnTo>
                  <a:lnTo>
                    <a:pt x="178" y="178"/>
                  </a:lnTo>
                  <a:lnTo>
                    <a:pt x="182" y="178"/>
                  </a:lnTo>
                  <a:lnTo>
                    <a:pt x="182" y="172"/>
                  </a:lnTo>
                  <a:lnTo>
                    <a:pt x="188" y="172"/>
                  </a:lnTo>
                  <a:lnTo>
                    <a:pt x="192" y="172"/>
                  </a:lnTo>
                  <a:lnTo>
                    <a:pt x="198" y="172"/>
                  </a:lnTo>
                  <a:lnTo>
                    <a:pt x="198" y="168"/>
                  </a:lnTo>
                  <a:lnTo>
                    <a:pt x="204" y="168"/>
                  </a:lnTo>
                  <a:lnTo>
                    <a:pt x="208" y="168"/>
                  </a:lnTo>
                  <a:lnTo>
                    <a:pt x="214" y="168"/>
                  </a:lnTo>
                  <a:lnTo>
                    <a:pt x="214" y="172"/>
                  </a:lnTo>
                  <a:lnTo>
                    <a:pt x="218" y="172"/>
                  </a:lnTo>
                  <a:lnTo>
                    <a:pt x="218" y="178"/>
                  </a:lnTo>
                  <a:lnTo>
                    <a:pt x="224" y="178"/>
                  </a:lnTo>
                  <a:lnTo>
                    <a:pt x="224" y="182"/>
                  </a:lnTo>
                  <a:lnTo>
                    <a:pt x="224" y="188"/>
                  </a:lnTo>
                  <a:lnTo>
                    <a:pt x="228" y="188"/>
                  </a:lnTo>
                  <a:lnTo>
                    <a:pt x="228" y="194"/>
                  </a:lnTo>
                  <a:lnTo>
                    <a:pt x="228" y="198"/>
                  </a:lnTo>
                  <a:lnTo>
                    <a:pt x="234" y="198"/>
                  </a:lnTo>
                  <a:lnTo>
                    <a:pt x="234" y="204"/>
                  </a:lnTo>
                  <a:lnTo>
                    <a:pt x="228" y="204"/>
                  </a:lnTo>
                  <a:lnTo>
                    <a:pt x="228" y="208"/>
                  </a:lnTo>
                  <a:lnTo>
                    <a:pt x="224" y="208"/>
                  </a:lnTo>
                  <a:lnTo>
                    <a:pt x="218" y="214"/>
                  </a:lnTo>
                  <a:lnTo>
                    <a:pt x="214" y="218"/>
                  </a:lnTo>
                  <a:lnTo>
                    <a:pt x="208" y="218"/>
                  </a:lnTo>
                  <a:lnTo>
                    <a:pt x="208" y="224"/>
                  </a:lnTo>
                  <a:lnTo>
                    <a:pt x="204" y="224"/>
                  </a:lnTo>
                  <a:lnTo>
                    <a:pt x="198" y="228"/>
                  </a:lnTo>
                  <a:lnTo>
                    <a:pt x="192" y="228"/>
                  </a:lnTo>
                  <a:lnTo>
                    <a:pt x="192" y="234"/>
                  </a:lnTo>
                  <a:lnTo>
                    <a:pt x="188" y="234"/>
                  </a:lnTo>
                  <a:lnTo>
                    <a:pt x="188" y="240"/>
                  </a:lnTo>
                  <a:lnTo>
                    <a:pt x="188" y="244"/>
                  </a:lnTo>
                  <a:lnTo>
                    <a:pt x="192" y="244"/>
                  </a:lnTo>
                  <a:lnTo>
                    <a:pt x="198" y="244"/>
                  </a:lnTo>
                  <a:lnTo>
                    <a:pt x="198" y="250"/>
                  </a:lnTo>
                  <a:lnTo>
                    <a:pt x="204" y="250"/>
                  </a:lnTo>
                  <a:lnTo>
                    <a:pt x="208" y="250"/>
                  </a:lnTo>
                  <a:lnTo>
                    <a:pt x="218" y="250"/>
                  </a:lnTo>
                  <a:lnTo>
                    <a:pt x="224" y="250"/>
                  </a:lnTo>
                  <a:lnTo>
                    <a:pt x="228" y="250"/>
                  </a:lnTo>
                  <a:lnTo>
                    <a:pt x="234" y="250"/>
                  </a:lnTo>
                  <a:lnTo>
                    <a:pt x="234" y="244"/>
                  </a:lnTo>
                  <a:lnTo>
                    <a:pt x="238" y="244"/>
                  </a:lnTo>
                  <a:lnTo>
                    <a:pt x="244" y="240"/>
                  </a:lnTo>
                  <a:lnTo>
                    <a:pt x="250" y="240"/>
                  </a:lnTo>
                  <a:lnTo>
                    <a:pt x="250" y="234"/>
                  </a:lnTo>
                  <a:lnTo>
                    <a:pt x="254" y="234"/>
                  </a:lnTo>
                  <a:lnTo>
                    <a:pt x="260" y="234"/>
                  </a:lnTo>
                  <a:lnTo>
                    <a:pt x="260" y="228"/>
                  </a:lnTo>
                  <a:lnTo>
                    <a:pt x="264" y="228"/>
                  </a:lnTo>
                  <a:lnTo>
                    <a:pt x="264" y="224"/>
                  </a:lnTo>
                  <a:lnTo>
                    <a:pt x="270" y="224"/>
                  </a:lnTo>
                  <a:lnTo>
                    <a:pt x="270" y="218"/>
                  </a:lnTo>
                  <a:lnTo>
                    <a:pt x="270" y="214"/>
                  </a:lnTo>
                  <a:lnTo>
                    <a:pt x="274" y="214"/>
                  </a:lnTo>
                  <a:lnTo>
                    <a:pt x="274" y="208"/>
                  </a:lnTo>
                  <a:lnTo>
                    <a:pt x="280" y="214"/>
                  </a:lnTo>
                  <a:lnTo>
                    <a:pt x="284" y="214"/>
                  </a:lnTo>
                  <a:lnTo>
                    <a:pt x="290" y="214"/>
                  </a:lnTo>
                  <a:lnTo>
                    <a:pt x="294" y="214"/>
                  </a:lnTo>
                  <a:lnTo>
                    <a:pt x="300" y="214"/>
                  </a:lnTo>
                  <a:lnTo>
                    <a:pt x="306" y="214"/>
                  </a:lnTo>
                  <a:lnTo>
                    <a:pt x="310" y="214"/>
                  </a:lnTo>
                  <a:lnTo>
                    <a:pt x="316" y="214"/>
                  </a:lnTo>
                  <a:lnTo>
                    <a:pt x="320" y="214"/>
                  </a:lnTo>
                  <a:lnTo>
                    <a:pt x="330" y="214"/>
                  </a:lnTo>
                  <a:lnTo>
                    <a:pt x="336" y="214"/>
                  </a:lnTo>
                  <a:lnTo>
                    <a:pt x="346" y="214"/>
                  </a:lnTo>
                  <a:lnTo>
                    <a:pt x="352" y="214"/>
                  </a:lnTo>
                  <a:lnTo>
                    <a:pt x="356" y="214"/>
                  </a:lnTo>
                  <a:lnTo>
                    <a:pt x="362" y="214"/>
                  </a:lnTo>
                  <a:lnTo>
                    <a:pt x="366" y="214"/>
                  </a:lnTo>
                  <a:lnTo>
                    <a:pt x="372" y="208"/>
                  </a:lnTo>
                  <a:lnTo>
                    <a:pt x="376" y="208"/>
                  </a:lnTo>
                  <a:lnTo>
                    <a:pt x="382" y="208"/>
                  </a:lnTo>
                  <a:lnTo>
                    <a:pt x="382" y="204"/>
                  </a:lnTo>
                  <a:lnTo>
                    <a:pt x="392" y="204"/>
                  </a:lnTo>
                  <a:lnTo>
                    <a:pt x="396" y="204"/>
                  </a:lnTo>
                  <a:lnTo>
                    <a:pt x="396" y="198"/>
                  </a:lnTo>
                  <a:lnTo>
                    <a:pt x="402" y="198"/>
                  </a:lnTo>
                  <a:lnTo>
                    <a:pt x="408" y="198"/>
                  </a:lnTo>
                  <a:lnTo>
                    <a:pt x="408" y="194"/>
                  </a:lnTo>
                  <a:lnTo>
                    <a:pt x="412" y="194"/>
                  </a:lnTo>
                  <a:lnTo>
                    <a:pt x="418" y="188"/>
                  </a:lnTo>
                  <a:lnTo>
                    <a:pt x="422" y="188"/>
                  </a:lnTo>
                  <a:lnTo>
                    <a:pt x="422" y="182"/>
                  </a:lnTo>
                  <a:lnTo>
                    <a:pt x="428" y="182"/>
                  </a:lnTo>
                  <a:lnTo>
                    <a:pt x="428" y="178"/>
                  </a:lnTo>
                  <a:lnTo>
                    <a:pt x="428" y="172"/>
                  </a:lnTo>
                  <a:lnTo>
                    <a:pt x="432" y="172"/>
                  </a:lnTo>
                  <a:lnTo>
                    <a:pt x="432" y="168"/>
                  </a:lnTo>
                  <a:lnTo>
                    <a:pt x="432" y="162"/>
                  </a:lnTo>
                  <a:lnTo>
                    <a:pt x="432" y="168"/>
                  </a:lnTo>
                  <a:lnTo>
                    <a:pt x="432" y="172"/>
                  </a:lnTo>
                  <a:lnTo>
                    <a:pt x="438" y="178"/>
                  </a:lnTo>
                  <a:lnTo>
                    <a:pt x="438" y="182"/>
                  </a:lnTo>
                  <a:lnTo>
                    <a:pt x="442" y="182"/>
                  </a:lnTo>
                  <a:lnTo>
                    <a:pt x="442" y="188"/>
                  </a:lnTo>
                  <a:lnTo>
                    <a:pt x="448" y="188"/>
                  </a:lnTo>
                  <a:lnTo>
                    <a:pt x="454" y="194"/>
                  </a:lnTo>
                  <a:lnTo>
                    <a:pt x="458" y="194"/>
                  </a:lnTo>
                  <a:lnTo>
                    <a:pt x="464" y="198"/>
                  </a:lnTo>
                  <a:lnTo>
                    <a:pt x="468" y="198"/>
                  </a:lnTo>
                  <a:lnTo>
                    <a:pt x="474" y="198"/>
                  </a:lnTo>
                  <a:lnTo>
                    <a:pt x="478" y="198"/>
                  </a:lnTo>
                  <a:lnTo>
                    <a:pt x="484" y="198"/>
                  </a:lnTo>
                  <a:lnTo>
                    <a:pt x="484" y="204"/>
                  </a:lnTo>
                  <a:lnTo>
                    <a:pt x="488" y="204"/>
                  </a:lnTo>
                  <a:lnTo>
                    <a:pt x="494" y="204"/>
                  </a:lnTo>
                  <a:lnTo>
                    <a:pt x="488" y="204"/>
                  </a:lnTo>
                  <a:lnTo>
                    <a:pt x="484" y="208"/>
                  </a:lnTo>
                  <a:lnTo>
                    <a:pt x="478" y="208"/>
                  </a:lnTo>
                  <a:lnTo>
                    <a:pt x="478" y="214"/>
                  </a:lnTo>
                  <a:lnTo>
                    <a:pt x="474" y="214"/>
                  </a:lnTo>
                  <a:lnTo>
                    <a:pt x="474" y="218"/>
                  </a:lnTo>
                  <a:lnTo>
                    <a:pt x="468" y="218"/>
                  </a:lnTo>
                  <a:lnTo>
                    <a:pt x="464" y="218"/>
                  </a:lnTo>
                  <a:lnTo>
                    <a:pt x="458" y="218"/>
                  </a:lnTo>
                  <a:lnTo>
                    <a:pt x="454" y="218"/>
                  </a:lnTo>
                  <a:lnTo>
                    <a:pt x="454" y="224"/>
                  </a:lnTo>
                  <a:lnTo>
                    <a:pt x="448" y="224"/>
                  </a:lnTo>
                  <a:lnTo>
                    <a:pt x="442" y="224"/>
                  </a:lnTo>
                  <a:lnTo>
                    <a:pt x="442" y="228"/>
                  </a:lnTo>
                  <a:lnTo>
                    <a:pt x="438" y="228"/>
                  </a:lnTo>
                  <a:lnTo>
                    <a:pt x="438" y="234"/>
                  </a:lnTo>
                  <a:lnTo>
                    <a:pt x="438" y="240"/>
                  </a:lnTo>
                  <a:lnTo>
                    <a:pt x="442" y="244"/>
                  </a:lnTo>
                  <a:lnTo>
                    <a:pt x="448" y="244"/>
                  </a:lnTo>
                  <a:lnTo>
                    <a:pt x="454" y="244"/>
                  </a:lnTo>
                  <a:lnTo>
                    <a:pt x="454" y="250"/>
                  </a:lnTo>
                  <a:lnTo>
                    <a:pt x="464" y="250"/>
                  </a:lnTo>
                  <a:lnTo>
                    <a:pt x="468" y="250"/>
                  </a:lnTo>
                  <a:lnTo>
                    <a:pt x="474" y="250"/>
                  </a:lnTo>
                  <a:lnTo>
                    <a:pt x="478" y="250"/>
                  </a:lnTo>
                  <a:lnTo>
                    <a:pt x="484" y="250"/>
                  </a:lnTo>
                  <a:lnTo>
                    <a:pt x="488" y="250"/>
                  </a:lnTo>
                  <a:lnTo>
                    <a:pt x="494" y="250"/>
                  </a:lnTo>
                  <a:lnTo>
                    <a:pt x="498" y="250"/>
                  </a:lnTo>
                  <a:lnTo>
                    <a:pt x="504" y="250"/>
                  </a:lnTo>
                  <a:lnTo>
                    <a:pt x="510" y="250"/>
                  </a:lnTo>
                  <a:lnTo>
                    <a:pt x="514" y="250"/>
                  </a:lnTo>
                  <a:lnTo>
                    <a:pt x="520" y="250"/>
                  </a:lnTo>
                  <a:lnTo>
                    <a:pt x="524" y="244"/>
                  </a:lnTo>
                  <a:lnTo>
                    <a:pt x="530" y="244"/>
                  </a:lnTo>
                  <a:lnTo>
                    <a:pt x="534" y="244"/>
                  </a:lnTo>
                  <a:lnTo>
                    <a:pt x="540" y="244"/>
                  </a:lnTo>
                  <a:lnTo>
                    <a:pt x="544" y="244"/>
                  </a:lnTo>
                  <a:lnTo>
                    <a:pt x="550" y="240"/>
                  </a:lnTo>
                  <a:lnTo>
                    <a:pt x="556" y="240"/>
                  </a:lnTo>
                  <a:lnTo>
                    <a:pt x="560" y="240"/>
                  </a:lnTo>
                  <a:lnTo>
                    <a:pt x="566" y="240"/>
                  </a:lnTo>
                  <a:lnTo>
                    <a:pt x="570" y="240"/>
                  </a:lnTo>
                  <a:lnTo>
                    <a:pt x="570" y="234"/>
                  </a:lnTo>
                  <a:lnTo>
                    <a:pt x="576" y="234"/>
                  </a:lnTo>
                  <a:lnTo>
                    <a:pt x="580" y="234"/>
                  </a:lnTo>
                  <a:lnTo>
                    <a:pt x="586" y="234"/>
                  </a:lnTo>
                  <a:lnTo>
                    <a:pt x="586" y="228"/>
                  </a:lnTo>
                  <a:lnTo>
                    <a:pt x="590" y="228"/>
                  </a:lnTo>
                  <a:lnTo>
                    <a:pt x="596" y="228"/>
                  </a:lnTo>
                  <a:lnTo>
                    <a:pt x="600" y="228"/>
                  </a:lnTo>
                  <a:lnTo>
                    <a:pt x="606" y="228"/>
                  </a:lnTo>
                  <a:lnTo>
                    <a:pt x="612" y="228"/>
                  </a:lnTo>
                  <a:lnTo>
                    <a:pt x="616" y="228"/>
                  </a:lnTo>
                  <a:lnTo>
                    <a:pt x="622" y="228"/>
                  </a:lnTo>
                  <a:lnTo>
                    <a:pt x="626" y="228"/>
                  </a:lnTo>
                  <a:lnTo>
                    <a:pt x="626" y="224"/>
                  </a:lnTo>
                  <a:lnTo>
                    <a:pt x="632" y="224"/>
                  </a:lnTo>
                  <a:lnTo>
                    <a:pt x="636" y="224"/>
                  </a:lnTo>
                  <a:lnTo>
                    <a:pt x="642" y="224"/>
                  </a:lnTo>
                  <a:lnTo>
                    <a:pt x="642" y="218"/>
                  </a:lnTo>
                  <a:lnTo>
                    <a:pt x="646" y="218"/>
                  </a:lnTo>
                  <a:lnTo>
                    <a:pt x="646" y="214"/>
                  </a:lnTo>
                  <a:lnTo>
                    <a:pt x="652" y="214"/>
                  </a:lnTo>
                  <a:lnTo>
                    <a:pt x="658" y="208"/>
                  </a:lnTo>
                  <a:lnTo>
                    <a:pt x="662" y="208"/>
                  </a:lnTo>
                  <a:lnTo>
                    <a:pt x="662" y="204"/>
                  </a:lnTo>
                  <a:lnTo>
                    <a:pt x="668" y="204"/>
                  </a:lnTo>
                  <a:lnTo>
                    <a:pt x="668" y="198"/>
                  </a:lnTo>
                  <a:lnTo>
                    <a:pt x="672" y="198"/>
                  </a:lnTo>
                  <a:lnTo>
                    <a:pt x="672" y="194"/>
                  </a:lnTo>
                  <a:lnTo>
                    <a:pt x="678" y="194"/>
                  </a:lnTo>
                  <a:lnTo>
                    <a:pt x="678" y="188"/>
                  </a:lnTo>
                  <a:lnTo>
                    <a:pt x="678" y="182"/>
                  </a:lnTo>
                  <a:lnTo>
                    <a:pt x="678" y="178"/>
                  </a:lnTo>
                  <a:lnTo>
                    <a:pt x="682" y="178"/>
                  </a:lnTo>
                </a:path>
              </a:pathLst>
            </a:custGeom>
            <a:noFill/>
            <a:ln w="19050">
              <a:solidFill>
                <a:srgbClr val="000000"/>
              </a:solidFill>
              <a:round/>
              <a:headEnd/>
              <a:tailEnd/>
            </a:ln>
          </p:spPr>
          <p:txBody>
            <a:bodyPr/>
            <a:lstStyle/>
            <a:p>
              <a:endParaRPr lang="zh-TW" altLang="en-US"/>
            </a:p>
          </p:txBody>
        </p:sp>
        <p:sp>
          <p:nvSpPr>
            <p:cNvPr id="11289" name="Freeform 15"/>
            <p:cNvSpPr>
              <a:spLocks/>
            </p:cNvSpPr>
            <p:nvPr/>
          </p:nvSpPr>
          <p:spPr bwMode="auto">
            <a:xfrm>
              <a:off x="2714" y="2688"/>
              <a:ext cx="106" cy="98"/>
            </a:xfrm>
            <a:custGeom>
              <a:avLst/>
              <a:gdLst>
                <a:gd name="T0" fmla="*/ 0 w 106"/>
                <a:gd name="T1" fmla="*/ 26 h 98"/>
                <a:gd name="T2" fmla="*/ 0 w 106"/>
                <a:gd name="T3" fmla="*/ 20 h 98"/>
                <a:gd name="T4" fmla="*/ 4 w 106"/>
                <a:gd name="T5" fmla="*/ 20 h 98"/>
                <a:gd name="T6" fmla="*/ 4 w 106"/>
                <a:gd name="T7" fmla="*/ 16 h 98"/>
                <a:gd name="T8" fmla="*/ 10 w 106"/>
                <a:gd name="T9" fmla="*/ 16 h 98"/>
                <a:gd name="T10" fmla="*/ 16 w 106"/>
                <a:gd name="T11" fmla="*/ 16 h 98"/>
                <a:gd name="T12" fmla="*/ 16 w 106"/>
                <a:gd name="T13" fmla="*/ 10 h 98"/>
                <a:gd name="T14" fmla="*/ 20 w 106"/>
                <a:gd name="T15" fmla="*/ 10 h 98"/>
                <a:gd name="T16" fmla="*/ 20 w 106"/>
                <a:gd name="T17" fmla="*/ 6 h 98"/>
                <a:gd name="T18" fmla="*/ 26 w 106"/>
                <a:gd name="T19" fmla="*/ 6 h 98"/>
                <a:gd name="T20" fmla="*/ 30 w 106"/>
                <a:gd name="T21" fmla="*/ 6 h 98"/>
                <a:gd name="T22" fmla="*/ 36 w 106"/>
                <a:gd name="T23" fmla="*/ 6 h 98"/>
                <a:gd name="T24" fmla="*/ 40 w 106"/>
                <a:gd name="T25" fmla="*/ 6 h 98"/>
                <a:gd name="T26" fmla="*/ 40 w 106"/>
                <a:gd name="T27" fmla="*/ 0 h 98"/>
                <a:gd name="T28" fmla="*/ 46 w 106"/>
                <a:gd name="T29" fmla="*/ 0 h 98"/>
                <a:gd name="T30" fmla="*/ 50 w 106"/>
                <a:gd name="T31" fmla="*/ 0 h 98"/>
                <a:gd name="T32" fmla="*/ 56 w 106"/>
                <a:gd name="T33" fmla="*/ 0 h 98"/>
                <a:gd name="T34" fmla="*/ 62 w 106"/>
                <a:gd name="T35" fmla="*/ 0 h 98"/>
                <a:gd name="T36" fmla="*/ 66 w 106"/>
                <a:gd name="T37" fmla="*/ 0 h 98"/>
                <a:gd name="T38" fmla="*/ 66 w 106"/>
                <a:gd name="T39" fmla="*/ 6 h 98"/>
                <a:gd name="T40" fmla="*/ 72 w 106"/>
                <a:gd name="T41" fmla="*/ 6 h 98"/>
                <a:gd name="T42" fmla="*/ 76 w 106"/>
                <a:gd name="T43" fmla="*/ 10 h 98"/>
                <a:gd name="T44" fmla="*/ 82 w 106"/>
                <a:gd name="T45" fmla="*/ 10 h 98"/>
                <a:gd name="T46" fmla="*/ 82 w 106"/>
                <a:gd name="T47" fmla="*/ 16 h 98"/>
                <a:gd name="T48" fmla="*/ 86 w 106"/>
                <a:gd name="T49" fmla="*/ 16 h 98"/>
                <a:gd name="T50" fmla="*/ 86 w 106"/>
                <a:gd name="T51" fmla="*/ 20 h 98"/>
                <a:gd name="T52" fmla="*/ 92 w 106"/>
                <a:gd name="T53" fmla="*/ 20 h 98"/>
                <a:gd name="T54" fmla="*/ 92 w 106"/>
                <a:gd name="T55" fmla="*/ 26 h 98"/>
                <a:gd name="T56" fmla="*/ 96 w 106"/>
                <a:gd name="T57" fmla="*/ 26 h 98"/>
                <a:gd name="T58" fmla="*/ 96 w 106"/>
                <a:gd name="T59" fmla="*/ 30 h 98"/>
                <a:gd name="T60" fmla="*/ 102 w 106"/>
                <a:gd name="T61" fmla="*/ 36 h 98"/>
                <a:gd name="T62" fmla="*/ 102 w 106"/>
                <a:gd name="T63" fmla="*/ 42 h 98"/>
                <a:gd name="T64" fmla="*/ 106 w 106"/>
                <a:gd name="T65" fmla="*/ 42 h 98"/>
                <a:gd name="T66" fmla="*/ 106 w 106"/>
                <a:gd name="T67" fmla="*/ 46 h 98"/>
                <a:gd name="T68" fmla="*/ 106 w 106"/>
                <a:gd name="T69" fmla="*/ 52 h 98"/>
                <a:gd name="T70" fmla="*/ 106 w 106"/>
                <a:gd name="T71" fmla="*/ 56 h 98"/>
                <a:gd name="T72" fmla="*/ 106 w 106"/>
                <a:gd name="T73" fmla="*/ 62 h 98"/>
                <a:gd name="T74" fmla="*/ 102 w 106"/>
                <a:gd name="T75" fmla="*/ 62 h 98"/>
                <a:gd name="T76" fmla="*/ 102 w 106"/>
                <a:gd name="T77" fmla="*/ 66 h 98"/>
                <a:gd name="T78" fmla="*/ 96 w 106"/>
                <a:gd name="T79" fmla="*/ 72 h 98"/>
                <a:gd name="T80" fmla="*/ 96 w 106"/>
                <a:gd name="T81" fmla="*/ 76 h 98"/>
                <a:gd name="T82" fmla="*/ 92 w 106"/>
                <a:gd name="T83" fmla="*/ 82 h 98"/>
                <a:gd name="T84" fmla="*/ 86 w 106"/>
                <a:gd name="T85" fmla="*/ 86 h 98"/>
                <a:gd name="T86" fmla="*/ 82 w 106"/>
                <a:gd name="T87" fmla="*/ 86 h 98"/>
                <a:gd name="T88" fmla="*/ 76 w 106"/>
                <a:gd name="T89" fmla="*/ 86 h 98"/>
                <a:gd name="T90" fmla="*/ 76 w 106"/>
                <a:gd name="T91" fmla="*/ 92 h 98"/>
                <a:gd name="T92" fmla="*/ 72 w 106"/>
                <a:gd name="T93" fmla="*/ 92 h 98"/>
                <a:gd name="T94" fmla="*/ 66 w 106"/>
                <a:gd name="T95" fmla="*/ 92 h 98"/>
                <a:gd name="T96" fmla="*/ 62 w 106"/>
                <a:gd name="T97" fmla="*/ 92 h 98"/>
                <a:gd name="T98" fmla="*/ 56 w 106"/>
                <a:gd name="T99" fmla="*/ 92 h 98"/>
                <a:gd name="T100" fmla="*/ 56 w 106"/>
                <a:gd name="T101" fmla="*/ 98 h 98"/>
                <a:gd name="T102" fmla="*/ 50 w 106"/>
                <a:gd name="T103" fmla="*/ 98 h 98"/>
                <a:gd name="T104" fmla="*/ 46 w 106"/>
                <a:gd name="T105" fmla="*/ 98 h 98"/>
                <a:gd name="T106" fmla="*/ 40 w 106"/>
                <a:gd name="T107" fmla="*/ 98 h 98"/>
                <a:gd name="T108" fmla="*/ 36 w 106"/>
                <a:gd name="T109" fmla="*/ 98 h 98"/>
                <a:gd name="T110" fmla="*/ 30 w 106"/>
                <a:gd name="T111" fmla="*/ 98 h 98"/>
                <a:gd name="T112" fmla="*/ 20 w 106"/>
                <a:gd name="T113" fmla="*/ 98 h 98"/>
                <a:gd name="T114" fmla="*/ 16 w 106"/>
                <a:gd name="T115" fmla="*/ 98 h 98"/>
                <a:gd name="T116" fmla="*/ 10 w 106"/>
                <a:gd name="T117" fmla="*/ 98 h 98"/>
                <a:gd name="T118" fmla="*/ 0 w 106"/>
                <a:gd name="T119" fmla="*/ 26 h 9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6"/>
                <a:gd name="T181" fmla="*/ 0 h 98"/>
                <a:gd name="T182" fmla="*/ 106 w 106"/>
                <a:gd name="T183" fmla="*/ 98 h 9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6" h="98">
                  <a:moveTo>
                    <a:pt x="0" y="26"/>
                  </a:moveTo>
                  <a:lnTo>
                    <a:pt x="0" y="20"/>
                  </a:lnTo>
                  <a:lnTo>
                    <a:pt x="4" y="20"/>
                  </a:lnTo>
                  <a:lnTo>
                    <a:pt x="4" y="16"/>
                  </a:lnTo>
                  <a:lnTo>
                    <a:pt x="10" y="16"/>
                  </a:lnTo>
                  <a:lnTo>
                    <a:pt x="16" y="16"/>
                  </a:lnTo>
                  <a:lnTo>
                    <a:pt x="16" y="10"/>
                  </a:lnTo>
                  <a:lnTo>
                    <a:pt x="20" y="10"/>
                  </a:lnTo>
                  <a:lnTo>
                    <a:pt x="20" y="6"/>
                  </a:lnTo>
                  <a:lnTo>
                    <a:pt x="26" y="6"/>
                  </a:lnTo>
                  <a:lnTo>
                    <a:pt x="30" y="6"/>
                  </a:lnTo>
                  <a:lnTo>
                    <a:pt x="36" y="6"/>
                  </a:lnTo>
                  <a:lnTo>
                    <a:pt x="40" y="6"/>
                  </a:lnTo>
                  <a:lnTo>
                    <a:pt x="40" y="0"/>
                  </a:lnTo>
                  <a:lnTo>
                    <a:pt x="46" y="0"/>
                  </a:lnTo>
                  <a:lnTo>
                    <a:pt x="50" y="0"/>
                  </a:lnTo>
                  <a:lnTo>
                    <a:pt x="56" y="0"/>
                  </a:lnTo>
                  <a:lnTo>
                    <a:pt x="62" y="0"/>
                  </a:lnTo>
                  <a:lnTo>
                    <a:pt x="66" y="0"/>
                  </a:lnTo>
                  <a:lnTo>
                    <a:pt x="66" y="6"/>
                  </a:lnTo>
                  <a:lnTo>
                    <a:pt x="72" y="6"/>
                  </a:lnTo>
                  <a:lnTo>
                    <a:pt x="76" y="10"/>
                  </a:lnTo>
                  <a:lnTo>
                    <a:pt x="82" y="10"/>
                  </a:lnTo>
                  <a:lnTo>
                    <a:pt x="82" y="16"/>
                  </a:lnTo>
                  <a:lnTo>
                    <a:pt x="86" y="16"/>
                  </a:lnTo>
                  <a:lnTo>
                    <a:pt x="86" y="20"/>
                  </a:lnTo>
                  <a:lnTo>
                    <a:pt x="92" y="20"/>
                  </a:lnTo>
                  <a:lnTo>
                    <a:pt x="92" y="26"/>
                  </a:lnTo>
                  <a:lnTo>
                    <a:pt x="96" y="26"/>
                  </a:lnTo>
                  <a:lnTo>
                    <a:pt x="96" y="30"/>
                  </a:lnTo>
                  <a:lnTo>
                    <a:pt x="102" y="36"/>
                  </a:lnTo>
                  <a:lnTo>
                    <a:pt x="102" y="42"/>
                  </a:lnTo>
                  <a:lnTo>
                    <a:pt x="106" y="42"/>
                  </a:lnTo>
                  <a:lnTo>
                    <a:pt x="106" y="46"/>
                  </a:lnTo>
                  <a:lnTo>
                    <a:pt x="106" y="52"/>
                  </a:lnTo>
                  <a:lnTo>
                    <a:pt x="106" y="56"/>
                  </a:lnTo>
                  <a:lnTo>
                    <a:pt x="106" y="62"/>
                  </a:lnTo>
                  <a:lnTo>
                    <a:pt x="102" y="62"/>
                  </a:lnTo>
                  <a:lnTo>
                    <a:pt x="102" y="66"/>
                  </a:lnTo>
                  <a:lnTo>
                    <a:pt x="96" y="72"/>
                  </a:lnTo>
                  <a:lnTo>
                    <a:pt x="96" y="76"/>
                  </a:lnTo>
                  <a:lnTo>
                    <a:pt x="92" y="82"/>
                  </a:lnTo>
                  <a:lnTo>
                    <a:pt x="86" y="86"/>
                  </a:lnTo>
                  <a:lnTo>
                    <a:pt x="82" y="86"/>
                  </a:lnTo>
                  <a:lnTo>
                    <a:pt x="76" y="86"/>
                  </a:lnTo>
                  <a:lnTo>
                    <a:pt x="76" y="92"/>
                  </a:lnTo>
                  <a:lnTo>
                    <a:pt x="72" y="92"/>
                  </a:lnTo>
                  <a:lnTo>
                    <a:pt x="66" y="92"/>
                  </a:lnTo>
                  <a:lnTo>
                    <a:pt x="62" y="92"/>
                  </a:lnTo>
                  <a:lnTo>
                    <a:pt x="56" y="92"/>
                  </a:lnTo>
                  <a:lnTo>
                    <a:pt x="56" y="98"/>
                  </a:lnTo>
                  <a:lnTo>
                    <a:pt x="50" y="98"/>
                  </a:lnTo>
                  <a:lnTo>
                    <a:pt x="46" y="98"/>
                  </a:lnTo>
                  <a:lnTo>
                    <a:pt x="40" y="98"/>
                  </a:lnTo>
                  <a:lnTo>
                    <a:pt x="36" y="98"/>
                  </a:lnTo>
                  <a:lnTo>
                    <a:pt x="30" y="98"/>
                  </a:lnTo>
                  <a:lnTo>
                    <a:pt x="20" y="98"/>
                  </a:lnTo>
                  <a:lnTo>
                    <a:pt x="16" y="98"/>
                  </a:lnTo>
                  <a:lnTo>
                    <a:pt x="10" y="98"/>
                  </a:lnTo>
                  <a:lnTo>
                    <a:pt x="0" y="26"/>
                  </a:lnTo>
                  <a:close/>
                </a:path>
              </a:pathLst>
            </a:custGeom>
            <a:solidFill>
              <a:srgbClr val="CCCCCC"/>
            </a:solidFill>
            <a:ln w="9525">
              <a:noFill/>
              <a:round/>
              <a:headEnd/>
              <a:tailEnd/>
            </a:ln>
          </p:spPr>
          <p:txBody>
            <a:bodyPr/>
            <a:lstStyle/>
            <a:p>
              <a:endParaRPr lang="zh-TW" altLang="en-US"/>
            </a:p>
          </p:txBody>
        </p:sp>
        <p:sp>
          <p:nvSpPr>
            <p:cNvPr id="11290" name="Freeform 16"/>
            <p:cNvSpPr>
              <a:spLocks/>
            </p:cNvSpPr>
            <p:nvPr/>
          </p:nvSpPr>
          <p:spPr bwMode="auto">
            <a:xfrm>
              <a:off x="2622" y="2790"/>
              <a:ext cx="26" cy="26"/>
            </a:xfrm>
            <a:custGeom>
              <a:avLst/>
              <a:gdLst>
                <a:gd name="T0" fmla="*/ 0 w 26"/>
                <a:gd name="T1" fmla="*/ 20 h 26"/>
                <a:gd name="T2" fmla="*/ 0 w 26"/>
                <a:gd name="T3" fmla="*/ 16 h 26"/>
                <a:gd name="T4" fmla="*/ 4 w 26"/>
                <a:gd name="T5" fmla="*/ 16 h 26"/>
                <a:gd name="T6" fmla="*/ 4 w 26"/>
                <a:gd name="T7" fmla="*/ 10 h 26"/>
                <a:gd name="T8" fmla="*/ 8 w 26"/>
                <a:gd name="T9" fmla="*/ 10 h 26"/>
                <a:gd name="T10" fmla="*/ 8 w 26"/>
                <a:gd name="T11" fmla="*/ 6 h 26"/>
                <a:gd name="T12" fmla="*/ 12 w 26"/>
                <a:gd name="T13" fmla="*/ 6 h 26"/>
                <a:gd name="T14" fmla="*/ 18 w 26"/>
                <a:gd name="T15" fmla="*/ 6 h 26"/>
                <a:gd name="T16" fmla="*/ 22 w 26"/>
                <a:gd name="T17" fmla="*/ 6 h 26"/>
                <a:gd name="T18" fmla="*/ 22 w 26"/>
                <a:gd name="T19" fmla="*/ 0 h 26"/>
                <a:gd name="T20" fmla="*/ 26 w 26"/>
                <a:gd name="T21" fmla="*/ 0 h 26"/>
                <a:gd name="T22" fmla="*/ 22 w 26"/>
                <a:gd name="T23" fmla="*/ 6 h 26"/>
                <a:gd name="T24" fmla="*/ 22 w 26"/>
                <a:gd name="T25" fmla="*/ 10 h 26"/>
                <a:gd name="T26" fmla="*/ 18 w 26"/>
                <a:gd name="T27" fmla="*/ 10 h 26"/>
                <a:gd name="T28" fmla="*/ 12 w 26"/>
                <a:gd name="T29" fmla="*/ 16 h 26"/>
                <a:gd name="T30" fmla="*/ 12 w 26"/>
                <a:gd name="T31" fmla="*/ 20 h 26"/>
                <a:gd name="T32" fmla="*/ 8 w 26"/>
                <a:gd name="T33" fmla="*/ 20 h 26"/>
                <a:gd name="T34" fmla="*/ 4 w 26"/>
                <a:gd name="T35" fmla="*/ 26 h 26"/>
                <a:gd name="T36" fmla="*/ 0 w 26"/>
                <a:gd name="T37" fmla="*/ 20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
                <a:gd name="T58" fmla="*/ 0 h 26"/>
                <a:gd name="T59" fmla="*/ 26 w 26"/>
                <a:gd name="T60" fmla="*/ 26 h 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 h="26">
                  <a:moveTo>
                    <a:pt x="0" y="20"/>
                  </a:moveTo>
                  <a:lnTo>
                    <a:pt x="0" y="16"/>
                  </a:lnTo>
                  <a:lnTo>
                    <a:pt x="4" y="16"/>
                  </a:lnTo>
                  <a:lnTo>
                    <a:pt x="4" y="10"/>
                  </a:lnTo>
                  <a:lnTo>
                    <a:pt x="8" y="10"/>
                  </a:lnTo>
                  <a:lnTo>
                    <a:pt x="8" y="6"/>
                  </a:lnTo>
                  <a:lnTo>
                    <a:pt x="12" y="6"/>
                  </a:lnTo>
                  <a:lnTo>
                    <a:pt x="18" y="6"/>
                  </a:lnTo>
                  <a:lnTo>
                    <a:pt x="22" y="6"/>
                  </a:lnTo>
                  <a:lnTo>
                    <a:pt x="22" y="0"/>
                  </a:lnTo>
                  <a:lnTo>
                    <a:pt x="26" y="0"/>
                  </a:lnTo>
                  <a:lnTo>
                    <a:pt x="22" y="6"/>
                  </a:lnTo>
                  <a:lnTo>
                    <a:pt x="22" y="10"/>
                  </a:lnTo>
                  <a:lnTo>
                    <a:pt x="18" y="10"/>
                  </a:lnTo>
                  <a:lnTo>
                    <a:pt x="12" y="16"/>
                  </a:lnTo>
                  <a:lnTo>
                    <a:pt x="12" y="20"/>
                  </a:lnTo>
                  <a:lnTo>
                    <a:pt x="8" y="20"/>
                  </a:lnTo>
                  <a:lnTo>
                    <a:pt x="4" y="26"/>
                  </a:lnTo>
                  <a:lnTo>
                    <a:pt x="0" y="20"/>
                  </a:lnTo>
                  <a:close/>
                </a:path>
              </a:pathLst>
            </a:custGeom>
            <a:solidFill>
              <a:srgbClr val="CCCCCC"/>
            </a:solidFill>
            <a:ln w="9525">
              <a:noFill/>
              <a:round/>
              <a:headEnd/>
              <a:tailEnd/>
            </a:ln>
          </p:spPr>
          <p:txBody>
            <a:bodyPr/>
            <a:lstStyle/>
            <a:p>
              <a:endParaRPr lang="zh-TW" altLang="en-US"/>
            </a:p>
          </p:txBody>
        </p:sp>
        <p:sp>
          <p:nvSpPr>
            <p:cNvPr id="11291" name="Freeform 17"/>
            <p:cNvSpPr>
              <a:spLocks/>
            </p:cNvSpPr>
            <p:nvPr/>
          </p:nvSpPr>
          <p:spPr bwMode="auto">
            <a:xfrm>
              <a:off x="2714" y="2688"/>
              <a:ext cx="106" cy="98"/>
            </a:xfrm>
            <a:custGeom>
              <a:avLst/>
              <a:gdLst>
                <a:gd name="T0" fmla="*/ 0 w 106"/>
                <a:gd name="T1" fmla="*/ 26 h 98"/>
                <a:gd name="T2" fmla="*/ 0 w 106"/>
                <a:gd name="T3" fmla="*/ 20 h 98"/>
                <a:gd name="T4" fmla="*/ 4 w 106"/>
                <a:gd name="T5" fmla="*/ 20 h 98"/>
                <a:gd name="T6" fmla="*/ 4 w 106"/>
                <a:gd name="T7" fmla="*/ 16 h 98"/>
                <a:gd name="T8" fmla="*/ 10 w 106"/>
                <a:gd name="T9" fmla="*/ 16 h 98"/>
                <a:gd name="T10" fmla="*/ 16 w 106"/>
                <a:gd name="T11" fmla="*/ 16 h 98"/>
                <a:gd name="T12" fmla="*/ 16 w 106"/>
                <a:gd name="T13" fmla="*/ 10 h 98"/>
                <a:gd name="T14" fmla="*/ 20 w 106"/>
                <a:gd name="T15" fmla="*/ 10 h 98"/>
                <a:gd name="T16" fmla="*/ 20 w 106"/>
                <a:gd name="T17" fmla="*/ 6 h 98"/>
                <a:gd name="T18" fmla="*/ 26 w 106"/>
                <a:gd name="T19" fmla="*/ 6 h 98"/>
                <a:gd name="T20" fmla="*/ 30 w 106"/>
                <a:gd name="T21" fmla="*/ 6 h 98"/>
                <a:gd name="T22" fmla="*/ 36 w 106"/>
                <a:gd name="T23" fmla="*/ 6 h 98"/>
                <a:gd name="T24" fmla="*/ 40 w 106"/>
                <a:gd name="T25" fmla="*/ 6 h 98"/>
                <a:gd name="T26" fmla="*/ 40 w 106"/>
                <a:gd name="T27" fmla="*/ 0 h 98"/>
                <a:gd name="T28" fmla="*/ 46 w 106"/>
                <a:gd name="T29" fmla="*/ 0 h 98"/>
                <a:gd name="T30" fmla="*/ 50 w 106"/>
                <a:gd name="T31" fmla="*/ 0 h 98"/>
                <a:gd name="T32" fmla="*/ 56 w 106"/>
                <a:gd name="T33" fmla="*/ 0 h 98"/>
                <a:gd name="T34" fmla="*/ 62 w 106"/>
                <a:gd name="T35" fmla="*/ 0 h 98"/>
                <a:gd name="T36" fmla="*/ 66 w 106"/>
                <a:gd name="T37" fmla="*/ 0 h 98"/>
                <a:gd name="T38" fmla="*/ 66 w 106"/>
                <a:gd name="T39" fmla="*/ 6 h 98"/>
                <a:gd name="T40" fmla="*/ 72 w 106"/>
                <a:gd name="T41" fmla="*/ 6 h 98"/>
                <a:gd name="T42" fmla="*/ 76 w 106"/>
                <a:gd name="T43" fmla="*/ 10 h 98"/>
                <a:gd name="T44" fmla="*/ 82 w 106"/>
                <a:gd name="T45" fmla="*/ 10 h 98"/>
                <a:gd name="T46" fmla="*/ 82 w 106"/>
                <a:gd name="T47" fmla="*/ 16 h 98"/>
                <a:gd name="T48" fmla="*/ 86 w 106"/>
                <a:gd name="T49" fmla="*/ 16 h 98"/>
                <a:gd name="T50" fmla="*/ 86 w 106"/>
                <a:gd name="T51" fmla="*/ 20 h 98"/>
                <a:gd name="T52" fmla="*/ 92 w 106"/>
                <a:gd name="T53" fmla="*/ 20 h 98"/>
                <a:gd name="T54" fmla="*/ 92 w 106"/>
                <a:gd name="T55" fmla="*/ 26 h 98"/>
                <a:gd name="T56" fmla="*/ 96 w 106"/>
                <a:gd name="T57" fmla="*/ 26 h 98"/>
                <a:gd name="T58" fmla="*/ 96 w 106"/>
                <a:gd name="T59" fmla="*/ 30 h 98"/>
                <a:gd name="T60" fmla="*/ 102 w 106"/>
                <a:gd name="T61" fmla="*/ 36 h 98"/>
                <a:gd name="T62" fmla="*/ 102 w 106"/>
                <a:gd name="T63" fmla="*/ 42 h 98"/>
                <a:gd name="T64" fmla="*/ 106 w 106"/>
                <a:gd name="T65" fmla="*/ 42 h 98"/>
                <a:gd name="T66" fmla="*/ 106 w 106"/>
                <a:gd name="T67" fmla="*/ 46 h 98"/>
                <a:gd name="T68" fmla="*/ 106 w 106"/>
                <a:gd name="T69" fmla="*/ 52 h 98"/>
                <a:gd name="T70" fmla="*/ 106 w 106"/>
                <a:gd name="T71" fmla="*/ 56 h 98"/>
                <a:gd name="T72" fmla="*/ 106 w 106"/>
                <a:gd name="T73" fmla="*/ 62 h 98"/>
                <a:gd name="T74" fmla="*/ 102 w 106"/>
                <a:gd name="T75" fmla="*/ 62 h 98"/>
                <a:gd name="T76" fmla="*/ 102 w 106"/>
                <a:gd name="T77" fmla="*/ 66 h 98"/>
                <a:gd name="T78" fmla="*/ 96 w 106"/>
                <a:gd name="T79" fmla="*/ 72 h 98"/>
                <a:gd name="T80" fmla="*/ 96 w 106"/>
                <a:gd name="T81" fmla="*/ 76 h 98"/>
                <a:gd name="T82" fmla="*/ 92 w 106"/>
                <a:gd name="T83" fmla="*/ 82 h 98"/>
                <a:gd name="T84" fmla="*/ 86 w 106"/>
                <a:gd name="T85" fmla="*/ 86 h 98"/>
                <a:gd name="T86" fmla="*/ 82 w 106"/>
                <a:gd name="T87" fmla="*/ 86 h 98"/>
                <a:gd name="T88" fmla="*/ 76 w 106"/>
                <a:gd name="T89" fmla="*/ 86 h 98"/>
                <a:gd name="T90" fmla="*/ 76 w 106"/>
                <a:gd name="T91" fmla="*/ 92 h 98"/>
                <a:gd name="T92" fmla="*/ 72 w 106"/>
                <a:gd name="T93" fmla="*/ 92 h 98"/>
                <a:gd name="T94" fmla="*/ 66 w 106"/>
                <a:gd name="T95" fmla="*/ 92 h 98"/>
                <a:gd name="T96" fmla="*/ 62 w 106"/>
                <a:gd name="T97" fmla="*/ 92 h 98"/>
                <a:gd name="T98" fmla="*/ 56 w 106"/>
                <a:gd name="T99" fmla="*/ 92 h 98"/>
                <a:gd name="T100" fmla="*/ 56 w 106"/>
                <a:gd name="T101" fmla="*/ 98 h 98"/>
                <a:gd name="T102" fmla="*/ 50 w 106"/>
                <a:gd name="T103" fmla="*/ 98 h 98"/>
                <a:gd name="T104" fmla="*/ 46 w 106"/>
                <a:gd name="T105" fmla="*/ 98 h 98"/>
                <a:gd name="T106" fmla="*/ 40 w 106"/>
                <a:gd name="T107" fmla="*/ 98 h 98"/>
                <a:gd name="T108" fmla="*/ 36 w 106"/>
                <a:gd name="T109" fmla="*/ 98 h 98"/>
                <a:gd name="T110" fmla="*/ 30 w 106"/>
                <a:gd name="T111" fmla="*/ 98 h 98"/>
                <a:gd name="T112" fmla="*/ 20 w 106"/>
                <a:gd name="T113" fmla="*/ 98 h 98"/>
                <a:gd name="T114" fmla="*/ 16 w 106"/>
                <a:gd name="T115" fmla="*/ 98 h 98"/>
                <a:gd name="T116" fmla="*/ 10 w 106"/>
                <a:gd name="T117" fmla="*/ 98 h 9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6"/>
                <a:gd name="T178" fmla="*/ 0 h 98"/>
                <a:gd name="T179" fmla="*/ 106 w 106"/>
                <a:gd name="T180" fmla="*/ 98 h 9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6" h="98">
                  <a:moveTo>
                    <a:pt x="0" y="26"/>
                  </a:moveTo>
                  <a:lnTo>
                    <a:pt x="0" y="20"/>
                  </a:lnTo>
                  <a:lnTo>
                    <a:pt x="4" y="20"/>
                  </a:lnTo>
                  <a:lnTo>
                    <a:pt x="4" y="16"/>
                  </a:lnTo>
                  <a:lnTo>
                    <a:pt x="10" y="16"/>
                  </a:lnTo>
                  <a:lnTo>
                    <a:pt x="16" y="16"/>
                  </a:lnTo>
                  <a:lnTo>
                    <a:pt x="16" y="10"/>
                  </a:lnTo>
                  <a:lnTo>
                    <a:pt x="20" y="10"/>
                  </a:lnTo>
                  <a:lnTo>
                    <a:pt x="20" y="6"/>
                  </a:lnTo>
                  <a:lnTo>
                    <a:pt x="26" y="6"/>
                  </a:lnTo>
                  <a:lnTo>
                    <a:pt x="30" y="6"/>
                  </a:lnTo>
                  <a:lnTo>
                    <a:pt x="36" y="6"/>
                  </a:lnTo>
                  <a:lnTo>
                    <a:pt x="40" y="6"/>
                  </a:lnTo>
                  <a:lnTo>
                    <a:pt x="40" y="0"/>
                  </a:lnTo>
                  <a:lnTo>
                    <a:pt x="46" y="0"/>
                  </a:lnTo>
                  <a:lnTo>
                    <a:pt x="50" y="0"/>
                  </a:lnTo>
                  <a:lnTo>
                    <a:pt x="56" y="0"/>
                  </a:lnTo>
                  <a:lnTo>
                    <a:pt x="62" y="0"/>
                  </a:lnTo>
                  <a:lnTo>
                    <a:pt x="66" y="0"/>
                  </a:lnTo>
                  <a:lnTo>
                    <a:pt x="66" y="6"/>
                  </a:lnTo>
                  <a:lnTo>
                    <a:pt x="72" y="6"/>
                  </a:lnTo>
                  <a:lnTo>
                    <a:pt x="76" y="10"/>
                  </a:lnTo>
                  <a:lnTo>
                    <a:pt x="82" y="10"/>
                  </a:lnTo>
                  <a:lnTo>
                    <a:pt x="82" y="16"/>
                  </a:lnTo>
                  <a:lnTo>
                    <a:pt x="86" y="16"/>
                  </a:lnTo>
                  <a:lnTo>
                    <a:pt x="86" y="20"/>
                  </a:lnTo>
                  <a:lnTo>
                    <a:pt x="92" y="20"/>
                  </a:lnTo>
                  <a:lnTo>
                    <a:pt x="92" y="26"/>
                  </a:lnTo>
                  <a:lnTo>
                    <a:pt x="96" y="26"/>
                  </a:lnTo>
                  <a:lnTo>
                    <a:pt x="96" y="30"/>
                  </a:lnTo>
                  <a:lnTo>
                    <a:pt x="102" y="36"/>
                  </a:lnTo>
                  <a:lnTo>
                    <a:pt x="102" y="42"/>
                  </a:lnTo>
                  <a:lnTo>
                    <a:pt x="106" y="42"/>
                  </a:lnTo>
                  <a:lnTo>
                    <a:pt x="106" y="46"/>
                  </a:lnTo>
                  <a:lnTo>
                    <a:pt x="106" y="52"/>
                  </a:lnTo>
                  <a:lnTo>
                    <a:pt x="106" y="56"/>
                  </a:lnTo>
                  <a:lnTo>
                    <a:pt x="106" y="62"/>
                  </a:lnTo>
                  <a:lnTo>
                    <a:pt x="102" y="62"/>
                  </a:lnTo>
                  <a:lnTo>
                    <a:pt x="102" y="66"/>
                  </a:lnTo>
                  <a:lnTo>
                    <a:pt x="96" y="72"/>
                  </a:lnTo>
                  <a:lnTo>
                    <a:pt x="96" y="76"/>
                  </a:lnTo>
                  <a:lnTo>
                    <a:pt x="92" y="82"/>
                  </a:lnTo>
                  <a:lnTo>
                    <a:pt x="86" y="86"/>
                  </a:lnTo>
                  <a:lnTo>
                    <a:pt x="82" y="86"/>
                  </a:lnTo>
                  <a:lnTo>
                    <a:pt x="76" y="86"/>
                  </a:lnTo>
                  <a:lnTo>
                    <a:pt x="76" y="92"/>
                  </a:lnTo>
                  <a:lnTo>
                    <a:pt x="72" y="92"/>
                  </a:lnTo>
                  <a:lnTo>
                    <a:pt x="66" y="92"/>
                  </a:lnTo>
                  <a:lnTo>
                    <a:pt x="62" y="92"/>
                  </a:lnTo>
                  <a:lnTo>
                    <a:pt x="56" y="92"/>
                  </a:lnTo>
                  <a:lnTo>
                    <a:pt x="56" y="98"/>
                  </a:lnTo>
                  <a:lnTo>
                    <a:pt x="50" y="98"/>
                  </a:lnTo>
                  <a:lnTo>
                    <a:pt x="46" y="98"/>
                  </a:lnTo>
                  <a:lnTo>
                    <a:pt x="40" y="98"/>
                  </a:lnTo>
                  <a:lnTo>
                    <a:pt x="36" y="98"/>
                  </a:lnTo>
                  <a:lnTo>
                    <a:pt x="30" y="98"/>
                  </a:lnTo>
                  <a:lnTo>
                    <a:pt x="20" y="98"/>
                  </a:lnTo>
                  <a:lnTo>
                    <a:pt x="16" y="98"/>
                  </a:lnTo>
                  <a:lnTo>
                    <a:pt x="10" y="98"/>
                  </a:lnTo>
                </a:path>
              </a:pathLst>
            </a:custGeom>
            <a:noFill/>
            <a:ln w="19050">
              <a:solidFill>
                <a:srgbClr val="000000"/>
              </a:solidFill>
              <a:round/>
              <a:headEnd/>
              <a:tailEnd/>
            </a:ln>
          </p:spPr>
          <p:txBody>
            <a:bodyPr/>
            <a:lstStyle/>
            <a:p>
              <a:endParaRPr lang="zh-TW" altLang="en-US"/>
            </a:p>
          </p:txBody>
        </p:sp>
        <p:sp>
          <p:nvSpPr>
            <p:cNvPr id="11292" name="Freeform 18"/>
            <p:cNvSpPr>
              <a:spLocks/>
            </p:cNvSpPr>
            <p:nvPr/>
          </p:nvSpPr>
          <p:spPr bwMode="auto">
            <a:xfrm>
              <a:off x="2622" y="2790"/>
              <a:ext cx="26" cy="26"/>
            </a:xfrm>
            <a:custGeom>
              <a:avLst/>
              <a:gdLst>
                <a:gd name="T0" fmla="*/ 0 w 26"/>
                <a:gd name="T1" fmla="*/ 20 h 26"/>
                <a:gd name="T2" fmla="*/ 0 w 26"/>
                <a:gd name="T3" fmla="*/ 16 h 26"/>
                <a:gd name="T4" fmla="*/ 4 w 26"/>
                <a:gd name="T5" fmla="*/ 16 h 26"/>
                <a:gd name="T6" fmla="*/ 4 w 26"/>
                <a:gd name="T7" fmla="*/ 10 h 26"/>
                <a:gd name="T8" fmla="*/ 8 w 26"/>
                <a:gd name="T9" fmla="*/ 10 h 26"/>
                <a:gd name="T10" fmla="*/ 8 w 26"/>
                <a:gd name="T11" fmla="*/ 6 h 26"/>
                <a:gd name="T12" fmla="*/ 12 w 26"/>
                <a:gd name="T13" fmla="*/ 6 h 26"/>
                <a:gd name="T14" fmla="*/ 18 w 26"/>
                <a:gd name="T15" fmla="*/ 6 h 26"/>
                <a:gd name="T16" fmla="*/ 22 w 26"/>
                <a:gd name="T17" fmla="*/ 6 h 26"/>
                <a:gd name="T18" fmla="*/ 22 w 26"/>
                <a:gd name="T19" fmla="*/ 0 h 26"/>
                <a:gd name="T20" fmla="*/ 26 w 26"/>
                <a:gd name="T21" fmla="*/ 0 h 26"/>
                <a:gd name="T22" fmla="*/ 22 w 26"/>
                <a:gd name="T23" fmla="*/ 6 h 26"/>
                <a:gd name="T24" fmla="*/ 22 w 26"/>
                <a:gd name="T25" fmla="*/ 10 h 26"/>
                <a:gd name="T26" fmla="*/ 18 w 26"/>
                <a:gd name="T27" fmla="*/ 10 h 26"/>
                <a:gd name="T28" fmla="*/ 12 w 26"/>
                <a:gd name="T29" fmla="*/ 16 h 26"/>
                <a:gd name="T30" fmla="*/ 12 w 26"/>
                <a:gd name="T31" fmla="*/ 20 h 26"/>
                <a:gd name="T32" fmla="*/ 8 w 26"/>
                <a:gd name="T33" fmla="*/ 20 h 26"/>
                <a:gd name="T34" fmla="*/ 4 w 26"/>
                <a:gd name="T35" fmla="*/ 26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
                <a:gd name="T55" fmla="*/ 0 h 26"/>
                <a:gd name="T56" fmla="*/ 26 w 26"/>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 h="26">
                  <a:moveTo>
                    <a:pt x="0" y="20"/>
                  </a:moveTo>
                  <a:lnTo>
                    <a:pt x="0" y="16"/>
                  </a:lnTo>
                  <a:lnTo>
                    <a:pt x="4" y="16"/>
                  </a:lnTo>
                  <a:lnTo>
                    <a:pt x="4" y="10"/>
                  </a:lnTo>
                  <a:lnTo>
                    <a:pt x="8" y="10"/>
                  </a:lnTo>
                  <a:lnTo>
                    <a:pt x="8" y="6"/>
                  </a:lnTo>
                  <a:lnTo>
                    <a:pt x="12" y="6"/>
                  </a:lnTo>
                  <a:lnTo>
                    <a:pt x="18" y="6"/>
                  </a:lnTo>
                  <a:lnTo>
                    <a:pt x="22" y="6"/>
                  </a:lnTo>
                  <a:lnTo>
                    <a:pt x="22" y="0"/>
                  </a:lnTo>
                  <a:lnTo>
                    <a:pt x="26" y="0"/>
                  </a:lnTo>
                  <a:lnTo>
                    <a:pt x="22" y="6"/>
                  </a:lnTo>
                  <a:lnTo>
                    <a:pt x="22" y="10"/>
                  </a:lnTo>
                  <a:lnTo>
                    <a:pt x="18" y="10"/>
                  </a:lnTo>
                  <a:lnTo>
                    <a:pt x="12" y="16"/>
                  </a:lnTo>
                  <a:lnTo>
                    <a:pt x="12" y="20"/>
                  </a:lnTo>
                  <a:lnTo>
                    <a:pt x="8" y="20"/>
                  </a:lnTo>
                  <a:lnTo>
                    <a:pt x="4" y="26"/>
                  </a:lnTo>
                </a:path>
              </a:pathLst>
            </a:custGeom>
            <a:noFill/>
            <a:ln w="19050">
              <a:solidFill>
                <a:srgbClr val="000000"/>
              </a:solidFill>
              <a:round/>
              <a:headEnd/>
              <a:tailEnd/>
            </a:ln>
          </p:spPr>
          <p:txBody>
            <a:bodyPr/>
            <a:lstStyle/>
            <a:p>
              <a:endParaRPr lang="zh-TW" altLang="en-US"/>
            </a:p>
          </p:txBody>
        </p:sp>
      </p:grpSp>
      <p:sp>
        <p:nvSpPr>
          <p:cNvPr id="11280" name="Line 19"/>
          <p:cNvSpPr>
            <a:spLocks noChangeShapeType="1"/>
          </p:cNvSpPr>
          <p:nvPr/>
        </p:nvSpPr>
        <p:spPr bwMode="auto">
          <a:xfrm flipH="1">
            <a:off x="836613" y="2452688"/>
            <a:ext cx="9525" cy="696912"/>
          </a:xfrm>
          <a:prstGeom prst="line">
            <a:avLst/>
          </a:prstGeom>
          <a:noFill/>
          <a:ln w="76200">
            <a:solidFill>
              <a:schemeClr val="tx1"/>
            </a:solidFill>
            <a:round/>
            <a:headEnd/>
            <a:tailEnd type="triangle" w="med" len="med"/>
          </a:ln>
        </p:spPr>
        <p:txBody>
          <a:bodyPr/>
          <a:lstStyle/>
          <a:p>
            <a:endParaRPr lang="zh-TW" altLang="en-US"/>
          </a:p>
        </p:txBody>
      </p:sp>
      <p:sp>
        <p:nvSpPr>
          <p:cNvPr id="11281" name="Text Box 20"/>
          <p:cNvSpPr txBox="1">
            <a:spLocks noChangeArrowheads="1"/>
          </p:cNvSpPr>
          <p:nvPr/>
        </p:nvSpPr>
        <p:spPr bwMode="auto">
          <a:xfrm>
            <a:off x="1062038" y="2393950"/>
            <a:ext cx="3284537" cy="733425"/>
          </a:xfrm>
          <a:prstGeom prst="rect">
            <a:avLst/>
          </a:prstGeom>
          <a:noFill/>
          <a:ln w="9525">
            <a:noFill/>
            <a:miter lim="800000"/>
            <a:headEnd/>
            <a:tailEnd/>
          </a:ln>
        </p:spPr>
        <p:txBody>
          <a:bodyPr>
            <a:spAutoFit/>
          </a:bodyPr>
          <a:lstStyle/>
          <a:p>
            <a:pPr>
              <a:lnSpc>
                <a:spcPct val="80000"/>
              </a:lnSpc>
              <a:spcBef>
                <a:spcPct val="50000"/>
              </a:spcBef>
            </a:pPr>
            <a:r>
              <a:rPr lang="en-US" altLang="zh-TW"/>
              <a:t>Hydrodynamic treatment</a:t>
            </a:r>
          </a:p>
          <a:p>
            <a:pPr>
              <a:lnSpc>
                <a:spcPct val="80000"/>
              </a:lnSpc>
              <a:spcBef>
                <a:spcPct val="50000"/>
              </a:spcBef>
            </a:pPr>
            <a:r>
              <a:rPr lang="en-US" altLang="zh-TW"/>
              <a:t>(10 </a:t>
            </a:r>
            <a:r>
              <a:rPr lang="el-GR" altLang="zh-TW">
                <a:cs typeface="Arial" charset="0"/>
              </a:rPr>
              <a:t>μ</a:t>
            </a:r>
            <a:r>
              <a:rPr lang="en-US" altLang="zh-TW">
                <a:cs typeface="Arial" charset="0"/>
              </a:rPr>
              <a:t>g / 2ml</a:t>
            </a:r>
            <a:r>
              <a:rPr lang="en-US" altLang="zh-TW"/>
              <a:t>)</a:t>
            </a:r>
          </a:p>
        </p:txBody>
      </p:sp>
      <p:sp>
        <p:nvSpPr>
          <p:cNvPr id="11282" name="Text Box 21"/>
          <p:cNvSpPr txBox="1">
            <a:spLocks noChangeArrowheads="1"/>
          </p:cNvSpPr>
          <p:nvPr/>
        </p:nvSpPr>
        <p:spPr bwMode="auto">
          <a:xfrm>
            <a:off x="582613" y="4395788"/>
            <a:ext cx="2386012" cy="396875"/>
          </a:xfrm>
          <a:prstGeom prst="rect">
            <a:avLst/>
          </a:prstGeom>
          <a:noFill/>
          <a:ln w="9525">
            <a:noFill/>
            <a:miter lim="800000"/>
            <a:headEnd/>
            <a:tailEnd/>
          </a:ln>
        </p:spPr>
        <p:txBody>
          <a:bodyPr>
            <a:spAutoFit/>
          </a:bodyPr>
          <a:lstStyle/>
          <a:p>
            <a:pPr>
              <a:spcBef>
                <a:spcPct val="50000"/>
              </a:spcBef>
            </a:pPr>
            <a:r>
              <a:rPr lang="en-US" altLang="zh-TW"/>
              <a:t>Balb/c mouse</a:t>
            </a:r>
          </a:p>
        </p:txBody>
      </p:sp>
      <p:sp>
        <p:nvSpPr>
          <p:cNvPr id="11283" name="Line 26"/>
          <p:cNvSpPr>
            <a:spLocks noChangeShapeType="1"/>
          </p:cNvSpPr>
          <p:nvPr/>
        </p:nvSpPr>
        <p:spPr bwMode="auto">
          <a:xfrm flipH="1">
            <a:off x="1611313" y="4824413"/>
            <a:ext cx="6350" cy="495300"/>
          </a:xfrm>
          <a:prstGeom prst="line">
            <a:avLst/>
          </a:prstGeom>
          <a:noFill/>
          <a:ln w="76200">
            <a:solidFill>
              <a:schemeClr val="tx1"/>
            </a:solidFill>
            <a:round/>
            <a:headEnd/>
            <a:tailEnd type="triangle" w="med" len="med"/>
          </a:ln>
        </p:spPr>
        <p:txBody>
          <a:bodyPr/>
          <a:lstStyle/>
          <a:p>
            <a:endParaRPr lang="zh-TW" altLang="en-US"/>
          </a:p>
        </p:txBody>
      </p:sp>
      <p:sp>
        <p:nvSpPr>
          <p:cNvPr id="11284" name="Text Box 27"/>
          <p:cNvSpPr txBox="1">
            <a:spLocks noChangeArrowheads="1"/>
          </p:cNvSpPr>
          <p:nvPr/>
        </p:nvSpPr>
        <p:spPr bwMode="auto">
          <a:xfrm>
            <a:off x="222250" y="5319713"/>
            <a:ext cx="3556000" cy="396875"/>
          </a:xfrm>
          <a:prstGeom prst="rect">
            <a:avLst/>
          </a:prstGeom>
          <a:noFill/>
          <a:ln w="9525">
            <a:noFill/>
            <a:miter lim="800000"/>
            <a:headEnd/>
            <a:tailEnd/>
          </a:ln>
        </p:spPr>
        <p:txBody>
          <a:bodyPr>
            <a:spAutoFit/>
          </a:bodyPr>
          <a:lstStyle/>
          <a:p>
            <a:pPr>
              <a:spcBef>
                <a:spcPct val="50000"/>
              </a:spcBef>
            </a:pPr>
            <a:r>
              <a:rPr lang="en-US" altLang="zh-TW"/>
              <a:t>Test anti-reporter antibody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linds(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300"/>
                                        </p:tgtEl>
                                        <p:attrNameLst>
                                          <p:attrName>style.visibility</p:attrName>
                                        </p:attrNameLst>
                                      </p:cBhvr>
                                      <p:to>
                                        <p:strVal val="visible"/>
                                      </p:to>
                                    </p:set>
                                    <p:animEffect transition="in" filter="blinds(horizontal)">
                                      <p:cBhvr>
                                        <p:cTn id="12" dur="500"/>
                                        <p:tgtEl>
                                          <p:spTgt spid="1230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2296"/>
                                        </p:tgtEl>
                                        <p:attrNameLst>
                                          <p:attrName>style.visibility</p:attrName>
                                        </p:attrNameLst>
                                      </p:cBhvr>
                                      <p:to>
                                        <p:strVal val="visible"/>
                                      </p:to>
                                    </p:set>
                                    <p:animEffect transition="in" filter="blinds(horizontal)">
                                      <p:cBhvr>
                                        <p:cTn id="22" dur="500"/>
                                        <p:tgtEl>
                                          <p:spTgt spid="12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6" grpId="0"/>
      <p:bldP spid="12300" grpId="0"/>
    </p:bldLst>
  </p:timing>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000" b="1" i="0" u="none" strike="noStrike" cap="none" normalizeH="0" baseline="0" smtClean="0">
            <a:ln>
              <a:noFill/>
            </a:ln>
            <a:solidFill>
              <a:schemeClr val="tx1"/>
            </a:solidFill>
            <a:effectLst/>
            <a:latin typeface="Arial" pitchFamily="34"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000" b="1" i="0" u="none" strike="noStrike" cap="none" normalizeH="0" baseline="0" smtClean="0">
            <a:ln>
              <a:noFill/>
            </a:ln>
            <a:solidFill>
              <a:schemeClr val="tx1"/>
            </a:solidFill>
            <a:effectLst/>
            <a:latin typeface="Arial" pitchFamily="34" charset="0"/>
            <a:ea typeface="新細明體" pitchFamily="18" charset="-120"/>
          </a:defRPr>
        </a:defPPr>
      </a:lstStyle>
    </a:lnDef>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6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7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8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000" b="1" i="0" u="none" strike="noStrike" cap="none" normalizeH="0" baseline="0" smtClean="0">
            <a:ln>
              <a:noFill/>
            </a:ln>
            <a:solidFill>
              <a:schemeClr val="tx1"/>
            </a:solidFill>
            <a:effectLst/>
            <a:latin typeface="Arial" pitchFamily="34"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000" b="1" i="0" u="none" strike="noStrike" cap="none" normalizeH="0" baseline="0" smtClean="0">
            <a:ln>
              <a:noFill/>
            </a:ln>
            <a:solidFill>
              <a:schemeClr val="tx1"/>
            </a:solidFill>
            <a:effectLst/>
            <a:latin typeface="Arial" pitchFamily="34" charset="0"/>
            <a:ea typeface="新細明體" pitchFamily="18" charset="-120"/>
          </a:defRPr>
        </a:defPPr>
      </a:lstStyle>
    </a:lnDef>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000" b="1" i="0" u="none" strike="noStrike" cap="none" normalizeH="0" baseline="0" smtClean="0">
            <a:ln>
              <a:noFill/>
            </a:ln>
            <a:solidFill>
              <a:schemeClr val="tx1"/>
            </a:solidFill>
            <a:effectLst/>
            <a:latin typeface="Arial" pitchFamily="34"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000" b="1" i="0" u="none" strike="noStrike" cap="none" normalizeH="0" baseline="0" smtClean="0">
            <a:ln>
              <a:noFill/>
            </a:ln>
            <a:solidFill>
              <a:schemeClr val="tx1"/>
            </a:solidFill>
            <a:effectLst/>
            <a:latin typeface="Arial" pitchFamily="34" charset="0"/>
            <a:ea typeface="新細明體" pitchFamily="18" charset="-120"/>
          </a:defRPr>
        </a:defPPr>
      </a:lstStyle>
    </a:lnDef>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000" b="1" i="0" u="none" strike="noStrike" cap="none" normalizeH="0" baseline="0" smtClean="0">
            <a:ln>
              <a:noFill/>
            </a:ln>
            <a:solidFill>
              <a:schemeClr val="tx1"/>
            </a:solidFill>
            <a:effectLst/>
            <a:latin typeface="Arial" pitchFamily="34"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000" b="1" i="0" u="none" strike="noStrike" cap="none" normalizeH="0" baseline="0" smtClean="0">
            <a:ln>
              <a:noFill/>
            </a:ln>
            <a:solidFill>
              <a:schemeClr val="tx1"/>
            </a:solidFill>
            <a:effectLst/>
            <a:latin typeface="Arial" pitchFamily="34" charset="0"/>
            <a:ea typeface="新細明體" pitchFamily="18" charset="-120"/>
          </a:defRPr>
        </a:defPPr>
      </a:lstStyle>
    </a:lnDef>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000" b="1" i="0" u="none" strike="noStrike" cap="none" normalizeH="0" baseline="0" smtClean="0">
            <a:ln>
              <a:noFill/>
            </a:ln>
            <a:solidFill>
              <a:schemeClr val="tx1"/>
            </a:solidFill>
            <a:effectLst/>
            <a:latin typeface="Arial" pitchFamily="34"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000" b="1" i="0" u="none" strike="noStrike" cap="none" normalizeH="0" baseline="0" smtClean="0">
            <a:ln>
              <a:noFill/>
            </a:ln>
            <a:solidFill>
              <a:schemeClr val="tx1"/>
            </a:solidFill>
            <a:effectLst/>
            <a:latin typeface="Arial" pitchFamily="34" charset="0"/>
            <a:ea typeface="新細明體" pitchFamily="18" charset="-120"/>
          </a:defRPr>
        </a:defPPr>
      </a:lstStyle>
    </a:lnDef>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6092</TotalTime>
  <Words>3420</Words>
  <Application>Microsoft Office PowerPoint</Application>
  <PresentationFormat>如螢幕大小 (4:3)</PresentationFormat>
  <Paragraphs>708</Paragraphs>
  <Slides>39</Slides>
  <Notes>14</Notes>
  <HiddenSlides>0</HiddenSlides>
  <MMClips>0</MMClips>
  <ScaleCrop>false</ScaleCrop>
  <HeadingPairs>
    <vt:vector size="4" baseType="variant">
      <vt:variant>
        <vt:lpstr>佈景主題</vt:lpstr>
      </vt:variant>
      <vt:variant>
        <vt:i4>14</vt:i4>
      </vt:variant>
      <vt:variant>
        <vt:lpstr>投影片標題</vt:lpstr>
      </vt:variant>
      <vt:variant>
        <vt:i4>39</vt:i4>
      </vt:variant>
    </vt:vector>
  </HeadingPairs>
  <TitlesOfParts>
    <vt:vector size="53" baseType="lpstr">
      <vt:lpstr>預設簡報設計</vt:lpstr>
      <vt:lpstr>2_Office 佈景主題</vt:lpstr>
      <vt:lpstr>6_預設簡報設計</vt:lpstr>
      <vt:lpstr>3_Office 佈景主題</vt:lpstr>
      <vt:lpstr>Office 佈景主題</vt:lpstr>
      <vt:lpstr>7_預設簡報設計</vt:lpstr>
      <vt:lpstr>1_預設簡報設計</vt:lpstr>
      <vt:lpstr>5_預設簡報設計</vt:lpstr>
      <vt:lpstr>5_Office 佈景主題</vt:lpstr>
      <vt:lpstr>1_Office 佈景主題</vt:lpstr>
      <vt:lpstr>4_Office 佈景主題</vt:lpstr>
      <vt:lpstr>6_Office 佈景主題</vt:lpstr>
      <vt:lpstr>7_Office 佈景主題</vt:lpstr>
      <vt:lpstr>8_Office 佈景主題</vt:lpstr>
      <vt:lpstr>投影片 1</vt:lpstr>
      <vt:lpstr>投影片 2</vt:lpstr>
      <vt:lpstr>投影片 3</vt:lpstr>
      <vt:lpstr>投影片 4</vt:lpstr>
      <vt:lpstr>投影片 5</vt:lpstr>
      <vt:lpstr>投影片 6</vt:lpstr>
      <vt:lpstr>投影片 7</vt:lpstr>
      <vt:lpstr>投影片 8</vt:lpstr>
      <vt:lpstr>投影片 9</vt:lpstr>
      <vt:lpstr>投影片 10</vt:lpstr>
      <vt:lpstr>投影片 11</vt:lpstr>
      <vt:lpstr>投影片 12</vt:lpstr>
      <vt:lpstr>投影片 13</vt:lpstr>
      <vt:lpstr>投影片 14</vt:lpstr>
      <vt:lpstr>投影片 15</vt:lpstr>
      <vt:lpstr>投影片 16</vt:lpstr>
      <vt:lpstr>投影片 17</vt:lpstr>
      <vt:lpstr>投影片 18</vt:lpstr>
      <vt:lpstr>投影片 19</vt:lpstr>
      <vt:lpstr>投影片 20</vt:lpstr>
      <vt:lpstr>投影片 21</vt:lpstr>
      <vt:lpstr>投影片 22</vt:lpstr>
      <vt:lpstr>投影片 23</vt:lpstr>
      <vt:lpstr>投影片 24</vt:lpstr>
      <vt:lpstr>投影片 25</vt:lpstr>
      <vt:lpstr>投影片 26</vt:lpstr>
      <vt:lpstr>投影片 27</vt:lpstr>
      <vt:lpstr>投影片 28</vt:lpstr>
      <vt:lpstr>投影片 29</vt:lpstr>
      <vt:lpstr>投影片 30</vt:lpstr>
      <vt:lpstr>投影片 31</vt:lpstr>
      <vt:lpstr>投影片 32</vt:lpstr>
      <vt:lpstr>投影片 33</vt:lpstr>
      <vt:lpstr>投影片 34</vt:lpstr>
      <vt:lpstr>投影片 35</vt:lpstr>
      <vt:lpstr>投影片 36</vt:lpstr>
      <vt:lpstr>投影片 37</vt:lpstr>
      <vt:lpstr>投影片 38</vt:lpstr>
      <vt:lpstr>THE PANCREAS: Structure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國祥</dc:creator>
  <cp:lastModifiedBy>國祥</cp:lastModifiedBy>
  <cp:revision>630</cp:revision>
  <dcterms:created xsi:type="dcterms:W3CDTF">1601-01-01T00:00:00Z</dcterms:created>
  <dcterms:modified xsi:type="dcterms:W3CDTF">2015-10-26T19:32:05Z</dcterms:modified>
</cp:coreProperties>
</file>