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257" r:id="rId2"/>
    <p:sldId id="501" r:id="rId3"/>
    <p:sldId id="502" r:id="rId4"/>
    <p:sldId id="503" r:id="rId5"/>
    <p:sldId id="386" r:id="rId6"/>
    <p:sldId id="377" r:id="rId7"/>
    <p:sldId id="379" r:id="rId8"/>
    <p:sldId id="380" r:id="rId9"/>
    <p:sldId id="381" r:id="rId10"/>
    <p:sldId id="382" r:id="rId11"/>
    <p:sldId id="385" r:id="rId12"/>
    <p:sldId id="388" r:id="rId13"/>
    <p:sldId id="413" r:id="rId14"/>
    <p:sldId id="414" r:id="rId15"/>
    <p:sldId id="415" r:id="rId16"/>
    <p:sldId id="432" r:id="rId17"/>
    <p:sldId id="433" r:id="rId18"/>
    <p:sldId id="434" r:id="rId19"/>
    <p:sldId id="435" r:id="rId20"/>
    <p:sldId id="436" r:id="rId21"/>
    <p:sldId id="437" r:id="rId22"/>
    <p:sldId id="438" r:id="rId23"/>
    <p:sldId id="439" r:id="rId24"/>
    <p:sldId id="440" r:id="rId25"/>
    <p:sldId id="426" r:id="rId26"/>
    <p:sldId id="428" r:id="rId27"/>
    <p:sldId id="504" r:id="rId28"/>
    <p:sldId id="505" r:id="rId29"/>
    <p:sldId id="506" r:id="rId30"/>
    <p:sldId id="508" r:id="rId31"/>
    <p:sldId id="511" r:id="rId32"/>
    <p:sldId id="514" r:id="rId33"/>
    <p:sldId id="515" r:id="rId34"/>
    <p:sldId id="516" r:id="rId35"/>
    <p:sldId id="517" r:id="rId36"/>
    <p:sldId id="518" r:id="rId37"/>
    <p:sldId id="519" r:id="rId38"/>
    <p:sldId id="521" r:id="rId39"/>
    <p:sldId id="522" r:id="rId40"/>
    <p:sldId id="523" r:id="rId41"/>
    <p:sldId id="524" r:id="rId42"/>
    <p:sldId id="525" r:id="rId43"/>
    <p:sldId id="527" r:id="rId44"/>
    <p:sldId id="528" r:id="rId45"/>
    <p:sldId id="529" r:id="rId46"/>
    <p:sldId id="530" r:id="rId47"/>
    <p:sldId id="541" r:id="rId48"/>
    <p:sldId id="542" r:id="rId49"/>
    <p:sldId id="543" r:id="rId50"/>
    <p:sldId id="544" r:id="rId51"/>
    <p:sldId id="545" r:id="rId52"/>
    <p:sldId id="551" r:id="rId53"/>
    <p:sldId id="549" r:id="rId54"/>
    <p:sldId id="490" r:id="rId55"/>
  </p:sldIdLst>
  <p:sldSz cx="10058400" cy="77724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48C882"/>
    <a:srgbClr val="23ED49"/>
    <a:srgbClr val="81C3FF"/>
    <a:srgbClr val="4DAAFF"/>
    <a:srgbClr val="000099"/>
    <a:srgbClr val="000066"/>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90926" autoAdjust="0"/>
  </p:normalViewPr>
  <p:slideViewPr>
    <p:cSldViewPr>
      <p:cViewPr varScale="1">
        <p:scale>
          <a:sx n="60" d="100"/>
          <a:sy n="60" d="100"/>
        </p:scale>
        <p:origin x="918" y="6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0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t" anchorCtr="0" compatLnSpc="1">
            <a:prstTxWarp prst="textNoShape">
              <a:avLst/>
            </a:prstTxWarp>
          </a:bodyPr>
          <a:lstStyle>
            <a:lvl1pPr defTabSz="928688" eaLnBrk="0" hangingPunct="0">
              <a:defRPr sz="1000" i="1"/>
            </a:lvl1pPr>
          </a:lstStyle>
          <a:p>
            <a:endParaRPr lang="en-US"/>
          </a:p>
        </p:txBody>
      </p:sp>
      <p:sp>
        <p:nvSpPr>
          <p:cNvPr id="3075" name="Rectangle 3"/>
          <p:cNvSpPr>
            <a:spLocks noGrp="1" noChangeArrowheads="1"/>
          </p:cNvSpPr>
          <p:nvPr>
            <p:ph type="dt" sz="quarter" idx="1"/>
          </p:nvPr>
        </p:nvSpPr>
        <p:spPr bwMode="auto">
          <a:xfrm>
            <a:off x="3971925" y="-1588"/>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t" anchorCtr="0" compatLnSpc="1">
            <a:prstTxWarp prst="textNoShape">
              <a:avLst/>
            </a:prstTxWarp>
          </a:bodyPr>
          <a:lstStyle>
            <a:lvl1pPr algn="r" defTabSz="928688" eaLnBrk="0" hangingPunct="0">
              <a:defRPr sz="1000" i="1"/>
            </a:lvl1pPr>
          </a:lstStyle>
          <a:p>
            <a:endParaRPr lang="en-US"/>
          </a:p>
        </p:txBody>
      </p:sp>
      <p:sp>
        <p:nvSpPr>
          <p:cNvPr id="307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b" anchorCtr="0" compatLnSpc="1">
            <a:prstTxWarp prst="textNoShape">
              <a:avLst/>
            </a:prstTxWarp>
          </a:bodyPr>
          <a:lstStyle>
            <a:lvl1pPr defTabSz="928688" eaLnBrk="0" hangingPunct="0">
              <a:defRPr sz="1000" i="1"/>
            </a:lvl1pPr>
          </a:lstStyle>
          <a:p>
            <a:endParaRPr lang="en-US"/>
          </a:p>
        </p:txBody>
      </p:sp>
      <p:sp>
        <p:nvSpPr>
          <p:cNvPr id="307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b" anchorCtr="0" compatLnSpc="1">
            <a:prstTxWarp prst="textNoShape">
              <a:avLst/>
            </a:prstTxWarp>
          </a:bodyPr>
          <a:lstStyle>
            <a:lvl1pPr algn="r" defTabSz="928688" eaLnBrk="0" hangingPunct="0">
              <a:defRPr sz="1000" i="1"/>
            </a:lvl1pPr>
          </a:lstStyle>
          <a:p>
            <a:fld id="{19C623A3-E663-4C31-A4CE-92F8C7B4CA4D}" type="slidenum">
              <a:rPr lang="en-US"/>
              <a:pPr/>
              <a:t>‹#›</a:t>
            </a:fld>
            <a:endParaRPr lang="en-US"/>
          </a:p>
        </p:txBody>
      </p:sp>
    </p:spTree>
    <p:extLst>
      <p:ext uri="{BB962C8B-B14F-4D97-AF65-F5344CB8AC3E}">
        <p14:creationId xmlns:p14="http://schemas.microsoft.com/office/powerpoint/2010/main" val="3466608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t" anchorCtr="0" compatLnSpc="1">
            <a:prstTxWarp prst="textNoShape">
              <a:avLst/>
            </a:prstTxWarp>
          </a:bodyPr>
          <a:lstStyle>
            <a:lvl1pPr defTabSz="928688" eaLnBrk="0" hangingPunct="0">
              <a:defRPr sz="1000" i="1"/>
            </a:lvl1pPr>
          </a:lstStyle>
          <a:p>
            <a:endParaRPr lang="en-US"/>
          </a:p>
        </p:txBody>
      </p:sp>
      <p:sp>
        <p:nvSpPr>
          <p:cNvPr id="2051" name="Rectangle 3"/>
          <p:cNvSpPr>
            <a:spLocks noGrp="1" noChangeArrowheads="1"/>
          </p:cNvSpPr>
          <p:nvPr>
            <p:ph type="dt" idx="1"/>
          </p:nvPr>
        </p:nvSpPr>
        <p:spPr bwMode="auto">
          <a:xfrm>
            <a:off x="3971925" y="-1588"/>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t" anchorCtr="0" compatLnSpc="1">
            <a:prstTxWarp prst="textNoShape">
              <a:avLst/>
            </a:prstTxWarp>
          </a:bodyPr>
          <a:lstStyle>
            <a:lvl1pPr algn="r" defTabSz="928688" eaLnBrk="0" hangingPunct="0">
              <a:defRPr sz="1000" i="1"/>
            </a:lvl1pPr>
          </a:lstStyle>
          <a:p>
            <a:endParaRPr lang="en-US"/>
          </a:p>
        </p:txBody>
      </p:sp>
      <p:sp>
        <p:nvSpPr>
          <p:cNvPr id="2052" name="Rectangle 4"/>
          <p:cNvSpPr>
            <a:spLocks noGrp="1" noRot="1" noChangeAspect="1" noChangeArrowheads="1" noTextEdit="1"/>
          </p:cNvSpPr>
          <p:nvPr>
            <p:ph type="sldImg" idx="2"/>
          </p:nvPr>
        </p:nvSpPr>
        <p:spPr bwMode="auto">
          <a:xfrm>
            <a:off x="1258888" y="704850"/>
            <a:ext cx="4492625" cy="34718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5038" y="4414838"/>
            <a:ext cx="5140325"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7" tIns="46779" rIns="93557" bIns="46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b" anchorCtr="0" compatLnSpc="1">
            <a:prstTxWarp prst="textNoShape">
              <a:avLst/>
            </a:prstTxWarp>
          </a:bodyPr>
          <a:lstStyle>
            <a:lvl1pPr defTabSz="928688" eaLnBrk="0" hangingPunct="0">
              <a:defRPr sz="1000" i="1"/>
            </a:lvl1pPr>
          </a:lstStyle>
          <a:p>
            <a:endParaRPr lang="en-US"/>
          </a:p>
        </p:txBody>
      </p:sp>
      <p:sp>
        <p:nvSpPr>
          <p:cNvPr id="2055"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b" anchorCtr="0" compatLnSpc="1">
            <a:prstTxWarp prst="textNoShape">
              <a:avLst/>
            </a:prstTxWarp>
          </a:bodyPr>
          <a:lstStyle>
            <a:lvl1pPr algn="r" defTabSz="928688" eaLnBrk="0" hangingPunct="0">
              <a:defRPr sz="1000" i="1"/>
            </a:lvl1pPr>
          </a:lstStyle>
          <a:p>
            <a:fld id="{C481C56A-D8F8-469C-9180-6D88579BE639}" type="slidenum">
              <a:rPr lang="en-US"/>
              <a:pPr/>
              <a:t>‹#›</a:t>
            </a:fld>
            <a:endParaRPr lang="en-US"/>
          </a:p>
        </p:txBody>
      </p:sp>
    </p:spTree>
    <p:extLst>
      <p:ext uri="{BB962C8B-B14F-4D97-AF65-F5344CB8AC3E}">
        <p14:creationId xmlns:p14="http://schemas.microsoft.com/office/powerpoint/2010/main" val="24252670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7EE14-5703-4469-A0E3-8648A073BFE4}" type="slidenum">
              <a:rPr lang="en-US"/>
              <a:pPr/>
              <a:t>1</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3978255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1053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00337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50769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2644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178135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78518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750181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7884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87627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8141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10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1C56A-D8F8-469C-9180-6D88579BE639}" type="slidenum">
              <a:rPr lang="en-US" smtClean="0"/>
              <a:pPr/>
              <a:t>29</a:t>
            </a:fld>
            <a:endParaRPr lang="en-US"/>
          </a:p>
        </p:txBody>
      </p:sp>
    </p:spTree>
    <p:extLst>
      <p:ext uri="{BB962C8B-B14F-4D97-AF65-F5344CB8AC3E}">
        <p14:creationId xmlns:p14="http://schemas.microsoft.com/office/powerpoint/2010/main" val="1230248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ea typeface="新細明體" panose="02020500000000000000" pitchFamily="18" charset="-120"/>
              </a:rPr>
              <a:t>A</a:t>
            </a:r>
            <a:r>
              <a:rPr lang="en-US" altLang="zh-TW" smtClean="0">
                <a:ea typeface="新細明體" panose="02020500000000000000" pitchFamily="18" charset="-120"/>
              </a:rPr>
              <a:t>flatoxin</a:t>
            </a:r>
            <a:r>
              <a:rPr lang="zh-TW" altLang="en-US" smtClean="0">
                <a:ea typeface="新細明體" panose="02020500000000000000" pitchFamily="18" charset="-120"/>
              </a:rPr>
              <a:t> i</a:t>
            </a:r>
            <a:r>
              <a:rPr lang="en-US" altLang="zh-TW" smtClean="0">
                <a:ea typeface="新細明體" panose="02020500000000000000" pitchFamily="18" charset="-120"/>
              </a:rPr>
              <a:t>s a</a:t>
            </a:r>
            <a:r>
              <a:rPr lang="zh-TW" altLang="en-US" smtClean="0">
                <a:ea typeface="新細明體" panose="02020500000000000000" pitchFamily="18" charset="-120"/>
              </a:rPr>
              <a:t> </a:t>
            </a:r>
            <a:r>
              <a:rPr lang="en-US" altLang="zh-TW" smtClean="0">
                <a:ea typeface="新細明體" panose="02020500000000000000" pitchFamily="18" charset="-120"/>
              </a:rPr>
              <a:t>group</a:t>
            </a:r>
            <a:r>
              <a:rPr lang="zh-TW" altLang="en-US" smtClean="0">
                <a:ea typeface="新細明體" panose="02020500000000000000" pitchFamily="18" charset="-120"/>
              </a:rPr>
              <a:t> </a:t>
            </a:r>
            <a:r>
              <a:rPr lang="en-US" altLang="zh-TW" smtClean="0">
                <a:ea typeface="新細明體" panose="02020500000000000000" pitchFamily="18" charset="-120"/>
              </a:rPr>
              <a:t>of</a:t>
            </a:r>
            <a:r>
              <a:rPr lang="zh-TW" altLang="en-US" smtClean="0">
                <a:ea typeface="新細明體" panose="02020500000000000000" pitchFamily="18" charset="-120"/>
              </a:rPr>
              <a:t> </a:t>
            </a:r>
            <a:r>
              <a:rPr lang="en-US" altLang="zh-TW" smtClean="0">
                <a:ea typeface="新細明體" panose="02020500000000000000" pitchFamily="18" charset="-120"/>
              </a:rPr>
              <a:t>mycotoxins</a:t>
            </a:r>
            <a:r>
              <a:rPr lang="zh-TW" altLang="en-US" smtClean="0">
                <a:ea typeface="新細明體" panose="02020500000000000000" pitchFamily="18" charset="-120"/>
              </a:rPr>
              <a:t> </a:t>
            </a:r>
            <a:r>
              <a:rPr lang="en-US" altLang="zh-TW" smtClean="0">
                <a:ea typeface="新細明體" panose="02020500000000000000" pitchFamily="18" charset="-120"/>
              </a:rPr>
              <a:t>produced by fungus A. flavus ans A. parasiticus.</a:t>
            </a:r>
            <a:r>
              <a:rPr lang="zh-TW" altLang="en-US" smtClean="0">
                <a:ea typeface="新細明體" panose="02020500000000000000" pitchFamily="18" charset="-120"/>
              </a:rPr>
              <a:t> </a:t>
            </a:r>
            <a:r>
              <a:rPr lang="en-US" altLang="zh-TW" smtClean="0">
                <a:ea typeface="新細明體" panose="02020500000000000000" pitchFamily="18" charset="-120"/>
              </a:rPr>
              <a:t>These fungus could contaminated the feed ingredients such as peanut, corns, and cottonseed before or after they are havested or during transportation time. Most important is, these fungus could also contaminated the grains even it’s after processing and the fomulated feed ingredient.  </a:t>
            </a:r>
          </a:p>
          <a:p>
            <a:pPr eaLnBrk="1" hangingPunct="1">
              <a:spcBef>
                <a:spcPct val="0"/>
              </a:spcBef>
            </a:pPr>
            <a:endParaRPr lang="en-US" altLang="zh-TW" smtClean="0">
              <a:ea typeface="新細明體" panose="02020500000000000000" pitchFamily="18" charset="-12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D2B4634-7C42-4724-BB68-46047203E609}" type="slidenum">
              <a:rPr lang="en-US" altLang="zh-TW" sz="1200">
                <a:latin typeface="Hoefler Text" pitchFamily="-108" charset="0"/>
                <a:ea typeface="儷宋 Pro" pitchFamily="-108" charset="-120"/>
                <a:sym typeface="Hoefler Text" pitchFamily="-108" charset="0"/>
              </a:rPr>
              <a:pPr/>
              <a:t>39</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341420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a:r>
              <a:rPr lang="en-US" altLang="zh-TW" smtClean="0">
                <a:ea typeface="新細明體" panose="02020500000000000000" pitchFamily="18" charset="-120"/>
              </a:rPr>
              <a:t>Why study aflatoins? High temperature associated high moisture leads to these fungus grow and produce AF in the chicken feed resulted in morn than 225 millions dollar losses per year in poultry industry. AF contaminated feed is the main source of chicken aflatoxicosis. Chickens consume aflatoxin contaminated feed will decrease performance resulted in huge economic loss which I will explain more detail in the following slides. On the other hand,  AF residues could be transferred to chicken meat and egg, since AF is a well known carcinogenic and hepatotoxic agent for both human and animals, it’s made AF could be a potential public health hazard.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6814A58-4612-4B8B-85F0-73DCCB24A35F}" type="slidenum">
              <a:rPr lang="en-US" altLang="zh-TW" sz="1200">
                <a:ea typeface="新細明體" panose="02020500000000000000" pitchFamily="18" charset="-120"/>
              </a:rPr>
              <a:pPr/>
              <a:t>40</a:t>
            </a:fld>
            <a:endParaRPr lang="en-US" altLang="zh-TW" sz="1200">
              <a:ea typeface="新細明體" panose="02020500000000000000" pitchFamily="18" charset="-120"/>
            </a:endParaRPr>
          </a:p>
        </p:txBody>
      </p:sp>
    </p:spTree>
    <p:extLst>
      <p:ext uri="{BB962C8B-B14F-4D97-AF65-F5344CB8AC3E}">
        <p14:creationId xmlns:p14="http://schemas.microsoft.com/office/powerpoint/2010/main" val="419187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ea typeface="新細明體" panose="02020500000000000000" pitchFamily="18" charset="-120"/>
              </a:rPr>
              <a:t>T</a:t>
            </a:r>
            <a:r>
              <a:rPr lang="en-US" altLang="zh-TW" smtClean="0">
                <a:ea typeface="新細明體" panose="02020500000000000000" pitchFamily="18" charset="-120"/>
              </a:rPr>
              <a:t>he</a:t>
            </a:r>
            <a:r>
              <a:rPr lang="zh-TW" altLang="en-US" smtClean="0">
                <a:ea typeface="新細明體" panose="02020500000000000000" pitchFamily="18" charset="-120"/>
              </a:rPr>
              <a:t> </a:t>
            </a:r>
            <a:r>
              <a:rPr lang="en-US" altLang="zh-TW" smtClean="0">
                <a:ea typeface="新細明體" panose="02020500000000000000" pitchFamily="18" charset="-120"/>
              </a:rPr>
              <a:t>first</a:t>
            </a:r>
            <a:r>
              <a:rPr lang="zh-TW" altLang="en-US" smtClean="0">
                <a:ea typeface="新細明體" panose="02020500000000000000" pitchFamily="18" charset="-120"/>
              </a:rPr>
              <a:t> </a:t>
            </a:r>
            <a:r>
              <a:rPr lang="en-US" altLang="zh-TW" smtClean="0">
                <a:ea typeface="新細明體" panose="02020500000000000000" pitchFamily="18" charset="-120"/>
              </a:rPr>
              <a:t>outbreak</a:t>
            </a:r>
            <a:r>
              <a:rPr lang="zh-TW" altLang="en-US" smtClean="0">
                <a:ea typeface="新細明體" panose="02020500000000000000" pitchFamily="18" charset="-120"/>
              </a:rPr>
              <a:t> </a:t>
            </a:r>
            <a:r>
              <a:rPr lang="en-US" altLang="zh-TW" smtClean="0">
                <a:ea typeface="新細明體" panose="02020500000000000000" pitchFamily="18" charset="-120"/>
              </a:rPr>
              <a:t>of</a:t>
            </a:r>
            <a:r>
              <a:rPr lang="zh-TW" altLang="en-US" smtClean="0">
                <a:ea typeface="新細明體" panose="02020500000000000000" pitchFamily="18" charset="-120"/>
              </a:rPr>
              <a:t> </a:t>
            </a:r>
            <a:r>
              <a:rPr lang="en-US" altLang="zh-TW" smtClean="0">
                <a:ea typeface="新細明體" panose="02020500000000000000" pitchFamily="18" charset="-120"/>
              </a:rPr>
              <a:t>AF</a:t>
            </a:r>
            <a:r>
              <a:rPr lang="zh-TW" altLang="en-US" smtClean="0">
                <a:ea typeface="新細明體" panose="02020500000000000000" pitchFamily="18" charset="-120"/>
              </a:rPr>
              <a:t> w</a:t>
            </a:r>
            <a:r>
              <a:rPr lang="en-US" altLang="zh-TW" smtClean="0">
                <a:ea typeface="新細明體" panose="02020500000000000000" pitchFamily="18" charset="-120"/>
              </a:rPr>
              <a:t>as</a:t>
            </a:r>
            <a:r>
              <a:rPr lang="zh-TW" altLang="en-US" smtClean="0">
                <a:ea typeface="新細明體" panose="02020500000000000000" pitchFamily="18" charset="-120"/>
              </a:rPr>
              <a:t> </a:t>
            </a:r>
            <a:r>
              <a:rPr lang="en-US" altLang="zh-TW" smtClean="0">
                <a:ea typeface="新細明體" panose="02020500000000000000" pitchFamily="18" charset="-120"/>
              </a:rPr>
              <a:t>occurred</a:t>
            </a:r>
            <a:r>
              <a:rPr lang="zh-TW" altLang="en-US" smtClean="0">
                <a:ea typeface="新細明體" panose="02020500000000000000" pitchFamily="18" charset="-120"/>
              </a:rPr>
              <a:t> </a:t>
            </a:r>
            <a:r>
              <a:rPr lang="en-US" altLang="zh-TW" smtClean="0">
                <a:ea typeface="新細明體" panose="02020500000000000000" pitchFamily="18" charset="-120"/>
              </a:rPr>
              <a:t>in</a:t>
            </a:r>
            <a:r>
              <a:rPr lang="zh-TW" altLang="en-US" smtClean="0">
                <a:ea typeface="新細明體" panose="02020500000000000000" pitchFamily="18" charset="-120"/>
              </a:rPr>
              <a:t> </a:t>
            </a:r>
            <a:r>
              <a:rPr lang="en-US" altLang="zh-TW" smtClean="0">
                <a:ea typeface="新細明體" panose="02020500000000000000" pitchFamily="18" charset="-120"/>
              </a:rPr>
              <a:t>England</a:t>
            </a:r>
            <a:r>
              <a:rPr lang="zh-TW" altLang="en-US" smtClean="0">
                <a:ea typeface="新細明體" panose="02020500000000000000" pitchFamily="18" charset="-120"/>
              </a:rPr>
              <a:t> </a:t>
            </a:r>
            <a:r>
              <a:rPr lang="en-US" altLang="zh-TW" smtClean="0">
                <a:ea typeface="新細明體" panose="02020500000000000000" pitchFamily="18" charset="-120"/>
              </a:rPr>
              <a:t>after</a:t>
            </a:r>
            <a:r>
              <a:rPr lang="zh-TW" altLang="en-US" smtClean="0">
                <a:ea typeface="新細明體" panose="02020500000000000000" pitchFamily="18" charset="-120"/>
              </a:rPr>
              <a:t> </a:t>
            </a:r>
            <a:r>
              <a:rPr lang="en-US" altLang="zh-TW" smtClean="0">
                <a:ea typeface="新細明體" panose="02020500000000000000" pitchFamily="18" charset="-120"/>
              </a:rPr>
              <a:t>which</a:t>
            </a:r>
            <a:r>
              <a:rPr lang="zh-TW" altLang="en-US" smtClean="0">
                <a:ea typeface="新細明體" panose="02020500000000000000" pitchFamily="18" charset="-120"/>
              </a:rPr>
              <a:t> </a:t>
            </a:r>
            <a:r>
              <a:rPr lang="en-US" altLang="zh-TW" smtClean="0">
                <a:ea typeface="新細明體" panose="02020500000000000000" pitchFamily="18" charset="-120"/>
              </a:rPr>
              <a:t>caused</a:t>
            </a:r>
            <a:r>
              <a:rPr lang="zh-TW" altLang="en-US" smtClean="0">
                <a:ea typeface="新細明體" panose="02020500000000000000" pitchFamily="18" charset="-120"/>
              </a:rPr>
              <a:t> </a:t>
            </a:r>
            <a:r>
              <a:rPr lang="en-US" altLang="zh-TW" smtClean="0">
                <a:ea typeface="新細明體" panose="02020500000000000000" pitchFamily="18" charset="-120"/>
              </a:rPr>
              <a:t>at</a:t>
            </a:r>
            <a:r>
              <a:rPr lang="zh-TW" altLang="en-US" smtClean="0">
                <a:ea typeface="新細明體" panose="02020500000000000000" pitchFamily="18" charset="-120"/>
              </a:rPr>
              <a:t> </a:t>
            </a:r>
            <a:r>
              <a:rPr lang="en-US" altLang="zh-TW" smtClean="0">
                <a:ea typeface="新細明體" panose="02020500000000000000" pitchFamily="18" charset="-120"/>
              </a:rPr>
              <a:t>least</a:t>
            </a:r>
            <a:r>
              <a:rPr lang="zh-TW" altLang="en-US" smtClean="0">
                <a:ea typeface="新細明體" panose="02020500000000000000" pitchFamily="18" charset="-120"/>
              </a:rPr>
              <a:t> </a:t>
            </a:r>
            <a:r>
              <a:rPr lang="en-US" altLang="zh-TW" smtClean="0">
                <a:ea typeface="新細明體" panose="02020500000000000000" pitchFamily="18" charset="-120"/>
              </a:rPr>
              <a:t>100,000</a:t>
            </a:r>
            <a:r>
              <a:rPr lang="zh-TW" altLang="en-US" smtClean="0">
                <a:ea typeface="新細明體" panose="02020500000000000000" pitchFamily="18" charset="-120"/>
              </a:rPr>
              <a:t> </a:t>
            </a:r>
            <a:r>
              <a:rPr lang="en-US" altLang="zh-TW" smtClean="0">
                <a:ea typeface="新細明體" panose="02020500000000000000" pitchFamily="18" charset="-120"/>
              </a:rPr>
              <a:t>turkeys</a:t>
            </a:r>
            <a:r>
              <a:rPr lang="zh-TW" altLang="en-US" smtClean="0">
                <a:ea typeface="新細明體" panose="02020500000000000000" pitchFamily="18" charset="-120"/>
              </a:rPr>
              <a:t> d</a:t>
            </a:r>
            <a:r>
              <a:rPr lang="en-US" altLang="zh-TW" smtClean="0">
                <a:ea typeface="新細明體" panose="02020500000000000000" pitchFamily="18" charset="-120"/>
              </a:rPr>
              <a:t>ied</a:t>
            </a:r>
            <a:r>
              <a:rPr lang="zh-TW" altLang="en-US" smtClean="0">
                <a:ea typeface="新細明體" panose="02020500000000000000" pitchFamily="18" charset="-120"/>
              </a:rPr>
              <a:t> </a:t>
            </a:r>
            <a:r>
              <a:rPr lang="en-US" altLang="zh-TW" smtClean="0">
                <a:ea typeface="新細明體" panose="02020500000000000000" pitchFamily="18" charset="-120"/>
              </a:rPr>
              <a:t>after</a:t>
            </a:r>
            <a:r>
              <a:rPr lang="zh-TW" altLang="en-US" smtClean="0">
                <a:ea typeface="新細明體" panose="02020500000000000000" pitchFamily="18" charset="-120"/>
              </a:rPr>
              <a:t> </a:t>
            </a:r>
            <a:r>
              <a:rPr lang="en-US" altLang="zh-TW" smtClean="0">
                <a:ea typeface="新細明體" panose="02020500000000000000" pitchFamily="18" charset="-120"/>
              </a:rPr>
              <a:t>consumed</a:t>
            </a:r>
            <a:r>
              <a:rPr lang="zh-TW" altLang="en-US" smtClean="0">
                <a:ea typeface="新細明體" panose="02020500000000000000" pitchFamily="18" charset="-120"/>
              </a:rPr>
              <a:t> </a:t>
            </a:r>
            <a:r>
              <a:rPr lang="en-US" altLang="zh-TW" smtClean="0">
                <a:ea typeface="新細明體" panose="02020500000000000000" pitchFamily="18" charset="-120"/>
              </a:rPr>
              <a:t>AF</a:t>
            </a:r>
            <a:r>
              <a:rPr lang="zh-TW" altLang="en-US" smtClean="0">
                <a:ea typeface="新細明體" panose="02020500000000000000" pitchFamily="18" charset="-120"/>
              </a:rPr>
              <a:t> </a:t>
            </a:r>
            <a:r>
              <a:rPr lang="en-US" altLang="zh-TW" smtClean="0">
                <a:ea typeface="新細明體" panose="02020500000000000000" pitchFamily="18" charset="-120"/>
              </a:rPr>
              <a:t>contaminated</a:t>
            </a:r>
            <a:r>
              <a:rPr lang="zh-TW" altLang="en-US" smtClean="0">
                <a:ea typeface="新細明體" panose="02020500000000000000" pitchFamily="18" charset="-120"/>
              </a:rPr>
              <a:t> </a:t>
            </a:r>
            <a:r>
              <a:rPr lang="en-US" altLang="zh-TW" smtClean="0">
                <a:ea typeface="新細明體" panose="02020500000000000000" pitchFamily="18" charset="-120"/>
              </a:rPr>
              <a:t>feed</a:t>
            </a:r>
            <a:r>
              <a:rPr lang="zh-TW" altLang="en-US" smtClean="0">
                <a:ea typeface="新細明體" panose="02020500000000000000" pitchFamily="18" charset="-120"/>
              </a:rPr>
              <a:t> </a:t>
            </a:r>
            <a:r>
              <a:rPr lang="en-US" altLang="zh-TW" smtClean="0">
                <a:ea typeface="新細明體" panose="02020500000000000000" pitchFamily="18" charset="-120"/>
              </a:rPr>
              <a:t>in</a:t>
            </a:r>
            <a:r>
              <a:rPr lang="zh-TW" altLang="en-US" smtClean="0">
                <a:ea typeface="新細明體" panose="02020500000000000000" pitchFamily="18" charset="-120"/>
              </a:rPr>
              <a:t> </a:t>
            </a:r>
            <a:r>
              <a:rPr lang="en-US" altLang="zh-TW" smtClean="0">
                <a:ea typeface="新細明體" panose="02020500000000000000" pitchFamily="18" charset="-120"/>
              </a:rPr>
              <a:t>1960s.</a:t>
            </a:r>
            <a:r>
              <a:rPr lang="zh-TW" altLang="en-US" smtClean="0">
                <a:ea typeface="新細明體" panose="02020500000000000000" pitchFamily="18" charset="-120"/>
              </a:rPr>
              <a:t> </a:t>
            </a:r>
            <a:endParaRPr lang="en-US" altLang="zh-TW" smtClean="0">
              <a:ea typeface="新細明體" panose="02020500000000000000" pitchFamily="18" charset="-120"/>
            </a:endParaRPr>
          </a:p>
          <a:p>
            <a:pPr eaLnBrk="1" hangingPunct="1">
              <a:spcBef>
                <a:spcPct val="0"/>
              </a:spcBef>
            </a:pPr>
            <a:endParaRPr lang="en-US" altLang="zh-TW" smtClean="0">
              <a:ea typeface="新細明體" panose="02020500000000000000" pitchFamily="18" charset="-120"/>
            </a:endParaRPr>
          </a:p>
          <a:p>
            <a:pPr eaLnBrk="1" hangingPunct="1">
              <a:spcBef>
                <a:spcPct val="0"/>
              </a:spcBef>
            </a:pPr>
            <a:r>
              <a:rPr lang="zh-TW" altLang="en-US" smtClean="0">
                <a:ea typeface="新細明體" panose="02020500000000000000" pitchFamily="18" charset="-120"/>
              </a:rPr>
              <a:t>I</a:t>
            </a:r>
            <a:r>
              <a:rPr lang="en-US" altLang="zh-TW" smtClean="0">
                <a:ea typeface="新細明體" panose="02020500000000000000" pitchFamily="18" charset="-120"/>
              </a:rPr>
              <a:t>njesting</a:t>
            </a:r>
            <a:r>
              <a:rPr lang="zh-TW" altLang="en-US" smtClean="0">
                <a:ea typeface="新細明體" panose="02020500000000000000" pitchFamily="18" charset="-120"/>
              </a:rPr>
              <a:t> </a:t>
            </a:r>
            <a:r>
              <a:rPr lang="en-US" altLang="zh-TW" smtClean="0">
                <a:ea typeface="新細明體" panose="02020500000000000000" pitchFamily="18" charset="-120"/>
              </a:rPr>
              <a:t>chicken</a:t>
            </a:r>
            <a:r>
              <a:rPr lang="zh-TW" altLang="en-US" smtClean="0">
                <a:ea typeface="新細明體" panose="02020500000000000000" pitchFamily="18" charset="-120"/>
              </a:rPr>
              <a:t> </a:t>
            </a:r>
            <a:r>
              <a:rPr lang="en-US" altLang="zh-TW" smtClean="0">
                <a:ea typeface="新細明體" panose="02020500000000000000" pitchFamily="18" charset="-120"/>
              </a:rPr>
              <a:t>with</a:t>
            </a:r>
            <a:r>
              <a:rPr lang="zh-TW" altLang="en-US" smtClean="0">
                <a:ea typeface="新細明體" panose="02020500000000000000" pitchFamily="18" charset="-120"/>
              </a:rPr>
              <a:t> </a:t>
            </a:r>
            <a:r>
              <a:rPr lang="en-US" altLang="zh-TW" smtClean="0">
                <a:ea typeface="新細明體" panose="02020500000000000000" pitchFamily="18" charset="-120"/>
              </a:rPr>
              <a:t>100</a:t>
            </a:r>
            <a:r>
              <a:rPr lang="zh-TW" altLang="en-US" smtClean="0">
                <a:ea typeface="新細明體" panose="02020500000000000000" pitchFamily="18" charset="-120"/>
              </a:rPr>
              <a:t> </a:t>
            </a:r>
            <a:r>
              <a:rPr lang="en-US" altLang="zh-TW" smtClean="0">
                <a:ea typeface="新細明體" panose="02020500000000000000" pitchFamily="18" charset="-120"/>
              </a:rPr>
              <a:t>ppm</a:t>
            </a:r>
            <a:r>
              <a:rPr lang="zh-TW" altLang="en-US" smtClean="0">
                <a:ea typeface="新細明體" panose="02020500000000000000" pitchFamily="18" charset="-120"/>
              </a:rPr>
              <a:t> </a:t>
            </a:r>
            <a:r>
              <a:rPr lang="en-US" altLang="zh-TW" smtClean="0">
                <a:ea typeface="新細明體" panose="02020500000000000000" pitchFamily="18" charset="-120"/>
              </a:rPr>
              <a:t>af</a:t>
            </a:r>
            <a:r>
              <a:rPr lang="zh-TW" altLang="en-US" smtClean="0">
                <a:ea typeface="新細明體" panose="02020500000000000000" pitchFamily="18" charset="-120"/>
              </a:rPr>
              <a:t> </a:t>
            </a:r>
            <a:r>
              <a:rPr lang="en-US" altLang="zh-TW" smtClean="0">
                <a:ea typeface="新細明體" panose="02020500000000000000" pitchFamily="18" charset="-120"/>
              </a:rPr>
              <a:t>comtaminated</a:t>
            </a:r>
            <a:r>
              <a:rPr lang="zh-TW" altLang="en-US" smtClean="0">
                <a:ea typeface="新細明體" panose="02020500000000000000" pitchFamily="18" charset="-120"/>
              </a:rPr>
              <a:t> </a:t>
            </a:r>
            <a:r>
              <a:rPr lang="en-US" altLang="zh-TW" smtClean="0">
                <a:ea typeface="新細明體" panose="02020500000000000000" pitchFamily="18" charset="-120"/>
              </a:rPr>
              <a:t>feed</a:t>
            </a:r>
            <a:r>
              <a:rPr lang="zh-TW" altLang="en-US" smtClean="0">
                <a:ea typeface="新細明體" panose="02020500000000000000" pitchFamily="18" charset="-120"/>
              </a:rPr>
              <a:t> </a:t>
            </a:r>
            <a:r>
              <a:rPr lang="en-US" altLang="zh-TW" smtClean="0">
                <a:ea typeface="新細明體" panose="02020500000000000000" pitchFamily="18" charset="-120"/>
              </a:rPr>
              <a:t>resulted</a:t>
            </a:r>
            <a:r>
              <a:rPr lang="zh-TW" altLang="en-US" smtClean="0">
                <a:ea typeface="新細明體" panose="02020500000000000000" pitchFamily="18" charset="-120"/>
              </a:rPr>
              <a:t> </a:t>
            </a:r>
            <a:r>
              <a:rPr lang="en-US" altLang="zh-TW" smtClean="0">
                <a:ea typeface="新細明體" panose="02020500000000000000" pitchFamily="18" charset="-120"/>
              </a:rPr>
              <a:t>in</a:t>
            </a:r>
            <a:r>
              <a:rPr lang="zh-TW" altLang="en-US" smtClean="0">
                <a:ea typeface="新細明體" panose="02020500000000000000" pitchFamily="18" charset="-120"/>
              </a:rPr>
              <a:t> </a:t>
            </a:r>
            <a:r>
              <a:rPr lang="en-US" altLang="zh-TW" smtClean="0">
                <a:ea typeface="新細明體" panose="02020500000000000000" pitchFamily="18" charset="-120"/>
              </a:rPr>
              <a:t>over 50 percent mortality</a:t>
            </a:r>
            <a:r>
              <a:rPr lang="zh-TW" altLang="en-US" smtClean="0">
                <a:ea typeface="新細明體" panose="02020500000000000000" pitchFamily="18" charset="-120"/>
              </a:rPr>
              <a:t> </a:t>
            </a:r>
            <a:r>
              <a:rPr lang="en-US" altLang="zh-TW" smtClean="0">
                <a:ea typeface="新細明體" panose="02020500000000000000" pitchFamily="18" charset="-120"/>
              </a:rPr>
              <a:t>within 48 h</a:t>
            </a:r>
          </a:p>
          <a:p>
            <a:pPr eaLnBrk="1" hangingPunct="1">
              <a:spcBef>
                <a:spcPct val="0"/>
              </a:spcBef>
            </a:pPr>
            <a:endParaRPr lang="en-US" altLang="zh-TW" smtClean="0">
              <a:ea typeface="新細明體" panose="02020500000000000000" pitchFamily="18" charset="-120"/>
            </a:endParaRPr>
          </a:p>
          <a:p>
            <a:pPr eaLnBrk="1" hangingPunct="1">
              <a:spcBef>
                <a:spcPct val="0"/>
              </a:spcBef>
            </a:pPr>
            <a:r>
              <a:rPr lang="zh-TW" altLang="en-US" smtClean="0">
                <a:ea typeface="新細明體" panose="02020500000000000000" pitchFamily="18" charset="-120"/>
              </a:rPr>
              <a:t>I</a:t>
            </a:r>
            <a:r>
              <a:rPr lang="en-US" altLang="zh-TW" smtClean="0">
                <a:ea typeface="新細明體" panose="02020500000000000000" pitchFamily="18" charset="-120"/>
              </a:rPr>
              <a:t>ngestion</a:t>
            </a:r>
            <a:r>
              <a:rPr lang="zh-TW" altLang="en-US" smtClean="0">
                <a:ea typeface="新細明體" panose="02020500000000000000" pitchFamily="18" charset="-120"/>
              </a:rPr>
              <a:t> </a:t>
            </a:r>
            <a:r>
              <a:rPr lang="en-US" altLang="zh-TW" smtClean="0">
                <a:ea typeface="新細明體" panose="02020500000000000000" pitchFamily="18" charset="-120"/>
              </a:rPr>
              <a:t>of</a:t>
            </a:r>
            <a:r>
              <a:rPr lang="zh-TW" altLang="en-US" smtClean="0">
                <a:ea typeface="新細明體" panose="02020500000000000000" pitchFamily="18" charset="-120"/>
              </a:rPr>
              <a:t> </a:t>
            </a:r>
            <a:r>
              <a:rPr lang="en-US" altLang="zh-TW" smtClean="0">
                <a:ea typeface="新細明體" panose="02020500000000000000" pitchFamily="18" charset="-120"/>
              </a:rPr>
              <a:t>lower concentration of AF also decrease chicken performances. Such as decreased body weight gain, egg production and hatchability. Chicken consumed with aflaotxin comtaminated feed caused fatty liver and haemorrage syndrome to liver. </a:t>
            </a:r>
          </a:p>
          <a:p>
            <a:pPr eaLnBrk="1" hangingPunct="1">
              <a:spcBef>
                <a:spcPct val="0"/>
              </a:spcBef>
            </a:pPr>
            <a:endParaRPr lang="en-US" altLang="zh-TW" smtClean="0">
              <a:ea typeface="新細明體" panose="02020500000000000000" pitchFamily="18" charset="-12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CAD48895-E643-4615-8110-0589F90D1EFB}" type="slidenum">
              <a:rPr lang="en-US" altLang="zh-TW" sz="1200">
                <a:latin typeface="Hoefler Text" pitchFamily="-108" charset="0"/>
                <a:ea typeface="儷宋 Pro" pitchFamily="-108" charset="-120"/>
                <a:sym typeface="Hoefler Text" pitchFamily="-108" charset="0"/>
              </a:rPr>
              <a:pPr/>
              <a:t>41</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2898287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ea typeface="新細明體" panose="02020500000000000000" pitchFamily="18" charset="-120"/>
              </a:rPr>
              <a:t>A similar protocol as in potato dextrose broth study was followed. Instead of using broth, we used 200 grams chicken feed. Inoculated by A. flavus and A. parasiticus. Different concentration of CR and TC was added with the treatments control, .4 .8 and 1 percent. </a:t>
            </a:r>
          </a:p>
          <a:p>
            <a:pPr eaLnBrk="1" hangingPunct="1">
              <a:spcBef>
                <a:spcPct val="0"/>
              </a:spcBef>
            </a:pPr>
            <a:endParaRPr lang="en-US" altLang="zh-TW" smtClean="0">
              <a:ea typeface="新細明體" panose="02020500000000000000" pitchFamily="18" charset="-120"/>
            </a:endParaRPr>
          </a:p>
          <a:p>
            <a:pPr eaLnBrk="1" hangingPunct="1">
              <a:spcBef>
                <a:spcPct val="0"/>
              </a:spcBef>
            </a:pPr>
            <a:r>
              <a:rPr lang="en-US" altLang="zh-TW" smtClean="0">
                <a:ea typeface="新細明體" panose="02020500000000000000" pitchFamily="18" charset="-120"/>
              </a:rPr>
              <a:t>Celsius</a:t>
            </a:r>
            <a:r>
              <a:rPr lang="zh-TW" altLang="en-US" smtClean="0">
                <a:ea typeface="新細明體" panose="02020500000000000000" pitchFamily="18" charset="-120"/>
              </a:rPr>
              <a:t>  </a:t>
            </a:r>
            <a:endParaRPr lang="en-US" altLang="zh-TW" smtClean="0">
              <a:ea typeface="新細明體" panose="02020500000000000000" pitchFamily="18" charset="-120"/>
            </a:endParaRPr>
          </a:p>
          <a:p>
            <a:pPr eaLnBrk="1" hangingPunct="1">
              <a:spcBef>
                <a:spcPct val="0"/>
              </a:spcBef>
            </a:pPr>
            <a:endParaRPr lang="en-US" altLang="zh-TW" smtClean="0">
              <a:ea typeface="新細明體" panose="02020500000000000000" pitchFamily="18" charset="-120"/>
            </a:endParaRPr>
          </a:p>
          <a:p>
            <a:pPr eaLnBrk="1" hangingPunct="1">
              <a:spcBef>
                <a:spcPct val="0"/>
              </a:spcBef>
            </a:pPr>
            <a:r>
              <a:rPr lang="en-US" altLang="zh-TW" smtClean="0">
                <a:ea typeface="新細明體" panose="02020500000000000000" pitchFamily="18" charset="-120"/>
              </a:rPr>
              <a:t>10ml</a:t>
            </a:r>
            <a:r>
              <a:rPr lang="zh-TW" altLang="en-US" smtClean="0">
                <a:ea typeface="新細明體" panose="02020500000000000000" pitchFamily="18" charset="-120"/>
              </a:rPr>
              <a:t> </a:t>
            </a:r>
            <a:r>
              <a:rPr lang="en-US" altLang="zh-TW" smtClean="0">
                <a:ea typeface="新細明體" panose="02020500000000000000" pitchFamily="18" charset="-120"/>
              </a:rPr>
              <a:t>pdb</a:t>
            </a:r>
            <a:r>
              <a:rPr lang="zh-TW" altLang="en-US" smtClean="0">
                <a:ea typeface="新細明體" panose="02020500000000000000" pitchFamily="18" charset="-120"/>
              </a:rPr>
              <a:t> </a:t>
            </a:r>
            <a:r>
              <a:rPr lang="en-US" altLang="zh-TW" smtClean="0">
                <a:ea typeface="新細明體" panose="02020500000000000000" pitchFamily="18" charset="-120"/>
              </a:rPr>
              <a:t>inoculated</a:t>
            </a:r>
            <a:r>
              <a:rPr lang="zh-TW" altLang="en-US" smtClean="0">
                <a:ea typeface="新細明體" panose="02020500000000000000" pitchFamily="18" charset="-120"/>
              </a:rPr>
              <a:t> b</a:t>
            </a:r>
            <a:r>
              <a:rPr lang="en-US" altLang="zh-TW" smtClean="0">
                <a:ea typeface="新細明體" panose="02020500000000000000" pitchFamily="18" charset="-120"/>
              </a:rPr>
              <a:t>y</a:t>
            </a:r>
            <a:r>
              <a:rPr lang="zh-TW" altLang="en-US" smtClean="0">
                <a:ea typeface="新細明體" panose="02020500000000000000" pitchFamily="18" charset="-120"/>
              </a:rPr>
              <a:t> </a:t>
            </a:r>
            <a:r>
              <a:rPr lang="en-US" altLang="zh-TW" smtClean="0">
                <a:ea typeface="新細明體" panose="02020500000000000000" pitchFamily="18" charset="-120"/>
              </a:rPr>
              <a:t>A.</a:t>
            </a:r>
            <a:r>
              <a:rPr lang="zh-TW" altLang="en-US" smtClean="0">
                <a:ea typeface="新細明體" panose="02020500000000000000" pitchFamily="18" charset="-120"/>
              </a:rPr>
              <a:t> </a:t>
            </a:r>
            <a:r>
              <a:rPr lang="en-US" altLang="zh-TW" smtClean="0">
                <a:ea typeface="新細明體" panose="02020500000000000000" pitchFamily="18" charset="-120"/>
              </a:rPr>
              <a:t>flavus</a:t>
            </a:r>
            <a:r>
              <a:rPr lang="zh-TW" altLang="en-US" smtClean="0">
                <a:ea typeface="新細明體" panose="02020500000000000000" pitchFamily="18" charset="-120"/>
              </a:rPr>
              <a:t> </a:t>
            </a:r>
            <a:r>
              <a:rPr lang="en-US" altLang="zh-TW" smtClean="0">
                <a:ea typeface="新細明體" panose="02020500000000000000" pitchFamily="18" charset="-120"/>
              </a:rPr>
              <a:t>or</a:t>
            </a:r>
            <a:r>
              <a:rPr lang="zh-TW" altLang="en-US" smtClean="0">
                <a:ea typeface="新細明體" panose="02020500000000000000" pitchFamily="18" charset="-120"/>
              </a:rPr>
              <a:t> </a:t>
            </a:r>
            <a:r>
              <a:rPr lang="en-US" altLang="zh-TW" smtClean="0">
                <a:ea typeface="新細明體" panose="02020500000000000000" pitchFamily="18" charset="-120"/>
              </a:rPr>
              <a:t>A.</a:t>
            </a:r>
            <a:r>
              <a:rPr lang="zh-TW" altLang="en-US" smtClean="0">
                <a:ea typeface="新細明體" panose="02020500000000000000" pitchFamily="18" charset="-120"/>
              </a:rPr>
              <a:t> </a:t>
            </a:r>
            <a:r>
              <a:rPr lang="en-US" altLang="zh-TW" smtClean="0">
                <a:ea typeface="新細明體" panose="02020500000000000000" pitchFamily="18" charset="-120"/>
              </a:rPr>
              <a:t>parasiticus</a:t>
            </a:r>
            <a:r>
              <a:rPr lang="zh-TW" altLang="en-US" smtClean="0">
                <a:ea typeface="新細明體" panose="02020500000000000000" pitchFamily="18" charset="-120"/>
              </a:rPr>
              <a:t>. </a:t>
            </a:r>
            <a:r>
              <a:rPr lang="en-US" altLang="zh-TW" smtClean="0">
                <a:ea typeface="新細明體" panose="02020500000000000000" pitchFamily="18" charset="-120"/>
              </a:rPr>
              <a:t>After</a:t>
            </a:r>
            <a:r>
              <a:rPr lang="zh-TW" altLang="en-US" smtClean="0">
                <a:ea typeface="新細明體" panose="02020500000000000000" pitchFamily="18" charset="-120"/>
              </a:rPr>
              <a:t> </a:t>
            </a:r>
            <a:r>
              <a:rPr lang="en-US" altLang="zh-TW" smtClean="0">
                <a:ea typeface="新細明體" panose="02020500000000000000" pitchFamily="18" charset="-120"/>
              </a:rPr>
              <a:t>inoculation,</a:t>
            </a:r>
            <a:r>
              <a:rPr lang="zh-TW" altLang="en-US" smtClean="0">
                <a:ea typeface="新細明體" panose="02020500000000000000" pitchFamily="18" charset="-120"/>
              </a:rPr>
              <a:t> </a:t>
            </a:r>
            <a:r>
              <a:rPr lang="en-US" altLang="zh-TW" smtClean="0">
                <a:ea typeface="新細明體" panose="02020500000000000000" pitchFamily="18" charset="-120"/>
              </a:rPr>
              <a:t>different</a:t>
            </a:r>
            <a:r>
              <a:rPr lang="zh-TW" altLang="en-US" smtClean="0">
                <a:ea typeface="新細明體" panose="02020500000000000000" pitchFamily="18" charset="-120"/>
              </a:rPr>
              <a:t> </a:t>
            </a:r>
            <a:r>
              <a:rPr lang="en-US" altLang="zh-TW" smtClean="0">
                <a:ea typeface="新細明體" panose="02020500000000000000" pitchFamily="18" charset="-120"/>
              </a:rPr>
              <a:t>concentration</a:t>
            </a:r>
            <a:r>
              <a:rPr lang="zh-TW" altLang="en-US" smtClean="0">
                <a:ea typeface="新細明體" panose="02020500000000000000" pitchFamily="18" charset="-120"/>
              </a:rPr>
              <a:t> </a:t>
            </a:r>
            <a:r>
              <a:rPr lang="en-US" altLang="zh-TW" smtClean="0">
                <a:ea typeface="新細明體" panose="02020500000000000000" pitchFamily="18" charset="-120"/>
              </a:rPr>
              <a:t>of</a:t>
            </a:r>
            <a:r>
              <a:rPr lang="zh-TW" altLang="en-US" smtClean="0">
                <a:ea typeface="新細明體" panose="02020500000000000000" pitchFamily="18" charset="-120"/>
              </a:rPr>
              <a:t> </a:t>
            </a:r>
            <a:r>
              <a:rPr lang="en-US" altLang="zh-TW" smtClean="0">
                <a:ea typeface="新細明體" panose="02020500000000000000" pitchFamily="18" charset="-120"/>
              </a:rPr>
              <a:t>CR</a:t>
            </a:r>
            <a:r>
              <a:rPr lang="zh-TW" altLang="en-US" smtClean="0">
                <a:ea typeface="新細明體" panose="02020500000000000000" pitchFamily="18" charset="-120"/>
              </a:rPr>
              <a:t> </a:t>
            </a:r>
            <a:r>
              <a:rPr lang="en-US" altLang="zh-TW" smtClean="0">
                <a:ea typeface="新細明體" panose="02020500000000000000" pitchFamily="18" charset="-120"/>
              </a:rPr>
              <a:t>and</a:t>
            </a:r>
            <a:r>
              <a:rPr lang="zh-TW" altLang="en-US" smtClean="0">
                <a:ea typeface="新細明體" panose="02020500000000000000" pitchFamily="18" charset="-120"/>
              </a:rPr>
              <a:t> </a:t>
            </a:r>
            <a:r>
              <a:rPr lang="en-US" altLang="zh-TW" smtClean="0">
                <a:ea typeface="新細明體" panose="02020500000000000000" pitchFamily="18" charset="-120"/>
              </a:rPr>
              <a:t>TC</a:t>
            </a:r>
            <a:r>
              <a:rPr lang="zh-TW" altLang="en-US" smtClean="0">
                <a:ea typeface="新細明體" panose="02020500000000000000" pitchFamily="18" charset="-120"/>
              </a:rPr>
              <a:t> w</a:t>
            </a:r>
            <a:r>
              <a:rPr lang="en-US" altLang="zh-TW" smtClean="0">
                <a:ea typeface="新細明體" panose="02020500000000000000" pitchFamily="18" charset="-120"/>
              </a:rPr>
              <a:t>as</a:t>
            </a:r>
            <a:r>
              <a:rPr lang="zh-TW" altLang="en-US" smtClean="0">
                <a:ea typeface="新細明體" panose="02020500000000000000" pitchFamily="18" charset="-120"/>
              </a:rPr>
              <a:t> </a:t>
            </a:r>
            <a:r>
              <a:rPr lang="en-US" altLang="zh-TW" smtClean="0">
                <a:ea typeface="新細明體" panose="02020500000000000000" pitchFamily="18" charset="-120"/>
              </a:rPr>
              <a:t>added</a:t>
            </a:r>
            <a:r>
              <a:rPr lang="zh-TW" altLang="en-US" smtClean="0">
                <a:ea typeface="新細明體" panose="02020500000000000000" pitchFamily="18" charset="-120"/>
              </a:rPr>
              <a:t> </a:t>
            </a:r>
            <a:r>
              <a:rPr lang="en-US" altLang="zh-TW" smtClean="0">
                <a:ea typeface="新細明體" panose="02020500000000000000" pitchFamily="18" charset="-120"/>
              </a:rPr>
              <a:t>to</a:t>
            </a:r>
            <a:r>
              <a:rPr lang="zh-TW" altLang="en-US" smtClean="0">
                <a:ea typeface="新細明體" panose="02020500000000000000" pitchFamily="18" charset="-120"/>
              </a:rPr>
              <a:t> </a:t>
            </a:r>
            <a:r>
              <a:rPr lang="en-US" altLang="zh-TW" smtClean="0">
                <a:ea typeface="新細明體" panose="02020500000000000000" pitchFamily="18" charset="-120"/>
              </a:rPr>
              <a:t>each</a:t>
            </a:r>
            <a:r>
              <a:rPr lang="zh-TW" altLang="en-US" smtClean="0">
                <a:ea typeface="新細明體" panose="02020500000000000000" pitchFamily="18" charset="-120"/>
              </a:rPr>
              <a:t> </a:t>
            </a:r>
            <a:r>
              <a:rPr lang="en-US" altLang="zh-TW" smtClean="0">
                <a:ea typeface="新細明體" panose="02020500000000000000" pitchFamily="18" charset="-120"/>
              </a:rPr>
              <a:t>group.</a:t>
            </a:r>
            <a:r>
              <a:rPr lang="zh-TW" altLang="en-US" smtClean="0">
                <a:ea typeface="新細明體" panose="02020500000000000000" pitchFamily="18" charset="-120"/>
              </a:rPr>
              <a:t>  </a:t>
            </a:r>
            <a:endParaRPr lang="en-US" altLang="zh-TW" smtClean="0">
              <a:ea typeface="新細明體" panose="02020500000000000000" pitchFamily="18" charset="-12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11DFC56-68FE-4583-A7ED-C164FDC99440}" type="slidenum">
              <a:rPr lang="en-US" altLang="zh-TW" sz="1200">
                <a:latin typeface="Hoefler Text" pitchFamily="-108" charset="0"/>
                <a:ea typeface="儷宋 Pro" pitchFamily="-108" charset="-120"/>
                <a:sym typeface="Hoefler Text" pitchFamily="-108" charset="0"/>
              </a:rPr>
              <a:pPr/>
              <a:t>42</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582865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ea typeface="新細明體" panose="02020500000000000000" pitchFamily="18" charset="-120"/>
              </a:rPr>
              <a:t>Like</a:t>
            </a:r>
            <a:r>
              <a:rPr lang="zh-TW" altLang="en-US" smtClean="0">
                <a:ea typeface="新細明體" panose="02020500000000000000" pitchFamily="18" charset="-120"/>
              </a:rPr>
              <a:t>w</a:t>
            </a:r>
            <a:r>
              <a:rPr lang="en-US" altLang="zh-TW" smtClean="0">
                <a:ea typeface="新細明體" panose="02020500000000000000" pitchFamily="18" charset="-120"/>
              </a:rPr>
              <a:t>ise,</a:t>
            </a:r>
            <a:r>
              <a:rPr lang="zh-TW" altLang="en-US" smtClean="0">
                <a:ea typeface="新細明體" panose="02020500000000000000" pitchFamily="18" charset="-120"/>
              </a:rPr>
              <a:t> </a:t>
            </a:r>
            <a:r>
              <a:rPr lang="en-US" altLang="zh-TW" smtClean="0">
                <a:ea typeface="新細明體" panose="02020500000000000000" pitchFamily="18" charset="-120"/>
              </a:rPr>
              <a:t>all</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a:t>
            </a:r>
            <a:r>
              <a:rPr lang="en-US" altLang="zh-TW" smtClean="0">
                <a:ea typeface="新細明體" panose="02020500000000000000" pitchFamily="18" charset="-120"/>
              </a:rPr>
              <a:t>TC</a:t>
            </a:r>
            <a:r>
              <a:rPr lang="zh-TW" altLang="en-US" smtClean="0">
                <a:ea typeface="新細明體" panose="02020500000000000000" pitchFamily="18" charset="-120"/>
              </a:rPr>
              <a:t> </a:t>
            </a:r>
            <a:r>
              <a:rPr lang="en-US" altLang="zh-TW" smtClean="0">
                <a:ea typeface="新細明體" panose="02020500000000000000" pitchFamily="18" charset="-120"/>
              </a:rPr>
              <a:t>treatments</a:t>
            </a:r>
            <a:r>
              <a:rPr lang="zh-TW" altLang="en-US" smtClean="0">
                <a:ea typeface="新細明體" panose="02020500000000000000" pitchFamily="18" charset="-120"/>
              </a:rPr>
              <a:t> </a:t>
            </a:r>
            <a:r>
              <a:rPr lang="en-US" altLang="zh-TW" smtClean="0">
                <a:ea typeface="新細明體" panose="02020500000000000000" pitchFamily="18" charset="-120"/>
              </a:rPr>
              <a:t>decreased</a:t>
            </a:r>
            <a:r>
              <a:rPr lang="zh-TW" altLang="en-US" smtClean="0">
                <a:ea typeface="新細明體" panose="02020500000000000000" pitchFamily="18" charset="-120"/>
              </a:rPr>
              <a:t> </a:t>
            </a:r>
            <a:r>
              <a:rPr lang="en-US" altLang="zh-TW" smtClean="0">
                <a:ea typeface="新細明體" panose="02020500000000000000" pitchFamily="18" charset="-120"/>
              </a:rPr>
              <a:t>AF</a:t>
            </a:r>
            <a:r>
              <a:rPr lang="zh-TW" altLang="en-US" smtClean="0">
                <a:ea typeface="新細明體" panose="02020500000000000000" pitchFamily="18" charset="-120"/>
              </a:rPr>
              <a:t> </a:t>
            </a:r>
            <a:r>
              <a:rPr lang="en-US" altLang="zh-TW" smtClean="0">
                <a:ea typeface="新細明體" panose="02020500000000000000" pitchFamily="18" charset="-120"/>
              </a:rPr>
              <a:t>production</a:t>
            </a:r>
            <a:r>
              <a:rPr lang="zh-TW" altLang="en-US" smtClean="0">
                <a:ea typeface="新細明體" panose="02020500000000000000" pitchFamily="18" charset="-120"/>
              </a:rPr>
              <a:t> </a:t>
            </a:r>
            <a:r>
              <a:rPr lang="en-US" altLang="zh-TW" smtClean="0">
                <a:ea typeface="新細明體" panose="02020500000000000000" pitchFamily="18" charset="-120"/>
              </a:rPr>
              <a:t>by</a:t>
            </a:r>
            <a:r>
              <a:rPr lang="zh-TW" altLang="en-US" smtClean="0">
                <a:ea typeface="新細明體" panose="02020500000000000000" pitchFamily="18" charset="-120"/>
              </a:rPr>
              <a:t> </a:t>
            </a:r>
            <a:r>
              <a:rPr lang="en-US" altLang="zh-TW" smtClean="0">
                <a:ea typeface="新細明體" panose="02020500000000000000" pitchFamily="18" charset="-120"/>
              </a:rPr>
              <a:t>A.</a:t>
            </a:r>
            <a:r>
              <a:rPr lang="zh-TW" altLang="en-US" smtClean="0">
                <a:ea typeface="新細明體" panose="02020500000000000000" pitchFamily="18" charset="-120"/>
              </a:rPr>
              <a:t> </a:t>
            </a:r>
            <a:r>
              <a:rPr lang="en-US" altLang="zh-TW" smtClean="0">
                <a:ea typeface="新細明體" panose="02020500000000000000" pitchFamily="18" charset="-120"/>
              </a:rPr>
              <a:t>flavus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BFDAA62-0F37-47EA-8768-1E3107FAE451}" type="slidenum">
              <a:rPr lang="en-US" altLang="zh-TW" sz="1200">
                <a:latin typeface="Hoefler Text" pitchFamily="-108" charset="0"/>
                <a:ea typeface="儷宋 Pro" pitchFamily="-108" charset="-120"/>
                <a:sym typeface="Hoefler Text" pitchFamily="-108" charset="0"/>
              </a:rPr>
              <a:pPr/>
              <a:t>43</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1036542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ea typeface="新細明體" panose="02020500000000000000" pitchFamily="18" charset="-120"/>
              </a:rPr>
              <a:t>A</a:t>
            </a:r>
            <a:r>
              <a:rPr lang="zh-TW" altLang="en-US" smtClean="0">
                <a:ea typeface="新細明體" panose="02020500000000000000" pitchFamily="18" charset="-120"/>
              </a:rPr>
              <a:t> </a:t>
            </a:r>
            <a:r>
              <a:rPr lang="en-US" altLang="zh-TW" smtClean="0">
                <a:ea typeface="新細明體" panose="02020500000000000000" pitchFamily="18" charset="-120"/>
              </a:rPr>
              <a:t>similar</a:t>
            </a:r>
            <a:r>
              <a:rPr lang="zh-TW" altLang="en-US" smtClean="0">
                <a:ea typeface="新細明體" panose="02020500000000000000" pitchFamily="18" charset="-120"/>
              </a:rPr>
              <a:t> </a:t>
            </a:r>
            <a:r>
              <a:rPr lang="en-US" altLang="zh-TW" smtClean="0">
                <a:ea typeface="新細明體" panose="02020500000000000000" pitchFamily="18" charset="-120"/>
              </a:rPr>
              <a:t>results</a:t>
            </a:r>
            <a:r>
              <a:rPr lang="zh-TW" altLang="en-US" smtClean="0">
                <a:ea typeface="新細明體" panose="02020500000000000000" pitchFamily="18" charset="-120"/>
              </a:rPr>
              <a:t> </a:t>
            </a:r>
            <a:r>
              <a:rPr lang="en-US" altLang="zh-TW" smtClean="0">
                <a:ea typeface="新細明體" panose="02020500000000000000" pitchFamily="18" charset="-120"/>
              </a:rPr>
              <a:t>was</a:t>
            </a:r>
            <a:r>
              <a:rPr lang="zh-TW" altLang="en-US" smtClean="0">
                <a:ea typeface="新細明體" panose="02020500000000000000" pitchFamily="18" charset="-120"/>
              </a:rPr>
              <a:t> </a:t>
            </a:r>
            <a:r>
              <a:rPr lang="en-US" altLang="zh-TW" smtClean="0">
                <a:ea typeface="新細明體" panose="02020500000000000000" pitchFamily="18" charset="-120"/>
              </a:rPr>
              <a:t>obtained</a:t>
            </a:r>
            <a:r>
              <a:rPr lang="zh-TW" altLang="en-US" smtClean="0">
                <a:ea typeface="新細明體" panose="02020500000000000000" pitchFamily="18" charset="-120"/>
              </a:rPr>
              <a:t> </a:t>
            </a:r>
            <a:r>
              <a:rPr lang="en-US" altLang="zh-TW" smtClean="0">
                <a:ea typeface="新細明體" panose="02020500000000000000" pitchFamily="18" charset="-120"/>
              </a:rPr>
              <a:t>in</a:t>
            </a:r>
            <a:r>
              <a:rPr lang="zh-TW" altLang="en-US" smtClean="0">
                <a:ea typeface="新細明體" panose="02020500000000000000" pitchFamily="18" charset="-120"/>
              </a:rPr>
              <a:t> </a:t>
            </a:r>
            <a:r>
              <a:rPr lang="en-US" altLang="zh-TW" smtClean="0">
                <a:ea typeface="新細明體" panose="02020500000000000000" pitchFamily="18" charset="-120"/>
              </a:rPr>
              <a:t>A.</a:t>
            </a:r>
            <a:r>
              <a:rPr lang="zh-TW" altLang="en-US" smtClean="0">
                <a:ea typeface="新細明體" panose="02020500000000000000" pitchFamily="18" charset="-120"/>
              </a:rPr>
              <a:t> </a:t>
            </a:r>
            <a:r>
              <a:rPr lang="en-US" altLang="zh-TW" smtClean="0">
                <a:ea typeface="新細明體" panose="02020500000000000000" pitchFamily="18" charset="-120"/>
              </a:rPr>
              <a:t>flavus</a:t>
            </a:r>
            <a:r>
              <a:rPr lang="zh-TW" altLang="en-US" smtClean="0">
                <a:ea typeface="新細明體" panose="02020500000000000000" pitchFamily="18" charset="-120"/>
              </a:rPr>
              <a:t> </a:t>
            </a:r>
            <a:endParaRPr lang="en-US" altLang="zh-TW" smtClean="0">
              <a:ea typeface="新細明體" panose="02020500000000000000" pitchFamily="18" charset="-12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ED5F9220-09AA-41C7-8837-17622F5C2015}" type="slidenum">
              <a:rPr lang="en-US" altLang="zh-TW" sz="1200">
                <a:latin typeface="Hoefler Text" pitchFamily="-108" charset="0"/>
                <a:ea typeface="儷宋 Pro" pitchFamily="-108" charset="-120"/>
                <a:sym typeface="Hoefler Text" pitchFamily="-108" charset="0"/>
              </a:rPr>
              <a:pPr/>
              <a:t>45</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3406821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ea typeface="新細明體" panose="02020500000000000000" pitchFamily="18" charset="-120"/>
              </a:rPr>
              <a:t>Because aflatoxin is a well known hepatotoxic agent for both animals and chicken. We would like to know if CR and TC has any protective effect on aflatoxin induced cytotoxicity. Therefore, coming to my next objective……</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69D66F47-2163-43AF-92C6-9FE7F6EE67F5}" type="slidenum">
              <a:rPr lang="en-US" altLang="zh-TW" sz="1200">
                <a:latin typeface="Hoefler Text" pitchFamily="-108" charset="0"/>
                <a:ea typeface="儷宋 Pro" pitchFamily="-108" charset="-120"/>
                <a:sym typeface="Hoefler Text" pitchFamily="-108" charset="0"/>
              </a:rPr>
              <a:pPr/>
              <a:t>47</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2729979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zh-TW" smtClean="0">
                <a:ea typeface="新細明體" panose="02020500000000000000" pitchFamily="18" charset="-120"/>
              </a:rPr>
              <a:t>Because aflatoxin is a well known hepatotoxic agent for both animals and chicken. We would like to know if CR and TC has any protective effect on aflatoxin induced cytotoxicity. Therefore, coming to my next objective……</a:t>
            </a:r>
          </a:p>
          <a:p>
            <a:pPr defTabSz="465138"/>
            <a:endParaRPr lang="en-US" altLang="zh-TW" smtClean="0">
              <a:ea typeface="新細明體" panose="02020500000000000000" pitchFamily="18" charset="-120"/>
            </a:endParaRPr>
          </a:p>
          <a:p>
            <a:pPr defTabSz="465138"/>
            <a:endParaRPr lang="en-US" altLang="zh-TW" smtClean="0">
              <a:ea typeface="新細明體" panose="02020500000000000000" pitchFamily="18" charset="-120"/>
            </a:endParaRPr>
          </a:p>
          <a:p>
            <a:pPr defTabSz="465138"/>
            <a:r>
              <a:rPr lang="en-US" altLang="zh-TW" smtClean="0">
                <a:ea typeface="新細明體" panose="02020500000000000000" pitchFamily="18" charset="-120"/>
              </a:rPr>
              <a:t>Generally,</a:t>
            </a:r>
            <a:r>
              <a:rPr lang="zh-TW" altLang="en-US" smtClean="0">
                <a:ea typeface="新細明體" panose="02020500000000000000" pitchFamily="18" charset="-120"/>
              </a:rPr>
              <a:t> c</a:t>
            </a:r>
            <a:r>
              <a:rPr lang="en-US" altLang="zh-TW" smtClean="0">
                <a:ea typeface="新細明體" panose="02020500000000000000" pitchFamily="18" charset="-120"/>
              </a:rPr>
              <a:t>hicken</a:t>
            </a:r>
            <a:r>
              <a:rPr lang="zh-TW" altLang="en-US" smtClean="0">
                <a:ea typeface="新細明體" panose="02020500000000000000" pitchFamily="18" charset="-120"/>
              </a:rPr>
              <a:t> </a:t>
            </a:r>
            <a:r>
              <a:rPr lang="en-US" altLang="zh-TW" smtClean="0">
                <a:ea typeface="新細明體" panose="02020500000000000000" pitchFamily="18" charset="-120"/>
              </a:rPr>
              <a:t>feed</a:t>
            </a:r>
            <a:r>
              <a:rPr lang="zh-TW" altLang="en-US" smtClean="0">
                <a:ea typeface="新細明體" panose="02020500000000000000" pitchFamily="18" charset="-120"/>
              </a:rPr>
              <a:t> w</a:t>
            </a:r>
            <a:r>
              <a:rPr lang="en-US" altLang="zh-TW" smtClean="0">
                <a:ea typeface="新細明體" panose="02020500000000000000" pitchFamily="18" charset="-120"/>
              </a:rPr>
              <a:t>ould</a:t>
            </a:r>
            <a:r>
              <a:rPr lang="zh-TW" altLang="en-US" smtClean="0">
                <a:ea typeface="新細明體" panose="02020500000000000000" pitchFamily="18" charset="-120"/>
              </a:rPr>
              <a:t> </a:t>
            </a:r>
            <a:r>
              <a:rPr lang="en-US" altLang="zh-TW" smtClean="0">
                <a:ea typeface="新細明體" panose="02020500000000000000" pitchFamily="18" charset="-120"/>
              </a:rPr>
              <a:t>be</a:t>
            </a:r>
            <a:r>
              <a:rPr lang="zh-TW" altLang="en-US" smtClean="0">
                <a:ea typeface="新細明體" panose="02020500000000000000" pitchFamily="18" charset="-120"/>
              </a:rPr>
              <a:t> </a:t>
            </a:r>
            <a:r>
              <a:rPr lang="en-US" altLang="zh-TW" smtClean="0">
                <a:ea typeface="新細明體" panose="02020500000000000000" pitchFamily="18" charset="-120"/>
              </a:rPr>
              <a:t>contaminated</a:t>
            </a:r>
            <a:r>
              <a:rPr lang="zh-TW" altLang="en-US" smtClean="0">
                <a:ea typeface="新細明體" panose="02020500000000000000" pitchFamily="18" charset="-120"/>
              </a:rPr>
              <a:t> </a:t>
            </a:r>
            <a:r>
              <a:rPr lang="en-US" altLang="zh-TW" smtClean="0">
                <a:ea typeface="新細明體" panose="02020500000000000000" pitchFamily="18" charset="-120"/>
              </a:rPr>
              <a:t>by</a:t>
            </a:r>
            <a:r>
              <a:rPr lang="zh-TW" altLang="en-US" smtClean="0">
                <a:ea typeface="新細明體" panose="02020500000000000000" pitchFamily="18" charset="-120"/>
              </a:rPr>
              <a:t> </a:t>
            </a:r>
            <a:r>
              <a:rPr lang="en-US" altLang="zh-TW" smtClean="0">
                <a:ea typeface="新細明體" panose="02020500000000000000" pitchFamily="18" charset="-120"/>
              </a:rPr>
              <a:t>AF</a:t>
            </a:r>
            <a:r>
              <a:rPr lang="zh-TW" altLang="en-US" smtClean="0">
                <a:ea typeface="新細明體" panose="02020500000000000000" pitchFamily="18" charset="-120"/>
              </a:rPr>
              <a:t> </a:t>
            </a:r>
            <a:r>
              <a:rPr lang="en-US" altLang="zh-TW" smtClean="0">
                <a:ea typeface="新細明體" panose="02020500000000000000" pitchFamily="18" charset="-120"/>
              </a:rPr>
              <a:t>through</a:t>
            </a:r>
            <a:r>
              <a:rPr lang="zh-TW" altLang="en-US" smtClean="0">
                <a:ea typeface="新細明體" panose="02020500000000000000" pitchFamily="18" charset="-120"/>
              </a:rPr>
              <a:t> </a:t>
            </a:r>
            <a:r>
              <a:rPr lang="en-US" altLang="zh-TW" smtClean="0">
                <a:ea typeface="新細明體" panose="02020500000000000000" pitchFamily="18" charset="-120"/>
              </a:rPr>
              <a:t>post</a:t>
            </a:r>
            <a:r>
              <a:rPr lang="zh-TW" altLang="en-US" smtClean="0">
                <a:ea typeface="新細明體" panose="02020500000000000000" pitchFamily="18" charset="-120"/>
              </a:rPr>
              <a:t> </a:t>
            </a:r>
            <a:r>
              <a:rPr lang="en-US" altLang="zh-TW" smtClean="0">
                <a:ea typeface="新細明體" panose="02020500000000000000" pitchFamily="18" charset="-120"/>
              </a:rPr>
              <a:t>contamination</a:t>
            </a:r>
            <a:r>
              <a:rPr lang="zh-TW" altLang="en-US" smtClean="0">
                <a:ea typeface="新細明體" panose="02020500000000000000" pitchFamily="18" charset="-120"/>
              </a:rPr>
              <a:t> </a:t>
            </a:r>
            <a:r>
              <a:rPr lang="en-US" altLang="zh-TW" smtClean="0">
                <a:ea typeface="新細明體" panose="02020500000000000000" pitchFamily="18" charset="-120"/>
              </a:rPr>
              <a:t>or</a:t>
            </a:r>
            <a:r>
              <a:rPr lang="zh-TW" altLang="en-US" smtClean="0">
                <a:ea typeface="新細明體" panose="02020500000000000000" pitchFamily="18" charset="-120"/>
              </a:rPr>
              <a:t> </a:t>
            </a:r>
            <a:r>
              <a:rPr lang="en-US" altLang="zh-TW" smtClean="0">
                <a:ea typeface="新細明體" panose="02020500000000000000" pitchFamily="18" charset="-120"/>
              </a:rPr>
              <a:t>poor</a:t>
            </a:r>
            <a:r>
              <a:rPr lang="zh-TW" altLang="en-US" smtClean="0">
                <a:ea typeface="新細明體" panose="02020500000000000000" pitchFamily="18" charset="-120"/>
              </a:rPr>
              <a:t> </a:t>
            </a:r>
            <a:r>
              <a:rPr lang="en-US" altLang="zh-TW" smtClean="0">
                <a:ea typeface="新細明體" panose="02020500000000000000" pitchFamily="18" charset="-120"/>
              </a:rPr>
              <a:t>storage</a:t>
            </a:r>
            <a:r>
              <a:rPr lang="zh-TW" altLang="en-US" smtClean="0">
                <a:ea typeface="新細明體" panose="02020500000000000000" pitchFamily="18" charset="-120"/>
              </a:rPr>
              <a:t> </a:t>
            </a:r>
            <a:r>
              <a:rPr lang="en-US" altLang="zh-TW" smtClean="0">
                <a:ea typeface="新細明體" panose="02020500000000000000" pitchFamily="18" charset="-120"/>
              </a:rPr>
              <a:t>condition</a:t>
            </a:r>
            <a:r>
              <a:rPr lang="zh-TW" altLang="en-US" smtClean="0">
                <a:ea typeface="新細明體" panose="02020500000000000000" pitchFamily="18" charset="-120"/>
              </a:rPr>
              <a:t> </a:t>
            </a:r>
            <a:r>
              <a:rPr lang="en-US" altLang="zh-TW" smtClean="0">
                <a:ea typeface="新細明體" panose="02020500000000000000" pitchFamily="18" charset="-120"/>
              </a:rPr>
              <a:t>to</a:t>
            </a:r>
            <a:r>
              <a:rPr lang="zh-TW" altLang="en-US" smtClean="0">
                <a:ea typeface="新細明體" panose="02020500000000000000" pitchFamily="18" charset="-120"/>
              </a:rPr>
              <a:t> </a:t>
            </a:r>
            <a:r>
              <a:rPr lang="en-US" altLang="zh-TW" smtClean="0">
                <a:ea typeface="新細明體" panose="02020500000000000000" pitchFamily="18" charset="-120"/>
              </a:rPr>
              <a:t>allow</a:t>
            </a:r>
            <a:r>
              <a:rPr lang="zh-TW" altLang="en-US" smtClean="0">
                <a:ea typeface="新細明體" panose="02020500000000000000" pitchFamily="18" charset="-120"/>
              </a:rPr>
              <a:t> </a:t>
            </a:r>
            <a:r>
              <a:rPr lang="en-US" altLang="zh-TW" smtClean="0">
                <a:ea typeface="新細明體" panose="02020500000000000000" pitchFamily="18" charset="-120"/>
              </a:rPr>
              <a:t>fungus</a:t>
            </a:r>
            <a:r>
              <a:rPr lang="zh-TW" altLang="en-US" smtClean="0">
                <a:ea typeface="新細明體" panose="02020500000000000000" pitchFamily="18" charset="-120"/>
              </a:rPr>
              <a:t> </a:t>
            </a:r>
            <a:r>
              <a:rPr lang="en-US" altLang="zh-TW" smtClean="0">
                <a:ea typeface="新細明體" panose="02020500000000000000" pitchFamily="18" charset="-120"/>
              </a:rPr>
              <a:t>contaminate</a:t>
            </a:r>
            <a:r>
              <a:rPr lang="zh-TW" altLang="en-US" smtClean="0">
                <a:ea typeface="新細明體" panose="02020500000000000000" pitchFamily="18" charset="-120"/>
              </a:rPr>
              <a:t> </a:t>
            </a:r>
            <a:r>
              <a:rPr lang="en-US" altLang="zh-TW" smtClean="0">
                <a:ea typeface="新細明體" panose="02020500000000000000" pitchFamily="18" charset="-120"/>
              </a:rPr>
              <a:t>and</a:t>
            </a:r>
            <a:r>
              <a:rPr lang="zh-TW" altLang="en-US" smtClean="0">
                <a:ea typeface="新細明體" panose="02020500000000000000" pitchFamily="18" charset="-120"/>
              </a:rPr>
              <a:t> </a:t>
            </a:r>
            <a:r>
              <a:rPr lang="en-US" altLang="zh-TW" smtClean="0">
                <a:ea typeface="新細明體" panose="02020500000000000000" pitchFamily="18" charset="-120"/>
              </a:rPr>
              <a:t>produce</a:t>
            </a:r>
            <a:r>
              <a:rPr lang="zh-TW" altLang="en-US" smtClean="0">
                <a:ea typeface="新細明體" panose="02020500000000000000" pitchFamily="18" charset="-120"/>
              </a:rPr>
              <a:t> </a:t>
            </a:r>
            <a:r>
              <a:rPr lang="en-US" altLang="zh-TW" smtClean="0">
                <a:ea typeface="新細明體" panose="02020500000000000000" pitchFamily="18" charset="-120"/>
              </a:rPr>
              <a:t>aflatoxin.</a:t>
            </a:r>
            <a:r>
              <a:rPr lang="zh-TW" altLang="en-US" smtClean="0">
                <a:ea typeface="新細明體" panose="02020500000000000000" pitchFamily="18" charset="-120"/>
              </a:rPr>
              <a:t> </a:t>
            </a:r>
            <a:r>
              <a:rPr lang="en-US" altLang="en-US" smtClean="0">
                <a:ea typeface="ＭＳ Ｐゴシック" panose="020B0600070205080204" pitchFamily="34" charset="-128"/>
              </a:rPr>
              <a:t>Postharvest contamination can occur if crop drying is delayed</a:t>
            </a:r>
            <a:r>
              <a:rPr lang="zh-TW" altLang="en-US" smtClean="0">
                <a:ea typeface="新細明體" panose="02020500000000000000" pitchFamily="18" charset="-120"/>
              </a:rPr>
              <a:t> o</a:t>
            </a:r>
            <a:r>
              <a:rPr lang="en-US" altLang="zh-TW" smtClean="0">
                <a:ea typeface="新細明體" panose="02020500000000000000" pitchFamily="18" charset="-120"/>
              </a:rPr>
              <a:t>r</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a:t>
            </a:r>
            <a:r>
              <a:rPr lang="en-US" altLang="zh-TW" smtClean="0">
                <a:ea typeface="新細明體" panose="02020500000000000000" pitchFamily="18" charset="-120"/>
              </a:rPr>
              <a:t>processing</a:t>
            </a:r>
            <a:r>
              <a:rPr lang="zh-TW" altLang="en-US" smtClean="0">
                <a:ea typeface="新細明體" panose="02020500000000000000" pitchFamily="18" charset="-120"/>
              </a:rPr>
              <a:t> </a:t>
            </a:r>
            <a:r>
              <a:rPr lang="en-US" altLang="zh-TW" smtClean="0">
                <a:ea typeface="新細明體" panose="02020500000000000000" pitchFamily="18" charset="-120"/>
              </a:rPr>
              <a:t>temperature</a:t>
            </a:r>
            <a:r>
              <a:rPr lang="zh-TW" altLang="en-US" smtClean="0">
                <a:ea typeface="新細明體" panose="02020500000000000000" pitchFamily="18" charset="-120"/>
              </a:rPr>
              <a:t> </a:t>
            </a:r>
            <a:r>
              <a:rPr lang="en-US" altLang="zh-TW" smtClean="0">
                <a:ea typeface="新細明體" panose="02020500000000000000" pitchFamily="18" charset="-120"/>
              </a:rPr>
              <a:t>is</a:t>
            </a:r>
            <a:r>
              <a:rPr lang="zh-TW" altLang="en-US" smtClean="0">
                <a:ea typeface="新細明體" panose="02020500000000000000" pitchFamily="18" charset="-120"/>
              </a:rPr>
              <a:t> </a:t>
            </a:r>
            <a:r>
              <a:rPr lang="en-US" altLang="zh-TW" smtClean="0">
                <a:ea typeface="新細明體" panose="02020500000000000000" pitchFamily="18" charset="-120"/>
              </a:rPr>
              <a:t>not</a:t>
            </a:r>
            <a:r>
              <a:rPr lang="zh-TW" altLang="en-US" smtClean="0">
                <a:ea typeface="新細明體" panose="02020500000000000000" pitchFamily="18" charset="-120"/>
              </a:rPr>
              <a:t> </a:t>
            </a:r>
            <a:r>
              <a:rPr lang="en-US" altLang="zh-TW" smtClean="0">
                <a:ea typeface="新細明體" panose="02020500000000000000" pitchFamily="18" charset="-120"/>
              </a:rPr>
              <a:t>enough,</a:t>
            </a:r>
            <a:r>
              <a:rPr lang="zh-TW" altLang="en-US" smtClean="0">
                <a:ea typeface="新細明體" panose="02020500000000000000" pitchFamily="18" charset="-120"/>
              </a:rPr>
              <a:t> </a:t>
            </a:r>
            <a:r>
              <a:rPr lang="en-US" altLang="zh-TW" smtClean="0">
                <a:ea typeface="新細明體" panose="02020500000000000000" pitchFamily="18" charset="-120"/>
              </a:rPr>
              <a:t>and</a:t>
            </a:r>
            <a:r>
              <a:rPr lang="en-US" altLang="en-US" smtClean="0">
                <a:ea typeface="ＭＳ Ｐゴシック" panose="020B0600070205080204" pitchFamily="34" charset="-128"/>
              </a:rPr>
              <a:t> when the conditions during storage of the crop are poor such as with high moisture environment or insect and rodent could easily contact with feed.</a:t>
            </a:r>
            <a:r>
              <a:rPr lang="zh-TW" altLang="en-US" smtClean="0">
                <a:ea typeface="新細明體" panose="02020500000000000000" pitchFamily="18" charset="-120"/>
              </a:rPr>
              <a:t>A</a:t>
            </a:r>
            <a:r>
              <a:rPr lang="en-US" altLang="zh-TW" smtClean="0">
                <a:ea typeface="新細明體" panose="02020500000000000000" pitchFamily="18" charset="-120"/>
              </a:rPr>
              <a:t>fter</a:t>
            </a:r>
            <a:r>
              <a:rPr lang="zh-TW" altLang="en-US" smtClean="0">
                <a:ea typeface="新細明體" panose="02020500000000000000" pitchFamily="18" charset="-120"/>
              </a:rPr>
              <a:t> </a:t>
            </a:r>
            <a:r>
              <a:rPr lang="en-US" altLang="zh-TW" smtClean="0">
                <a:ea typeface="新細明體" panose="02020500000000000000" pitchFamily="18" charset="-120"/>
              </a:rPr>
              <a:t>chicken</a:t>
            </a:r>
            <a:r>
              <a:rPr lang="zh-TW" altLang="en-US" smtClean="0">
                <a:ea typeface="新細明體" panose="02020500000000000000" pitchFamily="18" charset="-120"/>
              </a:rPr>
              <a:t> </a:t>
            </a:r>
            <a:r>
              <a:rPr lang="en-US" altLang="zh-TW" smtClean="0">
                <a:ea typeface="新細明體" panose="02020500000000000000" pitchFamily="18" charset="-120"/>
              </a:rPr>
              <a:t>consumed</a:t>
            </a:r>
            <a:r>
              <a:rPr lang="zh-TW" altLang="en-US" smtClean="0">
                <a:ea typeface="新細明體" panose="02020500000000000000" pitchFamily="18" charset="-120"/>
              </a:rPr>
              <a:t> </a:t>
            </a:r>
            <a:r>
              <a:rPr lang="en-US" altLang="zh-TW" smtClean="0">
                <a:ea typeface="新細明體" panose="02020500000000000000" pitchFamily="18" charset="-120"/>
              </a:rPr>
              <a:t>with</a:t>
            </a:r>
            <a:r>
              <a:rPr lang="zh-TW" altLang="en-US" smtClean="0">
                <a:ea typeface="新細明體" panose="02020500000000000000" pitchFamily="18" charset="-120"/>
              </a:rPr>
              <a:t> </a:t>
            </a:r>
            <a:r>
              <a:rPr lang="en-US" altLang="zh-TW" smtClean="0">
                <a:ea typeface="新細明體" panose="02020500000000000000" pitchFamily="18" charset="-120"/>
              </a:rPr>
              <a:t>AF</a:t>
            </a:r>
            <a:r>
              <a:rPr lang="zh-TW" altLang="en-US" smtClean="0">
                <a:ea typeface="新細明體" panose="02020500000000000000" pitchFamily="18" charset="-120"/>
              </a:rPr>
              <a:t> </a:t>
            </a:r>
            <a:r>
              <a:rPr lang="en-US" altLang="zh-TW" smtClean="0">
                <a:ea typeface="新細明體" panose="02020500000000000000" pitchFamily="18" charset="-120"/>
              </a:rPr>
              <a:t>contained</a:t>
            </a:r>
            <a:r>
              <a:rPr lang="zh-TW" altLang="en-US" smtClean="0">
                <a:ea typeface="新細明體" panose="02020500000000000000" pitchFamily="18" charset="-120"/>
              </a:rPr>
              <a:t> </a:t>
            </a:r>
            <a:r>
              <a:rPr lang="en-US" altLang="zh-TW" smtClean="0">
                <a:ea typeface="新細明體" panose="02020500000000000000" pitchFamily="18" charset="-120"/>
              </a:rPr>
              <a:t>feed</a:t>
            </a:r>
            <a:r>
              <a:rPr lang="zh-TW" altLang="en-US" smtClean="0">
                <a:ea typeface="新細明體" panose="02020500000000000000" pitchFamily="18" charset="-120"/>
              </a:rPr>
              <a:t> </a:t>
            </a:r>
            <a:r>
              <a:rPr lang="en-US" altLang="zh-TW" smtClean="0">
                <a:ea typeface="新細明體" panose="02020500000000000000" pitchFamily="18" charset="-120"/>
              </a:rPr>
              <a:t>would</a:t>
            </a:r>
            <a:r>
              <a:rPr lang="zh-TW" altLang="en-US" smtClean="0">
                <a:ea typeface="新細明體" panose="02020500000000000000" pitchFamily="18" charset="-120"/>
              </a:rPr>
              <a:t> </a:t>
            </a:r>
            <a:r>
              <a:rPr lang="en-US" altLang="zh-TW" smtClean="0">
                <a:ea typeface="新細明體" panose="02020500000000000000" pitchFamily="18" charset="-120"/>
              </a:rPr>
              <a:t>cause</a:t>
            </a:r>
            <a:r>
              <a:rPr lang="zh-TW" altLang="en-US" smtClean="0">
                <a:ea typeface="新細明體" panose="02020500000000000000" pitchFamily="18" charset="-120"/>
              </a:rPr>
              <a:t> </a:t>
            </a:r>
            <a:r>
              <a:rPr lang="en-US" altLang="zh-TW" smtClean="0">
                <a:ea typeface="新細明體" panose="02020500000000000000" pitchFamily="18" charset="-120"/>
              </a:rPr>
              <a:t>chronic</a:t>
            </a:r>
            <a:r>
              <a:rPr lang="zh-TW" altLang="en-US" smtClean="0">
                <a:ea typeface="新細明體" panose="02020500000000000000" pitchFamily="18" charset="-120"/>
              </a:rPr>
              <a:t> </a:t>
            </a:r>
            <a:r>
              <a:rPr lang="en-US" altLang="zh-TW" smtClean="0">
                <a:ea typeface="新細明體" panose="02020500000000000000" pitchFamily="18" charset="-120"/>
              </a:rPr>
              <a:t>or</a:t>
            </a:r>
            <a:r>
              <a:rPr lang="zh-TW" altLang="en-US" smtClean="0">
                <a:ea typeface="新細明體" panose="02020500000000000000" pitchFamily="18" charset="-120"/>
              </a:rPr>
              <a:t> </a:t>
            </a:r>
            <a:r>
              <a:rPr lang="en-US" altLang="zh-TW" smtClean="0">
                <a:ea typeface="新細明體" panose="02020500000000000000" pitchFamily="18" charset="-120"/>
              </a:rPr>
              <a:t>acute</a:t>
            </a:r>
            <a:r>
              <a:rPr lang="zh-TW" altLang="en-US" smtClean="0">
                <a:ea typeface="新細明體" panose="02020500000000000000" pitchFamily="18" charset="-120"/>
              </a:rPr>
              <a:t> </a:t>
            </a:r>
            <a:r>
              <a:rPr lang="en-US" altLang="zh-TW" smtClean="0">
                <a:ea typeface="新細明體" panose="02020500000000000000" pitchFamily="18" charset="-120"/>
              </a:rPr>
              <a:t>aflatoxicosis.</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a:t>
            </a:r>
            <a:r>
              <a:rPr lang="en-US" altLang="zh-TW" smtClean="0">
                <a:ea typeface="新細明體" panose="02020500000000000000" pitchFamily="18" charset="-120"/>
              </a:rPr>
              <a:t>chronic</a:t>
            </a:r>
            <a:r>
              <a:rPr lang="zh-TW" altLang="en-US" smtClean="0">
                <a:ea typeface="新細明體" panose="02020500000000000000" pitchFamily="18" charset="-120"/>
              </a:rPr>
              <a:t> </a:t>
            </a:r>
            <a:r>
              <a:rPr lang="en-US" altLang="zh-TW" smtClean="0">
                <a:ea typeface="新細明體" panose="02020500000000000000" pitchFamily="18" charset="-120"/>
              </a:rPr>
              <a:t>or</a:t>
            </a:r>
            <a:r>
              <a:rPr lang="zh-TW" altLang="en-US" smtClean="0">
                <a:ea typeface="新細明體" panose="02020500000000000000" pitchFamily="18" charset="-120"/>
              </a:rPr>
              <a:t> </a:t>
            </a:r>
            <a:r>
              <a:rPr lang="en-US" altLang="zh-TW" smtClean="0">
                <a:ea typeface="新細明體" panose="02020500000000000000" pitchFamily="18" charset="-120"/>
              </a:rPr>
              <a:t>acute</a:t>
            </a:r>
            <a:r>
              <a:rPr lang="zh-TW" altLang="en-US" smtClean="0">
                <a:ea typeface="新細明體" panose="02020500000000000000" pitchFamily="18" charset="-120"/>
              </a:rPr>
              <a:t> </a:t>
            </a:r>
            <a:r>
              <a:rPr lang="en-US" altLang="zh-TW" smtClean="0">
                <a:ea typeface="新細明體" panose="02020500000000000000" pitchFamily="18" charset="-120"/>
              </a:rPr>
              <a:t>aflatoxicoses</a:t>
            </a:r>
            <a:r>
              <a:rPr lang="zh-TW" altLang="en-US" smtClean="0">
                <a:ea typeface="新細明體" panose="02020500000000000000" pitchFamily="18" charset="-120"/>
              </a:rPr>
              <a:t> </a:t>
            </a:r>
            <a:r>
              <a:rPr lang="en-US" altLang="zh-TW" smtClean="0">
                <a:ea typeface="新細明體" panose="02020500000000000000" pitchFamily="18" charset="-120"/>
              </a:rPr>
              <a:t>as</a:t>
            </a:r>
            <a:r>
              <a:rPr lang="zh-TW" altLang="en-US" smtClean="0">
                <a:ea typeface="新細明體" panose="02020500000000000000" pitchFamily="18" charset="-120"/>
              </a:rPr>
              <a:t> </a:t>
            </a:r>
            <a:r>
              <a:rPr lang="en-US" altLang="zh-TW" smtClean="0">
                <a:ea typeface="新細明體" panose="02020500000000000000" pitchFamily="18" charset="-120"/>
              </a:rPr>
              <a:t>well</a:t>
            </a:r>
            <a:r>
              <a:rPr lang="zh-TW" altLang="en-US" smtClean="0">
                <a:ea typeface="新細明體" panose="02020500000000000000" pitchFamily="18" charset="-120"/>
              </a:rPr>
              <a:t> </a:t>
            </a:r>
            <a:r>
              <a:rPr lang="en-US" altLang="zh-TW" smtClean="0">
                <a:ea typeface="新細明體" panose="02020500000000000000" pitchFamily="18" charset="-120"/>
              </a:rPr>
              <a:t>as</a:t>
            </a:r>
            <a:r>
              <a:rPr lang="zh-TW" altLang="en-US" smtClean="0">
                <a:ea typeface="新細明體" panose="02020500000000000000" pitchFamily="18" charset="-120"/>
              </a:rPr>
              <a:t> </a:t>
            </a:r>
            <a:r>
              <a:rPr lang="en-US" altLang="zh-TW" smtClean="0">
                <a:ea typeface="新細明體" panose="02020500000000000000" pitchFamily="18" charset="-120"/>
              </a:rPr>
              <a:t>its</a:t>
            </a:r>
            <a:r>
              <a:rPr lang="zh-TW" altLang="en-US" smtClean="0">
                <a:ea typeface="新細明體" panose="02020500000000000000" pitchFamily="18" charset="-120"/>
              </a:rPr>
              <a:t> </a:t>
            </a:r>
            <a:r>
              <a:rPr lang="en-US" altLang="zh-TW" smtClean="0">
                <a:ea typeface="新細明體" panose="02020500000000000000" pitchFamily="18" charset="-120"/>
              </a:rPr>
              <a:t>carcinogenicity</a:t>
            </a:r>
            <a:r>
              <a:rPr lang="zh-TW" altLang="en-US" smtClean="0">
                <a:ea typeface="新細明體" panose="02020500000000000000" pitchFamily="18" charset="-120"/>
              </a:rPr>
              <a:t> </a:t>
            </a:r>
            <a:r>
              <a:rPr lang="en-US" altLang="zh-TW" smtClean="0">
                <a:ea typeface="新細明體" panose="02020500000000000000" pitchFamily="18" charset="-120"/>
              </a:rPr>
              <a:t>depends</a:t>
            </a:r>
            <a:r>
              <a:rPr lang="zh-TW" altLang="en-US" smtClean="0">
                <a:ea typeface="新細明體" panose="02020500000000000000" pitchFamily="18" charset="-120"/>
              </a:rPr>
              <a:t> </a:t>
            </a:r>
            <a:r>
              <a:rPr lang="en-US" altLang="zh-TW" smtClean="0">
                <a:ea typeface="新細明體" panose="02020500000000000000" pitchFamily="18" charset="-120"/>
              </a:rPr>
              <a:t>on</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c</a:t>
            </a:r>
            <a:r>
              <a:rPr lang="en-US" altLang="zh-TW" smtClean="0">
                <a:ea typeface="新細明體" panose="02020500000000000000" pitchFamily="18" charset="-120"/>
              </a:rPr>
              <a:t>oncentration</a:t>
            </a:r>
            <a:r>
              <a:rPr lang="zh-TW" altLang="en-US" smtClean="0">
                <a:ea typeface="新細明體" panose="02020500000000000000" pitchFamily="18" charset="-120"/>
              </a:rPr>
              <a:t> </a:t>
            </a:r>
            <a:r>
              <a:rPr lang="en-US" altLang="zh-TW" smtClean="0">
                <a:ea typeface="新細明體" panose="02020500000000000000" pitchFamily="18" charset="-120"/>
              </a:rPr>
              <a:t>of</a:t>
            </a:r>
            <a:r>
              <a:rPr lang="zh-TW" altLang="en-US" smtClean="0">
                <a:ea typeface="新細明體" panose="02020500000000000000" pitchFamily="18" charset="-120"/>
              </a:rPr>
              <a:t> </a:t>
            </a:r>
            <a:r>
              <a:rPr lang="en-US" altLang="zh-TW" smtClean="0">
                <a:ea typeface="新細明體" panose="02020500000000000000" pitchFamily="18" charset="-120"/>
              </a:rPr>
              <a:t>AF</a:t>
            </a:r>
            <a:r>
              <a:rPr lang="zh-TW" altLang="en-US" smtClean="0">
                <a:ea typeface="新細明體" panose="02020500000000000000" pitchFamily="18" charset="-120"/>
              </a:rPr>
              <a:t> </a:t>
            </a:r>
            <a:r>
              <a:rPr lang="en-US" altLang="zh-TW" smtClean="0">
                <a:ea typeface="新細明體" panose="02020500000000000000" pitchFamily="18" charset="-120"/>
              </a:rPr>
              <a:t>exposed</a:t>
            </a:r>
            <a:r>
              <a:rPr lang="zh-TW" altLang="en-US" smtClean="0">
                <a:ea typeface="新細明體" panose="02020500000000000000" pitchFamily="18" charset="-120"/>
              </a:rPr>
              <a:t> </a:t>
            </a:r>
            <a:r>
              <a:rPr lang="en-US" altLang="zh-TW" smtClean="0">
                <a:ea typeface="新細明體" panose="02020500000000000000" pitchFamily="18" charset="-120"/>
              </a:rPr>
              <a:t>and</a:t>
            </a:r>
            <a:r>
              <a:rPr lang="zh-TW" altLang="en-US" smtClean="0">
                <a:ea typeface="新細明體" panose="02020500000000000000" pitchFamily="18" charset="-120"/>
              </a:rPr>
              <a:t> </a:t>
            </a:r>
            <a:r>
              <a:rPr lang="en-US" altLang="zh-TW" smtClean="0">
                <a:ea typeface="新細明體" panose="02020500000000000000" pitchFamily="18" charset="-120"/>
              </a:rPr>
              <a:t>duration</a:t>
            </a:r>
            <a:r>
              <a:rPr lang="zh-TW" altLang="en-US" smtClean="0">
                <a:ea typeface="新細明體" panose="02020500000000000000" pitchFamily="18" charset="-120"/>
              </a:rPr>
              <a:t> </a:t>
            </a:r>
            <a:r>
              <a:rPr lang="en-US" altLang="zh-TW" smtClean="0">
                <a:ea typeface="新細明體" panose="02020500000000000000" pitchFamily="18" charset="-120"/>
              </a:rPr>
              <a:t>of</a:t>
            </a:r>
            <a:r>
              <a:rPr lang="zh-TW" altLang="en-US" smtClean="0">
                <a:ea typeface="新細明體" panose="02020500000000000000" pitchFamily="18" charset="-120"/>
              </a:rPr>
              <a:t> e</a:t>
            </a:r>
            <a:r>
              <a:rPr lang="en-US" altLang="zh-TW" smtClean="0">
                <a:ea typeface="新細明體" panose="02020500000000000000" pitchFamily="18" charset="-120"/>
              </a:rPr>
              <a:t>xposure</a:t>
            </a:r>
            <a:r>
              <a:rPr lang="en-US" altLang="en-US" smtClean="0">
                <a:ea typeface="ＭＳ Ｐゴシック" panose="020B0600070205080204" pitchFamily="34" charset="-128"/>
              </a:rPr>
              <a:t>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D6113E7-A0C2-4D09-8EF4-39886532B4DF}" type="slidenum">
              <a:rPr lang="en-US" altLang="zh-TW" sz="1200">
                <a:ea typeface="新細明體" panose="02020500000000000000" pitchFamily="18" charset="-120"/>
              </a:rPr>
              <a:pPr/>
              <a:t>48</a:t>
            </a:fld>
            <a:endParaRPr lang="en-US" altLang="zh-TW" sz="1200">
              <a:ea typeface="新細明體" panose="02020500000000000000" pitchFamily="18" charset="-120"/>
            </a:endParaRPr>
          </a:p>
        </p:txBody>
      </p:sp>
    </p:spTree>
    <p:extLst>
      <p:ext uri="{BB962C8B-B14F-4D97-AF65-F5344CB8AC3E}">
        <p14:creationId xmlns:p14="http://schemas.microsoft.com/office/powerpoint/2010/main" val="1387188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ea typeface="新細明體" panose="02020500000000000000" pitchFamily="18" charset="-120"/>
              </a:rPr>
              <a:t>Instead of using chicken hepatocyte, Human hepatocyte HepG2 cell bought from ATCC was used in this research. Because this cell line has been well established for aflatoxin toxicity studies. And published papers also showed that the pathogenicity of aflatoxin is similar in human and chicken hepatocytes.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332F8B66-60DA-452D-9859-358B2D51B2E2}" type="slidenum">
              <a:rPr lang="en-US" altLang="zh-TW" sz="1200">
                <a:latin typeface="Hoefler Text" pitchFamily="-108" charset="0"/>
                <a:ea typeface="儷宋 Pro" pitchFamily="-108" charset="-120"/>
                <a:sym typeface="Hoefler Text" pitchFamily="-108" charset="0"/>
              </a:rPr>
              <a:pPr/>
              <a:t>49</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29814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421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0.1 and 0,05% of CR significantly decreased cytotoxocity in hepatocytes when compared to control.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E880A024-FC9D-4139-937F-A9789B58F570}" type="slidenum">
              <a:rPr lang="en-US" altLang="en-US" sz="1200"/>
              <a:pPr/>
              <a:t>50</a:t>
            </a:fld>
            <a:endParaRPr lang="en-US" altLang="en-US" sz="1200"/>
          </a:p>
        </p:txBody>
      </p:sp>
    </p:spTree>
    <p:extLst>
      <p:ext uri="{BB962C8B-B14F-4D97-AF65-F5344CB8AC3E}">
        <p14:creationId xmlns:p14="http://schemas.microsoft.com/office/powerpoint/2010/main" val="3848830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Around 60% of reduction in cytotoxicity had been found in 0.05% and 0,1% TC when compare to comtrol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F3B4464-7FE4-4379-865A-7722C6DC734C}" type="slidenum">
              <a:rPr lang="en-US" altLang="en-US" sz="1200"/>
              <a:pPr/>
              <a:t>51</a:t>
            </a:fld>
            <a:endParaRPr lang="en-US" altLang="en-US" sz="1200"/>
          </a:p>
        </p:txBody>
      </p:sp>
    </p:spTree>
    <p:extLst>
      <p:ext uri="{BB962C8B-B14F-4D97-AF65-F5344CB8AC3E}">
        <p14:creationId xmlns:p14="http://schemas.microsoft.com/office/powerpoint/2010/main" val="660499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ea typeface="新細明體" panose="02020500000000000000" pitchFamily="18" charset="-120"/>
              </a:rPr>
              <a:t>To</a:t>
            </a:r>
            <a:r>
              <a:rPr lang="zh-TW" altLang="en-US" smtClean="0">
                <a:ea typeface="新細明體" panose="02020500000000000000" pitchFamily="18" charset="-120"/>
              </a:rPr>
              <a:t> </a:t>
            </a:r>
            <a:r>
              <a:rPr lang="en-US" altLang="zh-TW" smtClean="0">
                <a:ea typeface="新細明體" panose="02020500000000000000" pitchFamily="18" charset="-120"/>
              </a:rPr>
              <a:t>summarize,</a:t>
            </a:r>
            <a:r>
              <a:rPr lang="zh-TW" altLang="en-US" smtClean="0">
                <a:ea typeface="新細明體" panose="02020500000000000000" pitchFamily="18" charset="-120"/>
              </a:rPr>
              <a:t> </a:t>
            </a:r>
            <a:endParaRPr lang="en-US" altLang="zh-TW" smtClean="0">
              <a:ea typeface="新細明體" panose="02020500000000000000" pitchFamily="18" charset="-120"/>
            </a:endParaRPr>
          </a:p>
          <a:p>
            <a:pPr eaLnBrk="1" hangingPunct="1">
              <a:spcBef>
                <a:spcPct val="0"/>
              </a:spcBef>
            </a:pPr>
            <a:endParaRPr lang="en-US" altLang="zh-TW" smtClean="0">
              <a:ea typeface="新細明體" panose="02020500000000000000" pitchFamily="18" charset="-120"/>
            </a:endParaRPr>
          </a:p>
          <a:p>
            <a:pPr eaLnBrk="1" hangingPunct="1">
              <a:spcBef>
                <a:spcPct val="0"/>
              </a:spcBef>
            </a:pPr>
            <a:r>
              <a:rPr lang="zh-TW" altLang="en-US" smtClean="0">
                <a:ea typeface="新細明體" panose="02020500000000000000" pitchFamily="18" charset="-120"/>
              </a:rPr>
              <a:t>A</a:t>
            </a:r>
            <a:r>
              <a:rPr lang="en-US" altLang="zh-TW" smtClean="0">
                <a:ea typeface="新細明體" panose="02020500000000000000" pitchFamily="18" charset="-120"/>
              </a:rPr>
              <a:t>lthough</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a:t>
            </a:r>
            <a:r>
              <a:rPr lang="en-US" altLang="zh-TW" smtClean="0">
                <a:ea typeface="新細明體" panose="02020500000000000000" pitchFamily="18" charset="-120"/>
              </a:rPr>
              <a:t>mold</a:t>
            </a:r>
            <a:r>
              <a:rPr lang="zh-TW" altLang="en-US" smtClean="0">
                <a:ea typeface="新細明體" panose="02020500000000000000" pitchFamily="18" charset="-120"/>
              </a:rPr>
              <a:t> </a:t>
            </a:r>
            <a:r>
              <a:rPr lang="en-US" altLang="zh-TW" smtClean="0">
                <a:ea typeface="新細明體" panose="02020500000000000000" pitchFamily="18" charset="-120"/>
              </a:rPr>
              <a:t>count</a:t>
            </a:r>
            <a:r>
              <a:rPr lang="zh-TW" altLang="en-US" smtClean="0">
                <a:ea typeface="新細明體" panose="02020500000000000000" pitchFamily="18" charset="-120"/>
              </a:rPr>
              <a:t>s </a:t>
            </a:r>
            <a:r>
              <a:rPr lang="en-US" altLang="zh-TW" smtClean="0">
                <a:ea typeface="新細明體" panose="02020500000000000000" pitchFamily="18" charset="-120"/>
              </a:rPr>
              <a:t>were</a:t>
            </a:r>
            <a:r>
              <a:rPr lang="zh-TW" altLang="en-US" smtClean="0">
                <a:ea typeface="新細明體" panose="02020500000000000000" pitchFamily="18" charset="-120"/>
              </a:rPr>
              <a:t> </a:t>
            </a:r>
            <a:r>
              <a:rPr lang="en-US" altLang="zh-TW" smtClean="0">
                <a:ea typeface="新細明體" panose="02020500000000000000" pitchFamily="18" charset="-120"/>
              </a:rPr>
              <a:t>not</a:t>
            </a:r>
            <a:r>
              <a:rPr lang="zh-TW" altLang="en-US" smtClean="0">
                <a:ea typeface="新細明體" panose="02020500000000000000" pitchFamily="18" charset="-120"/>
              </a:rPr>
              <a:t> a</a:t>
            </a:r>
            <a:r>
              <a:rPr lang="en-US" altLang="zh-TW" smtClean="0">
                <a:ea typeface="新細明體" panose="02020500000000000000" pitchFamily="18" charset="-120"/>
              </a:rPr>
              <a:t>s</a:t>
            </a:r>
            <a:r>
              <a:rPr lang="zh-TW" altLang="en-US" smtClean="0">
                <a:ea typeface="新細明體" panose="02020500000000000000" pitchFamily="18" charset="-120"/>
              </a:rPr>
              <a:t> </a:t>
            </a:r>
            <a:r>
              <a:rPr lang="en-US" altLang="zh-TW" smtClean="0">
                <a:ea typeface="新細明體" panose="02020500000000000000" pitchFamily="18" charset="-120"/>
              </a:rPr>
              <a:t>significantly</a:t>
            </a:r>
            <a:r>
              <a:rPr lang="zh-TW" altLang="en-US" smtClean="0">
                <a:ea typeface="新細明體" panose="02020500000000000000" pitchFamily="18" charset="-120"/>
              </a:rPr>
              <a:t> </a:t>
            </a:r>
            <a:r>
              <a:rPr lang="en-US" altLang="zh-TW" smtClean="0">
                <a:ea typeface="新細明體" panose="02020500000000000000" pitchFamily="18" charset="-120"/>
              </a:rPr>
              <a:t>decreased</a:t>
            </a:r>
            <a:r>
              <a:rPr lang="zh-TW" altLang="en-US" smtClean="0">
                <a:ea typeface="新細明體" panose="02020500000000000000" pitchFamily="18" charset="-120"/>
              </a:rPr>
              <a:t> </a:t>
            </a:r>
            <a:r>
              <a:rPr lang="en-US" altLang="zh-TW" smtClean="0">
                <a:ea typeface="新細明體" panose="02020500000000000000" pitchFamily="18" charset="-120"/>
              </a:rPr>
              <a:t>by</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a:t>
            </a:r>
            <a:r>
              <a:rPr lang="en-US" altLang="zh-TW" smtClean="0">
                <a:ea typeface="新細明體" panose="02020500000000000000" pitchFamily="18" charset="-120"/>
              </a:rPr>
              <a:t>lower</a:t>
            </a:r>
            <a:r>
              <a:rPr lang="zh-TW" altLang="en-US" smtClean="0">
                <a:ea typeface="新細明體" panose="02020500000000000000" pitchFamily="18" charset="-120"/>
              </a:rPr>
              <a:t> </a:t>
            </a:r>
            <a:r>
              <a:rPr lang="en-US" altLang="zh-TW" smtClean="0">
                <a:ea typeface="新細明體" panose="02020500000000000000" pitchFamily="18" charset="-120"/>
              </a:rPr>
              <a:t>concentration</a:t>
            </a:r>
            <a:r>
              <a:rPr lang="zh-TW" altLang="en-US" smtClean="0">
                <a:ea typeface="新細明體" panose="02020500000000000000" pitchFamily="18" charset="-120"/>
              </a:rPr>
              <a:t> </a:t>
            </a:r>
            <a:r>
              <a:rPr lang="en-US" altLang="zh-TW" smtClean="0">
                <a:ea typeface="新細明體" panose="02020500000000000000" pitchFamily="18" charset="-120"/>
              </a:rPr>
              <a:t>of</a:t>
            </a:r>
            <a:r>
              <a:rPr lang="zh-TW" altLang="en-US" smtClean="0">
                <a:ea typeface="新細明體" panose="02020500000000000000" pitchFamily="18" charset="-120"/>
              </a:rPr>
              <a:t> </a:t>
            </a:r>
            <a:r>
              <a:rPr lang="en-US" altLang="zh-TW" smtClean="0">
                <a:ea typeface="新細明體" panose="02020500000000000000" pitchFamily="18" charset="-120"/>
              </a:rPr>
              <a:t>plant</a:t>
            </a:r>
            <a:r>
              <a:rPr lang="zh-TW" altLang="en-US" smtClean="0">
                <a:ea typeface="新細明體" panose="02020500000000000000" pitchFamily="18" charset="-120"/>
              </a:rPr>
              <a:t> </a:t>
            </a:r>
            <a:r>
              <a:rPr lang="en-US" altLang="zh-TW" smtClean="0">
                <a:ea typeface="新細明體" panose="02020500000000000000" pitchFamily="18" charset="-120"/>
              </a:rPr>
              <a:t>molecules</a:t>
            </a:r>
            <a:r>
              <a:rPr lang="zh-TW" altLang="en-US" smtClean="0">
                <a:ea typeface="新細明體" panose="02020500000000000000" pitchFamily="18" charset="-120"/>
              </a:rPr>
              <a:t>,  </a:t>
            </a:r>
            <a:r>
              <a:rPr lang="en-US" altLang="zh-TW" smtClean="0">
                <a:ea typeface="新細明體" panose="02020500000000000000" pitchFamily="18" charset="-120"/>
              </a:rPr>
              <a:t>CR</a:t>
            </a:r>
            <a:r>
              <a:rPr lang="zh-TW" altLang="en-US" smtClean="0">
                <a:ea typeface="新細明體" panose="02020500000000000000" pitchFamily="18" charset="-120"/>
              </a:rPr>
              <a:t> </a:t>
            </a:r>
            <a:r>
              <a:rPr lang="en-US" altLang="zh-TW" smtClean="0">
                <a:ea typeface="新細明體" panose="02020500000000000000" pitchFamily="18" charset="-120"/>
              </a:rPr>
              <a:t>and</a:t>
            </a:r>
            <a:r>
              <a:rPr lang="zh-TW" altLang="en-US" smtClean="0">
                <a:ea typeface="新細明體" panose="02020500000000000000" pitchFamily="18" charset="-120"/>
              </a:rPr>
              <a:t> </a:t>
            </a:r>
            <a:r>
              <a:rPr lang="en-US" altLang="zh-TW" smtClean="0">
                <a:ea typeface="新細明體" panose="02020500000000000000" pitchFamily="18" charset="-120"/>
              </a:rPr>
              <a:t>TC</a:t>
            </a:r>
            <a:r>
              <a:rPr lang="zh-TW" altLang="en-US" smtClean="0">
                <a:ea typeface="新細明體" panose="02020500000000000000" pitchFamily="18" charset="-120"/>
              </a:rPr>
              <a:t> </a:t>
            </a:r>
            <a:r>
              <a:rPr lang="en-US" altLang="zh-TW" smtClean="0">
                <a:ea typeface="新細明體" panose="02020500000000000000" pitchFamily="18" charset="-120"/>
              </a:rPr>
              <a:t>were</a:t>
            </a:r>
            <a:r>
              <a:rPr lang="zh-TW" altLang="en-US" smtClean="0">
                <a:ea typeface="新細明體" panose="02020500000000000000" pitchFamily="18" charset="-120"/>
              </a:rPr>
              <a:t> </a:t>
            </a:r>
            <a:r>
              <a:rPr lang="en-US" altLang="zh-TW" smtClean="0">
                <a:ea typeface="新細明體" panose="02020500000000000000" pitchFamily="18" charset="-120"/>
              </a:rPr>
              <a:t>very</a:t>
            </a:r>
            <a:r>
              <a:rPr lang="zh-TW" altLang="en-US" smtClean="0">
                <a:ea typeface="新細明體" panose="02020500000000000000" pitchFamily="18" charset="-120"/>
              </a:rPr>
              <a:t> </a:t>
            </a:r>
            <a:r>
              <a:rPr lang="en-US" altLang="zh-TW" smtClean="0">
                <a:ea typeface="新細明體" panose="02020500000000000000" pitchFamily="18" charset="-120"/>
              </a:rPr>
              <a:t>effective</a:t>
            </a:r>
            <a:r>
              <a:rPr lang="zh-TW" altLang="en-US" smtClean="0">
                <a:ea typeface="新細明體" panose="02020500000000000000" pitchFamily="18" charset="-120"/>
              </a:rPr>
              <a:t> </a:t>
            </a:r>
            <a:r>
              <a:rPr lang="en-US" altLang="zh-TW" smtClean="0">
                <a:ea typeface="新細明體" panose="02020500000000000000" pitchFamily="18" charset="-120"/>
              </a:rPr>
              <a:t>in</a:t>
            </a:r>
            <a:r>
              <a:rPr lang="zh-TW" altLang="en-US" smtClean="0">
                <a:ea typeface="新細明體" panose="02020500000000000000" pitchFamily="18" charset="-120"/>
              </a:rPr>
              <a:t> r</a:t>
            </a:r>
            <a:r>
              <a:rPr lang="en-US" altLang="zh-TW" smtClean="0">
                <a:ea typeface="新細明體" panose="02020500000000000000" pitchFamily="18" charset="-120"/>
              </a:rPr>
              <a:t>educing</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a:t>
            </a:r>
            <a:r>
              <a:rPr lang="en-US" altLang="zh-TW" smtClean="0">
                <a:ea typeface="新細明體" panose="02020500000000000000" pitchFamily="18" charset="-120"/>
              </a:rPr>
              <a:t>aflatoxin</a:t>
            </a:r>
            <a:r>
              <a:rPr lang="zh-TW" altLang="en-US" smtClean="0">
                <a:ea typeface="新細明體" panose="02020500000000000000" pitchFamily="18" charset="-120"/>
              </a:rPr>
              <a:t> </a:t>
            </a:r>
            <a:r>
              <a:rPr lang="en-US" altLang="zh-TW" smtClean="0">
                <a:ea typeface="新細明體" panose="02020500000000000000" pitchFamily="18" charset="-120"/>
              </a:rPr>
              <a:t>produced</a:t>
            </a:r>
            <a:r>
              <a:rPr lang="zh-TW" altLang="en-US" smtClean="0">
                <a:ea typeface="新細明體" panose="02020500000000000000" pitchFamily="18" charset="-120"/>
              </a:rPr>
              <a:t> </a:t>
            </a:r>
            <a:r>
              <a:rPr lang="en-US" altLang="zh-TW" smtClean="0">
                <a:ea typeface="新細明體" panose="02020500000000000000" pitchFamily="18" charset="-120"/>
              </a:rPr>
              <a:t>by</a:t>
            </a:r>
            <a:r>
              <a:rPr lang="zh-TW" altLang="en-US" smtClean="0">
                <a:ea typeface="新細明體" panose="02020500000000000000" pitchFamily="18" charset="-120"/>
              </a:rPr>
              <a:t> </a:t>
            </a:r>
            <a:r>
              <a:rPr lang="en-US" altLang="zh-TW" smtClean="0">
                <a:ea typeface="新細明體" panose="02020500000000000000" pitchFamily="18" charset="-120"/>
              </a:rPr>
              <a:t>fungus</a:t>
            </a:r>
            <a:r>
              <a:rPr lang="zh-TW" altLang="en-US" smtClean="0">
                <a:ea typeface="新細明體" panose="02020500000000000000" pitchFamily="18" charset="-120"/>
              </a:rPr>
              <a:t>. </a:t>
            </a:r>
            <a:r>
              <a:rPr lang="en-US" altLang="zh-TW" smtClean="0">
                <a:ea typeface="新細明體" panose="02020500000000000000" pitchFamily="18" charset="-120"/>
              </a:rPr>
              <a:t>We</a:t>
            </a:r>
            <a:r>
              <a:rPr lang="zh-TW" altLang="en-US" smtClean="0">
                <a:ea typeface="新細明體" panose="02020500000000000000" pitchFamily="18" charset="-120"/>
              </a:rPr>
              <a:t> </a:t>
            </a:r>
            <a:r>
              <a:rPr lang="en-US" altLang="zh-TW" smtClean="0">
                <a:ea typeface="新細明體" panose="02020500000000000000" pitchFamily="18" charset="-120"/>
              </a:rPr>
              <a:t>hepothesized</a:t>
            </a:r>
            <a:r>
              <a:rPr lang="zh-TW" altLang="en-US" smtClean="0">
                <a:ea typeface="新細明體" panose="02020500000000000000" pitchFamily="18" charset="-120"/>
              </a:rPr>
              <a:t> </a:t>
            </a:r>
            <a:r>
              <a:rPr lang="en-US" altLang="zh-TW" smtClean="0">
                <a:ea typeface="新細明體" panose="02020500000000000000" pitchFamily="18" charset="-120"/>
              </a:rPr>
              <a:t>that</a:t>
            </a:r>
            <a:r>
              <a:rPr lang="zh-TW" altLang="en-US" smtClean="0">
                <a:ea typeface="新細明體" panose="02020500000000000000" pitchFamily="18" charset="-120"/>
              </a:rPr>
              <a:t> </a:t>
            </a:r>
            <a:r>
              <a:rPr lang="en-US" altLang="zh-TW" smtClean="0">
                <a:ea typeface="新細明體" panose="02020500000000000000" pitchFamily="18" charset="-120"/>
              </a:rPr>
              <a:t>these</a:t>
            </a:r>
            <a:r>
              <a:rPr lang="zh-TW" altLang="en-US" smtClean="0">
                <a:ea typeface="新細明體" panose="02020500000000000000" pitchFamily="18" charset="-120"/>
              </a:rPr>
              <a:t> </a:t>
            </a:r>
            <a:r>
              <a:rPr lang="en-US" altLang="zh-TW" smtClean="0">
                <a:ea typeface="新細明體" panose="02020500000000000000" pitchFamily="18" charset="-120"/>
              </a:rPr>
              <a:t>plant</a:t>
            </a:r>
            <a:r>
              <a:rPr lang="zh-TW" altLang="en-US" smtClean="0">
                <a:ea typeface="新細明體" panose="02020500000000000000" pitchFamily="18" charset="-120"/>
              </a:rPr>
              <a:t> </a:t>
            </a:r>
            <a:r>
              <a:rPr lang="en-US" altLang="zh-TW" smtClean="0">
                <a:ea typeface="新細明體" panose="02020500000000000000" pitchFamily="18" charset="-120"/>
              </a:rPr>
              <a:t>molecules</a:t>
            </a:r>
            <a:r>
              <a:rPr lang="zh-TW" altLang="en-US" smtClean="0">
                <a:ea typeface="新細明體" panose="02020500000000000000" pitchFamily="18" charset="-120"/>
              </a:rPr>
              <a:t> </a:t>
            </a:r>
            <a:r>
              <a:rPr lang="en-US" altLang="zh-TW" smtClean="0">
                <a:ea typeface="新細明體" panose="02020500000000000000" pitchFamily="18" charset="-120"/>
              </a:rPr>
              <a:t>could</a:t>
            </a:r>
            <a:r>
              <a:rPr lang="zh-TW" altLang="en-US" smtClean="0">
                <a:ea typeface="新細明體" panose="02020500000000000000" pitchFamily="18" charset="-120"/>
              </a:rPr>
              <a:t> </a:t>
            </a:r>
            <a:r>
              <a:rPr lang="en-US" altLang="zh-TW" smtClean="0">
                <a:ea typeface="新細明體" panose="02020500000000000000" pitchFamily="18" charset="-120"/>
              </a:rPr>
              <a:t>down-regulated</a:t>
            </a:r>
            <a:r>
              <a:rPr lang="zh-TW" altLang="en-US" smtClean="0">
                <a:ea typeface="新細明體" panose="02020500000000000000" pitchFamily="18" charset="-120"/>
              </a:rPr>
              <a:t> </a:t>
            </a:r>
            <a:r>
              <a:rPr lang="en-US" altLang="zh-TW" smtClean="0">
                <a:ea typeface="新細明體" panose="02020500000000000000" pitchFamily="18" charset="-120"/>
              </a:rPr>
              <a:t>the</a:t>
            </a:r>
            <a:r>
              <a:rPr lang="zh-TW" altLang="en-US" smtClean="0">
                <a:ea typeface="新細明體" panose="02020500000000000000" pitchFamily="18" charset="-120"/>
              </a:rPr>
              <a:t> </a:t>
            </a:r>
            <a:r>
              <a:rPr lang="en-US" altLang="zh-TW" smtClean="0">
                <a:ea typeface="新細明體" panose="02020500000000000000" pitchFamily="18" charset="-120"/>
              </a:rPr>
              <a:t>aflatoxin</a:t>
            </a:r>
            <a:r>
              <a:rPr lang="zh-TW" altLang="en-US" smtClean="0">
                <a:ea typeface="新細明體" panose="02020500000000000000" pitchFamily="18" charset="-120"/>
              </a:rPr>
              <a:t> </a:t>
            </a:r>
            <a:r>
              <a:rPr lang="en-US" altLang="zh-TW" smtClean="0">
                <a:ea typeface="新細明體" panose="02020500000000000000" pitchFamily="18" charset="-120"/>
              </a:rPr>
              <a:t>production</a:t>
            </a:r>
            <a:r>
              <a:rPr lang="zh-TW" altLang="en-US" smtClean="0">
                <a:ea typeface="新細明體" panose="02020500000000000000" pitchFamily="18" charset="-120"/>
              </a:rPr>
              <a:t> </a:t>
            </a:r>
            <a:r>
              <a:rPr lang="en-US" altLang="zh-TW" smtClean="0">
                <a:ea typeface="新細明體" panose="02020500000000000000" pitchFamily="18" charset="-120"/>
              </a:rPr>
              <a:t>genes.</a:t>
            </a:r>
            <a:r>
              <a:rPr lang="zh-TW" altLang="en-US" smtClean="0">
                <a:ea typeface="新細明體" panose="02020500000000000000" pitchFamily="18" charset="-120"/>
              </a:rPr>
              <a:t> </a:t>
            </a:r>
            <a:r>
              <a:rPr lang="en-US" altLang="zh-TW" smtClean="0">
                <a:ea typeface="新細明體" panose="02020500000000000000" pitchFamily="18" charset="-120"/>
              </a:rPr>
              <a:t>There</a:t>
            </a:r>
            <a:r>
              <a:rPr lang="zh-TW" altLang="en-US" smtClean="0">
                <a:ea typeface="新細明體" panose="02020500000000000000" pitchFamily="18" charset="-120"/>
              </a:rPr>
              <a:t>fo</a:t>
            </a:r>
            <a:r>
              <a:rPr lang="en-US" altLang="zh-TW" smtClean="0">
                <a:ea typeface="新細明體" panose="02020500000000000000" pitchFamily="18" charset="-120"/>
              </a:rPr>
              <a:t>re</a:t>
            </a:r>
            <a:r>
              <a:rPr lang="zh-TW" altLang="en-US" smtClean="0">
                <a:ea typeface="新細明體" panose="02020500000000000000" pitchFamily="18" charset="-120"/>
              </a:rPr>
              <a:t>, </a:t>
            </a:r>
            <a:r>
              <a:rPr lang="en-US" altLang="zh-TW" smtClean="0">
                <a:ea typeface="新細明體" panose="02020500000000000000" pitchFamily="18" charset="-120"/>
              </a:rPr>
              <a:t>our</a:t>
            </a:r>
            <a:r>
              <a:rPr lang="zh-TW" altLang="en-US" smtClean="0">
                <a:ea typeface="新細明體" panose="02020500000000000000" pitchFamily="18" charset="-120"/>
              </a:rPr>
              <a:t> </a:t>
            </a:r>
            <a:r>
              <a:rPr lang="en-US" altLang="zh-TW" smtClean="0">
                <a:ea typeface="新細明體" panose="02020500000000000000" pitchFamily="18" charset="-120"/>
              </a:rPr>
              <a:t>last</a:t>
            </a:r>
            <a:r>
              <a:rPr lang="zh-TW" altLang="en-US" smtClean="0">
                <a:ea typeface="新細明體" panose="02020500000000000000" pitchFamily="18" charset="-120"/>
              </a:rPr>
              <a:t> </a:t>
            </a:r>
            <a:r>
              <a:rPr lang="en-US" altLang="zh-TW" smtClean="0">
                <a:ea typeface="新細明體" panose="02020500000000000000" pitchFamily="18" charset="-120"/>
              </a:rPr>
              <a:t>objective</a:t>
            </a:r>
            <a:r>
              <a:rPr lang="zh-TW" altLang="en-US" smtClean="0">
                <a:ea typeface="新細明體" panose="02020500000000000000" pitchFamily="18" charset="-120"/>
              </a:rPr>
              <a:t> </a:t>
            </a:r>
            <a:r>
              <a:rPr lang="en-US" altLang="zh-TW" smtClean="0">
                <a:ea typeface="新細明體" panose="02020500000000000000" pitchFamily="18" charset="-120"/>
              </a:rPr>
              <a:t>was…..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D3E5D97-CAFE-4DB4-B26C-B8AE544D3D8E}" type="slidenum">
              <a:rPr lang="en-US" altLang="zh-TW" sz="1200">
                <a:latin typeface="Hoefler Text" pitchFamily="-108" charset="0"/>
                <a:ea typeface="儷宋 Pro" pitchFamily="-108" charset="-120"/>
                <a:sym typeface="Hoefler Text" pitchFamily="-108" charset="0"/>
              </a:rPr>
              <a:pPr/>
              <a:t>52</a:t>
            </a:fld>
            <a:endParaRPr lang="en-US" altLang="zh-TW" sz="1200">
              <a:latin typeface="Hoefler Text" pitchFamily="-108" charset="0"/>
              <a:ea typeface="儷宋 Pro" pitchFamily="-108" charset="-120"/>
              <a:sym typeface="Hoefler Text" pitchFamily="-108" charset="0"/>
            </a:endParaRPr>
          </a:p>
        </p:txBody>
      </p:sp>
    </p:spTree>
    <p:extLst>
      <p:ext uri="{BB962C8B-B14F-4D97-AF65-F5344CB8AC3E}">
        <p14:creationId xmlns:p14="http://schemas.microsoft.com/office/powerpoint/2010/main" val="16693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i="1" smtClean="0"/>
          </a:p>
          <a:p>
            <a:pPr eaLnBrk="1" hangingPunct="1">
              <a:spcBef>
                <a:spcPct val="0"/>
              </a:spcBef>
            </a:pPr>
            <a:r>
              <a:rPr lang="en-US" smtClean="0"/>
              <a:t>All the aforementioned plant molecules are categorized as generally regarded as safe (GRAS) by the Food and Drug Administration (Knowles et al. 2005; Baskaran et al. 2010).</a:t>
            </a:r>
          </a:p>
          <a:p>
            <a:pPr eaLnBrk="1" hangingPunct="1">
              <a:spcBef>
                <a:spcPct val="0"/>
              </a:spcBef>
            </a:pPr>
            <a:endParaRPr lang="en-US" smtClean="0"/>
          </a:p>
          <a:p>
            <a:pPr eaLnBrk="1" hangingPunct="1">
              <a:spcBef>
                <a:spcPct val="0"/>
              </a:spcBef>
            </a:pPr>
            <a:r>
              <a:rPr lang="en-US" smtClean="0"/>
              <a:t>various active molecules, such as Trans-cinnamaldehyde, carvacrol and</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FC37CBE6-738B-452F-BA4F-87136F56A9FF}" type="slidenum">
              <a:rPr lang="en-US" smtClean="0">
                <a:latin typeface="Calibri" pitchFamily="34" charset="0"/>
              </a:rPr>
              <a:pPr/>
              <a:t>4</a:t>
            </a:fld>
            <a:endParaRPr lang="en-US" smtClean="0">
              <a:latin typeface="Calibri" pitchFamily="34" charset="0"/>
            </a:endParaRPr>
          </a:p>
        </p:txBody>
      </p:sp>
    </p:spTree>
    <p:extLst>
      <p:ext uri="{BB962C8B-B14F-4D97-AF65-F5344CB8AC3E}">
        <p14:creationId xmlns:p14="http://schemas.microsoft.com/office/powerpoint/2010/main" val="15473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fontAlgn="base">
              <a:spcBef>
                <a:spcPct val="0"/>
              </a:spcBef>
              <a:spcAft>
                <a:spcPct val="0"/>
              </a:spcAft>
              <a:defRPr>
                <a:solidFill>
                  <a:schemeClr val="tx1"/>
                </a:solidFill>
                <a:latin typeface="Arial" charset="0"/>
                <a:ea typeface="ＭＳ Ｐゴシック" charset="0"/>
              </a:defRPr>
            </a:lvl6pPr>
            <a:lvl7pPr marL="3028264" indent="-232943" fontAlgn="base">
              <a:spcBef>
                <a:spcPct val="0"/>
              </a:spcBef>
              <a:spcAft>
                <a:spcPct val="0"/>
              </a:spcAft>
              <a:defRPr>
                <a:solidFill>
                  <a:schemeClr val="tx1"/>
                </a:solidFill>
                <a:latin typeface="Arial" charset="0"/>
                <a:ea typeface="ＭＳ Ｐゴシック" charset="0"/>
              </a:defRPr>
            </a:lvl7pPr>
            <a:lvl8pPr marL="3494151" indent="-232943" fontAlgn="base">
              <a:spcBef>
                <a:spcPct val="0"/>
              </a:spcBef>
              <a:spcAft>
                <a:spcPct val="0"/>
              </a:spcAft>
              <a:defRPr>
                <a:solidFill>
                  <a:schemeClr val="tx1"/>
                </a:solidFill>
                <a:latin typeface="Arial" charset="0"/>
                <a:ea typeface="ＭＳ Ｐゴシック" charset="0"/>
              </a:defRPr>
            </a:lvl8pPr>
            <a:lvl9pPr marL="3960038" indent="-232943" fontAlgn="base">
              <a:spcBef>
                <a:spcPct val="0"/>
              </a:spcBef>
              <a:spcAft>
                <a:spcPct val="0"/>
              </a:spcAft>
              <a:defRPr>
                <a:solidFill>
                  <a:schemeClr val="tx1"/>
                </a:solidFill>
                <a:latin typeface="Arial" charset="0"/>
                <a:ea typeface="ＭＳ Ｐゴシック" charset="0"/>
              </a:defRPr>
            </a:lvl9pPr>
          </a:lstStyle>
          <a:p>
            <a:fld id="{A2DA9802-2F77-9F4F-B981-7F601E8A3488}" type="slidenum">
              <a:rPr lang="en-US">
                <a:latin typeface="Calibri" charset="0"/>
              </a:rPr>
              <a:pPr/>
              <a:t>6</a:t>
            </a:fld>
            <a:endParaRPr lang="en-US">
              <a:latin typeface="Calibri"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Tree>
    <p:extLst>
      <p:ext uri="{BB962C8B-B14F-4D97-AF65-F5344CB8AC3E}">
        <p14:creationId xmlns:p14="http://schemas.microsoft.com/office/powerpoint/2010/main" val="336658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57704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Tree>
    <p:extLst>
      <p:ext uri="{BB962C8B-B14F-4D97-AF65-F5344CB8AC3E}">
        <p14:creationId xmlns:p14="http://schemas.microsoft.com/office/powerpoint/2010/main" val="34069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Tree>
    <p:extLst>
      <p:ext uri="{BB962C8B-B14F-4D97-AF65-F5344CB8AC3E}">
        <p14:creationId xmlns:p14="http://schemas.microsoft.com/office/powerpoint/2010/main" val="273736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fontAlgn="base">
              <a:spcBef>
                <a:spcPct val="0"/>
              </a:spcBef>
              <a:spcAft>
                <a:spcPct val="0"/>
              </a:spcAft>
              <a:defRPr>
                <a:solidFill>
                  <a:schemeClr val="tx1"/>
                </a:solidFill>
                <a:latin typeface="Arial" charset="0"/>
                <a:ea typeface="ＭＳ Ｐゴシック" charset="0"/>
              </a:defRPr>
            </a:lvl6pPr>
            <a:lvl7pPr marL="3028264" indent="-232943" fontAlgn="base">
              <a:spcBef>
                <a:spcPct val="0"/>
              </a:spcBef>
              <a:spcAft>
                <a:spcPct val="0"/>
              </a:spcAft>
              <a:defRPr>
                <a:solidFill>
                  <a:schemeClr val="tx1"/>
                </a:solidFill>
                <a:latin typeface="Arial" charset="0"/>
                <a:ea typeface="ＭＳ Ｐゴシック" charset="0"/>
              </a:defRPr>
            </a:lvl7pPr>
            <a:lvl8pPr marL="3494151" indent="-232943" fontAlgn="base">
              <a:spcBef>
                <a:spcPct val="0"/>
              </a:spcBef>
              <a:spcAft>
                <a:spcPct val="0"/>
              </a:spcAft>
              <a:defRPr>
                <a:solidFill>
                  <a:schemeClr val="tx1"/>
                </a:solidFill>
                <a:latin typeface="Arial" charset="0"/>
                <a:ea typeface="ＭＳ Ｐゴシック" charset="0"/>
              </a:defRPr>
            </a:lvl8pPr>
            <a:lvl9pPr marL="3960038" indent="-232943" fontAlgn="base">
              <a:spcBef>
                <a:spcPct val="0"/>
              </a:spcBef>
              <a:spcAft>
                <a:spcPct val="0"/>
              </a:spcAft>
              <a:defRPr>
                <a:solidFill>
                  <a:schemeClr val="tx1"/>
                </a:solidFill>
                <a:latin typeface="Arial" charset="0"/>
                <a:ea typeface="ＭＳ Ｐゴシック" charset="0"/>
              </a:defRPr>
            </a:lvl9pPr>
          </a:lstStyle>
          <a:p>
            <a:fld id="{2D1B7D9D-9B29-054C-8C52-BE568955BE5E}" type="slidenum">
              <a:rPr lang="en-US">
                <a:latin typeface="Calibri" charset="0"/>
              </a:rPr>
              <a:pPr/>
              <a:t>11</a:t>
            </a:fld>
            <a:endParaRPr lang="en-US">
              <a:latin typeface="Calibri"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Tree>
    <p:extLst>
      <p:ext uri="{BB962C8B-B14F-4D97-AF65-F5344CB8AC3E}">
        <p14:creationId xmlns:p14="http://schemas.microsoft.com/office/powerpoint/2010/main" val="231690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8260CC-173F-4E93-901F-DDDC72B50201}" type="slidenum">
              <a:rPr lang="en-US"/>
              <a:pPr/>
              <a:t>‹#›</a:t>
            </a:fld>
            <a:endParaRPr lang="en-US"/>
          </a:p>
        </p:txBody>
      </p:sp>
    </p:spTree>
    <p:extLst>
      <p:ext uri="{BB962C8B-B14F-4D97-AF65-F5344CB8AC3E}">
        <p14:creationId xmlns:p14="http://schemas.microsoft.com/office/powerpoint/2010/main" val="405475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68A34-750C-45E9-BC7D-DAFCCAF505FD}" type="slidenum">
              <a:rPr lang="en-US"/>
              <a:pPr/>
              <a:t>‹#›</a:t>
            </a:fld>
            <a:endParaRPr lang="en-US"/>
          </a:p>
        </p:txBody>
      </p:sp>
    </p:spTree>
    <p:extLst>
      <p:ext uri="{BB962C8B-B14F-4D97-AF65-F5344CB8AC3E}">
        <p14:creationId xmlns:p14="http://schemas.microsoft.com/office/powerpoint/2010/main" val="192048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22C714-0789-4507-AC9C-E2B7F1A72CBE}" type="slidenum">
              <a:rPr lang="en-US"/>
              <a:pPr/>
              <a:t>‹#›</a:t>
            </a:fld>
            <a:endParaRPr lang="en-US"/>
          </a:p>
        </p:txBody>
      </p:sp>
    </p:spTree>
    <p:extLst>
      <p:ext uri="{BB962C8B-B14F-4D97-AF65-F5344CB8AC3E}">
        <p14:creationId xmlns:p14="http://schemas.microsoft.com/office/powerpoint/2010/main" val="95960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456EE-F909-4339-BB0A-A955299C59EF}" type="slidenum">
              <a:rPr lang="en-US"/>
              <a:pPr/>
              <a:t>‹#›</a:t>
            </a:fld>
            <a:endParaRPr lang="en-US"/>
          </a:p>
        </p:txBody>
      </p:sp>
    </p:spTree>
    <p:extLst>
      <p:ext uri="{BB962C8B-B14F-4D97-AF65-F5344CB8AC3E}">
        <p14:creationId xmlns:p14="http://schemas.microsoft.com/office/powerpoint/2010/main" val="91049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F8D887-1528-4D39-85EB-AAADCF5F87AB}" type="slidenum">
              <a:rPr lang="en-US"/>
              <a:pPr/>
              <a:t>‹#›</a:t>
            </a:fld>
            <a:endParaRPr lang="en-US"/>
          </a:p>
        </p:txBody>
      </p:sp>
    </p:spTree>
    <p:extLst>
      <p:ext uri="{BB962C8B-B14F-4D97-AF65-F5344CB8AC3E}">
        <p14:creationId xmlns:p14="http://schemas.microsoft.com/office/powerpoint/2010/main" val="328834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3200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3200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FB0072-038E-4D4B-A457-9D1E1FC7DD9E}" type="slidenum">
              <a:rPr lang="en-US"/>
              <a:pPr/>
              <a:t>‹#›</a:t>
            </a:fld>
            <a:endParaRPr lang="en-US"/>
          </a:p>
        </p:txBody>
      </p:sp>
    </p:spTree>
    <p:extLst>
      <p:ext uri="{BB962C8B-B14F-4D97-AF65-F5344CB8AC3E}">
        <p14:creationId xmlns:p14="http://schemas.microsoft.com/office/powerpoint/2010/main" val="222060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24AEE0-7F74-4B29-BDDC-E19C1075263D}" type="slidenum">
              <a:rPr lang="en-US"/>
              <a:pPr/>
              <a:t>‹#›</a:t>
            </a:fld>
            <a:endParaRPr lang="en-US"/>
          </a:p>
        </p:txBody>
      </p:sp>
    </p:spTree>
    <p:extLst>
      <p:ext uri="{BB962C8B-B14F-4D97-AF65-F5344CB8AC3E}">
        <p14:creationId xmlns:p14="http://schemas.microsoft.com/office/powerpoint/2010/main" val="153291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54AA48-D4AE-4961-A50F-3F5029507296}" type="slidenum">
              <a:rPr lang="en-US"/>
              <a:pPr/>
              <a:t>‹#›</a:t>
            </a:fld>
            <a:endParaRPr lang="en-US"/>
          </a:p>
        </p:txBody>
      </p:sp>
    </p:spTree>
    <p:extLst>
      <p:ext uri="{BB962C8B-B14F-4D97-AF65-F5344CB8AC3E}">
        <p14:creationId xmlns:p14="http://schemas.microsoft.com/office/powerpoint/2010/main" val="263425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558E97-FF5A-4421-92A0-D3D9B53F373B}" type="slidenum">
              <a:rPr lang="en-US"/>
              <a:pPr/>
              <a:t>‹#›</a:t>
            </a:fld>
            <a:endParaRPr lang="en-US"/>
          </a:p>
        </p:txBody>
      </p:sp>
    </p:spTree>
    <p:extLst>
      <p:ext uri="{BB962C8B-B14F-4D97-AF65-F5344CB8AC3E}">
        <p14:creationId xmlns:p14="http://schemas.microsoft.com/office/powerpoint/2010/main" val="358340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AE8474-A46A-4234-BE96-5EEF0820CEE7}" type="slidenum">
              <a:rPr lang="en-US"/>
              <a:pPr/>
              <a:t>‹#›</a:t>
            </a:fld>
            <a:endParaRPr lang="en-US"/>
          </a:p>
        </p:txBody>
      </p:sp>
    </p:spTree>
    <p:extLst>
      <p:ext uri="{BB962C8B-B14F-4D97-AF65-F5344CB8AC3E}">
        <p14:creationId xmlns:p14="http://schemas.microsoft.com/office/powerpoint/2010/main" val="289987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26EF86-463C-4CCA-94C4-EB3A16A3E860}" type="slidenum">
              <a:rPr lang="en-US"/>
              <a:pPr/>
              <a:t>‹#›</a:t>
            </a:fld>
            <a:endParaRPr lang="en-US"/>
          </a:p>
        </p:txBody>
      </p:sp>
    </p:spTree>
    <p:extLst>
      <p:ext uri="{BB962C8B-B14F-4D97-AF65-F5344CB8AC3E}">
        <p14:creationId xmlns:p14="http://schemas.microsoft.com/office/powerpoint/2010/main" val="12366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32000"/>
            <a:ext cx="822960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7086600"/>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lvl1pPr>
          </a:lstStyle>
          <a:p>
            <a:endParaRPr lang="en-US"/>
          </a:p>
        </p:txBody>
      </p:sp>
      <p:sp>
        <p:nvSpPr>
          <p:cNvPr id="1029" name="Rectangle 5"/>
          <p:cNvSpPr>
            <a:spLocks noGrp="1" noChangeArrowheads="1"/>
          </p:cNvSpPr>
          <p:nvPr>
            <p:ph type="ftr" sz="quarter" idx="3"/>
          </p:nvPr>
        </p:nvSpPr>
        <p:spPr bwMode="auto">
          <a:xfrm>
            <a:off x="3429000" y="7086600"/>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vl1pPr>
          </a:lstStyle>
          <a:p>
            <a:endParaRPr lang="en-US"/>
          </a:p>
        </p:txBody>
      </p:sp>
      <p:sp>
        <p:nvSpPr>
          <p:cNvPr id="1030" name="Rectangle 6"/>
          <p:cNvSpPr>
            <a:spLocks noGrp="1" noChangeArrowheads="1"/>
          </p:cNvSpPr>
          <p:nvPr>
            <p:ph type="sldNum" sz="quarter" idx="4"/>
          </p:nvPr>
        </p:nvSpPr>
        <p:spPr bwMode="auto">
          <a:xfrm>
            <a:off x="7239000" y="7086600"/>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fld id="{83D84E0E-DA73-46EA-B192-1C233DA4D7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8.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762000"/>
            <a:ext cx="9007475" cy="1600200"/>
          </a:xfrm>
          <a:noFill/>
          <a:ln/>
        </p:spPr>
        <p:txBody>
          <a:bodyPr lIns="103188" tIns="50800" rIns="103188" bIns="50800"/>
          <a:lstStyle/>
          <a:p>
            <a:pPr eaLnBrk="0" hangingPunct="0"/>
            <a:r>
              <a:rPr lang="en-US" b="1" dirty="0" smtClean="0">
                <a:solidFill>
                  <a:schemeClr val="tx1"/>
                </a:solidFill>
                <a:latin typeface="Cambria" pitchFamily="18" charset="0"/>
              </a:rPr>
              <a:t>Potential of plant-derived antimicrobials for controlling zoonotic and food-borne diseases</a:t>
            </a:r>
            <a:endParaRPr lang="en-US" b="1" dirty="0">
              <a:solidFill>
                <a:schemeClr val="tx1"/>
              </a:solidFill>
              <a:latin typeface="Cambria" pitchFamily="18" charset="0"/>
            </a:endParaRPr>
          </a:p>
        </p:txBody>
      </p:sp>
      <p:sp>
        <p:nvSpPr>
          <p:cNvPr id="4099" name="Rectangle 3"/>
          <p:cNvSpPr>
            <a:spLocks noGrp="1" noChangeArrowheads="1"/>
          </p:cNvSpPr>
          <p:nvPr>
            <p:ph type="subTitle" idx="1"/>
          </p:nvPr>
        </p:nvSpPr>
        <p:spPr>
          <a:xfrm>
            <a:off x="2895600" y="3543300"/>
            <a:ext cx="7391400" cy="3048000"/>
          </a:xfrm>
          <a:noFill/>
          <a:ln/>
        </p:spPr>
        <p:txBody>
          <a:bodyPr lIns="103188" tIns="50800" rIns="103188" bIns="50800"/>
          <a:lstStyle/>
          <a:p>
            <a:pPr marL="342900" indent="-342900" eaLnBrk="0" hangingPunct="0"/>
            <a:r>
              <a:rPr lang="en-US" sz="2400" b="1" dirty="0">
                <a:latin typeface="Cambria" pitchFamily="18" charset="0"/>
              </a:rPr>
              <a:t>Kumar </a:t>
            </a:r>
            <a:r>
              <a:rPr lang="en-US" sz="2400" b="1" dirty="0" smtClean="0">
                <a:latin typeface="Cambria" pitchFamily="18" charset="0"/>
              </a:rPr>
              <a:t>Venkitanarayanan, DVM, </a:t>
            </a:r>
            <a:r>
              <a:rPr lang="en-US" sz="2400" b="1" dirty="0" err="1" smtClean="0">
                <a:latin typeface="Cambria" pitchFamily="18" charset="0"/>
              </a:rPr>
              <a:t>MVSc</a:t>
            </a:r>
            <a:r>
              <a:rPr lang="en-US" sz="2400" b="1" dirty="0" smtClean="0">
                <a:latin typeface="Cambria" pitchFamily="18" charset="0"/>
              </a:rPr>
              <a:t>, MS, Ph.D.</a:t>
            </a:r>
            <a:endParaRPr lang="en-US" sz="2400" b="1" dirty="0">
              <a:latin typeface="Cambria" pitchFamily="18" charset="0"/>
            </a:endParaRPr>
          </a:p>
          <a:p>
            <a:pPr marL="342900" indent="-342900" eaLnBrk="0" hangingPunct="0"/>
            <a:r>
              <a:rPr lang="en-US" sz="2400" b="1" dirty="0" smtClean="0">
                <a:latin typeface="Cambria" pitchFamily="18" charset="0"/>
              </a:rPr>
              <a:t>Professor of Microbiology</a:t>
            </a:r>
          </a:p>
          <a:p>
            <a:pPr marL="342900" indent="-342900" eaLnBrk="0" hangingPunct="0"/>
            <a:r>
              <a:rPr lang="en-US" sz="2400" b="1" dirty="0" smtClean="0">
                <a:latin typeface="Cambria" pitchFamily="18" charset="0"/>
              </a:rPr>
              <a:t>Graduate Programs Chair </a:t>
            </a:r>
          </a:p>
          <a:p>
            <a:pPr marL="342900" indent="-342900" eaLnBrk="0" hangingPunct="0"/>
            <a:r>
              <a:rPr lang="en-US" sz="2400" b="1" dirty="0" smtClean="0">
                <a:latin typeface="Cambria" pitchFamily="18" charset="0"/>
              </a:rPr>
              <a:t>Department </a:t>
            </a:r>
            <a:r>
              <a:rPr lang="en-US" sz="2400" b="1" dirty="0">
                <a:latin typeface="Cambria" pitchFamily="18" charset="0"/>
              </a:rPr>
              <a:t>of Animal Science</a:t>
            </a:r>
          </a:p>
          <a:p>
            <a:pPr marL="342900" indent="-342900" eaLnBrk="0" hangingPunct="0"/>
            <a:r>
              <a:rPr lang="en-US" sz="2400" b="1" dirty="0">
                <a:latin typeface="Cambria" pitchFamily="18" charset="0"/>
              </a:rPr>
              <a:t>University of Connecticut</a:t>
            </a:r>
          </a:p>
          <a:p>
            <a:pPr marL="342900" indent="-342900" eaLnBrk="0" hangingPunct="0"/>
            <a:r>
              <a:rPr lang="en-US" sz="2400" b="1" dirty="0">
                <a:latin typeface="Cambria" pitchFamily="18" charset="0"/>
              </a:rPr>
              <a:t>Storrs, CT 06269, USA</a:t>
            </a:r>
          </a:p>
        </p:txBody>
      </p:sp>
      <p:pic>
        <p:nvPicPr>
          <p:cNvPr id="4100" name="Picture 4" descr="C:\WINDOWS\Desktop\se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3505200" cy="3276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3"/>
          <p:cNvGrpSpPr>
            <a:grpSpLocks/>
          </p:cNvGrpSpPr>
          <p:nvPr/>
        </p:nvGrpSpPr>
        <p:grpSpPr bwMode="auto">
          <a:xfrm>
            <a:off x="5791200" y="6705600"/>
            <a:ext cx="4056062" cy="687388"/>
            <a:chOff x="613" y="576"/>
            <a:chExt cx="2555" cy="433"/>
          </a:xfrm>
        </p:grpSpPr>
        <p:pic>
          <p:nvPicPr>
            <p:cNvPr id="6" name="Picture 24" descr="Clo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576"/>
              <a:ext cx="4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Thy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2" y="576"/>
              <a:ext cx="518"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OreganoLeaves4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 y="576"/>
              <a:ext cx="311"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7" descr="cosmet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1" y="576"/>
              <a:ext cx="58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8" descr="cinnamon-bark-20061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 y="576"/>
              <a:ext cx="587"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16" y="22167"/>
            <a:ext cx="2217800" cy="279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4" name="Rectangle 3"/>
          <p:cNvSpPr>
            <a:spLocks noChangeArrowheads="1"/>
          </p:cNvSpPr>
          <p:nvPr/>
        </p:nvSpPr>
        <p:spPr bwMode="auto">
          <a:xfrm>
            <a:off x="119238" y="1429003"/>
            <a:ext cx="9719072" cy="340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p>
            <a:pPr>
              <a:lnSpc>
                <a:spcPct val="120000"/>
              </a:lnSpc>
              <a:spcBef>
                <a:spcPts val="891"/>
              </a:spcBef>
            </a:pPr>
            <a:r>
              <a:rPr lang="en-US" sz="3300" b="1" dirty="0">
                <a:effectLst>
                  <a:outerShdw blurRad="38100" dist="38100" dir="2700000" algn="tl">
                    <a:srgbClr val="000000">
                      <a:alpha val="43137"/>
                    </a:srgbClr>
                  </a:outerShdw>
                </a:effectLst>
                <a:latin typeface="Cambria" charset="0"/>
              </a:rPr>
              <a:t>Primary colonization site – cecum</a:t>
            </a:r>
          </a:p>
          <a:p>
            <a:pPr marL="382059" indent="-382059">
              <a:lnSpc>
                <a:spcPct val="120000"/>
              </a:lnSpc>
              <a:spcBef>
                <a:spcPts val="891"/>
              </a:spcBef>
              <a:buFont typeface="Arial"/>
              <a:buChar char="•"/>
            </a:pPr>
            <a:r>
              <a:rPr lang="en-US" sz="3300" b="1" dirty="0">
                <a:effectLst>
                  <a:outerShdw blurRad="38100" dist="38100" dir="2700000" algn="tl">
                    <a:srgbClr val="000000">
                      <a:alpha val="43137"/>
                    </a:srgbClr>
                  </a:outerShdw>
                </a:effectLst>
                <a:latin typeface="Cambria" charset="0"/>
              </a:rPr>
              <a:t>Other sites – crop, intestine, cloaca</a:t>
            </a:r>
          </a:p>
          <a:p>
            <a:pPr marL="382059" indent="-382059">
              <a:lnSpc>
                <a:spcPct val="120000"/>
              </a:lnSpc>
              <a:spcBef>
                <a:spcPts val="891"/>
              </a:spcBef>
              <a:buFont typeface="Arial"/>
              <a:buChar char="•"/>
            </a:pPr>
            <a:r>
              <a:rPr lang="en-US" sz="3300" b="1" dirty="0">
                <a:effectLst>
                  <a:outerShdw blurRad="38100" dist="38100" dir="2700000" algn="tl">
                    <a:srgbClr val="000000">
                      <a:alpha val="43137"/>
                    </a:srgbClr>
                  </a:outerShdw>
                </a:effectLst>
                <a:latin typeface="Cambria" charset="0"/>
              </a:rPr>
              <a:t>Internal organs – liver, spleen, oviduct</a:t>
            </a:r>
            <a:endParaRPr lang="en-US" sz="2700" b="1" dirty="0">
              <a:effectLst>
                <a:outerShdw blurRad="38100" dist="38100" dir="2700000" algn="tl">
                  <a:srgbClr val="000000">
                    <a:alpha val="43137"/>
                  </a:srgbClr>
                </a:outerShdw>
              </a:effectLst>
              <a:latin typeface="Cambria" charset="0"/>
            </a:endParaRPr>
          </a:p>
          <a:p>
            <a:pPr marL="382059" indent="-382059">
              <a:lnSpc>
                <a:spcPct val="120000"/>
              </a:lnSpc>
              <a:spcBef>
                <a:spcPts val="891"/>
              </a:spcBef>
            </a:pPr>
            <a:r>
              <a:rPr lang="en-US" sz="3300" b="1" dirty="0">
                <a:effectLst>
                  <a:outerShdw blurRad="38100" dist="38100" dir="2700000" algn="tl">
                    <a:srgbClr val="000000">
                      <a:alpha val="43137"/>
                    </a:srgbClr>
                  </a:outerShdw>
                </a:effectLst>
                <a:latin typeface="Cambria" charset="0"/>
              </a:rPr>
              <a:t>Transmission routes: </a:t>
            </a:r>
          </a:p>
          <a:p>
            <a:pPr marL="382059" indent="-382059">
              <a:lnSpc>
                <a:spcPct val="120000"/>
              </a:lnSpc>
              <a:spcBef>
                <a:spcPts val="891"/>
              </a:spcBef>
              <a:buFont typeface="Arial"/>
              <a:buChar char="•"/>
            </a:pPr>
            <a:r>
              <a:rPr lang="en-US" sz="3300" b="1" dirty="0">
                <a:effectLst>
                  <a:outerShdw blurRad="38100" dist="38100" dir="2700000" algn="tl">
                    <a:srgbClr val="000000">
                      <a:alpha val="43137"/>
                    </a:srgbClr>
                  </a:outerShdw>
                </a:effectLst>
                <a:latin typeface="Cambria" charset="0"/>
              </a:rPr>
              <a:t>	Horizontal – bird to bird</a:t>
            </a:r>
          </a:p>
          <a:p>
            <a:pPr marL="382059" indent="-382059">
              <a:lnSpc>
                <a:spcPct val="120000"/>
              </a:lnSpc>
              <a:spcBef>
                <a:spcPts val="891"/>
              </a:spcBef>
              <a:buFont typeface="Arial"/>
              <a:buChar char="•"/>
            </a:pPr>
            <a:r>
              <a:rPr lang="en-US" sz="3300" b="1" dirty="0">
                <a:effectLst>
                  <a:outerShdw blurRad="38100" dist="38100" dir="2700000" algn="tl">
                    <a:srgbClr val="000000">
                      <a:alpha val="43137"/>
                    </a:srgbClr>
                  </a:outerShdw>
                </a:effectLst>
                <a:latin typeface="Cambria" charset="0"/>
              </a:rPr>
              <a:t>	Vertical – </a:t>
            </a:r>
            <a:r>
              <a:rPr lang="en-US" sz="3300" b="1" dirty="0" err="1">
                <a:effectLst>
                  <a:outerShdw blurRad="38100" dist="38100" dir="2700000" algn="tl">
                    <a:srgbClr val="000000">
                      <a:alpha val="43137"/>
                    </a:srgbClr>
                  </a:outerShdw>
                </a:effectLst>
                <a:latin typeface="Cambria" charset="0"/>
              </a:rPr>
              <a:t>Transovarian</a:t>
            </a:r>
            <a:r>
              <a:rPr lang="en-US" sz="3300" b="1" dirty="0">
                <a:effectLst>
                  <a:outerShdw blurRad="38100" dist="38100" dir="2700000" algn="tl">
                    <a:srgbClr val="000000">
                      <a:alpha val="43137"/>
                    </a:srgbClr>
                  </a:outerShdw>
                </a:effectLst>
                <a:latin typeface="Cambria" charset="0"/>
              </a:rPr>
              <a:t> - bird to yolk </a:t>
            </a:r>
          </a:p>
          <a:p>
            <a:pPr>
              <a:lnSpc>
                <a:spcPct val="120000"/>
              </a:lnSpc>
              <a:spcBef>
                <a:spcPts val="891"/>
              </a:spcBef>
            </a:pPr>
            <a:r>
              <a:rPr lang="en-US" sz="3300" b="1" dirty="0">
                <a:effectLst>
                  <a:outerShdw blurRad="38100" dist="38100" dir="2700000" algn="tl">
                    <a:srgbClr val="000000">
                      <a:alpha val="43137"/>
                    </a:srgbClr>
                  </a:outerShdw>
                </a:effectLst>
                <a:latin typeface="Cambria" charset="0"/>
              </a:rPr>
              <a:t>    (macrophages involved in systemic spread)</a:t>
            </a:r>
            <a:r>
              <a:rPr lang="en-US" sz="3300" b="1" baseline="30000" dirty="0">
                <a:effectLst>
                  <a:outerShdw blurRad="38100" dist="38100" dir="2700000" algn="tl">
                    <a:srgbClr val="000000">
                      <a:alpha val="43137"/>
                    </a:srgbClr>
                  </a:outerShdw>
                </a:effectLst>
                <a:latin typeface="Cambria" charset="0"/>
              </a:rPr>
              <a:t>1,2</a:t>
            </a:r>
          </a:p>
        </p:txBody>
      </p:sp>
      <p:sp>
        <p:nvSpPr>
          <p:cNvPr id="132106" name="Rectangle 8"/>
          <p:cNvSpPr>
            <a:spLocks noChangeArrowheads="1"/>
          </p:cNvSpPr>
          <p:nvPr/>
        </p:nvSpPr>
        <p:spPr bwMode="auto">
          <a:xfrm>
            <a:off x="1752600" y="7177887"/>
            <a:ext cx="690816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p>
            <a:pPr marL="382059" indent="-382059">
              <a:spcBef>
                <a:spcPct val="20000"/>
              </a:spcBef>
            </a:pPr>
            <a:r>
              <a:rPr lang="en-US" b="1" baseline="30000" dirty="0">
                <a:effectLst>
                  <a:outerShdw blurRad="38100" dist="38100" dir="2700000" algn="tl">
                    <a:srgbClr val="000000">
                      <a:alpha val="43137"/>
                    </a:srgbClr>
                  </a:outerShdw>
                </a:effectLst>
                <a:latin typeface="Cambria" charset="0"/>
              </a:rPr>
              <a:t>1 </a:t>
            </a:r>
            <a:r>
              <a:rPr lang="en-US" b="1" dirty="0" err="1">
                <a:effectLst>
                  <a:outerShdw blurRad="38100" dist="38100" dir="2700000" algn="tl">
                    <a:srgbClr val="000000">
                      <a:alpha val="43137"/>
                    </a:srgbClr>
                  </a:outerShdw>
                </a:effectLst>
                <a:latin typeface="Cambria" charset="0"/>
              </a:rPr>
              <a:t>Gast</a:t>
            </a:r>
            <a:r>
              <a:rPr lang="en-US" b="1" dirty="0">
                <a:effectLst>
                  <a:outerShdw blurRad="38100" dist="38100" dir="2700000" algn="tl">
                    <a:srgbClr val="000000">
                      <a:alpha val="43137"/>
                    </a:srgbClr>
                  </a:outerShdw>
                </a:effectLst>
                <a:latin typeface="Cambria" charset="0"/>
              </a:rPr>
              <a:t> et al., 2007; </a:t>
            </a:r>
            <a:r>
              <a:rPr lang="en-US" b="1" baseline="30000" dirty="0">
                <a:effectLst>
                  <a:outerShdw blurRad="38100" dist="38100" dir="2700000" algn="tl">
                    <a:srgbClr val="000000">
                      <a:alpha val="43137"/>
                    </a:srgbClr>
                  </a:outerShdw>
                </a:effectLst>
                <a:latin typeface="Cambria" charset="0"/>
              </a:rPr>
              <a:t>2</a:t>
            </a:r>
            <a:r>
              <a:rPr lang="en-US" b="1" dirty="0">
                <a:effectLst>
                  <a:outerShdw blurRad="38100" dist="38100" dir="2700000" algn="tl">
                    <a:srgbClr val="000000">
                      <a:alpha val="43137"/>
                    </a:srgbClr>
                  </a:outerShdw>
                </a:effectLst>
                <a:latin typeface="Cambria" charset="0"/>
              </a:rPr>
              <a:t> </a:t>
            </a:r>
            <a:r>
              <a:rPr lang="en-US" b="1" dirty="0" err="1">
                <a:effectLst>
                  <a:outerShdw blurRad="38100" dist="38100" dir="2700000" algn="tl">
                    <a:srgbClr val="000000">
                      <a:alpha val="43137"/>
                    </a:srgbClr>
                  </a:outerShdw>
                </a:effectLst>
                <a:latin typeface="Cambria" charset="0"/>
              </a:rPr>
              <a:t>Gantois</a:t>
            </a:r>
            <a:r>
              <a:rPr lang="en-US" b="1" dirty="0">
                <a:effectLst>
                  <a:outerShdw blurRad="38100" dist="38100" dir="2700000" algn="tl">
                    <a:srgbClr val="000000">
                      <a:alpha val="43137"/>
                    </a:srgbClr>
                  </a:outerShdw>
                </a:effectLst>
                <a:latin typeface="Cambria" charset="0"/>
              </a:rPr>
              <a:t> et al., 2009</a:t>
            </a:r>
          </a:p>
        </p:txBody>
      </p:sp>
      <p:sp>
        <p:nvSpPr>
          <p:cNvPr id="3" name="Title 2"/>
          <p:cNvSpPr>
            <a:spLocks noGrp="1"/>
          </p:cNvSpPr>
          <p:nvPr>
            <p:ph type="title"/>
          </p:nvPr>
        </p:nvSpPr>
        <p:spPr>
          <a:xfrm>
            <a:off x="381000" y="296172"/>
            <a:ext cx="8229600" cy="1371600"/>
          </a:xfrm>
        </p:spPr>
        <p:txBody>
          <a:bodyPr/>
          <a:lstStyle/>
          <a:p>
            <a:r>
              <a:rPr lang="en-US" b="1" i="1" dirty="0">
                <a:solidFill>
                  <a:schemeClr val="tx1"/>
                </a:solidFill>
                <a:latin typeface="Cambria" charset="0"/>
              </a:rPr>
              <a:t>Salmonella</a:t>
            </a:r>
            <a:r>
              <a:rPr lang="en-US" b="1" dirty="0">
                <a:solidFill>
                  <a:schemeClr val="tx1"/>
                </a:solidFill>
                <a:latin typeface="Cambria" charset="0"/>
              </a:rPr>
              <a:t> chicken link</a:t>
            </a:r>
            <a:r>
              <a:rPr lang="en-US" b="1" dirty="0">
                <a:latin typeface="Cambria" charset="0"/>
              </a:rPr>
              <a:t/>
            </a:r>
            <a:br>
              <a:rPr lang="en-US" b="1" dirty="0">
                <a:latin typeface="Cambria" charset="0"/>
              </a:rPr>
            </a:br>
            <a:endParaRPr lang="en-US" dirty="0"/>
          </a:p>
        </p:txBody>
      </p:sp>
      <p:pic>
        <p:nvPicPr>
          <p:cNvPr id="6"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12129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lstStyle/>
          <a:p>
            <a:r>
              <a:rPr lang="en-US" b="1" dirty="0" smtClean="0">
                <a:solidFill>
                  <a:schemeClr val="tx1"/>
                </a:solidFill>
                <a:latin typeface="Cambria" pitchFamily="18" charset="0"/>
              </a:rPr>
              <a:t>Controlling </a:t>
            </a:r>
            <a:r>
              <a:rPr lang="en-US" b="1" i="1" dirty="0" smtClean="0">
                <a:solidFill>
                  <a:schemeClr val="tx1"/>
                </a:solidFill>
                <a:latin typeface="Cambria" pitchFamily="18" charset="0"/>
              </a:rPr>
              <a:t>Salmonella</a:t>
            </a:r>
            <a:r>
              <a:rPr lang="en-US" b="1" dirty="0" smtClean="0">
                <a:solidFill>
                  <a:schemeClr val="tx1"/>
                </a:solidFill>
                <a:latin typeface="Cambria" pitchFamily="18" charset="0"/>
              </a:rPr>
              <a:t/>
            </a:r>
            <a:br>
              <a:rPr lang="en-US" b="1" dirty="0" smtClean="0">
                <a:solidFill>
                  <a:schemeClr val="tx1"/>
                </a:solidFill>
                <a:latin typeface="Cambria" pitchFamily="18" charset="0"/>
              </a:rPr>
            </a:br>
            <a:r>
              <a:rPr lang="en-US" b="1" dirty="0" smtClean="0">
                <a:solidFill>
                  <a:schemeClr val="tx1"/>
                </a:solidFill>
                <a:latin typeface="Cambria" pitchFamily="18" charset="0"/>
              </a:rPr>
              <a:t>Ideal Intervention Strategy</a:t>
            </a:r>
            <a:endParaRPr lang="en-US" b="1" dirty="0">
              <a:solidFill>
                <a:schemeClr val="tx1"/>
              </a:solidFill>
              <a:latin typeface="Cambria" pitchFamily="18" charset="0"/>
            </a:endParaRPr>
          </a:p>
        </p:txBody>
      </p:sp>
      <p:sp>
        <p:nvSpPr>
          <p:cNvPr id="22533" name="Rectangle 6"/>
          <p:cNvSpPr>
            <a:spLocks noGrp="1" noChangeArrowheads="1"/>
          </p:cNvSpPr>
          <p:nvPr>
            <p:ph idx="4294967295"/>
          </p:nvPr>
        </p:nvSpPr>
        <p:spPr>
          <a:xfrm>
            <a:off x="990600" y="2590800"/>
            <a:ext cx="8548687" cy="4394200"/>
          </a:xfrm>
        </p:spPr>
        <p:txBody>
          <a:bodyPr>
            <a:noAutofit/>
          </a:bodyPr>
          <a:lstStyle/>
          <a:p>
            <a:pPr marL="509412" indent="-509412">
              <a:lnSpc>
                <a:spcPct val="110000"/>
              </a:lnSpc>
              <a:buFont typeface="Arial" charset="0"/>
              <a:buChar char="•"/>
            </a:pPr>
            <a:r>
              <a:rPr lang="en-US" sz="3300" b="1" dirty="0">
                <a:latin typeface="Cambria" charset="0"/>
              </a:rPr>
              <a:t>Economically viable</a:t>
            </a:r>
          </a:p>
          <a:p>
            <a:pPr marL="509412" indent="-509412">
              <a:lnSpc>
                <a:spcPct val="110000"/>
              </a:lnSpc>
              <a:buFont typeface="Arial" charset="0"/>
              <a:buChar char="•"/>
            </a:pPr>
            <a:r>
              <a:rPr lang="en-US" sz="3300" b="1" dirty="0">
                <a:latin typeface="Cambria" charset="0"/>
              </a:rPr>
              <a:t>Practical for farmers to adopt</a:t>
            </a:r>
          </a:p>
          <a:p>
            <a:pPr marL="509412" indent="-509412">
              <a:lnSpc>
                <a:spcPct val="110000"/>
              </a:lnSpc>
              <a:buFont typeface="Arial" charset="0"/>
              <a:buChar char="•"/>
            </a:pPr>
            <a:r>
              <a:rPr lang="en-US" sz="3300" b="1" dirty="0">
                <a:latin typeface="Cambria" charset="0"/>
              </a:rPr>
              <a:t>No </a:t>
            </a:r>
            <a:r>
              <a:rPr lang="en-US" sz="3300" b="1" dirty="0" smtClean="0">
                <a:latin typeface="Cambria" charset="0"/>
              </a:rPr>
              <a:t>toxicity</a:t>
            </a:r>
          </a:p>
          <a:p>
            <a:pPr marL="509412" indent="-509412">
              <a:lnSpc>
                <a:spcPct val="110000"/>
              </a:lnSpc>
              <a:buFont typeface="Arial" charset="0"/>
              <a:buChar char="•"/>
            </a:pPr>
            <a:r>
              <a:rPr lang="en-US" sz="3300" b="1" dirty="0" smtClean="0">
                <a:latin typeface="Cambria" charset="0"/>
              </a:rPr>
              <a:t>Organic farming </a:t>
            </a:r>
          </a:p>
          <a:p>
            <a:pPr marL="509412" indent="-509412">
              <a:lnSpc>
                <a:spcPct val="110000"/>
              </a:lnSpc>
              <a:buFont typeface="Arial" charset="0"/>
              <a:buChar char="•"/>
            </a:pPr>
            <a:r>
              <a:rPr lang="en-US" sz="3300" b="1" dirty="0" smtClean="0">
                <a:latin typeface="Cambria" charset="0"/>
              </a:rPr>
              <a:t>Environmentally friendly</a:t>
            </a:r>
            <a:endParaRPr lang="en-US" sz="3300" b="1" dirty="0">
              <a:latin typeface="Cambria" charset="0"/>
            </a:endParaRPr>
          </a:p>
          <a:p>
            <a:pPr marL="509412" indent="-509412">
              <a:lnSpc>
                <a:spcPct val="110000"/>
              </a:lnSpc>
              <a:buFont typeface="Arial" charset="0"/>
              <a:buChar char="•"/>
            </a:pPr>
            <a:r>
              <a:rPr lang="en-US" sz="3300" b="1" dirty="0">
                <a:latin typeface="Cambria" charset="0"/>
              </a:rPr>
              <a:t>No </a:t>
            </a:r>
            <a:r>
              <a:rPr lang="en-US" sz="3300" b="1" dirty="0" smtClean="0">
                <a:latin typeface="Cambria" charset="0"/>
              </a:rPr>
              <a:t>bacterial </a:t>
            </a:r>
            <a:r>
              <a:rPr lang="en-US" sz="3300" b="1" dirty="0">
                <a:latin typeface="Cambria" charset="0"/>
              </a:rPr>
              <a:t>resistance </a:t>
            </a:r>
            <a:r>
              <a:rPr lang="en-US" sz="3300" b="1" dirty="0" smtClean="0">
                <a:latin typeface="Cambria" charset="0"/>
              </a:rPr>
              <a:t>development</a:t>
            </a:r>
          </a:p>
          <a:p>
            <a:pPr marL="509412" indent="-509412">
              <a:lnSpc>
                <a:spcPct val="110000"/>
              </a:lnSpc>
              <a:buFont typeface="Arial" charset="0"/>
              <a:buChar char="•"/>
            </a:pPr>
            <a:endParaRPr lang="en-US" sz="3300" b="1" dirty="0">
              <a:solidFill>
                <a:schemeClr val="bg1"/>
              </a:solidFill>
              <a:latin typeface="Cambria" charset="0"/>
            </a:endParaRPr>
          </a:p>
        </p:txBody>
      </p:sp>
      <p:pic>
        <p:nvPicPr>
          <p:cNvPr id="4"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75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59758" y="125334"/>
            <a:ext cx="8791787" cy="1122681"/>
          </a:xfrm>
          <a:prstGeom prst="rect">
            <a:avLst/>
          </a:prstGeom>
        </p:spPr>
        <p:txBody>
          <a:bodyPr lIns="101882" tIns="50941" rIns="101882" bIns="50941"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4900" b="1" dirty="0">
                <a:solidFill>
                  <a:srgbClr val="000000"/>
                </a:solidFill>
                <a:latin typeface="Cambria"/>
                <a:cs typeface="Cambria"/>
              </a:rPr>
              <a:t>  </a:t>
            </a:r>
          </a:p>
        </p:txBody>
      </p:sp>
      <p:sp>
        <p:nvSpPr>
          <p:cNvPr id="6" name="Rounded Rectangle 5"/>
          <p:cNvSpPr/>
          <p:nvPr/>
        </p:nvSpPr>
        <p:spPr>
          <a:xfrm>
            <a:off x="1788160" y="1654613"/>
            <a:ext cx="6724226" cy="842611"/>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r>
              <a:rPr lang="en-US" sz="3600" b="1" dirty="0" smtClean="0">
                <a:solidFill>
                  <a:schemeClr val="bg1"/>
                </a:solidFill>
                <a:latin typeface="Cambria" pitchFamily="18" charset="0"/>
              </a:rPr>
              <a:t>Supplementation of PDAs</a:t>
            </a:r>
            <a:endParaRPr lang="en-US" sz="3300" b="1" dirty="0">
              <a:solidFill>
                <a:schemeClr val="bg1"/>
              </a:solidFill>
              <a:latin typeface="Cambria" pitchFamily="18" charset="0"/>
            </a:endParaRPr>
          </a:p>
        </p:txBody>
      </p:sp>
      <p:sp>
        <p:nvSpPr>
          <p:cNvPr id="8" name="Rounded Rectangle 7"/>
          <p:cNvSpPr/>
          <p:nvPr/>
        </p:nvSpPr>
        <p:spPr>
          <a:xfrm>
            <a:off x="502921" y="3099374"/>
            <a:ext cx="4377264" cy="969151"/>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sz="3300" dirty="0">
              <a:solidFill>
                <a:srgbClr val="000000"/>
              </a:solidFill>
              <a:latin typeface="Cambria"/>
              <a:cs typeface="Cambria"/>
            </a:endParaRPr>
          </a:p>
          <a:p>
            <a:pPr algn="ctr" fontAlgn="auto">
              <a:spcBef>
                <a:spcPts val="0"/>
              </a:spcBef>
              <a:spcAft>
                <a:spcPts val="0"/>
              </a:spcAft>
              <a:defRPr/>
            </a:pPr>
            <a:r>
              <a:rPr lang="en-US" sz="3300" dirty="0">
                <a:solidFill>
                  <a:srgbClr val="FFFFFF"/>
                </a:solidFill>
                <a:latin typeface="Cambria"/>
                <a:cs typeface="Cambria"/>
              </a:rPr>
              <a:t>Reduce </a:t>
            </a:r>
            <a:r>
              <a:rPr lang="en-US" sz="3300" dirty="0" err="1">
                <a:solidFill>
                  <a:srgbClr val="FFFFFF"/>
                </a:solidFill>
                <a:latin typeface="Cambria"/>
                <a:cs typeface="Cambria"/>
              </a:rPr>
              <a:t>cecal</a:t>
            </a:r>
            <a:r>
              <a:rPr lang="en-US" sz="3300" dirty="0">
                <a:solidFill>
                  <a:srgbClr val="FFFFFF"/>
                </a:solidFill>
                <a:latin typeface="Cambria"/>
                <a:cs typeface="Cambria"/>
              </a:rPr>
              <a:t> colonization </a:t>
            </a:r>
          </a:p>
          <a:p>
            <a:pPr algn="ctr" fontAlgn="auto">
              <a:spcBef>
                <a:spcPts val="0"/>
              </a:spcBef>
              <a:spcAft>
                <a:spcPts val="0"/>
              </a:spcAft>
              <a:defRPr/>
            </a:pPr>
            <a:endParaRPr lang="en-US" sz="3300" dirty="0">
              <a:solidFill>
                <a:srgbClr val="000000"/>
              </a:solidFill>
              <a:latin typeface="Cambria"/>
              <a:cs typeface="Cambria"/>
            </a:endParaRPr>
          </a:p>
        </p:txBody>
      </p:sp>
      <p:sp>
        <p:nvSpPr>
          <p:cNvPr id="9" name="Rounded Rectangle 8"/>
          <p:cNvSpPr/>
          <p:nvPr/>
        </p:nvSpPr>
        <p:spPr>
          <a:xfrm>
            <a:off x="2589102" y="6823638"/>
            <a:ext cx="5245735" cy="886990"/>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r>
              <a:rPr lang="en-US" sz="3300" dirty="0">
                <a:solidFill>
                  <a:srgbClr val="FFFFFF"/>
                </a:solidFill>
                <a:latin typeface="Cambria"/>
                <a:cs typeface="Cambria"/>
              </a:rPr>
              <a:t>Control salmonellosis</a:t>
            </a:r>
          </a:p>
        </p:txBody>
      </p:sp>
      <p:sp>
        <p:nvSpPr>
          <p:cNvPr id="22" name="Content Placeholder 21"/>
          <p:cNvSpPr>
            <a:spLocks noGrp="1"/>
          </p:cNvSpPr>
          <p:nvPr>
            <p:ph idx="1"/>
          </p:nvPr>
        </p:nvSpPr>
        <p:spPr>
          <a:xfrm>
            <a:off x="5542013" y="3051395"/>
            <a:ext cx="4423251" cy="1017129"/>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49526" indent="0" algn="ctr">
              <a:spcBef>
                <a:spcPct val="0"/>
              </a:spcBef>
              <a:buNone/>
            </a:pPr>
            <a:r>
              <a:rPr lang="en-US" sz="3300" dirty="0">
                <a:solidFill>
                  <a:srgbClr val="FFFFFF"/>
                </a:solidFill>
                <a:latin typeface="Cambria" pitchFamily="18" charset="0"/>
              </a:rPr>
              <a:t>Reduce oviduct colonization</a:t>
            </a:r>
          </a:p>
        </p:txBody>
      </p:sp>
      <p:sp>
        <p:nvSpPr>
          <p:cNvPr id="17" name="Rounded Rectangle 16"/>
          <p:cNvSpPr/>
          <p:nvPr/>
        </p:nvSpPr>
        <p:spPr>
          <a:xfrm>
            <a:off x="372531" y="4752809"/>
            <a:ext cx="4507654" cy="1612045"/>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sz="3300" dirty="0">
              <a:solidFill>
                <a:srgbClr val="000000"/>
              </a:solidFill>
              <a:latin typeface="Cambria"/>
              <a:cs typeface="Cambria"/>
            </a:endParaRPr>
          </a:p>
          <a:p>
            <a:pPr algn="ctr" fontAlgn="auto">
              <a:spcBef>
                <a:spcPts val="0"/>
              </a:spcBef>
              <a:spcAft>
                <a:spcPts val="0"/>
              </a:spcAft>
              <a:defRPr/>
            </a:pPr>
            <a:r>
              <a:rPr lang="en-US" sz="3300" dirty="0">
                <a:solidFill>
                  <a:srgbClr val="FFFFFF"/>
                </a:solidFill>
                <a:latin typeface="Cambria"/>
                <a:cs typeface="Cambria"/>
              </a:rPr>
              <a:t>Reduce fecal contamination of</a:t>
            </a:r>
          </a:p>
          <a:p>
            <a:pPr algn="ctr" fontAlgn="auto">
              <a:spcBef>
                <a:spcPts val="0"/>
              </a:spcBef>
              <a:spcAft>
                <a:spcPts val="0"/>
              </a:spcAft>
              <a:defRPr/>
            </a:pPr>
            <a:r>
              <a:rPr lang="en-US" sz="3300" dirty="0">
                <a:solidFill>
                  <a:srgbClr val="FFFFFF"/>
                </a:solidFill>
                <a:latin typeface="Cambria"/>
                <a:cs typeface="Cambria"/>
              </a:rPr>
              <a:t> shelled eggs  </a:t>
            </a:r>
          </a:p>
          <a:p>
            <a:pPr algn="ctr" fontAlgn="auto">
              <a:spcBef>
                <a:spcPts val="0"/>
              </a:spcBef>
              <a:spcAft>
                <a:spcPts val="0"/>
              </a:spcAft>
              <a:defRPr/>
            </a:pPr>
            <a:endParaRPr lang="en-US" sz="3300" dirty="0">
              <a:solidFill>
                <a:srgbClr val="000000"/>
              </a:solidFill>
              <a:latin typeface="Cambria"/>
              <a:cs typeface="Cambria"/>
            </a:endParaRPr>
          </a:p>
        </p:txBody>
      </p:sp>
      <p:sp>
        <p:nvSpPr>
          <p:cNvPr id="18" name="Content Placeholder 21"/>
          <p:cNvSpPr txBox="1">
            <a:spLocks/>
          </p:cNvSpPr>
          <p:nvPr/>
        </p:nvSpPr>
        <p:spPr>
          <a:xfrm>
            <a:off x="5542013" y="4733617"/>
            <a:ext cx="4423251" cy="1612045"/>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noAutofit/>
          </a:bodyPr>
          <a:lstStyle/>
          <a:p>
            <a:pPr marL="49526" algn="ctr">
              <a:buClr>
                <a:schemeClr val="tx2"/>
              </a:buClr>
            </a:pPr>
            <a:r>
              <a:rPr lang="en-US" sz="3300" dirty="0">
                <a:solidFill>
                  <a:srgbClr val="FFFFFF"/>
                </a:solidFill>
                <a:latin typeface="Cambria" pitchFamily="18" charset="0"/>
              </a:rPr>
              <a:t>Reduce yolk and membrane contamination</a:t>
            </a:r>
          </a:p>
        </p:txBody>
      </p:sp>
      <p:sp>
        <p:nvSpPr>
          <p:cNvPr id="23568" name="AutoShape 16"/>
          <p:cNvSpPr>
            <a:spLocks noChangeArrowheads="1"/>
          </p:cNvSpPr>
          <p:nvPr/>
        </p:nvSpPr>
        <p:spPr bwMode="auto">
          <a:xfrm rot="5400000">
            <a:off x="7583632" y="2526039"/>
            <a:ext cx="516360" cy="534353"/>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lIns="101882" tIns="50941" rIns="101882" bIns="50941" anchor="ctr"/>
          <a:lstStyle/>
          <a:p>
            <a:endParaRPr lang="en-US"/>
          </a:p>
        </p:txBody>
      </p:sp>
      <p:sp>
        <p:nvSpPr>
          <p:cNvPr id="15" name="AutoShape 16"/>
          <p:cNvSpPr>
            <a:spLocks noChangeArrowheads="1"/>
          </p:cNvSpPr>
          <p:nvPr/>
        </p:nvSpPr>
        <p:spPr bwMode="auto">
          <a:xfrm rot="5400000">
            <a:off x="7627290" y="4208261"/>
            <a:ext cx="516360" cy="534353"/>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lIns="101882" tIns="50941" rIns="101882" bIns="50941" anchor="ctr"/>
          <a:lstStyle/>
          <a:p>
            <a:endParaRPr lang="en-US"/>
          </a:p>
        </p:txBody>
      </p:sp>
      <p:sp>
        <p:nvSpPr>
          <p:cNvPr id="16" name="AutoShape 16"/>
          <p:cNvSpPr>
            <a:spLocks noChangeArrowheads="1"/>
          </p:cNvSpPr>
          <p:nvPr/>
        </p:nvSpPr>
        <p:spPr bwMode="auto">
          <a:xfrm rot="5400000">
            <a:off x="2666207" y="4208261"/>
            <a:ext cx="516360" cy="534353"/>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lIns="101882" tIns="50941" rIns="101882" bIns="50941" anchor="ctr"/>
          <a:lstStyle/>
          <a:p>
            <a:endParaRPr lang="en-US"/>
          </a:p>
        </p:txBody>
      </p:sp>
      <p:sp>
        <p:nvSpPr>
          <p:cNvPr id="19" name="AutoShape 16"/>
          <p:cNvSpPr>
            <a:spLocks noChangeArrowheads="1"/>
          </p:cNvSpPr>
          <p:nvPr/>
        </p:nvSpPr>
        <p:spPr bwMode="auto">
          <a:xfrm rot="5400000">
            <a:off x="2666206" y="2526039"/>
            <a:ext cx="516360" cy="534353"/>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lIns="101882" tIns="50941" rIns="101882" bIns="50941" anchor="ctr"/>
          <a:lstStyle/>
          <a:p>
            <a:endParaRPr lang="en-US"/>
          </a:p>
        </p:txBody>
      </p:sp>
      <p:sp>
        <p:nvSpPr>
          <p:cNvPr id="20" name="AutoShape 16"/>
          <p:cNvSpPr>
            <a:spLocks noChangeArrowheads="1"/>
          </p:cNvSpPr>
          <p:nvPr/>
        </p:nvSpPr>
        <p:spPr bwMode="auto">
          <a:xfrm rot="5400000">
            <a:off x="4889180" y="6298284"/>
            <a:ext cx="516360" cy="534353"/>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lIns="101882" tIns="50941" rIns="101882" bIns="50941" anchor="ctr"/>
          <a:lstStyle/>
          <a:p>
            <a:endParaRPr lang="en-US"/>
          </a:p>
        </p:txBody>
      </p:sp>
      <p:sp>
        <p:nvSpPr>
          <p:cNvPr id="14" name="Title 1"/>
          <p:cNvSpPr>
            <a:spLocks/>
          </p:cNvSpPr>
          <p:nvPr/>
        </p:nvSpPr>
        <p:spPr bwMode="auto">
          <a:xfrm>
            <a:off x="0" y="283755"/>
            <a:ext cx="10058400" cy="1049616"/>
          </a:xfrm>
          <a:prstGeom prst="rect">
            <a:avLst/>
          </a:prstGeom>
          <a:solidFill>
            <a:srgbClr val="CCFFCC"/>
          </a:solidFill>
          <a:ln>
            <a:solidFill>
              <a:srgbClr val="000000"/>
            </a:solidFill>
          </a:ln>
          <a:extLst/>
        </p:spPr>
        <p:txBody>
          <a:bodyPr lIns="101882" tIns="50941" rIns="101882" bIns="50941" anchor="ctr"/>
          <a:lstStyle/>
          <a:p>
            <a:pPr algn="ctr"/>
            <a:r>
              <a:rPr lang="en-US" sz="4500" b="1" dirty="0" smtClean="0">
                <a:solidFill>
                  <a:srgbClr val="000000"/>
                </a:solidFill>
                <a:latin typeface="Cambria"/>
                <a:cs typeface="Cambria"/>
              </a:rPr>
              <a:t>Rationale</a:t>
            </a:r>
            <a:endParaRPr lang="en-US" sz="4500" b="1" dirty="0">
              <a:latin typeface="Cambria" charset="0"/>
            </a:endParaRPr>
          </a:p>
        </p:txBody>
      </p:sp>
      <p:pic>
        <p:nvPicPr>
          <p:cNvPr id="21"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46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7208520" y="7077922"/>
            <a:ext cx="2346960" cy="539750"/>
          </a:xfrm>
          <a:prstGeom prst="rect">
            <a:avLst/>
          </a:prstGeom>
          <a:noFill/>
          <a:ln w="9525">
            <a:noFill/>
            <a:miter lim="800000"/>
            <a:headEnd/>
            <a:tailEnd/>
          </a:ln>
        </p:spPr>
        <p:txBody>
          <a:bodyPr lIns="101882" tIns="50941" rIns="101882" bIns="50941"/>
          <a:lstStyle/>
          <a:p>
            <a:pPr algn="r"/>
            <a:fld id="{8432B9EC-5811-4161-9446-4686634ED669}" type="slidenum">
              <a:rPr lang="en-US" sz="1600">
                <a:latin typeface="Arial" pitchFamily="34" charset="0"/>
              </a:rPr>
              <a:pPr algn="r"/>
              <a:t>13</a:t>
            </a:fld>
            <a:endParaRPr lang="en-US" sz="1600">
              <a:latin typeface="Arial" pitchFamily="34" charset="0"/>
            </a:endParaRPr>
          </a:p>
        </p:txBody>
      </p:sp>
      <p:sp>
        <p:nvSpPr>
          <p:cNvPr id="5" name="Rectangle 4"/>
          <p:cNvSpPr txBox="1">
            <a:spLocks noChangeArrowheads="1"/>
          </p:cNvSpPr>
          <p:nvPr/>
        </p:nvSpPr>
        <p:spPr>
          <a:xfrm>
            <a:off x="502920" y="86360"/>
            <a:ext cx="9052560" cy="1295400"/>
          </a:xfrm>
          <a:prstGeom prst="rect">
            <a:avLst/>
          </a:prstGeom>
        </p:spPr>
        <p:txBody>
          <a:bodyPr vert="horz" lIns="101882" tIns="50941" rIns="101882" bIns="50941" rtlCol="0" anchor="ctr">
            <a:noAutofit/>
          </a:bodyPr>
          <a:lst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a:lstStyle>
          <a:p>
            <a:endParaRPr lang="en-US" sz="4500" b="1" dirty="0">
              <a:solidFill>
                <a:srgbClr val="000000"/>
              </a:solidFill>
              <a:latin typeface="Cambria"/>
              <a:cs typeface="Cambria"/>
            </a:endParaRPr>
          </a:p>
        </p:txBody>
      </p:sp>
      <p:sp>
        <p:nvSpPr>
          <p:cNvPr id="6" name="Rectangle 5"/>
          <p:cNvSpPr>
            <a:spLocks noChangeArrowheads="1"/>
          </p:cNvSpPr>
          <p:nvPr/>
        </p:nvSpPr>
        <p:spPr bwMode="auto">
          <a:xfrm>
            <a:off x="922020" y="1468120"/>
            <a:ext cx="8382000" cy="4490720"/>
          </a:xfrm>
          <a:prstGeom prst="rect">
            <a:avLst/>
          </a:prstGeom>
          <a:noFill/>
          <a:ln w="9525">
            <a:noFill/>
            <a:miter lim="800000"/>
            <a:headEnd/>
            <a:tailEnd/>
          </a:ln>
        </p:spPr>
        <p:txBody>
          <a:bodyPr lIns="101882" tIns="50941" rIns="101882" bIns="50941"/>
          <a:lstStyle/>
          <a:p>
            <a:pPr marL="382059" indent="-382059">
              <a:spcBef>
                <a:spcPct val="20000"/>
              </a:spcBef>
              <a:buFontTx/>
              <a:buChar char="•"/>
            </a:pPr>
            <a:endParaRPr lang="en-US" sz="3100">
              <a:cs typeface="Times New Roman" pitchFamily="18" charset="0"/>
            </a:endParaRPr>
          </a:p>
          <a:p>
            <a:pPr marL="382059" indent="-382059">
              <a:spcBef>
                <a:spcPct val="20000"/>
              </a:spcBef>
              <a:buFontTx/>
              <a:buChar char="•"/>
            </a:pPr>
            <a:endParaRPr lang="en-US" sz="2700"/>
          </a:p>
          <a:p>
            <a:pPr marL="827795" lvl="1" indent="-318383">
              <a:spcBef>
                <a:spcPct val="20000"/>
              </a:spcBef>
            </a:pPr>
            <a:endParaRPr lang="en-US" sz="2200"/>
          </a:p>
        </p:txBody>
      </p:sp>
      <p:sp>
        <p:nvSpPr>
          <p:cNvPr id="7" name="Content Placeholder 2"/>
          <p:cNvSpPr txBox="1">
            <a:spLocks/>
          </p:cNvSpPr>
          <p:nvPr/>
        </p:nvSpPr>
        <p:spPr bwMode="auto">
          <a:xfrm>
            <a:off x="0" y="1468120"/>
            <a:ext cx="10198101" cy="4334193"/>
          </a:xfrm>
          <a:prstGeom prst="rect">
            <a:avLst/>
          </a:prstGeom>
          <a:noFill/>
          <a:ln w="9525">
            <a:noFill/>
            <a:miter lim="800000"/>
            <a:headEnd/>
            <a:tailEnd/>
          </a:ln>
        </p:spPr>
        <p:txBody>
          <a:bodyPr lIns="101882" tIns="50941" rIns="101882" bIns="50941"/>
          <a:lstStyle/>
          <a:p>
            <a:pPr marL="509412" indent="-509412" eaLnBrk="0" hangingPunct="0">
              <a:spcBef>
                <a:spcPct val="20000"/>
              </a:spcBef>
              <a:buFont typeface="Arial"/>
              <a:buChar char="•"/>
            </a:pPr>
            <a:r>
              <a:rPr lang="en-US" sz="3100" b="1" dirty="0">
                <a:latin typeface="Cambria"/>
                <a:cs typeface="Cambria"/>
              </a:rPr>
              <a:t>120 White Leghorn layer chickens </a:t>
            </a:r>
            <a:r>
              <a:rPr lang="en-US" sz="3100" b="1" dirty="0" smtClean="0">
                <a:latin typeface="Cambria"/>
                <a:cs typeface="Cambria"/>
              </a:rPr>
              <a:t> </a:t>
            </a:r>
          </a:p>
          <a:p>
            <a:pPr marL="509412" indent="-509412" eaLnBrk="0" hangingPunct="0">
              <a:spcBef>
                <a:spcPct val="20000"/>
              </a:spcBef>
              <a:buFont typeface="Arial"/>
              <a:buChar char="•"/>
            </a:pPr>
            <a:r>
              <a:rPr lang="en-US" sz="3100" b="1" dirty="0" smtClean="0">
                <a:latin typeface="Cambria"/>
                <a:cs typeface="Cambria"/>
              </a:rPr>
              <a:t>25 &amp; 40 </a:t>
            </a:r>
            <a:r>
              <a:rPr lang="en-US" sz="3100" b="1" dirty="0">
                <a:latin typeface="Cambria"/>
                <a:cs typeface="Cambria"/>
              </a:rPr>
              <a:t>weeks of age</a:t>
            </a:r>
          </a:p>
          <a:p>
            <a:pPr marL="509412" indent="-509412" eaLnBrk="0" hangingPunct="0">
              <a:lnSpc>
                <a:spcPct val="110000"/>
              </a:lnSpc>
              <a:spcBef>
                <a:spcPct val="20000"/>
              </a:spcBef>
              <a:buFont typeface="Arial"/>
              <a:buChar char="•"/>
            </a:pPr>
            <a:r>
              <a:rPr lang="en-US" sz="3100" b="1" dirty="0" smtClean="0">
                <a:latin typeface="Cambria"/>
                <a:cs typeface="Cambria"/>
              </a:rPr>
              <a:t>Treatments</a:t>
            </a:r>
            <a:endParaRPr lang="en-US" sz="3100" b="1" dirty="0">
              <a:latin typeface="Cambria"/>
              <a:cs typeface="Cambria"/>
            </a:endParaRPr>
          </a:p>
          <a:p>
            <a:pPr marL="2419708" lvl="4" indent="-382059" eaLnBrk="0" hangingPunct="0">
              <a:lnSpc>
                <a:spcPct val="110000"/>
              </a:lnSpc>
              <a:spcBef>
                <a:spcPct val="20000"/>
              </a:spcBef>
            </a:pPr>
            <a:r>
              <a:rPr lang="en-US" sz="3100" b="1" dirty="0">
                <a:latin typeface="Cambria"/>
                <a:cs typeface="Cambria"/>
              </a:rPr>
              <a:t> 	1% TC control (No SE, 1% TC</a:t>
            </a:r>
            <a:r>
              <a:rPr lang="en-US" sz="3100" b="1" dirty="0" smtClean="0">
                <a:latin typeface="Cambria"/>
                <a:cs typeface="Cambria"/>
              </a:rPr>
              <a:t>)</a:t>
            </a:r>
          </a:p>
          <a:p>
            <a:pPr marL="2419708" lvl="4" indent="-382059" eaLnBrk="0" hangingPunct="0">
              <a:lnSpc>
                <a:spcPct val="110000"/>
              </a:lnSpc>
              <a:spcBef>
                <a:spcPct val="20000"/>
              </a:spcBef>
            </a:pPr>
            <a:r>
              <a:rPr lang="en-US" sz="3100" b="1" dirty="0" smtClean="0">
                <a:latin typeface="Cambria"/>
                <a:cs typeface="Cambria"/>
              </a:rPr>
              <a:t>	1.5% TC control (No SE, 1.5% TC)</a:t>
            </a:r>
          </a:p>
          <a:p>
            <a:pPr marL="2419708" lvl="4" indent="-382059" eaLnBrk="0" hangingPunct="0">
              <a:lnSpc>
                <a:spcPct val="110000"/>
              </a:lnSpc>
              <a:spcBef>
                <a:spcPct val="20000"/>
              </a:spcBef>
            </a:pPr>
            <a:r>
              <a:rPr lang="en-US" sz="3100" b="1" dirty="0">
                <a:latin typeface="Cambria"/>
                <a:cs typeface="Cambria"/>
              </a:rPr>
              <a:t>	Positive control (SE, No TC)</a:t>
            </a:r>
          </a:p>
          <a:p>
            <a:pPr marL="2419708" lvl="4" indent="-382059" eaLnBrk="0" hangingPunct="0">
              <a:lnSpc>
                <a:spcPct val="110000"/>
              </a:lnSpc>
              <a:spcBef>
                <a:spcPct val="20000"/>
              </a:spcBef>
            </a:pPr>
            <a:r>
              <a:rPr lang="en-US" sz="3100" b="1" dirty="0">
                <a:latin typeface="Cambria"/>
                <a:cs typeface="Cambria"/>
              </a:rPr>
              <a:t>	1% TC (SE, 1% TC)</a:t>
            </a:r>
          </a:p>
          <a:p>
            <a:pPr marL="2419708" lvl="4" indent="-382059" eaLnBrk="0" hangingPunct="0">
              <a:lnSpc>
                <a:spcPct val="110000"/>
              </a:lnSpc>
              <a:spcBef>
                <a:spcPct val="20000"/>
              </a:spcBef>
            </a:pPr>
            <a:r>
              <a:rPr lang="en-US" sz="3100" b="1" dirty="0">
                <a:latin typeface="Cambria"/>
                <a:cs typeface="Cambria"/>
              </a:rPr>
              <a:t>	1.5% TC (SE, 1.5% TC)</a:t>
            </a:r>
          </a:p>
        </p:txBody>
      </p:sp>
      <p:sp>
        <p:nvSpPr>
          <p:cNvPr id="8" name="Rounded Rectangle 7"/>
          <p:cNvSpPr/>
          <p:nvPr/>
        </p:nvSpPr>
        <p:spPr>
          <a:xfrm>
            <a:off x="1752600" y="6477000"/>
            <a:ext cx="6789420" cy="1036320"/>
          </a:xfrm>
          <a:prstGeom prst="roundRect">
            <a:avLst/>
          </a:prstGeom>
          <a:solidFill>
            <a:srgbClr val="EFFCFF"/>
          </a:solidFill>
        </p:spPr>
        <p:style>
          <a:lnRef idx="2">
            <a:schemeClr val="accent2">
              <a:shade val="50000"/>
            </a:schemeClr>
          </a:lnRef>
          <a:fillRef idx="1">
            <a:schemeClr val="accent2"/>
          </a:fillRef>
          <a:effectRef idx="0">
            <a:schemeClr val="accent2"/>
          </a:effectRef>
          <a:fontRef idx="minor">
            <a:schemeClr val="lt1"/>
          </a:fontRef>
        </p:style>
        <p:txBody>
          <a:bodyPr lIns="101882" tIns="50941" rIns="101882" bIns="50941" anchor="ctr"/>
          <a:lstStyle/>
          <a:p>
            <a:pPr algn="ctr">
              <a:defRPr/>
            </a:pPr>
            <a:r>
              <a:rPr lang="en-US" sz="3100" b="1" dirty="0" smtClean="0">
                <a:solidFill>
                  <a:schemeClr val="tx1"/>
                </a:solidFill>
                <a:latin typeface="Cambria" panose="02040503050406030204" pitchFamily="18" charset="0"/>
                <a:cs typeface="Times New Roman" pitchFamily="18" charset="0"/>
              </a:rPr>
              <a:t>SE-28, SE-21, SE-12, SE-31, SE-90</a:t>
            </a:r>
            <a:endParaRPr lang="en-US" sz="3100" b="1" dirty="0">
              <a:solidFill>
                <a:schemeClr val="tx1"/>
              </a:solidFill>
              <a:latin typeface="Cambria" panose="02040503050406030204" pitchFamily="18" charset="0"/>
              <a:cs typeface="Times New Roman" pitchFamily="18" charset="0"/>
            </a:endParaRPr>
          </a:p>
        </p:txBody>
      </p:sp>
      <p:sp>
        <p:nvSpPr>
          <p:cNvPr id="9" name="Title 1"/>
          <p:cNvSpPr>
            <a:spLocks/>
          </p:cNvSpPr>
          <p:nvPr/>
        </p:nvSpPr>
        <p:spPr bwMode="auto">
          <a:xfrm>
            <a:off x="0" y="65373"/>
            <a:ext cx="10058400" cy="1098088"/>
          </a:xfrm>
          <a:prstGeom prst="rect">
            <a:avLst/>
          </a:prstGeom>
          <a:solidFill>
            <a:srgbClr val="CCFFCC"/>
          </a:solidFill>
          <a:ln>
            <a:solidFill>
              <a:srgbClr val="000000"/>
            </a:solidFill>
          </a:ln>
          <a:extLst/>
        </p:spPr>
        <p:txBody>
          <a:bodyPr lIns="101882" tIns="50941" rIns="101882" bIns="50941" anchor="ctr"/>
          <a:lstStyle/>
          <a:p>
            <a:pPr algn="ctr"/>
            <a:r>
              <a:rPr lang="en-US" sz="4000" b="1" dirty="0" smtClean="0">
                <a:solidFill>
                  <a:srgbClr val="000000"/>
                </a:solidFill>
                <a:latin typeface="Cambria"/>
                <a:cs typeface="Cambria"/>
              </a:rPr>
              <a:t>Challenge experiment in chickens</a:t>
            </a:r>
            <a:endParaRPr lang="en-US" sz="4000" b="1" dirty="0">
              <a:solidFill>
                <a:srgbClr val="000000"/>
              </a:solidFill>
              <a:latin typeface="Cambria"/>
              <a:cs typeface="Cambria"/>
            </a:endParaRPr>
          </a:p>
        </p:txBody>
      </p:sp>
      <p:pic>
        <p:nvPicPr>
          <p:cNvPr id="10"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78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48" y="625586"/>
            <a:ext cx="8273034" cy="621792"/>
          </a:xfrm>
        </p:spPr>
        <p:txBody>
          <a:bodyPr>
            <a:normAutofit fontScale="90000"/>
          </a:bodyPr>
          <a:lstStyle/>
          <a:p>
            <a:endParaRPr lang="en-US" b="1" dirty="0">
              <a:latin typeface="Times New Roman"/>
              <a:cs typeface="Times New Roman"/>
            </a:endParaRPr>
          </a:p>
        </p:txBody>
      </p:sp>
      <p:sp>
        <p:nvSpPr>
          <p:cNvPr id="5" name="Rectangle 4"/>
          <p:cNvSpPr txBox="1">
            <a:spLocks noChangeArrowheads="1"/>
          </p:cNvSpPr>
          <p:nvPr/>
        </p:nvSpPr>
        <p:spPr>
          <a:xfrm>
            <a:off x="-260773" y="45720"/>
            <a:ext cx="10505439" cy="1295400"/>
          </a:xfrm>
          <a:prstGeom prst="rect">
            <a:avLst/>
          </a:prstGeom>
        </p:spPr>
        <p:txBody>
          <a:bodyPr vert="horz" lIns="101882" tIns="50941" rIns="101882" bIns="50941" rtlCol="0" anchor="ctr">
            <a:noAutofit/>
          </a:bodyPr>
          <a:lst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a:lstStyle>
          <a:p>
            <a:endParaRPr lang="en-US" sz="4500" b="1" dirty="0">
              <a:solidFill>
                <a:srgbClr val="000000"/>
              </a:solidFill>
              <a:latin typeface="Cambria"/>
              <a:cs typeface="Cambria"/>
            </a:endParaRPr>
          </a:p>
        </p:txBody>
      </p:sp>
      <p:sp>
        <p:nvSpPr>
          <p:cNvPr id="6" name="Line 5"/>
          <p:cNvSpPr>
            <a:spLocks noChangeShapeType="1"/>
          </p:cNvSpPr>
          <p:nvPr/>
        </p:nvSpPr>
        <p:spPr bwMode="auto">
          <a:xfrm>
            <a:off x="502920" y="2159000"/>
            <a:ext cx="9136380" cy="0"/>
          </a:xfrm>
          <a:prstGeom prst="line">
            <a:avLst/>
          </a:prstGeom>
          <a:noFill/>
          <a:ln w="25400">
            <a:solidFill>
              <a:schemeClr val="tx1"/>
            </a:solidFill>
            <a:round/>
            <a:headEnd/>
            <a:tailEnd/>
          </a:ln>
        </p:spPr>
        <p:txBody>
          <a:bodyPr lIns="101882" tIns="50941" rIns="101882" bIns="50941"/>
          <a:lstStyle/>
          <a:p>
            <a:endParaRPr lang="en-US">
              <a:latin typeface="Cambria"/>
              <a:cs typeface="Cambria"/>
            </a:endParaRPr>
          </a:p>
        </p:txBody>
      </p:sp>
      <p:graphicFrame>
        <p:nvGraphicFramePr>
          <p:cNvPr id="7" name="Group 6"/>
          <p:cNvGraphicFramePr>
            <a:graphicFrameLocks noGrp="1"/>
          </p:cNvGraphicFramePr>
          <p:nvPr>
            <p:extLst>
              <p:ext uri="{D42A27DB-BD31-4B8C-83A1-F6EECF244321}">
                <p14:modId xmlns:p14="http://schemas.microsoft.com/office/powerpoint/2010/main" val="1567847228"/>
              </p:ext>
            </p:extLst>
          </p:nvPr>
        </p:nvGraphicFramePr>
        <p:xfrm>
          <a:off x="522130" y="2245360"/>
          <a:ext cx="9117172" cy="414528"/>
        </p:xfrm>
        <a:graphic>
          <a:graphicData uri="http://schemas.openxmlformats.org/drawingml/2006/table">
            <a:tbl>
              <a:tblPr/>
              <a:tblGrid>
                <a:gridCol w="1533208"/>
                <a:gridCol w="1548923"/>
                <a:gridCol w="4585653"/>
                <a:gridCol w="1449388"/>
              </a:tblGrid>
              <a:tr h="414528">
                <a:tc>
                  <a:txBody>
                    <a:bodyPr/>
                    <a:lstStyle/>
                    <a:p>
                      <a:pPr marL="46038"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46038"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2</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46038"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46038"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10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8" name="Text Box 23"/>
          <p:cNvSpPr txBox="1">
            <a:spLocks noChangeArrowheads="1"/>
          </p:cNvSpPr>
          <p:nvPr/>
        </p:nvSpPr>
        <p:spPr bwMode="auto">
          <a:xfrm>
            <a:off x="4571683" y="1737591"/>
            <a:ext cx="1211898" cy="472209"/>
          </a:xfrm>
          <a:prstGeom prst="rect">
            <a:avLst/>
          </a:prstGeom>
          <a:noFill/>
          <a:ln w="9525">
            <a:noFill/>
            <a:miter lim="800000"/>
            <a:headEnd/>
            <a:tailEnd/>
          </a:ln>
        </p:spPr>
        <p:txBody>
          <a:bodyPr lIns="101882" tIns="50941" rIns="101882" bIns="50941">
            <a:spAutoFit/>
          </a:bodyPr>
          <a:lstStyle/>
          <a:p>
            <a:r>
              <a:rPr lang="en-US" b="1" dirty="0">
                <a:latin typeface="Cambria"/>
                <a:cs typeface="Cambria"/>
              </a:rPr>
              <a:t>Weeks</a:t>
            </a:r>
          </a:p>
        </p:txBody>
      </p:sp>
      <p:sp>
        <p:nvSpPr>
          <p:cNvPr id="9" name="Text Box 24"/>
          <p:cNvSpPr txBox="1">
            <a:spLocks noChangeArrowheads="1"/>
          </p:cNvSpPr>
          <p:nvPr/>
        </p:nvSpPr>
        <p:spPr bwMode="auto">
          <a:xfrm>
            <a:off x="586740" y="3002810"/>
            <a:ext cx="1482578" cy="1210873"/>
          </a:xfrm>
          <a:prstGeom prst="rect">
            <a:avLst/>
          </a:prstGeom>
          <a:noFill/>
          <a:ln w="9525">
            <a:noFill/>
            <a:miter lim="800000"/>
            <a:headEnd/>
            <a:tailEnd/>
          </a:ln>
        </p:spPr>
        <p:txBody>
          <a:bodyPr wrap="none" lIns="101882" tIns="50941" rIns="101882" bIns="50941">
            <a:spAutoFit/>
          </a:bodyPr>
          <a:lstStyle/>
          <a:p>
            <a:r>
              <a:rPr lang="en-US" b="1" dirty="0">
                <a:latin typeface="Times New Roman"/>
                <a:cs typeface="Times New Roman"/>
              </a:rPr>
              <a:t>Day 1</a:t>
            </a:r>
          </a:p>
          <a:p>
            <a:r>
              <a:rPr lang="en-US" b="1" dirty="0">
                <a:latin typeface="Times New Roman"/>
                <a:cs typeface="Times New Roman"/>
              </a:rPr>
              <a:t>Grouping</a:t>
            </a:r>
          </a:p>
          <a:p>
            <a:r>
              <a:rPr lang="en-US" b="1" dirty="0">
                <a:latin typeface="Times New Roman"/>
                <a:cs typeface="Times New Roman"/>
              </a:rPr>
              <a:t>of birds</a:t>
            </a:r>
          </a:p>
        </p:txBody>
      </p:sp>
      <p:sp>
        <p:nvSpPr>
          <p:cNvPr id="10" name="Text Box 25"/>
          <p:cNvSpPr txBox="1">
            <a:spLocks noChangeArrowheads="1"/>
          </p:cNvSpPr>
          <p:nvPr/>
        </p:nvSpPr>
        <p:spPr bwMode="auto">
          <a:xfrm>
            <a:off x="922020" y="5613400"/>
            <a:ext cx="1370807" cy="1303206"/>
          </a:xfrm>
          <a:prstGeom prst="rect">
            <a:avLst/>
          </a:prstGeom>
          <a:noFill/>
          <a:ln w="9525">
            <a:noFill/>
            <a:miter lim="800000"/>
            <a:headEnd/>
            <a:tailEnd/>
          </a:ln>
        </p:spPr>
        <p:txBody>
          <a:bodyPr lIns="101882" tIns="50941" rIns="101882" bIns="50941">
            <a:spAutoFit/>
          </a:bodyPr>
          <a:lstStyle/>
          <a:p>
            <a:pPr algn="r"/>
            <a:r>
              <a:rPr lang="en-US" b="1" dirty="0">
                <a:latin typeface="Times New Roman"/>
                <a:cs typeface="Times New Roman"/>
              </a:rPr>
              <a:t>Day 10</a:t>
            </a:r>
          </a:p>
          <a:p>
            <a:pPr algn="r"/>
            <a:r>
              <a:rPr lang="en-US" sz="1800" b="1" dirty="0">
                <a:latin typeface="Times New Roman"/>
                <a:cs typeface="Times New Roman"/>
              </a:rPr>
              <a:t>Challenge</a:t>
            </a:r>
          </a:p>
          <a:p>
            <a:pPr algn="r"/>
            <a:r>
              <a:rPr lang="en-US" sz="1800" b="1" dirty="0">
                <a:latin typeface="Times New Roman"/>
                <a:cs typeface="Times New Roman"/>
              </a:rPr>
              <a:t>with</a:t>
            </a:r>
          </a:p>
          <a:p>
            <a:pPr algn="r"/>
            <a:r>
              <a:rPr lang="en-US" sz="1800" b="1" dirty="0">
                <a:latin typeface="Times New Roman"/>
                <a:cs typeface="Times New Roman"/>
              </a:rPr>
              <a:t>SE</a:t>
            </a:r>
          </a:p>
        </p:txBody>
      </p:sp>
      <p:sp>
        <p:nvSpPr>
          <p:cNvPr id="11" name="Text Box 26"/>
          <p:cNvSpPr txBox="1">
            <a:spLocks noChangeArrowheads="1"/>
          </p:cNvSpPr>
          <p:nvPr/>
        </p:nvSpPr>
        <p:spPr bwMode="auto">
          <a:xfrm>
            <a:off x="3005297" y="5181600"/>
            <a:ext cx="1193204" cy="1026207"/>
          </a:xfrm>
          <a:prstGeom prst="rect">
            <a:avLst/>
          </a:prstGeom>
          <a:noFill/>
          <a:ln w="9525">
            <a:noFill/>
            <a:miter lim="800000"/>
            <a:headEnd/>
            <a:tailEnd/>
          </a:ln>
        </p:spPr>
        <p:txBody>
          <a:bodyPr wrap="none" lIns="101882" tIns="50941" rIns="101882" bIns="50941">
            <a:spAutoFit/>
          </a:bodyPr>
          <a:lstStyle/>
          <a:p>
            <a:r>
              <a:rPr lang="en-US" b="1" dirty="0">
                <a:latin typeface="Times New Roman"/>
                <a:cs typeface="Times New Roman"/>
              </a:rPr>
              <a:t>Day 12</a:t>
            </a:r>
          </a:p>
          <a:p>
            <a:r>
              <a:rPr lang="en-US" sz="1800" b="1" dirty="0">
                <a:latin typeface="Times New Roman"/>
                <a:cs typeface="Times New Roman"/>
              </a:rPr>
              <a:t>Challenge</a:t>
            </a:r>
          </a:p>
          <a:p>
            <a:r>
              <a:rPr lang="en-US" sz="1800" b="1" dirty="0">
                <a:latin typeface="Times New Roman"/>
                <a:cs typeface="Times New Roman"/>
              </a:rPr>
              <a:t>check</a:t>
            </a:r>
          </a:p>
        </p:txBody>
      </p:sp>
      <p:sp>
        <p:nvSpPr>
          <p:cNvPr id="12" name="Text Box 27"/>
          <p:cNvSpPr txBox="1">
            <a:spLocks noChangeArrowheads="1"/>
          </p:cNvSpPr>
          <p:nvPr/>
        </p:nvSpPr>
        <p:spPr bwMode="auto">
          <a:xfrm>
            <a:off x="3578067" y="3675698"/>
            <a:ext cx="1206028" cy="1303206"/>
          </a:xfrm>
          <a:prstGeom prst="rect">
            <a:avLst/>
          </a:prstGeom>
          <a:noFill/>
          <a:ln w="9525">
            <a:noFill/>
            <a:miter lim="800000"/>
            <a:headEnd/>
            <a:tailEnd/>
          </a:ln>
        </p:spPr>
        <p:txBody>
          <a:bodyPr wrap="none" lIns="101882" tIns="50941" rIns="101882" bIns="50941">
            <a:spAutoFit/>
          </a:bodyPr>
          <a:lstStyle/>
          <a:p>
            <a:r>
              <a:rPr lang="en-US" b="1" dirty="0">
                <a:latin typeface="Times New Roman"/>
                <a:cs typeface="Times New Roman"/>
              </a:rPr>
              <a:t>Day </a:t>
            </a:r>
            <a:r>
              <a:rPr lang="en-US" b="1" dirty="0" smtClean="0">
                <a:latin typeface="Times New Roman"/>
                <a:cs typeface="Times New Roman"/>
              </a:rPr>
              <a:t>14</a:t>
            </a:r>
            <a:endParaRPr lang="en-US" b="1" dirty="0">
              <a:latin typeface="Times New Roman"/>
              <a:cs typeface="Times New Roman"/>
            </a:endParaRPr>
          </a:p>
          <a:p>
            <a:r>
              <a:rPr lang="en-US" sz="1800" b="1" dirty="0">
                <a:latin typeface="Times New Roman"/>
                <a:cs typeface="Times New Roman"/>
              </a:rPr>
              <a:t>Egg</a:t>
            </a:r>
          </a:p>
          <a:p>
            <a:r>
              <a:rPr lang="en-US" sz="1800" b="1" dirty="0">
                <a:latin typeface="Times New Roman"/>
                <a:cs typeface="Times New Roman"/>
              </a:rPr>
              <a:t>Collection</a:t>
            </a:r>
          </a:p>
          <a:p>
            <a:r>
              <a:rPr lang="en-US" sz="1800" b="1" dirty="0">
                <a:latin typeface="Times New Roman"/>
                <a:cs typeface="Times New Roman"/>
              </a:rPr>
              <a:t>starts</a:t>
            </a:r>
          </a:p>
        </p:txBody>
      </p:sp>
      <p:sp>
        <p:nvSpPr>
          <p:cNvPr id="13" name="Line 28"/>
          <p:cNvSpPr>
            <a:spLocks noChangeShapeType="1"/>
          </p:cNvSpPr>
          <p:nvPr/>
        </p:nvSpPr>
        <p:spPr bwMode="auto">
          <a:xfrm flipV="1">
            <a:off x="586740" y="2763520"/>
            <a:ext cx="0" cy="1122680"/>
          </a:xfrm>
          <a:prstGeom prst="line">
            <a:avLst/>
          </a:prstGeom>
          <a:noFill/>
          <a:ln w="41275">
            <a:solidFill>
              <a:schemeClr val="tx1"/>
            </a:solidFill>
            <a:round/>
            <a:headEnd/>
            <a:tailEnd type="triangle" w="med" len="med"/>
          </a:ln>
        </p:spPr>
        <p:txBody>
          <a:bodyPr lIns="101882" tIns="50941" rIns="101882" bIns="50941"/>
          <a:lstStyle/>
          <a:p>
            <a:endParaRPr lang="en-US">
              <a:latin typeface="Cambria"/>
              <a:cs typeface="Cambria"/>
            </a:endParaRPr>
          </a:p>
        </p:txBody>
      </p:sp>
      <p:sp>
        <p:nvSpPr>
          <p:cNvPr id="14" name="Line 29"/>
          <p:cNvSpPr>
            <a:spLocks noChangeShapeType="1"/>
          </p:cNvSpPr>
          <p:nvPr/>
        </p:nvSpPr>
        <p:spPr bwMode="auto">
          <a:xfrm flipV="1">
            <a:off x="3771900" y="2849880"/>
            <a:ext cx="5699760" cy="0"/>
          </a:xfrm>
          <a:prstGeom prst="line">
            <a:avLst/>
          </a:prstGeom>
          <a:noFill/>
          <a:ln w="41275">
            <a:solidFill>
              <a:srgbClr val="3366FF"/>
            </a:solidFill>
            <a:round/>
            <a:headEnd/>
            <a:tailEnd type="triangle" w="med" len="med"/>
          </a:ln>
        </p:spPr>
        <p:txBody>
          <a:bodyPr lIns="101882" tIns="50941" rIns="101882" bIns="50941"/>
          <a:lstStyle/>
          <a:p>
            <a:endParaRPr lang="en-US">
              <a:latin typeface="Cambria"/>
              <a:cs typeface="Cambria"/>
            </a:endParaRPr>
          </a:p>
        </p:txBody>
      </p:sp>
      <p:sp>
        <p:nvSpPr>
          <p:cNvPr id="15" name="Line 30"/>
          <p:cNvSpPr>
            <a:spLocks noChangeShapeType="1"/>
          </p:cNvSpPr>
          <p:nvPr/>
        </p:nvSpPr>
        <p:spPr bwMode="auto">
          <a:xfrm flipV="1">
            <a:off x="3604260" y="2763520"/>
            <a:ext cx="0" cy="2072640"/>
          </a:xfrm>
          <a:prstGeom prst="line">
            <a:avLst/>
          </a:prstGeom>
          <a:noFill/>
          <a:ln w="41275">
            <a:solidFill>
              <a:srgbClr val="3366FF"/>
            </a:solidFill>
            <a:round/>
            <a:headEnd/>
            <a:tailEnd type="triangle" w="med" len="med"/>
          </a:ln>
        </p:spPr>
        <p:txBody>
          <a:bodyPr lIns="101882" tIns="50941" rIns="101882" bIns="50941"/>
          <a:lstStyle/>
          <a:p>
            <a:endParaRPr lang="en-US">
              <a:latin typeface="Cambria"/>
              <a:cs typeface="Cambria"/>
            </a:endParaRPr>
          </a:p>
        </p:txBody>
      </p:sp>
      <p:sp>
        <p:nvSpPr>
          <p:cNvPr id="16" name="Line 31"/>
          <p:cNvSpPr>
            <a:spLocks noChangeShapeType="1"/>
          </p:cNvSpPr>
          <p:nvPr/>
        </p:nvSpPr>
        <p:spPr bwMode="auto">
          <a:xfrm flipV="1">
            <a:off x="3017520" y="2763520"/>
            <a:ext cx="0" cy="3368040"/>
          </a:xfrm>
          <a:prstGeom prst="line">
            <a:avLst/>
          </a:prstGeom>
          <a:noFill/>
          <a:ln w="41275">
            <a:solidFill>
              <a:srgbClr val="008000"/>
            </a:solidFill>
            <a:round/>
            <a:headEnd/>
            <a:tailEnd type="triangle" w="med" len="med"/>
          </a:ln>
        </p:spPr>
        <p:txBody>
          <a:bodyPr lIns="101882" tIns="50941" rIns="101882" bIns="50941"/>
          <a:lstStyle/>
          <a:p>
            <a:endParaRPr lang="en-US">
              <a:latin typeface="Cambria"/>
              <a:cs typeface="Cambria"/>
            </a:endParaRPr>
          </a:p>
        </p:txBody>
      </p:sp>
      <p:sp>
        <p:nvSpPr>
          <p:cNvPr id="17" name="Line 32"/>
          <p:cNvSpPr>
            <a:spLocks noChangeShapeType="1"/>
          </p:cNvSpPr>
          <p:nvPr/>
        </p:nvSpPr>
        <p:spPr bwMode="auto">
          <a:xfrm flipV="1">
            <a:off x="2346960" y="2763520"/>
            <a:ext cx="0" cy="4145280"/>
          </a:xfrm>
          <a:prstGeom prst="line">
            <a:avLst/>
          </a:prstGeom>
          <a:noFill/>
          <a:ln w="41275">
            <a:solidFill>
              <a:srgbClr val="FF0000"/>
            </a:solidFill>
            <a:round/>
            <a:headEnd/>
            <a:tailEnd type="triangle" w="med" len="med"/>
          </a:ln>
        </p:spPr>
        <p:txBody>
          <a:bodyPr lIns="101882" tIns="50941" rIns="101882" bIns="50941"/>
          <a:lstStyle/>
          <a:p>
            <a:endParaRPr lang="en-US">
              <a:latin typeface="Cambria"/>
              <a:cs typeface="Cambria"/>
            </a:endParaRPr>
          </a:p>
        </p:txBody>
      </p:sp>
      <p:sp>
        <p:nvSpPr>
          <p:cNvPr id="18" name="Line 33"/>
          <p:cNvSpPr>
            <a:spLocks noChangeShapeType="1"/>
          </p:cNvSpPr>
          <p:nvPr/>
        </p:nvSpPr>
        <p:spPr bwMode="auto">
          <a:xfrm flipV="1">
            <a:off x="3771900" y="3368040"/>
            <a:ext cx="5699760" cy="0"/>
          </a:xfrm>
          <a:prstGeom prst="line">
            <a:avLst/>
          </a:prstGeom>
          <a:noFill/>
          <a:ln w="41275">
            <a:solidFill>
              <a:srgbClr val="000080"/>
            </a:solidFill>
            <a:round/>
            <a:headEnd/>
            <a:tailEnd type="triangle" w="med" len="med"/>
          </a:ln>
        </p:spPr>
        <p:txBody>
          <a:bodyPr lIns="101882" tIns="50941" rIns="101882" bIns="50941"/>
          <a:lstStyle/>
          <a:p>
            <a:endParaRPr lang="en-US">
              <a:latin typeface="Cambria"/>
              <a:cs typeface="Cambria"/>
            </a:endParaRPr>
          </a:p>
        </p:txBody>
      </p:sp>
      <p:sp>
        <p:nvSpPr>
          <p:cNvPr id="19" name="Text Box 34"/>
          <p:cNvSpPr txBox="1">
            <a:spLocks noChangeArrowheads="1"/>
          </p:cNvSpPr>
          <p:nvPr/>
        </p:nvSpPr>
        <p:spPr bwMode="auto">
          <a:xfrm>
            <a:off x="4777740" y="2849881"/>
            <a:ext cx="3688080" cy="472209"/>
          </a:xfrm>
          <a:prstGeom prst="rect">
            <a:avLst/>
          </a:prstGeom>
          <a:noFill/>
          <a:ln w="9525">
            <a:noFill/>
            <a:miter lim="800000"/>
            <a:headEnd/>
            <a:tailEnd/>
          </a:ln>
        </p:spPr>
        <p:txBody>
          <a:bodyPr lIns="101882" tIns="50941" rIns="101882" bIns="50941">
            <a:spAutoFit/>
          </a:bodyPr>
          <a:lstStyle/>
          <a:p>
            <a:pPr algn="ctr"/>
            <a:r>
              <a:rPr lang="en-US" b="1" dirty="0">
                <a:solidFill>
                  <a:srgbClr val="000000"/>
                </a:solidFill>
                <a:latin typeface="Times New Roman"/>
                <a:cs typeface="Times New Roman"/>
              </a:rPr>
              <a:t>Daily egg collection</a:t>
            </a:r>
            <a:endParaRPr lang="en-US" sz="1800" b="1" dirty="0">
              <a:solidFill>
                <a:srgbClr val="000000"/>
              </a:solidFill>
              <a:latin typeface="Times New Roman"/>
              <a:cs typeface="Times New Roman"/>
            </a:endParaRPr>
          </a:p>
        </p:txBody>
      </p:sp>
      <p:sp>
        <p:nvSpPr>
          <p:cNvPr id="20" name="Text Box 35"/>
          <p:cNvSpPr txBox="1">
            <a:spLocks noChangeArrowheads="1"/>
          </p:cNvSpPr>
          <p:nvPr/>
        </p:nvSpPr>
        <p:spPr bwMode="auto">
          <a:xfrm>
            <a:off x="4610100" y="3454401"/>
            <a:ext cx="3688080" cy="472209"/>
          </a:xfrm>
          <a:prstGeom prst="rect">
            <a:avLst/>
          </a:prstGeom>
          <a:noFill/>
          <a:ln w="9525">
            <a:noFill/>
            <a:miter lim="800000"/>
            <a:headEnd/>
            <a:tailEnd/>
          </a:ln>
        </p:spPr>
        <p:txBody>
          <a:bodyPr lIns="101882" tIns="50941" rIns="101882" bIns="50941">
            <a:spAutoFit/>
          </a:bodyPr>
          <a:lstStyle/>
          <a:p>
            <a:pPr algn="ctr"/>
            <a:r>
              <a:rPr lang="en-US" b="1" dirty="0" smtClean="0">
                <a:solidFill>
                  <a:srgbClr val="000000"/>
                </a:solidFill>
                <a:latin typeface="Times New Roman"/>
                <a:cs typeface="Times New Roman"/>
              </a:rPr>
              <a:t>Weekly </a:t>
            </a:r>
            <a:r>
              <a:rPr lang="en-US" b="1" dirty="0">
                <a:solidFill>
                  <a:srgbClr val="000000"/>
                </a:solidFill>
                <a:latin typeface="Times New Roman"/>
                <a:cs typeface="Times New Roman"/>
              </a:rPr>
              <a:t>fecal swab</a:t>
            </a:r>
            <a:endParaRPr lang="en-US" sz="1800" b="1" dirty="0">
              <a:solidFill>
                <a:srgbClr val="000000"/>
              </a:solidFill>
              <a:latin typeface="Times New Roman"/>
              <a:cs typeface="Times New Roman"/>
            </a:endParaRPr>
          </a:p>
        </p:txBody>
      </p:sp>
      <p:sp>
        <p:nvSpPr>
          <p:cNvPr id="21" name="Line 36"/>
          <p:cNvSpPr>
            <a:spLocks noChangeShapeType="1"/>
          </p:cNvSpPr>
          <p:nvPr/>
        </p:nvSpPr>
        <p:spPr bwMode="auto">
          <a:xfrm flipV="1">
            <a:off x="9639300" y="2763520"/>
            <a:ext cx="0" cy="2590800"/>
          </a:xfrm>
          <a:prstGeom prst="line">
            <a:avLst/>
          </a:prstGeom>
          <a:noFill/>
          <a:ln w="41275">
            <a:solidFill>
              <a:srgbClr val="993300"/>
            </a:solidFill>
            <a:round/>
            <a:headEnd/>
            <a:tailEnd type="triangle" w="med" len="med"/>
          </a:ln>
        </p:spPr>
        <p:txBody>
          <a:bodyPr lIns="101882" tIns="50941" rIns="101882" bIns="50941"/>
          <a:lstStyle/>
          <a:p>
            <a:endParaRPr lang="en-US">
              <a:latin typeface="Cambria"/>
              <a:cs typeface="Cambria"/>
            </a:endParaRPr>
          </a:p>
        </p:txBody>
      </p:sp>
      <p:sp>
        <p:nvSpPr>
          <p:cNvPr id="22" name="Text Box 37"/>
          <p:cNvSpPr txBox="1">
            <a:spLocks noChangeArrowheads="1"/>
          </p:cNvSpPr>
          <p:nvPr/>
        </p:nvSpPr>
        <p:spPr bwMode="auto">
          <a:xfrm>
            <a:off x="8298181" y="3886200"/>
            <a:ext cx="1346359" cy="1303206"/>
          </a:xfrm>
          <a:prstGeom prst="rect">
            <a:avLst/>
          </a:prstGeom>
          <a:noFill/>
          <a:ln w="9525">
            <a:noFill/>
            <a:miter lim="800000"/>
            <a:headEnd/>
            <a:tailEnd/>
          </a:ln>
        </p:spPr>
        <p:txBody>
          <a:bodyPr lIns="101882" tIns="50941" rIns="101882" bIns="50941">
            <a:spAutoFit/>
          </a:bodyPr>
          <a:lstStyle/>
          <a:p>
            <a:pPr algn="r"/>
            <a:r>
              <a:rPr lang="en-US" b="1" dirty="0">
                <a:solidFill>
                  <a:srgbClr val="000000"/>
                </a:solidFill>
                <a:latin typeface="Times New Roman"/>
                <a:cs typeface="Times New Roman"/>
              </a:rPr>
              <a:t>Day </a:t>
            </a:r>
            <a:r>
              <a:rPr lang="en-US" b="1" dirty="0" smtClean="0">
                <a:solidFill>
                  <a:srgbClr val="000000"/>
                </a:solidFill>
                <a:latin typeface="Times New Roman"/>
                <a:cs typeface="Times New Roman"/>
              </a:rPr>
              <a:t>70</a:t>
            </a:r>
            <a:endParaRPr lang="en-US" b="1" dirty="0">
              <a:solidFill>
                <a:srgbClr val="000000"/>
              </a:solidFill>
              <a:latin typeface="Times New Roman"/>
              <a:cs typeface="Times New Roman"/>
            </a:endParaRPr>
          </a:p>
          <a:p>
            <a:pPr algn="r"/>
            <a:r>
              <a:rPr lang="en-US" sz="1800" b="1" dirty="0">
                <a:solidFill>
                  <a:srgbClr val="000000"/>
                </a:solidFill>
                <a:latin typeface="Times New Roman"/>
                <a:cs typeface="Times New Roman"/>
              </a:rPr>
              <a:t>End of trial</a:t>
            </a:r>
          </a:p>
          <a:p>
            <a:pPr algn="r"/>
            <a:r>
              <a:rPr lang="en-US" sz="1800" b="1" dirty="0">
                <a:solidFill>
                  <a:srgbClr val="000000"/>
                </a:solidFill>
                <a:latin typeface="Times New Roman"/>
                <a:cs typeface="Times New Roman"/>
              </a:rPr>
              <a:t> Collection </a:t>
            </a:r>
          </a:p>
          <a:p>
            <a:pPr algn="r"/>
            <a:r>
              <a:rPr lang="en-US" sz="1800" b="1" dirty="0">
                <a:solidFill>
                  <a:srgbClr val="000000"/>
                </a:solidFill>
                <a:latin typeface="Times New Roman"/>
                <a:cs typeface="Times New Roman"/>
              </a:rPr>
              <a:t>of tissues</a:t>
            </a:r>
          </a:p>
        </p:txBody>
      </p:sp>
      <p:grpSp>
        <p:nvGrpSpPr>
          <p:cNvPr id="23" name="Group 43"/>
          <p:cNvGrpSpPr>
            <a:grpSpLocks/>
          </p:cNvGrpSpPr>
          <p:nvPr/>
        </p:nvGrpSpPr>
        <p:grpSpPr bwMode="auto">
          <a:xfrm>
            <a:off x="502921" y="1295400"/>
            <a:ext cx="9043829" cy="777240"/>
            <a:chOff x="288" y="720"/>
            <a:chExt cx="5179" cy="432"/>
          </a:xfrm>
        </p:grpSpPr>
        <p:sp>
          <p:nvSpPr>
            <p:cNvPr id="24" name="AutoShape 41"/>
            <p:cNvSpPr>
              <a:spLocks noChangeArrowheads="1"/>
            </p:cNvSpPr>
            <p:nvPr/>
          </p:nvSpPr>
          <p:spPr bwMode="auto">
            <a:xfrm>
              <a:off x="4512" y="720"/>
              <a:ext cx="955" cy="432"/>
            </a:xfrm>
            <a:prstGeom prst="notchedRightArrow">
              <a:avLst>
                <a:gd name="adj1" fmla="val 50000"/>
                <a:gd name="adj2" fmla="val 55266"/>
              </a:avLst>
            </a:prstGeom>
            <a:solidFill>
              <a:srgbClr val="00007E"/>
            </a:solidFill>
            <a:ln w="9525">
              <a:solidFill>
                <a:schemeClr val="tx1"/>
              </a:solidFill>
              <a:miter lim="800000"/>
              <a:headEnd/>
              <a:tailEnd/>
            </a:ln>
          </p:spPr>
          <p:txBody>
            <a:bodyPr wrap="none" anchor="ctr"/>
            <a:lstStyle/>
            <a:p>
              <a:endParaRPr lang="en-US">
                <a:latin typeface="Cambria"/>
                <a:cs typeface="Cambria"/>
              </a:endParaRPr>
            </a:p>
          </p:txBody>
        </p:sp>
        <p:sp>
          <p:nvSpPr>
            <p:cNvPr id="25" name="Rectangle 221"/>
            <p:cNvSpPr>
              <a:spLocks noChangeArrowheads="1"/>
            </p:cNvSpPr>
            <p:nvPr/>
          </p:nvSpPr>
          <p:spPr bwMode="auto">
            <a:xfrm>
              <a:off x="288" y="816"/>
              <a:ext cx="4957" cy="208"/>
            </a:xfrm>
            <a:prstGeom prst="rect">
              <a:avLst/>
            </a:prstGeom>
            <a:solidFill>
              <a:srgbClr val="99CCFF"/>
            </a:solidFill>
            <a:ln w="9525">
              <a:solidFill>
                <a:schemeClr val="tx1"/>
              </a:solidFill>
              <a:miter lim="800000"/>
              <a:headEnd/>
              <a:tailEnd/>
            </a:ln>
          </p:spPr>
          <p:txBody>
            <a:bodyPr wrap="none" anchor="ctr"/>
            <a:lstStyle/>
            <a:p>
              <a:endParaRPr lang="en-US">
                <a:latin typeface="Cambria"/>
                <a:cs typeface="Cambria"/>
              </a:endParaRPr>
            </a:p>
          </p:txBody>
        </p:sp>
        <p:sp>
          <p:nvSpPr>
            <p:cNvPr id="26" name="Text Box 222"/>
            <p:cNvSpPr txBox="1">
              <a:spLocks noChangeArrowheads="1"/>
            </p:cNvSpPr>
            <p:nvPr/>
          </p:nvSpPr>
          <p:spPr bwMode="auto">
            <a:xfrm>
              <a:off x="288" y="745"/>
              <a:ext cx="4957" cy="257"/>
            </a:xfrm>
            <a:prstGeom prst="rect">
              <a:avLst/>
            </a:prstGeom>
            <a:gradFill rotWithShape="1">
              <a:gsLst>
                <a:gs pos="0">
                  <a:srgbClr val="00185E"/>
                </a:gs>
                <a:gs pos="50000">
                  <a:srgbClr val="0033CC"/>
                </a:gs>
                <a:gs pos="100000">
                  <a:srgbClr val="00185E"/>
                </a:gs>
              </a:gsLst>
              <a:lin ang="0" scaled="1"/>
            </a:gradFill>
            <a:ln w="9525">
              <a:noFill/>
              <a:miter lim="800000"/>
              <a:headEnd/>
              <a:tailEnd/>
            </a:ln>
          </p:spPr>
          <p:txBody>
            <a:bodyPr>
              <a:spAutoFit/>
            </a:bodyPr>
            <a:lstStyle/>
            <a:p>
              <a:pPr algn="ctr">
                <a:spcBef>
                  <a:spcPct val="50000"/>
                </a:spcBef>
              </a:pPr>
              <a:r>
                <a:rPr lang="en-US" b="1" dirty="0">
                  <a:solidFill>
                    <a:schemeClr val="bg1"/>
                  </a:solidFill>
                  <a:latin typeface="Times New Roman"/>
                  <a:cs typeface="Times New Roman"/>
                </a:rPr>
                <a:t>         TRANS-CINNAMALDEHYDE FEEDING PHASE</a:t>
              </a:r>
            </a:p>
          </p:txBody>
        </p:sp>
      </p:grpSp>
      <p:sp>
        <p:nvSpPr>
          <p:cNvPr id="27" name="Title 1"/>
          <p:cNvSpPr>
            <a:spLocks/>
          </p:cNvSpPr>
          <p:nvPr/>
        </p:nvSpPr>
        <p:spPr bwMode="auto">
          <a:xfrm>
            <a:off x="0" y="195055"/>
            <a:ext cx="10058400" cy="1098088"/>
          </a:xfrm>
          <a:prstGeom prst="rect">
            <a:avLst/>
          </a:prstGeom>
          <a:solidFill>
            <a:srgbClr val="CCFFCC"/>
          </a:solidFill>
          <a:ln>
            <a:solidFill>
              <a:srgbClr val="000000"/>
            </a:solidFill>
          </a:ln>
          <a:extLst/>
        </p:spPr>
        <p:txBody>
          <a:bodyPr lIns="101882" tIns="50941" rIns="101882" bIns="50941" anchor="ctr"/>
          <a:lstStyle/>
          <a:p>
            <a:pPr algn="ctr"/>
            <a:r>
              <a:rPr lang="en-US" sz="4000" b="1" dirty="0">
                <a:solidFill>
                  <a:srgbClr val="000000"/>
                </a:solidFill>
                <a:latin typeface="Cambria"/>
                <a:cs typeface="Cambria"/>
              </a:rPr>
              <a:t>Protocol </a:t>
            </a:r>
          </a:p>
        </p:txBody>
      </p:sp>
      <p:pic>
        <p:nvPicPr>
          <p:cNvPr id="28"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72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005840" y="2648374"/>
            <a:ext cx="8046720" cy="1307995"/>
          </a:xfrm>
        </p:spPr>
        <p:txBody>
          <a:bodyPr>
            <a:normAutofit fontScale="90000"/>
          </a:bodyPr>
          <a:lstStyle/>
          <a:p>
            <a:pPr algn="ctr">
              <a:lnSpc>
                <a:spcPct val="100000"/>
              </a:lnSpc>
            </a:pPr>
            <a:r>
              <a:rPr lang="en-US" sz="8900" b="1" dirty="0">
                <a:solidFill>
                  <a:schemeClr val="accent4"/>
                </a:solidFill>
                <a:latin typeface="Cambria" pitchFamily="18" charset="0"/>
              </a:rPr>
              <a:t>RESULTS</a:t>
            </a:r>
            <a:endParaRPr lang="en-US" sz="8900" b="1" i="1" dirty="0">
              <a:solidFill>
                <a:schemeClr val="accent4"/>
              </a:solidFill>
              <a:latin typeface="Cambria" pitchFamily="18" charset="0"/>
            </a:endParaRPr>
          </a:p>
        </p:txBody>
      </p:sp>
      <p:pic>
        <p:nvPicPr>
          <p:cNvPr id="3"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930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p:cNvPicPr>
          <p:nvPr/>
        </p:nvPicPr>
        <p:blipFill>
          <a:blip r:embed="rId3">
            <a:extLst>
              <a:ext uri="{28A0092B-C50C-407E-A947-70E740481C1C}">
                <a14:useLocalDpi xmlns:a14="http://schemas.microsoft.com/office/drawing/2010/main" val="0"/>
              </a:ext>
            </a:extLst>
          </a:blip>
          <a:srcRect l="8830" t="8804" r="11119" b="1152"/>
          <a:stretch>
            <a:fillRect/>
          </a:stretch>
        </p:blipFill>
        <p:spPr bwMode="auto">
          <a:xfrm>
            <a:off x="5306854" y="1772180"/>
            <a:ext cx="4309745" cy="373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p:cNvPicPr>
            <a:picLocks noChangeAspect="1"/>
          </p:cNvPicPr>
          <p:nvPr/>
        </p:nvPicPr>
        <p:blipFill>
          <a:blip r:embed="rId4">
            <a:extLst>
              <a:ext uri="{28A0092B-C50C-407E-A947-70E740481C1C}">
                <a14:useLocalDpi xmlns:a14="http://schemas.microsoft.com/office/drawing/2010/main" val="0"/>
              </a:ext>
            </a:extLst>
          </a:blip>
          <a:srcRect l="999" t="8783" r="3711" b="642"/>
          <a:stretch>
            <a:fillRect/>
          </a:stretch>
        </p:blipFill>
        <p:spPr bwMode="auto">
          <a:xfrm>
            <a:off x="338773" y="1772180"/>
            <a:ext cx="4690428" cy="375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1</a:t>
            </a:r>
          </a:p>
        </p:txBody>
      </p:sp>
      <p:sp>
        <p:nvSpPr>
          <p:cNvPr id="69637"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69638"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69639" name="TextBox 7"/>
          <p:cNvSpPr txBox="1">
            <a:spLocks noChangeArrowheads="1"/>
          </p:cNvSpPr>
          <p:nvPr/>
        </p:nvSpPr>
        <p:spPr bwMode="auto">
          <a:xfrm>
            <a:off x="1323657" y="410210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9640" name="TextBox 12"/>
          <p:cNvSpPr txBox="1">
            <a:spLocks noChangeArrowheads="1"/>
          </p:cNvSpPr>
          <p:nvPr/>
        </p:nvSpPr>
        <p:spPr bwMode="auto">
          <a:xfrm>
            <a:off x="1737520" y="451950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9641" name="TextBox 13"/>
          <p:cNvSpPr txBox="1">
            <a:spLocks noChangeArrowheads="1"/>
          </p:cNvSpPr>
          <p:nvPr/>
        </p:nvSpPr>
        <p:spPr bwMode="auto">
          <a:xfrm>
            <a:off x="2081530" y="451950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9642" name="TextBox 14"/>
          <p:cNvSpPr txBox="1">
            <a:spLocks noChangeArrowheads="1"/>
          </p:cNvSpPr>
          <p:nvPr/>
        </p:nvSpPr>
        <p:spPr bwMode="auto">
          <a:xfrm>
            <a:off x="2966880" y="342921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9643" name="TextBox 15"/>
          <p:cNvSpPr txBox="1">
            <a:spLocks noChangeArrowheads="1"/>
          </p:cNvSpPr>
          <p:nvPr/>
        </p:nvSpPr>
        <p:spPr bwMode="auto">
          <a:xfrm>
            <a:off x="3340577" y="434678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9644" name="TextBox 16"/>
          <p:cNvSpPr txBox="1">
            <a:spLocks noChangeArrowheads="1"/>
          </p:cNvSpPr>
          <p:nvPr/>
        </p:nvSpPr>
        <p:spPr bwMode="auto">
          <a:xfrm>
            <a:off x="3693320" y="434678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9645" name="TextBox 17"/>
          <p:cNvSpPr txBox="1">
            <a:spLocks noChangeArrowheads="1"/>
          </p:cNvSpPr>
          <p:nvPr/>
        </p:nvSpPr>
        <p:spPr bwMode="auto">
          <a:xfrm>
            <a:off x="6260307" y="360193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9646" name="TextBox 18"/>
          <p:cNvSpPr txBox="1">
            <a:spLocks noChangeArrowheads="1"/>
          </p:cNvSpPr>
          <p:nvPr/>
        </p:nvSpPr>
        <p:spPr bwMode="auto">
          <a:xfrm>
            <a:off x="6604317" y="451950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9647" name="TextBox 19"/>
          <p:cNvSpPr txBox="1">
            <a:spLocks noChangeArrowheads="1"/>
          </p:cNvSpPr>
          <p:nvPr/>
        </p:nvSpPr>
        <p:spPr bwMode="auto">
          <a:xfrm>
            <a:off x="6918642" y="451950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9648" name="TextBox 20"/>
          <p:cNvSpPr txBox="1">
            <a:spLocks noChangeArrowheads="1"/>
          </p:cNvSpPr>
          <p:nvPr/>
        </p:nvSpPr>
        <p:spPr bwMode="auto">
          <a:xfrm>
            <a:off x="7730650" y="251163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9649" name="TextBox 21"/>
          <p:cNvSpPr txBox="1">
            <a:spLocks noChangeArrowheads="1"/>
          </p:cNvSpPr>
          <p:nvPr/>
        </p:nvSpPr>
        <p:spPr bwMode="auto">
          <a:xfrm>
            <a:off x="8074660" y="346699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9650" name="TextBox 22"/>
          <p:cNvSpPr txBox="1">
            <a:spLocks noChangeArrowheads="1"/>
          </p:cNvSpPr>
          <p:nvPr/>
        </p:nvSpPr>
        <p:spPr bwMode="auto">
          <a:xfrm>
            <a:off x="8397717" y="4085909"/>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69651"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69652"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71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p:cNvPicPr>
          <p:nvPr/>
        </p:nvPicPr>
        <p:blipFill>
          <a:blip r:embed="rId3">
            <a:extLst>
              <a:ext uri="{28A0092B-C50C-407E-A947-70E740481C1C}">
                <a14:useLocalDpi xmlns:a14="http://schemas.microsoft.com/office/drawing/2010/main" val="0"/>
              </a:ext>
            </a:extLst>
          </a:blip>
          <a:srcRect l="957" t="8884" r="3915" b="497"/>
          <a:stretch>
            <a:fillRect/>
          </a:stretch>
        </p:blipFill>
        <p:spPr bwMode="auto">
          <a:xfrm>
            <a:off x="302102" y="1516698"/>
            <a:ext cx="4617085" cy="411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1"/>
          <p:cNvPicPr>
            <a:picLocks noChangeAspect="1"/>
          </p:cNvPicPr>
          <p:nvPr/>
        </p:nvPicPr>
        <p:blipFill>
          <a:blip r:embed="rId4">
            <a:extLst>
              <a:ext uri="{28A0092B-C50C-407E-A947-70E740481C1C}">
                <a14:useLocalDpi xmlns:a14="http://schemas.microsoft.com/office/drawing/2010/main" val="0"/>
              </a:ext>
            </a:extLst>
          </a:blip>
          <a:srcRect l="417" t="22301" r="5731" b="17567"/>
          <a:stretch>
            <a:fillRect/>
          </a:stretch>
        </p:blipFill>
        <p:spPr bwMode="auto">
          <a:xfrm>
            <a:off x="5216049" y="1545485"/>
            <a:ext cx="4475638" cy="409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2</a:t>
            </a:r>
          </a:p>
        </p:txBody>
      </p:sp>
      <p:sp>
        <p:nvSpPr>
          <p:cNvPr id="70661"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0662"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0663" name="TextBox 7"/>
          <p:cNvSpPr txBox="1">
            <a:spLocks noChangeArrowheads="1"/>
          </p:cNvSpPr>
          <p:nvPr/>
        </p:nvSpPr>
        <p:spPr bwMode="auto">
          <a:xfrm>
            <a:off x="1313180" y="3565948"/>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0664" name="TextBox 12"/>
          <p:cNvSpPr txBox="1">
            <a:spLocks noChangeArrowheads="1"/>
          </p:cNvSpPr>
          <p:nvPr/>
        </p:nvSpPr>
        <p:spPr bwMode="auto">
          <a:xfrm>
            <a:off x="1665922" y="455189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0665" name="TextBox 13"/>
          <p:cNvSpPr txBox="1">
            <a:spLocks noChangeArrowheads="1"/>
          </p:cNvSpPr>
          <p:nvPr/>
        </p:nvSpPr>
        <p:spPr bwMode="auto">
          <a:xfrm>
            <a:off x="2009935" y="455189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0666" name="TextBox 14"/>
          <p:cNvSpPr txBox="1">
            <a:spLocks noChangeArrowheads="1"/>
          </p:cNvSpPr>
          <p:nvPr/>
        </p:nvSpPr>
        <p:spPr bwMode="auto">
          <a:xfrm>
            <a:off x="2893537" y="262498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0667" name="TextBox 15"/>
          <p:cNvSpPr txBox="1">
            <a:spLocks noChangeArrowheads="1"/>
          </p:cNvSpPr>
          <p:nvPr/>
        </p:nvSpPr>
        <p:spPr bwMode="auto">
          <a:xfrm>
            <a:off x="3256757" y="3524568"/>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0668" name="TextBox 16"/>
          <p:cNvSpPr txBox="1">
            <a:spLocks noChangeArrowheads="1"/>
          </p:cNvSpPr>
          <p:nvPr/>
        </p:nvSpPr>
        <p:spPr bwMode="auto">
          <a:xfrm>
            <a:off x="3595530" y="4217247"/>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0669" name="TextBox 17"/>
          <p:cNvSpPr txBox="1">
            <a:spLocks noChangeArrowheads="1"/>
          </p:cNvSpPr>
          <p:nvPr/>
        </p:nvSpPr>
        <p:spPr bwMode="auto">
          <a:xfrm>
            <a:off x="6251575" y="331406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0670" name="TextBox 18"/>
          <p:cNvSpPr txBox="1">
            <a:spLocks noChangeArrowheads="1"/>
          </p:cNvSpPr>
          <p:nvPr/>
        </p:nvSpPr>
        <p:spPr bwMode="auto">
          <a:xfrm>
            <a:off x="6574632" y="456628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0671" name="TextBox 19"/>
          <p:cNvSpPr txBox="1">
            <a:spLocks noChangeArrowheads="1"/>
          </p:cNvSpPr>
          <p:nvPr/>
        </p:nvSpPr>
        <p:spPr bwMode="auto">
          <a:xfrm>
            <a:off x="6901180" y="456988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0672" name="TextBox 20"/>
          <p:cNvSpPr txBox="1">
            <a:spLocks noChangeArrowheads="1"/>
          </p:cNvSpPr>
          <p:nvPr/>
        </p:nvSpPr>
        <p:spPr bwMode="auto">
          <a:xfrm>
            <a:off x="7823200" y="250444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0673" name="TextBox 21"/>
          <p:cNvSpPr txBox="1">
            <a:spLocks noChangeArrowheads="1"/>
          </p:cNvSpPr>
          <p:nvPr/>
        </p:nvSpPr>
        <p:spPr bwMode="auto">
          <a:xfrm>
            <a:off x="8139272" y="321871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0674" name="TextBox 22"/>
          <p:cNvSpPr txBox="1">
            <a:spLocks noChangeArrowheads="1"/>
          </p:cNvSpPr>
          <p:nvPr/>
        </p:nvSpPr>
        <p:spPr bwMode="auto">
          <a:xfrm>
            <a:off x="8497252" y="4215449"/>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0675"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70676"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458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l="8806" t="8939" r="14207" b="1369"/>
          <a:stretch>
            <a:fillRect/>
          </a:stretch>
        </p:blipFill>
        <p:spPr bwMode="auto">
          <a:xfrm>
            <a:off x="5360987" y="1678624"/>
            <a:ext cx="4269582" cy="381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p:cNvPicPr>
            <a:picLocks noChangeAspect="1"/>
          </p:cNvPicPr>
          <p:nvPr/>
        </p:nvPicPr>
        <p:blipFill>
          <a:blip r:embed="rId4">
            <a:extLst>
              <a:ext uri="{28A0092B-C50C-407E-A947-70E740481C1C}">
                <a14:useLocalDpi xmlns:a14="http://schemas.microsoft.com/office/drawing/2010/main" val="0"/>
              </a:ext>
            </a:extLst>
          </a:blip>
          <a:srcRect l="1128" t="8723" r="4008" b="841"/>
          <a:stretch>
            <a:fillRect/>
          </a:stretch>
        </p:blipFill>
        <p:spPr bwMode="auto">
          <a:xfrm>
            <a:off x="406877" y="1678623"/>
            <a:ext cx="4618831" cy="384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3</a:t>
            </a:r>
          </a:p>
        </p:txBody>
      </p:sp>
      <p:sp>
        <p:nvSpPr>
          <p:cNvPr id="71685"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1686"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1687" name="TextBox 7"/>
          <p:cNvSpPr txBox="1">
            <a:spLocks noChangeArrowheads="1"/>
          </p:cNvSpPr>
          <p:nvPr/>
        </p:nvSpPr>
        <p:spPr bwMode="auto">
          <a:xfrm>
            <a:off x="1391762" y="306758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1688" name="TextBox 12"/>
          <p:cNvSpPr txBox="1">
            <a:spLocks noChangeArrowheads="1"/>
          </p:cNvSpPr>
          <p:nvPr/>
        </p:nvSpPr>
        <p:spPr bwMode="auto">
          <a:xfrm>
            <a:off x="1756727" y="444034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1689" name="TextBox 13"/>
          <p:cNvSpPr txBox="1">
            <a:spLocks noChangeArrowheads="1"/>
          </p:cNvSpPr>
          <p:nvPr/>
        </p:nvSpPr>
        <p:spPr bwMode="auto">
          <a:xfrm>
            <a:off x="2144395" y="444394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1690" name="TextBox 14"/>
          <p:cNvSpPr txBox="1">
            <a:spLocks noChangeArrowheads="1"/>
          </p:cNvSpPr>
          <p:nvPr/>
        </p:nvSpPr>
        <p:spPr bwMode="auto">
          <a:xfrm>
            <a:off x="2968625" y="2184188"/>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1691" name="TextBox 15"/>
          <p:cNvSpPr txBox="1">
            <a:spLocks noChangeArrowheads="1"/>
          </p:cNvSpPr>
          <p:nvPr/>
        </p:nvSpPr>
        <p:spPr bwMode="auto">
          <a:xfrm>
            <a:off x="3415665" y="351377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1692" name="TextBox 16"/>
          <p:cNvSpPr txBox="1">
            <a:spLocks noChangeArrowheads="1"/>
          </p:cNvSpPr>
          <p:nvPr/>
        </p:nvSpPr>
        <p:spPr bwMode="auto">
          <a:xfrm>
            <a:off x="3731737" y="4102100"/>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1693" name="TextBox 17"/>
          <p:cNvSpPr txBox="1">
            <a:spLocks noChangeArrowheads="1"/>
          </p:cNvSpPr>
          <p:nvPr/>
        </p:nvSpPr>
        <p:spPr bwMode="auto">
          <a:xfrm>
            <a:off x="6324918" y="3177329"/>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1694" name="TextBox 18"/>
          <p:cNvSpPr txBox="1">
            <a:spLocks noChangeArrowheads="1"/>
          </p:cNvSpPr>
          <p:nvPr/>
        </p:nvSpPr>
        <p:spPr bwMode="auto">
          <a:xfrm>
            <a:off x="6654960" y="433599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1695" name="TextBox 19"/>
          <p:cNvSpPr txBox="1">
            <a:spLocks noChangeArrowheads="1"/>
          </p:cNvSpPr>
          <p:nvPr/>
        </p:nvSpPr>
        <p:spPr bwMode="auto">
          <a:xfrm>
            <a:off x="6990240" y="449791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1696" name="TextBox 20"/>
          <p:cNvSpPr txBox="1">
            <a:spLocks noChangeArrowheads="1"/>
          </p:cNvSpPr>
          <p:nvPr/>
        </p:nvSpPr>
        <p:spPr bwMode="auto">
          <a:xfrm>
            <a:off x="7823200" y="245226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1697" name="TextBox 21"/>
          <p:cNvSpPr txBox="1">
            <a:spLocks noChangeArrowheads="1"/>
          </p:cNvSpPr>
          <p:nvPr/>
        </p:nvSpPr>
        <p:spPr bwMode="auto">
          <a:xfrm>
            <a:off x="8210867" y="299201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1698" name="TextBox 22"/>
          <p:cNvSpPr txBox="1">
            <a:spLocks noChangeArrowheads="1"/>
          </p:cNvSpPr>
          <p:nvPr/>
        </p:nvSpPr>
        <p:spPr bwMode="auto">
          <a:xfrm>
            <a:off x="8537417" y="3983355"/>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1699" name="Text Box 7"/>
          <p:cNvSpPr txBox="1">
            <a:spLocks noChangeArrowheads="1"/>
          </p:cNvSpPr>
          <p:nvPr/>
        </p:nvSpPr>
        <p:spPr bwMode="auto">
          <a:xfrm>
            <a:off x="27941" y="6142252"/>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latin typeface="Cambria" pitchFamily="18" charset="0"/>
                <a:ea typeface="MS PGothic" pitchFamily="34" charset="-128"/>
                <a:cs typeface="Cambria" pitchFamily="18" charset="0"/>
              </a:rPr>
              <a:t>*Treatments with different superscripts significantly differed from each other at </a:t>
            </a:r>
            <a:r>
              <a:rPr lang="en-US" i="1" dirty="0">
                <a:latin typeface="Cambria" pitchFamily="18" charset="0"/>
                <a:ea typeface="MS PGothic" pitchFamily="34" charset="-128"/>
                <a:cs typeface="Cambria" pitchFamily="18" charset="0"/>
              </a:rPr>
              <a:t>P</a:t>
            </a:r>
            <a:r>
              <a:rPr lang="en-US" dirty="0">
                <a:latin typeface="Cambria" pitchFamily="18" charset="0"/>
                <a:ea typeface="MS PGothic" pitchFamily="34" charset="-128"/>
                <a:cs typeface="Cambria" pitchFamily="18" charset="0"/>
              </a:rPr>
              <a:t> &lt; 0.05</a:t>
            </a:r>
          </a:p>
        </p:txBody>
      </p:sp>
      <p:pic>
        <p:nvPicPr>
          <p:cNvPr id="71700"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47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p:cNvPicPr>
          <p:nvPr/>
        </p:nvPicPr>
        <p:blipFill>
          <a:blip r:embed="rId3">
            <a:extLst>
              <a:ext uri="{28A0092B-C50C-407E-A947-70E740481C1C}">
                <a14:useLocalDpi xmlns:a14="http://schemas.microsoft.com/office/drawing/2010/main" val="0"/>
              </a:ext>
            </a:extLst>
          </a:blip>
          <a:srcRect l="8836" t="9537" r="14291" b="720"/>
          <a:stretch>
            <a:fillRect/>
          </a:stretch>
        </p:blipFill>
        <p:spPr bwMode="auto">
          <a:xfrm>
            <a:off x="5367973" y="1793770"/>
            <a:ext cx="4211955" cy="373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1"/>
          <p:cNvPicPr>
            <a:picLocks noChangeAspect="1"/>
          </p:cNvPicPr>
          <p:nvPr/>
        </p:nvPicPr>
        <p:blipFill>
          <a:blip r:embed="rId4">
            <a:extLst>
              <a:ext uri="{28A0092B-C50C-407E-A947-70E740481C1C}">
                <a14:useLocalDpi xmlns:a14="http://schemas.microsoft.com/office/drawing/2010/main" val="0"/>
              </a:ext>
            </a:extLst>
          </a:blip>
          <a:srcRect l="880" t="8987" r="4189" b="758"/>
          <a:stretch>
            <a:fillRect/>
          </a:stretch>
        </p:blipFill>
        <p:spPr bwMode="auto">
          <a:xfrm>
            <a:off x="354490" y="1772180"/>
            <a:ext cx="4711383" cy="375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4</a:t>
            </a:r>
          </a:p>
        </p:txBody>
      </p:sp>
      <p:sp>
        <p:nvSpPr>
          <p:cNvPr id="72709"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2710"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2711" name="TextBox 7"/>
          <p:cNvSpPr txBox="1">
            <a:spLocks noChangeArrowheads="1"/>
          </p:cNvSpPr>
          <p:nvPr/>
        </p:nvSpPr>
        <p:spPr bwMode="auto">
          <a:xfrm>
            <a:off x="1391762" y="329427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2712" name="TextBox 12"/>
          <p:cNvSpPr txBox="1">
            <a:spLocks noChangeArrowheads="1"/>
          </p:cNvSpPr>
          <p:nvPr/>
        </p:nvSpPr>
        <p:spPr bwMode="auto">
          <a:xfrm>
            <a:off x="1756727" y="444034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2713" name="TextBox 13"/>
          <p:cNvSpPr txBox="1">
            <a:spLocks noChangeArrowheads="1"/>
          </p:cNvSpPr>
          <p:nvPr/>
        </p:nvSpPr>
        <p:spPr bwMode="auto">
          <a:xfrm>
            <a:off x="2144395" y="444394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2714" name="TextBox 14"/>
          <p:cNvSpPr txBox="1">
            <a:spLocks noChangeArrowheads="1"/>
          </p:cNvSpPr>
          <p:nvPr/>
        </p:nvSpPr>
        <p:spPr bwMode="auto">
          <a:xfrm>
            <a:off x="3071655" y="233891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2715" name="TextBox 15"/>
          <p:cNvSpPr txBox="1">
            <a:spLocks noChangeArrowheads="1"/>
          </p:cNvSpPr>
          <p:nvPr/>
        </p:nvSpPr>
        <p:spPr bwMode="auto">
          <a:xfrm>
            <a:off x="3405187" y="334465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2716" name="TextBox 16"/>
          <p:cNvSpPr txBox="1">
            <a:spLocks noChangeArrowheads="1"/>
          </p:cNvSpPr>
          <p:nvPr/>
        </p:nvSpPr>
        <p:spPr bwMode="auto">
          <a:xfrm>
            <a:off x="3766662" y="4193858"/>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2717" name="TextBox 17"/>
          <p:cNvSpPr txBox="1">
            <a:spLocks noChangeArrowheads="1"/>
          </p:cNvSpPr>
          <p:nvPr/>
        </p:nvSpPr>
        <p:spPr bwMode="auto">
          <a:xfrm>
            <a:off x="6303962" y="276532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2718" name="TextBox 18"/>
          <p:cNvSpPr txBox="1">
            <a:spLocks noChangeArrowheads="1"/>
          </p:cNvSpPr>
          <p:nvPr/>
        </p:nvSpPr>
        <p:spPr bwMode="auto">
          <a:xfrm>
            <a:off x="6644482" y="428741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2719" name="TextBox 19"/>
          <p:cNvSpPr txBox="1">
            <a:spLocks noChangeArrowheads="1"/>
          </p:cNvSpPr>
          <p:nvPr/>
        </p:nvSpPr>
        <p:spPr bwMode="auto">
          <a:xfrm>
            <a:off x="6990240" y="4557290"/>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2720" name="TextBox 20"/>
          <p:cNvSpPr txBox="1">
            <a:spLocks noChangeArrowheads="1"/>
          </p:cNvSpPr>
          <p:nvPr/>
        </p:nvSpPr>
        <p:spPr bwMode="auto">
          <a:xfrm>
            <a:off x="7823200" y="245226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2721" name="TextBox 21"/>
          <p:cNvSpPr txBox="1">
            <a:spLocks noChangeArrowheads="1"/>
          </p:cNvSpPr>
          <p:nvPr/>
        </p:nvSpPr>
        <p:spPr bwMode="auto">
          <a:xfrm>
            <a:off x="8189912" y="299201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2722" name="TextBox 22"/>
          <p:cNvSpPr txBox="1">
            <a:spLocks noChangeArrowheads="1"/>
          </p:cNvSpPr>
          <p:nvPr/>
        </p:nvSpPr>
        <p:spPr bwMode="auto">
          <a:xfrm>
            <a:off x="8497252" y="4112895"/>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2723"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72724"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68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body" idx="4294967295"/>
          </p:nvPr>
        </p:nvSpPr>
        <p:spPr>
          <a:xfrm>
            <a:off x="733926" y="1514708"/>
            <a:ext cx="9067800" cy="3585294"/>
          </a:xfrm>
        </p:spPr>
        <p:txBody>
          <a:bodyPr/>
          <a:lstStyle/>
          <a:p>
            <a:pPr>
              <a:lnSpc>
                <a:spcPct val="120000"/>
              </a:lnSpc>
              <a:buClr>
                <a:schemeClr val="tx1"/>
              </a:buClr>
              <a:buFont typeface="Wingdings" charset="0"/>
              <a:buChar char="§"/>
              <a:defRPr/>
            </a:pPr>
            <a:r>
              <a:rPr lang="en-US" sz="2800" b="1" dirty="0">
                <a:latin typeface="Cambria" panose="02040503050406030204" pitchFamily="18" charset="0"/>
              </a:rPr>
              <a:t>About 75% of recently emerging infectious diseases affecting humans are diseases of animal origin, and approximately 60% of all human pathogens are zoonotic</a:t>
            </a:r>
            <a:r>
              <a:rPr lang="en-US" sz="2800" b="1" dirty="0" smtClean="0">
                <a:latin typeface="Cambria" panose="02040503050406030204" pitchFamily="18" charset="0"/>
              </a:rPr>
              <a:t>.</a:t>
            </a:r>
          </a:p>
          <a:p>
            <a:pPr>
              <a:lnSpc>
                <a:spcPct val="120000"/>
              </a:lnSpc>
              <a:buClr>
                <a:schemeClr val="tx1"/>
              </a:buClr>
              <a:buFont typeface="Wingdings" charset="0"/>
              <a:buChar char="§"/>
              <a:defRPr/>
            </a:pPr>
            <a:r>
              <a:rPr lang="en-US" sz="2800" b="1" dirty="0" smtClean="0">
                <a:latin typeface="Cambria" panose="02040503050406030204" pitchFamily="18" charset="0"/>
                <a:ea typeface="ＭＳ Ｐゴシック" charset="0"/>
              </a:rPr>
              <a:t>Food-borne diseases</a:t>
            </a:r>
            <a:endParaRPr lang="en-US" sz="2800" b="1" dirty="0">
              <a:latin typeface="Cambria" panose="02040503050406030204" pitchFamily="18" charset="0"/>
              <a:ea typeface="ＭＳ Ｐゴシック" charset="0"/>
            </a:endParaRPr>
          </a:p>
          <a:p>
            <a:pPr>
              <a:lnSpc>
                <a:spcPct val="120000"/>
              </a:lnSpc>
              <a:buClr>
                <a:schemeClr val="tx1"/>
              </a:buClr>
              <a:buFont typeface="Wingdings" charset="0"/>
              <a:buChar char="§"/>
              <a:defRPr/>
            </a:pPr>
            <a:r>
              <a:rPr lang="en-US" sz="2800" b="1" dirty="0">
                <a:latin typeface="Cambria" panose="02040503050406030204" pitchFamily="18" charset="0"/>
                <a:ea typeface="ＭＳ Ｐゴシック" charset="0"/>
              </a:rPr>
              <a:t>Wide </a:t>
            </a:r>
            <a:r>
              <a:rPr lang="en-US" sz="2800" b="1" dirty="0" smtClean="0">
                <a:latin typeface="Cambria" panose="02040503050406030204" pitchFamily="18" charset="0"/>
                <a:ea typeface="ＭＳ Ｐゴシック" charset="0"/>
              </a:rPr>
              <a:t>range of animal reservoirs</a:t>
            </a:r>
            <a:endParaRPr lang="en-US" sz="2800" b="1" dirty="0">
              <a:latin typeface="Cambria" panose="02040503050406030204" pitchFamily="18" charset="0"/>
              <a:ea typeface="ＭＳ Ｐゴシック" charset="0"/>
            </a:endParaRPr>
          </a:p>
          <a:p>
            <a:pPr>
              <a:lnSpc>
                <a:spcPct val="120000"/>
              </a:lnSpc>
              <a:buClr>
                <a:schemeClr val="tx1"/>
              </a:buClr>
              <a:buFont typeface="Wingdings" charset="0"/>
              <a:buChar char="§"/>
              <a:defRPr/>
            </a:pPr>
            <a:r>
              <a:rPr lang="en-US" sz="2800" b="1" dirty="0" smtClean="0">
                <a:latin typeface="Cambria" panose="02040503050406030204" pitchFamily="18" charset="0"/>
                <a:ea typeface="ＭＳ Ｐゴシック" charset="0"/>
              </a:rPr>
              <a:t>Emergence of antibiotic resistance</a:t>
            </a:r>
            <a:endParaRPr lang="en-US" sz="2800" b="1" baseline="30000" dirty="0">
              <a:latin typeface="Cambria" panose="02040503050406030204" pitchFamily="18" charset="0"/>
              <a:ea typeface="ＭＳ Ｐゴシック" charset="0"/>
            </a:endParaRPr>
          </a:p>
          <a:p>
            <a:pPr marL="0" indent="0">
              <a:lnSpc>
                <a:spcPct val="120000"/>
              </a:lnSpc>
              <a:buNone/>
              <a:defRPr/>
            </a:pPr>
            <a:endParaRPr lang="en-US" sz="3100" baseline="30000" dirty="0">
              <a:latin typeface="Cambria" charset="0"/>
              <a:ea typeface="ＭＳ Ｐゴシック" charset="0"/>
            </a:endParaRPr>
          </a:p>
        </p:txBody>
      </p:sp>
      <p:sp>
        <p:nvSpPr>
          <p:cNvPr id="34819" name="Rectangle 3"/>
          <p:cNvSpPr>
            <a:spLocks noGrp="1" noChangeArrowheads="1"/>
          </p:cNvSpPr>
          <p:nvPr>
            <p:ph type="title" idx="4294967295"/>
          </p:nvPr>
        </p:nvSpPr>
        <p:spPr>
          <a:xfrm>
            <a:off x="1264285" y="219308"/>
            <a:ext cx="7446010" cy="1295400"/>
          </a:xfrm>
        </p:spPr>
        <p:txBody>
          <a:bodyPr bIns="50941" anchor="ctr"/>
          <a:lstStyle/>
          <a:p>
            <a:pPr algn="ctr"/>
            <a:r>
              <a:rPr lang="en-US" sz="4000" b="1" dirty="0" smtClean="0">
                <a:latin typeface="Cambria" pitchFamily="18" charset="0"/>
              </a:rPr>
              <a:t>Zoonotic  Diseases</a:t>
            </a:r>
            <a:endParaRPr lang="en-US" sz="4000" dirty="0" smtClean="0">
              <a:latin typeface="Cambria" pitchFamily="18" charset="0"/>
            </a:endParaRPr>
          </a:p>
        </p:txBody>
      </p:sp>
      <p:sp>
        <p:nvSpPr>
          <p:cNvPr id="34820" name="Rectangle 8"/>
          <p:cNvSpPr>
            <a:spLocks noChangeArrowheads="1"/>
          </p:cNvSpPr>
          <p:nvPr/>
        </p:nvSpPr>
        <p:spPr bwMode="auto">
          <a:xfrm>
            <a:off x="1844040" y="6649720"/>
            <a:ext cx="6286500" cy="431800"/>
          </a:xfrm>
          <a:prstGeom prst="rect">
            <a:avLst/>
          </a:prstGeom>
          <a:noFill/>
          <a:ln w="9525">
            <a:noFill/>
            <a:miter lim="800000"/>
            <a:headEnd/>
            <a:tailEnd/>
          </a:ln>
        </p:spPr>
        <p:txBody>
          <a:bodyPr lIns="101882" tIns="50941" rIns="101882" bIns="50941"/>
          <a:lstStyle/>
          <a:p>
            <a:pPr marL="382059" indent="-382059">
              <a:spcBef>
                <a:spcPct val="20000"/>
              </a:spcBef>
            </a:pPr>
            <a:endParaRPr lang="en-US" b="0" dirty="0">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706662"/>
            <a:ext cx="3505200" cy="1752600"/>
          </a:xfrm>
          <a:prstGeom prst="rect">
            <a:avLst/>
          </a:prstGeom>
        </p:spPr>
      </p:pic>
      <p:pic>
        <p:nvPicPr>
          <p:cNvPr id="6"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51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p:cNvPicPr>
          <p:nvPr/>
        </p:nvPicPr>
        <p:blipFill>
          <a:blip r:embed="rId3">
            <a:extLst>
              <a:ext uri="{28A0092B-C50C-407E-A947-70E740481C1C}">
                <a14:useLocalDpi xmlns:a14="http://schemas.microsoft.com/office/drawing/2010/main" val="0"/>
              </a:ext>
            </a:extLst>
          </a:blip>
          <a:srcRect l="8592" t="8586" r="14793" b="1414"/>
          <a:stretch>
            <a:fillRect/>
          </a:stretch>
        </p:blipFill>
        <p:spPr bwMode="auto">
          <a:xfrm>
            <a:off x="5305107" y="1772180"/>
            <a:ext cx="4311492" cy="385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p:cNvPicPr>
            <a:picLocks noChangeAspect="1"/>
          </p:cNvPicPr>
          <p:nvPr/>
        </p:nvPicPr>
        <p:blipFill>
          <a:blip r:embed="rId4">
            <a:extLst>
              <a:ext uri="{28A0092B-C50C-407E-A947-70E740481C1C}">
                <a14:useLocalDpi xmlns:a14="http://schemas.microsoft.com/office/drawing/2010/main" val="0"/>
              </a:ext>
            </a:extLst>
          </a:blip>
          <a:srcRect l="1321" t="8939" r="4494" b="815"/>
          <a:stretch>
            <a:fillRect/>
          </a:stretch>
        </p:blipFill>
        <p:spPr bwMode="auto">
          <a:xfrm>
            <a:off x="420847" y="1772180"/>
            <a:ext cx="4597876" cy="38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5</a:t>
            </a:r>
          </a:p>
        </p:txBody>
      </p:sp>
      <p:sp>
        <p:nvSpPr>
          <p:cNvPr id="73733"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3734"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3735" name="TextBox 7"/>
          <p:cNvSpPr txBox="1">
            <a:spLocks noChangeArrowheads="1"/>
          </p:cNvSpPr>
          <p:nvPr/>
        </p:nvSpPr>
        <p:spPr bwMode="auto">
          <a:xfrm>
            <a:off x="1412717" y="318272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3736" name="TextBox 12"/>
          <p:cNvSpPr txBox="1">
            <a:spLocks noChangeArrowheads="1"/>
          </p:cNvSpPr>
          <p:nvPr/>
        </p:nvSpPr>
        <p:spPr bwMode="auto">
          <a:xfrm>
            <a:off x="1798637" y="412189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3737" name="TextBox 13"/>
          <p:cNvSpPr txBox="1">
            <a:spLocks noChangeArrowheads="1"/>
          </p:cNvSpPr>
          <p:nvPr/>
        </p:nvSpPr>
        <p:spPr bwMode="auto">
          <a:xfrm>
            <a:off x="2142650" y="455729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3738" name="TextBox 14"/>
          <p:cNvSpPr txBox="1">
            <a:spLocks noChangeArrowheads="1"/>
          </p:cNvSpPr>
          <p:nvPr/>
        </p:nvSpPr>
        <p:spPr bwMode="auto">
          <a:xfrm>
            <a:off x="3061177" y="1968289"/>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3739" name="TextBox 15"/>
          <p:cNvSpPr txBox="1">
            <a:spLocks noChangeArrowheads="1"/>
          </p:cNvSpPr>
          <p:nvPr/>
        </p:nvSpPr>
        <p:spPr bwMode="auto">
          <a:xfrm>
            <a:off x="3405187" y="308197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3740" name="TextBox 16"/>
          <p:cNvSpPr txBox="1">
            <a:spLocks noChangeArrowheads="1"/>
          </p:cNvSpPr>
          <p:nvPr/>
        </p:nvSpPr>
        <p:spPr bwMode="auto">
          <a:xfrm>
            <a:off x="3735230" y="4165072"/>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3741" name="TextBox 17"/>
          <p:cNvSpPr txBox="1">
            <a:spLocks noChangeArrowheads="1"/>
          </p:cNvSpPr>
          <p:nvPr/>
        </p:nvSpPr>
        <p:spPr bwMode="auto">
          <a:xfrm>
            <a:off x="6303962" y="276532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3742" name="TextBox 18"/>
          <p:cNvSpPr txBox="1">
            <a:spLocks noChangeArrowheads="1"/>
          </p:cNvSpPr>
          <p:nvPr/>
        </p:nvSpPr>
        <p:spPr bwMode="auto">
          <a:xfrm>
            <a:off x="6682900" y="393657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3743" name="TextBox 19"/>
          <p:cNvSpPr txBox="1">
            <a:spLocks noChangeArrowheads="1"/>
          </p:cNvSpPr>
          <p:nvPr/>
        </p:nvSpPr>
        <p:spPr bwMode="auto">
          <a:xfrm>
            <a:off x="6990240" y="4557290"/>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3744" name="TextBox 20"/>
          <p:cNvSpPr txBox="1">
            <a:spLocks noChangeArrowheads="1"/>
          </p:cNvSpPr>
          <p:nvPr/>
        </p:nvSpPr>
        <p:spPr bwMode="auto">
          <a:xfrm>
            <a:off x="7845902" y="228134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3745" name="TextBox 21"/>
          <p:cNvSpPr txBox="1">
            <a:spLocks noChangeArrowheads="1"/>
          </p:cNvSpPr>
          <p:nvPr/>
        </p:nvSpPr>
        <p:spPr bwMode="auto">
          <a:xfrm>
            <a:off x="8189912" y="3080173"/>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3746" name="TextBox 22"/>
          <p:cNvSpPr txBox="1">
            <a:spLocks noChangeArrowheads="1"/>
          </p:cNvSpPr>
          <p:nvPr/>
        </p:nvSpPr>
        <p:spPr bwMode="auto">
          <a:xfrm>
            <a:off x="8533925" y="4112895"/>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3747"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73748"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417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p:cNvPicPr>
          <p:nvPr/>
        </p:nvPicPr>
        <p:blipFill>
          <a:blip r:embed="rId3">
            <a:extLst>
              <a:ext uri="{28A0092B-C50C-407E-A947-70E740481C1C}">
                <a14:useLocalDpi xmlns:a14="http://schemas.microsoft.com/office/drawing/2010/main" val="0"/>
              </a:ext>
            </a:extLst>
          </a:blip>
          <a:srcRect l="8665" t="9927" r="13831" b="1189"/>
          <a:stretch>
            <a:fillRect/>
          </a:stretch>
        </p:blipFill>
        <p:spPr bwMode="auto">
          <a:xfrm>
            <a:off x="5217795" y="1630045"/>
            <a:ext cx="4465162" cy="376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1"/>
          <p:cNvPicPr>
            <a:picLocks noChangeAspect="1"/>
          </p:cNvPicPr>
          <p:nvPr/>
        </p:nvPicPr>
        <p:blipFill>
          <a:blip r:embed="rId4">
            <a:extLst>
              <a:ext uri="{28A0092B-C50C-407E-A947-70E740481C1C}">
                <a14:useLocalDpi xmlns:a14="http://schemas.microsoft.com/office/drawing/2010/main" val="0"/>
              </a:ext>
            </a:extLst>
          </a:blip>
          <a:srcRect l="1086" t="8186" r="4565" b="932"/>
          <a:stretch>
            <a:fillRect/>
          </a:stretch>
        </p:blipFill>
        <p:spPr bwMode="auto">
          <a:xfrm>
            <a:off x="450532" y="1545485"/>
            <a:ext cx="4535012" cy="385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6</a:t>
            </a:r>
          </a:p>
        </p:txBody>
      </p:sp>
      <p:sp>
        <p:nvSpPr>
          <p:cNvPr id="74757"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4758"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4759" name="TextBox 7"/>
          <p:cNvSpPr txBox="1">
            <a:spLocks noChangeArrowheads="1"/>
          </p:cNvSpPr>
          <p:nvPr/>
        </p:nvSpPr>
        <p:spPr bwMode="auto">
          <a:xfrm>
            <a:off x="1454627" y="2329922"/>
            <a:ext cx="344011"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4760" name="TextBox 12"/>
          <p:cNvSpPr txBox="1">
            <a:spLocks noChangeArrowheads="1"/>
          </p:cNvSpPr>
          <p:nvPr/>
        </p:nvSpPr>
        <p:spPr bwMode="auto">
          <a:xfrm>
            <a:off x="1786415" y="4213649"/>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4761" name="TextBox 13"/>
          <p:cNvSpPr txBox="1">
            <a:spLocks noChangeArrowheads="1"/>
          </p:cNvSpPr>
          <p:nvPr/>
        </p:nvSpPr>
        <p:spPr bwMode="auto">
          <a:xfrm>
            <a:off x="2142650" y="4557290"/>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4762" name="TextBox 14"/>
          <p:cNvSpPr txBox="1">
            <a:spLocks noChangeArrowheads="1"/>
          </p:cNvSpPr>
          <p:nvPr/>
        </p:nvSpPr>
        <p:spPr bwMode="auto">
          <a:xfrm>
            <a:off x="3047207" y="195029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4763" name="TextBox 15"/>
          <p:cNvSpPr txBox="1">
            <a:spLocks noChangeArrowheads="1"/>
          </p:cNvSpPr>
          <p:nvPr/>
        </p:nvSpPr>
        <p:spPr bwMode="auto">
          <a:xfrm>
            <a:off x="3391217" y="347059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4764" name="TextBox 16"/>
          <p:cNvSpPr txBox="1">
            <a:spLocks noChangeArrowheads="1"/>
          </p:cNvSpPr>
          <p:nvPr/>
        </p:nvSpPr>
        <p:spPr bwMode="auto">
          <a:xfrm>
            <a:off x="3735230" y="4064319"/>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4765" name="TextBox 17"/>
          <p:cNvSpPr txBox="1">
            <a:spLocks noChangeArrowheads="1"/>
          </p:cNvSpPr>
          <p:nvPr/>
        </p:nvSpPr>
        <p:spPr bwMode="auto">
          <a:xfrm>
            <a:off x="6186965" y="346699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4766" name="TextBox 18"/>
          <p:cNvSpPr txBox="1">
            <a:spLocks noChangeArrowheads="1"/>
          </p:cNvSpPr>
          <p:nvPr/>
        </p:nvSpPr>
        <p:spPr bwMode="auto">
          <a:xfrm>
            <a:off x="6590347" y="4321599"/>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4767" name="TextBox 19"/>
          <p:cNvSpPr txBox="1">
            <a:spLocks noChangeArrowheads="1"/>
          </p:cNvSpPr>
          <p:nvPr/>
        </p:nvSpPr>
        <p:spPr bwMode="auto">
          <a:xfrm>
            <a:off x="6934360" y="4514110"/>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4768" name="TextBox 20"/>
          <p:cNvSpPr txBox="1">
            <a:spLocks noChangeArrowheads="1"/>
          </p:cNvSpPr>
          <p:nvPr/>
        </p:nvSpPr>
        <p:spPr bwMode="auto">
          <a:xfrm>
            <a:off x="7824947" y="284628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4769" name="TextBox 21"/>
          <p:cNvSpPr txBox="1">
            <a:spLocks noChangeArrowheads="1"/>
          </p:cNvSpPr>
          <p:nvPr/>
        </p:nvSpPr>
        <p:spPr bwMode="auto">
          <a:xfrm>
            <a:off x="8184675" y="3362643"/>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4770" name="TextBox 22"/>
          <p:cNvSpPr txBox="1">
            <a:spLocks noChangeArrowheads="1"/>
          </p:cNvSpPr>
          <p:nvPr/>
        </p:nvSpPr>
        <p:spPr bwMode="auto">
          <a:xfrm>
            <a:off x="8533925" y="4129089"/>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4771"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74772"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80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p:cNvPicPr>
          <p:nvPr/>
        </p:nvPicPr>
        <p:blipFill>
          <a:blip r:embed="rId3">
            <a:extLst>
              <a:ext uri="{28A0092B-C50C-407E-A947-70E740481C1C}">
                <a14:useLocalDpi xmlns:a14="http://schemas.microsoft.com/office/drawing/2010/main" val="0"/>
              </a:ext>
            </a:extLst>
          </a:blip>
          <a:srcRect l="8878" t="9949" r="15849" b="1031"/>
          <a:stretch>
            <a:fillRect/>
          </a:stretch>
        </p:blipFill>
        <p:spPr bwMode="auto">
          <a:xfrm>
            <a:off x="5238751" y="1772180"/>
            <a:ext cx="4321969" cy="364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p:cNvPicPr>
            <a:picLocks noChangeAspect="1"/>
          </p:cNvPicPr>
          <p:nvPr/>
        </p:nvPicPr>
        <p:blipFill>
          <a:blip r:embed="rId4">
            <a:extLst>
              <a:ext uri="{28A0092B-C50C-407E-A947-70E740481C1C}">
                <a14:useLocalDpi xmlns:a14="http://schemas.microsoft.com/office/drawing/2010/main" val="0"/>
              </a:ext>
            </a:extLst>
          </a:blip>
          <a:srcRect l="1118" t="8575" r="4811" b="471"/>
          <a:stretch>
            <a:fillRect/>
          </a:stretch>
        </p:blipFill>
        <p:spPr bwMode="auto">
          <a:xfrm>
            <a:off x="419101" y="1703812"/>
            <a:ext cx="4566444" cy="373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7</a:t>
            </a:r>
          </a:p>
        </p:txBody>
      </p:sp>
      <p:sp>
        <p:nvSpPr>
          <p:cNvPr id="75781"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5782"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5783" name="TextBox 7"/>
          <p:cNvSpPr txBox="1">
            <a:spLocks noChangeArrowheads="1"/>
          </p:cNvSpPr>
          <p:nvPr/>
        </p:nvSpPr>
        <p:spPr bwMode="auto">
          <a:xfrm>
            <a:off x="1442402" y="3049588"/>
            <a:ext cx="34401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5784" name="TextBox 12"/>
          <p:cNvSpPr txBox="1">
            <a:spLocks noChangeArrowheads="1"/>
          </p:cNvSpPr>
          <p:nvPr/>
        </p:nvSpPr>
        <p:spPr bwMode="auto">
          <a:xfrm>
            <a:off x="1786415" y="4559088"/>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5785" name="TextBox 13"/>
          <p:cNvSpPr txBox="1">
            <a:spLocks noChangeArrowheads="1"/>
          </p:cNvSpPr>
          <p:nvPr/>
        </p:nvSpPr>
        <p:spPr bwMode="auto">
          <a:xfrm>
            <a:off x="2142650" y="455729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5786" name="TextBox 14"/>
          <p:cNvSpPr txBox="1">
            <a:spLocks noChangeArrowheads="1"/>
          </p:cNvSpPr>
          <p:nvPr/>
        </p:nvSpPr>
        <p:spPr bwMode="auto">
          <a:xfrm>
            <a:off x="3041967" y="265017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5787" name="TextBox 15"/>
          <p:cNvSpPr txBox="1">
            <a:spLocks noChangeArrowheads="1"/>
          </p:cNvSpPr>
          <p:nvPr/>
        </p:nvSpPr>
        <p:spPr bwMode="auto">
          <a:xfrm>
            <a:off x="3366770" y="413988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5788" name="TextBox 16"/>
          <p:cNvSpPr txBox="1">
            <a:spLocks noChangeArrowheads="1"/>
          </p:cNvSpPr>
          <p:nvPr/>
        </p:nvSpPr>
        <p:spPr bwMode="auto">
          <a:xfrm>
            <a:off x="3724752" y="4348587"/>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5789" name="TextBox 17"/>
          <p:cNvSpPr txBox="1">
            <a:spLocks noChangeArrowheads="1"/>
          </p:cNvSpPr>
          <p:nvPr/>
        </p:nvSpPr>
        <p:spPr bwMode="auto">
          <a:xfrm>
            <a:off x="6221890" y="393118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5790" name="TextBox 18"/>
          <p:cNvSpPr txBox="1">
            <a:spLocks noChangeArrowheads="1"/>
          </p:cNvSpPr>
          <p:nvPr/>
        </p:nvSpPr>
        <p:spPr bwMode="auto">
          <a:xfrm>
            <a:off x="6600825" y="4658044"/>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5791" name="TextBox 19"/>
          <p:cNvSpPr txBox="1">
            <a:spLocks noChangeArrowheads="1"/>
          </p:cNvSpPr>
          <p:nvPr/>
        </p:nvSpPr>
        <p:spPr bwMode="auto">
          <a:xfrm>
            <a:off x="6934360" y="4431349"/>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5792" name="TextBox 20"/>
          <p:cNvSpPr txBox="1">
            <a:spLocks noChangeArrowheads="1"/>
          </p:cNvSpPr>
          <p:nvPr/>
        </p:nvSpPr>
        <p:spPr bwMode="auto">
          <a:xfrm>
            <a:off x="7824947" y="346879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5793" name="TextBox 21"/>
          <p:cNvSpPr txBox="1">
            <a:spLocks noChangeArrowheads="1"/>
          </p:cNvSpPr>
          <p:nvPr/>
        </p:nvSpPr>
        <p:spPr bwMode="auto">
          <a:xfrm>
            <a:off x="8184675" y="427482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5794" name="TextBox 22"/>
          <p:cNvSpPr txBox="1">
            <a:spLocks noChangeArrowheads="1"/>
          </p:cNvSpPr>
          <p:nvPr/>
        </p:nvSpPr>
        <p:spPr bwMode="auto">
          <a:xfrm>
            <a:off x="8533925" y="4443942"/>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5795"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75796"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385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p:cNvPicPr>
          <p:nvPr/>
        </p:nvPicPr>
        <p:blipFill>
          <a:blip r:embed="rId3">
            <a:extLst>
              <a:ext uri="{28A0092B-C50C-407E-A947-70E740481C1C}">
                <a14:useLocalDpi xmlns:a14="http://schemas.microsoft.com/office/drawing/2010/main" val="0"/>
              </a:ext>
            </a:extLst>
          </a:blip>
          <a:srcRect l="8504" t="8656" r="11713" b="1057"/>
          <a:stretch>
            <a:fillRect/>
          </a:stretch>
        </p:blipFill>
        <p:spPr bwMode="auto">
          <a:xfrm>
            <a:off x="371952" y="1925109"/>
            <a:ext cx="4772501" cy="371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1"/>
          <p:cNvPicPr>
            <a:picLocks noChangeAspect="1"/>
          </p:cNvPicPr>
          <p:nvPr/>
        </p:nvPicPr>
        <p:blipFill>
          <a:blip r:embed="rId4">
            <a:extLst>
              <a:ext uri="{28A0092B-C50C-407E-A947-70E740481C1C}">
                <a14:useLocalDpi xmlns:a14="http://schemas.microsoft.com/office/drawing/2010/main" val="0"/>
              </a:ext>
            </a:extLst>
          </a:blip>
          <a:srcRect l="761" t="10927" r="8353" b="1102"/>
          <a:stretch>
            <a:fillRect/>
          </a:stretch>
        </p:blipFill>
        <p:spPr bwMode="auto">
          <a:xfrm>
            <a:off x="5200332" y="2016867"/>
            <a:ext cx="4157822"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itle 1"/>
          <p:cNvSpPr>
            <a:spLocks noGrp="1"/>
          </p:cNvSpPr>
          <p:nvPr>
            <p:ph type="title"/>
          </p:nvPr>
        </p:nvSpPr>
        <p:spPr bwMode="auto">
          <a:xfrm>
            <a:off x="160656" y="43181"/>
            <a:ext cx="9651524" cy="1342178"/>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 week 8</a:t>
            </a:r>
          </a:p>
        </p:txBody>
      </p:sp>
      <p:sp>
        <p:nvSpPr>
          <p:cNvPr id="76805" name="TextBox 5"/>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6806" name="TextBox 6"/>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6807" name="TextBox 7"/>
          <p:cNvSpPr txBox="1">
            <a:spLocks noChangeArrowheads="1"/>
          </p:cNvSpPr>
          <p:nvPr/>
        </p:nvSpPr>
        <p:spPr bwMode="auto">
          <a:xfrm>
            <a:off x="1417955" y="4341390"/>
            <a:ext cx="345758"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6808" name="TextBox 12"/>
          <p:cNvSpPr txBox="1">
            <a:spLocks noChangeArrowheads="1"/>
          </p:cNvSpPr>
          <p:nvPr/>
        </p:nvSpPr>
        <p:spPr bwMode="auto">
          <a:xfrm>
            <a:off x="1802130" y="476779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6809" name="TextBox 13"/>
          <p:cNvSpPr txBox="1">
            <a:spLocks noChangeArrowheads="1"/>
          </p:cNvSpPr>
          <p:nvPr/>
        </p:nvSpPr>
        <p:spPr bwMode="auto">
          <a:xfrm>
            <a:off x="2149635" y="476779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6810" name="TextBox 14"/>
          <p:cNvSpPr txBox="1">
            <a:spLocks noChangeArrowheads="1"/>
          </p:cNvSpPr>
          <p:nvPr/>
        </p:nvSpPr>
        <p:spPr bwMode="auto">
          <a:xfrm>
            <a:off x="3094355" y="414708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6811" name="TextBox 15"/>
          <p:cNvSpPr txBox="1">
            <a:spLocks noChangeArrowheads="1"/>
          </p:cNvSpPr>
          <p:nvPr/>
        </p:nvSpPr>
        <p:spPr bwMode="auto">
          <a:xfrm>
            <a:off x="3466307" y="4575281"/>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6812" name="TextBox 16"/>
          <p:cNvSpPr txBox="1">
            <a:spLocks noChangeArrowheads="1"/>
          </p:cNvSpPr>
          <p:nvPr/>
        </p:nvSpPr>
        <p:spPr bwMode="auto">
          <a:xfrm>
            <a:off x="3806825" y="4699423"/>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6813" name="TextBox 17"/>
          <p:cNvSpPr txBox="1">
            <a:spLocks noChangeArrowheads="1"/>
          </p:cNvSpPr>
          <p:nvPr/>
        </p:nvSpPr>
        <p:spPr bwMode="auto">
          <a:xfrm>
            <a:off x="6153785" y="425143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6814" name="TextBox 18"/>
          <p:cNvSpPr txBox="1">
            <a:spLocks noChangeArrowheads="1"/>
          </p:cNvSpPr>
          <p:nvPr/>
        </p:nvSpPr>
        <p:spPr bwMode="auto">
          <a:xfrm>
            <a:off x="6551930" y="478038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6815" name="TextBox 19"/>
          <p:cNvSpPr txBox="1">
            <a:spLocks noChangeArrowheads="1"/>
          </p:cNvSpPr>
          <p:nvPr/>
        </p:nvSpPr>
        <p:spPr bwMode="auto">
          <a:xfrm>
            <a:off x="6934360" y="4783985"/>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6816" name="TextBox 20"/>
          <p:cNvSpPr txBox="1">
            <a:spLocks noChangeArrowheads="1"/>
          </p:cNvSpPr>
          <p:nvPr/>
        </p:nvSpPr>
        <p:spPr bwMode="auto">
          <a:xfrm>
            <a:off x="7653815" y="3816034"/>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6817" name="TextBox 21"/>
          <p:cNvSpPr txBox="1">
            <a:spLocks noChangeArrowheads="1"/>
          </p:cNvSpPr>
          <p:nvPr/>
        </p:nvSpPr>
        <p:spPr bwMode="auto">
          <a:xfrm>
            <a:off x="7989095" y="4515908"/>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6818" name="TextBox 22"/>
          <p:cNvSpPr txBox="1">
            <a:spLocks noChangeArrowheads="1"/>
          </p:cNvSpPr>
          <p:nvPr/>
        </p:nvSpPr>
        <p:spPr bwMode="auto">
          <a:xfrm>
            <a:off x="8299927" y="4699423"/>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6819"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76820"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866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2">
            <a:extLst>
              <a:ext uri="{28A0092B-C50C-407E-A947-70E740481C1C}">
                <a14:useLocalDpi xmlns:a14="http://schemas.microsoft.com/office/drawing/2010/main" val="0"/>
              </a:ext>
            </a:extLst>
          </a:blip>
          <a:srcRect l="8739" t="10484" r="15102" b="934"/>
          <a:stretch>
            <a:fillRect/>
          </a:stretch>
        </p:blipFill>
        <p:spPr bwMode="auto">
          <a:xfrm>
            <a:off x="5205572" y="1621050"/>
            <a:ext cx="4301013" cy="392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p:cNvPicPr>
            <a:picLocks noChangeAspect="1"/>
          </p:cNvPicPr>
          <p:nvPr/>
        </p:nvPicPr>
        <p:blipFill>
          <a:blip r:embed="rId3">
            <a:extLst>
              <a:ext uri="{28A0092B-C50C-407E-A947-70E740481C1C}">
                <a14:useLocalDpi xmlns:a14="http://schemas.microsoft.com/office/drawing/2010/main" val="0"/>
              </a:ext>
            </a:extLst>
          </a:blip>
          <a:srcRect l="1334" t="9125" r="4666" b="623"/>
          <a:stretch>
            <a:fillRect/>
          </a:stretch>
        </p:blipFill>
        <p:spPr bwMode="auto">
          <a:xfrm>
            <a:off x="455772" y="1547284"/>
            <a:ext cx="4444206" cy="399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itle 1"/>
          <p:cNvSpPr>
            <a:spLocks noGrp="1"/>
          </p:cNvSpPr>
          <p:nvPr>
            <p:ph type="title"/>
          </p:nvPr>
        </p:nvSpPr>
        <p:spPr bwMode="auto">
          <a:xfrm>
            <a:off x="-43657" y="0"/>
            <a:ext cx="10102057" cy="1437535"/>
          </a:xfrm>
        </p:spPr>
        <p:txBody>
          <a:bodyPr wrap="square" numCol="1" anchorCtr="0" compatLnSpc="1">
            <a:prstTxWarp prst="textNoShape">
              <a:avLst/>
            </a:prstTxWarp>
          </a:bodyPr>
          <a:lstStyle/>
          <a:p>
            <a:pPr algn="ctr" eaLnBrk="1" hangingPunct="1"/>
            <a:r>
              <a:rPr lang="en-US" sz="4500" b="1">
                <a:solidFill>
                  <a:srgbClr val="000000"/>
                </a:solidFill>
                <a:latin typeface="Cambria" pitchFamily="18" charset="0"/>
              </a:rPr>
              <a:t>Effect of TC on SE contamination </a:t>
            </a:r>
            <a:br>
              <a:rPr lang="en-US" sz="4500" b="1">
                <a:solidFill>
                  <a:srgbClr val="000000"/>
                </a:solidFill>
                <a:latin typeface="Cambria" pitchFamily="18" charset="0"/>
              </a:rPr>
            </a:br>
            <a:r>
              <a:rPr lang="en-US" sz="4500" b="1">
                <a:solidFill>
                  <a:srgbClr val="000000"/>
                </a:solidFill>
                <a:latin typeface="Cambria" pitchFamily="18" charset="0"/>
              </a:rPr>
              <a:t>of eggs (N=2195) cumulative data</a:t>
            </a:r>
            <a:endParaRPr lang="en-US" sz="4500">
              <a:solidFill>
                <a:srgbClr val="000000"/>
              </a:solidFill>
            </a:endParaRPr>
          </a:p>
        </p:txBody>
      </p:sp>
      <p:sp>
        <p:nvSpPr>
          <p:cNvPr id="5" name="Rounded Rectangle 4"/>
          <p:cNvSpPr/>
          <p:nvPr/>
        </p:nvSpPr>
        <p:spPr>
          <a:xfrm>
            <a:off x="1590835" y="5579217"/>
            <a:ext cx="6988493" cy="618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eaLnBrk="1" hangingPunct="1">
              <a:defRPr/>
            </a:pPr>
            <a:r>
              <a:rPr lang="en-US" b="1" dirty="0">
                <a:latin typeface="Cambria" pitchFamily="18" charset="0"/>
              </a:rPr>
              <a:t>No change in egg production due to TC supplementation</a:t>
            </a:r>
          </a:p>
        </p:txBody>
      </p:sp>
      <p:sp>
        <p:nvSpPr>
          <p:cNvPr id="77830" name="TextBox 6"/>
          <p:cNvSpPr txBox="1">
            <a:spLocks noChangeArrowheads="1"/>
          </p:cNvSpPr>
          <p:nvPr/>
        </p:nvSpPr>
        <p:spPr bwMode="auto">
          <a:xfrm>
            <a:off x="1875473" y="1545485"/>
            <a:ext cx="189118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25 WEEKS</a:t>
            </a:r>
          </a:p>
        </p:txBody>
      </p:sp>
      <p:sp>
        <p:nvSpPr>
          <p:cNvPr id="77831" name="TextBox 7"/>
          <p:cNvSpPr txBox="1">
            <a:spLocks noChangeArrowheads="1"/>
          </p:cNvSpPr>
          <p:nvPr/>
        </p:nvSpPr>
        <p:spPr bwMode="auto">
          <a:xfrm>
            <a:off x="6988493" y="1545485"/>
            <a:ext cx="1674654"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latin typeface="Cambria" pitchFamily="18" charset="0"/>
                <a:ea typeface="Cambria" pitchFamily="18" charset="0"/>
                <a:cs typeface="Cambria" pitchFamily="18" charset="0"/>
              </a:rPr>
              <a:t>40 WEEKS</a:t>
            </a:r>
          </a:p>
        </p:txBody>
      </p:sp>
      <p:sp>
        <p:nvSpPr>
          <p:cNvPr id="77832" name="TextBox 8"/>
          <p:cNvSpPr txBox="1">
            <a:spLocks noChangeArrowheads="1"/>
          </p:cNvSpPr>
          <p:nvPr/>
        </p:nvSpPr>
        <p:spPr bwMode="auto">
          <a:xfrm>
            <a:off x="1417955" y="3335655"/>
            <a:ext cx="345758"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7833" name="TextBox 9"/>
          <p:cNvSpPr txBox="1">
            <a:spLocks noChangeArrowheads="1"/>
          </p:cNvSpPr>
          <p:nvPr/>
        </p:nvSpPr>
        <p:spPr bwMode="auto">
          <a:xfrm>
            <a:off x="1744505" y="448892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7834" name="TextBox 10"/>
          <p:cNvSpPr txBox="1">
            <a:spLocks noChangeArrowheads="1"/>
          </p:cNvSpPr>
          <p:nvPr/>
        </p:nvSpPr>
        <p:spPr bwMode="auto">
          <a:xfrm>
            <a:off x="2111217" y="448892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7835" name="TextBox 11"/>
          <p:cNvSpPr txBox="1">
            <a:spLocks noChangeArrowheads="1"/>
          </p:cNvSpPr>
          <p:nvPr/>
        </p:nvSpPr>
        <p:spPr bwMode="auto">
          <a:xfrm>
            <a:off x="3001805" y="246845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7836" name="TextBox 12"/>
          <p:cNvSpPr txBox="1">
            <a:spLocks noChangeArrowheads="1"/>
          </p:cNvSpPr>
          <p:nvPr/>
        </p:nvSpPr>
        <p:spPr bwMode="auto">
          <a:xfrm>
            <a:off x="3295175" y="3663103"/>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7837" name="TextBox 13"/>
          <p:cNvSpPr txBox="1">
            <a:spLocks noChangeArrowheads="1"/>
          </p:cNvSpPr>
          <p:nvPr/>
        </p:nvSpPr>
        <p:spPr bwMode="auto">
          <a:xfrm>
            <a:off x="3654902" y="4280219"/>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7838" name="TextBox 14"/>
          <p:cNvSpPr txBox="1">
            <a:spLocks noChangeArrowheads="1"/>
          </p:cNvSpPr>
          <p:nvPr/>
        </p:nvSpPr>
        <p:spPr bwMode="auto">
          <a:xfrm>
            <a:off x="6206173" y="3326660"/>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7839" name="TextBox 15"/>
          <p:cNvSpPr txBox="1">
            <a:spLocks noChangeArrowheads="1"/>
          </p:cNvSpPr>
          <p:nvPr/>
        </p:nvSpPr>
        <p:spPr bwMode="auto">
          <a:xfrm>
            <a:off x="6534467" y="4488922"/>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7840" name="TextBox 16"/>
          <p:cNvSpPr txBox="1">
            <a:spLocks noChangeArrowheads="1"/>
          </p:cNvSpPr>
          <p:nvPr/>
        </p:nvSpPr>
        <p:spPr bwMode="auto">
          <a:xfrm>
            <a:off x="6878480" y="4598670"/>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7841" name="TextBox 17"/>
          <p:cNvSpPr txBox="1">
            <a:spLocks noChangeArrowheads="1"/>
          </p:cNvSpPr>
          <p:nvPr/>
        </p:nvSpPr>
        <p:spPr bwMode="auto">
          <a:xfrm>
            <a:off x="7709695" y="2617788"/>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77842" name="TextBox 18"/>
          <p:cNvSpPr txBox="1">
            <a:spLocks noChangeArrowheads="1"/>
          </p:cNvSpPr>
          <p:nvPr/>
        </p:nvSpPr>
        <p:spPr bwMode="auto">
          <a:xfrm>
            <a:off x="8095615" y="3441807"/>
            <a:ext cx="377276"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7843" name="TextBox 19"/>
          <p:cNvSpPr txBox="1">
            <a:spLocks noChangeArrowheads="1"/>
          </p:cNvSpPr>
          <p:nvPr/>
        </p:nvSpPr>
        <p:spPr bwMode="auto">
          <a:xfrm>
            <a:off x="8439627" y="4197456"/>
            <a:ext cx="359642"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7844" name="Text Box 7"/>
          <p:cNvSpPr txBox="1">
            <a:spLocks noChangeArrowheads="1"/>
          </p:cNvSpPr>
          <p:nvPr/>
        </p:nvSpPr>
        <p:spPr bwMode="auto">
          <a:xfrm>
            <a:off x="-43656" y="6252105"/>
            <a:ext cx="10058401"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Cambria" pitchFamily="18" charset="0"/>
                <a:ea typeface="MS PGothic" pitchFamily="34" charset="-128"/>
                <a:cs typeface="Cambria" pitchFamily="18" charset="0"/>
              </a:rPr>
              <a:t>*Treatments with different superscripts significantly differed from each other at </a:t>
            </a:r>
            <a:r>
              <a:rPr lang="en-US" i="1">
                <a:latin typeface="Cambria" pitchFamily="18" charset="0"/>
                <a:ea typeface="MS PGothic" pitchFamily="34" charset="-128"/>
                <a:cs typeface="Cambria" pitchFamily="18" charset="0"/>
              </a:rPr>
              <a:t>P</a:t>
            </a:r>
            <a:r>
              <a:rPr lang="en-US">
                <a:latin typeface="Cambria" pitchFamily="18" charset="0"/>
                <a:ea typeface="MS PGothic" pitchFamily="34" charset="-128"/>
                <a:cs typeface="Cambria" pitchFamily="18" charset="0"/>
              </a:rPr>
              <a:t> &lt; 0.05</a:t>
            </a:r>
          </a:p>
        </p:txBody>
      </p:sp>
      <p:pic>
        <p:nvPicPr>
          <p:cNvPr id="77845"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870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93" y="161436"/>
            <a:ext cx="11026986" cy="1600200"/>
          </a:xfrm>
        </p:spPr>
        <p:txBody>
          <a:bodyPr/>
          <a:lstStyle/>
          <a:p>
            <a:pPr algn="ctr"/>
            <a:endParaRPr lang="en-US" sz="4500" b="1" dirty="0">
              <a:solidFill>
                <a:srgbClr val="000000"/>
              </a:solidFill>
              <a:latin typeface="Cambria"/>
              <a:cs typeface="Cambria"/>
            </a:endParaRPr>
          </a:p>
        </p:txBody>
      </p:sp>
      <p:sp>
        <p:nvSpPr>
          <p:cNvPr id="4" name="Rectangle 3"/>
          <p:cNvSpPr>
            <a:spLocks noChangeArrowheads="1"/>
          </p:cNvSpPr>
          <p:nvPr/>
        </p:nvSpPr>
        <p:spPr bwMode="auto">
          <a:xfrm>
            <a:off x="7748693" y="7316057"/>
            <a:ext cx="1459302" cy="472209"/>
          </a:xfrm>
          <a:prstGeom prst="rect">
            <a:avLst/>
          </a:prstGeom>
          <a:noFill/>
          <a:ln w="9525">
            <a:noFill/>
            <a:miter lim="800000"/>
            <a:headEnd/>
            <a:tailEnd/>
          </a:ln>
        </p:spPr>
        <p:txBody>
          <a:bodyPr wrap="none" lIns="101882" tIns="50941" rIns="101882" bIns="50941">
            <a:spAutoFit/>
          </a:bodyPr>
          <a:lstStyle/>
          <a:p>
            <a:r>
              <a:rPr lang="en-US" b="1" dirty="0">
                <a:latin typeface="Cambria"/>
                <a:cs typeface="Cambria"/>
              </a:rPr>
              <a:t>*</a:t>
            </a:r>
            <a:r>
              <a:rPr lang="en-US" b="1" i="1" dirty="0">
                <a:latin typeface="Cambria"/>
                <a:cs typeface="Cambria"/>
              </a:rPr>
              <a:t>p </a:t>
            </a:r>
            <a:r>
              <a:rPr lang="en-US" b="1" dirty="0">
                <a:latin typeface="Cambria"/>
                <a:cs typeface="Cambria"/>
              </a:rPr>
              <a:t>&lt; 0.05</a:t>
            </a:r>
            <a:endParaRPr lang="en-US" dirty="0">
              <a:latin typeface="Cambria"/>
              <a:cs typeface="Cambria"/>
            </a:endParaRPr>
          </a:p>
        </p:txBody>
      </p:sp>
      <p:pic>
        <p:nvPicPr>
          <p:cNvPr id="7" name="Content Placeholder 6"/>
          <p:cNvPicPr>
            <a:picLocks noGrp="1" noChangeAspect="1"/>
          </p:cNvPicPr>
          <p:nvPr>
            <p:ph idx="1"/>
          </p:nvPr>
        </p:nvPicPr>
        <p:blipFill>
          <a:blip r:embed="rId2"/>
          <a:srcRect l="-4058" r="-4058"/>
          <a:stretch>
            <a:fillRect/>
          </a:stretch>
        </p:blipFill>
        <p:spPr>
          <a:xfrm>
            <a:off x="0" y="1427339"/>
            <a:ext cx="5133975" cy="5683568"/>
          </a:xfrm>
        </p:spPr>
      </p:pic>
      <p:pic>
        <p:nvPicPr>
          <p:cNvPr id="9" name="Picture 8"/>
          <p:cNvPicPr>
            <a:picLocks noChangeAspect="1"/>
          </p:cNvPicPr>
          <p:nvPr/>
        </p:nvPicPr>
        <p:blipFill>
          <a:blip r:embed="rId3"/>
          <a:stretch>
            <a:fillRect/>
          </a:stretch>
        </p:blipFill>
        <p:spPr>
          <a:xfrm>
            <a:off x="5133975" y="1427339"/>
            <a:ext cx="4798694" cy="5683568"/>
          </a:xfrm>
          <a:prstGeom prst="rect">
            <a:avLst/>
          </a:prstGeom>
        </p:spPr>
      </p:pic>
      <p:sp>
        <p:nvSpPr>
          <p:cNvPr id="10" name="Title 1"/>
          <p:cNvSpPr>
            <a:spLocks/>
          </p:cNvSpPr>
          <p:nvPr/>
        </p:nvSpPr>
        <p:spPr bwMode="auto">
          <a:xfrm>
            <a:off x="0" y="162938"/>
            <a:ext cx="10058400" cy="1098088"/>
          </a:xfrm>
          <a:prstGeom prst="rect">
            <a:avLst/>
          </a:prstGeom>
          <a:solidFill>
            <a:srgbClr val="CCFFCC"/>
          </a:solidFill>
          <a:ln>
            <a:solidFill>
              <a:srgbClr val="000000"/>
            </a:solidFill>
          </a:ln>
          <a:extLst/>
        </p:spPr>
        <p:txBody>
          <a:bodyPr lIns="101882" tIns="50941" rIns="101882" bIns="50941" anchor="ctr"/>
          <a:lstStyle/>
          <a:p>
            <a:pPr algn="ctr"/>
            <a:endParaRPr lang="en-US" sz="4000" b="1" dirty="0">
              <a:solidFill>
                <a:srgbClr val="000000"/>
              </a:solidFill>
              <a:latin typeface="Cambria"/>
              <a:cs typeface="Cambria"/>
            </a:endParaRPr>
          </a:p>
          <a:p>
            <a:pPr algn="ctr"/>
            <a:r>
              <a:rPr lang="en-US" sz="4000" b="1" dirty="0">
                <a:solidFill>
                  <a:srgbClr val="000000"/>
                </a:solidFill>
                <a:latin typeface="Cambria"/>
                <a:cs typeface="Cambria"/>
              </a:rPr>
              <a:t>Effect of TC on SE in Chicken Organs*</a:t>
            </a:r>
            <a:br>
              <a:rPr lang="en-US" sz="4000" b="1" dirty="0">
                <a:solidFill>
                  <a:srgbClr val="000000"/>
                </a:solidFill>
                <a:latin typeface="Cambria"/>
                <a:cs typeface="Cambria"/>
              </a:rPr>
            </a:br>
            <a:endParaRPr lang="en-US" sz="4000" b="1" dirty="0">
              <a:solidFill>
                <a:srgbClr val="000000"/>
              </a:solidFill>
              <a:latin typeface="Cambria"/>
              <a:cs typeface="Cambria"/>
            </a:endParaRPr>
          </a:p>
        </p:txBody>
      </p:sp>
      <p:pic>
        <p:nvPicPr>
          <p:cNvPr id="8"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66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2888"/>
            <a:ext cx="10058400" cy="1036320"/>
          </a:xfrm>
          <a:prstGeom prst="rect">
            <a:avLst/>
          </a:prstGeom>
          <a:solidFill>
            <a:srgbClr val="CCFFCC"/>
          </a:solidFill>
          <a:ln>
            <a:solidFill>
              <a:srgbClr val="000000"/>
            </a:solidFill>
          </a:ln>
        </p:spPr>
        <p:txBody>
          <a:bodyPr vert="horz" lIns="101882" tIns="50941" rIns="101882" bIns="50941"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500" b="1" dirty="0">
                <a:solidFill>
                  <a:srgbClr val="000000"/>
                </a:solidFill>
                <a:latin typeface="Cambria" pitchFamily="18" charset="0"/>
              </a:rPr>
              <a:t>Impact of research</a:t>
            </a:r>
          </a:p>
        </p:txBody>
      </p:sp>
      <p:sp>
        <p:nvSpPr>
          <p:cNvPr id="5" name="Rounded Rectangle 4"/>
          <p:cNvSpPr/>
          <p:nvPr/>
        </p:nvSpPr>
        <p:spPr>
          <a:xfrm>
            <a:off x="414445" y="2209356"/>
            <a:ext cx="9462345" cy="4152497"/>
          </a:xfrm>
          <a:prstGeom prst="roundRect">
            <a:avLst/>
          </a:prstGeom>
          <a:gradFill flip="none" rotWithShape="1">
            <a:gsLst>
              <a:gs pos="0">
                <a:srgbClr val="E0E0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3800" b="1" dirty="0">
                <a:solidFill>
                  <a:srgbClr val="000000"/>
                </a:solidFill>
                <a:latin typeface="Cambria" pitchFamily="18" charset="0"/>
              </a:rPr>
              <a:t>In-feed supplementation of TC could </a:t>
            </a:r>
            <a:r>
              <a:rPr lang="en-US" sz="3800" b="1" dirty="0" smtClean="0">
                <a:solidFill>
                  <a:srgbClr val="000000"/>
                </a:solidFill>
                <a:latin typeface="Cambria" pitchFamily="18" charset="0"/>
              </a:rPr>
              <a:t>be </a:t>
            </a:r>
            <a:r>
              <a:rPr lang="en-US" sz="3800" b="1" dirty="0">
                <a:solidFill>
                  <a:srgbClr val="000000"/>
                </a:solidFill>
                <a:latin typeface="Cambria" pitchFamily="18" charset="0"/>
              </a:rPr>
              <a:t>used to reduce egg-borne transmission of SE and improve microbiological safety of eggs.</a:t>
            </a:r>
          </a:p>
        </p:txBody>
      </p:sp>
      <p:pic>
        <p:nvPicPr>
          <p:cNvPr id="6"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934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79346" y="3794522"/>
            <a:ext cx="5029200"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50">
                <a:solidFill>
                  <a:schemeClr val="bg1"/>
                </a:solidFill>
                <a:latin typeface="Arial" panose="020B0604020202020204" pitchFamily="34" charset="0"/>
              </a:rPr>
              <a:t>Varunkumar Bhattaram</a:t>
            </a:r>
          </a:p>
          <a:p>
            <a:pPr eaLnBrk="1" hangingPunct="1"/>
            <a:endParaRPr lang="en-US" altLang="en-US" sz="1650">
              <a:solidFill>
                <a:schemeClr val="bg1"/>
              </a:solidFill>
              <a:latin typeface="Arial" panose="020B0604020202020204" pitchFamily="34" charset="0"/>
            </a:endParaRPr>
          </a:p>
          <a:p>
            <a:pPr eaLnBrk="1" hangingPunct="1"/>
            <a:r>
              <a:rPr lang="en-US" altLang="en-US" sz="1650">
                <a:solidFill>
                  <a:schemeClr val="bg1"/>
                </a:solidFill>
                <a:latin typeface="Arial" panose="020B0604020202020204" pitchFamily="34" charset="0"/>
              </a:rPr>
              <a:t>PhD Student</a:t>
            </a:r>
          </a:p>
          <a:p>
            <a:pPr eaLnBrk="1" hangingPunct="1"/>
            <a:endParaRPr lang="en-US" altLang="en-US" sz="1650">
              <a:solidFill>
                <a:schemeClr val="bg1"/>
              </a:solidFill>
              <a:latin typeface="Arial" panose="020B0604020202020204" pitchFamily="34" charset="0"/>
            </a:endParaRPr>
          </a:p>
          <a:p>
            <a:pPr eaLnBrk="1" hangingPunct="1"/>
            <a:r>
              <a:rPr lang="en-US" altLang="en-US" sz="1650">
                <a:solidFill>
                  <a:schemeClr val="bg1"/>
                </a:solidFill>
                <a:latin typeface="Arial" panose="020B0604020202020204" pitchFamily="34" charset="0"/>
              </a:rPr>
              <a:t>Department of Animal Science</a:t>
            </a:r>
          </a:p>
          <a:p>
            <a:pPr eaLnBrk="1" hangingPunct="1"/>
            <a:endParaRPr lang="en-US" altLang="en-US" sz="1650">
              <a:solidFill>
                <a:schemeClr val="bg1"/>
              </a:solidFill>
              <a:latin typeface="Arial" panose="020B0604020202020204" pitchFamily="34" charset="0"/>
            </a:endParaRPr>
          </a:p>
          <a:p>
            <a:pPr eaLnBrk="1" hangingPunct="1"/>
            <a:r>
              <a:rPr lang="en-US" altLang="en-US" sz="1650">
                <a:solidFill>
                  <a:schemeClr val="bg1"/>
                </a:solidFill>
                <a:latin typeface="Arial" panose="020B0604020202020204" pitchFamily="34" charset="0"/>
              </a:rPr>
              <a:t>University of Connecticut</a:t>
            </a:r>
          </a:p>
          <a:p>
            <a:pPr eaLnBrk="1" hangingPunct="1"/>
            <a:endParaRPr lang="en-US" altLang="en-US" sz="1650">
              <a:solidFill>
                <a:schemeClr val="bg1"/>
              </a:solidFill>
              <a:latin typeface="Arial" panose="020B0604020202020204" pitchFamily="34" charset="0"/>
            </a:endParaRPr>
          </a:p>
          <a:p>
            <a:pPr eaLnBrk="1" hangingPunct="1"/>
            <a:r>
              <a:rPr lang="en-US" altLang="en-US" sz="1650">
                <a:solidFill>
                  <a:schemeClr val="bg1"/>
                </a:solidFill>
                <a:latin typeface="Arial" panose="020B0604020202020204" pitchFamily="34" charset="0"/>
              </a:rPr>
              <a:t>PI: Dr. Kumar Venkitanarayanan</a:t>
            </a:r>
            <a:endParaRPr lang="en-US" altLang="en-US" sz="1650">
              <a:solidFill>
                <a:schemeClr val="bg1"/>
              </a:solidFill>
            </a:endParaRPr>
          </a:p>
        </p:txBody>
      </p:sp>
      <p:sp>
        <p:nvSpPr>
          <p:cNvPr id="6" name="TextBox 5"/>
          <p:cNvSpPr txBox="1"/>
          <p:nvPr/>
        </p:nvSpPr>
        <p:spPr>
          <a:xfrm>
            <a:off x="0" y="3027045"/>
            <a:ext cx="10058400" cy="2720425"/>
          </a:xfrm>
          <a:prstGeom prst="rect">
            <a:avLst/>
          </a:prstGeom>
          <a:noFill/>
        </p:spPr>
        <p:txBody>
          <a:bodyPr>
            <a:spAutoFit/>
          </a:bodyPr>
          <a:lstStyle/>
          <a:p>
            <a:pPr algn="ctr" fontAlgn="auto">
              <a:spcBef>
                <a:spcPts val="0"/>
              </a:spcBef>
              <a:spcAft>
                <a:spcPts val="0"/>
              </a:spcAft>
              <a:defRPr/>
            </a:pPr>
            <a:r>
              <a:rPr lang="en-US" sz="4455" b="1" dirty="0">
                <a:latin typeface="Cambria" panose="02040503050406030204" pitchFamily="18" charset="0"/>
                <a:cs typeface="Arial" panose="020B0604020202020204" pitchFamily="34" charset="0"/>
              </a:rPr>
              <a:t>Attenuation of </a:t>
            </a:r>
            <a:r>
              <a:rPr lang="en-US" sz="4455" b="1" i="1" dirty="0">
                <a:latin typeface="Cambria" panose="02040503050406030204" pitchFamily="18" charset="0"/>
                <a:cs typeface="Arial" panose="020B0604020202020204" pitchFamily="34" charset="0"/>
              </a:rPr>
              <a:t>Vibrio cholerae </a:t>
            </a:r>
            <a:r>
              <a:rPr lang="en-US" sz="4455" b="1" dirty="0">
                <a:latin typeface="Cambria" panose="02040503050406030204" pitchFamily="18" charset="0"/>
                <a:cs typeface="Arial" panose="020B0604020202020204" pitchFamily="34" charset="0"/>
              </a:rPr>
              <a:t>infection using </a:t>
            </a:r>
            <a:r>
              <a:rPr lang="en-US" sz="4455" b="1" dirty="0" smtClean="0">
                <a:latin typeface="Cambria" panose="02040503050406030204" pitchFamily="18" charset="0"/>
                <a:cs typeface="Arial" panose="020B0604020202020204" pitchFamily="34" charset="0"/>
              </a:rPr>
              <a:t>plant </a:t>
            </a:r>
            <a:r>
              <a:rPr lang="en-US" sz="4455" b="1" dirty="0">
                <a:latin typeface="Cambria" panose="02040503050406030204" pitchFamily="18" charset="0"/>
                <a:cs typeface="Arial" panose="020B0604020202020204" pitchFamily="34" charset="0"/>
              </a:rPr>
              <a:t>molecules</a:t>
            </a:r>
          </a:p>
          <a:p>
            <a:pPr algn="ctr" fontAlgn="auto">
              <a:spcBef>
                <a:spcPts val="0"/>
              </a:spcBef>
              <a:spcAft>
                <a:spcPts val="0"/>
              </a:spcAft>
              <a:defRPr/>
            </a:pPr>
            <a:endParaRPr lang="en-US" sz="2640" dirty="0">
              <a:latin typeface="Arial" panose="020B0604020202020204" pitchFamily="34" charset="0"/>
              <a:cs typeface="Arial" panose="020B0604020202020204" pitchFamily="34" charset="0"/>
            </a:endParaRPr>
          </a:p>
          <a:p>
            <a:pPr algn="ctr" fontAlgn="auto">
              <a:spcBef>
                <a:spcPts val="0"/>
              </a:spcBef>
              <a:spcAft>
                <a:spcPts val="0"/>
              </a:spcAft>
              <a:defRPr/>
            </a:pPr>
            <a:endParaRPr lang="en-US" sz="2640" dirty="0">
              <a:latin typeface="Arial" panose="020B0604020202020204" pitchFamily="34" charset="0"/>
              <a:cs typeface="Arial" panose="020B0604020202020204" pitchFamily="34" charset="0"/>
            </a:endParaRPr>
          </a:p>
          <a:p>
            <a:pPr algn="ctr" fontAlgn="auto">
              <a:spcBef>
                <a:spcPts val="0"/>
              </a:spcBef>
              <a:spcAft>
                <a:spcPts val="0"/>
              </a:spcAft>
              <a:defRPr/>
            </a:pPr>
            <a:endParaRPr lang="en-US" sz="2888" dirty="0">
              <a:solidFill>
                <a:schemeClr val="accent2">
                  <a:lumMod val="75000"/>
                </a:schemeClr>
              </a:solidFill>
              <a:latin typeface="+mn-lt"/>
            </a:endParaRPr>
          </a:p>
        </p:txBody>
      </p:sp>
      <p:pic>
        <p:nvPicPr>
          <p:cNvPr id="7" name="Picture 6" descr="history-of-herbal-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823" y="4786480"/>
            <a:ext cx="2049557" cy="277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064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7093268" cy="1089660"/>
          </a:xfrm>
        </p:spPr>
        <p:txBody>
          <a:bodyPr/>
          <a:lstStyle/>
          <a:p>
            <a:pPr fontAlgn="auto">
              <a:spcAft>
                <a:spcPts val="0"/>
              </a:spcAft>
              <a:defRPr/>
            </a:pPr>
            <a:r>
              <a:rPr lang="en-US" sz="4950" b="1" i="1" dirty="0">
                <a:solidFill>
                  <a:schemeClr val="tx1"/>
                </a:solidFill>
                <a:latin typeface="Cambria" panose="02040503050406030204" pitchFamily="18" charset="0"/>
                <a:cs typeface="Arial" panose="020B0604020202020204" pitchFamily="34" charset="0"/>
              </a:rPr>
              <a:t>Vibrio cholerae </a:t>
            </a:r>
            <a:r>
              <a:rPr lang="en-US" sz="4455" b="1" i="1" dirty="0">
                <a:solidFill>
                  <a:schemeClr val="tx1"/>
                </a:solidFill>
                <a:latin typeface="Cambria" panose="02040503050406030204" pitchFamily="18" charset="0"/>
                <a:cs typeface="Arial" panose="020B0604020202020204" pitchFamily="34" charset="0"/>
              </a:rPr>
              <a:t>(VC)</a:t>
            </a:r>
          </a:p>
        </p:txBody>
      </p:sp>
      <p:sp>
        <p:nvSpPr>
          <p:cNvPr id="11267" name="Content Placeholder 2"/>
          <p:cNvSpPr>
            <a:spLocks noGrp="1"/>
          </p:cNvSpPr>
          <p:nvPr>
            <p:ph idx="1"/>
          </p:nvPr>
        </p:nvSpPr>
        <p:spPr>
          <a:xfrm>
            <a:off x="958691" y="1811555"/>
            <a:ext cx="9099709" cy="5216366"/>
          </a:xfrm>
        </p:spPr>
        <p:txBody>
          <a:bodyPr/>
          <a:lstStyle/>
          <a:p>
            <a:pPr eaLnBrk="1" hangingPunct="1">
              <a:lnSpc>
                <a:spcPct val="170000"/>
              </a:lnSpc>
              <a:buFont typeface="Wingdings" panose="05000000000000000000" pitchFamily="2" charset="2"/>
              <a:buChar char="§"/>
            </a:pPr>
            <a:r>
              <a:rPr lang="en-US" altLang="en-US" sz="2800" b="1" dirty="0" smtClean="0">
                <a:latin typeface="Cambria" panose="02040503050406030204" pitchFamily="18" charset="0"/>
                <a:cs typeface="Arial" panose="020B0604020202020204" pitchFamily="34" charset="0"/>
              </a:rPr>
              <a:t>Causative </a:t>
            </a:r>
            <a:r>
              <a:rPr lang="en-US" altLang="en-US" sz="2800" b="1" dirty="0">
                <a:latin typeface="Cambria" panose="02040503050406030204" pitchFamily="18" charset="0"/>
                <a:cs typeface="Arial" panose="020B0604020202020204" pitchFamily="34" charset="0"/>
              </a:rPr>
              <a:t>agent of human </a:t>
            </a:r>
            <a:r>
              <a:rPr lang="en-US" altLang="en-US" sz="2800" b="1" dirty="0" smtClean="0">
                <a:latin typeface="Cambria" panose="02040503050406030204" pitchFamily="18" charset="0"/>
                <a:cs typeface="Arial" panose="020B0604020202020204" pitchFamily="34" charset="0"/>
              </a:rPr>
              <a:t>cholera</a:t>
            </a:r>
          </a:p>
          <a:p>
            <a:pPr eaLnBrk="1" hangingPunct="1">
              <a:lnSpc>
                <a:spcPct val="170000"/>
              </a:lnSpc>
              <a:buFont typeface="Wingdings" panose="05000000000000000000" pitchFamily="2" charset="2"/>
              <a:buChar char="§"/>
            </a:pPr>
            <a:r>
              <a:rPr lang="en-US" altLang="en-US" sz="2800" b="1" dirty="0" smtClean="0">
                <a:latin typeface="Cambria" panose="02040503050406030204" pitchFamily="18" charset="0"/>
                <a:cs typeface="Arial" panose="020B0604020202020204" pitchFamily="34" charset="0"/>
              </a:rPr>
              <a:t>Toxin-mediated </a:t>
            </a:r>
            <a:r>
              <a:rPr lang="en-US" altLang="en-US" sz="2800" b="1" dirty="0">
                <a:latin typeface="Cambria" panose="02040503050406030204" pitchFamily="18" charset="0"/>
                <a:cs typeface="Arial" panose="020B0604020202020204" pitchFamily="34" charset="0"/>
              </a:rPr>
              <a:t>watery </a:t>
            </a:r>
            <a:r>
              <a:rPr lang="en-US" altLang="en-US" sz="2800" b="1" dirty="0" smtClean="0">
                <a:latin typeface="Cambria" panose="02040503050406030204" pitchFamily="18" charset="0"/>
                <a:cs typeface="Arial" panose="020B0604020202020204" pitchFamily="34" charset="0"/>
              </a:rPr>
              <a:t>diarrhea</a:t>
            </a:r>
          </a:p>
          <a:p>
            <a:pPr>
              <a:buFont typeface="Wingdings" panose="05000000000000000000" pitchFamily="2" charset="2"/>
              <a:buChar char="§"/>
              <a:defRPr/>
            </a:pPr>
            <a:r>
              <a:rPr lang="en-US" sz="2800" b="1" dirty="0">
                <a:latin typeface="Cambria" panose="02040503050406030204" pitchFamily="18" charset="0"/>
                <a:cs typeface="Arial" panose="020B0604020202020204" pitchFamily="34" charset="0"/>
              </a:rPr>
              <a:t>Life threatening dehydration and electrolyte imbalance</a:t>
            </a:r>
          </a:p>
          <a:p>
            <a:pPr>
              <a:buFont typeface="Wingdings" panose="05000000000000000000" pitchFamily="2" charset="2"/>
              <a:buChar char="§"/>
              <a:defRPr/>
            </a:pPr>
            <a:r>
              <a:rPr lang="en-US" sz="2800" b="1" dirty="0">
                <a:latin typeface="Cambria" panose="02040503050406030204" pitchFamily="18" charset="0"/>
                <a:cs typeface="Arial" panose="020B0604020202020204" pitchFamily="34" charset="0"/>
              </a:rPr>
              <a:t>Extreme cases </a:t>
            </a:r>
            <a:r>
              <a:rPr lang="en-US" sz="2800" b="1" dirty="0" smtClean="0">
                <a:latin typeface="Cambria" panose="02040503050406030204" pitchFamily="18" charset="0"/>
                <a:cs typeface="Arial" panose="020B0604020202020204" pitchFamily="34" charset="0"/>
              </a:rPr>
              <a:t>lead </a:t>
            </a:r>
            <a:r>
              <a:rPr lang="en-US" sz="2800" b="1" dirty="0">
                <a:latin typeface="Cambria" panose="02040503050406030204" pitchFamily="18" charset="0"/>
                <a:cs typeface="Arial" panose="020B0604020202020204" pitchFamily="34" charset="0"/>
              </a:rPr>
              <a:t>to kidney failure and </a:t>
            </a:r>
            <a:r>
              <a:rPr lang="en-US" sz="2800" b="1" dirty="0" smtClean="0">
                <a:latin typeface="Cambria" panose="02040503050406030204" pitchFamily="18" charset="0"/>
                <a:cs typeface="Arial" panose="020B0604020202020204" pitchFamily="34" charset="0"/>
              </a:rPr>
              <a:t>death</a:t>
            </a:r>
            <a:endParaRPr lang="en-US" sz="2800" b="1" dirty="0">
              <a:latin typeface="Cambria" panose="02040503050406030204" pitchFamily="18" charset="0"/>
              <a:cs typeface="Arial" panose="020B0604020202020204" pitchFamily="34" charset="0"/>
            </a:endParaRPr>
          </a:p>
          <a:p>
            <a:pPr eaLnBrk="1" hangingPunct="1">
              <a:lnSpc>
                <a:spcPct val="170000"/>
              </a:lnSpc>
              <a:buFont typeface="Wingdings" panose="05000000000000000000" pitchFamily="2" charset="2"/>
              <a:buChar char="§"/>
            </a:pPr>
            <a:r>
              <a:rPr lang="en-US" altLang="en-US" sz="2800" b="1" dirty="0" smtClean="0">
                <a:latin typeface="Cambria" panose="02040503050406030204" pitchFamily="18" charset="0"/>
                <a:cs typeface="Arial" panose="020B0604020202020204" pitchFamily="34" charset="0"/>
              </a:rPr>
              <a:t> </a:t>
            </a:r>
            <a:r>
              <a:rPr lang="en-US" altLang="en-US" sz="2800" b="1" dirty="0" err="1">
                <a:latin typeface="Cambria" panose="02040503050406030204" pitchFamily="18" charset="0"/>
                <a:cs typeface="Arial" panose="020B0604020202020204" pitchFamily="34" charset="0"/>
              </a:rPr>
              <a:t>Serogroups</a:t>
            </a:r>
            <a:r>
              <a:rPr lang="en-US" altLang="en-US" sz="2800" b="1" dirty="0">
                <a:latin typeface="Cambria" panose="02040503050406030204" pitchFamily="18" charset="0"/>
                <a:cs typeface="Arial" panose="020B0604020202020204" pitchFamily="34" charset="0"/>
              </a:rPr>
              <a:t> O1 and O139</a:t>
            </a:r>
          </a:p>
          <a:p>
            <a:pPr eaLnBrk="1" hangingPunct="1">
              <a:lnSpc>
                <a:spcPct val="170000"/>
              </a:lnSpc>
              <a:buFont typeface="Wingdings" panose="05000000000000000000" pitchFamily="2" charset="2"/>
              <a:buChar char="§"/>
            </a:pPr>
            <a:r>
              <a:rPr lang="en-US" altLang="en-US" sz="2800" b="1" dirty="0" smtClean="0">
                <a:latin typeface="Cambria" panose="02040503050406030204" pitchFamily="18" charset="0"/>
                <a:cs typeface="Arial" panose="020B0604020202020204" pitchFamily="34" charset="0"/>
              </a:rPr>
              <a:t>Globally </a:t>
            </a:r>
            <a:r>
              <a:rPr lang="en-US" altLang="en-US" sz="2800" b="1" dirty="0">
                <a:latin typeface="Cambria" panose="02040503050406030204" pitchFamily="18" charset="0"/>
                <a:cs typeface="Arial" panose="020B0604020202020204" pitchFamily="34" charset="0"/>
              </a:rPr>
              <a:t>- excess of 300,000 cases; 7500 deaths</a:t>
            </a:r>
          </a:p>
          <a:p>
            <a:pPr eaLnBrk="1" hangingPunct="1">
              <a:lnSpc>
                <a:spcPct val="170000"/>
              </a:lnSpc>
              <a:buFont typeface="Wingdings" panose="05000000000000000000" pitchFamily="2" charset="2"/>
              <a:buChar char="§"/>
            </a:pPr>
            <a:endParaRPr lang="en-US" altLang="en-US" sz="2475" dirty="0">
              <a:latin typeface="Arial" panose="020B0604020202020204" pitchFamily="34" charset="0"/>
              <a:cs typeface="Arial" panose="020B0604020202020204" pitchFamily="34" charset="0"/>
            </a:endParaRPr>
          </a:p>
          <a:p>
            <a:pPr eaLnBrk="1" hangingPunct="1">
              <a:lnSpc>
                <a:spcPct val="170000"/>
              </a:lnSpc>
            </a:pPr>
            <a:endParaRPr lang="en-US" altLang="en-US" sz="2475" dirty="0">
              <a:latin typeface="Arial" panose="020B0604020202020204" pitchFamily="34" charset="0"/>
              <a:cs typeface="Arial" panose="020B0604020202020204" pitchFamily="34" charset="0"/>
            </a:endParaRPr>
          </a:p>
          <a:p>
            <a:pPr eaLnBrk="1" hangingPunct="1">
              <a:lnSpc>
                <a:spcPct val="170000"/>
              </a:lnSpc>
            </a:pPr>
            <a:endParaRPr lang="en-US" altLang="en-US" sz="2475" dirty="0">
              <a:latin typeface="Arial" panose="020B0604020202020204" pitchFamily="34" charset="0"/>
              <a:cs typeface="Arial" panose="020B0604020202020204" pitchFamily="34" charset="0"/>
            </a:endParaRPr>
          </a:p>
          <a:p>
            <a:pPr eaLnBrk="1" hangingPunct="1">
              <a:lnSpc>
                <a:spcPct val="170000"/>
              </a:lnSpc>
            </a:pPr>
            <a:endParaRPr lang="en-US" altLang="en-US" sz="2475" dirty="0">
              <a:latin typeface="Arial" panose="020B0604020202020204" pitchFamily="34" charset="0"/>
              <a:cs typeface="Arial" panose="020B0604020202020204" pitchFamily="34" charset="0"/>
            </a:endParaRPr>
          </a:p>
        </p:txBody>
      </p:sp>
      <p:pic>
        <p:nvPicPr>
          <p:cNvPr id="4"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204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43" y="1294329"/>
            <a:ext cx="8996957" cy="1195744"/>
          </a:xfrm>
        </p:spPr>
        <p:txBody>
          <a:bodyPr/>
          <a:lstStyle/>
          <a:p>
            <a:pPr algn="ctr">
              <a:defRPr/>
            </a:pPr>
            <a:r>
              <a:rPr lang="en-US" sz="3600" b="1" dirty="0" smtClean="0">
                <a:solidFill>
                  <a:schemeClr val="tx1"/>
                </a:solidFill>
                <a:latin typeface="Cambria" panose="02040503050406030204" pitchFamily="18" charset="0"/>
                <a:cs typeface="Arial" panose="020B0604020202020204" pitchFamily="34" charset="0"/>
              </a:rPr>
              <a:t>Cholera:  Route </a:t>
            </a:r>
            <a:r>
              <a:rPr lang="en-US" sz="3600" b="1" dirty="0">
                <a:solidFill>
                  <a:schemeClr val="tx1"/>
                </a:solidFill>
                <a:latin typeface="Cambria" panose="02040503050406030204" pitchFamily="18" charset="0"/>
                <a:cs typeface="Arial" panose="020B0604020202020204" pitchFamily="34" charset="0"/>
              </a:rPr>
              <a:t>of Transmission</a:t>
            </a:r>
          </a:p>
        </p:txBody>
      </p:sp>
      <p:sp>
        <p:nvSpPr>
          <p:cNvPr id="13315" name="TextBox 5"/>
          <p:cNvSpPr txBox="1">
            <a:spLocks noChangeArrowheads="1"/>
          </p:cNvSpPr>
          <p:nvPr/>
        </p:nvSpPr>
        <p:spPr bwMode="auto">
          <a:xfrm>
            <a:off x="451843" y="4159926"/>
            <a:ext cx="1380411" cy="4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310" b="1">
                <a:latin typeface="Cambria" panose="02040503050406030204" pitchFamily="18" charset="0"/>
                <a:cs typeface="Arial" panose="020B0604020202020204" pitchFamily="34" charset="0"/>
              </a:rPr>
              <a:t>Feces</a:t>
            </a:r>
          </a:p>
        </p:txBody>
      </p:sp>
      <p:cxnSp>
        <p:nvCxnSpPr>
          <p:cNvPr id="5" name="Straight Arrow Connector 4"/>
          <p:cNvCxnSpPr/>
          <p:nvPr/>
        </p:nvCxnSpPr>
        <p:spPr>
          <a:xfrm flipV="1">
            <a:off x="4663798" y="4700171"/>
            <a:ext cx="813316" cy="614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317" name="TextBox 9"/>
          <p:cNvSpPr txBox="1">
            <a:spLocks noChangeArrowheads="1"/>
          </p:cNvSpPr>
          <p:nvPr/>
        </p:nvSpPr>
        <p:spPr bwMode="auto">
          <a:xfrm>
            <a:off x="2088952" y="2882980"/>
            <a:ext cx="2819757" cy="4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310" b="1" dirty="0">
                <a:latin typeface="Cambria" panose="02040503050406030204" pitchFamily="18" charset="0"/>
                <a:cs typeface="Arial" panose="020B0604020202020204" pitchFamily="34" charset="0"/>
              </a:rPr>
              <a:t>Contaminated Soil</a:t>
            </a:r>
          </a:p>
        </p:txBody>
      </p:sp>
      <p:cxnSp>
        <p:nvCxnSpPr>
          <p:cNvPr id="7" name="Straight Arrow Connector 6"/>
          <p:cNvCxnSpPr/>
          <p:nvPr/>
        </p:nvCxnSpPr>
        <p:spPr>
          <a:xfrm>
            <a:off x="4663798" y="3497223"/>
            <a:ext cx="812006" cy="502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319" name="TextBox 12"/>
          <p:cNvSpPr txBox="1">
            <a:spLocks noChangeArrowheads="1"/>
          </p:cNvSpPr>
          <p:nvPr/>
        </p:nvSpPr>
        <p:spPr bwMode="auto">
          <a:xfrm>
            <a:off x="2088952" y="5384483"/>
            <a:ext cx="2819757" cy="4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310" b="1">
                <a:latin typeface="Cambria" panose="02040503050406030204" pitchFamily="18" charset="0"/>
                <a:cs typeface="Arial" panose="020B0604020202020204" pitchFamily="34" charset="0"/>
              </a:rPr>
              <a:t>Unsanitized Water</a:t>
            </a:r>
          </a:p>
        </p:txBody>
      </p:sp>
      <p:sp>
        <p:nvSpPr>
          <p:cNvPr id="13320" name="TextBox 15"/>
          <p:cNvSpPr txBox="1">
            <a:spLocks noChangeArrowheads="1"/>
          </p:cNvSpPr>
          <p:nvPr/>
        </p:nvSpPr>
        <p:spPr bwMode="auto">
          <a:xfrm>
            <a:off x="5212557" y="4159926"/>
            <a:ext cx="1381721" cy="4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310" b="1" dirty="0" smtClean="0">
                <a:latin typeface="Cambria" panose="02040503050406030204" pitchFamily="18" charset="0"/>
                <a:cs typeface="Arial" panose="020B0604020202020204" pitchFamily="34" charset="0"/>
              </a:rPr>
              <a:t>Food</a:t>
            </a:r>
            <a:endParaRPr lang="en-US" altLang="en-US" sz="2310" b="1" dirty="0">
              <a:latin typeface="Cambria" panose="02040503050406030204" pitchFamily="18" charset="0"/>
              <a:cs typeface="Arial" panose="020B0604020202020204" pitchFamily="34" charset="0"/>
            </a:endParaRPr>
          </a:p>
        </p:txBody>
      </p:sp>
      <p:cxnSp>
        <p:nvCxnSpPr>
          <p:cNvPr id="10" name="Straight Arrow Connector 9"/>
          <p:cNvCxnSpPr/>
          <p:nvPr/>
        </p:nvCxnSpPr>
        <p:spPr>
          <a:xfrm flipV="1">
            <a:off x="1424940" y="3497224"/>
            <a:ext cx="813316" cy="6155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1424940" y="4844891"/>
            <a:ext cx="813316" cy="502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705601" y="4376023"/>
            <a:ext cx="65877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324" name="TextBox 22"/>
          <p:cNvSpPr txBox="1">
            <a:spLocks noChangeArrowheads="1"/>
          </p:cNvSpPr>
          <p:nvPr/>
        </p:nvSpPr>
        <p:spPr bwMode="auto">
          <a:xfrm>
            <a:off x="7640717" y="4159926"/>
            <a:ext cx="2007751" cy="4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310" b="1">
                <a:latin typeface="Cambria" panose="02040503050406030204" pitchFamily="18" charset="0"/>
                <a:cs typeface="Arial" panose="020B0604020202020204" pitchFamily="34" charset="0"/>
              </a:rPr>
              <a:t>Human</a:t>
            </a:r>
          </a:p>
        </p:txBody>
      </p:sp>
      <p:sp>
        <p:nvSpPr>
          <p:cNvPr id="14" name="U-Turn Arrow 13"/>
          <p:cNvSpPr/>
          <p:nvPr/>
        </p:nvSpPr>
        <p:spPr>
          <a:xfrm rot="10800000">
            <a:off x="792361" y="4797742"/>
            <a:ext cx="7428548" cy="1284804"/>
          </a:xfrm>
          <a:prstGeom prst="uturnArrow">
            <a:avLst>
              <a:gd name="adj1" fmla="val 2731"/>
              <a:gd name="adj2" fmla="val 5577"/>
              <a:gd name="adj3" fmla="val 15063"/>
              <a:gd name="adj4" fmla="val 50000"/>
              <a:gd name="adj5" fmla="val 100000"/>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2310" b="1">
              <a:solidFill>
                <a:schemeClr val="tx1"/>
              </a:solidFill>
              <a:latin typeface="Arial" panose="020B0604020202020204" pitchFamily="34" charset="0"/>
              <a:cs typeface="Arial" panose="020B0604020202020204" pitchFamily="34" charset="0"/>
            </a:endParaRPr>
          </a:p>
        </p:txBody>
      </p:sp>
      <p:cxnSp>
        <p:nvCxnSpPr>
          <p:cNvPr id="4" name="Straight Arrow Connector 3"/>
          <p:cNvCxnSpPr>
            <a:stCxn id="13319" idx="3"/>
          </p:cNvCxnSpPr>
          <p:nvPr/>
        </p:nvCxnSpPr>
        <p:spPr bwMode="auto">
          <a:xfrm flipV="1">
            <a:off x="4908709" y="4607741"/>
            <a:ext cx="2939891" cy="1000650"/>
          </a:xfrm>
          <a:prstGeom prst="straightConnector1">
            <a:avLst/>
          </a:prstGeom>
          <a:ln>
            <a:headEnd type="none" w="sm" len="sm"/>
            <a:tailEnd type="triangle"/>
          </a:ln>
          <a:extLst/>
        </p:spPr>
        <p:style>
          <a:lnRef idx="2">
            <a:schemeClr val="dk1"/>
          </a:lnRef>
          <a:fillRef idx="0">
            <a:schemeClr val="dk1"/>
          </a:fillRef>
          <a:effectRef idx="1">
            <a:schemeClr val="dk1"/>
          </a:effectRef>
          <a:fontRef idx="minor">
            <a:schemeClr val="tx1"/>
          </a:fontRef>
        </p:style>
      </p:cxnSp>
      <p:pic>
        <p:nvPicPr>
          <p:cNvPr id="1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823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body" idx="4294967295"/>
          </p:nvPr>
        </p:nvSpPr>
        <p:spPr>
          <a:xfrm>
            <a:off x="968680" y="2677160"/>
            <a:ext cx="7103745" cy="2884065"/>
          </a:xfrm>
        </p:spPr>
        <p:txBody>
          <a:bodyPr/>
          <a:lstStyle/>
          <a:p>
            <a:pPr>
              <a:lnSpc>
                <a:spcPct val="120000"/>
              </a:lnSpc>
              <a:buClr>
                <a:schemeClr val="tx1"/>
              </a:buClr>
              <a:buFont typeface="Wingdings" charset="0"/>
              <a:buChar char="§"/>
              <a:defRPr/>
            </a:pPr>
            <a:r>
              <a:rPr lang="en-US" b="1" dirty="0" err="1" smtClean="0">
                <a:latin typeface="Cambria" charset="0"/>
                <a:ea typeface="ＭＳ Ｐゴシック" charset="0"/>
              </a:rPr>
              <a:t>Phytophenolics</a:t>
            </a:r>
            <a:endParaRPr lang="en-US" b="1" dirty="0">
              <a:latin typeface="Cambria" charset="0"/>
              <a:ea typeface="ＭＳ Ｐゴシック" charset="0"/>
            </a:endParaRPr>
          </a:p>
          <a:p>
            <a:pPr>
              <a:lnSpc>
                <a:spcPct val="120000"/>
              </a:lnSpc>
              <a:buClr>
                <a:schemeClr val="tx1"/>
              </a:buClr>
              <a:buFont typeface="Wingdings" charset="0"/>
              <a:buChar char="§"/>
              <a:defRPr/>
            </a:pPr>
            <a:r>
              <a:rPr lang="en-US" b="1" dirty="0">
                <a:latin typeface="Cambria" charset="0"/>
                <a:ea typeface="ＭＳ Ｐゴシック" charset="0"/>
              </a:rPr>
              <a:t>Plant defense mechanism</a:t>
            </a:r>
          </a:p>
          <a:p>
            <a:pPr>
              <a:lnSpc>
                <a:spcPct val="120000"/>
              </a:lnSpc>
              <a:buClr>
                <a:schemeClr val="tx1"/>
              </a:buClr>
              <a:buFont typeface="Wingdings" charset="0"/>
              <a:buChar char="§"/>
              <a:defRPr/>
            </a:pPr>
            <a:r>
              <a:rPr lang="en-US" b="1" dirty="0">
                <a:latin typeface="Cambria" charset="0"/>
                <a:ea typeface="ＭＳ Ｐゴシック" charset="0"/>
              </a:rPr>
              <a:t>Wide spectrum of biological effects</a:t>
            </a:r>
          </a:p>
          <a:p>
            <a:pPr>
              <a:lnSpc>
                <a:spcPct val="120000"/>
              </a:lnSpc>
              <a:buClr>
                <a:schemeClr val="tx1"/>
              </a:buClr>
              <a:buFont typeface="Wingdings" charset="0"/>
              <a:buChar char="§"/>
              <a:defRPr/>
            </a:pPr>
            <a:r>
              <a:rPr lang="en-US" b="1" dirty="0">
                <a:latin typeface="Cambria" charset="0"/>
                <a:ea typeface="ＭＳ Ｐゴシック" charset="0"/>
              </a:rPr>
              <a:t>Bacterial resistance low </a:t>
            </a:r>
            <a:endParaRPr lang="en-US" b="1" baseline="30000" dirty="0">
              <a:latin typeface="Cambria" charset="0"/>
              <a:ea typeface="ＭＳ Ｐゴシック" charset="0"/>
            </a:endParaRPr>
          </a:p>
          <a:p>
            <a:pPr marL="0" indent="0">
              <a:lnSpc>
                <a:spcPct val="120000"/>
              </a:lnSpc>
              <a:buNone/>
              <a:defRPr/>
            </a:pPr>
            <a:endParaRPr lang="en-US" sz="3100" baseline="30000" dirty="0">
              <a:latin typeface="Cambria" charset="0"/>
              <a:ea typeface="ＭＳ Ｐゴシック" charset="0"/>
            </a:endParaRPr>
          </a:p>
        </p:txBody>
      </p:sp>
      <p:sp>
        <p:nvSpPr>
          <p:cNvPr id="34819" name="Rectangle 3"/>
          <p:cNvSpPr>
            <a:spLocks noGrp="1" noChangeArrowheads="1"/>
          </p:cNvSpPr>
          <p:nvPr>
            <p:ph type="title" idx="4294967295"/>
          </p:nvPr>
        </p:nvSpPr>
        <p:spPr>
          <a:xfrm>
            <a:off x="1774190" y="604520"/>
            <a:ext cx="7446010" cy="1295400"/>
          </a:xfrm>
        </p:spPr>
        <p:txBody>
          <a:bodyPr bIns="50941" anchor="ctr"/>
          <a:lstStyle/>
          <a:p>
            <a:pPr algn="ctr"/>
            <a:r>
              <a:rPr lang="en-US" sz="4000" b="1" dirty="0" smtClean="0">
                <a:latin typeface="Cambria" pitchFamily="18" charset="0"/>
              </a:rPr>
              <a:t>Plant-Derived Antimicrobials (PDAs) </a:t>
            </a:r>
            <a:br>
              <a:rPr lang="en-US" sz="4000" b="1" dirty="0" smtClean="0">
                <a:latin typeface="Cambria" pitchFamily="18" charset="0"/>
              </a:rPr>
            </a:br>
            <a:r>
              <a:rPr lang="en-US" sz="4000" b="1" dirty="0" smtClean="0">
                <a:latin typeface="Cambria" pitchFamily="18" charset="0"/>
              </a:rPr>
              <a:t>An alternative approach </a:t>
            </a:r>
          </a:p>
        </p:txBody>
      </p:sp>
      <p:sp>
        <p:nvSpPr>
          <p:cNvPr id="34820" name="Rectangle 8"/>
          <p:cNvSpPr>
            <a:spLocks noChangeArrowheads="1"/>
          </p:cNvSpPr>
          <p:nvPr/>
        </p:nvSpPr>
        <p:spPr bwMode="auto">
          <a:xfrm>
            <a:off x="1844040" y="6649720"/>
            <a:ext cx="6286500" cy="431800"/>
          </a:xfrm>
          <a:prstGeom prst="rect">
            <a:avLst/>
          </a:prstGeom>
          <a:noFill/>
          <a:ln w="9525">
            <a:noFill/>
            <a:miter lim="800000"/>
            <a:headEnd/>
            <a:tailEnd/>
          </a:ln>
        </p:spPr>
        <p:txBody>
          <a:bodyPr lIns="101882" tIns="50941" rIns="101882" bIns="50941"/>
          <a:lstStyle/>
          <a:p>
            <a:pPr marL="382059" indent="-382059">
              <a:spcBef>
                <a:spcPct val="20000"/>
              </a:spcBef>
            </a:pPr>
            <a:endParaRPr lang="en-US" b="0" dirty="0">
              <a:latin typeface="Times New Roman" pitchFamily="18" charset="0"/>
            </a:endParaRPr>
          </a:p>
        </p:txBody>
      </p:sp>
      <p:pic>
        <p:nvPicPr>
          <p:cNvPr id="259079" name="Picture 10" descr="LivingOils2"/>
          <p:cNvPicPr>
            <a:picLocks noChangeAspect="1" noChangeArrowheads="1"/>
          </p:cNvPicPr>
          <p:nvPr/>
        </p:nvPicPr>
        <p:blipFill>
          <a:blip r:embed="rId3" cstate="print"/>
          <a:srcRect/>
          <a:stretch>
            <a:fillRect/>
          </a:stretch>
        </p:blipFill>
        <p:spPr bwMode="auto">
          <a:xfrm>
            <a:off x="225266" y="259080"/>
            <a:ext cx="1618774" cy="2072640"/>
          </a:xfrm>
          <a:prstGeom prst="ellipse">
            <a:avLst/>
          </a:prstGeom>
          <a:ln>
            <a:noFill/>
          </a:ln>
          <a:effectLst>
            <a:softEdge rad="112500"/>
          </a:effectLst>
        </p:spPr>
      </p:pic>
      <p:sp>
        <p:nvSpPr>
          <p:cNvPr id="6" name="Rectangle 8"/>
          <p:cNvSpPr>
            <a:spLocks noChangeArrowheads="1"/>
          </p:cNvSpPr>
          <p:nvPr/>
        </p:nvSpPr>
        <p:spPr bwMode="auto">
          <a:xfrm>
            <a:off x="1251584" y="6261886"/>
            <a:ext cx="796861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40" dirty="0" smtClean="0">
                <a:latin typeface="Cambria" panose="02040503050406030204" pitchFamily="18" charset="0"/>
              </a:rPr>
              <a:t>Burt et al., 2004; </a:t>
            </a:r>
            <a:r>
              <a:rPr lang="en-US" altLang="en-US" sz="2640" dirty="0" err="1" smtClean="0">
                <a:latin typeface="Cambria" panose="02040503050406030204" pitchFamily="18" charset="0"/>
              </a:rPr>
              <a:t>Ohno</a:t>
            </a:r>
            <a:r>
              <a:rPr lang="en-US" altLang="en-US" sz="2640" dirty="0" smtClean="0">
                <a:latin typeface="Cambria" panose="02040503050406030204" pitchFamily="18" charset="0"/>
              </a:rPr>
              <a:t> et al., 2007; </a:t>
            </a:r>
            <a:r>
              <a:rPr lang="en-US" altLang="en-US" sz="2640" dirty="0" err="1" smtClean="0">
                <a:latin typeface="Cambria" panose="02040503050406030204" pitchFamily="18" charset="0"/>
              </a:rPr>
              <a:t>Wollenweber</a:t>
            </a:r>
            <a:r>
              <a:rPr lang="en-US" altLang="en-US" sz="2640" dirty="0" smtClean="0">
                <a:latin typeface="Cambria" panose="02040503050406030204" pitchFamily="18" charset="0"/>
              </a:rPr>
              <a:t>, 1988</a:t>
            </a:r>
            <a:endParaRPr lang="en-US" altLang="en-US" sz="2640" dirty="0">
              <a:latin typeface="Cambria" panose="02040503050406030204" pitchFamily="18" charset="0"/>
            </a:endParaRPr>
          </a:p>
        </p:txBody>
      </p:sp>
      <p:pic>
        <p:nvPicPr>
          <p:cNvPr id="15" name="Picture 14" descr="history-of-herbal-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4926" y="2600581"/>
            <a:ext cx="1973357" cy="266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242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357" y="609600"/>
            <a:ext cx="7093268" cy="1089660"/>
          </a:xfrm>
        </p:spPr>
        <p:txBody>
          <a:bodyPr/>
          <a:lstStyle/>
          <a:p>
            <a:pPr fontAlgn="auto">
              <a:spcAft>
                <a:spcPts val="0"/>
              </a:spcAft>
              <a:defRPr/>
            </a:pPr>
            <a:r>
              <a:rPr lang="en-US" sz="3600" b="1" dirty="0">
                <a:solidFill>
                  <a:schemeClr val="tx1"/>
                </a:solidFill>
                <a:latin typeface="Cambria" panose="02040503050406030204" pitchFamily="18" charset="0"/>
                <a:cs typeface="Arial" panose="020B0604020202020204" pitchFamily="34" charset="0"/>
              </a:rPr>
              <a:t>Cholera toxin</a:t>
            </a:r>
          </a:p>
        </p:txBody>
      </p:sp>
      <p:pic>
        <p:nvPicPr>
          <p:cNvPr id="16387" name="Picture 2" descr="http://openi.nlm.nih.gov/imgs/512/200/3153263/3153263_toxins-02-01612-g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38" y="2627591"/>
            <a:ext cx="4130754" cy="342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p:cNvSpPr txBox="1">
            <a:spLocks noChangeArrowheads="1"/>
          </p:cNvSpPr>
          <p:nvPr/>
        </p:nvSpPr>
        <p:spPr bwMode="auto">
          <a:xfrm>
            <a:off x="4689991" y="2952394"/>
            <a:ext cx="484584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75" b="1" dirty="0">
                <a:latin typeface="Cambria" panose="02040503050406030204" pitchFamily="18" charset="0"/>
                <a:cs typeface="Arial" panose="020B0604020202020204" pitchFamily="34" charset="0"/>
              </a:rPr>
              <a:t>CTB </a:t>
            </a:r>
            <a:r>
              <a:rPr lang="en-US" altLang="en-US" sz="2475" b="1" dirty="0">
                <a:latin typeface="Cambria" panose="02040503050406030204" pitchFamily="18" charset="0"/>
                <a:cs typeface="Arial" panose="020B0604020202020204" pitchFamily="34" charset="0"/>
                <a:sym typeface="Wingdings" panose="05000000000000000000" pitchFamily="2" charset="2"/>
              </a:rPr>
              <a:t> Cholera toxin B subunit</a:t>
            </a:r>
          </a:p>
          <a:p>
            <a:pPr eaLnBrk="1" hangingPunct="1"/>
            <a:endParaRPr lang="en-US" altLang="en-US" sz="2475" b="1" dirty="0">
              <a:latin typeface="Cambria" panose="02040503050406030204" pitchFamily="18" charset="0"/>
              <a:cs typeface="Arial" panose="020B0604020202020204" pitchFamily="34" charset="0"/>
              <a:sym typeface="Wingdings" panose="05000000000000000000" pitchFamily="2" charset="2"/>
            </a:endParaRPr>
          </a:p>
          <a:p>
            <a:pPr eaLnBrk="1" hangingPunct="1"/>
            <a:r>
              <a:rPr lang="en-US" altLang="en-US" sz="2475" b="1" dirty="0">
                <a:latin typeface="Cambria" panose="02040503050406030204" pitchFamily="18" charset="0"/>
                <a:cs typeface="Arial" panose="020B0604020202020204" pitchFamily="34" charset="0"/>
                <a:sym typeface="Wingdings" panose="05000000000000000000" pitchFamily="2" charset="2"/>
              </a:rPr>
              <a:t>CTA1 and CTA2  Cholera toxin A subunit</a:t>
            </a:r>
            <a:endParaRPr lang="en-US" altLang="en-US" sz="2475" b="1" dirty="0">
              <a:latin typeface="Cambria" panose="02040503050406030204" pitchFamily="18" charset="0"/>
              <a:cs typeface="Arial" panose="020B0604020202020204" pitchFamily="34" charset="0"/>
            </a:endParaRPr>
          </a:p>
        </p:txBody>
      </p:sp>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067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98180" cy="1195744"/>
          </a:xfrm>
        </p:spPr>
        <p:txBody>
          <a:bodyPr/>
          <a:lstStyle/>
          <a:p>
            <a:pPr fontAlgn="auto">
              <a:spcAft>
                <a:spcPts val="0"/>
              </a:spcAft>
              <a:defRPr/>
            </a:pPr>
            <a:r>
              <a:rPr lang="en-US" sz="3600" b="1" dirty="0" smtClean="0">
                <a:solidFill>
                  <a:schemeClr val="tx1"/>
                </a:solidFill>
                <a:latin typeface="Cambria" panose="02040503050406030204" pitchFamily="18" charset="0"/>
                <a:cs typeface="Arial" panose="020B0604020202020204" pitchFamily="34" charset="0"/>
              </a:rPr>
              <a:t>Treatment/Control</a:t>
            </a:r>
            <a:endParaRPr lang="en-US" sz="3600" b="1" dirty="0">
              <a:solidFill>
                <a:schemeClr val="tx1"/>
              </a:solidFill>
              <a:latin typeface="Cambria" panose="02040503050406030204" pitchFamily="18" charset="0"/>
              <a:cs typeface="Arial" panose="020B0604020202020204" pitchFamily="34" charset="0"/>
            </a:endParaRPr>
          </a:p>
        </p:txBody>
      </p:sp>
      <p:sp>
        <p:nvSpPr>
          <p:cNvPr id="21507" name="Content Placeholder 2"/>
          <p:cNvSpPr>
            <a:spLocks noGrp="1"/>
          </p:cNvSpPr>
          <p:nvPr>
            <p:ph idx="1"/>
          </p:nvPr>
        </p:nvSpPr>
        <p:spPr>
          <a:xfrm>
            <a:off x="378499" y="1416323"/>
            <a:ext cx="9679901" cy="5793204"/>
          </a:xfrm>
        </p:spPr>
        <p:txBody>
          <a:bodyPr/>
          <a:lstStyle/>
          <a:p>
            <a:pPr eaLnBrk="1" hangingPunct="1">
              <a:lnSpc>
                <a:spcPct val="150000"/>
              </a:lnSpc>
              <a:buFont typeface="Wingdings" panose="05000000000000000000" pitchFamily="2" charset="2"/>
              <a:buChar char="§"/>
            </a:pPr>
            <a:r>
              <a:rPr lang="en-US" altLang="en-US" sz="2475" dirty="0">
                <a:latin typeface="Arial" panose="020B0604020202020204" pitchFamily="34" charset="0"/>
                <a:cs typeface="Arial" panose="020B0604020202020204" pitchFamily="34" charset="0"/>
              </a:rPr>
              <a:t> </a:t>
            </a:r>
            <a:r>
              <a:rPr lang="en-US" altLang="en-US" sz="2400" b="1" dirty="0">
                <a:latin typeface="Cambria" panose="02040503050406030204" pitchFamily="18" charset="0"/>
                <a:cs typeface="Arial" panose="020B0604020202020204" pitchFamily="34" charset="0"/>
              </a:rPr>
              <a:t>Oral Rehydration Therapy</a:t>
            </a:r>
          </a:p>
          <a:p>
            <a:pPr lvl="2" eaLnBrk="1" hangingPunct="1">
              <a:lnSpc>
                <a:spcPct val="150000"/>
              </a:lnSpc>
              <a:buFont typeface="Wingdings" panose="05000000000000000000" pitchFamily="2" charset="2"/>
              <a:buChar char="§"/>
            </a:pPr>
            <a:r>
              <a:rPr lang="en-US" altLang="en-US" b="1" dirty="0">
                <a:latin typeface="Cambria" panose="02040503050406030204" pitchFamily="18" charset="0"/>
                <a:cs typeface="Arial" panose="020B0604020202020204" pitchFamily="34" charset="0"/>
              </a:rPr>
              <a:t> Fluids supplemented with electrolytes and salts</a:t>
            </a:r>
          </a:p>
          <a:p>
            <a:pPr eaLnBrk="1" hangingPunct="1">
              <a:lnSpc>
                <a:spcPct val="150000"/>
              </a:lnSpc>
              <a:buFont typeface="Wingdings" panose="05000000000000000000" pitchFamily="2" charset="2"/>
              <a:buChar char="§"/>
            </a:pPr>
            <a:r>
              <a:rPr lang="en-US" altLang="en-US" sz="2400" b="1" dirty="0" smtClean="0">
                <a:latin typeface="Cambria" panose="02040503050406030204" pitchFamily="18" charset="0"/>
                <a:cs typeface="Arial" panose="020B0604020202020204" pitchFamily="34" charset="0"/>
              </a:rPr>
              <a:t>Antibiotics</a:t>
            </a:r>
          </a:p>
          <a:p>
            <a:pPr lvl="1">
              <a:buFont typeface="Wingdings" panose="05000000000000000000" pitchFamily="2" charset="2"/>
              <a:buChar char="§"/>
              <a:defRPr/>
            </a:pPr>
            <a:r>
              <a:rPr lang="en-US" sz="2400" b="1" dirty="0" smtClean="0">
                <a:latin typeface="Cambria" panose="02040503050406030204" pitchFamily="18" charset="0"/>
                <a:cs typeface="Arial" panose="020B0604020202020204" pitchFamily="34" charset="0"/>
              </a:rPr>
              <a:t>First antibiotic resistant strain – 1970 (</a:t>
            </a:r>
            <a:r>
              <a:rPr lang="en-US" sz="2400" b="1" dirty="0" err="1" smtClean="0">
                <a:latin typeface="Cambria" panose="02040503050406030204" pitchFamily="18" charset="0"/>
                <a:cs typeface="Arial" panose="020B0604020202020204" pitchFamily="34" charset="0"/>
              </a:rPr>
              <a:t>Kitaoka</a:t>
            </a:r>
            <a:r>
              <a:rPr lang="en-US" sz="2400" b="1" dirty="0" smtClean="0">
                <a:latin typeface="Cambria" panose="02040503050406030204" pitchFamily="18" charset="0"/>
                <a:cs typeface="Arial" panose="020B0604020202020204" pitchFamily="34" charset="0"/>
              </a:rPr>
              <a:t> et al., 2011)</a:t>
            </a:r>
          </a:p>
          <a:p>
            <a:pPr lvl="1">
              <a:buFont typeface="Wingdings" panose="05000000000000000000" pitchFamily="2" charset="2"/>
              <a:buChar char="§"/>
              <a:defRPr/>
            </a:pPr>
            <a:r>
              <a:rPr lang="en-US" sz="2400" b="1" dirty="0" smtClean="0">
                <a:latin typeface="Cambria" panose="02040503050406030204" pitchFamily="18" charset="0"/>
                <a:cs typeface="Arial" panose="020B0604020202020204" pitchFamily="34" charset="0"/>
              </a:rPr>
              <a:t>Multiple </a:t>
            </a:r>
            <a:r>
              <a:rPr lang="en-US" sz="2400" b="1" dirty="0">
                <a:latin typeface="Cambria" panose="02040503050406030204" pitchFamily="18" charset="0"/>
                <a:cs typeface="Arial" panose="020B0604020202020204" pitchFamily="34" charset="0"/>
              </a:rPr>
              <a:t>drug resistant </a:t>
            </a:r>
            <a:r>
              <a:rPr lang="en-US" sz="2400" b="1" i="1" dirty="0">
                <a:latin typeface="Cambria" panose="02040503050406030204" pitchFamily="18" charset="0"/>
                <a:cs typeface="Arial" panose="020B0604020202020204" pitchFamily="34" charset="0"/>
              </a:rPr>
              <a:t>Vibrio </a:t>
            </a:r>
            <a:r>
              <a:rPr lang="en-US" sz="2400" b="1" i="1" dirty="0" err="1">
                <a:latin typeface="Cambria" panose="02040503050406030204" pitchFamily="18" charset="0"/>
                <a:cs typeface="Arial" panose="020B0604020202020204" pitchFamily="34" charset="0"/>
              </a:rPr>
              <a:t>cholerae</a:t>
            </a:r>
            <a:r>
              <a:rPr lang="en-US" sz="2400" b="1" dirty="0">
                <a:latin typeface="Cambria" panose="02040503050406030204" pitchFamily="18" charset="0"/>
                <a:cs typeface="Arial" panose="020B0604020202020204" pitchFamily="34" charset="0"/>
              </a:rPr>
              <a:t> (Das et al., 2008; </a:t>
            </a:r>
            <a:r>
              <a:rPr lang="en-US" sz="2400" b="1" dirty="0" err="1">
                <a:latin typeface="Cambria" panose="02040503050406030204" pitchFamily="18" charset="0"/>
                <a:cs typeface="Arial" panose="020B0604020202020204" pitchFamily="34" charset="0"/>
              </a:rPr>
              <a:t>Akoachere</a:t>
            </a:r>
            <a:r>
              <a:rPr lang="en-US" sz="2400" b="1" dirty="0">
                <a:latin typeface="Cambria" panose="02040503050406030204" pitchFamily="18" charset="0"/>
                <a:cs typeface="Arial" panose="020B0604020202020204" pitchFamily="34" charset="0"/>
              </a:rPr>
              <a:t>., 2013)</a:t>
            </a:r>
          </a:p>
          <a:p>
            <a:pPr eaLnBrk="1" hangingPunct="1">
              <a:lnSpc>
                <a:spcPct val="150000"/>
              </a:lnSpc>
              <a:buFont typeface="Wingdings" panose="05000000000000000000" pitchFamily="2" charset="2"/>
              <a:buChar char="§"/>
            </a:pPr>
            <a:r>
              <a:rPr lang="en-US" altLang="en-US" sz="2400" b="1" dirty="0" smtClean="0">
                <a:latin typeface="Cambria" panose="02040503050406030204" pitchFamily="18" charset="0"/>
                <a:cs typeface="Arial" panose="020B0604020202020204" pitchFamily="34" charset="0"/>
              </a:rPr>
              <a:t>Vaccine </a:t>
            </a:r>
          </a:p>
          <a:p>
            <a:pPr eaLnBrk="1" hangingPunct="1">
              <a:lnSpc>
                <a:spcPct val="150000"/>
              </a:lnSpc>
              <a:buFont typeface="Wingdings" panose="05000000000000000000" pitchFamily="2" charset="2"/>
              <a:buChar char="§"/>
            </a:pPr>
            <a:r>
              <a:rPr lang="en-US" altLang="en-US" sz="2400" b="1" dirty="0" smtClean="0">
                <a:latin typeface="Cambria" panose="02040503050406030204" pitchFamily="18" charset="0"/>
                <a:cs typeface="Arial" panose="020B0604020202020204" pitchFamily="34" charset="0"/>
              </a:rPr>
              <a:t>Oral </a:t>
            </a:r>
            <a:r>
              <a:rPr lang="en-US" altLang="en-US" sz="2400" b="1" dirty="0">
                <a:latin typeface="Cambria" panose="02040503050406030204" pitchFamily="18" charset="0"/>
                <a:cs typeface="Arial" panose="020B0604020202020204" pitchFamily="34" charset="0"/>
              </a:rPr>
              <a:t>vaccine – Not </a:t>
            </a:r>
            <a:r>
              <a:rPr lang="en-US" altLang="en-US" sz="2400" b="1" dirty="0" smtClean="0">
                <a:latin typeface="Cambria" panose="02040503050406030204" pitchFamily="18" charset="0"/>
                <a:cs typeface="Arial" panose="020B0604020202020204" pitchFamily="34" charset="0"/>
              </a:rPr>
              <a:t>fully </a:t>
            </a:r>
            <a:r>
              <a:rPr lang="en-US" altLang="en-US" sz="2400" b="1" dirty="0">
                <a:latin typeface="Cambria" panose="02040503050406030204" pitchFamily="18" charset="0"/>
                <a:cs typeface="Arial" panose="020B0604020202020204" pitchFamily="34" charset="0"/>
              </a:rPr>
              <a:t>effective (WHO Guidelines, 2012)</a:t>
            </a:r>
          </a:p>
          <a:p>
            <a:pPr eaLnBrk="1" hangingPunct="1">
              <a:lnSpc>
                <a:spcPct val="150000"/>
              </a:lnSpc>
              <a:buFont typeface="Wingdings" panose="05000000000000000000" pitchFamily="2" charset="2"/>
              <a:buChar char="§"/>
            </a:pPr>
            <a:endParaRPr lang="en-US" altLang="en-US" sz="2145" dirty="0">
              <a:latin typeface="Arial" panose="020B0604020202020204" pitchFamily="34" charset="0"/>
              <a:cs typeface="Arial" panose="020B0604020202020204" pitchFamily="34" charset="0"/>
            </a:endParaRPr>
          </a:p>
        </p:txBody>
      </p:sp>
      <p:sp>
        <p:nvSpPr>
          <p:cNvPr id="3" name="TextBox 2"/>
          <p:cNvSpPr txBox="1"/>
          <p:nvPr/>
        </p:nvSpPr>
        <p:spPr>
          <a:xfrm>
            <a:off x="1447800" y="6316975"/>
            <a:ext cx="7653185" cy="892552"/>
          </a:xfrm>
          <a:prstGeom prst="rect">
            <a:avLst/>
          </a:prstGeom>
          <a:noFill/>
        </p:spPr>
        <p:txBody>
          <a:bodyPr wrap="none" rtlCol="0">
            <a:spAutoFit/>
          </a:bodyPr>
          <a:lstStyle/>
          <a:p>
            <a:r>
              <a:rPr lang="en-US" altLang="en-US" sz="2800" b="1" dirty="0">
                <a:latin typeface="Cambria" panose="02040503050406030204" pitchFamily="18" charset="0"/>
                <a:cs typeface="Arial" panose="020B0604020202020204" pitchFamily="34" charset="0"/>
              </a:rPr>
              <a:t>Safe and Effective alternative strategy needed</a:t>
            </a:r>
            <a:r>
              <a:rPr lang="en-US" altLang="en-US" b="1" dirty="0">
                <a:latin typeface="Cambria" panose="02040503050406030204" pitchFamily="18" charset="0"/>
                <a:cs typeface="Arial" panose="020B0604020202020204" pitchFamily="34" charset="0"/>
              </a:rPr>
              <a:t/>
            </a:r>
            <a:br>
              <a:rPr lang="en-US" altLang="en-US" b="1" dirty="0">
                <a:latin typeface="Cambria" panose="02040503050406030204" pitchFamily="18" charset="0"/>
                <a:cs typeface="Arial" panose="020B0604020202020204" pitchFamily="34" charset="0"/>
              </a:rPr>
            </a:br>
            <a:endParaRPr lang="en-US" b="1" dirty="0">
              <a:latin typeface="Cambria" panose="02040503050406030204" pitchFamily="18" charset="0"/>
            </a:endParaRPr>
          </a:p>
        </p:txBody>
      </p:sp>
      <p:pic>
        <p:nvPicPr>
          <p:cNvPr id="5"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7936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0110" y="1917741"/>
            <a:ext cx="8298180" cy="1892260"/>
          </a:xfrm>
        </p:spPr>
        <p:txBody>
          <a:bodyPr/>
          <a:lstStyle/>
          <a:p>
            <a:pPr fontAlgn="auto">
              <a:spcAft>
                <a:spcPts val="0"/>
              </a:spcAft>
              <a:defRPr/>
            </a:pPr>
            <a:r>
              <a:rPr lang="en-US" altLang="en-US" sz="3600" b="1" dirty="0">
                <a:solidFill>
                  <a:schemeClr val="tx1"/>
                </a:solidFill>
                <a:latin typeface="Cambria" panose="02040503050406030204" pitchFamily="18" charset="0"/>
                <a:cs typeface="Arial" panose="020B0604020202020204" pitchFamily="34" charset="0"/>
              </a:rPr>
              <a:t>Effect of CR, TH and EG on cholera toxin production</a:t>
            </a:r>
            <a:br>
              <a:rPr lang="en-US" altLang="en-US" sz="3600" b="1" dirty="0">
                <a:solidFill>
                  <a:schemeClr val="tx1"/>
                </a:solidFill>
                <a:latin typeface="Cambria" panose="02040503050406030204" pitchFamily="18" charset="0"/>
                <a:cs typeface="Arial" panose="020B0604020202020204" pitchFamily="34" charset="0"/>
              </a:rPr>
            </a:br>
            <a:endParaRPr lang="en-US" sz="3600" b="1" dirty="0">
              <a:solidFill>
                <a:schemeClr val="tx1"/>
              </a:solidFill>
              <a:latin typeface="Cambria" panose="02040503050406030204" pitchFamily="18" charset="0"/>
              <a:cs typeface="Arial" panose="020B0604020202020204" pitchFamily="34" charset="0"/>
            </a:endParaRPr>
          </a:p>
        </p:txBody>
      </p:sp>
      <p:sp>
        <p:nvSpPr>
          <p:cNvPr id="43011" name="TextBox 3"/>
          <p:cNvSpPr txBox="1">
            <a:spLocks noChangeArrowheads="1"/>
          </p:cNvSpPr>
          <p:nvPr/>
        </p:nvSpPr>
        <p:spPr bwMode="auto">
          <a:xfrm>
            <a:off x="0" y="4343400"/>
            <a:ext cx="1005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latin typeface="Cambria" panose="02040503050406030204" pitchFamily="18" charset="0"/>
                <a:cs typeface="Arial" panose="020B0604020202020204" pitchFamily="34" charset="0"/>
              </a:rPr>
              <a:t>Strains of </a:t>
            </a:r>
            <a:r>
              <a:rPr lang="en-US" altLang="en-US" b="1" i="1" dirty="0">
                <a:latin typeface="Cambria" panose="02040503050406030204" pitchFamily="18" charset="0"/>
                <a:cs typeface="Arial" panose="020B0604020202020204" pitchFamily="34" charset="0"/>
              </a:rPr>
              <a:t>Vibrio </a:t>
            </a:r>
            <a:r>
              <a:rPr lang="en-US" altLang="en-US" b="1" i="1" dirty="0" err="1">
                <a:latin typeface="Cambria" panose="02040503050406030204" pitchFamily="18" charset="0"/>
                <a:cs typeface="Arial" panose="020B0604020202020204" pitchFamily="34" charset="0"/>
              </a:rPr>
              <a:t>cholerae</a:t>
            </a:r>
            <a:r>
              <a:rPr lang="en-US" altLang="en-US" b="1" i="1" dirty="0">
                <a:latin typeface="Cambria" panose="02040503050406030204" pitchFamily="18" charset="0"/>
                <a:cs typeface="Arial" panose="020B0604020202020204" pitchFamily="34" charset="0"/>
              </a:rPr>
              <a:t> </a:t>
            </a:r>
            <a:r>
              <a:rPr lang="en-US" altLang="en-US" b="1" dirty="0">
                <a:latin typeface="Cambria" panose="02040503050406030204" pitchFamily="18" charset="0"/>
                <a:cs typeface="Arial" panose="020B0604020202020204" pitchFamily="34" charset="0"/>
              </a:rPr>
              <a:t>used in this study – VC 11623; BAA-25870 and BAA 2163</a:t>
            </a:r>
          </a:p>
        </p:txBody>
      </p:sp>
      <p:pic>
        <p:nvPicPr>
          <p:cNvPr id="4"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286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38" y="458422"/>
            <a:ext cx="10058400" cy="1195744"/>
          </a:xfrm>
        </p:spPr>
        <p:txBody>
          <a:bodyPr>
            <a:noAutofit/>
          </a:bodyPr>
          <a:lstStyle/>
          <a:p>
            <a:pPr fontAlgn="auto">
              <a:spcAft>
                <a:spcPts val="0"/>
              </a:spcAft>
              <a:defRPr/>
            </a:pPr>
            <a:r>
              <a:rPr lang="en-US" sz="4000" b="1" dirty="0">
                <a:solidFill>
                  <a:schemeClr val="tx1"/>
                </a:solidFill>
                <a:latin typeface="Cambria" panose="02040503050406030204" pitchFamily="18" charset="0"/>
                <a:cs typeface="Arial" panose="020B0604020202020204" pitchFamily="34" charset="0"/>
              </a:rPr>
              <a:t>Protocol for quantification of </a:t>
            </a:r>
            <a:br>
              <a:rPr lang="en-US" sz="4000" b="1" dirty="0">
                <a:solidFill>
                  <a:schemeClr val="tx1"/>
                </a:solidFill>
                <a:latin typeface="Cambria" panose="02040503050406030204" pitchFamily="18" charset="0"/>
                <a:cs typeface="Arial" panose="020B0604020202020204" pitchFamily="34" charset="0"/>
              </a:rPr>
            </a:br>
            <a:r>
              <a:rPr lang="en-US" sz="4000" b="1" dirty="0">
                <a:solidFill>
                  <a:schemeClr val="tx1"/>
                </a:solidFill>
                <a:latin typeface="Cambria" panose="02040503050406030204" pitchFamily="18" charset="0"/>
                <a:cs typeface="Arial" panose="020B0604020202020204" pitchFamily="34" charset="0"/>
              </a:rPr>
              <a:t>cholera toxin</a:t>
            </a:r>
          </a:p>
        </p:txBody>
      </p:sp>
      <p:pic>
        <p:nvPicPr>
          <p:cNvPr id="44035" name="Picture 8" descr="Eppendorf Tube Blood 1.2 Gitc Spinned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3470" y="2685217"/>
            <a:ext cx="254079" cy="47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Eppendorf Tube Blood 1.2 Gitc Spinned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550" y="2685217"/>
            <a:ext cx="254079" cy="4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0" descr="http://t0.gstatic.com/images?q=tbn:ANd9GcQ4P2gl0dvW1KIrqITC6_EBBXiYjfbLpegqkNUCMG4_D2a6_PkcoCyuY1X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437" y="2619732"/>
            <a:ext cx="683657" cy="9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5" descr="C:\Users\shaans\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560" y="2847618"/>
            <a:ext cx="336590" cy="2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5" descr="C:\Users\shaans\Desktop\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212" y="3962162"/>
            <a:ext cx="281582" cy="33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76345" y="3526036"/>
            <a:ext cx="2265759" cy="600164"/>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1650" i="1" dirty="0">
                <a:solidFill>
                  <a:schemeClr val="tx1"/>
                </a:solidFill>
                <a:latin typeface="Arial" panose="020B0604020202020204" pitchFamily="34" charset="0"/>
                <a:cs typeface="Arial" panose="020B0604020202020204" pitchFamily="34" charset="0"/>
              </a:rPr>
              <a:t>V. cholerae </a:t>
            </a:r>
            <a:r>
              <a:rPr lang="en-US" sz="1650" dirty="0">
                <a:solidFill>
                  <a:schemeClr val="tx1"/>
                </a:solidFill>
                <a:latin typeface="Arial" panose="020B0604020202020204" pitchFamily="34" charset="0"/>
                <a:cs typeface="Arial" panose="020B0604020202020204" pitchFamily="34" charset="0"/>
              </a:rPr>
              <a:t>with</a:t>
            </a:r>
          </a:p>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 or without </a:t>
            </a:r>
            <a:r>
              <a:rPr lang="en-US" sz="1650" dirty="0" smtClean="0">
                <a:solidFill>
                  <a:schemeClr val="tx1"/>
                </a:solidFill>
                <a:latin typeface="Arial" panose="020B0604020202020204" pitchFamily="34" charset="0"/>
                <a:cs typeface="Arial" panose="020B0604020202020204" pitchFamily="34" charset="0"/>
              </a:rPr>
              <a:t>PDAS</a:t>
            </a:r>
            <a:endParaRPr lang="en-IN" sz="165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2759512" y="3544372"/>
            <a:ext cx="2082403" cy="85408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Culture supernatant collected after 24 hours</a:t>
            </a:r>
            <a:endParaRPr lang="en-IN" sz="1650" dirty="0">
              <a:solidFill>
                <a:schemeClr val="tx1"/>
              </a:solidFill>
              <a:latin typeface="Arial" panose="020B0604020202020204" pitchFamily="34" charset="0"/>
              <a:cs typeface="Arial" panose="020B0604020202020204" pitchFamily="34" charset="0"/>
            </a:endParaRPr>
          </a:p>
        </p:txBody>
      </p:sp>
      <p:pic>
        <p:nvPicPr>
          <p:cNvPr id="44042" name="Picture 15" descr="C:\Users\shaans\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652" y="2850238"/>
            <a:ext cx="336590" cy="2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287209" y="3536268"/>
            <a:ext cx="1041201" cy="34624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anchor="ctr">
            <a:spAutoFit/>
          </a:bodyPr>
          <a:lstStyle/>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Dilution</a:t>
            </a:r>
            <a:endParaRPr lang="en-IN" sz="1650"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4841915" y="5339953"/>
            <a:ext cx="2128242" cy="85408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Cholera toxin custom kit(KPL protein detector kit)</a:t>
            </a:r>
            <a:endParaRPr lang="en-IN" sz="1650" dirty="0">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7198043" y="5351741"/>
            <a:ext cx="2720221" cy="85408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Std curve,</a:t>
            </a:r>
          </a:p>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&amp; Quantification by colorimetry</a:t>
            </a:r>
            <a:endParaRPr lang="en-IN" sz="1650" dirty="0">
              <a:solidFill>
                <a:schemeClr val="tx1"/>
              </a:solidFill>
              <a:latin typeface="Arial" panose="020B0604020202020204" pitchFamily="34" charset="0"/>
              <a:cs typeface="Arial" panose="020B0604020202020204" pitchFamily="34" charset="0"/>
            </a:endParaRPr>
          </a:p>
        </p:txBody>
      </p:sp>
      <p:pic>
        <p:nvPicPr>
          <p:cNvPr id="44046" name="Picture 2" descr="C:\Users\shaans\Desktop\serial dilu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4030" y="2685217"/>
            <a:ext cx="502920" cy="59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6" descr="http://www.pagliarinilab.org/Images/Instrumentation/PlateRead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3596" y="4534496"/>
            <a:ext cx="1210151"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C:\Users\shaans\Desktop\serial dilut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8271" y="4647129"/>
            <a:ext cx="105560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C:\Users\shaans\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11" y="4793814"/>
            <a:ext cx="336589" cy="2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28569" y="5535097"/>
            <a:ext cx="1627941" cy="85408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Purified cholera toxin B subunit</a:t>
            </a:r>
            <a:endParaRPr lang="en-IN" sz="1650" dirty="0">
              <a:solidFill>
                <a:schemeClr val="tx1"/>
              </a:solidFill>
              <a:latin typeface="Arial" panose="020B0604020202020204" pitchFamily="34" charset="0"/>
              <a:cs typeface="Arial" panose="020B0604020202020204" pitchFamily="34" charset="0"/>
            </a:endParaRPr>
          </a:p>
        </p:txBody>
      </p:sp>
      <p:pic>
        <p:nvPicPr>
          <p:cNvPr id="2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2103" y="4863227"/>
            <a:ext cx="188595" cy="42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822377" y="5684402"/>
            <a:ext cx="1823085" cy="34624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1650" dirty="0">
                <a:solidFill>
                  <a:schemeClr val="tx1"/>
                </a:solidFill>
                <a:latin typeface="Arial" panose="020B0604020202020204" pitchFamily="34" charset="0"/>
                <a:cs typeface="Arial" panose="020B0604020202020204" pitchFamily="34" charset="0"/>
              </a:rPr>
              <a:t>Serial dilution</a:t>
            </a:r>
            <a:endParaRPr lang="en-IN" sz="1650" dirty="0">
              <a:solidFill>
                <a:schemeClr val="tx1"/>
              </a:solidFill>
              <a:latin typeface="Arial" panose="020B0604020202020204" pitchFamily="34" charset="0"/>
              <a:cs typeface="Arial" panose="020B0604020202020204" pitchFamily="34" charset="0"/>
            </a:endParaRPr>
          </a:p>
        </p:txBody>
      </p:sp>
      <p:pic>
        <p:nvPicPr>
          <p:cNvPr id="22" name="Picture 15" descr="C:\Users\shaans\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046" y="4822627"/>
            <a:ext cx="336589" cy="2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C:\Users\shaans\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291" y="4822627"/>
            <a:ext cx="853916" cy="2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Picture 2" descr="Protein Detector ELISA Ki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0415" y="4303991"/>
            <a:ext cx="1292662" cy="101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6" name="TextBox 24"/>
          <p:cNvSpPr txBox="1">
            <a:spLocks noChangeArrowheads="1"/>
          </p:cNvSpPr>
          <p:nvPr/>
        </p:nvSpPr>
        <p:spPr bwMode="auto">
          <a:xfrm>
            <a:off x="2096810" y="6425685"/>
            <a:ext cx="2100739"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980">
                <a:solidFill>
                  <a:schemeClr val="bg1"/>
                </a:solidFill>
                <a:latin typeface="Arial" panose="020B0604020202020204" pitchFamily="34" charset="0"/>
                <a:cs typeface="Arial" panose="020B0604020202020204" pitchFamily="34" charset="0"/>
              </a:rPr>
              <a:t>Fleming et al., 1988</a:t>
            </a:r>
          </a:p>
        </p:txBody>
      </p:sp>
      <p:pic>
        <p:nvPicPr>
          <p:cNvPr id="44057" name="Picture 10" descr="http://t0.gstatic.com/images?q=tbn:ANd9GcQ4P2gl0dvW1KIrqITC6_EBBXiYjfbLpegqkNUCMG4_D2a6_PkcoCyuY1X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91" y="2597467"/>
            <a:ext cx="684966" cy="9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UCONN se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523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38200"/>
            <a:ext cx="10058400" cy="1093589"/>
          </a:xfrm>
        </p:spPr>
        <p:txBody>
          <a:bodyPr>
            <a:noAutofit/>
          </a:bodyPr>
          <a:lstStyle/>
          <a:p>
            <a:pPr algn="ctr">
              <a:defRPr/>
            </a:pPr>
            <a:r>
              <a:rPr lang="en-US" sz="4000" b="1" dirty="0" smtClean="0">
                <a:ln w="0"/>
                <a:solidFill>
                  <a:schemeClr val="tx1"/>
                </a:solidFill>
                <a:latin typeface="Cambria" panose="02040503050406030204" pitchFamily="18" charset="0"/>
                <a:cs typeface="Arial" panose="020B0604020202020204" pitchFamily="34" charset="0"/>
              </a:rPr>
              <a:t>Effect of  CR, TH and EG on cholera toxin production (VC 11623)</a:t>
            </a:r>
            <a:br>
              <a:rPr lang="en-US" sz="4000" b="1" dirty="0" smtClean="0">
                <a:ln w="0"/>
                <a:solidFill>
                  <a:schemeClr val="tx1"/>
                </a:solidFill>
                <a:latin typeface="Cambria" panose="02040503050406030204" pitchFamily="18" charset="0"/>
                <a:cs typeface="Arial" panose="020B0604020202020204" pitchFamily="34" charset="0"/>
              </a:rPr>
            </a:br>
            <a:endParaRPr lang="en-US" sz="4000" b="1" dirty="0">
              <a:solidFill>
                <a:schemeClr val="tx1"/>
              </a:solidFill>
              <a:latin typeface="Cambria" panose="02040503050406030204" pitchFamily="18" charset="0"/>
              <a:cs typeface="Arial" panose="020B0604020202020204" pitchFamily="34" charset="0"/>
            </a:endParaRPr>
          </a:p>
        </p:txBody>
      </p:sp>
      <p:pic>
        <p:nvPicPr>
          <p:cNvPr id="471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6520" y="2133600"/>
            <a:ext cx="7845359" cy="500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398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10058400" cy="1093589"/>
          </a:xfrm>
        </p:spPr>
        <p:txBody>
          <a:bodyPr>
            <a:noAutofit/>
          </a:bodyPr>
          <a:lstStyle/>
          <a:p>
            <a:pPr algn="ctr">
              <a:defRPr/>
            </a:pPr>
            <a:r>
              <a:rPr lang="en-US" sz="4000" b="1" dirty="0" smtClean="0">
                <a:ln w="0"/>
                <a:solidFill>
                  <a:schemeClr val="tx1"/>
                </a:solidFill>
                <a:latin typeface="Cambria" panose="02040503050406030204" pitchFamily="18" charset="0"/>
                <a:cs typeface="Arial" panose="020B0604020202020204" pitchFamily="34" charset="0"/>
              </a:rPr>
              <a:t>Effect of CR, TH and EG on cholera toxin production (VC 569b)</a:t>
            </a:r>
            <a:r>
              <a:rPr lang="en-US" sz="4000" dirty="0" smtClean="0">
                <a:ln w="0"/>
                <a:solidFill>
                  <a:schemeClr val="tx1"/>
                </a:solidFill>
                <a:latin typeface="Arial" panose="020B0604020202020204" pitchFamily="34" charset="0"/>
                <a:cs typeface="Arial" panose="020B0604020202020204" pitchFamily="34" charset="0"/>
              </a:rPr>
              <a:t/>
            </a:r>
            <a:br>
              <a:rPr lang="en-US" sz="4000" dirty="0" smtClean="0">
                <a:ln w="0"/>
                <a:solidFill>
                  <a:schemeClr val="tx1"/>
                </a:solidFill>
                <a:latin typeface="Arial" panose="020B0604020202020204" pitchFamily="34" charset="0"/>
                <a:cs typeface="Arial" panose="020B0604020202020204" pitchFamily="34" charset="0"/>
              </a:rPr>
            </a:br>
            <a:endParaRPr lang="en-US" sz="4000" dirty="0">
              <a:solidFill>
                <a:schemeClr val="tx1"/>
              </a:solidFill>
              <a:latin typeface="Arial" panose="020B0604020202020204" pitchFamily="34" charset="0"/>
              <a:cs typeface="Arial" panose="020B0604020202020204" pitchFamily="34" charset="0"/>
            </a:endParaRPr>
          </a:p>
        </p:txBody>
      </p:sp>
      <p:pic>
        <p:nvPicPr>
          <p:cNvPr id="481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8283823" cy="454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81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0"/>
            <a:ext cx="10058400" cy="1093589"/>
          </a:xfrm>
        </p:spPr>
        <p:txBody>
          <a:bodyPr>
            <a:noAutofit/>
          </a:bodyPr>
          <a:lstStyle/>
          <a:p>
            <a:pPr algn="ctr">
              <a:defRPr/>
            </a:pPr>
            <a:r>
              <a:rPr lang="en-US" sz="3600" b="1" dirty="0" smtClean="0">
                <a:ln w="0"/>
                <a:solidFill>
                  <a:schemeClr val="tx1"/>
                </a:solidFill>
                <a:latin typeface="Cambria" panose="02040503050406030204" pitchFamily="18" charset="0"/>
                <a:cs typeface="Arial" panose="020B0604020202020204" pitchFamily="34" charset="0"/>
              </a:rPr>
              <a:t>Effect of CR, TH and EG on cholera toxin production (VC 2163)</a:t>
            </a:r>
            <a:br>
              <a:rPr lang="en-US" sz="3600" b="1" dirty="0" smtClean="0">
                <a:ln w="0"/>
                <a:solidFill>
                  <a:schemeClr val="tx1"/>
                </a:solidFill>
                <a:latin typeface="Cambria" panose="02040503050406030204" pitchFamily="18" charset="0"/>
                <a:cs typeface="Arial" panose="020B0604020202020204" pitchFamily="34" charset="0"/>
              </a:rPr>
            </a:br>
            <a:endParaRPr lang="en-US" sz="3600" b="1" dirty="0">
              <a:solidFill>
                <a:schemeClr val="tx1"/>
              </a:solidFill>
              <a:latin typeface="Cambria" panose="02040503050406030204" pitchFamily="18" charset="0"/>
              <a:cs typeface="Arial" panose="020B0604020202020204" pitchFamily="34" charset="0"/>
            </a:endParaRPr>
          </a:p>
        </p:txBody>
      </p:sp>
      <p:pic>
        <p:nvPicPr>
          <p:cNvPr id="491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8499496" cy="44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659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b="1" dirty="0">
                <a:solidFill>
                  <a:schemeClr val="tx1"/>
                </a:solidFill>
                <a:latin typeface="Cambria" panose="02040503050406030204" pitchFamily="18" charset="0"/>
                <a:cs typeface="Arial" panose="020B0604020202020204" pitchFamily="34" charset="0"/>
              </a:rPr>
              <a:t>Summary and Future Studies</a:t>
            </a:r>
          </a:p>
        </p:txBody>
      </p:sp>
      <p:sp>
        <p:nvSpPr>
          <p:cNvPr id="3" name="Content Placeholder 2"/>
          <p:cNvSpPr>
            <a:spLocks noGrp="1"/>
          </p:cNvSpPr>
          <p:nvPr>
            <p:ph idx="1"/>
          </p:nvPr>
        </p:nvSpPr>
        <p:spPr>
          <a:xfrm>
            <a:off x="152400" y="1981200"/>
            <a:ext cx="9745384" cy="4343400"/>
          </a:xfrm>
        </p:spPr>
        <p:txBody>
          <a:bodyPr rtlCol="0">
            <a:normAutofit fontScale="40000" lnSpcReduction="20000"/>
          </a:bodyPr>
          <a:lstStyle/>
          <a:p>
            <a:pPr marL="75438" indent="-75438" fontAlgn="auto">
              <a:lnSpc>
                <a:spcPct val="200000"/>
              </a:lnSpc>
              <a:buFont typeface="Wingdings" panose="05000000000000000000" pitchFamily="2" charset="2"/>
              <a:buChar char="§"/>
              <a:defRPr/>
            </a:pPr>
            <a:r>
              <a:rPr lang="en-US" sz="2475" dirty="0">
                <a:latin typeface="Arial" panose="020B0604020202020204" pitchFamily="34" charset="0"/>
                <a:cs typeface="Arial" panose="020B0604020202020204" pitchFamily="34" charset="0"/>
              </a:rPr>
              <a:t> </a:t>
            </a:r>
            <a:r>
              <a:rPr lang="en-US" sz="5900" b="1" dirty="0">
                <a:latin typeface="Cambria" panose="02040503050406030204" pitchFamily="18" charset="0"/>
                <a:cs typeface="Arial" panose="020B0604020202020204" pitchFamily="34" charset="0"/>
              </a:rPr>
              <a:t>PDAs could be potentially added in oral rehydrating solution to control </a:t>
            </a:r>
            <a:r>
              <a:rPr lang="en-US" sz="5900" b="1" i="1" dirty="0">
                <a:latin typeface="Cambria" panose="02040503050406030204" pitchFamily="18" charset="0"/>
                <a:cs typeface="Arial" panose="020B0604020202020204" pitchFamily="34" charset="0"/>
              </a:rPr>
              <a:t>V. cholera </a:t>
            </a:r>
            <a:r>
              <a:rPr lang="en-US" sz="5900" b="1" dirty="0">
                <a:latin typeface="Cambria" panose="02040503050406030204" pitchFamily="18" charset="0"/>
                <a:cs typeface="Arial" panose="020B0604020202020204" pitchFamily="34" charset="0"/>
              </a:rPr>
              <a:t>infection in humans</a:t>
            </a:r>
          </a:p>
          <a:p>
            <a:pPr marL="75438" indent="-75438" fontAlgn="auto">
              <a:lnSpc>
                <a:spcPct val="200000"/>
              </a:lnSpc>
              <a:buFont typeface="Wingdings" panose="05000000000000000000" pitchFamily="2" charset="2"/>
              <a:buChar char="§"/>
              <a:defRPr/>
            </a:pPr>
            <a:r>
              <a:rPr lang="en-US" sz="5900" b="1" dirty="0">
                <a:latin typeface="Cambria" panose="02040503050406030204" pitchFamily="18" charset="0"/>
                <a:cs typeface="Arial" panose="020B0604020202020204" pitchFamily="34" charset="0"/>
              </a:rPr>
              <a:t> Validate the </a:t>
            </a:r>
            <a:r>
              <a:rPr lang="en-US" sz="5900" b="1" i="1" dirty="0">
                <a:latin typeface="Cambria" panose="02040503050406030204" pitchFamily="18" charset="0"/>
                <a:cs typeface="Arial" panose="020B0604020202020204" pitchFamily="34" charset="0"/>
              </a:rPr>
              <a:t>in vitro </a:t>
            </a:r>
            <a:r>
              <a:rPr lang="en-US" sz="5900" b="1" dirty="0">
                <a:latin typeface="Cambria" panose="02040503050406030204" pitchFamily="18" charset="0"/>
                <a:cs typeface="Arial" panose="020B0604020202020204" pitchFamily="34" charset="0"/>
              </a:rPr>
              <a:t>results in a mammalian </a:t>
            </a:r>
            <a:r>
              <a:rPr lang="en-US" sz="5900" b="1" i="1" dirty="0">
                <a:latin typeface="Cambria" panose="02040503050406030204" pitchFamily="18" charset="0"/>
                <a:cs typeface="Arial" panose="020B0604020202020204" pitchFamily="34" charset="0"/>
              </a:rPr>
              <a:t>in vivo </a:t>
            </a:r>
            <a:r>
              <a:rPr lang="en-US" sz="5900" b="1" dirty="0">
                <a:latin typeface="Cambria" panose="02040503050406030204" pitchFamily="18" charset="0"/>
                <a:cs typeface="Arial" panose="020B0604020202020204" pitchFamily="34" charset="0"/>
              </a:rPr>
              <a:t>model</a:t>
            </a:r>
          </a:p>
          <a:p>
            <a:pPr marL="75438" indent="-75438" fontAlgn="auto">
              <a:lnSpc>
                <a:spcPct val="200000"/>
              </a:lnSpc>
              <a:buFont typeface="Wingdings" panose="05000000000000000000" pitchFamily="2" charset="2"/>
              <a:buChar char="§"/>
              <a:defRPr/>
            </a:pPr>
            <a:r>
              <a:rPr lang="en-US" sz="5900" b="1" dirty="0" smtClean="0">
                <a:latin typeface="Cambria" panose="02040503050406030204" pitchFamily="18" charset="0"/>
                <a:cs typeface="Arial" panose="020B0604020202020204" pitchFamily="34" charset="0"/>
              </a:rPr>
              <a:t>Characterize </a:t>
            </a:r>
            <a:r>
              <a:rPr lang="en-US" sz="5900" b="1" dirty="0">
                <a:latin typeface="Cambria" panose="02040503050406030204" pitchFamily="18" charset="0"/>
                <a:cs typeface="Arial" panose="020B0604020202020204" pitchFamily="34" charset="0"/>
              </a:rPr>
              <a:t>and delineate the mechanism of action CR, TH, and EG</a:t>
            </a:r>
          </a:p>
        </p:txBody>
      </p:sp>
      <p:pic>
        <p:nvPicPr>
          <p:cNvPr id="4"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243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057400"/>
            <a:ext cx="8884920" cy="2941558"/>
          </a:xfrm>
        </p:spPr>
        <p:txBody>
          <a:bodyPr wrap="square" numCol="1" anchorCtr="0" compatLnSpc="1">
            <a:prstTxWarp prst="textNoShape">
              <a:avLst/>
            </a:prstTxWarp>
            <a:noAutofit/>
          </a:bodyPr>
          <a:lstStyle/>
          <a:p>
            <a:pPr algn="ctr"/>
            <a:r>
              <a:rPr lang="en-US" altLang="en-US" sz="3713"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Controlling </a:t>
            </a:r>
            <a:r>
              <a:rPr lang="en-US" altLang="en-US" sz="3713" b="1" dirty="0" err="1"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aflatoxins</a:t>
            </a:r>
            <a:r>
              <a:rPr lang="en-US" altLang="en-US" sz="3713" b="1" dirty="0"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in </a:t>
            </a:r>
            <a:r>
              <a:rPr lang="en-US" altLang="en-US" sz="3713"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chicken feed using carvacrol and trans-cinnamaldehyde as feed additives</a:t>
            </a:r>
            <a:endParaRPr lang="en-US" altLang="en-US" sz="3713" b="1" dirty="0">
              <a:solidFill>
                <a:srgbClr val="000000"/>
              </a:solidFill>
              <a:latin typeface="Cambria" panose="02040503050406030204" pitchFamily="18" charset="0"/>
              <a:ea typeface="ＭＳ Ｐゴシック" panose="020B0600070205080204" pitchFamily="34" charset="-128"/>
            </a:endParaRPr>
          </a:p>
        </p:txBody>
      </p:sp>
      <p:pic>
        <p:nvPicPr>
          <p:cNvPr id="3"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128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294627" y="2015555"/>
            <a:ext cx="7445574" cy="3012281"/>
          </a:xfrm>
        </p:spPr>
        <p:txBody>
          <a:bodyPr/>
          <a:lstStyle/>
          <a:p>
            <a:pPr eaLnBrk="1" hangingPunct="1">
              <a:buFont typeface="Arial" panose="020B0604020202020204" pitchFamily="34" charset="0"/>
              <a:buChar char="•"/>
            </a:pPr>
            <a:r>
              <a:rPr lang="en-US" altLang="zh-TW" sz="24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Fungal</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toxins</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in</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feed</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ingredients</a:t>
            </a:r>
          </a:p>
          <a:p>
            <a:pPr eaLnBrk="1" hangingPunct="1">
              <a:buFont typeface="Arial" panose="020B0604020202020204" pitchFamily="34" charset="0"/>
              <a:buChar char="•"/>
            </a:pPr>
            <a:r>
              <a:rPr lang="en-US" altLang="zh-TW" sz="24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i="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Aspergillus</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spp.</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a:t>
            </a:r>
            <a:r>
              <a:rPr lang="zh-TW" altLang="en-US" sz="24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i="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flavus</a:t>
            </a:r>
            <a:r>
              <a:rPr lang="zh-TW" altLang="en-US" sz="24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a:t>
            </a:r>
            <a:r>
              <a:rPr lang="zh-TW" altLang="en-US" sz="24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i="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parasiticus</a:t>
            </a:r>
            <a:endParaRPr lang="en-US" altLang="zh-TW" sz="24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a:p>
            <a:pPr eaLnBrk="1" hangingPunct="1">
              <a:buFont typeface="Arial" panose="020B0604020202020204" pitchFamily="34" charset="0"/>
              <a:buChar char="•"/>
            </a:pPr>
            <a:r>
              <a:rPr lang="en-US" altLang="zh-TW" sz="2400" b="1" dirty="0" smtClean="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Times New Roman" panose="02020603050405020304" pitchFamily="18" charset="0"/>
              </a:rPr>
              <a:t>Routes</a:t>
            </a:r>
            <a:r>
              <a:rPr lang="zh-TW" altLang="en-US" sz="2400" b="1" dirty="0">
                <a:solidFill>
                  <a:srgbClr val="000000"/>
                </a:solidFill>
                <a:latin typeface="Cambria" panose="02040503050406030204" pitchFamily="18" charset="0"/>
                <a:ea typeface="新細明體" panose="02020500000000000000" pitchFamily="18" charset="-120"/>
                <a:sym typeface="Times New Roman" panose="02020603050405020304" pitchFamily="18" charset="0"/>
              </a:rPr>
              <a:t> </a:t>
            </a:r>
            <a:r>
              <a:rPr lang="en-US" altLang="zh-TW" sz="24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Times New Roman" panose="02020603050405020304" pitchFamily="18" charset="0"/>
              </a:rPr>
              <a:t>of</a:t>
            </a:r>
            <a:r>
              <a:rPr lang="zh-TW" altLang="en-US" sz="2400" b="1" dirty="0">
                <a:solidFill>
                  <a:srgbClr val="000000"/>
                </a:solidFill>
                <a:latin typeface="Cambria" panose="02040503050406030204" pitchFamily="18" charset="0"/>
                <a:ea typeface="新細明體" panose="02020500000000000000" pitchFamily="18" charset="-120"/>
                <a:sym typeface="Times New Roman" panose="02020603050405020304" pitchFamily="18" charset="0"/>
              </a:rPr>
              <a:t> </a:t>
            </a:r>
            <a:r>
              <a:rPr lang="en-US" altLang="zh-TW" sz="24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Times New Roman" panose="02020603050405020304" pitchFamily="18" charset="0"/>
              </a:rPr>
              <a:t>contamination</a:t>
            </a:r>
            <a:r>
              <a:rPr lang="zh-TW" altLang="en-US" sz="2400" b="1" dirty="0">
                <a:solidFill>
                  <a:srgbClr val="000000"/>
                </a:solidFill>
                <a:latin typeface="Cambria" panose="02040503050406030204" pitchFamily="18" charset="0"/>
                <a:ea typeface="新細明體" panose="02020500000000000000" pitchFamily="18" charset="-120"/>
                <a:sym typeface="Times New Roman" panose="02020603050405020304" pitchFamily="18" charset="0"/>
              </a:rPr>
              <a:t> </a:t>
            </a:r>
            <a:r>
              <a:rPr lang="en-US" altLang="zh-TW" sz="24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Times New Roman" panose="02020603050405020304" pitchFamily="18" charset="0"/>
              </a:rPr>
              <a:t>of</a:t>
            </a:r>
            <a:r>
              <a:rPr lang="zh-TW" altLang="en-US" sz="2400" b="1" dirty="0">
                <a:solidFill>
                  <a:srgbClr val="000000"/>
                </a:solidFill>
                <a:latin typeface="Cambria" panose="02040503050406030204" pitchFamily="18" charset="0"/>
                <a:ea typeface="新細明體" panose="02020500000000000000" pitchFamily="18" charset="-120"/>
                <a:sym typeface="Times New Roman" panose="02020603050405020304" pitchFamily="18" charset="0"/>
              </a:rPr>
              <a:t> </a:t>
            </a:r>
            <a:r>
              <a:rPr lang="en-US" altLang="zh-TW" sz="24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Times New Roman" panose="02020603050405020304" pitchFamily="18" charset="0"/>
              </a:rPr>
              <a:t>grains:</a:t>
            </a:r>
            <a:endParaRPr lang="zh-TW" altLang="en-US" sz="2400" b="1" dirty="0">
              <a:solidFill>
                <a:srgbClr val="000000"/>
              </a:solidFill>
              <a:latin typeface="Cambria" panose="02040503050406030204" pitchFamily="18" charset="0"/>
              <a:ea typeface="新細明體" panose="02020500000000000000" pitchFamily="18" charset="-120"/>
              <a:sym typeface="Times New Roman" panose="02020603050405020304" pitchFamily="18" charset="0"/>
            </a:endParaRPr>
          </a:p>
          <a:p>
            <a:pPr marL="514708" lvl="1">
              <a:buFont typeface="Arial" panose="020B0604020202020204" pitchFamily="34" charset="0"/>
              <a:buChar char="•"/>
            </a:pP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Pre-harvest,</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post-harvest</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and</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transportation</a:t>
            </a:r>
            <a:r>
              <a:rPr lang="zh-TW" altLang="en-US"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endPar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a:p>
            <a:pPr marL="514708" lvl="1">
              <a:buFont typeface="Arial" panose="020B0604020202020204" pitchFamily="34" charset="0"/>
              <a:buChar char="•"/>
            </a:pP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Processing of feed ingredients </a:t>
            </a:r>
          </a:p>
          <a:p>
            <a:pPr marL="514708" lvl="1">
              <a:buFont typeface="Arial" panose="020B0604020202020204" pitchFamily="34" charset="0"/>
              <a:buChar char="•"/>
            </a:pP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Formulated feed after processing </a:t>
            </a:r>
          </a:p>
        </p:txBody>
      </p:sp>
      <p:pic>
        <p:nvPicPr>
          <p:cNvPr id="1638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5312808"/>
            <a:ext cx="1885950" cy="94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1" y="5257800"/>
            <a:ext cx="1827014" cy="102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16236" y="5319355"/>
            <a:ext cx="1650206" cy="94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685800" y="656996"/>
            <a:ext cx="8298180" cy="1195745"/>
          </a:xfrm>
        </p:spPr>
        <p:txBody>
          <a:bodyPr wrap="square" numCol="1" anchorCtr="0" compatLnSpc="1">
            <a:prstTxWarp prst="textNoShape">
              <a:avLst/>
            </a:prstTxWarp>
          </a:bodyPr>
          <a:lstStyle/>
          <a:p>
            <a:pPr algn="ctr"/>
            <a:r>
              <a:rPr lang="en-US" altLang="en-US" sz="4125" b="1" dirty="0" err="1"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Aflatoxins</a:t>
            </a:r>
            <a:r>
              <a:rPr lang="en-US" altLang="en-US" sz="4125" b="1" dirty="0"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a:t>
            </a:r>
            <a:r>
              <a:rPr lang="en-US" altLang="en-US" sz="4125"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(AF) in feed</a:t>
            </a:r>
          </a:p>
        </p:txBody>
      </p:sp>
      <p:pic>
        <p:nvPicPr>
          <p:cNvPr id="7" name="Picture 4" descr="UCONN se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3496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88669" y="762000"/>
            <a:ext cx="9974580" cy="949960"/>
          </a:xfrm>
        </p:spPr>
        <p:txBody>
          <a:bodyPr wrap="square" numCol="1" anchorCtr="0" compatLnSpc="1">
            <a:prstTxWarp prst="textNoShape">
              <a:avLst/>
            </a:prstTxWarp>
          </a:bodyPr>
          <a:lstStyle/>
          <a:p>
            <a:pPr algn="ctr" eaLnBrk="1" hangingPunct="1"/>
            <a:r>
              <a:rPr lang="en-US" sz="4500" b="1" dirty="0">
                <a:solidFill>
                  <a:srgbClr val="000000"/>
                </a:solidFill>
                <a:latin typeface="Cambria" pitchFamily="18" charset="0"/>
              </a:rPr>
              <a:t>  </a:t>
            </a:r>
            <a:r>
              <a:rPr lang="en-US" sz="4500" b="1" dirty="0">
                <a:solidFill>
                  <a:schemeClr val="tx1"/>
                </a:solidFill>
                <a:latin typeface="Cambria" pitchFamily="18" charset="0"/>
              </a:rPr>
              <a:t>Plant-derived antimicrobials (PDAs)</a:t>
            </a:r>
          </a:p>
        </p:txBody>
      </p:sp>
      <p:sp>
        <p:nvSpPr>
          <p:cNvPr id="14339" name="Content Placeholder 2"/>
          <p:cNvSpPr>
            <a:spLocks noGrp="1"/>
          </p:cNvSpPr>
          <p:nvPr>
            <p:ph idx="1"/>
          </p:nvPr>
        </p:nvSpPr>
        <p:spPr>
          <a:xfrm>
            <a:off x="184612" y="2321772"/>
            <a:ext cx="9771708" cy="4688628"/>
          </a:xfrm>
        </p:spPr>
        <p:txBody>
          <a:bodyPr/>
          <a:lstStyle/>
          <a:p>
            <a:pPr eaLnBrk="1" hangingPunct="1"/>
            <a:r>
              <a:rPr lang="en-US" sz="3300" dirty="0" smtClean="0">
                <a:latin typeface="Cambria" pitchFamily="18" charset="0"/>
              </a:rPr>
              <a:t>Trans-</a:t>
            </a:r>
            <a:r>
              <a:rPr lang="en-US" sz="3300" dirty="0" err="1" smtClean="0">
                <a:latin typeface="Cambria" pitchFamily="18" charset="0"/>
              </a:rPr>
              <a:t>cinnamaldehyde</a:t>
            </a:r>
            <a:r>
              <a:rPr lang="en-US" sz="3300" dirty="0" smtClean="0">
                <a:latin typeface="Cambria" pitchFamily="18" charset="0"/>
              </a:rPr>
              <a:t> (TC)</a:t>
            </a:r>
          </a:p>
          <a:p>
            <a:pPr eaLnBrk="1" hangingPunct="1">
              <a:buFont typeface="Wingdings" pitchFamily="2" charset="2"/>
              <a:buNone/>
            </a:pPr>
            <a:endParaRPr lang="en-US" sz="900" dirty="0" smtClean="0">
              <a:latin typeface="Cambria" pitchFamily="18" charset="0"/>
            </a:endParaRPr>
          </a:p>
          <a:p>
            <a:pPr eaLnBrk="1" hangingPunct="1"/>
            <a:r>
              <a:rPr lang="en-US" sz="3300" dirty="0" smtClean="0">
                <a:latin typeface="Cambria" pitchFamily="18" charset="0"/>
              </a:rPr>
              <a:t> </a:t>
            </a:r>
            <a:r>
              <a:rPr lang="en-US" sz="3300" dirty="0" err="1" smtClean="0">
                <a:latin typeface="Cambria" pitchFamily="18" charset="0"/>
              </a:rPr>
              <a:t>Carvacrol</a:t>
            </a:r>
            <a:r>
              <a:rPr lang="en-US" sz="3300" dirty="0" smtClean="0">
                <a:latin typeface="Cambria" pitchFamily="18" charset="0"/>
              </a:rPr>
              <a:t> </a:t>
            </a:r>
            <a:r>
              <a:rPr lang="en-US" sz="3300" dirty="0">
                <a:latin typeface="Cambria" pitchFamily="18" charset="0"/>
              </a:rPr>
              <a:t>(</a:t>
            </a:r>
            <a:r>
              <a:rPr lang="en-US" sz="3300" dirty="0" smtClean="0">
                <a:latin typeface="Cambria" pitchFamily="18" charset="0"/>
              </a:rPr>
              <a:t>CR)</a:t>
            </a:r>
          </a:p>
          <a:p>
            <a:pPr eaLnBrk="1" hangingPunct="1"/>
            <a:r>
              <a:rPr lang="en-US" sz="3300" dirty="0" smtClean="0">
                <a:latin typeface="Cambria" pitchFamily="18" charset="0"/>
              </a:rPr>
              <a:t> </a:t>
            </a:r>
            <a:r>
              <a:rPr lang="en-US" sz="3300" dirty="0" err="1" smtClean="0">
                <a:latin typeface="Cambria" pitchFamily="18" charset="0"/>
              </a:rPr>
              <a:t>Thymol</a:t>
            </a:r>
            <a:r>
              <a:rPr lang="en-US" sz="3300" dirty="0" smtClean="0">
                <a:latin typeface="Cambria" pitchFamily="18" charset="0"/>
              </a:rPr>
              <a:t> </a:t>
            </a:r>
            <a:r>
              <a:rPr lang="en-US" sz="3300" dirty="0">
                <a:latin typeface="Cambria" pitchFamily="18" charset="0"/>
              </a:rPr>
              <a:t>(</a:t>
            </a:r>
            <a:r>
              <a:rPr lang="en-US" sz="3300" dirty="0" smtClean="0">
                <a:latin typeface="Cambria" pitchFamily="18" charset="0"/>
              </a:rPr>
              <a:t>TH)</a:t>
            </a:r>
            <a:endParaRPr lang="en-US" sz="3300" dirty="0">
              <a:latin typeface="Cambria" pitchFamily="18" charset="0"/>
            </a:endParaRPr>
          </a:p>
          <a:p>
            <a:pPr eaLnBrk="1" hangingPunct="1"/>
            <a:endParaRPr lang="en-US" sz="1300" dirty="0">
              <a:latin typeface="Cambria" pitchFamily="18" charset="0"/>
            </a:endParaRPr>
          </a:p>
          <a:p>
            <a:pPr eaLnBrk="1" hangingPunct="1"/>
            <a:r>
              <a:rPr lang="en-US" sz="3300" dirty="0" smtClean="0">
                <a:latin typeface="Cambria" pitchFamily="18" charset="0"/>
              </a:rPr>
              <a:t> </a:t>
            </a:r>
            <a:r>
              <a:rPr lang="en-US" sz="3300" dirty="0" err="1" smtClean="0">
                <a:latin typeface="Cambria" pitchFamily="18" charset="0"/>
              </a:rPr>
              <a:t>Eugenol</a:t>
            </a:r>
            <a:r>
              <a:rPr lang="en-US" sz="3300" dirty="0" smtClean="0">
                <a:latin typeface="Cambria" pitchFamily="18" charset="0"/>
              </a:rPr>
              <a:t> </a:t>
            </a:r>
            <a:r>
              <a:rPr lang="en-US" sz="3300" dirty="0">
                <a:latin typeface="Cambria" pitchFamily="18" charset="0"/>
              </a:rPr>
              <a:t>–(</a:t>
            </a:r>
            <a:r>
              <a:rPr lang="en-US" sz="3300" dirty="0" smtClean="0">
                <a:latin typeface="Cambria" pitchFamily="18" charset="0"/>
              </a:rPr>
              <a:t>EU)</a:t>
            </a:r>
            <a:endParaRPr lang="en-US" sz="3300" dirty="0">
              <a:latin typeface="Cambria" pitchFamily="18" charset="0"/>
            </a:endParaRPr>
          </a:p>
          <a:p>
            <a:pPr eaLnBrk="1" hangingPunct="1"/>
            <a:endParaRPr lang="en-US" sz="3300" dirty="0">
              <a:latin typeface="Cambria" pitchFamily="18" charset="0"/>
            </a:endParaRPr>
          </a:p>
          <a:p>
            <a:pPr eaLnBrk="1" hangingPunct="1"/>
            <a:r>
              <a:rPr lang="en-US" sz="3300" dirty="0" err="1" smtClean="0">
                <a:latin typeface="Cambria" pitchFamily="18" charset="0"/>
              </a:rPr>
              <a:t>Caprylic</a:t>
            </a:r>
            <a:r>
              <a:rPr lang="en-US" sz="3300" dirty="0" smtClean="0">
                <a:latin typeface="Cambria" pitchFamily="18" charset="0"/>
              </a:rPr>
              <a:t> </a:t>
            </a:r>
            <a:r>
              <a:rPr lang="en-US" sz="3300" dirty="0">
                <a:latin typeface="Cambria" pitchFamily="18" charset="0"/>
              </a:rPr>
              <a:t>acid –(CA)</a:t>
            </a:r>
          </a:p>
          <a:p>
            <a:pPr eaLnBrk="1" hangingPunct="1">
              <a:buFont typeface="Wingdings" pitchFamily="2" charset="2"/>
              <a:buNone/>
            </a:pPr>
            <a:endParaRPr lang="en-US" sz="3300" dirty="0">
              <a:solidFill>
                <a:srgbClr val="3D4B25"/>
              </a:solidFill>
              <a:latin typeface="Cambria" pitchFamily="18" charset="0"/>
            </a:endParaRPr>
          </a:p>
          <a:p>
            <a:pPr eaLnBrk="1" hangingPunct="1">
              <a:buFont typeface="Wingdings" pitchFamily="2" charset="2"/>
              <a:buNone/>
            </a:pPr>
            <a:r>
              <a:rPr lang="en-US" sz="3300" dirty="0">
                <a:latin typeface="Cambria" pitchFamily="18" charset="0"/>
              </a:rPr>
              <a:t>                                </a:t>
            </a:r>
          </a:p>
          <a:p>
            <a:pPr eaLnBrk="1" hangingPunct="1">
              <a:buFont typeface="Wingdings" pitchFamily="2" charset="2"/>
              <a:buNone/>
            </a:pPr>
            <a:endParaRPr lang="en-US" sz="3300" dirty="0">
              <a:latin typeface="Cambria" pitchFamily="18" charset="0"/>
            </a:endParaRPr>
          </a:p>
          <a:p>
            <a:pPr eaLnBrk="1" hangingPunct="1"/>
            <a:r>
              <a:rPr lang="en-US" dirty="0" smtClean="0">
                <a:latin typeface="Cambria" pitchFamily="18" charset="0"/>
              </a:rPr>
              <a:t>  </a:t>
            </a:r>
          </a:p>
          <a:p>
            <a:pPr eaLnBrk="1" hangingPunct="1">
              <a:buFont typeface="Wingdings" pitchFamily="2" charset="2"/>
              <a:buNone/>
            </a:pPr>
            <a:r>
              <a:rPr lang="en-US" dirty="0" smtClean="0">
                <a:latin typeface="Cambria" pitchFamily="18" charset="0"/>
              </a:rPr>
              <a:t>        </a:t>
            </a:r>
          </a:p>
        </p:txBody>
      </p:sp>
      <p:sp>
        <p:nvSpPr>
          <p:cNvPr id="4" name="Right Brace 3"/>
          <p:cNvSpPr/>
          <p:nvPr/>
        </p:nvSpPr>
        <p:spPr>
          <a:xfrm>
            <a:off x="4987290" y="3136636"/>
            <a:ext cx="502920" cy="1295400"/>
          </a:xfrm>
          <a:prstGeom prst="rightBrace">
            <a:avLst/>
          </a:prstGeom>
          <a:ln w="38100">
            <a:solidFill>
              <a:srgbClr val="8C73D0"/>
            </a:solidFill>
          </a:ln>
        </p:spPr>
        <p:style>
          <a:lnRef idx="1">
            <a:schemeClr val="accent1"/>
          </a:lnRef>
          <a:fillRef idx="0">
            <a:schemeClr val="accent1"/>
          </a:fillRef>
          <a:effectRef idx="0">
            <a:schemeClr val="accent1"/>
          </a:effectRef>
          <a:fontRef idx="minor">
            <a:schemeClr val="tx1"/>
          </a:fontRef>
        </p:style>
        <p:txBody>
          <a:bodyPr lIns="101882" tIns="50941" rIns="101882" bIns="50941" anchor="ctr"/>
          <a:lstStyle/>
          <a:p>
            <a:pPr algn="ctr" fontAlgn="auto">
              <a:spcBef>
                <a:spcPts val="0"/>
              </a:spcBef>
              <a:spcAft>
                <a:spcPts val="0"/>
              </a:spcAft>
              <a:defRPr/>
            </a:pPr>
            <a:endParaRPr lang="en-US">
              <a:solidFill>
                <a:schemeClr val="accent4"/>
              </a:solidFill>
            </a:endParaRPr>
          </a:p>
        </p:txBody>
      </p:sp>
      <p:sp>
        <p:nvSpPr>
          <p:cNvPr id="5" name="Rounded Rectangle 4"/>
          <p:cNvSpPr/>
          <p:nvPr/>
        </p:nvSpPr>
        <p:spPr>
          <a:xfrm>
            <a:off x="5768340" y="2430991"/>
            <a:ext cx="2766060" cy="690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r>
              <a:rPr lang="en-US" sz="3300" dirty="0">
                <a:solidFill>
                  <a:schemeClr val="bg1"/>
                </a:solidFill>
                <a:latin typeface="Cambria"/>
                <a:cs typeface="Cambria"/>
              </a:rPr>
              <a:t>Cinnamon oil</a:t>
            </a:r>
            <a:endParaRPr lang="en-US" sz="3300" dirty="0">
              <a:latin typeface="Cambria"/>
              <a:cs typeface="Cambria"/>
            </a:endParaRPr>
          </a:p>
        </p:txBody>
      </p:sp>
      <p:sp>
        <p:nvSpPr>
          <p:cNvPr id="11" name="Rounded Rectangle 10"/>
          <p:cNvSpPr/>
          <p:nvPr/>
        </p:nvSpPr>
        <p:spPr>
          <a:xfrm>
            <a:off x="5771357" y="3420904"/>
            <a:ext cx="2766060" cy="690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r>
              <a:rPr lang="en-US" sz="3300" dirty="0">
                <a:solidFill>
                  <a:schemeClr val="bg1"/>
                </a:solidFill>
                <a:latin typeface="Cambria"/>
                <a:cs typeface="Cambria"/>
              </a:rPr>
              <a:t>Oregano oil</a:t>
            </a:r>
            <a:endParaRPr lang="en-US" sz="3300" dirty="0">
              <a:latin typeface="Cambria"/>
              <a:cs typeface="Cambria"/>
            </a:endParaRPr>
          </a:p>
        </p:txBody>
      </p:sp>
      <p:sp>
        <p:nvSpPr>
          <p:cNvPr id="8" name="Rounded Rectangle 7"/>
          <p:cNvSpPr/>
          <p:nvPr/>
        </p:nvSpPr>
        <p:spPr>
          <a:xfrm>
            <a:off x="5769610" y="4663122"/>
            <a:ext cx="2766060" cy="690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r>
              <a:rPr lang="en-US" sz="3300" dirty="0">
                <a:latin typeface="Cambria"/>
                <a:cs typeface="Cambria"/>
              </a:rPr>
              <a:t>Clove oil </a:t>
            </a:r>
          </a:p>
        </p:txBody>
      </p:sp>
      <p:pic>
        <p:nvPicPr>
          <p:cNvPr id="143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1560" y="2175510"/>
            <a:ext cx="128476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97273" y="3392093"/>
            <a:ext cx="1259047" cy="109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97274" y="4560570"/>
            <a:ext cx="1259046"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5769610" y="5948565"/>
            <a:ext cx="2766060" cy="690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r>
              <a:rPr lang="en-US" sz="3300" dirty="0">
                <a:latin typeface="Cambria"/>
                <a:cs typeface="Cambria"/>
              </a:rPr>
              <a:t>Coconut oil </a:t>
            </a:r>
          </a:p>
        </p:txBody>
      </p:sp>
      <p:pic>
        <p:nvPicPr>
          <p:cNvPr id="1434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97274" y="5775845"/>
            <a:ext cx="1259046"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UCONN se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46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rot="16200000" flipH="1">
            <a:off x="4960442" y="2951366"/>
            <a:ext cx="1637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a:spLocks noChangeArrowheads="1"/>
          </p:cNvSpPr>
          <p:nvPr/>
        </p:nvSpPr>
        <p:spPr bwMode="auto">
          <a:xfrm>
            <a:off x="3283387" y="1892483"/>
            <a:ext cx="3481149" cy="686276"/>
          </a:xfrm>
          <a:prstGeom prst="roundRect">
            <a:avLst>
              <a:gd name="adj" fmla="val 16667"/>
            </a:avLst>
          </a:prstGeom>
          <a:solidFill>
            <a:srgbClr val="F3B56C"/>
          </a:solidFill>
          <a:ln w="12700">
            <a:solidFill>
              <a:srgbClr val="AB620E"/>
            </a:solidFill>
            <a:round/>
            <a:headEnd/>
            <a:tailEnd/>
          </a:ln>
          <a:effectLst>
            <a:outerShdw blurRad="38100" dist="25401" dir="2700000" algn="br" rotWithShape="0">
              <a:srgbClr val="808080">
                <a:alpha val="59999"/>
              </a:srgbClr>
            </a:outerShdw>
          </a:effectLst>
        </p:spPr>
        <p:txBody>
          <a:bodyPr anchor="ctr"/>
          <a:lstStyle/>
          <a:p>
            <a:pPr algn="ctr">
              <a:defRPr/>
            </a:pPr>
            <a:r>
              <a:rPr lang="en-US" sz="2000" b="1" dirty="0" err="1">
                <a:solidFill>
                  <a:srgbClr val="000000"/>
                </a:solidFill>
                <a:latin typeface="Cambria" panose="02040503050406030204" pitchFamily="18" charset="0"/>
                <a:ea typeface="Arial" pitchFamily="-108" charset="0"/>
                <a:cs typeface="Times New Roman"/>
              </a:rPr>
              <a:t>Aflatoxin</a:t>
            </a:r>
            <a:r>
              <a:rPr lang="en-US" sz="2000" b="1" dirty="0">
                <a:solidFill>
                  <a:srgbClr val="000000"/>
                </a:solidFill>
                <a:latin typeface="Cambria" panose="02040503050406030204" pitchFamily="18" charset="0"/>
                <a:ea typeface="Arial" pitchFamily="-108" charset="0"/>
                <a:cs typeface="Times New Roman"/>
              </a:rPr>
              <a:t>-contaminated feed</a:t>
            </a:r>
          </a:p>
        </p:txBody>
      </p:sp>
      <p:pic>
        <p:nvPicPr>
          <p:cNvPr id="20484"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079" y="1804726"/>
            <a:ext cx="1875473" cy="5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a:spLocks noChangeArrowheads="1"/>
          </p:cNvSpPr>
          <p:nvPr/>
        </p:nvSpPr>
        <p:spPr bwMode="auto">
          <a:xfrm>
            <a:off x="3579375" y="3253621"/>
            <a:ext cx="2889171" cy="539591"/>
          </a:xfrm>
          <a:prstGeom prst="roundRect">
            <a:avLst>
              <a:gd name="adj" fmla="val 16667"/>
            </a:avLst>
          </a:prstGeom>
          <a:solidFill>
            <a:srgbClr val="F3B56C"/>
          </a:solidFill>
          <a:ln w="12700">
            <a:solidFill>
              <a:srgbClr val="AB620E"/>
            </a:solidFill>
            <a:round/>
            <a:headEnd/>
            <a:tailEnd/>
          </a:ln>
          <a:effectLst>
            <a:outerShdw blurRad="38100" dist="25401" dir="2700000" algn="br" rotWithShape="0">
              <a:srgbClr val="808080">
                <a:alpha val="59999"/>
              </a:srgbClr>
            </a:outerShdw>
          </a:effectLst>
        </p:spPr>
        <p:txBody>
          <a:bodyPr anchor="ctr"/>
          <a:lstStyle/>
          <a:p>
            <a:pPr algn="ctr">
              <a:defRPr/>
            </a:pPr>
            <a:r>
              <a:rPr lang="en-US" sz="2000" b="1" dirty="0">
                <a:solidFill>
                  <a:srgbClr val="000000"/>
                </a:solidFill>
                <a:latin typeface="Cambria" panose="02040503050406030204" pitchFamily="18" charset="0"/>
                <a:ea typeface="Arial" pitchFamily="-108" charset="0"/>
                <a:cs typeface="Times New Roman"/>
              </a:rPr>
              <a:t>Consumption by Chickens</a:t>
            </a:r>
          </a:p>
        </p:txBody>
      </p:sp>
      <p:sp>
        <p:nvSpPr>
          <p:cNvPr id="20" name="Rounded Rectangle 19"/>
          <p:cNvSpPr>
            <a:spLocks noChangeArrowheads="1"/>
          </p:cNvSpPr>
          <p:nvPr/>
        </p:nvSpPr>
        <p:spPr bwMode="auto">
          <a:xfrm>
            <a:off x="5871330" y="6140388"/>
            <a:ext cx="2048351" cy="833459"/>
          </a:xfrm>
          <a:prstGeom prst="roundRect">
            <a:avLst>
              <a:gd name="adj" fmla="val 16667"/>
            </a:avLst>
          </a:prstGeom>
          <a:solidFill>
            <a:srgbClr val="F3B56C"/>
          </a:solidFill>
          <a:ln w="12700">
            <a:solidFill>
              <a:srgbClr val="AB620E"/>
            </a:solidFill>
            <a:round/>
            <a:headEnd/>
            <a:tailEnd/>
          </a:ln>
          <a:effectLst>
            <a:outerShdw blurRad="38100" dist="25401" dir="2700000" algn="br" rotWithShape="0">
              <a:srgbClr val="808080">
                <a:alpha val="59999"/>
              </a:srgbClr>
            </a:outerShdw>
          </a:effectLst>
        </p:spPr>
        <p:txBody>
          <a:bodyPr anchor="ctr"/>
          <a:lstStyle/>
          <a:p>
            <a:pPr algn="ctr">
              <a:defRPr/>
            </a:pPr>
            <a:r>
              <a:rPr lang="en-US" sz="1980" b="1" dirty="0">
                <a:solidFill>
                  <a:srgbClr val="000000"/>
                </a:solidFill>
                <a:latin typeface="Times New Roman"/>
                <a:cs typeface="Times New Roman"/>
              </a:rPr>
              <a:t>Impact on Chicken performance </a:t>
            </a:r>
          </a:p>
        </p:txBody>
      </p:sp>
      <p:sp>
        <p:nvSpPr>
          <p:cNvPr id="21" name="Rounded Rectangle 20"/>
          <p:cNvSpPr>
            <a:spLocks noChangeArrowheads="1"/>
          </p:cNvSpPr>
          <p:nvPr/>
        </p:nvSpPr>
        <p:spPr bwMode="auto">
          <a:xfrm>
            <a:off x="1813918" y="6331744"/>
            <a:ext cx="2048351" cy="678656"/>
          </a:xfrm>
          <a:prstGeom prst="roundRect">
            <a:avLst>
              <a:gd name="adj" fmla="val 16667"/>
            </a:avLst>
          </a:prstGeom>
          <a:solidFill>
            <a:srgbClr val="F3B56C"/>
          </a:solidFill>
          <a:ln w="12700">
            <a:solidFill>
              <a:srgbClr val="AB620E"/>
            </a:solidFill>
            <a:round/>
            <a:headEnd/>
            <a:tailEnd/>
          </a:ln>
          <a:effectLst>
            <a:outerShdw blurRad="38100" dist="25401" dir="2700000" algn="br" rotWithShape="0">
              <a:srgbClr val="808080">
                <a:alpha val="59999"/>
              </a:srgbClr>
            </a:outerShdw>
          </a:effectLst>
        </p:spPr>
        <p:txBody>
          <a:bodyPr anchor="ctr"/>
          <a:lstStyle/>
          <a:p>
            <a:pPr algn="ctr">
              <a:defRPr/>
            </a:pPr>
            <a:r>
              <a:rPr lang="en-US" sz="1980" b="1" dirty="0">
                <a:solidFill>
                  <a:srgbClr val="000000"/>
                </a:solidFill>
                <a:latin typeface="Times New Roman"/>
                <a:cs typeface="Times New Roman"/>
              </a:rPr>
              <a:t>Impact on Human health</a:t>
            </a:r>
          </a:p>
        </p:txBody>
      </p:sp>
      <p:cxnSp>
        <p:nvCxnSpPr>
          <p:cNvPr id="31" name="Straight Arrow Connector 30"/>
          <p:cNvCxnSpPr/>
          <p:nvPr/>
        </p:nvCxnSpPr>
        <p:spPr>
          <a:xfrm rot="16200000" flipH="1">
            <a:off x="5744945" y="3949065"/>
            <a:ext cx="1250751" cy="1227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489"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02" y="4366804"/>
            <a:ext cx="1235035" cy="52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6" descr="AA02819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131" y="6140388"/>
            <a:ext cx="705921"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7" descr="WL004006.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201294">
            <a:off x="1572513" y="4255419"/>
            <a:ext cx="466528" cy="65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37"/>
          <p:cNvSpPr>
            <a:spLocks noChangeArrowheads="1"/>
          </p:cNvSpPr>
          <p:nvPr/>
        </p:nvSpPr>
        <p:spPr bwMode="auto">
          <a:xfrm>
            <a:off x="2387400" y="4446481"/>
            <a:ext cx="2286000" cy="835477"/>
          </a:xfrm>
          <a:prstGeom prst="roundRect">
            <a:avLst>
              <a:gd name="adj" fmla="val 16667"/>
            </a:avLst>
          </a:prstGeom>
          <a:solidFill>
            <a:srgbClr val="F3B56C"/>
          </a:solidFill>
          <a:ln w="12700">
            <a:solidFill>
              <a:srgbClr val="AB620E"/>
            </a:solidFill>
            <a:round/>
            <a:headEnd/>
            <a:tailEnd/>
          </a:ln>
          <a:effectLst>
            <a:outerShdw blurRad="38100" dist="25401" dir="2700000" algn="br" rotWithShape="0">
              <a:srgbClr val="808080">
                <a:alpha val="59999"/>
              </a:srgbClr>
            </a:outerShdw>
          </a:effectLst>
        </p:spPr>
        <p:txBody>
          <a:bodyPr anchor="ctr"/>
          <a:lstStyle/>
          <a:p>
            <a:pPr algn="ctr">
              <a:defRPr/>
            </a:pPr>
            <a:r>
              <a:rPr lang="en-US" sz="2000" b="1" dirty="0" err="1">
                <a:solidFill>
                  <a:srgbClr val="000000"/>
                </a:solidFill>
                <a:latin typeface="Cambria" panose="02040503050406030204" pitchFamily="18" charset="0"/>
                <a:cs typeface="Times New Roman"/>
              </a:rPr>
              <a:t>Aflatoxin</a:t>
            </a:r>
            <a:r>
              <a:rPr lang="en-US" sz="2000" b="1" dirty="0">
                <a:solidFill>
                  <a:srgbClr val="000000"/>
                </a:solidFill>
                <a:latin typeface="Cambria" panose="02040503050406030204" pitchFamily="18" charset="0"/>
                <a:cs typeface="Times New Roman"/>
              </a:rPr>
              <a:t> residues in chicken products</a:t>
            </a:r>
          </a:p>
        </p:txBody>
      </p:sp>
      <p:cxnSp>
        <p:nvCxnSpPr>
          <p:cNvPr id="39" name="Straight Arrow Connector 38"/>
          <p:cNvCxnSpPr/>
          <p:nvPr/>
        </p:nvCxnSpPr>
        <p:spPr>
          <a:xfrm rot="5400000">
            <a:off x="4182815" y="3899566"/>
            <a:ext cx="201692" cy="285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496"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18021" y="2627404"/>
            <a:ext cx="1756291" cy="68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Box 18"/>
          <p:cNvSpPr txBox="1">
            <a:spLocks noChangeArrowheads="1"/>
          </p:cNvSpPr>
          <p:nvPr/>
        </p:nvSpPr>
        <p:spPr bwMode="auto">
          <a:xfrm>
            <a:off x="3047736" y="7147193"/>
            <a:ext cx="45320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2000" dirty="0" err="1">
                <a:latin typeface="Cambria" panose="02040503050406030204" pitchFamily="18" charset="0"/>
                <a:ea typeface="Arial" panose="020B0604020202020204" pitchFamily="34" charset="0"/>
              </a:rPr>
              <a:t>Bbosa</a:t>
            </a:r>
            <a:r>
              <a:rPr lang="en-US" altLang="en-US" sz="2000" dirty="0">
                <a:latin typeface="Cambria" panose="02040503050406030204" pitchFamily="18" charset="0"/>
                <a:ea typeface="Arial" panose="020B0604020202020204" pitchFamily="34" charset="0"/>
              </a:rPr>
              <a:t> et al., 2013; </a:t>
            </a:r>
            <a:r>
              <a:rPr lang="en-US" altLang="en-US" sz="2000" dirty="0" err="1">
                <a:latin typeface="Cambria" panose="02040503050406030204" pitchFamily="18" charset="0"/>
                <a:ea typeface="Arial" panose="020B0604020202020204" pitchFamily="34" charset="0"/>
              </a:rPr>
              <a:t>Herzallah</a:t>
            </a:r>
            <a:r>
              <a:rPr lang="en-US" altLang="en-US" sz="2000" dirty="0">
                <a:latin typeface="Cambria" panose="02040503050406030204" pitchFamily="18" charset="0"/>
                <a:ea typeface="Arial" panose="020B0604020202020204" pitchFamily="34" charset="0"/>
              </a:rPr>
              <a:t> et al., 2013</a:t>
            </a:r>
          </a:p>
        </p:txBody>
      </p:sp>
      <p:sp>
        <p:nvSpPr>
          <p:cNvPr id="23" name="TextBox 22"/>
          <p:cNvSpPr txBox="1"/>
          <p:nvPr/>
        </p:nvSpPr>
        <p:spPr>
          <a:xfrm>
            <a:off x="5042297" y="5546568"/>
            <a:ext cx="3883224" cy="397032"/>
          </a:xfrm>
          <a:prstGeom prst="rect">
            <a:avLst/>
          </a:prstGeom>
          <a:noFill/>
          <a:ln>
            <a:solidFill>
              <a:srgbClr val="FFFFFF"/>
            </a:solidFill>
          </a:ln>
          <a:effectLst/>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1980" b="1" dirty="0" smtClean="0">
                <a:solidFill>
                  <a:schemeClr val="tx1"/>
                </a:solidFill>
                <a:latin typeface="Times New Roman"/>
                <a:cs typeface="Times New Roman"/>
              </a:rPr>
              <a:t>Economic </a:t>
            </a:r>
            <a:r>
              <a:rPr lang="en-US" sz="1980" b="1" dirty="0">
                <a:solidFill>
                  <a:schemeClr val="tx1"/>
                </a:solidFill>
                <a:latin typeface="Times New Roman"/>
                <a:cs typeface="Times New Roman"/>
              </a:rPr>
              <a:t>losses to producers</a:t>
            </a:r>
          </a:p>
        </p:txBody>
      </p:sp>
      <p:sp>
        <p:nvSpPr>
          <p:cNvPr id="22" name="TextBox 21"/>
          <p:cNvSpPr txBox="1"/>
          <p:nvPr/>
        </p:nvSpPr>
        <p:spPr>
          <a:xfrm>
            <a:off x="681037" y="5541329"/>
            <a:ext cx="4475203" cy="397032"/>
          </a:xfrm>
          <a:prstGeom prst="rect">
            <a:avLst/>
          </a:prstGeom>
          <a:noFill/>
          <a:ln>
            <a:solidFill>
              <a:srgbClr val="FFFFFF"/>
            </a:solidFill>
          </a:ln>
          <a:effectLst/>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1980" b="1" dirty="0">
                <a:solidFill>
                  <a:schemeClr val="tx1"/>
                </a:solidFill>
                <a:latin typeface="Times New Roman"/>
                <a:cs typeface="Times New Roman"/>
              </a:rPr>
              <a:t>Carcinogenic and </a:t>
            </a:r>
            <a:r>
              <a:rPr lang="en-US" sz="1980" b="1" dirty="0" smtClean="0">
                <a:solidFill>
                  <a:schemeClr val="tx1"/>
                </a:solidFill>
                <a:latin typeface="Times New Roman"/>
                <a:cs typeface="Times New Roman"/>
              </a:rPr>
              <a:t>hepatotoxic effect</a:t>
            </a:r>
            <a:endParaRPr lang="en-US" sz="1980" b="1" dirty="0">
              <a:solidFill>
                <a:schemeClr val="tx1"/>
              </a:solidFill>
              <a:latin typeface="Times New Roman"/>
              <a:cs typeface="Times New Roman"/>
            </a:endParaRPr>
          </a:p>
        </p:txBody>
      </p:sp>
      <p:sp>
        <p:nvSpPr>
          <p:cNvPr id="29" name="Title 28"/>
          <p:cNvSpPr>
            <a:spLocks noGrp="1"/>
          </p:cNvSpPr>
          <p:nvPr>
            <p:ph type="title"/>
          </p:nvPr>
        </p:nvSpPr>
        <p:spPr>
          <a:xfrm>
            <a:off x="874872" y="504214"/>
            <a:ext cx="8298180" cy="1195745"/>
          </a:xfrm>
        </p:spPr>
        <p:txBody>
          <a:bodyPr wrap="square" numCol="1" anchor="ctr" anchorCtr="0" compatLnSpc="1">
            <a:prstTxWarp prst="textNoShape">
              <a:avLst/>
            </a:prstTxWarp>
          </a:bodyPr>
          <a:lstStyle/>
          <a:p>
            <a:pPr algn="ctr"/>
            <a:r>
              <a:rPr lang="en-US" altLang="zh-TW" sz="4125"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Times New Roman" panose="02020603050405020304" pitchFamily="18" charset="0"/>
              </a:rPr>
              <a:t>Why study AF? </a:t>
            </a:r>
            <a:endParaRPr lang="en-US" altLang="en-US" sz="4125"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endParaRPr>
          </a:p>
        </p:txBody>
      </p:sp>
      <p:cxnSp>
        <p:nvCxnSpPr>
          <p:cNvPr id="24" name="Straight Arrow Connector 23"/>
          <p:cNvCxnSpPr/>
          <p:nvPr/>
        </p:nvCxnSpPr>
        <p:spPr>
          <a:xfrm rot="16200000" flipH="1">
            <a:off x="2756238" y="6140388"/>
            <a:ext cx="1637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5" name="Picture 4" descr="UCONN se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0975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p:cNvSpPr>
            <a:spLocks noGrp="1"/>
          </p:cNvSpPr>
          <p:nvPr>
            <p:ph idx="1"/>
          </p:nvPr>
        </p:nvSpPr>
        <p:spPr>
          <a:xfrm>
            <a:off x="623900" y="2553077"/>
            <a:ext cx="5288518" cy="3270289"/>
          </a:xfrm>
        </p:spPr>
        <p:txBody>
          <a:bodyPr/>
          <a:lstStyle/>
          <a:p>
            <a:pPr marL="514708" lvl="1">
              <a:buFont typeface="Arial" panose="020B0604020202020204" pitchFamily="34" charset="0"/>
              <a:buChar char="•"/>
            </a:pPr>
            <a:endParaRPr lang="en-US" altLang="zh-TW" sz="2063"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a:p>
            <a:pPr marL="514708" lvl="1">
              <a:buFont typeface="Arial" panose="020B0604020202020204" pitchFamily="34" charset="0"/>
              <a:buChar char="•"/>
            </a:pP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Acute </a:t>
            </a:r>
            <a:r>
              <a:rPr lang="en-US" altLang="zh-TW" sz="2400" b="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aflatoxicosis</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t>
            </a:r>
          </a:p>
          <a:p>
            <a:pPr marL="666631" lvl="2">
              <a:buFont typeface="Arial" panose="020B0604020202020204" pitchFamily="34" charset="0"/>
              <a:buChar char="•"/>
            </a:pP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50%</a:t>
            </a:r>
            <a:r>
              <a:rPr lang="zh-TW" altLang="en-US"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mortality</a:t>
            </a:r>
            <a:r>
              <a:rPr lang="zh-TW" altLang="en-US"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within</a:t>
            </a:r>
            <a:r>
              <a:rPr lang="zh-TW" altLang="en-US"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48</a:t>
            </a:r>
            <a:r>
              <a:rPr lang="zh-TW" altLang="en-US"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 </a:t>
            </a: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hours </a:t>
            </a:r>
            <a:endParaRPr lang="en-US" altLang="zh-TW" b="1" baseline="300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a:p>
            <a:pPr marL="666631" lvl="2">
              <a:buNone/>
            </a:pPr>
            <a:endPar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a:p>
            <a:pPr marL="514708" lvl="1">
              <a:buFont typeface="Arial" panose="020B0604020202020204" pitchFamily="34" charset="0"/>
              <a:buChar char="•"/>
            </a:pP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Chronic </a:t>
            </a:r>
            <a:r>
              <a:rPr lang="en-US" altLang="zh-TW" sz="2400" b="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aflatoxicosis</a:t>
            </a:r>
            <a:r>
              <a:rPr lang="en-US" altLang="zh-TW" sz="24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t>
            </a:r>
          </a:p>
          <a:p>
            <a:pPr marL="666631" lvl="2">
              <a:buFont typeface="Arial" panose="020B0604020202020204" pitchFamily="34" charset="0"/>
              <a:buChar char="•"/>
            </a:pP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Decrease egg production</a:t>
            </a:r>
          </a:p>
          <a:p>
            <a:pPr marL="666631" lvl="2">
              <a:buFont typeface="Arial" panose="020B0604020202020204" pitchFamily="34" charset="0"/>
              <a:buChar char="•"/>
            </a:pP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Decrease hatchability</a:t>
            </a:r>
          </a:p>
          <a:p>
            <a:pPr marL="666631" lvl="2">
              <a:buFont typeface="Arial" panose="020B0604020202020204" pitchFamily="34" charset="0"/>
              <a:buChar char="•"/>
            </a:pP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Liver necrosis </a:t>
            </a:r>
            <a:endParaRPr lang="en-US" altLang="zh-TW" b="1" baseline="300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a:p>
            <a:pPr eaLnBrk="1" hangingPunct="1"/>
            <a:endParaRPr lang="en-US" altLang="zh-TW" sz="2228" dirty="0">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293" y="2808328"/>
            <a:ext cx="2711053" cy="129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0" name="Rectangle 6"/>
          <p:cNvSpPr>
            <a:spLocks noChangeArrowheads="1"/>
          </p:cNvSpPr>
          <p:nvPr/>
        </p:nvSpPr>
        <p:spPr bwMode="auto">
          <a:xfrm>
            <a:off x="1901011" y="6824950"/>
            <a:ext cx="6306146" cy="33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040" tIns="26520" rIns="53040" bIns="2652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00"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Thrasher, 2012;</a:t>
            </a:r>
            <a:r>
              <a:rPr lang="zh-TW" altLang="en-US" sz="1800"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a:t>
            </a:r>
            <a:r>
              <a:rPr lang="en-US" altLang="zh-TW" sz="1800"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Hamilton and </a:t>
            </a:r>
            <a:r>
              <a:rPr lang="en-US" altLang="zh-TW" sz="1800" dirty="0" err="1">
                <a:solidFill>
                  <a:srgbClr val="000000"/>
                </a:solidFill>
                <a:latin typeface="Cambria" panose="02040503050406030204" pitchFamily="18" charset="0"/>
                <a:cs typeface="Times New Roman" panose="02020603050405020304" pitchFamily="18" charset="0"/>
                <a:sym typeface="Times New Roman" panose="02020603050405020304" pitchFamily="18" charset="0"/>
              </a:rPr>
              <a:t>Garlich</a:t>
            </a:r>
            <a:r>
              <a:rPr lang="en-US" altLang="zh-TW" sz="1800"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1971</a:t>
            </a:r>
            <a:r>
              <a:rPr lang="zh-TW" altLang="en-US" sz="1800"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a:t>
            </a:r>
            <a:endParaRPr lang="en-US" altLang="zh-TW" sz="1800" dirty="0">
              <a:latin typeface="Cambria" panose="02040503050406030204" pitchFamily="18" charset="0"/>
              <a:cs typeface="Times New Roman" panose="02020603050405020304" pitchFamily="18" charset="0"/>
            </a:endParaRPr>
          </a:p>
        </p:txBody>
      </p:sp>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6964" y="4637961"/>
            <a:ext cx="2711053" cy="126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6"/>
          <p:cNvSpPr txBox="1">
            <a:spLocks noChangeArrowheads="1"/>
          </p:cNvSpPr>
          <p:nvPr/>
        </p:nvSpPr>
        <p:spPr bwMode="auto">
          <a:xfrm>
            <a:off x="6383871" y="2304169"/>
            <a:ext cx="23172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600" b="1" dirty="0" smtClean="0">
                <a:latin typeface="Cambria" panose="02040503050406030204" pitchFamily="18" charset="0"/>
                <a:ea typeface="Arial" panose="020B0604020202020204" pitchFamily="34" charset="0"/>
              </a:rPr>
              <a:t>Poor body </a:t>
            </a:r>
            <a:r>
              <a:rPr lang="en-US" altLang="en-US" sz="1600" b="1" dirty="0">
                <a:latin typeface="Cambria" panose="02040503050406030204" pitchFamily="18" charset="0"/>
                <a:ea typeface="Arial" panose="020B0604020202020204" pitchFamily="34" charset="0"/>
              </a:rPr>
              <a:t>weight gain </a:t>
            </a:r>
          </a:p>
        </p:txBody>
      </p:sp>
      <p:sp>
        <p:nvSpPr>
          <p:cNvPr id="24583" name="TextBox 7"/>
          <p:cNvSpPr txBox="1">
            <a:spLocks noChangeArrowheads="1"/>
          </p:cNvSpPr>
          <p:nvPr/>
        </p:nvSpPr>
        <p:spPr bwMode="auto">
          <a:xfrm>
            <a:off x="6559337" y="4255020"/>
            <a:ext cx="21251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600" b="1" dirty="0">
                <a:latin typeface="Cambria" panose="02040503050406030204" pitchFamily="18" charset="0"/>
                <a:ea typeface="Arial" panose="020B0604020202020204" pitchFamily="34" charset="0"/>
              </a:rPr>
              <a:t>Fatty liver syndrome</a:t>
            </a:r>
          </a:p>
        </p:txBody>
      </p:sp>
      <p:sp>
        <p:nvSpPr>
          <p:cNvPr id="9" name="Title 8"/>
          <p:cNvSpPr>
            <a:spLocks noGrp="1"/>
          </p:cNvSpPr>
          <p:nvPr>
            <p:ph type="title"/>
          </p:nvPr>
        </p:nvSpPr>
        <p:spPr>
          <a:xfrm>
            <a:off x="599837" y="436811"/>
            <a:ext cx="8298180" cy="1195745"/>
          </a:xfrm>
        </p:spPr>
        <p:txBody>
          <a:bodyPr wrap="square" numCol="1" anchorCtr="0" compatLnSpc="1">
            <a:prstTxWarp prst="textNoShape">
              <a:avLst/>
            </a:prstTxWarp>
          </a:bodyPr>
          <a:lstStyle/>
          <a:p>
            <a:pPr algn="ctr"/>
            <a:r>
              <a:rPr lang="en-US" altLang="zh-TW" sz="4000" b="1" dirty="0" err="1">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Hoefler Text" pitchFamily="-108" charset="0"/>
              </a:rPr>
              <a:t>Aflatoxicosis</a:t>
            </a:r>
            <a:r>
              <a:rPr lang="zh-TW" altLang="en-US" sz="4000" b="1" dirty="0">
                <a:solidFill>
                  <a:srgbClr val="000000"/>
                </a:solidFill>
                <a:latin typeface="Cambria" panose="02040503050406030204" pitchFamily="18" charset="0"/>
                <a:ea typeface="新細明體" panose="02020500000000000000" pitchFamily="18" charset="-120"/>
                <a:sym typeface="Hoefler Text" pitchFamily="-108" charset="0"/>
              </a:rPr>
              <a:t> </a:t>
            </a:r>
            <a:r>
              <a:rPr lang="en-US" altLang="zh-TW" sz="40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Hoefler Text" pitchFamily="-108" charset="0"/>
              </a:rPr>
              <a:t>in</a:t>
            </a:r>
            <a:r>
              <a:rPr lang="zh-TW" altLang="en-US" sz="4000" b="1" dirty="0">
                <a:solidFill>
                  <a:srgbClr val="000000"/>
                </a:solidFill>
                <a:latin typeface="Cambria" panose="02040503050406030204" pitchFamily="18" charset="0"/>
                <a:ea typeface="新細明體" panose="02020500000000000000" pitchFamily="18" charset="-120"/>
                <a:sym typeface="Hoefler Text" pitchFamily="-108" charset="0"/>
              </a:rPr>
              <a:t> </a:t>
            </a:r>
            <a:r>
              <a:rPr lang="en-US" altLang="zh-TW" sz="40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sym typeface="Hoefler Text" pitchFamily="-108" charset="0"/>
              </a:rPr>
              <a:t>chickens</a:t>
            </a:r>
            <a:endParaRPr lang="en-US" altLang="en-US" sz="40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endParaRPr>
          </a:p>
        </p:txBody>
      </p:sp>
      <p:pic>
        <p:nvPicPr>
          <p:cNvPr id="10"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6329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p:cNvSpPr>
          <p:nvPr/>
        </p:nvSpPr>
        <p:spPr bwMode="auto">
          <a:xfrm>
            <a:off x="2970372" y="4499134"/>
            <a:ext cx="4100632" cy="353616"/>
          </a:xfrm>
          <a:prstGeom prst="rect">
            <a:avLst/>
          </a:prstGeom>
          <a:solidFill>
            <a:srgbClr val="FBE6CE"/>
          </a:solidFill>
          <a:ln w="9525" cap="flat" cmpd="sng" algn="ctr">
            <a:solidFill>
              <a:srgbClr val="AB620E"/>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tabLst>
                <a:tab pos="529484" algn="l"/>
              </a:tabLst>
              <a:defRPr/>
            </a:pPr>
            <a:r>
              <a:rPr lang="en-US" altLang="zh-TW" sz="1815" dirty="0">
                <a:solidFill>
                  <a:srgbClr val="000000"/>
                </a:solidFill>
                <a:latin typeface="Times New Roman"/>
                <a:ea typeface="Times New Roman" pitchFamily="-104" charset="0"/>
                <a:cs typeface="Times New Roman"/>
                <a:sym typeface="Hoefler Text" pitchFamily="-104" charset="0"/>
              </a:rPr>
              <a:t>Incubated at 25</a:t>
            </a:r>
            <a:r>
              <a:rPr lang="en-US" altLang="zh-TW" sz="1815" baseline="32000" dirty="0">
                <a:solidFill>
                  <a:srgbClr val="000000"/>
                </a:solidFill>
                <a:latin typeface="Times New Roman"/>
                <a:ea typeface="Times New Roman" pitchFamily="-104" charset="0"/>
                <a:cs typeface="Times New Roman"/>
                <a:sym typeface="Hoefler Text" pitchFamily="-104" charset="0"/>
              </a:rPr>
              <a:t>o</a:t>
            </a:r>
            <a:r>
              <a:rPr lang="en-US" altLang="zh-TW" sz="1815" dirty="0">
                <a:solidFill>
                  <a:srgbClr val="000000"/>
                </a:solidFill>
                <a:latin typeface="Times New Roman"/>
                <a:ea typeface="Times New Roman" pitchFamily="-104" charset="0"/>
                <a:cs typeface="Times New Roman"/>
                <a:sym typeface="Hoefler Text" pitchFamily="-104" charset="0"/>
              </a:rPr>
              <a:t>C for 3 months</a:t>
            </a:r>
          </a:p>
        </p:txBody>
      </p:sp>
      <p:sp>
        <p:nvSpPr>
          <p:cNvPr id="160774" name="Rectangle 5"/>
          <p:cNvSpPr>
            <a:spLocks/>
          </p:cNvSpPr>
          <p:nvPr/>
        </p:nvSpPr>
        <p:spPr bwMode="auto">
          <a:xfrm>
            <a:off x="2883932" y="5138261"/>
            <a:ext cx="4246007" cy="309086"/>
          </a:xfrm>
          <a:prstGeom prst="rect">
            <a:avLst/>
          </a:prstGeom>
          <a:solidFill>
            <a:srgbClr val="FBE6CE"/>
          </a:solidFill>
          <a:ln w="9525" cap="flat" cmpd="sng" algn="ctr">
            <a:solidFill>
              <a:srgbClr val="AB620E"/>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tabLst>
                <a:tab pos="529484" algn="l"/>
              </a:tabLst>
              <a:defRPr/>
            </a:pPr>
            <a:r>
              <a:rPr lang="en-US" altLang="zh-TW" sz="1815" dirty="0">
                <a:solidFill>
                  <a:srgbClr val="000000"/>
                </a:solidFill>
                <a:latin typeface="Times New Roman"/>
                <a:ea typeface="Times New Roman" pitchFamily="-104" charset="0"/>
                <a:cs typeface="Times New Roman"/>
                <a:sym typeface="Times New Roman" pitchFamily="-104" charset="0"/>
              </a:rPr>
              <a:t>0,</a:t>
            </a:r>
            <a:r>
              <a:rPr lang="zh-TW" altLang="en-US" sz="1815" dirty="0">
                <a:solidFill>
                  <a:srgbClr val="000000"/>
                </a:solidFill>
                <a:latin typeface="Times New Roman"/>
                <a:ea typeface="Times New Roman" pitchFamily="-104" charset="0"/>
                <a:cs typeface="Times New Roman"/>
                <a:sym typeface="Times New Roman" pitchFamily="-104" charset="0"/>
              </a:rPr>
              <a:t> </a:t>
            </a:r>
            <a:r>
              <a:rPr lang="en-US" altLang="zh-TW" sz="1815" dirty="0">
                <a:solidFill>
                  <a:srgbClr val="000000"/>
                </a:solidFill>
                <a:latin typeface="Times New Roman"/>
                <a:ea typeface="Times New Roman" pitchFamily="-104" charset="0"/>
                <a:cs typeface="Times New Roman"/>
                <a:sym typeface="Times New Roman" pitchFamily="-104" charset="0"/>
              </a:rPr>
              <a:t>1,</a:t>
            </a:r>
            <a:r>
              <a:rPr lang="zh-TW" altLang="en-US" sz="1815" dirty="0">
                <a:solidFill>
                  <a:srgbClr val="000000"/>
                </a:solidFill>
                <a:latin typeface="Times New Roman"/>
                <a:ea typeface="Times New Roman" pitchFamily="-104" charset="0"/>
                <a:cs typeface="Times New Roman"/>
                <a:sym typeface="Times New Roman" pitchFamily="-104" charset="0"/>
              </a:rPr>
              <a:t> </a:t>
            </a:r>
            <a:r>
              <a:rPr lang="en-US" altLang="zh-TW" sz="1815" dirty="0">
                <a:solidFill>
                  <a:srgbClr val="000000"/>
                </a:solidFill>
                <a:latin typeface="Times New Roman"/>
                <a:ea typeface="Times New Roman" pitchFamily="-104" charset="0"/>
                <a:cs typeface="Times New Roman"/>
                <a:sym typeface="Times New Roman" pitchFamily="-104" charset="0"/>
              </a:rPr>
              <a:t>2, 3, 4, 8, 12 weeks</a:t>
            </a:r>
          </a:p>
        </p:txBody>
      </p:sp>
      <p:sp>
        <p:nvSpPr>
          <p:cNvPr id="160775" name="Rectangle 6"/>
          <p:cNvSpPr>
            <a:spLocks/>
          </p:cNvSpPr>
          <p:nvPr/>
        </p:nvSpPr>
        <p:spPr bwMode="auto">
          <a:xfrm>
            <a:off x="2458284" y="5755124"/>
            <a:ext cx="5110401" cy="487204"/>
          </a:xfrm>
          <a:prstGeom prst="rect">
            <a:avLst/>
          </a:prstGeom>
          <a:solidFill>
            <a:srgbClr val="FBE6CE"/>
          </a:solidFill>
          <a:ln w="9525" cap="flat" cmpd="sng" algn="ctr">
            <a:solidFill>
              <a:srgbClr val="AB620E"/>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lvl1pPr>
              <a:tabLst>
                <a:tab pos="641350" algn="l"/>
              </a:tabLst>
              <a:defRPr sz="2400">
                <a:solidFill>
                  <a:schemeClr val="tx1"/>
                </a:solidFill>
                <a:latin typeface="Calibri" panose="020F0502020204030204" pitchFamily="34" charset="0"/>
                <a:ea typeface="ＭＳ Ｐゴシック" panose="020B0600070205080204" pitchFamily="34" charset="-128"/>
              </a:defRPr>
            </a:lvl1pPr>
            <a:lvl2pPr marL="37931725" indent="-37474525">
              <a:tabLst>
                <a:tab pos="641350" algn="l"/>
              </a:tabLst>
              <a:defRPr sz="2400">
                <a:solidFill>
                  <a:schemeClr val="tx1"/>
                </a:solidFill>
                <a:latin typeface="Calibri" panose="020F0502020204030204" pitchFamily="34" charset="0"/>
                <a:ea typeface="ＭＳ Ｐゴシック" panose="020B0600070205080204" pitchFamily="34" charset="-128"/>
              </a:defRPr>
            </a:lvl2pPr>
            <a:lvl3pPr>
              <a:tabLst>
                <a:tab pos="641350" algn="l"/>
              </a:tabLst>
              <a:defRPr sz="2400">
                <a:solidFill>
                  <a:schemeClr val="tx1"/>
                </a:solidFill>
                <a:latin typeface="Calibri" panose="020F0502020204030204" pitchFamily="34" charset="0"/>
                <a:ea typeface="ＭＳ Ｐゴシック" panose="020B0600070205080204" pitchFamily="34" charset="-128"/>
              </a:defRPr>
            </a:lvl3pPr>
            <a:lvl4pPr>
              <a:tabLst>
                <a:tab pos="641350" algn="l"/>
              </a:tabLst>
              <a:defRPr sz="2400">
                <a:solidFill>
                  <a:schemeClr val="tx1"/>
                </a:solidFill>
                <a:latin typeface="Calibri" panose="020F0502020204030204" pitchFamily="34" charset="0"/>
                <a:ea typeface="ＭＳ Ｐゴシック" panose="020B0600070205080204" pitchFamily="34" charset="-128"/>
              </a:defRPr>
            </a:lvl4pPr>
            <a:lvl5pPr>
              <a:tabLst>
                <a:tab pos="641350" algn="l"/>
              </a:tabLst>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641350" algn="l"/>
              </a:tabLs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641350" algn="l"/>
              </a:tabLs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641350" algn="l"/>
              </a:tabLs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641350" algn="l"/>
              </a:tabLs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dirty="0" err="1" smtClean="0">
                <a:solidFill>
                  <a:srgbClr val="000000"/>
                </a:solidFill>
                <a:latin typeface="Times New Roman" panose="02020603050405020304" pitchFamily="18" charset="0"/>
                <a:ea typeface="儷宋 Pro" pitchFamily="-108" charset="-120"/>
                <a:cs typeface="Times New Roman" panose="02020603050405020304" pitchFamily="18" charset="0"/>
                <a:sym typeface="Times New Roman" panose="02020603050405020304" pitchFamily="18" charset="0"/>
              </a:rPr>
              <a:t>Aflatoxin</a:t>
            </a:r>
            <a:r>
              <a:rPr lang="en-US" altLang="zh-TW" sz="1815" dirty="0" smtClean="0">
                <a:solidFill>
                  <a:srgbClr val="000000"/>
                </a:solidFill>
                <a:latin typeface="Times New Roman" panose="02020603050405020304" pitchFamily="18" charset="0"/>
                <a:ea typeface="儷宋 Pro" pitchFamily="-108" charset="-120"/>
                <a:cs typeface="Times New Roman" panose="02020603050405020304" pitchFamily="18" charset="0"/>
                <a:sym typeface="Times New Roman" panose="02020603050405020304" pitchFamily="18" charset="0"/>
              </a:rPr>
              <a:t> </a:t>
            </a:r>
            <a:r>
              <a:rPr lang="en-US" altLang="zh-TW" sz="1815" dirty="0">
                <a:solidFill>
                  <a:srgbClr val="000000"/>
                </a:solidFill>
                <a:latin typeface="Times New Roman" panose="02020603050405020304" pitchFamily="18" charset="0"/>
                <a:ea typeface="儷宋 Pro" pitchFamily="-108" charset="-120"/>
                <a:cs typeface="Times New Roman" panose="02020603050405020304" pitchFamily="18" charset="0"/>
                <a:sym typeface="Times New Roman" panose="02020603050405020304" pitchFamily="18" charset="0"/>
              </a:rPr>
              <a:t>concentration</a:t>
            </a:r>
            <a:r>
              <a:rPr lang="zh-TW" altLang="en-US" sz="1815" dirty="0">
                <a:solidFill>
                  <a:srgbClr val="000000"/>
                </a:solidFill>
                <a:latin typeface="Times New Roman" panose="02020603050405020304" pitchFamily="18" charset="0"/>
                <a:ea typeface="儷宋 Pro" pitchFamily="-108" charset="-120"/>
                <a:sym typeface="Times New Roman" panose="02020603050405020304" pitchFamily="18" charset="0"/>
              </a:rPr>
              <a:t> </a:t>
            </a:r>
            <a:endParaRPr lang="en-US" altLang="zh-TW" sz="1815" dirty="0">
              <a:solidFill>
                <a:srgbClr val="000000"/>
              </a:solidFill>
              <a:latin typeface="Times New Roman" panose="02020603050405020304" pitchFamily="18" charset="0"/>
              <a:ea typeface="儷宋 Pro" pitchFamily="-108" charset="-120"/>
              <a:cs typeface="Times New Roman" panose="02020603050405020304" pitchFamily="18" charset="0"/>
              <a:sym typeface="Times New Roman" panose="02020603050405020304" pitchFamily="18" charset="0"/>
            </a:endParaRPr>
          </a:p>
        </p:txBody>
      </p:sp>
      <p:sp>
        <p:nvSpPr>
          <p:cNvPr id="33797" name="Rectangle 33"/>
          <p:cNvSpPr>
            <a:spLocks noChangeArrowheads="1"/>
          </p:cNvSpPr>
          <p:nvPr/>
        </p:nvSpPr>
        <p:spPr bwMode="auto">
          <a:xfrm>
            <a:off x="4055315" y="2817496"/>
            <a:ext cx="1928127" cy="332865"/>
          </a:xfrm>
          <a:prstGeom prst="rect">
            <a:avLst/>
          </a:prstGeom>
          <a:solidFill>
            <a:srgbClr val="FBE6CE"/>
          </a:solidFill>
          <a:ln w="9525">
            <a:solidFill>
              <a:srgbClr val="AB620E"/>
            </a:solidFill>
            <a:miter lim="800000"/>
            <a:headEnd/>
            <a:tailEnd/>
          </a:ln>
        </p:spPr>
        <p:txBody>
          <a:bodyPr wrap="none" lIns="53040" tIns="26520" rIns="53040" bIns="2652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a:latin typeface="Times New Roman" panose="02020603050405020304" pitchFamily="18" charset="0"/>
                <a:cs typeface="Times New Roman" panose="02020603050405020304" pitchFamily="18" charset="0"/>
              </a:rPr>
              <a:t>200</a:t>
            </a:r>
            <a:r>
              <a:rPr lang="zh-TW" altLang="en-US" sz="1815">
                <a:latin typeface="Times New Roman" panose="02020603050405020304" pitchFamily="18" charset="0"/>
                <a:cs typeface="Times New Roman" panose="02020603050405020304" pitchFamily="18" charset="0"/>
              </a:rPr>
              <a:t> </a:t>
            </a:r>
            <a:r>
              <a:rPr lang="en-US" altLang="zh-TW" sz="1815">
                <a:latin typeface="Times New Roman" panose="02020603050405020304" pitchFamily="18" charset="0"/>
                <a:cs typeface="Times New Roman" panose="02020603050405020304" pitchFamily="18" charset="0"/>
              </a:rPr>
              <a:t>g</a:t>
            </a:r>
            <a:r>
              <a:rPr lang="zh-TW" altLang="en-US" sz="1815">
                <a:latin typeface="Times New Roman" panose="02020603050405020304" pitchFamily="18" charset="0"/>
                <a:cs typeface="Times New Roman" panose="02020603050405020304" pitchFamily="18" charset="0"/>
              </a:rPr>
              <a:t> </a:t>
            </a:r>
            <a:r>
              <a:rPr lang="en-US" altLang="zh-TW" sz="1815">
                <a:latin typeface="Times New Roman" panose="02020603050405020304" pitchFamily="18" charset="0"/>
                <a:cs typeface="Times New Roman" panose="02020603050405020304" pitchFamily="18" charset="0"/>
              </a:rPr>
              <a:t>chicken</a:t>
            </a:r>
            <a:r>
              <a:rPr lang="zh-TW" altLang="en-US" sz="1815">
                <a:latin typeface="Times New Roman" panose="02020603050405020304" pitchFamily="18" charset="0"/>
                <a:cs typeface="Times New Roman" panose="02020603050405020304" pitchFamily="18" charset="0"/>
              </a:rPr>
              <a:t> </a:t>
            </a:r>
            <a:r>
              <a:rPr lang="en-US" altLang="zh-TW" sz="1815">
                <a:latin typeface="Times New Roman" panose="02020603050405020304" pitchFamily="18" charset="0"/>
                <a:cs typeface="Times New Roman" panose="02020603050405020304" pitchFamily="18" charset="0"/>
              </a:rPr>
              <a:t>feed</a:t>
            </a:r>
            <a:r>
              <a:rPr lang="zh-TW" altLang="en-US" sz="1815">
                <a:latin typeface="Times New Roman" panose="02020603050405020304" pitchFamily="18" charset="0"/>
                <a:cs typeface="Times New Roman" panose="02020603050405020304" pitchFamily="18" charset="0"/>
              </a:rPr>
              <a:t> </a:t>
            </a:r>
            <a:endParaRPr lang="en-US" altLang="zh-TW" sz="1815">
              <a:latin typeface="Times New Roman" panose="02020603050405020304" pitchFamily="18" charset="0"/>
              <a:cs typeface="Times New Roman" panose="02020603050405020304" pitchFamily="18" charset="0"/>
            </a:endParaRPr>
          </a:p>
        </p:txBody>
      </p:sp>
      <p:sp>
        <p:nvSpPr>
          <p:cNvPr id="35" name="Rectangle 34"/>
          <p:cNvSpPr/>
          <p:nvPr/>
        </p:nvSpPr>
        <p:spPr>
          <a:xfrm>
            <a:off x="1143151" y="3713208"/>
            <a:ext cx="3226181" cy="612172"/>
          </a:xfrm>
          <a:prstGeom prst="rect">
            <a:avLst/>
          </a:prstGeom>
          <a:solidFill>
            <a:srgbClr val="FBE6CE"/>
          </a:solidFill>
          <a:ln>
            <a:solidFill>
              <a:srgbClr val="AB620E"/>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53040" tIns="26520" rIns="53040" bIns="2652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CR</a:t>
            </a:r>
            <a:endParaRPr lang="en-US" altLang="zh-TW" sz="1815">
              <a:solidFill>
                <a:srgbClr val="000000"/>
              </a:solidFill>
              <a:latin typeface="Times New Roman" panose="02020603050405020304" pitchFamily="18" charset="0"/>
              <a:ea typeface="儷宋 Pro" pitchFamily="-108" charset="-120"/>
              <a:cs typeface="Times New Roman" panose="02020603050405020304" pitchFamily="18" charset="0"/>
              <a:sym typeface="Hoefler Text" pitchFamily="-108" charset="0"/>
            </a:endParaRPr>
          </a:p>
          <a:p>
            <a:pPr algn="ct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0%</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0.4%,</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0.8%</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1.0%</a:t>
            </a:r>
            <a:endParaRPr lang="en-US" altLang="zh-TW" sz="1815">
              <a:solidFill>
                <a:srgbClr val="000000"/>
              </a:solidFill>
              <a:latin typeface="Times New Roman" panose="02020603050405020304" pitchFamily="18" charset="0"/>
              <a:ea typeface="儷宋 Pro" pitchFamily="-108" charset="-120"/>
              <a:cs typeface="Times New Roman" panose="02020603050405020304" pitchFamily="18" charset="0"/>
              <a:sym typeface="Hoefler Text" pitchFamily="-108" charset="0"/>
            </a:endParaRPr>
          </a:p>
        </p:txBody>
      </p:sp>
      <p:sp>
        <p:nvSpPr>
          <p:cNvPr id="36" name="Rectangle 35"/>
          <p:cNvSpPr/>
          <p:nvPr/>
        </p:nvSpPr>
        <p:spPr>
          <a:xfrm>
            <a:off x="5414427" y="3701024"/>
            <a:ext cx="3266491" cy="612172"/>
          </a:xfrm>
          <a:prstGeom prst="rect">
            <a:avLst/>
          </a:prstGeom>
          <a:solidFill>
            <a:srgbClr val="FBE6CE"/>
          </a:solidFill>
          <a:ln>
            <a:solidFill>
              <a:srgbClr val="AB620E"/>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53040" tIns="26520" rIns="53040" bIns="2652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TC</a:t>
            </a:r>
          </a:p>
          <a:p>
            <a:pPr algn="ct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0%</a:t>
            </a:r>
            <a:r>
              <a:rPr lang="zh-TW" altLang="en-US" sz="1815">
                <a:solidFill>
                  <a:srgbClr val="000000"/>
                </a:solidFill>
                <a:latin typeface="Times New Roman" panose="02020603050405020304" pitchFamily="18" charset="0"/>
                <a:ea typeface="新細明體" panose="02020500000000000000" pitchFamily="18" charset="-12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0.4%</a:t>
            </a:r>
            <a:r>
              <a:rPr lang="zh-TW" altLang="en-US" sz="1815">
                <a:solidFill>
                  <a:srgbClr val="000000"/>
                </a:solidFill>
                <a:latin typeface="Times New Roman" panose="02020603050405020304" pitchFamily="18" charset="0"/>
                <a:ea typeface="新細明體" panose="02020500000000000000" pitchFamily="18" charset="-12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0.8%</a:t>
            </a:r>
            <a:r>
              <a:rPr lang="zh-TW" altLang="en-US" sz="1815">
                <a:solidFill>
                  <a:srgbClr val="000000"/>
                </a:solidFill>
                <a:latin typeface="Times New Roman" panose="02020603050405020304" pitchFamily="18" charset="0"/>
                <a:ea typeface="新細明體" panose="02020500000000000000" pitchFamily="18" charset="-12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1.0%</a:t>
            </a:r>
          </a:p>
        </p:txBody>
      </p:sp>
      <p:grpSp>
        <p:nvGrpSpPr>
          <p:cNvPr id="33804" name="Group 32"/>
          <p:cNvGrpSpPr>
            <a:grpSpLocks/>
          </p:cNvGrpSpPr>
          <p:nvPr/>
        </p:nvGrpSpPr>
        <p:grpSpPr bwMode="auto">
          <a:xfrm>
            <a:off x="2730699" y="3404236"/>
            <a:ext cx="4332446" cy="2308979"/>
            <a:chOff x="3987800" y="3949191"/>
            <a:chExt cx="5602289" cy="3981501"/>
          </a:xfrm>
        </p:grpSpPr>
        <p:sp>
          <p:nvSpPr>
            <p:cNvPr id="25604" name="Line 4"/>
            <p:cNvSpPr>
              <a:spLocks noChangeShapeType="1"/>
            </p:cNvSpPr>
            <p:nvPr/>
          </p:nvSpPr>
          <p:spPr bwMode="auto">
            <a:xfrm rot="10800000" flipH="1">
              <a:off x="6932896" y="6489854"/>
              <a:ext cx="0" cy="399730"/>
            </a:xfrm>
            <a:prstGeom prst="line">
              <a:avLst/>
            </a:prstGeom>
            <a:noFill/>
            <a:ln w="44450" cap="flat" cmpd="sng" algn="ctr">
              <a:solidFill>
                <a:srgbClr val="558ED5"/>
              </a:solidFill>
              <a:prstDash val="solid"/>
              <a:miter lim="800000"/>
              <a:headEnd type="stealth" w="med" len="med"/>
              <a:tailEnd type="none" w="med" len="med"/>
            </a:ln>
          </p:spPr>
          <p:txBody>
            <a:bodyPr lIns="0" tIns="0" rIns="0" bIns="0"/>
            <a:lstStyle/>
            <a:p>
              <a:pPr algn="ctr">
                <a:defRPr/>
              </a:pPr>
              <a:endParaRPr lang="en-US" sz="1980">
                <a:effectLst>
                  <a:outerShdw blurRad="38100" dist="38100" dir="2700000" algn="tl">
                    <a:srgbClr val="000000">
                      <a:alpha val="43137"/>
                    </a:srgbClr>
                  </a:outerShdw>
                </a:effectLst>
                <a:latin typeface="Calibri" pitchFamily="-108" charset="0"/>
              </a:endParaRPr>
            </a:p>
          </p:txBody>
        </p:sp>
        <p:sp>
          <p:nvSpPr>
            <p:cNvPr id="25622" name="Line 22"/>
            <p:cNvSpPr>
              <a:spLocks noChangeShapeType="1"/>
            </p:cNvSpPr>
            <p:nvPr/>
          </p:nvSpPr>
          <p:spPr bwMode="auto">
            <a:xfrm rot="10800000" flipH="1" flipV="1">
              <a:off x="3987800" y="3996617"/>
              <a:ext cx="5602289" cy="0"/>
            </a:xfrm>
            <a:prstGeom prst="line">
              <a:avLst/>
            </a:prstGeom>
            <a:noFill/>
            <a:ln w="44450" cap="flat" cmpd="sng" algn="ctr">
              <a:solidFill>
                <a:srgbClr val="558ED5"/>
              </a:solidFill>
              <a:prstDash val="solid"/>
              <a:miter lim="800000"/>
              <a:headEnd type="none" w="med" len="med"/>
              <a:tailEnd type="none" w="med" len="med"/>
            </a:ln>
          </p:spPr>
          <p:txBody>
            <a:bodyPr lIns="0" tIns="0" rIns="0" bIns="0"/>
            <a:lstStyle/>
            <a:p>
              <a:pPr algn="ctr">
                <a:defRPr/>
              </a:pPr>
              <a:endParaRPr lang="en-US" sz="1980">
                <a:effectLst>
                  <a:outerShdw blurRad="38100" dist="38100" dir="2700000" algn="tl">
                    <a:srgbClr val="000000">
                      <a:alpha val="43137"/>
                    </a:srgbClr>
                  </a:outerShdw>
                </a:effectLst>
                <a:latin typeface="Calibri" pitchFamily="-108" charset="0"/>
              </a:endParaRPr>
            </a:p>
          </p:txBody>
        </p:sp>
        <p:sp>
          <p:nvSpPr>
            <p:cNvPr id="25624" name="Line 24"/>
            <p:cNvSpPr>
              <a:spLocks noChangeShapeType="1"/>
            </p:cNvSpPr>
            <p:nvPr/>
          </p:nvSpPr>
          <p:spPr bwMode="auto">
            <a:xfrm rot="10800000" flipH="1">
              <a:off x="4004736" y="3949191"/>
              <a:ext cx="0" cy="557817"/>
            </a:xfrm>
            <a:prstGeom prst="line">
              <a:avLst/>
            </a:prstGeom>
            <a:noFill/>
            <a:ln w="44450" cap="flat" cmpd="sng" algn="ctr">
              <a:solidFill>
                <a:srgbClr val="558ED5"/>
              </a:solidFill>
              <a:prstDash val="solid"/>
              <a:miter lim="800000"/>
              <a:headEnd type="stealth" w="med" len="med"/>
              <a:tailEnd type="none" w="med" len="med"/>
            </a:ln>
          </p:spPr>
          <p:txBody>
            <a:bodyPr lIns="0" tIns="0" rIns="0" bIns="0"/>
            <a:lstStyle/>
            <a:p>
              <a:pPr algn="ctr">
                <a:defRPr/>
              </a:pPr>
              <a:endParaRPr lang="en-US" sz="1980">
                <a:effectLst>
                  <a:outerShdw blurRad="38100" dist="38100" dir="2700000" algn="tl">
                    <a:srgbClr val="000000">
                      <a:alpha val="43137"/>
                    </a:srgbClr>
                  </a:outerShdw>
                </a:effectLst>
                <a:latin typeface="Calibri" pitchFamily="-108" charset="0"/>
              </a:endParaRPr>
            </a:p>
          </p:txBody>
        </p:sp>
        <p:sp>
          <p:nvSpPr>
            <p:cNvPr id="25625" name="Line 25"/>
            <p:cNvSpPr>
              <a:spLocks noChangeShapeType="1"/>
            </p:cNvSpPr>
            <p:nvPr/>
          </p:nvSpPr>
          <p:spPr bwMode="auto">
            <a:xfrm rot="10800000" flipH="1">
              <a:off x="9568072" y="3969517"/>
              <a:ext cx="0" cy="523941"/>
            </a:xfrm>
            <a:prstGeom prst="line">
              <a:avLst/>
            </a:prstGeom>
            <a:noFill/>
            <a:ln w="44450" cap="flat" cmpd="sng" algn="ctr">
              <a:solidFill>
                <a:srgbClr val="558ED5"/>
              </a:solidFill>
              <a:prstDash val="solid"/>
              <a:miter lim="800000"/>
              <a:headEnd type="stealth" w="med" len="med"/>
              <a:tailEnd type="none" w="med" len="med"/>
            </a:ln>
          </p:spPr>
          <p:txBody>
            <a:bodyPr lIns="0" tIns="0" rIns="0" bIns="0"/>
            <a:lstStyle/>
            <a:p>
              <a:pPr algn="ctr">
                <a:defRPr/>
              </a:pPr>
              <a:endParaRPr lang="en-US" sz="1980">
                <a:effectLst>
                  <a:outerShdw blurRad="38100" dist="38100" dir="2700000" algn="tl">
                    <a:srgbClr val="000000">
                      <a:alpha val="43137"/>
                    </a:srgbClr>
                  </a:outerShdw>
                </a:effectLst>
                <a:latin typeface="Calibri" pitchFamily="-108" charset="0"/>
              </a:endParaRPr>
            </a:p>
          </p:txBody>
        </p:sp>
        <p:sp>
          <p:nvSpPr>
            <p:cNvPr id="39" name="Line 3"/>
            <p:cNvSpPr>
              <a:spLocks noChangeShapeType="1"/>
            </p:cNvSpPr>
            <p:nvPr/>
          </p:nvSpPr>
          <p:spPr bwMode="auto">
            <a:xfrm rot="10800000" flipH="1">
              <a:off x="6932896" y="5390029"/>
              <a:ext cx="0" cy="431349"/>
            </a:xfrm>
            <a:prstGeom prst="line">
              <a:avLst/>
            </a:prstGeom>
            <a:noFill/>
            <a:ln w="44450" cap="flat" cmpd="sng" algn="ctr">
              <a:solidFill>
                <a:srgbClr val="558ED5"/>
              </a:solidFill>
              <a:prstDash val="solid"/>
              <a:miter lim="800000"/>
              <a:headEnd type="stealth" w="med" len="med"/>
              <a:tailEnd type="none" w="med" len="med"/>
            </a:ln>
          </p:spPr>
          <p:txBody>
            <a:bodyPr lIns="0" tIns="0" rIns="0" bIns="0"/>
            <a:lstStyle/>
            <a:p>
              <a:pPr algn="ctr">
                <a:defRPr/>
              </a:pPr>
              <a:endParaRPr lang="en-US" sz="1980" b="1" dirty="0">
                <a:effectLst>
                  <a:outerShdw blurRad="38100" dist="38100" dir="2700000" algn="tl">
                    <a:srgbClr val="000000">
                      <a:alpha val="43137"/>
                    </a:srgbClr>
                  </a:outerShdw>
                </a:effectLst>
                <a:latin typeface="Calibri" pitchFamily="-108" charset="0"/>
              </a:endParaRPr>
            </a:p>
          </p:txBody>
        </p:sp>
        <p:sp>
          <p:nvSpPr>
            <p:cNvPr id="40" name="Line 4"/>
            <p:cNvSpPr>
              <a:spLocks noChangeShapeType="1"/>
            </p:cNvSpPr>
            <p:nvPr/>
          </p:nvSpPr>
          <p:spPr bwMode="auto">
            <a:xfrm rot="10800000" flipH="1">
              <a:off x="6932896" y="7526444"/>
              <a:ext cx="0" cy="404248"/>
            </a:xfrm>
            <a:prstGeom prst="line">
              <a:avLst/>
            </a:prstGeom>
            <a:noFill/>
            <a:ln w="44450" cap="flat" cmpd="sng" algn="ctr">
              <a:solidFill>
                <a:srgbClr val="558ED5"/>
              </a:solidFill>
              <a:prstDash val="solid"/>
              <a:miter lim="800000"/>
              <a:headEnd type="stealth" w="med" len="med"/>
              <a:tailEnd type="none" w="med" len="med"/>
            </a:ln>
          </p:spPr>
          <p:txBody>
            <a:bodyPr lIns="0" tIns="0" rIns="0" bIns="0"/>
            <a:lstStyle/>
            <a:p>
              <a:pPr algn="ctr">
                <a:defRPr/>
              </a:pPr>
              <a:endParaRPr lang="en-US" sz="1980">
                <a:effectLst>
                  <a:outerShdw blurRad="38100" dist="38100" dir="2700000" algn="tl">
                    <a:srgbClr val="000000">
                      <a:alpha val="43137"/>
                    </a:srgbClr>
                  </a:outerShdw>
                </a:effectLst>
                <a:latin typeface="Calibri" pitchFamily="-108" charset="0"/>
              </a:endParaRPr>
            </a:p>
          </p:txBody>
        </p:sp>
      </p:grpSp>
      <p:sp>
        <p:nvSpPr>
          <p:cNvPr id="33805" name="TextBox 41"/>
          <p:cNvSpPr txBox="1">
            <a:spLocks noChangeArrowheads="1"/>
          </p:cNvSpPr>
          <p:nvPr/>
        </p:nvSpPr>
        <p:spPr bwMode="auto">
          <a:xfrm>
            <a:off x="2899974" y="7001919"/>
            <a:ext cx="3890203" cy="28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040" tIns="26520" rIns="53040" bIns="2652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zh-TW" sz="1485" dirty="0" err="1">
                <a:latin typeface="Times New Roman" panose="02020603050405020304" pitchFamily="18" charset="0"/>
                <a:cs typeface="Times New Roman" panose="02020603050405020304" pitchFamily="18" charset="0"/>
              </a:rPr>
              <a:t>Farag</a:t>
            </a:r>
            <a:r>
              <a:rPr lang="zh-TW" altLang="en-US" sz="1485" dirty="0">
                <a:latin typeface="Times New Roman" panose="02020603050405020304" pitchFamily="18" charset="0"/>
                <a:cs typeface="Times New Roman" panose="02020603050405020304" pitchFamily="18" charset="0"/>
              </a:rPr>
              <a:t> </a:t>
            </a:r>
            <a:r>
              <a:rPr lang="en-US" altLang="zh-TW" sz="1485" dirty="0">
                <a:latin typeface="Times New Roman" panose="02020603050405020304" pitchFamily="18" charset="0"/>
                <a:cs typeface="Times New Roman" panose="02020603050405020304" pitchFamily="18" charset="0"/>
              </a:rPr>
              <a:t>et</a:t>
            </a:r>
            <a:r>
              <a:rPr lang="zh-TW" altLang="en-US" sz="1485" dirty="0">
                <a:latin typeface="Times New Roman" panose="02020603050405020304" pitchFamily="18" charset="0"/>
                <a:cs typeface="Times New Roman" panose="02020603050405020304" pitchFamily="18" charset="0"/>
              </a:rPr>
              <a:t> </a:t>
            </a:r>
            <a:r>
              <a:rPr lang="en-US" altLang="zh-TW" sz="1485" dirty="0">
                <a:latin typeface="Times New Roman" panose="02020603050405020304" pitchFamily="18" charset="0"/>
                <a:cs typeface="Times New Roman" panose="02020603050405020304" pitchFamily="18" charset="0"/>
              </a:rPr>
              <a:t>al.,</a:t>
            </a:r>
            <a:r>
              <a:rPr lang="zh-TW" altLang="en-US" sz="1485" dirty="0">
                <a:latin typeface="Times New Roman" panose="02020603050405020304" pitchFamily="18" charset="0"/>
                <a:cs typeface="Times New Roman" panose="02020603050405020304" pitchFamily="18" charset="0"/>
              </a:rPr>
              <a:t> </a:t>
            </a:r>
            <a:r>
              <a:rPr lang="en-US" altLang="zh-TW" sz="1485" dirty="0">
                <a:latin typeface="Times New Roman" panose="02020603050405020304" pitchFamily="18" charset="0"/>
                <a:cs typeface="Times New Roman" panose="02020603050405020304" pitchFamily="18" charset="0"/>
              </a:rPr>
              <a:t>1989;</a:t>
            </a:r>
            <a:r>
              <a:rPr lang="zh-TW" altLang="en-US" sz="1485" dirty="0">
                <a:latin typeface="Times New Roman" panose="02020603050405020304" pitchFamily="18" charset="0"/>
                <a:cs typeface="Times New Roman" panose="02020603050405020304" pitchFamily="18" charset="0"/>
              </a:rPr>
              <a:t> </a:t>
            </a:r>
            <a:r>
              <a:rPr lang="en-US" altLang="zh-TW" sz="1485" dirty="0" err="1">
                <a:latin typeface="Times New Roman" panose="02020603050405020304" pitchFamily="18" charset="0"/>
                <a:cs typeface="Times New Roman" panose="02020603050405020304" pitchFamily="18" charset="0"/>
              </a:rPr>
              <a:t>Razzaghi-Abyaneh</a:t>
            </a:r>
            <a:r>
              <a:rPr lang="zh-TW" altLang="en-US" sz="1485" dirty="0">
                <a:latin typeface="Times New Roman" panose="02020603050405020304" pitchFamily="18" charset="0"/>
                <a:cs typeface="Times New Roman" panose="02020603050405020304" pitchFamily="18" charset="0"/>
              </a:rPr>
              <a:t> </a:t>
            </a:r>
            <a:r>
              <a:rPr lang="en-US" altLang="zh-TW" sz="1485" dirty="0">
                <a:latin typeface="Times New Roman" panose="02020603050405020304" pitchFamily="18" charset="0"/>
                <a:cs typeface="Times New Roman" panose="02020603050405020304" pitchFamily="18" charset="0"/>
              </a:rPr>
              <a:t>et</a:t>
            </a:r>
            <a:r>
              <a:rPr lang="zh-TW" altLang="en-US" sz="1485" dirty="0">
                <a:latin typeface="Times New Roman" panose="02020603050405020304" pitchFamily="18" charset="0"/>
                <a:cs typeface="Times New Roman" panose="02020603050405020304" pitchFamily="18" charset="0"/>
              </a:rPr>
              <a:t> </a:t>
            </a:r>
            <a:r>
              <a:rPr lang="en-US" altLang="zh-TW" sz="1485" dirty="0">
                <a:latin typeface="Times New Roman" panose="02020603050405020304" pitchFamily="18" charset="0"/>
                <a:cs typeface="Times New Roman" panose="02020603050405020304" pitchFamily="18" charset="0"/>
              </a:rPr>
              <a:t>al.,</a:t>
            </a:r>
            <a:r>
              <a:rPr lang="zh-TW" altLang="en-US" sz="1485" dirty="0">
                <a:latin typeface="Times New Roman" panose="02020603050405020304" pitchFamily="18" charset="0"/>
                <a:cs typeface="Times New Roman" panose="02020603050405020304" pitchFamily="18" charset="0"/>
              </a:rPr>
              <a:t> </a:t>
            </a:r>
            <a:r>
              <a:rPr lang="en-US" altLang="zh-TW" sz="1485" dirty="0">
                <a:latin typeface="Times New Roman" panose="02020603050405020304" pitchFamily="18" charset="0"/>
                <a:cs typeface="Times New Roman" panose="02020603050405020304" pitchFamily="18" charset="0"/>
              </a:rPr>
              <a:t>2008</a:t>
            </a:r>
          </a:p>
        </p:txBody>
      </p:sp>
      <p:sp>
        <p:nvSpPr>
          <p:cNvPr id="155669" name="Rectangle 48"/>
          <p:cNvSpPr>
            <a:spLocks noChangeArrowheads="1"/>
          </p:cNvSpPr>
          <p:nvPr/>
        </p:nvSpPr>
        <p:spPr bwMode="auto">
          <a:xfrm>
            <a:off x="806767" y="1947862"/>
            <a:ext cx="8429149" cy="612172"/>
          </a:xfrm>
          <a:prstGeom prst="rect">
            <a:avLst/>
          </a:prstGeom>
          <a:solidFill>
            <a:schemeClr val="accent1">
              <a:lumMod val="20000"/>
              <a:lumOff val="80000"/>
            </a:schemeClr>
          </a:solidFill>
          <a:ln>
            <a:solidFill>
              <a:srgbClr val="AB620E"/>
            </a:solidFill>
            <a:headEnd/>
            <a:tailEnd/>
          </a:ln>
          <a:effectLst/>
        </p:spPr>
        <p:style>
          <a:lnRef idx="1">
            <a:schemeClr val="accent1"/>
          </a:lnRef>
          <a:fillRef idx="2">
            <a:schemeClr val="accent1"/>
          </a:fillRef>
          <a:effectRef idx="1">
            <a:schemeClr val="accent1"/>
          </a:effectRef>
          <a:fontRef idx="minor">
            <a:schemeClr val="dk1"/>
          </a:fontRef>
        </p:style>
        <p:txBody>
          <a:bodyPr lIns="53040" tIns="26520" rIns="53040" bIns="26520">
            <a:spAutoFit/>
          </a:bodyPr>
          <a:lstStyle>
            <a:lvl1pPr marL="457200" indent="-457200">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i="1">
                <a:latin typeface="Times New Roman" panose="02020603050405020304" pitchFamily="18" charset="0"/>
                <a:ea typeface="儷宋 Pro" pitchFamily="-108" charset="-120"/>
                <a:cs typeface="Times New Roman" panose="02020603050405020304" pitchFamily="18" charset="0"/>
                <a:sym typeface="Hoefler Text" pitchFamily="-108" charset="0"/>
              </a:rPr>
              <a:t>A. flavus</a:t>
            </a:r>
            <a:r>
              <a:rPr lang="zh-TW" altLang="en-US" sz="1815" i="1">
                <a:latin typeface="Times New Roman" panose="02020603050405020304" pitchFamily="18" charset="0"/>
                <a:ea typeface="儷宋 Pro" pitchFamily="-108" charset="-120"/>
                <a:sym typeface="Hoefler Text" pitchFamily="-108" charset="0"/>
              </a:rPr>
              <a:t>  </a:t>
            </a:r>
            <a:r>
              <a:rPr lang="en-US" altLang="zh-TW" sz="1815">
                <a:latin typeface="Times New Roman" panose="02020603050405020304" pitchFamily="18" charset="0"/>
                <a:ea typeface="儷宋 Pro" pitchFamily="-108" charset="-120"/>
                <a:cs typeface="Times New Roman" panose="02020603050405020304" pitchFamily="18" charset="0"/>
                <a:sym typeface="Hoefler Text" pitchFamily="-108" charset="0"/>
              </a:rPr>
              <a:t>NRRL 3357 or </a:t>
            </a:r>
          </a:p>
          <a:p>
            <a:pPr algn="ctr"/>
            <a:r>
              <a:rPr lang="en-US" altLang="zh-TW" sz="1815" i="1">
                <a:latin typeface="Times New Roman" panose="02020603050405020304" pitchFamily="18" charset="0"/>
                <a:ea typeface="儷宋 Pro" pitchFamily="-108" charset="-120"/>
                <a:cs typeface="Times New Roman" panose="02020603050405020304" pitchFamily="18" charset="0"/>
                <a:sym typeface="Hoefler Text" pitchFamily="-108" charset="0"/>
              </a:rPr>
              <a:t>A. parasiticus </a:t>
            </a:r>
            <a:r>
              <a:rPr lang="en-US" altLang="zh-TW" sz="1815">
                <a:solidFill>
                  <a:srgbClr val="000000"/>
                </a:solidFill>
                <a:latin typeface="Times New Roman" panose="02020603050405020304" pitchFamily="18" charset="0"/>
                <a:ea typeface="儷宋 Pro" pitchFamily="-108" charset="-120"/>
                <a:cs typeface="Times New Roman" panose="02020603050405020304" pitchFamily="18" charset="0"/>
                <a:sym typeface="Hoefler Text" pitchFamily="-108" charset="0"/>
              </a:rPr>
              <a:t>NRRL 4123 or NRRL 2999 (5 log</a:t>
            </a:r>
            <a:r>
              <a:rPr lang="en-US" altLang="zh-TW" sz="1815" baseline="-25000">
                <a:solidFill>
                  <a:srgbClr val="000000"/>
                </a:solidFill>
                <a:latin typeface="Times New Roman" panose="02020603050405020304" pitchFamily="18" charset="0"/>
                <a:ea typeface="儷宋 Pro" pitchFamily="-108" charset="-120"/>
                <a:cs typeface="Times New Roman" panose="02020603050405020304" pitchFamily="18" charset="0"/>
                <a:sym typeface="Hoefler Text" pitchFamily="-108" charset="0"/>
              </a:rPr>
              <a:t>10</a:t>
            </a:r>
            <a:r>
              <a:rPr lang="en-US" altLang="zh-TW" sz="1815">
                <a:solidFill>
                  <a:srgbClr val="000000"/>
                </a:solidFill>
                <a:latin typeface="Times New Roman" panose="02020603050405020304" pitchFamily="18" charset="0"/>
                <a:ea typeface="儷宋 Pro" pitchFamily="-108" charset="-120"/>
                <a:cs typeface="Times New Roman" panose="02020603050405020304" pitchFamily="18" charset="0"/>
                <a:sym typeface="Hoefler Text" pitchFamily="-108" charset="0"/>
              </a:rPr>
              <a:t> CFU/g)</a:t>
            </a:r>
            <a:r>
              <a:rPr lang="zh-TW" altLang="en-US" sz="1815">
                <a:latin typeface="Times New Roman" panose="02020603050405020304" pitchFamily="18" charset="0"/>
                <a:ea typeface="儷宋 Pro" pitchFamily="-108" charset="-120"/>
                <a:sym typeface="Hoefler Text" pitchFamily="-108" charset="0"/>
              </a:rPr>
              <a:t> </a:t>
            </a:r>
            <a:endParaRPr lang="en-US" altLang="zh-TW" sz="1815">
              <a:latin typeface="Times New Roman" panose="02020603050405020304" pitchFamily="18" charset="0"/>
              <a:ea typeface="儷宋 Pro" pitchFamily="-108" charset="-120"/>
              <a:cs typeface="Times New Roman" panose="02020603050405020304" pitchFamily="18" charset="0"/>
              <a:sym typeface="Hoefler Text" pitchFamily="-108" charset="0"/>
            </a:endParaRPr>
          </a:p>
        </p:txBody>
      </p:sp>
      <p:sp>
        <p:nvSpPr>
          <p:cNvPr id="34" name="Line 24"/>
          <p:cNvSpPr>
            <a:spLocks noChangeShapeType="1"/>
          </p:cNvSpPr>
          <p:nvPr/>
        </p:nvSpPr>
        <p:spPr bwMode="auto">
          <a:xfrm rot="10800000" flipH="1">
            <a:off x="4992529" y="2617114"/>
            <a:ext cx="0" cy="195143"/>
          </a:xfrm>
          <a:prstGeom prst="line">
            <a:avLst/>
          </a:prstGeom>
          <a:noFill/>
          <a:ln w="44450" cap="flat" cmpd="sng" algn="ctr">
            <a:solidFill>
              <a:srgbClr val="558ED5"/>
            </a:solidFill>
            <a:prstDash val="solid"/>
            <a:miter lim="800000"/>
            <a:headEnd type="stealth" w="med" len="med"/>
            <a:tailEnd type="none" w="med" len="med"/>
          </a:ln>
        </p:spPr>
        <p:txBody>
          <a:bodyPr lIns="0" tIns="0" rIns="0" bIns="0"/>
          <a:lstStyle/>
          <a:p>
            <a:pPr algn="ctr">
              <a:defRPr/>
            </a:pPr>
            <a:endParaRPr lang="en-US" sz="1980">
              <a:effectLst>
                <a:outerShdw blurRad="38100" dist="38100" dir="2700000" algn="tl">
                  <a:srgbClr val="000000">
                    <a:alpha val="43137"/>
                  </a:srgbClr>
                </a:outerShdw>
              </a:effectLst>
              <a:latin typeface="Calibri" pitchFamily="-108" charset="0"/>
            </a:endParaRPr>
          </a:p>
        </p:txBody>
      </p:sp>
      <p:pic>
        <p:nvPicPr>
          <p:cNvPr id="338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8602" y="5363528"/>
            <a:ext cx="1624013" cy="75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24"/>
          <p:cNvSpPr>
            <a:spLocks noChangeShapeType="1"/>
          </p:cNvSpPr>
          <p:nvPr/>
        </p:nvSpPr>
        <p:spPr bwMode="auto">
          <a:xfrm rot="10800000" flipH="1">
            <a:off x="5013484" y="3169802"/>
            <a:ext cx="0" cy="195143"/>
          </a:xfrm>
          <a:prstGeom prst="line">
            <a:avLst/>
          </a:prstGeom>
          <a:noFill/>
          <a:ln w="44450" cap="flat" cmpd="sng" algn="ctr">
            <a:solidFill>
              <a:srgbClr val="558ED5"/>
            </a:solidFill>
            <a:prstDash val="solid"/>
            <a:miter lim="800000"/>
            <a:headEnd type="stealth" w="med" len="med"/>
            <a:tailEnd type="none" w="med" len="med"/>
          </a:ln>
        </p:spPr>
        <p:txBody>
          <a:bodyPr lIns="0" tIns="0" rIns="0" bIns="0"/>
          <a:lstStyle/>
          <a:p>
            <a:pPr algn="ctr">
              <a:defRPr/>
            </a:pPr>
            <a:endParaRPr lang="en-US" sz="1980">
              <a:effectLst>
                <a:outerShdw blurRad="38100" dist="38100" dir="2700000" algn="tl">
                  <a:srgbClr val="000000">
                    <a:alpha val="43137"/>
                  </a:srgbClr>
                </a:outerShdw>
              </a:effectLst>
              <a:latin typeface="Calibri" pitchFamily="-108" charset="0"/>
            </a:endParaRPr>
          </a:p>
        </p:txBody>
      </p:sp>
      <p:sp>
        <p:nvSpPr>
          <p:cNvPr id="21" name="Title 20"/>
          <p:cNvSpPr>
            <a:spLocks noGrp="1"/>
          </p:cNvSpPr>
          <p:nvPr>
            <p:ph type="title"/>
          </p:nvPr>
        </p:nvSpPr>
        <p:spPr>
          <a:xfrm>
            <a:off x="904994" y="703659"/>
            <a:ext cx="8298180" cy="1195745"/>
          </a:xfrm>
        </p:spPr>
        <p:txBody>
          <a:bodyPr wrap="square" numCol="1" anchorCtr="0" compatLnSpc="1">
            <a:prstTxWarp prst="textNoShape">
              <a:avLst/>
            </a:prstTxWarp>
          </a:bodyPr>
          <a:lstStyle/>
          <a:p>
            <a:pPr algn="ctr"/>
            <a:r>
              <a:rPr lang="en-US" altLang="en-US" dirty="0"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Materials and Methods</a:t>
            </a:r>
          </a:p>
        </p:txBody>
      </p:sp>
      <p:pic>
        <p:nvPicPr>
          <p:cNvPr id="22"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51483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5"/>
          <p:cNvSpPr txBox="1">
            <a:spLocks noChangeArrowheads="1"/>
          </p:cNvSpPr>
          <p:nvPr/>
        </p:nvSpPr>
        <p:spPr bwMode="auto">
          <a:xfrm>
            <a:off x="1257301" y="6361510"/>
            <a:ext cx="7504509" cy="36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032" tIns="26516" rIns="53032" bIns="26516">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2000" dirty="0">
                <a:solidFill>
                  <a:srgbClr val="000000"/>
                </a:solidFill>
                <a:latin typeface="Cambria" panose="02040503050406030204" pitchFamily="18" charset="0"/>
                <a:cs typeface="Arial" panose="020B0604020202020204" pitchFamily="34" charset="0"/>
              </a:rPr>
              <a:t>*</a:t>
            </a:r>
            <a:r>
              <a:rPr lang="en-US" altLang="zh-TW" sz="2000" dirty="0">
                <a:solidFill>
                  <a:srgbClr val="000000"/>
                </a:solidFill>
                <a:latin typeface="Cambria" panose="02040503050406030204" pitchFamily="18" charset="0"/>
                <a:cs typeface="Times New Roman" panose="02020603050405020304" pitchFamily="18" charset="0"/>
              </a:rPr>
              <a:t>Treatments differed significantly from the control (n = 6) (p&lt;0.05)</a:t>
            </a:r>
          </a:p>
        </p:txBody>
      </p:sp>
      <p:pic>
        <p:nvPicPr>
          <p:cNvPr id="409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569" y="2624971"/>
            <a:ext cx="8163282" cy="352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447800" y="729854"/>
            <a:ext cx="6924318" cy="1193125"/>
          </a:xfrm>
        </p:spPr>
        <p:txBody>
          <a:bodyPr wrap="square" numCol="1" anchorCtr="0" compatLnSpc="1">
            <a:prstTxWarp prst="textNoShape">
              <a:avLst/>
            </a:prstTxWarp>
          </a:bodyPr>
          <a:lstStyle/>
          <a:p>
            <a:pPr algn="ctr"/>
            <a:r>
              <a:rPr lang="en-US" altLang="zh-TW" sz="28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Effect of CR on </a:t>
            </a:r>
            <a:r>
              <a:rPr lang="en-US" altLang="zh-TW" sz="28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 </a:t>
            </a:r>
            <a:r>
              <a:rPr lang="en-US" altLang="zh-TW" sz="2800" b="1" i="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flavus</a:t>
            </a:r>
            <a:r>
              <a:rPr lang="en-US" altLang="zh-TW" sz="28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a:t>
            </a:r>
            <a:r>
              <a:rPr lang="en-US" altLang="zh-TW" sz="2800" b="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aflatoxin</a:t>
            </a:r>
            <a:r>
              <a:rPr lang="en-US" altLang="zh-TW" sz="28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production  in</a:t>
            </a:r>
            <a:r>
              <a:rPr lang="zh-TW" altLang="en-US" sz="2800" b="1" dirty="0">
                <a:solidFill>
                  <a:srgbClr val="000000"/>
                </a:solidFill>
                <a:latin typeface="Cambria" panose="02040503050406030204" pitchFamily="18" charset="0"/>
                <a:ea typeface="新細明體" panose="02020500000000000000" pitchFamily="18" charset="-120"/>
              </a:rPr>
              <a:t> </a:t>
            </a:r>
            <a:r>
              <a:rPr lang="en-US" altLang="zh-TW" sz="2800" b="1" dirty="0">
                <a:solidFill>
                  <a:srgbClr val="000000"/>
                </a:solidFill>
                <a:latin typeface="Cambria" panose="02040503050406030204" pitchFamily="18" charset="0"/>
                <a:ea typeface="新細明體" panose="02020500000000000000" pitchFamily="18" charset="-120"/>
              </a:rPr>
              <a:t>chicken</a:t>
            </a:r>
            <a:r>
              <a:rPr lang="zh-TW" altLang="en-US" sz="2800" b="1" dirty="0">
                <a:solidFill>
                  <a:srgbClr val="000000"/>
                </a:solidFill>
                <a:latin typeface="Cambria" panose="02040503050406030204" pitchFamily="18" charset="0"/>
                <a:ea typeface="新細明體" panose="02020500000000000000" pitchFamily="18" charset="-120"/>
              </a:rPr>
              <a:t> </a:t>
            </a:r>
            <a:r>
              <a:rPr lang="en-US" altLang="zh-TW" sz="2800" b="1" dirty="0">
                <a:solidFill>
                  <a:srgbClr val="000000"/>
                </a:solidFill>
                <a:latin typeface="Cambria" panose="02040503050406030204" pitchFamily="18" charset="0"/>
                <a:ea typeface="新細明體" panose="02020500000000000000" pitchFamily="18" charset="-120"/>
              </a:rPr>
              <a:t>feed</a:t>
            </a:r>
            <a:endParaRPr lang="en-US" altLang="en-US" sz="2800" b="1" dirty="0">
              <a:solidFill>
                <a:srgbClr val="000000"/>
              </a:solidFill>
              <a:latin typeface="Cambria" panose="02040503050406030204" pitchFamily="18" charset="0"/>
              <a:ea typeface="ＭＳ Ｐゴシック" panose="020B0600070205080204" pitchFamily="34" charset="-128"/>
            </a:endParaRPr>
          </a:p>
        </p:txBody>
      </p:sp>
      <p:pic>
        <p:nvPicPr>
          <p:cNvPr id="6"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301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5"/>
          <p:cNvSpPr txBox="1">
            <a:spLocks noChangeArrowheads="1"/>
          </p:cNvSpPr>
          <p:nvPr/>
        </p:nvSpPr>
        <p:spPr bwMode="auto">
          <a:xfrm>
            <a:off x="1257301" y="6361510"/>
            <a:ext cx="7504509" cy="36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032" tIns="26516" rIns="53032" bIns="26516">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All treatments differed significantly from the control (n = 6) (p&lt;0.05)</a:t>
            </a:r>
          </a:p>
        </p:txBody>
      </p:sp>
      <p:pic>
        <p:nvPicPr>
          <p:cNvPr id="4403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382" y="2586990"/>
            <a:ext cx="8104346" cy="35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ChangeArrowheads="1"/>
          </p:cNvSpPr>
          <p:nvPr/>
        </p:nvSpPr>
        <p:spPr bwMode="auto">
          <a:xfrm>
            <a:off x="1787723" y="1066800"/>
            <a:ext cx="6443663"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2970" b="1" dirty="0">
                <a:solidFill>
                  <a:srgbClr val="000000"/>
                </a:solidFill>
                <a:latin typeface="Cambria" panose="02040503050406030204" pitchFamily="18" charset="0"/>
                <a:cs typeface="Times New Roman" panose="02020603050405020304" pitchFamily="18" charset="0"/>
                <a:sym typeface="Hoefler Text" pitchFamily="-108" charset="0"/>
              </a:rPr>
              <a:t>Effect of CR on </a:t>
            </a:r>
            <a:r>
              <a:rPr lang="en-US" altLang="zh-TW" sz="2970" b="1" i="1" dirty="0">
                <a:solidFill>
                  <a:srgbClr val="000000"/>
                </a:solidFill>
                <a:latin typeface="Cambria" panose="02040503050406030204" pitchFamily="18" charset="0"/>
                <a:cs typeface="Times New Roman" panose="02020603050405020304" pitchFamily="18" charset="0"/>
                <a:sym typeface="Hoefler Text" pitchFamily="-108" charset="0"/>
              </a:rPr>
              <a:t>A. </a:t>
            </a:r>
            <a:r>
              <a:rPr lang="en-US" altLang="zh-TW" sz="2970" b="1" i="1" dirty="0" err="1">
                <a:solidFill>
                  <a:srgbClr val="000000"/>
                </a:solidFill>
                <a:latin typeface="Cambria" panose="02040503050406030204" pitchFamily="18" charset="0"/>
                <a:cs typeface="Times New Roman" panose="02020603050405020304" pitchFamily="18" charset="0"/>
                <a:sym typeface="Hoefler Text" pitchFamily="-108" charset="0"/>
              </a:rPr>
              <a:t>parasiticus</a:t>
            </a:r>
            <a:r>
              <a:rPr lang="zh-TW" altLang="en-US" sz="2970" b="1" i="1" dirty="0">
                <a:solidFill>
                  <a:srgbClr val="000000"/>
                </a:solidFill>
                <a:latin typeface="Cambria" panose="02040503050406030204" pitchFamily="18" charset="0"/>
                <a:cs typeface="Times New Roman" panose="02020603050405020304" pitchFamily="18" charset="0"/>
                <a:sym typeface="Hoefler Text" pitchFamily="-108" charset="0"/>
              </a:rPr>
              <a:t> </a:t>
            </a:r>
            <a:r>
              <a:rPr lang="en-US" altLang="zh-TW" sz="2970" b="1" dirty="0" err="1">
                <a:solidFill>
                  <a:srgbClr val="000000"/>
                </a:solidFill>
                <a:latin typeface="Cambria" panose="02040503050406030204" pitchFamily="18" charset="0"/>
                <a:cs typeface="Times New Roman" panose="02020603050405020304" pitchFamily="18" charset="0"/>
                <a:sym typeface="Hoefler Text" pitchFamily="-108" charset="0"/>
              </a:rPr>
              <a:t>aflatoxin</a:t>
            </a:r>
            <a:r>
              <a:rPr lang="en-US" altLang="zh-TW" sz="2970" b="1" dirty="0">
                <a:solidFill>
                  <a:srgbClr val="000000"/>
                </a:solidFill>
                <a:latin typeface="Cambria" panose="02040503050406030204" pitchFamily="18" charset="0"/>
                <a:cs typeface="Times New Roman" panose="02020603050405020304" pitchFamily="18" charset="0"/>
                <a:sym typeface="Hoefler Text" pitchFamily="-108" charset="0"/>
              </a:rPr>
              <a:t> production</a:t>
            </a:r>
            <a:r>
              <a:rPr lang="zh-TW" altLang="en-US" sz="2970" b="1" dirty="0">
                <a:solidFill>
                  <a:srgbClr val="000000"/>
                </a:solidFill>
                <a:latin typeface="Cambria" panose="02040503050406030204" pitchFamily="18" charset="0"/>
                <a:ea typeface="新細明體" panose="02020500000000000000" pitchFamily="18" charset="-120"/>
                <a:sym typeface="Hoefler Text" pitchFamily="-108" charset="0"/>
              </a:rPr>
              <a:t> </a:t>
            </a:r>
            <a:r>
              <a:rPr lang="en-US" altLang="zh-TW" sz="2970" b="1" dirty="0">
                <a:solidFill>
                  <a:srgbClr val="000000"/>
                </a:solidFill>
                <a:latin typeface="Cambria" panose="02040503050406030204" pitchFamily="18" charset="0"/>
                <a:cs typeface="Times New Roman" panose="02020603050405020304" pitchFamily="18" charset="0"/>
                <a:sym typeface="Hoefler Text" pitchFamily="-108" charset="0"/>
              </a:rPr>
              <a:t>in</a:t>
            </a:r>
            <a:r>
              <a:rPr lang="zh-TW" altLang="en-US" sz="2970" b="1" dirty="0">
                <a:solidFill>
                  <a:srgbClr val="000000"/>
                </a:solidFill>
                <a:latin typeface="Cambria" panose="02040503050406030204" pitchFamily="18" charset="0"/>
                <a:ea typeface="新細明體" panose="02020500000000000000" pitchFamily="18" charset="-120"/>
                <a:sym typeface="Hoefler Text" pitchFamily="-108" charset="0"/>
              </a:rPr>
              <a:t> </a:t>
            </a:r>
            <a:r>
              <a:rPr lang="en-US" altLang="zh-TW" sz="2970" b="1" dirty="0">
                <a:solidFill>
                  <a:srgbClr val="000000"/>
                </a:solidFill>
                <a:latin typeface="Cambria" panose="02040503050406030204" pitchFamily="18" charset="0"/>
                <a:cs typeface="Times New Roman" panose="02020603050405020304" pitchFamily="18" charset="0"/>
                <a:sym typeface="Hoefler Text" pitchFamily="-108" charset="0"/>
              </a:rPr>
              <a:t>chicken</a:t>
            </a:r>
            <a:r>
              <a:rPr lang="zh-TW" altLang="en-US" sz="2970" b="1" dirty="0">
                <a:solidFill>
                  <a:srgbClr val="000000"/>
                </a:solidFill>
                <a:latin typeface="Cambria" panose="02040503050406030204" pitchFamily="18" charset="0"/>
                <a:ea typeface="新細明體" panose="02020500000000000000" pitchFamily="18" charset="-120"/>
                <a:sym typeface="Hoefler Text" pitchFamily="-108" charset="0"/>
              </a:rPr>
              <a:t> </a:t>
            </a:r>
            <a:r>
              <a:rPr lang="en-US" altLang="zh-TW" sz="2970" b="1" dirty="0">
                <a:solidFill>
                  <a:srgbClr val="000000"/>
                </a:solidFill>
                <a:latin typeface="Cambria" panose="02040503050406030204" pitchFamily="18" charset="0"/>
                <a:cs typeface="Times New Roman" panose="02020603050405020304" pitchFamily="18" charset="0"/>
                <a:sym typeface="Hoefler Text" pitchFamily="-108" charset="0"/>
              </a:rPr>
              <a:t>feed  </a:t>
            </a:r>
          </a:p>
        </p:txBody>
      </p:sp>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13913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5"/>
          <p:cNvSpPr txBox="1">
            <a:spLocks noChangeArrowheads="1"/>
          </p:cNvSpPr>
          <p:nvPr/>
        </p:nvSpPr>
        <p:spPr bwMode="auto">
          <a:xfrm>
            <a:off x="1257301" y="6408658"/>
            <a:ext cx="7504509" cy="36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032" tIns="26516" rIns="53032" bIns="26516">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2000" dirty="0">
                <a:solidFill>
                  <a:srgbClr val="000000"/>
                </a:solidFill>
                <a:latin typeface="Cambria" panose="02040503050406030204" pitchFamily="18" charset="0"/>
                <a:cs typeface="Arial" panose="020B0604020202020204" pitchFamily="34" charset="0"/>
              </a:rPr>
              <a:t>*</a:t>
            </a:r>
            <a:r>
              <a:rPr lang="en-US" altLang="zh-TW" sz="2000" dirty="0">
                <a:solidFill>
                  <a:srgbClr val="000000"/>
                </a:solidFill>
                <a:latin typeface="Cambria" panose="02040503050406030204" pitchFamily="18" charset="0"/>
                <a:cs typeface="Times New Roman" panose="02020603050405020304" pitchFamily="18" charset="0"/>
              </a:rPr>
              <a:t>Treatments differed significantly from the control (n = 6) (p&lt;0.05)</a:t>
            </a:r>
          </a:p>
        </p:txBody>
      </p:sp>
      <p:pic>
        <p:nvPicPr>
          <p:cNvPr id="4608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660" y="2648546"/>
            <a:ext cx="7886938" cy="35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78418" y="738368"/>
            <a:ext cx="8298180" cy="1195744"/>
          </a:xfrm>
        </p:spPr>
        <p:txBody>
          <a:bodyPr wrap="square" numCol="1" anchorCtr="0" compatLnSpc="1">
            <a:prstTxWarp prst="textNoShape">
              <a:avLst/>
            </a:prstTxWarp>
          </a:bodyPr>
          <a:lstStyle/>
          <a:p>
            <a:pPr algn="ctr"/>
            <a:r>
              <a:rPr lang="en-US" altLang="zh-TW" sz="40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Effect of TC</a:t>
            </a:r>
            <a:r>
              <a:rPr lang="zh-TW" altLang="en-US" sz="4000" b="1" dirty="0">
                <a:solidFill>
                  <a:srgbClr val="000000"/>
                </a:solidFill>
                <a:latin typeface="Cambria" panose="02040503050406030204" pitchFamily="18" charset="0"/>
                <a:ea typeface="新細明體" panose="02020500000000000000" pitchFamily="18" charset="-120"/>
              </a:rPr>
              <a:t> </a:t>
            </a:r>
            <a:r>
              <a:rPr lang="en-US" altLang="zh-TW" sz="40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on </a:t>
            </a:r>
            <a:r>
              <a:rPr lang="en-US" altLang="zh-TW" sz="4000" b="1" i="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 </a:t>
            </a:r>
            <a:r>
              <a:rPr lang="en-US" altLang="zh-TW" sz="4000" b="1" i="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flavus</a:t>
            </a:r>
            <a:r>
              <a:rPr lang="en-US" altLang="zh-TW" sz="40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a:t>
            </a:r>
            <a:r>
              <a:rPr lang="en-US" altLang="zh-TW" sz="4000" b="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aflatoxin</a:t>
            </a:r>
            <a:r>
              <a:rPr lang="en-US" altLang="zh-TW" sz="40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production in</a:t>
            </a:r>
            <a:r>
              <a:rPr lang="zh-TW" altLang="en-US" sz="4000" b="1" dirty="0">
                <a:solidFill>
                  <a:srgbClr val="000000"/>
                </a:solidFill>
                <a:latin typeface="Cambria" panose="02040503050406030204" pitchFamily="18" charset="0"/>
                <a:ea typeface="新細明體" panose="02020500000000000000" pitchFamily="18" charset="-120"/>
              </a:rPr>
              <a:t> </a:t>
            </a:r>
            <a:r>
              <a:rPr lang="en-US" altLang="zh-TW" sz="40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chicken</a:t>
            </a:r>
            <a:r>
              <a:rPr lang="zh-TW" altLang="en-US" sz="4000" b="1" dirty="0">
                <a:solidFill>
                  <a:srgbClr val="000000"/>
                </a:solidFill>
                <a:latin typeface="Cambria" panose="02040503050406030204" pitchFamily="18" charset="0"/>
                <a:ea typeface="新細明體" panose="02020500000000000000" pitchFamily="18" charset="-120"/>
              </a:rPr>
              <a:t> </a:t>
            </a:r>
            <a:r>
              <a:rPr lang="en-US" altLang="zh-TW" sz="4000"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feed </a:t>
            </a:r>
            <a:endParaRPr lang="en-US" altLang="en-US" sz="4000" b="1" dirty="0">
              <a:solidFill>
                <a:srgbClr val="000000"/>
              </a:solidFill>
              <a:latin typeface="Cambria" panose="02040503050406030204" pitchFamily="18" charset="0"/>
              <a:ea typeface="ＭＳ Ｐゴシック" panose="020B0600070205080204" pitchFamily="34" charset="-128"/>
            </a:endParaRPr>
          </a:p>
        </p:txBody>
      </p:sp>
      <p:pic>
        <p:nvPicPr>
          <p:cNvPr id="6"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91884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5"/>
          <p:cNvSpPr txBox="1">
            <a:spLocks noChangeArrowheads="1"/>
          </p:cNvSpPr>
          <p:nvPr/>
        </p:nvSpPr>
        <p:spPr bwMode="auto">
          <a:xfrm>
            <a:off x="1257301" y="6408658"/>
            <a:ext cx="7504509" cy="36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032" tIns="26516" rIns="53032" bIns="26516">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2000" dirty="0">
                <a:solidFill>
                  <a:srgbClr val="000000"/>
                </a:solidFill>
                <a:latin typeface="Cambria" panose="02040503050406030204" pitchFamily="18" charset="0"/>
                <a:cs typeface="Arial" panose="020B0604020202020204" pitchFamily="34" charset="0"/>
              </a:rPr>
              <a:t>*</a:t>
            </a:r>
            <a:r>
              <a:rPr lang="en-US" altLang="zh-TW" sz="2000" dirty="0">
                <a:solidFill>
                  <a:srgbClr val="000000"/>
                </a:solidFill>
                <a:latin typeface="Cambria" panose="02040503050406030204" pitchFamily="18" charset="0"/>
                <a:cs typeface="Times New Roman" panose="02020603050405020304" pitchFamily="18" charset="0"/>
              </a:rPr>
              <a:t>Treatments differed significantly from the control (n = 6) (p&lt;0.05)</a:t>
            </a:r>
          </a:p>
        </p:txBody>
      </p:sp>
      <p:pic>
        <p:nvPicPr>
          <p:cNvPr id="4915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6919" y="2598778"/>
            <a:ext cx="7970758" cy="34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ChangeArrowheads="1"/>
          </p:cNvSpPr>
          <p:nvPr/>
        </p:nvSpPr>
        <p:spPr bwMode="auto">
          <a:xfrm>
            <a:off x="1739265" y="983199"/>
            <a:ext cx="65405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Effect of TC</a:t>
            </a:r>
            <a:r>
              <a:rPr lang="zh-TW" altLang="en-US" sz="2800" b="1" dirty="0">
                <a:solidFill>
                  <a:srgbClr val="000000"/>
                </a:solidFill>
                <a:latin typeface="Cambria" panose="02040503050406030204" pitchFamily="18" charset="0"/>
                <a:ea typeface="儷宋 Pro" pitchFamily="-108" charset="-120"/>
                <a:sym typeface="Hoefler Text" pitchFamily="-108" charset="0"/>
              </a:rPr>
              <a:t> </a:t>
            </a:r>
            <a:r>
              <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on </a:t>
            </a:r>
            <a:r>
              <a:rPr lang="en-US" altLang="zh-TW" sz="2800" b="1" i="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A. </a:t>
            </a:r>
            <a:r>
              <a:rPr lang="en-US" altLang="zh-TW" sz="2800" b="1" i="1" dirty="0" err="1">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parasiticus</a:t>
            </a:r>
            <a:r>
              <a:rPr lang="en-US" altLang="zh-TW" sz="2800" b="1" i="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 </a:t>
            </a:r>
          </a:p>
          <a:p>
            <a:pPr algn="ctr"/>
            <a:r>
              <a:rPr lang="en-US" altLang="zh-TW" sz="2800" b="1" dirty="0" err="1">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aflatoxin</a:t>
            </a:r>
            <a:r>
              <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 production in</a:t>
            </a:r>
            <a:r>
              <a:rPr lang="zh-TW" altLang="en-US" sz="2800" b="1" dirty="0">
                <a:solidFill>
                  <a:srgbClr val="000000"/>
                </a:solidFill>
                <a:latin typeface="Cambria" panose="02040503050406030204" pitchFamily="18" charset="0"/>
                <a:ea typeface="儷宋 Pro" pitchFamily="-108" charset="-120"/>
                <a:sym typeface="Hoefler Text" pitchFamily="-108" charset="0"/>
              </a:rPr>
              <a:t> </a:t>
            </a:r>
            <a:r>
              <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chicken</a:t>
            </a:r>
            <a:r>
              <a:rPr lang="zh-TW" altLang="en-US" sz="2800" b="1" dirty="0">
                <a:solidFill>
                  <a:srgbClr val="000000"/>
                </a:solidFill>
                <a:latin typeface="Cambria" panose="02040503050406030204" pitchFamily="18" charset="0"/>
                <a:ea typeface="儷宋 Pro" pitchFamily="-108" charset="-120"/>
                <a:sym typeface="Hoefler Text" pitchFamily="-108" charset="0"/>
              </a:rPr>
              <a:t> </a:t>
            </a:r>
            <a:r>
              <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feed</a:t>
            </a:r>
            <a:r>
              <a:rPr lang="zh-TW" altLang="en-US" sz="2800" b="1" dirty="0">
                <a:solidFill>
                  <a:srgbClr val="000000"/>
                </a:solidFill>
                <a:latin typeface="Cambria" panose="02040503050406030204" pitchFamily="18" charset="0"/>
                <a:ea typeface="儷宋 Pro" pitchFamily="-108" charset="-120"/>
                <a:sym typeface="Hoefler Text" pitchFamily="-108" charset="0"/>
              </a:rPr>
              <a:t> </a:t>
            </a:r>
            <a:endPar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endParaRPr>
          </a:p>
        </p:txBody>
      </p:sp>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0827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766168" y="2438400"/>
            <a:ext cx="8918972" cy="1008459"/>
          </a:xfrm>
        </p:spPr>
        <p:txBody>
          <a:bodyPr/>
          <a:lstStyle/>
          <a:p>
            <a:pPr marL="0" indent="0" eaLnBrk="1" hangingPunct="1">
              <a:buNone/>
            </a:pPr>
            <a:r>
              <a:rPr lang="en-US" altLang="zh-TW" b="1" dirty="0"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Protective effect </a:t>
            </a: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of CR and TC on decreasing </a:t>
            </a:r>
            <a:r>
              <a:rPr lang="en-US" altLang="zh-TW" b="1"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aflatoxin</a:t>
            </a:r>
            <a:r>
              <a:rPr lang="en-US" altLang="zh-TW" b="1"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sym typeface="Times New Roman" panose="02020603050405020304" pitchFamily="18" charset="0"/>
              </a:rPr>
              <a:t>-induced cytotoxicity in hepatocytes</a:t>
            </a:r>
          </a:p>
          <a:p>
            <a:pPr eaLnBrk="1" hangingPunct="1">
              <a:buFont typeface="Arial" panose="020B0604020202020204" pitchFamily="34" charset="0"/>
              <a:buChar char="•"/>
            </a:pPr>
            <a:endParaRPr lang="en-US" altLang="zh-TW" sz="231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p:txBody>
      </p:sp>
      <p:pic>
        <p:nvPicPr>
          <p:cNvPr id="788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697" y="4664155"/>
            <a:ext cx="2966443" cy="148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76594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22621" y="3619024"/>
            <a:ext cx="2336483" cy="796290"/>
          </a:xfrm>
          <a:prstGeom prst="rect">
            <a:avLst/>
          </a:prstGeom>
          <a:solidFill>
            <a:schemeClr val="accent1">
              <a:lumMod val="20000"/>
              <a:lumOff val="8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53040" tIns="26520" rIns="53040" bIns="26520"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Acute</a:t>
            </a:r>
          </a:p>
          <a:p>
            <a:pPr algn="ct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Aflatoxicosis</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endParaRPr lang="en-US" altLang="en-US" sz="1815">
              <a:solidFill>
                <a:srgbClr val="000000"/>
              </a:solidFill>
              <a:latin typeface="Times New Roman" panose="02020603050405020304" pitchFamily="18" charset="0"/>
              <a:cs typeface="Times New Roman" panose="02020603050405020304" pitchFamily="18" charset="0"/>
              <a:sym typeface="Hoefler Text" pitchFamily="-108" charset="0"/>
            </a:endParaRPr>
          </a:p>
        </p:txBody>
      </p:sp>
      <p:sp>
        <p:nvSpPr>
          <p:cNvPr id="16" name="Rectangle 15"/>
          <p:cNvSpPr/>
          <p:nvPr/>
        </p:nvSpPr>
        <p:spPr>
          <a:xfrm>
            <a:off x="1913454" y="2681287"/>
            <a:ext cx="6188273" cy="619483"/>
          </a:xfrm>
          <a:prstGeom prst="rect">
            <a:avLst/>
          </a:prstGeom>
          <a:solidFill>
            <a:srgbClr val="FBE6CE"/>
          </a:solidFill>
          <a:ln>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53040" tIns="26520" rIns="53040" bIns="26520"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Aflatoxin</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consumption</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by</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r>
              <a:rPr lang="en-US" altLang="zh-TW" sz="1815">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chicken</a:t>
            </a:r>
            <a:r>
              <a:rPr lang="zh-TW" altLang="en-US" sz="1815">
                <a:solidFill>
                  <a:srgbClr val="000000"/>
                </a:solidFill>
                <a:latin typeface="Times New Roman" panose="02020603050405020304" pitchFamily="18" charset="0"/>
                <a:ea typeface="新細明體" panose="02020500000000000000" pitchFamily="18" charset="-120"/>
                <a:sym typeface="Hoefler Text" pitchFamily="-108" charset="0"/>
              </a:rPr>
              <a:t>  </a:t>
            </a:r>
            <a:endParaRPr lang="en-US" altLang="en-US" sz="1815">
              <a:solidFill>
                <a:srgbClr val="000000"/>
              </a:solidFill>
              <a:latin typeface="Times New Roman" panose="02020603050405020304" pitchFamily="18" charset="0"/>
              <a:cs typeface="Times New Roman" panose="02020603050405020304" pitchFamily="18" charset="0"/>
              <a:sym typeface="Hoefler Text" pitchFamily="-108" charset="0"/>
            </a:endParaRPr>
          </a:p>
        </p:txBody>
      </p:sp>
      <p:sp>
        <p:nvSpPr>
          <p:cNvPr id="18" name="Rectangle 17"/>
          <p:cNvSpPr/>
          <p:nvPr/>
        </p:nvSpPr>
        <p:spPr>
          <a:xfrm>
            <a:off x="5744289" y="3630811"/>
            <a:ext cx="2336483" cy="796290"/>
          </a:xfrm>
          <a:prstGeom prst="rect">
            <a:avLst/>
          </a:prstGeom>
          <a:solidFill>
            <a:schemeClr val="accent1">
              <a:lumMod val="20000"/>
              <a:lumOff val="80000"/>
            </a:schemeClr>
          </a:solid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53040" tIns="26520" rIns="53040" bIns="26520"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815">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Chronic</a:t>
            </a:r>
            <a:r>
              <a:rPr lang="zh-TW" altLang="en-US" sz="1815">
                <a:latin typeface="Times New Roman" panose="02020603050405020304" pitchFamily="18" charset="0"/>
                <a:ea typeface="新細明體" panose="02020500000000000000" pitchFamily="18" charset="-120"/>
                <a:sym typeface="Hoefler Text" pitchFamily="-108" charset="0"/>
              </a:rPr>
              <a:t> </a:t>
            </a:r>
            <a:endParaRPr lang="en-US" altLang="zh-TW" sz="1815">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endParaRPr>
          </a:p>
          <a:p>
            <a:pPr algn="ctr"/>
            <a:r>
              <a:rPr lang="en-US" altLang="zh-TW" sz="1815">
                <a:latin typeface="Times New Roman" panose="02020603050405020304" pitchFamily="18" charset="0"/>
                <a:ea typeface="新細明體" panose="02020500000000000000" pitchFamily="18" charset="-120"/>
                <a:cs typeface="Times New Roman" panose="02020603050405020304" pitchFamily="18" charset="0"/>
                <a:sym typeface="Hoefler Text" pitchFamily="-108" charset="0"/>
              </a:rPr>
              <a:t>Aflatoxicosis</a:t>
            </a:r>
            <a:endParaRPr lang="en-US" altLang="en-US" sz="1815">
              <a:latin typeface="Times New Roman" panose="02020603050405020304" pitchFamily="18" charset="0"/>
              <a:cs typeface="Times New Roman" panose="02020603050405020304" pitchFamily="18" charset="0"/>
              <a:sym typeface="Hoefler Text" pitchFamily="-108" charset="0"/>
            </a:endParaRPr>
          </a:p>
        </p:txBody>
      </p:sp>
      <p:cxnSp>
        <p:nvCxnSpPr>
          <p:cNvPr id="23" name="Straight Arrow Connector 22"/>
          <p:cNvCxnSpPr/>
          <p:nvPr/>
        </p:nvCxnSpPr>
        <p:spPr>
          <a:xfrm rot="5400000">
            <a:off x="2966442" y="3426500"/>
            <a:ext cx="208241" cy="1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6798588" y="3426500"/>
            <a:ext cx="208241" cy="1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964478" y="4543009"/>
            <a:ext cx="209550" cy="1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6796623" y="4554796"/>
            <a:ext cx="208241" cy="2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a:spLocks noChangeArrowheads="1"/>
          </p:cNvSpPr>
          <p:nvPr/>
        </p:nvSpPr>
        <p:spPr bwMode="auto">
          <a:xfrm>
            <a:off x="1792963" y="4720471"/>
            <a:ext cx="2543413"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815" dirty="0">
                <a:solidFill>
                  <a:srgbClr val="000000"/>
                </a:solidFill>
                <a:latin typeface="Times New Roman"/>
                <a:cs typeface="Times New Roman"/>
              </a:rPr>
              <a:t>Liver hemorrhage </a:t>
            </a:r>
          </a:p>
        </p:txBody>
      </p:sp>
      <p:cxnSp>
        <p:nvCxnSpPr>
          <p:cNvPr id="28" name="Straight Arrow Connector 27"/>
          <p:cNvCxnSpPr/>
          <p:nvPr/>
        </p:nvCxnSpPr>
        <p:spPr>
          <a:xfrm rot="5400000">
            <a:off x="2986088" y="5301973"/>
            <a:ext cx="208241" cy="1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a:spLocks noChangeArrowheads="1"/>
          </p:cNvSpPr>
          <p:nvPr/>
        </p:nvSpPr>
        <p:spPr bwMode="auto">
          <a:xfrm>
            <a:off x="1828324" y="5477471"/>
            <a:ext cx="6273403"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815" dirty="0">
                <a:solidFill>
                  <a:srgbClr val="000000"/>
                </a:solidFill>
                <a:latin typeface="Times New Roman"/>
                <a:cs typeface="Times New Roman"/>
              </a:rPr>
              <a:t>Liver necrosis </a:t>
            </a:r>
          </a:p>
        </p:txBody>
      </p:sp>
      <p:sp>
        <p:nvSpPr>
          <p:cNvPr id="30" name="Rectangle 29"/>
          <p:cNvSpPr>
            <a:spLocks noChangeArrowheads="1"/>
          </p:cNvSpPr>
          <p:nvPr/>
        </p:nvSpPr>
        <p:spPr bwMode="auto">
          <a:xfrm>
            <a:off x="5744289" y="4737497"/>
            <a:ext cx="2336483"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815" dirty="0">
                <a:solidFill>
                  <a:srgbClr val="000000"/>
                </a:solidFill>
                <a:latin typeface="Times New Roman"/>
                <a:cs typeface="Times New Roman"/>
              </a:rPr>
              <a:t>Fatty liver</a:t>
            </a:r>
          </a:p>
        </p:txBody>
      </p:sp>
      <p:cxnSp>
        <p:nvCxnSpPr>
          <p:cNvPr id="31" name="Straight Arrow Connector 30"/>
          <p:cNvCxnSpPr/>
          <p:nvPr/>
        </p:nvCxnSpPr>
        <p:spPr>
          <a:xfrm rot="5400000">
            <a:off x="6817579" y="5314415"/>
            <a:ext cx="209550" cy="1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09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951" y="4588193"/>
            <a:ext cx="1447204" cy="8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1" name="Picture 35" descr="fatty liv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2342" y="4517470"/>
            <a:ext cx="1223248" cy="91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TextBox 18"/>
          <p:cNvSpPr txBox="1">
            <a:spLocks noChangeArrowheads="1"/>
          </p:cNvSpPr>
          <p:nvPr/>
        </p:nvSpPr>
        <p:spPr bwMode="auto">
          <a:xfrm>
            <a:off x="4171423" y="6575980"/>
            <a:ext cx="2133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2000" dirty="0" err="1">
                <a:latin typeface="Cambria" panose="02040503050406030204" pitchFamily="18" charset="0"/>
                <a:cs typeface="Times New Roman" panose="02020603050405020304" pitchFamily="18" charset="0"/>
              </a:rPr>
              <a:t>Doerr</a:t>
            </a:r>
            <a:r>
              <a:rPr lang="en-US" altLang="en-US" sz="2000" dirty="0">
                <a:latin typeface="Cambria" panose="02040503050406030204" pitchFamily="18" charset="0"/>
                <a:cs typeface="Times New Roman" panose="02020603050405020304" pitchFamily="18" charset="0"/>
              </a:rPr>
              <a:t> et al., 1983</a:t>
            </a:r>
            <a:r>
              <a:rPr lang="zh-TW" altLang="en-US" sz="2000" dirty="0">
                <a:latin typeface="Cambria" panose="02040503050406030204" pitchFamily="18" charset="0"/>
                <a:ea typeface="新細明體" panose="02020500000000000000" pitchFamily="18" charset="-120"/>
              </a:rPr>
              <a:t> </a:t>
            </a:r>
            <a:endParaRPr lang="en-US" altLang="en-US" sz="2000" dirty="0">
              <a:latin typeface="Cambria" panose="02040503050406030204" pitchFamily="18" charset="0"/>
              <a:cs typeface="Times New Roman" panose="02020603050405020304" pitchFamily="18" charset="0"/>
            </a:endParaRPr>
          </a:p>
        </p:txBody>
      </p:sp>
      <p:sp>
        <p:nvSpPr>
          <p:cNvPr id="80913" name="Rectangle 18"/>
          <p:cNvSpPr>
            <a:spLocks noChangeArrowheads="1"/>
          </p:cNvSpPr>
          <p:nvPr/>
        </p:nvSpPr>
        <p:spPr bwMode="auto">
          <a:xfrm>
            <a:off x="1653434" y="1009961"/>
            <a:ext cx="6708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zh-TW" sz="3600" b="1" dirty="0">
                <a:solidFill>
                  <a:srgbClr val="000000"/>
                </a:solidFill>
                <a:latin typeface="Cambria" panose="02040503050406030204" pitchFamily="18" charset="0"/>
                <a:ea typeface="新細明體" panose="02020500000000000000" pitchFamily="18" charset="-120"/>
                <a:sym typeface="Times New Roman" panose="02020603050405020304" pitchFamily="18" charset="0"/>
              </a:rPr>
              <a:t>Hepatotoxic effect of </a:t>
            </a:r>
            <a:r>
              <a:rPr lang="en-US" altLang="zh-TW" sz="3600" b="1" dirty="0" err="1">
                <a:solidFill>
                  <a:srgbClr val="000000"/>
                </a:solidFill>
                <a:latin typeface="Cambria" panose="02040503050406030204" pitchFamily="18" charset="0"/>
                <a:ea typeface="新細明體" panose="02020500000000000000" pitchFamily="18" charset="-120"/>
                <a:sym typeface="Times New Roman" panose="02020603050405020304" pitchFamily="18" charset="0"/>
              </a:rPr>
              <a:t>aflatoxins</a:t>
            </a:r>
            <a:endParaRPr lang="en-US" altLang="zh-TW" sz="3600" b="1" dirty="0">
              <a:solidFill>
                <a:srgbClr val="000000"/>
              </a:solidFill>
              <a:latin typeface="Cambria" panose="02040503050406030204" pitchFamily="18" charset="0"/>
              <a:ea typeface="新細明體" panose="02020500000000000000" pitchFamily="18" charset="-120"/>
              <a:cs typeface="Times New Roman" panose="02020603050405020304" pitchFamily="18" charset="0"/>
            </a:endParaRPr>
          </a:p>
        </p:txBody>
      </p:sp>
      <p:pic>
        <p:nvPicPr>
          <p:cNvPr id="19" name="Picture 4" descr="UCON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04167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849880" y="1835229"/>
            <a:ext cx="4302324"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980" dirty="0">
                <a:solidFill>
                  <a:srgbClr val="000000"/>
                </a:solidFill>
                <a:latin typeface="Times New Roman"/>
                <a:cs typeface="Times New Roman"/>
              </a:rPr>
              <a:t>Human Hepatocytes (ATCC HepG2)</a:t>
            </a:r>
          </a:p>
        </p:txBody>
      </p:sp>
      <p:cxnSp>
        <p:nvCxnSpPr>
          <p:cNvPr id="6" name="Straight Arrow Connector 5"/>
          <p:cNvCxnSpPr/>
          <p:nvPr/>
        </p:nvCxnSpPr>
        <p:spPr>
          <a:xfrm rot="5400000">
            <a:off x="4919187" y="2479596"/>
            <a:ext cx="209550" cy="2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a:spLocks noChangeArrowheads="1"/>
          </p:cNvSpPr>
          <p:nvPr/>
        </p:nvSpPr>
        <p:spPr bwMode="auto">
          <a:xfrm>
            <a:off x="1930480" y="2645926"/>
            <a:ext cx="6147673"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980" dirty="0">
                <a:solidFill>
                  <a:srgbClr val="000000"/>
                </a:solidFill>
                <a:latin typeface="Times New Roman"/>
                <a:cs typeface="Times New Roman"/>
              </a:rPr>
              <a:t>24 hours incubation to form monolayer in 96-wells plate</a:t>
            </a:r>
          </a:p>
        </p:txBody>
      </p:sp>
      <p:cxnSp>
        <p:nvCxnSpPr>
          <p:cNvPr id="10" name="Straight Arrow Connector 9"/>
          <p:cNvCxnSpPr/>
          <p:nvPr/>
        </p:nvCxnSpPr>
        <p:spPr>
          <a:xfrm rot="5400000">
            <a:off x="4917876" y="3266718"/>
            <a:ext cx="208241" cy="1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p:nvSpPr>
        <p:spPr bwMode="auto">
          <a:xfrm>
            <a:off x="3259812" y="3422571"/>
            <a:ext cx="3545324"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980" dirty="0">
                <a:solidFill>
                  <a:srgbClr val="000000"/>
                </a:solidFill>
                <a:latin typeface="Times New Roman"/>
                <a:cs typeface="Times New Roman"/>
              </a:rPr>
              <a:t>3 </a:t>
            </a:r>
            <a:r>
              <a:rPr lang="en-US" sz="1980" dirty="0" err="1">
                <a:solidFill>
                  <a:srgbClr val="000000"/>
                </a:solidFill>
                <a:latin typeface="Times New Roman"/>
                <a:cs typeface="Times New Roman"/>
              </a:rPr>
              <a:t>ppm</a:t>
            </a:r>
            <a:r>
              <a:rPr lang="en-US" sz="1980" dirty="0">
                <a:solidFill>
                  <a:srgbClr val="000000"/>
                </a:solidFill>
                <a:latin typeface="Times New Roman"/>
                <a:cs typeface="Times New Roman"/>
              </a:rPr>
              <a:t> or 10 </a:t>
            </a:r>
            <a:r>
              <a:rPr lang="en-US" sz="1980" dirty="0" err="1">
                <a:solidFill>
                  <a:srgbClr val="000000"/>
                </a:solidFill>
                <a:latin typeface="Times New Roman"/>
                <a:cs typeface="Times New Roman"/>
              </a:rPr>
              <a:t>ppm</a:t>
            </a:r>
            <a:r>
              <a:rPr lang="en-US" sz="1980" dirty="0">
                <a:solidFill>
                  <a:srgbClr val="000000"/>
                </a:solidFill>
                <a:latin typeface="Times New Roman"/>
                <a:cs typeface="Times New Roman"/>
              </a:rPr>
              <a:t> </a:t>
            </a:r>
            <a:r>
              <a:rPr lang="en-US" sz="1980" dirty="0" err="1">
                <a:solidFill>
                  <a:srgbClr val="000000"/>
                </a:solidFill>
                <a:latin typeface="Times New Roman"/>
                <a:cs typeface="Times New Roman"/>
              </a:rPr>
              <a:t>aflatoxin</a:t>
            </a:r>
            <a:endParaRPr lang="en-US" sz="1980" dirty="0">
              <a:solidFill>
                <a:srgbClr val="000000"/>
              </a:solidFill>
              <a:latin typeface="Times New Roman"/>
              <a:cs typeface="Times New Roman"/>
            </a:endParaRPr>
          </a:p>
        </p:txBody>
      </p:sp>
      <p:cxnSp>
        <p:nvCxnSpPr>
          <p:cNvPr id="12" name="Straight Arrow Connector 11"/>
          <p:cNvCxnSpPr/>
          <p:nvPr/>
        </p:nvCxnSpPr>
        <p:spPr>
          <a:xfrm rot="5400000">
            <a:off x="4916568" y="4043363"/>
            <a:ext cx="208240" cy="1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699215" y="4162410"/>
            <a:ext cx="2063372" cy="461010"/>
          </a:xfrm>
          <a:prstGeom prst="rect">
            <a:avLst/>
          </a:prstGeom>
          <a:solidFill>
            <a:srgbClr val="FBE6CE"/>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980" dirty="0">
                <a:solidFill>
                  <a:srgbClr val="000000"/>
                </a:solidFill>
                <a:latin typeface="Times New Roman"/>
                <a:cs typeface="Times New Roman"/>
              </a:rPr>
              <a:t>Control</a:t>
            </a:r>
          </a:p>
          <a:p>
            <a:pPr algn="ctr">
              <a:defRPr/>
            </a:pPr>
            <a:r>
              <a:rPr lang="en-US" sz="1980" dirty="0">
                <a:solidFill>
                  <a:srgbClr val="000000"/>
                </a:solidFill>
                <a:latin typeface="Times New Roman"/>
                <a:cs typeface="Times New Roman"/>
              </a:rPr>
              <a:t>0 %</a:t>
            </a:r>
          </a:p>
        </p:txBody>
      </p:sp>
      <p:sp>
        <p:nvSpPr>
          <p:cNvPr id="14" name="Rectangle 13"/>
          <p:cNvSpPr/>
          <p:nvPr/>
        </p:nvSpPr>
        <p:spPr>
          <a:xfrm>
            <a:off x="3969132" y="4162410"/>
            <a:ext cx="2130855" cy="461010"/>
          </a:xfrm>
          <a:prstGeom prst="rect">
            <a:avLst/>
          </a:prstGeom>
          <a:solidFill>
            <a:srgbClr val="FBE6CE"/>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980" dirty="0">
                <a:solidFill>
                  <a:srgbClr val="000000"/>
                </a:solidFill>
                <a:latin typeface="Times New Roman"/>
                <a:cs typeface="Times New Roman"/>
              </a:rPr>
              <a:t>CR</a:t>
            </a:r>
          </a:p>
          <a:p>
            <a:pPr algn="ctr">
              <a:defRPr/>
            </a:pPr>
            <a:r>
              <a:rPr lang="en-US" sz="1980" dirty="0">
                <a:solidFill>
                  <a:srgbClr val="000000"/>
                </a:solidFill>
                <a:latin typeface="Times New Roman"/>
                <a:cs typeface="Times New Roman"/>
              </a:rPr>
              <a:t>0.05% &amp; 0.1%</a:t>
            </a:r>
          </a:p>
        </p:txBody>
      </p:sp>
      <p:sp>
        <p:nvSpPr>
          <p:cNvPr id="15" name="Rectangle 14"/>
          <p:cNvSpPr/>
          <p:nvPr/>
        </p:nvSpPr>
        <p:spPr>
          <a:xfrm>
            <a:off x="6345432" y="4090737"/>
            <a:ext cx="2169517" cy="589133"/>
          </a:xfrm>
          <a:prstGeom prst="rect">
            <a:avLst/>
          </a:prstGeom>
          <a:solidFill>
            <a:srgbClr val="FBE6CE"/>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980" dirty="0">
                <a:solidFill>
                  <a:srgbClr val="000000"/>
                </a:solidFill>
                <a:latin typeface="Times New Roman"/>
                <a:cs typeface="Times New Roman"/>
              </a:rPr>
              <a:t>TC</a:t>
            </a:r>
          </a:p>
          <a:p>
            <a:pPr algn="ctr">
              <a:defRPr/>
            </a:pPr>
            <a:r>
              <a:rPr lang="en-US" sz="1980" dirty="0">
                <a:solidFill>
                  <a:srgbClr val="000000"/>
                </a:solidFill>
                <a:latin typeface="Times New Roman"/>
                <a:cs typeface="Times New Roman"/>
              </a:rPr>
              <a:t>0.05% &amp; 0.1%</a:t>
            </a:r>
          </a:p>
        </p:txBody>
      </p:sp>
      <p:cxnSp>
        <p:nvCxnSpPr>
          <p:cNvPr id="16" name="Straight Arrow Connector 15"/>
          <p:cNvCxnSpPr/>
          <p:nvPr/>
        </p:nvCxnSpPr>
        <p:spPr>
          <a:xfrm rot="5400000">
            <a:off x="4921806" y="4783337"/>
            <a:ext cx="208241" cy="1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a:spLocks noChangeArrowheads="1"/>
          </p:cNvSpPr>
          <p:nvPr/>
        </p:nvSpPr>
        <p:spPr bwMode="auto">
          <a:xfrm>
            <a:off x="3148489" y="4935260"/>
            <a:ext cx="3769281"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980" dirty="0">
                <a:solidFill>
                  <a:srgbClr val="000000"/>
                </a:solidFill>
                <a:latin typeface="Times New Roman"/>
                <a:cs typeface="Times New Roman"/>
              </a:rPr>
              <a:t>Incubate for 18 hours at 37</a:t>
            </a:r>
            <a:r>
              <a:rPr lang="en-US" sz="1980" baseline="30000" dirty="0">
                <a:solidFill>
                  <a:srgbClr val="000000"/>
                </a:solidFill>
                <a:latin typeface="Times New Roman"/>
                <a:cs typeface="Times New Roman"/>
              </a:rPr>
              <a:t>o</a:t>
            </a:r>
            <a:r>
              <a:rPr lang="en-US" sz="1980" dirty="0">
                <a:solidFill>
                  <a:srgbClr val="000000"/>
                </a:solidFill>
                <a:latin typeface="Times New Roman"/>
                <a:cs typeface="Times New Roman"/>
              </a:rPr>
              <a:t>C</a:t>
            </a:r>
          </a:p>
        </p:txBody>
      </p:sp>
      <p:cxnSp>
        <p:nvCxnSpPr>
          <p:cNvPr id="18" name="Straight Arrow Connector 17"/>
          <p:cNvCxnSpPr/>
          <p:nvPr/>
        </p:nvCxnSpPr>
        <p:spPr>
          <a:xfrm rot="5400000">
            <a:off x="4933593" y="5571768"/>
            <a:ext cx="208241" cy="1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a:spLocks noChangeArrowheads="1"/>
          </p:cNvSpPr>
          <p:nvPr/>
        </p:nvSpPr>
        <p:spPr bwMode="auto">
          <a:xfrm>
            <a:off x="3153728" y="5747266"/>
            <a:ext cx="3769281" cy="461010"/>
          </a:xfrm>
          <a:prstGeom prst="rect">
            <a:avLst/>
          </a:prstGeom>
          <a:solidFill>
            <a:srgbClr val="FBE6CE"/>
          </a:solidFill>
          <a:ln w="12700">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a:defRPr/>
            </a:pPr>
            <a:r>
              <a:rPr lang="en-US" sz="1980" dirty="0" err="1">
                <a:solidFill>
                  <a:srgbClr val="000000"/>
                </a:solidFill>
                <a:latin typeface="Times New Roman"/>
                <a:cs typeface="Times New Roman"/>
              </a:rPr>
              <a:t>Cytotoxicity</a:t>
            </a:r>
            <a:r>
              <a:rPr lang="en-US" sz="1980" dirty="0">
                <a:solidFill>
                  <a:srgbClr val="000000"/>
                </a:solidFill>
                <a:latin typeface="Times New Roman"/>
                <a:cs typeface="Times New Roman"/>
              </a:rPr>
              <a:t> % using LDH assay </a:t>
            </a:r>
          </a:p>
        </p:txBody>
      </p:sp>
      <p:sp>
        <p:nvSpPr>
          <p:cNvPr id="82965" name="TextBox 21"/>
          <p:cNvSpPr txBox="1">
            <a:spLocks noChangeArrowheads="1"/>
          </p:cNvSpPr>
          <p:nvPr/>
        </p:nvSpPr>
        <p:spPr bwMode="auto">
          <a:xfrm>
            <a:off x="3148489" y="6800390"/>
            <a:ext cx="4054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2000" dirty="0">
                <a:latin typeface="Cambria" panose="02040503050406030204" pitchFamily="18" charset="0"/>
                <a:cs typeface="Times New Roman" panose="02020603050405020304" pitchFamily="18" charset="0"/>
              </a:rPr>
              <a:t>Reddy et al., 2006; Zhou et al., 2006</a:t>
            </a:r>
          </a:p>
        </p:txBody>
      </p:sp>
      <p:pic>
        <p:nvPicPr>
          <p:cNvPr id="82966" name="Picture 20" descr="Control 拷貝.JPG"/>
          <p:cNvPicPr>
            <a:picLocks noChangeAspect="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1092" y="3274577"/>
            <a:ext cx="1212771" cy="80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7" name="Picture 23" descr="Pure toxin 拷貝.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8665" y="3266719"/>
            <a:ext cx="1245512" cy="82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8"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6501" y="1784152"/>
            <a:ext cx="1225868" cy="69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9"/>
          <p:cNvSpPr>
            <a:spLocks noGrp="1"/>
          </p:cNvSpPr>
          <p:nvPr>
            <p:ph type="title"/>
          </p:nvPr>
        </p:nvSpPr>
        <p:spPr>
          <a:xfrm>
            <a:off x="851952" y="538475"/>
            <a:ext cx="8298180" cy="626031"/>
          </a:xfrm>
        </p:spPr>
        <p:txBody>
          <a:bodyPr wrap="square" numCol="1" anchorCtr="0" compatLnSpc="1">
            <a:prstTxWarp prst="textNoShape">
              <a:avLst/>
            </a:prstTxWarp>
          </a:bodyPr>
          <a:lstStyle/>
          <a:p>
            <a:pPr algn="ctr"/>
            <a:r>
              <a:rPr lang="en-US" altLang="zh-TW" b="1" dirty="0"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Materials and Methods</a:t>
            </a:r>
            <a:endParaRPr lang="en-US" altLang="en-US" b="1" dirty="0" smtClean="0">
              <a:solidFill>
                <a:srgbClr val="000000"/>
              </a:solidFill>
              <a:latin typeface="Cambria" panose="02040503050406030204" pitchFamily="18" charset="0"/>
              <a:ea typeface="ＭＳ Ｐゴシック" panose="020B0600070205080204" pitchFamily="34" charset="-128"/>
            </a:endParaRPr>
          </a:p>
        </p:txBody>
      </p:sp>
      <p:sp>
        <p:nvSpPr>
          <p:cNvPr id="21" name="Rectangle 20"/>
          <p:cNvSpPr/>
          <p:nvPr/>
        </p:nvSpPr>
        <p:spPr>
          <a:xfrm>
            <a:off x="855227" y="2369582"/>
            <a:ext cx="8440936" cy="2056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80"/>
          </a:p>
        </p:txBody>
      </p:sp>
      <p:cxnSp>
        <p:nvCxnSpPr>
          <p:cNvPr id="22" name="Straight Arrow Connector 21"/>
          <p:cNvCxnSpPr/>
          <p:nvPr/>
        </p:nvCxnSpPr>
        <p:spPr>
          <a:xfrm rot="5400000">
            <a:off x="4925735" y="2488764"/>
            <a:ext cx="208241" cy="1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3" name="Picture 4" descr="UCONN se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968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0421" y="2590800"/>
            <a:ext cx="9906000" cy="1371600"/>
          </a:xfrm>
        </p:spPr>
        <p:txBody>
          <a:bodyPr/>
          <a:lstStyle/>
          <a:p>
            <a:pPr algn="l"/>
            <a:r>
              <a:rPr lang="en-US" sz="4000" b="1" dirty="0">
                <a:solidFill>
                  <a:schemeClr val="tx1"/>
                </a:solidFill>
                <a:latin typeface="Cambria" pitchFamily="18" charset="0"/>
              </a:rPr>
              <a:t>Efficacy of </a:t>
            </a:r>
            <a:r>
              <a:rPr lang="en-US" sz="4000" b="1" dirty="0" smtClean="0">
                <a:solidFill>
                  <a:schemeClr val="tx1"/>
                </a:solidFill>
                <a:latin typeface="Cambria" pitchFamily="18" charset="0"/>
              </a:rPr>
              <a:t>PDAs for </a:t>
            </a:r>
            <a:r>
              <a:rPr lang="en-US" sz="4000" b="1" dirty="0">
                <a:solidFill>
                  <a:schemeClr val="tx1"/>
                </a:solidFill>
                <a:latin typeface="Cambria" pitchFamily="18" charset="0"/>
              </a:rPr>
              <a:t>reducing egg-borne transmission of </a:t>
            </a:r>
            <a:r>
              <a:rPr lang="en-US" sz="4000" b="1" i="1" dirty="0" smtClean="0">
                <a:solidFill>
                  <a:schemeClr val="tx1"/>
                </a:solidFill>
                <a:latin typeface="Cambria" pitchFamily="18" charset="0"/>
              </a:rPr>
              <a:t>Salmonella </a:t>
            </a:r>
            <a:r>
              <a:rPr lang="en-US" sz="4000" b="1" dirty="0" err="1">
                <a:solidFill>
                  <a:schemeClr val="tx1"/>
                </a:solidFill>
                <a:latin typeface="Cambria" pitchFamily="18" charset="0"/>
              </a:rPr>
              <a:t>Enteritidis</a:t>
            </a:r>
            <a:r>
              <a:rPr lang="en-US" sz="4000" b="1" dirty="0">
                <a:solidFill>
                  <a:schemeClr val="tx1"/>
                </a:solidFill>
                <a:latin typeface="Cambria" pitchFamily="18" charset="0"/>
              </a:rPr>
              <a:t/>
            </a:r>
            <a:br>
              <a:rPr lang="en-US" sz="4000" b="1" dirty="0">
                <a:solidFill>
                  <a:schemeClr val="tx1"/>
                </a:solidFill>
                <a:latin typeface="Cambria" pitchFamily="18" charset="0"/>
              </a:rPr>
            </a:br>
            <a:endParaRPr lang="en-US" sz="4000" dirty="0">
              <a:solidFill>
                <a:schemeClr val="tx1"/>
              </a:solidFill>
            </a:endParaRPr>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l="1118" t="30000" r="2658" b="46666"/>
          <a:stretch>
            <a:fillRect/>
          </a:stretch>
        </p:blipFill>
        <p:spPr bwMode="auto">
          <a:xfrm>
            <a:off x="609600" y="5181600"/>
            <a:ext cx="842554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260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5"/>
          <p:cNvSpPr txBox="1">
            <a:spLocks noChangeArrowheads="1"/>
          </p:cNvSpPr>
          <p:nvPr/>
        </p:nvSpPr>
        <p:spPr bwMode="auto">
          <a:xfrm>
            <a:off x="1446007" y="6501241"/>
            <a:ext cx="71663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2000" dirty="0">
                <a:latin typeface="Cambria" panose="02040503050406030204" pitchFamily="18" charset="0"/>
                <a:cs typeface="Times New Roman" panose="02020603050405020304" pitchFamily="18" charset="0"/>
              </a:rPr>
              <a:t>* All treatments differed significantly from the control (</a:t>
            </a:r>
            <a:r>
              <a:rPr lang="en-US" altLang="en-US" sz="2000" i="1" dirty="0">
                <a:latin typeface="Cambria" panose="02040503050406030204" pitchFamily="18" charset="0"/>
                <a:cs typeface="Times New Roman" panose="02020603050405020304" pitchFamily="18" charset="0"/>
              </a:rPr>
              <a:t>p</a:t>
            </a:r>
            <a:r>
              <a:rPr lang="en-US" altLang="en-US" sz="2000" dirty="0">
                <a:latin typeface="Cambria" panose="02040503050406030204" pitchFamily="18" charset="0"/>
                <a:cs typeface="Times New Roman" panose="02020603050405020304" pitchFamily="18" charset="0"/>
              </a:rPr>
              <a:t> &lt; 0.05)</a:t>
            </a:r>
          </a:p>
        </p:txBody>
      </p:sp>
      <p:grpSp>
        <p:nvGrpSpPr>
          <p:cNvPr id="87043" name="Group 9"/>
          <p:cNvGrpSpPr>
            <a:grpSpLocks/>
          </p:cNvGrpSpPr>
          <p:nvPr/>
        </p:nvGrpSpPr>
        <p:grpSpPr bwMode="auto">
          <a:xfrm>
            <a:off x="551379" y="2660333"/>
            <a:ext cx="8955643" cy="3393401"/>
            <a:chOff x="630503" y="1779424"/>
            <a:chExt cx="7873470" cy="4114435"/>
          </a:xfrm>
        </p:grpSpPr>
        <p:grpSp>
          <p:nvGrpSpPr>
            <p:cNvPr id="87045" name="Group 6"/>
            <p:cNvGrpSpPr>
              <a:grpSpLocks/>
            </p:cNvGrpSpPr>
            <p:nvPr/>
          </p:nvGrpSpPr>
          <p:grpSpPr bwMode="auto">
            <a:xfrm>
              <a:off x="630503" y="1779424"/>
              <a:ext cx="7873470" cy="4114435"/>
              <a:chOff x="630503" y="1779424"/>
              <a:chExt cx="7873470" cy="4114435"/>
            </a:xfrm>
          </p:grpSpPr>
          <p:pic>
            <p:nvPicPr>
              <p:cNvPr id="87047" name="Picture 8" descr="螢幕快照 2014-07-12 下午11.34.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503" y="1779424"/>
                <a:ext cx="7873470" cy="41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82101" y="5079229"/>
                <a:ext cx="694312" cy="3731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85" dirty="0" smtClean="0">
                    <a:latin typeface="Times New Roman" panose="02020603050405020304" pitchFamily="18" charset="0"/>
                    <a:ea typeface="新細明體" panose="02020500000000000000" pitchFamily="18" charset="-120"/>
                    <a:cs typeface="Times New Roman" panose="02020603050405020304" pitchFamily="18" charset="0"/>
                  </a:rPr>
                  <a:t>3 ppm</a:t>
                </a:r>
                <a:endParaRPr lang="en-US" altLang="en-US" sz="1485" dirty="0">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8" name="Rectangle 7"/>
            <p:cNvSpPr/>
            <p:nvPr/>
          </p:nvSpPr>
          <p:spPr>
            <a:xfrm>
              <a:off x="2692712" y="5079229"/>
              <a:ext cx="694312" cy="3731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85" dirty="0" smtClean="0">
                  <a:latin typeface="Times New Roman" panose="02020603050405020304" pitchFamily="18" charset="0"/>
                  <a:ea typeface="新細明體" panose="02020500000000000000" pitchFamily="18" charset="-120"/>
                  <a:cs typeface="Times New Roman" panose="02020603050405020304" pitchFamily="18" charset="0"/>
                </a:rPr>
                <a:t>10 ppm</a:t>
              </a:r>
              <a:endParaRPr lang="en-US" altLang="en-US" sz="1485" dirty="0">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87044" name="Rectangle 8"/>
          <p:cNvSpPr>
            <a:spLocks noChangeArrowheads="1"/>
          </p:cNvSpPr>
          <p:nvPr/>
        </p:nvSpPr>
        <p:spPr bwMode="auto">
          <a:xfrm>
            <a:off x="990600" y="846577"/>
            <a:ext cx="76957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Efficacy of CR in reducing </a:t>
            </a:r>
            <a:r>
              <a:rPr lang="en-US" altLang="zh-TW" sz="2800" b="1" dirty="0" err="1">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aflatoxin</a:t>
            </a:r>
            <a:r>
              <a:rPr lang="en-US" altLang="zh-TW" sz="28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-induced cytotoxicity in hepatocytes</a:t>
            </a:r>
          </a:p>
        </p:txBody>
      </p:sp>
      <p:pic>
        <p:nvPicPr>
          <p:cNvPr id="9"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41597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3"/>
          <p:cNvSpPr txBox="1">
            <a:spLocks noChangeArrowheads="1"/>
          </p:cNvSpPr>
          <p:nvPr/>
        </p:nvSpPr>
        <p:spPr bwMode="auto">
          <a:xfrm>
            <a:off x="1312507" y="6430169"/>
            <a:ext cx="71663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2000" dirty="0">
                <a:latin typeface="Cambria" panose="02040503050406030204" pitchFamily="18" charset="0"/>
                <a:cs typeface="Times New Roman" panose="02020603050405020304" pitchFamily="18" charset="0"/>
              </a:rPr>
              <a:t>* All treatments differed significantly from the control (</a:t>
            </a:r>
            <a:r>
              <a:rPr lang="en-US" altLang="en-US" sz="2000" i="1" dirty="0">
                <a:latin typeface="Cambria" panose="02040503050406030204" pitchFamily="18" charset="0"/>
                <a:cs typeface="Times New Roman" panose="02020603050405020304" pitchFamily="18" charset="0"/>
              </a:rPr>
              <a:t>p</a:t>
            </a:r>
            <a:r>
              <a:rPr lang="en-US" altLang="en-US" sz="2000" dirty="0">
                <a:latin typeface="Cambria" panose="02040503050406030204" pitchFamily="18" charset="0"/>
                <a:cs typeface="Times New Roman" panose="02020603050405020304" pitchFamily="18" charset="0"/>
              </a:rPr>
              <a:t> &lt; 0.05)</a:t>
            </a:r>
          </a:p>
        </p:txBody>
      </p:sp>
      <p:sp>
        <p:nvSpPr>
          <p:cNvPr id="5" name="Rectangle 4"/>
          <p:cNvSpPr/>
          <p:nvPr/>
        </p:nvSpPr>
        <p:spPr>
          <a:xfrm>
            <a:off x="5699761" y="5457825"/>
            <a:ext cx="763548" cy="30777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zh-TW" sz="1485">
                <a:latin typeface="Times New Roman" panose="02020603050405020304" pitchFamily="18" charset="0"/>
                <a:ea typeface="新細明體" panose="02020500000000000000" pitchFamily="18" charset="-120"/>
                <a:cs typeface="Times New Roman" panose="02020603050405020304" pitchFamily="18" charset="0"/>
              </a:rPr>
              <a:t>3</a:t>
            </a:r>
            <a:endParaRPr lang="en-US" altLang="en-US" sz="1485">
              <a:latin typeface="Times New Roman" panose="02020603050405020304" pitchFamily="18" charset="0"/>
              <a:ea typeface="新細明體" panose="02020500000000000000" pitchFamily="18" charset="-120"/>
              <a:cs typeface="Times New Roman" panose="02020603050405020304" pitchFamily="18" charset="0"/>
            </a:endParaRPr>
          </a:p>
        </p:txBody>
      </p:sp>
      <p:grpSp>
        <p:nvGrpSpPr>
          <p:cNvPr id="89092" name="Group 9"/>
          <p:cNvGrpSpPr>
            <a:grpSpLocks/>
          </p:cNvGrpSpPr>
          <p:nvPr/>
        </p:nvGrpSpPr>
        <p:grpSpPr bwMode="auto">
          <a:xfrm>
            <a:off x="516017" y="2490073"/>
            <a:ext cx="9015889" cy="3563660"/>
            <a:chOff x="469636" y="1737272"/>
            <a:chExt cx="8195203" cy="4319555"/>
          </a:xfrm>
        </p:grpSpPr>
        <p:grpSp>
          <p:nvGrpSpPr>
            <p:cNvPr id="89094" name="Group 6"/>
            <p:cNvGrpSpPr>
              <a:grpSpLocks/>
            </p:cNvGrpSpPr>
            <p:nvPr/>
          </p:nvGrpSpPr>
          <p:grpSpPr bwMode="auto">
            <a:xfrm>
              <a:off x="469636" y="1737272"/>
              <a:ext cx="8195203" cy="4319555"/>
              <a:chOff x="469636" y="1737272"/>
              <a:chExt cx="8195203" cy="4319555"/>
            </a:xfrm>
          </p:grpSpPr>
          <p:pic>
            <p:nvPicPr>
              <p:cNvPr id="89096" name="Picture 7" descr="螢幕快照 2014-07-12 下午11.36.4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636" y="1737272"/>
                <a:ext cx="8195203" cy="431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23199" y="5317058"/>
                <a:ext cx="694044" cy="3730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85" dirty="0" smtClean="0">
                    <a:latin typeface="Times New Roman" panose="02020603050405020304" pitchFamily="18" charset="0"/>
                    <a:ea typeface="新細明體" panose="02020500000000000000" pitchFamily="18" charset="-120"/>
                    <a:cs typeface="Times New Roman" panose="02020603050405020304" pitchFamily="18" charset="0"/>
                  </a:rPr>
                  <a:t>10 ppm</a:t>
                </a:r>
                <a:endParaRPr lang="en-US" altLang="en-US" sz="1485" dirty="0">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9" name="Rectangle 8"/>
            <p:cNvSpPr/>
            <p:nvPr/>
          </p:nvSpPr>
          <p:spPr>
            <a:xfrm>
              <a:off x="5198187" y="5299595"/>
              <a:ext cx="694045" cy="3730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85" dirty="0" smtClean="0">
                  <a:latin typeface="Times New Roman" panose="02020603050405020304" pitchFamily="18" charset="0"/>
                  <a:ea typeface="新細明體" panose="02020500000000000000" pitchFamily="18" charset="-120"/>
                  <a:cs typeface="Times New Roman" panose="02020603050405020304" pitchFamily="18" charset="0"/>
                </a:rPr>
                <a:t>3 ppm</a:t>
              </a:r>
              <a:endParaRPr lang="en-US" altLang="en-US" sz="1485" dirty="0">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89093" name="Rectangle 10"/>
          <p:cNvSpPr>
            <a:spLocks noChangeArrowheads="1"/>
          </p:cNvSpPr>
          <p:nvPr/>
        </p:nvSpPr>
        <p:spPr bwMode="auto">
          <a:xfrm>
            <a:off x="1066800" y="836364"/>
            <a:ext cx="73840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zh-TW" sz="32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Efficacy of TC in reducing </a:t>
            </a:r>
            <a:r>
              <a:rPr lang="en-US" altLang="zh-TW" sz="3200" b="1" dirty="0" err="1">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aflatoxin</a:t>
            </a:r>
            <a:r>
              <a:rPr lang="en-US" altLang="zh-TW" sz="3200" b="1" dirty="0">
                <a:solidFill>
                  <a:srgbClr val="000000"/>
                </a:solidFill>
                <a:latin typeface="Cambria" panose="02040503050406030204" pitchFamily="18" charset="0"/>
                <a:ea typeface="儷宋 Pro" pitchFamily="-108" charset="-120"/>
                <a:cs typeface="Times New Roman" panose="02020603050405020304" pitchFamily="18" charset="0"/>
                <a:sym typeface="Hoefler Text" pitchFamily="-108" charset="0"/>
              </a:rPr>
              <a:t>-induced cytotoxicity in hepatocytes</a:t>
            </a:r>
          </a:p>
        </p:txBody>
      </p:sp>
      <p:pic>
        <p:nvPicPr>
          <p:cNvPr id="10"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433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p:cNvSpPr>
          <p:nvPr/>
        </p:nvSpPr>
        <p:spPr bwMode="auto">
          <a:xfrm>
            <a:off x="721895" y="4191000"/>
            <a:ext cx="9107567" cy="79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55600" indent="-355600">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ct val="120000"/>
              </a:lnSpc>
              <a:spcBef>
                <a:spcPts val="1629"/>
              </a:spcBef>
              <a:buClr>
                <a:srgbClr val="FF6600"/>
              </a:buClr>
              <a:buFont typeface="Arial" panose="020B0604020202020204" pitchFamily="34" charset="0"/>
              <a:buChar char="•"/>
            </a:pPr>
            <a:r>
              <a:rPr lang="en-US" altLang="zh-TW" b="1" dirty="0" smtClean="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CR and TC reduced </a:t>
            </a:r>
            <a:r>
              <a:rPr lang="en-US" altLang="zh-TW" b="1" dirty="0" err="1" smtClean="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aflatoxins</a:t>
            </a:r>
            <a:r>
              <a:rPr lang="en-US" altLang="zh-TW" b="1" dirty="0" smtClean="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in chicken feed</a:t>
            </a:r>
          </a:p>
          <a:p>
            <a:pPr>
              <a:lnSpc>
                <a:spcPct val="120000"/>
              </a:lnSpc>
              <a:spcBef>
                <a:spcPts val="1629"/>
              </a:spcBef>
              <a:buClr>
                <a:srgbClr val="FF6600"/>
              </a:buClr>
              <a:buFont typeface="Arial" panose="020B0604020202020204" pitchFamily="34" charset="0"/>
              <a:buChar char="•"/>
            </a:pPr>
            <a:r>
              <a:rPr lang="en-US" altLang="zh-TW"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CR and TC did not change feed composition</a:t>
            </a:r>
          </a:p>
          <a:p>
            <a:pPr>
              <a:lnSpc>
                <a:spcPct val="120000"/>
              </a:lnSpc>
              <a:spcBef>
                <a:spcPts val="1629"/>
              </a:spcBef>
              <a:buClr>
                <a:srgbClr val="FF6600"/>
              </a:buClr>
              <a:buFont typeface="Arial" panose="020B0604020202020204" pitchFamily="34" charset="0"/>
              <a:buChar char="•"/>
            </a:pPr>
            <a:r>
              <a:rPr lang="en-US" altLang="zh-TW" b="1" dirty="0" smtClean="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CR </a:t>
            </a:r>
            <a:r>
              <a:rPr lang="en-US" altLang="zh-TW"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and TC significantly decreased </a:t>
            </a:r>
            <a:r>
              <a:rPr lang="en-US" altLang="zh-TW" b="1" dirty="0" err="1">
                <a:solidFill>
                  <a:srgbClr val="000000"/>
                </a:solidFill>
                <a:latin typeface="Cambria" panose="02040503050406030204" pitchFamily="18" charset="0"/>
                <a:cs typeface="Times New Roman" panose="02020603050405020304" pitchFamily="18" charset="0"/>
                <a:sym typeface="Times New Roman" panose="02020603050405020304" pitchFamily="18" charset="0"/>
              </a:rPr>
              <a:t>aflatoxin</a:t>
            </a:r>
            <a:r>
              <a:rPr lang="en-US" altLang="zh-TW"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-induced cytotoxicity in hepatocytes (</a:t>
            </a:r>
            <a:r>
              <a:rPr lang="en-US" altLang="zh-TW" b="1" i="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p</a:t>
            </a:r>
            <a:r>
              <a:rPr lang="en-US" altLang="zh-TW"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&lt; 0.05)</a:t>
            </a:r>
          </a:p>
          <a:p>
            <a:pPr>
              <a:lnSpc>
                <a:spcPct val="120000"/>
              </a:lnSpc>
              <a:spcBef>
                <a:spcPts val="1629"/>
              </a:spcBef>
              <a:buClr>
                <a:srgbClr val="FF6600"/>
              </a:buClr>
              <a:buFont typeface="Arial" panose="020B0604020202020204" pitchFamily="34" charset="0"/>
              <a:buChar char="•"/>
            </a:pPr>
            <a:endParaRPr lang="en-US" altLang="zh-TW" b="1" dirty="0" smtClean="0">
              <a:solidFill>
                <a:srgbClr val="000000"/>
              </a:solidFill>
              <a:latin typeface="Cambria" panose="02040503050406030204" pitchFamily="18" charset="0"/>
              <a:cs typeface="Times New Roman" panose="02020603050405020304" pitchFamily="18" charset="0"/>
              <a:sym typeface="Times New Roman" panose="02020603050405020304" pitchFamily="18" charset="0"/>
            </a:endParaRPr>
          </a:p>
          <a:p>
            <a:pPr>
              <a:lnSpc>
                <a:spcPct val="120000"/>
              </a:lnSpc>
              <a:spcBef>
                <a:spcPts val="1629"/>
              </a:spcBef>
              <a:buClr>
                <a:srgbClr val="FF6600"/>
              </a:buClr>
              <a:buFont typeface="Arial" panose="020B0604020202020204" pitchFamily="34" charset="0"/>
              <a:buChar char="•"/>
            </a:pPr>
            <a:endParaRPr lang="en-US" altLang="zh-TW" b="1" dirty="0" smtClean="0">
              <a:solidFill>
                <a:srgbClr val="000000"/>
              </a:solidFill>
              <a:latin typeface="Cambria" panose="02040503050406030204" pitchFamily="18" charset="0"/>
              <a:cs typeface="Times New Roman" panose="02020603050405020304" pitchFamily="18" charset="0"/>
              <a:sym typeface="Times New Roman" panose="02020603050405020304" pitchFamily="18" charset="0"/>
            </a:endParaRPr>
          </a:p>
          <a:p>
            <a:pPr>
              <a:lnSpc>
                <a:spcPct val="120000"/>
              </a:lnSpc>
              <a:spcBef>
                <a:spcPts val="1629"/>
              </a:spcBef>
              <a:buClr>
                <a:srgbClr val="FF6600"/>
              </a:buClr>
              <a:buFont typeface="Arial" panose="020B0604020202020204" pitchFamily="34" charset="0"/>
              <a:buChar char="•"/>
            </a:pPr>
            <a:endParaRPr lang="en-US" altLang="zh-TW"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endParaRPr>
          </a:p>
        </p:txBody>
      </p:sp>
      <p:sp>
        <p:nvSpPr>
          <p:cNvPr id="4" name="Title 3"/>
          <p:cNvSpPr>
            <a:spLocks noGrp="1"/>
          </p:cNvSpPr>
          <p:nvPr>
            <p:ph type="title"/>
          </p:nvPr>
        </p:nvSpPr>
        <p:spPr>
          <a:xfrm>
            <a:off x="737937" y="1143000"/>
            <a:ext cx="8229600" cy="1371600"/>
          </a:xfrm>
        </p:spPr>
        <p:txBody>
          <a:bodyPr wrap="square" numCol="1" anchorCtr="0" compatLnSpc="1">
            <a:prstTxWarp prst="textNoShape">
              <a:avLst/>
            </a:prstTxWarp>
          </a:bodyPr>
          <a:lstStyle/>
          <a:p>
            <a:pPr algn="ctr"/>
            <a:r>
              <a:rPr lang="en-US" altLang="zh-TW" sz="4950" dirty="0"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Summary</a:t>
            </a:r>
            <a:br>
              <a:rPr lang="en-US" altLang="zh-TW" sz="4950" dirty="0" smtClean="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br>
            <a:endParaRPr lang="en-US" altLang="en-US" sz="4950" dirty="0">
              <a:solidFill>
                <a:srgbClr val="000000"/>
              </a:solidFill>
              <a:latin typeface="Cambria" panose="02040503050406030204" pitchFamily="18" charset="0"/>
              <a:ea typeface="ＭＳ Ｐゴシック" panose="020B0600070205080204" pitchFamily="34" charset="-128"/>
            </a:endParaRPr>
          </a:p>
        </p:txBody>
      </p:sp>
      <p:pic>
        <p:nvPicPr>
          <p:cNvPr id="5"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12967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143000" y="2514600"/>
            <a:ext cx="808339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buClr>
                <a:srgbClr val="FF6600"/>
              </a:buClr>
              <a:buFont typeface="Arial" panose="020B0604020202020204" pitchFamily="34" charset="0"/>
              <a:buChar char="•"/>
            </a:pPr>
            <a:r>
              <a:rPr lang="en-US" altLang="zh-TW" sz="231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zh-TW"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Determine the stability of CR</a:t>
            </a:r>
            <a:r>
              <a:rPr lang="zh-TW" altLang="en-US"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a:t>
            </a:r>
            <a:r>
              <a:rPr lang="en-US" altLang="zh-TW"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and</a:t>
            </a:r>
            <a:r>
              <a:rPr lang="zh-TW" altLang="en-US"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a:t>
            </a:r>
            <a:r>
              <a:rPr lang="en-US" altLang="zh-TW"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TC in chicken feed during manufacturing process</a:t>
            </a:r>
          </a:p>
          <a:p>
            <a:pPr>
              <a:buClr>
                <a:srgbClr val="FF6600"/>
              </a:buClr>
              <a:buFont typeface="Arial" panose="020B0604020202020204" pitchFamily="34" charset="0"/>
              <a:buChar char="•"/>
            </a:pPr>
            <a:endParaRPr lang="en-US" altLang="zh-TW"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endParaRPr>
          </a:p>
          <a:p>
            <a:pPr>
              <a:buClr>
                <a:srgbClr val="FF6600"/>
              </a:buClr>
              <a:buFont typeface="Arial" panose="020B0604020202020204" pitchFamily="34" charset="0"/>
              <a:buChar char="•"/>
            </a:pPr>
            <a:r>
              <a:rPr lang="en-US" altLang="zh-TW"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 </a:t>
            </a:r>
            <a:r>
              <a:rPr lang="en-US" altLang="zh-TW" sz="2800" b="1" dirty="0" smtClean="0">
                <a:solidFill>
                  <a:srgbClr val="000000"/>
                </a:solidFill>
                <a:latin typeface="Cambria" panose="02040503050406030204" pitchFamily="18" charset="0"/>
                <a:cs typeface="Times New Roman" panose="02020603050405020304" pitchFamily="18" charset="0"/>
                <a:sym typeface="Times New Roman" panose="02020603050405020304" pitchFamily="18" charset="0"/>
              </a:rPr>
              <a:t>Field trials in chicken farms</a:t>
            </a:r>
            <a:endParaRPr lang="en-US" altLang="zh-TW" sz="2800" b="1" dirty="0">
              <a:solidFill>
                <a:srgbClr val="000000"/>
              </a:solidFill>
              <a:latin typeface="Cambria" panose="02040503050406030204" pitchFamily="18" charset="0"/>
              <a:cs typeface="Times New Roman" panose="02020603050405020304" pitchFamily="18" charset="0"/>
              <a:sym typeface="Times New Roman" panose="02020603050405020304" pitchFamily="18" charset="0"/>
            </a:endParaRPr>
          </a:p>
        </p:txBody>
      </p:sp>
      <p:sp>
        <p:nvSpPr>
          <p:cNvPr id="93187" name="Rectangle 3"/>
          <p:cNvSpPr>
            <a:spLocks noChangeArrowheads="1"/>
          </p:cNvSpPr>
          <p:nvPr/>
        </p:nvSpPr>
        <p:spPr bwMode="auto">
          <a:xfrm>
            <a:off x="1981200" y="762000"/>
            <a:ext cx="5351145"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zh-TW" sz="4950" dirty="0" smtClean="0">
                <a:solidFill>
                  <a:srgbClr val="000000"/>
                </a:solidFill>
                <a:latin typeface="Times New Roman" panose="02020603050405020304" pitchFamily="18" charset="0"/>
                <a:ea typeface="儷宋 Pro" pitchFamily="-108" charset="-120"/>
                <a:cs typeface="Times New Roman" panose="02020603050405020304" pitchFamily="18" charset="0"/>
                <a:sym typeface="Hoefler Text" pitchFamily="-108" charset="0"/>
              </a:rPr>
              <a:t>Concluding remarks</a:t>
            </a:r>
            <a:endParaRPr lang="en-US" altLang="zh-TW" sz="4950" dirty="0">
              <a:solidFill>
                <a:srgbClr val="000000"/>
              </a:solidFill>
              <a:latin typeface="Times New Roman" panose="02020603050405020304" pitchFamily="18" charset="0"/>
              <a:ea typeface="儷宋 Pro" pitchFamily="-108" charset="-120"/>
              <a:cs typeface="Times New Roman" panose="02020603050405020304" pitchFamily="18" charset="0"/>
              <a:sym typeface="Hoefler Text" pitchFamily="-108" charset="0"/>
            </a:endParaRPr>
          </a:p>
        </p:txBody>
      </p:sp>
      <p:pic>
        <p:nvPicPr>
          <p:cNvPr id="4" name="Picture 4" descr="UCON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783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l="-41258" r="-41258"/>
          <a:stretch/>
        </p:blipFill>
        <p:spPr>
          <a:xfrm>
            <a:off x="2823803" y="2283699"/>
            <a:ext cx="8273034" cy="4057162"/>
          </a:xfrm>
        </p:spPr>
      </p:pic>
      <p:sp>
        <p:nvSpPr>
          <p:cNvPr id="5" name="TextBox 4"/>
          <p:cNvSpPr txBox="1"/>
          <p:nvPr/>
        </p:nvSpPr>
        <p:spPr>
          <a:xfrm>
            <a:off x="502920" y="2768423"/>
            <a:ext cx="3788974" cy="802271"/>
          </a:xfrm>
          <a:prstGeom prst="rect">
            <a:avLst/>
          </a:prstGeom>
          <a:solidFill>
            <a:srgbClr val="CCFFCC"/>
          </a:solidFill>
          <a:ln>
            <a:solidFill>
              <a:schemeClr val="tx1"/>
            </a:solidFill>
          </a:ln>
        </p:spPr>
        <p:txBody>
          <a:bodyPr wrap="square" lIns="101882" tIns="50941" rIns="101882" bIns="50941" rtlCol="0">
            <a:spAutoFit/>
          </a:bodyPr>
          <a:lstStyle/>
          <a:p>
            <a:r>
              <a:rPr lang="en-US" sz="4500" b="1" dirty="0">
                <a:solidFill>
                  <a:srgbClr val="000000"/>
                </a:solidFill>
                <a:latin typeface="Cambria"/>
                <a:cs typeface="Cambria"/>
              </a:rPr>
              <a:t>THANK YOU !</a:t>
            </a:r>
          </a:p>
        </p:txBody>
      </p:sp>
      <p:sp>
        <p:nvSpPr>
          <p:cNvPr id="6" name="TextBox 5"/>
          <p:cNvSpPr txBox="1"/>
          <p:nvPr/>
        </p:nvSpPr>
        <p:spPr>
          <a:xfrm>
            <a:off x="502920" y="5251157"/>
            <a:ext cx="3722356" cy="802271"/>
          </a:xfrm>
          <a:prstGeom prst="rect">
            <a:avLst/>
          </a:prstGeom>
          <a:solidFill>
            <a:srgbClr val="CCFFCC"/>
          </a:solidFill>
          <a:ln>
            <a:solidFill>
              <a:srgbClr val="000000"/>
            </a:solidFill>
          </a:ln>
        </p:spPr>
        <p:txBody>
          <a:bodyPr wrap="square" lIns="101882" tIns="50941" rIns="101882" bIns="50941" rtlCol="0">
            <a:spAutoFit/>
          </a:bodyPr>
          <a:lstStyle/>
          <a:p>
            <a:r>
              <a:rPr lang="en-US" sz="4500" b="1" dirty="0">
                <a:solidFill>
                  <a:srgbClr val="000000"/>
                </a:solidFill>
                <a:latin typeface="Cambria"/>
                <a:cs typeface="Cambria"/>
              </a:rPr>
              <a:t>QUESTIONS?</a:t>
            </a:r>
          </a:p>
        </p:txBody>
      </p:sp>
      <p:pic>
        <p:nvPicPr>
          <p:cNvPr id="7"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084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47040" y="1524000"/>
            <a:ext cx="9611360" cy="4614768"/>
          </a:xfrm>
        </p:spPr>
        <p:txBody>
          <a:bodyPr>
            <a:normAutofit/>
          </a:bodyPr>
          <a:lstStyle/>
          <a:p>
            <a:pPr>
              <a:lnSpc>
                <a:spcPct val="120000"/>
              </a:lnSpc>
            </a:pPr>
            <a:endParaRPr lang="en-US" sz="2700" dirty="0">
              <a:latin typeface="Cambria" charset="0"/>
            </a:endParaRPr>
          </a:p>
          <a:p>
            <a:pPr>
              <a:lnSpc>
                <a:spcPct val="120000"/>
              </a:lnSpc>
              <a:buFont typeface="Arial" charset="0"/>
              <a:buChar char="•"/>
            </a:pPr>
            <a:r>
              <a:rPr lang="en-US" sz="3300" b="1" dirty="0" smtClean="0">
                <a:latin typeface="Cambria" charset="0"/>
              </a:rPr>
              <a:t>Major </a:t>
            </a:r>
            <a:r>
              <a:rPr lang="en-US" sz="3300" b="1" dirty="0">
                <a:latin typeface="Cambria" charset="0"/>
              </a:rPr>
              <a:t>food-borne </a:t>
            </a:r>
            <a:r>
              <a:rPr lang="en-US" sz="3300" b="1" dirty="0" smtClean="0">
                <a:latin typeface="Cambria" charset="0"/>
              </a:rPr>
              <a:t>pathogen worldwide</a:t>
            </a:r>
            <a:endParaRPr lang="en-US" sz="3300" b="1" dirty="0">
              <a:latin typeface="Cambria" charset="0"/>
            </a:endParaRPr>
          </a:p>
          <a:p>
            <a:pPr>
              <a:lnSpc>
                <a:spcPct val="120000"/>
              </a:lnSpc>
              <a:buFont typeface="Arial" charset="0"/>
              <a:buChar char="•"/>
            </a:pPr>
            <a:r>
              <a:rPr lang="en-US" sz="3300" b="1" dirty="0">
                <a:latin typeface="Cambria" charset="0"/>
              </a:rPr>
              <a:t>Highest incidence rate for </a:t>
            </a:r>
            <a:r>
              <a:rPr lang="en-US" sz="3300" b="1" i="1" dirty="0">
                <a:latin typeface="Cambria" charset="0"/>
              </a:rPr>
              <a:t>Salmonella</a:t>
            </a:r>
            <a:r>
              <a:rPr lang="en-US" sz="3300" b="1" baseline="30000" dirty="0">
                <a:latin typeface="Cambria" charset="0"/>
              </a:rPr>
              <a:t> </a:t>
            </a:r>
            <a:r>
              <a:rPr lang="en-US" sz="3300" b="1" dirty="0">
                <a:latin typeface="Cambria" charset="0"/>
              </a:rPr>
              <a:t>infections</a:t>
            </a:r>
            <a:r>
              <a:rPr lang="en-US" sz="3300" b="1" baseline="30000" dirty="0">
                <a:latin typeface="Cambria" charset="0"/>
              </a:rPr>
              <a:t>1</a:t>
            </a:r>
            <a:r>
              <a:rPr lang="en-US" sz="3300" b="1" dirty="0">
                <a:latin typeface="Cambria" charset="0"/>
              </a:rPr>
              <a:t> </a:t>
            </a:r>
          </a:p>
          <a:p>
            <a:pPr>
              <a:lnSpc>
                <a:spcPct val="120000"/>
              </a:lnSpc>
              <a:buFont typeface="Arial" charset="0"/>
              <a:buChar char="•"/>
            </a:pPr>
            <a:r>
              <a:rPr lang="en-US" sz="3300" b="1" dirty="0">
                <a:latin typeface="Cambria" charset="0"/>
              </a:rPr>
              <a:t>Total estimated annual cost – 4 billion </a:t>
            </a:r>
            <a:r>
              <a:rPr lang="en-US" sz="3300" b="1" dirty="0" smtClean="0">
                <a:latin typeface="Cambria" charset="0"/>
              </a:rPr>
              <a:t>USD</a:t>
            </a:r>
            <a:r>
              <a:rPr lang="en-US" sz="3300" b="1" baseline="30000" dirty="0" smtClean="0">
                <a:latin typeface="Cambria" charset="0"/>
              </a:rPr>
              <a:t>2</a:t>
            </a:r>
            <a:endParaRPr lang="en-US" sz="3300" b="1" baseline="30000" dirty="0">
              <a:latin typeface="Cambria" charset="0"/>
            </a:endParaRPr>
          </a:p>
        </p:txBody>
      </p:sp>
      <p:sp>
        <p:nvSpPr>
          <p:cNvPr id="17411" name="Rectangle 8"/>
          <p:cNvSpPr>
            <a:spLocks noChangeArrowheads="1"/>
          </p:cNvSpPr>
          <p:nvPr/>
        </p:nvSpPr>
        <p:spPr bwMode="auto">
          <a:xfrm>
            <a:off x="2285598" y="6345097"/>
            <a:ext cx="429112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p>
            <a:pPr marL="382059" indent="-382059">
              <a:spcBef>
                <a:spcPct val="20000"/>
              </a:spcBef>
            </a:pPr>
            <a:r>
              <a:rPr lang="en-US" dirty="0" smtClean="0">
                <a:latin typeface="Cambria" charset="0"/>
              </a:rPr>
              <a:t> </a:t>
            </a:r>
            <a:r>
              <a:rPr lang="en-US" b="1" baseline="30000" dirty="0">
                <a:effectLst>
                  <a:outerShdw blurRad="38100" dist="38100" dir="2700000" algn="tl">
                    <a:srgbClr val="000000">
                      <a:alpha val="43137"/>
                    </a:srgbClr>
                  </a:outerShdw>
                </a:effectLst>
                <a:latin typeface="Cambria" charset="0"/>
              </a:rPr>
              <a:t>1</a:t>
            </a:r>
            <a:r>
              <a:rPr lang="en-US" b="1" dirty="0" smtClean="0">
                <a:effectLst>
                  <a:outerShdw blurRad="38100" dist="38100" dir="2700000" algn="tl">
                    <a:srgbClr val="000000">
                      <a:alpha val="43137"/>
                    </a:srgbClr>
                  </a:outerShdw>
                </a:effectLst>
                <a:latin typeface="Cambria" charset="0"/>
              </a:rPr>
              <a:t>CDC 2010, </a:t>
            </a:r>
            <a:r>
              <a:rPr lang="en-US" b="1" baseline="30000" dirty="0">
                <a:effectLst>
                  <a:outerShdw blurRad="38100" dist="38100" dir="2700000" algn="tl">
                    <a:srgbClr val="000000">
                      <a:alpha val="43137"/>
                    </a:srgbClr>
                  </a:outerShdw>
                </a:effectLst>
                <a:latin typeface="Cambria" charset="0"/>
              </a:rPr>
              <a:t>2</a:t>
            </a:r>
            <a:r>
              <a:rPr lang="en-US" b="1" dirty="0" smtClean="0">
                <a:effectLst>
                  <a:outerShdw blurRad="38100" dist="38100" dir="2700000" algn="tl">
                    <a:srgbClr val="000000">
                      <a:alpha val="43137"/>
                    </a:srgbClr>
                  </a:outerShdw>
                </a:effectLst>
                <a:latin typeface="Cambria" charset="0"/>
              </a:rPr>
              <a:t>Scharff</a:t>
            </a:r>
            <a:r>
              <a:rPr lang="en-US" b="1" dirty="0">
                <a:effectLst>
                  <a:outerShdw blurRad="38100" dist="38100" dir="2700000" algn="tl">
                    <a:srgbClr val="000000">
                      <a:alpha val="43137"/>
                    </a:srgbClr>
                  </a:outerShdw>
                </a:effectLst>
                <a:latin typeface="Cambria" charset="0"/>
              </a:rPr>
              <a:t>, 2012</a:t>
            </a:r>
          </a:p>
        </p:txBody>
      </p:sp>
      <p:sp>
        <p:nvSpPr>
          <p:cNvPr id="2" name="TextBox 1"/>
          <p:cNvSpPr txBox="1"/>
          <p:nvPr/>
        </p:nvSpPr>
        <p:spPr>
          <a:xfrm>
            <a:off x="3241040" y="5124027"/>
            <a:ext cx="205819" cy="472209"/>
          </a:xfrm>
          <a:prstGeom prst="rect">
            <a:avLst/>
          </a:prstGeom>
          <a:noFill/>
        </p:spPr>
        <p:txBody>
          <a:bodyPr wrap="none" lIns="101882" tIns="50941" rIns="101882" bIns="50941" rtlCol="0">
            <a:spAutoFit/>
          </a:bodyPr>
          <a:lstStyle/>
          <a:p>
            <a:endParaRPr lang="en-US" dirty="0"/>
          </a:p>
        </p:txBody>
      </p:sp>
      <p:sp>
        <p:nvSpPr>
          <p:cNvPr id="3" name="Title 2"/>
          <p:cNvSpPr>
            <a:spLocks noGrp="1"/>
          </p:cNvSpPr>
          <p:nvPr>
            <p:ph type="title"/>
          </p:nvPr>
        </p:nvSpPr>
        <p:spPr/>
        <p:txBody>
          <a:bodyPr/>
          <a:lstStyle/>
          <a:p>
            <a:r>
              <a:rPr lang="en-US" b="1" i="1" dirty="0" smtClean="0">
                <a:solidFill>
                  <a:schemeClr val="tx1"/>
                </a:solidFill>
                <a:latin typeface="Cambria" pitchFamily="18" charset="0"/>
              </a:rPr>
              <a:t>Salmonella</a:t>
            </a:r>
            <a:endParaRPr lang="en-US" b="1" i="1" dirty="0">
              <a:solidFill>
                <a:schemeClr val="tx1"/>
              </a:solidFill>
              <a:latin typeface="Cambria" pitchFamily="18" charset="0"/>
            </a:endParaRPr>
          </a:p>
        </p:txBody>
      </p:sp>
      <p:pic>
        <p:nvPicPr>
          <p:cNvPr id="6"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447226"/>
      </p:ext>
    </p:extLst>
  </p:cSld>
  <p:clrMapOvr>
    <a:masterClrMapping/>
  </p:clrMapOvr>
  <mc:AlternateContent xmlns:mc="http://schemas.openxmlformats.org/markup-compatibility/2006" xmlns:p14="http://schemas.microsoft.com/office/powerpoint/2010/main">
    <mc:Choice Requires="p14">
      <p:transition spd="slow" p14:dur="2000" advTm="54170"/>
    </mc:Choice>
    <mc:Fallback xmlns="">
      <p:transition spd="slow" advTm="5417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638" y="5954692"/>
            <a:ext cx="4185762" cy="1295400"/>
          </a:xfrm>
        </p:spPr>
        <p:txBody>
          <a:bodyPr>
            <a:noAutofit/>
          </a:bodyPr>
          <a:lstStyle/>
          <a:p>
            <a:pPr algn="l"/>
            <a:r>
              <a:rPr lang="en-US" sz="2700" i="1" dirty="0">
                <a:solidFill>
                  <a:schemeClr val="tx1"/>
                </a:solidFill>
                <a:latin typeface="Cambria"/>
                <a:cs typeface="Cambria"/>
              </a:rPr>
              <a:t>Listeria monocytogenes</a:t>
            </a:r>
            <a:r>
              <a:rPr lang="en-US" sz="2700" dirty="0">
                <a:solidFill>
                  <a:schemeClr val="tx1"/>
                </a:solidFill>
                <a:latin typeface="Cambria"/>
                <a:cs typeface="Cambria"/>
              </a:rPr>
              <a:t/>
            </a:r>
            <a:br>
              <a:rPr lang="en-US" sz="2700" dirty="0">
                <a:solidFill>
                  <a:schemeClr val="tx1"/>
                </a:solidFill>
                <a:latin typeface="Cambria"/>
                <a:cs typeface="Cambria"/>
              </a:rPr>
            </a:br>
            <a:r>
              <a:rPr lang="en-US" sz="2700" dirty="0">
                <a:solidFill>
                  <a:schemeClr val="tx1"/>
                </a:solidFill>
                <a:latin typeface="Cambria"/>
                <a:cs typeface="Cambria"/>
              </a:rPr>
              <a:t>No reported outbreaks</a:t>
            </a:r>
            <a:br>
              <a:rPr lang="en-US" sz="2700" dirty="0">
                <a:solidFill>
                  <a:schemeClr val="tx1"/>
                </a:solidFill>
                <a:latin typeface="Cambria"/>
                <a:cs typeface="Cambria"/>
              </a:rPr>
            </a:br>
            <a:endParaRPr lang="en-US" sz="2700" dirty="0">
              <a:solidFill>
                <a:schemeClr val="tx1"/>
              </a:solidFill>
            </a:endParaRPr>
          </a:p>
        </p:txBody>
      </p:sp>
      <p:pic>
        <p:nvPicPr>
          <p:cNvPr id="6" name="Content Placeholder 5"/>
          <p:cNvPicPr>
            <a:picLocks noGrp="1" noChangeAspect="1"/>
          </p:cNvPicPr>
          <p:nvPr>
            <p:ph idx="1"/>
          </p:nvPr>
        </p:nvPicPr>
        <p:blipFill>
          <a:blip r:embed="rId2" cstate="print"/>
          <a:srcRect t="4460" b="4460"/>
          <a:stretch>
            <a:fillRect/>
          </a:stretch>
        </p:blipFill>
        <p:spPr>
          <a:xfrm>
            <a:off x="600710" y="1486978"/>
            <a:ext cx="8535670" cy="4125574"/>
          </a:xfrm>
        </p:spPr>
      </p:pic>
      <p:sp>
        <p:nvSpPr>
          <p:cNvPr id="7" name="Rectangle 6"/>
          <p:cNvSpPr/>
          <p:nvPr/>
        </p:nvSpPr>
        <p:spPr>
          <a:xfrm>
            <a:off x="1049788" y="5954828"/>
            <a:ext cx="4426452" cy="1360372"/>
          </a:xfrm>
          <a:prstGeom prst="rect">
            <a:avLst/>
          </a:prstGeom>
        </p:spPr>
        <p:txBody>
          <a:bodyPr wrap="square" lIns="101882" tIns="50941" rIns="101882" bIns="50941">
            <a:spAutoFit/>
          </a:bodyPr>
          <a:lstStyle/>
          <a:p>
            <a:r>
              <a:rPr lang="en-US" sz="2700" dirty="0">
                <a:latin typeface="Cambria"/>
                <a:cs typeface="Cambria"/>
              </a:rPr>
              <a:t>	</a:t>
            </a:r>
            <a:r>
              <a:rPr lang="en-US" sz="2700" i="1" dirty="0">
                <a:latin typeface="Cambria"/>
                <a:cs typeface="Cambria"/>
              </a:rPr>
              <a:t>Salmonella</a:t>
            </a:r>
            <a:endParaRPr lang="en-US" sz="2700" dirty="0">
              <a:latin typeface="Cambria"/>
              <a:cs typeface="Cambria"/>
            </a:endParaRPr>
          </a:p>
          <a:p>
            <a:r>
              <a:rPr lang="en-US" sz="2700" dirty="0">
                <a:latin typeface="Cambria"/>
                <a:cs typeface="Cambria"/>
              </a:rPr>
              <a:t>	Pathogenic </a:t>
            </a:r>
            <a:r>
              <a:rPr lang="en-US" sz="2700" i="1" dirty="0">
                <a:latin typeface="Cambria"/>
                <a:cs typeface="Cambria"/>
              </a:rPr>
              <a:t>E. coli</a:t>
            </a:r>
            <a:endParaRPr lang="en-US" sz="2700" dirty="0">
              <a:latin typeface="Cambria"/>
              <a:cs typeface="Cambria"/>
            </a:endParaRPr>
          </a:p>
          <a:p>
            <a:r>
              <a:rPr lang="en-US" sz="2700" dirty="0">
                <a:latin typeface="Cambria"/>
                <a:cs typeface="Cambria"/>
              </a:rPr>
              <a:t>	</a:t>
            </a:r>
          </a:p>
        </p:txBody>
      </p:sp>
      <p:sp>
        <p:nvSpPr>
          <p:cNvPr id="8" name="Rectangle 7"/>
          <p:cNvSpPr/>
          <p:nvPr/>
        </p:nvSpPr>
        <p:spPr>
          <a:xfrm>
            <a:off x="667067" y="6112025"/>
            <a:ext cx="898156" cy="172720"/>
          </a:xfrm>
          <a:prstGeom prst="rect">
            <a:avLst/>
          </a:prstGeom>
          <a:solidFill>
            <a:srgbClr val="FF281F"/>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9" name="Rectangle 8"/>
          <p:cNvSpPr/>
          <p:nvPr/>
        </p:nvSpPr>
        <p:spPr>
          <a:xfrm>
            <a:off x="702044" y="6521629"/>
            <a:ext cx="898156" cy="172720"/>
          </a:xfrm>
          <a:prstGeom prst="rect">
            <a:avLst/>
          </a:prstGeom>
          <a:solidFill>
            <a:srgbClr val="FF8B06"/>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0" name="Rectangle 9"/>
          <p:cNvSpPr/>
          <p:nvPr/>
        </p:nvSpPr>
        <p:spPr>
          <a:xfrm>
            <a:off x="4876800" y="6150397"/>
            <a:ext cx="898156" cy="1727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1" name="Rectangle 10"/>
          <p:cNvSpPr/>
          <p:nvPr/>
        </p:nvSpPr>
        <p:spPr>
          <a:xfrm>
            <a:off x="4876800" y="6607989"/>
            <a:ext cx="898156" cy="17272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139701" y="7035484"/>
            <a:ext cx="9918700" cy="349098"/>
          </a:xfrm>
          <a:prstGeom prst="rect">
            <a:avLst/>
          </a:prstGeom>
          <a:noFill/>
        </p:spPr>
        <p:txBody>
          <a:bodyPr wrap="square" lIns="101882" tIns="50941" rIns="101882" bIns="50941" rtlCol="0">
            <a:spAutoFit/>
          </a:bodyPr>
          <a:lstStyle/>
          <a:p>
            <a:endParaRPr lang="en-US" sz="1600" dirty="0"/>
          </a:p>
        </p:txBody>
      </p:sp>
      <p:sp>
        <p:nvSpPr>
          <p:cNvPr id="4" name="TextBox 3"/>
          <p:cNvSpPr txBox="1"/>
          <p:nvPr/>
        </p:nvSpPr>
        <p:spPr>
          <a:xfrm>
            <a:off x="685800" y="481334"/>
            <a:ext cx="8234690" cy="769441"/>
          </a:xfrm>
          <a:prstGeom prst="rect">
            <a:avLst/>
          </a:prstGeom>
          <a:noFill/>
        </p:spPr>
        <p:txBody>
          <a:bodyPr wrap="none" rtlCol="0">
            <a:spAutoFit/>
          </a:bodyPr>
          <a:lstStyle/>
          <a:p>
            <a:r>
              <a:rPr lang="en-US" sz="4400" b="1" i="1" dirty="0" smtClean="0">
                <a:effectLst>
                  <a:outerShdw blurRad="38100" dist="38100" dir="2700000" algn="tl">
                    <a:srgbClr val="000000">
                      <a:alpha val="43137"/>
                    </a:srgbClr>
                  </a:outerShdw>
                </a:effectLst>
                <a:latin typeface="Cambria"/>
                <a:cs typeface="Cambria"/>
              </a:rPr>
              <a:t>Salmonella</a:t>
            </a:r>
            <a:r>
              <a:rPr lang="en-US" sz="4400" b="1" dirty="0" smtClean="0">
                <a:latin typeface="Cambria"/>
                <a:cs typeface="Cambria"/>
              </a:rPr>
              <a:t> outbreaks in the US</a:t>
            </a:r>
            <a:endParaRPr lang="en-US" sz="4400" dirty="0"/>
          </a:p>
        </p:txBody>
      </p:sp>
      <p:pic>
        <p:nvPicPr>
          <p:cNvPr id="12" name="Picture 4" descr="UCON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423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r="1534"/>
          <a:stretch>
            <a:fillRect/>
          </a:stretch>
        </p:blipFill>
        <p:spPr bwMode="auto">
          <a:xfrm>
            <a:off x="342900" y="1447800"/>
            <a:ext cx="9525000" cy="5439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2" name="Rectangle 4"/>
          <p:cNvSpPr>
            <a:spLocks noChangeArrowheads="1"/>
          </p:cNvSpPr>
          <p:nvPr/>
        </p:nvSpPr>
        <p:spPr bwMode="auto">
          <a:xfrm>
            <a:off x="1044258" y="7132174"/>
            <a:ext cx="8557464" cy="472209"/>
          </a:xfrm>
          <a:prstGeom prst="rect">
            <a:avLst/>
          </a:prstGeom>
          <a:noFill/>
          <a:ln w="9525">
            <a:noFill/>
            <a:miter lim="800000"/>
            <a:headEnd/>
            <a:tailEnd/>
          </a:ln>
        </p:spPr>
        <p:txBody>
          <a:bodyPr wrap="none" lIns="101882" tIns="50941" rIns="101882" bIns="50941" anchor="ctr">
            <a:spAutoFit/>
          </a:bodyPr>
          <a:lstStyle/>
          <a:p>
            <a:pPr eaLnBrk="0" hangingPunct="0"/>
            <a:r>
              <a:rPr lang="en-US" b="1" dirty="0">
                <a:effectLst>
                  <a:outerShdw blurRad="38100" dist="38100" dir="2700000" algn="tl">
                    <a:srgbClr val="000000">
                      <a:alpha val="43137"/>
                    </a:srgbClr>
                  </a:outerShdw>
                </a:effectLst>
              </a:rPr>
              <a:t>Source: CDC National Outbreak Reporting System, 2004–2008</a:t>
            </a:r>
            <a:r>
              <a:rPr lang="en-US" dirty="0"/>
              <a:t> </a:t>
            </a:r>
          </a:p>
        </p:txBody>
      </p:sp>
      <p:sp>
        <p:nvSpPr>
          <p:cNvPr id="4" name="Title 3"/>
          <p:cNvSpPr>
            <a:spLocks noGrp="1"/>
          </p:cNvSpPr>
          <p:nvPr>
            <p:ph type="title"/>
          </p:nvPr>
        </p:nvSpPr>
        <p:spPr>
          <a:xfrm>
            <a:off x="990600" y="381000"/>
            <a:ext cx="8229600" cy="1371600"/>
          </a:xfrm>
        </p:spPr>
        <p:txBody>
          <a:bodyPr/>
          <a:lstStyle/>
          <a:p>
            <a:r>
              <a:rPr lang="en-US" b="1" dirty="0">
                <a:solidFill>
                  <a:schemeClr val="tx1"/>
                </a:solidFill>
                <a:latin typeface="Cambria"/>
                <a:cs typeface="Cambria"/>
              </a:rPr>
              <a:t>Foods associated with </a:t>
            </a:r>
            <a:br>
              <a:rPr lang="en-US" b="1" dirty="0">
                <a:solidFill>
                  <a:schemeClr val="tx1"/>
                </a:solidFill>
                <a:latin typeface="Cambria"/>
                <a:cs typeface="Cambria"/>
              </a:rPr>
            </a:br>
            <a:r>
              <a:rPr lang="en-US" b="1" i="1" dirty="0">
                <a:solidFill>
                  <a:schemeClr val="tx1"/>
                </a:solidFill>
                <a:latin typeface="Cambria"/>
                <a:cs typeface="Cambria"/>
              </a:rPr>
              <a:t>Salmonella</a:t>
            </a:r>
            <a:r>
              <a:rPr lang="en-US" b="1" dirty="0">
                <a:solidFill>
                  <a:schemeClr val="tx1"/>
                </a:solidFill>
                <a:latin typeface="Cambria"/>
                <a:cs typeface="Cambria"/>
              </a:rPr>
              <a:t> outbreaks</a:t>
            </a:r>
            <a:r>
              <a:rPr lang="en-US" b="1" i="1" dirty="0">
                <a:solidFill>
                  <a:schemeClr val="tx1"/>
                </a:solidFill>
                <a:latin typeface="Cambria"/>
                <a:cs typeface="Cambria"/>
              </a:rPr>
              <a:t/>
            </a:r>
            <a:br>
              <a:rPr lang="en-US" b="1" i="1" dirty="0">
                <a:solidFill>
                  <a:schemeClr val="tx1"/>
                </a:solidFill>
                <a:latin typeface="Cambria"/>
                <a:cs typeface="Cambria"/>
              </a:rPr>
            </a:br>
            <a:endParaRPr lang="en-US" dirty="0">
              <a:solidFill>
                <a:schemeClr val="tx1"/>
              </a:solidFill>
            </a:endParaRPr>
          </a:p>
        </p:txBody>
      </p:sp>
      <p:pic>
        <p:nvPicPr>
          <p:cNvPr id="5"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11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42147" y="1842131"/>
            <a:ext cx="9173634" cy="4400002"/>
          </a:xfrm>
        </p:spPr>
        <p:txBody>
          <a:bodyPr>
            <a:normAutofit/>
          </a:bodyPr>
          <a:lstStyle/>
          <a:p>
            <a:pPr>
              <a:buFont typeface="Arial" charset="0"/>
              <a:buChar char="•"/>
            </a:pPr>
            <a:r>
              <a:rPr lang="en-US" sz="3300" b="1" dirty="0">
                <a:latin typeface="Cambria" charset="0"/>
              </a:rPr>
              <a:t>Chicken – reservoir host </a:t>
            </a:r>
          </a:p>
          <a:p>
            <a:pPr>
              <a:buFont typeface="Arial" charset="0"/>
              <a:buChar char="•"/>
            </a:pPr>
            <a:r>
              <a:rPr lang="en-US" sz="3300" b="1" i="1" dirty="0">
                <a:latin typeface="Cambria" charset="0"/>
              </a:rPr>
              <a:t>Salmonella</a:t>
            </a:r>
            <a:r>
              <a:rPr lang="en-US" sz="3300" b="1" dirty="0">
                <a:latin typeface="Cambria" charset="0"/>
              </a:rPr>
              <a:t> </a:t>
            </a:r>
            <a:r>
              <a:rPr lang="en-US" sz="3300" b="1" dirty="0" err="1">
                <a:latin typeface="Cambria" charset="0"/>
              </a:rPr>
              <a:t>Enteritidis</a:t>
            </a:r>
            <a:r>
              <a:rPr lang="en-US" sz="3300" b="1" dirty="0">
                <a:latin typeface="Cambria" charset="0"/>
              </a:rPr>
              <a:t> (SE) – most common </a:t>
            </a:r>
          </a:p>
          <a:p>
            <a:pPr marL="0" indent="0">
              <a:buNone/>
            </a:pPr>
            <a:r>
              <a:rPr lang="en-US" sz="3300" b="1" i="1" dirty="0">
                <a:latin typeface="Cambria" charset="0"/>
              </a:rPr>
              <a:t>    </a:t>
            </a:r>
            <a:r>
              <a:rPr lang="en-US" sz="3300" b="1" i="1" dirty="0" smtClean="0">
                <a:latin typeface="Cambria" charset="0"/>
              </a:rPr>
              <a:t>Salmonella</a:t>
            </a:r>
            <a:r>
              <a:rPr lang="en-US" sz="3300" b="1" dirty="0" smtClean="0">
                <a:latin typeface="Cambria" charset="0"/>
              </a:rPr>
              <a:t> </a:t>
            </a:r>
            <a:r>
              <a:rPr lang="en-US" sz="3300" b="1" dirty="0">
                <a:latin typeface="Cambria" charset="0"/>
              </a:rPr>
              <a:t>from poultry</a:t>
            </a:r>
            <a:r>
              <a:rPr lang="en-US" sz="3300" b="1" baseline="30000" dirty="0">
                <a:latin typeface="Cambria" charset="0"/>
              </a:rPr>
              <a:t>1</a:t>
            </a:r>
            <a:endParaRPr lang="en-US" sz="3300" b="1" dirty="0">
              <a:latin typeface="Cambria" charset="0"/>
            </a:endParaRPr>
          </a:p>
          <a:p>
            <a:pPr>
              <a:buFont typeface="Arial" charset="0"/>
              <a:buChar char="•"/>
            </a:pPr>
            <a:r>
              <a:rPr lang="en-US" sz="3300" b="1" dirty="0">
                <a:latin typeface="Cambria" charset="0"/>
              </a:rPr>
              <a:t>Consumption of raw or undercooked eggs</a:t>
            </a:r>
          </a:p>
          <a:p>
            <a:pPr>
              <a:buFont typeface="Arial" charset="0"/>
              <a:buChar char="•"/>
            </a:pPr>
            <a:r>
              <a:rPr lang="en-US" sz="3300" b="1" dirty="0" smtClean="0">
                <a:latin typeface="Cambria" charset="0"/>
              </a:rPr>
              <a:t>100 billion table eggs are produced annually</a:t>
            </a:r>
          </a:p>
        </p:txBody>
      </p:sp>
      <p:sp>
        <p:nvSpPr>
          <p:cNvPr id="19461" name="Rectangle 8"/>
          <p:cNvSpPr>
            <a:spLocks noChangeArrowheads="1"/>
          </p:cNvSpPr>
          <p:nvPr/>
        </p:nvSpPr>
        <p:spPr bwMode="auto">
          <a:xfrm>
            <a:off x="1905000" y="6779260"/>
            <a:ext cx="6629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p>
            <a:pPr marL="382059" indent="-382059">
              <a:spcBef>
                <a:spcPct val="20000"/>
              </a:spcBef>
            </a:pPr>
            <a:r>
              <a:rPr lang="en-US" b="1" baseline="30000" dirty="0">
                <a:latin typeface="Cambria" charset="0"/>
              </a:rPr>
              <a:t>1 </a:t>
            </a:r>
            <a:r>
              <a:rPr lang="en-US" b="1" dirty="0">
                <a:latin typeface="Cambria" charset="0"/>
              </a:rPr>
              <a:t>Marcus et al., 2007; </a:t>
            </a:r>
            <a:r>
              <a:rPr lang="en-US" b="1" baseline="30000" dirty="0">
                <a:latin typeface="Cambria" charset="0"/>
              </a:rPr>
              <a:t>2</a:t>
            </a:r>
            <a:r>
              <a:rPr lang="en-US" b="1" dirty="0">
                <a:latin typeface="Cambria" charset="0"/>
              </a:rPr>
              <a:t> AMI, 2009; </a:t>
            </a:r>
            <a:r>
              <a:rPr lang="en-US" b="1" baseline="30000" dirty="0">
                <a:latin typeface="Cambria" charset="0"/>
              </a:rPr>
              <a:t>3</a:t>
            </a:r>
            <a:r>
              <a:rPr lang="en-US" b="1" dirty="0">
                <a:latin typeface="Cambria" charset="0"/>
              </a:rPr>
              <a:t> CDC, 2010</a:t>
            </a:r>
          </a:p>
        </p:txBody>
      </p:sp>
      <p:pic>
        <p:nvPicPr>
          <p:cNvPr id="19463" name="Picture 7" descr="500x333_Three-eggs-wicker-dish"/>
          <p:cNvPicPr>
            <a:picLocks noChangeAspect="1" noChangeArrowheads="1"/>
          </p:cNvPicPr>
          <p:nvPr/>
        </p:nvPicPr>
        <p:blipFill>
          <a:blip r:embed="rId3" cstate="print">
            <a:extLst>
              <a:ext uri="{28A0092B-C50C-407E-A947-70E740481C1C}">
                <a14:useLocalDpi xmlns:a14="http://schemas.microsoft.com/office/drawing/2010/main" val="0"/>
              </a:ext>
            </a:extLst>
          </a:blip>
          <a:srcRect l="6720" t="11819" r="7872"/>
          <a:stretch>
            <a:fillRect/>
          </a:stretch>
        </p:blipFill>
        <p:spPr bwMode="auto">
          <a:xfrm>
            <a:off x="8534400" y="6707694"/>
            <a:ext cx="1420283" cy="1006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i="1" dirty="0" smtClean="0">
                <a:solidFill>
                  <a:schemeClr val="tx1"/>
                </a:solidFill>
                <a:latin typeface="Cambria" charset="0"/>
              </a:rPr>
              <a:t>Salmonella</a:t>
            </a:r>
            <a:r>
              <a:rPr lang="en-US" b="1" dirty="0" smtClean="0">
                <a:solidFill>
                  <a:schemeClr val="tx1"/>
                </a:solidFill>
                <a:latin typeface="Cambria" charset="0"/>
              </a:rPr>
              <a:t> Epidemiology</a:t>
            </a:r>
            <a:endParaRPr lang="en-US" b="1" dirty="0">
              <a:solidFill>
                <a:schemeClr val="tx1"/>
              </a:solidFill>
            </a:endParaRPr>
          </a:p>
        </p:txBody>
      </p:sp>
      <p:pic>
        <p:nvPicPr>
          <p:cNvPr id="6" name="Picture 4" descr="UCON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 y="6703696"/>
            <a:ext cx="1016318"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79365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1710</TotalTime>
  <Words>2402</Words>
  <Application>Microsoft Office PowerPoint</Application>
  <PresentationFormat>Custom</PresentationFormat>
  <Paragraphs>472</Paragraphs>
  <Slides>54</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ＭＳ Ｐゴシック</vt:lpstr>
      <vt:lpstr>ＭＳ Ｐゴシック</vt:lpstr>
      <vt:lpstr>新細明體</vt:lpstr>
      <vt:lpstr>Arial</vt:lpstr>
      <vt:lpstr>Calibri</vt:lpstr>
      <vt:lpstr>Cambria</vt:lpstr>
      <vt:lpstr>Hoefler Text</vt:lpstr>
      <vt:lpstr>Times New Roman</vt:lpstr>
      <vt:lpstr>Wingdings</vt:lpstr>
      <vt:lpstr>儷宋 Pro</vt:lpstr>
      <vt:lpstr>Default Design</vt:lpstr>
      <vt:lpstr>Potential of plant-derived antimicrobials for controlling zoonotic and food-borne diseases</vt:lpstr>
      <vt:lpstr>Zoonotic  Diseases</vt:lpstr>
      <vt:lpstr>Plant-Derived Antimicrobials (PDAs)  An alternative approach </vt:lpstr>
      <vt:lpstr>  Plant-derived antimicrobials (PDAs)</vt:lpstr>
      <vt:lpstr>Efficacy of PDAs for reducing egg-borne transmission of Salmonella Enteritidis </vt:lpstr>
      <vt:lpstr>Salmonella</vt:lpstr>
      <vt:lpstr>Listeria monocytogenes No reported outbreaks </vt:lpstr>
      <vt:lpstr>Foods associated with  Salmonella outbreaks </vt:lpstr>
      <vt:lpstr>Salmonella Epidemiology</vt:lpstr>
      <vt:lpstr>Salmonella chicken link </vt:lpstr>
      <vt:lpstr>Controlling Salmonella Ideal Intervention Strategy</vt:lpstr>
      <vt:lpstr>PowerPoint Presentation</vt:lpstr>
      <vt:lpstr>PowerPoint Presentation</vt:lpstr>
      <vt:lpstr>PowerPoint Presentation</vt:lpstr>
      <vt:lpstr>RESULTS</vt:lpstr>
      <vt:lpstr>Effect of TC on SE contamination  of eggs *, week 1</vt:lpstr>
      <vt:lpstr>Effect of TC on SE contamination  of eggs *, week 2</vt:lpstr>
      <vt:lpstr>Effect of TC on SE contamination  of eggs *, week 3</vt:lpstr>
      <vt:lpstr>Effect of TC on SE contamination  of eggs *, week 4</vt:lpstr>
      <vt:lpstr>Effect of TC on SE contamination  of eggs *, week 5</vt:lpstr>
      <vt:lpstr>Effect of TC on SE contamination  of eggs *, week 6</vt:lpstr>
      <vt:lpstr>Effect of TC on SE contamination  of eggs *, week 7</vt:lpstr>
      <vt:lpstr>Effect of TC on SE contamination  of eggs *, week 8</vt:lpstr>
      <vt:lpstr>Effect of TC on SE contamination  of eggs (N=2195) cumulative data</vt:lpstr>
      <vt:lpstr>PowerPoint Presentation</vt:lpstr>
      <vt:lpstr>PowerPoint Presentation</vt:lpstr>
      <vt:lpstr>PowerPoint Presentation</vt:lpstr>
      <vt:lpstr>Vibrio cholerae (VC)</vt:lpstr>
      <vt:lpstr>Cholera:  Route of Transmission</vt:lpstr>
      <vt:lpstr>Cholera toxin</vt:lpstr>
      <vt:lpstr>Treatment/Control</vt:lpstr>
      <vt:lpstr>Effect of CR, TH and EG on cholera toxin production </vt:lpstr>
      <vt:lpstr>Protocol for quantification of  cholera toxin</vt:lpstr>
      <vt:lpstr>Effect of  CR, TH and EG on cholera toxin production (VC 11623) </vt:lpstr>
      <vt:lpstr>Effect of CR, TH and EG on cholera toxin production (VC 569b) </vt:lpstr>
      <vt:lpstr>Effect of CR, TH and EG on cholera toxin production (VC 2163) </vt:lpstr>
      <vt:lpstr>Summary and Future Studies</vt:lpstr>
      <vt:lpstr>Controlling aflatoxins in chicken feed using carvacrol and trans-cinnamaldehyde as feed additives</vt:lpstr>
      <vt:lpstr>Aflatoxins (AF) in feed</vt:lpstr>
      <vt:lpstr>Why study AF? </vt:lpstr>
      <vt:lpstr>Aflatoxicosis in chickens</vt:lpstr>
      <vt:lpstr>Materials and Methods</vt:lpstr>
      <vt:lpstr>Effect of CR on A. flavus aflatoxin production  in chicken feed</vt:lpstr>
      <vt:lpstr>PowerPoint Presentation</vt:lpstr>
      <vt:lpstr>Effect of TC on A. flavus aflatoxin production in chicken feed </vt:lpstr>
      <vt:lpstr>PowerPoint Presentation</vt:lpstr>
      <vt:lpstr>PowerPoint Presentation</vt:lpstr>
      <vt:lpstr>PowerPoint Presentation</vt:lpstr>
      <vt:lpstr>Materials and Methods</vt:lpstr>
      <vt:lpstr>PowerPoint Presentation</vt:lpstr>
      <vt:lpstr>PowerPoint Presentation</vt:lpstr>
      <vt:lpstr>Summary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Inactivation of E. coli O157:H7 by Lactoferricin alone and in combination with Lysozyme and EDTA</dc:title>
  <dc:creator>Preferred Customer</dc:creator>
  <cp:lastModifiedBy>Kumar Venkitanarayanan</cp:lastModifiedBy>
  <cp:revision>86</cp:revision>
  <cp:lastPrinted>1998-06-03T14:50:32Z</cp:lastPrinted>
  <dcterms:created xsi:type="dcterms:W3CDTF">1998-06-02T17:16:32Z</dcterms:created>
  <dcterms:modified xsi:type="dcterms:W3CDTF">2014-09-17T02:32:13Z</dcterms:modified>
</cp:coreProperties>
</file>