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sldIdLst>
    <p:sldId id="256" r:id="rId3"/>
    <p:sldId id="260" r:id="rId4"/>
    <p:sldId id="289" r:id="rId5"/>
    <p:sldId id="261" r:id="rId6"/>
    <p:sldId id="299" r:id="rId7"/>
    <p:sldId id="297" r:id="rId8"/>
    <p:sldId id="298" r:id="rId9"/>
    <p:sldId id="301" r:id="rId10"/>
    <p:sldId id="302" r:id="rId11"/>
    <p:sldId id="262" r:id="rId12"/>
    <p:sldId id="266" r:id="rId13"/>
    <p:sldId id="263" r:id="rId14"/>
    <p:sldId id="313" r:id="rId15"/>
    <p:sldId id="314" r:id="rId16"/>
    <p:sldId id="316" r:id="rId17"/>
    <p:sldId id="317" r:id="rId18"/>
    <p:sldId id="281" r:id="rId19"/>
    <p:sldId id="308" r:id="rId20"/>
    <p:sldId id="310" r:id="rId21"/>
    <p:sldId id="277" r:id="rId22"/>
    <p:sldId id="272" r:id="rId23"/>
    <p:sldId id="318" r:id="rId24"/>
    <p:sldId id="319" r:id="rId25"/>
    <p:sldId id="307" r:id="rId26"/>
    <p:sldId id="320" r:id="rId27"/>
    <p:sldId id="290" r:id="rId28"/>
    <p:sldId id="321" r:id="rId29"/>
    <p:sldId id="311" r:id="rId30"/>
    <p:sldId id="312" r:id="rId31"/>
    <p:sldId id="323" r:id="rId32"/>
    <p:sldId id="322" r:id="rId33"/>
    <p:sldId id="324" r:id="rId34"/>
    <p:sldId id="273" r:id="rId35"/>
    <p:sldId id="275" r:id="rId36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DA16"/>
    <a:srgbClr val="006600"/>
    <a:srgbClr val="FBFAF7"/>
    <a:srgbClr val="DDDDDD"/>
    <a:srgbClr val="CCECFF"/>
    <a:srgbClr val="CCFF99"/>
    <a:srgbClr val="66FF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36" autoAdjust="0"/>
  </p:normalViewPr>
  <p:slideViewPr>
    <p:cSldViewPr>
      <p:cViewPr varScale="1">
        <p:scale>
          <a:sx n="66" d="100"/>
          <a:sy n="66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343E-3E8C-4265-A4FB-EDF4CC6E039B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0CA56-2C9D-4D7C-88FF-627E623E7164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2AA1-A429-42BE-9F0B-9B304D6413D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C611-12B9-4AD0-84A9-5BE989C2C83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EC06C-DB1C-4DD0-AB84-F4A2F4DF5A96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EA72-A8B1-419B-872B-9800267AB3A0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A858-C7BC-4C39-B97E-3B64DE4C7C68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E195-2634-470B-9C07-52811562BFB7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14EF-90C1-4CA8-A21A-FB1C1E45A4AF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432A-8087-4B4C-9A55-FC27CDE903ED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62FE-48B2-4E4F-94BF-91EBC82161D8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65B3-4C1D-4D39-9758-9B370D354A21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4511E-8BF4-4566-9197-183DB27B6EBF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65CE6-4A89-4ADC-956E-956E68770344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A838-B531-4264-A2D3-67970C27411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1EAE-58C1-446E-AFFF-5A30B511741E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8FD4-BB28-4F38-AD50-41CDDAD7FD81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7922B-2C90-45B8-8C38-F84DB47DA27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002D-88D7-41BC-AEAD-2DD5B7CBFEF8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9F0FE-A33D-4356-90BA-0B3CD7A94E24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1878-A190-4751-8F07-29494DA097A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9272-43EB-46C2-88E1-ACB54407A09F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679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GB" altLang="pl-PL" smtClean="0"/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GB" altLang="pl-PL" smtClean="0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C89CD6B-309A-4628-9B66-06DD02E43661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GB" altLang="pl-PL" smtClean="0"/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GB" altLang="pl-PL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3816C08-E436-4400-A5B8-818BD4574FC8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11.pn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1835696" y="1988840"/>
            <a:ext cx="7021513" cy="1873250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Binding of Bile Acids by Biscuits with Bioactive Substances during </a:t>
            </a:r>
            <a:r>
              <a:rPr lang="en-GB" sz="2800" b="1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Vitro</a:t>
            </a:r>
            <a:r>
              <a:rPr lang="en-GB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Digestion</a:t>
            </a:r>
            <a:endParaRPr lang="pl-PL" sz="2800" b="1" dirty="0"/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>
          <a:xfrm>
            <a:off x="2484438" y="5157789"/>
            <a:ext cx="5472112" cy="5034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1600" dirty="0" smtClean="0"/>
              <a:t>Poznan University of Life Sciences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07704" y="3645024"/>
            <a:ext cx="684076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l-PL" altLang="pl-PL" sz="2000" b="1" dirty="0"/>
              <a:t>Krzysztof Dziedzic</a:t>
            </a:r>
            <a:r>
              <a:rPr lang="pl-PL" altLang="pl-PL" sz="2000" dirty="0"/>
              <a:t>, Danuta </a:t>
            </a:r>
            <a:r>
              <a:rPr lang="pl-PL" altLang="pl-PL" sz="2000" dirty="0" smtClean="0"/>
              <a:t>Górecka, Artur </a:t>
            </a:r>
            <a:r>
              <a:rPr lang="pl-PL" altLang="pl-PL" sz="2000" dirty="0" err="1" smtClean="0"/>
              <a:t>Szwengiel</a:t>
            </a:r>
            <a:r>
              <a:rPr lang="pl-PL" altLang="pl-PL" sz="2000" dirty="0" smtClean="0"/>
              <a:t>, Marzanna </a:t>
            </a:r>
            <a:r>
              <a:rPr lang="pl-PL" altLang="pl-PL" sz="2000" dirty="0" err="1" smtClean="0"/>
              <a:t>Hęś</a:t>
            </a:r>
            <a:r>
              <a:rPr lang="pl-PL" altLang="pl-PL" sz="2000" dirty="0" smtClean="0"/>
              <a:t>, Patrycja </a:t>
            </a:r>
            <a:r>
              <a:rPr lang="pl-PL" altLang="pl-PL" sz="2000" dirty="0" err="1" smtClean="0"/>
              <a:t>Komolka</a:t>
            </a:r>
            <a:endParaRPr lang="pl-PL" altLang="pl-PL" sz="2000" dirty="0"/>
          </a:p>
        </p:txBody>
      </p:sp>
      <p:pic>
        <p:nvPicPr>
          <p:cNvPr id="3077" name="Picture 7" descr="buckwh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055" descr="In vitro food digestion - COST action INFOG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0"/>
            <a:ext cx="198755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059" descr="http://i1.ytimg.com/vi/LNSIIb-OJGc/m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5638" y="0"/>
            <a:ext cx="340836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/>
          </p:cNvSpPr>
          <p:nvPr>
            <p:ph type="title"/>
          </p:nvPr>
        </p:nvSpPr>
        <p:spPr>
          <a:xfrm>
            <a:off x="1116013" y="0"/>
            <a:ext cx="6781800" cy="914400"/>
          </a:xfrm>
        </p:spPr>
        <p:txBody>
          <a:bodyPr/>
          <a:lstStyle/>
          <a:p>
            <a:pPr eaLnBrk="1" hangingPunct="1"/>
            <a:r>
              <a:rPr lang="pl-PL" altLang="pl-PL" sz="4000" b="1" dirty="0" smtClean="0">
                <a:solidFill>
                  <a:srgbClr val="006600"/>
                </a:solidFill>
                <a:latin typeface="Arial" charset="0"/>
              </a:rPr>
              <a:t>The aim of study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900113" y="908050"/>
            <a:ext cx="7543800" cy="5486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pl-PL" altLang="pl-PL" sz="2800" dirty="0" smtClean="0"/>
              <a:t>   </a:t>
            </a:r>
            <a:r>
              <a:rPr lang="pl-PL" altLang="pl-PL" sz="2400" dirty="0" err="1" smtClean="0"/>
              <a:t>determination</a:t>
            </a:r>
            <a:r>
              <a:rPr lang="pl-PL" altLang="pl-PL" sz="2400" dirty="0" smtClean="0"/>
              <a:t> of bile salts binding ability by </a:t>
            </a:r>
            <a:r>
              <a:rPr lang="pl-PL" altLang="pl-PL" sz="2400" dirty="0" err="1" smtClean="0"/>
              <a:t>pastry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goods</a:t>
            </a:r>
            <a:r>
              <a:rPr lang="pl-PL" altLang="pl-PL" sz="2400" dirty="0" smtClean="0"/>
              <a:t> during </a:t>
            </a:r>
            <a:r>
              <a:rPr lang="pl-PL" altLang="pl-PL" sz="2400" i="1" dirty="0" smtClean="0"/>
              <a:t>in vitro</a:t>
            </a:r>
            <a:r>
              <a:rPr lang="pl-PL" altLang="pl-PL" sz="2400" dirty="0" smtClean="0"/>
              <a:t> </a:t>
            </a:r>
            <a:r>
              <a:rPr lang="pl-PL" altLang="pl-PL" sz="2400" dirty="0" err="1" smtClean="0"/>
              <a:t>digestion</a:t>
            </a:r>
            <a:endParaRPr lang="pl-PL" altLang="pl-PL" sz="2400" dirty="0" smtClean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b="1" dirty="0" smtClean="0">
                <a:solidFill>
                  <a:srgbClr val="008000"/>
                </a:solidFill>
              </a:rPr>
              <a:t>Dietary fiber </a:t>
            </a:r>
            <a:r>
              <a:rPr lang="pl-PL" altLang="pl-PL" sz="2400" b="1" dirty="0" err="1" smtClean="0">
                <a:solidFill>
                  <a:srgbClr val="008000"/>
                </a:solidFill>
              </a:rPr>
              <a:t>assays</a:t>
            </a:r>
            <a:r>
              <a:rPr lang="pl-PL" altLang="pl-PL" sz="2400" dirty="0" smtClean="0"/>
              <a:t>: 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pl-PL" altLang="pl-PL" sz="2000" dirty="0" smtClean="0"/>
              <a:t>Total dietary fiber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pl-PL" altLang="pl-PL" sz="2000" dirty="0" smtClean="0"/>
              <a:t>Insoluble dietary fiber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pl-PL" altLang="pl-PL" sz="2000" dirty="0" smtClean="0"/>
              <a:t>Soluble dietary fiber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pl-PL" altLang="pl-PL" sz="2000" dirty="0" smtClean="0"/>
              <a:t>Neutral detergent fiber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pl-PL" altLang="pl-PL" sz="2000" dirty="0" smtClean="0"/>
              <a:t>Cellulose</a:t>
            </a:r>
            <a:endParaRPr lang="pl-PL" altLang="pl-PL" sz="2000" dirty="0" smtClean="0"/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pl-PL" altLang="pl-PL" sz="2000" dirty="0" smtClean="0"/>
              <a:t>Hemicellulose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pl-PL" altLang="pl-PL" sz="2000" dirty="0" smtClean="0"/>
              <a:t>Lignin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b="1" dirty="0" smtClean="0">
                <a:solidFill>
                  <a:srgbClr val="008000"/>
                </a:solidFill>
              </a:rPr>
              <a:t>Bile salts </a:t>
            </a:r>
            <a:r>
              <a:rPr lang="pl-PL" altLang="pl-PL" sz="2400" b="1" dirty="0" err="1" smtClean="0">
                <a:solidFill>
                  <a:srgbClr val="008000"/>
                </a:solidFill>
              </a:rPr>
              <a:t>assays</a:t>
            </a:r>
            <a:r>
              <a:rPr lang="pl-PL" altLang="pl-PL" sz="2400" b="1" dirty="0" smtClean="0">
                <a:solidFill>
                  <a:srgbClr val="008000"/>
                </a:solidFill>
              </a:rPr>
              <a:t>:</a:t>
            </a:r>
            <a:r>
              <a:rPr lang="pl-PL" altLang="pl-PL" sz="2400" dirty="0" smtClean="0"/>
              <a:t> 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pl-PL" altLang="pl-PL" sz="2000" dirty="0" smtClean="0"/>
              <a:t>Cholic acid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pl-PL" altLang="pl-PL" sz="2000" dirty="0" smtClean="0"/>
              <a:t>Deoksycholic acid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pl-PL" altLang="pl-PL" sz="2000" dirty="0" smtClean="0"/>
              <a:t>Lithocholic acid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pl-PL" altLang="pl-PL" sz="2400" dirty="0" smtClean="0"/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endParaRPr lang="pl-PL" altLang="pl-PL" sz="2000" dirty="0" smtClean="0"/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pl-PL" altLang="pl-PL" sz="2800" baseline="30000" dirty="0" smtClean="0">
              <a:cs typeface="Times New Roman" panose="02020603050405020304" pitchFamily="18" charset="0"/>
            </a:endParaRPr>
          </a:p>
        </p:txBody>
      </p:sp>
      <p:pic>
        <p:nvPicPr>
          <p:cNvPr id="4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idx="1"/>
          </p:nvPr>
        </p:nvSpPr>
        <p:spPr>
          <a:xfrm>
            <a:off x="1371600" y="836612"/>
            <a:ext cx="7772400" cy="5112667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None/>
              <a:defRPr/>
            </a:pPr>
            <a:endParaRPr lang="pl-PL" altLang="pl-PL" sz="2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105000"/>
              </a:lnSpc>
              <a:defRPr/>
            </a:pPr>
            <a:r>
              <a:rPr lang="pl-PL" sz="2000" dirty="0" smtClean="0"/>
              <a:t>Neutral detergent fiber, c</a:t>
            </a:r>
            <a:r>
              <a:rPr lang="en-GB" sz="2000" dirty="0" err="1" smtClean="0"/>
              <a:t>ellulose</a:t>
            </a:r>
            <a:r>
              <a:rPr lang="en-GB" sz="2000" dirty="0" smtClean="0"/>
              <a:t> (C), hemicellulose (H) and lignin (L) was assayed using Van Soest method</a:t>
            </a:r>
            <a:r>
              <a:rPr lang="pl-PL" altLang="pl-PL" sz="2000" dirty="0" smtClean="0">
                <a:cs typeface="Times New Roman" pitchFamily="18" charset="0"/>
              </a:rPr>
              <a:t>; </a:t>
            </a:r>
          </a:p>
          <a:p>
            <a:pPr lvl="1" eaLnBrk="1" hangingPunct="1">
              <a:lnSpc>
                <a:spcPct val="105000"/>
              </a:lnSpc>
              <a:defRPr/>
            </a:pPr>
            <a:r>
              <a:rPr lang="pl-PL" sz="2000" dirty="0" smtClean="0"/>
              <a:t>T</a:t>
            </a:r>
            <a:r>
              <a:rPr lang="en-GB" sz="2000" dirty="0" err="1" smtClean="0"/>
              <a:t>otal</a:t>
            </a:r>
            <a:r>
              <a:rPr lang="en-GB" sz="2000" dirty="0" smtClean="0"/>
              <a:t> dietary fiber (TDF), soluble (SDF) and insoluble (IDF) fractions were assayed using Asp method</a:t>
            </a:r>
            <a:endParaRPr lang="pl-PL" sz="2000" dirty="0" smtClean="0"/>
          </a:p>
          <a:p>
            <a:pPr lvl="1" eaLnBrk="1" hangingPunct="1">
              <a:lnSpc>
                <a:spcPct val="105000"/>
              </a:lnSpc>
              <a:defRPr/>
            </a:pPr>
            <a:r>
              <a:rPr lang="en-GB" sz="2000" dirty="0" smtClean="0"/>
              <a:t>The ability to bind bile acids was estimated using UHPLC equipment</a:t>
            </a:r>
            <a:endParaRPr lang="pl-PL" altLang="pl-PL" sz="2000" dirty="0" smtClean="0">
              <a:cs typeface="Times New Roman" pitchFamily="18" charset="0"/>
            </a:endParaRPr>
          </a:p>
          <a:p>
            <a:pPr marL="449263" lvl="1" indent="7938" eaLnBrk="1" hangingPunct="1">
              <a:lnSpc>
                <a:spcPct val="105000"/>
              </a:lnSpc>
              <a:buFont typeface="Arial" charset="0"/>
              <a:buNone/>
              <a:defRPr/>
            </a:pPr>
            <a:endParaRPr lang="pl-PL" sz="1400" dirty="0" smtClean="0"/>
          </a:p>
          <a:p>
            <a:pPr marL="449263" lvl="1" indent="7938" eaLnBrk="1" hangingPunct="1">
              <a:lnSpc>
                <a:spcPct val="105000"/>
              </a:lnSpc>
              <a:buNone/>
              <a:defRPr/>
            </a:pPr>
            <a:r>
              <a:rPr lang="pl-PL" altLang="pl-PL" sz="1400" dirty="0" smtClean="0">
                <a:cs typeface="Times New Roman" pitchFamily="18" charset="0"/>
              </a:rPr>
              <a:t>1. </a:t>
            </a:r>
            <a:r>
              <a:rPr lang="en-US" sz="1400" dirty="0" smtClean="0"/>
              <a:t>Van Soest, P.J.</a:t>
            </a:r>
            <a:r>
              <a:rPr lang="en-US" sz="1400" b="1" dirty="0" smtClean="0"/>
              <a:t> </a:t>
            </a:r>
            <a:r>
              <a:rPr lang="en-US" sz="1400" dirty="0" smtClean="0"/>
              <a:t>1963. Use of detergents in the analysis fibrous feeds. I. Preparation of fiber residues of low nitrogen content. J. AOAC Int.</a:t>
            </a:r>
            <a:r>
              <a:rPr lang="en-US" sz="1400" i="1" dirty="0" smtClean="0"/>
              <a:t> </a:t>
            </a:r>
            <a:r>
              <a:rPr lang="en-US" sz="1400" dirty="0" smtClean="0"/>
              <a:t>46: 825-835.</a:t>
            </a:r>
            <a:endParaRPr lang="pl-PL" sz="1400" dirty="0" smtClean="0"/>
          </a:p>
          <a:p>
            <a:pPr marL="449263" lvl="1" indent="7938" eaLnBrk="1" hangingPunct="1">
              <a:lnSpc>
                <a:spcPct val="105000"/>
              </a:lnSpc>
              <a:buNone/>
              <a:defRPr/>
            </a:pPr>
            <a:r>
              <a:rPr lang="pl-PL" altLang="pl-PL" sz="1400" dirty="0" smtClean="0">
                <a:cs typeface="Times New Roman" pitchFamily="18" charset="0"/>
              </a:rPr>
              <a:t>2. </a:t>
            </a:r>
            <a:r>
              <a:rPr lang="en-US" sz="1400" dirty="0" smtClean="0"/>
              <a:t>Van Soest, P.J.</a:t>
            </a:r>
            <a:r>
              <a:rPr lang="en-US" sz="1400" b="1" dirty="0" smtClean="0"/>
              <a:t> </a:t>
            </a:r>
            <a:r>
              <a:rPr lang="en-US" sz="1400" dirty="0" smtClean="0"/>
              <a:t>1967. Use of detergents in the analysis of fibrous feeds. IV. Determination of plant cell wall constituents. J. AOAC Int.</a:t>
            </a:r>
            <a:r>
              <a:rPr lang="en-US" sz="1400" i="1" dirty="0" smtClean="0"/>
              <a:t> </a:t>
            </a:r>
            <a:r>
              <a:rPr lang="en-US" sz="1400" dirty="0" smtClean="0"/>
              <a:t>50: 50-55.</a:t>
            </a:r>
            <a:endParaRPr lang="pl-PL" sz="1400" dirty="0" smtClean="0"/>
          </a:p>
          <a:p>
            <a:pPr marL="449263" lvl="1" indent="7938" eaLnBrk="1" hangingPunct="1">
              <a:lnSpc>
                <a:spcPct val="105000"/>
              </a:lnSpc>
              <a:buNone/>
              <a:defRPr/>
            </a:pPr>
            <a:r>
              <a:rPr lang="pl-PL" altLang="pl-PL" sz="1400" dirty="0" smtClean="0">
                <a:cs typeface="Times New Roman" pitchFamily="18" charset="0"/>
              </a:rPr>
              <a:t>3. </a:t>
            </a:r>
            <a:r>
              <a:rPr lang="en-US" sz="1400" dirty="0" smtClean="0"/>
              <a:t>Asp N.-G., Johansson C.-G., </a:t>
            </a:r>
            <a:r>
              <a:rPr lang="en-US" sz="1400" dirty="0" err="1" smtClean="0"/>
              <a:t>Hallmer</a:t>
            </a:r>
            <a:r>
              <a:rPr lang="en-US" sz="1400" dirty="0" smtClean="0"/>
              <a:t> H. and </a:t>
            </a:r>
            <a:r>
              <a:rPr lang="en-US" sz="1400" dirty="0" err="1" smtClean="0"/>
              <a:t>Siljestrom</a:t>
            </a:r>
            <a:r>
              <a:rPr lang="en-US" sz="1400" dirty="0" smtClean="0"/>
              <a:t> M.</a:t>
            </a:r>
            <a:r>
              <a:rPr lang="en-US" sz="1400" b="1" dirty="0" smtClean="0"/>
              <a:t> </a:t>
            </a:r>
            <a:r>
              <a:rPr lang="en-US" sz="1400" dirty="0" smtClean="0"/>
              <a:t>1983. Rapid enzymatic assay of insoluble, and soluble dietary fiber. J. </a:t>
            </a:r>
            <a:r>
              <a:rPr lang="en-US" sz="1400" dirty="0" err="1" smtClean="0"/>
              <a:t>Agr</a:t>
            </a:r>
            <a:r>
              <a:rPr lang="en-US" sz="1400" dirty="0" smtClean="0"/>
              <a:t>. Food Chem.</a:t>
            </a:r>
            <a:r>
              <a:rPr lang="en-US" sz="1400" i="1" dirty="0" smtClean="0"/>
              <a:t> </a:t>
            </a:r>
            <a:r>
              <a:rPr lang="en-US" sz="1400" dirty="0" smtClean="0"/>
              <a:t>31: 476-482.</a:t>
            </a:r>
            <a:endParaRPr lang="pl-PL" sz="1400" dirty="0" smtClean="0"/>
          </a:p>
          <a:p>
            <a:pPr marL="449263" lvl="1" indent="7938" eaLnBrk="1" hangingPunct="1">
              <a:lnSpc>
                <a:spcPct val="105000"/>
              </a:lnSpc>
              <a:buNone/>
              <a:defRPr/>
            </a:pPr>
            <a:r>
              <a:rPr lang="pl-PL" altLang="pl-PL" sz="1400" dirty="0" smtClean="0">
                <a:cs typeface="Times New Roman" pitchFamily="18" charset="0"/>
              </a:rPr>
              <a:t>4. </a:t>
            </a:r>
            <a:r>
              <a:rPr lang="en-US" sz="1400" dirty="0" smtClean="0"/>
              <a:t>Asp N.-G. 1996. Dietary carbohydrates: classification by chemistry and physiology. Food Chem.</a:t>
            </a:r>
            <a:r>
              <a:rPr lang="en-US" sz="1400" i="1" dirty="0" smtClean="0"/>
              <a:t> </a:t>
            </a:r>
            <a:r>
              <a:rPr lang="en-US" sz="1400" dirty="0" smtClean="0"/>
              <a:t>57: 9-14.</a:t>
            </a:r>
            <a:endParaRPr lang="pl-PL" sz="1400" dirty="0" smtClean="0"/>
          </a:p>
          <a:p>
            <a:pPr marL="449263" lvl="1" indent="7938" eaLnBrk="1" hangingPunct="1">
              <a:lnSpc>
                <a:spcPct val="105000"/>
              </a:lnSpc>
              <a:buNone/>
              <a:defRPr/>
            </a:pPr>
            <a:r>
              <a:rPr lang="pl-PL" sz="1400" dirty="0" smtClean="0"/>
              <a:t>5. </a:t>
            </a:r>
            <a:r>
              <a:rPr lang="pl-PL" sz="1400" dirty="0" err="1" smtClean="0"/>
              <a:t>Wang</a:t>
            </a:r>
            <a:r>
              <a:rPr lang="pl-PL" sz="1400" dirty="0" smtClean="0"/>
              <a:t>, W., </a:t>
            </a:r>
            <a:r>
              <a:rPr lang="pl-PL" sz="1400" dirty="0" err="1" smtClean="0"/>
              <a:t>Onnagawa</a:t>
            </a:r>
            <a:r>
              <a:rPr lang="pl-PL" sz="1400" dirty="0" smtClean="0"/>
              <a:t>, M., </a:t>
            </a:r>
            <a:r>
              <a:rPr lang="pl-PL" sz="1400" dirty="0" err="1" smtClean="0"/>
              <a:t>Yoshie</a:t>
            </a:r>
            <a:r>
              <a:rPr lang="pl-PL" sz="1400" dirty="0" smtClean="0"/>
              <a:t>, Y., </a:t>
            </a:r>
            <a:r>
              <a:rPr lang="pl-PL" sz="1400" dirty="0" err="1" smtClean="0"/>
              <a:t>Szuzuki</a:t>
            </a:r>
            <a:r>
              <a:rPr lang="pl-PL" sz="1400" dirty="0" smtClean="0"/>
              <a:t>, T. 2001. Binding of bile salts soluble and insoluble dietary </a:t>
            </a:r>
            <a:r>
              <a:rPr lang="pl-PL" sz="1400" dirty="0" err="1" smtClean="0"/>
              <a:t>fibers</a:t>
            </a:r>
            <a:r>
              <a:rPr lang="pl-PL" sz="1400" dirty="0" smtClean="0"/>
              <a:t> of </a:t>
            </a:r>
            <a:r>
              <a:rPr lang="pl-PL" sz="1400" dirty="0" err="1" smtClean="0"/>
              <a:t>seaweeds</a:t>
            </a:r>
            <a:r>
              <a:rPr lang="pl-PL" sz="1400" dirty="0" smtClean="0"/>
              <a:t>. </a:t>
            </a:r>
            <a:r>
              <a:rPr lang="pl-PL" sz="1400" dirty="0" err="1" smtClean="0"/>
              <a:t>Fishieries</a:t>
            </a:r>
            <a:r>
              <a:rPr lang="pl-PL" sz="1400" dirty="0" smtClean="0"/>
              <a:t> Science. 67: 1169-1173.  </a:t>
            </a:r>
          </a:p>
          <a:p>
            <a:pPr marL="449263" lvl="1" indent="7938" eaLnBrk="1" hangingPunct="1">
              <a:lnSpc>
                <a:spcPct val="105000"/>
              </a:lnSpc>
              <a:buFont typeface="Arial" charset="0"/>
              <a:buNone/>
              <a:defRPr/>
            </a:pPr>
            <a:endParaRPr lang="pl-PL" altLang="pl-PL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105000"/>
              </a:lnSpc>
              <a:buFont typeface="Arial" charset="0"/>
              <a:buNone/>
              <a:defRPr/>
            </a:pPr>
            <a:endParaRPr lang="pl-PL" altLang="pl-PL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105000"/>
              </a:lnSpc>
              <a:buFont typeface="Arial" charset="0"/>
              <a:buNone/>
              <a:defRPr/>
            </a:pPr>
            <a:endParaRPr lang="pl-PL" altLang="pl-PL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105000"/>
              </a:lnSpc>
              <a:buFont typeface="Arial" charset="0"/>
              <a:buNone/>
              <a:defRPr/>
            </a:pPr>
            <a:endParaRPr lang="pl-PL" altLang="pl-PL" sz="2400" dirty="0" smtClean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995936" y="188640"/>
            <a:ext cx="2082621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3600" b="1" dirty="0" err="1" smtClean="0">
                <a:solidFill>
                  <a:srgbClr val="006600"/>
                </a:solidFill>
                <a:cs typeface="Arial" charset="0"/>
              </a:rPr>
              <a:t>Methods</a:t>
            </a:r>
            <a:endParaRPr lang="pl-PL" altLang="pl-PL" sz="3600" b="1" dirty="0">
              <a:solidFill>
                <a:srgbClr val="006600"/>
              </a:solidFill>
              <a:cs typeface="Arial" charset="0"/>
            </a:endParaRPr>
          </a:p>
        </p:txBody>
      </p:sp>
      <p:pic>
        <p:nvPicPr>
          <p:cNvPr id="17412" name="Picture 6" descr="https://encrypted-tbn1.gstatic.com/images?q=tbn:ANd9GcSb5JNs68730zNlpAoZrJ_H-cjAu4xqqVdXBxmI2KnrXU2hdGhe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129698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s://encrypted-tbn3.gstatic.com/images?q=tbn:ANd9GcQFCxZbFI0MZcnnowUhVZHJEGRj0xZnJdFJa294yQNrBcuaXlqk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500438"/>
            <a:ext cx="15621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ctrTitle" idx="4294967295"/>
          </p:nvPr>
        </p:nvSpPr>
        <p:spPr>
          <a:xfrm>
            <a:off x="2123728" y="0"/>
            <a:ext cx="6324600" cy="1143000"/>
          </a:xfrm>
        </p:spPr>
        <p:txBody>
          <a:bodyPr/>
          <a:lstStyle/>
          <a:p>
            <a:pPr eaLnBrk="1" hangingPunct="1"/>
            <a:r>
              <a:rPr lang="pl-PL" altLang="pl-PL" b="1" dirty="0" smtClean="0">
                <a:solidFill>
                  <a:srgbClr val="006600"/>
                </a:solidFill>
              </a:rPr>
              <a:t>The Samples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619672" y="2348880"/>
            <a:ext cx="6208713" cy="27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pl-PL" sz="2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pl-PL" sz="2800" smtClean="0">
                <a:latin typeface="Times New Roman" pitchFamily="18" charset="0"/>
              </a:rPr>
              <a:t>Control biscuits (CB)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pl-PL" sz="2800" smtClean="0">
                <a:latin typeface="Times New Roman" pitchFamily="18" charset="0"/>
              </a:rPr>
              <a:t>Bioactive biscuits (BB1)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pl-PL" sz="2800" smtClean="0">
                <a:latin typeface="Times New Roman" pitchFamily="18" charset="0"/>
              </a:rPr>
              <a:t>Bioactive biscuits (BB2)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pl-PL" sz="2800">
              <a:latin typeface="Times New Roman" pitchFamily="18" charset="0"/>
            </a:endParaRPr>
          </a:p>
        </p:txBody>
      </p:sp>
      <p:pic>
        <p:nvPicPr>
          <p:cNvPr id="15367" name="Picture 9" descr="buckwh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zaokrąglony 10"/>
          <p:cNvSpPr/>
          <p:nvPr/>
        </p:nvSpPr>
        <p:spPr>
          <a:xfrm>
            <a:off x="2699792" y="1340768"/>
            <a:ext cx="1600171" cy="1448084"/>
          </a:xfrm>
          <a:prstGeom prst="roundRect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Prostokąt zaokrąglony 11"/>
          <p:cNvSpPr/>
          <p:nvPr/>
        </p:nvSpPr>
        <p:spPr>
          <a:xfrm>
            <a:off x="5724128" y="2780928"/>
            <a:ext cx="1628178" cy="1512168"/>
          </a:xfrm>
          <a:prstGeom prst="roundRect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Prostokąt zaokrąglony 12"/>
          <p:cNvSpPr/>
          <p:nvPr/>
        </p:nvSpPr>
        <p:spPr>
          <a:xfrm>
            <a:off x="2699792" y="4581128"/>
            <a:ext cx="1584176" cy="1440160"/>
          </a:xfrm>
          <a:prstGeom prst="roundRect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1520" y="764704"/>
          <a:ext cx="8208912" cy="469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523404"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CB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BB1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BB2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Plant butter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20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10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10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 smtClean="0"/>
                        <a:t>Innulin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-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2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Water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-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4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4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 smtClean="0"/>
                        <a:t>Egs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20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Sugar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17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17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17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Wheat flour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43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23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33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623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Buckwheat flour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-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11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1623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Buckwheat hull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-</a:t>
                      </a:r>
                      <a:endParaRPr lang="en-US" sz="2400" noProof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2</a:t>
                      </a:r>
                      <a:endParaRPr lang="en-US" sz="2400" noProof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23528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1. Ingredients of biscuits.</a:t>
            </a:r>
            <a:endParaRPr lang="en-US" dirty="0"/>
          </a:p>
        </p:txBody>
      </p:sp>
      <p:pic>
        <p:nvPicPr>
          <p:cNvPr id="4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1520" y="764704"/>
          <a:ext cx="8208912" cy="469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523404"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CB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BB1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BB2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Plant butter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20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10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10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 smtClean="0"/>
                        <a:t>Innulin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-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2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Water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-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4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4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 smtClean="0"/>
                        <a:t>Egs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20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Sugar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17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17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17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Wheat flour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43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23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33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623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Buckwheat flour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-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11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1623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Buckwheat hull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-</a:t>
                      </a:r>
                      <a:endParaRPr lang="en-US" sz="2400" noProof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2</a:t>
                      </a:r>
                      <a:endParaRPr lang="en-US" sz="2400" noProof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23528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1. Ingredients of biscuits.</a:t>
            </a:r>
            <a:endParaRPr lang="en-US" dirty="0"/>
          </a:p>
        </p:txBody>
      </p:sp>
      <p:pic>
        <p:nvPicPr>
          <p:cNvPr id="4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 bwMode="auto">
          <a:xfrm>
            <a:off x="4499992" y="1340768"/>
            <a:ext cx="3888432" cy="504056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trzałka w dół 9"/>
          <p:cNvSpPr/>
          <p:nvPr/>
        </p:nvSpPr>
        <p:spPr bwMode="auto">
          <a:xfrm>
            <a:off x="8460432" y="1196752"/>
            <a:ext cx="484632" cy="690376"/>
          </a:xfrm>
          <a:prstGeom prst="down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trzałka w górę 10"/>
          <p:cNvSpPr/>
          <p:nvPr/>
        </p:nvSpPr>
        <p:spPr bwMode="auto">
          <a:xfrm>
            <a:off x="3707904" y="1340768"/>
            <a:ext cx="484632" cy="504056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1520" y="764704"/>
          <a:ext cx="8208912" cy="469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523404"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CB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BB1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BB2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Plant butter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20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10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10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 smtClean="0"/>
                        <a:t>Innulin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-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2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Water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-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4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4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 smtClean="0"/>
                        <a:t>Egs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20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Sugar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17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17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17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Wheat flour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43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23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33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623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Buckwheat flour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-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11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1623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Buckwheat hull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-</a:t>
                      </a:r>
                      <a:endParaRPr lang="en-US" sz="2400" noProof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2</a:t>
                      </a:r>
                      <a:endParaRPr lang="en-US" sz="2400" noProof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23528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1. Ingredients of biscuits.</a:t>
            </a:r>
            <a:endParaRPr lang="en-US" dirty="0"/>
          </a:p>
        </p:txBody>
      </p:sp>
      <p:pic>
        <p:nvPicPr>
          <p:cNvPr id="4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 bwMode="auto">
          <a:xfrm>
            <a:off x="4499992" y="1340768"/>
            <a:ext cx="3888432" cy="504056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trzałka w dół 9"/>
          <p:cNvSpPr/>
          <p:nvPr/>
        </p:nvSpPr>
        <p:spPr bwMode="auto">
          <a:xfrm>
            <a:off x="8460432" y="1196752"/>
            <a:ext cx="484632" cy="690376"/>
          </a:xfrm>
          <a:prstGeom prst="down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trzałka w górę 10"/>
          <p:cNvSpPr/>
          <p:nvPr/>
        </p:nvSpPr>
        <p:spPr bwMode="auto">
          <a:xfrm>
            <a:off x="3707904" y="1340768"/>
            <a:ext cx="484632" cy="504056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Elipsa 11"/>
          <p:cNvSpPr/>
          <p:nvPr/>
        </p:nvSpPr>
        <p:spPr bwMode="auto">
          <a:xfrm>
            <a:off x="4499992" y="1844824"/>
            <a:ext cx="3888432" cy="504056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trzałka w górę 13"/>
          <p:cNvSpPr/>
          <p:nvPr/>
        </p:nvSpPr>
        <p:spPr bwMode="auto">
          <a:xfrm>
            <a:off x="8460432" y="1988840"/>
            <a:ext cx="484632" cy="504056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1520" y="764704"/>
          <a:ext cx="8208912" cy="469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523404"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CB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BB1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BB2</a:t>
                      </a:r>
                      <a:endParaRPr lang="en-US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Plant butter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20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10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10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 smtClean="0"/>
                        <a:t>Innulin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-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2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Water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-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4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4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 smtClean="0"/>
                        <a:t>Egs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20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Sugar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17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17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17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40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Wheat flour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43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23</a:t>
                      </a:r>
                      <a:endParaRPr lang="en-US" sz="2400" noProof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33</a:t>
                      </a:r>
                      <a:endParaRPr lang="en-US" sz="2400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623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Buckwheat flour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-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11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16234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Buckwheat hull</a:t>
                      </a:r>
                      <a:endParaRPr lang="en-US" sz="2000" b="1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-</a:t>
                      </a:r>
                      <a:endParaRPr lang="en-US" sz="2400" noProof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smtClean="0"/>
                        <a:t>2</a:t>
                      </a:r>
                      <a:endParaRPr lang="en-US" sz="2400" noProof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2</a:t>
                      </a:r>
                      <a:endParaRPr lang="en-US" sz="2400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23528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1. Ingredients of biscuits.</a:t>
            </a:r>
            <a:endParaRPr lang="en-US" dirty="0"/>
          </a:p>
        </p:txBody>
      </p:sp>
      <p:pic>
        <p:nvPicPr>
          <p:cNvPr id="4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 bwMode="auto">
          <a:xfrm>
            <a:off x="4499992" y="1340768"/>
            <a:ext cx="3888432" cy="504056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trzałka w dół 9"/>
          <p:cNvSpPr/>
          <p:nvPr/>
        </p:nvSpPr>
        <p:spPr bwMode="auto">
          <a:xfrm>
            <a:off x="8460432" y="1196752"/>
            <a:ext cx="484632" cy="690376"/>
          </a:xfrm>
          <a:prstGeom prst="down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trzałka w górę 10"/>
          <p:cNvSpPr/>
          <p:nvPr/>
        </p:nvSpPr>
        <p:spPr bwMode="auto">
          <a:xfrm>
            <a:off x="3707904" y="1340768"/>
            <a:ext cx="484632" cy="504056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Elipsa 11"/>
          <p:cNvSpPr/>
          <p:nvPr/>
        </p:nvSpPr>
        <p:spPr bwMode="auto">
          <a:xfrm>
            <a:off x="4499992" y="1844824"/>
            <a:ext cx="3888432" cy="504056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trzałka w górę 13"/>
          <p:cNvSpPr/>
          <p:nvPr/>
        </p:nvSpPr>
        <p:spPr bwMode="auto">
          <a:xfrm>
            <a:off x="8460432" y="1988840"/>
            <a:ext cx="484632" cy="504056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ipsa 12"/>
          <p:cNvSpPr/>
          <p:nvPr/>
        </p:nvSpPr>
        <p:spPr bwMode="auto">
          <a:xfrm>
            <a:off x="4499992" y="4437112"/>
            <a:ext cx="3888432" cy="108012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trzałka w górę 15"/>
          <p:cNvSpPr/>
          <p:nvPr/>
        </p:nvSpPr>
        <p:spPr bwMode="auto">
          <a:xfrm>
            <a:off x="8460432" y="4509120"/>
            <a:ext cx="484632" cy="936104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Strzałka w dół 16"/>
          <p:cNvSpPr/>
          <p:nvPr/>
        </p:nvSpPr>
        <p:spPr bwMode="auto">
          <a:xfrm>
            <a:off x="3563888" y="4509120"/>
            <a:ext cx="484632" cy="936104"/>
          </a:xfrm>
          <a:prstGeom prst="down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512" y="1844675"/>
          <a:ext cx="8784976" cy="3977721"/>
        </p:xfrm>
        <a:graphic>
          <a:graphicData uri="http://schemas.openxmlformats.org/drawingml/2006/table">
            <a:tbl>
              <a:tblPr/>
              <a:tblGrid>
                <a:gridCol w="3384376"/>
                <a:gridCol w="1080120"/>
                <a:gridCol w="1499740"/>
                <a:gridCol w="886588"/>
                <a:gridCol w="1934152"/>
              </a:tblGrid>
              <a:tr h="77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Organic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acids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Phenolic compounds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Bile salts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carbohydrates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59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Stomach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(pH 2,0; after 10min)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Stomach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(after 2h)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intestine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(pH 6,0; after 30 min)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intestine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(pH 7,4 )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intestine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(pH 8.0; start)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intestine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(pH 8.0;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final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6" name="pole tekstowe 2"/>
          <p:cNvSpPr txBox="1">
            <a:spLocks noChangeArrowheads="1"/>
          </p:cNvSpPr>
          <p:nvPr/>
        </p:nvSpPr>
        <p:spPr bwMode="auto">
          <a:xfrm>
            <a:off x="611188" y="549275"/>
            <a:ext cx="82089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4400" b="1" dirty="0">
                <a:solidFill>
                  <a:srgbClr val="006600"/>
                </a:solidFill>
              </a:rPr>
              <a:t>Model</a:t>
            </a:r>
            <a:r>
              <a:rPr lang="pl-PL" altLang="pl-PL" sz="4400" b="1" dirty="0"/>
              <a:t> </a:t>
            </a:r>
            <a:r>
              <a:rPr lang="pl-PL" altLang="pl-PL" sz="4400" b="1" dirty="0" smtClean="0">
                <a:solidFill>
                  <a:srgbClr val="006600"/>
                </a:solidFill>
              </a:rPr>
              <a:t>of research</a:t>
            </a:r>
            <a:endParaRPr lang="pl-PL" altLang="pl-PL" sz="4400" b="1" dirty="0">
              <a:solidFill>
                <a:srgbClr val="006600"/>
              </a:solidFill>
            </a:endParaRPr>
          </a:p>
        </p:txBody>
      </p:sp>
      <p:pic>
        <p:nvPicPr>
          <p:cNvPr id="5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512" y="1844675"/>
          <a:ext cx="8784976" cy="3977721"/>
        </p:xfrm>
        <a:graphic>
          <a:graphicData uri="http://schemas.openxmlformats.org/drawingml/2006/table">
            <a:tbl>
              <a:tblPr/>
              <a:tblGrid>
                <a:gridCol w="3384376"/>
                <a:gridCol w="1080120"/>
                <a:gridCol w="1499740"/>
                <a:gridCol w="886588"/>
                <a:gridCol w="1934152"/>
              </a:tblGrid>
              <a:tr h="77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Organic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acids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Phenolic compounds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Bile salts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carbohydrates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59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Stomach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(pH 2,0; after 10min)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Stomach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(after 2h)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intestine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(pH 6,0; after 30 min)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intestine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(pH 7,4 )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intestine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(pH 8.0; start)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intestine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(pH 8.0;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final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6" name="pole tekstowe 2"/>
          <p:cNvSpPr txBox="1">
            <a:spLocks noChangeArrowheads="1"/>
          </p:cNvSpPr>
          <p:nvPr/>
        </p:nvSpPr>
        <p:spPr bwMode="auto">
          <a:xfrm>
            <a:off x="611188" y="549275"/>
            <a:ext cx="82089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4400" b="1" dirty="0">
                <a:solidFill>
                  <a:srgbClr val="006600"/>
                </a:solidFill>
              </a:rPr>
              <a:t>Model</a:t>
            </a:r>
            <a:r>
              <a:rPr lang="pl-PL" altLang="pl-PL" sz="4400" b="1" dirty="0"/>
              <a:t> </a:t>
            </a:r>
            <a:r>
              <a:rPr lang="pl-PL" altLang="pl-PL" sz="4400" b="1" dirty="0" smtClean="0">
                <a:solidFill>
                  <a:srgbClr val="006600"/>
                </a:solidFill>
              </a:rPr>
              <a:t>of research</a:t>
            </a:r>
            <a:endParaRPr lang="pl-PL" altLang="pl-PL" sz="4400" b="1" dirty="0">
              <a:solidFill>
                <a:srgbClr val="006600"/>
              </a:solidFill>
            </a:endParaRPr>
          </a:p>
        </p:txBody>
      </p:sp>
      <p:sp>
        <p:nvSpPr>
          <p:cNvPr id="5" name="Elipsa 4"/>
          <p:cNvSpPr>
            <a:spLocks noChangeArrowheads="1"/>
          </p:cNvSpPr>
          <p:nvPr/>
        </p:nvSpPr>
        <p:spPr bwMode="auto">
          <a:xfrm>
            <a:off x="6084168" y="3573016"/>
            <a:ext cx="1008063" cy="647700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pl-PL"/>
          </a:p>
        </p:txBody>
      </p:sp>
      <p:sp>
        <p:nvSpPr>
          <p:cNvPr id="6" name="Elipsa 5"/>
          <p:cNvSpPr>
            <a:spLocks noChangeArrowheads="1"/>
          </p:cNvSpPr>
          <p:nvPr/>
        </p:nvSpPr>
        <p:spPr bwMode="auto">
          <a:xfrm>
            <a:off x="0" y="3501008"/>
            <a:ext cx="3923928" cy="647700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pl-PL"/>
          </a:p>
        </p:txBody>
      </p:sp>
      <p:pic>
        <p:nvPicPr>
          <p:cNvPr id="7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512" y="1844675"/>
          <a:ext cx="8784976" cy="3977721"/>
        </p:xfrm>
        <a:graphic>
          <a:graphicData uri="http://schemas.openxmlformats.org/drawingml/2006/table">
            <a:tbl>
              <a:tblPr/>
              <a:tblGrid>
                <a:gridCol w="3384376"/>
                <a:gridCol w="1080120"/>
                <a:gridCol w="1499740"/>
                <a:gridCol w="886588"/>
                <a:gridCol w="1934152"/>
              </a:tblGrid>
              <a:tr h="77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Organic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acids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Phenolic compounds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Bile salts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carbohydrates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59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Stomach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(pH 2,0; after 10min)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Stomach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(after 2h)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intestine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(pH 6,0; after 30 min)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intestine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(pH 7,4 )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intestine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(pH 8.0; start)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intestine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(pH 8.0;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final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6" name="pole tekstowe 2"/>
          <p:cNvSpPr txBox="1">
            <a:spLocks noChangeArrowheads="1"/>
          </p:cNvSpPr>
          <p:nvPr/>
        </p:nvSpPr>
        <p:spPr bwMode="auto">
          <a:xfrm>
            <a:off x="611188" y="549275"/>
            <a:ext cx="82089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4400" b="1" dirty="0">
                <a:solidFill>
                  <a:srgbClr val="006600"/>
                </a:solidFill>
              </a:rPr>
              <a:t>Model</a:t>
            </a:r>
            <a:r>
              <a:rPr lang="pl-PL" altLang="pl-PL" sz="4400" b="1" dirty="0"/>
              <a:t> </a:t>
            </a:r>
            <a:r>
              <a:rPr lang="pl-PL" altLang="pl-PL" sz="4400" b="1" dirty="0" smtClean="0">
                <a:solidFill>
                  <a:srgbClr val="006600"/>
                </a:solidFill>
              </a:rPr>
              <a:t>of research</a:t>
            </a:r>
            <a:endParaRPr lang="pl-PL" altLang="pl-PL" sz="4400" b="1" dirty="0">
              <a:solidFill>
                <a:srgbClr val="006600"/>
              </a:solidFill>
            </a:endParaRPr>
          </a:p>
        </p:txBody>
      </p:sp>
      <p:sp>
        <p:nvSpPr>
          <p:cNvPr id="5" name="Elipsa 4"/>
          <p:cNvSpPr>
            <a:spLocks noChangeArrowheads="1"/>
          </p:cNvSpPr>
          <p:nvPr/>
        </p:nvSpPr>
        <p:spPr bwMode="auto">
          <a:xfrm>
            <a:off x="6084168" y="3573016"/>
            <a:ext cx="1008063" cy="647700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pl-PL"/>
          </a:p>
        </p:txBody>
      </p:sp>
      <p:sp>
        <p:nvSpPr>
          <p:cNvPr id="6" name="Elipsa 5"/>
          <p:cNvSpPr>
            <a:spLocks noChangeArrowheads="1"/>
          </p:cNvSpPr>
          <p:nvPr/>
        </p:nvSpPr>
        <p:spPr bwMode="auto">
          <a:xfrm>
            <a:off x="0" y="3501008"/>
            <a:ext cx="3923928" cy="647700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pl-PL"/>
          </a:p>
        </p:txBody>
      </p:sp>
      <p:sp>
        <p:nvSpPr>
          <p:cNvPr id="7" name="Elipsa 6"/>
          <p:cNvSpPr>
            <a:spLocks noChangeArrowheads="1"/>
          </p:cNvSpPr>
          <p:nvPr/>
        </p:nvSpPr>
        <p:spPr bwMode="auto">
          <a:xfrm>
            <a:off x="0" y="5085184"/>
            <a:ext cx="3923928" cy="647700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pl-PL"/>
          </a:p>
        </p:txBody>
      </p:sp>
      <p:sp>
        <p:nvSpPr>
          <p:cNvPr id="8" name="Elipsa 7"/>
          <p:cNvSpPr>
            <a:spLocks noChangeArrowheads="1"/>
          </p:cNvSpPr>
          <p:nvPr/>
        </p:nvSpPr>
        <p:spPr bwMode="auto">
          <a:xfrm>
            <a:off x="6084168" y="5157192"/>
            <a:ext cx="1008063" cy="647700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endParaRPr lang="pl-PL"/>
          </a:p>
        </p:txBody>
      </p:sp>
      <p:pic>
        <p:nvPicPr>
          <p:cNvPr id="9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0" descr="Oom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37861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Obraz 4" descr="Mainvil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88913"/>
            <a:ext cx="35274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2055"/>
          <p:cNvSpPr txBox="1">
            <a:spLocks noChangeArrowheads="1"/>
          </p:cNvSpPr>
          <p:nvPr/>
        </p:nvSpPr>
        <p:spPr bwMode="auto">
          <a:xfrm>
            <a:off x="220663" y="2108200"/>
            <a:ext cx="403225" cy="320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4101" name="Text Box 2056"/>
          <p:cNvSpPr txBox="1">
            <a:spLocks noChangeArrowheads="1"/>
          </p:cNvSpPr>
          <p:nvPr/>
        </p:nvSpPr>
        <p:spPr bwMode="auto">
          <a:xfrm>
            <a:off x="-9525" y="1547813"/>
            <a:ext cx="415925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 sz="2400">
              <a:latin typeface="Times New Roman" pitchFamily="18" charset="0"/>
            </a:endParaRPr>
          </a:p>
        </p:txBody>
      </p:sp>
      <p:pic>
        <p:nvPicPr>
          <p:cNvPr id="4102" name="Obraz 2" descr="HG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989138"/>
            <a:ext cx="29527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Obraz 1" descr="DG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844675"/>
            <a:ext cx="30956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az 3" descr="Vati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3716338"/>
            <a:ext cx="36798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pl-PL" altLang="pl-PL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Results</a:t>
            </a:r>
            <a:endParaRPr lang="pl-PL" altLang="pl-PL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pic>
        <p:nvPicPr>
          <p:cNvPr id="19459" name="Picture 4" descr="https://encrypted-tbn3.gstatic.com/images?q=tbn:ANd9GcTgsW7c3gAwUJ7rEFS6MK__2Rrf1fvWwqV4FU6kszmknDc1_U4UYBZ88U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1663"/>
            <a:ext cx="29479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s://encrypted-tbn3.gstatic.com/images?q=tbn:ANd9GcTPte-co4bIX4jcwCai32dMQPMUAKBEniHuKC2_SvjM63ib89d0L33lhJj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5175"/>
            <a:ext cx="1885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https://encrypted-tbn3.gstatic.com/images?q=tbn:ANd9GcTgsW7c3gAwUJ7rEFS6MK__2Rrf1fvWwqV4FU6kszmknDc1_U4UYBZ88U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8725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10" descr="data:image/jpeg;base64,/9j/4AAQSkZJRgABAQAAAQABAAD/2wCEAAkGBhIQEBQUEBISFRUQFRQSEBAVFRQVFRUUFBQVFBUUFBQXHCYeFxkjGRQUHy8gIycpLCwsFR4xNTAqNSYrLCkBCQoKDgwOGg8PGiwlHyQqKS0vKiosLSwsLCksLCwtLCwsLC8qLCwsLC0sKiwpLCosLCksKSwpLCksLCwsLCwsLP/AABEIAOEA4AMBIgACEQEDEQH/xAAcAAEAAQUBAQAAAAAAAAAAAAAABgIDBAUHAQj/xABIEAABAwEDBwkFBAcGBwAAAAABAAIDEQQFIQYSMUFRYXETIjJygZGhsbIHNFJz0QgjweEzQkRigqLwFCRjkqPxFSU1Q1Nkwv/EABwBAQACAwEBAQAAAAAAAAAAAAAEBQIDBgEHCP/EADIRAAICAgAEAwYFBQEBAAAAAAABAgMEEQUSITFBUWEGEzJxgbEUIjPB0SNCkaHw4SX/2gAMAwEAAhEDEQA/AO4oiIAiIgCIiAIiIAiIgCIiAIiIAiIgCIiAIiIAiIgCIiAIiIAiIgCIiAIiIAiIgCIiAIiIAiIgCIiALyq9UWy1yiMDBFE6kkn6w0sbt4nR3rGUlFbZuppldNQj3ZKKpVcWmyotg/aZh/EsOXK+3D9qm/zfko/4qPkXC4Ha/wC5f7/g7rVKr59ly0t4/a5v835LEfl3eA/a5v8AN+Sx/Fx8jYvZ+5/3L/f8H0bVerlnsfyltNrntDbRM+QMjYWhxrQlxBIXU1JhPnWylycd49jrb3ryCIizI4RKrDtl6RxdI1PwjT+SwnZGtc0npGUYuT0kZdV6ok3KCS0WqOFnNbXPkp8LcaV34d6lq1Y+RG9OUO3mZ2VOt6l3CIikGoIiIAiIgCIiAIiIAiIgCIiAxL0vBsEbnu1DAbTqAXJrztLppHPeauean6DcukZR2ZshYH1IFSBUgV2rUNu2IfqMpvAP+6i3RcnovOHWV0R52ttkAt8NWtf8XNd126e8UPetdJYnFucea3U52APV1u7KrqzIoKZghixxqWN6QrmmnaR2rWW67IZSS+NtTpNMeC0Sp9S1q4j4OJyi0sGrHfoWptj6Yayuq2nI+zu+JvAj6LkM7quPErS62n1LOGVGyOonT/YN7xavlR+ty7OuMewb9PavlR+ty6/arcyIVe4DYNZ4BT6pKNe5M47iabypJen2MhYtrvFkQ5xx+Eae5aC8MpnOwjGaNuv8lhRXbJJi85oOJJ0ns+qq7+LLfJjrmfn4GFeHpc1r0v8AZlW/KRz8Gc0btJ7fotVaI3gAvwztAOk76LcxWeOLojH4jifyWhvi3VD3bBRvkPFc9mysmt3S3J9kuyLCjlT1BaRn5BWfPmnmOqkbTxxPgG96m60ORVi5KxsrpkrIf4jh4ALfLsMCr3WPGPoU+TPntbCIimkcIiIAiIgCIiAIiIAiIgCIiA0eUL6OZwPmtK6ZbPKl9HM4HzC0DpVGm+pd4sN1oyHSqiaauO3Tx1/XtWM6VWnSrXsmKsuyz0BOwE9y4rY7BJaJMyFhc5xJoNm0nUN66pfdszLPKf3SBxdzR4lclhndG4OY4tc01DgaEdq02NvsWFEXFPR1bIS5pbtEji9pfO1rS1oqGhpJwcdJx2KWQ3ZLMc55LQdbtJ7FDcg77ltzZWyBudZ2teZK0zgSRiNFcFLbLeMoOaDnbjj46QudyJTVmsnfL4a7Ffepczcdc3ibaCxxxdEVPxHE9mxUzWpY81qWBNaktyoVrlgtIhwqcntly22rCg1rR3gwvMcQ0yvDfED8VmudVV5O2flbwbsgaXHraB4u8FX4yeTkxT8yVPVVbZ0CCEMa1o0NAaOAFAriIvoiWuhzQREXoCIiAIiIAi8DgvUARKogCIiAIiICK5YPo+PqnzCjjpVvcuH0fH1XeYUWdKoVr/MzpsKG6Yv/ALuX3Sq06VWHSq06VamywVZqcrbbzI4xpkeCeDSD5kLnkziDgK4/ipLe1t5a1tp0WOaxvYcT31W7yKyVzT/aJ241JgYeP6Qjy79ijXXxqi5yNtn9OGjZZC5PPskTnSE8raA3Oj1NaKlrT+9U1Kl0dGDedJ/BWGmmOtUOfVcnflytm5v6ehWtc3crlmJVpeOeAKnADSVjCeXM5YRO5AHN5Sn81Ph1KPCuy7bit6PdqJkk0W49nlmqyaY6ZX5o4Nx8z4KO2+0jkXOaa5woCN+H1U/ybsPI2WJmsMBd1nc4+aveA0btc34EHiE9V8vmbRERdkUYREQBERAFrb7vDkmUHSfgNw1uWxKjFus0sry5zSNTcQaDUt9EFKX5uxFyZyjDUe7I7K1wdQEg11ErEfec7ejNKP43fVSWS4ZC0nAkAgU044VptoSO5aC22NzNLHDe4eQ0DxVtGcJ9OhSShZDr1RiuyptjNE7+0NPmFtMkssrTPbWQSva5rmvceY0HmtqMRvUXvGUMaXO1eJ1Be+zSQuvSMnSWy+gry6qHu5PS7HtF1nvYrmfc7YiIqM6QIiICEZfvpJF1XeYURdKpP7R30kh6jvUFDHSqvuf52djw6G8eP/eJfdKtXfd6clGaHnOwbu2nsVy125sbS5xwHeTsC1N0XW+3zlz6iNlM87BqY3efzUac1FbZZcqiuZl/I7JwyvE0g+7YatHxuH/yF0GqtQRBrQ1oAa0Ua0aABqVyq5HNy3fPp2RXW2OyW2eqiWUNBLjQDSV5PO1jS5xoB/VAtnk/kw60ETWptGDGKA69jpPovMPCsyp8se3mRLbY1R5pFm4snXWwiSYFsANWR6DLvdsap02BobmgDNAzc2gpTRSmxXGtovV3uLiV40OSCOfuvldLbIXemQYMrHQGkbpGmWEnACuLmdlcFMwF6i2VUQqbcFrZjO2ViSk+wREW81BERAEREBS/QtSZ1tpNB4FRh063VR2R7pa0Z5tH5qxLLXA0PHFYjp1Q+db1AjOwh/tLiY1kOa1oq59aACuApWi13svP/Mo+pL6CntCvDPlYwHCIGvWdQ+QHevPZd/1OPqS+gqe01Q9+TK1NPJWvNHcKr1aa+795AhrQHOOLgdQ+q1rcuKdKE9jvqFzUsqqMuVsuZ5dUJcsn1JWijceXln/WbI3+EHyKyYssrG7/ALwHWDm+YWSyKn2kjOOTVLtJEW9p76Sw9R3qC59bbzbGMTU6mjT+SkftfvtrpIOQkY4Fj85zSHU5www0LnVksj5pAxgLnPP+5J2b1Bvkuds+gcK08SEvn9zNsVmlt0waMAMXH9VjdZ/rSui3fYmRMbHGKMZ3k6yd5WJc10tgjEbMTpkk+J30GoLYvkAwC5fPy3Y/dw7C+xzel2K3P1BWrRa2xNLnHAePBWZ7UGAayTRrRpcToAXLsqsqn2h7mNJDQSDqrQ6Nw81pw8CWTL08yLNqKOo+zu8Yrxt02c3ObZWNdH8Oc5xFaa6U0ldWAXDvs9e8Wv5Ufrcu5LucWiFNajBHOZknK17CIilEMIiIAiIgCIiAIiICibongfJQozqaT9F3A+S52Z1MxlvZAzJa0Zrp1i228BExz3aGivHYO1WJLSAKk0A0lRK/b45Y5reg3+Y7eCsa6eZlVbfyo1F5TF9Xu0ve4nuBW59nE2Zb2voTmRyk9raCuzEhaa2t+5af8Rw/kapp7MIWGGZxAryjRXXTNrThUrXxCx10S5fkaKFJyTXfuby2PL3FzsSTUrXTMUlfFHraD3jyWNNYYTqe07nAjxC4OVMn12bZY031bRFJmLBmYpHa7q+B1eIoo5fBMQoRQu0cNZUeUXHuRZ1yj3RGL+aXSMa0VJqABpJJ0BSnJ+5BZm0wMr/0jvhHwA+ZVN23YGFsjhWQikY+AHX1j4LbF/Jig6R6R2blDycpqCrj3PrHCFOGBVXJaeu31bLr5AwZrdOsrAt95MgYXPO+n1WNed7MgYS447Fz29r4faHVJNNQ/ErTh4Lue32+5Y8ujc2O/X2m8LMKkN5eKg2/eN07tyh1qjJlf13+oqQ5IxE26ynVy8XratRbBSR/Xf6iuqqjGuHLFEayrdi35HTvs/sAntVP/FH63Ltq4p7AfeLV8qP1uXa1Oq+E53iCSvaXp9giItpBCtzDDTRXFS9gOlAYg7abVlRDDTVUve0CngvYaUwQ9ZcVuaXNBKuLX219TuC03WckdruZQjzPRb/4uRpaOwqtt9s15w7K+SwJmbNaw5WKhnnZFfjv5k+NFcjeT3pEWOo9tc12BNNR2rjz8pXamDvKmtuwY7gfIrnMMANS7BrekfIDeV0fAc+N1dtl6SUdfuUHF8S13VU0bblvp/g9tlukkHPJzToAwbh5rEost1szjiOboDNQA0U371blgpiMWnQfwOwq44dxanLbgvyvwXmiNxr2cyuGxVsvzRetteD8n6eTLF4N/uzD/jPH+mxSv2aSUgm+Y30KMXq2ljjP/sSD/SjW+9nslIZfmD0rTxeWqJfNfcrKHrlfoTR86sPmVh8yxprUAKk0A0kriZWEiVhkyT00laC0yCWQSuHNZhC34jXF53V0cF5PbeWrpETTjqMh+Ebl5ytOcekeiNTRqNPJQr79LS7nScC4U8lrJtX5V2Xm/P5GRymZicXu/l/Nam9r5bA0knHUP61rHve+2wg41cdWuqhFrtbpXZzjU6hs4LDFw3Y+efb7nea10RVeN4vndnOPAbPzVqKCuJ7lXFBTEq8rvaiuWJJqx/GRs8l/fbN8+L1hR63H72Trv9RUgya99s3zovWFHbafvX9d/qK21/CRcvpavl+51D2A+8Wr5Ufrcu2LifsA94tXyo/W5dsVhV8Jx/EP139PsERFtIIVErKjBVqiWtMEBjOjI0jtWVG+owVnn/1RXYgaYoesrWBJMs9aGafEqt4hf7qKN1MOZmS+0VBFAtfO1p0YKiSdaa8r4oCI9Ot2ocFzN+Y7Py9yxrp0+hYvi1hpcHGgaMTxGlQC02nOwbg1vRG3a47ysi+r35V2a0nNBxPxHbwWvjiLtHaVZcPw77f6Ff8Ac035fU6CX4XhNP43L+LWl59fBerD5qaMdqybNadmIPSadB/raqo4A3R2lWJrMQc5naF11vs4oUp0y/qLrvzOJp9tZW5MlkwTpl05fJfv6l6/S3+yMDSTSZ7iNbQ6NjRXtBV/I+9GxRyBwOLgcOrRY8E1RUjB1WkHQ6gBIprwIVyy2FrA4s0E1LdbfqN/eqfL4hZLHlRetWJr6mrjPCI10/jMB81T8uvL/wCfY3U+UPwt7SfwCwmufO6r3c1uLjqHAbSrMNnLzQdp1AayVkSzCgazot73H4iub5nrbK7gHB7OKW89n6ce/r6fyXjMMKCgbgxuzedq1V7XzyYoMXOrQ+eKWu2HQzE7tPcsW97te6CzuaDzhMOqS8Z1dlAD3hbcfH95LmmdrxTjFWIvw2N8SXh2iv5IzaZXSOqcSVXHDTismSAMoB2narasubppF1wKPPhV2S6t7+7PEXtEohe6M/J4/wB7s/zo/WFHLYfvH9d3qKkNxe9QfNj9QUctZ+8f1neZUirsU+d0sXyOp/Z/94tXyo/W5dtXEfs/e8Wr5Ufrcu3Kwq+E4zP/AF39AiItpCCtzNBGJoripewHSgMMDZ4rLibQaaqy4MG9XYdGAohkysqFWm3OqaDWdPFTZa+e7WP0tHHQfBU3FsOzJjH3b1rZJxrY1t8yIVO9ztJw2alDcpL6qTFGcND3DX+6PxXT72yU5WNzYpHRl2GdTO+ii92ezN0Di+RzZXA8wCoA30OkqiqwbMZOyxbfgl1OjwcvEhu2b6rtH9/IhFlup2dSQEaCG6zUVHDAhZgjAwCm1jyed/aJpZBSgzY2nYIwC78FDyxfQ/ZaqXu5zl466f5PnvthmzybYSm/P5eBYLV5mq/mKnNXXcpxKkaLKhhbDE5hoRK92HUYlw3y6RtTg5poTqOGxXMqT91H13+lqouO6nciX0pnmrf3gBQnvXEe0VNfLKb7po7PhHGreH0qS6x8U+zWzeOtfNo0ZtcX7/oNy11qtmpvaVQ4upRX7Nd1cXd31XE9F1kXvEfaiirGVPD48u116a1vwXr6mLZbJnGrtHmtzlHbS2yWaPClJXhtMKh4FNvRIx01CpzFrsrZPu7Pwm9bVvxrXKbXocPjXynY9+KNLK4HQKeI+qs0XrDVe0Uvsfc/Z2P/AM2r5P7spRVUXlF6XmjKuc0tEPzGeoKN2k893Wd5lSO7MJ4uuz1BRq0Hnu6zvMqTT2ZScTWpROrfZ994tXyo/W5duXEPs+e8Wv5Ufrcu3qyr+E4nN/Wf0CIi2EMKiWPOFFWrctaYICw6IjV2rJjfUVWOx7jrV+MGmKGTK15ReovNGJQWrwsVxFi4JnuzDFm5zjt+i01ryfif0o2nfTHvCklFbMK31Tdfws0XVRt+JbINasiIz0C5viPFae1ZHTN6Ja7+U+K6a6BWXWVWNfEro+O/mVVvCaJ+GvkcctmSMtolijexzWBznSO3YYA7ToUhvy7BFyTWgABlABqANAp2+wiowVq87oZJm5zQaDA6xjtVPxmU8ytpdH0MLeHNYrqg+vr8zlz7C0urTFHQqbWnJNp6JI8QtZaMmJG6KO4Gh8VxVmJkQ7x38upzlmFlV947+XUjBiUfyzfQQDYJPUFNJ7uezpMcOIwUVyluiS02izxRjEh5J1NbnCritmDv36i15mzh+/xCi15kasmIrvV6ik+V1ytsrbPGwUAY7iTnCpO8qN0VtauWTR+ieAV64dUvR/dluiUVdF5Ra9ly4l2w/pWddvmFF5zzncT5qT2bB7esPNRaY848T5qXj+Jz3GFpw+p1n7PfvFr+VF63LuC4j9nqI8ta3UNOTjFdVc9xou3K0r+E4XLe7WERFmRQrcxNMFWArMwJwGGsb0BRGHDV5q8JaDnYLDhaThnEHtWWyHAAmtMUPWy6iIh4EREAREQBeZq9RAU8mKqmRlVcRH1PGjFMCtusyzaLwtWtwRg60zWvsYOpa+S52CQODQCRQkAVpWqkJjVvkMVgqlvejBUrm3og2W2R39r5Ih+YWNcBhUGpBxUDtuQVqj6LWvH7poe4ruNrgrTcsN9j3LVbjRm9nVYHGbsWpVrTS8GfP1pu+SI0kje3i0jxWNmr6BmuwOFCARsIqtFb8h7NLpiaDtbzT4KJLDa7M6Gn2irl+pH/AAcdjFHDiFpbluOS2Wjk49pL36mtrpXWrf7MBpilcNgcM7xFFtsjcjWWSMNGLnHOkfTFzvoNQW3GqlFvmIPGuIU3Qg6nvv8Asbj2e3CyyMLWCgzWjecTid6mNVhXbZ80FZT4qqxS0cZOXNLZWvHOA0rwAjXVHDaF6YHjnEY6tatSvLgc36YKiTA6+Col6PaPxQHjWOZrArwWTG8gY4k6wsYc6u5vkFXEeaOJQGYiIgCIiAIiIAiIgCIiAIiIAiIgPHNqqDEriIe7LBhVt0Cy15ReaMlNmA+ypZbJRZxavWtoiR65to8Y2iqRF6awrB5uklXirNTrNAgLTjUql5IaabR3YquRtCqQfzCA9e7mghwGGI0YrxrqtFd/cvAxuw8Kr0lAZqIiAIiIAiIgCIiAIiIAiIgCIiAIiIAiIgCIiAIiIAqJdXFeIgLVo0q2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19463" name="Picture 12" descr="http://i.gsmmaniak.pl/gsmmaniak/2012/02/Fotolia_hos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25" y="3114675"/>
            <a:ext cx="37242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41"/>
          <p:cNvSpPr txBox="1">
            <a:spLocks noChangeArrowheads="1"/>
          </p:cNvSpPr>
          <p:nvPr/>
        </p:nvSpPr>
        <p:spPr bwMode="auto">
          <a:xfrm>
            <a:off x="13557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21507" name="Text Box 401"/>
          <p:cNvSpPr txBox="1">
            <a:spLocks noChangeArrowheads="1"/>
          </p:cNvSpPr>
          <p:nvPr/>
        </p:nvSpPr>
        <p:spPr bwMode="auto">
          <a:xfrm>
            <a:off x="323850" y="152400"/>
            <a:ext cx="920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dirty="0">
                <a:latin typeface="Times New Roman" pitchFamily="18" charset="0"/>
              </a:rPr>
              <a:t>Tab.1. </a:t>
            </a:r>
            <a:r>
              <a:rPr lang="pl-PL" altLang="pl-PL" sz="2000" dirty="0" smtClean="0">
                <a:latin typeface="Times New Roman" pitchFamily="18" charset="0"/>
              </a:rPr>
              <a:t>Content of neutral dietary fiber (NDF) and its fraction.</a:t>
            </a:r>
            <a:endParaRPr lang="pl-PL" altLang="pl-PL" sz="2000" dirty="0">
              <a:latin typeface="Times New Roman" pitchFamily="18" charset="0"/>
            </a:endParaRPr>
          </a:p>
        </p:txBody>
      </p:sp>
      <p:sp>
        <p:nvSpPr>
          <p:cNvPr id="21509" name="Text Box 418"/>
          <p:cNvSpPr txBox="1">
            <a:spLocks noChangeArrowheads="1"/>
          </p:cNvSpPr>
          <p:nvPr/>
        </p:nvSpPr>
        <p:spPr bwMode="auto">
          <a:xfrm>
            <a:off x="457200" y="754063"/>
            <a:ext cx="1066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908720"/>
          <a:ext cx="8208911" cy="4509442"/>
        </p:xfrm>
        <a:graphic>
          <a:graphicData uri="http://schemas.openxmlformats.org/drawingml/2006/table">
            <a:tbl>
              <a:tblPr/>
              <a:tblGrid>
                <a:gridCol w="2844672"/>
                <a:gridCol w="1706803"/>
                <a:gridCol w="1672215"/>
                <a:gridCol w="1985221"/>
              </a:tblGrid>
              <a:tr h="168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</a:p>
                  </a:txBody>
                  <a:tcPr marL="91051" marR="91051" marT="45526" marB="4552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Control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(CB)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Bioactive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(BB1)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Bioactive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(BB2)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NDF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3.53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5.20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4.83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Cellulose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0.95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1.99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ab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1.37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bc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Hemicellulose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0.78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bc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0.84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ab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0.20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Lignin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1.80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2.38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3.26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Łącznik prosty 10"/>
          <p:cNvCxnSpPr/>
          <p:nvPr/>
        </p:nvCxnSpPr>
        <p:spPr bwMode="auto">
          <a:xfrm>
            <a:off x="539552" y="908720"/>
            <a:ext cx="2520280" cy="1656184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pole tekstowe 11"/>
          <p:cNvSpPr txBox="1"/>
          <p:nvPr/>
        </p:nvSpPr>
        <p:spPr>
          <a:xfrm>
            <a:off x="1763688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Sample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55576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Fraction</a:t>
            </a:r>
            <a:endParaRPr lang="pl-PL" dirty="0"/>
          </a:p>
        </p:txBody>
      </p:sp>
      <p:pic>
        <p:nvPicPr>
          <p:cNvPr id="14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41"/>
          <p:cNvSpPr txBox="1">
            <a:spLocks noChangeArrowheads="1"/>
          </p:cNvSpPr>
          <p:nvPr/>
        </p:nvSpPr>
        <p:spPr bwMode="auto">
          <a:xfrm>
            <a:off x="13557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21507" name="Text Box 401"/>
          <p:cNvSpPr txBox="1">
            <a:spLocks noChangeArrowheads="1"/>
          </p:cNvSpPr>
          <p:nvPr/>
        </p:nvSpPr>
        <p:spPr bwMode="auto">
          <a:xfrm>
            <a:off x="323850" y="152400"/>
            <a:ext cx="920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dirty="0">
                <a:latin typeface="Times New Roman" pitchFamily="18" charset="0"/>
              </a:rPr>
              <a:t>Tab.1. </a:t>
            </a:r>
            <a:r>
              <a:rPr lang="pl-PL" altLang="pl-PL" sz="2000" dirty="0" smtClean="0">
                <a:latin typeface="Times New Roman" pitchFamily="18" charset="0"/>
              </a:rPr>
              <a:t>Content of neutral dietary fiber (NDF) and its fraction.</a:t>
            </a:r>
            <a:endParaRPr lang="pl-PL" altLang="pl-PL" sz="2000" dirty="0">
              <a:latin typeface="Times New Roman" pitchFamily="18" charset="0"/>
            </a:endParaRPr>
          </a:p>
        </p:txBody>
      </p:sp>
      <p:sp>
        <p:nvSpPr>
          <p:cNvPr id="21509" name="Text Box 418"/>
          <p:cNvSpPr txBox="1">
            <a:spLocks noChangeArrowheads="1"/>
          </p:cNvSpPr>
          <p:nvPr/>
        </p:nvSpPr>
        <p:spPr bwMode="auto">
          <a:xfrm>
            <a:off x="457200" y="754063"/>
            <a:ext cx="1066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908720"/>
          <a:ext cx="8208911" cy="4509442"/>
        </p:xfrm>
        <a:graphic>
          <a:graphicData uri="http://schemas.openxmlformats.org/drawingml/2006/table">
            <a:tbl>
              <a:tblPr/>
              <a:tblGrid>
                <a:gridCol w="2844672"/>
                <a:gridCol w="1706803"/>
                <a:gridCol w="1672215"/>
                <a:gridCol w="1985221"/>
              </a:tblGrid>
              <a:tr h="168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</a:p>
                  </a:txBody>
                  <a:tcPr marL="91051" marR="91051" marT="45526" marB="4552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Control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(CB)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Bioactive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(BB1)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Bioactive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(BB2)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NDF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3.53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5.20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4.83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Cellulose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0.95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1.99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ab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1.37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bc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Hemicellulose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0.78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bc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0.84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ab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0.20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Lignin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1.80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2.38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3.26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Łącznik prosty 10"/>
          <p:cNvCxnSpPr/>
          <p:nvPr/>
        </p:nvCxnSpPr>
        <p:spPr bwMode="auto">
          <a:xfrm>
            <a:off x="539552" y="908720"/>
            <a:ext cx="2520280" cy="1656184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pole tekstowe 11"/>
          <p:cNvSpPr txBox="1"/>
          <p:nvPr/>
        </p:nvSpPr>
        <p:spPr>
          <a:xfrm>
            <a:off x="1763688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Sample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55576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Fraction</a:t>
            </a:r>
            <a:endParaRPr lang="pl-PL" dirty="0"/>
          </a:p>
        </p:txBody>
      </p:sp>
      <p:pic>
        <p:nvPicPr>
          <p:cNvPr id="14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ipsa 17"/>
          <p:cNvSpPr/>
          <p:nvPr/>
        </p:nvSpPr>
        <p:spPr bwMode="auto">
          <a:xfrm>
            <a:off x="5220072" y="2564904"/>
            <a:ext cx="3240360" cy="72008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5220072" y="3356992"/>
            <a:ext cx="3240360" cy="72008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ipsa 19"/>
          <p:cNvSpPr/>
          <p:nvPr/>
        </p:nvSpPr>
        <p:spPr bwMode="auto">
          <a:xfrm>
            <a:off x="5220072" y="4725144"/>
            <a:ext cx="3240360" cy="72008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Strzałka w górę 20"/>
          <p:cNvSpPr/>
          <p:nvPr/>
        </p:nvSpPr>
        <p:spPr bwMode="auto">
          <a:xfrm>
            <a:off x="8460432" y="2564904"/>
            <a:ext cx="484632" cy="648072"/>
          </a:xfrm>
          <a:prstGeom prst="up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Strzałka w górę 21"/>
          <p:cNvSpPr/>
          <p:nvPr/>
        </p:nvSpPr>
        <p:spPr bwMode="auto">
          <a:xfrm>
            <a:off x="8460432" y="3284984"/>
            <a:ext cx="484632" cy="648072"/>
          </a:xfrm>
          <a:prstGeom prst="up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Strzałka w górę 22"/>
          <p:cNvSpPr/>
          <p:nvPr/>
        </p:nvSpPr>
        <p:spPr bwMode="auto">
          <a:xfrm>
            <a:off x="8460432" y="4725144"/>
            <a:ext cx="484632" cy="648072"/>
          </a:xfrm>
          <a:prstGeom prst="up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41"/>
          <p:cNvSpPr txBox="1">
            <a:spLocks noChangeArrowheads="1"/>
          </p:cNvSpPr>
          <p:nvPr/>
        </p:nvSpPr>
        <p:spPr bwMode="auto">
          <a:xfrm>
            <a:off x="13557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21507" name="Text Box 401"/>
          <p:cNvSpPr txBox="1">
            <a:spLocks noChangeArrowheads="1"/>
          </p:cNvSpPr>
          <p:nvPr/>
        </p:nvSpPr>
        <p:spPr bwMode="auto">
          <a:xfrm>
            <a:off x="323850" y="152400"/>
            <a:ext cx="920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dirty="0">
                <a:latin typeface="Times New Roman" pitchFamily="18" charset="0"/>
              </a:rPr>
              <a:t>Tab.1. </a:t>
            </a:r>
            <a:r>
              <a:rPr lang="pl-PL" altLang="pl-PL" sz="2000" dirty="0" smtClean="0">
                <a:latin typeface="Times New Roman" pitchFamily="18" charset="0"/>
              </a:rPr>
              <a:t>Content of neutral dietary fiber (NDF) and its fraction.</a:t>
            </a:r>
            <a:endParaRPr lang="pl-PL" altLang="pl-PL" sz="2000" dirty="0">
              <a:latin typeface="Times New Roman" pitchFamily="18" charset="0"/>
            </a:endParaRPr>
          </a:p>
        </p:txBody>
      </p:sp>
      <p:sp>
        <p:nvSpPr>
          <p:cNvPr id="21509" name="Text Box 418"/>
          <p:cNvSpPr txBox="1">
            <a:spLocks noChangeArrowheads="1"/>
          </p:cNvSpPr>
          <p:nvPr/>
        </p:nvSpPr>
        <p:spPr bwMode="auto">
          <a:xfrm>
            <a:off x="457200" y="754063"/>
            <a:ext cx="1066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908720"/>
          <a:ext cx="8208911" cy="4509442"/>
        </p:xfrm>
        <a:graphic>
          <a:graphicData uri="http://schemas.openxmlformats.org/drawingml/2006/table">
            <a:tbl>
              <a:tblPr/>
              <a:tblGrid>
                <a:gridCol w="2844672"/>
                <a:gridCol w="1706803"/>
                <a:gridCol w="1672215"/>
                <a:gridCol w="1985221"/>
              </a:tblGrid>
              <a:tr h="168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</a:p>
                  </a:txBody>
                  <a:tcPr marL="91051" marR="91051" marT="45526" marB="4552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Control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(CB)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Bioactive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(BB1)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Bioactive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(BB2)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NDF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3.53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5.20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4.83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Cellulose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0.95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1.99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ab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1.37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bc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Hemicellulose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0.78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bc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0.84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ab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0.20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Lignin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1.80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2.38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latin typeface="Calibri"/>
                          <a:ea typeface="Calibri"/>
                          <a:cs typeface="Times New Roman"/>
                        </a:rPr>
                        <a:t>3.26</a:t>
                      </a:r>
                      <a:r>
                        <a:rPr lang="pl-PL" sz="3200" baseline="30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Łącznik prosty 10"/>
          <p:cNvCxnSpPr/>
          <p:nvPr/>
        </p:nvCxnSpPr>
        <p:spPr bwMode="auto">
          <a:xfrm>
            <a:off x="539552" y="908720"/>
            <a:ext cx="2520280" cy="1656184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pole tekstowe 11"/>
          <p:cNvSpPr txBox="1"/>
          <p:nvPr/>
        </p:nvSpPr>
        <p:spPr>
          <a:xfrm>
            <a:off x="1763688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Sample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55576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Fraction</a:t>
            </a:r>
            <a:endParaRPr lang="pl-PL" dirty="0"/>
          </a:p>
        </p:txBody>
      </p:sp>
      <p:pic>
        <p:nvPicPr>
          <p:cNvPr id="14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ipsa 17"/>
          <p:cNvSpPr/>
          <p:nvPr/>
        </p:nvSpPr>
        <p:spPr bwMode="auto">
          <a:xfrm>
            <a:off x="3347864" y="4005064"/>
            <a:ext cx="3240360" cy="72008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6804248" y="4077072"/>
            <a:ext cx="1728192" cy="720080"/>
          </a:xfrm>
          <a:prstGeom prst="ellipse">
            <a:avLst/>
          </a:prstGeom>
          <a:noFill/>
          <a:ln w="254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trzałka w dół 19"/>
          <p:cNvSpPr/>
          <p:nvPr/>
        </p:nvSpPr>
        <p:spPr bwMode="auto">
          <a:xfrm>
            <a:off x="8460432" y="3861048"/>
            <a:ext cx="484632" cy="978408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41"/>
          <p:cNvSpPr txBox="1">
            <a:spLocks noChangeArrowheads="1"/>
          </p:cNvSpPr>
          <p:nvPr/>
        </p:nvSpPr>
        <p:spPr bwMode="auto">
          <a:xfrm>
            <a:off x="13557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21507" name="Text Box 401"/>
          <p:cNvSpPr txBox="1">
            <a:spLocks noChangeArrowheads="1"/>
          </p:cNvSpPr>
          <p:nvPr/>
        </p:nvSpPr>
        <p:spPr bwMode="auto">
          <a:xfrm>
            <a:off x="323850" y="152400"/>
            <a:ext cx="920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dirty="0" smtClean="0">
                <a:latin typeface="Times New Roman" pitchFamily="18" charset="0"/>
              </a:rPr>
              <a:t>Tab.2. Content of total dietary fiber (TDF) and its fractions.</a:t>
            </a:r>
            <a:endParaRPr lang="pl-PL" altLang="pl-PL" sz="2000" dirty="0">
              <a:latin typeface="Times New Roman" pitchFamily="18" charset="0"/>
            </a:endParaRPr>
          </a:p>
        </p:txBody>
      </p:sp>
      <p:sp>
        <p:nvSpPr>
          <p:cNvPr id="21509" name="Text Box 418"/>
          <p:cNvSpPr txBox="1">
            <a:spLocks noChangeArrowheads="1"/>
          </p:cNvSpPr>
          <p:nvPr/>
        </p:nvSpPr>
        <p:spPr bwMode="auto">
          <a:xfrm>
            <a:off x="457200" y="754063"/>
            <a:ext cx="1066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908720"/>
          <a:ext cx="8136905" cy="4585080"/>
        </p:xfrm>
        <a:graphic>
          <a:graphicData uri="http://schemas.openxmlformats.org/drawingml/2006/table">
            <a:tbl>
              <a:tblPr/>
              <a:tblGrid>
                <a:gridCol w="2401783"/>
                <a:gridCol w="1799508"/>
                <a:gridCol w="1967807"/>
                <a:gridCol w="1967807"/>
              </a:tblGrid>
              <a:tr h="1367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</a:p>
                  </a:txBody>
                  <a:tcPr marL="91051" marR="91051" marT="45526" marB="4552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Control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(CB)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Bioactive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(BB1)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Bioactive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(BB2)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Total Dietary Fiber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8.7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11.2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ab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12.8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0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Insoluble Dietary Fiber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7.5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7.4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ab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Soluble Dietary Fiber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5.4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Łącznik prosty 10"/>
          <p:cNvCxnSpPr/>
          <p:nvPr/>
        </p:nvCxnSpPr>
        <p:spPr bwMode="auto">
          <a:xfrm>
            <a:off x="539552" y="908720"/>
            <a:ext cx="2160240" cy="1656184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pole tekstowe 11"/>
          <p:cNvSpPr txBox="1"/>
          <p:nvPr/>
        </p:nvSpPr>
        <p:spPr>
          <a:xfrm>
            <a:off x="1475656" y="11967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Sample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83568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Fraction</a:t>
            </a:r>
            <a:endParaRPr lang="pl-PL" dirty="0"/>
          </a:p>
        </p:txBody>
      </p:sp>
      <p:pic>
        <p:nvPicPr>
          <p:cNvPr id="10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41"/>
          <p:cNvSpPr txBox="1">
            <a:spLocks noChangeArrowheads="1"/>
          </p:cNvSpPr>
          <p:nvPr/>
        </p:nvSpPr>
        <p:spPr bwMode="auto">
          <a:xfrm>
            <a:off x="13557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21507" name="Text Box 401"/>
          <p:cNvSpPr txBox="1">
            <a:spLocks noChangeArrowheads="1"/>
          </p:cNvSpPr>
          <p:nvPr/>
        </p:nvSpPr>
        <p:spPr bwMode="auto">
          <a:xfrm>
            <a:off x="323850" y="152400"/>
            <a:ext cx="920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dirty="0" smtClean="0">
                <a:latin typeface="Times New Roman" pitchFamily="18" charset="0"/>
              </a:rPr>
              <a:t>Tab.2. Content of total dietary fiber (TDF) and its fractions.</a:t>
            </a:r>
            <a:endParaRPr lang="pl-PL" altLang="pl-PL" sz="2000" dirty="0">
              <a:latin typeface="Times New Roman" pitchFamily="18" charset="0"/>
            </a:endParaRPr>
          </a:p>
        </p:txBody>
      </p:sp>
      <p:sp>
        <p:nvSpPr>
          <p:cNvPr id="21509" name="Text Box 418"/>
          <p:cNvSpPr txBox="1">
            <a:spLocks noChangeArrowheads="1"/>
          </p:cNvSpPr>
          <p:nvPr/>
        </p:nvSpPr>
        <p:spPr bwMode="auto">
          <a:xfrm>
            <a:off x="457200" y="754063"/>
            <a:ext cx="1066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908720"/>
          <a:ext cx="8136905" cy="4585080"/>
        </p:xfrm>
        <a:graphic>
          <a:graphicData uri="http://schemas.openxmlformats.org/drawingml/2006/table">
            <a:tbl>
              <a:tblPr/>
              <a:tblGrid>
                <a:gridCol w="2401783"/>
                <a:gridCol w="1799508"/>
                <a:gridCol w="1967807"/>
                <a:gridCol w="1967807"/>
              </a:tblGrid>
              <a:tr h="1367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</a:p>
                  </a:txBody>
                  <a:tcPr marL="91051" marR="91051" marT="45526" marB="4552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Control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(CB)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Bioactive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(BB1)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Bioactive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24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biscuits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(BB2)</a:t>
                      </a:r>
                      <a:endParaRPr lang="pl-PL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Total Dietary Fiber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8.7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11.2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ab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12.8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0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Insoluble Dietary Fiber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7.5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7.4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ab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latin typeface="Calibri"/>
                          <a:ea typeface="Calibri"/>
                          <a:cs typeface="Times New Roman"/>
                        </a:rPr>
                        <a:t>Soluble Dietary Fiber</a:t>
                      </a:r>
                      <a:endParaRPr lang="pl-PL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dirty="0" smtClean="0">
                          <a:latin typeface="Calibri"/>
                          <a:ea typeface="Calibri"/>
                          <a:cs typeface="Times New Roman"/>
                        </a:rPr>
                        <a:t>5.4</a:t>
                      </a:r>
                      <a:r>
                        <a:rPr lang="pl-PL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Łącznik prosty 10"/>
          <p:cNvCxnSpPr/>
          <p:nvPr/>
        </p:nvCxnSpPr>
        <p:spPr bwMode="auto">
          <a:xfrm>
            <a:off x="539552" y="908720"/>
            <a:ext cx="2160240" cy="1656184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pole tekstowe 11"/>
          <p:cNvSpPr txBox="1"/>
          <p:nvPr/>
        </p:nvSpPr>
        <p:spPr>
          <a:xfrm>
            <a:off x="1475656" y="11967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Sample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83568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Fraction</a:t>
            </a:r>
            <a:endParaRPr lang="pl-PL" dirty="0"/>
          </a:p>
        </p:txBody>
      </p:sp>
      <p:pic>
        <p:nvPicPr>
          <p:cNvPr id="10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lipsa 16"/>
          <p:cNvSpPr/>
          <p:nvPr/>
        </p:nvSpPr>
        <p:spPr bwMode="auto">
          <a:xfrm>
            <a:off x="5004048" y="2276872"/>
            <a:ext cx="3240360" cy="1008112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ipsa 17"/>
          <p:cNvSpPr/>
          <p:nvPr/>
        </p:nvSpPr>
        <p:spPr bwMode="auto">
          <a:xfrm>
            <a:off x="5148064" y="3429000"/>
            <a:ext cx="3240360" cy="1008112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7020272" y="4437112"/>
            <a:ext cx="1296144" cy="1008112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trzałka w górę 19"/>
          <p:cNvSpPr/>
          <p:nvPr/>
        </p:nvSpPr>
        <p:spPr bwMode="auto">
          <a:xfrm>
            <a:off x="8460432" y="2348880"/>
            <a:ext cx="484632" cy="978408"/>
          </a:xfrm>
          <a:prstGeom prst="up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Strzałka w górę 21"/>
          <p:cNvSpPr/>
          <p:nvPr/>
        </p:nvSpPr>
        <p:spPr bwMode="auto">
          <a:xfrm>
            <a:off x="8460432" y="3429000"/>
            <a:ext cx="484632" cy="978408"/>
          </a:xfrm>
          <a:prstGeom prst="up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Strzałka w górę 22"/>
          <p:cNvSpPr/>
          <p:nvPr/>
        </p:nvSpPr>
        <p:spPr bwMode="auto">
          <a:xfrm>
            <a:off x="8460432" y="4509120"/>
            <a:ext cx="484632" cy="978408"/>
          </a:xfrm>
          <a:prstGeom prst="up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41"/>
          <p:cNvSpPr txBox="1">
            <a:spLocks noChangeArrowheads="1"/>
          </p:cNvSpPr>
          <p:nvPr/>
        </p:nvSpPr>
        <p:spPr bwMode="auto">
          <a:xfrm>
            <a:off x="13557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22531" name="Text Box 401"/>
          <p:cNvSpPr txBox="1">
            <a:spLocks noChangeArrowheads="1"/>
          </p:cNvSpPr>
          <p:nvPr/>
        </p:nvSpPr>
        <p:spPr bwMode="auto">
          <a:xfrm>
            <a:off x="323850" y="152400"/>
            <a:ext cx="920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dirty="0" smtClean="0">
                <a:latin typeface="Times New Roman" pitchFamily="18" charset="0"/>
              </a:rPr>
              <a:t>Tab.3. </a:t>
            </a:r>
            <a:r>
              <a:rPr lang="en-US" altLang="pl-PL" sz="2000" dirty="0" smtClean="0">
                <a:latin typeface="Times New Roman" pitchFamily="18" charset="0"/>
              </a:rPr>
              <a:t>Bile acid binding capacity </a:t>
            </a:r>
            <a:r>
              <a:rPr lang="pl-PL" altLang="pl-PL" sz="2000" dirty="0" smtClean="0">
                <a:latin typeface="Times New Roman" pitchFamily="18" charset="0"/>
              </a:rPr>
              <a:t>by</a:t>
            </a:r>
            <a:r>
              <a:rPr lang="en-US" altLang="pl-PL" sz="2000" dirty="0" smtClean="0">
                <a:latin typeface="Times New Roman" pitchFamily="18" charset="0"/>
              </a:rPr>
              <a:t> pastry goods.</a:t>
            </a:r>
            <a:endParaRPr lang="en-US" altLang="pl-PL" sz="2000" dirty="0">
              <a:latin typeface="Times New Roman" pitchFamily="18" charset="0"/>
            </a:endParaRPr>
          </a:p>
        </p:txBody>
      </p:sp>
      <p:sp>
        <p:nvSpPr>
          <p:cNvPr id="22532" name="Text Box 402"/>
          <p:cNvSpPr txBox="1">
            <a:spLocks noChangeArrowheads="1"/>
          </p:cNvSpPr>
          <p:nvPr/>
        </p:nvSpPr>
        <p:spPr bwMode="auto">
          <a:xfrm>
            <a:off x="323528" y="6021288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l-PL" dirty="0" smtClean="0">
                <a:latin typeface="Times New Roman" pitchFamily="18" charset="0"/>
              </a:rPr>
              <a:t>„-” means decrease of bile acid in comparison to  control sample , „+” means increase of bile acid in comparison to control sample.</a:t>
            </a:r>
            <a:endParaRPr lang="en-US" altLang="pl-PL" dirty="0">
              <a:latin typeface="Times New Roman" pitchFamily="18" charset="0"/>
            </a:endParaRPr>
          </a:p>
        </p:txBody>
      </p:sp>
      <p:sp>
        <p:nvSpPr>
          <p:cNvPr id="22533" name="Text Box 418"/>
          <p:cNvSpPr txBox="1">
            <a:spLocks noChangeArrowheads="1"/>
          </p:cNvSpPr>
          <p:nvPr/>
        </p:nvSpPr>
        <p:spPr bwMode="auto">
          <a:xfrm>
            <a:off x="457200" y="754063"/>
            <a:ext cx="1066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764704"/>
          <a:ext cx="8496944" cy="5194124"/>
        </p:xfrm>
        <a:graphic>
          <a:graphicData uri="http://schemas.openxmlformats.org/drawingml/2006/table">
            <a:tbl>
              <a:tblPr/>
              <a:tblGrid>
                <a:gridCol w="1625708"/>
                <a:gridCol w="1920736"/>
                <a:gridCol w="1329917"/>
                <a:gridCol w="1182148"/>
                <a:gridCol w="1182148"/>
                <a:gridCol w="1256287"/>
              </a:tblGrid>
              <a:tr h="4056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Control</a:t>
                      </a:r>
                      <a:endParaRPr lang="pl-PL" sz="2400" b="1" noProof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noProof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2000" b="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Cholic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latin typeface="Calibri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3265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2257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(-31%)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3087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(-5%)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(-92%)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latin typeface="Calibri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3055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3458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(+13%)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3332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(+9%)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(-59%)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Deoksycholic</a:t>
                      </a:r>
                      <a:r>
                        <a:rPr lang="pl-PL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11181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848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(-92%)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765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(-93%)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(-99%)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2696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3527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(+31%)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3136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(+16%)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(-89%)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Lithocholic</a:t>
                      </a:r>
                      <a:r>
                        <a:rPr lang="pl-PL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(-72%)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(-61%)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(-56%)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2223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2675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(+20%)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3576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(+61%)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3458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(+56%)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41"/>
          <p:cNvSpPr txBox="1">
            <a:spLocks noChangeArrowheads="1"/>
          </p:cNvSpPr>
          <p:nvPr/>
        </p:nvSpPr>
        <p:spPr bwMode="auto">
          <a:xfrm>
            <a:off x="13557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22531" name="Text Box 401"/>
          <p:cNvSpPr txBox="1">
            <a:spLocks noChangeArrowheads="1"/>
          </p:cNvSpPr>
          <p:nvPr/>
        </p:nvSpPr>
        <p:spPr bwMode="auto">
          <a:xfrm>
            <a:off x="323850" y="152400"/>
            <a:ext cx="920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dirty="0" smtClean="0">
                <a:latin typeface="Times New Roman" pitchFamily="18" charset="0"/>
              </a:rPr>
              <a:t>Tab.3. </a:t>
            </a:r>
            <a:r>
              <a:rPr lang="en-US" altLang="pl-PL" sz="2000" dirty="0" smtClean="0">
                <a:latin typeface="Times New Roman" pitchFamily="18" charset="0"/>
              </a:rPr>
              <a:t>Bile acid binding capacity </a:t>
            </a:r>
            <a:r>
              <a:rPr lang="pl-PL" altLang="pl-PL" sz="2000" dirty="0" smtClean="0">
                <a:latin typeface="Times New Roman" pitchFamily="18" charset="0"/>
              </a:rPr>
              <a:t>by</a:t>
            </a:r>
            <a:r>
              <a:rPr lang="en-US" altLang="pl-PL" sz="2000" dirty="0" smtClean="0">
                <a:latin typeface="Times New Roman" pitchFamily="18" charset="0"/>
              </a:rPr>
              <a:t> pastry goods.</a:t>
            </a:r>
            <a:endParaRPr lang="en-US" altLang="pl-PL" sz="2000" dirty="0">
              <a:latin typeface="Times New Roman" pitchFamily="18" charset="0"/>
            </a:endParaRPr>
          </a:p>
        </p:txBody>
      </p:sp>
      <p:sp>
        <p:nvSpPr>
          <p:cNvPr id="22532" name="Text Box 402"/>
          <p:cNvSpPr txBox="1">
            <a:spLocks noChangeArrowheads="1"/>
          </p:cNvSpPr>
          <p:nvPr/>
        </p:nvSpPr>
        <p:spPr bwMode="auto">
          <a:xfrm>
            <a:off x="323528" y="6021288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l-PL" dirty="0" smtClean="0">
                <a:latin typeface="Times New Roman" pitchFamily="18" charset="0"/>
              </a:rPr>
              <a:t>„-” means decrease of bile acid in comparison to  control sample , „+” means increase of bile acid in comparison to control sample.</a:t>
            </a:r>
            <a:endParaRPr lang="en-US" altLang="pl-PL" dirty="0">
              <a:latin typeface="Times New Roman" pitchFamily="18" charset="0"/>
            </a:endParaRPr>
          </a:p>
        </p:txBody>
      </p:sp>
      <p:sp>
        <p:nvSpPr>
          <p:cNvPr id="22533" name="Text Box 418"/>
          <p:cNvSpPr txBox="1">
            <a:spLocks noChangeArrowheads="1"/>
          </p:cNvSpPr>
          <p:nvPr/>
        </p:nvSpPr>
        <p:spPr bwMode="auto">
          <a:xfrm>
            <a:off x="457200" y="754063"/>
            <a:ext cx="1066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764704"/>
          <a:ext cx="8496944" cy="5194124"/>
        </p:xfrm>
        <a:graphic>
          <a:graphicData uri="http://schemas.openxmlformats.org/drawingml/2006/table">
            <a:tbl>
              <a:tblPr/>
              <a:tblGrid>
                <a:gridCol w="1625708"/>
                <a:gridCol w="1920736"/>
                <a:gridCol w="1329917"/>
                <a:gridCol w="1182148"/>
                <a:gridCol w="1182148"/>
                <a:gridCol w="1256287"/>
              </a:tblGrid>
              <a:tr h="4056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Control</a:t>
                      </a:r>
                      <a:endParaRPr lang="pl-PL" sz="2400" b="1" noProof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noProof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2000" b="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Cholic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latin typeface="Calibri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="1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3265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2257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(-31%)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3087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(-5%)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274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(-92%)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latin typeface="Calibri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3055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3458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(+13%)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3332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(+9%)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(-59%)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Deoksycholic</a:t>
                      </a:r>
                      <a:r>
                        <a:rPr lang="pl-PL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="1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11181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848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(-92%)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765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(-93%)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(-99%)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dirty="0" smtClean="0"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="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2696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3527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(+31%)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3136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(+16%)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(-89%)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Lithocholic</a:t>
                      </a:r>
                      <a:r>
                        <a:rPr lang="pl-PL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="1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(-72%)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126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(-61%)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182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(-56%)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2223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2675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(+20%)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3576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(+61%)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3458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(+56%)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41"/>
          <p:cNvSpPr txBox="1">
            <a:spLocks noChangeArrowheads="1"/>
          </p:cNvSpPr>
          <p:nvPr/>
        </p:nvSpPr>
        <p:spPr bwMode="auto">
          <a:xfrm>
            <a:off x="13557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22531" name="Text Box 401"/>
          <p:cNvSpPr txBox="1">
            <a:spLocks noChangeArrowheads="1"/>
          </p:cNvSpPr>
          <p:nvPr/>
        </p:nvSpPr>
        <p:spPr bwMode="auto">
          <a:xfrm>
            <a:off x="323850" y="152400"/>
            <a:ext cx="920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dirty="0" smtClean="0">
                <a:latin typeface="Times New Roman" pitchFamily="18" charset="0"/>
              </a:rPr>
              <a:t>Tab.3. </a:t>
            </a:r>
            <a:r>
              <a:rPr lang="en-US" altLang="pl-PL" sz="2000" dirty="0" smtClean="0">
                <a:latin typeface="Times New Roman" pitchFamily="18" charset="0"/>
              </a:rPr>
              <a:t>Bile acid binding capacity </a:t>
            </a:r>
            <a:r>
              <a:rPr lang="pl-PL" altLang="pl-PL" sz="2000" dirty="0" smtClean="0">
                <a:latin typeface="Times New Roman" pitchFamily="18" charset="0"/>
              </a:rPr>
              <a:t>by</a:t>
            </a:r>
            <a:r>
              <a:rPr lang="en-US" altLang="pl-PL" sz="2000" dirty="0" smtClean="0">
                <a:latin typeface="Times New Roman" pitchFamily="18" charset="0"/>
              </a:rPr>
              <a:t> pastry goods.</a:t>
            </a:r>
            <a:endParaRPr lang="en-US" altLang="pl-PL" sz="2000" dirty="0">
              <a:latin typeface="Times New Roman" pitchFamily="18" charset="0"/>
            </a:endParaRPr>
          </a:p>
        </p:txBody>
      </p:sp>
      <p:sp>
        <p:nvSpPr>
          <p:cNvPr id="22532" name="Text Box 402"/>
          <p:cNvSpPr txBox="1">
            <a:spLocks noChangeArrowheads="1"/>
          </p:cNvSpPr>
          <p:nvPr/>
        </p:nvSpPr>
        <p:spPr bwMode="auto">
          <a:xfrm>
            <a:off x="323528" y="6021288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l-PL" dirty="0" smtClean="0">
                <a:latin typeface="Times New Roman" pitchFamily="18" charset="0"/>
              </a:rPr>
              <a:t>„-” means decrease of bile acid in comparison to  control sample , „+” means increase of bile acid in comparison to control sample.</a:t>
            </a:r>
            <a:endParaRPr lang="en-US" altLang="pl-PL" dirty="0">
              <a:latin typeface="Times New Roman" pitchFamily="18" charset="0"/>
            </a:endParaRPr>
          </a:p>
        </p:txBody>
      </p:sp>
      <p:sp>
        <p:nvSpPr>
          <p:cNvPr id="22533" name="Text Box 418"/>
          <p:cNvSpPr txBox="1">
            <a:spLocks noChangeArrowheads="1"/>
          </p:cNvSpPr>
          <p:nvPr/>
        </p:nvSpPr>
        <p:spPr bwMode="auto">
          <a:xfrm>
            <a:off x="457200" y="754063"/>
            <a:ext cx="1066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764704"/>
          <a:ext cx="8496944" cy="5194124"/>
        </p:xfrm>
        <a:graphic>
          <a:graphicData uri="http://schemas.openxmlformats.org/drawingml/2006/table">
            <a:tbl>
              <a:tblPr/>
              <a:tblGrid>
                <a:gridCol w="1625708"/>
                <a:gridCol w="1920736"/>
                <a:gridCol w="1329917"/>
                <a:gridCol w="1182148"/>
                <a:gridCol w="1182148"/>
                <a:gridCol w="1256287"/>
              </a:tblGrid>
              <a:tr h="4056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Control</a:t>
                      </a:r>
                      <a:endParaRPr lang="pl-PL" sz="2400" b="1" noProof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noProof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2000" b="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Cholic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latin typeface="Calibri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="1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3265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2257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(-31%)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3087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(-5%)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274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(-92%)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latin typeface="Calibri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3055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3458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(+13%)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3332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(+9%)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(-59%)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Deoksycholic</a:t>
                      </a:r>
                      <a:r>
                        <a:rPr lang="pl-PL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="1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11181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848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(-92%)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765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(-93%)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(-99%)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dirty="0" smtClean="0"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="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2696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3527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(+31%)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3136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(+16%)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(-89%)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Lithocholic</a:t>
                      </a:r>
                      <a:r>
                        <a:rPr lang="pl-PL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="1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(-72%)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126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(-61%)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182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(-56%)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2223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2675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(+20%)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3576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(+61%)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3458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(+56%)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Elipsa 6"/>
          <p:cNvSpPr/>
          <p:nvPr/>
        </p:nvSpPr>
        <p:spPr bwMode="auto">
          <a:xfrm>
            <a:off x="7596336" y="1700808"/>
            <a:ext cx="1224136" cy="648072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7596336" y="3140968"/>
            <a:ext cx="1224136" cy="648072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ipsa 9"/>
          <p:cNvSpPr/>
          <p:nvPr/>
        </p:nvSpPr>
        <p:spPr bwMode="auto">
          <a:xfrm>
            <a:off x="5148064" y="4581128"/>
            <a:ext cx="1224136" cy="648072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41"/>
          <p:cNvSpPr txBox="1">
            <a:spLocks noChangeArrowheads="1"/>
          </p:cNvSpPr>
          <p:nvPr/>
        </p:nvSpPr>
        <p:spPr bwMode="auto">
          <a:xfrm>
            <a:off x="13557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22531" name="Text Box 401"/>
          <p:cNvSpPr txBox="1">
            <a:spLocks noChangeArrowheads="1"/>
          </p:cNvSpPr>
          <p:nvPr/>
        </p:nvSpPr>
        <p:spPr bwMode="auto">
          <a:xfrm>
            <a:off x="323850" y="152400"/>
            <a:ext cx="920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dirty="0" smtClean="0">
                <a:latin typeface="Times New Roman" pitchFamily="18" charset="0"/>
              </a:rPr>
              <a:t>Tab.3. </a:t>
            </a:r>
            <a:r>
              <a:rPr lang="en-US" altLang="pl-PL" sz="2000" dirty="0" smtClean="0">
                <a:latin typeface="Times New Roman" pitchFamily="18" charset="0"/>
              </a:rPr>
              <a:t>Bile acid binding capacity </a:t>
            </a:r>
            <a:r>
              <a:rPr lang="pl-PL" altLang="pl-PL" sz="2000" dirty="0" smtClean="0">
                <a:latin typeface="Times New Roman" pitchFamily="18" charset="0"/>
              </a:rPr>
              <a:t>by</a:t>
            </a:r>
            <a:r>
              <a:rPr lang="en-US" altLang="pl-PL" sz="2000" dirty="0" smtClean="0">
                <a:latin typeface="Times New Roman" pitchFamily="18" charset="0"/>
              </a:rPr>
              <a:t> pastry goods.</a:t>
            </a:r>
            <a:endParaRPr lang="en-US" altLang="pl-PL" sz="2000" dirty="0">
              <a:latin typeface="Times New Roman" pitchFamily="18" charset="0"/>
            </a:endParaRPr>
          </a:p>
        </p:txBody>
      </p:sp>
      <p:sp>
        <p:nvSpPr>
          <p:cNvPr id="22532" name="Text Box 402"/>
          <p:cNvSpPr txBox="1">
            <a:spLocks noChangeArrowheads="1"/>
          </p:cNvSpPr>
          <p:nvPr/>
        </p:nvSpPr>
        <p:spPr bwMode="auto">
          <a:xfrm>
            <a:off x="323528" y="6021288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l-PL" dirty="0" smtClean="0">
                <a:latin typeface="Times New Roman" pitchFamily="18" charset="0"/>
              </a:rPr>
              <a:t>„-” means decrease of bile acid in comparison to  control sample , „+” means increase of bile acid in comparison to control sample.</a:t>
            </a:r>
            <a:endParaRPr lang="en-US" altLang="pl-PL" dirty="0">
              <a:latin typeface="Times New Roman" pitchFamily="18" charset="0"/>
            </a:endParaRPr>
          </a:p>
        </p:txBody>
      </p:sp>
      <p:sp>
        <p:nvSpPr>
          <p:cNvPr id="22533" name="Text Box 418"/>
          <p:cNvSpPr txBox="1">
            <a:spLocks noChangeArrowheads="1"/>
          </p:cNvSpPr>
          <p:nvPr/>
        </p:nvSpPr>
        <p:spPr bwMode="auto">
          <a:xfrm>
            <a:off x="457200" y="754063"/>
            <a:ext cx="1066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764704"/>
          <a:ext cx="8496944" cy="5194124"/>
        </p:xfrm>
        <a:graphic>
          <a:graphicData uri="http://schemas.openxmlformats.org/drawingml/2006/table">
            <a:tbl>
              <a:tblPr/>
              <a:tblGrid>
                <a:gridCol w="1625708"/>
                <a:gridCol w="1920736"/>
                <a:gridCol w="1329917"/>
                <a:gridCol w="1182148"/>
                <a:gridCol w="1182148"/>
                <a:gridCol w="1256287"/>
              </a:tblGrid>
              <a:tr h="4056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Control</a:t>
                      </a:r>
                      <a:endParaRPr lang="pl-PL" sz="2400" b="1" noProof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noProof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2000" b="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Cholic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latin typeface="Calibri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3265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2257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(-31%)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3087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(-5%)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(-92%)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latin typeface="Calibri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="1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3055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3458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(+13%)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3332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(+9%)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1250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(-59%)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Deoksycholic</a:t>
                      </a:r>
                      <a:r>
                        <a:rPr lang="pl-PL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11181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848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(-92%)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765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(-93%)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(-99%)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="1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2696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3527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(+31%)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3136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(+16%)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(-89%)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Lithocholic</a:t>
                      </a:r>
                      <a:r>
                        <a:rPr lang="pl-PL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(-72%)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(-61%)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(-56%)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="1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2223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2675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(+20%)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3576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(+61%)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3458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(+56%)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04813"/>
            <a:ext cx="4908550" cy="5256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3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41"/>
          <p:cNvSpPr txBox="1">
            <a:spLocks noChangeArrowheads="1"/>
          </p:cNvSpPr>
          <p:nvPr/>
        </p:nvSpPr>
        <p:spPr bwMode="auto">
          <a:xfrm>
            <a:off x="13557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22531" name="Text Box 401"/>
          <p:cNvSpPr txBox="1">
            <a:spLocks noChangeArrowheads="1"/>
          </p:cNvSpPr>
          <p:nvPr/>
        </p:nvSpPr>
        <p:spPr bwMode="auto">
          <a:xfrm>
            <a:off x="323850" y="152400"/>
            <a:ext cx="920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dirty="0" smtClean="0">
                <a:latin typeface="Times New Roman" pitchFamily="18" charset="0"/>
              </a:rPr>
              <a:t>Tab.3. </a:t>
            </a:r>
            <a:r>
              <a:rPr lang="en-US" altLang="pl-PL" sz="2000" dirty="0" smtClean="0">
                <a:latin typeface="Times New Roman" pitchFamily="18" charset="0"/>
              </a:rPr>
              <a:t>Bile acid binding capacity </a:t>
            </a:r>
            <a:r>
              <a:rPr lang="pl-PL" altLang="pl-PL" sz="2000" dirty="0" smtClean="0">
                <a:latin typeface="Times New Roman" pitchFamily="18" charset="0"/>
              </a:rPr>
              <a:t>by</a:t>
            </a:r>
            <a:r>
              <a:rPr lang="en-US" altLang="pl-PL" sz="2000" dirty="0" smtClean="0">
                <a:latin typeface="Times New Roman" pitchFamily="18" charset="0"/>
              </a:rPr>
              <a:t> pastry goods.</a:t>
            </a:r>
            <a:endParaRPr lang="en-US" altLang="pl-PL" sz="2000" dirty="0">
              <a:latin typeface="Times New Roman" pitchFamily="18" charset="0"/>
            </a:endParaRPr>
          </a:p>
        </p:txBody>
      </p:sp>
      <p:sp>
        <p:nvSpPr>
          <p:cNvPr id="22532" name="Text Box 402"/>
          <p:cNvSpPr txBox="1">
            <a:spLocks noChangeArrowheads="1"/>
          </p:cNvSpPr>
          <p:nvPr/>
        </p:nvSpPr>
        <p:spPr bwMode="auto">
          <a:xfrm>
            <a:off x="323528" y="6021288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l-PL" dirty="0" smtClean="0">
                <a:latin typeface="Times New Roman" pitchFamily="18" charset="0"/>
              </a:rPr>
              <a:t>„-” means decrease of bile acid in comparison to  control sample , „+” means increase of bile acid in comparison to control sample.</a:t>
            </a:r>
            <a:endParaRPr lang="en-US" altLang="pl-PL" dirty="0">
              <a:latin typeface="Times New Roman" pitchFamily="18" charset="0"/>
            </a:endParaRPr>
          </a:p>
        </p:txBody>
      </p:sp>
      <p:sp>
        <p:nvSpPr>
          <p:cNvPr id="22533" name="Text Box 418"/>
          <p:cNvSpPr txBox="1">
            <a:spLocks noChangeArrowheads="1"/>
          </p:cNvSpPr>
          <p:nvPr/>
        </p:nvSpPr>
        <p:spPr bwMode="auto">
          <a:xfrm>
            <a:off x="457200" y="754063"/>
            <a:ext cx="1066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764704"/>
          <a:ext cx="8496944" cy="5194124"/>
        </p:xfrm>
        <a:graphic>
          <a:graphicData uri="http://schemas.openxmlformats.org/drawingml/2006/table">
            <a:tbl>
              <a:tblPr/>
              <a:tblGrid>
                <a:gridCol w="1625708"/>
                <a:gridCol w="1920736"/>
                <a:gridCol w="1329917"/>
                <a:gridCol w="1182148"/>
                <a:gridCol w="1182148"/>
                <a:gridCol w="1256287"/>
              </a:tblGrid>
              <a:tr h="4056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Control</a:t>
                      </a:r>
                      <a:endParaRPr lang="pl-PL" sz="2400" b="1" noProof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noProof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2000" b="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Cholic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latin typeface="Calibri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3265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2257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(-31%)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3087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(-5%)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(-92%)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latin typeface="Calibri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="1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3055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3458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(+13%)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3332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(+9%)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1250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(-59%)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Deoksycholic</a:t>
                      </a:r>
                      <a:r>
                        <a:rPr lang="pl-PL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11181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848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(-92%)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765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(-93%)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(-99%)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="1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2696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3527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(+31%)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3136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(+16%)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(-89%)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Lithocholic</a:t>
                      </a:r>
                      <a:r>
                        <a:rPr lang="pl-PL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(-72%)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(-61%)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(-56%)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="1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2223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2675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(+20%)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3576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(+61%)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3458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(+56%)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Elipsa 6"/>
          <p:cNvSpPr/>
          <p:nvPr/>
        </p:nvSpPr>
        <p:spPr bwMode="auto">
          <a:xfrm>
            <a:off x="7596336" y="2420888"/>
            <a:ext cx="1224136" cy="648072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7596336" y="3861048"/>
            <a:ext cx="1224136" cy="648072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41"/>
          <p:cNvSpPr txBox="1">
            <a:spLocks noChangeArrowheads="1"/>
          </p:cNvSpPr>
          <p:nvPr/>
        </p:nvSpPr>
        <p:spPr bwMode="auto">
          <a:xfrm>
            <a:off x="13557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l-PL" altLang="pl-PL" sz="2400">
              <a:latin typeface="Times New Roman" pitchFamily="18" charset="0"/>
            </a:endParaRPr>
          </a:p>
        </p:txBody>
      </p:sp>
      <p:sp>
        <p:nvSpPr>
          <p:cNvPr id="22531" name="Text Box 401"/>
          <p:cNvSpPr txBox="1">
            <a:spLocks noChangeArrowheads="1"/>
          </p:cNvSpPr>
          <p:nvPr/>
        </p:nvSpPr>
        <p:spPr bwMode="auto">
          <a:xfrm>
            <a:off x="323850" y="152400"/>
            <a:ext cx="920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dirty="0" smtClean="0">
                <a:latin typeface="Times New Roman" pitchFamily="18" charset="0"/>
              </a:rPr>
              <a:t>Tab.3. </a:t>
            </a:r>
            <a:r>
              <a:rPr lang="en-US" altLang="pl-PL" sz="2000" dirty="0" smtClean="0">
                <a:latin typeface="Times New Roman" pitchFamily="18" charset="0"/>
              </a:rPr>
              <a:t>Bile acid binding capacity </a:t>
            </a:r>
            <a:r>
              <a:rPr lang="pl-PL" altLang="pl-PL" sz="2000" dirty="0" smtClean="0">
                <a:latin typeface="Times New Roman" pitchFamily="18" charset="0"/>
              </a:rPr>
              <a:t>by</a:t>
            </a:r>
            <a:r>
              <a:rPr lang="en-US" altLang="pl-PL" sz="2000" dirty="0" smtClean="0">
                <a:latin typeface="Times New Roman" pitchFamily="18" charset="0"/>
              </a:rPr>
              <a:t> pastry goods.</a:t>
            </a:r>
            <a:endParaRPr lang="en-US" altLang="pl-PL" sz="2000" dirty="0">
              <a:latin typeface="Times New Roman" pitchFamily="18" charset="0"/>
            </a:endParaRPr>
          </a:p>
        </p:txBody>
      </p:sp>
      <p:sp>
        <p:nvSpPr>
          <p:cNvPr id="22532" name="Text Box 402"/>
          <p:cNvSpPr txBox="1">
            <a:spLocks noChangeArrowheads="1"/>
          </p:cNvSpPr>
          <p:nvPr/>
        </p:nvSpPr>
        <p:spPr bwMode="auto">
          <a:xfrm>
            <a:off x="323528" y="6021288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l-PL" dirty="0" smtClean="0">
                <a:latin typeface="Times New Roman" pitchFamily="18" charset="0"/>
              </a:rPr>
              <a:t>„-” means decrease of bile acid in comparison to  control sample , „+” means increase of bile acid in comparison to control sample.</a:t>
            </a:r>
            <a:endParaRPr lang="en-US" altLang="pl-PL" dirty="0">
              <a:latin typeface="Times New Roman" pitchFamily="18" charset="0"/>
            </a:endParaRPr>
          </a:p>
        </p:txBody>
      </p:sp>
      <p:sp>
        <p:nvSpPr>
          <p:cNvPr id="22533" name="Text Box 418"/>
          <p:cNvSpPr txBox="1">
            <a:spLocks noChangeArrowheads="1"/>
          </p:cNvSpPr>
          <p:nvPr/>
        </p:nvSpPr>
        <p:spPr bwMode="auto">
          <a:xfrm>
            <a:off x="457200" y="754063"/>
            <a:ext cx="1066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alt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764704"/>
          <a:ext cx="8496944" cy="5194124"/>
        </p:xfrm>
        <a:graphic>
          <a:graphicData uri="http://schemas.openxmlformats.org/drawingml/2006/table">
            <a:tbl>
              <a:tblPr/>
              <a:tblGrid>
                <a:gridCol w="1625708"/>
                <a:gridCol w="1920736"/>
                <a:gridCol w="1329917"/>
                <a:gridCol w="1182148"/>
                <a:gridCol w="1182148"/>
                <a:gridCol w="1256287"/>
              </a:tblGrid>
              <a:tr h="4056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Control</a:t>
                      </a:r>
                      <a:endParaRPr lang="pl-PL" sz="2400" b="1" noProof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noProof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2000" b="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(mg/</a:t>
                      </a:r>
                      <a:r>
                        <a:rPr lang="pl-PL" sz="2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mL</a:t>
                      </a:r>
                      <a:r>
                        <a:rPr lang="pl-PL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Cholic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latin typeface="Calibri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3265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2257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(-31%)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3087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(-5%)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(-92%)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latin typeface="Calibri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="1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3055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3458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(+13%)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3332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(+9%)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1250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(-59%)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Deoksycholic</a:t>
                      </a:r>
                      <a:r>
                        <a:rPr lang="pl-PL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11181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848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(-92%)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765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(-93%)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(-99%)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="1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2696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3527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(+31%)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3136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(+16%)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(-89%)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latin typeface="Calibri"/>
                          <a:ea typeface="Calibri"/>
                          <a:cs typeface="Times New Roman"/>
                        </a:rPr>
                        <a:t>Lithocholic</a:t>
                      </a:r>
                      <a:r>
                        <a:rPr lang="pl-PL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acid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(-72%)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(-61%)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182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(-56%)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latin typeface="+mn-lt"/>
                          <a:ea typeface="Calibri"/>
                          <a:cs typeface="Times New Roman"/>
                        </a:rPr>
                        <a:t>Large</a:t>
                      </a:r>
                      <a:r>
                        <a:rPr lang="en-US" sz="2000" b="1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intestine</a:t>
                      </a:r>
                      <a:endParaRPr lang="en-US" sz="2000" b="1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2223</a:t>
                      </a:r>
                      <a:endParaRPr lang="en-US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2675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(+20%)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3576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(+61%)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3458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(+56%)</a:t>
                      </a:r>
                      <a:endParaRPr lang="en-US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51" marR="91051" marT="45526" marB="45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Elipsa 6"/>
          <p:cNvSpPr/>
          <p:nvPr/>
        </p:nvSpPr>
        <p:spPr bwMode="auto">
          <a:xfrm>
            <a:off x="7596336" y="2420888"/>
            <a:ext cx="1224136" cy="648072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7596336" y="3861048"/>
            <a:ext cx="1224136" cy="648072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ipsa 9"/>
          <p:cNvSpPr/>
          <p:nvPr/>
        </p:nvSpPr>
        <p:spPr bwMode="auto">
          <a:xfrm>
            <a:off x="5148064" y="2420888"/>
            <a:ext cx="2448272" cy="648072"/>
          </a:xfrm>
          <a:prstGeom prst="ellipse">
            <a:avLst/>
          </a:prstGeom>
          <a:noFill/>
          <a:ln w="254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ipsa 10"/>
          <p:cNvSpPr/>
          <p:nvPr/>
        </p:nvSpPr>
        <p:spPr bwMode="auto">
          <a:xfrm>
            <a:off x="5220072" y="3861048"/>
            <a:ext cx="2448272" cy="648072"/>
          </a:xfrm>
          <a:prstGeom prst="ellipse">
            <a:avLst/>
          </a:prstGeom>
          <a:noFill/>
          <a:ln w="254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Elipsa 11"/>
          <p:cNvSpPr/>
          <p:nvPr/>
        </p:nvSpPr>
        <p:spPr bwMode="auto">
          <a:xfrm>
            <a:off x="5220072" y="5301208"/>
            <a:ext cx="3600400" cy="648072"/>
          </a:xfrm>
          <a:prstGeom prst="ellipse">
            <a:avLst/>
          </a:prstGeom>
          <a:noFill/>
          <a:ln w="254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kinmed.com/images/skinsideout/fibre%20pas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5"/>
            <a:ext cx="5544616" cy="4450783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611560" y="57332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www.skinmed.com</a:t>
            </a: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3132138" y="274638"/>
            <a:ext cx="2879725" cy="922337"/>
          </a:xfrm>
        </p:spPr>
        <p:txBody>
          <a:bodyPr/>
          <a:lstStyle/>
          <a:p>
            <a:pPr eaLnBrk="1" hangingPunct="1"/>
            <a:r>
              <a:rPr lang="en-US" altLang="pl-PL" sz="3600" b="1" smtClean="0">
                <a:cs typeface="Times New Roman" pitchFamily="18" charset="0"/>
              </a:rPr>
              <a:t>Conclusions </a:t>
            </a:r>
          </a:p>
        </p:txBody>
      </p:sp>
      <p:sp>
        <p:nvSpPr>
          <p:cNvPr id="30723" name="Rectangle 4"/>
          <p:cNvSpPr>
            <a:spLocks noGrp="1"/>
          </p:cNvSpPr>
          <p:nvPr>
            <p:ph idx="1"/>
          </p:nvPr>
        </p:nvSpPr>
        <p:spPr>
          <a:xfrm>
            <a:off x="476250" y="1412875"/>
            <a:ext cx="8343900" cy="381635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Biscuits containing bioactive ingredients were characterized by a higher content of NDF and TDF dietary fibre, as compared with the control samples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 It was found that the ability to bind bile acids depended both on the type of tested product and the type of bile acid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400" dirty="0" smtClean="0"/>
              <a:t>The highest cholic and deoksycholic acid binding </a:t>
            </a:r>
            <a:r>
              <a:rPr lang="pl-PL" altLang="pl-PL" sz="2400" dirty="0" smtClean="0"/>
              <a:t>ability</a:t>
            </a:r>
            <a:r>
              <a:rPr lang="en-US" altLang="pl-PL" sz="2400" dirty="0" smtClean="0"/>
              <a:t> </a:t>
            </a:r>
            <a:r>
              <a:rPr lang="en-US" altLang="pl-PL" sz="2400" dirty="0" smtClean="0"/>
              <a:t>was observed in case of bioactive biscuits 2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l-PL" sz="2400" dirty="0" smtClean="0"/>
              <a:t>The content of cholic, deoksycholic and lithocholic acid in the large intestine section </a:t>
            </a:r>
            <a:r>
              <a:rPr lang="en-US" altLang="pl-PL" sz="2400" b="1" dirty="0" smtClean="0"/>
              <a:t>increased</a:t>
            </a:r>
            <a:r>
              <a:rPr lang="en-US" altLang="pl-PL" sz="2400" dirty="0" smtClean="0"/>
              <a:t> in case of control biscuits and bioactive biscuits 1. </a:t>
            </a:r>
          </a:p>
          <a:p>
            <a:pPr eaLnBrk="1" hangingPunct="1">
              <a:lnSpc>
                <a:spcPct val="90000"/>
              </a:lnSpc>
            </a:pPr>
            <a:endParaRPr lang="en-US" altLang="pl-PL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altLang="pl-PL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pl-PL" sz="2800" dirty="0" smtClean="0">
              <a:solidFill>
                <a:srgbClr val="DDDDDD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pl-PL" sz="2800" dirty="0" smtClean="0"/>
          </a:p>
        </p:txBody>
      </p:sp>
      <p:pic>
        <p:nvPicPr>
          <p:cNvPr id="30724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s://encrypted-tbn1.gstatic.com/images?q=tbn:ANd9GcTa53-ZRZP-eLcEdYfejdRf_Y4VJdCs46s9OzQGTI6zVk_4mu5T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636838"/>
            <a:ext cx="32416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pole tekstowe 3"/>
          <p:cNvSpPr txBox="1">
            <a:spLocks noChangeArrowheads="1"/>
          </p:cNvSpPr>
          <p:nvPr/>
        </p:nvSpPr>
        <p:spPr bwMode="auto">
          <a:xfrm>
            <a:off x="539750" y="620713"/>
            <a:ext cx="8064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6600" b="1" dirty="0" err="1" smtClean="0">
                <a:solidFill>
                  <a:srgbClr val="006600"/>
                </a:solidFill>
              </a:rPr>
              <a:t>Thank</a:t>
            </a:r>
            <a:r>
              <a:rPr lang="pl-PL" altLang="pl-PL" sz="6600" b="1" dirty="0" smtClean="0">
                <a:solidFill>
                  <a:srgbClr val="006600"/>
                </a:solidFill>
              </a:rPr>
              <a:t> </a:t>
            </a:r>
            <a:r>
              <a:rPr lang="pl-PL" altLang="pl-PL" sz="6600" b="1" dirty="0" err="1" smtClean="0">
                <a:solidFill>
                  <a:srgbClr val="006600"/>
                </a:solidFill>
              </a:rPr>
              <a:t>You</a:t>
            </a:r>
            <a:endParaRPr lang="pl-PL" altLang="pl-PL" sz="6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/>
          </p:cNvSpPr>
          <p:nvPr>
            <p:ph type="title"/>
          </p:nvPr>
        </p:nvSpPr>
        <p:spPr>
          <a:xfrm>
            <a:off x="611188" y="620713"/>
            <a:ext cx="7772400" cy="838200"/>
          </a:xfrm>
        </p:spPr>
        <p:txBody>
          <a:bodyPr/>
          <a:lstStyle/>
          <a:p>
            <a:pPr eaLnBrk="1" hangingPunct="1"/>
            <a:r>
              <a:rPr lang="pl-PL" altLang="pl-PL" sz="2800" b="1" dirty="0" err="1" smtClean="0">
                <a:solidFill>
                  <a:srgbClr val="006600"/>
                </a:solidFill>
                <a:latin typeface="Arial" charset="0"/>
              </a:rPr>
              <a:t>Bioreactor</a:t>
            </a:r>
            <a:r>
              <a:rPr lang="pl-PL" altLang="pl-PL" sz="2800" b="1" dirty="0" smtClean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pl-PL" altLang="pl-PL" sz="2800" b="1" dirty="0" err="1" smtClean="0">
                <a:solidFill>
                  <a:srgbClr val="006600"/>
                </a:solidFill>
                <a:latin typeface="Arial" charset="0"/>
              </a:rPr>
              <a:t>used</a:t>
            </a:r>
            <a:r>
              <a:rPr lang="pl-PL" altLang="pl-PL" sz="2800" b="1" dirty="0" smtClean="0">
                <a:solidFill>
                  <a:srgbClr val="006600"/>
                </a:solidFill>
                <a:latin typeface="Arial" charset="0"/>
              </a:rPr>
              <a:t> during in vitro </a:t>
            </a:r>
            <a:r>
              <a:rPr lang="pl-PL" altLang="pl-PL" sz="2800" b="1" dirty="0" err="1" smtClean="0">
                <a:solidFill>
                  <a:srgbClr val="006600"/>
                </a:solidFill>
                <a:latin typeface="Arial" charset="0"/>
              </a:rPr>
              <a:t>digestion</a:t>
            </a:r>
            <a:r>
              <a:rPr lang="pl-PL" altLang="pl-PL" sz="2800" b="1" dirty="0" smtClean="0">
                <a:solidFill>
                  <a:srgbClr val="006600"/>
                </a:solidFill>
                <a:latin typeface="Arial" charset="0"/>
              </a:rPr>
              <a:t>- singel </a:t>
            </a:r>
            <a:r>
              <a:rPr lang="pl-PL" altLang="pl-PL" sz="2800" b="1" dirty="0" err="1" smtClean="0">
                <a:solidFill>
                  <a:srgbClr val="006600"/>
                </a:solidFill>
                <a:latin typeface="Arial" charset="0"/>
              </a:rPr>
              <a:t>chamber</a:t>
            </a:r>
            <a:r>
              <a:rPr lang="pl-PL" altLang="pl-PL" sz="2800" b="1" dirty="0" smtClean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pl-PL" altLang="pl-PL" sz="2800" b="1" dirty="0" err="1" smtClean="0">
                <a:solidFill>
                  <a:srgbClr val="006600"/>
                </a:solidFill>
                <a:latin typeface="Arial" charset="0"/>
              </a:rPr>
              <a:t>static</a:t>
            </a:r>
            <a:r>
              <a:rPr lang="pl-PL" altLang="pl-PL" sz="2800" b="1" dirty="0" smtClean="0">
                <a:solidFill>
                  <a:srgbClr val="006600"/>
                </a:solidFill>
                <a:latin typeface="Arial" charset="0"/>
              </a:rPr>
              <a:t> model</a:t>
            </a:r>
          </a:p>
        </p:txBody>
      </p:sp>
      <p:pic>
        <p:nvPicPr>
          <p:cNvPr id="6147" name="Obraz 7" descr="bioreactor-4963-2372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773238"/>
            <a:ext cx="47513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1029"/>
          <p:cNvSpPr txBox="1">
            <a:spLocks noChangeArrowheads="1"/>
          </p:cNvSpPr>
          <p:nvPr/>
        </p:nvSpPr>
        <p:spPr bwMode="auto">
          <a:xfrm>
            <a:off x="755650" y="3716338"/>
            <a:ext cx="952500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pl-PL" altLang="pl-PL" sz="1000" dirty="0" smtClean="0">
                <a:latin typeface="Calibri" pitchFamily="34" charset="0"/>
              </a:rPr>
              <a:t>pH </a:t>
            </a:r>
            <a:r>
              <a:rPr lang="pl-PL" altLang="pl-PL" sz="1000" dirty="0" err="1" smtClean="0">
                <a:latin typeface="Calibri" pitchFamily="34" charset="0"/>
              </a:rPr>
              <a:t>electrode</a:t>
            </a:r>
            <a:r>
              <a:rPr lang="pl-PL" altLang="pl-PL" sz="1000" dirty="0" smtClean="0">
                <a:latin typeface="Calibri" pitchFamily="34" charset="0"/>
              </a:rPr>
              <a:t> </a:t>
            </a:r>
            <a:endParaRPr lang="pl-PL" altLang="pl-PL" sz="1000" dirty="0">
              <a:latin typeface="Calibri" pitchFamily="34" charset="0"/>
            </a:endParaRPr>
          </a:p>
          <a:p>
            <a:pPr eaLnBrk="1" hangingPunct="1"/>
            <a:endParaRPr lang="pl-PL" altLang="pl-PL" dirty="0"/>
          </a:p>
        </p:txBody>
      </p:sp>
      <p:sp>
        <p:nvSpPr>
          <p:cNvPr id="6149" name="Text Box 1030"/>
          <p:cNvSpPr txBox="1">
            <a:spLocks noChangeArrowheads="1"/>
          </p:cNvSpPr>
          <p:nvPr/>
        </p:nvSpPr>
        <p:spPr bwMode="auto">
          <a:xfrm>
            <a:off x="900113" y="4724400"/>
            <a:ext cx="819150" cy="219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pl-PL" altLang="pl-PL" sz="1000" dirty="0" err="1" smtClean="0">
                <a:latin typeface="Calibri" pitchFamily="34" charset="0"/>
              </a:rPr>
              <a:t>Stirrer</a:t>
            </a:r>
            <a:endParaRPr lang="pl-PL" altLang="pl-PL" sz="1000" dirty="0">
              <a:latin typeface="Calibri" pitchFamily="34" charset="0"/>
            </a:endParaRPr>
          </a:p>
          <a:p>
            <a:pPr eaLnBrk="1" hangingPunct="1"/>
            <a:endParaRPr lang="pl-PL" altLang="pl-PL" dirty="0"/>
          </a:p>
        </p:txBody>
      </p:sp>
      <p:sp>
        <p:nvSpPr>
          <p:cNvPr id="6150" name="Text Box 1031"/>
          <p:cNvSpPr txBox="1">
            <a:spLocks noChangeArrowheads="1"/>
          </p:cNvSpPr>
          <p:nvPr/>
        </p:nvSpPr>
        <p:spPr bwMode="auto">
          <a:xfrm>
            <a:off x="683568" y="5589240"/>
            <a:ext cx="895350" cy="2875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pl-PL" altLang="pl-PL" sz="1000" dirty="0" smtClean="0">
                <a:latin typeface="Calibri" pitchFamily="34" charset="0"/>
              </a:rPr>
              <a:t>Water </a:t>
            </a:r>
            <a:r>
              <a:rPr lang="pl-PL" altLang="pl-PL" sz="1000" dirty="0" err="1" smtClean="0">
                <a:latin typeface="Calibri" pitchFamily="34" charset="0"/>
              </a:rPr>
              <a:t>jacket</a:t>
            </a:r>
            <a:endParaRPr lang="pl-PL" altLang="pl-PL" sz="1000" dirty="0">
              <a:latin typeface="Calibri" pitchFamily="34" charset="0"/>
            </a:endParaRPr>
          </a:p>
          <a:p>
            <a:pPr eaLnBrk="1" hangingPunct="1"/>
            <a:endParaRPr lang="pl-PL" altLang="pl-PL" dirty="0"/>
          </a:p>
        </p:txBody>
      </p:sp>
      <p:sp>
        <p:nvSpPr>
          <p:cNvPr id="6151" name="Text Box 1032"/>
          <p:cNvSpPr txBox="1">
            <a:spLocks noChangeArrowheads="1"/>
          </p:cNvSpPr>
          <p:nvPr/>
        </p:nvSpPr>
        <p:spPr bwMode="auto">
          <a:xfrm>
            <a:off x="611560" y="2708920"/>
            <a:ext cx="1123950" cy="2154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pl-PL" altLang="pl-PL" sz="1000" dirty="0" err="1" smtClean="0">
                <a:latin typeface="Calibri" pitchFamily="34" charset="0"/>
              </a:rPr>
              <a:t>Sampling</a:t>
            </a:r>
            <a:r>
              <a:rPr lang="pl-PL" altLang="pl-PL" sz="1000" dirty="0" smtClean="0">
                <a:latin typeface="Calibri" pitchFamily="34" charset="0"/>
              </a:rPr>
              <a:t> system</a:t>
            </a:r>
            <a:endParaRPr lang="pl-PL" altLang="pl-PL" sz="1000" dirty="0">
              <a:latin typeface="Calibri" pitchFamily="34" charset="0"/>
            </a:endParaRPr>
          </a:p>
          <a:p>
            <a:pPr eaLnBrk="1" hangingPunct="1"/>
            <a:endParaRPr lang="pl-PL" altLang="pl-PL" dirty="0"/>
          </a:p>
        </p:txBody>
      </p:sp>
      <p:sp>
        <p:nvSpPr>
          <p:cNvPr id="6152" name="Text Box 1034"/>
          <p:cNvSpPr txBox="1">
            <a:spLocks noChangeArrowheads="1"/>
          </p:cNvSpPr>
          <p:nvPr/>
        </p:nvSpPr>
        <p:spPr bwMode="auto">
          <a:xfrm>
            <a:off x="7524750" y="3357563"/>
            <a:ext cx="990600" cy="600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pl-PL" altLang="pl-PL" sz="1000" dirty="0" err="1" smtClean="0">
                <a:latin typeface="Calibri" pitchFamily="34" charset="0"/>
              </a:rPr>
              <a:t>Peristaltic</a:t>
            </a:r>
            <a:r>
              <a:rPr lang="pl-PL" altLang="pl-PL" sz="1000" dirty="0" smtClean="0">
                <a:latin typeface="Calibri" pitchFamily="34" charset="0"/>
              </a:rPr>
              <a:t> </a:t>
            </a:r>
            <a:r>
              <a:rPr lang="pl-PL" altLang="pl-PL" sz="1000" dirty="0" err="1" smtClean="0">
                <a:latin typeface="Calibri" pitchFamily="34" charset="0"/>
              </a:rPr>
              <a:t>pomps</a:t>
            </a:r>
            <a:endParaRPr lang="pl-PL" altLang="pl-PL" sz="1000" dirty="0">
              <a:latin typeface="Calibri" pitchFamily="34" charset="0"/>
            </a:endParaRPr>
          </a:p>
          <a:p>
            <a:pPr eaLnBrk="1" hangingPunct="1"/>
            <a:endParaRPr lang="pl-PL" altLang="pl-PL" dirty="0"/>
          </a:p>
        </p:txBody>
      </p:sp>
      <p:cxnSp>
        <p:nvCxnSpPr>
          <p:cNvPr id="6153" name="AutoShape 1035"/>
          <p:cNvCxnSpPr>
            <a:cxnSpLocks noChangeShapeType="1"/>
          </p:cNvCxnSpPr>
          <p:nvPr/>
        </p:nvCxnSpPr>
        <p:spPr bwMode="auto">
          <a:xfrm flipH="1">
            <a:off x="5724525" y="3716338"/>
            <a:ext cx="1800225" cy="12398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4" name="AutoShape 1035"/>
          <p:cNvCxnSpPr>
            <a:cxnSpLocks noChangeShapeType="1"/>
          </p:cNvCxnSpPr>
          <p:nvPr/>
        </p:nvCxnSpPr>
        <p:spPr bwMode="auto">
          <a:xfrm flipH="1">
            <a:off x="5795963" y="3789363"/>
            <a:ext cx="1800225" cy="1525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5" name="AutoShape 1035"/>
          <p:cNvCxnSpPr>
            <a:cxnSpLocks noChangeShapeType="1"/>
          </p:cNvCxnSpPr>
          <p:nvPr/>
        </p:nvCxnSpPr>
        <p:spPr bwMode="auto">
          <a:xfrm flipH="1">
            <a:off x="5795963" y="3860800"/>
            <a:ext cx="1871662" cy="18145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6" name="AutoShape 1035"/>
          <p:cNvCxnSpPr>
            <a:cxnSpLocks noChangeShapeType="1"/>
          </p:cNvCxnSpPr>
          <p:nvPr/>
        </p:nvCxnSpPr>
        <p:spPr bwMode="auto">
          <a:xfrm flipH="1">
            <a:off x="5867400" y="3933825"/>
            <a:ext cx="1873250" cy="2101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7" name="AutoShape 1036"/>
          <p:cNvCxnSpPr>
            <a:cxnSpLocks noChangeShapeType="1"/>
          </p:cNvCxnSpPr>
          <p:nvPr/>
        </p:nvCxnSpPr>
        <p:spPr bwMode="auto">
          <a:xfrm flipV="1">
            <a:off x="1619250" y="5516563"/>
            <a:ext cx="1223963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8" name="AutoShape 1036"/>
          <p:cNvCxnSpPr>
            <a:cxnSpLocks noChangeShapeType="1"/>
          </p:cNvCxnSpPr>
          <p:nvPr/>
        </p:nvCxnSpPr>
        <p:spPr bwMode="auto">
          <a:xfrm flipV="1">
            <a:off x="1619250" y="3716338"/>
            <a:ext cx="1657350" cy="1144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9" name="AutoShape 1036"/>
          <p:cNvCxnSpPr>
            <a:cxnSpLocks noChangeShapeType="1"/>
          </p:cNvCxnSpPr>
          <p:nvPr/>
        </p:nvCxnSpPr>
        <p:spPr bwMode="auto">
          <a:xfrm>
            <a:off x="1763713" y="2917825"/>
            <a:ext cx="1368127" cy="10872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</p:cNvCxnSpPr>
          <p:nvPr/>
        </p:nvCxnSpPr>
        <p:spPr bwMode="auto">
          <a:xfrm flipV="1">
            <a:off x="1619672" y="3789040"/>
            <a:ext cx="2088232" cy="655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alth-inspiration.com/assets/images/good_intestines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122284" cy="468052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83568" y="60932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www.naturalvigour.com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buzzle.com/img/articleImages/207124-812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680520" cy="522058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403648" y="63093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www.buzzle.com</a:t>
            </a:r>
            <a:endParaRPr lang="pl-PL" dirty="0"/>
          </a:p>
        </p:txBody>
      </p:sp>
      <p:sp>
        <p:nvSpPr>
          <p:cNvPr id="4" name="Chmurka 3"/>
          <p:cNvSpPr/>
          <p:nvPr/>
        </p:nvSpPr>
        <p:spPr bwMode="auto">
          <a:xfrm>
            <a:off x="2195736" y="5445224"/>
            <a:ext cx="2160240" cy="576064"/>
          </a:xfrm>
          <a:prstGeom prst="cloud">
            <a:avLst/>
          </a:prstGeom>
          <a:solidFill>
            <a:srgbClr val="24DA16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E.</a:t>
            </a:r>
            <a:r>
              <a:rPr kumimoji="0" lang="pl-PL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pl-PL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faecalis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hmurka 5"/>
          <p:cNvSpPr/>
          <p:nvPr/>
        </p:nvSpPr>
        <p:spPr bwMode="auto">
          <a:xfrm>
            <a:off x="4499992" y="5445224"/>
            <a:ext cx="2520280" cy="576064"/>
          </a:xfrm>
          <a:prstGeom prst="cloud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E.</a:t>
            </a:r>
            <a:r>
              <a:rPr kumimoji="0" lang="pl-PL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coli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bioglan.co.uk/sites/bioglan.co.uk/files/Bacteria_Names_Graphic2b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218871" cy="547260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403648" y="63093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www.buzzle.com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www.otsuka.co.jp/en/health_illness/fiber/for_body/main_fiber/images/graph_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40941" cy="4248472"/>
          </a:xfrm>
          <a:prstGeom prst="rect">
            <a:avLst/>
          </a:prstGeom>
          <a:noFill/>
        </p:spPr>
      </p:pic>
      <p:pic>
        <p:nvPicPr>
          <p:cNvPr id="3" name="Picture 9" descr="http://www.bioaktywnazywnosc.pl/grafiki/logobz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6475"/>
            <a:ext cx="2143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http://www.bioaktywnazywnosc.pl/grafiki/logo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http://www.bioaktywnazywnosc.pl/grafiki/logo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http://www.bioaktywnazywnosc.pl/grafiki/logou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6115050"/>
            <a:ext cx="214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539552" y="537321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www.otsuka.co.jp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publish.ucc.ie/journals/boolean/2012/00/Fouhy/05/05-Fouhy-2012-00-en/media/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174557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1520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www.publish.ucc.ie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1_Motyw pakiet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yw pakiet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otyw pakiet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 a day</Template>
  <TotalTime>2166</TotalTime>
  <Words>1994</Words>
  <Application>Microsoft Office PowerPoint</Application>
  <PresentationFormat>Pokaz na ekranie (4:3)</PresentationFormat>
  <Paragraphs>772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34</vt:i4>
      </vt:variant>
    </vt:vector>
  </HeadingPairs>
  <TitlesOfParts>
    <vt:vector size="36" baseType="lpstr">
      <vt:lpstr>1_Motyw pakietu Office</vt:lpstr>
      <vt:lpstr>Projekt domyślny</vt:lpstr>
      <vt:lpstr>The Binding of Bile Acids by Biscuits with Bioactive Substances during In Vitro Digestion</vt:lpstr>
      <vt:lpstr>Slajd 2</vt:lpstr>
      <vt:lpstr>Slajd 3</vt:lpstr>
      <vt:lpstr>Bioreactor used during in vitro digestion- singel chamber static model</vt:lpstr>
      <vt:lpstr>Slajd 5</vt:lpstr>
      <vt:lpstr>Slajd 6</vt:lpstr>
      <vt:lpstr>Slajd 7</vt:lpstr>
      <vt:lpstr>Slajd 8</vt:lpstr>
      <vt:lpstr>Slajd 9</vt:lpstr>
      <vt:lpstr>The aim of study</vt:lpstr>
      <vt:lpstr>Slajd 11</vt:lpstr>
      <vt:lpstr>The Samples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Results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Conclusions </vt:lpstr>
      <vt:lpstr>Slajd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Zawartość wybranych związków przeciwutleniających w gryce i produktach powstałych podczas jej przerobu</dc:title>
  <dc:creator>Krzychu</dc:creator>
  <cp:lastModifiedBy>Krzychu</cp:lastModifiedBy>
  <cp:revision>149</cp:revision>
  <dcterms:created xsi:type="dcterms:W3CDTF">2009-05-17T16:37:42Z</dcterms:created>
  <dcterms:modified xsi:type="dcterms:W3CDTF">2014-07-16T10:47:10Z</dcterms:modified>
</cp:coreProperties>
</file>