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70" r:id="rId2"/>
    <p:sldId id="272" r:id="rId3"/>
    <p:sldId id="274" r:id="rId4"/>
    <p:sldId id="275" r:id="rId5"/>
    <p:sldId id="276" r:id="rId6"/>
    <p:sldId id="277" r:id="rId7"/>
    <p:sldId id="305" r:id="rId8"/>
    <p:sldId id="278" r:id="rId9"/>
    <p:sldId id="279" r:id="rId10"/>
    <p:sldId id="290" r:id="rId11"/>
    <p:sldId id="289" r:id="rId12"/>
    <p:sldId id="291" r:id="rId13"/>
    <p:sldId id="292" r:id="rId14"/>
    <p:sldId id="296" r:id="rId15"/>
    <p:sldId id="295" r:id="rId16"/>
    <p:sldId id="30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0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595"/>
  </p:normalViewPr>
  <p:slideViewPr>
    <p:cSldViewPr snapToGrid="0" snapToObjects="1">
      <p:cViewPr>
        <p:scale>
          <a:sx n="76" d="100"/>
          <a:sy n="76" d="100"/>
        </p:scale>
        <p:origin x="-120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0000F-0206-4838-8E21-95BF9F2295E7}" type="datetimeFigureOut">
              <a:rPr lang="en-US" smtClean="0"/>
              <a:t>8/9/2016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1A5F7-1B22-4C75-9176-432261B66A56}" type="slidenum">
              <a:rPr lang="en-US" smtClean="0"/>
              <a:t>‹#›</a:t>
            </a:fld>
            <a:endParaRPr lang="en-US"/>
          </a:p>
        </p:txBody>
      </p:sp>
    </p:spTree>
    <p:extLst>
      <p:ext uri="{BB962C8B-B14F-4D97-AF65-F5344CB8AC3E}">
        <p14:creationId xmlns:p14="http://schemas.microsoft.com/office/powerpoint/2010/main" val="100258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1A5F7-1B22-4C75-9176-432261B66A56}" type="slidenum">
              <a:rPr lang="en-US" smtClean="0"/>
              <a:t>1</a:t>
            </a:fld>
            <a:endParaRPr lang="en-US"/>
          </a:p>
        </p:txBody>
      </p:sp>
    </p:spTree>
    <p:extLst>
      <p:ext uri="{BB962C8B-B14F-4D97-AF65-F5344CB8AC3E}">
        <p14:creationId xmlns:p14="http://schemas.microsoft.com/office/powerpoint/2010/main" val="33357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1A5F7-1B22-4C75-9176-432261B66A56}" type="slidenum">
              <a:rPr lang="en-US" smtClean="0"/>
              <a:t>7</a:t>
            </a:fld>
            <a:endParaRPr lang="en-US"/>
          </a:p>
        </p:txBody>
      </p:sp>
    </p:spTree>
    <p:extLst>
      <p:ext uri="{BB962C8B-B14F-4D97-AF65-F5344CB8AC3E}">
        <p14:creationId xmlns:p14="http://schemas.microsoft.com/office/powerpoint/2010/main" val="32217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1A5F7-1B22-4C75-9176-432261B66A56}" type="slidenum">
              <a:rPr lang="en-US" smtClean="0"/>
              <a:t>16</a:t>
            </a:fld>
            <a:endParaRPr lang="en-US"/>
          </a:p>
        </p:txBody>
      </p:sp>
    </p:spTree>
    <p:extLst>
      <p:ext uri="{BB962C8B-B14F-4D97-AF65-F5344CB8AC3E}">
        <p14:creationId xmlns:p14="http://schemas.microsoft.com/office/powerpoint/2010/main" val="388292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12/8/2016</a:t>
            </a:r>
            <a:endParaRPr lang="en-US"/>
          </a:p>
        </p:txBody>
      </p:sp>
      <p:sp>
        <p:nvSpPr>
          <p:cNvPr id="5" name="Footer Placeholder 4"/>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98925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12/8/2016</a:t>
            </a:r>
            <a:endParaRPr lang="en-US"/>
          </a:p>
        </p:txBody>
      </p:sp>
      <p:sp>
        <p:nvSpPr>
          <p:cNvPr id="5" name="Footer Placeholder 4"/>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58780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12/8/2016</a:t>
            </a:r>
            <a:endParaRPr lang="en-US"/>
          </a:p>
        </p:txBody>
      </p:sp>
      <p:sp>
        <p:nvSpPr>
          <p:cNvPr id="5" name="Footer Placeholder 4"/>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74802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12/8/2016</a:t>
            </a:r>
            <a:endParaRPr lang="en-US"/>
          </a:p>
        </p:txBody>
      </p:sp>
      <p:sp>
        <p:nvSpPr>
          <p:cNvPr id="5" name="Footer Placeholder 4"/>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53980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12/8/2016</a:t>
            </a:r>
            <a:endParaRPr lang="en-US"/>
          </a:p>
        </p:txBody>
      </p:sp>
      <p:sp>
        <p:nvSpPr>
          <p:cNvPr id="5" name="Footer Placeholder 4"/>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14620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12/8/2016</a:t>
            </a:r>
            <a:endParaRPr lang="en-US"/>
          </a:p>
        </p:txBody>
      </p:sp>
      <p:sp>
        <p:nvSpPr>
          <p:cNvPr id="6" name="Footer Placeholder 5"/>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7" name="Slide Number Placeholder 6"/>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136585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12/8/2016</a:t>
            </a:r>
            <a:endParaRPr lang="en-US"/>
          </a:p>
        </p:txBody>
      </p:sp>
      <p:sp>
        <p:nvSpPr>
          <p:cNvPr id="8" name="Footer Placeholder 7"/>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9" name="Slide Number Placeholder 8"/>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154411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12/8/2016</a:t>
            </a:r>
            <a:endParaRPr lang="en-US"/>
          </a:p>
        </p:txBody>
      </p:sp>
      <p:sp>
        <p:nvSpPr>
          <p:cNvPr id="4" name="Footer Placeholder 3"/>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5" name="Slide Number Placeholder 4"/>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175404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12/8/2016</a:t>
            </a:r>
            <a:endParaRPr lang="en-US"/>
          </a:p>
        </p:txBody>
      </p:sp>
      <p:sp>
        <p:nvSpPr>
          <p:cNvPr id="3" name="Footer Placeholder 2"/>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4" name="Slide Number Placeholder 3"/>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172624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12/8/2016</a:t>
            </a:r>
            <a:endParaRPr lang="en-US"/>
          </a:p>
        </p:txBody>
      </p:sp>
      <p:sp>
        <p:nvSpPr>
          <p:cNvPr id="6" name="Footer Placeholder 5"/>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7" name="Slide Number Placeholder 6"/>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44875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12/8/2016</a:t>
            </a:r>
            <a:endParaRPr lang="en-US"/>
          </a:p>
        </p:txBody>
      </p:sp>
      <p:sp>
        <p:nvSpPr>
          <p:cNvPr id="6" name="Footer Placeholder 5"/>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7" name="Slide Number Placeholder 6"/>
          <p:cNvSpPr>
            <a:spLocks noGrp="1"/>
          </p:cNvSpPr>
          <p:nvPr>
            <p:ph type="sldNum" sz="quarter" idx="12"/>
          </p:nvPr>
        </p:nvSpPr>
        <p:spPr/>
        <p:txBody>
          <a:bodyPr/>
          <a:lstStyle/>
          <a:p>
            <a:fld id="{261C1841-697E-224A-A81A-D2BE3F2DD922}" type="slidenum">
              <a:rPr lang="en-US" smtClean="0"/>
              <a:t>‹#›</a:t>
            </a:fld>
            <a:endParaRPr lang="en-US"/>
          </a:p>
        </p:txBody>
      </p:sp>
    </p:spTree>
    <p:extLst>
      <p:ext uri="{BB962C8B-B14F-4D97-AF65-F5344CB8AC3E}">
        <p14:creationId xmlns:p14="http://schemas.microsoft.com/office/powerpoint/2010/main" val="22069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12/8/2016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Integrating CHIC technologies into a clinical research application framework (“CRAF”) for cancer modeling 	</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C1841-697E-224A-A81A-D2BE3F2DD922}" type="slidenum">
              <a:rPr lang="en-US" smtClean="0"/>
              <a:t>‹#›</a:t>
            </a:fld>
            <a:endParaRPr lang="en-US"/>
          </a:p>
        </p:txBody>
      </p:sp>
    </p:spTree>
    <p:extLst>
      <p:ext uri="{BB962C8B-B14F-4D97-AF65-F5344CB8AC3E}">
        <p14:creationId xmlns:p14="http://schemas.microsoft.com/office/powerpoint/2010/main" val="7076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hyperlink" Target="http://upload.wikimedia.org/wikipedia/commons/thumb/c/c0/Glioblastoma_-_MR_sagittal_with_contrast.jpg/612px-Glioblastoma_-_MR_sagittal_with_contrast.jpg"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emf"/><Relationship Id="rId7"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www.vph-noe.eu/" TargetMode="External"/><Relationship Id="rId4" Type="http://schemas.openxmlformats.org/officeDocument/2006/relationships/image" Target="../media/image41.pn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ture.com/nature/journal/v491/n7425_supp/full/491S66a.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ture.com/nature/journal/v491/n7425_supp/full/491S66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hyperlink" Target="http://bodybrowser.googlelabs.com/" TargetMode="External"/><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580" y="1503844"/>
            <a:ext cx="7560840" cy="2991956"/>
          </a:xfrm>
        </p:spPr>
        <p:txBody>
          <a:bodyPr>
            <a:normAutofit fontScale="90000"/>
          </a:bodyPr>
          <a:lstStyle/>
          <a:p>
            <a:r>
              <a:rPr lang="el-GR" sz="2800" dirty="0">
                <a:solidFill>
                  <a:srgbClr val="003300"/>
                </a:solidFill>
              </a:rPr>
              <a:t/>
            </a:r>
            <a:br>
              <a:rPr lang="el-GR" sz="2800" dirty="0">
                <a:solidFill>
                  <a:srgbClr val="003300"/>
                </a:solidFill>
              </a:rPr>
            </a:br>
            <a:r>
              <a:rPr lang="en-US" sz="2800" dirty="0"/>
              <a:t/>
            </a:r>
            <a:br>
              <a:rPr lang="en-US" sz="2800" dirty="0"/>
            </a:br>
            <a:r>
              <a:rPr lang="en-US" sz="4000" b="1" dirty="0" smtClean="0"/>
              <a:t>Integrating CHIC technologies into a clinical research application framework (“CRAF”) for cancer modeling </a:t>
            </a:r>
            <a:r>
              <a:rPr lang="en-US" sz="2800" dirty="0" smtClean="0"/>
              <a:t>	</a:t>
            </a:r>
            <a:r>
              <a:rPr lang="en-US" sz="2800" dirty="0"/>
              <a:t/>
            </a:r>
            <a:br>
              <a:rPr lang="en-US" sz="2800" dirty="0"/>
            </a:br>
            <a:r>
              <a:rPr lang="en-US" sz="2800" dirty="0" smtClean="0"/>
              <a:t/>
            </a:r>
            <a:br>
              <a:rPr lang="en-US" sz="2800" dirty="0" smtClean="0"/>
            </a:br>
            <a:r>
              <a:rPr lang="en-US" sz="2800" b="1" dirty="0" smtClean="0"/>
              <a:t>Kostas </a:t>
            </a:r>
            <a:r>
              <a:rPr lang="en-US" sz="2800" b="1" dirty="0"/>
              <a:t>Marias, </a:t>
            </a:r>
            <a:r>
              <a:rPr lang="en-US" sz="2800" dirty="0"/>
              <a:t>Foundation for Research and Technology-Hellas, Greece </a:t>
            </a:r>
            <a:r>
              <a:rPr lang="en-US" sz="2800" dirty="0" smtClean="0"/>
              <a:t/>
            </a:r>
            <a:br>
              <a:rPr lang="en-US" sz="2800" dirty="0" smtClean="0"/>
            </a:br>
            <a:r>
              <a:rPr lang="en-US" sz="2800" b="1" dirty="0" smtClean="0"/>
              <a:t>Stelios Sfakianakis, </a:t>
            </a:r>
            <a:r>
              <a:rPr lang="en-US" sz="2800" dirty="0"/>
              <a:t>Foundation for Research and Technology-Hellas, Greece 	</a:t>
            </a:r>
          </a:p>
        </p:txBody>
      </p:sp>
      <p:pic>
        <p:nvPicPr>
          <p:cNvPr id="9" name="Picture 8"/>
          <p:cNvPicPr>
            <a:picLocks noChangeAspect="1"/>
          </p:cNvPicPr>
          <p:nvPr/>
        </p:nvPicPr>
        <p:blipFill rotWithShape="1">
          <a:blip r:embed="rId3"/>
          <a:srcRect t="6868" r="82725" b="73036"/>
          <a:stretch/>
        </p:blipFill>
        <p:spPr>
          <a:xfrm>
            <a:off x="2883877" y="4635524"/>
            <a:ext cx="4394060" cy="2222475"/>
          </a:xfrm>
          <a:prstGeom prst="rect">
            <a:avLst/>
          </a:prstGeom>
        </p:spPr>
      </p:pic>
    </p:spTree>
    <p:extLst>
      <p:ext uri="{BB962C8B-B14F-4D97-AF65-F5344CB8AC3E}">
        <p14:creationId xmlns:p14="http://schemas.microsoft.com/office/powerpoint/2010/main" val="105390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99"/>
            <a:ext cx="9144000" cy="1325563"/>
          </a:xfrm>
        </p:spPr>
        <p:txBody>
          <a:bodyPr>
            <a:normAutofit/>
          </a:bodyPr>
          <a:lstStyle/>
          <a:p>
            <a:r>
              <a:rPr lang="en-GB" sz="3100" dirty="0">
                <a:solidFill>
                  <a:srgbClr val="C00000"/>
                </a:solidFill>
              </a:rPr>
              <a:t>Microscopic to Macroscopic </a:t>
            </a:r>
            <a:r>
              <a:rPr lang="en-GB" sz="3100" dirty="0" smtClean="0">
                <a:solidFill>
                  <a:srgbClr val="C00000"/>
                </a:solidFill>
              </a:rPr>
              <a:t>cancer modelling strategies</a:t>
            </a:r>
            <a:endParaRPr lang="el-GR" sz="3100" dirty="0">
              <a:solidFill>
                <a:srgbClr val="C00000"/>
              </a:solidFill>
            </a:endParaRPr>
          </a:p>
        </p:txBody>
      </p:sp>
      <p:grpSp>
        <p:nvGrpSpPr>
          <p:cNvPr id="7" name="Group 4"/>
          <p:cNvGrpSpPr>
            <a:grpSpLocks/>
          </p:cNvGrpSpPr>
          <p:nvPr/>
        </p:nvGrpSpPr>
        <p:grpSpPr bwMode="auto">
          <a:xfrm>
            <a:off x="2411760" y="909167"/>
            <a:ext cx="2879725" cy="5041900"/>
            <a:chOff x="1429" y="890"/>
            <a:chExt cx="1814" cy="3176"/>
          </a:xfrm>
        </p:grpSpPr>
        <p:sp>
          <p:nvSpPr>
            <p:cNvPr id="8" name="AutoShape 5"/>
            <p:cNvSpPr>
              <a:spLocks noChangeArrowheads="1"/>
            </p:cNvSpPr>
            <p:nvPr/>
          </p:nvSpPr>
          <p:spPr bwMode="auto">
            <a:xfrm>
              <a:off x="2835" y="981"/>
              <a:ext cx="408" cy="3085"/>
            </a:xfrm>
            <a:prstGeom prst="downArrow">
              <a:avLst>
                <a:gd name="adj1" fmla="val 50000"/>
                <a:gd name="adj2" fmla="val 18903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457200" fontAlgn="auto">
                <a:spcBef>
                  <a:spcPts val="0"/>
                </a:spcBef>
                <a:spcAft>
                  <a:spcPts val="0"/>
                </a:spcAft>
              </a:pPr>
              <a:r>
                <a:rPr lang="en-US" sz="1800">
                  <a:solidFill>
                    <a:prstClr val="black"/>
                  </a:solidFill>
                  <a:latin typeface="Calibri"/>
                  <a:ea typeface="Osaka" charset="-128"/>
                  <a:cs typeface="Arial" pitchFamily="34" charset="0"/>
                </a:rPr>
                <a:t>Top-down</a:t>
              </a:r>
              <a:endParaRPr lang="el-GR" sz="1800">
                <a:solidFill>
                  <a:prstClr val="black"/>
                </a:solidFill>
                <a:latin typeface="Calibri"/>
                <a:ea typeface="Osaka" charset="-128"/>
                <a:cs typeface="Arial" pitchFamily="34" charset="0"/>
              </a:endParaRPr>
            </a:p>
          </p:txBody>
        </p:sp>
        <p:sp>
          <p:nvSpPr>
            <p:cNvPr id="9" name="AutoShape 6"/>
            <p:cNvSpPr>
              <a:spLocks noChangeArrowheads="1"/>
            </p:cNvSpPr>
            <p:nvPr/>
          </p:nvSpPr>
          <p:spPr bwMode="auto">
            <a:xfrm>
              <a:off x="1429" y="890"/>
              <a:ext cx="408" cy="3085"/>
            </a:xfrm>
            <a:prstGeom prst="upArrow">
              <a:avLst>
                <a:gd name="adj1" fmla="val 50000"/>
                <a:gd name="adj2" fmla="val 189032"/>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457200" fontAlgn="auto">
                <a:spcBef>
                  <a:spcPts val="0"/>
                </a:spcBef>
                <a:spcAft>
                  <a:spcPts val="0"/>
                </a:spcAft>
              </a:pPr>
              <a:r>
                <a:rPr lang="en-US" sz="1800">
                  <a:solidFill>
                    <a:prstClr val="black"/>
                  </a:solidFill>
                  <a:latin typeface="Calibri"/>
                  <a:ea typeface="Osaka" charset="-128"/>
                  <a:cs typeface="Arial" pitchFamily="34" charset="0"/>
                </a:rPr>
                <a:t>Bottom -up</a:t>
              </a:r>
              <a:endParaRPr lang="el-GR" sz="1800">
                <a:solidFill>
                  <a:prstClr val="black"/>
                </a:solidFill>
                <a:latin typeface="Calibri"/>
                <a:ea typeface="Osaka" charset="-128"/>
                <a:cs typeface="Arial" pitchFamily="34" charset="0"/>
              </a:endParaRPr>
            </a:p>
          </p:txBody>
        </p:sp>
      </p:grpSp>
      <p:grpSp>
        <p:nvGrpSpPr>
          <p:cNvPr id="10" name="Group 7"/>
          <p:cNvGrpSpPr>
            <a:grpSpLocks/>
          </p:cNvGrpSpPr>
          <p:nvPr/>
        </p:nvGrpSpPr>
        <p:grpSpPr bwMode="auto">
          <a:xfrm>
            <a:off x="827460" y="3926161"/>
            <a:ext cx="1512292" cy="1807889"/>
            <a:chOff x="340" y="1570"/>
            <a:chExt cx="1100" cy="1501"/>
          </a:xfrm>
        </p:grpSpPr>
        <p:pic>
          <p:nvPicPr>
            <p:cNvPr id="11" name="Picture 8" descr="Chemotherapy-784569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 y="1570"/>
              <a:ext cx="925" cy="10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340" y="2840"/>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a:solidFill>
                    <a:prstClr val="black"/>
                  </a:solidFill>
                  <a:latin typeface="Calibri"/>
                  <a:ea typeface="Osaka" charset="-128"/>
                  <a:cs typeface="Arial" pitchFamily="34" charset="0"/>
                </a:rPr>
                <a:t>Drugs research</a:t>
              </a:r>
              <a:endParaRPr lang="el-GR" sz="1800">
                <a:solidFill>
                  <a:prstClr val="black"/>
                </a:solidFill>
                <a:latin typeface="Calibri"/>
                <a:ea typeface="Osaka" charset="-128"/>
                <a:cs typeface="Arial" pitchFamily="34" charset="0"/>
              </a:endParaRPr>
            </a:p>
          </p:txBody>
        </p:sp>
      </p:grpSp>
      <p:grpSp>
        <p:nvGrpSpPr>
          <p:cNvPr id="13" name="Group 10"/>
          <p:cNvGrpSpPr>
            <a:grpSpLocks/>
          </p:cNvGrpSpPr>
          <p:nvPr/>
        </p:nvGrpSpPr>
        <p:grpSpPr bwMode="auto">
          <a:xfrm>
            <a:off x="827584" y="1197549"/>
            <a:ext cx="1466446" cy="1800684"/>
            <a:chOff x="4014" y="1430"/>
            <a:chExt cx="1315" cy="1423"/>
          </a:xfrm>
        </p:grpSpPr>
        <p:pic>
          <p:nvPicPr>
            <p:cNvPr id="14" name="Picture 11" descr="R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 y="1934"/>
              <a:ext cx="1224" cy="9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4014" y="1430"/>
              <a:ext cx="1101"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dirty="0">
                  <a:solidFill>
                    <a:prstClr val="black"/>
                  </a:solidFill>
                  <a:latin typeface="Calibri"/>
                  <a:ea typeface="Osaka" charset="-128"/>
                  <a:cs typeface="Arial" pitchFamily="34" charset="0"/>
                </a:rPr>
                <a:t>Treatment </a:t>
              </a:r>
              <a:r>
                <a:rPr lang="en-US" sz="1800" dirty="0" smtClean="0">
                  <a:solidFill>
                    <a:prstClr val="black"/>
                  </a:solidFill>
                  <a:latin typeface="Calibri"/>
                  <a:ea typeface="Osaka" charset="-128"/>
                  <a:cs typeface="Arial" pitchFamily="34" charset="0"/>
                </a:rPr>
                <a:t/>
              </a:r>
              <a:br>
                <a:rPr lang="en-US" sz="1800" dirty="0" smtClean="0">
                  <a:solidFill>
                    <a:prstClr val="black"/>
                  </a:solidFill>
                  <a:latin typeface="Calibri"/>
                  <a:ea typeface="Osaka" charset="-128"/>
                  <a:cs typeface="Arial" pitchFamily="34" charset="0"/>
                </a:rPr>
              </a:br>
              <a:r>
                <a:rPr lang="en-US" sz="1800" dirty="0" smtClean="0">
                  <a:solidFill>
                    <a:prstClr val="black"/>
                  </a:solidFill>
                  <a:latin typeface="Calibri"/>
                  <a:ea typeface="Osaka" charset="-128"/>
                  <a:cs typeface="Arial" pitchFamily="34" charset="0"/>
                </a:rPr>
                <a:t>planning</a:t>
              </a:r>
              <a:endParaRPr lang="el-GR" sz="1800" dirty="0">
                <a:solidFill>
                  <a:prstClr val="black"/>
                </a:solidFill>
                <a:latin typeface="Calibri"/>
                <a:ea typeface="Osaka" charset="-128"/>
                <a:cs typeface="Arial" pitchFamily="34" charset="0"/>
              </a:endParaRPr>
            </a:p>
          </p:txBody>
        </p:sp>
      </p:grpSp>
      <p:pic>
        <p:nvPicPr>
          <p:cNvPr id="16" name="Picture 18" descr="ist2_1230012-spiral-molecule-with-transparent-elem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173" y="4850929"/>
            <a:ext cx="930275" cy="1087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cells_cancer_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23" y="3719042"/>
            <a:ext cx="914400" cy="6461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mousekidneysmall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23" y="2604617"/>
            <a:ext cx="936625" cy="6810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1"/>
          <p:cNvSpPr txBox="1">
            <a:spLocks noChangeArrowheads="1"/>
          </p:cNvSpPr>
          <p:nvPr/>
        </p:nvSpPr>
        <p:spPr bwMode="auto">
          <a:xfrm>
            <a:off x="3608760" y="764704"/>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a:solidFill>
                  <a:prstClr val="black"/>
                </a:solidFill>
                <a:latin typeface="Calibri"/>
                <a:ea typeface="Osaka" charset="-128"/>
                <a:cs typeface="Arial" pitchFamily="34" charset="0"/>
              </a:rPr>
              <a:t>Organ</a:t>
            </a:r>
            <a:endParaRPr lang="el-GR" sz="1800">
              <a:solidFill>
                <a:prstClr val="black"/>
              </a:solidFill>
              <a:latin typeface="Calibri"/>
              <a:ea typeface="Osaka" charset="-128"/>
              <a:cs typeface="Arial" pitchFamily="34" charset="0"/>
            </a:endParaRPr>
          </a:p>
        </p:txBody>
      </p:sp>
      <p:sp>
        <p:nvSpPr>
          <p:cNvPr id="20" name="Text Box 22"/>
          <p:cNvSpPr txBox="1">
            <a:spLocks noChangeArrowheads="1"/>
          </p:cNvSpPr>
          <p:nvPr/>
        </p:nvSpPr>
        <p:spPr bwMode="auto">
          <a:xfrm>
            <a:off x="3419823" y="2198217"/>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a:solidFill>
                  <a:prstClr val="black"/>
                </a:solidFill>
                <a:latin typeface="Calibri"/>
                <a:ea typeface="Osaka" charset="-128"/>
                <a:cs typeface="Arial" pitchFamily="34" charset="0"/>
              </a:rPr>
              <a:t>Tissue</a:t>
            </a:r>
            <a:endParaRPr lang="el-GR" sz="1800">
              <a:solidFill>
                <a:prstClr val="black"/>
              </a:solidFill>
              <a:latin typeface="Calibri"/>
              <a:ea typeface="Osaka" charset="-128"/>
              <a:cs typeface="Arial" pitchFamily="34" charset="0"/>
            </a:endParaRPr>
          </a:p>
        </p:txBody>
      </p:sp>
      <p:sp>
        <p:nvSpPr>
          <p:cNvPr id="21" name="Text Box 23"/>
          <p:cNvSpPr txBox="1">
            <a:spLocks noChangeArrowheads="1"/>
          </p:cNvSpPr>
          <p:nvPr/>
        </p:nvSpPr>
        <p:spPr bwMode="auto">
          <a:xfrm>
            <a:off x="3562698" y="3279304"/>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a:solidFill>
                  <a:prstClr val="black"/>
                </a:solidFill>
                <a:latin typeface="Calibri"/>
                <a:ea typeface="Osaka" charset="-128"/>
                <a:cs typeface="Arial" pitchFamily="34" charset="0"/>
              </a:rPr>
              <a:t>Cell</a:t>
            </a:r>
            <a:endParaRPr lang="el-GR" sz="1800">
              <a:solidFill>
                <a:prstClr val="black"/>
              </a:solidFill>
              <a:latin typeface="Calibri"/>
              <a:ea typeface="Osaka" charset="-128"/>
              <a:cs typeface="Arial" pitchFamily="34" charset="0"/>
            </a:endParaRPr>
          </a:p>
        </p:txBody>
      </p:sp>
      <p:sp>
        <p:nvSpPr>
          <p:cNvPr id="22" name="Text Box 24"/>
          <p:cNvSpPr txBox="1">
            <a:spLocks noChangeArrowheads="1"/>
          </p:cNvSpPr>
          <p:nvPr/>
        </p:nvSpPr>
        <p:spPr bwMode="auto">
          <a:xfrm>
            <a:off x="3275360" y="4438179"/>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fontAlgn="auto">
              <a:spcBef>
                <a:spcPts val="0"/>
              </a:spcBef>
              <a:spcAft>
                <a:spcPts val="0"/>
              </a:spcAft>
            </a:pPr>
            <a:r>
              <a:rPr lang="en-US" sz="1800">
                <a:solidFill>
                  <a:prstClr val="black"/>
                </a:solidFill>
                <a:latin typeface="Calibri"/>
                <a:ea typeface="Osaka" charset="-128"/>
                <a:cs typeface="Arial" pitchFamily="34" charset="0"/>
              </a:rPr>
              <a:t>Molecules</a:t>
            </a:r>
            <a:endParaRPr lang="el-GR" sz="1800">
              <a:solidFill>
                <a:prstClr val="black"/>
              </a:solidFill>
              <a:latin typeface="Calibri"/>
              <a:ea typeface="Osaka" charset="-128"/>
              <a:cs typeface="Arial" pitchFamily="34" charset="0"/>
            </a:endParaRPr>
          </a:p>
        </p:txBody>
      </p:sp>
      <p:pic>
        <p:nvPicPr>
          <p:cNvPr id="23" name="Picture 25" descr="612px-Glioblastoma_-_MR_sagittal_with_contra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748" y="1196504"/>
            <a:ext cx="828675" cy="81915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4"/>
          <p:cNvGrpSpPr>
            <a:grpSpLocks/>
          </p:cNvGrpSpPr>
          <p:nvPr/>
        </p:nvGrpSpPr>
        <p:grpSpPr bwMode="auto">
          <a:xfrm>
            <a:off x="5724128" y="1077466"/>
            <a:ext cx="2952328" cy="4800600"/>
            <a:chOff x="1824" y="864"/>
            <a:chExt cx="2208" cy="3024"/>
          </a:xfrm>
        </p:grpSpPr>
        <p:sp>
          <p:nvSpPr>
            <p:cNvPr id="25" name="Text Box 14"/>
            <p:cNvSpPr txBox="1">
              <a:spLocks noChangeArrowheads="1"/>
            </p:cNvSpPr>
            <p:nvPr/>
          </p:nvSpPr>
          <p:spPr bwMode="auto">
            <a:xfrm>
              <a:off x="1824" y="3314"/>
              <a:ext cx="2176" cy="223"/>
            </a:xfrm>
            <a:prstGeom prst="rect">
              <a:avLst/>
            </a:prstGeom>
            <a:solidFill>
              <a:srgbClr val="00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MOLECULAR LEVEL</a:t>
              </a:r>
            </a:p>
          </p:txBody>
        </p:sp>
        <p:sp>
          <p:nvSpPr>
            <p:cNvPr id="26" name="Text Box 15"/>
            <p:cNvSpPr txBox="1">
              <a:spLocks noChangeArrowheads="1"/>
            </p:cNvSpPr>
            <p:nvPr/>
          </p:nvSpPr>
          <p:spPr bwMode="auto">
            <a:xfrm>
              <a:off x="1824" y="2996"/>
              <a:ext cx="2176" cy="223"/>
            </a:xfrm>
            <a:prstGeom prst="rect">
              <a:avLst/>
            </a:prstGeom>
            <a:solidFill>
              <a:srgbClr val="C0C0C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SUBCELLULAR LEVEL</a:t>
              </a:r>
            </a:p>
          </p:txBody>
        </p:sp>
        <p:sp>
          <p:nvSpPr>
            <p:cNvPr id="27" name="Text Box 16"/>
            <p:cNvSpPr txBox="1">
              <a:spLocks noChangeArrowheads="1"/>
            </p:cNvSpPr>
            <p:nvPr/>
          </p:nvSpPr>
          <p:spPr bwMode="auto">
            <a:xfrm>
              <a:off x="1824" y="2709"/>
              <a:ext cx="2176" cy="223"/>
            </a:xfrm>
            <a:prstGeom prst="rect">
              <a:avLst/>
            </a:prstGeom>
            <a:solidFill>
              <a:srgbClr val="FF33CC"/>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CELLULAR LEVEL</a:t>
              </a:r>
            </a:p>
          </p:txBody>
        </p:sp>
        <p:sp>
          <p:nvSpPr>
            <p:cNvPr id="28" name="Text Box 17"/>
            <p:cNvSpPr txBox="1">
              <a:spLocks noChangeArrowheads="1"/>
            </p:cNvSpPr>
            <p:nvPr/>
          </p:nvSpPr>
          <p:spPr bwMode="auto">
            <a:xfrm>
              <a:off x="1852" y="2391"/>
              <a:ext cx="2177" cy="223"/>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TISSUE LEVEL</a:t>
              </a:r>
            </a:p>
          </p:txBody>
        </p:sp>
        <p:sp>
          <p:nvSpPr>
            <p:cNvPr id="29" name="Text Box 18"/>
            <p:cNvSpPr txBox="1">
              <a:spLocks noChangeArrowheads="1"/>
            </p:cNvSpPr>
            <p:nvPr/>
          </p:nvSpPr>
          <p:spPr bwMode="auto">
            <a:xfrm>
              <a:off x="1852" y="2073"/>
              <a:ext cx="2177" cy="22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dirty="0">
                  <a:solidFill>
                    <a:prstClr val="black"/>
                  </a:solidFill>
                  <a:ea typeface="Osaka" charset="-128"/>
                </a:rPr>
                <a:t>ORGAN LEVEL</a:t>
              </a:r>
            </a:p>
          </p:txBody>
        </p:sp>
        <p:sp>
          <p:nvSpPr>
            <p:cNvPr id="30" name="Text Box 19"/>
            <p:cNvSpPr txBox="1">
              <a:spLocks noChangeArrowheads="1"/>
            </p:cNvSpPr>
            <p:nvPr/>
          </p:nvSpPr>
          <p:spPr bwMode="auto">
            <a:xfrm>
              <a:off x="1824" y="1786"/>
              <a:ext cx="2176" cy="223"/>
            </a:xfrm>
            <a:prstGeom prst="rect">
              <a:avLst/>
            </a:prstGeom>
            <a:solidFill>
              <a:srgbClr val="FF33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SYSTEM LEVEL</a:t>
              </a:r>
            </a:p>
          </p:txBody>
        </p:sp>
        <p:sp>
          <p:nvSpPr>
            <p:cNvPr id="31" name="Text Box 20"/>
            <p:cNvSpPr txBox="1">
              <a:spLocks noChangeArrowheads="1"/>
            </p:cNvSpPr>
            <p:nvPr/>
          </p:nvSpPr>
          <p:spPr bwMode="auto">
            <a:xfrm>
              <a:off x="1824" y="1500"/>
              <a:ext cx="2176" cy="223"/>
            </a:xfrm>
            <a:prstGeom prst="rect">
              <a:avLst/>
            </a:prstGeom>
            <a:solidFill>
              <a:srgbClr val="FFCC99"/>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ORGANISM LEVEL</a:t>
              </a:r>
            </a:p>
          </p:txBody>
        </p:sp>
        <p:sp>
          <p:nvSpPr>
            <p:cNvPr id="32" name="Text Box 21"/>
            <p:cNvSpPr txBox="1">
              <a:spLocks noChangeArrowheads="1"/>
            </p:cNvSpPr>
            <p:nvPr/>
          </p:nvSpPr>
          <p:spPr bwMode="auto">
            <a:xfrm>
              <a:off x="1852" y="1182"/>
              <a:ext cx="2177" cy="223"/>
            </a:xfrm>
            <a:prstGeom prst="rect">
              <a:avLst/>
            </a:prstGeom>
            <a:solidFill>
              <a:srgbClr val="FFFFCC"/>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POPULATION LEVEL</a:t>
              </a:r>
            </a:p>
          </p:txBody>
        </p:sp>
        <p:sp>
          <p:nvSpPr>
            <p:cNvPr id="33" name="Text Box 22"/>
            <p:cNvSpPr txBox="1">
              <a:spLocks noChangeArrowheads="1"/>
            </p:cNvSpPr>
            <p:nvPr/>
          </p:nvSpPr>
          <p:spPr bwMode="auto">
            <a:xfrm>
              <a:off x="1856" y="864"/>
              <a:ext cx="2176" cy="223"/>
            </a:xfrm>
            <a:prstGeom prst="rect">
              <a:avLst/>
            </a:prstGeom>
            <a:solidFill>
              <a:srgbClr val="00FF00"/>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ECOSYSTEM LEVEL</a:t>
              </a:r>
            </a:p>
          </p:txBody>
        </p:sp>
        <p:sp>
          <p:nvSpPr>
            <p:cNvPr id="34" name="Line 23"/>
            <p:cNvSpPr>
              <a:spLocks noChangeShapeType="1"/>
            </p:cNvSpPr>
            <p:nvPr/>
          </p:nvSpPr>
          <p:spPr bwMode="auto">
            <a:xfrm flipV="1">
              <a:off x="2856" y="2917"/>
              <a:ext cx="0" cy="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35" name="Line 24"/>
            <p:cNvSpPr>
              <a:spLocks noChangeShapeType="1"/>
            </p:cNvSpPr>
            <p:nvPr/>
          </p:nvSpPr>
          <p:spPr bwMode="auto">
            <a:xfrm flipV="1">
              <a:off x="2856" y="3216"/>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36" name="Line 25"/>
            <p:cNvSpPr>
              <a:spLocks noChangeShapeType="1"/>
            </p:cNvSpPr>
            <p:nvPr/>
          </p:nvSpPr>
          <p:spPr bwMode="auto">
            <a:xfrm flipV="1">
              <a:off x="2856" y="2606"/>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37" name="Line 26"/>
            <p:cNvSpPr>
              <a:spLocks noChangeShapeType="1"/>
            </p:cNvSpPr>
            <p:nvPr/>
          </p:nvSpPr>
          <p:spPr bwMode="auto">
            <a:xfrm flipV="1">
              <a:off x="2856" y="2295"/>
              <a:ext cx="0" cy="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38" name="Line 27"/>
            <p:cNvSpPr>
              <a:spLocks noChangeShapeType="1"/>
            </p:cNvSpPr>
            <p:nvPr/>
          </p:nvSpPr>
          <p:spPr bwMode="auto">
            <a:xfrm flipV="1">
              <a:off x="2856" y="1971"/>
              <a:ext cx="0" cy="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39" name="Line 28"/>
            <p:cNvSpPr>
              <a:spLocks noChangeShapeType="1"/>
            </p:cNvSpPr>
            <p:nvPr/>
          </p:nvSpPr>
          <p:spPr bwMode="auto">
            <a:xfrm flipV="1">
              <a:off x="2856" y="1702"/>
              <a:ext cx="0" cy="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0" name="Line 29"/>
            <p:cNvSpPr>
              <a:spLocks noChangeShapeType="1"/>
            </p:cNvSpPr>
            <p:nvPr/>
          </p:nvSpPr>
          <p:spPr bwMode="auto">
            <a:xfrm flipV="1">
              <a:off x="2856" y="1403"/>
              <a:ext cx="0" cy="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1" name="Line 30"/>
            <p:cNvSpPr>
              <a:spLocks noChangeShapeType="1"/>
            </p:cNvSpPr>
            <p:nvPr/>
          </p:nvSpPr>
          <p:spPr bwMode="auto">
            <a:xfrm flipV="1">
              <a:off x="2838" y="1084"/>
              <a:ext cx="0" cy="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2" name="Line 31"/>
            <p:cNvSpPr>
              <a:spLocks noChangeShapeType="1"/>
            </p:cNvSpPr>
            <p:nvPr/>
          </p:nvSpPr>
          <p:spPr bwMode="auto">
            <a:xfrm>
              <a:off x="3043" y="1084"/>
              <a:ext cx="0" cy="1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3" name="Line 32"/>
            <p:cNvSpPr>
              <a:spLocks noChangeShapeType="1"/>
            </p:cNvSpPr>
            <p:nvPr/>
          </p:nvSpPr>
          <p:spPr bwMode="auto">
            <a:xfrm>
              <a:off x="3043" y="1403"/>
              <a:ext cx="0" cy="1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4" name="Line 33"/>
            <p:cNvSpPr>
              <a:spLocks noChangeShapeType="1"/>
            </p:cNvSpPr>
            <p:nvPr/>
          </p:nvSpPr>
          <p:spPr bwMode="auto">
            <a:xfrm>
              <a:off x="3043" y="1702"/>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5" name="Line 34"/>
            <p:cNvSpPr>
              <a:spLocks noChangeShapeType="1"/>
            </p:cNvSpPr>
            <p:nvPr/>
          </p:nvSpPr>
          <p:spPr bwMode="auto">
            <a:xfrm>
              <a:off x="3043" y="1977"/>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6" name="Line 35"/>
            <p:cNvSpPr>
              <a:spLocks noChangeShapeType="1"/>
            </p:cNvSpPr>
            <p:nvPr/>
          </p:nvSpPr>
          <p:spPr bwMode="auto">
            <a:xfrm>
              <a:off x="3043" y="2283"/>
              <a:ext cx="0" cy="1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7" name="Line 36"/>
            <p:cNvSpPr>
              <a:spLocks noChangeShapeType="1"/>
            </p:cNvSpPr>
            <p:nvPr/>
          </p:nvSpPr>
          <p:spPr bwMode="auto">
            <a:xfrm>
              <a:off x="3043" y="2606"/>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8" name="Line 37"/>
            <p:cNvSpPr>
              <a:spLocks noChangeShapeType="1"/>
            </p:cNvSpPr>
            <p:nvPr/>
          </p:nvSpPr>
          <p:spPr bwMode="auto">
            <a:xfrm>
              <a:off x="3043" y="2911"/>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49" name="Line 38"/>
            <p:cNvSpPr>
              <a:spLocks noChangeShapeType="1"/>
            </p:cNvSpPr>
            <p:nvPr/>
          </p:nvSpPr>
          <p:spPr bwMode="auto">
            <a:xfrm>
              <a:off x="3043" y="3210"/>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50" name="Text Box 39"/>
            <p:cNvSpPr txBox="1">
              <a:spLocks noChangeArrowheads="1"/>
            </p:cNvSpPr>
            <p:nvPr/>
          </p:nvSpPr>
          <p:spPr bwMode="auto">
            <a:xfrm>
              <a:off x="1833" y="3665"/>
              <a:ext cx="2176" cy="223"/>
            </a:xfrm>
            <a:prstGeom prst="rect">
              <a:avLst/>
            </a:prstGeom>
            <a:solidFill>
              <a:srgbClr val="EAEAEA"/>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457200" fontAlgn="auto">
                <a:spcBef>
                  <a:spcPts val="0"/>
                </a:spcBef>
                <a:spcAft>
                  <a:spcPts val="0"/>
                </a:spcAft>
              </a:pPr>
              <a:r>
                <a:rPr lang="el-GR" sz="1800" b="1">
                  <a:solidFill>
                    <a:prstClr val="black"/>
                  </a:solidFill>
                  <a:ea typeface="Osaka" charset="-128"/>
                </a:rPr>
                <a:t>ATOMIC LEVEL</a:t>
              </a:r>
            </a:p>
          </p:txBody>
        </p:sp>
        <p:sp>
          <p:nvSpPr>
            <p:cNvPr id="51" name="Line 40"/>
            <p:cNvSpPr>
              <a:spLocks noChangeShapeType="1"/>
            </p:cNvSpPr>
            <p:nvPr/>
          </p:nvSpPr>
          <p:spPr bwMode="auto">
            <a:xfrm flipV="1">
              <a:off x="2835" y="3522"/>
              <a:ext cx="8"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sp>
          <p:nvSpPr>
            <p:cNvPr id="52" name="Line 41"/>
            <p:cNvSpPr>
              <a:spLocks noChangeShapeType="1"/>
            </p:cNvSpPr>
            <p:nvPr/>
          </p:nvSpPr>
          <p:spPr bwMode="auto">
            <a:xfrm>
              <a:off x="3043" y="3558"/>
              <a:ext cx="0" cy="1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l-GR" sz="1800">
                <a:solidFill>
                  <a:prstClr val="black"/>
                </a:solidFill>
                <a:latin typeface="Calibri"/>
              </a:endParaRPr>
            </a:p>
          </p:txBody>
        </p:sp>
      </p:grpSp>
      <p:sp>
        <p:nvSpPr>
          <p:cNvPr id="6" name="Rectangle 5"/>
          <p:cNvSpPr/>
          <p:nvPr/>
        </p:nvSpPr>
        <p:spPr>
          <a:xfrm>
            <a:off x="-4102" y="5936013"/>
            <a:ext cx="9252520" cy="369332"/>
          </a:xfrm>
          <a:prstGeom prst="rect">
            <a:avLst/>
          </a:prstGeom>
          <a:noFill/>
        </p:spPr>
        <p:txBody>
          <a:bodyPr wrap="square">
            <a:spAutoFit/>
          </a:bodyPr>
          <a:lstStyle/>
          <a:p>
            <a:r>
              <a:rPr lang="el-GR" sz="900" dirty="0" err="1"/>
              <a:t>G.Stamatakos</a:t>
            </a:r>
            <a:r>
              <a:rPr lang="el-GR" sz="900" dirty="0"/>
              <a:t> "</a:t>
            </a:r>
            <a:r>
              <a:rPr lang="el-GR" sz="900" dirty="0" err="1"/>
              <a:t>In</a:t>
            </a:r>
            <a:r>
              <a:rPr lang="el-GR" sz="900" dirty="0"/>
              <a:t> </a:t>
            </a:r>
            <a:r>
              <a:rPr lang="el-GR" sz="900" dirty="0" err="1"/>
              <a:t>Silico</a:t>
            </a:r>
            <a:r>
              <a:rPr lang="el-GR" sz="900" dirty="0"/>
              <a:t> </a:t>
            </a:r>
            <a:r>
              <a:rPr lang="el-GR" sz="900" dirty="0" err="1"/>
              <a:t>Oncology</a:t>
            </a:r>
            <a:r>
              <a:rPr lang="el-GR" sz="900" dirty="0"/>
              <a:t> </a:t>
            </a:r>
            <a:r>
              <a:rPr lang="el-GR" sz="900" dirty="0" err="1"/>
              <a:t>Part</a:t>
            </a:r>
            <a:r>
              <a:rPr lang="el-GR" sz="900" dirty="0"/>
              <a:t> I: </a:t>
            </a:r>
            <a:r>
              <a:rPr lang="el-GR" sz="900" dirty="0" err="1"/>
              <a:t>Clinically</a:t>
            </a:r>
            <a:r>
              <a:rPr lang="el-GR" sz="900" dirty="0"/>
              <a:t> </a:t>
            </a:r>
            <a:r>
              <a:rPr lang="el-GR" sz="900" dirty="0" err="1"/>
              <a:t>Oriented</a:t>
            </a:r>
            <a:r>
              <a:rPr lang="el-GR" sz="900" dirty="0"/>
              <a:t> </a:t>
            </a:r>
            <a:r>
              <a:rPr lang="el-GR" sz="900" dirty="0" err="1"/>
              <a:t>Cancer</a:t>
            </a:r>
            <a:r>
              <a:rPr lang="el-GR" sz="900" dirty="0"/>
              <a:t> </a:t>
            </a:r>
            <a:r>
              <a:rPr lang="el-GR" sz="900" dirty="0" err="1"/>
              <a:t>Multilevel</a:t>
            </a:r>
            <a:r>
              <a:rPr lang="el-GR" sz="900" dirty="0"/>
              <a:t> </a:t>
            </a:r>
            <a:r>
              <a:rPr lang="el-GR" sz="900" dirty="0" err="1"/>
              <a:t>Modeling</a:t>
            </a:r>
            <a:r>
              <a:rPr lang="el-GR" sz="900" dirty="0"/>
              <a:t> </a:t>
            </a:r>
            <a:r>
              <a:rPr lang="el-GR" sz="900" dirty="0" err="1"/>
              <a:t>Based</a:t>
            </a:r>
            <a:r>
              <a:rPr lang="el-GR" sz="900" dirty="0"/>
              <a:t> </a:t>
            </a:r>
            <a:r>
              <a:rPr lang="el-GR" sz="900" dirty="0" err="1"/>
              <a:t>on</a:t>
            </a:r>
            <a:r>
              <a:rPr lang="el-GR" sz="900" dirty="0"/>
              <a:t> </a:t>
            </a:r>
            <a:r>
              <a:rPr lang="el-GR" sz="900" dirty="0" err="1"/>
              <a:t>Discrete</a:t>
            </a:r>
            <a:r>
              <a:rPr lang="el-GR" sz="900" dirty="0"/>
              <a:t> </a:t>
            </a:r>
            <a:r>
              <a:rPr lang="el-GR" sz="900" dirty="0" err="1"/>
              <a:t>Event</a:t>
            </a:r>
            <a:r>
              <a:rPr lang="el-GR" sz="900" dirty="0"/>
              <a:t> </a:t>
            </a:r>
            <a:r>
              <a:rPr lang="el-GR" sz="900" dirty="0" err="1"/>
              <a:t>Simulation</a:t>
            </a:r>
            <a:r>
              <a:rPr lang="el-GR" sz="900" dirty="0"/>
              <a:t>" </a:t>
            </a:r>
            <a:r>
              <a:rPr lang="el-GR" sz="900" dirty="0" err="1"/>
              <a:t>In</a:t>
            </a:r>
            <a:r>
              <a:rPr lang="el-GR" sz="900" dirty="0"/>
              <a:t> </a:t>
            </a:r>
            <a:r>
              <a:rPr lang="el-GR" sz="900" dirty="0" err="1"/>
              <a:t>T.Deisboeck</a:t>
            </a:r>
            <a:r>
              <a:rPr lang="el-GR" sz="900" dirty="0"/>
              <a:t> </a:t>
            </a:r>
            <a:r>
              <a:rPr lang="el-GR" sz="900" dirty="0" err="1"/>
              <a:t>and</a:t>
            </a:r>
            <a:r>
              <a:rPr lang="el-GR" sz="900" dirty="0"/>
              <a:t> G. Stamatakos </a:t>
            </a:r>
            <a:r>
              <a:rPr lang="el-GR" sz="900" dirty="0" err="1"/>
              <a:t>Eds</a:t>
            </a:r>
            <a:r>
              <a:rPr lang="el-GR" sz="900" dirty="0"/>
              <a:t> 407-436 2011-01-01 CRC </a:t>
            </a:r>
            <a:r>
              <a:rPr lang="el-GR" sz="900" dirty="0" err="1"/>
              <a:t>Press</a:t>
            </a:r>
            <a:r>
              <a:rPr lang="el-GR" sz="900" dirty="0"/>
              <a:t>, </a:t>
            </a:r>
            <a:r>
              <a:rPr lang="el-GR" sz="900" dirty="0" err="1"/>
              <a:t>Print</a:t>
            </a:r>
            <a:r>
              <a:rPr lang="el-GR" sz="900" dirty="0"/>
              <a:t> ISBN: 978-1-4398-1440-6 </a:t>
            </a:r>
            <a:r>
              <a:rPr lang="el-GR" sz="900" dirty="0" err="1"/>
              <a:t>eBook</a:t>
            </a:r>
            <a:r>
              <a:rPr lang="el-GR" sz="900" dirty="0"/>
              <a:t> ISBN: 978-1-4398-1442-0 DOI: 10.1201/b10407-19 </a:t>
            </a:r>
            <a:r>
              <a:rPr lang="el-GR" sz="900" dirty="0" err="1"/>
              <a:t>Boca</a:t>
            </a:r>
            <a:r>
              <a:rPr lang="el-GR" sz="900" dirty="0"/>
              <a:t> </a:t>
            </a:r>
            <a:r>
              <a:rPr lang="el-GR" sz="900" dirty="0" err="1"/>
              <a:t>Raton</a:t>
            </a:r>
            <a:r>
              <a:rPr lang="el-GR" sz="900" dirty="0"/>
              <a:t>, </a:t>
            </a:r>
            <a:r>
              <a:rPr lang="el-GR" sz="900" dirty="0" err="1"/>
              <a:t>Florida</a:t>
            </a:r>
            <a:r>
              <a:rPr lang="el-GR" sz="900" dirty="0"/>
              <a:t>, USA, 2010</a:t>
            </a:r>
          </a:p>
        </p:txBody>
      </p:sp>
      <p:sp>
        <p:nvSpPr>
          <p:cNvPr id="53" name="Date Placeholder 52"/>
          <p:cNvSpPr>
            <a:spLocks noGrp="1"/>
          </p:cNvSpPr>
          <p:nvPr>
            <p:ph type="dt" sz="half" idx="10"/>
          </p:nvPr>
        </p:nvSpPr>
        <p:spPr/>
        <p:txBody>
          <a:bodyPr/>
          <a:lstStyle/>
          <a:p>
            <a:r>
              <a:rPr lang="en-US" smtClean="0"/>
              <a:t>12/8/2016</a:t>
            </a:r>
            <a:endParaRPr lang="en-US"/>
          </a:p>
        </p:txBody>
      </p:sp>
      <p:sp>
        <p:nvSpPr>
          <p:cNvPr id="54" name="Footer Placeholder 53"/>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55" name="Slide Number Placeholder 54"/>
          <p:cNvSpPr>
            <a:spLocks noGrp="1"/>
          </p:cNvSpPr>
          <p:nvPr>
            <p:ph type="sldNum" sz="quarter" idx="12"/>
          </p:nvPr>
        </p:nvSpPr>
        <p:spPr/>
        <p:txBody>
          <a:bodyPr/>
          <a:lstStyle/>
          <a:p>
            <a:fld id="{261C1841-697E-224A-A81A-D2BE3F2DD922}" type="slidenum">
              <a:rPr lang="en-US" smtClean="0"/>
              <a:t>10</a:t>
            </a:fld>
            <a:endParaRPr lang="en-US"/>
          </a:p>
        </p:txBody>
      </p:sp>
    </p:spTree>
    <p:extLst>
      <p:ext uri="{BB962C8B-B14F-4D97-AF65-F5344CB8AC3E}">
        <p14:creationId xmlns:p14="http://schemas.microsoft.com/office/powerpoint/2010/main" val="349721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tangle 4218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514" y="1844824"/>
            <a:ext cx="871894" cy="241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6060"/>
            <a:ext cx="7886700" cy="1325563"/>
          </a:xfrm>
        </p:spPr>
        <p:txBody>
          <a:bodyPr/>
          <a:lstStyle/>
          <a:p>
            <a:r>
              <a:rPr lang="en-US" dirty="0" smtClean="0">
                <a:solidFill>
                  <a:srgbClr val="C00000"/>
                </a:solidFill>
              </a:rPr>
              <a:t>What about predictions?</a:t>
            </a:r>
            <a:endParaRPr lang="el-GR" dirty="0">
              <a:solidFill>
                <a:srgbClr val="C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00511"/>
            <a:ext cx="4225132"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ight Arrow 53"/>
          <p:cNvSpPr/>
          <p:nvPr/>
        </p:nvSpPr>
        <p:spPr bwMode="auto">
          <a:xfrm>
            <a:off x="3995936" y="2764607"/>
            <a:ext cx="1008112" cy="288032"/>
          </a:xfrm>
          <a:prstGeom prst="rightArrow">
            <a:avLst/>
          </a:prstGeom>
          <a:solidFill>
            <a:srgbClr val="003300"/>
          </a:solidFill>
          <a:ln w="1270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55" name="TextBox 54"/>
          <p:cNvSpPr txBox="1"/>
          <p:nvPr/>
        </p:nvSpPr>
        <p:spPr>
          <a:xfrm>
            <a:off x="5364088" y="2044527"/>
            <a:ext cx="2808312" cy="2123658"/>
          </a:xfrm>
          <a:prstGeom prst="rect">
            <a:avLst/>
          </a:prstGeom>
          <a:noFill/>
          <a:ln>
            <a:noFill/>
          </a:ln>
        </p:spPr>
        <p:txBody>
          <a:bodyPr wrap="square" rtlCol="0">
            <a:spAutoFit/>
          </a:bodyPr>
          <a:lstStyle/>
          <a:p>
            <a:r>
              <a:rPr lang="en-US" dirty="0" smtClean="0">
                <a:effectLst>
                  <a:glow rad="101600">
                    <a:schemeClr val="bg1">
                      <a:lumMod val="85000"/>
                      <a:alpha val="60000"/>
                    </a:schemeClr>
                  </a:glow>
                </a:effectLst>
                <a:latin typeface="Vijaya" pitchFamily="34" charset="0"/>
                <a:cs typeface="Vijaya" pitchFamily="34" charset="0"/>
              </a:rPr>
              <a:t>In </a:t>
            </a:r>
            <a:r>
              <a:rPr lang="en-US" dirty="0" err="1" smtClean="0">
                <a:effectLst>
                  <a:glow rad="101600">
                    <a:schemeClr val="bg1">
                      <a:lumMod val="85000"/>
                      <a:alpha val="60000"/>
                    </a:schemeClr>
                  </a:glow>
                </a:effectLst>
                <a:latin typeface="Vijaya" pitchFamily="34" charset="0"/>
                <a:cs typeface="Vijaya" pitchFamily="34" charset="0"/>
              </a:rPr>
              <a:t>Silico</a:t>
            </a:r>
            <a:r>
              <a:rPr lang="en-US" dirty="0" smtClean="0">
                <a:effectLst>
                  <a:glow rad="101600">
                    <a:schemeClr val="bg1">
                      <a:lumMod val="85000"/>
                      <a:alpha val="60000"/>
                    </a:schemeClr>
                  </a:glow>
                </a:effectLst>
                <a:latin typeface="Vijaya" pitchFamily="34" charset="0"/>
                <a:cs typeface="Vijaya" pitchFamily="34" charset="0"/>
              </a:rPr>
              <a:t> Predictive models</a:t>
            </a:r>
            <a:endParaRPr lang="el-GR" dirty="0">
              <a:effectLst>
                <a:glow rad="101600">
                  <a:schemeClr val="bg1">
                    <a:lumMod val="85000"/>
                    <a:alpha val="60000"/>
                  </a:schemeClr>
                </a:glow>
              </a:effectLst>
              <a:cs typeface="Vijaya" pitchFamily="34" charset="0"/>
            </a:endParaRPr>
          </a:p>
        </p:txBody>
      </p:sp>
      <p:sp>
        <p:nvSpPr>
          <p:cNvPr id="57" name="Right Arrow 56"/>
          <p:cNvSpPr/>
          <p:nvPr/>
        </p:nvSpPr>
        <p:spPr bwMode="auto">
          <a:xfrm rot="5400000">
            <a:off x="6804248" y="4132758"/>
            <a:ext cx="864096" cy="288033"/>
          </a:xfrm>
          <a:prstGeom prst="rightArrow">
            <a:avLst/>
          </a:prstGeom>
          <a:solidFill>
            <a:srgbClr val="003300"/>
          </a:solidFill>
          <a:ln w="1270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58" name="TextBox 57"/>
          <p:cNvSpPr txBox="1"/>
          <p:nvPr/>
        </p:nvSpPr>
        <p:spPr>
          <a:xfrm>
            <a:off x="4764684" y="4668753"/>
            <a:ext cx="4559844" cy="1200329"/>
          </a:xfrm>
          <a:prstGeom prst="rect">
            <a:avLst/>
          </a:prstGeom>
          <a:noFill/>
        </p:spPr>
        <p:txBody>
          <a:bodyPr wrap="square" rtlCol="0">
            <a:spAutoFit/>
          </a:bodyPr>
          <a:lstStyle/>
          <a:p>
            <a:pPr algn="ctr"/>
            <a:r>
              <a:rPr lang="en-US" sz="3600" dirty="0">
                <a:effectLst>
                  <a:glow rad="101600">
                    <a:schemeClr val="bg1">
                      <a:lumMod val="85000"/>
                      <a:alpha val="60000"/>
                    </a:schemeClr>
                  </a:glow>
                </a:effectLst>
                <a:latin typeface="Vijaya" pitchFamily="34" charset="0"/>
                <a:cs typeface="Vijaya" pitchFamily="34" charset="0"/>
              </a:rPr>
              <a:t>Predict the optimal treatment/ therapy outcome </a:t>
            </a:r>
            <a:endParaRPr lang="el-GR" sz="3600" dirty="0">
              <a:effectLst>
                <a:glow rad="101600">
                  <a:schemeClr val="bg1">
                    <a:lumMod val="85000"/>
                    <a:alpha val="60000"/>
                  </a:schemeClr>
                </a:glow>
              </a:effectLst>
              <a:latin typeface="Vijaya" pitchFamily="34" charset="0"/>
              <a:cs typeface="Vijaya" pitchFamily="34" charset="0"/>
            </a:endParaRPr>
          </a:p>
        </p:txBody>
      </p:sp>
      <p:sp>
        <p:nvSpPr>
          <p:cNvPr id="17" name="TextBox 16"/>
          <p:cNvSpPr txBox="1"/>
          <p:nvPr/>
        </p:nvSpPr>
        <p:spPr>
          <a:xfrm>
            <a:off x="197768" y="1309503"/>
            <a:ext cx="8604448" cy="523220"/>
          </a:xfrm>
          <a:prstGeom prst="rect">
            <a:avLst/>
          </a:prstGeom>
          <a:noFill/>
        </p:spPr>
        <p:txBody>
          <a:bodyPr wrap="square" rtlCol="0">
            <a:spAutoFit/>
          </a:bodyPr>
          <a:lstStyle/>
          <a:p>
            <a:pPr algn="ctr"/>
            <a:r>
              <a:rPr lang="en-US" sz="2800" b="1" dirty="0" smtClean="0">
                <a:ln w="1905"/>
                <a:gradFill>
                  <a:gsLst>
                    <a:gs pos="79000">
                      <a:srgbClr val="7030A0"/>
                    </a:gs>
                    <a:gs pos="27000">
                      <a:srgbClr val="7030A0"/>
                    </a:gs>
                    <a:gs pos="56000">
                      <a:srgbClr val="003300"/>
                    </a:gs>
                    <a:gs pos="92000">
                      <a:schemeClr val="accent6">
                        <a:tint val="12000"/>
                        <a:satMod val="255000"/>
                      </a:schemeClr>
                    </a:gs>
                  </a:gsLst>
                  <a:lin ang="5400000"/>
                </a:gradFill>
                <a:effectLst>
                  <a:innerShdw blurRad="69850" dist="43180" dir="5400000">
                    <a:srgbClr val="000000">
                      <a:alpha val="65000"/>
                    </a:srgbClr>
                  </a:innerShdw>
                </a:effectLst>
                <a:latin typeface="Vijaya" pitchFamily="34" charset="0"/>
                <a:cs typeface="Vijaya" pitchFamily="34" charset="0"/>
              </a:rPr>
              <a:t>Personalized medicine scenario for individual patient decision support</a:t>
            </a:r>
            <a:endParaRPr lang="el-GR" sz="2800" b="1" dirty="0">
              <a:ln w="1905"/>
              <a:gradFill>
                <a:gsLst>
                  <a:gs pos="79000">
                    <a:srgbClr val="7030A0"/>
                  </a:gs>
                  <a:gs pos="27000">
                    <a:srgbClr val="7030A0"/>
                  </a:gs>
                  <a:gs pos="56000">
                    <a:srgbClr val="003300"/>
                  </a:gs>
                  <a:gs pos="92000">
                    <a:schemeClr val="accent6">
                      <a:tint val="12000"/>
                      <a:satMod val="255000"/>
                    </a:schemeClr>
                  </a:gs>
                </a:gsLst>
                <a:lin ang="5400000"/>
              </a:gradFill>
              <a:effectLst>
                <a:innerShdw blurRad="69850" dist="43180" dir="5400000">
                  <a:srgbClr val="000000">
                    <a:alpha val="65000"/>
                  </a:srgbClr>
                </a:innerShdw>
              </a:effectLst>
              <a:latin typeface="Vijaya" pitchFamily="34" charset="0"/>
              <a:cs typeface="Vijaya" pitchFamily="34" charset="0"/>
            </a:endParaRPr>
          </a:p>
        </p:txBody>
      </p:sp>
      <p:sp>
        <p:nvSpPr>
          <p:cNvPr id="6" name="Date Placeholder 5"/>
          <p:cNvSpPr>
            <a:spLocks noGrp="1"/>
          </p:cNvSpPr>
          <p:nvPr>
            <p:ph type="dt" sz="half" idx="10"/>
          </p:nvPr>
        </p:nvSpPr>
        <p:spPr/>
        <p:txBody>
          <a:bodyPr/>
          <a:lstStyle/>
          <a:p>
            <a:r>
              <a:rPr lang="en-US" smtClean="0"/>
              <a:t>12/8/2016</a:t>
            </a:r>
            <a:endParaRPr lang="en-US"/>
          </a:p>
        </p:txBody>
      </p:sp>
      <p:sp>
        <p:nvSpPr>
          <p:cNvPr id="7" name="Footer Placeholder 6"/>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8" name="Slide Number Placeholder 7"/>
          <p:cNvSpPr>
            <a:spLocks noGrp="1"/>
          </p:cNvSpPr>
          <p:nvPr>
            <p:ph type="sldNum" sz="quarter" idx="12"/>
          </p:nvPr>
        </p:nvSpPr>
        <p:spPr/>
        <p:txBody>
          <a:bodyPr/>
          <a:lstStyle/>
          <a:p>
            <a:fld id="{261C1841-697E-224A-A81A-D2BE3F2DD922}" type="slidenum">
              <a:rPr lang="en-US" smtClean="0"/>
              <a:t>11</a:t>
            </a:fld>
            <a:endParaRPr lang="en-US"/>
          </a:p>
        </p:txBody>
      </p:sp>
    </p:spTree>
    <p:extLst>
      <p:ext uri="{BB962C8B-B14F-4D97-AF65-F5344CB8AC3E}">
        <p14:creationId xmlns:p14="http://schemas.microsoft.com/office/powerpoint/2010/main" val="341481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1" y="2060848"/>
            <a:ext cx="5974439" cy="41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3"/>
          <p:cNvSpPr>
            <a:spLocks noChangeArrowheads="1"/>
          </p:cNvSpPr>
          <p:nvPr/>
        </p:nvSpPr>
        <p:spPr bwMode="auto">
          <a:xfrm>
            <a:off x="0" y="3374651"/>
            <a:ext cx="166264"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nchor="ctr">
            <a:spAutoFit/>
          </a:bodyPr>
          <a:lstStyle/>
          <a:p>
            <a:pPr eaLnBrk="0" hangingPunct="0"/>
            <a:endParaRPr lang="el-G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97024"/>
            <a:ext cx="454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605684" y="3754755"/>
            <a:ext cx="25193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r>
              <a:rPr lang="en-GB" sz="1200" dirty="0"/>
              <a:t>Schematic for New GBM Sensitivity Evaluation based on TCGA glioblastoma subtypes. Subtype sensitivity was independently validated  by </a:t>
            </a:r>
            <a:r>
              <a:rPr lang="en-GB" sz="1200" dirty="0" err="1"/>
              <a:t>Ducray</a:t>
            </a:r>
            <a:r>
              <a:rPr lang="en-GB" sz="1200" dirty="0"/>
              <a:t> et al. 2010. </a:t>
            </a:r>
          </a:p>
          <a:p>
            <a:pPr eaLnBrk="1" hangingPunct="1"/>
            <a:endParaRPr lang="en-GB" sz="1200" dirty="0"/>
          </a:p>
          <a:p>
            <a:pPr eaLnBrk="1" hangingPunct="1"/>
            <a:r>
              <a:rPr lang="en-GB" sz="1200" dirty="0"/>
              <a:t>This was applied to classify the repository of </a:t>
            </a:r>
            <a:r>
              <a:rPr lang="en-GB" sz="1200" dirty="0" err="1"/>
              <a:t>ContraCancrum</a:t>
            </a:r>
            <a:r>
              <a:rPr lang="en-GB" sz="1200" dirty="0"/>
              <a:t> patients where microarray data was available.</a:t>
            </a:r>
          </a:p>
        </p:txBody>
      </p:sp>
      <p:sp>
        <p:nvSpPr>
          <p:cNvPr id="2" name="Right Arrow 1"/>
          <p:cNvSpPr/>
          <p:nvPr/>
        </p:nvSpPr>
        <p:spPr bwMode="auto">
          <a:xfrm rot="19598280">
            <a:off x="3430311" y="3011362"/>
            <a:ext cx="2311831" cy="428954"/>
          </a:xfrm>
          <a:prstGeom prst="rightArrow">
            <a:avLst>
              <a:gd name="adj1" fmla="val 50000"/>
              <a:gd name="adj2" fmla="val 101394"/>
            </a:avLst>
          </a:prstGeom>
          <a:solidFill>
            <a:srgbClr val="C4E57A"/>
          </a:solidFill>
          <a:ln w="12700" cap="flat" cmpd="sng" algn="ctr">
            <a:solidFill>
              <a:srgbClr val="0033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pic>
        <p:nvPicPr>
          <p:cNvPr id="11" name="Picture 2" descr="Bild1"/>
          <p:cNvPicPr>
            <a:picLocks noChangeAspect="1" noChangeArrowheads="1"/>
          </p:cNvPicPr>
          <p:nvPr/>
        </p:nvPicPr>
        <p:blipFill rotWithShape="1">
          <a:blip r:embed="rId4">
            <a:extLst>
              <a:ext uri="{28A0092B-C50C-407E-A947-70E740481C1C}">
                <a14:useLocalDpi xmlns:a14="http://schemas.microsoft.com/office/drawing/2010/main" val="0"/>
              </a:ext>
            </a:extLst>
          </a:blip>
          <a:srcRect l="82842" b="31071"/>
          <a:stretch/>
        </p:blipFill>
        <p:spPr bwMode="auto">
          <a:xfrm rot="16200000">
            <a:off x="1094039" y="-509861"/>
            <a:ext cx="1123275"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2"/>
          <p:cNvSpPr>
            <a:spLocks noChangeArrowheads="1"/>
          </p:cNvSpPr>
          <p:nvPr/>
        </p:nvSpPr>
        <p:spPr bwMode="auto">
          <a:xfrm>
            <a:off x="-22407" y="1844824"/>
            <a:ext cx="4090351" cy="360099"/>
          </a:xfrm>
          <a:prstGeom prst="rect">
            <a:avLst/>
          </a:prstGeom>
          <a:solidFill>
            <a:schemeClr val="bg1"/>
          </a:solidFill>
          <a:ln>
            <a:noFill/>
          </a:ln>
          <a:effectLst/>
        </p:spPr>
        <p:txBody>
          <a:bodyPr wrap="none" lIns="82296" tIns="41148" rIns="82296" bIns="41148" anchor="ctr">
            <a:spAutoFit/>
          </a:bodyPr>
          <a:lstStyle/>
          <a:p>
            <a:pPr eaLnBrk="0" hangingPunct="0"/>
            <a:r>
              <a:rPr lang="en-US" sz="1800" i="1" dirty="0" smtClean="0">
                <a:latin typeface="Arial" charset="0"/>
                <a:cs typeface="Arial" charset="0"/>
              </a:rPr>
              <a:t>Schema </a:t>
            </a:r>
            <a:r>
              <a:rPr lang="en-US" sz="1800" i="1" dirty="0">
                <a:latin typeface="Arial" charset="0"/>
                <a:cs typeface="Arial" charset="0"/>
              </a:rPr>
              <a:t>of the </a:t>
            </a:r>
            <a:r>
              <a:rPr lang="en-US" sz="1800" i="1" dirty="0" err="1">
                <a:latin typeface="Arial" charset="0"/>
                <a:cs typeface="Arial" charset="0"/>
              </a:rPr>
              <a:t>Glioblastoma</a:t>
            </a:r>
            <a:r>
              <a:rPr lang="en-US" sz="1800" i="1" dirty="0">
                <a:latin typeface="Arial" charset="0"/>
                <a:cs typeface="Arial" charset="0"/>
              </a:rPr>
              <a:t> workflow </a:t>
            </a:r>
            <a:endParaRPr lang="el-GR" sz="1050" dirty="0"/>
          </a:p>
        </p:txBody>
      </p:sp>
      <p:sp>
        <p:nvSpPr>
          <p:cNvPr id="4" name="Rectangle 3"/>
          <p:cNvSpPr/>
          <p:nvPr/>
        </p:nvSpPr>
        <p:spPr>
          <a:xfrm>
            <a:off x="107504" y="1259468"/>
            <a:ext cx="2718048" cy="369332"/>
          </a:xfrm>
          <a:prstGeom prst="rect">
            <a:avLst/>
          </a:prstGeom>
        </p:spPr>
        <p:txBody>
          <a:bodyPr wrap="square">
            <a:spAutoFit/>
          </a:bodyPr>
          <a:lstStyle/>
          <a:p>
            <a:r>
              <a:rPr lang="en-US" sz="1800" i="1" dirty="0">
                <a:latin typeface="Arabic Typesetting" pitchFamily="66" charset="-78"/>
                <a:cs typeface="Arabic Typesetting" pitchFamily="66" charset="-78"/>
              </a:rPr>
              <a:t>http://contracancrum.eu/</a:t>
            </a:r>
            <a:endParaRPr lang="el-GR" sz="1800" i="1" dirty="0">
              <a:cs typeface="Arabic Typesetting" pitchFamily="66" charset="-78"/>
            </a:endParaRPr>
          </a:p>
        </p:txBody>
      </p:sp>
      <p:sp>
        <p:nvSpPr>
          <p:cNvPr id="13" name="Rectangle 12"/>
          <p:cNvSpPr/>
          <p:nvPr/>
        </p:nvSpPr>
        <p:spPr>
          <a:xfrm>
            <a:off x="5669609" y="5988561"/>
            <a:ext cx="4554252" cy="246221"/>
          </a:xfrm>
          <a:prstGeom prst="rect">
            <a:avLst/>
          </a:prstGeom>
          <a:solidFill>
            <a:schemeClr val="bg1"/>
          </a:solidFill>
          <a:ln>
            <a:solidFill>
              <a:schemeClr val="bg1"/>
            </a:solidFill>
          </a:ln>
        </p:spPr>
        <p:txBody>
          <a:bodyPr wrap="square">
            <a:spAutoFit/>
          </a:bodyPr>
          <a:lstStyle/>
          <a:p>
            <a:r>
              <a:rPr lang="en-US" sz="1000" b="1" dirty="0" err="1" smtClean="0"/>
              <a:t>G.S.Stamatakos</a:t>
            </a:r>
            <a:r>
              <a:rPr lang="en-US" sz="1000" b="1" dirty="0" smtClean="0"/>
              <a:t>, In </a:t>
            </a:r>
            <a:r>
              <a:rPr lang="en-US" sz="1000" b="1" dirty="0" err="1" smtClean="0"/>
              <a:t>Silico</a:t>
            </a:r>
            <a:r>
              <a:rPr lang="en-US" sz="1000" b="1" dirty="0" smtClean="0"/>
              <a:t> Oncology Group Leader, ICCS-NTUA</a:t>
            </a:r>
            <a:endParaRPr lang="el-GR" sz="1000" b="1" dirty="0"/>
          </a:p>
        </p:txBody>
      </p:sp>
      <p:cxnSp>
        <p:nvCxnSpPr>
          <p:cNvPr id="5" name="Straight Arrow Connector 4"/>
          <p:cNvCxnSpPr>
            <a:endCxn id="13" idx="1"/>
          </p:cNvCxnSpPr>
          <p:nvPr/>
        </p:nvCxnSpPr>
        <p:spPr bwMode="auto">
          <a:xfrm>
            <a:off x="3147060" y="5244869"/>
            <a:ext cx="2522549" cy="866803"/>
          </a:xfrm>
          <a:prstGeom prst="straightConnector1">
            <a:avLst/>
          </a:prstGeom>
          <a:noFill/>
          <a:ln w="12700" cap="flat" cmpd="sng" algn="ctr">
            <a:solidFill>
              <a:srgbClr val="AEAEEA"/>
            </a:solidFill>
            <a:prstDash val="solid"/>
            <a:round/>
            <a:headEnd type="none" w="med" len="med"/>
            <a:tailEnd type="arrow"/>
          </a:ln>
          <a:effectLst/>
        </p:spPr>
      </p:cxnSp>
      <p:sp>
        <p:nvSpPr>
          <p:cNvPr id="44034" name="Title 1"/>
          <p:cNvSpPr>
            <a:spLocks noGrp="1"/>
          </p:cNvSpPr>
          <p:nvPr>
            <p:ph type="title"/>
          </p:nvPr>
        </p:nvSpPr>
        <p:spPr>
          <a:xfrm>
            <a:off x="-22407" y="-233428"/>
            <a:ext cx="9147453" cy="1325563"/>
          </a:xfrm>
        </p:spPr>
        <p:txBody>
          <a:bodyPr>
            <a:normAutofit/>
          </a:bodyPr>
          <a:lstStyle/>
          <a:p>
            <a:r>
              <a:rPr lang="en-US" sz="3600" dirty="0" err="1" smtClean="0">
                <a:solidFill>
                  <a:srgbClr val="C00000"/>
                </a:solidFill>
                <a:ea typeface="ＭＳ Ｐゴシック" pitchFamily="34" charset="-128"/>
              </a:rPr>
              <a:t>ContraCancrum</a:t>
            </a:r>
            <a:r>
              <a:rPr lang="en-US" sz="3600" dirty="0" smtClean="0">
                <a:solidFill>
                  <a:srgbClr val="C00000"/>
                </a:solidFill>
                <a:ea typeface="ＭＳ Ｐゴシック" pitchFamily="34" charset="-128"/>
              </a:rPr>
              <a:t> project Clinical Workflows </a:t>
            </a:r>
            <a:endParaRPr lang="el-GR" sz="3600" dirty="0" smtClean="0">
              <a:solidFill>
                <a:srgbClr val="C00000"/>
              </a:solidFill>
              <a:ea typeface="ＭＳ Ｐゴシック" pitchFamily="34" charset="-128"/>
            </a:endParaRPr>
          </a:p>
        </p:txBody>
      </p:sp>
      <p:sp>
        <p:nvSpPr>
          <p:cNvPr id="7" name="Date Placeholder 6"/>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12</a:t>
            </a:fld>
            <a:endParaRPr lang="en-US"/>
          </a:p>
        </p:txBody>
      </p:sp>
    </p:spTree>
    <p:extLst>
      <p:ext uri="{BB962C8B-B14F-4D97-AF65-F5344CB8AC3E}">
        <p14:creationId xmlns:p14="http://schemas.microsoft.com/office/powerpoint/2010/main" val="212234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Bild1"/>
          <p:cNvPicPr>
            <a:picLocks noChangeAspect="1" noChangeArrowheads="1"/>
          </p:cNvPicPr>
          <p:nvPr/>
        </p:nvPicPr>
        <p:blipFill rotWithShape="1">
          <a:blip r:embed="rId2">
            <a:extLst>
              <a:ext uri="{28A0092B-C50C-407E-A947-70E740481C1C}">
                <a14:useLocalDpi xmlns:a14="http://schemas.microsoft.com/office/drawing/2010/main" val="0"/>
              </a:ext>
            </a:extLst>
          </a:blip>
          <a:srcRect l="82842" b="31071"/>
          <a:stretch/>
        </p:blipFill>
        <p:spPr bwMode="auto">
          <a:xfrm rot="16200000">
            <a:off x="6854679" y="4055495"/>
            <a:ext cx="1123275"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03237"/>
            <a:ext cx="9144000" cy="485775"/>
          </a:xfrm>
        </p:spPr>
        <p:txBody>
          <a:bodyPr>
            <a:noAutofit/>
          </a:bodyPr>
          <a:lstStyle/>
          <a:p>
            <a:r>
              <a:rPr lang="en-US" sz="2400" b="1" dirty="0">
                <a:solidFill>
                  <a:srgbClr val="C00000"/>
                </a:solidFill>
                <a:ea typeface="ＭＳ Ｐゴシック" pitchFamily="34" charset="-128"/>
              </a:rPr>
              <a:t>Novel approach in </a:t>
            </a:r>
            <a:r>
              <a:rPr lang="en-US" sz="2400" b="1" dirty="0" err="1">
                <a:solidFill>
                  <a:srgbClr val="C00000"/>
                </a:solidFill>
                <a:ea typeface="ＭＳ Ｐゴシック" pitchFamily="34" charset="-128"/>
              </a:rPr>
              <a:t>multiscale</a:t>
            </a:r>
            <a:r>
              <a:rPr lang="en-US" sz="2400" b="1" dirty="0">
                <a:solidFill>
                  <a:srgbClr val="C00000"/>
                </a:solidFill>
                <a:ea typeface="ＭＳ Ｐゴシック" pitchFamily="34" charset="-128"/>
              </a:rPr>
              <a:t> Predictive </a:t>
            </a:r>
            <a:r>
              <a:rPr lang="en-US" sz="2400" b="1" dirty="0" smtClean="0">
                <a:solidFill>
                  <a:srgbClr val="C00000"/>
                </a:solidFill>
                <a:ea typeface="ＭＳ Ｐゴシック" pitchFamily="34" charset="-128"/>
              </a:rPr>
              <a:t>Oncology Clinical </a:t>
            </a:r>
            <a:r>
              <a:rPr lang="en-US" sz="2400" b="1" dirty="0">
                <a:solidFill>
                  <a:srgbClr val="C00000"/>
                </a:solidFill>
                <a:ea typeface="ＭＳ Ｐゴシック" pitchFamily="34" charset="-128"/>
              </a:rPr>
              <a:t>Decision Support </a:t>
            </a:r>
            <a:endParaRPr lang="el-GR" sz="2400" b="1" dirty="0">
              <a:solidFill>
                <a:srgbClr val="C00000"/>
              </a:solidFill>
              <a:ea typeface="ＭＳ Ｐゴシック" pitchFamily="34" charset="-128"/>
            </a:endParaRPr>
          </a:p>
        </p:txBody>
      </p:sp>
      <p:sp>
        <p:nvSpPr>
          <p:cNvPr id="9" name="AutoShape 36"/>
          <p:cNvSpPr>
            <a:spLocks noChangeArrowheads="1"/>
          </p:cNvSpPr>
          <p:nvPr/>
        </p:nvSpPr>
        <p:spPr bwMode="auto">
          <a:xfrm>
            <a:off x="3678954" y="2906620"/>
            <a:ext cx="1783080" cy="82296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lIns="82295" tIns="41148" rIns="82295" bIns="41148" anchor="ctr"/>
          <a:lstStyle/>
          <a:p>
            <a:pPr>
              <a:defRPr/>
            </a:pPr>
            <a:endParaRPr lang="el-GR" sz="900">
              <a:solidFill>
                <a:srgbClr val="FFFFFF"/>
              </a:solidFill>
            </a:endParaRPr>
          </a:p>
        </p:txBody>
      </p:sp>
      <p:sp>
        <p:nvSpPr>
          <p:cNvPr id="10" name="Text Box 38"/>
          <p:cNvSpPr txBox="1">
            <a:spLocks noChangeArrowheads="1"/>
          </p:cNvSpPr>
          <p:nvPr/>
        </p:nvSpPr>
        <p:spPr bwMode="auto">
          <a:xfrm>
            <a:off x="4021854" y="3043780"/>
            <a:ext cx="1097280" cy="494348"/>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lIns="82295" tIns="41148" rIns="82295" bIns="41148">
            <a:spAutoFit/>
          </a:bodyPr>
          <a:lstStyle/>
          <a:p>
            <a:pPr algn="ctr">
              <a:defRPr/>
            </a:pPr>
            <a:r>
              <a:rPr lang="en-GB" sz="900" dirty="0">
                <a:solidFill>
                  <a:srgbClr val="000000"/>
                </a:solidFill>
              </a:rPr>
              <a:t>Prediction:</a:t>
            </a:r>
          </a:p>
          <a:p>
            <a:pPr algn="ctr">
              <a:defRPr/>
            </a:pPr>
            <a:r>
              <a:rPr lang="en-GB" sz="900" dirty="0">
                <a:solidFill>
                  <a:srgbClr val="000000"/>
                </a:solidFill>
              </a:rPr>
              <a:t>Is treatment ( </a:t>
            </a:r>
            <a:r>
              <a:rPr lang="en-GB" sz="900" i="1" dirty="0">
                <a:solidFill>
                  <a:srgbClr val="000000"/>
                </a:solidFill>
              </a:rPr>
              <a:t>i </a:t>
            </a:r>
            <a:r>
              <a:rPr lang="en-GB" sz="900" dirty="0">
                <a:solidFill>
                  <a:srgbClr val="000000"/>
                </a:solidFill>
              </a:rPr>
              <a:t>) beneficial?</a:t>
            </a:r>
            <a:endParaRPr lang="el-GR" sz="900" dirty="0">
              <a:solidFill>
                <a:srgbClr val="000000"/>
              </a:solidFill>
            </a:endParaRPr>
          </a:p>
        </p:txBody>
      </p:sp>
      <p:sp>
        <p:nvSpPr>
          <p:cNvPr id="11" name="AutoShape 6"/>
          <p:cNvSpPr>
            <a:spLocks noChangeArrowheads="1"/>
          </p:cNvSpPr>
          <p:nvPr/>
        </p:nvSpPr>
        <p:spPr bwMode="auto">
          <a:xfrm>
            <a:off x="2170194" y="1414805"/>
            <a:ext cx="4869180" cy="123444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lIns="82295" tIns="41148" rIns="82295" bIns="41148" anchor="ctr"/>
          <a:lstStyle/>
          <a:p>
            <a:pPr>
              <a:defRPr/>
            </a:pPr>
            <a:endParaRPr lang="el-GR" sz="900">
              <a:solidFill>
                <a:srgbClr val="000000"/>
              </a:solidFill>
            </a:endParaRPr>
          </a:p>
        </p:txBody>
      </p:sp>
      <p:sp>
        <p:nvSpPr>
          <p:cNvPr id="12" name="Text Box 7"/>
          <p:cNvSpPr txBox="1">
            <a:spLocks noChangeArrowheads="1"/>
          </p:cNvSpPr>
          <p:nvPr/>
        </p:nvSpPr>
        <p:spPr bwMode="auto">
          <a:xfrm>
            <a:off x="3541794" y="986180"/>
            <a:ext cx="2057400" cy="220028"/>
          </a:xfrm>
          <a:prstGeom prst="rect">
            <a:avLst/>
          </a:prstGeom>
          <a:ln/>
        </p:spPr>
        <p:style>
          <a:lnRef idx="2">
            <a:schemeClr val="accent2"/>
          </a:lnRef>
          <a:fillRef idx="1">
            <a:schemeClr val="lt1"/>
          </a:fillRef>
          <a:effectRef idx="0">
            <a:schemeClr val="accent2"/>
          </a:effectRef>
          <a:fontRef idx="minor">
            <a:schemeClr val="dk1"/>
          </a:fontRef>
        </p:style>
        <p:txBody>
          <a:bodyPr lIns="82295" tIns="41148" rIns="82295" bIns="411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900">
                <a:solidFill>
                  <a:srgbClr val="000000"/>
                </a:solidFill>
              </a:rPr>
              <a:t>Multi-scale predictive oncology start</a:t>
            </a:r>
            <a:endParaRPr lang="el-GR" sz="900">
              <a:solidFill>
                <a:srgbClr val="000000"/>
              </a:solidFill>
            </a:endParaRPr>
          </a:p>
        </p:txBody>
      </p:sp>
      <p:sp>
        <p:nvSpPr>
          <p:cNvPr id="13" name="TextBox 21"/>
          <p:cNvSpPr txBox="1">
            <a:spLocks noChangeArrowheads="1"/>
          </p:cNvSpPr>
          <p:nvPr/>
        </p:nvSpPr>
        <p:spPr bwMode="auto">
          <a:xfrm>
            <a:off x="4796237" y="1877720"/>
            <a:ext cx="1474470" cy="20716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5" tIns="41148" rIns="82295" bIns="411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i="1">
                <a:solidFill>
                  <a:srgbClr val="000000"/>
                </a:solidFill>
                <a:latin typeface="Calibri" pitchFamily="34" charset="0"/>
              </a:rPr>
              <a:t>Informs on patient sensitivity</a:t>
            </a:r>
            <a:endParaRPr lang="en-US" sz="800" i="1">
              <a:solidFill>
                <a:srgbClr val="000000"/>
              </a:solidFill>
              <a:latin typeface="Calibri" pitchFamily="34" charset="0"/>
            </a:endParaRPr>
          </a:p>
        </p:txBody>
      </p:sp>
      <p:sp>
        <p:nvSpPr>
          <p:cNvPr id="14" name="TextBox 23"/>
          <p:cNvSpPr txBox="1">
            <a:spLocks noChangeArrowheads="1"/>
          </p:cNvSpPr>
          <p:nvPr/>
        </p:nvSpPr>
        <p:spPr bwMode="auto">
          <a:xfrm>
            <a:off x="2924574" y="1877720"/>
            <a:ext cx="1303020" cy="20716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295" tIns="41148" rIns="82295" bIns="411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i="1">
                <a:solidFill>
                  <a:srgbClr val="000000"/>
                </a:solidFill>
                <a:latin typeface="Calibri" pitchFamily="34" charset="0"/>
              </a:rPr>
              <a:t>Informs on drug ranking</a:t>
            </a:r>
            <a:endParaRPr lang="en-US" sz="800" i="1">
              <a:solidFill>
                <a:srgbClr val="000000"/>
              </a:solidFill>
              <a:latin typeface="Calibri" pitchFamily="34" charset="0"/>
            </a:endParaRPr>
          </a:p>
        </p:txBody>
      </p:sp>
      <p:sp>
        <p:nvSpPr>
          <p:cNvPr id="15" name="Text Box 13"/>
          <p:cNvSpPr txBox="1">
            <a:spLocks noChangeArrowheads="1"/>
          </p:cNvSpPr>
          <p:nvPr/>
        </p:nvSpPr>
        <p:spPr bwMode="auto">
          <a:xfrm>
            <a:off x="2648692" y="1466441"/>
            <a:ext cx="1784642" cy="2523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82295" tIns="41148" rIns="82295" bIns="41148">
            <a:spAutoFit/>
          </a:bodyPr>
          <a:lstStyle/>
          <a:p>
            <a:pPr>
              <a:spcBef>
                <a:spcPct val="50000"/>
              </a:spcBef>
              <a:defRPr/>
            </a:pPr>
            <a:r>
              <a:rPr lang="en-US" sz="1100" dirty="0">
                <a:solidFill>
                  <a:srgbClr val="FFFFFF"/>
                </a:solidFill>
              </a:rPr>
              <a:t>Drug-binding evaluation</a:t>
            </a:r>
            <a:endParaRPr lang="el-GR" sz="1100" dirty="0">
              <a:solidFill>
                <a:srgbClr val="FFFFFF"/>
              </a:solidFill>
            </a:endParaRPr>
          </a:p>
        </p:txBody>
      </p:sp>
      <p:sp>
        <p:nvSpPr>
          <p:cNvPr id="16" name="Text Box 14"/>
          <p:cNvSpPr txBox="1">
            <a:spLocks noChangeArrowheads="1"/>
          </p:cNvSpPr>
          <p:nvPr/>
        </p:nvSpPr>
        <p:spPr bwMode="auto">
          <a:xfrm>
            <a:off x="4639073" y="1466441"/>
            <a:ext cx="1894523" cy="25237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82295" tIns="41148" rIns="82295" bIns="41148">
            <a:spAutoFit/>
          </a:bodyPr>
          <a:lstStyle/>
          <a:p>
            <a:pPr>
              <a:spcBef>
                <a:spcPct val="50000"/>
              </a:spcBef>
              <a:defRPr/>
            </a:pPr>
            <a:r>
              <a:rPr lang="en-US" sz="1100" dirty="0">
                <a:solidFill>
                  <a:srgbClr val="FFFFFF"/>
                </a:solidFill>
              </a:rPr>
              <a:t>Drug-sensitivity evaluation</a:t>
            </a:r>
            <a:endParaRPr lang="el-GR" sz="1100" dirty="0">
              <a:solidFill>
                <a:srgbClr val="FFFFFF"/>
              </a:solidFill>
            </a:endParaRPr>
          </a:p>
        </p:txBody>
      </p:sp>
      <p:sp>
        <p:nvSpPr>
          <p:cNvPr id="17" name="Diagonal liegende Ecken des Rechtecks schneiden 74"/>
          <p:cNvSpPr>
            <a:spLocks noChangeArrowheads="1"/>
          </p:cNvSpPr>
          <p:nvPr/>
        </p:nvSpPr>
        <p:spPr bwMode="auto">
          <a:xfrm>
            <a:off x="5736354" y="3197885"/>
            <a:ext cx="1174433" cy="244316"/>
          </a:xfrm>
          <a:custGeom>
            <a:avLst/>
            <a:gdLst>
              <a:gd name="T0" fmla="*/ 1767334 w 1767334"/>
              <a:gd name="T1" fmla="*/ 280863 h 561725"/>
              <a:gd name="T2" fmla="*/ 883667 w 1767334"/>
              <a:gd name="T3" fmla="*/ 561725 h 561725"/>
              <a:gd name="T4" fmla="*/ 0 w 1767334"/>
              <a:gd name="T5" fmla="*/ 280863 h 561725"/>
              <a:gd name="T6" fmla="*/ 883667 w 1767334"/>
              <a:gd name="T7" fmla="*/ 0 h 561725"/>
              <a:gd name="T8" fmla="*/ 0 60000 65536"/>
              <a:gd name="T9" fmla="*/ 1 60000 65536"/>
              <a:gd name="T10" fmla="*/ 2 60000 65536"/>
              <a:gd name="T11" fmla="*/ 3 60000 65536"/>
              <a:gd name="T12" fmla="*/ 46811 w 1767334"/>
              <a:gd name="T13" fmla="*/ 46811 h 561725"/>
              <a:gd name="T14" fmla="*/ 1720523 w 1767334"/>
              <a:gd name="T15" fmla="*/ 514914 h 561725"/>
            </a:gdLst>
            <a:ahLst/>
            <a:cxnLst>
              <a:cxn ang="T8">
                <a:pos x="T0" y="T1"/>
              </a:cxn>
              <a:cxn ang="T9">
                <a:pos x="T2" y="T3"/>
              </a:cxn>
              <a:cxn ang="T10">
                <a:pos x="T4" y="T5"/>
              </a:cxn>
              <a:cxn ang="T11">
                <a:pos x="T6" y="T7"/>
              </a:cxn>
            </a:cxnLst>
            <a:rect l="T12" t="T13" r="T14" b="T15"/>
            <a:pathLst>
              <a:path w="1767334" h="561725">
                <a:moveTo>
                  <a:pt x="0" y="0"/>
                </a:moveTo>
                <a:lnTo>
                  <a:pt x="1673711" y="0"/>
                </a:lnTo>
                <a:lnTo>
                  <a:pt x="1767334" y="93623"/>
                </a:lnTo>
                <a:lnTo>
                  <a:pt x="1767334" y="561725"/>
                </a:lnTo>
                <a:lnTo>
                  <a:pt x="93623" y="561725"/>
                </a:lnTo>
                <a:lnTo>
                  <a:pt x="0" y="468102"/>
                </a:lnTo>
                <a:lnTo>
                  <a:pt x="0" y="0"/>
                </a:lnTo>
                <a:close/>
              </a:path>
            </a:pathLst>
          </a:cu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lIns="91438" tIns="45718" rIns="91438" bIns="45718" anchor="ctr"/>
          <a:lstStyle/>
          <a:p>
            <a:pPr algn="ctr">
              <a:defRPr/>
            </a:pPr>
            <a:r>
              <a:rPr lang="en-GB" sz="800" dirty="0">
                <a:solidFill>
                  <a:srgbClr val="000000"/>
                </a:solidFill>
                <a:latin typeface="Trebuchet MS" pitchFamily="34" charset="0"/>
                <a:ea typeface="ＭＳ Ｐゴシック" charset="-128"/>
              </a:rPr>
              <a:t>Simulate ( </a:t>
            </a:r>
            <a:r>
              <a:rPr lang="en-GB" sz="800" i="1" dirty="0">
                <a:solidFill>
                  <a:srgbClr val="000000"/>
                </a:solidFill>
                <a:latin typeface="Trebuchet MS" pitchFamily="34" charset="0"/>
                <a:ea typeface="ＭＳ Ｐゴシック" charset="-128"/>
              </a:rPr>
              <a:t>i+1)</a:t>
            </a:r>
            <a:r>
              <a:rPr lang="en-GB" sz="800" dirty="0">
                <a:solidFill>
                  <a:srgbClr val="000000"/>
                </a:solidFill>
                <a:latin typeface="Trebuchet MS" pitchFamily="34" charset="0"/>
                <a:ea typeface="ＭＳ Ｐゴシック" charset="-128"/>
              </a:rPr>
              <a:t> line treatment</a:t>
            </a:r>
          </a:p>
        </p:txBody>
      </p:sp>
      <p:sp>
        <p:nvSpPr>
          <p:cNvPr id="18" name="Rechteck 82"/>
          <p:cNvSpPr>
            <a:spLocks noChangeArrowheads="1"/>
          </p:cNvSpPr>
          <p:nvPr/>
        </p:nvSpPr>
        <p:spPr bwMode="auto">
          <a:xfrm>
            <a:off x="2988870" y="2289401"/>
            <a:ext cx="3167538" cy="33575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lIns="91438" tIns="45718" rIns="91438" bIns="45718" anchor="ctr"/>
          <a:lstStyle/>
          <a:p>
            <a:pPr algn="ctr">
              <a:defRPr/>
            </a:pPr>
            <a:r>
              <a:rPr lang="en-GB" sz="1100" dirty="0" err="1">
                <a:solidFill>
                  <a:srgbClr val="FFFFFF"/>
                </a:solidFill>
                <a:ea typeface="ＭＳ Ｐゴシック" charset="-128"/>
              </a:rPr>
              <a:t>Oncosimulator</a:t>
            </a:r>
            <a:endParaRPr lang="en-GB" sz="1100" dirty="0">
              <a:solidFill>
                <a:srgbClr val="FFFFFF"/>
              </a:solidFill>
              <a:ea typeface="ＭＳ Ｐゴシック" charset="-128"/>
            </a:endParaRPr>
          </a:p>
        </p:txBody>
      </p:sp>
      <p:cxnSp>
        <p:nvCxnSpPr>
          <p:cNvPr id="19" name="AutoShape 32"/>
          <p:cNvCxnSpPr>
            <a:cxnSpLocks noChangeShapeType="1"/>
            <a:endCxn id="13" idx="0"/>
          </p:cNvCxnSpPr>
          <p:nvPr/>
        </p:nvCxnSpPr>
        <p:spPr bwMode="auto">
          <a:xfrm>
            <a:off x="5530614" y="1714842"/>
            <a:ext cx="2858" cy="162878"/>
          </a:xfrm>
          <a:prstGeom prst="straightConnector1">
            <a:avLst/>
          </a:prstGeom>
          <a:ln>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20" name="AutoShape 33"/>
          <p:cNvCxnSpPr>
            <a:cxnSpLocks noChangeShapeType="1"/>
            <a:stCxn id="13" idx="2"/>
          </p:cNvCxnSpPr>
          <p:nvPr/>
        </p:nvCxnSpPr>
        <p:spPr bwMode="auto">
          <a:xfrm rot="5400000">
            <a:off x="4951256" y="1706984"/>
            <a:ext cx="204312" cy="960120"/>
          </a:xfrm>
          <a:prstGeom prst="bentConnector3">
            <a:avLst>
              <a:gd name="adj1" fmla="val 50000"/>
            </a:avLst>
          </a:prstGeom>
          <a:ln>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21" name="AutoShape 34"/>
          <p:cNvCxnSpPr>
            <a:cxnSpLocks noChangeShapeType="1"/>
            <a:endCxn id="14" idx="0"/>
          </p:cNvCxnSpPr>
          <p:nvPr/>
        </p:nvCxnSpPr>
        <p:spPr bwMode="auto">
          <a:xfrm>
            <a:off x="3576084" y="1714842"/>
            <a:ext cx="0" cy="162878"/>
          </a:xfrm>
          <a:prstGeom prst="straightConnector1">
            <a:avLst/>
          </a:prstGeom>
          <a:ln>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22" name="AutoShape 40"/>
          <p:cNvCxnSpPr>
            <a:cxnSpLocks noChangeShapeType="1"/>
          </p:cNvCxnSpPr>
          <p:nvPr/>
        </p:nvCxnSpPr>
        <p:spPr bwMode="auto">
          <a:xfrm flipH="1">
            <a:off x="4570494" y="2624956"/>
            <a:ext cx="2858" cy="281464"/>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sp>
        <p:nvSpPr>
          <p:cNvPr id="23" name="Text Box 43"/>
          <p:cNvSpPr txBox="1">
            <a:spLocks noChangeArrowheads="1"/>
          </p:cNvSpPr>
          <p:nvPr/>
        </p:nvSpPr>
        <p:spPr bwMode="auto">
          <a:xfrm>
            <a:off x="5352021" y="3287897"/>
            <a:ext cx="342900" cy="19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spcBef>
                <a:spcPct val="50000"/>
              </a:spcBef>
            </a:pPr>
            <a:r>
              <a:rPr lang="en-US" sz="700">
                <a:solidFill>
                  <a:srgbClr val="000000"/>
                </a:solidFill>
                <a:latin typeface="Arial" charset="0"/>
                <a:cs typeface="Arial" charset="0"/>
              </a:rPr>
              <a:t>no</a:t>
            </a:r>
            <a:endParaRPr lang="el-GR" sz="700">
              <a:solidFill>
                <a:srgbClr val="000000"/>
              </a:solidFill>
              <a:latin typeface="Arial" charset="0"/>
              <a:cs typeface="Arial" charset="0"/>
            </a:endParaRPr>
          </a:p>
        </p:txBody>
      </p:sp>
      <p:sp>
        <p:nvSpPr>
          <p:cNvPr id="24" name="Text Box 44"/>
          <p:cNvSpPr txBox="1">
            <a:spLocks noChangeArrowheads="1"/>
          </p:cNvSpPr>
          <p:nvPr/>
        </p:nvSpPr>
        <p:spPr bwMode="auto">
          <a:xfrm>
            <a:off x="4249026" y="3630797"/>
            <a:ext cx="342900" cy="19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spcBef>
                <a:spcPct val="50000"/>
              </a:spcBef>
            </a:pPr>
            <a:r>
              <a:rPr lang="en-US" sz="700">
                <a:solidFill>
                  <a:srgbClr val="000000"/>
                </a:solidFill>
                <a:latin typeface="Arial" charset="0"/>
                <a:cs typeface="Arial" charset="0"/>
              </a:rPr>
              <a:t>yes</a:t>
            </a:r>
            <a:endParaRPr lang="el-GR" sz="700">
              <a:solidFill>
                <a:srgbClr val="000000"/>
              </a:solidFill>
              <a:latin typeface="Arial" charset="0"/>
              <a:cs typeface="Arial" charset="0"/>
            </a:endParaRPr>
          </a:p>
        </p:txBody>
      </p:sp>
      <p:cxnSp>
        <p:nvCxnSpPr>
          <p:cNvPr id="25" name="AutoShape 46"/>
          <p:cNvCxnSpPr>
            <a:cxnSpLocks noChangeShapeType="1"/>
            <a:endCxn id="26" idx="0"/>
          </p:cNvCxnSpPr>
          <p:nvPr/>
        </p:nvCxnSpPr>
        <p:spPr bwMode="auto">
          <a:xfrm>
            <a:off x="4570494" y="3729380"/>
            <a:ext cx="0" cy="205740"/>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
        <p:nvSpPr>
          <p:cNvPr id="26" name="AutoShape 53"/>
          <p:cNvSpPr>
            <a:spLocks noChangeArrowheads="1"/>
          </p:cNvSpPr>
          <p:nvPr/>
        </p:nvSpPr>
        <p:spPr bwMode="auto">
          <a:xfrm>
            <a:off x="3678954" y="3935120"/>
            <a:ext cx="1783080" cy="822960"/>
          </a:xfrm>
          <a:prstGeom prst="diamond">
            <a:avLst/>
          </a:prstGeom>
          <a:ln>
            <a:headEnd/>
            <a:tailEnd/>
          </a:ln>
        </p:spPr>
        <p:style>
          <a:lnRef idx="1">
            <a:schemeClr val="accent1"/>
          </a:lnRef>
          <a:fillRef idx="3">
            <a:schemeClr val="accent1"/>
          </a:fillRef>
          <a:effectRef idx="2">
            <a:schemeClr val="accent1"/>
          </a:effectRef>
          <a:fontRef idx="minor">
            <a:schemeClr val="lt1"/>
          </a:fontRef>
        </p:style>
        <p:txBody>
          <a:bodyPr wrap="none" lIns="82295" tIns="41148" rIns="82295" bIns="41148" anchor="ctr"/>
          <a:lstStyle/>
          <a:p>
            <a:pPr>
              <a:defRPr/>
            </a:pPr>
            <a:endParaRPr lang="el-GR" sz="900">
              <a:solidFill>
                <a:srgbClr val="FFFFFF"/>
              </a:solidFill>
            </a:endParaRPr>
          </a:p>
        </p:txBody>
      </p:sp>
      <p:sp>
        <p:nvSpPr>
          <p:cNvPr id="27" name="Text Box 54"/>
          <p:cNvSpPr txBox="1">
            <a:spLocks noChangeArrowheads="1"/>
          </p:cNvSpPr>
          <p:nvPr/>
        </p:nvSpPr>
        <p:spPr bwMode="auto">
          <a:xfrm>
            <a:off x="3884694" y="4140860"/>
            <a:ext cx="1371600" cy="49859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82295" tIns="41148" rIns="82295" bIns="41148">
            <a:spAutoFit/>
          </a:bodyPr>
          <a:lstStyle/>
          <a:p>
            <a:pPr algn="ctr">
              <a:defRPr/>
            </a:pPr>
            <a:r>
              <a:rPr lang="en-GB" sz="900" dirty="0">
                <a:solidFill>
                  <a:srgbClr val="000000"/>
                </a:solidFill>
              </a:rPr>
              <a:t>Is response to treatment as predicted?</a:t>
            </a:r>
            <a:endParaRPr lang="el-GR" sz="900" dirty="0">
              <a:solidFill>
                <a:srgbClr val="000000"/>
              </a:solidFill>
            </a:endParaRPr>
          </a:p>
        </p:txBody>
      </p:sp>
      <p:grpSp>
        <p:nvGrpSpPr>
          <p:cNvPr id="28" name="Group 1"/>
          <p:cNvGrpSpPr>
            <a:grpSpLocks/>
          </p:cNvGrpSpPr>
          <p:nvPr/>
        </p:nvGrpSpPr>
        <p:grpSpPr bwMode="auto">
          <a:xfrm>
            <a:off x="7176534" y="1924868"/>
            <a:ext cx="980123" cy="672942"/>
            <a:chOff x="7190014" y="2884487"/>
            <a:chExt cx="914400" cy="748621"/>
          </a:xfrm>
        </p:grpSpPr>
        <p:sp>
          <p:nvSpPr>
            <p:cNvPr id="29" name="Abgerundetes Rechteck 4"/>
            <p:cNvSpPr>
              <a:spLocks noChangeArrowheads="1"/>
            </p:cNvSpPr>
            <p:nvPr/>
          </p:nvSpPr>
          <p:spPr bwMode="auto">
            <a:xfrm>
              <a:off x="7190014" y="3079987"/>
              <a:ext cx="914400" cy="1525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101599" tIns="50799" rIns="101599" bIns="50799" anchor="ctr"/>
            <a:lstStyle/>
            <a:p>
              <a:pPr algn="ctr">
                <a:defRPr/>
              </a:pPr>
              <a:r>
                <a:rPr lang="en-GB" sz="700">
                  <a:solidFill>
                    <a:srgbClr val="FFFFFF"/>
                  </a:solidFill>
                  <a:effectLst>
                    <a:outerShdw blurRad="38100" dist="38100" dir="2700000" algn="tl">
                      <a:srgbClr val="000000"/>
                    </a:outerShdw>
                  </a:effectLst>
                  <a:latin typeface="Trebuchet MS" pitchFamily="34" charset="0"/>
                  <a:ea typeface="ＭＳ Ｐゴシック" charset="-128"/>
                </a:rPr>
                <a:t>clinical data</a:t>
              </a:r>
            </a:p>
          </p:txBody>
        </p:sp>
        <p:sp>
          <p:nvSpPr>
            <p:cNvPr id="30" name="Abgerundetes Rechteck 5"/>
            <p:cNvSpPr>
              <a:spLocks noChangeArrowheads="1"/>
            </p:cNvSpPr>
            <p:nvPr/>
          </p:nvSpPr>
          <p:spPr bwMode="auto">
            <a:xfrm>
              <a:off x="7190014" y="3480523"/>
              <a:ext cx="914400" cy="1525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101599" tIns="50799" rIns="101599" bIns="50799" anchor="ctr"/>
            <a:lstStyle/>
            <a:p>
              <a:pPr algn="ctr">
                <a:defRPr/>
              </a:pPr>
              <a:r>
                <a:rPr lang="en-GB" sz="700">
                  <a:solidFill>
                    <a:srgbClr val="FFFFFF"/>
                  </a:solidFill>
                  <a:effectLst>
                    <a:outerShdw blurRad="38100" dist="38100" dir="2700000" algn="tl">
                      <a:srgbClr val="000000"/>
                    </a:outerShdw>
                  </a:effectLst>
                  <a:latin typeface="Trebuchet MS" pitchFamily="34" charset="0"/>
                  <a:ea typeface="ＭＳ Ｐゴシック" charset="-128"/>
                </a:rPr>
                <a:t>imaging data</a:t>
              </a:r>
            </a:p>
          </p:txBody>
        </p:sp>
        <p:sp>
          <p:nvSpPr>
            <p:cNvPr id="31" name="Abgerundetes Rechteck 13"/>
            <p:cNvSpPr>
              <a:spLocks noChangeArrowheads="1"/>
            </p:cNvSpPr>
            <p:nvPr/>
          </p:nvSpPr>
          <p:spPr bwMode="auto">
            <a:xfrm>
              <a:off x="7190014" y="2884487"/>
              <a:ext cx="914400" cy="1525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101599" tIns="50799" rIns="101599" bIns="50799" anchor="ctr"/>
            <a:lstStyle/>
            <a:p>
              <a:pPr algn="ctr">
                <a:defRPr/>
              </a:pPr>
              <a:r>
                <a:rPr lang="en-GB" sz="700" dirty="0">
                  <a:solidFill>
                    <a:srgbClr val="FFFFFF"/>
                  </a:solidFill>
                  <a:effectLst>
                    <a:outerShdw blurRad="38100" dist="38100" dir="2700000" algn="tl">
                      <a:srgbClr val="000000"/>
                    </a:outerShdw>
                  </a:effectLst>
                  <a:latin typeface="Trebuchet MS" pitchFamily="34" charset="0"/>
                  <a:ea typeface="ＭＳ Ｐゴシック" charset="-128"/>
                </a:rPr>
                <a:t>molecular data</a:t>
              </a:r>
            </a:p>
          </p:txBody>
        </p:sp>
        <p:sp>
          <p:nvSpPr>
            <p:cNvPr id="32" name="Abgerundetes Rechteck 14"/>
            <p:cNvSpPr>
              <a:spLocks noChangeArrowheads="1"/>
            </p:cNvSpPr>
            <p:nvPr/>
          </p:nvSpPr>
          <p:spPr bwMode="auto">
            <a:xfrm>
              <a:off x="7190014" y="3277076"/>
              <a:ext cx="914400" cy="15258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lIns="101599" tIns="50799" rIns="101599" bIns="50799" anchor="ctr"/>
            <a:lstStyle/>
            <a:p>
              <a:pPr algn="ctr">
                <a:defRPr/>
              </a:pPr>
              <a:r>
                <a:rPr lang="en-GB" sz="700" dirty="0">
                  <a:solidFill>
                    <a:srgbClr val="FFFFFF"/>
                  </a:solidFill>
                  <a:effectLst>
                    <a:outerShdw blurRad="38100" dist="38100" dir="2700000" algn="tl">
                      <a:srgbClr val="000000"/>
                    </a:outerShdw>
                  </a:effectLst>
                  <a:latin typeface="Trebuchet MS" pitchFamily="34" charset="0"/>
                  <a:ea typeface="ＭＳ Ｐゴシック" charset="-128"/>
                </a:rPr>
                <a:t>treatment data</a:t>
              </a:r>
            </a:p>
          </p:txBody>
        </p:sp>
      </p:grpSp>
      <p:cxnSp>
        <p:nvCxnSpPr>
          <p:cNvPr id="33" name="AutoShape 63"/>
          <p:cNvCxnSpPr>
            <a:cxnSpLocks noChangeShapeType="1"/>
            <a:stCxn id="26" idx="1"/>
            <a:endCxn id="11" idx="1"/>
          </p:cNvCxnSpPr>
          <p:nvPr/>
        </p:nvCxnSpPr>
        <p:spPr bwMode="auto">
          <a:xfrm rot="10800000">
            <a:off x="2170194" y="2032026"/>
            <a:ext cx="1508760" cy="2314575"/>
          </a:xfrm>
          <a:prstGeom prst="bentConnector3">
            <a:avLst>
              <a:gd name="adj1" fmla="val 113636"/>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34" name="AutoShape 65"/>
          <p:cNvCxnSpPr>
            <a:cxnSpLocks noChangeShapeType="1"/>
            <a:stCxn id="26" idx="3"/>
          </p:cNvCxnSpPr>
          <p:nvPr/>
        </p:nvCxnSpPr>
        <p:spPr bwMode="auto">
          <a:xfrm>
            <a:off x="5462034" y="4346600"/>
            <a:ext cx="420053" cy="0"/>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
        <p:nvSpPr>
          <p:cNvPr id="35" name="Text Box 66"/>
          <p:cNvSpPr txBox="1">
            <a:spLocks noChangeArrowheads="1"/>
          </p:cNvSpPr>
          <p:nvPr/>
        </p:nvSpPr>
        <p:spPr bwMode="auto">
          <a:xfrm>
            <a:off x="5522042" y="4303737"/>
            <a:ext cx="342900" cy="1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spcBef>
                <a:spcPct val="50000"/>
              </a:spcBef>
            </a:pPr>
            <a:r>
              <a:rPr lang="en-US" sz="700">
                <a:solidFill>
                  <a:srgbClr val="000000"/>
                </a:solidFill>
                <a:latin typeface="Arial" charset="0"/>
                <a:cs typeface="Arial" charset="0"/>
              </a:rPr>
              <a:t>yes</a:t>
            </a:r>
            <a:endParaRPr lang="el-GR" sz="700">
              <a:solidFill>
                <a:srgbClr val="000000"/>
              </a:solidFill>
              <a:latin typeface="Arial" charset="0"/>
              <a:cs typeface="Arial" charset="0"/>
            </a:endParaRPr>
          </a:p>
        </p:txBody>
      </p:sp>
      <p:sp>
        <p:nvSpPr>
          <p:cNvPr id="36" name="AutoShape 64"/>
          <p:cNvSpPr>
            <a:spLocks noChangeArrowheads="1"/>
          </p:cNvSpPr>
          <p:nvPr/>
        </p:nvSpPr>
        <p:spPr bwMode="auto">
          <a:xfrm>
            <a:off x="5882087" y="4175350"/>
            <a:ext cx="1577340" cy="3429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lIns="82295" tIns="41148" rIns="82295" bIns="41148" anchor="ctr"/>
          <a:lstStyle/>
          <a:p>
            <a:pPr>
              <a:defRPr/>
            </a:pPr>
            <a:endParaRPr lang="el-GR" sz="900">
              <a:solidFill>
                <a:srgbClr val="FFFFFF"/>
              </a:solidFill>
            </a:endParaRPr>
          </a:p>
        </p:txBody>
      </p:sp>
      <p:sp>
        <p:nvSpPr>
          <p:cNvPr id="37" name="Text Box 68"/>
          <p:cNvSpPr txBox="1">
            <a:spLocks noChangeArrowheads="1"/>
          </p:cNvSpPr>
          <p:nvPr/>
        </p:nvSpPr>
        <p:spPr bwMode="auto">
          <a:xfrm>
            <a:off x="5942094" y="4166577"/>
            <a:ext cx="1440180" cy="35718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82295" tIns="41148" rIns="82295" bIns="41148">
            <a:spAutoFit/>
          </a:bodyPr>
          <a:lstStyle/>
          <a:p>
            <a:pPr>
              <a:spcBef>
                <a:spcPct val="50000"/>
              </a:spcBef>
              <a:defRPr/>
            </a:pPr>
            <a:r>
              <a:rPr lang="en-US" sz="900">
                <a:solidFill>
                  <a:srgbClr val="000000"/>
                </a:solidFill>
              </a:rPr>
              <a:t>Predictive Oncology Decision Confirmed</a:t>
            </a:r>
            <a:endParaRPr lang="el-GR" sz="900">
              <a:solidFill>
                <a:srgbClr val="000000"/>
              </a:solidFill>
            </a:endParaRPr>
          </a:p>
        </p:txBody>
      </p:sp>
      <p:sp>
        <p:nvSpPr>
          <p:cNvPr id="38" name="Text Box 69"/>
          <p:cNvSpPr txBox="1">
            <a:spLocks noChangeArrowheads="1"/>
          </p:cNvSpPr>
          <p:nvPr/>
        </p:nvSpPr>
        <p:spPr bwMode="auto">
          <a:xfrm>
            <a:off x="3404634" y="4329456"/>
            <a:ext cx="342900" cy="1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spcBef>
                <a:spcPct val="50000"/>
              </a:spcBef>
            </a:pPr>
            <a:r>
              <a:rPr lang="en-US" sz="700">
                <a:solidFill>
                  <a:srgbClr val="000000"/>
                </a:solidFill>
                <a:latin typeface="Arial" charset="0"/>
                <a:cs typeface="Arial" charset="0"/>
              </a:rPr>
              <a:t>no</a:t>
            </a:r>
            <a:endParaRPr lang="el-GR" sz="700">
              <a:solidFill>
                <a:srgbClr val="000000"/>
              </a:solidFill>
              <a:latin typeface="Arial" charset="0"/>
              <a:cs typeface="Arial" charset="0"/>
            </a:endParaRPr>
          </a:p>
        </p:txBody>
      </p:sp>
      <p:sp>
        <p:nvSpPr>
          <p:cNvPr id="39" name="Text Box 72"/>
          <p:cNvSpPr txBox="1">
            <a:spLocks noChangeArrowheads="1"/>
          </p:cNvSpPr>
          <p:nvPr/>
        </p:nvSpPr>
        <p:spPr bwMode="auto">
          <a:xfrm rot="16200000">
            <a:off x="2358440" y="3563645"/>
            <a:ext cx="289308"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82295" tIns="41148" rIns="82295" bIns="41148">
            <a:spAutoFit/>
          </a:bodyPr>
          <a:lstStyle/>
          <a:p>
            <a:pPr>
              <a:spcBef>
                <a:spcPct val="50000"/>
              </a:spcBef>
              <a:defRPr/>
            </a:pPr>
            <a:r>
              <a:rPr lang="en-US" sz="800" i="1" dirty="0">
                <a:solidFill>
                  <a:srgbClr val="808080"/>
                </a:solidFill>
                <a:latin typeface="Trebuchet MS"/>
                <a:ea typeface="ＭＳ Ｐゴシック" pitchFamily="34" charset="-128"/>
              </a:rPr>
              <a:t>Optimize modeling components</a:t>
            </a:r>
            <a:endParaRPr lang="el-GR" sz="800" i="1" dirty="0">
              <a:solidFill>
                <a:srgbClr val="808080"/>
              </a:solidFill>
              <a:latin typeface="Trebuchet MS"/>
              <a:ea typeface="ＭＳ Ｐゴシック" pitchFamily="34" charset="-128"/>
            </a:endParaRPr>
          </a:p>
        </p:txBody>
      </p:sp>
      <p:sp>
        <p:nvSpPr>
          <p:cNvPr id="40" name="Rectangle 31"/>
          <p:cNvSpPr>
            <a:spLocks noChangeArrowheads="1"/>
          </p:cNvSpPr>
          <p:nvPr/>
        </p:nvSpPr>
        <p:spPr bwMode="auto">
          <a:xfrm>
            <a:off x="1552974" y="1329080"/>
            <a:ext cx="6515100" cy="90439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nchor="ctr"/>
          <a:lstStyle/>
          <a:p>
            <a:endParaRPr lang="el-GR" sz="900">
              <a:solidFill>
                <a:srgbClr val="808080"/>
              </a:solidFill>
              <a:latin typeface="Trebuchet MS" pitchFamily="34" charset="0"/>
              <a:ea typeface="ＭＳ Ｐゴシック" pitchFamily="34" charset="-128"/>
            </a:endParaRPr>
          </a:p>
        </p:txBody>
      </p:sp>
      <p:sp>
        <p:nvSpPr>
          <p:cNvPr id="41" name="Rectangle 31"/>
          <p:cNvSpPr>
            <a:spLocks noChangeArrowheads="1"/>
          </p:cNvSpPr>
          <p:nvPr/>
        </p:nvSpPr>
        <p:spPr bwMode="auto">
          <a:xfrm>
            <a:off x="1552974" y="2276342"/>
            <a:ext cx="6515100" cy="420053"/>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nchor="ctr"/>
          <a:lstStyle/>
          <a:p>
            <a:endParaRPr lang="el-GR" sz="900">
              <a:solidFill>
                <a:srgbClr val="808080"/>
              </a:solidFill>
              <a:latin typeface="Trebuchet MS" pitchFamily="34" charset="0"/>
              <a:ea typeface="ＭＳ Ｐゴシック" pitchFamily="34" charset="-128"/>
            </a:endParaRPr>
          </a:p>
        </p:txBody>
      </p:sp>
      <p:cxnSp>
        <p:nvCxnSpPr>
          <p:cNvPr id="42" name="Elbow Connector 41"/>
          <p:cNvCxnSpPr>
            <a:stCxn id="17" idx="0"/>
          </p:cNvCxnSpPr>
          <p:nvPr/>
        </p:nvCxnSpPr>
        <p:spPr>
          <a:xfrm flipH="1" flipV="1">
            <a:off x="6156407" y="2457792"/>
            <a:ext cx="754380" cy="862965"/>
          </a:xfrm>
          <a:prstGeom prst="bentConnector3">
            <a:avLst>
              <a:gd name="adj1" fmla="val -27273"/>
            </a:avLst>
          </a:prstGeom>
          <a:ln>
            <a:headEnd/>
            <a:tailEnd type="triangle" w="med" len="med"/>
          </a:ln>
        </p:spPr>
        <p:style>
          <a:lnRef idx="3">
            <a:schemeClr val="accent4"/>
          </a:lnRef>
          <a:fillRef idx="0">
            <a:schemeClr val="accent4"/>
          </a:fillRef>
          <a:effectRef idx="2">
            <a:schemeClr val="accent4"/>
          </a:effectRef>
          <a:fontRef idx="minor">
            <a:schemeClr val="tx1"/>
          </a:fontRef>
        </p:style>
      </p:cxnSp>
      <p:sp>
        <p:nvSpPr>
          <p:cNvPr id="43" name="TextBox 42"/>
          <p:cNvSpPr txBox="1"/>
          <p:nvPr/>
        </p:nvSpPr>
        <p:spPr>
          <a:xfrm>
            <a:off x="1484394" y="1274787"/>
            <a:ext cx="1577340" cy="194310"/>
          </a:xfrm>
          <a:prstGeom prst="rect">
            <a:avLst/>
          </a:prstGeom>
          <a:noFill/>
        </p:spPr>
        <p:txBody>
          <a:bodyPr lIns="82295" tIns="41148" rIns="82295" bIns="41148">
            <a:spAutoFit/>
          </a:bodyPr>
          <a:lstStyle/>
          <a:p>
            <a:pPr>
              <a:defRPr/>
            </a:pPr>
            <a:r>
              <a:rPr lang="en-US" sz="700" i="1" dirty="0">
                <a:solidFill>
                  <a:srgbClr val="000000"/>
                </a:solidFill>
                <a:latin typeface="Trebuchet MS"/>
                <a:ea typeface="ＭＳ Ｐゴシック" pitchFamily="34" charset="-128"/>
              </a:rPr>
              <a:t>Molecular level models</a:t>
            </a:r>
            <a:endParaRPr lang="el-GR" sz="700" i="1" dirty="0">
              <a:solidFill>
                <a:srgbClr val="000000"/>
              </a:solidFill>
              <a:latin typeface="Trebuchet MS"/>
              <a:ea typeface="ＭＳ Ｐゴシック" pitchFamily="34" charset="-128"/>
            </a:endParaRPr>
          </a:p>
        </p:txBody>
      </p:sp>
      <p:sp>
        <p:nvSpPr>
          <p:cNvPr id="44" name="TextBox 43"/>
          <p:cNvSpPr txBox="1"/>
          <p:nvPr/>
        </p:nvSpPr>
        <p:spPr>
          <a:xfrm>
            <a:off x="1484394" y="2220620"/>
            <a:ext cx="1577340" cy="194310"/>
          </a:xfrm>
          <a:prstGeom prst="rect">
            <a:avLst/>
          </a:prstGeom>
          <a:noFill/>
        </p:spPr>
        <p:txBody>
          <a:bodyPr lIns="82295" tIns="41148" rIns="82295" bIns="41148">
            <a:spAutoFit/>
          </a:bodyPr>
          <a:lstStyle/>
          <a:p>
            <a:pPr>
              <a:defRPr/>
            </a:pPr>
            <a:r>
              <a:rPr lang="en-US" sz="700" i="1" dirty="0">
                <a:solidFill>
                  <a:srgbClr val="000000"/>
                </a:solidFill>
                <a:latin typeface="Trebuchet MS"/>
                <a:ea typeface="ＭＳ Ｐゴシック" pitchFamily="34" charset="-128"/>
              </a:rPr>
              <a:t>Tissue level models</a:t>
            </a:r>
            <a:endParaRPr lang="el-GR" sz="700" i="1" dirty="0">
              <a:solidFill>
                <a:srgbClr val="000000"/>
              </a:solidFill>
              <a:latin typeface="Trebuchet MS"/>
              <a:ea typeface="ＭＳ Ｐゴシック" pitchFamily="34" charset="-128"/>
            </a:endParaRPr>
          </a:p>
        </p:txBody>
      </p:sp>
      <p:sp>
        <p:nvSpPr>
          <p:cNvPr id="45" name="Rectangle 31"/>
          <p:cNvSpPr>
            <a:spLocks noChangeArrowheads="1"/>
          </p:cNvSpPr>
          <p:nvPr/>
        </p:nvSpPr>
        <p:spPr bwMode="auto">
          <a:xfrm>
            <a:off x="1552974" y="2744972"/>
            <a:ext cx="6515100" cy="104441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nchor="ctr"/>
          <a:lstStyle/>
          <a:p>
            <a:endParaRPr lang="el-GR" sz="900">
              <a:solidFill>
                <a:srgbClr val="808080"/>
              </a:solidFill>
              <a:latin typeface="Trebuchet MS" pitchFamily="34" charset="0"/>
              <a:ea typeface="ＭＳ Ｐゴシック" pitchFamily="34" charset="-128"/>
            </a:endParaRPr>
          </a:p>
        </p:txBody>
      </p:sp>
      <p:cxnSp>
        <p:nvCxnSpPr>
          <p:cNvPr id="46" name="Straight Arrow Connector 45"/>
          <p:cNvCxnSpPr/>
          <p:nvPr/>
        </p:nvCxnSpPr>
        <p:spPr>
          <a:xfrm flipH="1">
            <a:off x="3151746" y="4438040"/>
            <a:ext cx="274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4" idx="1"/>
            <a:endCxn id="9" idx="1"/>
          </p:cNvCxnSpPr>
          <p:nvPr/>
        </p:nvCxnSpPr>
        <p:spPr>
          <a:xfrm rot="10800000" flipH="1" flipV="1">
            <a:off x="2924574" y="1981304"/>
            <a:ext cx="754380" cy="1336796"/>
          </a:xfrm>
          <a:prstGeom prst="bentConnector3">
            <a:avLst>
              <a:gd name="adj1" fmla="val -30303"/>
            </a:avLst>
          </a:prstGeom>
          <a:ln>
            <a:headEnd/>
            <a:tailEnd type="triangle" w="med" len="med"/>
          </a:ln>
        </p:spPr>
        <p:style>
          <a:lnRef idx="2">
            <a:schemeClr val="accent6"/>
          </a:lnRef>
          <a:fillRef idx="0">
            <a:schemeClr val="accent6"/>
          </a:fillRef>
          <a:effectRef idx="1">
            <a:schemeClr val="accent6"/>
          </a:effectRef>
          <a:fontRef idx="minor">
            <a:schemeClr val="tx1"/>
          </a:fontRef>
        </p:style>
      </p:cxnSp>
      <p:sp>
        <p:nvSpPr>
          <p:cNvPr id="48" name="TextBox 47"/>
          <p:cNvSpPr txBox="1"/>
          <p:nvPr/>
        </p:nvSpPr>
        <p:spPr>
          <a:xfrm>
            <a:off x="1484394" y="2700680"/>
            <a:ext cx="1577340" cy="194310"/>
          </a:xfrm>
          <a:prstGeom prst="rect">
            <a:avLst/>
          </a:prstGeom>
          <a:noFill/>
        </p:spPr>
        <p:txBody>
          <a:bodyPr lIns="82295" tIns="41148" rIns="82295" bIns="41148">
            <a:spAutoFit/>
          </a:bodyPr>
          <a:lstStyle/>
          <a:p>
            <a:pPr>
              <a:defRPr/>
            </a:pPr>
            <a:r>
              <a:rPr lang="en-US" sz="700" i="1" dirty="0">
                <a:solidFill>
                  <a:srgbClr val="000000"/>
                </a:solidFill>
                <a:latin typeface="Trebuchet MS"/>
                <a:ea typeface="ＭＳ Ｐゴシック" pitchFamily="34" charset="-128"/>
              </a:rPr>
              <a:t>Clinical Decision Support Layer</a:t>
            </a:r>
            <a:endParaRPr lang="el-GR" sz="700" i="1" dirty="0">
              <a:solidFill>
                <a:srgbClr val="000000"/>
              </a:solidFill>
              <a:latin typeface="Trebuchet MS"/>
              <a:ea typeface="ＭＳ Ｐゴシック" pitchFamily="34" charset="-128"/>
            </a:endParaRPr>
          </a:p>
        </p:txBody>
      </p:sp>
      <p:sp>
        <p:nvSpPr>
          <p:cNvPr id="49" name="TextBox 48"/>
          <p:cNvSpPr txBox="1"/>
          <p:nvPr/>
        </p:nvSpPr>
        <p:spPr>
          <a:xfrm>
            <a:off x="1484394" y="3797960"/>
            <a:ext cx="2091690" cy="194310"/>
          </a:xfrm>
          <a:prstGeom prst="rect">
            <a:avLst/>
          </a:prstGeom>
          <a:noFill/>
        </p:spPr>
        <p:txBody>
          <a:bodyPr lIns="82295" tIns="41148" rIns="82295" bIns="41148">
            <a:spAutoFit/>
          </a:bodyPr>
          <a:lstStyle/>
          <a:p>
            <a:pPr>
              <a:defRPr/>
            </a:pPr>
            <a:r>
              <a:rPr lang="en-US" sz="700" i="1" dirty="0">
                <a:solidFill>
                  <a:srgbClr val="000000"/>
                </a:solidFill>
                <a:latin typeface="Trebuchet MS"/>
                <a:ea typeface="ＭＳ Ｐゴシック" pitchFamily="34" charset="-128"/>
              </a:rPr>
              <a:t>Predictive Oncology Optimization Layer</a:t>
            </a:r>
            <a:endParaRPr lang="el-GR" sz="700" i="1" dirty="0">
              <a:solidFill>
                <a:srgbClr val="000000"/>
              </a:solidFill>
              <a:latin typeface="Trebuchet MS"/>
              <a:ea typeface="ＭＳ Ｐゴシック" pitchFamily="34" charset="-128"/>
            </a:endParaRPr>
          </a:p>
        </p:txBody>
      </p:sp>
      <p:sp>
        <p:nvSpPr>
          <p:cNvPr id="50" name="Rectangle 31"/>
          <p:cNvSpPr>
            <a:spLocks noChangeArrowheads="1"/>
          </p:cNvSpPr>
          <p:nvPr/>
        </p:nvSpPr>
        <p:spPr bwMode="auto">
          <a:xfrm>
            <a:off x="1552974" y="3837966"/>
            <a:ext cx="6515100" cy="924401"/>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5" tIns="41148" rIns="82295" bIns="41148" anchor="ctr"/>
          <a:lstStyle/>
          <a:p>
            <a:endParaRPr lang="el-GR" sz="900">
              <a:solidFill>
                <a:srgbClr val="808080"/>
              </a:solidFill>
              <a:latin typeface="Trebuchet MS" pitchFamily="34" charset="0"/>
              <a:ea typeface="ＭＳ Ｐゴシック" pitchFamily="34" charset="-128"/>
            </a:endParaRPr>
          </a:p>
        </p:txBody>
      </p:sp>
      <p:cxnSp>
        <p:nvCxnSpPr>
          <p:cNvPr id="51" name="Elbow Connector 18431"/>
          <p:cNvCxnSpPr>
            <a:endCxn id="17" idx="2"/>
          </p:cNvCxnSpPr>
          <p:nvPr/>
        </p:nvCxnSpPr>
        <p:spPr>
          <a:xfrm>
            <a:off x="5462034" y="3317900"/>
            <a:ext cx="274320" cy="2858"/>
          </a:xfrm>
          <a:prstGeom prst="straightConnector1">
            <a:avLst/>
          </a:prstGeom>
          <a:ln>
            <a:headEnd/>
            <a:tailEnd type="triangle" w="med" len="med"/>
          </a:ln>
        </p:spPr>
        <p:style>
          <a:lnRef idx="3">
            <a:schemeClr val="accent4"/>
          </a:lnRef>
          <a:fillRef idx="0">
            <a:schemeClr val="accent4"/>
          </a:fillRef>
          <a:effectRef idx="2">
            <a:schemeClr val="accent4"/>
          </a:effectRef>
          <a:fontRef idx="minor">
            <a:schemeClr val="tx1"/>
          </a:fontRef>
        </p:style>
      </p:cxnSp>
      <p:sp>
        <p:nvSpPr>
          <p:cNvPr id="53" name="TextBox 3"/>
          <p:cNvSpPr txBox="1">
            <a:spLocks noChangeArrowheads="1"/>
          </p:cNvSpPr>
          <p:nvPr/>
        </p:nvSpPr>
        <p:spPr bwMode="auto">
          <a:xfrm>
            <a:off x="1352949" y="4956677"/>
            <a:ext cx="6803708" cy="52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spAutoFit/>
          </a:bodyPr>
          <a:lstStyle>
            <a:lvl1pPr eaLnBrk="0" hangingPunct="0">
              <a:defRPr sz="1000">
                <a:solidFill>
                  <a:schemeClr val="bg2"/>
                </a:solidFill>
                <a:latin typeface="Trebuchet MS" pitchFamily="34" charset="0"/>
                <a:ea typeface="ＭＳ Ｐゴシック" pitchFamily="34" charset="-128"/>
              </a:defRPr>
            </a:lvl1pPr>
            <a:lvl2pPr marL="742950" indent="-285750" eaLnBrk="0" hangingPunct="0">
              <a:defRPr sz="1000">
                <a:solidFill>
                  <a:schemeClr val="bg2"/>
                </a:solidFill>
                <a:latin typeface="Trebuchet MS" pitchFamily="34" charset="0"/>
                <a:ea typeface="ＭＳ Ｐゴシック" pitchFamily="34" charset="-128"/>
              </a:defRPr>
            </a:lvl2pPr>
            <a:lvl3pPr marL="1143000" indent="-228600" eaLnBrk="0" hangingPunct="0">
              <a:defRPr sz="1000">
                <a:solidFill>
                  <a:schemeClr val="bg2"/>
                </a:solidFill>
                <a:latin typeface="Trebuchet MS" pitchFamily="34" charset="0"/>
                <a:ea typeface="ＭＳ Ｐゴシック" pitchFamily="34" charset="-128"/>
              </a:defRPr>
            </a:lvl3pPr>
            <a:lvl4pPr marL="1600200" indent="-228600" eaLnBrk="0" hangingPunct="0">
              <a:defRPr sz="1000">
                <a:solidFill>
                  <a:schemeClr val="bg2"/>
                </a:solidFill>
                <a:latin typeface="Trebuchet MS" pitchFamily="34" charset="0"/>
                <a:ea typeface="ＭＳ Ｐゴシック" pitchFamily="34" charset="-128"/>
              </a:defRPr>
            </a:lvl4pPr>
            <a:lvl5pPr marL="2057400" indent="-228600" eaLnBrk="0" hangingPunct="0">
              <a:defRPr sz="1000">
                <a:solidFill>
                  <a:schemeClr val="bg2"/>
                </a:solidFill>
                <a:latin typeface="Trebuchet MS" pitchFamily="34" charset="0"/>
                <a:ea typeface="ＭＳ Ｐゴシック" pitchFamily="34" charset="-128"/>
              </a:defRPr>
            </a:lvl5pPr>
            <a:lvl6pPr marL="25146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6pPr>
            <a:lvl7pPr marL="29718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7pPr>
            <a:lvl8pPr marL="34290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8pPr>
            <a:lvl9pPr marL="3886200" indent="-228600" eaLnBrk="0" fontAlgn="base" hangingPunct="0">
              <a:spcBef>
                <a:spcPct val="0"/>
              </a:spcBef>
              <a:spcAft>
                <a:spcPct val="0"/>
              </a:spcAft>
              <a:defRPr sz="1000">
                <a:solidFill>
                  <a:schemeClr val="bg2"/>
                </a:solidFill>
                <a:latin typeface="Trebuchet MS" pitchFamily="34" charset="0"/>
                <a:ea typeface="ＭＳ Ｐゴシック" pitchFamily="34" charset="-128"/>
              </a:defRPr>
            </a:lvl9pPr>
          </a:lstStyle>
          <a:p>
            <a:pPr eaLnBrk="1" hangingPunct="1"/>
            <a:r>
              <a:rPr lang="en-US" sz="1400" i="1">
                <a:solidFill>
                  <a:srgbClr val="808080"/>
                </a:solidFill>
              </a:rPr>
              <a:t>The envisaged use of CC environment, introducing a new paradigm in designing multi-scale predictive oncology clinical decision support  protocols</a:t>
            </a:r>
            <a:endParaRPr lang="el-GR" sz="1400" i="1">
              <a:solidFill>
                <a:srgbClr val="808080"/>
              </a:solidFill>
            </a:endParaRPr>
          </a:p>
        </p:txBody>
      </p:sp>
      <p:sp>
        <p:nvSpPr>
          <p:cNvPr id="55" name="Rectangle 54"/>
          <p:cNvSpPr/>
          <p:nvPr/>
        </p:nvSpPr>
        <p:spPr>
          <a:xfrm>
            <a:off x="5868144" y="5824824"/>
            <a:ext cx="2718048" cy="369332"/>
          </a:xfrm>
          <a:prstGeom prst="rect">
            <a:avLst/>
          </a:prstGeom>
        </p:spPr>
        <p:txBody>
          <a:bodyPr wrap="square">
            <a:spAutoFit/>
          </a:bodyPr>
          <a:lstStyle/>
          <a:p>
            <a:r>
              <a:rPr lang="en-US" sz="1800" i="1" dirty="0">
                <a:latin typeface="Arabic Typesetting" pitchFamily="66" charset="-78"/>
                <a:cs typeface="Arabic Typesetting" pitchFamily="66" charset="-78"/>
              </a:rPr>
              <a:t>http://contracancrum.eu/</a:t>
            </a:r>
            <a:endParaRPr lang="el-GR" sz="1800" i="1" dirty="0">
              <a:cs typeface="Arabic Typesetting" pitchFamily="66" charset="-78"/>
            </a:endParaRPr>
          </a:p>
        </p:txBody>
      </p:sp>
      <p:sp>
        <p:nvSpPr>
          <p:cNvPr id="6" name="Date Placeholder 5"/>
          <p:cNvSpPr>
            <a:spLocks noGrp="1"/>
          </p:cNvSpPr>
          <p:nvPr>
            <p:ph type="dt" sz="half" idx="10"/>
          </p:nvPr>
        </p:nvSpPr>
        <p:spPr/>
        <p:txBody>
          <a:bodyPr/>
          <a:lstStyle/>
          <a:p>
            <a:r>
              <a:rPr lang="en-US" smtClean="0"/>
              <a:t>12/8/2016</a:t>
            </a:r>
            <a:endParaRPr lang="en-US"/>
          </a:p>
        </p:txBody>
      </p:sp>
      <p:sp>
        <p:nvSpPr>
          <p:cNvPr id="7" name="Footer Placeholder 6"/>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8" name="Slide Number Placeholder 7"/>
          <p:cNvSpPr>
            <a:spLocks noGrp="1"/>
          </p:cNvSpPr>
          <p:nvPr>
            <p:ph type="sldNum" sz="quarter" idx="12"/>
          </p:nvPr>
        </p:nvSpPr>
        <p:spPr/>
        <p:txBody>
          <a:bodyPr/>
          <a:lstStyle/>
          <a:p>
            <a:fld id="{261C1841-697E-224A-A81A-D2BE3F2DD922}" type="slidenum">
              <a:rPr lang="en-US" smtClean="0"/>
              <a:t>13</a:t>
            </a:fld>
            <a:endParaRPr lang="en-US"/>
          </a:p>
        </p:txBody>
      </p:sp>
    </p:spTree>
    <p:extLst>
      <p:ext uri="{BB962C8B-B14F-4D97-AF65-F5344CB8AC3E}">
        <p14:creationId xmlns:p14="http://schemas.microsoft.com/office/powerpoint/2010/main" val="898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5085184"/>
            <a:ext cx="8064896" cy="738664"/>
          </a:xfrm>
          <a:prstGeom prst="rect">
            <a:avLst/>
          </a:prstGeom>
        </p:spPr>
        <p:txBody>
          <a:bodyPr wrap="square">
            <a:spAutoFit/>
          </a:bodyPr>
          <a:lstStyle/>
          <a:p>
            <a:r>
              <a:rPr lang="en-US" sz="1400" b="1" i="1" dirty="0" smtClean="0"/>
              <a:t>Illustrating the difficulties in validating predictive models with limited time points (which is normally the case in the clinical setting). This limitation was discussed-introduced by Norbert Graf, Director of Pediatric oncology at the University of Saarland.</a:t>
            </a:r>
            <a:endParaRPr lang="en-US" sz="1400" i="1" dirty="0"/>
          </a:p>
        </p:txBody>
      </p:sp>
      <p:cxnSp>
        <p:nvCxnSpPr>
          <p:cNvPr id="9" name="Straight Arrow Connector 8"/>
          <p:cNvCxnSpPr/>
          <p:nvPr/>
        </p:nvCxnSpPr>
        <p:spPr bwMode="auto">
          <a:xfrm>
            <a:off x="2123728" y="4293096"/>
            <a:ext cx="5472608" cy="0"/>
          </a:xfrm>
          <a:prstGeom prst="straightConnector1">
            <a:avLst/>
          </a:prstGeom>
          <a:noFill/>
          <a:ln w="12700" cap="flat" cmpd="sng" algn="ctr">
            <a:solidFill>
              <a:schemeClr val="accent1"/>
            </a:solidFill>
            <a:prstDash val="solid"/>
            <a:round/>
            <a:headEnd type="none" w="med" len="med"/>
            <a:tailEnd type="arrow"/>
          </a:ln>
          <a:effectLst/>
        </p:spPr>
      </p:cxnSp>
      <p:cxnSp>
        <p:nvCxnSpPr>
          <p:cNvPr id="12" name="Straight Arrow Connector 11"/>
          <p:cNvCxnSpPr/>
          <p:nvPr/>
        </p:nvCxnSpPr>
        <p:spPr bwMode="auto">
          <a:xfrm flipV="1">
            <a:off x="2123728" y="1268760"/>
            <a:ext cx="0" cy="3024336"/>
          </a:xfrm>
          <a:prstGeom prst="straightConnector1">
            <a:avLst/>
          </a:prstGeom>
          <a:noFill/>
          <a:ln w="12700" cap="flat" cmpd="sng" algn="ctr">
            <a:solidFill>
              <a:schemeClr val="accent1"/>
            </a:solidFill>
            <a:prstDash val="solid"/>
            <a:round/>
            <a:headEnd type="none" w="med" len="med"/>
            <a:tailEnd type="arrow"/>
          </a:ln>
          <a:effectLst/>
        </p:spPr>
      </p:cxnSp>
      <p:sp>
        <p:nvSpPr>
          <p:cNvPr id="13" name="Freeform 12"/>
          <p:cNvSpPr/>
          <p:nvPr/>
        </p:nvSpPr>
        <p:spPr bwMode="auto">
          <a:xfrm>
            <a:off x="2555776" y="2348880"/>
            <a:ext cx="5976664" cy="1734982"/>
          </a:xfrm>
          <a:custGeom>
            <a:avLst/>
            <a:gdLst>
              <a:gd name="connsiteX0" fmla="*/ 0 w 6673755"/>
              <a:gd name="connsiteY0" fmla="*/ 1241198 h 2497633"/>
              <a:gd name="connsiteX1" fmla="*/ 2197290 w 6673755"/>
              <a:gd name="connsiteY1" fmla="*/ 2496792 h 2497633"/>
              <a:gd name="connsiteX2" fmla="*/ 3903260 w 6673755"/>
              <a:gd name="connsiteY2" fmla="*/ 1077425 h 2497633"/>
              <a:gd name="connsiteX3" fmla="*/ 5322627 w 6673755"/>
              <a:gd name="connsiteY3" fmla="*/ 122081 h 2497633"/>
              <a:gd name="connsiteX4" fmla="*/ 6673755 w 6673755"/>
              <a:gd name="connsiteY4" fmla="*/ 12899 h 2497633"/>
              <a:gd name="connsiteX5" fmla="*/ 6673755 w 6673755"/>
              <a:gd name="connsiteY5" fmla="*/ 12899 h 249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3755" h="2497633">
                <a:moveTo>
                  <a:pt x="0" y="1241198"/>
                </a:moveTo>
                <a:cubicBezTo>
                  <a:pt x="773373" y="1882643"/>
                  <a:pt x="1546747" y="2524088"/>
                  <a:pt x="2197290" y="2496792"/>
                </a:cubicBezTo>
                <a:cubicBezTo>
                  <a:pt x="2847833" y="2469496"/>
                  <a:pt x="3382371" y="1473210"/>
                  <a:pt x="3903260" y="1077425"/>
                </a:cubicBezTo>
                <a:cubicBezTo>
                  <a:pt x="4424149" y="681640"/>
                  <a:pt x="4860878" y="299502"/>
                  <a:pt x="5322627" y="122081"/>
                </a:cubicBezTo>
                <a:cubicBezTo>
                  <a:pt x="5784376" y="-55340"/>
                  <a:pt x="6673755" y="12899"/>
                  <a:pt x="6673755" y="12899"/>
                </a:cubicBezTo>
                <a:lnTo>
                  <a:pt x="6673755" y="12899"/>
                </a:lnTo>
              </a:path>
            </a:pathLst>
          </a:custGeom>
          <a:noFill/>
          <a:ln w="28575" cap="flat" cmpd="sng" algn="ctr">
            <a:solidFill>
              <a:srgbClr val="0033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14" name="5-Point Star 13"/>
          <p:cNvSpPr/>
          <p:nvPr/>
        </p:nvSpPr>
        <p:spPr bwMode="auto">
          <a:xfrm>
            <a:off x="2483768" y="3068960"/>
            <a:ext cx="234477" cy="306521"/>
          </a:xfrm>
          <a:prstGeom prst="star5">
            <a:avLst/>
          </a:prstGeom>
          <a:solidFill>
            <a:schemeClr val="accent2"/>
          </a:solidFill>
          <a:ln w="12700" cap="flat" cmpd="sng" algn="ctr">
            <a:solidFill>
              <a:srgbClr val="0033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15" name="5-Point Star 14"/>
          <p:cNvSpPr/>
          <p:nvPr/>
        </p:nvSpPr>
        <p:spPr bwMode="auto">
          <a:xfrm>
            <a:off x="5489651" y="3266495"/>
            <a:ext cx="234477" cy="306521"/>
          </a:xfrm>
          <a:prstGeom prst="star5">
            <a:avLst/>
          </a:prstGeom>
          <a:solidFill>
            <a:schemeClr val="accent2"/>
          </a:solidFill>
          <a:ln w="12700" cap="flat" cmpd="sng" algn="ctr">
            <a:solidFill>
              <a:srgbClr val="0033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cxnSp>
        <p:nvCxnSpPr>
          <p:cNvPr id="19" name="Straight Arrow Connector 18"/>
          <p:cNvCxnSpPr>
            <a:stCxn id="14" idx="4"/>
            <a:endCxn id="15" idx="1"/>
          </p:cNvCxnSpPr>
          <p:nvPr/>
        </p:nvCxnSpPr>
        <p:spPr bwMode="auto">
          <a:xfrm>
            <a:off x="2718245" y="3186040"/>
            <a:ext cx="2771406" cy="197535"/>
          </a:xfrm>
          <a:prstGeom prst="straightConnector1">
            <a:avLst/>
          </a:prstGeom>
          <a:noFill/>
          <a:ln w="28575" cap="flat" cmpd="sng" algn="ctr">
            <a:solidFill>
              <a:srgbClr val="FF0000"/>
            </a:solidFill>
            <a:prstDash val="sysDash"/>
            <a:round/>
            <a:headEnd type="none" w="med" len="med"/>
            <a:tailEnd type="arrow"/>
          </a:ln>
          <a:effectLst/>
        </p:spPr>
      </p:cxnSp>
      <p:sp>
        <p:nvSpPr>
          <p:cNvPr id="20" name="TextBox 19"/>
          <p:cNvSpPr txBox="1"/>
          <p:nvPr/>
        </p:nvSpPr>
        <p:spPr>
          <a:xfrm>
            <a:off x="1331640" y="1196752"/>
            <a:ext cx="792088" cy="523220"/>
          </a:xfrm>
          <a:prstGeom prst="rect">
            <a:avLst/>
          </a:prstGeom>
          <a:noFill/>
        </p:spPr>
        <p:txBody>
          <a:bodyPr wrap="square" rtlCol="0">
            <a:spAutoFit/>
          </a:bodyPr>
          <a:lstStyle/>
          <a:p>
            <a:r>
              <a:rPr lang="en-US" sz="1400" i="1" dirty="0" smtClean="0"/>
              <a:t>Tumor change</a:t>
            </a:r>
            <a:endParaRPr lang="el-GR" sz="1400" i="1" dirty="0"/>
          </a:p>
        </p:txBody>
      </p:sp>
      <p:sp>
        <p:nvSpPr>
          <p:cNvPr id="21" name="TextBox 20"/>
          <p:cNvSpPr txBox="1"/>
          <p:nvPr/>
        </p:nvSpPr>
        <p:spPr>
          <a:xfrm>
            <a:off x="7164288" y="4293096"/>
            <a:ext cx="792088" cy="307777"/>
          </a:xfrm>
          <a:prstGeom prst="rect">
            <a:avLst/>
          </a:prstGeom>
          <a:noFill/>
        </p:spPr>
        <p:txBody>
          <a:bodyPr wrap="square" rtlCol="0">
            <a:spAutoFit/>
          </a:bodyPr>
          <a:lstStyle/>
          <a:p>
            <a:r>
              <a:rPr lang="en-US" sz="1400" i="1" dirty="0" smtClean="0"/>
              <a:t>time</a:t>
            </a:r>
            <a:endParaRPr lang="el-GR" sz="1400" i="1" dirty="0"/>
          </a:p>
        </p:txBody>
      </p:sp>
      <p:sp>
        <p:nvSpPr>
          <p:cNvPr id="22" name="TextBox 21"/>
          <p:cNvSpPr txBox="1"/>
          <p:nvPr/>
        </p:nvSpPr>
        <p:spPr>
          <a:xfrm>
            <a:off x="1571634" y="4293096"/>
            <a:ext cx="2074584" cy="523220"/>
          </a:xfrm>
          <a:prstGeom prst="rect">
            <a:avLst/>
          </a:prstGeom>
          <a:noFill/>
        </p:spPr>
        <p:txBody>
          <a:bodyPr wrap="square" rtlCol="0">
            <a:spAutoFit/>
          </a:bodyPr>
          <a:lstStyle/>
          <a:p>
            <a:r>
              <a:rPr lang="en-US" sz="1400" i="1" dirty="0" smtClean="0"/>
              <a:t>Diagnosis and start of treatment MRI</a:t>
            </a:r>
            <a:endParaRPr lang="el-GR" sz="1400" i="1" dirty="0"/>
          </a:p>
        </p:txBody>
      </p:sp>
      <p:cxnSp>
        <p:nvCxnSpPr>
          <p:cNvPr id="26" name="Straight Connector 25"/>
          <p:cNvCxnSpPr>
            <a:stCxn id="14" idx="0"/>
            <a:endCxn id="22" idx="0"/>
          </p:cNvCxnSpPr>
          <p:nvPr/>
        </p:nvCxnSpPr>
        <p:spPr bwMode="auto">
          <a:xfrm>
            <a:off x="2601007" y="3068960"/>
            <a:ext cx="7919" cy="1224136"/>
          </a:xfrm>
          <a:prstGeom prst="line">
            <a:avLst/>
          </a:prstGeom>
          <a:noFill/>
          <a:ln w="12700" cap="flat" cmpd="sng" algn="ctr">
            <a:solidFill>
              <a:srgbClr val="FF0000"/>
            </a:solidFill>
            <a:prstDash val="lgDashDotDot"/>
            <a:round/>
            <a:headEnd type="none" w="med" len="med"/>
            <a:tailEnd type="none" w="med" len="med"/>
          </a:ln>
          <a:effectLst/>
        </p:spPr>
      </p:cxnSp>
      <p:sp>
        <p:nvSpPr>
          <p:cNvPr id="29" name="TextBox 28"/>
          <p:cNvSpPr txBox="1"/>
          <p:nvPr/>
        </p:nvSpPr>
        <p:spPr>
          <a:xfrm>
            <a:off x="4794357" y="4293096"/>
            <a:ext cx="1656184" cy="307777"/>
          </a:xfrm>
          <a:prstGeom prst="rect">
            <a:avLst/>
          </a:prstGeom>
          <a:noFill/>
        </p:spPr>
        <p:txBody>
          <a:bodyPr wrap="square" rtlCol="0">
            <a:spAutoFit/>
          </a:bodyPr>
          <a:lstStyle/>
          <a:p>
            <a:r>
              <a:rPr lang="en-US" sz="1400" i="1" dirty="0" smtClean="0"/>
              <a:t>Follow up MRI</a:t>
            </a:r>
            <a:endParaRPr lang="el-GR" sz="1400" i="1" dirty="0"/>
          </a:p>
        </p:txBody>
      </p:sp>
      <p:cxnSp>
        <p:nvCxnSpPr>
          <p:cNvPr id="31" name="Straight Connector 30"/>
          <p:cNvCxnSpPr>
            <a:stCxn id="15" idx="0"/>
            <a:endCxn id="29" idx="0"/>
          </p:cNvCxnSpPr>
          <p:nvPr/>
        </p:nvCxnSpPr>
        <p:spPr bwMode="auto">
          <a:xfrm>
            <a:off x="5606890" y="3266495"/>
            <a:ext cx="15559" cy="1026601"/>
          </a:xfrm>
          <a:prstGeom prst="line">
            <a:avLst/>
          </a:prstGeom>
          <a:noFill/>
          <a:ln w="12700" cap="flat" cmpd="sng" algn="ctr">
            <a:solidFill>
              <a:srgbClr val="FF0000"/>
            </a:solidFill>
            <a:prstDash val="lgDashDotDot"/>
            <a:round/>
            <a:headEnd type="none" w="med" len="med"/>
            <a:tailEnd type="none" w="med" len="med"/>
          </a:ln>
          <a:effectLst/>
        </p:spPr>
      </p:cxnSp>
      <p:sp>
        <p:nvSpPr>
          <p:cNvPr id="33" name="Cloud Callout 32"/>
          <p:cNvSpPr/>
          <p:nvPr/>
        </p:nvSpPr>
        <p:spPr bwMode="auto">
          <a:xfrm>
            <a:off x="3419872" y="2420888"/>
            <a:ext cx="1898984" cy="701591"/>
          </a:xfrm>
          <a:prstGeom prst="cloudCallout">
            <a:avLst/>
          </a:prstGeom>
          <a:noFill/>
          <a:ln w="127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34" name="TextBox 33"/>
          <p:cNvSpPr txBox="1"/>
          <p:nvPr/>
        </p:nvSpPr>
        <p:spPr>
          <a:xfrm>
            <a:off x="3707904" y="2564904"/>
            <a:ext cx="1296144" cy="400110"/>
          </a:xfrm>
          <a:prstGeom prst="rect">
            <a:avLst/>
          </a:prstGeom>
          <a:noFill/>
        </p:spPr>
        <p:txBody>
          <a:bodyPr wrap="square" rtlCol="0">
            <a:spAutoFit/>
          </a:bodyPr>
          <a:lstStyle/>
          <a:p>
            <a:pPr algn="ctr"/>
            <a:r>
              <a:rPr lang="en-US" sz="1000" i="1" dirty="0" smtClean="0">
                <a:solidFill>
                  <a:srgbClr val="FF0000"/>
                </a:solidFill>
                <a:effectLst>
                  <a:outerShdw blurRad="38100" dist="38100" dir="2700000" algn="tl">
                    <a:srgbClr val="000000">
                      <a:alpha val="43137"/>
                    </a:srgbClr>
                  </a:outerShdw>
                </a:effectLst>
              </a:rPr>
              <a:t>Tumor must be shrinking!</a:t>
            </a:r>
            <a:endParaRPr lang="el-GR" sz="1000" i="1" dirty="0">
              <a:solidFill>
                <a:srgbClr val="FF0000"/>
              </a:solidFill>
              <a:effectLst>
                <a:outerShdw blurRad="38100" dist="38100" dir="2700000" algn="tl">
                  <a:srgbClr val="000000">
                    <a:alpha val="43137"/>
                  </a:srgbClr>
                </a:outerShdw>
              </a:effectLst>
            </a:endParaRPr>
          </a:p>
        </p:txBody>
      </p:sp>
      <p:sp>
        <p:nvSpPr>
          <p:cNvPr id="35" name="Oval Callout 34"/>
          <p:cNvSpPr/>
          <p:nvPr/>
        </p:nvSpPr>
        <p:spPr bwMode="auto">
          <a:xfrm>
            <a:off x="5724128" y="1124744"/>
            <a:ext cx="1829782" cy="1082884"/>
          </a:xfrm>
          <a:prstGeom prst="wedgeEllipseCallout">
            <a:avLst>
              <a:gd name="adj1" fmla="val -55881"/>
              <a:gd name="adj2" fmla="val 161811"/>
            </a:avLst>
          </a:prstGeom>
          <a:noFill/>
          <a:ln w="12700" cap="flat" cmpd="sng" algn="ctr">
            <a:solidFill>
              <a:srgbClr val="0033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w="3175">
                <a:solidFill>
                  <a:schemeClr val="tx1"/>
                </a:solidFill>
                <a:prstDash val="sysDash"/>
              </a:ln>
              <a:solidFill>
                <a:srgbClr val="005BAA"/>
              </a:solidFill>
              <a:effectLst/>
              <a:latin typeface="AG-Helvet921Cnd" pitchFamily="2" charset="0"/>
            </a:endParaRPr>
          </a:p>
        </p:txBody>
      </p:sp>
      <p:sp>
        <p:nvSpPr>
          <p:cNvPr id="36" name="TextBox 35"/>
          <p:cNvSpPr txBox="1"/>
          <p:nvPr/>
        </p:nvSpPr>
        <p:spPr>
          <a:xfrm>
            <a:off x="6012160" y="1340768"/>
            <a:ext cx="1296144" cy="461665"/>
          </a:xfrm>
          <a:prstGeom prst="rect">
            <a:avLst/>
          </a:prstGeom>
          <a:noFill/>
        </p:spPr>
        <p:txBody>
          <a:bodyPr wrap="square" rtlCol="0">
            <a:spAutoFit/>
          </a:bodyPr>
          <a:lstStyle/>
          <a:p>
            <a:pPr algn="ctr"/>
            <a:r>
              <a:rPr lang="en-US" sz="1200" i="1" dirty="0" smtClean="0">
                <a:solidFill>
                  <a:srgbClr val="003300"/>
                </a:solidFill>
                <a:effectLst>
                  <a:outerShdw blurRad="38100" dist="38100" dir="2700000" algn="tl">
                    <a:srgbClr val="000000">
                      <a:alpha val="43137"/>
                    </a:srgbClr>
                  </a:outerShdw>
                </a:effectLst>
              </a:rPr>
              <a:t>Tumor is in fact  regressing!</a:t>
            </a:r>
            <a:endParaRPr lang="el-GR" sz="1200" i="1" dirty="0">
              <a:solidFill>
                <a:srgbClr val="003300"/>
              </a:solidFill>
              <a:effectLst>
                <a:outerShdw blurRad="38100" dist="38100" dir="2700000" algn="tl">
                  <a:srgbClr val="000000">
                    <a:alpha val="43137"/>
                  </a:srgbClr>
                </a:outerShdw>
              </a:effectLst>
            </a:endParaRPr>
          </a:p>
        </p:txBody>
      </p:sp>
      <p:sp>
        <p:nvSpPr>
          <p:cNvPr id="37" name="TextBox 36"/>
          <p:cNvSpPr txBox="1"/>
          <p:nvPr/>
        </p:nvSpPr>
        <p:spPr>
          <a:xfrm rot="256662">
            <a:off x="3275559" y="3277050"/>
            <a:ext cx="1725484" cy="200055"/>
          </a:xfrm>
          <a:prstGeom prst="rect">
            <a:avLst/>
          </a:prstGeom>
          <a:noFill/>
        </p:spPr>
        <p:txBody>
          <a:bodyPr wrap="square" rtlCol="0">
            <a:spAutoFit/>
          </a:bodyPr>
          <a:lstStyle/>
          <a:p>
            <a:pPr algn="ctr"/>
            <a:r>
              <a:rPr lang="en-US" sz="700" i="1" dirty="0" smtClean="0">
                <a:solidFill>
                  <a:srgbClr val="FF0000"/>
                </a:solidFill>
                <a:effectLst>
                  <a:outerShdw blurRad="38100" dist="38100" dir="2700000" algn="tl">
                    <a:srgbClr val="000000">
                      <a:alpha val="43137"/>
                    </a:srgbClr>
                  </a:outerShdw>
                </a:effectLst>
              </a:rPr>
              <a:t>Model input and golden truth end-point</a:t>
            </a:r>
            <a:endParaRPr lang="el-GR" sz="700" i="1" dirty="0">
              <a:solidFill>
                <a:srgbClr val="FF0000"/>
              </a:solidFill>
              <a:effectLst>
                <a:outerShdw blurRad="38100" dist="38100" dir="2700000" algn="tl">
                  <a:srgbClr val="000000">
                    <a:alpha val="43137"/>
                  </a:srgbClr>
                </a:outerShdw>
              </a:effectLst>
            </a:endParaRPr>
          </a:p>
        </p:txBody>
      </p:sp>
      <p:sp>
        <p:nvSpPr>
          <p:cNvPr id="38" name="TextBox 37"/>
          <p:cNvSpPr txBox="1"/>
          <p:nvPr/>
        </p:nvSpPr>
        <p:spPr>
          <a:xfrm rot="19743483">
            <a:off x="5724790" y="2850249"/>
            <a:ext cx="1725484" cy="200055"/>
          </a:xfrm>
          <a:prstGeom prst="rect">
            <a:avLst/>
          </a:prstGeom>
          <a:noFill/>
        </p:spPr>
        <p:txBody>
          <a:bodyPr wrap="square" rtlCol="0">
            <a:spAutoFit/>
          </a:bodyPr>
          <a:lstStyle/>
          <a:p>
            <a:pPr algn="ctr"/>
            <a:r>
              <a:rPr lang="en-US" sz="700" i="1" dirty="0" smtClean="0">
                <a:solidFill>
                  <a:srgbClr val="003300"/>
                </a:solidFill>
                <a:effectLst>
                  <a:outerShdw blurRad="38100" dist="38100" dir="2700000" algn="tl">
                    <a:srgbClr val="000000">
                      <a:alpha val="43137"/>
                    </a:srgbClr>
                  </a:outerShdw>
                </a:effectLst>
              </a:rPr>
              <a:t>Actual evolution of tumor  </a:t>
            </a:r>
            <a:r>
              <a:rPr lang="en-US" sz="700" i="1" dirty="0" smtClean="0">
                <a:solidFill>
                  <a:srgbClr val="003300"/>
                </a:solidFill>
                <a:effectLst>
                  <a:outerShdw blurRad="38100" dist="38100" dir="2700000" algn="tl">
                    <a:srgbClr val="000000">
                      <a:alpha val="43137"/>
                    </a:srgbClr>
                  </a:outerShdw>
                </a:effectLst>
                <a:sym typeface="Wingdings" pitchFamily="2" charset="2"/>
              </a:rPr>
              <a:t></a:t>
            </a:r>
            <a:endParaRPr lang="el-GR" sz="700" i="1" dirty="0">
              <a:solidFill>
                <a:srgbClr val="003300"/>
              </a:solidFill>
              <a:effectLst>
                <a:outerShdw blurRad="38100" dist="38100" dir="2700000" algn="tl">
                  <a:srgbClr val="000000">
                    <a:alpha val="43137"/>
                  </a:srgbClr>
                </a:outerShdw>
              </a:effectLst>
            </a:endParaRPr>
          </a:p>
        </p:txBody>
      </p:sp>
      <p:sp>
        <p:nvSpPr>
          <p:cNvPr id="25" name="Title 1"/>
          <p:cNvSpPr>
            <a:spLocks noGrp="1"/>
          </p:cNvSpPr>
          <p:nvPr>
            <p:ph type="title"/>
          </p:nvPr>
        </p:nvSpPr>
        <p:spPr>
          <a:xfrm>
            <a:off x="0" y="13436"/>
            <a:ext cx="9144000" cy="1325563"/>
          </a:xfrm>
        </p:spPr>
        <p:txBody>
          <a:bodyPr>
            <a:normAutofit/>
          </a:bodyPr>
          <a:lstStyle/>
          <a:p>
            <a:r>
              <a:rPr lang="en-US" sz="4000" dirty="0" smtClean="0">
                <a:solidFill>
                  <a:srgbClr val="C00000"/>
                </a:solidFill>
              </a:rPr>
              <a:t>What about validation of cancer models?</a:t>
            </a:r>
            <a:endParaRPr lang="el-GR" sz="4000" dirty="0">
              <a:solidFill>
                <a:srgbClr val="C00000"/>
              </a:solidFill>
            </a:endParaRPr>
          </a:p>
        </p:txBody>
      </p:sp>
      <p:sp>
        <p:nvSpPr>
          <p:cNvPr id="5" name="Date Placeholder 4"/>
          <p:cNvSpPr>
            <a:spLocks noGrp="1"/>
          </p:cNvSpPr>
          <p:nvPr>
            <p:ph type="dt" sz="half" idx="10"/>
          </p:nvPr>
        </p:nvSpPr>
        <p:spPr/>
        <p:txBody>
          <a:bodyPr/>
          <a:lstStyle/>
          <a:p>
            <a:r>
              <a:rPr lang="en-US" smtClean="0"/>
              <a:t>12/8/2016</a:t>
            </a:r>
            <a:endParaRPr lang="en-US"/>
          </a:p>
        </p:txBody>
      </p:sp>
      <p:sp>
        <p:nvSpPr>
          <p:cNvPr id="7" name="Footer Placeholder 6"/>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8" name="Slide Number Placeholder 7"/>
          <p:cNvSpPr>
            <a:spLocks noGrp="1"/>
          </p:cNvSpPr>
          <p:nvPr>
            <p:ph type="sldNum" sz="quarter" idx="12"/>
          </p:nvPr>
        </p:nvSpPr>
        <p:spPr/>
        <p:txBody>
          <a:bodyPr/>
          <a:lstStyle/>
          <a:p>
            <a:fld id="{261C1841-697E-224A-A81A-D2BE3F2DD922}" type="slidenum">
              <a:rPr lang="en-US" smtClean="0"/>
              <a:t>14</a:t>
            </a:fld>
            <a:endParaRPr lang="en-US"/>
          </a:p>
        </p:txBody>
      </p:sp>
    </p:spTree>
    <p:extLst>
      <p:ext uri="{BB962C8B-B14F-4D97-AF65-F5344CB8AC3E}">
        <p14:creationId xmlns:p14="http://schemas.microsoft.com/office/powerpoint/2010/main" val="381491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36"/>
            <a:ext cx="9144000" cy="1325563"/>
          </a:xfrm>
        </p:spPr>
        <p:txBody>
          <a:bodyPr>
            <a:normAutofit/>
          </a:bodyPr>
          <a:lstStyle/>
          <a:p>
            <a:r>
              <a:rPr lang="en-US" sz="4000" dirty="0" smtClean="0">
                <a:solidFill>
                  <a:srgbClr val="C00000"/>
                </a:solidFill>
              </a:rPr>
              <a:t>What about validation of cancer models?</a:t>
            </a:r>
            <a:endParaRPr lang="el-GR" sz="4000" dirty="0">
              <a:solidFill>
                <a:srgbClr val="C00000"/>
              </a:solidFill>
            </a:endParaRPr>
          </a:p>
        </p:txBody>
      </p:sp>
      <p:sp>
        <p:nvSpPr>
          <p:cNvPr id="3" name="Content Placeholder 2"/>
          <p:cNvSpPr>
            <a:spLocks noGrp="1"/>
          </p:cNvSpPr>
          <p:nvPr>
            <p:ph idx="1"/>
          </p:nvPr>
        </p:nvSpPr>
        <p:spPr>
          <a:xfrm>
            <a:off x="628650" y="1338999"/>
            <a:ext cx="7886700" cy="4351338"/>
          </a:xfrm>
        </p:spPr>
        <p:txBody>
          <a:bodyPr>
            <a:normAutofit fontScale="92500" lnSpcReduction="10000"/>
          </a:bodyPr>
          <a:lstStyle/>
          <a:p>
            <a:r>
              <a:rPr lang="en-US" dirty="0" smtClean="0"/>
              <a:t>If it is to be used in clinical practice </a:t>
            </a:r>
            <a:r>
              <a:rPr lang="en-US" i="1" dirty="0" smtClean="0"/>
              <a:t>In silico </a:t>
            </a:r>
            <a:r>
              <a:rPr lang="en-US" dirty="0" smtClean="0"/>
              <a:t> modelling should be validated so as to prove the clinical relevance</a:t>
            </a:r>
          </a:p>
          <a:p>
            <a:r>
              <a:rPr lang="en-US" dirty="0"/>
              <a:t>The use of animal models (mice) is an attractive alternative for conducting initial validation experiments of models</a:t>
            </a:r>
          </a:p>
          <a:p>
            <a:r>
              <a:rPr lang="en-US" dirty="0" smtClean="0"/>
              <a:t>Validation using retrospective hospital data is very difficult (if not impossible) mainly due to the lack of temporal cancer data needed to test the accuracy of the model predictions </a:t>
            </a:r>
          </a:p>
          <a:p>
            <a:r>
              <a:rPr lang="en-US" dirty="0" smtClean="0"/>
              <a:t>CHIC project developed a dedicated environment for demonstrating the clinical relevance of multiscale cancer modeling.</a:t>
            </a:r>
          </a:p>
        </p:txBody>
      </p:sp>
      <p:sp>
        <p:nvSpPr>
          <p:cNvPr id="6" name="Rectangle 5"/>
          <p:cNvSpPr/>
          <p:nvPr/>
        </p:nvSpPr>
        <p:spPr>
          <a:xfrm>
            <a:off x="47479" y="5732439"/>
            <a:ext cx="9437077" cy="369332"/>
          </a:xfrm>
          <a:prstGeom prst="rect">
            <a:avLst/>
          </a:prstGeom>
        </p:spPr>
        <p:txBody>
          <a:bodyPr wrap="square">
            <a:spAutoFit/>
          </a:bodyPr>
          <a:lstStyle/>
          <a:p>
            <a:r>
              <a:rPr lang="en-US" sz="900" b="1" dirty="0"/>
              <a:t>Employing in-vivo Molecular Imaging in Simulating and Validating Tumor Growth</a:t>
            </a:r>
          </a:p>
          <a:p>
            <a:r>
              <a:rPr lang="en-US" sz="900" dirty="0"/>
              <a:t>Eleftheria Tzamali, Rosy </a:t>
            </a:r>
            <a:r>
              <a:rPr lang="en-US" sz="900" dirty="0" err="1"/>
              <a:t>Favicchio</a:t>
            </a:r>
            <a:r>
              <a:rPr lang="en-US" sz="900" dirty="0"/>
              <a:t>, Alexandros Roniotis, Georgios </a:t>
            </a:r>
            <a:r>
              <a:rPr lang="en-US" sz="900" dirty="0" err="1"/>
              <a:t>Tzedakis</a:t>
            </a:r>
            <a:r>
              <a:rPr lang="en-US" sz="900" dirty="0"/>
              <a:t>, Giorgos </a:t>
            </a:r>
            <a:r>
              <a:rPr lang="en-US" sz="900" dirty="0" err="1"/>
              <a:t>Grekas</a:t>
            </a:r>
            <a:r>
              <a:rPr lang="en-US" sz="900" dirty="0"/>
              <a:t>, Jorge Ripoll, Kostas Marias, Giannis </a:t>
            </a:r>
            <a:r>
              <a:rPr lang="en-US" sz="900" dirty="0" err="1"/>
              <a:t>Zacharakis</a:t>
            </a:r>
            <a:r>
              <a:rPr lang="en-US" sz="900" dirty="0"/>
              <a:t>, and Vangelis Sakkalis </a:t>
            </a:r>
            <a:r>
              <a:rPr lang="en-US" sz="900" dirty="0" smtClean="0"/>
              <a:t>, IEEE EMBC 2013.</a:t>
            </a:r>
            <a:endParaRPr lang="en-US" sz="900" dirty="0"/>
          </a:p>
        </p:txBody>
      </p:sp>
      <p:sp>
        <p:nvSpPr>
          <p:cNvPr id="8" name="Date Placeholder 7"/>
          <p:cNvSpPr>
            <a:spLocks noGrp="1"/>
          </p:cNvSpPr>
          <p:nvPr>
            <p:ph type="dt" sz="half" idx="10"/>
          </p:nvPr>
        </p:nvSpPr>
        <p:spPr/>
        <p:txBody>
          <a:bodyPr/>
          <a:lstStyle/>
          <a:p>
            <a:r>
              <a:rPr lang="en-US" smtClean="0"/>
              <a:t>12/8/2016</a:t>
            </a:r>
            <a:endParaRPr lang="en-US"/>
          </a:p>
        </p:txBody>
      </p:sp>
      <p:sp>
        <p:nvSpPr>
          <p:cNvPr id="9" name="Footer Placeholder 8"/>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0" name="Slide Number Placeholder 9"/>
          <p:cNvSpPr>
            <a:spLocks noGrp="1"/>
          </p:cNvSpPr>
          <p:nvPr>
            <p:ph type="sldNum" sz="quarter" idx="12"/>
          </p:nvPr>
        </p:nvSpPr>
        <p:spPr/>
        <p:txBody>
          <a:bodyPr/>
          <a:lstStyle/>
          <a:p>
            <a:fld id="{261C1841-697E-224A-A81A-D2BE3F2DD922}" type="slidenum">
              <a:rPr lang="en-US" smtClean="0"/>
              <a:t>15</a:t>
            </a:fld>
            <a:endParaRPr lang="en-US"/>
          </a:p>
        </p:txBody>
      </p:sp>
    </p:spTree>
    <p:extLst>
      <p:ext uri="{BB962C8B-B14F-4D97-AF65-F5344CB8AC3E}">
        <p14:creationId xmlns:p14="http://schemas.microsoft.com/office/powerpoint/2010/main" val="25098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985282" y="1338191"/>
            <a:ext cx="2691912" cy="39389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8401" y="1338191"/>
            <a:ext cx="2691912" cy="39389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275133" y="1338191"/>
            <a:ext cx="2691912" cy="39389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620" y="1640834"/>
            <a:ext cx="2224119" cy="75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81" y="2473646"/>
            <a:ext cx="2481561" cy="6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VPH-NoE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009" y="3327791"/>
            <a:ext cx="1635204" cy="85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LOGO-V4-no-bor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066" y="2559034"/>
            <a:ext cx="1194538" cy="84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46"/>
          <p:cNvSpPr>
            <a:spLocks noChangeArrowheads="1"/>
          </p:cNvSpPr>
          <p:nvPr/>
        </p:nvSpPr>
        <p:spPr bwMode="auto">
          <a:xfrm>
            <a:off x="0" y="127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l-GR">
              <a:effectLst>
                <a:outerShdw blurRad="38100" dist="38100" dir="2700000" algn="tl">
                  <a:srgbClr val="000000">
                    <a:alpha val="43137"/>
                  </a:srgbClr>
                </a:outerShdw>
              </a:effectLst>
            </a:endParaRPr>
          </a:p>
        </p:txBody>
      </p:sp>
      <p:sp>
        <p:nvSpPr>
          <p:cNvPr id="18" name="Rectangle 655"/>
          <p:cNvSpPr>
            <a:spLocks noChangeArrowheads="1"/>
          </p:cNvSpPr>
          <p:nvPr/>
        </p:nvSpPr>
        <p:spPr bwMode="auto">
          <a:xfrm>
            <a:off x="0" y="127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l-GR">
              <a:effectLst>
                <a:outerShdw blurRad="38100" dist="38100" dir="2700000" algn="tl">
                  <a:srgbClr val="000000">
                    <a:alpha val="43137"/>
                  </a:srgbClr>
                </a:outerShdw>
              </a:effectLst>
            </a:endParaRPr>
          </a:p>
        </p:txBody>
      </p:sp>
      <p:sp>
        <p:nvSpPr>
          <p:cNvPr id="19" name="Rectangle 660"/>
          <p:cNvSpPr>
            <a:spLocks noChangeArrowheads="1"/>
          </p:cNvSpPr>
          <p:nvPr/>
        </p:nvSpPr>
        <p:spPr bwMode="auto">
          <a:xfrm>
            <a:off x="0" y="127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l-GR">
              <a:effectLst>
                <a:outerShdw blurRad="38100" dist="38100" dir="2700000" algn="tl">
                  <a:srgbClr val="000000">
                    <a:alpha val="43137"/>
                  </a:srgbClr>
                </a:outerShdw>
              </a:effectLst>
            </a:endParaRPr>
          </a:p>
        </p:txBody>
      </p:sp>
      <p:sp>
        <p:nvSpPr>
          <p:cNvPr id="20" name="Rectangle 671"/>
          <p:cNvSpPr>
            <a:spLocks noChangeArrowheads="1"/>
          </p:cNvSpPr>
          <p:nvPr/>
        </p:nvSpPr>
        <p:spPr bwMode="auto">
          <a:xfrm>
            <a:off x="0" y="127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l-GR">
              <a:effectLst>
                <a:outerShdw blurRad="38100" dist="38100" dir="2700000" algn="tl">
                  <a:srgbClr val="000000">
                    <a:alpha val="43137"/>
                  </a:srgbClr>
                </a:outerShdw>
              </a:effectLst>
            </a:endParaRPr>
          </a:p>
        </p:txBody>
      </p:sp>
      <p:pic>
        <p:nvPicPr>
          <p:cNvPr id="28"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9364" y="2559034"/>
            <a:ext cx="2143747" cy="1323301"/>
          </a:xfrm>
          <a:prstGeom prst="rect">
            <a:avLst/>
          </a:prstGeom>
        </p:spPr>
      </p:pic>
      <p:pic>
        <p:nvPicPr>
          <p:cNvPr id="29" name="Grafik 7"/>
          <p:cNvPicPr>
            <a:picLocks noChangeAspect="1"/>
          </p:cNvPicPr>
          <p:nvPr/>
        </p:nvPicPr>
        <p:blipFill rotWithShape="1">
          <a:blip r:embed="rId9">
            <a:extLst>
              <a:ext uri="{28A0092B-C50C-407E-A947-70E740481C1C}">
                <a14:useLocalDpi xmlns:a14="http://schemas.microsoft.com/office/drawing/2010/main" val="0"/>
              </a:ext>
            </a:extLst>
          </a:blip>
          <a:srcRect l="-780" r="71991" b="57489"/>
          <a:stretch/>
        </p:blipFill>
        <p:spPr bwMode="auto">
          <a:xfrm>
            <a:off x="3364056" y="3564303"/>
            <a:ext cx="2366129" cy="111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1"/>
          <p:cNvSpPr>
            <a:spLocks noGrp="1"/>
          </p:cNvSpPr>
          <p:nvPr>
            <p:ph type="title"/>
          </p:nvPr>
        </p:nvSpPr>
        <p:spPr>
          <a:xfrm>
            <a:off x="0" y="13436"/>
            <a:ext cx="9144000" cy="1325563"/>
          </a:xfrm>
        </p:spPr>
        <p:txBody>
          <a:bodyPr>
            <a:normAutofit/>
          </a:bodyPr>
          <a:lstStyle/>
          <a:p>
            <a:r>
              <a:rPr lang="en-US" sz="3600" dirty="0" smtClean="0">
                <a:solidFill>
                  <a:srgbClr val="C00000"/>
                </a:solidFill>
              </a:rPr>
              <a:t>Evolution of cancer modelling projects-priorities</a:t>
            </a:r>
            <a:endParaRPr lang="el-GR" sz="3600" dirty="0">
              <a:solidFill>
                <a:srgbClr val="C00000"/>
              </a:solidFill>
            </a:endParaRPr>
          </a:p>
        </p:txBody>
      </p:sp>
      <p:sp>
        <p:nvSpPr>
          <p:cNvPr id="35" name="TextBox 34"/>
          <p:cNvSpPr txBox="1"/>
          <p:nvPr/>
        </p:nvSpPr>
        <p:spPr>
          <a:xfrm>
            <a:off x="568401" y="5277145"/>
            <a:ext cx="2691912" cy="923330"/>
          </a:xfrm>
          <a:prstGeom prst="rect">
            <a:avLst/>
          </a:prstGeom>
          <a:solidFill>
            <a:schemeClr val="accent1">
              <a:lumMod val="40000"/>
              <a:lumOff val="60000"/>
            </a:schemeClr>
          </a:solidFill>
        </p:spPr>
        <p:txBody>
          <a:bodyPr wrap="square" rtlCol="0">
            <a:spAutoFit/>
          </a:bodyPr>
          <a:lstStyle/>
          <a:p>
            <a:r>
              <a:rPr lang="en-US" dirty="0" smtClean="0"/>
              <a:t>Development of cancer models and proof of concept</a:t>
            </a:r>
            <a:endParaRPr lang="en-US" dirty="0"/>
          </a:p>
        </p:txBody>
      </p:sp>
      <p:sp>
        <p:nvSpPr>
          <p:cNvPr id="36" name="TextBox 35"/>
          <p:cNvSpPr txBox="1"/>
          <p:nvPr/>
        </p:nvSpPr>
        <p:spPr>
          <a:xfrm>
            <a:off x="3277544" y="5280884"/>
            <a:ext cx="2691912" cy="923330"/>
          </a:xfrm>
          <a:prstGeom prst="rect">
            <a:avLst/>
          </a:prstGeom>
          <a:solidFill>
            <a:schemeClr val="bg1">
              <a:lumMod val="75000"/>
            </a:schemeClr>
          </a:solidFill>
        </p:spPr>
        <p:txBody>
          <a:bodyPr wrap="square" rtlCol="0">
            <a:spAutoFit/>
          </a:bodyPr>
          <a:lstStyle/>
          <a:p>
            <a:r>
              <a:rPr lang="en-US" dirty="0" smtClean="0"/>
              <a:t>Clinically-driven cancer modelling applications and international collaboration</a:t>
            </a:r>
            <a:endParaRPr lang="en-US" dirty="0"/>
          </a:p>
        </p:txBody>
      </p:sp>
      <p:sp>
        <p:nvSpPr>
          <p:cNvPr id="37" name="TextBox 36"/>
          <p:cNvSpPr txBox="1"/>
          <p:nvPr/>
        </p:nvSpPr>
        <p:spPr>
          <a:xfrm>
            <a:off x="5981865" y="5277145"/>
            <a:ext cx="2691912" cy="923330"/>
          </a:xfrm>
          <a:prstGeom prst="rect">
            <a:avLst/>
          </a:prstGeom>
          <a:solidFill>
            <a:schemeClr val="accent2">
              <a:lumMod val="40000"/>
              <a:lumOff val="60000"/>
            </a:schemeClr>
          </a:solidFill>
        </p:spPr>
        <p:txBody>
          <a:bodyPr wrap="square" rtlCol="0">
            <a:spAutoFit/>
          </a:bodyPr>
          <a:lstStyle/>
          <a:p>
            <a:r>
              <a:rPr lang="en-US" dirty="0" smtClean="0"/>
              <a:t>Demonstration of the clinical relevance of cancer hyper-modelling</a:t>
            </a:r>
            <a:endParaRPr lang="en-US" dirty="0"/>
          </a:p>
        </p:txBody>
      </p:sp>
      <p:sp>
        <p:nvSpPr>
          <p:cNvPr id="5" name="Date Placeholder 4"/>
          <p:cNvSpPr>
            <a:spLocks noGrp="1"/>
          </p:cNvSpPr>
          <p:nvPr>
            <p:ph type="dt" sz="half" idx="10"/>
          </p:nvPr>
        </p:nvSpPr>
        <p:spPr/>
        <p:txBody>
          <a:bodyPr/>
          <a:lstStyle/>
          <a:p>
            <a:r>
              <a:rPr lang="en-US" smtClean="0"/>
              <a:t>12/8/2016</a:t>
            </a:r>
            <a:endParaRPr lang="en-US"/>
          </a:p>
        </p:txBody>
      </p:sp>
      <p:sp>
        <p:nvSpPr>
          <p:cNvPr id="7" name="Footer Placeholder 6"/>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8" name="Slide Number Placeholder 7"/>
          <p:cNvSpPr>
            <a:spLocks noGrp="1"/>
          </p:cNvSpPr>
          <p:nvPr>
            <p:ph type="sldNum" sz="quarter" idx="12"/>
          </p:nvPr>
        </p:nvSpPr>
        <p:spPr/>
        <p:txBody>
          <a:bodyPr/>
          <a:lstStyle/>
          <a:p>
            <a:fld id="{261C1841-697E-224A-A81A-D2BE3F2DD922}" type="slidenum">
              <a:rPr lang="en-US" smtClean="0"/>
              <a:t>16</a:t>
            </a:fld>
            <a:endParaRPr lang="en-US"/>
          </a:p>
        </p:txBody>
      </p:sp>
    </p:spTree>
    <p:extLst>
      <p:ext uri="{BB962C8B-B14F-4D97-AF65-F5344CB8AC3E}">
        <p14:creationId xmlns:p14="http://schemas.microsoft.com/office/powerpoint/2010/main" val="240529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03705"/>
            <a:ext cx="7886700" cy="4351338"/>
          </a:xfrm>
        </p:spPr>
        <p:txBody>
          <a:bodyPr anchor="ctr" anchorCtr="0"/>
          <a:lstStyle/>
          <a:p>
            <a:r>
              <a:rPr lang="en-US" dirty="0" smtClean="0"/>
              <a:t>Computational modelling can play a pivotal role in the translation of research to clinical practice.</a:t>
            </a:r>
          </a:p>
          <a:p>
            <a:r>
              <a:rPr lang="en-US" dirty="0" smtClean="0"/>
              <a:t>It can link patient related data and biological and disease specific information to provide key insights for the benefit of cancer patients.</a:t>
            </a:r>
          </a:p>
          <a:p>
            <a:r>
              <a:rPr lang="en-US" dirty="0" smtClean="0"/>
              <a:t>The “Clinical Research Application Framework” (CRAF) of the CHIC Project provides the bridging between the Computational Modelling Research and the Clinical practice.</a:t>
            </a:r>
            <a:endParaRPr lang="en-US" dirty="0"/>
          </a:p>
        </p:txBody>
      </p:sp>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17</a:t>
            </a:fld>
            <a:endParaRPr lang="en-US"/>
          </a:p>
        </p:txBody>
      </p:sp>
    </p:spTree>
    <p:extLst>
      <p:ext uri="{BB962C8B-B14F-4D97-AF65-F5344CB8AC3E}">
        <p14:creationId xmlns:p14="http://schemas.microsoft.com/office/powerpoint/2010/main" val="2327285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a:t>CRAF is the entrance to the CHIC platform for the clinicians</a:t>
            </a:r>
          </a:p>
          <a:p>
            <a:pPr lvl="1"/>
            <a:r>
              <a:rPr lang="en-US" sz="2800" dirty="0"/>
              <a:t>Effectively hiding the complexity of the platform </a:t>
            </a:r>
          </a:p>
          <a:p>
            <a:pPr lvl="1"/>
            <a:r>
              <a:rPr lang="en-US" sz="2800" dirty="0"/>
              <a:t>Allowing the clinical users to take advantage of the CHIC outcomes</a:t>
            </a:r>
          </a:p>
          <a:p>
            <a:pPr lvl="1"/>
            <a:r>
              <a:rPr lang="en-US" sz="2800" dirty="0"/>
              <a:t>A comprehensive suite of technical components that bridge the gap between the computational work in CHIC and the delivery of care and research in the clinical setting.</a:t>
            </a:r>
          </a:p>
        </p:txBody>
      </p:sp>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1" name="Footer Placeholder 10"/>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18</a:t>
            </a:fld>
            <a:endParaRPr lang="en-US"/>
          </a:p>
        </p:txBody>
      </p:sp>
    </p:spTree>
    <p:extLst>
      <p:ext uri="{BB962C8B-B14F-4D97-AF65-F5344CB8AC3E}">
        <p14:creationId xmlns:p14="http://schemas.microsoft.com/office/powerpoint/2010/main" val="142049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0386"/>
            <a:ext cx="7886700" cy="1325563"/>
          </a:xfrm>
        </p:spPr>
        <p:txBody>
          <a:bodyPr/>
          <a:lstStyle/>
          <a:p>
            <a:r>
              <a:rPr lang="en-US" dirty="0" smtClean="0"/>
              <a:t>High Level view</a:t>
            </a:r>
            <a:endParaRPr lang="en-US" dirty="0"/>
          </a:p>
        </p:txBody>
      </p:sp>
      <p:pic>
        <p:nvPicPr>
          <p:cNvPr id="6" name="Picture 5"/>
          <p:cNvPicPr>
            <a:picLocks noChangeAspect="1"/>
          </p:cNvPicPr>
          <p:nvPr/>
        </p:nvPicPr>
        <p:blipFill>
          <a:blip r:embed="rId2"/>
          <a:stretch>
            <a:fillRect/>
          </a:stretch>
        </p:blipFill>
        <p:spPr>
          <a:xfrm>
            <a:off x="1695450" y="1690689"/>
            <a:ext cx="5753100" cy="4203700"/>
          </a:xfrm>
          <a:prstGeom prst="rect">
            <a:avLst/>
          </a:prstGeom>
        </p:spPr>
      </p:pic>
      <p:sp>
        <p:nvSpPr>
          <p:cNvPr id="4"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8" name="Date Placeholder 7"/>
          <p:cNvSpPr>
            <a:spLocks noGrp="1"/>
          </p:cNvSpPr>
          <p:nvPr>
            <p:ph type="dt" sz="half" idx="10"/>
          </p:nvPr>
        </p:nvSpPr>
        <p:spPr/>
        <p:txBody>
          <a:bodyPr/>
          <a:lstStyle/>
          <a:p>
            <a:r>
              <a:rPr lang="en-US" smtClean="0"/>
              <a:t>12/8/2016</a:t>
            </a:r>
            <a:endParaRPr lang="en-US"/>
          </a:p>
        </p:txBody>
      </p:sp>
      <p:sp>
        <p:nvSpPr>
          <p:cNvPr id="9" name="Footer Placeholder 8"/>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0" name="Slide Number Placeholder 9"/>
          <p:cNvSpPr>
            <a:spLocks noGrp="1"/>
          </p:cNvSpPr>
          <p:nvPr>
            <p:ph type="sldNum" sz="quarter" idx="12"/>
          </p:nvPr>
        </p:nvSpPr>
        <p:spPr/>
        <p:txBody>
          <a:bodyPr/>
          <a:lstStyle/>
          <a:p>
            <a:fld id="{261C1841-697E-224A-A81A-D2BE3F2DD922}" type="slidenum">
              <a:rPr lang="en-US" smtClean="0"/>
              <a:t>19</a:t>
            </a:fld>
            <a:endParaRPr lang="en-US"/>
          </a:p>
        </p:txBody>
      </p:sp>
    </p:spTree>
    <p:extLst>
      <p:ext uri="{BB962C8B-B14F-4D97-AF65-F5344CB8AC3E}">
        <p14:creationId xmlns:p14="http://schemas.microsoft.com/office/powerpoint/2010/main" val="107033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9"/>
            <a:ext cx="7886700" cy="1325563"/>
          </a:xfrm>
        </p:spPr>
        <p:txBody>
          <a:bodyPr/>
          <a:lstStyle/>
          <a:p>
            <a:r>
              <a:rPr lang="en-US" dirty="0" smtClean="0">
                <a:solidFill>
                  <a:srgbClr val="C00000"/>
                </a:solidFill>
              </a:rPr>
              <a:t>Aims of this talk</a:t>
            </a:r>
            <a:endParaRPr lang="el-GR" dirty="0">
              <a:solidFill>
                <a:srgbClr val="C00000"/>
              </a:solidFill>
            </a:endParaRPr>
          </a:p>
        </p:txBody>
      </p:sp>
      <p:sp>
        <p:nvSpPr>
          <p:cNvPr id="3" name="Content Placeholder 2"/>
          <p:cNvSpPr>
            <a:spLocks noGrp="1"/>
          </p:cNvSpPr>
          <p:nvPr>
            <p:ph idx="1"/>
          </p:nvPr>
        </p:nvSpPr>
        <p:spPr>
          <a:xfrm>
            <a:off x="809625" y="1385416"/>
            <a:ext cx="8082855" cy="4794404"/>
          </a:xfrm>
        </p:spPr>
        <p:txBody>
          <a:bodyPr>
            <a:normAutofit/>
          </a:bodyPr>
          <a:lstStyle/>
          <a:p>
            <a:pPr>
              <a:lnSpc>
                <a:spcPct val="150000"/>
              </a:lnSpc>
            </a:pPr>
            <a:r>
              <a:rPr lang="en-US" dirty="0" smtClean="0"/>
              <a:t>Discuss the clinical relevance of predictive oncology and in particular computational models.</a:t>
            </a:r>
          </a:p>
          <a:p>
            <a:pPr>
              <a:lnSpc>
                <a:spcPct val="150000"/>
              </a:lnSpc>
            </a:pPr>
            <a:r>
              <a:rPr lang="en-US" dirty="0" smtClean="0"/>
              <a:t>Discuss their role in assisting the clinician in disease diagnosis and therapy decision making.</a:t>
            </a:r>
          </a:p>
          <a:p>
            <a:pPr>
              <a:lnSpc>
                <a:spcPct val="150000"/>
              </a:lnSpc>
            </a:pPr>
            <a:r>
              <a:rPr lang="en-US" dirty="0" smtClean="0"/>
              <a:t>Introduce CRAF as an end result of CHIC project</a:t>
            </a:r>
          </a:p>
          <a:p>
            <a:pPr marL="0" indent="0">
              <a:lnSpc>
                <a:spcPct val="150000"/>
              </a:lnSpc>
              <a:buNone/>
            </a:pPr>
            <a:endParaRPr lang="en-US" dirty="0" smtClean="0"/>
          </a:p>
          <a:p>
            <a:pPr marL="0" indent="0">
              <a:lnSpc>
                <a:spcPct val="150000"/>
              </a:lnSpc>
              <a:buNone/>
            </a:pPr>
            <a:endParaRPr lang="en-US" dirty="0" smtClean="0"/>
          </a:p>
        </p:txBody>
      </p:sp>
      <p:sp>
        <p:nvSpPr>
          <p:cNvPr id="7" name="Date Placeholder 6"/>
          <p:cNvSpPr>
            <a:spLocks noGrp="1"/>
          </p:cNvSpPr>
          <p:nvPr>
            <p:ph type="dt" sz="half" idx="10"/>
          </p:nvPr>
        </p:nvSpPr>
        <p:spPr/>
        <p:txBody>
          <a:bodyPr/>
          <a:lstStyle/>
          <a:p>
            <a:r>
              <a:rPr lang="en-US" smtClean="0"/>
              <a:t>12/8/2016</a:t>
            </a:r>
            <a:endParaRPr lang="en-US"/>
          </a:p>
        </p:txBody>
      </p:sp>
      <p:sp>
        <p:nvSpPr>
          <p:cNvPr id="8" name="Footer Placeholder 7"/>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9" name="Slide Number Placeholder 8"/>
          <p:cNvSpPr>
            <a:spLocks noGrp="1"/>
          </p:cNvSpPr>
          <p:nvPr>
            <p:ph type="sldNum" sz="quarter" idx="12"/>
          </p:nvPr>
        </p:nvSpPr>
        <p:spPr/>
        <p:txBody>
          <a:bodyPr/>
          <a:lstStyle/>
          <a:p>
            <a:fld id="{261C1841-697E-224A-A81A-D2BE3F2DD922}" type="slidenum">
              <a:rPr lang="en-US" smtClean="0"/>
              <a:t>2</a:t>
            </a:fld>
            <a:endParaRPr lang="en-US"/>
          </a:p>
        </p:txBody>
      </p:sp>
    </p:spTree>
    <p:extLst>
      <p:ext uri="{BB962C8B-B14F-4D97-AF65-F5344CB8AC3E}">
        <p14:creationId xmlns:p14="http://schemas.microsoft.com/office/powerpoint/2010/main" val="350034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006"/>
            <a:ext cx="7886700" cy="1325563"/>
          </a:xfrm>
        </p:spPr>
        <p:txBody>
          <a:bodyPr/>
          <a:lstStyle/>
          <a:p>
            <a:r>
              <a:rPr lang="en-US" dirty="0" smtClean="0"/>
              <a:t>Conceptual model</a:t>
            </a:r>
            <a:endParaRPr lang="en-US" dirty="0"/>
          </a:p>
        </p:txBody>
      </p:sp>
      <p:sp>
        <p:nvSpPr>
          <p:cNvPr id="3" name="Content Placeholder 2"/>
          <p:cNvSpPr>
            <a:spLocks noGrp="1"/>
          </p:cNvSpPr>
          <p:nvPr>
            <p:ph idx="1"/>
          </p:nvPr>
        </p:nvSpPr>
        <p:spPr>
          <a:xfrm>
            <a:off x="628650" y="1825625"/>
            <a:ext cx="4570074" cy="4351338"/>
          </a:xfrm>
        </p:spPr>
        <p:txBody>
          <a:bodyPr>
            <a:normAutofit lnSpcReduction="10000"/>
          </a:bodyPr>
          <a:lstStyle/>
          <a:p>
            <a:r>
              <a:rPr lang="en-US" dirty="0" smtClean="0"/>
              <a:t>We consider 3 dimensions when a Clinician interacts with CRAF:</a:t>
            </a:r>
          </a:p>
          <a:p>
            <a:pPr lvl="1"/>
            <a:r>
              <a:rPr lang="en-US" dirty="0" smtClean="0"/>
              <a:t>Models: the computational and simulation artefacts of the CHIC research platform</a:t>
            </a:r>
          </a:p>
          <a:p>
            <a:pPr lvl="1"/>
            <a:r>
              <a:rPr lang="en-US" dirty="0" smtClean="0"/>
              <a:t>Data: </a:t>
            </a:r>
            <a:r>
              <a:rPr lang="en-US" dirty="0" smtClean="0">
                <a:solidFill>
                  <a:srgbClr val="C00000"/>
                </a:solidFill>
              </a:rPr>
              <a:t>patient specific </a:t>
            </a:r>
            <a:r>
              <a:rPr lang="en-US" dirty="0" smtClean="0"/>
              <a:t>information coming from the clinical domain</a:t>
            </a:r>
          </a:p>
          <a:p>
            <a:pPr lvl="1"/>
            <a:r>
              <a:rPr lang="en-US" dirty="0" smtClean="0"/>
              <a:t>”Hypotheses”: </a:t>
            </a:r>
            <a:r>
              <a:rPr lang="en-US" dirty="0" smtClean="0">
                <a:solidFill>
                  <a:srgbClr val="C00000"/>
                </a:solidFill>
              </a:rPr>
              <a:t>Clinical questions </a:t>
            </a:r>
            <a:r>
              <a:rPr lang="en-US" dirty="0" smtClean="0"/>
              <a:t>to be answered by concrete models for a given patient</a:t>
            </a:r>
          </a:p>
        </p:txBody>
      </p:sp>
      <p:pic>
        <p:nvPicPr>
          <p:cNvPr id="4" name="Picture 3"/>
          <p:cNvPicPr>
            <a:picLocks noChangeAspect="1"/>
          </p:cNvPicPr>
          <p:nvPr/>
        </p:nvPicPr>
        <p:blipFill>
          <a:blip r:embed="rId2"/>
          <a:stretch>
            <a:fillRect/>
          </a:stretch>
        </p:blipFill>
        <p:spPr>
          <a:xfrm>
            <a:off x="4161528" y="1690689"/>
            <a:ext cx="4982472" cy="4278330"/>
          </a:xfrm>
          <a:prstGeom prst="rect">
            <a:avLst/>
          </a:prstGeom>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1" name="Footer Placeholder 10"/>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20</a:t>
            </a:fld>
            <a:endParaRPr lang="en-US"/>
          </a:p>
        </p:txBody>
      </p:sp>
    </p:spTree>
    <p:extLst>
      <p:ext uri="{BB962C8B-B14F-4D97-AF65-F5344CB8AC3E}">
        <p14:creationId xmlns:p14="http://schemas.microsoft.com/office/powerpoint/2010/main" val="3495499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2286"/>
            <a:ext cx="7886700" cy="1325563"/>
          </a:xfrm>
        </p:spPr>
        <p:txBody>
          <a:bodyPr/>
          <a:lstStyle/>
          <a:p>
            <a:r>
              <a:rPr lang="en-US" dirty="0" smtClean="0"/>
              <a:t>Login</a:t>
            </a:r>
            <a:endParaRPr lang="en-US" dirty="0"/>
          </a:p>
        </p:txBody>
      </p:sp>
      <p:sp>
        <p:nvSpPr>
          <p:cNvPr id="3" name="Content Placeholder 2"/>
          <p:cNvSpPr>
            <a:spLocks noGrp="1"/>
          </p:cNvSpPr>
          <p:nvPr>
            <p:ph idx="1"/>
          </p:nvPr>
        </p:nvSpPr>
        <p:spPr>
          <a:xfrm>
            <a:off x="628650" y="1825625"/>
            <a:ext cx="8317948" cy="4351338"/>
          </a:xfrm>
        </p:spPr>
        <p:txBody>
          <a:bodyPr/>
          <a:lstStyle/>
          <a:p>
            <a:r>
              <a:rPr lang="en-US" dirty="0" smtClean="0"/>
              <a:t>Required for authorizing patient data access to the users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23774" y="2593408"/>
            <a:ext cx="5727700" cy="3454400"/>
          </a:xfrm>
          <a:prstGeom prst="rect">
            <a:avLst/>
          </a:prstGeom>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1" name="Footer Placeholder 10"/>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21</a:t>
            </a:fld>
            <a:endParaRPr lang="en-US"/>
          </a:p>
        </p:txBody>
      </p:sp>
    </p:spTree>
    <p:extLst>
      <p:ext uri="{BB962C8B-B14F-4D97-AF65-F5344CB8AC3E}">
        <p14:creationId xmlns:p14="http://schemas.microsoft.com/office/powerpoint/2010/main" val="315285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006"/>
            <a:ext cx="7886700" cy="1325563"/>
          </a:xfrm>
        </p:spPr>
        <p:txBody>
          <a:bodyPr/>
          <a:lstStyle/>
          <a:p>
            <a:r>
              <a:rPr lang="en-US" dirty="0" smtClean="0"/>
              <a:t>Welcome page</a:t>
            </a:r>
            <a:endParaRPr lang="en-US" dirty="0"/>
          </a:p>
        </p:txBody>
      </p:sp>
      <p:sp>
        <p:nvSpPr>
          <p:cNvPr id="3" name="Content Placeholder 2"/>
          <p:cNvSpPr>
            <a:spLocks noGrp="1"/>
          </p:cNvSpPr>
          <p:nvPr>
            <p:ph idx="1"/>
          </p:nvPr>
        </p:nvSpPr>
        <p:spPr>
          <a:xfrm>
            <a:off x="628650" y="1825625"/>
            <a:ext cx="7886700" cy="4351338"/>
          </a:xfrm>
        </p:spPr>
        <p:txBody>
          <a:bodyPr/>
          <a:lstStyle/>
          <a:p>
            <a:r>
              <a:rPr lang="en-US" dirty="0" smtClean="0"/>
              <a:t>Select a type of Cancer or a specific patient</a:t>
            </a:r>
            <a:endParaRPr lang="en-US" dirty="0"/>
          </a:p>
        </p:txBody>
      </p:sp>
      <p:pic>
        <p:nvPicPr>
          <p:cNvPr id="4" name="Picture 3" descr="Screen%20Shot%202016-07-13%20at%2017.40.4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547" y="2551339"/>
            <a:ext cx="5716905" cy="3450590"/>
          </a:xfrm>
          <a:prstGeom prst="rect">
            <a:avLst/>
          </a:prstGeom>
          <a:noFill/>
          <a:ln>
            <a:noFill/>
          </a:ln>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1" name="Footer Placeholder 10"/>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22</a:t>
            </a:fld>
            <a:endParaRPr lang="en-US"/>
          </a:p>
        </p:txBody>
      </p:sp>
    </p:spTree>
    <p:extLst>
      <p:ext uri="{BB962C8B-B14F-4D97-AF65-F5344CB8AC3E}">
        <p14:creationId xmlns:p14="http://schemas.microsoft.com/office/powerpoint/2010/main" val="1935520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8006"/>
            <a:ext cx="7886700" cy="1325563"/>
          </a:xfrm>
        </p:spPr>
        <p:txBody>
          <a:bodyPr/>
          <a:lstStyle/>
          <a:p>
            <a:r>
              <a:rPr lang="en-US" dirty="0" smtClean="0"/>
              <a:t>Selection of Cancer Type</a:t>
            </a:r>
            <a:endParaRPr lang="en-US" dirty="0"/>
          </a:p>
        </p:txBody>
      </p:sp>
      <p:sp>
        <p:nvSpPr>
          <p:cNvPr id="3" name="Content Placeholder 2"/>
          <p:cNvSpPr>
            <a:spLocks noGrp="1"/>
          </p:cNvSpPr>
          <p:nvPr>
            <p:ph idx="1"/>
          </p:nvPr>
        </p:nvSpPr>
        <p:spPr>
          <a:xfrm>
            <a:off x="759279" y="1868850"/>
            <a:ext cx="7886700" cy="806677"/>
          </a:xfrm>
        </p:spPr>
        <p:txBody>
          <a:bodyPr>
            <a:normAutofit lnSpcReduction="10000"/>
          </a:bodyPr>
          <a:lstStyle/>
          <a:p>
            <a:r>
              <a:rPr lang="en-US" dirty="0" smtClean="0"/>
              <a:t>Depending on the availability of Models, a few select cancer types are shown:</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87709" y="2853688"/>
            <a:ext cx="5727700" cy="3458210"/>
          </a:xfrm>
          <a:prstGeom prst="rect">
            <a:avLst/>
          </a:prstGeom>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1" name="Footer Placeholder 10"/>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23</a:t>
            </a:fld>
            <a:endParaRPr lang="en-US"/>
          </a:p>
        </p:txBody>
      </p:sp>
    </p:spTree>
    <p:extLst>
      <p:ext uri="{BB962C8B-B14F-4D97-AF65-F5344CB8AC3E}">
        <p14:creationId xmlns:p14="http://schemas.microsoft.com/office/powerpoint/2010/main" val="1352236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4340"/>
            <a:ext cx="7886700" cy="1325563"/>
          </a:xfrm>
        </p:spPr>
        <p:txBody>
          <a:bodyPr/>
          <a:lstStyle/>
          <a:p>
            <a:r>
              <a:rPr lang="en-US" dirty="0" smtClean="0"/>
              <a:t>Selecting a Clinical Question</a:t>
            </a:r>
            <a:endParaRPr lang="en-US" dirty="0"/>
          </a:p>
        </p:txBody>
      </p:sp>
      <p:sp>
        <p:nvSpPr>
          <p:cNvPr id="3" name="Content Placeholder 2"/>
          <p:cNvSpPr>
            <a:spLocks noGrp="1"/>
          </p:cNvSpPr>
          <p:nvPr>
            <p:ph idx="1"/>
          </p:nvPr>
        </p:nvSpPr>
        <p:spPr>
          <a:xfrm>
            <a:off x="628650" y="1415234"/>
            <a:ext cx="8331200" cy="3443061"/>
          </a:xfrm>
        </p:spPr>
        <p:txBody>
          <a:bodyPr>
            <a:normAutofit/>
          </a:bodyPr>
          <a:lstStyle/>
          <a:p>
            <a:r>
              <a:rPr lang="en-US" sz="2400" dirty="0" smtClean="0"/>
              <a:t>A Clinical Question correspond to a specific hypothesis or treatment plan the Clinician may present</a:t>
            </a:r>
          </a:p>
          <a:p>
            <a:r>
              <a:rPr lang="en-US" sz="2400" dirty="0" smtClean="0"/>
              <a:t>Example: </a:t>
            </a:r>
            <a:r>
              <a:rPr lang="en-US" sz="2400" i="1" dirty="0" smtClean="0"/>
              <a:t>the efficacy of pre-operative chemotherapy for a given patient</a:t>
            </a:r>
            <a:endParaRPr lang="en-US" sz="2400"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61407" y="2755036"/>
            <a:ext cx="6608536" cy="4248104"/>
          </a:xfrm>
          <a:prstGeom prst="rect">
            <a:avLst/>
          </a:prstGeom>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10" name="Date Placeholder 9"/>
          <p:cNvSpPr>
            <a:spLocks noGrp="1"/>
          </p:cNvSpPr>
          <p:nvPr>
            <p:ph type="dt" sz="half" idx="10"/>
          </p:nvPr>
        </p:nvSpPr>
        <p:spPr/>
        <p:txBody>
          <a:bodyPr/>
          <a:lstStyle/>
          <a:p>
            <a:r>
              <a:rPr lang="en-US" smtClean="0"/>
              <a:t>12/8/2016</a:t>
            </a:r>
            <a:endParaRPr lang="en-US"/>
          </a:p>
        </p:txBody>
      </p:sp>
      <p:sp>
        <p:nvSpPr>
          <p:cNvPr id="12" name="Slide Number Placeholder 11"/>
          <p:cNvSpPr>
            <a:spLocks noGrp="1"/>
          </p:cNvSpPr>
          <p:nvPr>
            <p:ph type="sldNum" sz="quarter" idx="12"/>
          </p:nvPr>
        </p:nvSpPr>
        <p:spPr/>
        <p:txBody>
          <a:bodyPr/>
          <a:lstStyle/>
          <a:p>
            <a:fld id="{261C1841-697E-224A-A81A-D2BE3F2DD922}" type="slidenum">
              <a:rPr lang="en-US" smtClean="0"/>
              <a:t>24</a:t>
            </a:fld>
            <a:endParaRPr lang="en-US"/>
          </a:p>
        </p:txBody>
      </p:sp>
    </p:spTree>
    <p:extLst>
      <p:ext uri="{BB962C8B-B14F-4D97-AF65-F5344CB8AC3E}">
        <p14:creationId xmlns:p14="http://schemas.microsoft.com/office/powerpoint/2010/main" val="3552553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825625"/>
            <a:ext cx="7886700" cy="3123746"/>
          </a:xfrm>
        </p:spPr>
        <p:txBody>
          <a:bodyPr/>
          <a:lstStyle/>
          <a:p>
            <a:endParaRPr lang="en-US"/>
          </a:p>
        </p:txBody>
      </p:sp>
      <p:pic>
        <p:nvPicPr>
          <p:cNvPr id="4" name="Picture 3" descr="Screen%20Shot%202016-07-13%20at%2017.41.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901" y="2377599"/>
            <a:ext cx="5716905" cy="3450590"/>
          </a:xfrm>
          <a:prstGeom prst="rect">
            <a:avLst/>
          </a:prstGeom>
          <a:noFill/>
          <a:ln>
            <a:noFill/>
          </a:ln>
        </p:spPr>
      </p:pic>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25</a:t>
            </a:fld>
            <a:endParaRPr lang="en-US"/>
          </a:p>
        </p:txBody>
      </p:sp>
    </p:spTree>
    <p:extLst>
      <p:ext uri="{BB962C8B-B14F-4D97-AF65-F5344CB8AC3E}">
        <p14:creationId xmlns:p14="http://schemas.microsoft.com/office/powerpoint/2010/main" val="51421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7526"/>
            <a:ext cx="7886700" cy="1325563"/>
          </a:xfrm>
        </p:spPr>
        <p:txBody>
          <a:bodyPr/>
          <a:lstStyle/>
          <a:p>
            <a:r>
              <a:rPr lang="en-US" dirty="0" smtClean="0"/>
              <a:t>Select a Patient</a:t>
            </a:r>
            <a:endParaRPr lang="en-US" dirty="0"/>
          </a:p>
        </p:txBody>
      </p:sp>
      <p:sp>
        <p:nvSpPr>
          <p:cNvPr id="3" name="Content Placeholder 2"/>
          <p:cNvSpPr>
            <a:spLocks noGrp="1"/>
          </p:cNvSpPr>
          <p:nvPr>
            <p:ph idx="1"/>
          </p:nvPr>
        </p:nvSpPr>
        <p:spPr>
          <a:xfrm>
            <a:off x="628650" y="1825625"/>
            <a:ext cx="7886700" cy="2630261"/>
          </a:xfrm>
        </p:spPr>
        <p:txBody>
          <a:bodyPr/>
          <a:lstStyle/>
          <a:p>
            <a:r>
              <a:rPr lang="en-US" dirty="0" smtClean="0"/>
              <a:t>Shows the list of Patients that the Clinician has access to</a:t>
            </a:r>
          </a:p>
          <a:p>
            <a:r>
              <a:rPr lang="en-US" dirty="0" smtClean="0"/>
              <a:t>For each patient, the set of available data are also shown</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08150" y="3399790"/>
            <a:ext cx="5727700" cy="3458210"/>
          </a:xfrm>
          <a:prstGeom prst="rect">
            <a:avLst/>
          </a:prstGeom>
        </p:spPr>
      </p:pic>
      <p:sp>
        <p:nvSpPr>
          <p:cNvPr id="6"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26</a:t>
            </a:fld>
            <a:endParaRPr lang="en-US"/>
          </a:p>
        </p:txBody>
      </p:sp>
    </p:spTree>
    <p:extLst>
      <p:ext uri="{BB962C8B-B14F-4D97-AF65-F5344CB8AC3E}">
        <p14:creationId xmlns:p14="http://schemas.microsoft.com/office/powerpoint/2010/main" val="3086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9426"/>
            <a:ext cx="7886700" cy="1325563"/>
          </a:xfrm>
        </p:spPr>
        <p:txBody>
          <a:bodyPr/>
          <a:lstStyle/>
          <a:p>
            <a:r>
              <a:rPr lang="en-US" dirty="0" smtClean="0"/>
              <a:t>Selection of the Model to run</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568055" y="2889206"/>
            <a:ext cx="5727700" cy="3458210"/>
          </a:xfrm>
          <a:prstGeom prst="rect">
            <a:avLst/>
          </a:prstGeom>
        </p:spPr>
      </p:pic>
      <p:sp>
        <p:nvSpPr>
          <p:cNvPr id="8" name="Content Placeholder 2"/>
          <p:cNvSpPr>
            <a:spLocks noGrp="1"/>
          </p:cNvSpPr>
          <p:nvPr>
            <p:ph idx="1"/>
          </p:nvPr>
        </p:nvSpPr>
        <p:spPr>
          <a:xfrm>
            <a:off x="628650" y="1825625"/>
            <a:ext cx="7759976" cy="2282549"/>
          </a:xfrm>
        </p:spPr>
        <p:txBody>
          <a:bodyPr/>
          <a:lstStyle/>
          <a:p>
            <a:r>
              <a:rPr lang="en-US" dirty="0" smtClean="0"/>
              <a:t>The selection of Clinical Question and/or the Patient specifies the set of applicable models:</a:t>
            </a:r>
            <a:endParaRPr lang="en-US" dirty="0"/>
          </a:p>
        </p:txBody>
      </p:sp>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27</a:t>
            </a:fld>
            <a:endParaRPr lang="en-US"/>
          </a:p>
        </p:txBody>
      </p:sp>
    </p:spTree>
    <p:extLst>
      <p:ext uri="{BB962C8B-B14F-4D97-AF65-F5344CB8AC3E}">
        <p14:creationId xmlns:p14="http://schemas.microsoft.com/office/powerpoint/2010/main" val="1420504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4186"/>
            <a:ext cx="7886700" cy="1325563"/>
          </a:xfrm>
        </p:spPr>
        <p:txBody>
          <a:bodyPr/>
          <a:lstStyle/>
          <a:p>
            <a:r>
              <a:rPr lang="en-US" dirty="0" smtClean="0"/>
              <a:t>Set the Input parameters</a:t>
            </a:r>
            <a:endParaRPr lang="en-US" dirty="0"/>
          </a:p>
        </p:txBody>
      </p:sp>
      <p:sp>
        <p:nvSpPr>
          <p:cNvPr id="3" name="Content Placeholder 2"/>
          <p:cNvSpPr>
            <a:spLocks noGrp="1"/>
          </p:cNvSpPr>
          <p:nvPr>
            <p:ph idx="1"/>
          </p:nvPr>
        </p:nvSpPr>
        <p:spPr/>
        <p:txBody>
          <a:bodyPr/>
          <a:lstStyle/>
          <a:p>
            <a:r>
              <a:rPr lang="en-US" dirty="0" smtClean="0"/>
              <a:t>Patient data are automatically set</a:t>
            </a:r>
          </a:p>
          <a:p>
            <a:r>
              <a:rPr lang="en-US" dirty="0" smtClean="0"/>
              <a:t>Some parameters, e.g. the drug administration plan, can be specified by the user</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08150" y="3271157"/>
            <a:ext cx="5727700" cy="3458210"/>
          </a:xfrm>
          <a:prstGeom prst="rect">
            <a:avLst/>
          </a:prstGeom>
        </p:spPr>
      </p:pic>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28</a:t>
            </a:fld>
            <a:endParaRPr lang="en-US"/>
          </a:p>
        </p:txBody>
      </p:sp>
    </p:spTree>
    <p:extLst>
      <p:ext uri="{BB962C8B-B14F-4D97-AF65-F5344CB8AC3E}">
        <p14:creationId xmlns:p14="http://schemas.microsoft.com/office/powerpoint/2010/main" val="1962971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4666"/>
            <a:ext cx="7886700" cy="1325563"/>
          </a:xfrm>
        </p:spPr>
        <p:txBody>
          <a:bodyPr/>
          <a:lstStyle/>
          <a:p>
            <a:r>
              <a:rPr lang="en-US" dirty="0" smtClean="0"/>
              <a:t>Monitor execution progress</a:t>
            </a:r>
            <a:endParaRPr lang="en-US" dirty="0"/>
          </a:p>
        </p:txBody>
      </p:sp>
      <p:sp>
        <p:nvSpPr>
          <p:cNvPr id="3" name="Content Placeholder 2"/>
          <p:cNvSpPr>
            <a:spLocks noGrp="1"/>
          </p:cNvSpPr>
          <p:nvPr>
            <p:ph idx="1"/>
          </p:nvPr>
        </p:nvSpPr>
        <p:spPr>
          <a:xfrm>
            <a:off x="628650" y="1825625"/>
            <a:ext cx="7886700" cy="2252889"/>
          </a:xfrm>
        </p:spPr>
        <p:txBody>
          <a:bodyPr/>
          <a:lstStyle/>
          <a:p>
            <a:r>
              <a:rPr lang="en-US" dirty="0" smtClean="0"/>
              <a:t>The currently running models as well as the previous executions are shown in the History page:</a:t>
            </a:r>
            <a:endParaRPr lang="en-US" dirty="0"/>
          </a:p>
        </p:txBody>
      </p:sp>
      <p:pic>
        <p:nvPicPr>
          <p:cNvPr id="4" name="Picture 3" descr="Screen%20Shot%202016-07-13%20at%2017.42.5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483" y="2861309"/>
            <a:ext cx="5716905" cy="3450590"/>
          </a:xfrm>
          <a:prstGeom prst="rect">
            <a:avLst/>
          </a:prstGeom>
          <a:noFill/>
          <a:ln>
            <a:noFill/>
          </a:ln>
        </p:spPr>
      </p:pic>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29</a:t>
            </a:fld>
            <a:endParaRPr lang="en-US"/>
          </a:p>
        </p:txBody>
      </p:sp>
    </p:spTree>
    <p:extLst>
      <p:ext uri="{BB962C8B-B14F-4D97-AF65-F5344CB8AC3E}">
        <p14:creationId xmlns:p14="http://schemas.microsoft.com/office/powerpoint/2010/main" val="145926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 y="0"/>
            <a:ext cx="9137068" cy="1325563"/>
          </a:xfrm>
        </p:spPr>
        <p:txBody>
          <a:bodyPr>
            <a:normAutofit/>
          </a:bodyPr>
          <a:lstStyle/>
          <a:p>
            <a:r>
              <a:rPr lang="en-US" sz="3600" dirty="0">
                <a:solidFill>
                  <a:srgbClr val="C00000"/>
                </a:solidFill>
              </a:rPr>
              <a:t>Is progress in cancer clinical trial slowed down?</a:t>
            </a:r>
            <a:endParaRPr lang="el-GR" sz="3600" dirty="0">
              <a:solidFill>
                <a:srgbClr val="C00000"/>
              </a:solidFill>
            </a:endParaRPr>
          </a:p>
        </p:txBody>
      </p:sp>
      <p:sp>
        <p:nvSpPr>
          <p:cNvPr id="3" name="Content Placeholder 2"/>
          <p:cNvSpPr>
            <a:spLocks noGrp="1"/>
          </p:cNvSpPr>
          <p:nvPr>
            <p:ph idx="1"/>
          </p:nvPr>
        </p:nvSpPr>
        <p:spPr>
          <a:xfrm>
            <a:off x="675151" y="1655902"/>
            <a:ext cx="8082855" cy="5472584"/>
          </a:xfrm>
        </p:spPr>
        <p:txBody>
          <a:bodyPr/>
          <a:lstStyle/>
          <a:p>
            <a:r>
              <a:rPr lang="en-GB" sz="2800" dirty="0">
                <a:solidFill>
                  <a:srgbClr val="26374D"/>
                </a:solidFill>
                <a:ea typeface="ＭＳ Ｐゴシック" pitchFamily="34" charset="-128"/>
                <a:sym typeface="Wingdings" pitchFamily="2" charset="2"/>
              </a:rPr>
              <a:t>Increasing regulatory rigidity of clinical trials</a:t>
            </a:r>
          </a:p>
          <a:p>
            <a:pPr lvl="1"/>
            <a:r>
              <a:rPr lang="en-GB" dirty="0">
                <a:solidFill>
                  <a:srgbClr val="26374D"/>
                </a:solidFill>
                <a:ea typeface="ＭＳ Ｐゴシック" pitchFamily="34" charset="-128"/>
                <a:sym typeface="Wingdings" pitchFamily="2" charset="2"/>
              </a:rPr>
              <a:t>More complexity</a:t>
            </a:r>
          </a:p>
          <a:p>
            <a:pPr lvl="1"/>
            <a:r>
              <a:rPr lang="en-GB" dirty="0">
                <a:solidFill>
                  <a:srgbClr val="26374D"/>
                </a:solidFill>
                <a:ea typeface="ＭＳ Ｐゴシック" pitchFamily="34" charset="-128"/>
                <a:sym typeface="Wingdings" pitchFamily="2" charset="2"/>
              </a:rPr>
              <a:t>More bureaucracy</a:t>
            </a:r>
            <a:r>
              <a:rPr lang="de-DE" dirty="0">
                <a:ea typeface="ＭＳ Ｐゴシック" pitchFamily="34" charset="-128"/>
              </a:rPr>
              <a:t> </a:t>
            </a:r>
            <a:endParaRPr lang="en-GB" dirty="0">
              <a:solidFill>
                <a:srgbClr val="26374D"/>
              </a:solidFill>
              <a:ea typeface="ＭＳ Ｐゴシック" pitchFamily="34" charset="-128"/>
              <a:sym typeface="Wingdings" pitchFamily="2" charset="2"/>
            </a:endParaRPr>
          </a:p>
          <a:p>
            <a:pPr lvl="1"/>
            <a:r>
              <a:rPr lang="en-GB" dirty="0">
                <a:solidFill>
                  <a:srgbClr val="26374D"/>
                </a:solidFill>
                <a:ea typeface="ＭＳ Ｐゴシック" pitchFamily="34" charset="-128"/>
                <a:sym typeface="Wingdings" pitchFamily="2" charset="2"/>
              </a:rPr>
              <a:t>Increasing costs</a:t>
            </a:r>
          </a:p>
          <a:p>
            <a:r>
              <a:rPr lang="en-GB" sz="2800" dirty="0">
                <a:solidFill>
                  <a:srgbClr val="26374D"/>
                </a:solidFill>
                <a:ea typeface="ＭＳ Ｐゴシック" pitchFamily="34" charset="-128"/>
                <a:sym typeface="Wingdings" pitchFamily="2" charset="2"/>
              </a:rPr>
              <a:t>Time from drug discovery to marketing </a:t>
            </a:r>
          </a:p>
          <a:p>
            <a:pPr lvl="1"/>
            <a:r>
              <a:rPr lang="en-GB" dirty="0">
                <a:solidFill>
                  <a:srgbClr val="26374D"/>
                </a:solidFill>
                <a:ea typeface="ＭＳ Ｐゴシック" pitchFamily="34" charset="-128"/>
                <a:sym typeface="Wingdings" pitchFamily="2" charset="2"/>
              </a:rPr>
              <a:t>8 years in 1960  12 - 15 years in 2002</a:t>
            </a:r>
          </a:p>
          <a:p>
            <a:pPr lvl="1"/>
            <a:r>
              <a:rPr lang="en-GB" dirty="0">
                <a:solidFill>
                  <a:srgbClr val="26374D"/>
                </a:solidFill>
                <a:ea typeface="ＭＳ Ｐゴシック" pitchFamily="34" charset="-128"/>
                <a:sym typeface="Wingdings" pitchFamily="2" charset="2"/>
              </a:rPr>
              <a:t>Costs per life year gained: $2.700.000</a:t>
            </a:r>
            <a:endParaRPr lang="en-GB" dirty="0">
              <a:solidFill>
                <a:srgbClr val="26374D"/>
              </a:solidFill>
              <a:ea typeface="ＭＳ Ｐゴシック" pitchFamily="34" charset="-128"/>
            </a:endParaRPr>
          </a:p>
          <a:p>
            <a:endParaRPr lang="de-DE" sz="2800" dirty="0">
              <a:solidFill>
                <a:srgbClr val="26374D"/>
              </a:solidFill>
              <a:ea typeface="ＭＳ Ｐゴシック" pitchFamily="34" charset="-128"/>
            </a:endParaRPr>
          </a:p>
          <a:p>
            <a:endParaRPr lang="el-GR" dirty="0"/>
          </a:p>
        </p:txBody>
      </p:sp>
      <p:sp>
        <p:nvSpPr>
          <p:cNvPr id="8" name="Textfeld 3"/>
          <p:cNvSpPr txBox="1">
            <a:spLocks noChangeArrowheads="1"/>
          </p:cNvSpPr>
          <p:nvPr/>
        </p:nvSpPr>
        <p:spPr bwMode="auto">
          <a:xfrm>
            <a:off x="675151" y="5361562"/>
            <a:ext cx="7435850" cy="460375"/>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200" dirty="0">
                <a:solidFill>
                  <a:schemeClr val="tx1">
                    <a:lumMod val="85000"/>
                    <a:lumOff val="15000"/>
                  </a:schemeClr>
                </a:solidFill>
                <a:latin typeface="Arial" charset="0"/>
                <a:ea typeface="ＭＳ Ｐゴシック" charset="0"/>
                <a:cs typeface="ＭＳ Ｐゴシック" charset="0"/>
              </a:rPr>
              <a:t>Stewart DJ et al.: Equipoise Lost: Ethics, Costs, and the regulation of Cancer Clinical Research. J </a:t>
            </a:r>
            <a:r>
              <a:rPr lang="en-GB" sz="1200" dirty="0" err="1">
                <a:solidFill>
                  <a:schemeClr val="tx1">
                    <a:lumMod val="85000"/>
                    <a:lumOff val="15000"/>
                  </a:schemeClr>
                </a:solidFill>
                <a:latin typeface="Arial" charset="0"/>
                <a:ea typeface="ＭＳ Ｐゴシック" charset="0"/>
                <a:cs typeface="ＭＳ Ｐゴシック" charset="0"/>
              </a:rPr>
              <a:t>Clin</a:t>
            </a:r>
            <a:r>
              <a:rPr lang="en-GB" sz="1200" dirty="0">
                <a:solidFill>
                  <a:schemeClr val="tx1">
                    <a:lumMod val="85000"/>
                    <a:lumOff val="15000"/>
                  </a:schemeClr>
                </a:solidFill>
                <a:latin typeface="Arial" charset="0"/>
                <a:ea typeface="ＭＳ Ｐゴシック" charset="0"/>
                <a:cs typeface="ＭＳ Ｐゴシック" charset="0"/>
              </a:rPr>
              <a:t> </a:t>
            </a:r>
            <a:r>
              <a:rPr lang="en-GB" sz="1200" dirty="0" err="1">
                <a:solidFill>
                  <a:schemeClr val="tx1">
                    <a:lumMod val="85000"/>
                    <a:lumOff val="15000"/>
                  </a:schemeClr>
                </a:solidFill>
                <a:latin typeface="Arial" charset="0"/>
                <a:ea typeface="ＭＳ Ｐゴシック" charset="0"/>
                <a:cs typeface="ＭＳ Ｐゴシック" charset="0"/>
              </a:rPr>
              <a:t>Oncol</a:t>
            </a:r>
            <a:r>
              <a:rPr lang="en-GB" sz="1200" dirty="0">
                <a:solidFill>
                  <a:schemeClr val="tx1">
                    <a:lumMod val="85000"/>
                    <a:lumOff val="15000"/>
                  </a:schemeClr>
                </a:solidFill>
                <a:latin typeface="Arial" charset="0"/>
                <a:ea typeface="ＭＳ Ｐゴシック" charset="0"/>
                <a:cs typeface="ＭＳ Ｐゴシック" charset="0"/>
              </a:rPr>
              <a:t> 17:2925-2935, 2010</a:t>
            </a:r>
          </a:p>
        </p:txBody>
      </p:sp>
      <p:sp>
        <p:nvSpPr>
          <p:cNvPr id="9" name="Fußzeilenplatzhalter 3"/>
          <p:cNvSpPr txBox="1">
            <a:spLocks/>
          </p:cNvSpPr>
          <p:nvPr/>
        </p:nvSpPr>
        <p:spPr bwMode="auto">
          <a:xfrm>
            <a:off x="702447" y="5793610"/>
            <a:ext cx="7488237"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50000"/>
              </a:spcBef>
              <a:spcAft>
                <a:spcPct val="0"/>
              </a:spcAft>
              <a:defRPr sz="2400" i="1" kern="1200">
                <a:solidFill>
                  <a:schemeClr val="tx1"/>
                </a:solidFill>
                <a:latin typeface="Arial" pitchFamily="34" charset="0"/>
                <a:ea typeface="ＭＳ Ｐゴシック"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9pPr>
          </a:lstStyle>
          <a:p>
            <a:pPr algn="l" eaLnBrk="1" hangingPunct="1"/>
            <a:r>
              <a:rPr lang="en-GB" sz="1200" i="0" dirty="0" err="1">
                <a:solidFill>
                  <a:schemeClr val="tx1">
                    <a:lumMod val="85000"/>
                    <a:lumOff val="15000"/>
                  </a:schemeClr>
                </a:solidFill>
                <a:latin typeface="Arial" charset="0"/>
                <a:ea typeface="ＭＳ Ｐゴシック" charset="0"/>
                <a:cs typeface="ＭＳ Ｐゴシック" charset="0"/>
              </a:rPr>
              <a:t>Prof.</a:t>
            </a:r>
            <a:r>
              <a:rPr lang="en-GB" sz="1200" i="0" dirty="0">
                <a:solidFill>
                  <a:schemeClr val="tx1">
                    <a:lumMod val="85000"/>
                    <a:lumOff val="15000"/>
                  </a:schemeClr>
                </a:solidFill>
                <a:latin typeface="Arial" charset="0"/>
                <a:ea typeface="ＭＳ Ｐゴシック" charset="0"/>
                <a:cs typeface="ＭＳ Ｐゴシック" charset="0"/>
              </a:rPr>
              <a:t> Norbert Graf Kick-off Meeting p-medicine (270089) - February 14-15, 2011 - Homburg/Saar</a:t>
            </a:r>
          </a:p>
        </p:txBody>
      </p:sp>
      <p:sp>
        <p:nvSpPr>
          <p:cNvPr id="7" name="Date Placeholder 6"/>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dirty="0" smtClean="0"/>
              <a:t>Integrating CHIC technologies into a clinical research application framework (“CRAF”) for cancer modeling 	</a:t>
            </a:r>
            <a:endParaRPr lang="en-US" dirty="0"/>
          </a:p>
        </p:txBody>
      </p:sp>
      <p:sp>
        <p:nvSpPr>
          <p:cNvPr id="11" name="Slide Number Placeholder 10"/>
          <p:cNvSpPr>
            <a:spLocks noGrp="1"/>
          </p:cNvSpPr>
          <p:nvPr>
            <p:ph type="sldNum" sz="quarter" idx="12"/>
          </p:nvPr>
        </p:nvSpPr>
        <p:spPr/>
        <p:txBody>
          <a:bodyPr/>
          <a:lstStyle/>
          <a:p>
            <a:fld id="{261C1841-697E-224A-A81A-D2BE3F2DD922}" type="slidenum">
              <a:rPr lang="en-US" smtClean="0"/>
              <a:t>3</a:t>
            </a:fld>
            <a:endParaRPr lang="en-US"/>
          </a:p>
        </p:txBody>
      </p:sp>
    </p:spTree>
    <p:extLst>
      <p:ext uri="{BB962C8B-B14F-4D97-AF65-F5344CB8AC3E}">
        <p14:creationId xmlns:p14="http://schemas.microsoft.com/office/powerpoint/2010/main" val="228092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7046"/>
            <a:ext cx="7886700" cy="1325563"/>
          </a:xfrm>
        </p:spPr>
        <p:txBody>
          <a:bodyPr/>
          <a:lstStyle/>
          <a:p>
            <a:r>
              <a:rPr lang="en-US" dirty="0" smtClean="0"/>
              <a:t>Results</a:t>
            </a:r>
            <a:endParaRPr lang="en-US" dirty="0"/>
          </a:p>
        </p:txBody>
      </p:sp>
      <p:sp>
        <p:nvSpPr>
          <p:cNvPr id="3" name="Content Placeholder 2"/>
          <p:cNvSpPr>
            <a:spLocks noGrp="1"/>
          </p:cNvSpPr>
          <p:nvPr>
            <p:ph idx="1"/>
          </p:nvPr>
        </p:nvSpPr>
        <p:spPr>
          <a:xfrm>
            <a:off x="628650" y="1825625"/>
            <a:ext cx="7886700" cy="4351338"/>
          </a:xfrm>
        </p:spPr>
        <p:txBody>
          <a:bodyPr/>
          <a:lstStyle/>
          <a:p>
            <a:r>
              <a:rPr lang="en-US" dirty="0" smtClean="0"/>
              <a:t>When the run completes, full details of the execution are shown:</a:t>
            </a:r>
            <a:endParaRPr lang="en-US" dirty="0"/>
          </a:p>
        </p:txBody>
      </p:sp>
      <p:pic>
        <p:nvPicPr>
          <p:cNvPr id="4" name="Picture 3" descr="Screen%20Shot%202016-07-13%20at%2017.42.5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3547" y="3019457"/>
            <a:ext cx="5716905" cy="3450590"/>
          </a:xfrm>
          <a:prstGeom prst="rect">
            <a:avLst/>
          </a:prstGeom>
          <a:noFill/>
          <a:ln>
            <a:noFill/>
          </a:ln>
        </p:spPr>
      </p:pic>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30</a:t>
            </a:fld>
            <a:endParaRPr lang="en-US"/>
          </a:p>
        </p:txBody>
      </p:sp>
    </p:spTree>
    <p:extLst>
      <p:ext uri="{BB962C8B-B14F-4D97-AF65-F5344CB8AC3E}">
        <p14:creationId xmlns:p14="http://schemas.microsoft.com/office/powerpoint/2010/main" val="696032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9426"/>
            <a:ext cx="7886700" cy="1325563"/>
          </a:xfrm>
        </p:spPr>
        <p:txBody>
          <a:bodyPr/>
          <a:lstStyle/>
          <a:p>
            <a:r>
              <a:rPr lang="en-US" dirty="0" smtClean="0"/>
              <a:t>Report generation</a:t>
            </a:r>
            <a:endParaRPr lang="en-US" dirty="0"/>
          </a:p>
        </p:txBody>
      </p:sp>
      <p:sp>
        <p:nvSpPr>
          <p:cNvPr id="3" name="Content Placeholder 2"/>
          <p:cNvSpPr>
            <a:spLocks noGrp="1"/>
          </p:cNvSpPr>
          <p:nvPr>
            <p:ph idx="1"/>
          </p:nvPr>
        </p:nvSpPr>
        <p:spPr>
          <a:xfrm>
            <a:off x="628650" y="1825625"/>
            <a:ext cx="3108463" cy="4351338"/>
          </a:xfrm>
        </p:spPr>
        <p:txBody>
          <a:bodyPr/>
          <a:lstStyle/>
          <a:p>
            <a:r>
              <a:rPr lang="en-US" dirty="0" smtClean="0"/>
              <a:t>A PDF report, to be put in the clinical record of the patient, is produced:</a:t>
            </a:r>
          </a:p>
          <a:p>
            <a:r>
              <a:rPr lang="en-US" dirty="0" smtClean="0"/>
              <a:t>Contains all the details, graphs, inputs, and outputs of the execution</a:t>
            </a:r>
            <a:endParaRPr lang="en-US" dirty="0"/>
          </a:p>
        </p:txBody>
      </p:sp>
      <p:pic>
        <p:nvPicPr>
          <p:cNvPr id="4" name="Picture 3" descr="Screen%20Shot%202016-07-15%20at%2010.28.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9820" y="1825625"/>
            <a:ext cx="3277989" cy="4252005"/>
          </a:xfrm>
          <a:prstGeom prst="rect">
            <a:avLst/>
          </a:prstGeom>
          <a:noFill/>
          <a:ln>
            <a:noFill/>
          </a:ln>
        </p:spPr>
      </p:pic>
      <p:sp>
        <p:nvSpPr>
          <p:cNvPr id="5" name="Title 1"/>
          <p:cNvSpPr txBox="1">
            <a:spLocks/>
          </p:cNvSpPr>
          <p:nvPr/>
        </p:nvSpPr>
        <p:spPr>
          <a:xfrm>
            <a:off x="0" y="-122554"/>
            <a:ext cx="94411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smtClean="0">
                <a:solidFill>
                  <a:srgbClr val="C00000"/>
                </a:solidFill>
              </a:rPr>
              <a:t>The CHIC Clinical Research Application Framework</a:t>
            </a:r>
            <a:endParaRPr lang="en-US" sz="3500" dirty="0">
              <a:solidFill>
                <a:srgbClr val="C00000"/>
              </a:solidFill>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31</a:t>
            </a:fld>
            <a:endParaRPr lang="en-US"/>
          </a:p>
        </p:txBody>
      </p:sp>
    </p:spTree>
    <p:extLst>
      <p:ext uri="{BB962C8B-B14F-4D97-AF65-F5344CB8AC3E}">
        <p14:creationId xmlns:p14="http://schemas.microsoft.com/office/powerpoint/2010/main" val="2830054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ily-quotes.net/wp-content/uploads/thank-yo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25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062" y="1404265"/>
            <a:ext cx="3203394" cy="223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itel 1"/>
          <p:cNvSpPr>
            <a:spLocks noGrp="1"/>
          </p:cNvSpPr>
          <p:nvPr>
            <p:ph type="title"/>
          </p:nvPr>
        </p:nvSpPr>
        <p:spPr>
          <a:xfrm>
            <a:off x="0" y="-6219"/>
            <a:ext cx="9180512" cy="1325563"/>
          </a:xfrm>
        </p:spPr>
        <p:txBody>
          <a:bodyPr>
            <a:normAutofit/>
          </a:bodyPr>
          <a:lstStyle/>
          <a:p>
            <a:r>
              <a:rPr lang="en-US" sz="3600" dirty="0">
                <a:solidFill>
                  <a:srgbClr val="C00000"/>
                </a:solidFill>
              </a:rPr>
              <a:t>Is progress in cancer clinical trial slowed down?</a:t>
            </a:r>
            <a:endParaRPr lang="en-GB" sz="3600" dirty="0" smtClean="0">
              <a:solidFill>
                <a:srgbClr val="C00000"/>
              </a:solidFill>
              <a:ea typeface="ＭＳ Ｐゴシック" pitchFamily="34" charset="-128"/>
            </a:endParaRPr>
          </a:p>
        </p:txBody>
      </p:sp>
      <p:grpSp>
        <p:nvGrpSpPr>
          <p:cNvPr id="2" name="Group 1"/>
          <p:cNvGrpSpPr/>
          <p:nvPr/>
        </p:nvGrpSpPr>
        <p:grpSpPr>
          <a:xfrm>
            <a:off x="4977771" y="3604348"/>
            <a:ext cx="4256438" cy="2755919"/>
            <a:chOff x="4645738" y="4358457"/>
            <a:chExt cx="4256438" cy="2755919"/>
          </a:xfrm>
        </p:grpSpPr>
        <p:sp>
          <p:nvSpPr>
            <p:cNvPr id="40969" name="Textfeld 16"/>
            <p:cNvSpPr txBox="1">
              <a:spLocks noChangeArrowheads="1"/>
            </p:cNvSpPr>
            <p:nvPr/>
          </p:nvSpPr>
          <p:spPr bwMode="auto">
            <a:xfrm>
              <a:off x="4645738" y="4358457"/>
              <a:ext cx="545406" cy="2400657"/>
            </a:xfrm>
            <a:prstGeom prst="rect">
              <a:avLst/>
            </a:prstGeom>
            <a:noFill/>
            <a:ln>
              <a:noFill/>
            </a:ln>
            <a:effectLst>
              <a:outerShdw blurRad="25400" dist="25401"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GB" sz="1000" b="1" dirty="0">
                  <a:latin typeface="Arial" charset="0"/>
                  <a:ea typeface="ＭＳ Ｐゴシック" charset="0"/>
                  <a:cs typeface="ＭＳ Ｐゴシック" charset="0"/>
                </a:rPr>
                <a:t>100 %</a:t>
              </a:r>
            </a:p>
            <a:p>
              <a:pPr algn="r">
                <a:defRPr/>
              </a:pPr>
              <a:endParaRPr lang="en-GB" sz="1000" b="1" dirty="0">
                <a:latin typeface="Arial" charset="0"/>
                <a:ea typeface="ＭＳ Ｐゴシック" charset="0"/>
                <a:cs typeface="ＭＳ Ｐゴシック" charset="0"/>
              </a:endParaRPr>
            </a:p>
            <a:p>
              <a:pPr algn="r">
                <a:defRPr/>
              </a:pPr>
              <a:endParaRPr lang="en-GB" sz="1000" b="1" dirty="0" smtClean="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smtClean="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smtClean="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smtClean="0">
                <a:latin typeface="Arial" charset="0"/>
                <a:ea typeface="ＭＳ Ｐゴシック" charset="0"/>
                <a:cs typeface="ＭＳ Ｐゴシック" charset="0"/>
              </a:endParaRPr>
            </a:p>
            <a:p>
              <a:pPr algn="r">
                <a:defRPr/>
              </a:pPr>
              <a:endParaRPr lang="en-GB" sz="1000" b="1" dirty="0">
                <a:latin typeface="Arial" charset="0"/>
                <a:ea typeface="ＭＳ Ｐゴシック" charset="0"/>
                <a:cs typeface="ＭＳ Ｐゴシック" charset="0"/>
              </a:endParaRPr>
            </a:p>
            <a:p>
              <a:pPr algn="r">
                <a:defRPr/>
              </a:pPr>
              <a:endParaRPr lang="en-GB" sz="1000" b="1" dirty="0" smtClean="0">
                <a:latin typeface="Arial" charset="0"/>
                <a:ea typeface="ＭＳ Ｐゴシック" charset="0"/>
                <a:cs typeface="ＭＳ Ｐゴシック" charset="0"/>
              </a:endParaRPr>
            </a:p>
            <a:p>
              <a:pPr algn="r">
                <a:defRPr/>
              </a:pPr>
              <a:r>
                <a:rPr lang="en-GB" sz="1000" b="1" dirty="0" smtClean="0">
                  <a:latin typeface="Arial" charset="0"/>
                  <a:ea typeface="ＭＳ Ｐゴシック" charset="0"/>
                  <a:cs typeface="ＭＳ Ｐゴシック" charset="0"/>
                </a:rPr>
                <a:t>0 </a:t>
              </a:r>
              <a:r>
                <a:rPr lang="en-GB" sz="1000" b="1" dirty="0">
                  <a:latin typeface="Arial" charset="0"/>
                  <a:ea typeface="ＭＳ Ｐゴシック" charset="0"/>
                  <a:cs typeface="ＭＳ Ｐゴシック" charset="0"/>
                </a:rPr>
                <a:t>%</a:t>
              </a:r>
            </a:p>
            <a:p>
              <a:pPr algn="r">
                <a:defRPr/>
              </a:pPr>
              <a:endParaRPr lang="en-GB" sz="1000" b="1" dirty="0">
                <a:latin typeface="Arial" charset="0"/>
                <a:ea typeface="ＭＳ Ｐゴシック" charset="0"/>
                <a:cs typeface="ＭＳ Ｐゴシック" charset="0"/>
              </a:endParaRPr>
            </a:p>
          </p:txBody>
        </p:sp>
        <p:sp>
          <p:nvSpPr>
            <p:cNvPr id="6" name="Rechteck 5"/>
            <p:cNvSpPr/>
            <p:nvPr/>
          </p:nvSpPr>
          <p:spPr>
            <a:xfrm>
              <a:off x="5123645" y="4654061"/>
              <a:ext cx="3211464" cy="2186303"/>
            </a:xfrm>
            <a:prstGeom prst="rect">
              <a:avLst/>
            </a:prstGeom>
            <a:solidFill>
              <a:srgbClr val="0033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sz="1200"/>
            </a:p>
          </p:txBody>
        </p:sp>
        <p:sp>
          <p:nvSpPr>
            <p:cNvPr id="14" name="Freihandform 13"/>
            <p:cNvSpPr>
              <a:spLocks/>
            </p:cNvSpPr>
            <p:nvPr/>
          </p:nvSpPr>
          <p:spPr bwMode="auto">
            <a:xfrm>
              <a:off x="5137340" y="4982308"/>
              <a:ext cx="3197769" cy="1851303"/>
            </a:xfrm>
            <a:custGeom>
              <a:avLst/>
              <a:gdLst>
                <a:gd name="T0" fmla="*/ 0 w 7454900"/>
                <a:gd name="T1" fmla="*/ 3733800 h 4330700"/>
                <a:gd name="T2" fmla="*/ 803021 w 7454900"/>
                <a:gd name="T3" fmla="*/ 2518399 h 4330700"/>
                <a:gd name="T4" fmla="*/ 1996399 w 7454900"/>
                <a:gd name="T5" fmla="*/ 1313947 h 4330700"/>
                <a:gd name="T6" fmla="*/ 2855185 w 7454900"/>
                <a:gd name="T7" fmla="*/ 755520 h 4330700"/>
                <a:gd name="T8" fmla="*/ 4528145 w 7454900"/>
                <a:gd name="T9" fmla="*/ 197092 h 4330700"/>
                <a:gd name="T10" fmla="*/ 6546850 w 7454900"/>
                <a:gd name="T11" fmla="*/ 0 h 4330700"/>
                <a:gd name="T12" fmla="*/ 6546850 w 7454900"/>
                <a:gd name="T13" fmla="*/ 0 h 4330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54900" h="4330700">
                  <a:moveTo>
                    <a:pt x="0" y="4330700"/>
                  </a:moveTo>
                  <a:cubicBezTo>
                    <a:pt x="267758" y="3859741"/>
                    <a:pt x="535517" y="3388783"/>
                    <a:pt x="914400" y="2921000"/>
                  </a:cubicBezTo>
                  <a:cubicBezTo>
                    <a:pt x="1293283" y="2453217"/>
                    <a:pt x="1883833" y="1864783"/>
                    <a:pt x="2273300" y="1524000"/>
                  </a:cubicBezTo>
                  <a:cubicBezTo>
                    <a:pt x="2662767" y="1183217"/>
                    <a:pt x="2770717" y="1092200"/>
                    <a:pt x="3251200" y="876300"/>
                  </a:cubicBezTo>
                  <a:cubicBezTo>
                    <a:pt x="3731683" y="660400"/>
                    <a:pt x="4455583" y="374650"/>
                    <a:pt x="5156200" y="228600"/>
                  </a:cubicBezTo>
                  <a:cubicBezTo>
                    <a:pt x="5856817" y="82550"/>
                    <a:pt x="7454900" y="0"/>
                    <a:pt x="7454900" y="0"/>
                  </a:cubicBezTo>
                </a:path>
              </a:pathLst>
            </a:custGeom>
            <a:noFill/>
            <a:ln w="76200" cap="flat" cmpd="sng">
              <a:solidFill>
                <a:srgbClr val="FFFF00"/>
              </a:solidFill>
              <a:prstDash val="solid"/>
              <a:round/>
              <a:headEnd type="none" w="med" len="med"/>
              <a:tailEnd type="triangle" w="med" len="med"/>
            </a:ln>
            <a:effectLst>
              <a:outerShdw blurRad="25400" dist="25401" dir="2700000" rotWithShape="0">
                <a:srgbClr val="000000">
                  <a:alpha val="42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l-GR" sz="1200"/>
            </a:p>
          </p:txBody>
        </p:sp>
        <p:sp>
          <p:nvSpPr>
            <p:cNvPr id="15" name="Textfeld 14"/>
            <p:cNvSpPr txBox="1">
              <a:spLocks noChangeArrowheads="1"/>
            </p:cNvSpPr>
            <p:nvPr/>
          </p:nvSpPr>
          <p:spPr bwMode="auto">
            <a:xfrm rot="16200000">
              <a:off x="4098067" y="5486558"/>
              <a:ext cx="1555867" cy="30777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GB" sz="1400" dirty="0">
                  <a:latin typeface="Arial" charset="0"/>
                  <a:ea typeface="ＭＳ Ｐゴシック" charset="0"/>
                  <a:cs typeface="ＭＳ Ｐゴシック" charset="0"/>
                </a:rPr>
                <a:t>Cure </a:t>
              </a:r>
              <a:r>
                <a:rPr lang="en-GB" sz="1400" dirty="0" smtClean="0">
                  <a:latin typeface="Arial" charset="0"/>
                  <a:ea typeface="ＭＳ Ｐゴシック" charset="0"/>
                  <a:cs typeface="ＭＳ Ｐゴシック" charset="0"/>
                </a:rPr>
                <a:t>rate</a:t>
              </a:r>
              <a:endParaRPr lang="en-GB" sz="1400" dirty="0">
                <a:latin typeface="Arial" charset="0"/>
                <a:ea typeface="ＭＳ Ｐゴシック" charset="0"/>
                <a:cs typeface="ＭＳ Ｐゴシック" charset="0"/>
              </a:endParaRPr>
            </a:p>
          </p:txBody>
        </p:sp>
        <p:sp>
          <p:nvSpPr>
            <p:cNvPr id="16" name="Textfeld 15"/>
            <p:cNvSpPr txBox="1">
              <a:spLocks noChangeArrowheads="1"/>
            </p:cNvSpPr>
            <p:nvPr/>
          </p:nvSpPr>
          <p:spPr bwMode="auto">
            <a:xfrm>
              <a:off x="8100353" y="6806599"/>
              <a:ext cx="801823" cy="30777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GB" sz="1400" i="1" dirty="0">
                  <a:latin typeface="Arial" charset="0"/>
                  <a:ea typeface="ＭＳ Ｐゴシック" charset="0"/>
                  <a:cs typeface="ＭＳ Ｐゴシック" charset="0"/>
                </a:rPr>
                <a:t>timeline</a:t>
              </a:r>
            </a:p>
          </p:txBody>
        </p:sp>
      </p:grpSp>
      <p:sp>
        <p:nvSpPr>
          <p:cNvPr id="13" name="Inhaltsplatzhalter 2"/>
          <p:cNvSpPr txBox="1">
            <a:spLocks/>
          </p:cNvSpPr>
          <p:nvPr/>
        </p:nvSpPr>
        <p:spPr bwMode="auto">
          <a:xfrm>
            <a:off x="0" y="1404265"/>
            <a:ext cx="4464496" cy="3730262"/>
          </a:xfrm>
          <a:prstGeom prst="rect">
            <a:avLst/>
          </a:prstGeom>
          <a:solidFill>
            <a:schemeClr val="bg1"/>
          </a:solidFill>
          <a:ln w="9525">
            <a:noFill/>
            <a:miter lim="800000"/>
            <a:headEnd/>
            <a:tailEnd/>
          </a:ln>
          <a:effectLst>
            <a:outerShdw blurRad="25400" dist="25401" dir="2700000" rotWithShape="0">
              <a:srgbClr val="000000">
                <a:alpha val="42999"/>
              </a:srgb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A6CE39"/>
              </a:buClr>
              <a:buSzPct val="80000"/>
              <a:buFont typeface="Wingdings" pitchFamily="2" charset="2"/>
              <a:buChar char="Ø"/>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5BAA"/>
              </a:buClr>
              <a:buSzPct val="75000"/>
              <a:buFont typeface="Wingdings" pitchFamily="2" charset="2"/>
              <a:buChar char="Ø"/>
              <a:defRPr kumimoji="1" sz="2000">
                <a:solidFill>
                  <a:schemeClr val="tx1"/>
                </a:solidFill>
                <a:latin typeface="+mn-lt"/>
              </a:defRPr>
            </a:lvl2pPr>
            <a:lvl3pPr marL="1143000" indent="-228600" algn="l" rtl="0" eaLnBrk="0" fontAlgn="base" hangingPunct="0">
              <a:spcBef>
                <a:spcPct val="20000"/>
              </a:spcBef>
              <a:spcAft>
                <a:spcPct val="0"/>
              </a:spcAft>
              <a:buClr>
                <a:srgbClr val="005BAA"/>
              </a:buClr>
              <a:buSzPct val="120000"/>
              <a:buChar char="•"/>
              <a:defRPr kumimoji="1">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16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1600">
                <a:solidFill>
                  <a:schemeClr val="tx1"/>
                </a:solidFill>
                <a:latin typeface="+mn-lt"/>
              </a:defRPr>
            </a:lvl9pPr>
          </a:lstStyle>
          <a:p>
            <a:pPr marL="0" indent="0" algn="just">
              <a:spcBef>
                <a:spcPct val="0"/>
              </a:spcBef>
              <a:buNone/>
            </a:pPr>
            <a:r>
              <a:rPr lang="en-US" sz="2800" dirty="0">
                <a:solidFill>
                  <a:srgbClr val="005BAA"/>
                </a:solidFill>
                <a:effectLst>
                  <a:glow rad="101600">
                    <a:schemeClr val="bg1">
                      <a:lumMod val="85000"/>
                      <a:alpha val="60000"/>
                    </a:schemeClr>
                  </a:glow>
                </a:effectLst>
                <a:latin typeface="Vijaya" pitchFamily="34" charset="0"/>
                <a:cs typeface="Vijaya" pitchFamily="34" charset="0"/>
              </a:rPr>
              <a:t>Without improved mathematical and computer modeling (stochastic, Markov process modeling among others) we will fall short of progress!</a:t>
            </a:r>
          </a:p>
          <a:p>
            <a:pPr marL="0" indent="0">
              <a:buNone/>
            </a:pPr>
            <a:endParaRPr lang="en-US" sz="2400" kern="0" dirty="0" smtClean="0"/>
          </a:p>
          <a:p>
            <a:pPr marL="0" indent="0">
              <a:buNone/>
            </a:pPr>
            <a:r>
              <a:rPr lang="en-US" sz="1600" kern="0" dirty="0" smtClean="0">
                <a:solidFill>
                  <a:srgbClr val="238C1E"/>
                </a:solidFill>
              </a:rPr>
              <a:t>Stephen M. </a:t>
            </a:r>
            <a:r>
              <a:rPr lang="en-US" sz="1600" kern="0" dirty="0" err="1" smtClean="0">
                <a:solidFill>
                  <a:srgbClr val="238C1E"/>
                </a:solidFill>
              </a:rPr>
              <a:t>Pribut</a:t>
            </a:r>
            <a:r>
              <a:rPr lang="en-US" sz="1600" kern="0" dirty="0" smtClean="0">
                <a:solidFill>
                  <a:srgbClr val="238C1E"/>
                </a:solidFill>
              </a:rPr>
              <a:t>, Professor of Surgery, </a:t>
            </a:r>
            <a:br>
              <a:rPr lang="en-US" sz="1600" kern="0" dirty="0" smtClean="0">
                <a:solidFill>
                  <a:srgbClr val="238C1E"/>
                </a:solidFill>
              </a:rPr>
            </a:br>
            <a:r>
              <a:rPr lang="en-US" sz="1600" kern="0" dirty="0" smtClean="0">
                <a:solidFill>
                  <a:srgbClr val="238C1E"/>
                </a:solidFill>
              </a:rPr>
              <a:t>George Washington University School of Medicine</a:t>
            </a:r>
          </a:p>
          <a:p>
            <a:pPr marL="0" indent="0">
              <a:buNone/>
            </a:pPr>
            <a:endParaRPr lang="de-DE" sz="2400" kern="0" dirty="0" smtClean="0">
              <a:solidFill>
                <a:srgbClr val="26374D"/>
              </a:solidFill>
              <a:ea typeface="ＭＳ Ｐゴシック" pitchFamily="34" charset="-128"/>
            </a:endParaRPr>
          </a:p>
        </p:txBody>
      </p:sp>
      <p:sp>
        <p:nvSpPr>
          <p:cNvPr id="5" name="Date Placeholder 4"/>
          <p:cNvSpPr>
            <a:spLocks noGrp="1"/>
          </p:cNvSpPr>
          <p:nvPr>
            <p:ph type="dt" sz="half" idx="10"/>
          </p:nvPr>
        </p:nvSpPr>
        <p:spPr/>
        <p:txBody>
          <a:bodyPr/>
          <a:lstStyle/>
          <a:p>
            <a:r>
              <a:rPr lang="en-US" smtClean="0"/>
              <a:t>12/8/2016</a:t>
            </a:r>
            <a:endParaRPr lang="en-US"/>
          </a:p>
        </p:txBody>
      </p:sp>
      <p:sp>
        <p:nvSpPr>
          <p:cNvPr id="7" name="Slide Number Placeholder 6"/>
          <p:cNvSpPr>
            <a:spLocks noGrp="1"/>
          </p:cNvSpPr>
          <p:nvPr>
            <p:ph type="sldNum" sz="quarter" idx="12"/>
          </p:nvPr>
        </p:nvSpPr>
        <p:spPr/>
        <p:txBody>
          <a:bodyPr/>
          <a:lstStyle/>
          <a:p>
            <a:fld id="{261C1841-697E-224A-A81A-D2BE3F2DD922}" type="slidenum">
              <a:rPr lang="en-US" smtClean="0"/>
              <a:t>4</a:t>
            </a:fld>
            <a:endParaRPr lang="en-US"/>
          </a:p>
        </p:txBody>
      </p:sp>
      <p:sp>
        <p:nvSpPr>
          <p:cNvPr id="17" name="Footer Placeholder 9"/>
          <p:cNvSpPr>
            <a:spLocks noGrp="1"/>
          </p:cNvSpPr>
          <p:nvPr>
            <p:ph type="ftr" sz="quarter" idx="11"/>
          </p:nvPr>
        </p:nvSpPr>
        <p:spPr>
          <a:xfrm>
            <a:off x="3028950" y="6356351"/>
            <a:ext cx="3086100" cy="365125"/>
          </a:xfrm>
        </p:spPr>
        <p:txBody>
          <a:bodyPr/>
          <a:lstStyle/>
          <a:p>
            <a:r>
              <a:rPr lang="en-US" dirty="0" smtClean="0"/>
              <a:t>Integrating CHIC technologies into a clinical research application framework (“CRAF”) for cancer modeling 	</a:t>
            </a:r>
            <a:endParaRPr lang="en-US" dirty="0"/>
          </a:p>
        </p:txBody>
      </p:sp>
    </p:spTree>
    <p:extLst>
      <p:ext uri="{BB962C8B-B14F-4D97-AF65-F5344CB8AC3E}">
        <p14:creationId xmlns:p14="http://schemas.microsoft.com/office/powerpoint/2010/main" val="417340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bwMode="auto">
          <a:xfrm>
            <a:off x="258200" y="1868339"/>
            <a:ext cx="3456384" cy="1872208"/>
          </a:xfrm>
          <a:prstGeom prst="flowChartAlternateProcess">
            <a:avLst/>
          </a:prstGeom>
          <a:solidFill>
            <a:srgbClr val="C4E57A"/>
          </a:solidFill>
          <a:ln w="12700" cap="flat" cmpd="sng" algn="ctr">
            <a:solidFill>
              <a:srgbClr val="7030A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70" t="9915" r="31419" b="1723"/>
          <a:stretch/>
        </p:blipFill>
        <p:spPr bwMode="auto">
          <a:xfrm>
            <a:off x="4139952" y="421522"/>
            <a:ext cx="4997669" cy="646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7" name="Titel 1"/>
          <p:cNvSpPr>
            <a:spLocks noGrp="1"/>
          </p:cNvSpPr>
          <p:nvPr>
            <p:ph type="title"/>
          </p:nvPr>
        </p:nvSpPr>
        <p:spPr>
          <a:xfrm>
            <a:off x="11723" y="-8625"/>
            <a:ext cx="4982309" cy="1325563"/>
          </a:xfrm>
        </p:spPr>
        <p:txBody>
          <a:bodyPr>
            <a:normAutofit/>
          </a:bodyPr>
          <a:lstStyle/>
          <a:p>
            <a:r>
              <a:rPr lang="en-US" sz="3600" dirty="0">
                <a:solidFill>
                  <a:srgbClr val="C00000"/>
                </a:solidFill>
                <a:ea typeface="ＭＳ Ｐゴシック" pitchFamily="34" charset="-128"/>
              </a:rPr>
              <a:t>Medicine is </a:t>
            </a:r>
            <a:r>
              <a:rPr lang="en-US" sz="3600" dirty="0" smtClean="0">
                <a:solidFill>
                  <a:srgbClr val="C00000"/>
                </a:solidFill>
                <a:ea typeface="ＭＳ Ｐゴシック" pitchFamily="34" charset="-128"/>
              </a:rPr>
              <a:t>expanding</a:t>
            </a:r>
            <a:endParaRPr lang="de-DE" sz="3600" dirty="0">
              <a:solidFill>
                <a:srgbClr val="C00000"/>
              </a:solidFill>
              <a:ea typeface="ＭＳ Ｐゴシック" pitchFamily="34" charset="-128"/>
            </a:endParaRPr>
          </a:p>
        </p:txBody>
      </p:sp>
      <p:sp>
        <p:nvSpPr>
          <p:cNvPr id="3" name="Inhaltsplatzhalter 2"/>
          <p:cNvSpPr>
            <a:spLocks noGrp="1"/>
          </p:cNvSpPr>
          <p:nvPr>
            <p:ph idx="1"/>
          </p:nvPr>
        </p:nvSpPr>
        <p:spPr>
          <a:xfrm>
            <a:off x="330208" y="1950424"/>
            <a:ext cx="3600400" cy="3442191"/>
          </a:xfrm>
        </p:spPr>
        <p:txBody>
          <a:bodyPr/>
          <a:lstStyle/>
          <a:p>
            <a:pPr>
              <a:defRPr/>
            </a:pPr>
            <a:r>
              <a:rPr lang="de-DE" sz="3200" dirty="0" err="1">
                <a:solidFill>
                  <a:srgbClr val="26374D"/>
                </a:solidFill>
                <a:ea typeface="ＭＳ Ｐゴシック" pitchFamily="34" charset="-128"/>
              </a:rPr>
              <a:t>Preventive</a:t>
            </a:r>
            <a:r>
              <a:rPr lang="de-DE" sz="3200" dirty="0">
                <a:solidFill>
                  <a:srgbClr val="26374D"/>
                </a:solidFill>
                <a:ea typeface="ＭＳ Ｐゴシック" pitchFamily="34" charset="-128"/>
              </a:rPr>
              <a:t> </a:t>
            </a:r>
          </a:p>
          <a:p>
            <a:pPr>
              <a:defRPr/>
            </a:pPr>
            <a:r>
              <a:rPr lang="de-DE" sz="3200" dirty="0" err="1">
                <a:solidFill>
                  <a:srgbClr val="26374D"/>
                </a:solidFill>
                <a:ea typeface="ＭＳ Ｐゴシック" pitchFamily="34" charset="-128"/>
              </a:rPr>
              <a:t>Predictive</a:t>
            </a:r>
            <a:endParaRPr lang="de-DE" sz="3200" dirty="0">
              <a:solidFill>
                <a:srgbClr val="26374D"/>
              </a:solidFill>
              <a:ea typeface="ＭＳ Ｐゴシック" pitchFamily="34" charset="-128"/>
            </a:endParaRPr>
          </a:p>
          <a:p>
            <a:pPr>
              <a:defRPr/>
            </a:pPr>
            <a:r>
              <a:rPr lang="de-DE" sz="3200" dirty="0" err="1">
                <a:solidFill>
                  <a:srgbClr val="26374D"/>
                </a:solidFill>
                <a:ea typeface="ＭＳ Ｐゴシック" pitchFamily="34" charset="-128"/>
              </a:rPr>
              <a:t>Personalized</a:t>
            </a:r>
            <a:endParaRPr lang="de-DE" sz="3200" dirty="0">
              <a:solidFill>
                <a:srgbClr val="26374D"/>
              </a:solidFill>
              <a:ea typeface="ＭＳ Ｐゴシック" pitchFamily="34" charset="-128"/>
            </a:endParaRPr>
          </a:p>
          <a:p>
            <a:pPr>
              <a:defRPr/>
            </a:pPr>
            <a:r>
              <a:rPr lang="de-DE" sz="3200" dirty="0" err="1">
                <a:solidFill>
                  <a:srgbClr val="26374D"/>
                </a:solidFill>
                <a:ea typeface="ＭＳ Ｐゴシック" pitchFamily="34" charset="-128"/>
              </a:rPr>
              <a:t>Participative</a:t>
            </a:r>
            <a:endParaRPr lang="de-DE" sz="3200" dirty="0">
              <a:solidFill>
                <a:srgbClr val="26374D"/>
              </a:solidFill>
              <a:ea typeface="ＭＳ Ｐゴシック" pitchFamily="34" charset="-128"/>
            </a:endParaRPr>
          </a:p>
          <a:p>
            <a:pPr>
              <a:defRPr/>
            </a:pPr>
            <a:r>
              <a:rPr lang="de-DE" sz="3200" dirty="0">
                <a:solidFill>
                  <a:srgbClr val="26374D"/>
                </a:solidFill>
                <a:ea typeface="ＭＳ Ｐゴシック" pitchFamily="34" charset="-128"/>
              </a:rPr>
              <a:t>Psycho-</a:t>
            </a:r>
            <a:r>
              <a:rPr lang="de-DE" sz="3200" dirty="0" err="1">
                <a:solidFill>
                  <a:srgbClr val="26374D"/>
                </a:solidFill>
                <a:ea typeface="ＭＳ Ｐゴシック" pitchFamily="34" charset="-128"/>
              </a:rPr>
              <a:t>cognitive</a:t>
            </a:r>
            <a:endParaRPr lang="de-DE" sz="3200" dirty="0">
              <a:solidFill>
                <a:srgbClr val="26374D"/>
              </a:solidFill>
              <a:ea typeface="ＭＳ Ｐゴシック" pitchFamily="34" charset="-128"/>
            </a:endParaRPr>
          </a:p>
          <a:p>
            <a:pPr marL="0" indent="0">
              <a:buFontTx/>
              <a:buNone/>
              <a:defRPr/>
            </a:pPr>
            <a:endParaRPr lang="de-DE" sz="4400" dirty="0"/>
          </a:p>
        </p:txBody>
      </p:sp>
      <p:sp>
        <p:nvSpPr>
          <p:cNvPr id="5" name="Right Arrow 4"/>
          <p:cNvSpPr/>
          <p:nvPr/>
        </p:nvSpPr>
        <p:spPr bwMode="auto">
          <a:xfrm>
            <a:off x="3097210" y="3283249"/>
            <a:ext cx="1266671" cy="432048"/>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ctr" defTabSz="762000" rtl="0" eaLnBrk="0" fontAlgn="base" latinLnBrk="0" hangingPunct="0">
              <a:lnSpc>
                <a:spcPct val="100000"/>
              </a:lnSpc>
              <a:spcBef>
                <a:spcPct val="50000"/>
              </a:spcBef>
              <a:spcAft>
                <a:spcPct val="0"/>
              </a:spcAft>
              <a:buClrTx/>
              <a:buSzTx/>
              <a:buFontTx/>
              <a:buNone/>
              <a:tabLst/>
            </a:pPr>
            <a:endParaRPr kumimoji="0" lang="el-GR" sz="4400" b="0" i="0" u="none" strike="noStrike" cap="none" normalizeH="0" baseline="0" smtClean="0">
              <a:ln>
                <a:noFill/>
              </a:ln>
              <a:solidFill>
                <a:srgbClr val="005BAA"/>
              </a:solidFill>
              <a:effectLst/>
              <a:latin typeface="AG-Helvet921Cnd" pitchFamily="2" charset="0"/>
            </a:endParaRPr>
          </a:p>
        </p:txBody>
      </p:sp>
      <p:sp>
        <p:nvSpPr>
          <p:cNvPr id="7" name="Slide Number Placeholder 3"/>
          <p:cNvSpPr>
            <a:spLocks noGrp="1"/>
          </p:cNvSpPr>
          <p:nvPr>
            <p:ph type="sldNum" sz="quarter" idx="11"/>
          </p:nvPr>
        </p:nvSpPr>
        <p:spPr>
          <a:xfrm>
            <a:off x="-149589" y="7118102"/>
            <a:ext cx="1095375" cy="547688"/>
          </a:xfrm>
        </p:spPr>
        <p:txBody>
          <a:bodyPr/>
          <a:lstStyle/>
          <a:p>
            <a:pPr>
              <a:defRPr/>
            </a:pPr>
            <a:fld id="{33C1C54A-92E4-4084-997E-67411746F0AD}" type="slidenum">
              <a:rPr lang="en-US" smtClean="0"/>
              <a:pPr>
                <a:defRPr/>
              </a:pPr>
              <a:t>5</a:t>
            </a:fld>
            <a:endParaRPr lang="en-US" dirty="0"/>
          </a:p>
        </p:txBody>
      </p:sp>
      <p:sp>
        <p:nvSpPr>
          <p:cNvPr id="9" name="Date Placeholder 8"/>
          <p:cNvSpPr>
            <a:spLocks noGrp="1"/>
          </p:cNvSpPr>
          <p:nvPr>
            <p:ph type="dt" sz="half" idx="10"/>
          </p:nvPr>
        </p:nvSpPr>
        <p:spPr/>
        <p:txBody>
          <a:bodyPr/>
          <a:lstStyle/>
          <a:p>
            <a:r>
              <a:rPr lang="en-US" smtClean="0"/>
              <a:t>12/8/2016</a:t>
            </a:r>
            <a:endParaRPr lang="en-US"/>
          </a:p>
        </p:txBody>
      </p:sp>
    </p:spTree>
    <p:extLst>
      <p:ext uri="{BB962C8B-B14F-4D97-AF65-F5344CB8AC3E}">
        <p14:creationId xmlns:p14="http://schemas.microsoft.com/office/powerpoint/2010/main" val="414264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8" t="7759" r="26813" b="2351"/>
          <a:stretch/>
        </p:blipFill>
        <p:spPr bwMode="auto">
          <a:xfrm>
            <a:off x="472440" y="784249"/>
            <a:ext cx="5173960" cy="549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 y="199292"/>
            <a:ext cx="9144000" cy="620688"/>
          </a:xfrm>
        </p:spPr>
        <p:txBody>
          <a:bodyPr>
            <a:noAutofit/>
          </a:bodyPr>
          <a:lstStyle/>
          <a:p>
            <a:r>
              <a:rPr lang="en-US" sz="4000" dirty="0">
                <a:solidFill>
                  <a:srgbClr val="C00000"/>
                </a:solidFill>
                <a:ea typeface="ＭＳ Ｐゴシック" pitchFamily="34" charset="-128"/>
              </a:rPr>
              <a:t>In Silico Modeling provides opportunities</a:t>
            </a:r>
            <a:endParaRPr lang="el-GR" sz="4000" dirty="0">
              <a:solidFill>
                <a:srgbClr val="C00000"/>
              </a:solidFill>
              <a:ea typeface="ＭＳ Ｐゴシック" pitchFamily="34" charset="-128"/>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3300455" y="5841019"/>
            <a:ext cx="7560840" cy="400110"/>
          </a:xfrm>
          <a:prstGeom prst="rect">
            <a:avLst/>
          </a:prstGeom>
          <a:noFill/>
        </p:spPr>
        <p:txBody>
          <a:bodyPr wrap="square" rtlCol="0">
            <a:spAutoFit/>
          </a:bodyPr>
          <a:lstStyle/>
          <a:p>
            <a:pPr algn="ctr"/>
            <a:r>
              <a:rPr lang="en-US" sz="1000" dirty="0">
                <a:hlinkClick r:id="rId3"/>
              </a:rPr>
              <a:t>http://www.nature.com/nature/journal/v491/n7425_supp/full/491S66a.html</a:t>
            </a:r>
            <a:endParaRPr lang="el-GR" sz="1000" dirty="0"/>
          </a:p>
          <a:p>
            <a:pPr algn="ctr"/>
            <a:endParaRPr lang="el-GR" sz="1000" dirty="0"/>
          </a:p>
        </p:txBody>
      </p:sp>
      <p:sp>
        <p:nvSpPr>
          <p:cNvPr id="7" name="Rectangle 6"/>
          <p:cNvSpPr/>
          <p:nvPr/>
        </p:nvSpPr>
        <p:spPr>
          <a:xfrm>
            <a:off x="6012160" y="2456180"/>
            <a:ext cx="3312368" cy="4832092"/>
          </a:xfrm>
          <a:prstGeom prst="rect">
            <a:avLst/>
          </a:prstGeom>
        </p:spPr>
        <p:txBody>
          <a:bodyPr wrap="square">
            <a:spAutoFit/>
          </a:bodyPr>
          <a:lstStyle/>
          <a:p>
            <a:pPr algn="ctr"/>
            <a:r>
              <a:rPr lang="en-US" dirty="0">
                <a:effectLst>
                  <a:glow rad="101600">
                    <a:schemeClr val="bg1">
                      <a:lumMod val="85000"/>
                      <a:alpha val="60000"/>
                    </a:schemeClr>
                  </a:glow>
                </a:effectLst>
                <a:latin typeface="Vijaya" pitchFamily="34" charset="0"/>
                <a:cs typeface="Vijaya" pitchFamily="34" charset="0"/>
              </a:rPr>
              <a:t>“Through modeling, researchers can now predict the behavior of some of the toughest cancers”</a:t>
            </a:r>
            <a:endParaRPr lang="el-GR" dirty="0">
              <a:effectLst>
                <a:glow rad="101600">
                  <a:schemeClr val="bg1">
                    <a:lumMod val="85000"/>
                    <a:alpha val="60000"/>
                  </a:schemeClr>
                </a:glow>
              </a:effectLst>
              <a:latin typeface="Vijaya" pitchFamily="34" charset="0"/>
              <a:cs typeface="Vijaya" pitchFamily="34" charset="0"/>
            </a:endParaRPr>
          </a:p>
        </p:txBody>
      </p:sp>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6</a:t>
            </a:fld>
            <a:endParaRPr lang="en-US"/>
          </a:p>
        </p:txBody>
      </p:sp>
    </p:spTree>
    <p:extLst>
      <p:ext uri="{BB962C8B-B14F-4D97-AF65-F5344CB8AC3E}">
        <p14:creationId xmlns:p14="http://schemas.microsoft.com/office/powerpoint/2010/main" val="222900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10"/>
            <a:ext cx="9144000" cy="1325563"/>
          </a:xfrm>
        </p:spPr>
        <p:txBody>
          <a:bodyPr>
            <a:normAutofit/>
          </a:bodyPr>
          <a:lstStyle/>
          <a:p>
            <a:r>
              <a:rPr lang="en-US" sz="4000" dirty="0">
                <a:solidFill>
                  <a:srgbClr val="C00000"/>
                </a:solidFill>
              </a:rPr>
              <a:t>What </a:t>
            </a:r>
            <a:r>
              <a:rPr lang="en-US" sz="4000" dirty="0" smtClean="0">
                <a:solidFill>
                  <a:srgbClr val="C00000"/>
                </a:solidFill>
              </a:rPr>
              <a:t>about populations and clinical trials?</a:t>
            </a:r>
            <a:endParaRPr lang="el-GR" sz="40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i="1" dirty="0" smtClean="0"/>
              <a:t>“Mathematical </a:t>
            </a:r>
            <a:r>
              <a:rPr lang="en-US" i="1" dirty="0" err="1"/>
              <a:t>modelling</a:t>
            </a:r>
            <a:r>
              <a:rPr lang="en-US" i="1" dirty="0"/>
              <a:t> is also helping to speed up the clinical trials that test those drugs. Testing all the possible permutations of drugs and doses to determine the best course of therapy might take millions of clinical trials — and there are nowhere near enough patients or resources for </a:t>
            </a:r>
            <a:r>
              <a:rPr lang="en-US" i="1" dirty="0" smtClean="0"/>
              <a:t>that”</a:t>
            </a:r>
            <a:r>
              <a:rPr lang="en-US" dirty="0" smtClean="0"/>
              <a:t> 	</a:t>
            </a:r>
          </a:p>
          <a:p>
            <a:pPr marL="0" indent="0">
              <a:buNone/>
            </a:pPr>
            <a:endParaRPr lang="en-US" sz="1400" i="1" dirty="0">
              <a:hlinkClick r:id="rId3"/>
            </a:endParaRPr>
          </a:p>
          <a:p>
            <a:pPr marL="0" indent="0">
              <a:buNone/>
            </a:pPr>
            <a:r>
              <a:rPr lang="en-US" sz="1400" i="1" dirty="0" smtClean="0"/>
              <a:t>	http</a:t>
            </a:r>
            <a:r>
              <a:rPr lang="en-US" sz="1400" i="1" dirty="0"/>
              <a:t>://www.nature.com/nature/journal/v491/n7425_supp/full/491S66a.html</a:t>
            </a:r>
            <a:endParaRPr lang="el-GR" sz="1400" i="1" dirty="0"/>
          </a:p>
          <a:p>
            <a:pPr marL="0" indent="0">
              <a:buNone/>
            </a:pPr>
            <a:endParaRPr lang="en-US" dirty="0"/>
          </a:p>
          <a:p>
            <a:pPr marL="0" indent="0">
              <a:buNone/>
            </a:pPr>
            <a:r>
              <a:rPr lang="en-US" dirty="0" smtClean="0"/>
              <a:t>In the period </a:t>
            </a:r>
            <a:r>
              <a:rPr lang="en-US" dirty="0"/>
              <a:t>2008-2011, the Office of Clinical Pharmacology at the US Food and Drug Administration (FDA) received up to 25 submissions containing </a:t>
            </a:r>
            <a:r>
              <a:rPr lang="en-US" i="1" dirty="0"/>
              <a:t>in </a:t>
            </a:r>
            <a:r>
              <a:rPr lang="en-US" i="1" dirty="0" err="1"/>
              <a:t>silico</a:t>
            </a:r>
            <a:r>
              <a:rPr lang="en-US" dirty="0"/>
              <a:t> clinical trials (through PBPK analyses) </a:t>
            </a:r>
          </a:p>
          <a:p>
            <a:pPr marL="0" indent="0">
              <a:buNone/>
            </a:pPr>
            <a:r>
              <a:rPr lang="en-US" sz="1400" i="1" dirty="0" smtClean="0"/>
              <a:t>	</a:t>
            </a:r>
          </a:p>
          <a:p>
            <a:pPr marL="0" indent="0">
              <a:buNone/>
            </a:pPr>
            <a:r>
              <a:rPr lang="en-US" sz="1400" i="1" dirty="0"/>
              <a:t>	</a:t>
            </a:r>
            <a:r>
              <a:rPr lang="en-US" sz="1400" i="1" dirty="0" smtClean="0"/>
              <a:t>Zhao</a:t>
            </a:r>
            <a:r>
              <a:rPr lang="en-US" sz="1400" i="1" dirty="0"/>
              <a:t>, P., L. Zhang, J. A. </a:t>
            </a:r>
            <a:r>
              <a:rPr lang="en-US" sz="1400" i="1" dirty="0" err="1"/>
              <a:t>Grillo</a:t>
            </a:r>
            <a:r>
              <a:rPr lang="en-US" sz="1400" i="1" dirty="0"/>
              <a:t>, Q. Liu, J. M. Bullock, Y. J. Moon, P. Song, S. S. </a:t>
            </a:r>
            <a:r>
              <a:rPr lang="en-US" sz="1400" i="1" dirty="0" err="1"/>
              <a:t>Brar</a:t>
            </a:r>
            <a:r>
              <a:rPr lang="en-US" sz="1400" i="1" dirty="0"/>
              <a:t>, R. </a:t>
            </a:r>
            <a:r>
              <a:rPr lang="en-US" sz="1400" i="1" dirty="0" smtClean="0"/>
              <a:t>	</a:t>
            </a:r>
            <a:r>
              <a:rPr lang="en-US" sz="1400" i="1" dirty="0" err="1" smtClean="0"/>
              <a:t>Madabushi</a:t>
            </a:r>
            <a:r>
              <a:rPr lang="en-US" sz="1400" i="1" dirty="0"/>
              <a:t>, T. C. Wu, B. P. Booth, N. A. </a:t>
            </a:r>
            <a:r>
              <a:rPr lang="en-US" sz="1400" i="1" dirty="0" err="1"/>
              <a:t>Rahman</a:t>
            </a:r>
            <a:r>
              <a:rPr lang="en-US" sz="1400" i="1" dirty="0"/>
              <a:t>, K. S. Reynolds, E. Gil Berglund, L. J. </a:t>
            </a:r>
            <a:r>
              <a:rPr lang="en-US" sz="1400" i="1" dirty="0" smtClean="0"/>
              <a:t>	</a:t>
            </a:r>
            <a:r>
              <a:rPr lang="en-US" sz="1400" i="1" dirty="0" err="1" smtClean="0"/>
              <a:t>Lesko</a:t>
            </a:r>
            <a:r>
              <a:rPr lang="en-US" sz="1400" i="1" dirty="0" smtClean="0"/>
              <a:t> </a:t>
            </a:r>
            <a:r>
              <a:rPr lang="en-US" sz="1400" i="1" dirty="0"/>
              <a:t>and S. M. Huang (2011). "Applications of physiologically based pharmacokinetic </a:t>
            </a:r>
            <a:r>
              <a:rPr lang="en-US" sz="1400" i="1" dirty="0" smtClean="0"/>
              <a:t>	(</a:t>
            </a:r>
            <a:r>
              <a:rPr lang="en-US" sz="1400" i="1" dirty="0"/>
              <a:t>PBPK) modeling and simulation during regulatory review." </a:t>
            </a:r>
            <a:r>
              <a:rPr lang="en-US" sz="1400" i="1" dirty="0" err="1"/>
              <a:t>Clin</a:t>
            </a:r>
            <a:r>
              <a:rPr lang="en-US" sz="1400" i="1" dirty="0"/>
              <a:t> </a:t>
            </a:r>
            <a:r>
              <a:rPr lang="en-US" sz="1400" i="1" dirty="0" err="1"/>
              <a:t>Pharmacol</a:t>
            </a:r>
            <a:r>
              <a:rPr lang="en-US" sz="1400" i="1" dirty="0"/>
              <a:t> </a:t>
            </a:r>
            <a:r>
              <a:rPr lang="en-US" sz="1400" i="1" dirty="0" err="1"/>
              <a:t>Ther</a:t>
            </a:r>
            <a:r>
              <a:rPr lang="en-US" sz="1400" i="1" dirty="0"/>
              <a:t> </a:t>
            </a:r>
            <a:r>
              <a:rPr lang="en-US" sz="1400" b="1" i="1" dirty="0"/>
              <a:t>89</a:t>
            </a:r>
            <a:r>
              <a:rPr lang="en-US" sz="1400" i="1" dirty="0"/>
              <a:t>(2): </a:t>
            </a:r>
            <a:r>
              <a:rPr lang="en-US" sz="1400" i="1" dirty="0" smtClean="0"/>
              <a:t>	259-67</a:t>
            </a:r>
            <a:r>
              <a:rPr lang="en-US" sz="1400" i="1" dirty="0"/>
              <a:t>.</a:t>
            </a:r>
            <a:endParaRPr lang="el-GR" sz="1400" i="1" dirty="0"/>
          </a:p>
          <a:p>
            <a:endParaRPr lang="en-US" dirty="0"/>
          </a:p>
          <a:p>
            <a:endParaRPr lang="en-US" dirty="0" smtClean="0"/>
          </a:p>
          <a:p>
            <a:endParaRPr lang="el-GR" dirty="0"/>
          </a:p>
        </p:txBody>
      </p:sp>
      <p:sp>
        <p:nvSpPr>
          <p:cNvPr id="7" name="Date Placeholder 6"/>
          <p:cNvSpPr>
            <a:spLocks noGrp="1"/>
          </p:cNvSpPr>
          <p:nvPr>
            <p:ph type="dt" sz="half" idx="10"/>
          </p:nvPr>
        </p:nvSpPr>
        <p:spPr/>
        <p:txBody>
          <a:bodyPr/>
          <a:lstStyle/>
          <a:p>
            <a:r>
              <a:rPr lang="en-US" smtClean="0"/>
              <a:t>12/8/2016</a:t>
            </a:r>
            <a:endParaRPr lang="en-US"/>
          </a:p>
        </p:txBody>
      </p:sp>
      <p:sp>
        <p:nvSpPr>
          <p:cNvPr id="8" name="Footer Placeholder 7"/>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9" name="Slide Number Placeholder 8"/>
          <p:cNvSpPr>
            <a:spLocks noGrp="1"/>
          </p:cNvSpPr>
          <p:nvPr>
            <p:ph type="sldNum" sz="quarter" idx="12"/>
          </p:nvPr>
        </p:nvSpPr>
        <p:spPr/>
        <p:txBody>
          <a:bodyPr/>
          <a:lstStyle/>
          <a:p>
            <a:fld id="{261C1841-697E-224A-A81A-D2BE3F2DD922}" type="slidenum">
              <a:rPr lang="en-US" smtClean="0"/>
              <a:t>7</a:t>
            </a:fld>
            <a:endParaRPr lang="en-US"/>
          </a:p>
        </p:txBody>
      </p:sp>
    </p:spTree>
    <p:extLst>
      <p:ext uri="{BB962C8B-B14F-4D97-AF65-F5344CB8AC3E}">
        <p14:creationId xmlns:p14="http://schemas.microsoft.com/office/powerpoint/2010/main" val="399663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ChangeArrowheads="1"/>
          </p:cNvSpPr>
          <p:nvPr/>
        </p:nvSpPr>
        <p:spPr bwMode="auto">
          <a:xfrm>
            <a:off x="468313" y="1484313"/>
            <a:ext cx="8153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5000"/>
              </a:spcBef>
              <a:buFontTx/>
              <a:buChar char="•"/>
            </a:pPr>
            <a:endParaRPr lang="en-US" sz="3200">
              <a:solidFill>
                <a:srgbClr val="000000"/>
              </a:solidFill>
            </a:endParaRPr>
          </a:p>
        </p:txBody>
      </p:sp>
      <p:sp>
        <p:nvSpPr>
          <p:cNvPr id="4101" name="Rectangle 3"/>
          <p:cNvSpPr>
            <a:spLocks noChangeArrowheads="1"/>
          </p:cNvSpPr>
          <p:nvPr/>
        </p:nvSpPr>
        <p:spPr bwMode="auto">
          <a:xfrm>
            <a:off x="764729" y="1074512"/>
            <a:ext cx="841578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00"/>
              </a:spcBef>
              <a:buClr>
                <a:srgbClr val="003300"/>
              </a:buClr>
              <a:buSzPct val="80000"/>
              <a:defRPr/>
            </a:pPr>
            <a:r>
              <a:rPr lang="en-US" sz="2400" b="1" dirty="0" smtClean="0">
                <a:solidFill>
                  <a:schemeClr val="tx1"/>
                </a:solidFill>
                <a:latin typeface="Arial" charset="0"/>
              </a:rPr>
              <a:t>Virtual</a:t>
            </a:r>
            <a:endParaRPr lang="en-US" sz="2400" b="1" dirty="0">
              <a:solidFill>
                <a:schemeClr val="tx1"/>
              </a:solidFill>
              <a:latin typeface="Arial" charset="0"/>
            </a:endParaRPr>
          </a:p>
          <a:p>
            <a:pPr marL="800100" lvl="1" indent="-342900">
              <a:spcBef>
                <a:spcPts val="100"/>
              </a:spcBef>
              <a:buClr>
                <a:srgbClr val="003300"/>
              </a:buClr>
              <a:buSzPct val="80000"/>
              <a:buFont typeface="Arial" pitchFamily="34" charset="0"/>
              <a:buChar char="•"/>
              <a:defRPr/>
            </a:pPr>
            <a:r>
              <a:rPr lang="en-US" sz="2000" dirty="0" smtClean="0">
                <a:solidFill>
                  <a:schemeClr val="tx1"/>
                </a:solidFill>
                <a:latin typeface="Arial" charset="0"/>
              </a:rPr>
              <a:t>Sophisticated computer models; </a:t>
            </a:r>
            <a:r>
              <a:rPr lang="en-US" sz="2000" dirty="0">
                <a:solidFill>
                  <a:schemeClr val="tx1"/>
                </a:solidFill>
                <a:latin typeface="Arial" charset="0"/>
              </a:rPr>
              <a:t>usually complex workflows</a:t>
            </a:r>
            <a:endParaRPr lang="en-US" sz="2000" dirty="0" smtClean="0">
              <a:solidFill>
                <a:schemeClr val="tx1"/>
              </a:solidFill>
              <a:latin typeface="Arial" charset="0"/>
            </a:endParaRPr>
          </a:p>
          <a:p>
            <a:pPr marL="800100" lvl="1" indent="-342900">
              <a:spcBef>
                <a:spcPts val="100"/>
              </a:spcBef>
              <a:buClr>
                <a:srgbClr val="003300"/>
              </a:buClr>
              <a:buSzPct val="80000"/>
              <a:buFont typeface="Arial" pitchFamily="34" charset="0"/>
              <a:buChar char="•"/>
              <a:defRPr/>
            </a:pPr>
            <a:endParaRPr lang="en-US" sz="2000" dirty="0">
              <a:solidFill>
                <a:schemeClr val="tx1"/>
              </a:solidFill>
              <a:latin typeface="Arial" charset="0"/>
            </a:endParaRPr>
          </a:p>
          <a:p>
            <a:pPr>
              <a:spcBef>
                <a:spcPts val="100"/>
              </a:spcBef>
              <a:buClr>
                <a:srgbClr val="003300"/>
              </a:buClr>
              <a:buSzPct val="80000"/>
              <a:defRPr/>
            </a:pPr>
            <a:r>
              <a:rPr lang="en-US" sz="2400" b="1" dirty="0">
                <a:solidFill>
                  <a:schemeClr val="tx1"/>
                </a:solidFill>
                <a:latin typeface="Arial" charset="0"/>
              </a:rPr>
              <a:t>Physiological</a:t>
            </a:r>
          </a:p>
          <a:p>
            <a:pPr marL="800100" lvl="1" indent="-342900">
              <a:spcBef>
                <a:spcPts val="100"/>
              </a:spcBef>
              <a:buClr>
                <a:srgbClr val="003300"/>
              </a:buClr>
              <a:buSzPct val="80000"/>
              <a:buFont typeface="Arial" pitchFamily="34" charset="0"/>
              <a:buChar char="•"/>
              <a:defRPr/>
            </a:pPr>
            <a:r>
              <a:rPr lang="en-US" sz="2000" dirty="0">
                <a:solidFill>
                  <a:schemeClr val="tx1"/>
                </a:solidFill>
                <a:latin typeface="Arial" charset="0"/>
              </a:rPr>
              <a:t>Function of living systems</a:t>
            </a:r>
          </a:p>
          <a:p>
            <a:pPr marL="800100" lvl="1" indent="-342900">
              <a:spcBef>
                <a:spcPts val="100"/>
              </a:spcBef>
              <a:buClr>
                <a:srgbClr val="003300"/>
              </a:buClr>
              <a:buSzPct val="80000"/>
              <a:buFont typeface="Arial" pitchFamily="34" charset="0"/>
              <a:buChar char="•"/>
              <a:defRPr/>
            </a:pPr>
            <a:r>
              <a:rPr lang="en-US" sz="2000" dirty="0">
                <a:solidFill>
                  <a:schemeClr val="tx1"/>
                </a:solidFill>
                <a:latin typeface="Arial" charset="0"/>
              </a:rPr>
              <a:t>Biology, biochemistry, biophysics</a:t>
            </a:r>
            <a:r>
              <a:rPr lang="en-US" sz="2000" dirty="0" smtClean="0">
                <a:solidFill>
                  <a:schemeClr val="tx1"/>
                </a:solidFill>
                <a:latin typeface="Arial" charset="0"/>
              </a:rPr>
              <a:t>…</a:t>
            </a:r>
          </a:p>
          <a:p>
            <a:pPr marL="800100" lvl="1" indent="-342900">
              <a:spcBef>
                <a:spcPts val="100"/>
              </a:spcBef>
              <a:buClr>
                <a:srgbClr val="003300"/>
              </a:buClr>
              <a:buSzPct val="80000"/>
              <a:buFont typeface="Arial" pitchFamily="34" charset="0"/>
              <a:buChar char="•"/>
              <a:defRPr/>
            </a:pPr>
            <a:endParaRPr lang="en-US" sz="2000" dirty="0">
              <a:solidFill>
                <a:schemeClr val="tx1"/>
              </a:solidFill>
              <a:latin typeface="Arial" charset="0"/>
            </a:endParaRPr>
          </a:p>
          <a:p>
            <a:pPr>
              <a:spcBef>
                <a:spcPts val="100"/>
              </a:spcBef>
              <a:buClr>
                <a:srgbClr val="003300"/>
              </a:buClr>
              <a:buSzPct val="80000"/>
              <a:defRPr/>
            </a:pPr>
            <a:r>
              <a:rPr lang="en-US" sz="2400" b="1" dirty="0">
                <a:solidFill>
                  <a:schemeClr val="tx1"/>
                </a:solidFill>
                <a:latin typeface="Arial" charset="0"/>
              </a:rPr>
              <a:t>Human</a:t>
            </a:r>
          </a:p>
          <a:p>
            <a:pPr marL="800100" lvl="1" indent="-342900">
              <a:spcBef>
                <a:spcPts val="100"/>
              </a:spcBef>
              <a:buClr>
                <a:srgbClr val="003300"/>
              </a:buClr>
              <a:buSzPct val="80000"/>
              <a:buFont typeface="Arial" pitchFamily="34" charset="0"/>
              <a:buChar char="•"/>
              <a:defRPr/>
            </a:pPr>
            <a:r>
              <a:rPr lang="en-US" sz="2000" dirty="0" smtClean="0">
                <a:solidFill>
                  <a:schemeClr val="tx1"/>
                </a:solidFill>
                <a:latin typeface="Arial" charset="0"/>
              </a:rPr>
              <a:t>Focus </a:t>
            </a:r>
            <a:r>
              <a:rPr lang="en-US" sz="2000" dirty="0">
                <a:solidFill>
                  <a:schemeClr val="tx1"/>
                </a:solidFill>
                <a:latin typeface="Arial" charset="0"/>
              </a:rPr>
              <a:t>is human healthcare, </a:t>
            </a:r>
            <a:r>
              <a:rPr lang="en-US" sz="2000" dirty="0" smtClean="0">
                <a:solidFill>
                  <a:schemeClr val="tx1"/>
                </a:solidFill>
                <a:latin typeface="Arial" charset="0"/>
              </a:rPr>
              <a:t>‘business’ </a:t>
            </a:r>
            <a:r>
              <a:rPr lang="en-US" sz="2000" dirty="0">
                <a:solidFill>
                  <a:schemeClr val="tx1"/>
                </a:solidFill>
                <a:latin typeface="Arial" charset="0"/>
              </a:rPr>
              <a:t>is medicine</a:t>
            </a:r>
          </a:p>
          <a:p>
            <a:pPr marL="800100" lvl="1" indent="-342900">
              <a:spcBef>
                <a:spcPts val="100"/>
              </a:spcBef>
              <a:buClr>
                <a:srgbClr val="003300"/>
              </a:buClr>
              <a:buSzPct val="80000"/>
              <a:buFont typeface="Arial" pitchFamily="34" charset="0"/>
              <a:buChar char="•"/>
              <a:defRPr/>
            </a:pPr>
            <a:r>
              <a:rPr lang="en-US" sz="2000" dirty="0">
                <a:solidFill>
                  <a:schemeClr val="tx1"/>
                </a:solidFill>
                <a:latin typeface="Arial" charset="0"/>
              </a:rPr>
              <a:t>…the </a:t>
            </a:r>
            <a:r>
              <a:rPr lang="en-US" sz="2000" dirty="0" err="1">
                <a:solidFill>
                  <a:schemeClr val="tx1"/>
                </a:solidFill>
                <a:latin typeface="Arial" charset="0"/>
              </a:rPr>
              <a:t>modelling</a:t>
            </a:r>
            <a:r>
              <a:rPr lang="en-US" sz="2000" dirty="0">
                <a:solidFill>
                  <a:schemeClr val="tx1"/>
                </a:solidFill>
                <a:latin typeface="Arial" charset="0"/>
              </a:rPr>
              <a:t> </a:t>
            </a:r>
            <a:r>
              <a:rPr lang="en-US" sz="2000" i="1" dirty="0">
                <a:solidFill>
                  <a:schemeClr val="tx1"/>
                </a:solidFill>
                <a:latin typeface="Arial" charset="0"/>
              </a:rPr>
              <a:t>process</a:t>
            </a:r>
            <a:r>
              <a:rPr lang="en-US" sz="2000" dirty="0">
                <a:solidFill>
                  <a:schemeClr val="tx1"/>
                </a:solidFill>
                <a:latin typeface="Arial" charset="0"/>
              </a:rPr>
              <a:t> is relevant to other species, disciplines</a:t>
            </a:r>
          </a:p>
          <a:p>
            <a:pPr>
              <a:spcBef>
                <a:spcPts val="100"/>
              </a:spcBef>
              <a:buClr>
                <a:srgbClr val="003300"/>
              </a:buClr>
              <a:buSzPct val="80000"/>
              <a:defRPr/>
            </a:pPr>
            <a:r>
              <a:rPr lang="en-US" sz="2000" dirty="0">
                <a:solidFill>
                  <a:schemeClr val="tx1"/>
                </a:solidFill>
                <a:latin typeface="Arial" charset="0"/>
              </a:rPr>
              <a:t> </a:t>
            </a:r>
          </a:p>
          <a:p>
            <a:pPr>
              <a:spcBef>
                <a:spcPts val="100"/>
              </a:spcBef>
              <a:buClr>
                <a:srgbClr val="003300"/>
              </a:buClr>
              <a:buSzPct val="80000"/>
              <a:defRPr/>
            </a:pPr>
            <a:r>
              <a:rPr lang="en-US" sz="2000" dirty="0">
                <a:solidFill>
                  <a:schemeClr val="tx1"/>
                </a:solidFill>
                <a:latin typeface="Arial" charset="0"/>
              </a:rPr>
              <a:t>Initiative </a:t>
            </a:r>
            <a:r>
              <a:rPr lang="en-US" sz="2000" dirty="0" smtClean="0">
                <a:solidFill>
                  <a:schemeClr val="tx1"/>
                </a:solidFill>
                <a:latin typeface="Arial" charset="0"/>
              </a:rPr>
              <a:t>with </a:t>
            </a:r>
            <a:r>
              <a:rPr lang="en-US" sz="2000" dirty="0">
                <a:solidFill>
                  <a:schemeClr val="tx1"/>
                </a:solidFill>
                <a:latin typeface="Arial" charset="0"/>
              </a:rPr>
              <a:t>significant funding from the EC</a:t>
            </a:r>
          </a:p>
          <a:p>
            <a:pPr>
              <a:spcBef>
                <a:spcPts val="100"/>
              </a:spcBef>
              <a:buClr>
                <a:srgbClr val="003300"/>
              </a:buClr>
              <a:buSzPct val="80000"/>
              <a:defRPr/>
            </a:pPr>
            <a:r>
              <a:rPr lang="en-US" sz="2000" dirty="0" smtClean="0">
                <a:solidFill>
                  <a:schemeClr val="tx1"/>
                </a:solidFill>
                <a:latin typeface="Arial" charset="0"/>
              </a:rPr>
              <a:t>Community </a:t>
            </a:r>
            <a:r>
              <a:rPr lang="en-US" sz="2000" dirty="0">
                <a:solidFill>
                  <a:schemeClr val="tx1"/>
                </a:solidFill>
                <a:latin typeface="Arial" charset="0"/>
              </a:rPr>
              <a:t>of over 2000 European researchers</a:t>
            </a:r>
          </a:p>
          <a:p>
            <a:pPr>
              <a:spcBef>
                <a:spcPts val="100"/>
              </a:spcBef>
              <a:buClr>
                <a:srgbClr val="003300"/>
              </a:buClr>
              <a:buSzPct val="80000"/>
              <a:defRPr/>
            </a:pPr>
            <a:r>
              <a:rPr lang="en-US" sz="2000" dirty="0" smtClean="0">
                <a:solidFill>
                  <a:schemeClr val="tx1"/>
                </a:solidFill>
                <a:latin typeface="Arial" charset="0"/>
              </a:rPr>
              <a:t>Purpose: To improve diagnosis/treatment by physics simulations</a:t>
            </a:r>
          </a:p>
        </p:txBody>
      </p:sp>
      <p:pic>
        <p:nvPicPr>
          <p:cNvPr id="7" name="Picture 20" descr="http://www.ucl.ac.uk/~ucemcbo/img/FP7-gen-RGB.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302" y="658005"/>
            <a:ext cx="1049527" cy="853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www.ucl.ac.uk/~ucemcbo/img/EU_FLAG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197" y="729690"/>
            <a:ext cx="983378" cy="668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326710"/>
            <a:ext cx="8839200" cy="485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Arial" charset="0"/>
              </a:defRPr>
            </a:lvl2pPr>
            <a:lvl3pPr algn="l" rtl="0" eaLnBrk="0" fontAlgn="base" hangingPunct="0">
              <a:spcBef>
                <a:spcPct val="0"/>
              </a:spcBef>
              <a:spcAft>
                <a:spcPct val="0"/>
              </a:spcAft>
              <a:defRPr kumimoji="1" sz="2800">
                <a:solidFill>
                  <a:schemeClr val="tx1"/>
                </a:solidFill>
                <a:latin typeface="Arial" charset="0"/>
              </a:defRPr>
            </a:lvl3pPr>
            <a:lvl4pPr algn="l" rtl="0" eaLnBrk="0" fontAlgn="base" hangingPunct="0">
              <a:spcBef>
                <a:spcPct val="0"/>
              </a:spcBef>
              <a:spcAft>
                <a:spcPct val="0"/>
              </a:spcAft>
              <a:defRPr kumimoji="1" sz="2800">
                <a:solidFill>
                  <a:schemeClr val="tx1"/>
                </a:solidFill>
                <a:latin typeface="Arial" charset="0"/>
              </a:defRPr>
            </a:lvl4pPr>
            <a:lvl5pPr algn="l" rtl="0" eaLnBrk="0" fontAlgn="base" hangingPunct="0">
              <a:spcBef>
                <a:spcPct val="0"/>
              </a:spcBef>
              <a:spcAft>
                <a:spcPct val="0"/>
              </a:spcAft>
              <a:defRPr kumimoji="1" sz="2800">
                <a:solidFill>
                  <a:schemeClr val="tx1"/>
                </a:solidFill>
                <a:latin typeface="Arial" charset="0"/>
              </a:defRPr>
            </a:lvl5pPr>
            <a:lvl6pPr marL="457200" algn="l" rtl="0" eaLnBrk="0" fontAlgn="base" hangingPunct="0">
              <a:spcBef>
                <a:spcPct val="0"/>
              </a:spcBef>
              <a:spcAft>
                <a:spcPct val="0"/>
              </a:spcAft>
              <a:defRPr kumimoji="1" sz="2800">
                <a:solidFill>
                  <a:schemeClr val="tx1"/>
                </a:solidFill>
                <a:latin typeface="Arial" charset="0"/>
              </a:defRPr>
            </a:lvl6pPr>
            <a:lvl7pPr marL="914400" algn="l" rtl="0" eaLnBrk="0" fontAlgn="base" hangingPunct="0">
              <a:spcBef>
                <a:spcPct val="0"/>
              </a:spcBef>
              <a:spcAft>
                <a:spcPct val="0"/>
              </a:spcAft>
              <a:defRPr kumimoji="1" sz="2800">
                <a:solidFill>
                  <a:schemeClr val="tx1"/>
                </a:solidFill>
                <a:latin typeface="Arial" charset="0"/>
              </a:defRPr>
            </a:lvl7pPr>
            <a:lvl8pPr marL="1371600" algn="l" rtl="0" eaLnBrk="0" fontAlgn="base" hangingPunct="0">
              <a:spcBef>
                <a:spcPct val="0"/>
              </a:spcBef>
              <a:spcAft>
                <a:spcPct val="0"/>
              </a:spcAft>
              <a:defRPr kumimoji="1" sz="2800">
                <a:solidFill>
                  <a:schemeClr val="tx1"/>
                </a:solidFill>
                <a:latin typeface="Arial" charset="0"/>
              </a:defRPr>
            </a:lvl8pPr>
            <a:lvl9pPr marL="1828800" algn="l" rtl="0" eaLnBrk="0" fontAlgn="base" hangingPunct="0">
              <a:spcBef>
                <a:spcPct val="0"/>
              </a:spcBef>
              <a:spcAft>
                <a:spcPct val="0"/>
              </a:spcAft>
              <a:defRPr kumimoji="1" sz="2800">
                <a:solidFill>
                  <a:schemeClr val="tx1"/>
                </a:solidFill>
                <a:latin typeface="Arial" charset="0"/>
              </a:defRPr>
            </a:lvl9pPr>
          </a:lstStyle>
          <a:p>
            <a:r>
              <a:rPr lang="en-GB" sz="4000" dirty="0" smtClean="0">
                <a:solidFill>
                  <a:srgbClr val="C00000"/>
                </a:solidFill>
              </a:rPr>
              <a:t>The EC Virtual </a:t>
            </a:r>
            <a:r>
              <a:rPr lang="en-GB" sz="4000" dirty="0">
                <a:solidFill>
                  <a:srgbClr val="C00000"/>
                </a:solidFill>
              </a:rPr>
              <a:t>Physiological </a:t>
            </a:r>
            <a:r>
              <a:rPr lang="en-GB" sz="4000" dirty="0" smtClean="0">
                <a:solidFill>
                  <a:srgbClr val="C00000"/>
                </a:solidFill>
              </a:rPr>
              <a:t>Human effort</a:t>
            </a:r>
            <a:endParaRPr lang="el-GR" sz="4000" kern="0" dirty="0">
              <a:solidFill>
                <a:srgbClr val="C00000"/>
              </a:solidFill>
            </a:endParaRPr>
          </a:p>
        </p:txBody>
      </p:sp>
      <p:pic>
        <p:nvPicPr>
          <p:cNvPr id="3" name="Picture 2"/>
          <p:cNvPicPr>
            <a:picLocks noChangeAspect="1"/>
          </p:cNvPicPr>
          <p:nvPr/>
        </p:nvPicPr>
        <p:blipFill>
          <a:blip r:embed="rId4"/>
          <a:stretch>
            <a:fillRect/>
          </a:stretch>
        </p:blipFill>
        <p:spPr>
          <a:xfrm>
            <a:off x="5340708" y="729690"/>
            <a:ext cx="1606657" cy="729175"/>
          </a:xfrm>
          <a:prstGeom prst="rect">
            <a:avLst/>
          </a:prstGeom>
        </p:spPr>
      </p:pic>
      <p:sp>
        <p:nvSpPr>
          <p:cNvPr id="9" name="Date Placeholder 8"/>
          <p:cNvSpPr>
            <a:spLocks noGrp="1"/>
          </p:cNvSpPr>
          <p:nvPr>
            <p:ph type="dt" sz="half" idx="10"/>
          </p:nvPr>
        </p:nvSpPr>
        <p:spPr/>
        <p:txBody>
          <a:bodyPr/>
          <a:lstStyle/>
          <a:p>
            <a:r>
              <a:rPr lang="en-US" smtClean="0"/>
              <a:t>12/8/2016</a:t>
            </a:r>
            <a:endParaRPr lang="en-US"/>
          </a:p>
        </p:txBody>
      </p:sp>
      <p:sp>
        <p:nvSpPr>
          <p:cNvPr id="10" name="Footer Placeholder 9"/>
          <p:cNvSpPr>
            <a:spLocks noGrp="1"/>
          </p:cNvSpPr>
          <p:nvPr>
            <p:ph type="ftr" sz="quarter" idx="11"/>
          </p:nvPr>
        </p:nvSpPr>
        <p:spPr/>
        <p:txBody>
          <a:bodyPr/>
          <a:lstStyle/>
          <a:p>
            <a:r>
              <a:rPr lang="en-US" smtClean="0"/>
              <a:t>Integrating CHIC technologies into a clinical research application framework (“CRAF”) for cancer modeling 	</a:t>
            </a:r>
            <a:endParaRPr lang="en-US"/>
          </a:p>
        </p:txBody>
      </p:sp>
      <p:sp>
        <p:nvSpPr>
          <p:cNvPr id="11" name="Slide Number Placeholder 10"/>
          <p:cNvSpPr>
            <a:spLocks noGrp="1"/>
          </p:cNvSpPr>
          <p:nvPr>
            <p:ph type="sldNum" sz="quarter" idx="12"/>
          </p:nvPr>
        </p:nvSpPr>
        <p:spPr/>
        <p:txBody>
          <a:bodyPr/>
          <a:lstStyle/>
          <a:p>
            <a:fld id="{261C1841-697E-224A-A81A-D2BE3F2DD922}" type="slidenum">
              <a:rPr lang="en-US" smtClean="0"/>
              <a:t>8</a:t>
            </a:fld>
            <a:endParaRPr lang="en-US"/>
          </a:p>
        </p:txBody>
      </p:sp>
    </p:spTree>
    <p:extLst>
      <p:ext uri="{BB962C8B-B14F-4D97-AF65-F5344CB8AC3E}">
        <p14:creationId xmlns:p14="http://schemas.microsoft.com/office/powerpoint/2010/main" val="360134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ChangeArrowheads="1"/>
          </p:cNvSpPr>
          <p:nvPr/>
        </p:nvSpPr>
        <p:spPr bwMode="auto">
          <a:xfrm>
            <a:off x="468313" y="1484313"/>
            <a:ext cx="8153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5000"/>
              </a:spcBef>
              <a:buFontTx/>
              <a:buChar char="•"/>
            </a:pPr>
            <a:endParaRPr lang="en-US" sz="3200">
              <a:solidFill>
                <a:srgbClr val="000000"/>
              </a:solidFill>
            </a:endParaRPr>
          </a:p>
        </p:txBody>
      </p:sp>
      <p:sp>
        <p:nvSpPr>
          <p:cNvPr id="7" name="Title 1"/>
          <p:cNvSpPr>
            <a:spLocks noGrp="1"/>
          </p:cNvSpPr>
          <p:nvPr>
            <p:ph type="title"/>
          </p:nvPr>
        </p:nvSpPr>
        <p:spPr>
          <a:xfrm>
            <a:off x="-2506" y="-15263"/>
            <a:ext cx="6515100" cy="1143000"/>
          </a:xfrm>
        </p:spPr>
        <p:txBody>
          <a:bodyPr>
            <a:normAutofit/>
          </a:bodyPr>
          <a:lstStyle/>
          <a:p>
            <a:r>
              <a:rPr lang="en-GB" sz="4000" dirty="0" smtClean="0">
                <a:solidFill>
                  <a:srgbClr val="C00000"/>
                </a:solidFill>
              </a:rPr>
              <a:t>VPH Integration strategy</a:t>
            </a:r>
            <a:endParaRPr lang="en-GB" sz="4000" dirty="0">
              <a:solidFill>
                <a:srgbClr val="C00000"/>
              </a:solidFill>
            </a:endParaRPr>
          </a:p>
        </p:txBody>
      </p:sp>
      <p:sp>
        <p:nvSpPr>
          <p:cNvPr id="6" name="Text Box 3"/>
          <p:cNvSpPr txBox="1">
            <a:spLocks noChangeArrowheads="1"/>
          </p:cNvSpPr>
          <p:nvPr/>
        </p:nvSpPr>
        <p:spPr bwMode="auto">
          <a:xfrm>
            <a:off x="152400" y="1595437"/>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Osaka" pitchFamily="28" charset="-128"/>
              </a:defRPr>
            </a:lvl1pPr>
            <a:lvl2pPr marL="742950" indent="-285750" eaLnBrk="0" hangingPunct="0">
              <a:defRPr sz="2400">
                <a:solidFill>
                  <a:schemeClr val="tx1"/>
                </a:solidFill>
                <a:latin typeface="Arial" charset="0"/>
                <a:ea typeface="Osaka" pitchFamily="28" charset="-128"/>
              </a:defRPr>
            </a:lvl2pPr>
            <a:lvl3pPr marL="1143000" indent="-228600" eaLnBrk="0" hangingPunct="0">
              <a:defRPr sz="2400">
                <a:solidFill>
                  <a:schemeClr val="tx1"/>
                </a:solidFill>
                <a:latin typeface="Arial" charset="0"/>
                <a:ea typeface="Osaka" pitchFamily="28" charset="-128"/>
              </a:defRPr>
            </a:lvl3pPr>
            <a:lvl4pPr marL="1600200" indent="-228600" eaLnBrk="0" hangingPunct="0">
              <a:defRPr sz="2400">
                <a:solidFill>
                  <a:schemeClr val="tx1"/>
                </a:solidFill>
                <a:latin typeface="Arial" charset="0"/>
                <a:ea typeface="Osaka" pitchFamily="28" charset="-128"/>
              </a:defRPr>
            </a:lvl4pPr>
            <a:lvl5pPr marL="2057400" indent="-228600" eaLnBrk="0" hangingPunct="0">
              <a:defRPr sz="2400">
                <a:solidFill>
                  <a:schemeClr val="tx1"/>
                </a:solidFill>
                <a:latin typeface="Arial" charset="0"/>
                <a:ea typeface="Osaka" pitchFamily="28" charset="-128"/>
              </a:defRPr>
            </a:lvl5pPr>
            <a:lvl6pPr marL="2514600" indent="-228600" algn="ctr" eaLnBrk="0" fontAlgn="base" hangingPunct="0">
              <a:spcBef>
                <a:spcPct val="20000"/>
              </a:spcBef>
              <a:spcAft>
                <a:spcPct val="0"/>
              </a:spcAft>
              <a:defRPr sz="2400">
                <a:solidFill>
                  <a:schemeClr val="tx1"/>
                </a:solidFill>
                <a:latin typeface="Arial" charset="0"/>
                <a:ea typeface="Osaka" pitchFamily="28" charset="-128"/>
              </a:defRPr>
            </a:lvl6pPr>
            <a:lvl7pPr marL="2971800" indent="-228600" algn="ctr" eaLnBrk="0" fontAlgn="base" hangingPunct="0">
              <a:spcBef>
                <a:spcPct val="20000"/>
              </a:spcBef>
              <a:spcAft>
                <a:spcPct val="0"/>
              </a:spcAft>
              <a:defRPr sz="2400">
                <a:solidFill>
                  <a:schemeClr val="tx1"/>
                </a:solidFill>
                <a:latin typeface="Arial" charset="0"/>
                <a:ea typeface="Osaka" pitchFamily="28" charset="-128"/>
              </a:defRPr>
            </a:lvl7pPr>
            <a:lvl8pPr marL="3429000" indent="-228600" algn="ctr" eaLnBrk="0" fontAlgn="base" hangingPunct="0">
              <a:spcBef>
                <a:spcPct val="20000"/>
              </a:spcBef>
              <a:spcAft>
                <a:spcPct val="0"/>
              </a:spcAft>
              <a:defRPr sz="2400">
                <a:solidFill>
                  <a:schemeClr val="tx1"/>
                </a:solidFill>
                <a:latin typeface="Arial" charset="0"/>
                <a:ea typeface="Osaka" pitchFamily="28" charset="-128"/>
              </a:defRPr>
            </a:lvl8pPr>
            <a:lvl9pPr marL="3886200" indent="-228600" algn="ctr" eaLnBrk="0" fontAlgn="base" hangingPunct="0">
              <a:spcBef>
                <a:spcPct val="20000"/>
              </a:spcBef>
              <a:spcAft>
                <a:spcPct val="0"/>
              </a:spcAft>
              <a:defRPr sz="2400">
                <a:solidFill>
                  <a:schemeClr val="tx1"/>
                </a:solidFill>
                <a:latin typeface="Arial" charset="0"/>
                <a:ea typeface="Osaka" pitchFamily="28" charset="-128"/>
              </a:defRPr>
            </a:lvl9pPr>
          </a:lstStyle>
          <a:p>
            <a:pPr eaLnBrk="1" hangingPunct="1">
              <a:spcBef>
                <a:spcPct val="50000"/>
              </a:spcBef>
              <a:defRPr/>
            </a:pPr>
            <a:r>
              <a:rPr lang="en-GB" b="1" dirty="0">
                <a:ea typeface="+mn-ea"/>
              </a:rPr>
              <a:t>Spatial</a:t>
            </a:r>
          </a:p>
        </p:txBody>
      </p:sp>
      <p:grpSp>
        <p:nvGrpSpPr>
          <p:cNvPr id="8" name="Group 7"/>
          <p:cNvGrpSpPr>
            <a:grpSpLocks/>
          </p:cNvGrpSpPr>
          <p:nvPr/>
        </p:nvGrpSpPr>
        <p:grpSpPr bwMode="auto">
          <a:xfrm>
            <a:off x="2004398" y="1295401"/>
            <a:ext cx="1479176" cy="1283308"/>
            <a:chOff x="304800" y="2895600"/>
            <a:chExt cx="2438777" cy="2371574"/>
          </a:xfrm>
        </p:grpSpPr>
        <p:pic>
          <p:nvPicPr>
            <p:cNvPr id="9" name="Picture 4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2438777" cy="18288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3"/>
            <p:cNvSpPr txBox="1">
              <a:spLocks noChangeArrowheads="1"/>
            </p:cNvSpPr>
            <p:nvPr/>
          </p:nvSpPr>
          <p:spPr bwMode="auto">
            <a:xfrm>
              <a:off x="660588" y="4867064"/>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1m…</a:t>
              </a:r>
            </a:p>
          </p:txBody>
        </p:sp>
      </p:grpSp>
      <p:grpSp>
        <p:nvGrpSpPr>
          <p:cNvPr id="11" name="Group 10"/>
          <p:cNvGrpSpPr>
            <a:grpSpLocks/>
          </p:cNvGrpSpPr>
          <p:nvPr/>
        </p:nvGrpSpPr>
        <p:grpSpPr bwMode="auto">
          <a:xfrm>
            <a:off x="4045358" y="1295401"/>
            <a:ext cx="1301020" cy="1283308"/>
            <a:chOff x="3037359" y="2895600"/>
            <a:chExt cx="2144241" cy="2371574"/>
          </a:xfrm>
        </p:grpSpPr>
        <p:pic>
          <p:nvPicPr>
            <p:cNvPr id="12"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7359" y="2895600"/>
              <a:ext cx="2144241" cy="18288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3245880" y="4867064"/>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1mm…</a:t>
              </a:r>
            </a:p>
          </p:txBody>
        </p:sp>
      </p:grpSp>
      <p:grpSp>
        <p:nvGrpSpPr>
          <p:cNvPr id="14" name="Group 13"/>
          <p:cNvGrpSpPr>
            <a:grpSpLocks/>
          </p:cNvGrpSpPr>
          <p:nvPr/>
        </p:nvGrpSpPr>
        <p:grpSpPr bwMode="auto">
          <a:xfrm>
            <a:off x="5929767" y="1295401"/>
            <a:ext cx="1093011" cy="1283308"/>
            <a:chOff x="5437128" y="2895600"/>
            <a:chExt cx="1801872" cy="2371574"/>
          </a:xfrm>
        </p:grpSpPr>
        <p:pic>
          <p:nvPicPr>
            <p:cNvPr id="15" name="Picture 4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128" y="2895600"/>
              <a:ext cx="1801872" cy="17899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3"/>
            <p:cNvSpPr txBox="1">
              <a:spLocks noChangeArrowheads="1"/>
            </p:cNvSpPr>
            <p:nvPr/>
          </p:nvSpPr>
          <p:spPr bwMode="auto">
            <a:xfrm>
              <a:off x="5474464" y="4867064"/>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1</a:t>
              </a:r>
              <a:r>
                <a:rPr lang="en-GB" sz="1600" b="1" dirty="0">
                  <a:solidFill>
                    <a:srgbClr val="220D8E"/>
                  </a:solidFill>
                  <a:sym typeface="Symbol" pitchFamily="18" charset="2"/>
                </a:rPr>
                <a:t>m</a:t>
              </a:r>
              <a:r>
                <a:rPr lang="en-GB" sz="1600" b="1" dirty="0">
                  <a:solidFill>
                    <a:srgbClr val="220D8E"/>
                  </a:solidFill>
                </a:rPr>
                <a:t>…</a:t>
              </a:r>
            </a:p>
          </p:txBody>
        </p:sp>
      </p:grpSp>
      <p:grpSp>
        <p:nvGrpSpPr>
          <p:cNvPr id="17" name="Group 16"/>
          <p:cNvGrpSpPr>
            <a:grpSpLocks/>
          </p:cNvGrpSpPr>
          <p:nvPr/>
        </p:nvGrpSpPr>
        <p:grpSpPr bwMode="auto">
          <a:xfrm>
            <a:off x="7562850" y="1295401"/>
            <a:ext cx="1047750" cy="1283308"/>
            <a:chOff x="7334221" y="2895600"/>
            <a:chExt cx="1727200" cy="2371574"/>
          </a:xfrm>
        </p:grpSpPr>
        <p:pic>
          <p:nvPicPr>
            <p:cNvPr id="18" name="Picture 4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0243" y="2895600"/>
              <a:ext cx="1435157" cy="18288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3"/>
            <p:cNvSpPr txBox="1">
              <a:spLocks noChangeArrowheads="1"/>
            </p:cNvSpPr>
            <p:nvPr/>
          </p:nvSpPr>
          <p:spPr bwMode="auto">
            <a:xfrm>
              <a:off x="7334221" y="4867064"/>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1nm…</a:t>
              </a:r>
            </a:p>
          </p:txBody>
        </p:sp>
      </p:grpSp>
      <p:grpSp>
        <p:nvGrpSpPr>
          <p:cNvPr id="20" name="Group 19"/>
          <p:cNvGrpSpPr>
            <a:grpSpLocks/>
          </p:cNvGrpSpPr>
          <p:nvPr/>
        </p:nvGrpSpPr>
        <p:grpSpPr bwMode="auto">
          <a:xfrm>
            <a:off x="3886200" y="2897185"/>
            <a:ext cx="1642854" cy="1584372"/>
            <a:chOff x="2453885" y="2716786"/>
            <a:chExt cx="2270515" cy="2511014"/>
          </a:xfrm>
        </p:grpSpPr>
        <p:pic>
          <p:nvPicPr>
            <p:cNvPr id="21" name="Picture 5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53885" y="2716786"/>
              <a:ext cx="2270515" cy="2007614"/>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3"/>
            <p:cNvSpPr txBox="1">
              <a:spLocks noChangeArrowheads="1"/>
            </p:cNvSpPr>
            <p:nvPr/>
          </p:nvSpPr>
          <p:spPr bwMode="auto">
            <a:xfrm>
              <a:off x="2692400" y="4827690"/>
              <a:ext cx="172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smtClean="0">
                  <a:solidFill>
                    <a:srgbClr val="220D8E"/>
                  </a:solidFill>
                </a:rPr>
                <a:t>…1s</a:t>
              </a:r>
              <a:r>
                <a:rPr lang="en-GB" sz="1600" b="1" dirty="0">
                  <a:solidFill>
                    <a:srgbClr val="220D8E"/>
                  </a:solidFill>
                </a:rPr>
                <a:t>…</a:t>
              </a:r>
            </a:p>
          </p:txBody>
        </p:sp>
      </p:grpSp>
      <p:grpSp>
        <p:nvGrpSpPr>
          <p:cNvPr id="23" name="Group 22"/>
          <p:cNvGrpSpPr>
            <a:grpSpLocks/>
          </p:cNvGrpSpPr>
          <p:nvPr/>
        </p:nvGrpSpPr>
        <p:grpSpPr bwMode="auto">
          <a:xfrm>
            <a:off x="5943600" y="2857500"/>
            <a:ext cx="2794000" cy="1664298"/>
            <a:chOff x="4978400" y="2716784"/>
            <a:chExt cx="3860800" cy="2638235"/>
          </a:xfrm>
        </p:grpSpPr>
        <p:pic>
          <p:nvPicPr>
            <p:cNvPr id="24" name="Picture 5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8400" y="2716784"/>
              <a:ext cx="3860800" cy="20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
            <p:cNvSpPr txBox="1">
              <a:spLocks noChangeArrowheads="1"/>
            </p:cNvSpPr>
            <p:nvPr/>
          </p:nvSpPr>
          <p:spPr bwMode="auto">
            <a:xfrm>
              <a:off x="5003801" y="4770244"/>
              <a:ext cx="3657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…70 years</a:t>
              </a:r>
            </a:p>
          </p:txBody>
        </p:sp>
      </p:grpSp>
      <p:grpSp>
        <p:nvGrpSpPr>
          <p:cNvPr id="2" name="Group 1"/>
          <p:cNvGrpSpPr/>
          <p:nvPr/>
        </p:nvGrpSpPr>
        <p:grpSpPr>
          <a:xfrm>
            <a:off x="152400" y="2870200"/>
            <a:ext cx="3282094" cy="1611304"/>
            <a:chOff x="152400" y="2908300"/>
            <a:chExt cx="3282094" cy="1611304"/>
          </a:xfrm>
        </p:grpSpPr>
        <p:sp>
          <p:nvSpPr>
            <p:cNvPr id="26" name="Text Box 3"/>
            <p:cNvSpPr txBox="1">
              <a:spLocks noChangeArrowheads="1"/>
            </p:cNvSpPr>
            <p:nvPr/>
          </p:nvSpPr>
          <p:spPr bwMode="auto">
            <a:xfrm>
              <a:off x="152400" y="3271837"/>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400" b="1" dirty="0">
                  <a:solidFill>
                    <a:srgbClr val="C00000"/>
                  </a:solidFill>
                </a:rPr>
                <a:t>Temporal</a:t>
              </a:r>
            </a:p>
          </p:txBody>
        </p:sp>
        <p:grpSp>
          <p:nvGrpSpPr>
            <p:cNvPr id="27" name="Group 26"/>
            <p:cNvGrpSpPr>
              <a:grpSpLocks/>
            </p:cNvGrpSpPr>
            <p:nvPr/>
          </p:nvGrpSpPr>
          <p:grpSpPr bwMode="auto">
            <a:xfrm>
              <a:off x="1981200" y="2908300"/>
              <a:ext cx="1453294" cy="1611304"/>
              <a:chOff x="152400" y="2716784"/>
              <a:chExt cx="2007615" cy="2554229"/>
            </a:xfrm>
          </p:grpSpPr>
          <p:sp>
            <p:nvSpPr>
              <p:cNvPr id="28" name="Text Box 3"/>
              <p:cNvSpPr txBox="1">
                <a:spLocks noChangeArrowheads="1"/>
              </p:cNvSpPr>
              <p:nvPr/>
            </p:nvSpPr>
            <p:spPr bwMode="auto">
              <a:xfrm>
                <a:off x="304800" y="4870904"/>
                <a:ext cx="172720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solidFill>
                      <a:srgbClr val="220D8E"/>
                    </a:solidFill>
                  </a:rPr>
                  <a:t>1ns…</a:t>
                </a:r>
              </a:p>
            </p:txBody>
          </p:sp>
          <p:pic>
            <p:nvPicPr>
              <p:cNvPr id="29" name="Picture 3" descr="Aneurysma_Kopf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716784"/>
                <a:ext cx="2007615" cy="20076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52400" y="4655820"/>
            <a:ext cx="2389901" cy="1600200"/>
            <a:chOff x="152400" y="4724400"/>
            <a:chExt cx="2389901" cy="1600200"/>
          </a:xfrm>
        </p:grpSpPr>
        <p:sp>
          <p:nvSpPr>
            <p:cNvPr id="30" name="Text Box 3"/>
            <p:cNvSpPr txBox="1">
              <a:spLocks noChangeArrowheads="1"/>
            </p:cNvSpPr>
            <p:nvPr/>
          </p:nvSpPr>
          <p:spPr bwMode="auto">
            <a:xfrm>
              <a:off x="152400" y="5026506"/>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smtClean="0"/>
                <a:t>Organs &amp;</a:t>
              </a:r>
            </a:p>
            <a:p>
              <a:pPr eaLnBrk="1" hangingPunct="1"/>
              <a:r>
                <a:rPr lang="en-GB" sz="2400" b="1" dirty="0" smtClean="0"/>
                <a:t>Systems</a:t>
              </a:r>
              <a:endParaRPr lang="en-GB" sz="2400" b="1" dirty="0"/>
            </a:p>
          </p:txBody>
        </p:sp>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81200" y="4724400"/>
              <a:ext cx="5611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17796"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53704" y="4655820"/>
            <a:ext cx="5611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903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26208" y="4655820"/>
            <a:ext cx="561099" cy="1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62800" y="4655820"/>
            <a:ext cx="560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a:spLocks noChangeArrowheads="1"/>
          </p:cNvSpPr>
          <p:nvPr/>
        </p:nvSpPr>
        <p:spPr bwMode="auto">
          <a:xfrm>
            <a:off x="427813" y="5788923"/>
            <a:ext cx="18006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600" dirty="0">
                <a:hlinkClick r:id="rId23"/>
              </a:rPr>
              <a:t>http://bodybrowser.googlelabs.com</a:t>
            </a:r>
            <a:endParaRPr lang="en-GB" sz="600" dirty="0"/>
          </a:p>
        </p:txBody>
      </p:sp>
      <p:sp>
        <p:nvSpPr>
          <p:cNvPr id="47" name="Date Placeholder 46"/>
          <p:cNvSpPr>
            <a:spLocks noGrp="1"/>
          </p:cNvSpPr>
          <p:nvPr>
            <p:ph type="dt" sz="half" idx="10"/>
          </p:nvPr>
        </p:nvSpPr>
        <p:spPr/>
        <p:txBody>
          <a:bodyPr/>
          <a:lstStyle/>
          <a:p>
            <a:r>
              <a:rPr lang="en-US" smtClean="0"/>
              <a:t>12/8/2016</a:t>
            </a:r>
            <a:endParaRPr lang="en-US"/>
          </a:p>
        </p:txBody>
      </p:sp>
      <p:sp>
        <p:nvSpPr>
          <p:cNvPr id="49" name="Slide Number Placeholder 48"/>
          <p:cNvSpPr>
            <a:spLocks noGrp="1"/>
          </p:cNvSpPr>
          <p:nvPr>
            <p:ph type="sldNum" sz="quarter" idx="12"/>
          </p:nvPr>
        </p:nvSpPr>
        <p:spPr/>
        <p:txBody>
          <a:bodyPr/>
          <a:lstStyle/>
          <a:p>
            <a:fld id="{261C1841-697E-224A-A81A-D2BE3F2DD922}" type="slidenum">
              <a:rPr lang="en-US" smtClean="0"/>
              <a:t>9</a:t>
            </a:fld>
            <a:endParaRPr lang="en-US"/>
          </a:p>
        </p:txBody>
      </p:sp>
      <p:sp>
        <p:nvSpPr>
          <p:cNvPr id="48" name="Footer Placeholder 9"/>
          <p:cNvSpPr>
            <a:spLocks noGrp="1"/>
          </p:cNvSpPr>
          <p:nvPr>
            <p:ph type="ftr" sz="quarter" idx="11"/>
          </p:nvPr>
        </p:nvSpPr>
        <p:spPr>
          <a:xfrm>
            <a:off x="3028950" y="6356351"/>
            <a:ext cx="3086100" cy="365125"/>
          </a:xfrm>
        </p:spPr>
        <p:txBody>
          <a:bodyPr/>
          <a:lstStyle/>
          <a:p>
            <a:r>
              <a:rPr lang="en-US" dirty="0" smtClean="0"/>
              <a:t>Integrating CHIC technologies into a clinical research application framework (“CRAF”) for cancer modeling 	</a:t>
            </a:r>
            <a:endParaRPr lang="en-US" dirty="0"/>
          </a:p>
        </p:txBody>
      </p:sp>
    </p:spTree>
    <p:extLst>
      <p:ext uri="{BB962C8B-B14F-4D97-AF65-F5344CB8AC3E}">
        <p14:creationId xmlns:p14="http://schemas.microsoft.com/office/powerpoint/2010/main" val="361510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6500"/>
                            </p:stCondLst>
                            <p:childTnLst>
                              <p:par>
                                <p:cTn id="87" presetID="10"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par>
                          <p:cTn id="90" fill="hold">
                            <p:stCondLst>
                              <p:cond delay="7000"/>
                            </p:stCondLst>
                            <p:childTnLst>
                              <p:par>
                                <p:cTn id="91" presetID="10" presetClass="entr" presetSubtype="0" fill="hold"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1972</TotalTime>
  <Words>1792</Words>
  <Application>Microsoft Office PowerPoint</Application>
  <PresentationFormat>On-screen Show (4:3)</PresentationFormat>
  <Paragraphs>307</Paragraphs>
  <Slides>32</Slides>
  <Notes>3</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Integrating CHIC technologies into a clinical research application framework (“CRAF”) for cancer modeling    Kostas Marias, Foundation for Research and Technology-Hellas, Greece  Stelios Sfakianakis, Foundation for Research and Technology-Hellas, Greece  </vt:lpstr>
      <vt:lpstr>Aims of this talk</vt:lpstr>
      <vt:lpstr>Is progress in cancer clinical trial slowed down?</vt:lpstr>
      <vt:lpstr>Is progress in cancer clinical trial slowed down?</vt:lpstr>
      <vt:lpstr>Medicine is expanding</vt:lpstr>
      <vt:lpstr>In Silico Modeling provides opportunities</vt:lpstr>
      <vt:lpstr>What about populations and clinical trials?</vt:lpstr>
      <vt:lpstr>PowerPoint Presentation</vt:lpstr>
      <vt:lpstr>VPH Integration strategy</vt:lpstr>
      <vt:lpstr>Microscopic to Macroscopic cancer modelling strategies</vt:lpstr>
      <vt:lpstr>What about predictions?</vt:lpstr>
      <vt:lpstr>ContraCancrum project Clinical Workflows </vt:lpstr>
      <vt:lpstr>Novel approach in multiscale Predictive Oncology Clinical Decision Support </vt:lpstr>
      <vt:lpstr>What about validation of cancer models?</vt:lpstr>
      <vt:lpstr>What about validation of cancer models?</vt:lpstr>
      <vt:lpstr>Evolution of cancer modelling projects-priorities</vt:lpstr>
      <vt:lpstr>PowerPoint Presentation</vt:lpstr>
      <vt:lpstr>PowerPoint Presentation</vt:lpstr>
      <vt:lpstr>High Level view</vt:lpstr>
      <vt:lpstr>Conceptual model</vt:lpstr>
      <vt:lpstr>Login</vt:lpstr>
      <vt:lpstr>Welcome page</vt:lpstr>
      <vt:lpstr>Selection of Cancer Type</vt:lpstr>
      <vt:lpstr>Selecting a Clinical Question</vt:lpstr>
      <vt:lpstr>PowerPoint Presentation</vt:lpstr>
      <vt:lpstr>Select a Patient</vt:lpstr>
      <vt:lpstr>Selection of the Model to run</vt:lpstr>
      <vt:lpstr>Set the Input parameters</vt:lpstr>
      <vt:lpstr>Monitor execution progress</vt:lpstr>
      <vt:lpstr>Results</vt:lpstr>
      <vt:lpstr>Report generation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dc:title>
  <dc:creator>Stelios Sfakianakis</dc:creator>
  <cp:lastModifiedBy>Pediatric Oncology-2016</cp:lastModifiedBy>
  <cp:revision>33</cp:revision>
  <dcterms:created xsi:type="dcterms:W3CDTF">2016-08-05T07:49:38Z</dcterms:created>
  <dcterms:modified xsi:type="dcterms:W3CDTF">2016-08-09T11:52:17Z</dcterms:modified>
</cp:coreProperties>
</file>