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74" r:id="rId2"/>
    <p:sldId id="276" r:id="rId3"/>
    <p:sldId id="288" r:id="rId4"/>
    <p:sldId id="283" r:id="rId5"/>
    <p:sldId id="284" r:id="rId6"/>
    <p:sldId id="277" r:id="rId7"/>
    <p:sldId id="278" r:id="rId8"/>
    <p:sldId id="290" r:id="rId9"/>
    <p:sldId id="267" r:id="rId10"/>
    <p:sldId id="268" r:id="rId11"/>
    <p:sldId id="269" r:id="rId12"/>
    <p:sldId id="270" r:id="rId13"/>
    <p:sldId id="271" r:id="rId14"/>
    <p:sldId id="272" r:id="rId15"/>
    <p:sldId id="256" r:id="rId16"/>
    <p:sldId id="257" r:id="rId17"/>
    <p:sldId id="260" r:id="rId18"/>
    <p:sldId id="261" r:id="rId19"/>
    <p:sldId id="263" r:id="rId20"/>
    <p:sldId id="264" r:id="rId21"/>
    <p:sldId id="265" r:id="rId22"/>
    <p:sldId id="266" r:id="rId23"/>
    <p:sldId id="291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74" autoAdjust="0"/>
  </p:normalViewPr>
  <p:slideViewPr>
    <p:cSldViewPr snapToGrid="0">
      <p:cViewPr varScale="1">
        <p:scale>
          <a:sx n="64" d="100"/>
          <a:sy n="64" d="100"/>
        </p:scale>
        <p:origin x="-11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36E8F-FF13-4F75-9812-3B031B2DB1AD}" type="datetimeFigureOut">
              <a:rPr lang="zh-CN" altLang="en-US" smtClean="0"/>
              <a:pPr/>
              <a:t>2017/3/3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8A688-B0ED-4EC1-9C42-91AAA7343C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24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ACBEA70-2104-45E2-85F7-6B3E71409F58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843D-6EB0-483D-8D8B-D913A4CBBFE5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0A2B1F-4E63-426B-BB75-C392F426571B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3598FA-154F-4E93-BA8E-8EB0301C9AAE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95805A-26FA-4882-B97C-F6C090F229DF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3DA2-2637-4C8F-B806-56899237BA12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0655-E93C-492C-A163-61645CEFD6D3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DDAE-ED16-465B-B041-E99BFF0B77EA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578610-4A2A-4B8C-BFEC-936DB5C7477E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565-B67D-4AC3-BA77-CFB16EE6505D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75FF7E-39EE-493B-A8B1-2B3102D24A9A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032D-0913-45D0-A240-9958FF5FDF81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B974-C961-4586-909D-04788508281D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0765-6C73-4548-AD05-DC030BC31BD0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2163-6463-490A-999A-AD421F2A7A94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99F2-72D0-453A-88C4-53AB56FBF607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9B0D-84A2-4C9F-9675-5059420A1BF8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A038-3F99-498E-868C-AC5876FAEB81}" type="datetime1">
              <a:rPr lang="en-MY" altLang="zh-CN" smtClean="0"/>
              <a:pPr/>
              <a:t>3/3/2017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F93E8-0324-4CFE-B6E8-46BF2E693F92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i="1" dirty="0" err="1" smtClean="0">
                <a:latin typeface="+mn-lt"/>
              </a:rPr>
              <a:t>Allium</a:t>
            </a:r>
            <a:r>
              <a:rPr lang="en-US" sz="3600" b="1" i="1" dirty="0" smtClean="0">
                <a:latin typeface="+mn-lt"/>
              </a:rPr>
              <a:t> </a:t>
            </a:r>
            <a:r>
              <a:rPr lang="en-US" sz="3600" b="1" i="1" dirty="0" err="1" smtClean="0">
                <a:latin typeface="+mn-lt"/>
              </a:rPr>
              <a:t>cepa</a:t>
            </a:r>
            <a:r>
              <a:rPr lang="en-US" sz="3600" b="1" i="1" dirty="0" smtClean="0">
                <a:latin typeface="+mn-lt"/>
              </a:rPr>
              <a:t> L. </a:t>
            </a:r>
            <a:r>
              <a:rPr lang="en-US" sz="3600" b="1" dirty="0" smtClean="0">
                <a:latin typeface="+mn-lt"/>
              </a:rPr>
              <a:t>act a</a:t>
            </a:r>
            <a:r>
              <a:rPr lang="en-US" sz="3600" b="1" i="1" dirty="0" smtClean="0">
                <a:latin typeface="+mn-lt"/>
              </a:rPr>
              <a:t>s </a:t>
            </a:r>
            <a:r>
              <a:rPr lang="en-MY" sz="3600" b="1" dirty="0" smtClean="0"/>
              <a:t>acid-base indicators</a:t>
            </a:r>
            <a:endParaRPr lang="en-MY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Acid-base indicator is a weak base or weak acid. The </a:t>
            </a:r>
            <a:r>
              <a:rPr lang="en-US" dirty="0" err="1"/>
              <a:t>colour</a:t>
            </a:r>
            <a:r>
              <a:rPr lang="en-US" dirty="0"/>
              <a:t> change of indicator occurs over a range of hydrogen ion concentrations. This range is termed the </a:t>
            </a:r>
            <a:r>
              <a:rPr lang="en-US" dirty="0" err="1"/>
              <a:t>colour</a:t>
            </a:r>
            <a:r>
              <a:rPr lang="en-US" dirty="0"/>
              <a:t> change interval. It is </a:t>
            </a:r>
            <a:r>
              <a:rPr lang="en-US" dirty="0" smtClean="0"/>
              <a:t>expressed as a pH range</a:t>
            </a:r>
            <a:r>
              <a:rPr lang="en-US" u="sng" dirty="0" smtClean="0"/>
              <a:t>.</a:t>
            </a:r>
            <a:r>
              <a:rPr lang="en-US" dirty="0" smtClean="0"/>
              <a:t> (Anne Marie </a:t>
            </a:r>
            <a:r>
              <a:rPr lang="en-US" dirty="0" err="1" smtClean="0"/>
              <a:t>Helmenstine</a:t>
            </a:r>
            <a:r>
              <a:rPr lang="en-US" dirty="0" smtClean="0"/>
              <a:t>, 2014)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87097" y="425026"/>
            <a:ext cx="2743200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1</a:t>
            </a:fld>
            <a:endParaRPr lang="en-MY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1219200"/>
            <a:ext cx="10566400" cy="5105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Materials: </a:t>
            </a:r>
            <a:r>
              <a:rPr lang="en-US" sz="24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Allium</a:t>
            </a:r>
            <a:r>
              <a:rPr lang="en-US" sz="24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cepa.L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, distilled water, </a:t>
            </a:r>
          </a:p>
          <a:p>
            <a:pPr algn="l"/>
            <a:r>
              <a:rPr lang="en-US" sz="24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1.0M of HCL, 1.0M OF </a:t>
            </a:r>
            <a:r>
              <a:rPr lang="en-US" sz="24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NaOH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, filter paper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filter 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1200" y="2590800"/>
            <a:ext cx="3230880" cy="1981200"/>
          </a:xfrm>
          <a:prstGeom prst="rect">
            <a:avLst/>
          </a:prstGeom>
        </p:spPr>
      </p:pic>
      <p:pic>
        <p:nvPicPr>
          <p:cNvPr id="6" name="Picture 5" descr="hcl and nao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0" y="3886200"/>
            <a:ext cx="3037840" cy="2286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8720" y="255209"/>
            <a:ext cx="2743200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10</a:t>
            </a:fld>
            <a:endParaRPr lang="en-MY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8802" y="3516923"/>
            <a:ext cx="3288016" cy="17288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609600"/>
            <a:ext cx="11480800" cy="59436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2.2 Procedure</a:t>
            </a:r>
          </a:p>
          <a:p>
            <a:pPr marL="457200" indent="-457200" algn="l"/>
            <a:r>
              <a:rPr lang="en-US" sz="2400" i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a)</a:t>
            </a:r>
            <a:r>
              <a:rPr lang="en-US" sz="2400" i="1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Allium</a:t>
            </a:r>
            <a:r>
              <a:rPr lang="en-US" sz="2400" i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cepa</a:t>
            </a:r>
            <a:r>
              <a:rPr lang="en-US" sz="2400" i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</a:t>
            </a:r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is cut into small pieces after </a:t>
            </a:r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being washed.</a:t>
            </a:r>
          </a:p>
          <a:p>
            <a:pPr marL="457200" indent="-457200" algn="l"/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/>
            <a:endParaRPr lang="en-US" sz="2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/>
            <a:r>
              <a:rPr lang="en-US" sz="2000" b="1" dirty="0" smtClean="0">
                <a:solidFill>
                  <a:srgbClr val="7030A0"/>
                </a:solidFill>
              </a:rPr>
              <a:t>                                           Figure </a:t>
            </a:r>
            <a:r>
              <a:rPr lang="en-US" sz="2000" b="1" dirty="0">
                <a:solidFill>
                  <a:srgbClr val="7030A0"/>
                </a:solidFill>
              </a:rPr>
              <a:t>1: </a:t>
            </a:r>
            <a:r>
              <a:rPr lang="en-US" sz="2000" b="1" i="1" dirty="0" err="1">
                <a:solidFill>
                  <a:srgbClr val="7030A0"/>
                </a:solidFill>
              </a:rPr>
              <a:t>Allium</a:t>
            </a:r>
            <a:r>
              <a:rPr lang="en-US" sz="2000" b="1" i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cepa</a:t>
            </a:r>
            <a:r>
              <a:rPr lang="en-US" sz="2000" b="1" dirty="0">
                <a:solidFill>
                  <a:srgbClr val="7030A0"/>
                </a:solidFill>
              </a:rPr>
              <a:t> L. is cut into small pieces after being washed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</a:p>
          <a:p>
            <a:pPr marL="457200" indent="-457200"/>
            <a:endParaRPr lang="en-GB" b="1" dirty="0" smtClean="0">
              <a:solidFill>
                <a:srgbClr val="7030A0"/>
              </a:solidFill>
            </a:endParaRPr>
          </a:p>
          <a:p>
            <a:pPr marL="457200" indent="-457200"/>
            <a:endParaRPr lang="en-US" sz="2000" b="1" dirty="0" smtClean="0">
              <a:solidFill>
                <a:srgbClr val="7030A0"/>
              </a:solidFill>
            </a:endParaRPr>
          </a:p>
          <a:p>
            <a:pPr marL="457200" indent="-457200" algn="l"/>
            <a:r>
              <a:rPr lang="en-US" sz="24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b) Solution is </a:t>
            </a:r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boiled in </a:t>
            </a:r>
            <a:r>
              <a:rPr lang="en-MY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50</a:t>
            </a:r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ml </a:t>
            </a:r>
            <a:r>
              <a:rPr lang="en-MY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 distilled water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/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c)  The mixture is filtered</a:t>
            </a:r>
          </a:p>
          <a:p>
            <a:pPr marL="457200" indent="-457200" algn="l"/>
            <a:r>
              <a:rPr lang="en-GB" sz="24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/>
            <a:endParaRPr lang="en-US" sz="2400" b="1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/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19" descr="12947053_10205045910741967_1344796131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09" y="1835332"/>
            <a:ext cx="277918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74034" y="359711"/>
            <a:ext cx="2743200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11</a:t>
            </a:fld>
            <a:endParaRPr lang="en-MY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1332412"/>
            <a:ext cx="11176000" cy="515765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d) -added </a:t>
            </a:r>
            <a:r>
              <a:rPr lang="en-US" sz="24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 cm</a:t>
            </a:r>
            <a:r>
              <a:rPr lang="en-US" sz="2400" b="1" baseline="30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filtrate</a:t>
            </a: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-into 6 test tubes (3 for concentrated juices &amp; 3 for diluted juices)</a:t>
            </a:r>
          </a:p>
          <a:p>
            <a:pPr algn="l"/>
            <a:endParaRPr lang="en-US" sz="2400" b="1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2400" b="1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2400" b="1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2400" b="1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800" dirty="0" smtClean="0">
              <a:solidFill>
                <a:srgbClr val="7030A0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en-US" sz="1800" dirty="0" smtClean="0">
                <a:solidFill>
                  <a:srgbClr val="7030A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                                     Figure 2. The filtrate was transferred </a:t>
            </a:r>
            <a:r>
              <a:rPr lang="en-MY" sz="1800" dirty="0" smtClean="0">
                <a:solidFill>
                  <a:srgbClr val="7030A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to </a:t>
            </a:r>
            <a:r>
              <a:rPr lang="en-US" sz="1800" dirty="0" smtClean="0">
                <a:solidFill>
                  <a:srgbClr val="7030A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3 different test tubes.</a:t>
            </a:r>
          </a:p>
          <a:p>
            <a:pPr algn="l"/>
            <a:endParaRPr lang="en-US" sz="2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b="1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126" y="2601686"/>
            <a:ext cx="28786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5657" y="398900"/>
            <a:ext cx="2743200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12</a:t>
            </a:fld>
            <a:endParaRPr lang="en-MY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subTitle" idx="1"/>
          </p:nvPr>
        </p:nvSpPr>
        <p:spPr>
          <a:xfrm>
            <a:off x="406400" y="712694"/>
            <a:ext cx="11379200" cy="5840505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e) For the 3 diluted juices:</a:t>
            </a:r>
          </a:p>
          <a:p>
            <a:pPr algn="r"/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-Test tube 1 with 2 cm</a:t>
            </a:r>
            <a:r>
              <a:rPr lang="en-US" sz="2000" baseline="30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of 1.0M of </a:t>
            </a:r>
            <a:r>
              <a:rPr lang="en-US" sz="2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HCl</a:t>
            </a:r>
            <a:endParaRPr lang="en-US" sz="20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/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-Test tube 2 with 2cm</a:t>
            </a:r>
            <a:r>
              <a:rPr lang="en-US" sz="2000" baseline="30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 of 1.0M of </a:t>
            </a:r>
            <a:r>
              <a:rPr lang="en-US" sz="2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NaOH</a:t>
            </a:r>
            <a:endParaRPr lang="en-US" sz="20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/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-Test tube 3 with 2 cm</a:t>
            </a:r>
            <a:r>
              <a:rPr lang="en-US" sz="2000" baseline="30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of  Distilled water</a:t>
            </a:r>
          </a:p>
          <a:p>
            <a:pPr algn="r"/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</a:t>
            </a:r>
          </a:p>
          <a:p>
            <a:pPr algn="l"/>
            <a:r>
              <a:rPr lang="en-US" sz="1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</a:t>
            </a:r>
            <a:r>
              <a:rPr lang="en-US" sz="1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Figure </a:t>
            </a:r>
            <a:r>
              <a:rPr lang="en-MY" sz="1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3.1 </a:t>
            </a:r>
            <a:r>
              <a:rPr lang="en-US" sz="1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Test tube 1 with 2 cm</a:t>
            </a:r>
            <a:r>
              <a:rPr lang="en-US" sz="1800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1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of 1.0M of </a:t>
            </a:r>
            <a:r>
              <a:rPr lang="en-US" sz="18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HCl</a:t>
            </a:r>
            <a:endParaRPr lang="en-US" sz="18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l"/>
            <a:endParaRPr lang="en-US" sz="20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l"/>
            <a:endParaRPr lang="en-US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l"/>
            <a:r>
              <a:rPr lang="en-US" sz="1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                             Figure</a:t>
            </a:r>
            <a:r>
              <a:rPr lang="en-MY" sz="1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3.2</a:t>
            </a:r>
            <a:r>
              <a:rPr lang="en-US" sz="1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Test tube 2 with 2 cm</a:t>
            </a:r>
            <a:r>
              <a:rPr lang="en-US" sz="1800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1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of 1.0M of </a:t>
            </a:r>
            <a:r>
              <a:rPr lang="en-US" sz="18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NaOH</a:t>
            </a:r>
            <a:endParaRPr lang="en-US" sz="18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l"/>
            <a:endParaRPr lang="en-US" sz="18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l"/>
            <a:endParaRPr lang="en-US" sz="18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l"/>
            <a:r>
              <a:rPr lang="en-US" sz="1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                             Figure</a:t>
            </a:r>
            <a:r>
              <a:rPr lang="en-MY" sz="1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3.3 </a:t>
            </a:r>
            <a:r>
              <a:rPr lang="en-US" sz="1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Test tube 3 with 2 cm</a:t>
            </a:r>
            <a:r>
              <a:rPr lang="en-US" sz="1800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1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of  distilled  water</a:t>
            </a:r>
          </a:p>
          <a:p>
            <a:pPr algn="l"/>
            <a:endParaRPr lang="en-US" sz="18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l"/>
            <a:endParaRPr lang="en-US" sz="20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l"/>
            <a:endParaRPr lang="en-US" sz="20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5" name="Picture 3" descr="IMG_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93" y="1147482"/>
            <a:ext cx="265218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IMG_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3048000"/>
            <a:ext cx="27093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141" y="4043081"/>
            <a:ext cx="269875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1582" y="279798"/>
            <a:ext cx="2743200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13</a:t>
            </a:fld>
            <a:endParaRPr lang="en-MY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84662"/>
            <a:ext cx="11582400" cy="524473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f)For the 3 concentrated juices:</a:t>
            </a:r>
          </a:p>
          <a:p>
            <a:pPr algn="l"/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-Test tube 4 with 2 cm</a:t>
            </a:r>
            <a:r>
              <a:rPr lang="en-US" sz="2400" baseline="30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of 1.0M of </a:t>
            </a:r>
            <a:r>
              <a:rPr lang="en-US" sz="24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HCl</a:t>
            </a:r>
            <a:endParaRPr lang="en-US" sz="2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-Test tube 5 with 2cm</a:t>
            </a:r>
            <a:r>
              <a:rPr lang="en-US" sz="2400" baseline="30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 of 1.0M of </a:t>
            </a:r>
            <a:r>
              <a:rPr lang="en-US" sz="24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NaOH</a:t>
            </a:r>
            <a:endParaRPr lang="en-US" sz="2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-Test tube 6 with 2 cm</a:t>
            </a:r>
            <a:r>
              <a:rPr lang="en-US" sz="2400" baseline="30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of 1.0M of Distilled water</a:t>
            </a:r>
          </a:p>
          <a:p>
            <a:pPr algn="l"/>
            <a:endParaRPr lang="en-US" sz="2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g) Each of the solution is stirred by using stirrer</a:t>
            </a:r>
          </a:p>
          <a:p>
            <a:pPr algn="l"/>
            <a:endParaRPr lang="en-US" sz="2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2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</a:t>
            </a:r>
          </a:p>
          <a:p>
            <a:r>
              <a:rPr lang="en-US" sz="21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</a:t>
            </a:r>
            <a:r>
              <a:rPr lang="en-US" sz="21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Figure 4. Each of the solution is stirred </a:t>
            </a:r>
            <a:r>
              <a:rPr lang="en-MY" sz="21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by using the glass rod.</a:t>
            </a:r>
          </a:p>
          <a:p>
            <a:pPr algn="l"/>
            <a:r>
              <a:rPr lang="en-MY" sz="21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                                        </a:t>
            </a:r>
            <a:endParaRPr lang="en-US" sz="21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l"/>
            <a:endParaRPr lang="en-US" sz="2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2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2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</a:t>
            </a:r>
          </a:p>
          <a:p>
            <a:pPr algn="l"/>
            <a:endParaRPr lang="en-US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099" name="Picture 7" descr="IMG_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8606" y="3553098"/>
            <a:ext cx="29972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8903" y="320523"/>
            <a:ext cx="2743200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14</a:t>
            </a:fld>
            <a:endParaRPr lang="en-MY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1" y="1772529"/>
            <a:ext cx="10829108" cy="244166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ea typeface="1.Ngaan" panose="02000500000000000000" pitchFamily="2" charset="-122"/>
              </a:rPr>
              <a:t>3.0 RESULT</a:t>
            </a:r>
            <a:r>
              <a:rPr lang="en-MY" sz="6600" b="1" dirty="0" smtClean="0">
                <a:solidFill>
                  <a:srgbClr val="FF0000"/>
                </a:solidFill>
                <a:ea typeface="1.Ngaan" panose="02000500000000000000" pitchFamily="2" charset="-122"/>
              </a:rPr>
              <a:t> AND DISCUSSION</a:t>
            </a:r>
            <a:endParaRPr lang="en-MY" sz="6600" b="1" dirty="0">
              <a:solidFill>
                <a:srgbClr val="FF0000"/>
              </a:solidFill>
              <a:ea typeface="1.Ngaan" panose="02000500000000000000" pitchFamily="2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42960" y="333586"/>
            <a:ext cx="2743200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15</a:t>
            </a:fld>
            <a:endParaRPr lang="en-MY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89418"/>
            <a:ext cx="8610600" cy="1293028"/>
          </a:xfrm>
        </p:spPr>
        <p:txBody>
          <a:bodyPr/>
          <a:lstStyle/>
          <a:p>
            <a:r>
              <a:rPr lang="en-US" dirty="0" smtClean="0"/>
              <a:t>3.1 RESULT AND OBSERVATION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16</a:t>
            </a:fld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502975" y="1566077"/>
            <a:ext cx="5989983" cy="64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The colour changes of </a:t>
            </a:r>
            <a:r>
              <a:rPr lang="en-MY" b="1" dirty="0" smtClean="0"/>
              <a:t>diluted</a:t>
            </a:r>
            <a:r>
              <a:rPr lang="en-MY" dirty="0" smtClean="0"/>
              <a:t> </a:t>
            </a:r>
            <a:r>
              <a:rPr lang="en-MY" i="1" dirty="0" smtClean="0"/>
              <a:t>Allium </a:t>
            </a:r>
            <a:r>
              <a:rPr lang="en-MY" i="1" dirty="0" err="1" smtClean="0"/>
              <a:t>cepa</a:t>
            </a:r>
            <a:r>
              <a:rPr lang="en-MY" i="1" dirty="0" smtClean="0"/>
              <a:t> L.</a:t>
            </a:r>
            <a:r>
              <a:rPr lang="en-MY" dirty="0" smtClean="0"/>
              <a:t> solution in different types of solution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685800" y="2194559"/>
          <a:ext cx="53340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0"/>
                <a:gridCol w="1778635"/>
                <a:gridCol w="1777365"/>
              </a:tblGrid>
              <a:tr h="1178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Test tube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Observation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Chemical property </a:t>
                      </a: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(acid-base)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Distilled water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Yellowish solution is formed.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Neutral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Hydrochloric acid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Light pink </a:t>
                      </a:r>
                      <a:r>
                        <a:rPr lang="en-US" sz="2000" dirty="0">
                          <a:effectLst/>
                        </a:rPr>
                        <a:t>solution is formed.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Acid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Sodium hydroxide solution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altLang="en-US" sz="2000" dirty="0">
                          <a:effectLst/>
                        </a:rPr>
                        <a:t>Dark y</a:t>
                      </a:r>
                      <a:r>
                        <a:rPr lang="en-US" sz="2000" dirty="0">
                          <a:effectLst/>
                        </a:rPr>
                        <a:t>ellow solution is formed.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Basic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6172200" y="1782445"/>
            <a:ext cx="5334000" cy="44240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735417" cy="157701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MY" sz="1800" cap="none" dirty="0">
                <a:solidFill>
                  <a:prstClr val="black"/>
                </a:solidFill>
                <a:ea typeface="+mn-ea"/>
                <a:cs typeface="+mn-cs"/>
              </a:rPr>
              <a:t>The colour changes of </a:t>
            </a:r>
            <a:r>
              <a:rPr lang="en-MY" sz="1800" cap="none" dirty="0" smtClean="0">
                <a:solidFill>
                  <a:prstClr val="black"/>
                </a:solidFill>
                <a:ea typeface="+mn-ea"/>
                <a:cs typeface="+mn-cs"/>
              </a:rPr>
              <a:t>concentrated </a:t>
            </a:r>
            <a:r>
              <a:rPr lang="en-MY" sz="1800" i="1" cap="none" dirty="0">
                <a:solidFill>
                  <a:prstClr val="black"/>
                </a:solidFill>
                <a:ea typeface="+mn-ea"/>
                <a:cs typeface="+mn-cs"/>
              </a:rPr>
              <a:t>Allium </a:t>
            </a:r>
            <a:r>
              <a:rPr lang="en-MY" sz="1800" i="1" cap="none" dirty="0" err="1">
                <a:solidFill>
                  <a:prstClr val="black"/>
                </a:solidFill>
                <a:ea typeface="+mn-ea"/>
                <a:cs typeface="+mn-cs"/>
              </a:rPr>
              <a:t>cepa</a:t>
            </a:r>
            <a:r>
              <a:rPr lang="en-MY" sz="1800" i="1" cap="none" dirty="0">
                <a:solidFill>
                  <a:prstClr val="black"/>
                </a:solidFill>
                <a:ea typeface="+mn-ea"/>
                <a:cs typeface="+mn-cs"/>
              </a:rPr>
              <a:t> L.</a:t>
            </a:r>
            <a:r>
              <a:rPr lang="en-MY" sz="1800" cap="none" dirty="0">
                <a:solidFill>
                  <a:prstClr val="black"/>
                </a:solidFill>
                <a:ea typeface="+mn-ea"/>
                <a:cs typeface="+mn-cs"/>
              </a:rPr>
              <a:t> solution </a:t>
            </a:r>
            <a:r>
              <a:rPr lang="en-MY" sz="1800" cap="none" dirty="0" smtClean="0">
                <a:solidFill>
                  <a:prstClr val="black"/>
                </a:solidFill>
                <a:ea typeface="+mn-ea"/>
                <a:cs typeface="+mn-cs"/>
              </a:rPr>
              <a:t>in </a:t>
            </a:r>
            <a:r>
              <a:rPr lang="en-MY" sz="1800" cap="none" dirty="0">
                <a:solidFill>
                  <a:prstClr val="black"/>
                </a:solidFill>
                <a:ea typeface="+mn-ea"/>
                <a:cs typeface="+mn-cs"/>
              </a:rPr>
              <a:t>different </a:t>
            </a:r>
            <a:r>
              <a:rPr lang="en-MY" sz="1800" cap="none" dirty="0" smtClean="0">
                <a:solidFill>
                  <a:prstClr val="black"/>
                </a:solidFill>
                <a:ea typeface="+mn-ea"/>
                <a:cs typeface="+mn-cs"/>
              </a:rPr>
              <a:t>pH solution</a:t>
            </a:r>
            <a:r>
              <a:rPr lang="en-MY" sz="18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MY" sz="1800" cap="none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2036" y="2451650"/>
          <a:ext cx="7487478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95826"/>
                <a:gridCol w="2495826"/>
                <a:gridCol w="2495826"/>
              </a:tblGrid>
              <a:tr h="689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Test tube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Observation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Chemical property  (acid-base)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Distilled water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Purplish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solution </a:t>
                      </a:r>
                      <a:r>
                        <a:rPr lang="en-US" sz="2000" dirty="0">
                          <a:effectLst/>
                        </a:rPr>
                        <a:t>is formed.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Neutral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Hydrochloric acid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Reddish-pink </a:t>
                      </a:r>
                      <a:r>
                        <a:rPr lang="en-US" sz="2000" dirty="0">
                          <a:effectLst/>
                        </a:rPr>
                        <a:t>solution is formed.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Acid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Sodium hydroxide solution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Dark yellow </a:t>
                      </a:r>
                      <a:r>
                        <a:rPr lang="en-US" sz="2000" dirty="0">
                          <a:effectLst/>
                        </a:rPr>
                        <a:t>solution is formed.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Basic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17</a:t>
            </a:fld>
            <a:endParaRPr lang="en-MY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MY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3.2 INTERPRETATION 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DISCUSSION</a:t>
            </a:r>
            <a:endParaRPr lang="en-MY" sz="3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Allium </a:t>
            </a:r>
            <a:r>
              <a:rPr lang="en-US" i="1" dirty="0" err="1"/>
              <a:t>cepa</a:t>
            </a:r>
            <a:r>
              <a:rPr lang="en-US" i="1" dirty="0"/>
              <a:t> L.</a:t>
            </a:r>
            <a:r>
              <a:rPr lang="en-US" dirty="0"/>
              <a:t> juice </a:t>
            </a:r>
            <a:r>
              <a:rPr lang="en-US" dirty="0" smtClean="0"/>
              <a:t>act </a:t>
            </a:r>
            <a:r>
              <a:rPr lang="en-US" dirty="0"/>
              <a:t>as pH indicator to test  </a:t>
            </a:r>
            <a:r>
              <a:rPr lang="en-MY" dirty="0"/>
              <a:t>properties</a:t>
            </a:r>
            <a:r>
              <a:rPr lang="en-US" dirty="0"/>
              <a:t> of the common </a:t>
            </a:r>
            <a:r>
              <a:rPr lang="en-US" dirty="0" smtClean="0"/>
              <a:t>solutions</a:t>
            </a:r>
          </a:p>
          <a:p>
            <a:r>
              <a:rPr lang="en-US" dirty="0" smtClean="0"/>
              <a:t>Can be used to identify properties of household item</a:t>
            </a:r>
          </a:p>
          <a:p>
            <a:r>
              <a:rPr lang="en-US" dirty="0" smtClean="0"/>
              <a:t>Undergoes </a:t>
            </a:r>
            <a:r>
              <a:rPr lang="en-US" dirty="0" err="1" smtClean="0"/>
              <a:t>colour</a:t>
            </a:r>
            <a:r>
              <a:rPr lang="en-US" dirty="0" smtClean="0"/>
              <a:t> change when added with acidic solution, alkaline solution and neutral solution</a:t>
            </a:r>
          </a:p>
          <a:p>
            <a:r>
              <a:rPr lang="en-US" dirty="0"/>
              <a:t>due to </a:t>
            </a:r>
            <a:r>
              <a:rPr lang="en-US" dirty="0" smtClean="0"/>
              <a:t>the pigments called </a:t>
            </a:r>
            <a:r>
              <a:rPr lang="en-US" dirty="0"/>
              <a:t>anthocyanins </a:t>
            </a:r>
            <a:r>
              <a:rPr lang="en-US" dirty="0" smtClean="0"/>
              <a:t>which </a:t>
            </a:r>
            <a:r>
              <a:rPr lang="en-US" dirty="0"/>
              <a:t>undergo change in the chemical structure in response to the change of pH</a:t>
            </a:r>
            <a:endParaRPr lang="en-US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18</a:t>
            </a:fld>
            <a:endParaRPr lang="en-MY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concentrated </a:t>
            </a:r>
            <a:r>
              <a:rPr lang="en-US" i="1" dirty="0"/>
              <a:t>Allium </a:t>
            </a:r>
            <a:r>
              <a:rPr lang="en-US" i="1" dirty="0" err="1"/>
              <a:t>cepa</a:t>
            </a:r>
            <a:r>
              <a:rPr lang="en-US" i="1" dirty="0"/>
              <a:t> L</a:t>
            </a:r>
            <a:r>
              <a:rPr lang="en-US" dirty="0"/>
              <a:t>. juices show the </a:t>
            </a:r>
            <a:r>
              <a:rPr lang="en-US" dirty="0" err="1"/>
              <a:t>colour</a:t>
            </a:r>
            <a:r>
              <a:rPr lang="en-US" dirty="0"/>
              <a:t> change in a higher </a:t>
            </a:r>
            <a:r>
              <a:rPr lang="en-US" dirty="0" smtClean="0"/>
              <a:t>intensity </a:t>
            </a:r>
          </a:p>
          <a:p>
            <a:r>
              <a:rPr lang="en-US" dirty="0"/>
              <a:t>increase anthocyanin concentration promotes higher </a:t>
            </a:r>
            <a:r>
              <a:rPr lang="en-US" dirty="0" err="1"/>
              <a:t>colour</a:t>
            </a:r>
            <a:r>
              <a:rPr lang="en-US" dirty="0"/>
              <a:t> </a:t>
            </a:r>
            <a:r>
              <a:rPr lang="en-US" dirty="0" smtClean="0"/>
              <a:t>stability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19</a:t>
            </a:fld>
            <a:endParaRPr lang="en-MY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What is </a:t>
            </a:r>
            <a:r>
              <a:rPr lang="en-MY" i="1" dirty="0" err="1" smtClean="0"/>
              <a:t>Allium</a:t>
            </a:r>
            <a:r>
              <a:rPr lang="en-MY" i="1" dirty="0" smtClean="0"/>
              <a:t> </a:t>
            </a:r>
            <a:r>
              <a:rPr lang="en-MY" i="1" cap="none" dirty="0" err="1" smtClean="0"/>
              <a:t>cepa</a:t>
            </a:r>
            <a:r>
              <a:rPr lang="en-MY" i="1" dirty="0" smtClean="0"/>
              <a:t> L .</a:t>
            </a:r>
            <a:r>
              <a:rPr lang="en-MY" dirty="0" smtClean="0"/>
              <a:t> ?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RED ONION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15" y="2085033"/>
            <a:ext cx="4965894" cy="28974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2</a:t>
            </a:fld>
            <a:endParaRPr lang="en-MY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000" b="1" dirty="0" smtClean="0">
                <a:solidFill>
                  <a:srgbClr val="FF0000"/>
                </a:solidFill>
              </a:rPr>
              <a:t>4.0 Conclusion</a:t>
            </a:r>
            <a:endParaRPr lang="en-MY" sz="7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531" y="3632201"/>
            <a:ext cx="9862457" cy="685800"/>
          </a:xfrm>
        </p:spPr>
        <p:txBody>
          <a:bodyPr>
            <a:noAutofit/>
          </a:bodyPr>
          <a:lstStyle/>
          <a:p>
            <a:r>
              <a:rPr lang="en-MY" sz="2500" dirty="0"/>
              <a:t>T</a:t>
            </a:r>
            <a:r>
              <a:rPr lang="en-MY" sz="2500" dirty="0" smtClean="0"/>
              <a:t>he </a:t>
            </a:r>
            <a:r>
              <a:rPr lang="en-MY" sz="2500" dirty="0"/>
              <a:t>natural acid-base indicator that is made by </a:t>
            </a:r>
            <a:r>
              <a:rPr lang="en-MY" sz="2500" i="1" dirty="0" err="1" smtClean="0"/>
              <a:t>Allium</a:t>
            </a:r>
            <a:r>
              <a:rPr lang="en-MY" sz="2500" i="1" dirty="0" smtClean="0"/>
              <a:t> </a:t>
            </a:r>
            <a:r>
              <a:rPr lang="en-MY" sz="2500" i="1" dirty="0" err="1"/>
              <a:t>cepa</a:t>
            </a:r>
            <a:r>
              <a:rPr lang="en-MY" sz="2500" i="1" dirty="0"/>
              <a:t> L.</a:t>
            </a:r>
            <a:r>
              <a:rPr lang="en-MY" sz="2500" dirty="0"/>
              <a:t> show the change of colour with the change of </a:t>
            </a:r>
            <a:r>
              <a:rPr lang="en-MY" sz="2500" dirty="0" err="1"/>
              <a:t>pH.</a:t>
            </a:r>
            <a:endParaRPr lang="en-MY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463" y="294397"/>
            <a:ext cx="2743200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20</a:t>
            </a:fld>
            <a:endParaRPr lang="en-MY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In different solution</a:t>
            </a:r>
            <a:endParaRPr lang="en-MY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21</a:t>
            </a:fld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neutral solution, the </a:t>
            </a:r>
            <a:r>
              <a:rPr lang="en-MY" i="1" dirty="0">
                <a:sym typeface="+mn-ea"/>
              </a:rPr>
              <a:t>Allium </a:t>
            </a:r>
            <a:r>
              <a:rPr lang="en-MY" i="1" dirty="0" err="1">
                <a:sym typeface="+mn-ea"/>
              </a:rPr>
              <a:t>cepa</a:t>
            </a:r>
            <a:r>
              <a:rPr lang="en-MY" i="1" dirty="0">
                <a:sym typeface="+mn-ea"/>
              </a:rPr>
              <a:t> </a:t>
            </a:r>
            <a:r>
              <a:rPr lang="en-MY" i="1" dirty="0" smtClean="0">
                <a:sym typeface="+mn-ea"/>
              </a:rPr>
              <a:t>L.</a:t>
            </a:r>
            <a:r>
              <a:rPr lang="en-MY" dirty="0" smtClean="0">
                <a:sym typeface="+mn-ea"/>
              </a:rPr>
              <a:t> juice </a:t>
            </a:r>
            <a:r>
              <a:rPr lang="en-US" altLang="en-MY" dirty="0" smtClean="0">
                <a:sym typeface="+mn-ea"/>
              </a:rPr>
              <a:t>show no visible change</a:t>
            </a:r>
          </a:p>
          <a:p>
            <a:r>
              <a:rPr lang="en-US" altLang="en-MY" dirty="0" smtClean="0">
                <a:sym typeface="+mn-ea"/>
              </a:rPr>
              <a:t>In acidic solution,</a:t>
            </a:r>
            <a:r>
              <a:rPr lang="en-US" altLang="en-MY" b="1" dirty="0" smtClean="0">
                <a:solidFill>
                  <a:srgbClr val="7030A0"/>
                </a:solidFill>
                <a:sym typeface="+mn-ea"/>
              </a:rPr>
              <a:t> purplish</a:t>
            </a:r>
            <a:r>
              <a:rPr lang="en-US" altLang="en-MY" dirty="0" smtClean="0">
                <a:sym typeface="+mn-ea"/>
              </a:rPr>
              <a:t> </a:t>
            </a:r>
            <a:r>
              <a:rPr lang="en-MY" i="1" dirty="0">
                <a:sym typeface="+mn-ea"/>
              </a:rPr>
              <a:t>Allium </a:t>
            </a:r>
            <a:r>
              <a:rPr lang="en-MY" i="1" dirty="0" err="1">
                <a:sym typeface="+mn-ea"/>
              </a:rPr>
              <a:t>cepa</a:t>
            </a:r>
            <a:r>
              <a:rPr lang="en-MY" i="1" dirty="0">
                <a:sym typeface="+mn-ea"/>
              </a:rPr>
              <a:t> </a:t>
            </a:r>
            <a:r>
              <a:rPr lang="en-MY" i="1" dirty="0" smtClean="0">
                <a:sym typeface="+mn-ea"/>
              </a:rPr>
              <a:t>L. juice </a:t>
            </a:r>
            <a:r>
              <a:rPr lang="en-US" altLang="en-MY" dirty="0" smtClean="0">
                <a:sym typeface="+mn-ea"/>
              </a:rPr>
              <a:t>change into </a:t>
            </a:r>
            <a:r>
              <a:rPr lang="en-US" altLang="en-MY" b="1" dirty="0" smtClean="0">
                <a:solidFill>
                  <a:srgbClr val="FF0000"/>
                </a:solidFill>
                <a:sym typeface="+mn-ea"/>
              </a:rPr>
              <a:t>red</a:t>
            </a:r>
            <a:r>
              <a:rPr lang="en-US" altLang="en-MY" dirty="0" smtClean="0">
                <a:sym typeface="+mn-ea"/>
              </a:rPr>
              <a:t> colour</a:t>
            </a:r>
          </a:p>
          <a:p>
            <a:r>
              <a:rPr lang="en-US" altLang="en-MY" dirty="0" smtClean="0">
                <a:sym typeface="+mn-ea"/>
              </a:rPr>
              <a:t>In basic solution, </a:t>
            </a:r>
            <a:r>
              <a:rPr lang="en-US" altLang="en-MY" b="1" dirty="0" smtClean="0">
                <a:solidFill>
                  <a:srgbClr val="7030A0"/>
                </a:solidFill>
                <a:sym typeface="+mn-ea"/>
              </a:rPr>
              <a:t>purplish</a:t>
            </a:r>
            <a:r>
              <a:rPr lang="en-US" altLang="en-MY" dirty="0" smtClean="0">
                <a:sym typeface="+mn-ea"/>
              </a:rPr>
              <a:t> </a:t>
            </a:r>
            <a:r>
              <a:rPr lang="en-MY" i="1" dirty="0">
                <a:sym typeface="+mn-ea"/>
              </a:rPr>
              <a:t>Allium </a:t>
            </a:r>
            <a:r>
              <a:rPr lang="en-MY" i="1" dirty="0" err="1">
                <a:sym typeface="+mn-ea"/>
              </a:rPr>
              <a:t>cepa</a:t>
            </a:r>
            <a:r>
              <a:rPr lang="en-MY" i="1" dirty="0">
                <a:sym typeface="+mn-ea"/>
              </a:rPr>
              <a:t> </a:t>
            </a:r>
            <a:r>
              <a:rPr lang="en-MY" i="1" dirty="0" smtClean="0">
                <a:sym typeface="+mn-ea"/>
              </a:rPr>
              <a:t>L. juice</a:t>
            </a:r>
            <a:r>
              <a:rPr lang="en-MY" dirty="0" smtClean="0">
                <a:sym typeface="+mn-ea"/>
              </a:rPr>
              <a:t> </a:t>
            </a:r>
            <a:r>
              <a:rPr lang="en-US" altLang="en-MY" dirty="0" smtClean="0">
                <a:sym typeface="+mn-ea"/>
              </a:rPr>
              <a:t>change into </a:t>
            </a:r>
            <a:r>
              <a:rPr lang="en-US" altLang="en-MY" b="1" dirty="0" smtClean="0">
                <a:solidFill>
                  <a:srgbClr val="FFFF00"/>
                </a:solidFill>
                <a:sym typeface="+mn-ea"/>
              </a:rPr>
              <a:t>yellow</a:t>
            </a:r>
            <a:r>
              <a:rPr lang="en-US" altLang="en-MY" dirty="0" smtClean="0">
                <a:sym typeface="+mn-ea"/>
              </a:rPr>
              <a:t> colour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39634" y="1815737"/>
            <a:ext cx="11416937" cy="488550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In different concentration</a:t>
            </a:r>
            <a:endParaRPr lang="en-MY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154" y="2795450"/>
            <a:ext cx="10435046" cy="2991395"/>
          </a:xfrm>
        </p:spPr>
        <p:txBody>
          <a:bodyPr/>
          <a:lstStyle/>
          <a:p>
            <a:endParaRPr lang="en-MY" dirty="0" smtClean="0"/>
          </a:p>
          <a:p>
            <a:endParaRPr lang="en-MY" dirty="0" smtClean="0"/>
          </a:p>
          <a:p>
            <a:r>
              <a:rPr lang="en-MY" dirty="0" smtClean="0"/>
              <a:t>Higher </a:t>
            </a:r>
            <a:r>
              <a:rPr lang="en-MY" dirty="0"/>
              <a:t>concentration of </a:t>
            </a:r>
            <a:r>
              <a:rPr lang="en-MY" i="1" dirty="0"/>
              <a:t>Allium </a:t>
            </a:r>
            <a:r>
              <a:rPr lang="en-MY" i="1" dirty="0" err="1"/>
              <a:t>cepa</a:t>
            </a:r>
            <a:r>
              <a:rPr lang="en-MY" i="1" dirty="0"/>
              <a:t> </a:t>
            </a:r>
            <a:r>
              <a:rPr lang="en-MY" i="1" dirty="0" smtClean="0"/>
              <a:t>L. juice will affect</a:t>
            </a:r>
            <a:r>
              <a:rPr lang="en-MY" dirty="0" smtClean="0"/>
              <a:t> </a:t>
            </a:r>
            <a:r>
              <a:rPr lang="en-MY" dirty="0"/>
              <a:t>the colour change of </a:t>
            </a:r>
            <a:r>
              <a:rPr lang="en-MY" i="1" dirty="0"/>
              <a:t>Allium </a:t>
            </a:r>
            <a:r>
              <a:rPr lang="en-MY" i="1" dirty="0" err="1"/>
              <a:t>cepa</a:t>
            </a:r>
            <a:r>
              <a:rPr lang="en-MY" i="1" dirty="0"/>
              <a:t> L.</a:t>
            </a:r>
            <a:r>
              <a:rPr lang="en-MY" dirty="0"/>
              <a:t> solution</a:t>
            </a:r>
            <a:r>
              <a:rPr lang="en-MY" dirty="0" smtClean="0"/>
              <a:t>.</a:t>
            </a:r>
          </a:p>
          <a:p>
            <a:r>
              <a:rPr lang="en-MY" dirty="0" smtClean="0"/>
              <a:t>It will give a darker colour change.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22</a:t>
            </a:fld>
            <a:endParaRPr lang="en-MY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Commercialisation</a:t>
            </a:r>
            <a:r>
              <a:rPr lang="en-US" b="1" dirty="0" smtClean="0">
                <a:solidFill>
                  <a:srgbClr val="FF0000"/>
                </a:solidFill>
              </a:rPr>
              <a:t> potential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Convenient and low cost with fast-obtaining results.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Target user : Those who have skin allergic.</a:t>
            </a:r>
          </a:p>
          <a:p>
            <a:pPr>
              <a:buNone/>
            </a:pPr>
            <a:r>
              <a:rPr lang="en-US" dirty="0" smtClean="0"/>
              <a:t>		           : Students</a:t>
            </a:r>
          </a:p>
          <a:p>
            <a:pPr>
              <a:buNone/>
            </a:pPr>
            <a:r>
              <a:rPr lang="en-US" dirty="0" smtClean="0"/>
              <a:t>		           : Researcher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23</a:t>
            </a:fld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0" y="862148"/>
            <a:ext cx="12192000" cy="568234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058" y="2181497"/>
            <a:ext cx="8610600" cy="2808514"/>
          </a:xfrm>
        </p:spPr>
        <p:txBody>
          <a:bodyPr/>
          <a:lstStyle/>
          <a:p>
            <a:pPr algn="ctr"/>
            <a:r>
              <a:rPr lang="en-GB" altLang="zh-CN" sz="7000" b="1" dirty="0" smtClean="0"/>
              <a:t>The end</a:t>
            </a:r>
            <a:br>
              <a:rPr lang="en-GB" altLang="zh-CN" sz="7000" b="1" dirty="0" smtClean="0"/>
            </a:br>
            <a:r>
              <a:rPr lang="en-GB" altLang="zh-CN" b="1" dirty="0" smtClean="0"/>
              <a:t/>
            </a:r>
            <a:br>
              <a:rPr lang="en-GB" altLang="zh-CN" b="1" dirty="0" smtClean="0"/>
            </a:br>
            <a:r>
              <a:rPr lang="en-GB" altLang="zh-CN" b="1" dirty="0" smtClean="0"/>
              <a:t>thanks for your attention…</a:t>
            </a:r>
            <a:endParaRPr lang="zh-CN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24</a:t>
            </a:fld>
            <a:endParaRPr lang="en-MY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choose onion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Safety awareness</a:t>
            </a:r>
          </a:p>
          <a:p>
            <a:pPr>
              <a:buNone/>
            </a:pPr>
            <a:r>
              <a:rPr lang="en-US" dirty="0" smtClean="0"/>
              <a:t>	Can be found in many dishes .</a:t>
            </a:r>
          </a:p>
          <a:p>
            <a:r>
              <a:rPr lang="en-US" b="1" dirty="0" smtClean="0"/>
              <a:t>Cheap and easily available</a:t>
            </a:r>
          </a:p>
          <a:p>
            <a:pPr>
              <a:buNone/>
            </a:pPr>
            <a:r>
              <a:rPr lang="en-US" dirty="0" smtClean="0"/>
              <a:t>	Around 170 cultivate onions for domestic uses.</a:t>
            </a:r>
          </a:p>
          <a:p>
            <a:pPr>
              <a:buNone/>
            </a:pPr>
            <a:r>
              <a:rPr lang="en-US" dirty="0" smtClean="0"/>
              <a:t>	Can be planted in various type of soil but best cultivated in the soil that are fertile.</a:t>
            </a:r>
          </a:p>
          <a:p>
            <a:pPr>
              <a:buNone/>
            </a:pPr>
            <a:r>
              <a:rPr lang="en-US" dirty="0" smtClean="0"/>
              <a:t>	Can be planted in almost any season.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3</a:t>
            </a:fld>
            <a:endParaRPr lang="en-MY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079" y="4608635"/>
            <a:ext cx="2362200" cy="124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0537" y="679268"/>
            <a:ext cx="3657600" cy="8381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ABSTRACT</a:t>
            </a:r>
            <a:endParaRPr lang="en-US" sz="4800" b="1" dirty="0">
              <a:solidFill>
                <a:srgbClr val="FF0000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1933303"/>
            <a:ext cx="11379200" cy="2312126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based on </a:t>
            </a:r>
            <a:r>
              <a:rPr lang="en-US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red</a:t>
            </a:r>
            <a:r>
              <a:rPr lang="en-US" sz="3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onion</a:t>
            </a:r>
            <a:r>
              <a:rPr lang="en-US" sz="3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as acid-base </a:t>
            </a: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indicator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determine whether the </a:t>
            </a:r>
            <a:r>
              <a:rPr lang="en-US" sz="3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pigment, </a:t>
            </a:r>
            <a:r>
              <a:rPr lang="en-US" sz="3000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anthocyanins</a:t>
            </a:r>
            <a:r>
              <a:rPr lang="en-US" sz="3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</a:t>
            </a:r>
            <a:r>
              <a:rPr lang="en-US" sz="3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red onion</a:t>
            </a:r>
            <a:r>
              <a:rPr lang="en-US" sz="3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can </a:t>
            </a: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act </a:t>
            </a:r>
            <a:r>
              <a:rPr lang="en-US" sz="3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as </a:t>
            </a: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an acid-base indicator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prepared a</a:t>
            </a:r>
            <a:r>
              <a:rPr lang="en-US" sz="3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light purplish juice </a:t>
            </a:r>
            <a:r>
              <a:rPr lang="en-US" sz="3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from the extraction of </a:t>
            </a:r>
            <a:r>
              <a:rPr lang="en-US" sz="3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red </a:t>
            </a:r>
            <a:r>
              <a:rPr lang="en-US" sz="3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onion</a:t>
            </a:r>
            <a:endParaRPr lang="en-US" sz="3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endParaRPr lang="en-US" sz="3000" b="1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78537" y="372774"/>
            <a:ext cx="2743200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4</a:t>
            </a:fld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5108"/>
            <a:ext cx="10820400" cy="47026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If added with </a:t>
            </a:r>
            <a:r>
              <a:rPr lang="en-US" sz="3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HCl</a:t>
            </a: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colour</a:t>
            </a: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change to </a:t>
            </a:r>
            <a:r>
              <a:rPr lang="en-US" sz="3000" b="1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If added with </a:t>
            </a:r>
            <a:r>
              <a:rPr lang="en-US" sz="3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NaOH</a:t>
            </a: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colour</a:t>
            </a: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change to </a:t>
            </a:r>
            <a:r>
              <a:rPr lang="en-US" sz="30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yellow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If added with distilled water, no observable change</a:t>
            </a:r>
            <a:endParaRPr lang="en-US" sz="3000" b="1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changes of </a:t>
            </a:r>
            <a:r>
              <a:rPr lang="en-US" sz="3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colour</a:t>
            </a: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in the </a:t>
            </a:r>
            <a:r>
              <a:rPr lang="en-US" sz="3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red onion juice </a:t>
            </a: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shows that  </a:t>
            </a:r>
            <a:r>
              <a:rPr lang="en-US" sz="3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red onion </a:t>
            </a:r>
            <a:r>
              <a:rPr lang="en-US" sz="3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can function as acid-base indicator!!!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Keywords:</a:t>
            </a:r>
            <a:r>
              <a:rPr lang="en-US" sz="3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- acid-base indicator</a:t>
            </a:r>
          </a:p>
          <a:p>
            <a:pPr>
              <a:buNone/>
            </a:pPr>
            <a:r>
              <a:rPr lang="en-US" sz="3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</a:t>
            </a:r>
            <a:r>
              <a:rPr lang="en-US" sz="30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  <a:r>
              <a:rPr lang="en-US" sz="3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anthocyanins</a:t>
            </a:r>
            <a:endParaRPr lang="en-US" sz="3000" dirty="0" smtClean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</a:t>
            </a:r>
            <a:r>
              <a:rPr lang="en-US" sz="3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  <a:r>
              <a:rPr lang="en-US" sz="3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 onion juices</a:t>
            </a:r>
          </a:p>
          <a:p>
            <a:endParaRPr lang="zh-CN" alt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5</a:t>
            </a:fld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1.2 literature review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MY" b="1" dirty="0" smtClean="0"/>
          </a:p>
          <a:p>
            <a:pPr>
              <a:buNone/>
            </a:pPr>
            <a:r>
              <a:rPr lang="en-MY" b="1" u="sng" dirty="0" err="1" smtClean="0">
                <a:solidFill>
                  <a:srgbClr val="00B050"/>
                </a:solidFill>
              </a:rPr>
              <a:t>Anthocyanins</a:t>
            </a:r>
            <a:endParaRPr lang="en-MY" b="1" u="sng" dirty="0" smtClean="0">
              <a:solidFill>
                <a:srgbClr val="00B050"/>
              </a:solidFill>
            </a:endParaRPr>
          </a:p>
          <a:p>
            <a:r>
              <a:rPr lang="en-MY" b="1" dirty="0" smtClean="0"/>
              <a:t>Widely distributed</a:t>
            </a:r>
            <a:r>
              <a:rPr lang="en-MY" dirty="0" smtClean="0"/>
              <a:t> </a:t>
            </a:r>
            <a:r>
              <a:rPr lang="en-MY" dirty="0"/>
              <a:t>classes of flavonoids in plants</a:t>
            </a:r>
            <a:r>
              <a:rPr lang="en-MY" dirty="0" smtClean="0"/>
              <a:t>. </a:t>
            </a:r>
            <a:r>
              <a:rPr lang="en-US" dirty="0" smtClean="0"/>
              <a:t>(</a:t>
            </a:r>
            <a:r>
              <a:rPr lang="en-US" dirty="0" err="1" smtClean="0"/>
              <a:t>Harborne</a:t>
            </a:r>
            <a:r>
              <a:rPr lang="en-US" dirty="0" smtClean="0"/>
              <a:t> &amp; Williams,2000)</a:t>
            </a:r>
          </a:p>
          <a:p>
            <a:r>
              <a:rPr lang="en-US" b="1" dirty="0" smtClean="0"/>
              <a:t>Synthesized in the cytoplasm </a:t>
            </a:r>
            <a:r>
              <a:rPr lang="en-US" dirty="0" smtClean="0"/>
              <a:t>and eventually </a:t>
            </a:r>
            <a:r>
              <a:rPr lang="en-US" b="1" dirty="0" smtClean="0"/>
              <a:t>stored at the vacuole </a:t>
            </a:r>
            <a:r>
              <a:rPr lang="en-US" dirty="0" smtClean="0"/>
              <a:t>of plant cell. (Hrazdina,1992; </a:t>
            </a:r>
            <a:r>
              <a:rPr lang="en-US" dirty="0" err="1" smtClean="0"/>
              <a:t>Matern</a:t>
            </a:r>
            <a:r>
              <a:rPr lang="en-US" dirty="0" smtClean="0"/>
              <a:t> </a:t>
            </a:r>
            <a:r>
              <a:rPr lang="en-US" dirty="0" err="1" smtClean="0"/>
              <a:t>etal</a:t>
            </a:r>
            <a:r>
              <a:rPr lang="en-US" dirty="0" smtClean="0"/>
              <a:t>, 1986; Wagner and </a:t>
            </a:r>
            <a:r>
              <a:rPr lang="en-US" dirty="0" err="1" smtClean="0"/>
              <a:t>Hrazdina</a:t>
            </a:r>
            <a:r>
              <a:rPr lang="en-US" dirty="0" smtClean="0"/>
              <a:t>, 19)</a:t>
            </a:r>
            <a:endParaRPr lang="en-MY" dirty="0" smtClean="0"/>
          </a:p>
          <a:p>
            <a:r>
              <a:rPr lang="en-MY" dirty="0"/>
              <a:t>C</a:t>
            </a:r>
            <a:r>
              <a:rPr lang="en-MY" dirty="0" smtClean="0"/>
              <a:t>an </a:t>
            </a:r>
            <a:r>
              <a:rPr lang="en-MY" b="1" dirty="0"/>
              <a:t>found</a:t>
            </a:r>
            <a:r>
              <a:rPr lang="en-MY" dirty="0"/>
              <a:t> the </a:t>
            </a:r>
            <a:r>
              <a:rPr lang="en-MY" dirty="0" err="1"/>
              <a:t>anthocyanins</a:t>
            </a:r>
            <a:r>
              <a:rPr lang="en-MY" dirty="0"/>
              <a:t> </a:t>
            </a:r>
            <a:r>
              <a:rPr lang="en-MY" b="1" dirty="0"/>
              <a:t>in all tissues of higher plants</a:t>
            </a:r>
            <a:r>
              <a:rPr lang="en-MY" dirty="0"/>
              <a:t>, including roots ,leaves ,stems ,fruits and flower</a:t>
            </a:r>
            <a:r>
              <a:rPr lang="en-MY" dirty="0" smtClean="0"/>
              <a:t>.</a:t>
            </a:r>
            <a:r>
              <a:rPr lang="en-US" dirty="0" smtClean="0"/>
              <a:t> (Williams CA, Grayer RJ. 2004)</a:t>
            </a:r>
            <a:endParaRPr lang="zh-CN" altLang="en-US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6</a:t>
            </a:fld>
            <a:endParaRPr lang="en-MY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How </a:t>
            </a:r>
            <a:r>
              <a:rPr lang="en-MY" dirty="0" err="1" smtClean="0"/>
              <a:t>anthocyanins</a:t>
            </a:r>
            <a:r>
              <a:rPr lang="en-MY" dirty="0" smtClean="0"/>
              <a:t> help in </a:t>
            </a:r>
            <a:r>
              <a:rPr lang="en-MY" dirty="0" err="1" smtClean="0"/>
              <a:t>determing</a:t>
            </a:r>
            <a:r>
              <a:rPr lang="en-MY" dirty="0" smtClean="0"/>
              <a:t> PH of </a:t>
            </a:r>
            <a:r>
              <a:rPr lang="en-MY" dirty="0" err="1" smtClean="0"/>
              <a:t>enviroment</a:t>
            </a:r>
            <a:r>
              <a:rPr lang="en-MY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055" y="2495006"/>
            <a:ext cx="10820400" cy="331495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u="sng" dirty="0" smtClean="0"/>
              <a:t>(Maurizio </a:t>
            </a:r>
            <a:r>
              <a:rPr lang="en-US" u="sng" dirty="0" err="1" smtClean="0"/>
              <a:t>Mulas</a:t>
            </a:r>
            <a:r>
              <a:rPr lang="en-US" u="sng" dirty="0" smtClean="0"/>
              <a:t> et al.2013. )</a:t>
            </a:r>
          </a:p>
          <a:p>
            <a:r>
              <a:rPr lang="en-US" dirty="0" err="1" smtClean="0"/>
              <a:t>Anthocyanins</a:t>
            </a:r>
            <a:r>
              <a:rPr lang="en-US" dirty="0" smtClean="0"/>
              <a:t> are sensitive towards the pH of the environment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(</a:t>
            </a:r>
            <a:r>
              <a:rPr lang="en-US" u="sng" dirty="0" err="1" smtClean="0"/>
              <a:t>Brouillard</a:t>
            </a:r>
            <a:r>
              <a:rPr lang="en-US" u="sng" dirty="0" smtClean="0"/>
              <a:t> and </a:t>
            </a:r>
            <a:r>
              <a:rPr lang="en-US" u="sng" dirty="0" err="1" smtClean="0"/>
              <a:t>Delaporte</a:t>
            </a:r>
            <a:r>
              <a:rPr lang="en-US" u="sng" dirty="0" smtClean="0"/>
              <a:t> 1997 , </a:t>
            </a:r>
            <a:r>
              <a:rPr lang="en-US" u="sng" dirty="0" err="1" smtClean="0"/>
              <a:t>Lapidot</a:t>
            </a:r>
            <a:r>
              <a:rPr lang="en-US" u="sng" dirty="0" smtClean="0"/>
              <a:t> et al, 1999)</a:t>
            </a:r>
            <a:endParaRPr lang="en-MY" u="sng" dirty="0" smtClean="0"/>
          </a:p>
          <a:p>
            <a:r>
              <a:rPr lang="en-MY" dirty="0" smtClean="0"/>
              <a:t>It </a:t>
            </a:r>
            <a:r>
              <a:rPr lang="en-MY" dirty="0"/>
              <a:t>may show red, purple or blue under different </a:t>
            </a:r>
            <a:r>
              <a:rPr lang="en-MY" dirty="0" err="1"/>
              <a:t>pH</a:t>
            </a:r>
            <a:r>
              <a:rPr lang="en-MY" dirty="0" err="1" smtClean="0"/>
              <a:t>.</a:t>
            </a:r>
            <a:endParaRPr lang="en-MY" dirty="0" smtClean="0"/>
          </a:p>
          <a:p>
            <a:r>
              <a:rPr lang="en-MY" dirty="0" smtClean="0"/>
              <a:t>This is because </a:t>
            </a:r>
            <a:r>
              <a:rPr lang="en-MY" dirty="0" err="1" smtClean="0"/>
              <a:t>anthocyanins</a:t>
            </a:r>
            <a:r>
              <a:rPr lang="en-MY" dirty="0" smtClean="0"/>
              <a:t> will switch the structure under different </a:t>
            </a:r>
            <a:r>
              <a:rPr lang="en-MY" dirty="0" err="1" smtClean="0"/>
              <a:t>pH.</a:t>
            </a:r>
            <a:endParaRPr lang="en-MY" dirty="0" smtClean="0"/>
          </a:p>
          <a:p>
            <a:r>
              <a:rPr lang="en-MY" dirty="0"/>
              <a:t>I</a:t>
            </a:r>
            <a:r>
              <a:rPr lang="en-MY" dirty="0" smtClean="0"/>
              <a:t>t </a:t>
            </a:r>
            <a:r>
              <a:rPr lang="en-MY" dirty="0"/>
              <a:t>exhibits different colour at different </a:t>
            </a:r>
            <a:r>
              <a:rPr lang="en-MY" dirty="0" err="1" smtClean="0"/>
              <a:t>pH.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7</a:t>
            </a:fld>
            <a:endParaRPr lang="en-MY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82" y="4984680"/>
            <a:ext cx="8610600" cy="1293028"/>
          </a:xfrm>
        </p:spPr>
        <p:txBody>
          <a:bodyPr>
            <a:normAutofit/>
          </a:bodyPr>
          <a:lstStyle/>
          <a:p>
            <a:r>
              <a:rPr lang="en-MY" sz="2000" dirty="0" smtClean="0"/>
              <a:t>(</a:t>
            </a:r>
            <a:r>
              <a:rPr lang="en-MY" sz="2000" dirty="0" err="1" smtClean="0"/>
              <a:t>Maarit</a:t>
            </a:r>
            <a:r>
              <a:rPr lang="en-MY" sz="2000" dirty="0" smtClean="0"/>
              <a:t>, 2005; Wada, 2002)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93E8-0324-4CFE-B6E8-46BF2E693F92}" type="slidenum">
              <a:rPr lang="en-MY" smtClean="0"/>
              <a:pPr/>
              <a:t>8</a:t>
            </a:fld>
            <a:endParaRPr lang="en-MY"/>
          </a:p>
        </p:txBody>
      </p:sp>
      <p:sp>
        <p:nvSpPr>
          <p:cNvPr id="6" name="Text Box 5"/>
          <p:cNvSpPr txBox="1"/>
          <p:nvPr/>
        </p:nvSpPr>
        <p:spPr>
          <a:xfrm>
            <a:off x="6585585" y="2851785"/>
            <a:ext cx="30861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≤</a:t>
            </a:r>
          </a:p>
        </p:txBody>
      </p:sp>
      <p:pic>
        <p:nvPicPr>
          <p:cNvPr id="9" name="Content Placeholder 7" descr="Latest anthocynin pictur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1660" y="1181051"/>
            <a:ext cx="7773088" cy="4024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2"/>
            <a:ext cx="10363200" cy="838199"/>
          </a:xfrm>
        </p:spPr>
        <p:txBody>
          <a:bodyPr>
            <a:normAutofit/>
          </a:bodyPr>
          <a:lstStyle/>
          <a:p>
            <a:pPr algn="r"/>
            <a:r>
              <a:rPr lang="en-US" sz="35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 2.0 : METHODOLOGY</a:t>
            </a:r>
            <a:endParaRPr lang="en-US" sz="35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1143000"/>
            <a:ext cx="10769600" cy="52578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latin typeface="Arial Rounded MT Bold" panose="020F0704030504030204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2.1 Apparatus &amp; Materials     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Apparatus: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Measuring cylinder, knife, beaker, Bunsen burner,</a:t>
            </a:r>
          </a:p>
          <a:p>
            <a:pPr algn="l"/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  wire gauge, retort stand, tripod stand, filter funnel,</a:t>
            </a:r>
          </a:p>
          <a:p>
            <a:pPr algn="l"/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  test tubes, test tube rack, stirrer, dropper</a:t>
            </a:r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mcyli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352800"/>
            <a:ext cx="2428240" cy="1607820"/>
          </a:xfrm>
          <a:prstGeom prst="rect">
            <a:avLst/>
          </a:prstGeom>
        </p:spPr>
      </p:pic>
      <p:pic>
        <p:nvPicPr>
          <p:cNvPr id="5" name="Picture 4" descr="stirr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4000" y="4876800"/>
            <a:ext cx="2631440" cy="1478280"/>
          </a:xfrm>
          <a:prstGeom prst="rect">
            <a:avLst/>
          </a:prstGeom>
        </p:spPr>
      </p:pic>
      <p:pic>
        <p:nvPicPr>
          <p:cNvPr id="6" name="Picture 5" descr="buns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3600" y="3124200"/>
            <a:ext cx="1971040" cy="1973580"/>
          </a:xfrm>
          <a:prstGeom prst="rect">
            <a:avLst/>
          </a:prstGeom>
        </p:spPr>
      </p:pic>
      <p:pic>
        <p:nvPicPr>
          <p:cNvPr id="7" name="Picture 6" descr="fil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53600" y="4343400"/>
            <a:ext cx="1859280" cy="20955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73589" y="255209"/>
            <a:ext cx="2743200" cy="365125"/>
          </a:xfrm>
        </p:spPr>
        <p:txBody>
          <a:bodyPr/>
          <a:lstStyle/>
          <a:p>
            <a:fld id="{AB8F93E8-0324-4CFE-B6E8-46BF2E693F92}" type="slidenum">
              <a:rPr lang="en-MY" smtClean="0"/>
              <a:pPr/>
              <a:t>9</a:t>
            </a:fld>
            <a:endParaRPr lang="en-MY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89</TotalTime>
  <Words>945</Words>
  <Application>Microsoft Office PowerPoint</Application>
  <PresentationFormat>Custom</PresentationFormat>
  <Paragraphs>180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Vapor Trail</vt:lpstr>
      <vt:lpstr>Allium cepa L. act as acid-base indicators</vt:lpstr>
      <vt:lpstr>What is Allium cepa L . ?</vt:lpstr>
      <vt:lpstr>Why we choose onion ?</vt:lpstr>
      <vt:lpstr>ABSTRACT</vt:lpstr>
      <vt:lpstr>PowerPoint Presentation</vt:lpstr>
      <vt:lpstr>1.2 literature review</vt:lpstr>
      <vt:lpstr>How anthocyanins help in determing PH of enviroment?</vt:lpstr>
      <vt:lpstr>(Maarit, 2005; Wada, 2002) </vt:lpstr>
      <vt:lpstr> 2.0 :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3.0 RESULT AND DISCUSSION</vt:lpstr>
      <vt:lpstr>3.1 RESULT AND OBSERVATION</vt:lpstr>
      <vt:lpstr>The colour changes of concentrated Allium cepa L. solution in different pH solution  </vt:lpstr>
      <vt:lpstr>3.2 INTERPRETATION AND DISCUSSION</vt:lpstr>
      <vt:lpstr>PowerPoint Presentation</vt:lpstr>
      <vt:lpstr>4.0 Conclusion</vt:lpstr>
      <vt:lpstr>In different solution</vt:lpstr>
      <vt:lpstr>In different concentration</vt:lpstr>
      <vt:lpstr>Commercialisation potential</vt:lpstr>
      <vt:lpstr>The end  thanks for your attention…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 AND DISCUSSION</dc:title>
  <dc:creator>qwert</dc:creator>
  <cp:lastModifiedBy>omics</cp:lastModifiedBy>
  <cp:revision>54</cp:revision>
  <dcterms:created xsi:type="dcterms:W3CDTF">2016-10-11T12:01:00Z</dcterms:created>
  <dcterms:modified xsi:type="dcterms:W3CDTF">2017-03-03T13:06:05Z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1033-10.1.0.5785</vt:lpwstr>
  </property>
</Properties>
</file>