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8" r:id="rId4"/>
    <p:sldId id="262" r:id="rId5"/>
    <p:sldId id="269" r:id="rId6"/>
    <p:sldId id="263" r:id="rId7"/>
    <p:sldId id="265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A8FE-D884-43A2-A826-5C42427CE602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0CB1-804D-4BEC-8442-E5608F15641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8648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0CB1-804D-4BEC-8442-E5608F15641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959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0CB1-804D-4BEC-8442-E5608F15641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959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0CB1-804D-4BEC-8442-E5608F156414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959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0CB1-804D-4BEC-8442-E5608F156414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959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0CB1-804D-4BEC-8442-E5608F156414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959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A8EE-1D7B-4FE8-BE20-0E9562EB1FBD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403-0F03-4730-8847-E032B9733F23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7379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A8EE-1D7B-4FE8-BE20-0E9562EB1FBD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403-0F03-4730-8847-E032B9733F23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6514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A8EE-1D7B-4FE8-BE20-0E9562EB1FBD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403-0F03-4730-8847-E032B9733F23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905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A8EE-1D7B-4FE8-BE20-0E9562EB1FBD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403-0F03-4730-8847-E032B9733F23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546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A8EE-1D7B-4FE8-BE20-0E9562EB1FBD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403-0F03-4730-8847-E032B9733F23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8636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A8EE-1D7B-4FE8-BE20-0E9562EB1FBD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403-0F03-4730-8847-E032B9733F23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2558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A8EE-1D7B-4FE8-BE20-0E9562EB1FBD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403-0F03-4730-8847-E032B9733F23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3427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A8EE-1D7B-4FE8-BE20-0E9562EB1FBD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403-0F03-4730-8847-E032B9733F23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2158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A8EE-1D7B-4FE8-BE20-0E9562EB1FBD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403-0F03-4730-8847-E032B9733F23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6494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A8EE-1D7B-4FE8-BE20-0E9562EB1FBD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403-0F03-4730-8847-E032B9733F23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752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A8EE-1D7B-4FE8-BE20-0E9562EB1FBD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403-0F03-4730-8847-E032B9733F23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4949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0A8EE-1D7B-4FE8-BE20-0E9562EB1FBD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87403-0F03-4730-8847-E032B9733F23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934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27" y="191396"/>
            <a:ext cx="4438746" cy="10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5"/>
            <a:ext cx="168536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127"/>
            <a:ext cx="1489718" cy="1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47564" y="191683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non-B HIV-1 </a:t>
            </a:r>
            <a:r>
              <a:rPr lang="pt-B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subtypes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Brazil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3403" y="3573016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SPEAKER: KLEDOALDO OLIVEIRA DE LIMA.</a:t>
            </a: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Pernambuco – Recife – PE –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Brazil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Kledoaldo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Oliveira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Lima,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Élcio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Leal,</a:t>
            </a:r>
            <a:r>
              <a:rPr lang="pt-BR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Maria Salustiano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Cavalcanti,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Daniela Medeiros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Salustiano,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Carolina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Zarelle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Monteiro,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Heloísa Ramos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Lacerda.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kledoaldo@gmail.com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010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27" y="191396"/>
            <a:ext cx="4438746" cy="10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5"/>
            <a:ext cx="168536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127"/>
            <a:ext cx="1489718" cy="1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41988" y="1556792"/>
            <a:ext cx="742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PHYLOGENETIC DIVERSITY IN NORTHEAST – BRAZIL: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8722195"/>
              </p:ext>
            </p:extLst>
          </p:nvPr>
        </p:nvGraphicFramePr>
        <p:xfrm>
          <a:off x="342236" y="2492896"/>
          <a:ext cx="7038077" cy="1698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492"/>
                <a:gridCol w="1732967"/>
                <a:gridCol w="1732967"/>
                <a:gridCol w="1539651"/>
              </a:tblGrid>
              <a:tr h="339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HIV-1</a:t>
                      </a:r>
                      <a:r>
                        <a:rPr lang="pt-BR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4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Subtype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95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9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</a:t>
                      </a: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 2002/2003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(77.4)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(22.6)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p=0.01</a:t>
                      </a:r>
                      <a:r>
                        <a:rPr lang="pt-BR" sz="14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9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</a:t>
                      </a: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2: 2007-2009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(58.5)</a:t>
                      </a:r>
                      <a:endParaRPr lang="pt-BR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(41.5)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23528" y="1926124"/>
            <a:ext cx="712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relative proportion of HIV-1 B and F in the period 2002-2003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2007-2009.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3431048"/>
              </p:ext>
            </p:extLst>
          </p:nvPr>
        </p:nvGraphicFramePr>
        <p:xfrm>
          <a:off x="323530" y="4365101"/>
          <a:ext cx="7128789" cy="230426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83704"/>
                <a:gridCol w="1449259"/>
                <a:gridCol w="1449259"/>
                <a:gridCol w="1560740"/>
                <a:gridCol w="885827"/>
              </a:tblGrid>
              <a:tr h="388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HTS 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MSM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9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39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2002/2003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(40,9%)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(25,6%)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(55,9%)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 (30,0%)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39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2007/2009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(59,1%)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(74,4%)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(44,1%)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 (70,0%)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39511">
                <a:tc>
                  <a:txBody>
                    <a:bodyPr/>
                    <a:lstStyle/>
                    <a:p>
                      <a:pPr marL="184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5500" algn="l"/>
                        </a:tabLs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39511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 (95%CI)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2,01 (0,80 – 5,11)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2,96 (0,54 – 17,7)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9511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0,102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0,155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9511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pt-BR" sz="1200" b="1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</a:t>
                      </a:r>
                      <a:r>
                        <a:rPr lang="pt-BR" sz="1200" b="1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2,21 (1,00 – 4,94)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39511">
                <a:tc>
                  <a:txBody>
                    <a:bodyPr/>
                    <a:lstStyle/>
                    <a:p>
                      <a:pPr marL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pt-BR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0,051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84350" algn="l"/>
                        </a:tabLst>
                      </a:pPr>
                      <a:r>
                        <a:rPr lang="pt-B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7523547" y="588830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*ODDS MATEL-</a:t>
            </a:r>
          </a:p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HAENSZEL.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4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27" y="191396"/>
            <a:ext cx="4438746" cy="10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5"/>
            <a:ext cx="168536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127"/>
            <a:ext cx="1489718" cy="1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72745" y="1311607"/>
            <a:ext cx="742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PHYLOGENETIC DIVERSITY IN NORTHEAST – BRAZIL:</a:t>
            </a:r>
          </a:p>
          <a:p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Subtype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 descr="C:\Users\Kledoaldo\export.gif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32000"/>
                    </a14:imgEffect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60" r="28013"/>
          <a:stretch/>
        </p:blipFill>
        <p:spPr bwMode="auto">
          <a:xfrm>
            <a:off x="272745" y="1957938"/>
            <a:ext cx="5667407" cy="4900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156176" y="2333545"/>
            <a:ext cx="2916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103 (60.9%) 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Position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HT strains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08PE144 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Weak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correlation 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Isolated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GWGR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GPGR distributed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23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(08 clusters): 13 men /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 MSM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3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27" y="191396"/>
            <a:ext cx="4438746" cy="10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5"/>
            <a:ext cx="168536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127"/>
            <a:ext cx="1489718" cy="1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72745" y="1311607"/>
            <a:ext cx="742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PHYLOGENETIC DIVERSITY IN NORTHEAST – BRAZIL:</a:t>
            </a:r>
          </a:p>
          <a:p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Subtype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940152" y="2333545"/>
            <a:ext cx="31328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 (31.4%)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Brazilian sequences 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sequences were from heterosexual men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(26/53, 49%) and women (15/53, 32%)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HIV-1 F: Co-infection syphilis (19.4%)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HBV (22.2%)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C:\Users\Kledoaldo\export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5613"/>
            <a:ext cx="5040560" cy="4972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978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27" y="191396"/>
            <a:ext cx="4438746" cy="10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5"/>
            <a:ext cx="168536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127"/>
            <a:ext cx="1489718" cy="1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72745" y="1311607"/>
            <a:ext cx="742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PHYLOGENETIC DIVERSITY IN NORTHEAST – BRAZIL:</a:t>
            </a:r>
          </a:p>
          <a:p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Subtype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53333" y="2333545"/>
            <a:ext cx="3719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(1.2%)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01 CB Recombinant (like-31BC)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09PE181 = Recent Infection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441" y="1956514"/>
            <a:ext cx="4913631" cy="46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29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27" y="191396"/>
            <a:ext cx="4438746" cy="10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5"/>
            <a:ext cx="168536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127"/>
            <a:ext cx="1489718" cy="1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72745" y="1311607"/>
            <a:ext cx="742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PHYLOGENETIC DIVERSITY IN NORTHEAST – BRAZIL:</a:t>
            </a:r>
          </a:p>
          <a:p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Subtype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" y="2096058"/>
            <a:ext cx="4392210" cy="446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955" y="2204864"/>
            <a:ext cx="4374835" cy="370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00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27" y="191396"/>
            <a:ext cx="4438746" cy="10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5"/>
            <a:ext cx="168536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127"/>
            <a:ext cx="1489718" cy="1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72745" y="1311607"/>
            <a:ext cx="742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PHYLOGENETIC DIVERSITY IN NORTHEAST – BRAZIL:</a:t>
            </a: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BF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recombinants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34772"/>
            <a:ext cx="5734768" cy="27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79" y="4296869"/>
            <a:ext cx="5643965" cy="252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16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27" y="191396"/>
            <a:ext cx="4438746" cy="10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5"/>
            <a:ext cx="168536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127"/>
            <a:ext cx="1489718" cy="1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72745" y="1311607"/>
            <a:ext cx="74263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PHYLOGENETIC DIVERSITY IN NORTHEAST – BRAZIL:</a:t>
            </a:r>
          </a:p>
          <a:p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Caractheristics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antiretroviral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Mutations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prevalents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subtype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F: 211 (NRTI), 110 (NNRTI), 20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PI;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subtype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 &lt;0.001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HIV-1 F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 more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HTLV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vaginitis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9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27" y="191396"/>
            <a:ext cx="4438746" cy="10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5"/>
            <a:ext cx="168536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127"/>
            <a:ext cx="1489718" cy="1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83568" y="2420888"/>
            <a:ext cx="7426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OBRIGADO!</a:t>
            </a:r>
          </a:p>
          <a:p>
            <a:pPr algn="ctr"/>
            <a:endParaRPr lang="pt-BR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pt-B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9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27" y="191396"/>
            <a:ext cx="4438746" cy="10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5"/>
            <a:ext cx="168536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127"/>
            <a:ext cx="1489718" cy="1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75" y="2132856"/>
            <a:ext cx="434768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03075" y="1628800"/>
            <a:ext cx="242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BRAZIL x HIV-1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16016" y="213285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~70% of HIV cases in South and Central America. 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 than 650,000 cases of AIDS.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Concentrated epidemic: IDU, MSM, SW.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Subtypes B, F1 and C.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Multiple CRFs: 28, 29, 39, 40, 72_BF and 31_BC.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Other subtypes: A, D.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Other recombinants: CRF02_AG, FD, FC…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5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27" y="191396"/>
            <a:ext cx="4438746" cy="10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5"/>
            <a:ext cx="168536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127"/>
            <a:ext cx="1489718" cy="1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68" y="2193242"/>
            <a:ext cx="4487993" cy="440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5536" y="15567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 – BRAZIL: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860032" y="2132856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Second most populated region in the country (53 million inhabitants);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evelopment Index (HDI)  / Brazil (largest increase in 15 years);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Economic growth X Emigration (USA, Germany, Spain, France, Italy, Portugal, UK); 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Largest industrial pole of the northern part of the country;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ourist and cultural center (carnival).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3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27" y="191396"/>
            <a:ext cx="4438746" cy="10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5"/>
            <a:ext cx="168536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127"/>
            <a:ext cx="1489718" cy="1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5536" y="15567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 – BRAZIL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420888"/>
            <a:ext cx="5753100" cy="29032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068905" y="5445224"/>
            <a:ext cx="700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Rates of AIDS cases by region of residence and year of diagnosis, Brazil, 2003 – 2012.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3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27" y="191396"/>
            <a:ext cx="4438746" cy="10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5"/>
            <a:ext cx="168536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127"/>
            <a:ext cx="1489718" cy="1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67477" y="132123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 – BRAZIL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431" y="1680606"/>
            <a:ext cx="5737860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 de texto 24"/>
          <p:cNvSpPr txBox="1"/>
          <p:nvPr/>
        </p:nvSpPr>
        <p:spPr>
          <a:xfrm>
            <a:off x="4819880" y="4718023"/>
            <a:ext cx="2232248" cy="3352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B,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F, C, </a:t>
            </a:r>
            <a:r>
              <a:rPr lang="en-US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BF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BC, BD</a:t>
            </a:r>
            <a:r>
              <a:rPr lang="pt-BR" sz="14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pt-BR" sz="12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Caixa de texto 29"/>
          <p:cNvSpPr txBox="1"/>
          <p:nvPr/>
        </p:nvSpPr>
        <p:spPr>
          <a:xfrm>
            <a:off x="5936004" y="3356992"/>
            <a:ext cx="1393287" cy="33528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B, F</a:t>
            </a:r>
            <a:r>
              <a:rPr lang="pt-BR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C, BF, D</a:t>
            </a:r>
            <a:r>
              <a:rPr lang="pt-BR" sz="11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pt-BR" sz="14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Caixa de texto 31"/>
          <p:cNvSpPr txBox="1"/>
          <p:nvPr/>
        </p:nvSpPr>
        <p:spPr>
          <a:xfrm>
            <a:off x="5277502" y="2276872"/>
            <a:ext cx="1886786" cy="3581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B,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F, C, BF </a:t>
            </a:r>
            <a:endParaRPr lang="pt-BR" sz="14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9363" y="6096361"/>
            <a:ext cx="7970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distribution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HIV-1 subtypes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Brazil. In red are highlighted the most prevalent subtypes for each location.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27" y="191396"/>
            <a:ext cx="4438746" cy="10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5"/>
            <a:ext cx="168536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127"/>
            <a:ext cx="1489718" cy="1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137212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HIV-1 SUBTYPES IN THE NORTHEAST – BRAZIL: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2781204"/>
              </p:ext>
            </p:extLst>
          </p:nvPr>
        </p:nvGraphicFramePr>
        <p:xfrm>
          <a:off x="734242" y="1741460"/>
          <a:ext cx="7510167" cy="497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81"/>
                <a:gridCol w="1072881"/>
                <a:gridCol w="1072881"/>
                <a:gridCol w="1072881"/>
                <a:gridCol w="1072881"/>
                <a:gridCol w="1072881"/>
                <a:gridCol w="1072881"/>
              </a:tblGrid>
              <a:tr h="54529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Authors</a:t>
                      </a:r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 / </a:t>
                      </a:r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Sampling</a:t>
                      </a:r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Viral gene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 / </a:t>
                      </a:r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Naive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Subtypes</a:t>
                      </a:r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7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Couto-Fernandez 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et al. 1999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Salvador /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BA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1994 – 1996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126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Env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Naive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 (92.1)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 (1.6)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BC (0.8)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BF (5.5</a:t>
                      </a:r>
                      <a:r>
                        <a:rPr lang="pt-BR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3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Dourado 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et al. 2007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Salvador /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BA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1998 – 2000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env,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pol,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gag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Naive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 (57.9)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BF (10.5)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ND (31.6</a:t>
                      </a:r>
                      <a:r>
                        <a:rPr lang="pt-BR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7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Gadelha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et al. 2003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Fortaleza / CE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149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env</a:t>
                      </a:r>
                      <a:r>
                        <a:rPr lang="pt-BR" sz="10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gag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 (81.2)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 (2.7)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BF (2.7)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ND (13.4</a:t>
                      </a:r>
                      <a:r>
                        <a:rPr lang="pt-BR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2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Pedroso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et al. 2007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Salvador /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BA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2000 – 2004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166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pol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env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Naive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 (84)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 (8)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 (2.5)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BF (14)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BC (0.5</a:t>
                      </a:r>
                      <a:r>
                        <a:rPr lang="pt-BR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7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6285" algn="l"/>
                        </a:tabLs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Monteiro	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et al. 2009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Salvador /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BA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2002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261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env,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gag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 (81.7</a:t>
                      </a:r>
                      <a:r>
                        <a:rPr lang="pt-BR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 (0.6)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BF (17.1)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BD (0.6</a:t>
                      </a:r>
                      <a:r>
                        <a:rPr lang="pt-BR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7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Medeiros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et al. 2006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Recife /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PE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2002 – 2003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pol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Naive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 (72.6)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 (22.6)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 (1.2)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BF (3.6</a:t>
                      </a:r>
                      <a:r>
                        <a:rPr lang="pt-BR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07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27" y="191396"/>
            <a:ext cx="4438746" cy="10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5"/>
            <a:ext cx="168536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127"/>
            <a:ext cx="1489718" cy="1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137212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HIV-1 SUBTYPES IN THE NORTHEAST – BRAZIL: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7902431"/>
              </p:ext>
            </p:extLst>
          </p:nvPr>
        </p:nvGraphicFramePr>
        <p:xfrm>
          <a:off x="734242" y="1741460"/>
          <a:ext cx="7510167" cy="511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81"/>
                <a:gridCol w="1072881"/>
                <a:gridCol w="1072881"/>
                <a:gridCol w="1072881"/>
                <a:gridCol w="1072881"/>
                <a:gridCol w="1072881"/>
                <a:gridCol w="1072881"/>
              </a:tblGrid>
              <a:tr h="54529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Authors</a:t>
                      </a:r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 / </a:t>
                      </a:r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Sampling</a:t>
                      </a:r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Viral gene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 / </a:t>
                      </a:r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Naive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Subtypes</a:t>
                      </a:r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7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Cavalcanti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et al. 2007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States</a:t>
                      </a:r>
                      <a:r>
                        <a:rPr lang="pt-BR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pt-BR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PI</a:t>
                      </a: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CE, RN, PB, PE </a:t>
                      </a:r>
                      <a:r>
                        <a:rPr lang="pt-BR" sz="1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pt-BR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AL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2002-2004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502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pol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TARV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 (82.4)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 (11.8)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 (1.0)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BF (4.6)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 (0.2</a:t>
                      </a:r>
                      <a:r>
                        <a:rPr lang="pt-BR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3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Araújo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et al. 2010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Salvador /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BA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2006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env,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gag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 (91.8)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 (4.9)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BF (3.3</a:t>
                      </a:r>
                      <a:r>
                        <a:rPr lang="pt-BR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7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Santos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et al. 2011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Salvador /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BA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2006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pol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TARV /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Naive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 (78.9)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 (5.3)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BF (15.8</a:t>
                      </a:r>
                      <a:r>
                        <a:rPr lang="pt-BR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2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Inocêncio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et al. 2009</a:t>
                      </a:r>
                      <a:r>
                        <a:rPr lang="pt-BR" sz="1000" b="1" baseline="30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Salvador /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BA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2007 / 2008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pt-BR" sz="1000" b="1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ol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Naive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 (70)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 (21)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 (3)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BF (3</a:t>
                      </a:r>
                      <a:r>
                        <a:rPr lang="pt-BR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7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Santos 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et al. 2009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Feira de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Santana /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BA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2008 - 2009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pol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TARV /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Naive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 (63.5)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 (7.6)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 (1.9)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BF (26.9</a:t>
                      </a:r>
                      <a:r>
                        <a:rPr lang="pt-BR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7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Arruda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et al. 2011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Fortaleza / CE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2008 – 2009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pol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Naive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 (85.1)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 (8.1)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 (5.4)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BF (1.4)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8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27" y="191396"/>
            <a:ext cx="4438746" cy="10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5"/>
            <a:ext cx="168536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127"/>
            <a:ext cx="1489718" cy="1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3297" y="206084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HIV-1 SUBTYPES IN THE NORTHEAST – BRAZIL: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3627702"/>
              </p:ext>
            </p:extLst>
          </p:nvPr>
        </p:nvGraphicFramePr>
        <p:xfrm>
          <a:off x="816917" y="2708920"/>
          <a:ext cx="7510167" cy="2942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81"/>
                <a:gridCol w="1072881"/>
                <a:gridCol w="1072881"/>
                <a:gridCol w="1072881"/>
                <a:gridCol w="1072881"/>
                <a:gridCol w="1072881"/>
                <a:gridCol w="1072881"/>
              </a:tblGrid>
              <a:tr h="54529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Authors</a:t>
                      </a:r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 / </a:t>
                      </a:r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Sampling</a:t>
                      </a:r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Viral gene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 / </a:t>
                      </a:r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Naive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Subtypes</a:t>
                      </a:r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2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Cavalcanti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et al. 2012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Recife /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PE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2007 – 2009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pol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Naive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 (56.9)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 (37.7)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 (3.1)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BF (2.3</a:t>
                      </a:r>
                      <a:r>
                        <a:rPr lang="pt-BR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7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Alencar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et al. 2013</a:t>
                      </a:r>
                      <a:r>
                        <a:rPr lang="pt-BR" sz="1000" b="1" baseline="30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Recife/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PE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2009 – 2011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pt-BR" sz="1000" b="1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ol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Naive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 (73)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 (24)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 (2)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BF (1</a:t>
                      </a:r>
                      <a:r>
                        <a:rPr lang="pt-BR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7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Soares 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et al. 2014</a:t>
                      </a:r>
                      <a:r>
                        <a:rPr lang="pt-BR" sz="1000" b="1" baseline="30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Salvador /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BA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2009 – 2010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Pol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Naive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 (70.2)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 (14.9)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 (4.3)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BF (10.6</a:t>
                      </a:r>
                      <a:r>
                        <a:rPr lang="pt-BR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t-BR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81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27" y="191396"/>
            <a:ext cx="4438746" cy="10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75"/>
            <a:ext cx="168536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127"/>
            <a:ext cx="1489718" cy="1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798" y="1926124"/>
            <a:ext cx="4324258" cy="48347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241988" y="155679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HIV-1 SUBTYPES IN THE NORTHEAST – BRAZIL: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59632" y="206084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75856" y="192234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44008" y="235174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334792" y="519032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76406" y="448201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211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595383" y="315200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580112" y="2490246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HIV-1 F1: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PE= 22%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PB=10%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AL=6.7%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CE=6%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3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1085</Words>
  <Application>Microsoft Office PowerPoint</Application>
  <PresentationFormat>On-screen Show (4:3)</PresentationFormat>
  <Paragraphs>356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Kledoaldo Lima</dc:creator>
  <cp:lastModifiedBy>sahoo</cp:lastModifiedBy>
  <cp:revision>67</cp:revision>
  <dcterms:created xsi:type="dcterms:W3CDTF">2014-10-19T20:11:02Z</dcterms:created>
  <dcterms:modified xsi:type="dcterms:W3CDTF">2014-10-31T10:22:09Z</dcterms:modified>
</cp:coreProperties>
</file>