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4"/>
  </p:notesMasterIdLst>
  <p:handoutMasterIdLst>
    <p:handoutMasterId r:id="rId25"/>
  </p:handoutMasterIdLst>
  <p:sldIdLst>
    <p:sldId id="309" r:id="rId3"/>
    <p:sldId id="310" r:id="rId4"/>
    <p:sldId id="256" r:id="rId5"/>
    <p:sldId id="260" r:id="rId6"/>
    <p:sldId id="305" r:id="rId7"/>
    <p:sldId id="278" r:id="rId8"/>
    <p:sldId id="259" r:id="rId9"/>
    <p:sldId id="306" r:id="rId10"/>
    <p:sldId id="292" r:id="rId11"/>
    <p:sldId id="307" r:id="rId12"/>
    <p:sldId id="308" r:id="rId13"/>
    <p:sldId id="300" r:id="rId14"/>
    <p:sldId id="301" r:id="rId15"/>
    <p:sldId id="302" r:id="rId16"/>
    <p:sldId id="303" r:id="rId17"/>
    <p:sldId id="296" r:id="rId18"/>
    <p:sldId id="299" r:id="rId19"/>
    <p:sldId id="304" r:id="rId20"/>
    <p:sldId id="273" r:id="rId21"/>
    <p:sldId id="281" r:id="rId22"/>
    <p:sldId id="311" r:id="rId2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288"/>
      </p:cViewPr>
      <p:guideLst>
        <p:guide orient="horz" pos="2160"/>
        <p:guide pos="2880"/>
      </p:guideLst>
    </p:cSldViewPr>
  </p:slideViewPr>
  <p:notesTextViewPr>
    <p:cViewPr>
      <p:scale>
        <a:sx n="100" d="100"/>
        <a:sy n="100" d="100"/>
      </p:scale>
      <p:origin x="0" y="0"/>
    </p:cViewPr>
  </p:notesTextViewPr>
  <p:notesViewPr>
    <p:cSldViewPr>
      <p:cViewPr>
        <p:scale>
          <a:sx n="75" d="100"/>
          <a:sy n="75" d="100"/>
        </p:scale>
        <p:origin x="-140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4D53654-F84D-4A14-8BCC-342C8340A42D}"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560170C-AF68-43DA-BC5F-A8CD81453164}"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2925AD1D-3650-4487-816C-33167AAB0D80}" type="slidenum">
              <a:rPr lang="cs-CZ" altLang="cs-CZ" smtClean="0"/>
              <a:pPr/>
              <a:t>3</a:t>
            </a:fld>
            <a:endParaRPr lang="cs-CZ" altLang="cs-CZ"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cs-CZ" smtClean="0"/>
              <a:t>The role of antibodies in the course of intracellular bacterial infections </a:t>
            </a:r>
            <a:r>
              <a:rPr lang="cs-CZ" altLang="cs-CZ" smtClean="0"/>
              <a:t>is</a:t>
            </a:r>
            <a:r>
              <a:rPr lang="en-US" altLang="cs-CZ" smtClean="0"/>
              <a:t> still a matter of debate</a:t>
            </a:r>
            <a:r>
              <a:rPr lang="cs-CZ" altLang="cs-CZ" smtClean="0"/>
              <a:t>. We have studied this question on the experimental model of murine tularemia. </a:t>
            </a:r>
            <a:endParaRPr lang="en-US"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018E04A1-3813-4BF8-9177-ACC24D395750}" type="slidenum">
              <a:rPr lang="cs-CZ" altLang="cs-CZ" smtClean="0"/>
              <a:pPr/>
              <a:t>19</a:t>
            </a:fld>
            <a:endParaRPr lang="cs-CZ" altLang="cs-CZ"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9B40D431-959A-4FCE-8B9B-3C6868820215}" type="slidenum">
              <a:rPr lang="cs-CZ" altLang="cs-CZ" smtClean="0"/>
              <a:pPr/>
              <a:t>4</a:t>
            </a:fld>
            <a:endParaRPr lang="cs-CZ" altLang="cs-CZ"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US" altLang="cs-CZ" smtClean="0"/>
              <a:t>Tularemia is a highly infectious zoonotic disease with the broad spectrum of clinical manifestation. Dominant </a:t>
            </a:r>
            <a:r>
              <a:rPr lang="cs-CZ" altLang="cs-CZ" smtClean="0"/>
              <a:t>symptoms are granulomas and secondary atypical pneumonia</a:t>
            </a:r>
            <a:r>
              <a:rPr lang="en-US" altLang="cs-CZ"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4CB28578-ED62-4294-9FF9-985202269E69}" type="slidenum">
              <a:rPr lang="cs-CZ" altLang="cs-CZ" smtClean="0"/>
              <a:pPr/>
              <a:t>6</a:t>
            </a:fld>
            <a:endParaRPr lang="cs-CZ" altLang="cs-CZ"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cs-CZ" smtClean="0"/>
              <a:t>Tularemia is a highly infectious zoonotic disease with the broad spectrum of clinical manifestation. Dominant </a:t>
            </a:r>
            <a:r>
              <a:rPr lang="cs-CZ" altLang="cs-CZ" smtClean="0"/>
              <a:t>symptoms are granulomas and secondary atypical pneumonia</a:t>
            </a:r>
            <a:r>
              <a:rPr lang="en-US" altLang="cs-CZ"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BCF14172-8008-4452-8C62-AF3257289CB2}" type="slidenum">
              <a:rPr lang="cs-CZ" altLang="cs-CZ" smtClean="0"/>
              <a:pPr/>
              <a:t>7</a:t>
            </a:fld>
            <a:endParaRPr lang="cs-CZ" altLang="cs-CZ"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3" name="Zástupný symbol pro poznámky 2"/>
          <p:cNvSpPr>
            <a:spLocks noGrp="1"/>
          </p:cNvSpPr>
          <p:nvPr>
            <p:ph type="body" idx="1"/>
          </p:nvPr>
        </p:nvSpPr>
        <p:spPr/>
        <p:txBody>
          <a:bodyPr/>
          <a:lstStyle/>
          <a:p>
            <a:pPr marL="342900" indent="-342900" algn="just" fontAlgn="auto">
              <a:spcAft>
                <a:spcPts val="0"/>
              </a:spcAft>
              <a:buClr>
                <a:srgbClr val="92D050"/>
              </a:buClr>
              <a:buFont typeface="Arial" pitchFamily="34" charset="0"/>
              <a:buChar char="•"/>
              <a:defRPr/>
            </a:pPr>
            <a:r>
              <a:rPr lang="cs-CZ" dirty="0" smtClean="0">
                <a:latin typeface="Times New Roman" pitchFamily="18" charset="0"/>
                <a:cs typeface="Times New Roman" pitchFamily="18" charset="0"/>
              </a:rPr>
              <a:t> CD3+CD8+T lymfocyty - pokles </a:t>
            </a:r>
          </a:p>
          <a:p>
            <a:pPr marL="342900" indent="-342900" fontAlgn="auto">
              <a:spcAft>
                <a:spcPts val="0"/>
              </a:spcAft>
              <a:buClr>
                <a:srgbClr val="92D050"/>
              </a:buClr>
              <a:buFont typeface="Arial" pitchFamily="34" charset="0"/>
              <a:buChar char="•"/>
              <a:defRPr/>
            </a:pPr>
            <a:r>
              <a:rPr lang="cs-CZ" dirty="0" smtClean="0">
                <a:latin typeface="Times New Roman" pitchFamily="18" charset="0"/>
                <a:cs typeface="Times New Roman" pitchFamily="18" charset="0"/>
              </a:rPr>
              <a:t> celkové CD3+T lymfocyty - mírný nárůst</a:t>
            </a:r>
          </a:p>
          <a:p>
            <a:pPr marL="342900" indent="-342900" fontAlgn="auto">
              <a:spcAft>
                <a:spcPts val="0"/>
              </a:spcAft>
              <a:buClr>
                <a:srgbClr val="92D050"/>
              </a:buClr>
              <a:buFont typeface="Arial" pitchFamily="34" charset="0"/>
              <a:buChar char="•"/>
              <a:defRPr/>
            </a:pPr>
            <a:r>
              <a:rPr lang="cs-CZ" dirty="0" smtClean="0">
                <a:latin typeface="Times New Roman" pitchFamily="18" charset="0"/>
                <a:cs typeface="Times New Roman" pitchFamily="18" charset="0"/>
              </a:rPr>
              <a:t> obnovení fyziologických hodnot od 21. dne</a:t>
            </a:r>
          </a:p>
          <a:p>
            <a:pPr>
              <a:defRPr/>
            </a:pPr>
            <a:endParaRPr lang="cs-CZ" dirty="0"/>
          </a:p>
        </p:txBody>
      </p:sp>
      <p:sp>
        <p:nvSpPr>
          <p:cNvPr id="27652" name="Zástupný symbol pro číslo snímku 3"/>
          <p:cNvSpPr>
            <a:spLocks noGrp="1"/>
          </p:cNvSpPr>
          <p:nvPr>
            <p:ph type="sldNum" sz="quarter" idx="5"/>
          </p:nvPr>
        </p:nvSpPr>
        <p:spPr>
          <a:noFill/>
          <a:ln>
            <a:miter lim="800000"/>
            <a:headEnd/>
            <a:tailEnd/>
          </a:ln>
        </p:spPr>
        <p:txBody>
          <a:bodyPr/>
          <a:lstStyle/>
          <a:p>
            <a:fld id="{6960EF98-45EE-45A8-A03A-A7E465CB1333}" type="slidenum">
              <a:rPr lang="cs-CZ" altLang="cs-CZ" smtClean="0"/>
              <a:pPr/>
              <a:t>9</a:t>
            </a:fld>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0CE760EE-F7C9-4CA8-A366-67FA45A3448D}" type="slidenum">
              <a:rPr lang="cs-CZ" altLang="cs-CZ" smtClean="0"/>
              <a:pPr/>
              <a:t>10</a:t>
            </a:fld>
            <a:endParaRPr lang="cs-CZ" altLang="cs-CZ"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31225140-BBFD-4DE8-897E-5C713A4D3EAA}" type="slidenum">
              <a:rPr lang="cs-CZ" altLang="cs-CZ" smtClean="0"/>
              <a:pPr/>
              <a:t>11</a:t>
            </a:fld>
            <a:endParaRPr lang="cs-CZ" altLang="cs-CZ"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p:spPr>
        <p:txBody>
          <a:bodyPr/>
          <a:lstStyle/>
          <a:p>
            <a:r>
              <a:rPr lang="cs-CZ" altLang="cs-CZ" smtClean="0"/>
              <a:t>Kaplan-Meier survival curves were </a:t>
            </a:r>
            <a:r>
              <a:rPr lang="en-US" altLang="cs-CZ" smtClean="0"/>
              <a:t>plotted to compare time to death following lethal </a:t>
            </a:r>
            <a:r>
              <a:rPr lang="en-US" altLang="cs-CZ" i="1" smtClean="0"/>
              <a:t>F. tularensis</a:t>
            </a:r>
            <a:r>
              <a:rPr lang="en-US" altLang="cs-CZ" smtClean="0"/>
              <a:t> challenge and log-rank (Mantel-Cox) test was used to compare survival of different groups. This analysis was performed using GraphPad Prism version 5.01 software (GraphPad Software; San Diego, CA). </a:t>
            </a:r>
          </a:p>
          <a:p>
            <a:endParaRPr lang="cs-CZ" smtClean="0"/>
          </a:p>
        </p:txBody>
      </p:sp>
      <p:sp>
        <p:nvSpPr>
          <p:cNvPr id="28676" name="Zástupný symbol pro číslo snímku 3"/>
          <p:cNvSpPr>
            <a:spLocks noGrp="1"/>
          </p:cNvSpPr>
          <p:nvPr>
            <p:ph type="sldNum" sz="quarter" idx="5"/>
          </p:nvPr>
        </p:nvSpPr>
        <p:spPr>
          <a:noFill/>
          <a:ln>
            <a:miter lim="800000"/>
            <a:headEnd/>
            <a:tailEnd/>
          </a:ln>
        </p:spPr>
        <p:txBody>
          <a:bodyPr/>
          <a:lstStyle/>
          <a:p>
            <a:fld id="{390813C4-0887-49D3-BDCC-4D5AAC1CA224}" type="slidenum">
              <a:rPr lang="cs-CZ" smtClean="0"/>
              <a:pPr/>
              <a:t>12</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31C4F893-23D0-45B8-A4D0-A8489B487CEB}" type="slidenum">
              <a:rPr lang="cs-CZ" altLang="cs-CZ" smtClean="0"/>
              <a:pPr/>
              <a:t>15</a:t>
            </a:fld>
            <a:endParaRPr lang="cs-CZ" altLang="cs-CZ"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5" name="Rectangle 6"/>
          <p:cNvSpPr>
            <a:spLocks noGrp="1" noChangeArrowheads="1"/>
          </p:cNvSpPr>
          <p:nvPr>
            <p:ph type="sldNum" sz="quarter" idx="11"/>
          </p:nvPr>
        </p:nvSpPr>
        <p:spPr>
          <a:ln/>
        </p:spPr>
        <p:txBody>
          <a:bodyPr/>
          <a:lstStyle>
            <a:lvl1pPr>
              <a:defRPr/>
            </a:lvl1pPr>
          </a:lstStyle>
          <a:p>
            <a:pPr>
              <a:defRPr/>
            </a:pPr>
            <a:fld id="{1D0EF8BF-A029-4A2D-A535-E3C649E1EC12}"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5" name="Rectangle 6"/>
          <p:cNvSpPr>
            <a:spLocks noGrp="1" noChangeArrowheads="1"/>
          </p:cNvSpPr>
          <p:nvPr>
            <p:ph type="sldNum" sz="quarter" idx="11"/>
          </p:nvPr>
        </p:nvSpPr>
        <p:spPr>
          <a:ln/>
        </p:spPr>
        <p:txBody>
          <a:bodyPr/>
          <a:lstStyle>
            <a:lvl1pPr>
              <a:defRPr/>
            </a:lvl1pPr>
          </a:lstStyle>
          <a:p>
            <a:pPr>
              <a:defRPr/>
            </a:pPr>
            <a:fld id="{0E20350D-DE54-4A17-9017-5B775F27D061}"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603408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603408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5" name="Rectangle 6"/>
          <p:cNvSpPr>
            <a:spLocks noGrp="1" noChangeArrowheads="1"/>
          </p:cNvSpPr>
          <p:nvPr>
            <p:ph type="sldNum" sz="quarter" idx="11"/>
          </p:nvPr>
        </p:nvSpPr>
        <p:spPr>
          <a:ln/>
        </p:spPr>
        <p:txBody>
          <a:bodyPr/>
          <a:lstStyle>
            <a:lvl1pPr>
              <a:defRPr/>
            </a:lvl1pPr>
          </a:lstStyle>
          <a:p>
            <a:pPr>
              <a:defRPr/>
            </a:pPr>
            <a:fld id="{93AD400E-3D2F-4EBC-A10C-5FED0685CDD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600200"/>
            <a:ext cx="8229600" cy="4708525"/>
          </a:xfrm>
        </p:spPr>
        <p:txBody>
          <a:bodyPr/>
          <a:lstStyle/>
          <a:p>
            <a:pPr lvl="0"/>
            <a:endParaRPr lang="cs-CZ"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5" name="Rectangle 6"/>
          <p:cNvSpPr>
            <a:spLocks noGrp="1" noChangeArrowheads="1"/>
          </p:cNvSpPr>
          <p:nvPr>
            <p:ph type="sldNum" sz="quarter" idx="11"/>
          </p:nvPr>
        </p:nvSpPr>
        <p:spPr>
          <a:ln/>
        </p:spPr>
        <p:txBody>
          <a:bodyPr/>
          <a:lstStyle>
            <a:lvl1pPr>
              <a:defRPr/>
            </a:lvl1pPr>
          </a:lstStyle>
          <a:p>
            <a:pPr>
              <a:defRPr/>
            </a:pPr>
            <a:fld id="{219C58F5-817F-4CB8-A8D9-551127635F3D}"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708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2780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030663"/>
            <a:ext cx="4038600" cy="22780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7" name="Rectangle 6"/>
          <p:cNvSpPr>
            <a:spLocks noGrp="1" noChangeArrowheads="1"/>
          </p:cNvSpPr>
          <p:nvPr>
            <p:ph type="sldNum" sz="quarter" idx="11"/>
          </p:nvPr>
        </p:nvSpPr>
        <p:spPr>
          <a:ln/>
        </p:spPr>
        <p:txBody>
          <a:bodyPr/>
          <a:lstStyle>
            <a:lvl1pPr>
              <a:defRPr/>
            </a:lvl1pPr>
          </a:lstStyle>
          <a:p>
            <a:pPr>
              <a:defRPr/>
            </a:pPr>
            <a:fld id="{F7B6848C-DDB9-497E-8290-D6A92F863A2C}" type="slidenum">
              <a:rPr lang="cs-CZ"/>
              <a:pPr>
                <a:defRPr/>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F6C9297-4E9E-4079-A782-DE3595976757}" type="datetimeFigureOut">
              <a:rPr lang="en-GB"/>
              <a:pPr>
                <a:defRPr/>
              </a:pPr>
              <a:t>22/11/2014</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8170D43B-A3CC-44D6-ACCB-4B10E4BD655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88447D-5716-4CDC-BD8A-CFCCB7A2607E}"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A785584A-C12B-4306-A87E-7F589D945C10}"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EDA041-33E5-47B3-9B75-CB2ACD47FD6C}" type="datetimeFigureOut">
              <a:rPr lang="en-GB"/>
              <a:pPr>
                <a:defRPr/>
              </a:pPr>
              <a:t>22/11/2014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6B212C-1D80-4840-97BC-8FAFEE08ED9D}"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A6774E-9BC6-494B-87CC-D6A3D8F84061}"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A7597030-63E7-47D1-B801-7E66A974B4A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E0B7626-C206-4A76-8717-877C40C201F8}" type="datetimeFigureOut">
              <a:rPr lang="en-GB"/>
              <a:pPr>
                <a:defRPr/>
              </a:pPr>
              <a:t>22/11/2014</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CE91A061-1CB0-4E84-98E2-336791B1DEC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AFBCCE0-843D-4CFB-92FB-274EF8EFC4BD}" type="datetimeFigureOut">
              <a:rPr lang="en-GB"/>
              <a:pPr>
                <a:defRPr/>
              </a:pPr>
              <a:t>22/11/2014</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5CE0C2ED-71FC-46FB-BDA6-221F654C06D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5" name="Rectangle 6"/>
          <p:cNvSpPr>
            <a:spLocks noGrp="1" noChangeArrowheads="1"/>
          </p:cNvSpPr>
          <p:nvPr>
            <p:ph type="sldNum" sz="quarter" idx="11"/>
          </p:nvPr>
        </p:nvSpPr>
        <p:spPr>
          <a:ln/>
        </p:spPr>
        <p:txBody>
          <a:bodyPr/>
          <a:lstStyle>
            <a:lvl1pPr>
              <a:defRPr/>
            </a:lvl1pPr>
          </a:lstStyle>
          <a:p>
            <a:pPr>
              <a:defRPr/>
            </a:pPr>
            <a:fld id="{F64E4BEE-F063-4F8E-B9AB-F1C23832A188}" type="slidenum">
              <a:rPr lang="cs-CZ"/>
              <a:pPr>
                <a:defRPr/>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68F0A6F-B27A-44F0-B938-4435A2956ACB}" type="datetimeFigureOut">
              <a:rPr lang="en-GB"/>
              <a:pPr>
                <a:defRPr/>
              </a:pPr>
              <a:t>22/11/2014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85F16EE4-96C3-4A2F-8987-F46D499BC0B5}"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B4B9BF9-2C14-4ADD-B4B0-1A84CFFC4246}" type="datetimeFigureOut">
              <a:rPr lang="en-GB"/>
              <a:pPr>
                <a:defRPr/>
              </a:pPr>
              <a:t>22/11/2014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B62A6328-ABE3-4137-8027-69791A4D79A3}"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62A6B6-6FB8-4427-B77D-122D66875725}" type="datetimeFigureOut">
              <a:rPr lang="en-GB"/>
              <a:pPr>
                <a:defRPr/>
              </a:pPr>
              <a:t>22/11/2014</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957B148-D3D5-4FCD-9241-2C14E9C126B0}"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54FE61-D18B-4249-8BD7-D71B4AF4DE89}"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C31A8F8-7D74-4E4D-92B1-7964AA981CE3}"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B164FB9-087C-4B50-939B-9772A85AFA58}" type="datetimeFigureOut">
              <a:rPr lang="en-GB"/>
              <a:pPr>
                <a:defRPr/>
              </a:pPr>
              <a:t>22/11/2014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D3C69F76-66C2-489C-8267-3A1CA2DCC45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5" name="Rectangle 6"/>
          <p:cNvSpPr>
            <a:spLocks noGrp="1" noChangeArrowheads="1"/>
          </p:cNvSpPr>
          <p:nvPr>
            <p:ph type="sldNum" sz="quarter" idx="11"/>
          </p:nvPr>
        </p:nvSpPr>
        <p:spPr>
          <a:ln/>
        </p:spPr>
        <p:txBody>
          <a:bodyPr/>
          <a:lstStyle>
            <a:lvl1pPr>
              <a:defRPr/>
            </a:lvl1pPr>
          </a:lstStyle>
          <a:p>
            <a:pPr>
              <a:defRPr/>
            </a:pPr>
            <a:fld id="{C14BEC8A-A80B-4937-9296-FE83E28D2AF1}"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6" name="Rectangle 6"/>
          <p:cNvSpPr>
            <a:spLocks noGrp="1" noChangeArrowheads="1"/>
          </p:cNvSpPr>
          <p:nvPr>
            <p:ph type="sldNum" sz="quarter" idx="11"/>
          </p:nvPr>
        </p:nvSpPr>
        <p:spPr>
          <a:ln/>
        </p:spPr>
        <p:txBody>
          <a:bodyPr/>
          <a:lstStyle>
            <a:lvl1pPr>
              <a:defRPr/>
            </a:lvl1pPr>
          </a:lstStyle>
          <a:p>
            <a:pPr>
              <a:defRPr/>
            </a:pPr>
            <a:fld id="{3F5B578C-7A68-4496-A2F3-B47D7827F4D9}"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8" name="Rectangle 6"/>
          <p:cNvSpPr>
            <a:spLocks noGrp="1" noChangeArrowheads="1"/>
          </p:cNvSpPr>
          <p:nvPr>
            <p:ph type="sldNum" sz="quarter" idx="11"/>
          </p:nvPr>
        </p:nvSpPr>
        <p:spPr>
          <a:ln/>
        </p:spPr>
        <p:txBody>
          <a:bodyPr/>
          <a:lstStyle>
            <a:lvl1pPr>
              <a:defRPr/>
            </a:lvl1pPr>
          </a:lstStyle>
          <a:p>
            <a:pPr>
              <a:defRPr/>
            </a:pPr>
            <a:fld id="{BEFAD3B5-5ABC-4FAC-B4B1-C3CF798F6FA3}"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4" name="Rectangle 6"/>
          <p:cNvSpPr>
            <a:spLocks noGrp="1" noChangeArrowheads="1"/>
          </p:cNvSpPr>
          <p:nvPr>
            <p:ph type="sldNum" sz="quarter" idx="11"/>
          </p:nvPr>
        </p:nvSpPr>
        <p:spPr>
          <a:ln/>
        </p:spPr>
        <p:txBody>
          <a:bodyPr/>
          <a:lstStyle>
            <a:lvl1pPr>
              <a:defRPr/>
            </a:lvl1pPr>
          </a:lstStyle>
          <a:p>
            <a:pPr>
              <a:defRPr/>
            </a:pPr>
            <a:fld id="{B0FECF3C-99F3-4725-93AC-C7BF0F3355F2}"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3" name="Rectangle 6"/>
          <p:cNvSpPr>
            <a:spLocks noGrp="1" noChangeArrowheads="1"/>
          </p:cNvSpPr>
          <p:nvPr>
            <p:ph type="sldNum" sz="quarter" idx="11"/>
          </p:nvPr>
        </p:nvSpPr>
        <p:spPr>
          <a:ln/>
        </p:spPr>
        <p:txBody>
          <a:bodyPr/>
          <a:lstStyle>
            <a:lvl1pPr>
              <a:defRPr/>
            </a:lvl1pPr>
          </a:lstStyle>
          <a:p>
            <a:pPr>
              <a:defRPr/>
            </a:pPr>
            <a:fld id="{7EC82499-A6FB-4D7B-B593-4E21F8FEAFDA}"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6" name="Rectangle 6"/>
          <p:cNvSpPr>
            <a:spLocks noGrp="1" noChangeArrowheads="1"/>
          </p:cNvSpPr>
          <p:nvPr>
            <p:ph type="sldNum" sz="quarter" idx="11"/>
          </p:nvPr>
        </p:nvSpPr>
        <p:spPr>
          <a:ln/>
        </p:spPr>
        <p:txBody>
          <a:bodyPr/>
          <a:lstStyle>
            <a:lvl1pPr>
              <a:defRPr/>
            </a:lvl1pPr>
          </a:lstStyle>
          <a:p>
            <a:pPr>
              <a:defRPr/>
            </a:pPr>
            <a:fld id="{582FB0E0-A9CA-44C5-B38B-E00C21EF8648}"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Centre of Advanced Studies, Faculty of Military Health Sciences, University of Defence, 500 01 Hradec Kralove, Czech Republic</a:t>
            </a:r>
          </a:p>
        </p:txBody>
      </p:sp>
      <p:sp>
        <p:nvSpPr>
          <p:cNvPr id="6" name="Rectangle 6"/>
          <p:cNvSpPr>
            <a:spLocks noGrp="1" noChangeArrowheads="1"/>
          </p:cNvSpPr>
          <p:nvPr>
            <p:ph type="sldNum" sz="quarter" idx="11"/>
          </p:nvPr>
        </p:nvSpPr>
        <p:spPr>
          <a:ln/>
        </p:spPr>
        <p:txBody>
          <a:bodyPr/>
          <a:lstStyle>
            <a:lvl1pPr>
              <a:defRPr/>
            </a:lvl1pPr>
          </a:lstStyle>
          <a:p>
            <a:pPr>
              <a:defRPr/>
            </a:pPr>
            <a:fld id="{3224A945-032C-40E7-9EB6-CCD42DFEA26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708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p:txBody>
      </p:sp>
      <p:sp>
        <p:nvSpPr>
          <p:cNvPr id="1029" name="Rectangle 5"/>
          <p:cNvSpPr>
            <a:spLocks noGrp="1" noChangeArrowheads="1"/>
          </p:cNvSpPr>
          <p:nvPr>
            <p:ph type="ftr" sz="quarter" idx="3"/>
          </p:nvPr>
        </p:nvSpPr>
        <p:spPr bwMode="auto">
          <a:xfrm>
            <a:off x="898525" y="6473825"/>
            <a:ext cx="7345363"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latin typeface="+mn-lt"/>
              </a:defRPr>
            </a:lvl1pPr>
          </a:lstStyle>
          <a:p>
            <a:pPr>
              <a:defRPr/>
            </a:pPr>
            <a:r>
              <a:rPr lang="cs-CZ"/>
              <a:t>Centre of Advanced Studies, Faculty of Military Health Sciences, University of Defence, 500 01 Hradec Kralove, Czech Republic</a:t>
            </a:r>
          </a:p>
        </p:txBody>
      </p:sp>
      <p:sp>
        <p:nvSpPr>
          <p:cNvPr id="1030" name="Rectangle 6"/>
          <p:cNvSpPr>
            <a:spLocks noGrp="1" noChangeArrowheads="1"/>
          </p:cNvSpPr>
          <p:nvPr>
            <p:ph type="sldNum" sz="quarter" idx="4"/>
          </p:nvPr>
        </p:nvSpPr>
        <p:spPr bwMode="auto">
          <a:xfrm>
            <a:off x="8388350" y="6473825"/>
            <a:ext cx="504825" cy="268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mn-lt"/>
              </a:defRPr>
            </a:lvl1pPr>
          </a:lstStyle>
          <a:p>
            <a:pPr>
              <a:defRPr/>
            </a:pPr>
            <a:fld id="{B5E4F0C9-622A-4E95-940D-E3CD3339F6DD}" type="slidenum">
              <a:rPr lang="cs-CZ"/>
              <a:pPr>
                <a:defRPr/>
              </a:pPr>
              <a:t>‹#›</a:t>
            </a:fld>
            <a:endParaRPr lang="cs-CZ"/>
          </a:p>
        </p:txBody>
      </p:sp>
      <p:pic>
        <p:nvPicPr>
          <p:cNvPr id="2" name="Picture 7" descr="Znak Fakulty vojenského zdravotnictví"/>
          <p:cNvPicPr>
            <a:picLocks noChangeAspect="1" noChangeArrowheads="1"/>
          </p:cNvPicPr>
          <p:nvPr userDrawn="1"/>
        </p:nvPicPr>
        <p:blipFill>
          <a:blip r:embed="rId15" cstate="print"/>
          <a:srcRect/>
          <a:stretch>
            <a:fillRect/>
          </a:stretch>
        </p:blipFill>
        <p:spPr bwMode="auto">
          <a:xfrm>
            <a:off x="525463" y="6308725"/>
            <a:ext cx="301625" cy="431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ü"/>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SzPct val="80000"/>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onotype Corsiva" pitchFamily="66" charset="0"/>
        </a:defRPr>
      </a:lvl5pPr>
      <a:lvl6pPr marL="2514600" indent="-228600" algn="l" rtl="0" fontAlgn="base">
        <a:spcBef>
          <a:spcPct val="20000"/>
        </a:spcBef>
        <a:spcAft>
          <a:spcPct val="0"/>
        </a:spcAft>
        <a:buChar char="»"/>
        <a:defRPr sz="2000">
          <a:solidFill>
            <a:schemeClr val="tx1"/>
          </a:solidFill>
          <a:latin typeface="Monotype Corsiva" pitchFamily="66" charset="0"/>
        </a:defRPr>
      </a:lvl6pPr>
      <a:lvl7pPr marL="2971800" indent="-228600" algn="l" rtl="0" fontAlgn="base">
        <a:spcBef>
          <a:spcPct val="20000"/>
        </a:spcBef>
        <a:spcAft>
          <a:spcPct val="0"/>
        </a:spcAft>
        <a:buChar char="»"/>
        <a:defRPr sz="2000">
          <a:solidFill>
            <a:schemeClr val="tx1"/>
          </a:solidFill>
          <a:latin typeface="Monotype Corsiva" pitchFamily="66" charset="0"/>
        </a:defRPr>
      </a:lvl7pPr>
      <a:lvl8pPr marL="3429000" indent="-228600" algn="l" rtl="0" fontAlgn="base">
        <a:spcBef>
          <a:spcPct val="20000"/>
        </a:spcBef>
        <a:spcAft>
          <a:spcPct val="0"/>
        </a:spcAft>
        <a:buChar char="»"/>
        <a:defRPr sz="2000">
          <a:solidFill>
            <a:schemeClr val="tx1"/>
          </a:solidFill>
          <a:latin typeface="Monotype Corsiva" pitchFamily="66" charset="0"/>
        </a:defRPr>
      </a:lvl8pPr>
      <a:lvl9pPr marL="3886200" indent="-228600" algn="l" rtl="0" fontAlgn="base">
        <a:spcBef>
          <a:spcPct val="20000"/>
        </a:spcBef>
        <a:spcAft>
          <a:spcPct val="0"/>
        </a:spcAft>
        <a:buChar char="»"/>
        <a:defRPr sz="2000">
          <a:solidFill>
            <a:schemeClr val="tx1"/>
          </a:solidFill>
          <a:latin typeface="Monotype Corsiva" pitchFamily="66"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472A081B-B987-426F-AFC0-F2AB1D57F3C2}" type="datetimeFigureOut">
              <a:rPr lang="en-GB"/>
              <a:pPr>
                <a:defRPr/>
              </a:pPr>
              <a:t>22/11/2014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Arial" charset="0"/>
              </a:defRPr>
            </a:lvl1pPr>
          </a:lstStyle>
          <a:p>
            <a:pPr>
              <a:defRPr/>
            </a:pPr>
            <a:fld id="{3E6B9BAE-61EC-4C30-BD80-3B87D24899C7}" type="slidenum">
              <a:rPr lang="en-GB"/>
              <a:pPr>
                <a:defRPr/>
              </a:pPr>
              <a:t>‹#›</a:t>
            </a:fld>
            <a:endParaRPr lang="en-GB"/>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5.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6.png"/><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6.wm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www.psort.org/psortb/" TargetMode="External"/><Relationship Id="rId7"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hyperlink" Target="http://www.ncbi.nlm.nih.gov/COG/old/xognitor.html" TargetMode="External"/><Relationship Id="rId4" Type="http://schemas.openxmlformats.org/officeDocument/2006/relationships/hyperlink" Target="http://www.cbs.dtu.dk/services/SignalP"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emf"/><Relationship Id="rId7" Type="http://schemas.openxmlformats.org/officeDocument/2006/relationships/image" Target="../media/image12.jpe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www.ncbi.nlm.nih.gov/COG/old/xognitor.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wmf"/><Relationship Id="rId7"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ástupný symbol pro zápatí 3"/>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a:t>Centre of Advanced Studies, Faculty of Military Health Sciences, University of Defence, 500 01 Hradec Kralove, Czech Republic</a:t>
            </a:r>
          </a:p>
        </p:txBody>
      </p:sp>
      <p:sp>
        <p:nvSpPr>
          <p:cNvPr id="28"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DC6A221A-78FE-427C-975A-CA5D78461E39}" type="slidenum">
              <a:rPr lang="cs-CZ"/>
              <a:pPr>
                <a:defRPr/>
              </a:pPr>
              <a:t>10</a:t>
            </a:fld>
            <a:endParaRPr lang="cs-CZ"/>
          </a:p>
        </p:txBody>
      </p:sp>
      <p:sp>
        <p:nvSpPr>
          <p:cNvPr id="6148" name="Rectangle 2"/>
          <p:cNvSpPr>
            <a:spLocks noGrp="1" noChangeArrowheads="1"/>
          </p:cNvSpPr>
          <p:nvPr>
            <p:ph type="title"/>
          </p:nvPr>
        </p:nvSpPr>
        <p:spPr>
          <a:xfrm>
            <a:off x="457200" y="188913"/>
            <a:ext cx="8229600" cy="1143000"/>
          </a:xfrm>
        </p:spPr>
        <p:txBody>
          <a:bodyPr/>
          <a:lstStyle/>
          <a:p>
            <a:pPr eaLnBrk="1" hangingPunct="1">
              <a:lnSpc>
                <a:spcPct val="80000"/>
              </a:lnSpc>
            </a:pPr>
            <a:r>
              <a:rPr lang="en-US" altLang="cs-CZ" dirty="0" smtClean="0"/>
              <a:t>Passive transfer of antibodies protects irradiated mice against </a:t>
            </a:r>
            <a:r>
              <a:rPr lang="en-US" altLang="cs-CZ" i="1" dirty="0" smtClean="0"/>
              <a:t>F</a:t>
            </a:r>
            <a:r>
              <a:rPr lang="cs-CZ" altLang="cs-CZ" i="1" dirty="0" smtClean="0"/>
              <a:t>.</a:t>
            </a:r>
            <a:r>
              <a:rPr lang="en-US" altLang="cs-CZ" i="1" dirty="0" smtClean="0"/>
              <a:t> </a:t>
            </a:r>
            <a:r>
              <a:rPr lang="en-US" altLang="cs-CZ" i="1" dirty="0" err="1" smtClean="0"/>
              <a:t>tularensis</a:t>
            </a:r>
            <a:r>
              <a:rPr lang="en-US" altLang="cs-CZ" dirty="0" smtClean="0"/>
              <a:t> </a:t>
            </a:r>
            <a:r>
              <a:rPr lang="en-US" altLang="cs-CZ" dirty="0" err="1" smtClean="0"/>
              <a:t>holarctica</a:t>
            </a:r>
            <a:r>
              <a:rPr lang="en-US" altLang="cs-CZ" dirty="0" smtClean="0"/>
              <a:t> </a:t>
            </a:r>
            <a:r>
              <a:rPr lang="cs-CZ" altLang="cs-CZ" dirty="0" smtClean="0"/>
              <a:t>LVS</a:t>
            </a:r>
            <a:r>
              <a:rPr lang="en-US" altLang="cs-CZ" dirty="0" smtClean="0"/>
              <a:t> infection</a:t>
            </a:r>
          </a:p>
        </p:txBody>
      </p:sp>
      <p:pic>
        <p:nvPicPr>
          <p:cNvPr id="6155" name="Picture 6" descr="MCj03457940000[1]"/>
          <p:cNvPicPr>
            <a:picLocks noChangeAspect="1" noChangeArrowheads="1"/>
          </p:cNvPicPr>
          <p:nvPr/>
        </p:nvPicPr>
        <p:blipFill>
          <a:blip r:embed="rId3" cstate="print"/>
          <a:srcRect/>
          <a:stretch>
            <a:fillRect/>
          </a:stretch>
        </p:blipFill>
        <p:spPr bwMode="auto">
          <a:xfrm>
            <a:off x="1330325" y="3850208"/>
            <a:ext cx="1657350" cy="1097090"/>
          </a:xfrm>
          <a:prstGeom prst="rect">
            <a:avLst/>
          </a:prstGeom>
          <a:noFill/>
          <a:ln w="9525">
            <a:noFill/>
            <a:miter lim="800000"/>
            <a:headEnd/>
            <a:tailEnd/>
          </a:ln>
        </p:spPr>
      </p:pic>
      <p:pic>
        <p:nvPicPr>
          <p:cNvPr id="6156" name="Picture 7" descr="MCj03457940000[1]"/>
          <p:cNvPicPr>
            <a:picLocks noChangeAspect="1" noChangeArrowheads="1"/>
          </p:cNvPicPr>
          <p:nvPr/>
        </p:nvPicPr>
        <p:blipFill>
          <a:blip r:embed="rId3" cstate="print"/>
          <a:srcRect/>
          <a:stretch>
            <a:fillRect/>
          </a:stretch>
        </p:blipFill>
        <p:spPr bwMode="auto">
          <a:xfrm>
            <a:off x="3346450" y="2432742"/>
            <a:ext cx="1657350" cy="1097090"/>
          </a:xfrm>
          <a:prstGeom prst="rect">
            <a:avLst/>
          </a:prstGeom>
          <a:noFill/>
          <a:ln w="9525">
            <a:noFill/>
            <a:miter lim="800000"/>
            <a:headEnd/>
            <a:tailEnd/>
          </a:ln>
        </p:spPr>
      </p:pic>
      <p:pic>
        <p:nvPicPr>
          <p:cNvPr id="6157" name="Picture 8" descr="MCj03457940000[1]"/>
          <p:cNvPicPr>
            <a:picLocks noChangeAspect="1" noChangeArrowheads="1"/>
          </p:cNvPicPr>
          <p:nvPr/>
        </p:nvPicPr>
        <p:blipFill>
          <a:blip r:embed="rId3" cstate="print"/>
          <a:srcRect/>
          <a:stretch>
            <a:fillRect/>
          </a:stretch>
        </p:blipFill>
        <p:spPr bwMode="auto">
          <a:xfrm>
            <a:off x="6443663" y="2432742"/>
            <a:ext cx="1657350" cy="1097090"/>
          </a:xfrm>
          <a:prstGeom prst="rect">
            <a:avLst/>
          </a:prstGeom>
          <a:noFill/>
          <a:ln w="9525">
            <a:noFill/>
            <a:miter lim="800000"/>
            <a:headEnd/>
            <a:tailEnd/>
          </a:ln>
        </p:spPr>
      </p:pic>
      <p:pic>
        <p:nvPicPr>
          <p:cNvPr id="6158" name="Picture 9" descr="MCj03457940000[1]"/>
          <p:cNvPicPr>
            <a:picLocks noChangeAspect="1" noChangeArrowheads="1"/>
          </p:cNvPicPr>
          <p:nvPr/>
        </p:nvPicPr>
        <p:blipFill>
          <a:blip r:embed="rId3" cstate="print"/>
          <a:srcRect/>
          <a:stretch>
            <a:fillRect/>
          </a:stretch>
        </p:blipFill>
        <p:spPr bwMode="auto">
          <a:xfrm>
            <a:off x="3203575" y="3779882"/>
            <a:ext cx="1657350" cy="1097090"/>
          </a:xfrm>
          <a:prstGeom prst="rect">
            <a:avLst/>
          </a:prstGeom>
          <a:noFill/>
          <a:ln w="9525">
            <a:noFill/>
            <a:miter lim="800000"/>
            <a:headEnd/>
            <a:tailEnd/>
          </a:ln>
        </p:spPr>
      </p:pic>
      <p:pic>
        <p:nvPicPr>
          <p:cNvPr id="6159" name="Picture 11" descr="MCj02332110000[1]"/>
          <p:cNvPicPr>
            <a:picLocks noChangeAspect="1" noChangeArrowheads="1"/>
          </p:cNvPicPr>
          <p:nvPr/>
        </p:nvPicPr>
        <p:blipFill>
          <a:blip r:embed="rId4" cstate="print"/>
          <a:srcRect/>
          <a:stretch>
            <a:fillRect/>
          </a:stretch>
        </p:blipFill>
        <p:spPr bwMode="auto">
          <a:xfrm rot="14956868">
            <a:off x="4828998" y="1750209"/>
            <a:ext cx="781403" cy="1152525"/>
          </a:xfrm>
          <a:prstGeom prst="rect">
            <a:avLst/>
          </a:prstGeom>
          <a:noFill/>
          <a:ln w="9525">
            <a:noFill/>
            <a:miter lim="800000"/>
            <a:headEnd/>
            <a:tailEnd/>
          </a:ln>
        </p:spPr>
      </p:pic>
      <p:grpSp>
        <p:nvGrpSpPr>
          <p:cNvPr id="2" name="Skupina 32"/>
          <p:cNvGrpSpPr/>
          <p:nvPr/>
        </p:nvGrpSpPr>
        <p:grpSpPr>
          <a:xfrm>
            <a:off x="250825" y="1484313"/>
            <a:ext cx="1801813" cy="2045519"/>
            <a:chOff x="250825" y="1484313"/>
            <a:chExt cx="1801813" cy="2045519"/>
          </a:xfrm>
        </p:grpSpPr>
        <p:pic>
          <p:nvPicPr>
            <p:cNvPr id="6149" name="Picture 10" descr="MCj04338070000[1]"/>
            <p:cNvPicPr>
              <a:picLocks noChangeAspect="1" noChangeArrowheads="1"/>
            </p:cNvPicPr>
            <p:nvPr/>
          </p:nvPicPr>
          <p:blipFill>
            <a:blip r:embed="rId5" cstate="print"/>
            <a:srcRect/>
            <a:stretch>
              <a:fillRect/>
            </a:stretch>
          </p:blipFill>
          <p:spPr bwMode="auto">
            <a:xfrm>
              <a:off x="898525" y="1484313"/>
              <a:ext cx="936625" cy="936625"/>
            </a:xfrm>
            <a:prstGeom prst="rect">
              <a:avLst/>
            </a:prstGeom>
            <a:noFill/>
            <a:ln w="9525">
              <a:noFill/>
              <a:miter lim="800000"/>
              <a:headEnd/>
              <a:tailEnd/>
            </a:ln>
          </p:spPr>
        </p:pic>
        <p:pic>
          <p:nvPicPr>
            <p:cNvPr id="6154" name="Picture 4" descr="MCj03457940000[1]"/>
            <p:cNvPicPr>
              <a:picLocks noChangeAspect="1" noChangeArrowheads="1"/>
            </p:cNvPicPr>
            <p:nvPr/>
          </p:nvPicPr>
          <p:blipFill>
            <a:blip r:embed="rId3" cstate="print"/>
            <a:srcRect/>
            <a:stretch>
              <a:fillRect/>
            </a:stretch>
          </p:blipFill>
          <p:spPr bwMode="auto">
            <a:xfrm>
              <a:off x="395288" y="2432742"/>
              <a:ext cx="1657350" cy="1097090"/>
            </a:xfrm>
            <a:prstGeom prst="rect">
              <a:avLst/>
            </a:prstGeom>
            <a:noFill/>
            <a:ln w="9525">
              <a:noFill/>
              <a:miter lim="800000"/>
              <a:headEnd/>
              <a:tailEnd/>
            </a:ln>
          </p:spPr>
        </p:pic>
        <p:sp>
          <p:nvSpPr>
            <p:cNvPr id="6160" name="Text Box 12"/>
            <p:cNvSpPr txBox="1">
              <a:spLocks noChangeArrowheads="1"/>
            </p:cNvSpPr>
            <p:nvPr/>
          </p:nvSpPr>
          <p:spPr bwMode="auto">
            <a:xfrm>
              <a:off x="250825" y="1773238"/>
              <a:ext cx="595313" cy="450088"/>
            </a:xfrm>
            <a:prstGeom prst="rect">
              <a:avLst/>
            </a:prstGeom>
            <a:noFill/>
            <a:ln w="9525">
              <a:noFill/>
              <a:miter lim="800000"/>
              <a:headEnd/>
              <a:tailEnd/>
            </a:ln>
            <a:effectLst/>
          </p:spPr>
          <p:txBody>
            <a:bodyPr wrap="none">
              <a:spAutoFit/>
            </a:bodyPr>
            <a:lstStyle/>
            <a:p>
              <a:r>
                <a:rPr lang="cs-CZ" altLang="cs-CZ" sz="1200" b="1" dirty="0">
                  <a:latin typeface="Times New Roman" pitchFamily="18" charset="0"/>
                </a:rPr>
                <a:t>Co</a:t>
              </a:r>
              <a:r>
                <a:rPr lang="cs-CZ" altLang="cs-CZ" sz="1200" b="1" baseline="30000" dirty="0">
                  <a:latin typeface="Times New Roman" pitchFamily="18" charset="0"/>
                </a:rPr>
                <a:t>60</a:t>
              </a:r>
              <a:r>
                <a:rPr lang="cs-CZ" altLang="cs-CZ" sz="1200" b="1" dirty="0">
                  <a:latin typeface="Times New Roman" pitchFamily="18" charset="0"/>
                </a:rPr>
                <a:t> </a:t>
              </a:r>
            </a:p>
            <a:p>
              <a:r>
                <a:rPr lang="cs-CZ" altLang="cs-CZ" sz="1200" b="1" dirty="0">
                  <a:latin typeface="Times New Roman" pitchFamily="18" charset="0"/>
                </a:rPr>
                <a:t>(4 </a:t>
              </a:r>
              <a:r>
                <a:rPr lang="cs-CZ" altLang="cs-CZ" sz="1200" b="1" dirty="0" err="1">
                  <a:latin typeface="Times New Roman" pitchFamily="18" charset="0"/>
                </a:rPr>
                <a:t>Gy</a:t>
              </a:r>
              <a:r>
                <a:rPr lang="cs-CZ" altLang="cs-CZ" sz="1200" b="1" dirty="0">
                  <a:latin typeface="Times New Roman" pitchFamily="18" charset="0"/>
                </a:rPr>
                <a:t>)</a:t>
              </a:r>
            </a:p>
          </p:txBody>
        </p:sp>
      </p:grpSp>
      <p:sp>
        <p:nvSpPr>
          <p:cNvPr id="6161" name="Text Box 13"/>
          <p:cNvSpPr txBox="1">
            <a:spLocks noChangeArrowheads="1"/>
          </p:cNvSpPr>
          <p:nvPr/>
        </p:nvSpPr>
        <p:spPr bwMode="auto">
          <a:xfrm>
            <a:off x="5908675" y="1773238"/>
            <a:ext cx="1998663" cy="450088"/>
          </a:xfrm>
          <a:prstGeom prst="rect">
            <a:avLst/>
          </a:prstGeom>
          <a:noFill/>
          <a:ln w="9525">
            <a:noFill/>
            <a:miter lim="800000"/>
            <a:headEnd/>
            <a:tailEnd/>
          </a:ln>
          <a:effectLst/>
        </p:spPr>
        <p:txBody>
          <a:bodyPr wrap="none">
            <a:spAutoFit/>
          </a:bodyPr>
          <a:lstStyle/>
          <a:p>
            <a:r>
              <a:rPr lang="cs-CZ" altLang="cs-CZ" sz="1200" b="1" i="1">
                <a:latin typeface="Times New Roman" pitchFamily="18" charset="0"/>
              </a:rPr>
              <a:t>Francisella tularensis</a:t>
            </a:r>
            <a:r>
              <a:rPr lang="cs-CZ" altLang="cs-CZ" sz="1200" b="1">
                <a:latin typeface="Times New Roman" pitchFamily="18" charset="0"/>
              </a:rPr>
              <a:t> LVS</a:t>
            </a:r>
          </a:p>
          <a:p>
            <a:r>
              <a:rPr lang="cs-CZ" altLang="cs-CZ" sz="1200" b="1">
                <a:latin typeface="Times New Roman" pitchFamily="18" charset="0"/>
              </a:rPr>
              <a:t>(1.3 x 10</a:t>
            </a:r>
            <a:r>
              <a:rPr lang="cs-CZ" altLang="cs-CZ" sz="1200" b="1" baseline="30000">
                <a:latin typeface="Times New Roman" pitchFamily="18" charset="0"/>
              </a:rPr>
              <a:t>2 </a:t>
            </a:r>
            <a:r>
              <a:rPr lang="cs-CZ" altLang="cs-CZ" sz="1200" b="1">
                <a:latin typeface="Times New Roman" pitchFamily="18" charset="0"/>
              </a:rPr>
              <a:t>live microbes, s.c.)</a:t>
            </a:r>
          </a:p>
        </p:txBody>
      </p:sp>
      <p:pic>
        <p:nvPicPr>
          <p:cNvPr id="6162" name="Picture 15" descr="MCj02332110000[1]"/>
          <p:cNvPicPr>
            <a:picLocks noChangeAspect="1" noChangeArrowheads="1"/>
          </p:cNvPicPr>
          <p:nvPr/>
        </p:nvPicPr>
        <p:blipFill>
          <a:blip r:embed="rId4" cstate="print"/>
          <a:srcRect/>
          <a:stretch>
            <a:fillRect/>
          </a:stretch>
        </p:blipFill>
        <p:spPr bwMode="auto">
          <a:xfrm rot="14956868">
            <a:off x="7637286" y="1750209"/>
            <a:ext cx="781403" cy="1152525"/>
          </a:xfrm>
          <a:prstGeom prst="rect">
            <a:avLst/>
          </a:prstGeom>
          <a:noFill/>
          <a:ln w="9525">
            <a:noFill/>
            <a:miter lim="800000"/>
            <a:headEnd/>
            <a:tailEnd/>
          </a:ln>
        </p:spPr>
      </p:pic>
      <p:sp>
        <p:nvSpPr>
          <p:cNvPr id="6163" name="Text Box 16"/>
          <p:cNvSpPr txBox="1">
            <a:spLocks noChangeArrowheads="1"/>
          </p:cNvSpPr>
          <p:nvPr/>
        </p:nvSpPr>
        <p:spPr bwMode="auto">
          <a:xfrm>
            <a:off x="2627313" y="1773238"/>
            <a:ext cx="1738313" cy="450088"/>
          </a:xfrm>
          <a:prstGeom prst="rect">
            <a:avLst/>
          </a:prstGeom>
          <a:noFill/>
          <a:ln w="9525">
            <a:noFill/>
            <a:miter lim="800000"/>
            <a:headEnd/>
            <a:tailEnd/>
          </a:ln>
          <a:effectLst/>
        </p:spPr>
        <p:txBody>
          <a:bodyPr wrap="none">
            <a:spAutoFit/>
          </a:bodyPr>
          <a:lstStyle/>
          <a:p>
            <a:r>
              <a:rPr lang="cs-CZ" altLang="cs-CZ" sz="1200" b="1">
                <a:latin typeface="Times New Roman" pitchFamily="18" charset="0"/>
              </a:rPr>
              <a:t>Immune or normal sera</a:t>
            </a:r>
          </a:p>
          <a:p>
            <a:r>
              <a:rPr lang="cs-CZ" altLang="cs-CZ" sz="1200" b="1">
                <a:latin typeface="Times New Roman" pitchFamily="18" charset="0"/>
              </a:rPr>
              <a:t>(0.2 ml serum, i.p.)</a:t>
            </a:r>
          </a:p>
        </p:txBody>
      </p:sp>
      <p:sp>
        <p:nvSpPr>
          <p:cNvPr id="6164" name="Line 19"/>
          <p:cNvSpPr>
            <a:spLocks noChangeShapeType="1"/>
          </p:cNvSpPr>
          <p:nvPr/>
        </p:nvSpPr>
        <p:spPr bwMode="auto">
          <a:xfrm>
            <a:off x="1978025" y="2857826"/>
            <a:ext cx="1296988" cy="0"/>
          </a:xfrm>
          <a:prstGeom prst="line">
            <a:avLst/>
          </a:prstGeom>
          <a:noFill/>
          <a:ln w="28575">
            <a:solidFill>
              <a:schemeClr val="accent2"/>
            </a:solidFill>
            <a:round/>
            <a:headEnd/>
            <a:tailEnd type="triangle" w="med" len="med"/>
          </a:ln>
          <a:effectLst/>
        </p:spPr>
        <p:txBody>
          <a:bodyPr/>
          <a:lstStyle/>
          <a:p>
            <a:endParaRPr lang="cs-CZ"/>
          </a:p>
        </p:txBody>
      </p:sp>
      <p:sp>
        <p:nvSpPr>
          <p:cNvPr id="6165" name="Text Box 17"/>
          <p:cNvSpPr txBox="1">
            <a:spLocks noChangeArrowheads="1"/>
          </p:cNvSpPr>
          <p:nvPr/>
        </p:nvSpPr>
        <p:spPr bwMode="auto">
          <a:xfrm>
            <a:off x="2328863" y="2718736"/>
            <a:ext cx="585788" cy="270366"/>
          </a:xfrm>
          <a:prstGeom prst="rect">
            <a:avLst/>
          </a:prstGeom>
          <a:solidFill>
            <a:schemeClr val="bg1"/>
          </a:solidFill>
          <a:ln w="9525">
            <a:noFill/>
            <a:miter lim="800000"/>
            <a:headEnd/>
            <a:tailEnd/>
          </a:ln>
          <a:effectLst/>
        </p:spPr>
        <p:txBody>
          <a:bodyPr wrap="none">
            <a:spAutoFit/>
          </a:bodyPr>
          <a:lstStyle/>
          <a:p>
            <a:r>
              <a:rPr lang="cs-CZ" altLang="cs-CZ" sz="1200" b="1">
                <a:latin typeface="Times New Roman" pitchFamily="18" charset="0"/>
              </a:rPr>
              <a:t>48 hrs</a:t>
            </a:r>
          </a:p>
        </p:txBody>
      </p:sp>
      <p:sp>
        <p:nvSpPr>
          <p:cNvPr id="6166" name="Line 20"/>
          <p:cNvSpPr>
            <a:spLocks noChangeShapeType="1"/>
          </p:cNvSpPr>
          <p:nvPr/>
        </p:nvSpPr>
        <p:spPr bwMode="auto">
          <a:xfrm>
            <a:off x="5073650" y="2857826"/>
            <a:ext cx="1296988" cy="0"/>
          </a:xfrm>
          <a:prstGeom prst="line">
            <a:avLst/>
          </a:prstGeom>
          <a:noFill/>
          <a:ln w="28575">
            <a:solidFill>
              <a:schemeClr val="accent2"/>
            </a:solidFill>
            <a:round/>
            <a:headEnd/>
            <a:tailEnd type="triangle" w="med" len="med"/>
          </a:ln>
          <a:effectLst/>
        </p:spPr>
        <p:txBody>
          <a:bodyPr/>
          <a:lstStyle/>
          <a:p>
            <a:endParaRPr lang="cs-CZ"/>
          </a:p>
        </p:txBody>
      </p:sp>
      <p:sp>
        <p:nvSpPr>
          <p:cNvPr id="6167" name="Text Box 18"/>
          <p:cNvSpPr txBox="1">
            <a:spLocks noChangeArrowheads="1"/>
          </p:cNvSpPr>
          <p:nvPr/>
        </p:nvSpPr>
        <p:spPr bwMode="auto">
          <a:xfrm>
            <a:off x="5464175" y="2718736"/>
            <a:ext cx="509588" cy="270366"/>
          </a:xfrm>
          <a:prstGeom prst="rect">
            <a:avLst/>
          </a:prstGeom>
          <a:solidFill>
            <a:schemeClr val="bg1"/>
          </a:solidFill>
          <a:ln w="9525">
            <a:noFill/>
            <a:miter lim="800000"/>
            <a:headEnd/>
            <a:tailEnd/>
          </a:ln>
          <a:effectLst/>
        </p:spPr>
        <p:txBody>
          <a:bodyPr wrap="none">
            <a:spAutoFit/>
          </a:bodyPr>
          <a:lstStyle/>
          <a:p>
            <a:r>
              <a:rPr lang="cs-CZ" altLang="cs-CZ" sz="1200" b="1">
                <a:latin typeface="Times New Roman" pitchFamily="18" charset="0"/>
              </a:rPr>
              <a:t>2 hrs</a:t>
            </a:r>
          </a:p>
        </p:txBody>
      </p:sp>
      <p:pic>
        <p:nvPicPr>
          <p:cNvPr id="6168" name="Picture 21" descr="MCj03457940000[1]"/>
          <p:cNvPicPr>
            <a:picLocks noChangeAspect="1" noChangeArrowheads="1"/>
          </p:cNvPicPr>
          <p:nvPr/>
        </p:nvPicPr>
        <p:blipFill>
          <a:blip r:embed="rId3" cstate="print"/>
          <a:srcRect/>
          <a:stretch>
            <a:fillRect/>
          </a:stretch>
        </p:blipFill>
        <p:spPr bwMode="auto">
          <a:xfrm>
            <a:off x="1906588" y="4204965"/>
            <a:ext cx="1657350" cy="1097090"/>
          </a:xfrm>
          <a:prstGeom prst="rect">
            <a:avLst/>
          </a:prstGeom>
          <a:noFill/>
          <a:ln w="9525">
            <a:noFill/>
            <a:miter lim="800000"/>
            <a:headEnd/>
            <a:tailEnd/>
          </a:ln>
        </p:spPr>
      </p:pic>
      <p:pic>
        <p:nvPicPr>
          <p:cNvPr id="6169" name="Picture 22" descr="MCj03457940000[1]"/>
          <p:cNvPicPr>
            <a:picLocks noChangeAspect="1" noChangeArrowheads="1"/>
          </p:cNvPicPr>
          <p:nvPr/>
        </p:nvPicPr>
        <p:blipFill>
          <a:blip r:embed="rId3" cstate="print"/>
          <a:srcRect/>
          <a:stretch>
            <a:fillRect/>
          </a:stretch>
        </p:blipFill>
        <p:spPr bwMode="auto">
          <a:xfrm>
            <a:off x="1833563" y="4700375"/>
            <a:ext cx="1657350" cy="1097090"/>
          </a:xfrm>
          <a:prstGeom prst="rect">
            <a:avLst/>
          </a:prstGeom>
          <a:noFill/>
          <a:ln w="9525">
            <a:noFill/>
            <a:miter lim="800000"/>
            <a:headEnd/>
            <a:tailEnd/>
          </a:ln>
        </p:spPr>
      </p:pic>
      <p:pic>
        <p:nvPicPr>
          <p:cNvPr id="6170" name="Picture 23" descr="MCj03457940000[1]"/>
          <p:cNvPicPr>
            <a:picLocks noChangeAspect="1" noChangeArrowheads="1"/>
          </p:cNvPicPr>
          <p:nvPr/>
        </p:nvPicPr>
        <p:blipFill>
          <a:blip r:embed="rId3" cstate="print"/>
          <a:srcRect/>
          <a:stretch>
            <a:fillRect/>
          </a:stretch>
        </p:blipFill>
        <p:spPr bwMode="auto">
          <a:xfrm rot="10800000">
            <a:off x="4211638" y="4417507"/>
            <a:ext cx="1657350" cy="1097090"/>
          </a:xfrm>
          <a:prstGeom prst="rect">
            <a:avLst/>
          </a:prstGeom>
          <a:noFill/>
          <a:ln w="9525">
            <a:noFill/>
            <a:miter lim="800000"/>
            <a:headEnd/>
            <a:tailEnd/>
          </a:ln>
        </p:spPr>
      </p:pic>
      <p:pic>
        <p:nvPicPr>
          <p:cNvPr id="6171" name="Picture 24" descr="MCj03457940000[1]"/>
          <p:cNvPicPr>
            <a:picLocks noChangeAspect="1" noChangeArrowheads="1"/>
          </p:cNvPicPr>
          <p:nvPr/>
        </p:nvPicPr>
        <p:blipFill>
          <a:blip r:embed="rId3" cstate="print"/>
          <a:srcRect/>
          <a:stretch>
            <a:fillRect/>
          </a:stretch>
        </p:blipFill>
        <p:spPr bwMode="auto">
          <a:xfrm>
            <a:off x="2698750" y="5127021"/>
            <a:ext cx="1657350" cy="1097090"/>
          </a:xfrm>
          <a:prstGeom prst="rect">
            <a:avLst/>
          </a:prstGeom>
          <a:noFill/>
          <a:ln w="9525">
            <a:noFill/>
            <a:miter lim="800000"/>
            <a:headEnd/>
            <a:tailEnd/>
          </a:ln>
        </p:spPr>
      </p:pic>
      <p:pic>
        <p:nvPicPr>
          <p:cNvPr id="6172" name="Picture 25" descr="MCj03457940000[1]"/>
          <p:cNvPicPr>
            <a:picLocks noChangeAspect="1" noChangeArrowheads="1"/>
          </p:cNvPicPr>
          <p:nvPr/>
        </p:nvPicPr>
        <p:blipFill>
          <a:blip r:embed="rId3" cstate="print"/>
          <a:srcRect/>
          <a:stretch>
            <a:fillRect/>
          </a:stretch>
        </p:blipFill>
        <p:spPr bwMode="auto">
          <a:xfrm rot="10800000">
            <a:off x="5075238" y="5197348"/>
            <a:ext cx="1657350" cy="1097090"/>
          </a:xfrm>
          <a:prstGeom prst="rect">
            <a:avLst/>
          </a:prstGeom>
          <a:noFill/>
          <a:ln w="9525">
            <a:noFill/>
            <a:miter lim="800000"/>
            <a:headEnd/>
            <a:tailEnd/>
          </a:ln>
        </p:spPr>
      </p:pic>
      <p:pic>
        <p:nvPicPr>
          <p:cNvPr id="6173" name="Picture 26" descr="MCj03457940000[1]"/>
          <p:cNvPicPr>
            <a:picLocks noChangeAspect="1" noChangeArrowheads="1"/>
          </p:cNvPicPr>
          <p:nvPr/>
        </p:nvPicPr>
        <p:blipFill>
          <a:blip r:embed="rId3" cstate="print"/>
          <a:srcRect/>
          <a:stretch>
            <a:fillRect/>
          </a:stretch>
        </p:blipFill>
        <p:spPr bwMode="auto">
          <a:xfrm rot="10800000">
            <a:off x="5651500" y="4559722"/>
            <a:ext cx="1657350" cy="1097090"/>
          </a:xfrm>
          <a:prstGeom prst="rect">
            <a:avLst/>
          </a:prstGeom>
          <a:noFill/>
          <a:ln w="9525">
            <a:noFill/>
            <a:miter lim="800000"/>
            <a:headEnd/>
            <a:tailEnd/>
          </a:ln>
        </p:spPr>
      </p:pic>
      <p:sp>
        <p:nvSpPr>
          <p:cNvPr id="6174" name="Line 28"/>
          <p:cNvSpPr>
            <a:spLocks noChangeShapeType="1"/>
          </p:cNvSpPr>
          <p:nvPr/>
        </p:nvSpPr>
        <p:spPr bwMode="auto">
          <a:xfrm flipH="1">
            <a:off x="5219700" y="3425125"/>
            <a:ext cx="1727200" cy="922056"/>
          </a:xfrm>
          <a:prstGeom prst="line">
            <a:avLst/>
          </a:prstGeom>
          <a:noFill/>
          <a:ln w="28575">
            <a:solidFill>
              <a:schemeClr val="accent2"/>
            </a:solidFill>
            <a:round/>
            <a:headEnd/>
            <a:tailEnd type="triangle" w="med" len="med"/>
          </a:ln>
          <a:effectLst/>
        </p:spPr>
        <p:txBody>
          <a:bodyPr/>
          <a:lstStyle/>
          <a:p>
            <a:endParaRPr lang="cs-CZ"/>
          </a:p>
        </p:txBody>
      </p:sp>
      <p:sp>
        <p:nvSpPr>
          <p:cNvPr id="6175" name="Text Box 27"/>
          <p:cNvSpPr txBox="1">
            <a:spLocks noChangeArrowheads="1"/>
          </p:cNvSpPr>
          <p:nvPr/>
        </p:nvSpPr>
        <p:spPr bwMode="auto">
          <a:xfrm>
            <a:off x="5794375" y="3725184"/>
            <a:ext cx="669925" cy="270366"/>
          </a:xfrm>
          <a:prstGeom prst="rect">
            <a:avLst/>
          </a:prstGeom>
          <a:solidFill>
            <a:schemeClr val="bg1"/>
          </a:solidFill>
          <a:ln w="9525">
            <a:noFill/>
            <a:miter lim="800000"/>
            <a:headEnd/>
            <a:tailEnd/>
          </a:ln>
          <a:effectLst/>
        </p:spPr>
        <p:txBody>
          <a:bodyPr wrap="none">
            <a:spAutoFit/>
          </a:bodyPr>
          <a:lstStyle/>
          <a:p>
            <a:r>
              <a:rPr lang="cs-CZ" altLang="cs-CZ" sz="1200" b="1">
                <a:latin typeface="Times New Roman" pitchFamily="18" charset="0"/>
              </a:rPr>
              <a:t>21 days</a:t>
            </a:r>
          </a:p>
        </p:txBody>
      </p:sp>
      <p:sp>
        <p:nvSpPr>
          <p:cNvPr id="29" name="Obdélník 28"/>
          <p:cNvSpPr/>
          <p:nvPr/>
        </p:nvSpPr>
        <p:spPr>
          <a:xfrm>
            <a:off x="323850" y="6318250"/>
            <a:ext cx="856932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6152" name="Picture 14" descr="C:\Users\kubelkovak\Desktop\stažený soubor.jpg"/>
          <p:cNvPicPr>
            <a:picLocks noChangeAspect="1" noChangeArrowheads="1"/>
          </p:cNvPicPr>
          <p:nvPr/>
        </p:nvPicPr>
        <p:blipFill>
          <a:blip r:embed="rId6" cstate="print"/>
          <a:srcRect/>
          <a:stretch>
            <a:fillRect/>
          </a:stretch>
        </p:blipFill>
        <p:spPr bwMode="auto">
          <a:xfrm>
            <a:off x="112713" y="6330950"/>
            <a:ext cx="290512" cy="411163"/>
          </a:xfrm>
          <a:prstGeom prst="rect">
            <a:avLst/>
          </a:prstGeom>
          <a:noFill/>
          <a:ln w="9525">
            <a:noFill/>
            <a:miter lim="800000"/>
            <a:headEnd/>
            <a:tailEnd/>
          </a:ln>
        </p:spPr>
      </p:pic>
      <p:pic>
        <p:nvPicPr>
          <p:cNvPr id="6153" name="Picture 16" descr="C:\Users\kubelkovak\Desktop\unob (1).gif"/>
          <p:cNvPicPr>
            <a:picLocks noChangeAspect="1" noChangeArrowheads="1"/>
          </p:cNvPicPr>
          <p:nvPr/>
        </p:nvPicPr>
        <p:blipFill>
          <a:blip r:embed="rId7"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Zástupný symbol pro zápatí 3"/>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a:t>Centre of Advanced Studies, Faculty of Military Health Sciences, University of Defence, 500 01 Hradec Kralove, Czech Republic</a:t>
            </a:r>
          </a:p>
        </p:txBody>
      </p:sp>
      <p:sp>
        <p:nvSpPr>
          <p:cNvPr id="33"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FE8C9883-FF94-4BDC-860C-58B2F1E644D9}" type="slidenum">
              <a:rPr lang="cs-CZ"/>
              <a:pPr>
                <a:defRPr/>
              </a:pPr>
              <a:t>11</a:t>
            </a:fld>
            <a:endParaRPr lang="cs-CZ"/>
          </a:p>
        </p:txBody>
      </p:sp>
      <p:sp>
        <p:nvSpPr>
          <p:cNvPr id="7172" name="Rectangle 2"/>
          <p:cNvSpPr>
            <a:spLocks noGrp="1" noChangeArrowheads="1"/>
          </p:cNvSpPr>
          <p:nvPr>
            <p:ph type="title"/>
          </p:nvPr>
        </p:nvSpPr>
        <p:spPr>
          <a:xfrm>
            <a:off x="107950" y="115888"/>
            <a:ext cx="9036050" cy="1143000"/>
          </a:xfrm>
        </p:spPr>
        <p:txBody>
          <a:bodyPr/>
          <a:lstStyle/>
          <a:p>
            <a:pPr algn="ctr" eaLnBrk="1" hangingPunct="1">
              <a:lnSpc>
                <a:spcPct val="80000"/>
              </a:lnSpc>
            </a:pPr>
            <a:r>
              <a:rPr lang="en-US" altLang="cs-CZ" smtClean="0"/>
              <a:t>Passive transfer of immunity protects irradiated mice against primary as well as secondary </a:t>
            </a:r>
            <a:r>
              <a:rPr lang="en-US" altLang="cs-CZ" i="1" smtClean="0"/>
              <a:t>F. tularensis </a:t>
            </a:r>
            <a:r>
              <a:rPr lang="en-US" altLang="cs-CZ" smtClean="0"/>
              <a:t>infection</a:t>
            </a:r>
            <a:r>
              <a:rPr lang="cs-CZ" altLang="cs-CZ" smtClean="0"/>
              <a:t> </a:t>
            </a:r>
          </a:p>
        </p:txBody>
      </p:sp>
      <p:pic>
        <p:nvPicPr>
          <p:cNvPr id="7173" name="Picture 8" descr="MCj04338070000[1]"/>
          <p:cNvPicPr>
            <a:picLocks noChangeAspect="1" noChangeArrowheads="1"/>
          </p:cNvPicPr>
          <p:nvPr/>
        </p:nvPicPr>
        <p:blipFill>
          <a:blip r:embed="rId3" cstate="print"/>
          <a:srcRect/>
          <a:stretch>
            <a:fillRect/>
          </a:stretch>
        </p:blipFill>
        <p:spPr bwMode="auto">
          <a:xfrm>
            <a:off x="898525" y="1373951"/>
            <a:ext cx="936625" cy="936625"/>
          </a:xfrm>
          <a:prstGeom prst="rect">
            <a:avLst/>
          </a:prstGeom>
          <a:noFill/>
          <a:ln w="9525">
            <a:noFill/>
            <a:miter lim="800000"/>
            <a:headEnd/>
            <a:tailEnd/>
          </a:ln>
        </p:spPr>
      </p:pic>
      <p:grpSp>
        <p:nvGrpSpPr>
          <p:cNvPr id="2" name="Group 32"/>
          <p:cNvGrpSpPr>
            <a:grpSpLocks/>
          </p:cNvGrpSpPr>
          <p:nvPr/>
        </p:nvGrpSpPr>
        <p:grpSpPr bwMode="auto">
          <a:xfrm>
            <a:off x="395288" y="1628775"/>
            <a:ext cx="8353425" cy="4592638"/>
            <a:chOff x="204" y="1103"/>
            <a:chExt cx="5262" cy="2893"/>
          </a:xfrm>
        </p:grpSpPr>
        <p:pic>
          <p:nvPicPr>
            <p:cNvPr id="7178" name="Picture 3" descr="MCj03457940000[1]"/>
            <p:cNvPicPr>
              <a:picLocks noChangeAspect="1" noChangeArrowheads="1"/>
            </p:cNvPicPr>
            <p:nvPr/>
          </p:nvPicPr>
          <p:blipFill>
            <a:blip r:embed="rId4" cstate="print"/>
            <a:srcRect/>
            <a:stretch>
              <a:fillRect/>
            </a:stretch>
          </p:blipFill>
          <p:spPr bwMode="auto">
            <a:xfrm>
              <a:off x="295" y="1525"/>
              <a:ext cx="1044" cy="702"/>
            </a:xfrm>
            <a:prstGeom prst="rect">
              <a:avLst/>
            </a:prstGeom>
            <a:noFill/>
            <a:ln w="9525">
              <a:noFill/>
              <a:miter lim="800000"/>
              <a:headEnd/>
              <a:tailEnd/>
            </a:ln>
          </p:spPr>
        </p:pic>
        <p:pic>
          <p:nvPicPr>
            <p:cNvPr id="7179" name="Picture 4" descr="MCj03457940000[1]"/>
            <p:cNvPicPr>
              <a:picLocks noChangeAspect="1" noChangeArrowheads="1"/>
            </p:cNvPicPr>
            <p:nvPr/>
          </p:nvPicPr>
          <p:blipFill>
            <a:blip r:embed="rId4" cstate="print"/>
            <a:srcRect/>
            <a:stretch>
              <a:fillRect/>
            </a:stretch>
          </p:blipFill>
          <p:spPr bwMode="auto">
            <a:xfrm>
              <a:off x="295" y="2432"/>
              <a:ext cx="1044" cy="702"/>
            </a:xfrm>
            <a:prstGeom prst="rect">
              <a:avLst/>
            </a:prstGeom>
            <a:noFill/>
            <a:ln w="9525">
              <a:noFill/>
              <a:miter lim="800000"/>
              <a:headEnd/>
              <a:tailEnd/>
            </a:ln>
          </p:spPr>
        </p:pic>
        <p:pic>
          <p:nvPicPr>
            <p:cNvPr id="7180" name="Picture 5" descr="MCj03457940000[1]"/>
            <p:cNvPicPr>
              <a:picLocks noChangeAspect="1" noChangeArrowheads="1"/>
            </p:cNvPicPr>
            <p:nvPr/>
          </p:nvPicPr>
          <p:blipFill>
            <a:blip r:embed="rId4" cstate="print"/>
            <a:srcRect/>
            <a:stretch>
              <a:fillRect/>
            </a:stretch>
          </p:blipFill>
          <p:spPr bwMode="auto">
            <a:xfrm>
              <a:off x="2154" y="1525"/>
              <a:ext cx="1044" cy="702"/>
            </a:xfrm>
            <a:prstGeom prst="rect">
              <a:avLst/>
            </a:prstGeom>
            <a:noFill/>
            <a:ln w="9525">
              <a:noFill/>
              <a:miter lim="800000"/>
              <a:headEnd/>
              <a:tailEnd/>
            </a:ln>
          </p:spPr>
        </p:pic>
        <p:pic>
          <p:nvPicPr>
            <p:cNvPr id="7181" name="Picture 6" descr="MCj03457940000[1]"/>
            <p:cNvPicPr>
              <a:picLocks noChangeAspect="1" noChangeArrowheads="1"/>
            </p:cNvPicPr>
            <p:nvPr/>
          </p:nvPicPr>
          <p:blipFill>
            <a:blip r:embed="rId4" cstate="print"/>
            <a:srcRect/>
            <a:stretch>
              <a:fillRect/>
            </a:stretch>
          </p:blipFill>
          <p:spPr bwMode="auto">
            <a:xfrm>
              <a:off x="4105" y="1525"/>
              <a:ext cx="1044" cy="702"/>
            </a:xfrm>
            <a:prstGeom prst="rect">
              <a:avLst/>
            </a:prstGeom>
            <a:noFill/>
            <a:ln w="9525">
              <a:noFill/>
              <a:miter lim="800000"/>
              <a:headEnd/>
              <a:tailEnd/>
            </a:ln>
          </p:spPr>
        </p:pic>
        <p:pic>
          <p:nvPicPr>
            <p:cNvPr id="7182" name="Picture 7" descr="MCj03457940000[1]"/>
            <p:cNvPicPr>
              <a:picLocks noChangeAspect="1" noChangeArrowheads="1"/>
            </p:cNvPicPr>
            <p:nvPr/>
          </p:nvPicPr>
          <p:blipFill>
            <a:blip r:embed="rId4" cstate="print"/>
            <a:srcRect/>
            <a:stretch>
              <a:fillRect/>
            </a:stretch>
          </p:blipFill>
          <p:spPr bwMode="auto">
            <a:xfrm>
              <a:off x="1475" y="2387"/>
              <a:ext cx="1044" cy="702"/>
            </a:xfrm>
            <a:prstGeom prst="rect">
              <a:avLst/>
            </a:prstGeom>
            <a:noFill/>
            <a:ln w="9525">
              <a:noFill/>
              <a:miter lim="800000"/>
              <a:headEnd/>
              <a:tailEnd/>
            </a:ln>
          </p:spPr>
        </p:pic>
        <p:pic>
          <p:nvPicPr>
            <p:cNvPr id="7183" name="Picture 9" descr="MCj02332110000[1]"/>
            <p:cNvPicPr>
              <a:picLocks noChangeAspect="1" noChangeArrowheads="1"/>
            </p:cNvPicPr>
            <p:nvPr/>
          </p:nvPicPr>
          <p:blipFill>
            <a:blip r:embed="rId5" cstate="print"/>
            <a:srcRect/>
            <a:stretch>
              <a:fillRect/>
            </a:stretch>
          </p:blipFill>
          <p:spPr bwMode="auto">
            <a:xfrm rot="-6643132">
              <a:off x="3084" y="1094"/>
              <a:ext cx="500" cy="726"/>
            </a:xfrm>
            <a:prstGeom prst="rect">
              <a:avLst/>
            </a:prstGeom>
            <a:noFill/>
            <a:ln w="9525">
              <a:noFill/>
              <a:miter lim="800000"/>
              <a:headEnd/>
              <a:tailEnd/>
            </a:ln>
          </p:spPr>
        </p:pic>
        <p:sp>
          <p:nvSpPr>
            <p:cNvPr id="7184" name="Text Box 10"/>
            <p:cNvSpPr txBox="1">
              <a:spLocks noChangeArrowheads="1"/>
            </p:cNvSpPr>
            <p:nvPr/>
          </p:nvSpPr>
          <p:spPr bwMode="auto">
            <a:xfrm>
              <a:off x="204" y="1103"/>
              <a:ext cx="375" cy="288"/>
            </a:xfrm>
            <a:prstGeom prst="rect">
              <a:avLst/>
            </a:prstGeom>
            <a:noFill/>
            <a:ln w="9525">
              <a:noFill/>
              <a:miter lim="800000"/>
              <a:headEnd/>
              <a:tailEnd/>
            </a:ln>
            <a:effectLst/>
          </p:spPr>
          <p:txBody>
            <a:bodyPr wrap="none">
              <a:spAutoFit/>
            </a:bodyPr>
            <a:lstStyle/>
            <a:p>
              <a:r>
                <a:rPr lang="cs-CZ" altLang="cs-CZ" sz="1200" b="1">
                  <a:latin typeface="Times New Roman" pitchFamily="18" charset="0"/>
                </a:rPr>
                <a:t>Co</a:t>
              </a:r>
              <a:r>
                <a:rPr lang="cs-CZ" altLang="cs-CZ" sz="1200" b="1" baseline="30000">
                  <a:latin typeface="Times New Roman" pitchFamily="18" charset="0"/>
                </a:rPr>
                <a:t>60</a:t>
              </a:r>
              <a:r>
                <a:rPr lang="cs-CZ" altLang="cs-CZ" sz="1200" b="1">
                  <a:latin typeface="Times New Roman" pitchFamily="18" charset="0"/>
                </a:rPr>
                <a:t> </a:t>
              </a:r>
            </a:p>
            <a:p>
              <a:r>
                <a:rPr lang="cs-CZ" altLang="cs-CZ" sz="1200" b="1">
                  <a:latin typeface="Times New Roman" pitchFamily="18" charset="0"/>
                </a:rPr>
                <a:t>(4 Gy)</a:t>
              </a:r>
            </a:p>
          </p:txBody>
        </p:sp>
        <p:sp>
          <p:nvSpPr>
            <p:cNvPr id="7185" name="Text Box 11"/>
            <p:cNvSpPr txBox="1">
              <a:spLocks noChangeArrowheads="1"/>
            </p:cNvSpPr>
            <p:nvPr/>
          </p:nvSpPr>
          <p:spPr bwMode="auto">
            <a:xfrm>
              <a:off x="3768" y="1103"/>
              <a:ext cx="1259" cy="288"/>
            </a:xfrm>
            <a:prstGeom prst="rect">
              <a:avLst/>
            </a:prstGeom>
            <a:noFill/>
            <a:ln w="9525">
              <a:noFill/>
              <a:miter lim="800000"/>
              <a:headEnd/>
              <a:tailEnd/>
            </a:ln>
            <a:effectLst/>
          </p:spPr>
          <p:txBody>
            <a:bodyPr wrap="none">
              <a:spAutoFit/>
            </a:bodyPr>
            <a:lstStyle/>
            <a:p>
              <a:r>
                <a:rPr lang="cs-CZ" altLang="cs-CZ" sz="1200" b="1" i="1">
                  <a:latin typeface="Times New Roman" pitchFamily="18" charset="0"/>
                </a:rPr>
                <a:t>Francisella tularensis</a:t>
              </a:r>
              <a:r>
                <a:rPr lang="cs-CZ" altLang="cs-CZ" sz="1200" b="1">
                  <a:latin typeface="Times New Roman" pitchFamily="18" charset="0"/>
                </a:rPr>
                <a:t> LVS</a:t>
              </a:r>
            </a:p>
            <a:p>
              <a:r>
                <a:rPr lang="cs-CZ" altLang="cs-CZ" sz="1200" b="1">
                  <a:latin typeface="Times New Roman" pitchFamily="18" charset="0"/>
                </a:rPr>
                <a:t>(1.3 x 10</a:t>
              </a:r>
              <a:r>
                <a:rPr lang="cs-CZ" altLang="cs-CZ" sz="1200" b="1" baseline="30000">
                  <a:latin typeface="Times New Roman" pitchFamily="18" charset="0"/>
                </a:rPr>
                <a:t>2 </a:t>
              </a:r>
              <a:r>
                <a:rPr lang="cs-CZ" altLang="cs-CZ" sz="1200" b="1">
                  <a:latin typeface="Times New Roman" pitchFamily="18" charset="0"/>
                </a:rPr>
                <a:t>live microbes, s.c.)</a:t>
              </a:r>
            </a:p>
          </p:txBody>
        </p:sp>
        <p:pic>
          <p:nvPicPr>
            <p:cNvPr id="7186" name="Picture 12" descr="MCj02332110000[1]"/>
            <p:cNvPicPr>
              <a:picLocks noChangeAspect="1" noChangeArrowheads="1"/>
            </p:cNvPicPr>
            <p:nvPr/>
          </p:nvPicPr>
          <p:blipFill>
            <a:blip r:embed="rId5" cstate="print"/>
            <a:srcRect/>
            <a:stretch>
              <a:fillRect/>
            </a:stretch>
          </p:blipFill>
          <p:spPr bwMode="auto">
            <a:xfrm rot="-6643132">
              <a:off x="4853" y="1094"/>
              <a:ext cx="500" cy="726"/>
            </a:xfrm>
            <a:prstGeom prst="rect">
              <a:avLst/>
            </a:prstGeom>
            <a:noFill/>
            <a:ln w="9525">
              <a:noFill/>
              <a:miter lim="800000"/>
              <a:headEnd/>
              <a:tailEnd/>
            </a:ln>
          </p:spPr>
        </p:pic>
        <p:sp>
          <p:nvSpPr>
            <p:cNvPr id="7187" name="Text Box 13"/>
            <p:cNvSpPr txBox="1">
              <a:spLocks noChangeArrowheads="1"/>
            </p:cNvSpPr>
            <p:nvPr/>
          </p:nvSpPr>
          <p:spPr bwMode="auto">
            <a:xfrm>
              <a:off x="1701" y="1103"/>
              <a:ext cx="1095" cy="288"/>
            </a:xfrm>
            <a:prstGeom prst="rect">
              <a:avLst/>
            </a:prstGeom>
            <a:noFill/>
            <a:ln w="9525">
              <a:noFill/>
              <a:miter lim="800000"/>
              <a:headEnd/>
              <a:tailEnd/>
            </a:ln>
            <a:effectLst/>
          </p:spPr>
          <p:txBody>
            <a:bodyPr wrap="none">
              <a:spAutoFit/>
            </a:bodyPr>
            <a:lstStyle/>
            <a:p>
              <a:r>
                <a:rPr lang="cs-CZ" altLang="cs-CZ" sz="1200" b="1">
                  <a:latin typeface="Times New Roman" pitchFamily="18" charset="0"/>
                </a:rPr>
                <a:t>Immune or normal sera</a:t>
              </a:r>
            </a:p>
            <a:p>
              <a:r>
                <a:rPr lang="cs-CZ" altLang="cs-CZ" sz="1200" b="1">
                  <a:latin typeface="Times New Roman" pitchFamily="18" charset="0"/>
                </a:rPr>
                <a:t>(0.2 ml serum, i.p.)</a:t>
              </a:r>
            </a:p>
          </p:txBody>
        </p:sp>
        <p:sp>
          <p:nvSpPr>
            <p:cNvPr id="7188" name="Line 14"/>
            <p:cNvSpPr>
              <a:spLocks noChangeShapeType="1"/>
            </p:cNvSpPr>
            <p:nvPr/>
          </p:nvSpPr>
          <p:spPr bwMode="auto">
            <a:xfrm>
              <a:off x="1292" y="1797"/>
              <a:ext cx="817" cy="0"/>
            </a:xfrm>
            <a:prstGeom prst="line">
              <a:avLst/>
            </a:prstGeom>
            <a:noFill/>
            <a:ln w="28575">
              <a:solidFill>
                <a:schemeClr val="accent2"/>
              </a:solidFill>
              <a:round/>
              <a:headEnd/>
              <a:tailEnd type="triangle" w="med" len="med"/>
            </a:ln>
            <a:effectLst/>
          </p:spPr>
          <p:txBody>
            <a:bodyPr/>
            <a:lstStyle/>
            <a:p>
              <a:endParaRPr lang="cs-CZ"/>
            </a:p>
          </p:txBody>
        </p:sp>
        <p:sp>
          <p:nvSpPr>
            <p:cNvPr id="7189" name="Text Box 15"/>
            <p:cNvSpPr txBox="1">
              <a:spLocks noChangeArrowheads="1"/>
            </p:cNvSpPr>
            <p:nvPr/>
          </p:nvSpPr>
          <p:spPr bwMode="auto">
            <a:xfrm>
              <a:off x="1513" y="1708"/>
              <a:ext cx="374" cy="173"/>
            </a:xfrm>
            <a:prstGeom prst="rect">
              <a:avLst/>
            </a:prstGeom>
            <a:solidFill>
              <a:schemeClr val="bg1"/>
            </a:solidFill>
            <a:ln w="9525">
              <a:noFill/>
              <a:miter lim="800000"/>
              <a:headEnd/>
              <a:tailEnd/>
            </a:ln>
            <a:effectLst/>
          </p:spPr>
          <p:txBody>
            <a:bodyPr wrap="none">
              <a:spAutoFit/>
            </a:bodyPr>
            <a:lstStyle/>
            <a:p>
              <a:r>
                <a:rPr lang="cs-CZ" altLang="cs-CZ" sz="1200" b="1">
                  <a:latin typeface="Times New Roman" pitchFamily="18" charset="0"/>
                </a:rPr>
                <a:t>3 days</a:t>
              </a:r>
            </a:p>
          </p:txBody>
        </p:sp>
        <p:sp>
          <p:nvSpPr>
            <p:cNvPr id="7190" name="Line 16"/>
            <p:cNvSpPr>
              <a:spLocks noChangeShapeType="1"/>
            </p:cNvSpPr>
            <p:nvPr/>
          </p:nvSpPr>
          <p:spPr bwMode="auto">
            <a:xfrm>
              <a:off x="3242" y="1797"/>
              <a:ext cx="817" cy="0"/>
            </a:xfrm>
            <a:prstGeom prst="line">
              <a:avLst/>
            </a:prstGeom>
            <a:noFill/>
            <a:ln w="28575">
              <a:solidFill>
                <a:schemeClr val="accent2"/>
              </a:solidFill>
              <a:round/>
              <a:headEnd/>
              <a:tailEnd type="triangle" w="med" len="med"/>
            </a:ln>
            <a:effectLst/>
          </p:spPr>
          <p:txBody>
            <a:bodyPr/>
            <a:lstStyle/>
            <a:p>
              <a:endParaRPr lang="cs-CZ"/>
            </a:p>
          </p:txBody>
        </p:sp>
        <p:sp>
          <p:nvSpPr>
            <p:cNvPr id="7191" name="Text Box 17"/>
            <p:cNvSpPr txBox="1">
              <a:spLocks noChangeArrowheads="1"/>
            </p:cNvSpPr>
            <p:nvPr/>
          </p:nvSpPr>
          <p:spPr bwMode="auto">
            <a:xfrm>
              <a:off x="3488" y="1708"/>
              <a:ext cx="321" cy="173"/>
            </a:xfrm>
            <a:prstGeom prst="rect">
              <a:avLst/>
            </a:prstGeom>
            <a:solidFill>
              <a:schemeClr val="bg1"/>
            </a:solidFill>
            <a:ln w="9525">
              <a:noFill/>
              <a:miter lim="800000"/>
              <a:headEnd/>
              <a:tailEnd/>
            </a:ln>
            <a:effectLst/>
          </p:spPr>
          <p:txBody>
            <a:bodyPr wrap="none">
              <a:spAutoFit/>
            </a:bodyPr>
            <a:lstStyle/>
            <a:p>
              <a:r>
                <a:rPr lang="cs-CZ" altLang="cs-CZ" sz="1200" b="1">
                  <a:latin typeface="Times New Roman" pitchFamily="18" charset="0"/>
                </a:rPr>
                <a:t>2 hrs</a:t>
              </a:r>
            </a:p>
          </p:txBody>
        </p:sp>
        <p:pic>
          <p:nvPicPr>
            <p:cNvPr id="7192" name="Picture 18" descr="MCj03457940000[1]"/>
            <p:cNvPicPr>
              <a:picLocks noChangeAspect="1" noChangeArrowheads="1"/>
            </p:cNvPicPr>
            <p:nvPr/>
          </p:nvPicPr>
          <p:blipFill>
            <a:blip r:embed="rId4" cstate="print"/>
            <a:srcRect/>
            <a:stretch>
              <a:fillRect/>
            </a:stretch>
          </p:blipFill>
          <p:spPr bwMode="auto">
            <a:xfrm>
              <a:off x="658" y="2659"/>
              <a:ext cx="1044" cy="702"/>
            </a:xfrm>
            <a:prstGeom prst="rect">
              <a:avLst/>
            </a:prstGeom>
            <a:noFill/>
            <a:ln w="9525">
              <a:noFill/>
              <a:miter lim="800000"/>
              <a:headEnd/>
              <a:tailEnd/>
            </a:ln>
          </p:spPr>
        </p:pic>
        <p:pic>
          <p:nvPicPr>
            <p:cNvPr id="7193" name="Picture 19" descr="MCj03457940000[1]"/>
            <p:cNvPicPr>
              <a:picLocks noChangeAspect="1" noChangeArrowheads="1"/>
            </p:cNvPicPr>
            <p:nvPr/>
          </p:nvPicPr>
          <p:blipFill>
            <a:blip r:embed="rId4" cstate="print"/>
            <a:srcRect/>
            <a:stretch>
              <a:fillRect/>
            </a:stretch>
          </p:blipFill>
          <p:spPr bwMode="auto">
            <a:xfrm>
              <a:off x="612" y="2976"/>
              <a:ext cx="1044" cy="702"/>
            </a:xfrm>
            <a:prstGeom prst="rect">
              <a:avLst/>
            </a:prstGeom>
            <a:noFill/>
            <a:ln w="9525">
              <a:noFill/>
              <a:miter lim="800000"/>
              <a:headEnd/>
              <a:tailEnd/>
            </a:ln>
          </p:spPr>
        </p:pic>
        <p:pic>
          <p:nvPicPr>
            <p:cNvPr id="7194" name="Picture 20" descr="MCj03457940000[1]"/>
            <p:cNvPicPr>
              <a:picLocks noChangeAspect="1" noChangeArrowheads="1"/>
            </p:cNvPicPr>
            <p:nvPr/>
          </p:nvPicPr>
          <p:blipFill>
            <a:blip r:embed="rId4" cstate="print"/>
            <a:srcRect/>
            <a:stretch>
              <a:fillRect/>
            </a:stretch>
          </p:blipFill>
          <p:spPr bwMode="auto">
            <a:xfrm rot="10800000">
              <a:off x="1701" y="2795"/>
              <a:ext cx="1044" cy="702"/>
            </a:xfrm>
            <a:prstGeom prst="rect">
              <a:avLst/>
            </a:prstGeom>
            <a:noFill/>
            <a:ln w="9525">
              <a:noFill/>
              <a:miter lim="800000"/>
              <a:headEnd/>
              <a:tailEnd/>
            </a:ln>
          </p:spPr>
        </p:pic>
        <p:pic>
          <p:nvPicPr>
            <p:cNvPr id="7195" name="Picture 21" descr="MCj03457940000[1]"/>
            <p:cNvPicPr>
              <a:picLocks noChangeAspect="1" noChangeArrowheads="1"/>
            </p:cNvPicPr>
            <p:nvPr/>
          </p:nvPicPr>
          <p:blipFill>
            <a:blip r:embed="rId4" cstate="print"/>
            <a:srcRect/>
            <a:stretch>
              <a:fillRect/>
            </a:stretch>
          </p:blipFill>
          <p:spPr bwMode="auto">
            <a:xfrm>
              <a:off x="1157" y="3249"/>
              <a:ext cx="1044" cy="702"/>
            </a:xfrm>
            <a:prstGeom prst="rect">
              <a:avLst/>
            </a:prstGeom>
            <a:noFill/>
            <a:ln w="9525">
              <a:noFill/>
              <a:miter lim="800000"/>
              <a:headEnd/>
              <a:tailEnd/>
            </a:ln>
          </p:spPr>
        </p:pic>
        <p:pic>
          <p:nvPicPr>
            <p:cNvPr id="7196" name="Picture 22" descr="MCj03457940000[1]"/>
            <p:cNvPicPr>
              <a:picLocks noChangeAspect="1" noChangeArrowheads="1"/>
            </p:cNvPicPr>
            <p:nvPr/>
          </p:nvPicPr>
          <p:blipFill>
            <a:blip r:embed="rId4" cstate="print"/>
            <a:srcRect/>
            <a:stretch>
              <a:fillRect/>
            </a:stretch>
          </p:blipFill>
          <p:spPr bwMode="auto">
            <a:xfrm rot="10800000">
              <a:off x="2245" y="3294"/>
              <a:ext cx="1044" cy="702"/>
            </a:xfrm>
            <a:prstGeom prst="rect">
              <a:avLst/>
            </a:prstGeom>
            <a:noFill/>
            <a:ln w="9525">
              <a:noFill/>
              <a:miter lim="800000"/>
              <a:headEnd/>
              <a:tailEnd/>
            </a:ln>
          </p:spPr>
        </p:pic>
        <p:pic>
          <p:nvPicPr>
            <p:cNvPr id="7197" name="Picture 23" descr="MCj03457940000[1]"/>
            <p:cNvPicPr>
              <a:picLocks noChangeAspect="1" noChangeArrowheads="1"/>
            </p:cNvPicPr>
            <p:nvPr/>
          </p:nvPicPr>
          <p:blipFill>
            <a:blip r:embed="rId4" cstate="print"/>
            <a:srcRect/>
            <a:stretch>
              <a:fillRect/>
            </a:stretch>
          </p:blipFill>
          <p:spPr bwMode="auto">
            <a:xfrm rot="10800000">
              <a:off x="2608" y="2886"/>
              <a:ext cx="1044" cy="702"/>
            </a:xfrm>
            <a:prstGeom prst="rect">
              <a:avLst/>
            </a:prstGeom>
            <a:noFill/>
            <a:ln w="9525">
              <a:noFill/>
              <a:miter lim="800000"/>
              <a:headEnd/>
              <a:tailEnd/>
            </a:ln>
          </p:spPr>
        </p:pic>
        <p:pic>
          <p:nvPicPr>
            <p:cNvPr id="7198" name="Picture 26" descr="MCj03457940000[1]"/>
            <p:cNvPicPr>
              <a:picLocks noChangeAspect="1" noChangeArrowheads="1"/>
            </p:cNvPicPr>
            <p:nvPr/>
          </p:nvPicPr>
          <p:blipFill>
            <a:blip r:embed="rId4" cstate="print"/>
            <a:srcRect/>
            <a:stretch>
              <a:fillRect/>
            </a:stretch>
          </p:blipFill>
          <p:spPr bwMode="auto">
            <a:xfrm>
              <a:off x="4105" y="2568"/>
              <a:ext cx="1044" cy="702"/>
            </a:xfrm>
            <a:prstGeom prst="rect">
              <a:avLst/>
            </a:prstGeom>
            <a:noFill/>
            <a:ln w="9525">
              <a:noFill/>
              <a:miter lim="800000"/>
              <a:headEnd/>
              <a:tailEnd/>
            </a:ln>
          </p:spPr>
        </p:pic>
        <p:pic>
          <p:nvPicPr>
            <p:cNvPr id="7199" name="Picture 27" descr="MCj02332110000[1]"/>
            <p:cNvPicPr>
              <a:picLocks noChangeAspect="1" noChangeArrowheads="1"/>
            </p:cNvPicPr>
            <p:nvPr/>
          </p:nvPicPr>
          <p:blipFill>
            <a:blip r:embed="rId5" cstate="print"/>
            <a:srcRect/>
            <a:stretch>
              <a:fillRect/>
            </a:stretch>
          </p:blipFill>
          <p:spPr bwMode="auto">
            <a:xfrm rot="-6643132">
              <a:off x="4853" y="2206"/>
              <a:ext cx="500" cy="726"/>
            </a:xfrm>
            <a:prstGeom prst="rect">
              <a:avLst/>
            </a:prstGeom>
            <a:noFill/>
            <a:ln w="9525">
              <a:noFill/>
              <a:miter lim="800000"/>
              <a:headEnd/>
              <a:tailEnd/>
            </a:ln>
          </p:spPr>
        </p:pic>
        <p:sp>
          <p:nvSpPr>
            <p:cNvPr id="7200" name="Line 29"/>
            <p:cNvSpPr>
              <a:spLocks noChangeShapeType="1"/>
            </p:cNvSpPr>
            <p:nvPr/>
          </p:nvSpPr>
          <p:spPr bwMode="auto">
            <a:xfrm>
              <a:off x="4558" y="2160"/>
              <a:ext cx="0" cy="363"/>
            </a:xfrm>
            <a:prstGeom prst="line">
              <a:avLst/>
            </a:prstGeom>
            <a:noFill/>
            <a:ln w="28575">
              <a:solidFill>
                <a:schemeClr val="accent2"/>
              </a:solidFill>
              <a:round/>
              <a:headEnd/>
              <a:tailEnd type="triangle" w="med" len="med"/>
            </a:ln>
            <a:effectLst/>
          </p:spPr>
          <p:txBody>
            <a:bodyPr/>
            <a:lstStyle/>
            <a:p>
              <a:endParaRPr lang="cs-CZ"/>
            </a:p>
          </p:txBody>
        </p:sp>
        <p:sp>
          <p:nvSpPr>
            <p:cNvPr id="7201" name="Text Box 28"/>
            <p:cNvSpPr txBox="1">
              <a:spLocks noChangeArrowheads="1"/>
            </p:cNvSpPr>
            <p:nvPr/>
          </p:nvSpPr>
          <p:spPr bwMode="auto">
            <a:xfrm>
              <a:off x="4318" y="2253"/>
              <a:ext cx="422" cy="173"/>
            </a:xfrm>
            <a:prstGeom prst="rect">
              <a:avLst/>
            </a:prstGeom>
            <a:solidFill>
              <a:schemeClr val="bg1"/>
            </a:solidFill>
            <a:ln w="9525">
              <a:noFill/>
              <a:miter lim="800000"/>
              <a:headEnd/>
              <a:tailEnd/>
            </a:ln>
            <a:effectLst/>
          </p:spPr>
          <p:txBody>
            <a:bodyPr wrap="none">
              <a:spAutoFit/>
            </a:bodyPr>
            <a:lstStyle/>
            <a:p>
              <a:r>
                <a:rPr lang="cs-CZ" altLang="cs-CZ" sz="1200" b="1">
                  <a:latin typeface="Times New Roman" pitchFamily="18" charset="0"/>
                </a:rPr>
                <a:t>22 days</a:t>
              </a:r>
            </a:p>
          </p:txBody>
        </p:sp>
        <p:sp>
          <p:nvSpPr>
            <p:cNvPr id="7202" name="Text Box 30"/>
            <p:cNvSpPr txBox="1">
              <a:spLocks noChangeArrowheads="1"/>
            </p:cNvSpPr>
            <p:nvPr/>
          </p:nvSpPr>
          <p:spPr bwMode="auto">
            <a:xfrm>
              <a:off x="3787" y="3296"/>
              <a:ext cx="1310" cy="288"/>
            </a:xfrm>
            <a:prstGeom prst="rect">
              <a:avLst/>
            </a:prstGeom>
            <a:noFill/>
            <a:ln w="9525">
              <a:noFill/>
              <a:miter lim="800000"/>
              <a:headEnd/>
              <a:tailEnd/>
            </a:ln>
            <a:effectLst/>
          </p:spPr>
          <p:txBody>
            <a:bodyPr wrap="none">
              <a:spAutoFit/>
            </a:bodyPr>
            <a:lstStyle/>
            <a:p>
              <a:r>
                <a:rPr lang="cs-CZ" altLang="cs-CZ" sz="1200" b="1" i="1">
                  <a:latin typeface="Times New Roman" pitchFamily="18" charset="0"/>
                </a:rPr>
                <a:t>Francisella tularensis</a:t>
              </a:r>
              <a:r>
                <a:rPr lang="cs-CZ" altLang="cs-CZ" sz="1200" b="1">
                  <a:latin typeface="Times New Roman" pitchFamily="18" charset="0"/>
                </a:rPr>
                <a:t> SchuS4</a:t>
              </a:r>
            </a:p>
            <a:p>
              <a:r>
                <a:rPr lang="cs-CZ" altLang="cs-CZ" sz="1200" b="1">
                  <a:latin typeface="Times New Roman" pitchFamily="18" charset="0"/>
                </a:rPr>
                <a:t>(1.2 x 10</a:t>
              </a:r>
              <a:r>
                <a:rPr lang="cs-CZ" altLang="cs-CZ" sz="1200" b="1" baseline="30000">
                  <a:latin typeface="Times New Roman" pitchFamily="18" charset="0"/>
                </a:rPr>
                <a:t>2 </a:t>
              </a:r>
              <a:r>
                <a:rPr lang="cs-CZ" altLang="cs-CZ" sz="1200" b="1">
                  <a:latin typeface="Times New Roman" pitchFamily="18" charset="0"/>
                </a:rPr>
                <a:t>live microbes, s.c.)</a:t>
              </a:r>
            </a:p>
          </p:txBody>
        </p:sp>
        <p:sp>
          <p:nvSpPr>
            <p:cNvPr id="7203" name="Line 31"/>
            <p:cNvSpPr>
              <a:spLocks noChangeShapeType="1"/>
            </p:cNvSpPr>
            <p:nvPr/>
          </p:nvSpPr>
          <p:spPr bwMode="auto">
            <a:xfrm flipH="1">
              <a:off x="2835" y="2840"/>
              <a:ext cx="1134" cy="0"/>
            </a:xfrm>
            <a:prstGeom prst="line">
              <a:avLst/>
            </a:prstGeom>
            <a:noFill/>
            <a:ln w="28575">
              <a:solidFill>
                <a:schemeClr val="accent2"/>
              </a:solidFill>
              <a:round/>
              <a:headEnd/>
              <a:tailEnd type="triangle" w="med" len="med"/>
            </a:ln>
            <a:effectLst/>
          </p:spPr>
          <p:txBody>
            <a:bodyPr/>
            <a:lstStyle/>
            <a:p>
              <a:endParaRPr lang="cs-CZ"/>
            </a:p>
          </p:txBody>
        </p:sp>
        <p:sp>
          <p:nvSpPr>
            <p:cNvPr id="7204" name="Text Box 25"/>
            <p:cNvSpPr txBox="1">
              <a:spLocks noChangeArrowheads="1"/>
            </p:cNvSpPr>
            <p:nvPr/>
          </p:nvSpPr>
          <p:spPr bwMode="auto">
            <a:xfrm>
              <a:off x="3275" y="2752"/>
              <a:ext cx="422" cy="173"/>
            </a:xfrm>
            <a:prstGeom prst="rect">
              <a:avLst/>
            </a:prstGeom>
            <a:solidFill>
              <a:schemeClr val="bg1"/>
            </a:solidFill>
            <a:ln w="9525">
              <a:noFill/>
              <a:miter lim="800000"/>
              <a:headEnd/>
              <a:tailEnd/>
            </a:ln>
            <a:effectLst/>
          </p:spPr>
          <p:txBody>
            <a:bodyPr wrap="none">
              <a:spAutoFit/>
            </a:bodyPr>
            <a:lstStyle/>
            <a:p>
              <a:r>
                <a:rPr lang="cs-CZ" altLang="cs-CZ" sz="1200" b="1">
                  <a:latin typeface="Times New Roman" pitchFamily="18" charset="0"/>
                </a:rPr>
                <a:t>21 days</a:t>
              </a:r>
            </a:p>
          </p:txBody>
        </p:sp>
      </p:grpSp>
      <p:sp>
        <p:nvSpPr>
          <p:cNvPr id="34" name="Obdélník 33"/>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7176" name="Picture 14" descr="C:\Users\kubelkovak\Desktop\stažený soubor.jpg"/>
          <p:cNvPicPr>
            <a:picLocks noChangeAspect="1" noChangeArrowheads="1"/>
          </p:cNvPicPr>
          <p:nvPr/>
        </p:nvPicPr>
        <p:blipFill>
          <a:blip r:embed="rId6" cstate="print"/>
          <a:srcRect/>
          <a:stretch>
            <a:fillRect/>
          </a:stretch>
        </p:blipFill>
        <p:spPr bwMode="auto">
          <a:xfrm>
            <a:off x="112713" y="6330950"/>
            <a:ext cx="290512" cy="411163"/>
          </a:xfrm>
          <a:prstGeom prst="rect">
            <a:avLst/>
          </a:prstGeom>
          <a:noFill/>
          <a:ln w="9525">
            <a:noFill/>
            <a:miter lim="800000"/>
            <a:headEnd/>
            <a:tailEnd/>
          </a:ln>
        </p:spPr>
      </p:pic>
      <p:pic>
        <p:nvPicPr>
          <p:cNvPr id="7177" name="Picture 16" descr="C:\Users\kubelkovak\Desktop\unob (1).gif"/>
          <p:cNvPicPr>
            <a:picLocks noChangeAspect="1" noChangeArrowheads="1"/>
          </p:cNvPicPr>
          <p:nvPr/>
        </p:nvPicPr>
        <p:blipFill>
          <a:blip r:embed="rId7"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Zástupný symbol pro obsah 9"/>
          <p:cNvGraphicFramePr>
            <a:graphicFrameLocks noGrp="1"/>
          </p:cNvGraphicFramePr>
          <p:nvPr>
            <p:ph idx="1"/>
          </p:nvPr>
        </p:nvGraphicFramePr>
        <p:xfrm>
          <a:off x="309563" y="1196975"/>
          <a:ext cx="8525056" cy="2826504"/>
        </p:xfrm>
        <a:graphic>
          <a:graphicData uri="http://schemas.openxmlformats.org/drawingml/2006/table">
            <a:tbl>
              <a:tblPr firstRow="1" firstCol="1" bandRow="1">
                <a:tableStyleId>{073A0DAA-6AF3-43AB-8588-CEC1D06C72B9}</a:tableStyleId>
              </a:tblPr>
              <a:tblGrid>
                <a:gridCol w="613560"/>
                <a:gridCol w="671837"/>
                <a:gridCol w="822395"/>
                <a:gridCol w="1066846"/>
                <a:gridCol w="812681"/>
                <a:gridCol w="1079797"/>
                <a:gridCol w="1214164"/>
                <a:gridCol w="1121888"/>
                <a:gridCol w="1121888"/>
              </a:tblGrid>
              <a:tr h="338580">
                <a:tc>
                  <a:txBody>
                    <a:bodyPr/>
                    <a:lstStyle/>
                    <a:p>
                      <a:pPr algn="ctr">
                        <a:spcAft>
                          <a:spcPts val="0"/>
                        </a:spcAft>
                      </a:pP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smtClean="0">
                          <a:effectLst/>
                        </a:rPr>
                        <a:t>Number</a:t>
                      </a:r>
                      <a:r>
                        <a:rPr lang="cs-CZ" sz="1100" dirty="0" smtClean="0">
                          <a:effectLst/>
                        </a:rPr>
                        <a:t> of</a:t>
                      </a:r>
                      <a:r>
                        <a:rPr lang="cs-CZ" sz="1100" baseline="0" dirty="0" smtClean="0">
                          <a:effectLst/>
                        </a:rPr>
                        <a:t> </a:t>
                      </a:r>
                      <a:r>
                        <a:rPr lang="cs-CZ" sz="1100" baseline="0" dirty="0" err="1" smtClean="0">
                          <a:effectLst/>
                        </a:rPr>
                        <a:t>mice</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smtClean="0">
                          <a:effectLst/>
                        </a:rPr>
                        <a:t>Irradiation</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Interval </a:t>
                      </a:r>
                      <a:r>
                        <a:rPr lang="cs-CZ" sz="1100" dirty="0" smtClean="0">
                          <a:effectLst/>
                        </a:rPr>
                        <a:t>of </a:t>
                      </a:r>
                      <a:r>
                        <a:rPr lang="cs-CZ" sz="1100" dirty="0" err="1" smtClean="0">
                          <a:effectLst/>
                        </a:rPr>
                        <a:t>immunization</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Route </a:t>
                      </a:r>
                      <a:r>
                        <a:rPr lang="cs-CZ" sz="1100" dirty="0" err="1" smtClean="0">
                          <a:effectLst/>
                        </a:rPr>
                        <a:t>immun</a:t>
                      </a:r>
                      <a:r>
                        <a:rPr lang="cs-CZ" sz="1100" dirty="0" smtClean="0">
                          <a:effectLst/>
                        </a:rPr>
                        <a:t>.</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smtClean="0">
                          <a:effectLst/>
                        </a:rPr>
                        <a:t>Immunization</a:t>
                      </a:r>
                      <a:r>
                        <a:rPr lang="cs-CZ" sz="1100" dirty="0" smtClean="0">
                          <a:effectLst/>
                        </a:rPr>
                        <a:t> </a:t>
                      </a:r>
                      <a:r>
                        <a:rPr lang="en-US" sz="1100" dirty="0">
                          <a:effectLst/>
                        </a:rPr>
                        <a:t>[200</a:t>
                      </a:r>
                      <a:r>
                        <a:rPr lang="cs-CZ" sz="1100" dirty="0" err="1">
                          <a:effectLst/>
                        </a:rPr>
                        <a:t>ul</a:t>
                      </a:r>
                      <a:r>
                        <a:rPr lang="en-US" sz="1100" dirty="0">
                          <a:effectLst/>
                        </a:rPr>
                        <a:t>]</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smtClean="0">
                          <a:effectLst/>
                        </a:rPr>
                        <a:t>Infection</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Dose </a:t>
                      </a:r>
                      <a:r>
                        <a:rPr lang="cs-CZ" sz="1100" dirty="0">
                          <a:effectLst/>
                        </a:rPr>
                        <a:t>LVS </a:t>
                      </a:r>
                      <a:r>
                        <a:rPr lang="en-US" sz="1100" dirty="0">
                          <a:effectLst/>
                        </a:rPr>
                        <a:t>[200</a:t>
                      </a:r>
                      <a:r>
                        <a:rPr lang="cs-CZ" sz="1100" dirty="0" err="1">
                          <a:effectLst/>
                        </a:rPr>
                        <a:t>ul</a:t>
                      </a:r>
                      <a:r>
                        <a:rPr lang="en-US" sz="1100" dirty="0">
                          <a:effectLst/>
                        </a:rPr>
                        <a:t>]</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Route </a:t>
                      </a:r>
                    </a:p>
                    <a:p>
                      <a:pPr algn="ctr">
                        <a:spcAft>
                          <a:spcPts val="0"/>
                        </a:spcAft>
                      </a:pPr>
                      <a:r>
                        <a:rPr lang="cs-CZ" sz="1100" dirty="0" err="1" smtClean="0">
                          <a:effectLst/>
                        </a:rPr>
                        <a:t>infect</a:t>
                      </a:r>
                      <a:r>
                        <a:rPr lang="cs-CZ" sz="1100" dirty="0" smtClean="0">
                          <a:effectLst/>
                        </a:rPr>
                        <a:t>.</a:t>
                      </a:r>
                      <a:endParaRPr lang="cs-CZ" sz="1200" dirty="0">
                        <a:effectLst/>
                        <a:latin typeface="+mn-lt"/>
                        <a:ea typeface="Times New Roman"/>
                        <a:cs typeface="Times New Roman" pitchFamily="18" charset="0"/>
                      </a:endParaRPr>
                    </a:p>
                  </a:txBody>
                  <a:tcPr marL="68580" marR="68580" marT="0" marB="0"/>
                </a:tc>
              </a:tr>
              <a:tr h="338580">
                <a:tc>
                  <a:txBody>
                    <a:bodyPr/>
                    <a:lstStyle/>
                    <a:p>
                      <a:pPr algn="ctr">
                        <a:spcAft>
                          <a:spcPts val="0"/>
                        </a:spcAft>
                      </a:pPr>
                      <a:r>
                        <a:rPr lang="cs-CZ" sz="1100" dirty="0">
                          <a:effectLst/>
                        </a:rPr>
                        <a:t>1KL</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10</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a:t>
                      </a:r>
                      <a:endParaRPr lang="cs-CZ" sz="1200" dirty="0">
                        <a:solidFill>
                          <a:schemeClr val="tx1"/>
                        </a:solidFill>
                        <a:effectLst/>
                        <a:latin typeface="+mn-lt"/>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a:effectLst/>
                        </a:rPr>
                        <a:t>2 hod. </a:t>
                      </a:r>
                      <a:r>
                        <a:rPr lang="cs-CZ" sz="1100" dirty="0" err="1" smtClean="0">
                          <a:effectLst/>
                        </a:rPr>
                        <a:t>before</a:t>
                      </a:r>
                      <a:r>
                        <a:rPr lang="cs-CZ" sz="1100" dirty="0" smtClean="0">
                          <a:effectLst/>
                        </a:rPr>
                        <a:t> </a:t>
                      </a:r>
                      <a:r>
                        <a:rPr lang="cs-CZ" sz="1100" dirty="0" err="1" smtClean="0">
                          <a:effectLst/>
                        </a:rPr>
                        <a:t>infection</a:t>
                      </a:r>
                      <a:r>
                        <a:rPr lang="cs-CZ" sz="1100" dirty="0" smtClean="0">
                          <a:effectLst/>
                        </a:rPr>
                        <a:t> </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i.p</a:t>
                      </a:r>
                      <a:r>
                        <a:rPr lang="cs-CZ" sz="1100" dirty="0">
                          <a:effectLst/>
                        </a:rPr>
                        <a:t>.</a:t>
                      </a:r>
                      <a:endParaRPr lang="cs-CZ" sz="1200" i="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Ab </a:t>
                      </a:r>
                      <a:r>
                        <a:rPr lang="cs-CZ" sz="1100" dirty="0">
                          <a:effectLst/>
                        </a:rPr>
                        <a:t>4Gy+LVS</a:t>
                      </a:r>
                      <a:endParaRPr lang="cs-CZ" sz="1200" dirty="0">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i="1" dirty="0" smtClean="0">
                          <a:effectLst/>
                        </a:rPr>
                        <a:t>F. </a:t>
                      </a:r>
                      <a:r>
                        <a:rPr lang="cs-CZ" sz="1100" i="1" dirty="0" err="1" smtClean="0">
                          <a:effectLst/>
                        </a:rPr>
                        <a:t>tularensis</a:t>
                      </a:r>
                      <a:r>
                        <a:rPr lang="cs-CZ" sz="1100" i="1" dirty="0" smtClean="0">
                          <a:effectLst/>
                        </a:rPr>
                        <a:t> </a:t>
                      </a:r>
                      <a:r>
                        <a:rPr lang="cs-CZ" sz="1100" dirty="0" smtClean="0">
                          <a:effectLst/>
                        </a:rPr>
                        <a:t>LVS</a:t>
                      </a:r>
                      <a:endParaRPr lang="cs-CZ" sz="1050"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smtClean="0">
                          <a:effectLst/>
                        </a:rPr>
                        <a:t>10</a:t>
                      </a:r>
                      <a:r>
                        <a:rPr lang="en-US" sz="1100" baseline="30000" dirty="0" smtClean="0">
                          <a:effectLst/>
                        </a:rPr>
                        <a:t>6</a:t>
                      </a:r>
                      <a:r>
                        <a:rPr lang="cs-CZ" sz="1100" baseline="30000" dirty="0" smtClean="0">
                          <a:effectLst/>
                        </a:rPr>
                        <a:t> </a:t>
                      </a:r>
                      <a:r>
                        <a:rPr lang="cs-CZ" sz="1100" dirty="0" err="1" smtClean="0">
                          <a:effectLst/>
                        </a:rPr>
                        <a:t>bb</a:t>
                      </a:r>
                      <a:r>
                        <a:rPr lang="cs-CZ" sz="1100" dirty="0" smtClean="0">
                          <a:effectLst/>
                        </a:rPr>
                        <a:t>/</a:t>
                      </a:r>
                      <a:r>
                        <a:rPr lang="cs-CZ" sz="1100" dirty="0" err="1" smtClean="0">
                          <a:effectLst/>
                        </a:rPr>
                        <a:t>mouse</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s.c</a:t>
                      </a:r>
                      <a:r>
                        <a:rPr lang="cs-CZ" sz="1100" dirty="0">
                          <a:effectLst/>
                        </a:rPr>
                        <a:t>.</a:t>
                      </a:r>
                      <a:endParaRPr lang="cs-CZ" sz="1200" i="1" dirty="0">
                        <a:effectLst/>
                        <a:latin typeface="+mn-lt"/>
                        <a:ea typeface="Times New Roman"/>
                        <a:cs typeface="Times New Roman" pitchFamily="18" charset="0"/>
                      </a:endParaRPr>
                    </a:p>
                  </a:txBody>
                  <a:tcPr marL="68580" marR="68580" marT="0" marB="0"/>
                </a:tc>
              </a:tr>
              <a:tr h="338580">
                <a:tc>
                  <a:txBody>
                    <a:bodyPr/>
                    <a:lstStyle/>
                    <a:p>
                      <a:pPr algn="ctr">
                        <a:spcAft>
                          <a:spcPts val="0"/>
                        </a:spcAft>
                      </a:pPr>
                      <a:r>
                        <a:rPr lang="cs-CZ" sz="1100" dirty="0">
                          <a:effectLst/>
                        </a:rPr>
                        <a:t>2KL</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10</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a:t>
                      </a:r>
                      <a:endParaRPr lang="cs-CZ" sz="1200" dirty="0">
                        <a:solidFill>
                          <a:schemeClr val="tx1"/>
                        </a:solidFill>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dirty="0">
                          <a:effectLst/>
                        </a:rPr>
                        <a:t>2 </a:t>
                      </a:r>
                      <a:r>
                        <a:rPr lang="cs-CZ" sz="1100" dirty="0" smtClean="0">
                          <a:effectLst/>
                        </a:rPr>
                        <a:t>hod. </a:t>
                      </a:r>
                      <a:r>
                        <a:rPr lang="cs-CZ" sz="1100" dirty="0" err="1" smtClean="0">
                          <a:effectLst/>
                        </a:rPr>
                        <a:t>before</a:t>
                      </a:r>
                      <a:r>
                        <a:rPr lang="cs-CZ" sz="1100" dirty="0" smtClean="0">
                          <a:effectLst/>
                        </a:rPr>
                        <a:t> </a:t>
                      </a:r>
                      <a:r>
                        <a:rPr lang="cs-CZ" sz="1100" dirty="0" err="1" smtClean="0">
                          <a:effectLst/>
                        </a:rPr>
                        <a:t>infection</a:t>
                      </a:r>
                      <a:endParaRPr lang="cs-CZ" sz="1100"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err="1">
                          <a:effectLst/>
                        </a:rPr>
                        <a:t>i.p</a:t>
                      </a:r>
                      <a:r>
                        <a:rPr lang="cs-CZ" sz="1100" dirty="0">
                          <a:effectLst/>
                        </a:rPr>
                        <a:t>.</a:t>
                      </a:r>
                      <a:endParaRPr lang="cs-CZ" sz="1200" i="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Ab </a:t>
                      </a:r>
                      <a:r>
                        <a:rPr lang="cs-CZ" sz="1100" dirty="0">
                          <a:effectLst/>
                        </a:rPr>
                        <a:t>4Gy+LVS</a:t>
                      </a:r>
                      <a:endParaRPr lang="cs-CZ" sz="1200" dirty="0">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i="1" dirty="0" smtClean="0">
                          <a:effectLst/>
                        </a:rPr>
                        <a:t>F. </a:t>
                      </a:r>
                      <a:r>
                        <a:rPr lang="cs-CZ" sz="1100" i="1" dirty="0" err="1" smtClean="0">
                          <a:effectLst/>
                        </a:rPr>
                        <a:t>tularensis</a:t>
                      </a:r>
                      <a:r>
                        <a:rPr lang="cs-CZ" sz="1100" i="1" dirty="0" smtClean="0">
                          <a:effectLst/>
                        </a:rPr>
                        <a:t> </a:t>
                      </a:r>
                      <a:r>
                        <a:rPr lang="cs-CZ" sz="1100" dirty="0" smtClean="0">
                          <a:effectLst/>
                        </a:rPr>
                        <a:t>LVS</a:t>
                      </a:r>
                      <a:endParaRPr lang="cs-CZ" sz="1050" dirty="0">
                        <a:effectLst/>
                        <a:latin typeface="+mn-lt"/>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smtClean="0">
                          <a:effectLst/>
                        </a:rPr>
                        <a:t>10</a:t>
                      </a:r>
                      <a:r>
                        <a:rPr lang="en-US" sz="1100" baseline="30000" dirty="0" smtClean="0">
                          <a:effectLst/>
                        </a:rPr>
                        <a:t>7</a:t>
                      </a:r>
                      <a:r>
                        <a:rPr lang="cs-CZ" sz="1100" baseline="30000" dirty="0" smtClean="0">
                          <a:effectLst/>
                        </a:rPr>
                        <a:t> </a:t>
                      </a:r>
                      <a:r>
                        <a:rPr lang="cs-CZ" sz="1100" dirty="0" err="1" smtClean="0">
                          <a:effectLst/>
                        </a:rPr>
                        <a:t>bb</a:t>
                      </a:r>
                      <a:r>
                        <a:rPr lang="cs-CZ" sz="1100" dirty="0" smtClean="0">
                          <a:effectLst/>
                        </a:rPr>
                        <a:t>/</a:t>
                      </a:r>
                      <a:r>
                        <a:rPr lang="cs-CZ" sz="1100" dirty="0" err="1" smtClean="0">
                          <a:effectLst/>
                        </a:rPr>
                        <a:t>mouse</a:t>
                      </a:r>
                      <a:endParaRPr lang="cs-CZ" sz="1200" dirty="0" smtClean="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s.c</a:t>
                      </a:r>
                      <a:r>
                        <a:rPr lang="cs-CZ" sz="1100" dirty="0">
                          <a:effectLst/>
                        </a:rPr>
                        <a:t>.</a:t>
                      </a:r>
                      <a:endParaRPr lang="cs-CZ" sz="1200" i="1" dirty="0">
                        <a:effectLst/>
                        <a:latin typeface="+mn-lt"/>
                        <a:ea typeface="Times New Roman"/>
                        <a:cs typeface="Times New Roman" pitchFamily="18" charset="0"/>
                      </a:endParaRPr>
                    </a:p>
                  </a:txBody>
                  <a:tcPr marL="68580" marR="68580" marT="0" marB="0"/>
                </a:tc>
              </a:tr>
              <a:tr h="338580">
                <a:tc>
                  <a:txBody>
                    <a:bodyPr/>
                    <a:lstStyle/>
                    <a:p>
                      <a:pPr algn="ctr">
                        <a:spcAft>
                          <a:spcPts val="0"/>
                        </a:spcAft>
                      </a:pPr>
                      <a:r>
                        <a:rPr lang="cs-CZ" sz="1100" dirty="0">
                          <a:effectLst/>
                        </a:rPr>
                        <a:t>3KL</a:t>
                      </a:r>
                      <a:endParaRPr lang="cs-CZ" sz="1200" b="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10</a:t>
                      </a:r>
                      <a:endParaRPr lang="cs-CZ" sz="1200" b="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a:t>
                      </a:r>
                      <a:endParaRPr lang="cs-CZ" sz="1200" b="1" dirty="0">
                        <a:solidFill>
                          <a:schemeClr val="tx1"/>
                        </a:solidFill>
                        <a:effectLst/>
                        <a:latin typeface="+mn-lt"/>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a:effectLst/>
                        </a:rPr>
                        <a:t>2 hod. </a:t>
                      </a:r>
                      <a:r>
                        <a:rPr lang="cs-CZ" sz="1100" dirty="0" err="1" smtClean="0">
                          <a:effectLst/>
                        </a:rPr>
                        <a:t>before</a:t>
                      </a:r>
                      <a:r>
                        <a:rPr lang="cs-CZ" sz="1100" dirty="0" smtClean="0">
                          <a:effectLst/>
                        </a:rPr>
                        <a:t> </a:t>
                      </a:r>
                      <a:r>
                        <a:rPr lang="cs-CZ" sz="1100" dirty="0" err="1" smtClean="0">
                          <a:effectLst/>
                        </a:rPr>
                        <a:t>infection</a:t>
                      </a:r>
                      <a:r>
                        <a:rPr lang="cs-CZ" sz="1100" dirty="0" smtClean="0">
                          <a:effectLst/>
                        </a:rPr>
                        <a:t> </a:t>
                      </a:r>
                      <a:endParaRPr lang="cs-CZ" sz="1200" b="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i.p</a:t>
                      </a:r>
                      <a:r>
                        <a:rPr lang="cs-CZ" sz="1100" dirty="0">
                          <a:effectLst/>
                        </a:rPr>
                        <a:t>.</a:t>
                      </a:r>
                      <a:endParaRPr lang="cs-CZ" sz="1200" b="1" i="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Ab </a:t>
                      </a:r>
                      <a:r>
                        <a:rPr lang="cs-CZ" sz="1100" dirty="0">
                          <a:effectLst/>
                        </a:rPr>
                        <a:t>4Gy+LVS</a:t>
                      </a:r>
                      <a:endParaRPr lang="cs-CZ" sz="1200" b="1" dirty="0">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i="1" dirty="0" smtClean="0">
                          <a:effectLst/>
                        </a:rPr>
                        <a:t>F. </a:t>
                      </a:r>
                      <a:r>
                        <a:rPr lang="cs-CZ" sz="1100" i="1" dirty="0" err="1" smtClean="0">
                          <a:effectLst/>
                        </a:rPr>
                        <a:t>tularensis</a:t>
                      </a:r>
                      <a:r>
                        <a:rPr lang="cs-CZ" sz="1100" i="1" dirty="0" smtClean="0">
                          <a:effectLst/>
                        </a:rPr>
                        <a:t> </a:t>
                      </a:r>
                      <a:r>
                        <a:rPr lang="cs-CZ" sz="1100" dirty="0" smtClean="0">
                          <a:effectLst/>
                        </a:rPr>
                        <a:t>LVS</a:t>
                      </a:r>
                      <a:endParaRPr lang="cs-CZ" sz="1050" b="1"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a:effectLst/>
                        </a:rPr>
                        <a:t>10</a:t>
                      </a:r>
                      <a:r>
                        <a:rPr lang="cs-CZ" sz="1100" baseline="30000" dirty="0">
                          <a:effectLst/>
                        </a:rPr>
                        <a:t>8 </a:t>
                      </a:r>
                      <a:r>
                        <a:rPr lang="cs-CZ" sz="1100" dirty="0" err="1" smtClean="0">
                          <a:effectLst/>
                        </a:rPr>
                        <a:t>bb</a:t>
                      </a:r>
                      <a:r>
                        <a:rPr lang="cs-CZ" sz="1100" dirty="0" smtClean="0">
                          <a:effectLst/>
                        </a:rPr>
                        <a:t>/</a:t>
                      </a:r>
                      <a:r>
                        <a:rPr lang="cs-CZ" sz="1100" dirty="0" err="1" smtClean="0">
                          <a:effectLst/>
                        </a:rPr>
                        <a:t>mouse</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s.c</a:t>
                      </a:r>
                      <a:r>
                        <a:rPr lang="cs-CZ" sz="1100" dirty="0">
                          <a:effectLst/>
                        </a:rPr>
                        <a:t>.</a:t>
                      </a:r>
                      <a:endParaRPr lang="cs-CZ" sz="1200" b="1" i="1" dirty="0">
                        <a:effectLst/>
                        <a:latin typeface="+mn-lt"/>
                        <a:ea typeface="Times New Roman"/>
                        <a:cs typeface="Times New Roman" pitchFamily="18" charset="0"/>
                      </a:endParaRPr>
                    </a:p>
                  </a:txBody>
                  <a:tcPr marL="68580" marR="68580" marT="0" marB="0"/>
                </a:tc>
              </a:tr>
              <a:tr h="338580">
                <a:tc>
                  <a:txBody>
                    <a:bodyPr/>
                    <a:lstStyle/>
                    <a:p>
                      <a:pPr algn="ctr">
                        <a:spcAft>
                          <a:spcPts val="0"/>
                        </a:spcAft>
                      </a:pPr>
                      <a:r>
                        <a:rPr lang="cs-CZ" sz="1100">
                          <a:effectLst/>
                        </a:rPr>
                        <a:t>4KL</a:t>
                      </a:r>
                      <a:endParaRPr lang="cs-CZ" sz="1200" b="1">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10</a:t>
                      </a:r>
                      <a:endParaRPr lang="cs-CZ" sz="1200" b="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a:t>
                      </a:r>
                      <a:endParaRPr lang="cs-CZ" sz="1200" b="1" dirty="0">
                        <a:solidFill>
                          <a:schemeClr val="tx1"/>
                        </a:solidFill>
                        <a:effectLst/>
                        <a:latin typeface="+mn-lt"/>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a:effectLst/>
                        </a:rPr>
                        <a:t>2 hod. </a:t>
                      </a:r>
                      <a:r>
                        <a:rPr lang="cs-CZ" sz="1100" dirty="0" err="1" smtClean="0">
                          <a:effectLst/>
                        </a:rPr>
                        <a:t>before</a:t>
                      </a:r>
                      <a:r>
                        <a:rPr lang="cs-CZ" sz="1100" dirty="0" smtClean="0">
                          <a:effectLst/>
                        </a:rPr>
                        <a:t> </a:t>
                      </a:r>
                      <a:r>
                        <a:rPr lang="cs-CZ" sz="1100" dirty="0" err="1" smtClean="0">
                          <a:effectLst/>
                        </a:rPr>
                        <a:t>infection</a:t>
                      </a:r>
                      <a:r>
                        <a:rPr lang="cs-CZ" sz="1100" dirty="0" smtClean="0">
                          <a:effectLst/>
                        </a:rPr>
                        <a:t> </a:t>
                      </a:r>
                      <a:endParaRPr lang="cs-CZ" sz="1200" b="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i.p</a:t>
                      </a:r>
                      <a:r>
                        <a:rPr lang="cs-CZ" sz="1100" dirty="0">
                          <a:effectLst/>
                        </a:rPr>
                        <a:t>.</a:t>
                      </a:r>
                      <a:endParaRPr lang="cs-CZ" sz="1200" b="1" i="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Ab </a:t>
                      </a:r>
                      <a:r>
                        <a:rPr lang="cs-CZ" sz="1100" dirty="0">
                          <a:effectLst/>
                        </a:rPr>
                        <a:t>4Gy+LVS</a:t>
                      </a:r>
                      <a:endParaRPr lang="cs-CZ" sz="1200" b="1" dirty="0">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i="1" dirty="0" smtClean="0">
                          <a:effectLst/>
                        </a:rPr>
                        <a:t>F. </a:t>
                      </a:r>
                      <a:r>
                        <a:rPr lang="cs-CZ" sz="1100" i="1" dirty="0" err="1" smtClean="0">
                          <a:effectLst/>
                        </a:rPr>
                        <a:t>tularensis</a:t>
                      </a:r>
                      <a:r>
                        <a:rPr lang="cs-CZ" sz="1100" i="1" dirty="0" smtClean="0">
                          <a:effectLst/>
                        </a:rPr>
                        <a:t> </a:t>
                      </a:r>
                      <a:r>
                        <a:rPr lang="cs-CZ" sz="1100" dirty="0" smtClean="0">
                          <a:effectLst/>
                        </a:rPr>
                        <a:t>LVS</a:t>
                      </a:r>
                      <a:endParaRPr lang="cs-CZ" sz="1050" b="1"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a:effectLst/>
                        </a:rPr>
                        <a:t>10</a:t>
                      </a:r>
                      <a:r>
                        <a:rPr lang="cs-CZ" sz="1100" baseline="30000" dirty="0">
                          <a:effectLst/>
                        </a:rPr>
                        <a:t>9 </a:t>
                      </a:r>
                      <a:r>
                        <a:rPr lang="cs-CZ" sz="1100" dirty="0" err="1" smtClean="0">
                          <a:effectLst/>
                        </a:rPr>
                        <a:t>bb</a:t>
                      </a:r>
                      <a:r>
                        <a:rPr lang="cs-CZ" sz="1100" dirty="0" smtClean="0">
                          <a:effectLst/>
                        </a:rPr>
                        <a:t>/</a:t>
                      </a:r>
                      <a:r>
                        <a:rPr lang="cs-CZ" sz="1100" dirty="0" err="1" smtClean="0">
                          <a:effectLst/>
                        </a:rPr>
                        <a:t>mouse</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s.c</a:t>
                      </a:r>
                      <a:r>
                        <a:rPr lang="cs-CZ" sz="1100" dirty="0">
                          <a:effectLst/>
                        </a:rPr>
                        <a:t>.</a:t>
                      </a:r>
                      <a:endParaRPr lang="cs-CZ" sz="1200" b="1" i="1" dirty="0">
                        <a:effectLst/>
                        <a:latin typeface="+mn-lt"/>
                        <a:ea typeface="Times New Roman"/>
                        <a:cs typeface="Times New Roman" pitchFamily="18" charset="0"/>
                      </a:endParaRPr>
                    </a:p>
                  </a:txBody>
                  <a:tcPr marL="68580" marR="68580" marT="0" marB="0"/>
                </a:tc>
              </a:tr>
              <a:tr h="169290">
                <a:tc>
                  <a:txBody>
                    <a:bodyPr/>
                    <a:lstStyle/>
                    <a:p>
                      <a:pPr algn="ctr">
                        <a:spcAft>
                          <a:spcPts val="0"/>
                        </a:spcAft>
                      </a:pPr>
                      <a:r>
                        <a:rPr lang="cs-CZ" sz="1100" dirty="0">
                          <a:effectLst/>
                        </a:rPr>
                        <a:t>5</a:t>
                      </a:r>
                      <a:r>
                        <a:rPr lang="cs-CZ" sz="1100" dirty="0" smtClean="0">
                          <a:effectLst/>
                        </a:rPr>
                        <a:t>KL</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10</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a:t>
                      </a:r>
                      <a:endParaRPr lang="cs-CZ" sz="1200" dirty="0">
                        <a:solidFill>
                          <a:schemeClr val="tx1"/>
                        </a:solidFill>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dirty="0">
                          <a:effectLst/>
                        </a:rPr>
                        <a:t>2 hod. </a:t>
                      </a:r>
                      <a:r>
                        <a:rPr lang="cs-CZ" sz="1100" dirty="0" err="1" smtClean="0">
                          <a:effectLst/>
                        </a:rPr>
                        <a:t>before</a:t>
                      </a:r>
                      <a:r>
                        <a:rPr lang="cs-CZ" sz="1100" dirty="0" smtClean="0">
                          <a:effectLst/>
                        </a:rPr>
                        <a:t> </a:t>
                      </a:r>
                      <a:r>
                        <a:rPr lang="cs-CZ" sz="1100" dirty="0" err="1" smtClean="0">
                          <a:effectLst/>
                        </a:rPr>
                        <a:t>infection</a:t>
                      </a:r>
                      <a:endParaRPr lang="cs-CZ" sz="1100"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err="1">
                          <a:effectLst/>
                        </a:rPr>
                        <a:t>i.p</a:t>
                      </a:r>
                      <a:r>
                        <a:rPr lang="cs-CZ" sz="1100" dirty="0">
                          <a:effectLst/>
                        </a:rPr>
                        <a:t>.</a:t>
                      </a:r>
                      <a:endParaRPr lang="cs-CZ" sz="1200" i="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PBS</a:t>
                      </a:r>
                      <a:endParaRPr lang="cs-CZ" sz="1200" dirty="0">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i="1" dirty="0" smtClean="0">
                          <a:effectLst/>
                        </a:rPr>
                        <a:t>F. </a:t>
                      </a:r>
                      <a:r>
                        <a:rPr lang="cs-CZ" sz="1100" i="1" dirty="0" err="1" smtClean="0">
                          <a:effectLst/>
                        </a:rPr>
                        <a:t>tularensis</a:t>
                      </a:r>
                      <a:r>
                        <a:rPr lang="cs-CZ" sz="1100" i="1" dirty="0" smtClean="0">
                          <a:effectLst/>
                        </a:rPr>
                        <a:t> </a:t>
                      </a:r>
                      <a:r>
                        <a:rPr lang="cs-CZ" sz="1100" dirty="0" smtClean="0">
                          <a:effectLst/>
                        </a:rPr>
                        <a:t>LVS</a:t>
                      </a:r>
                      <a:endParaRPr lang="cs-CZ" sz="1050"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smtClean="0">
                          <a:effectLst/>
                        </a:rPr>
                        <a:t>10</a:t>
                      </a:r>
                      <a:r>
                        <a:rPr lang="cs-CZ" sz="1100" baseline="30000" dirty="0" smtClean="0">
                          <a:effectLst/>
                        </a:rPr>
                        <a:t>7 </a:t>
                      </a:r>
                      <a:r>
                        <a:rPr lang="cs-CZ" sz="1100" dirty="0" err="1" smtClean="0">
                          <a:effectLst/>
                        </a:rPr>
                        <a:t>bb</a:t>
                      </a:r>
                      <a:r>
                        <a:rPr lang="cs-CZ" sz="1100" dirty="0" smtClean="0">
                          <a:effectLst/>
                        </a:rPr>
                        <a:t>/</a:t>
                      </a:r>
                      <a:r>
                        <a:rPr lang="cs-CZ" sz="1100" dirty="0" err="1" smtClean="0">
                          <a:effectLst/>
                        </a:rPr>
                        <a:t>mouse</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s.c</a:t>
                      </a:r>
                      <a:r>
                        <a:rPr lang="cs-CZ" sz="1100" dirty="0">
                          <a:effectLst/>
                        </a:rPr>
                        <a:t>.</a:t>
                      </a:r>
                      <a:endParaRPr lang="cs-CZ" sz="1200" i="1" dirty="0">
                        <a:effectLst/>
                        <a:latin typeface="+mn-lt"/>
                        <a:ea typeface="Times New Roman"/>
                        <a:cs typeface="Times New Roman" pitchFamily="18" charset="0"/>
                      </a:endParaRPr>
                    </a:p>
                  </a:txBody>
                  <a:tcPr marL="68580" marR="68580" marT="0" marB="0"/>
                </a:tc>
              </a:tr>
              <a:tr h="169290">
                <a:tc>
                  <a:txBody>
                    <a:bodyPr/>
                    <a:lstStyle/>
                    <a:p>
                      <a:pPr algn="ctr">
                        <a:spcAft>
                          <a:spcPts val="0"/>
                        </a:spcAft>
                      </a:pPr>
                      <a:r>
                        <a:rPr lang="cs-CZ" sz="1100" dirty="0">
                          <a:effectLst/>
                        </a:rPr>
                        <a:t>6</a:t>
                      </a:r>
                      <a:r>
                        <a:rPr lang="cs-CZ" sz="1100" dirty="0" smtClean="0">
                          <a:effectLst/>
                        </a:rPr>
                        <a:t>KL</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10</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a:t>
                      </a:r>
                      <a:endParaRPr lang="cs-CZ" sz="1200" dirty="0">
                        <a:solidFill>
                          <a:schemeClr val="tx1"/>
                        </a:solidFill>
                        <a:effectLst/>
                        <a:latin typeface="+mn-lt"/>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a:effectLst/>
                        </a:rPr>
                        <a:t>2 hod. </a:t>
                      </a:r>
                      <a:r>
                        <a:rPr lang="cs-CZ" sz="1100" dirty="0" err="1" smtClean="0">
                          <a:effectLst/>
                        </a:rPr>
                        <a:t>before</a:t>
                      </a:r>
                      <a:r>
                        <a:rPr lang="cs-CZ" sz="1100" dirty="0" smtClean="0">
                          <a:effectLst/>
                        </a:rPr>
                        <a:t> </a:t>
                      </a:r>
                      <a:r>
                        <a:rPr lang="cs-CZ" sz="1100" dirty="0" err="1" smtClean="0">
                          <a:effectLst/>
                        </a:rPr>
                        <a:t>infection</a:t>
                      </a:r>
                      <a:r>
                        <a:rPr lang="cs-CZ" sz="1100" dirty="0" smtClean="0">
                          <a:effectLst/>
                        </a:rPr>
                        <a:t>  </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i.p</a:t>
                      </a:r>
                      <a:r>
                        <a:rPr lang="cs-CZ" sz="1100" dirty="0">
                          <a:effectLst/>
                        </a:rPr>
                        <a:t>.</a:t>
                      </a:r>
                      <a:endParaRPr lang="cs-CZ" sz="1200" i="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PBS</a:t>
                      </a:r>
                      <a:endParaRPr lang="cs-CZ" sz="1200" dirty="0">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i="1" dirty="0" smtClean="0">
                          <a:effectLst/>
                        </a:rPr>
                        <a:t>F. </a:t>
                      </a:r>
                      <a:r>
                        <a:rPr lang="cs-CZ" sz="1100" i="1" dirty="0" err="1" smtClean="0">
                          <a:effectLst/>
                        </a:rPr>
                        <a:t>tularensis</a:t>
                      </a:r>
                      <a:r>
                        <a:rPr lang="cs-CZ" sz="1100" i="1" dirty="0" smtClean="0">
                          <a:effectLst/>
                        </a:rPr>
                        <a:t> </a:t>
                      </a:r>
                      <a:r>
                        <a:rPr lang="cs-CZ" sz="1100" dirty="0" smtClean="0">
                          <a:effectLst/>
                        </a:rPr>
                        <a:t>LVS</a:t>
                      </a:r>
                      <a:endParaRPr lang="cs-CZ" sz="1050"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smtClean="0">
                          <a:effectLst/>
                        </a:rPr>
                        <a:t>10</a:t>
                      </a:r>
                      <a:r>
                        <a:rPr lang="cs-CZ" sz="1100" baseline="30000" dirty="0" smtClean="0">
                          <a:effectLst/>
                        </a:rPr>
                        <a:t>8 </a:t>
                      </a:r>
                      <a:r>
                        <a:rPr lang="cs-CZ" sz="1100" dirty="0" err="1" smtClean="0">
                          <a:effectLst/>
                        </a:rPr>
                        <a:t>bb</a:t>
                      </a:r>
                      <a:r>
                        <a:rPr lang="cs-CZ" sz="1100" dirty="0" smtClean="0">
                          <a:effectLst/>
                        </a:rPr>
                        <a:t>/</a:t>
                      </a:r>
                      <a:r>
                        <a:rPr lang="cs-CZ" sz="1100" dirty="0" err="1" smtClean="0">
                          <a:effectLst/>
                        </a:rPr>
                        <a:t>mouse</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s.c</a:t>
                      </a:r>
                      <a:r>
                        <a:rPr lang="cs-CZ" sz="1100" dirty="0">
                          <a:effectLst/>
                        </a:rPr>
                        <a:t>.</a:t>
                      </a:r>
                      <a:endParaRPr lang="cs-CZ" sz="1200" i="1" dirty="0">
                        <a:effectLst/>
                        <a:latin typeface="+mn-lt"/>
                        <a:ea typeface="Times New Roman"/>
                        <a:cs typeface="Times New Roman" pitchFamily="18" charset="0"/>
                      </a:endParaRPr>
                    </a:p>
                  </a:txBody>
                  <a:tcPr marL="68580" marR="68580" marT="0" marB="0"/>
                </a:tc>
              </a:tr>
              <a:tr h="169290">
                <a:tc>
                  <a:txBody>
                    <a:bodyPr/>
                    <a:lstStyle/>
                    <a:p>
                      <a:pPr algn="ctr">
                        <a:spcAft>
                          <a:spcPts val="0"/>
                        </a:spcAft>
                      </a:pPr>
                      <a:r>
                        <a:rPr lang="cs-CZ" sz="1100" dirty="0">
                          <a:effectLst/>
                        </a:rPr>
                        <a:t>7</a:t>
                      </a:r>
                      <a:r>
                        <a:rPr lang="cs-CZ" sz="1100" dirty="0" smtClean="0">
                          <a:effectLst/>
                        </a:rPr>
                        <a:t>KL</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10</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a:effectLst/>
                        </a:rPr>
                        <a:t>-</a:t>
                      </a:r>
                      <a:endParaRPr lang="cs-CZ" sz="1200" dirty="0">
                        <a:solidFill>
                          <a:schemeClr val="tx1"/>
                        </a:solidFill>
                        <a:effectLst/>
                        <a:latin typeface="+mn-lt"/>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100" dirty="0">
                          <a:effectLst/>
                        </a:rPr>
                        <a:t>2 </a:t>
                      </a:r>
                      <a:r>
                        <a:rPr lang="cs-CZ" sz="1100" dirty="0" smtClean="0">
                          <a:effectLst/>
                        </a:rPr>
                        <a:t>hod. </a:t>
                      </a:r>
                      <a:r>
                        <a:rPr lang="cs-CZ" sz="1200" dirty="0" err="1" smtClean="0">
                          <a:effectLst/>
                        </a:rPr>
                        <a:t>before</a:t>
                      </a:r>
                      <a:r>
                        <a:rPr lang="cs-CZ" sz="1200" dirty="0" smtClean="0">
                          <a:effectLst/>
                        </a:rPr>
                        <a:t> </a:t>
                      </a:r>
                      <a:r>
                        <a:rPr lang="cs-CZ" sz="1200" dirty="0" err="1" smtClean="0">
                          <a:effectLst/>
                        </a:rPr>
                        <a:t>infection</a:t>
                      </a:r>
                      <a:endParaRPr lang="cs-CZ" sz="1200" dirty="0" smtClean="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err="1">
                          <a:effectLst/>
                        </a:rPr>
                        <a:t>i.p</a:t>
                      </a:r>
                      <a:r>
                        <a:rPr lang="cs-CZ" sz="1100" dirty="0">
                          <a:effectLst/>
                        </a:rPr>
                        <a:t>.</a:t>
                      </a:r>
                      <a:endParaRPr lang="cs-CZ" sz="1200" i="1"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smtClean="0">
                          <a:effectLst/>
                        </a:rPr>
                        <a:t>PBS</a:t>
                      </a:r>
                      <a:endParaRPr lang="cs-CZ" sz="1200" dirty="0">
                        <a:effectLst/>
                        <a:latin typeface="+mn-lt"/>
                        <a:ea typeface="Times New Roman"/>
                        <a:cs typeface="Times New Roman" pitchFamily="18" charset="0"/>
                      </a:endParaRPr>
                    </a:p>
                  </a:txBody>
                  <a:tcPr marL="68580" marR="68580" marT="0" marB="0"/>
                </a:tc>
                <a:tc>
                  <a:txBody>
                    <a:bodyPr/>
                    <a:lstStyle/>
                    <a:p>
                      <a:pPr algn="ctr">
                        <a:lnSpc>
                          <a:spcPct val="115000"/>
                        </a:lnSpc>
                        <a:spcAft>
                          <a:spcPts val="0"/>
                        </a:spcAft>
                      </a:pPr>
                      <a:r>
                        <a:rPr lang="cs-CZ" sz="1100" i="1" dirty="0" smtClean="0">
                          <a:effectLst/>
                        </a:rPr>
                        <a:t>F. </a:t>
                      </a:r>
                      <a:r>
                        <a:rPr lang="cs-CZ" sz="1100" i="1" dirty="0" err="1" smtClean="0">
                          <a:effectLst/>
                        </a:rPr>
                        <a:t>tularensis</a:t>
                      </a:r>
                      <a:r>
                        <a:rPr lang="cs-CZ" sz="1100" i="1" dirty="0" smtClean="0">
                          <a:effectLst/>
                        </a:rPr>
                        <a:t> </a:t>
                      </a:r>
                      <a:r>
                        <a:rPr lang="cs-CZ" sz="1100" dirty="0" smtClean="0">
                          <a:effectLst/>
                        </a:rPr>
                        <a:t>LVS</a:t>
                      </a:r>
                      <a:endParaRPr lang="cs-CZ" sz="1050" dirty="0">
                        <a:effectLst/>
                        <a:latin typeface="+mn-lt"/>
                        <a:ea typeface="Calibri"/>
                        <a:cs typeface="Times New Roman" pitchFamily="18" charset="0"/>
                      </a:endParaRPr>
                    </a:p>
                  </a:txBody>
                  <a:tcPr marL="68580" marR="68580" marT="0" marB="0"/>
                </a:tc>
                <a:tc>
                  <a:txBody>
                    <a:bodyPr/>
                    <a:lstStyle/>
                    <a:p>
                      <a:pPr algn="ctr">
                        <a:spcAft>
                          <a:spcPts val="0"/>
                        </a:spcAft>
                      </a:pPr>
                      <a:r>
                        <a:rPr lang="cs-CZ" sz="1100" dirty="0" smtClean="0">
                          <a:effectLst/>
                        </a:rPr>
                        <a:t>10</a:t>
                      </a:r>
                      <a:r>
                        <a:rPr lang="cs-CZ" sz="1100" baseline="30000" dirty="0">
                          <a:effectLst/>
                        </a:rPr>
                        <a:t>9</a:t>
                      </a:r>
                      <a:r>
                        <a:rPr lang="cs-CZ" sz="1100" baseline="30000" dirty="0" smtClean="0">
                          <a:effectLst/>
                        </a:rPr>
                        <a:t> </a:t>
                      </a:r>
                      <a:r>
                        <a:rPr lang="cs-CZ" sz="1100" dirty="0" err="1" smtClean="0">
                          <a:effectLst/>
                        </a:rPr>
                        <a:t>bb</a:t>
                      </a:r>
                      <a:r>
                        <a:rPr lang="cs-CZ" sz="1100" dirty="0" smtClean="0">
                          <a:effectLst/>
                        </a:rPr>
                        <a:t>/</a:t>
                      </a:r>
                      <a:r>
                        <a:rPr lang="cs-CZ" sz="1100" dirty="0" err="1" smtClean="0">
                          <a:effectLst/>
                        </a:rPr>
                        <a:t>mouse</a:t>
                      </a:r>
                      <a:endParaRPr lang="cs-CZ" sz="1200" dirty="0">
                        <a:effectLst/>
                        <a:latin typeface="+mn-lt"/>
                        <a:ea typeface="Times New Roman"/>
                        <a:cs typeface="Times New Roman" pitchFamily="18" charset="0"/>
                      </a:endParaRPr>
                    </a:p>
                  </a:txBody>
                  <a:tcPr marL="68580" marR="68580" marT="0" marB="0"/>
                </a:tc>
                <a:tc>
                  <a:txBody>
                    <a:bodyPr/>
                    <a:lstStyle/>
                    <a:p>
                      <a:pPr algn="ctr">
                        <a:spcAft>
                          <a:spcPts val="0"/>
                        </a:spcAft>
                      </a:pPr>
                      <a:r>
                        <a:rPr lang="cs-CZ" sz="1100" dirty="0" err="1">
                          <a:effectLst/>
                        </a:rPr>
                        <a:t>s.c</a:t>
                      </a:r>
                      <a:r>
                        <a:rPr lang="cs-CZ" sz="1100" dirty="0">
                          <a:effectLst/>
                        </a:rPr>
                        <a:t>.</a:t>
                      </a:r>
                      <a:endParaRPr lang="cs-CZ" sz="1200" i="1" dirty="0">
                        <a:effectLst/>
                        <a:latin typeface="+mn-lt"/>
                        <a:ea typeface="Times New Roman"/>
                        <a:cs typeface="Times New Roman" pitchFamily="18" charset="0"/>
                      </a:endParaRPr>
                    </a:p>
                  </a:txBody>
                  <a:tcPr marL="68580" marR="68580" marT="0" marB="0"/>
                </a:tc>
              </a:tr>
            </a:tbl>
          </a:graphicData>
        </a:graphic>
      </p:graphicFrame>
      <p:sp>
        <p:nvSpPr>
          <p:cNvPr id="1033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
        <p:nvSpPr>
          <p:cNvPr id="13" name="Obdélník 12"/>
          <p:cNvSpPr/>
          <p:nvPr/>
        </p:nvSpPr>
        <p:spPr>
          <a:xfrm>
            <a:off x="5003800" y="4724400"/>
            <a:ext cx="1589088" cy="442913"/>
          </a:xfrm>
          <a:prstGeom prst="rect">
            <a:avLst/>
          </a:prstGeom>
          <a:noFill/>
          <a:ln>
            <a:solidFill>
              <a:srgbClr val="73D3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10336" name="Objekt 4"/>
          <p:cNvGraphicFramePr>
            <a:graphicFrameLocks noChangeAspect="1"/>
          </p:cNvGraphicFramePr>
          <p:nvPr/>
        </p:nvGraphicFramePr>
        <p:xfrm>
          <a:off x="1835150" y="4076700"/>
          <a:ext cx="4676775" cy="2468563"/>
        </p:xfrm>
        <a:graphic>
          <a:graphicData uri="http://schemas.openxmlformats.org/presentationml/2006/ole">
            <p:oleObj spid="_x0000_s10336" r:id="rId4" imgW="4978800" imgH="2633400" progId="">
              <p:embed/>
            </p:oleObj>
          </a:graphicData>
        </a:graphic>
      </p:graphicFrame>
      <p:sp>
        <p:nvSpPr>
          <p:cNvPr id="14" name="Rectangle 2"/>
          <p:cNvSpPr txBox="1">
            <a:spLocks noChangeArrowheads="1"/>
          </p:cNvSpPr>
          <p:nvPr/>
        </p:nvSpPr>
        <p:spPr bwMode="auto">
          <a:xfrm>
            <a:off x="228600" y="260350"/>
            <a:ext cx="8686800" cy="56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a:lstStyle>
          <a:p>
            <a:pPr algn="ctr" eaLnBrk="1" hangingPunct="1">
              <a:defRPr/>
            </a:pPr>
            <a:r>
              <a:rPr lang="en-US" altLang="cs-CZ" kern="0" dirty="0" smtClean="0"/>
              <a:t>Live microbes induce protective Abs</a:t>
            </a:r>
            <a:r>
              <a:rPr lang="cs-CZ" altLang="cs-CZ" kern="0" dirty="0" smtClean="0"/>
              <a:t> in </a:t>
            </a:r>
            <a:r>
              <a:rPr lang="cs-CZ" altLang="cs-CZ" kern="0" dirty="0" err="1" smtClean="0"/>
              <a:t>immunosuprised</a:t>
            </a:r>
            <a:r>
              <a:rPr lang="cs-CZ" altLang="cs-CZ" kern="0" dirty="0" smtClean="0"/>
              <a:t> </a:t>
            </a:r>
            <a:r>
              <a:rPr lang="cs-CZ" altLang="cs-CZ" kern="0" dirty="0" err="1" smtClean="0"/>
              <a:t>individuals</a:t>
            </a:r>
            <a:endParaRPr lang="en-US" altLang="cs-CZ" kern="0" dirty="0" smtClean="0"/>
          </a:p>
        </p:txBody>
      </p:sp>
      <p:sp>
        <p:nvSpPr>
          <p:cNvPr id="15" name="Obdélník 14"/>
          <p:cNvSpPr/>
          <p:nvPr/>
        </p:nvSpPr>
        <p:spPr>
          <a:xfrm>
            <a:off x="323850" y="6308725"/>
            <a:ext cx="647700" cy="43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0339" name="Picture 14" descr="C:\Users\kubelkovak\Desktop\stažený soubor.jpg"/>
          <p:cNvPicPr>
            <a:picLocks noChangeAspect="1" noChangeArrowheads="1"/>
          </p:cNvPicPr>
          <p:nvPr/>
        </p:nvPicPr>
        <p:blipFill>
          <a:blip r:embed="rId5" cstate="print"/>
          <a:srcRect/>
          <a:stretch>
            <a:fillRect/>
          </a:stretch>
        </p:blipFill>
        <p:spPr bwMode="auto">
          <a:xfrm>
            <a:off x="112713" y="6330950"/>
            <a:ext cx="290512" cy="411163"/>
          </a:xfrm>
          <a:prstGeom prst="rect">
            <a:avLst/>
          </a:prstGeom>
          <a:noFill/>
          <a:ln w="9525">
            <a:noFill/>
            <a:miter lim="800000"/>
            <a:headEnd/>
            <a:tailEnd/>
          </a:ln>
        </p:spPr>
      </p:pic>
      <p:pic>
        <p:nvPicPr>
          <p:cNvPr id="10340" name="Picture 16" descr="C:\Users\kubelkovak\Desktop\unob (1).gif"/>
          <p:cNvPicPr>
            <a:picLocks noChangeAspect="1" noChangeArrowheads="1"/>
          </p:cNvPicPr>
          <p:nvPr/>
        </p:nvPicPr>
        <p:blipFill>
          <a:blip r:embed="rId6"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délník 13"/>
          <p:cNvSpPr/>
          <p:nvPr/>
        </p:nvSpPr>
        <p:spPr>
          <a:xfrm>
            <a:off x="6516688" y="3997325"/>
            <a:ext cx="1838325" cy="13223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4" name="Zástupný symbol pro obsah 3"/>
          <p:cNvGraphicFramePr>
            <a:graphicFrameLocks noGrp="1"/>
          </p:cNvGraphicFramePr>
          <p:nvPr>
            <p:ph idx="1"/>
          </p:nvPr>
        </p:nvGraphicFramePr>
        <p:xfrm>
          <a:off x="160338" y="1196975"/>
          <a:ext cx="8823008" cy="2442890"/>
        </p:xfrm>
        <a:graphic>
          <a:graphicData uri="http://schemas.openxmlformats.org/drawingml/2006/table">
            <a:tbl>
              <a:tblPr firstRow="1" firstCol="1" bandRow="1">
                <a:tableStyleId>{073A0DAA-6AF3-43AB-8588-CEC1D06C72B9}</a:tableStyleId>
              </a:tblPr>
              <a:tblGrid>
                <a:gridCol w="641352"/>
                <a:gridCol w="798809"/>
                <a:gridCol w="720080"/>
                <a:gridCol w="1020665"/>
                <a:gridCol w="1139575"/>
                <a:gridCol w="720080"/>
                <a:gridCol w="1224136"/>
                <a:gridCol w="1224136"/>
                <a:gridCol w="1334175"/>
              </a:tblGrid>
              <a:tr h="316645">
                <a:tc>
                  <a:txBody>
                    <a:bodyPr/>
                    <a:lstStyle/>
                    <a:p>
                      <a:pPr algn="ctr">
                        <a:lnSpc>
                          <a:spcPct val="115000"/>
                        </a:lnSpc>
                        <a:spcAft>
                          <a:spcPts val="0"/>
                        </a:spcAft>
                      </a:pP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Number</a:t>
                      </a:r>
                      <a:r>
                        <a:rPr lang="cs-CZ" sz="1000" dirty="0" smtClean="0">
                          <a:effectLst/>
                        </a:rPr>
                        <a:t> of </a:t>
                      </a:r>
                      <a:r>
                        <a:rPr lang="cs-CZ" sz="1000" dirty="0" err="1" smtClean="0">
                          <a:effectLst/>
                        </a:rPr>
                        <a:t>mice</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solidFill>
                            <a:srgbClr val="FF0000"/>
                          </a:solidFill>
                          <a:effectLst/>
                        </a:rPr>
                        <a:t>Irradiation</a:t>
                      </a:r>
                      <a:endParaRPr lang="cs-CZ" sz="1000" dirty="0">
                        <a:solidFill>
                          <a:srgbClr val="FF0000"/>
                        </a:solidFill>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Immunization</a:t>
                      </a:r>
                      <a:r>
                        <a:rPr lang="cs-CZ" sz="1000" dirty="0" smtClean="0">
                          <a:effectLst/>
                        </a:rPr>
                        <a:t> </a:t>
                      </a:r>
                      <a:r>
                        <a:rPr lang="cs-CZ" sz="1000" dirty="0">
                          <a:effectLst/>
                        </a:rPr>
                        <a:t>[200ul]</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Interval of </a:t>
                      </a:r>
                      <a:r>
                        <a:rPr lang="cs-CZ" sz="1000" dirty="0" err="1" smtClean="0">
                          <a:effectLst/>
                        </a:rPr>
                        <a:t>immunization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Route/ </a:t>
                      </a:r>
                      <a:r>
                        <a:rPr lang="cs-CZ" sz="1000" dirty="0" err="1" smtClean="0">
                          <a:effectLst/>
                        </a:rPr>
                        <a:t>immun</a:t>
                      </a:r>
                      <a:r>
                        <a:rPr lang="cs-CZ" sz="1000" dirty="0" smtClean="0">
                          <a:effectLst/>
                        </a:rPr>
                        <a:t>.</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Dose </a:t>
                      </a:r>
                      <a:r>
                        <a:rPr lang="cs-CZ" sz="1000" dirty="0">
                          <a:effectLst/>
                        </a:rPr>
                        <a:t>LVS [200ul]</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Route/</a:t>
                      </a:r>
                      <a:r>
                        <a:rPr lang="cs-CZ" sz="1000" dirty="0" err="1" smtClean="0">
                          <a:effectLst/>
                        </a:rPr>
                        <a:t>infect</a:t>
                      </a:r>
                      <a:r>
                        <a:rPr lang="cs-CZ" sz="1000" dirty="0" smtClean="0">
                          <a:effectLst/>
                        </a:rPr>
                        <a:t>.</a:t>
                      </a:r>
                      <a:endParaRPr lang="cs-CZ" sz="1000" dirty="0">
                        <a:effectLst/>
                        <a:latin typeface="+mn-lt"/>
                        <a:ea typeface="Calibri"/>
                        <a:cs typeface="Times New Roman" pitchFamily="18" charset="0"/>
                      </a:endParaRPr>
                    </a:p>
                  </a:txBody>
                  <a:tcPr marL="43435" marR="43435" marT="0" marB="0" anchor="ctr"/>
                </a:tc>
              </a:tr>
              <a:tr h="418474">
                <a:tc>
                  <a:txBody>
                    <a:bodyPr/>
                    <a:lstStyle/>
                    <a:p>
                      <a:pPr algn="ctr">
                        <a:lnSpc>
                          <a:spcPct val="115000"/>
                        </a:lnSpc>
                        <a:spcAft>
                          <a:spcPts val="0"/>
                        </a:spcAft>
                      </a:pPr>
                      <a:r>
                        <a:rPr lang="cs-CZ" sz="1100" dirty="0">
                          <a:effectLst/>
                        </a:rPr>
                        <a:t>1B</a:t>
                      </a:r>
                      <a:endParaRPr lang="cs-CZ" sz="11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b="1" dirty="0">
                          <a:solidFill>
                            <a:srgbClr val="FF0000"/>
                          </a:solidFill>
                          <a:effectLst/>
                        </a:rPr>
                        <a:t>4 </a:t>
                      </a:r>
                      <a:r>
                        <a:rPr lang="cs-CZ" sz="1000" b="1" dirty="0" err="1">
                          <a:solidFill>
                            <a:srgbClr val="FF0000"/>
                          </a:solidFill>
                          <a:effectLst/>
                        </a:rPr>
                        <a:t>Gy</a:t>
                      </a:r>
                      <a:endParaRPr lang="cs-CZ" sz="1000" b="1" dirty="0">
                        <a:solidFill>
                          <a:srgbClr val="FF0000"/>
                        </a:solidFill>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Ab </a:t>
                      </a:r>
                      <a:r>
                        <a:rPr lang="cs-CZ" sz="1000" dirty="0" smtClean="0">
                          <a:effectLst/>
                        </a:rPr>
                        <a:t>4Gy+LVS</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2 hod.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i.p</a:t>
                      </a:r>
                      <a:r>
                        <a:rPr lang="cs-CZ" sz="1000"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10</a:t>
                      </a:r>
                      <a:r>
                        <a:rPr lang="cs-CZ" sz="1000" baseline="30000" dirty="0">
                          <a:effectLst/>
                        </a:rPr>
                        <a:t>2 </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s.c</a:t>
                      </a:r>
                      <a:r>
                        <a:rPr lang="cs-CZ" sz="1000" dirty="0" smtClean="0">
                          <a:effectLst/>
                        </a:rPr>
                        <a:t>.</a:t>
                      </a:r>
                      <a:endParaRPr lang="cs-CZ" sz="1000" i="1" dirty="0">
                        <a:effectLst/>
                        <a:latin typeface="+mn-lt"/>
                        <a:ea typeface="Calibri"/>
                        <a:cs typeface="Times New Roman" pitchFamily="18" charset="0"/>
                      </a:endParaRPr>
                    </a:p>
                  </a:txBody>
                  <a:tcPr marL="43435" marR="43435" marT="0" marB="0" anchor="ctr"/>
                </a:tc>
              </a:tr>
              <a:tr h="418474">
                <a:tc>
                  <a:txBody>
                    <a:bodyPr/>
                    <a:lstStyle/>
                    <a:p>
                      <a:pPr algn="ctr">
                        <a:lnSpc>
                          <a:spcPct val="115000"/>
                        </a:lnSpc>
                        <a:spcAft>
                          <a:spcPts val="0"/>
                        </a:spcAft>
                      </a:pPr>
                      <a:r>
                        <a:rPr lang="cs-CZ" sz="1100" dirty="0">
                          <a:effectLst/>
                        </a:rPr>
                        <a:t>2B</a:t>
                      </a:r>
                      <a:endParaRPr lang="cs-CZ" sz="11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endParaRPr lang="cs-CZ" sz="10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b="1" dirty="0">
                          <a:solidFill>
                            <a:srgbClr val="FF0000"/>
                          </a:solidFill>
                          <a:effectLst/>
                        </a:rPr>
                        <a:t>4 </a:t>
                      </a:r>
                      <a:r>
                        <a:rPr lang="cs-CZ" sz="1000" b="1" dirty="0" err="1">
                          <a:solidFill>
                            <a:srgbClr val="FF0000"/>
                          </a:solidFill>
                          <a:effectLst/>
                        </a:rPr>
                        <a:t>Gy</a:t>
                      </a:r>
                      <a:endParaRPr lang="cs-CZ" sz="1000" b="1" dirty="0">
                        <a:solidFill>
                          <a:srgbClr val="FF0000"/>
                        </a:solidFill>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Ab </a:t>
                      </a:r>
                      <a:r>
                        <a:rPr lang="cs-CZ" sz="1000" dirty="0" smtClean="0">
                          <a:effectLst/>
                        </a:rPr>
                        <a:t>4Gy+LVS</a:t>
                      </a:r>
                      <a:endParaRPr lang="cs-CZ" sz="10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2 </a:t>
                      </a:r>
                      <a:r>
                        <a:rPr lang="cs-CZ" sz="1000" dirty="0">
                          <a:effectLst/>
                        </a:rPr>
                        <a:t>hod.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i.p</a:t>
                      </a:r>
                      <a:r>
                        <a:rPr lang="cs-CZ" sz="1000" dirty="0" smtClean="0">
                          <a:effectLst/>
                        </a:rPr>
                        <a:t>.</a:t>
                      </a:r>
                      <a:endParaRPr lang="cs-CZ" sz="1000" b="1"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b="1" dirty="0">
                        <a:effectLst/>
                        <a:latin typeface="+mn-lt"/>
                        <a:ea typeface="Calibri"/>
                        <a:cs typeface="Times New Roman" pitchFamily="18" charset="0"/>
                      </a:endParaRPr>
                    </a:p>
                  </a:txBody>
                  <a:tcPr marL="43435" marR="43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dirty="0" smtClean="0">
                          <a:effectLst/>
                        </a:rPr>
                        <a:t>10</a:t>
                      </a:r>
                      <a:r>
                        <a:rPr lang="cs-CZ" sz="1000" baseline="30000" dirty="0" smtClean="0">
                          <a:effectLst/>
                        </a:rPr>
                        <a:t>3</a:t>
                      </a:r>
                      <a:r>
                        <a:rPr lang="cs-CZ" sz="1000" dirty="0" smtClean="0">
                          <a:effectLst/>
                        </a:rPr>
                        <a:t>CFU/</a:t>
                      </a:r>
                      <a:r>
                        <a:rPr lang="cs-CZ" sz="1000" dirty="0" err="1" smtClean="0">
                          <a:effectLst/>
                        </a:rPr>
                        <a:t>mouse</a:t>
                      </a:r>
                      <a:endParaRPr lang="cs-CZ" sz="1000" dirty="0" smtClean="0">
                        <a:effectLst/>
                        <a:latin typeface="+mn-lt"/>
                        <a:ea typeface="Calibri"/>
                        <a:cs typeface="Times New Roman" pitchFamily="18" charset="0"/>
                      </a:endParaRPr>
                    </a:p>
                    <a:p>
                      <a:pPr algn="ctr">
                        <a:lnSpc>
                          <a:spcPct val="115000"/>
                        </a:lnSpc>
                        <a:spcAft>
                          <a:spcPts val="0"/>
                        </a:spcAft>
                      </a:pPr>
                      <a:endParaRPr lang="cs-CZ" sz="10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s.c</a:t>
                      </a:r>
                      <a:r>
                        <a:rPr lang="cs-CZ" sz="1000" dirty="0" smtClean="0">
                          <a:effectLst/>
                        </a:rPr>
                        <a:t>.</a:t>
                      </a:r>
                      <a:endParaRPr lang="cs-CZ" sz="1000" b="1" i="1" dirty="0">
                        <a:effectLst/>
                        <a:latin typeface="+mn-lt"/>
                        <a:ea typeface="Calibri"/>
                        <a:cs typeface="Times New Roman" pitchFamily="18" charset="0"/>
                      </a:endParaRPr>
                    </a:p>
                  </a:txBody>
                  <a:tcPr marL="43435" marR="43435" marT="0" marB="0" anchor="ctr"/>
                </a:tc>
              </a:tr>
              <a:tr h="418474">
                <a:tc>
                  <a:txBody>
                    <a:bodyPr/>
                    <a:lstStyle/>
                    <a:p>
                      <a:pPr algn="ctr">
                        <a:lnSpc>
                          <a:spcPct val="115000"/>
                        </a:lnSpc>
                        <a:spcAft>
                          <a:spcPts val="0"/>
                        </a:spcAft>
                      </a:pPr>
                      <a:r>
                        <a:rPr lang="cs-CZ" sz="1100" dirty="0">
                          <a:effectLst/>
                        </a:rPr>
                        <a:t>3</a:t>
                      </a:r>
                      <a:r>
                        <a:rPr lang="cs-CZ" sz="1100" dirty="0" smtClean="0">
                          <a:effectLst/>
                        </a:rPr>
                        <a:t>B</a:t>
                      </a:r>
                      <a:endParaRPr lang="cs-CZ" sz="11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endParaRPr lang="cs-CZ" sz="10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b="1" dirty="0">
                          <a:solidFill>
                            <a:srgbClr val="FF0000"/>
                          </a:solidFill>
                          <a:effectLst/>
                        </a:rPr>
                        <a:t>4 </a:t>
                      </a:r>
                      <a:r>
                        <a:rPr lang="cs-CZ" sz="1000" b="1" dirty="0" err="1">
                          <a:solidFill>
                            <a:srgbClr val="FF0000"/>
                          </a:solidFill>
                          <a:effectLst/>
                        </a:rPr>
                        <a:t>Gy</a:t>
                      </a:r>
                      <a:endParaRPr lang="cs-CZ" sz="1000" b="1" dirty="0">
                        <a:solidFill>
                          <a:srgbClr val="FF0000"/>
                        </a:solidFill>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Ab </a:t>
                      </a:r>
                      <a:r>
                        <a:rPr lang="cs-CZ" sz="1000" dirty="0" smtClean="0">
                          <a:effectLst/>
                        </a:rPr>
                        <a:t>4Gy+LVS</a:t>
                      </a:r>
                      <a:endParaRPr lang="cs-CZ" sz="10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2 </a:t>
                      </a:r>
                      <a:r>
                        <a:rPr lang="cs-CZ" sz="1000" dirty="0">
                          <a:effectLst/>
                        </a:rPr>
                        <a:t>hod.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i.p</a:t>
                      </a:r>
                      <a:r>
                        <a:rPr lang="cs-CZ" sz="1000" dirty="0" smtClean="0">
                          <a:effectLst/>
                        </a:rPr>
                        <a:t>.</a:t>
                      </a:r>
                      <a:endParaRPr lang="cs-CZ" sz="1000" b="1"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b="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smtClean="0">
                          <a:effectLst/>
                        </a:rPr>
                        <a:t>4</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s.c</a:t>
                      </a:r>
                      <a:r>
                        <a:rPr lang="cs-CZ" sz="1000" dirty="0" smtClean="0">
                          <a:effectLst/>
                        </a:rPr>
                        <a:t>.</a:t>
                      </a:r>
                      <a:endParaRPr lang="cs-CZ" sz="1000" b="1" i="1" dirty="0">
                        <a:effectLst/>
                        <a:latin typeface="+mn-lt"/>
                        <a:ea typeface="Calibri"/>
                        <a:cs typeface="Times New Roman" pitchFamily="18" charset="0"/>
                      </a:endParaRPr>
                    </a:p>
                  </a:txBody>
                  <a:tcPr marL="43435" marR="43435" marT="0" marB="0" anchor="ctr"/>
                </a:tc>
              </a:tr>
              <a:tr h="418474">
                <a:tc>
                  <a:txBody>
                    <a:bodyPr/>
                    <a:lstStyle/>
                    <a:p>
                      <a:pPr algn="ctr">
                        <a:lnSpc>
                          <a:spcPct val="115000"/>
                        </a:lnSpc>
                        <a:spcAft>
                          <a:spcPts val="0"/>
                        </a:spcAft>
                      </a:pPr>
                      <a:r>
                        <a:rPr lang="cs-CZ" sz="1100" dirty="0" smtClean="0">
                          <a:effectLst/>
                        </a:rPr>
                        <a:t>4B</a:t>
                      </a:r>
                      <a:endParaRPr lang="cs-CZ" sz="11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b="1" dirty="0">
                          <a:solidFill>
                            <a:srgbClr val="FF0000"/>
                          </a:solidFill>
                          <a:effectLst/>
                        </a:rPr>
                        <a:t>4 </a:t>
                      </a:r>
                      <a:r>
                        <a:rPr lang="cs-CZ" sz="1000" b="1" dirty="0" err="1">
                          <a:solidFill>
                            <a:srgbClr val="FF0000"/>
                          </a:solidFill>
                          <a:effectLst/>
                        </a:rPr>
                        <a:t>Gy</a:t>
                      </a:r>
                      <a:endParaRPr lang="cs-CZ" sz="1000" b="1" dirty="0">
                        <a:solidFill>
                          <a:srgbClr val="FF0000"/>
                        </a:solidFill>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PBS</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2 hod.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i.p</a:t>
                      </a:r>
                      <a:r>
                        <a:rPr lang="cs-CZ" sz="1000"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smtClean="0">
                          <a:effectLst/>
                        </a:rPr>
                        <a:t>2 </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s.c</a:t>
                      </a:r>
                      <a:r>
                        <a:rPr lang="cs-CZ" sz="1000" dirty="0" smtClean="0">
                          <a:effectLst/>
                        </a:rPr>
                        <a:t>.</a:t>
                      </a:r>
                      <a:endParaRPr lang="cs-CZ" sz="1000" i="1" dirty="0">
                        <a:effectLst/>
                        <a:latin typeface="+mn-lt"/>
                        <a:ea typeface="Calibri"/>
                        <a:cs typeface="Times New Roman" pitchFamily="18" charset="0"/>
                      </a:endParaRPr>
                    </a:p>
                  </a:txBody>
                  <a:tcPr marL="43435" marR="43435" marT="0" marB="0" anchor="ctr"/>
                </a:tc>
              </a:tr>
              <a:tr h="418474">
                <a:tc>
                  <a:txBody>
                    <a:bodyPr/>
                    <a:lstStyle/>
                    <a:p>
                      <a:pPr algn="ctr">
                        <a:lnSpc>
                          <a:spcPct val="115000"/>
                        </a:lnSpc>
                        <a:spcAft>
                          <a:spcPts val="0"/>
                        </a:spcAft>
                      </a:pPr>
                      <a:r>
                        <a:rPr lang="cs-CZ" sz="1100" dirty="0" smtClean="0">
                          <a:effectLst/>
                        </a:rPr>
                        <a:t>5B</a:t>
                      </a:r>
                      <a:endParaRPr lang="cs-CZ" sz="11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b="1" dirty="0">
                          <a:solidFill>
                            <a:srgbClr val="FF0000"/>
                          </a:solidFill>
                          <a:effectLst/>
                        </a:rPr>
                        <a:t>4 </a:t>
                      </a:r>
                      <a:r>
                        <a:rPr lang="cs-CZ" sz="1000" b="1" dirty="0" err="1">
                          <a:solidFill>
                            <a:srgbClr val="FF0000"/>
                          </a:solidFill>
                          <a:effectLst/>
                        </a:rPr>
                        <a:t>Gy</a:t>
                      </a:r>
                      <a:endParaRPr lang="cs-CZ" sz="1000" b="1" dirty="0">
                        <a:solidFill>
                          <a:srgbClr val="FF0000"/>
                        </a:solidFill>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PBS</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2 hod.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dirty="0" err="1" smtClean="0">
                          <a:effectLst/>
                        </a:rPr>
                        <a:t>i.p</a:t>
                      </a:r>
                      <a:r>
                        <a:rPr lang="cs-CZ" sz="1000" dirty="0" smtClean="0">
                          <a:effectLst/>
                        </a:rPr>
                        <a:t>.</a:t>
                      </a:r>
                      <a:endParaRPr lang="cs-CZ" sz="1000" i="1" dirty="0" smtClean="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smtClean="0">
                        <a:effectLst/>
                      </a:endParaRPr>
                    </a:p>
                    <a:p>
                      <a:pPr algn="ctr">
                        <a:lnSpc>
                          <a:spcPct val="115000"/>
                        </a:lnSpc>
                        <a:spcAft>
                          <a:spcPts val="0"/>
                        </a:spcAft>
                      </a:pP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smtClean="0">
                          <a:effectLst/>
                        </a:rPr>
                        <a:t>2 </a:t>
                      </a:r>
                      <a:r>
                        <a:rPr lang="cs-CZ" sz="1000" dirty="0" smtClean="0">
                          <a:effectLst/>
                        </a:rPr>
                        <a:t>CFU/</a:t>
                      </a:r>
                      <a:r>
                        <a:rPr lang="cs-CZ" sz="1000" dirty="0" err="1" smtClean="0">
                          <a:effectLst/>
                        </a:rPr>
                        <a:t>mouse</a:t>
                      </a:r>
                      <a:endParaRPr lang="cs-CZ" sz="1000" dirty="0" smtClean="0">
                        <a:effectLst/>
                        <a:latin typeface="+mn-lt"/>
                        <a:ea typeface="Calibri"/>
                        <a:cs typeface="Times New Roman" pitchFamily="18" charset="0"/>
                      </a:endParaRPr>
                    </a:p>
                    <a:p>
                      <a:pPr algn="ctr">
                        <a:lnSpc>
                          <a:spcPct val="115000"/>
                        </a:lnSpc>
                        <a:spcAft>
                          <a:spcPts val="0"/>
                        </a:spcAft>
                      </a:pP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s.c</a:t>
                      </a:r>
                      <a:r>
                        <a:rPr lang="cs-CZ" sz="1000" dirty="0" smtClean="0">
                          <a:effectLst/>
                        </a:rPr>
                        <a:t>.</a:t>
                      </a:r>
                      <a:endParaRPr lang="cs-CZ" sz="1000" i="1" dirty="0">
                        <a:effectLst/>
                        <a:latin typeface="+mn-lt"/>
                        <a:ea typeface="Calibri"/>
                        <a:cs typeface="Times New Roman" pitchFamily="18" charset="0"/>
                      </a:endParaRPr>
                    </a:p>
                  </a:txBody>
                  <a:tcPr marL="43435" marR="43435" marT="0" marB="0" anchor="ctr"/>
                </a:tc>
              </a:tr>
            </a:tbl>
          </a:graphicData>
        </a:graphic>
      </p:graphicFrame>
      <p:sp>
        <p:nvSpPr>
          <p:cNvPr id="11339"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sp>
        <p:nvSpPr>
          <p:cNvPr id="13" name="Obdélník 12"/>
          <p:cNvSpPr/>
          <p:nvPr/>
        </p:nvSpPr>
        <p:spPr>
          <a:xfrm>
            <a:off x="4932363" y="4251325"/>
            <a:ext cx="1295400" cy="406400"/>
          </a:xfrm>
          <a:prstGeom prst="rect">
            <a:avLst/>
          </a:prstGeom>
          <a:noFill/>
          <a:ln>
            <a:solidFill>
              <a:srgbClr val="73D34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aphicFrame>
        <p:nvGraphicFramePr>
          <p:cNvPr id="11341" name="Objekt 9"/>
          <p:cNvGraphicFramePr>
            <a:graphicFrameLocks noChangeAspect="1"/>
          </p:cNvGraphicFramePr>
          <p:nvPr/>
        </p:nvGraphicFramePr>
        <p:xfrm>
          <a:off x="2124075" y="3865563"/>
          <a:ext cx="3954463" cy="2085975"/>
        </p:xfrm>
        <a:graphic>
          <a:graphicData uri="http://schemas.openxmlformats.org/presentationml/2006/ole">
            <p:oleObj spid="_x0000_s11341" r:id="rId3" imgW="4969800" imgH="2633400" progId="">
              <p:embed/>
            </p:oleObj>
          </a:graphicData>
        </a:graphic>
      </p:graphicFrame>
      <p:sp>
        <p:nvSpPr>
          <p:cNvPr id="11342" name="TextovéPole 11"/>
          <p:cNvSpPr txBox="1">
            <a:spLocks noChangeArrowheads="1"/>
          </p:cNvSpPr>
          <p:nvPr/>
        </p:nvSpPr>
        <p:spPr bwMode="auto">
          <a:xfrm>
            <a:off x="6516688" y="4100513"/>
            <a:ext cx="1838325" cy="1076325"/>
          </a:xfrm>
          <a:prstGeom prst="rect">
            <a:avLst/>
          </a:prstGeom>
          <a:noFill/>
          <a:ln w="9525">
            <a:noFill/>
            <a:miter lim="800000"/>
            <a:headEnd/>
            <a:tailEnd/>
          </a:ln>
        </p:spPr>
        <p:txBody>
          <a:bodyPr>
            <a:spAutoFit/>
          </a:bodyPr>
          <a:lstStyle/>
          <a:p>
            <a:pPr algn="ctr"/>
            <a:r>
              <a:rPr lang="cs-CZ" sz="1600">
                <a:cs typeface="Times New Roman" pitchFamily="18" charset="0"/>
              </a:rPr>
              <a:t>More efficient protection  - using </a:t>
            </a:r>
            <a:r>
              <a:rPr lang="cs-CZ" sz="1600">
                <a:solidFill>
                  <a:srgbClr val="00B050"/>
                </a:solidFill>
                <a:cs typeface="Times New Roman" pitchFamily="18" charset="0"/>
              </a:rPr>
              <a:t>Ab 4Gy+LVS </a:t>
            </a:r>
            <a:r>
              <a:rPr lang="cs-CZ" sz="1600">
                <a:cs typeface="Times New Roman" pitchFamily="18" charset="0"/>
              </a:rPr>
              <a:t>in irradiated animals</a:t>
            </a:r>
          </a:p>
        </p:txBody>
      </p:sp>
      <p:sp>
        <p:nvSpPr>
          <p:cNvPr id="11343" name="Rectangle 2"/>
          <p:cNvSpPr>
            <a:spLocks noGrp="1" noChangeArrowheads="1"/>
          </p:cNvSpPr>
          <p:nvPr>
            <p:ph type="title"/>
          </p:nvPr>
        </p:nvSpPr>
        <p:spPr>
          <a:xfrm>
            <a:off x="228600" y="260350"/>
            <a:ext cx="8686800" cy="561975"/>
          </a:xfrm>
        </p:spPr>
        <p:txBody>
          <a:bodyPr/>
          <a:lstStyle/>
          <a:p>
            <a:pPr algn="ctr" eaLnBrk="1" hangingPunct="1"/>
            <a:r>
              <a:rPr lang="en-US" altLang="cs-CZ" smtClean="0"/>
              <a:t>Live microbes induce protective Abs</a:t>
            </a:r>
            <a:r>
              <a:rPr lang="cs-CZ" altLang="cs-CZ" smtClean="0"/>
              <a:t> in immunosuprised individuals</a:t>
            </a:r>
            <a:endParaRPr lang="en-US" altLang="cs-CZ" smtClean="0"/>
          </a:p>
        </p:txBody>
      </p:sp>
      <p:sp>
        <p:nvSpPr>
          <p:cNvPr id="15" name="Obdélník 14"/>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1345" name="Picture 14" descr="C:\Users\kubelkovak\Desktop\stažený soubor.jpg"/>
          <p:cNvPicPr>
            <a:picLocks noChangeAspect="1" noChangeArrowheads="1"/>
          </p:cNvPicPr>
          <p:nvPr/>
        </p:nvPicPr>
        <p:blipFill>
          <a:blip r:embed="rId4" cstate="print"/>
          <a:srcRect/>
          <a:stretch>
            <a:fillRect/>
          </a:stretch>
        </p:blipFill>
        <p:spPr bwMode="auto">
          <a:xfrm>
            <a:off x="112713" y="6330950"/>
            <a:ext cx="290512" cy="411163"/>
          </a:xfrm>
          <a:prstGeom prst="rect">
            <a:avLst/>
          </a:prstGeom>
          <a:noFill/>
          <a:ln w="9525">
            <a:noFill/>
            <a:miter lim="800000"/>
            <a:headEnd/>
            <a:tailEnd/>
          </a:ln>
        </p:spPr>
      </p:pic>
      <p:pic>
        <p:nvPicPr>
          <p:cNvPr id="11346" name="Picture 16" descr="C:\Users\kubelkovak\Desktop\unob (1).gif"/>
          <p:cNvPicPr>
            <a:picLocks noChangeAspect="1" noChangeArrowheads="1"/>
          </p:cNvPicPr>
          <p:nvPr/>
        </p:nvPicPr>
        <p:blipFill>
          <a:blip r:embed="rId5"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cs-CZ"/>
          </a:p>
        </p:txBody>
      </p:sp>
      <p:graphicFrame>
        <p:nvGraphicFramePr>
          <p:cNvPr id="6" name="Zástupný symbol pro obsah 5"/>
          <p:cNvGraphicFramePr>
            <a:graphicFrameLocks noGrp="1"/>
          </p:cNvGraphicFramePr>
          <p:nvPr>
            <p:ph idx="1"/>
          </p:nvPr>
        </p:nvGraphicFramePr>
        <p:xfrm>
          <a:off x="854075" y="4221163"/>
          <a:ext cx="6869727" cy="2110614"/>
        </p:xfrm>
        <a:graphic>
          <a:graphicData uri="http://schemas.openxmlformats.org/drawingml/2006/table">
            <a:tbl>
              <a:tblPr firstRow="1" firstCol="1" bandRow="1">
                <a:tableStyleId>{073A0DAA-6AF3-43AB-8588-CEC1D06C72B9}</a:tableStyleId>
              </a:tblPr>
              <a:tblGrid>
                <a:gridCol w="394814"/>
                <a:gridCol w="630481"/>
                <a:gridCol w="1433448"/>
                <a:gridCol w="1433448"/>
                <a:gridCol w="1488768"/>
                <a:gridCol w="1488768"/>
              </a:tblGrid>
              <a:tr h="469026">
                <a:tc>
                  <a:txBody>
                    <a:bodyPr/>
                    <a:lstStyle/>
                    <a:p>
                      <a:pPr algn="ctr">
                        <a:spcAft>
                          <a:spcPts val="0"/>
                        </a:spcAft>
                      </a:pP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err="1" smtClean="0">
                          <a:effectLst/>
                        </a:rPr>
                        <a:t>Number</a:t>
                      </a:r>
                      <a:r>
                        <a:rPr lang="cs-CZ" sz="1000" dirty="0" smtClean="0">
                          <a:effectLst/>
                        </a:rPr>
                        <a:t> of </a:t>
                      </a:r>
                      <a:r>
                        <a:rPr lang="cs-CZ" sz="1000" dirty="0" err="1" smtClean="0">
                          <a:effectLst/>
                        </a:rPr>
                        <a:t>mice</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err="1" smtClean="0">
                          <a:effectLst/>
                        </a:rPr>
                        <a:t>Infection</a:t>
                      </a:r>
                      <a:endParaRPr lang="cs-CZ" sz="1000" dirty="0">
                        <a:effectLst/>
                        <a:latin typeface="+mn-lt"/>
                        <a:ea typeface="Times New Roman"/>
                        <a:cs typeface="Times New Roman" pitchFamily="18" charset="0"/>
                      </a:endParaRPr>
                    </a:p>
                  </a:txBody>
                  <a:tcPr marL="68580" marR="68580" marT="0" marB="0" anchor="ctr"/>
                </a:tc>
                <a:tc>
                  <a:txBody>
                    <a:bodyPr/>
                    <a:lstStyle/>
                    <a:p>
                      <a:pPr algn="ctr">
                        <a:lnSpc>
                          <a:spcPct val="115000"/>
                        </a:lnSpc>
                        <a:spcAft>
                          <a:spcPts val="0"/>
                        </a:spcAft>
                      </a:pPr>
                      <a:r>
                        <a:rPr lang="cs-CZ" sz="1000" dirty="0" smtClean="0">
                          <a:effectLst/>
                        </a:rPr>
                        <a:t>Route of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spcAft>
                          <a:spcPts val="0"/>
                        </a:spcAft>
                      </a:pPr>
                      <a:r>
                        <a:rPr lang="cs-CZ" sz="1000" dirty="0" smtClean="0">
                          <a:effectLst/>
                        </a:rPr>
                        <a:t>Dose </a:t>
                      </a:r>
                      <a:r>
                        <a:rPr lang="cs-CZ" sz="1000" dirty="0">
                          <a:effectLst/>
                        </a:rPr>
                        <a:t>SchuS4 </a:t>
                      </a:r>
                      <a:r>
                        <a:rPr lang="en-US" sz="1000" dirty="0">
                          <a:effectLst/>
                        </a:rPr>
                        <a:t>[200</a:t>
                      </a:r>
                      <a:r>
                        <a:rPr lang="cs-CZ" sz="1000" dirty="0" err="1">
                          <a:effectLst/>
                        </a:rPr>
                        <a:t>ul</a:t>
                      </a:r>
                      <a:r>
                        <a:rPr lang="en-US" sz="1000" dirty="0">
                          <a:effectLst/>
                        </a:rPr>
                        <a:t>]</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err="1" smtClean="0">
                          <a:effectLst/>
                        </a:rPr>
                        <a:t>Protection</a:t>
                      </a:r>
                      <a:endParaRPr lang="cs-CZ" sz="1000" dirty="0">
                        <a:solidFill>
                          <a:schemeClr val="tx1"/>
                        </a:solidFill>
                        <a:effectLst/>
                        <a:latin typeface="+mn-lt"/>
                        <a:ea typeface="Times New Roman"/>
                        <a:cs typeface="Times New Roman" pitchFamily="18" charset="0"/>
                      </a:endParaRPr>
                    </a:p>
                  </a:txBody>
                  <a:tcPr marL="68580" marR="68580" marT="0" marB="0" anchor="ctr"/>
                </a:tc>
              </a:tr>
              <a:tr h="234512">
                <a:tc>
                  <a:txBody>
                    <a:bodyPr/>
                    <a:lstStyle/>
                    <a:p>
                      <a:pPr algn="ctr">
                        <a:spcAft>
                          <a:spcPts val="0"/>
                        </a:spcAft>
                      </a:pPr>
                      <a:r>
                        <a:rPr lang="cs-CZ" sz="1000" dirty="0" smtClean="0">
                          <a:effectLst/>
                        </a:rPr>
                        <a:t>1A</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a:effectLst/>
                        </a:rPr>
                        <a:t>5</a:t>
                      </a:r>
                      <a:endParaRPr lang="cs-CZ" sz="100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i="1" dirty="0">
                          <a:effectLst/>
                        </a:rPr>
                        <a:t>F</a:t>
                      </a:r>
                      <a:r>
                        <a:rPr lang="cs-CZ" sz="1000" i="1" dirty="0" smtClean="0">
                          <a:effectLst/>
                        </a:rPr>
                        <a:t>. </a:t>
                      </a:r>
                      <a:r>
                        <a:rPr lang="cs-CZ" sz="1000" i="1" dirty="0" err="1" smtClean="0">
                          <a:effectLst/>
                        </a:rPr>
                        <a:t>tularensis</a:t>
                      </a:r>
                      <a:r>
                        <a:rPr lang="cs-CZ" sz="1000" dirty="0" smtClean="0">
                          <a:effectLst/>
                        </a:rPr>
                        <a:t> </a:t>
                      </a:r>
                      <a:r>
                        <a:rPr lang="cs-CZ" sz="1000" dirty="0">
                          <a:effectLst/>
                        </a:rPr>
                        <a:t>SchuS4</a:t>
                      </a:r>
                      <a:endParaRPr lang="cs-CZ" sz="1000" dirty="0">
                        <a:effectLst/>
                        <a:latin typeface="+mn-lt"/>
                        <a:ea typeface="Times New Roman"/>
                        <a:cs typeface="Times New Roman" pitchFamily="18" charset="0"/>
                      </a:endParaRPr>
                    </a:p>
                  </a:txBody>
                  <a:tcPr marL="68580" marR="68580" marT="0" marB="0" anchor="ctr"/>
                </a:tc>
                <a:tc>
                  <a:txBody>
                    <a:bodyPr/>
                    <a:lstStyle/>
                    <a:p>
                      <a:pPr algn="ctr">
                        <a:lnSpc>
                          <a:spcPct val="115000"/>
                        </a:lnSpc>
                        <a:spcAft>
                          <a:spcPts val="0"/>
                        </a:spcAft>
                      </a:pPr>
                      <a:r>
                        <a:rPr lang="cs-CZ" sz="1000" dirty="0" err="1" smtClean="0">
                          <a:effectLst/>
                        </a:rPr>
                        <a:t>s.c</a:t>
                      </a:r>
                      <a:r>
                        <a:rPr lang="cs-CZ" sz="1000"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spcAft>
                          <a:spcPts val="0"/>
                        </a:spcAft>
                      </a:pPr>
                      <a:r>
                        <a:rPr lang="cs-CZ" sz="1000" dirty="0">
                          <a:effectLst/>
                        </a:rPr>
                        <a:t>10</a:t>
                      </a:r>
                      <a:r>
                        <a:rPr lang="cs-CZ" sz="1000" baseline="30000" dirty="0">
                          <a:effectLst/>
                        </a:rPr>
                        <a:t>2 </a:t>
                      </a:r>
                      <a:r>
                        <a:rPr lang="cs-CZ" sz="1000" dirty="0">
                          <a:effectLst/>
                        </a:rPr>
                        <a:t>CFU/myš</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smtClean="0">
                          <a:effectLst/>
                        </a:rPr>
                        <a:t>100</a:t>
                      </a:r>
                      <a:r>
                        <a:rPr lang="en-US" sz="1000" dirty="0" smtClean="0">
                          <a:effectLst/>
                        </a:rPr>
                        <a:t>%</a:t>
                      </a:r>
                      <a:endParaRPr lang="cs-CZ" sz="1000" b="1" dirty="0">
                        <a:effectLst/>
                        <a:latin typeface="+mn-lt"/>
                        <a:ea typeface="Times New Roman"/>
                        <a:cs typeface="Times New Roman" pitchFamily="18" charset="0"/>
                      </a:endParaRPr>
                    </a:p>
                  </a:txBody>
                  <a:tcPr marL="68580" marR="68580" marT="0" marB="0" anchor="ctr"/>
                </a:tc>
              </a:tr>
              <a:tr h="234512">
                <a:tc>
                  <a:txBody>
                    <a:bodyPr/>
                    <a:lstStyle/>
                    <a:p>
                      <a:pPr algn="ctr">
                        <a:spcAft>
                          <a:spcPts val="0"/>
                        </a:spcAft>
                      </a:pPr>
                      <a:r>
                        <a:rPr lang="cs-CZ" sz="1000" dirty="0" smtClean="0">
                          <a:effectLst/>
                        </a:rPr>
                        <a:t>2A</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a:effectLst/>
                        </a:rPr>
                        <a:t>5</a:t>
                      </a:r>
                      <a:endParaRPr lang="cs-CZ" sz="100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SchuS4</a:t>
                      </a:r>
                      <a:endParaRPr lang="cs-CZ" sz="1000" dirty="0">
                        <a:effectLst/>
                        <a:latin typeface="+mn-lt"/>
                        <a:ea typeface="Times New Roman"/>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dirty="0" err="1" smtClean="0">
                          <a:effectLst/>
                        </a:rPr>
                        <a:t>s.c</a:t>
                      </a:r>
                      <a:r>
                        <a:rPr lang="cs-CZ" sz="1000" dirty="0" smtClean="0">
                          <a:effectLst/>
                        </a:rPr>
                        <a:t>.</a:t>
                      </a:r>
                      <a:endParaRPr lang="cs-CZ" sz="1000" i="1" dirty="0" smtClean="0">
                        <a:effectLst/>
                        <a:latin typeface="+mn-lt"/>
                        <a:ea typeface="Calibri"/>
                        <a:cs typeface="Times New Roman" pitchFamily="18" charset="0"/>
                      </a:endParaRPr>
                    </a:p>
                  </a:txBody>
                  <a:tcPr marL="43435" marR="43435" marT="0" marB="0" anchor="ctr"/>
                </a:tc>
                <a:tc>
                  <a:txBody>
                    <a:bodyPr/>
                    <a:lstStyle/>
                    <a:p>
                      <a:pPr algn="ctr">
                        <a:spcAft>
                          <a:spcPts val="0"/>
                        </a:spcAft>
                      </a:pPr>
                      <a:r>
                        <a:rPr lang="cs-CZ" sz="1000" dirty="0">
                          <a:effectLst/>
                        </a:rPr>
                        <a:t>10</a:t>
                      </a:r>
                      <a:r>
                        <a:rPr lang="cs-CZ" sz="1000" baseline="30000" dirty="0">
                          <a:effectLst/>
                        </a:rPr>
                        <a:t>2 </a:t>
                      </a:r>
                      <a:r>
                        <a:rPr lang="cs-CZ" sz="1000" dirty="0">
                          <a:effectLst/>
                        </a:rPr>
                        <a:t>CFU/myš</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en-US" sz="1000" dirty="0" smtClean="0">
                          <a:effectLst/>
                        </a:rPr>
                        <a:t>100%</a:t>
                      </a:r>
                      <a:endParaRPr lang="cs-CZ" sz="1000" b="1" dirty="0">
                        <a:effectLst/>
                        <a:latin typeface="+mn-lt"/>
                        <a:ea typeface="Times New Roman"/>
                        <a:cs typeface="Times New Roman" pitchFamily="18" charset="0"/>
                      </a:endParaRPr>
                    </a:p>
                  </a:txBody>
                  <a:tcPr marL="68580" marR="68580" marT="0" marB="0" anchor="ctr"/>
                </a:tc>
              </a:tr>
              <a:tr h="234512">
                <a:tc>
                  <a:txBody>
                    <a:bodyPr/>
                    <a:lstStyle/>
                    <a:p>
                      <a:pPr algn="ctr">
                        <a:spcAft>
                          <a:spcPts val="0"/>
                        </a:spcAft>
                      </a:pPr>
                      <a:r>
                        <a:rPr lang="cs-CZ" sz="1000" dirty="0" smtClean="0">
                          <a:effectLst/>
                        </a:rPr>
                        <a:t>3A</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a:effectLst/>
                        </a:rPr>
                        <a:t>5</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i="1" dirty="0" smtClean="0">
                          <a:effectLst/>
                        </a:rPr>
                        <a:t>F. </a:t>
                      </a:r>
                      <a:r>
                        <a:rPr lang="cs-CZ" sz="1000" i="1" dirty="0" err="1" smtClean="0">
                          <a:effectLst/>
                        </a:rPr>
                        <a:t>tularen</a:t>
                      </a:r>
                      <a:r>
                        <a:rPr lang="cs-CZ" sz="1000" dirty="0" err="1" smtClean="0">
                          <a:effectLst/>
                        </a:rPr>
                        <a:t>sis</a:t>
                      </a:r>
                      <a:r>
                        <a:rPr lang="cs-CZ" sz="1000" dirty="0" smtClean="0">
                          <a:effectLst/>
                        </a:rPr>
                        <a:t> SchuS4</a:t>
                      </a:r>
                      <a:endParaRPr lang="cs-CZ" sz="1000" dirty="0">
                        <a:effectLst/>
                        <a:latin typeface="+mn-lt"/>
                        <a:ea typeface="Times New Roman"/>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dirty="0" err="1" smtClean="0">
                          <a:effectLst/>
                        </a:rPr>
                        <a:t>s.c</a:t>
                      </a:r>
                      <a:r>
                        <a:rPr lang="cs-CZ" sz="1000" dirty="0" smtClean="0">
                          <a:effectLst/>
                        </a:rPr>
                        <a:t>.</a:t>
                      </a:r>
                      <a:endParaRPr lang="cs-CZ" sz="1000" i="1" dirty="0" smtClean="0">
                        <a:effectLst/>
                        <a:latin typeface="+mn-lt"/>
                        <a:ea typeface="Calibri"/>
                        <a:cs typeface="Times New Roman" pitchFamily="18" charset="0"/>
                      </a:endParaRPr>
                    </a:p>
                  </a:txBody>
                  <a:tcPr marL="43435" marR="43435" marT="0" marB="0" anchor="ctr"/>
                </a:tc>
                <a:tc>
                  <a:txBody>
                    <a:bodyPr/>
                    <a:lstStyle/>
                    <a:p>
                      <a:pPr algn="ctr">
                        <a:spcAft>
                          <a:spcPts val="0"/>
                        </a:spcAft>
                      </a:pPr>
                      <a:r>
                        <a:rPr lang="cs-CZ" sz="1000" dirty="0">
                          <a:effectLst/>
                        </a:rPr>
                        <a:t>10</a:t>
                      </a:r>
                      <a:r>
                        <a:rPr lang="cs-CZ" sz="1000" baseline="30000" dirty="0">
                          <a:effectLst/>
                        </a:rPr>
                        <a:t>2 </a:t>
                      </a:r>
                      <a:r>
                        <a:rPr lang="cs-CZ" sz="1000" dirty="0">
                          <a:effectLst/>
                        </a:rPr>
                        <a:t>CFU/myš</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en-US" sz="1000" dirty="0" smtClean="0">
                          <a:effectLst/>
                        </a:rPr>
                        <a:t>100</a:t>
                      </a:r>
                      <a:r>
                        <a:rPr lang="en-US" sz="1000" baseline="0" dirty="0" smtClean="0">
                          <a:effectLst/>
                        </a:rPr>
                        <a:t> %</a:t>
                      </a:r>
                      <a:endParaRPr lang="cs-CZ" sz="1000" b="1" dirty="0">
                        <a:effectLst/>
                        <a:latin typeface="+mn-lt"/>
                        <a:ea typeface="Times New Roman"/>
                        <a:cs typeface="Times New Roman" pitchFamily="18" charset="0"/>
                      </a:endParaRPr>
                    </a:p>
                  </a:txBody>
                  <a:tcPr marL="68580" marR="68580" marT="0" marB="0" anchor="ctr"/>
                </a:tc>
              </a:tr>
              <a:tr h="469026">
                <a:tc>
                  <a:txBody>
                    <a:bodyPr/>
                    <a:lstStyle/>
                    <a:p>
                      <a:pPr algn="ctr">
                        <a:spcAft>
                          <a:spcPts val="0"/>
                        </a:spcAft>
                      </a:pPr>
                      <a:r>
                        <a:rPr lang="cs-CZ" sz="1000" dirty="0" smtClean="0">
                          <a:effectLst/>
                        </a:rPr>
                        <a:t>4A</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a:effectLst/>
                        </a:rPr>
                        <a:t>5</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SchuS4</a:t>
                      </a:r>
                      <a:endParaRPr lang="cs-CZ" sz="1000" dirty="0">
                        <a:effectLst/>
                        <a:latin typeface="+mn-lt"/>
                        <a:ea typeface="Times New Roman"/>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dirty="0" err="1" smtClean="0">
                          <a:effectLst/>
                        </a:rPr>
                        <a:t>s.c</a:t>
                      </a:r>
                      <a:r>
                        <a:rPr lang="cs-CZ" sz="1000" dirty="0" smtClean="0">
                          <a:effectLst/>
                        </a:rPr>
                        <a:t>.</a:t>
                      </a:r>
                      <a:endParaRPr lang="cs-CZ" sz="1000" i="1" dirty="0" smtClean="0">
                        <a:effectLst/>
                        <a:latin typeface="+mn-lt"/>
                        <a:ea typeface="Calibri"/>
                        <a:cs typeface="Times New Roman" pitchFamily="18" charset="0"/>
                      </a:endParaRPr>
                    </a:p>
                  </a:txBody>
                  <a:tcPr marL="43435" marR="43435" marT="0" marB="0" anchor="ctr"/>
                </a:tc>
                <a:tc>
                  <a:txBody>
                    <a:bodyPr/>
                    <a:lstStyle/>
                    <a:p>
                      <a:pPr algn="ctr">
                        <a:spcAft>
                          <a:spcPts val="0"/>
                        </a:spcAft>
                      </a:pPr>
                      <a:r>
                        <a:rPr lang="cs-CZ" sz="1000" dirty="0">
                          <a:effectLst/>
                        </a:rPr>
                        <a:t>10</a:t>
                      </a:r>
                      <a:r>
                        <a:rPr lang="cs-CZ" sz="1000" baseline="30000" dirty="0">
                          <a:effectLst/>
                        </a:rPr>
                        <a:t>2 </a:t>
                      </a:r>
                      <a:r>
                        <a:rPr lang="cs-CZ" sz="1000" dirty="0">
                          <a:effectLst/>
                        </a:rPr>
                        <a:t>CFU/myš</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smtClean="0">
                          <a:effectLst/>
                        </a:rPr>
                        <a:t>100</a:t>
                      </a:r>
                      <a:r>
                        <a:rPr lang="en-US" sz="1000" dirty="0" smtClean="0">
                          <a:effectLst/>
                        </a:rPr>
                        <a:t> %</a:t>
                      </a:r>
                      <a:endParaRPr lang="cs-CZ" sz="1000" b="1" dirty="0">
                        <a:effectLst/>
                        <a:latin typeface="+mn-lt"/>
                        <a:ea typeface="Times New Roman"/>
                        <a:cs typeface="Times New Roman" pitchFamily="18" charset="0"/>
                      </a:endParaRPr>
                    </a:p>
                  </a:txBody>
                  <a:tcPr marL="68580" marR="68580" marT="0" marB="0" anchor="ctr"/>
                </a:tc>
              </a:tr>
              <a:tr h="469026">
                <a:tc>
                  <a:txBody>
                    <a:bodyPr/>
                    <a:lstStyle/>
                    <a:p>
                      <a:pPr algn="ctr">
                        <a:spcAft>
                          <a:spcPts val="0"/>
                        </a:spcAft>
                      </a:pPr>
                      <a:r>
                        <a:rPr lang="cs-CZ" sz="1000" dirty="0" smtClean="0">
                          <a:effectLst/>
                        </a:rPr>
                        <a:t>5A</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dirty="0">
                          <a:effectLst/>
                        </a:rPr>
                        <a:t>5</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SchuS4</a:t>
                      </a:r>
                      <a:endParaRPr lang="cs-CZ" sz="1000" dirty="0">
                        <a:effectLst/>
                        <a:latin typeface="+mn-lt"/>
                        <a:ea typeface="Times New Roman"/>
                        <a:cs typeface="Times New Roman"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dirty="0" err="1" smtClean="0">
                          <a:effectLst/>
                        </a:rPr>
                        <a:t>s.c</a:t>
                      </a:r>
                      <a:r>
                        <a:rPr lang="cs-CZ" sz="1000" dirty="0" smtClean="0">
                          <a:effectLst/>
                        </a:rPr>
                        <a:t>.</a:t>
                      </a:r>
                      <a:endParaRPr lang="cs-CZ" sz="1000" i="1" dirty="0" smtClean="0">
                        <a:effectLst/>
                        <a:latin typeface="+mn-lt"/>
                        <a:ea typeface="Calibri"/>
                        <a:cs typeface="Times New Roman" pitchFamily="18" charset="0"/>
                      </a:endParaRPr>
                    </a:p>
                  </a:txBody>
                  <a:tcPr marL="43435" marR="43435" marT="0" marB="0" anchor="ctr"/>
                </a:tc>
                <a:tc>
                  <a:txBody>
                    <a:bodyPr/>
                    <a:lstStyle/>
                    <a:p>
                      <a:pPr algn="ctr">
                        <a:spcAft>
                          <a:spcPts val="0"/>
                        </a:spcAft>
                      </a:pPr>
                      <a:r>
                        <a:rPr lang="cs-CZ" sz="1000" dirty="0">
                          <a:effectLst/>
                        </a:rPr>
                        <a:t>10</a:t>
                      </a:r>
                      <a:r>
                        <a:rPr lang="cs-CZ" sz="1000" baseline="30000" dirty="0">
                          <a:effectLst/>
                        </a:rPr>
                        <a:t>2 </a:t>
                      </a:r>
                      <a:r>
                        <a:rPr lang="cs-CZ" sz="1000" dirty="0">
                          <a:effectLst/>
                        </a:rPr>
                        <a:t>CFU/myš</a:t>
                      </a:r>
                      <a:endParaRPr lang="cs-CZ" sz="1000" dirty="0">
                        <a:effectLst/>
                        <a:latin typeface="+mn-lt"/>
                        <a:ea typeface="Times New Roman"/>
                        <a:cs typeface="Times New Roman" pitchFamily="18" charset="0"/>
                      </a:endParaRPr>
                    </a:p>
                  </a:txBody>
                  <a:tcPr marL="68580" marR="68580" marT="0" marB="0" anchor="ctr"/>
                </a:tc>
                <a:tc>
                  <a:txBody>
                    <a:bodyPr/>
                    <a:lstStyle/>
                    <a:p>
                      <a:pPr algn="ctr">
                        <a:spcAft>
                          <a:spcPts val="0"/>
                        </a:spcAft>
                      </a:pPr>
                      <a:r>
                        <a:rPr lang="cs-CZ" sz="1000" baseline="0" dirty="0" smtClean="0">
                          <a:effectLst/>
                        </a:rPr>
                        <a:t>0</a:t>
                      </a:r>
                      <a:r>
                        <a:rPr lang="en-US" sz="1000" baseline="0" dirty="0" smtClean="0">
                          <a:effectLst/>
                        </a:rPr>
                        <a:t> %</a:t>
                      </a:r>
                      <a:endParaRPr lang="cs-CZ" sz="1000" dirty="0">
                        <a:effectLst/>
                        <a:latin typeface="+mn-lt"/>
                        <a:ea typeface="Times New Roman"/>
                        <a:cs typeface="Times New Roman" pitchFamily="18" charset="0"/>
                      </a:endParaRPr>
                    </a:p>
                  </a:txBody>
                  <a:tcPr marL="68580" marR="68580" marT="0" marB="0" anchor="ctr"/>
                </a:tc>
              </a:tr>
            </a:tbl>
          </a:graphicData>
        </a:graphic>
      </p:graphicFrame>
      <p:graphicFrame>
        <p:nvGraphicFramePr>
          <p:cNvPr id="11" name="Zástupný symbol pro obsah 3"/>
          <p:cNvGraphicFramePr>
            <a:graphicFrameLocks/>
          </p:cNvGraphicFramePr>
          <p:nvPr/>
        </p:nvGraphicFramePr>
        <p:xfrm>
          <a:off x="808038" y="1052513"/>
          <a:ext cx="6912767" cy="2377054"/>
        </p:xfrm>
        <a:graphic>
          <a:graphicData uri="http://schemas.openxmlformats.org/drawingml/2006/table">
            <a:tbl>
              <a:tblPr firstRow="1" firstCol="1" bandRow="1">
                <a:tableStyleId>{073A0DAA-6AF3-43AB-8588-CEC1D06C72B9}</a:tableStyleId>
              </a:tblPr>
              <a:tblGrid>
                <a:gridCol w="443428"/>
                <a:gridCol w="675751"/>
                <a:gridCol w="464997"/>
                <a:gridCol w="885947"/>
                <a:gridCol w="810901"/>
                <a:gridCol w="810901"/>
                <a:gridCol w="810901"/>
                <a:gridCol w="858372"/>
                <a:gridCol w="1151569"/>
              </a:tblGrid>
              <a:tr h="350125">
                <a:tc>
                  <a:txBody>
                    <a:bodyPr/>
                    <a:lstStyle/>
                    <a:p>
                      <a:pPr algn="ctr">
                        <a:lnSpc>
                          <a:spcPct val="115000"/>
                        </a:lnSpc>
                        <a:spcAft>
                          <a:spcPts val="0"/>
                        </a:spcAft>
                      </a:pP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en-US" sz="1000" dirty="0" smtClean="0">
                          <a:effectLst/>
                        </a:rPr>
                        <a:t>Number of mice</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en-US" sz="1000" dirty="0" smtClean="0">
                          <a:effectLst/>
                        </a:rPr>
                        <a:t>G</a:t>
                      </a:r>
                      <a:r>
                        <a:rPr lang="cs-CZ" sz="1000" dirty="0" smtClean="0">
                          <a:effectLst/>
                        </a:rPr>
                        <a:t>y</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latin typeface="+mn-lt"/>
                          <a:ea typeface="+mn-ea"/>
                          <a:cs typeface="+mn-cs"/>
                        </a:rPr>
                        <a:t>Immunization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latin typeface="+mn-lt"/>
                          <a:ea typeface="+mn-ea"/>
                          <a:cs typeface="+mn-cs"/>
                        </a:rPr>
                        <a:t>Time</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Route/</a:t>
                      </a:r>
                      <a:r>
                        <a:rPr lang="cs-CZ" sz="1000" dirty="0" err="1" smtClean="0">
                          <a:effectLst/>
                        </a:rPr>
                        <a:t>immun</a:t>
                      </a:r>
                      <a:r>
                        <a:rPr lang="cs-CZ" sz="1000" dirty="0" smtClean="0">
                          <a:effectLst/>
                        </a:rPr>
                        <a:t>.</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Route/</a:t>
                      </a:r>
                      <a:r>
                        <a:rPr lang="cs-CZ" sz="1000" dirty="0" err="1" smtClean="0">
                          <a:effectLst/>
                        </a:rPr>
                        <a:t>inf</a:t>
                      </a:r>
                      <a:r>
                        <a:rPr lang="cs-CZ" sz="1000" dirty="0" smtClean="0">
                          <a:effectLst/>
                        </a:rPr>
                        <a:t>.</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Dose </a:t>
                      </a:r>
                      <a:r>
                        <a:rPr lang="cs-CZ" sz="1000" dirty="0">
                          <a:effectLst/>
                        </a:rPr>
                        <a:t>LVS [200ul]</a:t>
                      </a:r>
                      <a:endParaRPr lang="cs-CZ" sz="1000" dirty="0">
                        <a:effectLst/>
                        <a:latin typeface="+mn-lt"/>
                        <a:ea typeface="Calibri"/>
                        <a:cs typeface="Times New Roman" pitchFamily="18" charset="0"/>
                      </a:endParaRPr>
                    </a:p>
                  </a:txBody>
                  <a:tcPr marL="43435" marR="43435" marT="0" marB="0" anchor="ctr"/>
                </a:tc>
              </a:tr>
              <a:tr h="350125">
                <a:tc>
                  <a:txBody>
                    <a:bodyPr/>
                    <a:lstStyle/>
                    <a:p>
                      <a:pPr algn="ctr">
                        <a:lnSpc>
                          <a:spcPct val="115000"/>
                        </a:lnSpc>
                        <a:spcAft>
                          <a:spcPts val="0"/>
                        </a:spcAft>
                      </a:pPr>
                      <a:r>
                        <a:rPr lang="cs-CZ" sz="1000" dirty="0" smtClean="0">
                          <a:effectLst/>
                        </a:rPr>
                        <a:t>1A</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5</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Ab </a:t>
                      </a:r>
                      <a:r>
                        <a:rPr lang="cs-CZ" sz="1000" dirty="0" smtClean="0">
                          <a:effectLst/>
                        </a:rPr>
                        <a:t>4Gy+LVS</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2 hod.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err="1" smtClean="0">
                          <a:effectLst/>
                        </a:rPr>
                        <a:t>i.p</a:t>
                      </a:r>
                      <a:r>
                        <a:rPr lang="cs-CZ" sz="1000" i="1"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err="1" smtClean="0">
                          <a:effectLst/>
                        </a:rPr>
                        <a:t>s.c</a:t>
                      </a:r>
                      <a:r>
                        <a:rPr lang="cs-CZ" sz="1000" i="1"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a:effectLst/>
                        </a:rPr>
                        <a:t>8</a:t>
                      </a:r>
                      <a:r>
                        <a:rPr lang="cs-CZ" sz="1000" baseline="30000" dirty="0" smtClean="0">
                          <a:effectLst/>
                        </a:rPr>
                        <a:t> </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r>
              <a:tr h="525187">
                <a:tc>
                  <a:txBody>
                    <a:bodyPr/>
                    <a:lstStyle/>
                    <a:p>
                      <a:pPr algn="ctr">
                        <a:lnSpc>
                          <a:spcPct val="115000"/>
                        </a:lnSpc>
                        <a:spcAft>
                          <a:spcPts val="0"/>
                        </a:spcAft>
                      </a:pPr>
                      <a:r>
                        <a:rPr lang="cs-CZ" sz="1000" dirty="0" smtClean="0">
                          <a:effectLst/>
                        </a:rPr>
                        <a:t>2A</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5</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Ab </a:t>
                      </a:r>
                      <a:r>
                        <a:rPr lang="cs-CZ" sz="1000" dirty="0" smtClean="0">
                          <a:effectLst/>
                        </a:rPr>
                        <a:t>4Gy+LVS</a:t>
                      </a:r>
                      <a:endParaRPr lang="cs-CZ" sz="1000" dirty="0">
                        <a:effectLst/>
                        <a:latin typeface="+mn-lt"/>
                        <a:ea typeface="Calibri"/>
                        <a:cs typeface="Times New Roman" pitchFamily="18" charset="0"/>
                      </a:endParaRPr>
                    </a:p>
                  </a:txBody>
                  <a:tcPr marL="43435" marR="43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dirty="0" smtClean="0">
                          <a:effectLst/>
                        </a:rPr>
                        <a:t>2</a:t>
                      </a:r>
                      <a:r>
                        <a:rPr lang="cs-CZ" sz="1000" baseline="0" dirty="0" smtClean="0">
                          <a:effectLst/>
                        </a:rPr>
                        <a:t> </a:t>
                      </a:r>
                      <a:r>
                        <a:rPr lang="cs-CZ" sz="1000" dirty="0" smtClean="0">
                          <a:effectLst/>
                        </a:rPr>
                        <a:t>hod</a:t>
                      </a:r>
                      <a:r>
                        <a:rPr lang="cs-CZ" sz="1000" dirty="0">
                          <a:effectLst/>
                        </a:rPr>
                        <a:t>. </a:t>
                      </a:r>
                      <a:r>
                        <a:rPr lang="cs-CZ" sz="1000" dirty="0" err="1" smtClean="0">
                          <a:effectLst/>
                        </a:rPr>
                        <a:t>before</a:t>
                      </a:r>
                      <a:r>
                        <a:rPr lang="cs-CZ" sz="1000" dirty="0" smtClean="0">
                          <a:effectLst/>
                        </a:rPr>
                        <a:t> </a:t>
                      </a:r>
                      <a:r>
                        <a:rPr lang="cs-CZ" sz="1000" dirty="0" err="1" smtClean="0">
                          <a:effectLst/>
                        </a:rPr>
                        <a:t>infection</a:t>
                      </a:r>
                      <a:endParaRPr lang="cs-CZ" sz="1000" dirty="0" smtClean="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err="1" smtClean="0">
                          <a:effectLst/>
                        </a:rPr>
                        <a:t>i.p</a:t>
                      </a:r>
                      <a:r>
                        <a:rPr lang="cs-CZ" sz="1000" i="1"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a:effectLst/>
                        <a:latin typeface="+mn-lt"/>
                        <a:ea typeface="Calibri"/>
                        <a:cs typeface="Times New Roman" pitchFamily="18" charset="0"/>
                      </a:endParaRPr>
                    </a:p>
                  </a:txBody>
                  <a:tcPr marL="43435" marR="43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i="1" dirty="0" err="1" smtClean="0">
                          <a:effectLst/>
                        </a:rPr>
                        <a:t>s.c</a:t>
                      </a:r>
                      <a:r>
                        <a:rPr lang="cs-CZ" sz="1000" i="1" dirty="0" smtClean="0">
                          <a:effectLst/>
                        </a:rPr>
                        <a:t>.</a:t>
                      </a:r>
                    </a:p>
                    <a:p>
                      <a:pPr algn="ctr">
                        <a:lnSpc>
                          <a:spcPct val="115000"/>
                        </a:lnSpc>
                        <a:spcAft>
                          <a:spcPts val="0"/>
                        </a:spcAft>
                      </a:pP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smtClean="0">
                          <a:effectLst/>
                        </a:rPr>
                        <a:t>9</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r>
              <a:tr h="383609">
                <a:tc>
                  <a:txBody>
                    <a:bodyPr/>
                    <a:lstStyle/>
                    <a:p>
                      <a:pPr algn="ctr">
                        <a:lnSpc>
                          <a:spcPct val="115000"/>
                        </a:lnSpc>
                        <a:spcAft>
                          <a:spcPts val="0"/>
                        </a:spcAft>
                      </a:pPr>
                      <a:r>
                        <a:rPr lang="cs-CZ" sz="1000" dirty="0" smtClean="0">
                          <a:effectLst/>
                        </a:rPr>
                        <a:t>3A</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5</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4 </a:t>
                      </a:r>
                      <a:r>
                        <a:rPr lang="cs-CZ" sz="1000" dirty="0" err="1" smtClean="0">
                          <a:effectLst/>
                        </a:rPr>
                        <a:t>Gy</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Ab </a:t>
                      </a:r>
                      <a:r>
                        <a:rPr lang="cs-CZ" sz="1000" dirty="0" smtClean="0">
                          <a:effectLst/>
                        </a:rPr>
                        <a:t>4Gy+LVS</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2 </a:t>
                      </a:r>
                      <a:r>
                        <a:rPr lang="cs-CZ" sz="1000" dirty="0" smtClean="0">
                          <a:effectLst/>
                        </a:rPr>
                        <a:t>hod</a:t>
                      </a:r>
                      <a:r>
                        <a:rPr lang="cs-CZ" sz="1000" baseline="0" dirty="0" smtClean="0">
                          <a:effectLst/>
                        </a:rPr>
                        <a:t>.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err="1" smtClean="0">
                          <a:effectLst/>
                        </a:rPr>
                        <a:t>i.p</a:t>
                      </a:r>
                      <a:r>
                        <a:rPr lang="cs-CZ" sz="1000" i="1"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a:effectLst/>
                        <a:latin typeface="+mn-lt"/>
                        <a:ea typeface="Calibri"/>
                        <a:cs typeface="Times New Roman" pitchFamily="18" charset="0"/>
                      </a:endParaRPr>
                    </a:p>
                  </a:txBody>
                  <a:tcPr marL="43435" marR="43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i="1" dirty="0" err="1" smtClean="0">
                          <a:effectLst/>
                        </a:rPr>
                        <a:t>s.c</a:t>
                      </a:r>
                      <a:r>
                        <a:rPr lang="cs-CZ" sz="1000" i="1" dirty="0" smtClean="0">
                          <a:effectLst/>
                        </a:rPr>
                        <a:t>.</a:t>
                      </a:r>
                    </a:p>
                    <a:p>
                      <a:pPr algn="ctr">
                        <a:lnSpc>
                          <a:spcPct val="115000"/>
                        </a:lnSpc>
                        <a:spcAft>
                          <a:spcPts val="0"/>
                        </a:spcAft>
                      </a:pP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smtClean="0">
                          <a:effectLst/>
                        </a:rPr>
                        <a:t>3 </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r>
              <a:tr h="383609">
                <a:tc>
                  <a:txBody>
                    <a:bodyPr/>
                    <a:lstStyle/>
                    <a:p>
                      <a:pPr algn="ctr">
                        <a:lnSpc>
                          <a:spcPct val="115000"/>
                        </a:lnSpc>
                        <a:spcAft>
                          <a:spcPts val="0"/>
                        </a:spcAft>
                      </a:pPr>
                      <a:r>
                        <a:rPr lang="cs-CZ" sz="1000" dirty="0" smtClean="0">
                          <a:effectLst/>
                        </a:rPr>
                        <a:t>4A</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5</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4 </a:t>
                      </a:r>
                      <a:r>
                        <a:rPr lang="cs-CZ" sz="1000" dirty="0" err="1" smtClean="0">
                          <a:effectLst/>
                        </a:rPr>
                        <a:t>Gy</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Ab </a:t>
                      </a:r>
                      <a:r>
                        <a:rPr lang="cs-CZ" sz="1000" dirty="0" smtClean="0">
                          <a:effectLst/>
                        </a:rPr>
                        <a:t>4Gy+LVS</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2 </a:t>
                      </a:r>
                      <a:r>
                        <a:rPr lang="cs-CZ" sz="1000" dirty="0" smtClean="0">
                          <a:effectLst/>
                        </a:rPr>
                        <a:t>hod</a:t>
                      </a:r>
                      <a:r>
                        <a:rPr lang="cs-CZ" sz="1000" baseline="0" dirty="0" smtClean="0">
                          <a:effectLst/>
                        </a:rPr>
                        <a:t>.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err="1" smtClean="0">
                          <a:effectLst/>
                        </a:rPr>
                        <a:t>i.p</a:t>
                      </a:r>
                      <a:r>
                        <a:rPr lang="cs-CZ" sz="1000" i="1"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a:effectLst/>
                        <a:latin typeface="+mn-lt"/>
                        <a:ea typeface="Calibri"/>
                        <a:cs typeface="Times New Roman" pitchFamily="18" charset="0"/>
                      </a:endParaRPr>
                    </a:p>
                  </a:txBody>
                  <a:tcPr marL="43435" marR="43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i="1" dirty="0" err="1" smtClean="0">
                          <a:effectLst/>
                        </a:rPr>
                        <a:t>s.c</a:t>
                      </a:r>
                      <a:r>
                        <a:rPr lang="cs-CZ" sz="1000" i="1" dirty="0" smtClean="0">
                          <a:effectLst/>
                        </a:rPr>
                        <a:t>.</a:t>
                      </a:r>
                    </a:p>
                    <a:p>
                      <a:pPr algn="ctr">
                        <a:lnSpc>
                          <a:spcPct val="115000"/>
                        </a:lnSpc>
                        <a:spcAft>
                          <a:spcPts val="0"/>
                        </a:spcAft>
                      </a:pP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smtClean="0">
                          <a:effectLst/>
                        </a:rPr>
                        <a:t>4 </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r>
              <a:tr h="383609">
                <a:tc>
                  <a:txBody>
                    <a:bodyPr/>
                    <a:lstStyle/>
                    <a:p>
                      <a:pPr algn="ctr">
                        <a:lnSpc>
                          <a:spcPct val="115000"/>
                        </a:lnSpc>
                        <a:spcAft>
                          <a:spcPts val="0"/>
                        </a:spcAft>
                      </a:pPr>
                      <a:r>
                        <a:rPr lang="cs-CZ" sz="1000" dirty="0" smtClean="0">
                          <a:effectLst/>
                        </a:rPr>
                        <a:t>5A</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5</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4 </a:t>
                      </a:r>
                      <a:r>
                        <a:rPr lang="cs-CZ" sz="1000" dirty="0" err="1" smtClean="0">
                          <a:effectLst/>
                        </a:rPr>
                        <a:t>Gy</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PBS</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a:effectLst/>
                        </a:rPr>
                        <a:t>2 </a:t>
                      </a:r>
                      <a:r>
                        <a:rPr lang="cs-CZ" sz="1000" dirty="0" smtClean="0">
                          <a:effectLst/>
                        </a:rPr>
                        <a:t>hod.</a:t>
                      </a:r>
                      <a:r>
                        <a:rPr lang="cs-CZ" sz="1000" baseline="0" dirty="0" smtClean="0">
                          <a:effectLst/>
                        </a:rPr>
                        <a:t> </a:t>
                      </a:r>
                      <a:r>
                        <a:rPr lang="cs-CZ" sz="1000" dirty="0" err="1" smtClean="0">
                          <a:effectLst/>
                        </a:rPr>
                        <a:t>before</a:t>
                      </a:r>
                      <a:r>
                        <a:rPr lang="cs-CZ" sz="1000" dirty="0" smtClean="0">
                          <a:effectLst/>
                        </a:rPr>
                        <a:t> </a:t>
                      </a:r>
                      <a:r>
                        <a:rPr lang="cs-CZ" sz="1000" dirty="0" err="1" smtClean="0">
                          <a:effectLst/>
                        </a:rPr>
                        <a:t>infection</a:t>
                      </a:r>
                      <a:endParaRPr lang="cs-CZ" sz="1000"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err="1" smtClean="0">
                          <a:effectLst/>
                        </a:rPr>
                        <a:t>i.p</a:t>
                      </a:r>
                      <a:r>
                        <a:rPr lang="cs-CZ" sz="1000" i="1" dirty="0" smtClean="0">
                          <a:effectLst/>
                        </a:rPr>
                        <a:t>.</a:t>
                      </a: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i="1" dirty="0" smtClean="0">
                          <a:effectLst/>
                        </a:rPr>
                        <a:t>F. </a:t>
                      </a:r>
                      <a:r>
                        <a:rPr lang="cs-CZ" sz="1000" i="1" dirty="0" err="1" smtClean="0">
                          <a:effectLst/>
                        </a:rPr>
                        <a:t>tularensis</a:t>
                      </a:r>
                      <a:r>
                        <a:rPr lang="cs-CZ" sz="1000" i="1" dirty="0" smtClean="0">
                          <a:effectLst/>
                        </a:rPr>
                        <a:t> </a:t>
                      </a:r>
                      <a:r>
                        <a:rPr lang="cs-CZ" sz="1000" dirty="0" smtClean="0">
                          <a:effectLst/>
                        </a:rPr>
                        <a:t>LVS</a:t>
                      </a:r>
                      <a:endParaRPr lang="cs-CZ" sz="900" dirty="0">
                        <a:effectLst/>
                        <a:latin typeface="+mn-lt"/>
                        <a:ea typeface="Calibri"/>
                        <a:cs typeface="Times New Roman" pitchFamily="18" charset="0"/>
                      </a:endParaRPr>
                    </a:p>
                  </a:txBody>
                  <a:tcPr marL="43435" marR="4343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cs-CZ" sz="1000" i="1" dirty="0" err="1" smtClean="0">
                          <a:effectLst/>
                        </a:rPr>
                        <a:t>s.c</a:t>
                      </a:r>
                      <a:r>
                        <a:rPr lang="cs-CZ" sz="1000" i="1" dirty="0" smtClean="0">
                          <a:effectLst/>
                        </a:rPr>
                        <a:t>.</a:t>
                      </a:r>
                    </a:p>
                    <a:p>
                      <a:pPr algn="ctr">
                        <a:lnSpc>
                          <a:spcPct val="115000"/>
                        </a:lnSpc>
                        <a:spcAft>
                          <a:spcPts val="0"/>
                        </a:spcAft>
                      </a:pPr>
                      <a:endParaRPr lang="cs-CZ" sz="1000" i="1" dirty="0">
                        <a:effectLst/>
                        <a:latin typeface="+mn-lt"/>
                        <a:ea typeface="Calibri"/>
                        <a:cs typeface="Times New Roman" pitchFamily="18" charset="0"/>
                      </a:endParaRPr>
                    </a:p>
                  </a:txBody>
                  <a:tcPr marL="43435" marR="43435" marT="0" marB="0" anchor="ctr"/>
                </a:tc>
                <a:tc>
                  <a:txBody>
                    <a:bodyPr/>
                    <a:lstStyle/>
                    <a:p>
                      <a:pPr algn="ctr">
                        <a:lnSpc>
                          <a:spcPct val="115000"/>
                        </a:lnSpc>
                        <a:spcAft>
                          <a:spcPts val="0"/>
                        </a:spcAft>
                      </a:pPr>
                      <a:r>
                        <a:rPr lang="cs-CZ" sz="1000" dirty="0" smtClean="0">
                          <a:effectLst/>
                        </a:rPr>
                        <a:t>10</a:t>
                      </a:r>
                      <a:r>
                        <a:rPr lang="cs-CZ" sz="1000" baseline="30000" dirty="0" smtClean="0">
                          <a:effectLst/>
                        </a:rPr>
                        <a:t>1 </a:t>
                      </a:r>
                      <a:r>
                        <a:rPr lang="cs-CZ" sz="1000" dirty="0" smtClean="0">
                          <a:effectLst/>
                        </a:rPr>
                        <a:t>CFU/</a:t>
                      </a:r>
                      <a:r>
                        <a:rPr lang="cs-CZ" sz="1000" dirty="0" err="1" smtClean="0">
                          <a:effectLst/>
                        </a:rPr>
                        <a:t>mouse</a:t>
                      </a:r>
                      <a:endParaRPr lang="cs-CZ" sz="1000" dirty="0">
                        <a:effectLst/>
                        <a:latin typeface="+mn-lt"/>
                        <a:ea typeface="Calibri"/>
                        <a:cs typeface="Times New Roman" pitchFamily="18" charset="0"/>
                      </a:endParaRPr>
                    </a:p>
                  </a:txBody>
                  <a:tcPr marL="43435" marR="43435" marT="0" marB="0" anchor="ctr"/>
                </a:tc>
              </a:tr>
            </a:tbl>
          </a:graphicData>
        </a:graphic>
      </p:graphicFrame>
      <p:sp>
        <p:nvSpPr>
          <p:cNvPr id="19" name="Šipka dolů 18"/>
          <p:cNvSpPr/>
          <p:nvPr/>
        </p:nvSpPr>
        <p:spPr>
          <a:xfrm>
            <a:off x="4311650" y="3521075"/>
            <a:ext cx="133350" cy="2444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415" name="TextovéPole 19"/>
          <p:cNvSpPr txBox="1">
            <a:spLocks noChangeArrowheads="1"/>
          </p:cNvSpPr>
          <p:nvPr/>
        </p:nvSpPr>
        <p:spPr bwMode="auto">
          <a:xfrm>
            <a:off x="0" y="3765550"/>
            <a:ext cx="9144000" cy="307975"/>
          </a:xfrm>
          <a:prstGeom prst="rect">
            <a:avLst/>
          </a:prstGeom>
          <a:noFill/>
          <a:ln w="9525">
            <a:noFill/>
            <a:miter lim="800000"/>
            <a:headEnd/>
            <a:tailEnd/>
          </a:ln>
        </p:spPr>
        <p:txBody>
          <a:bodyPr>
            <a:spAutoFit/>
          </a:bodyPr>
          <a:lstStyle/>
          <a:p>
            <a:pPr algn="ctr"/>
            <a:r>
              <a:rPr lang="cs-CZ" sz="1400">
                <a:cs typeface="Times New Roman" pitchFamily="18" charset="0"/>
              </a:rPr>
              <a:t>Secondary infection with hypervirulent </a:t>
            </a:r>
            <a:r>
              <a:rPr lang="cs-CZ" sz="1400" i="1">
                <a:cs typeface="Times New Roman" pitchFamily="18" charset="0"/>
              </a:rPr>
              <a:t>F. tularensis </a:t>
            </a:r>
            <a:r>
              <a:rPr lang="cs-CZ" sz="1400">
                <a:cs typeface="Times New Roman" pitchFamily="18" charset="0"/>
              </a:rPr>
              <a:t>SchuS4 strain</a:t>
            </a:r>
          </a:p>
        </p:txBody>
      </p:sp>
      <p:sp>
        <p:nvSpPr>
          <p:cNvPr id="12416" name="Rectangle 2"/>
          <p:cNvSpPr>
            <a:spLocks noGrp="1" noChangeArrowheads="1"/>
          </p:cNvSpPr>
          <p:nvPr>
            <p:ph type="title"/>
          </p:nvPr>
        </p:nvSpPr>
        <p:spPr>
          <a:xfrm>
            <a:off x="228600" y="260350"/>
            <a:ext cx="8686800" cy="561975"/>
          </a:xfrm>
        </p:spPr>
        <p:txBody>
          <a:bodyPr/>
          <a:lstStyle/>
          <a:p>
            <a:pPr algn="ctr" eaLnBrk="1" hangingPunct="1"/>
            <a:r>
              <a:rPr lang="en-US" altLang="cs-CZ" smtClean="0"/>
              <a:t>Live microbes induce protective Abs</a:t>
            </a:r>
            <a:r>
              <a:rPr lang="cs-CZ" altLang="cs-CZ" smtClean="0"/>
              <a:t> in immunosuprised individuals</a:t>
            </a:r>
            <a:endParaRPr lang="en-US" altLang="cs-CZ" smtClean="0"/>
          </a:p>
        </p:txBody>
      </p:sp>
      <p:sp>
        <p:nvSpPr>
          <p:cNvPr id="10" name="Obdélník 9"/>
          <p:cNvSpPr/>
          <p:nvPr/>
        </p:nvSpPr>
        <p:spPr>
          <a:xfrm>
            <a:off x="503238" y="6302375"/>
            <a:ext cx="360362" cy="44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2418" name="Picture 14" descr="C:\Users\kubelkovak\Desktop\stažený soubor.jpg"/>
          <p:cNvPicPr>
            <a:picLocks noChangeAspect="1" noChangeArrowheads="1"/>
          </p:cNvPicPr>
          <p:nvPr/>
        </p:nvPicPr>
        <p:blipFill>
          <a:blip r:embed="rId2" cstate="print"/>
          <a:srcRect/>
          <a:stretch>
            <a:fillRect/>
          </a:stretch>
        </p:blipFill>
        <p:spPr bwMode="auto">
          <a:xfrm>
            <a:off x="112713" y="6330950"/>
            <a:ext cx="290512" cy="411163"/>
          </a:xfrm>
          <a:prstGeom prst="rect">
            <a:avLst/>
          </a:prstGeom>
          <a:noFill/>
          <a:ln w="9525">
            <a:noFill/>
            <a:miter lim="800000"/>
            <a:headEnd/>
            <a:tailEnd/>
          </a:ln>
        </p:spPr>
      </p:pic>
      <p:pic>
        <p:nvPicPr>
          <p:cNvPr id="12419" name="Picture 16" descr="C:\Users\kubelkovak\Desktop\unob (1).gif"/>
          <p:cNvPicPr>
            <a:picLocks noChangeAspect="1" noChangeArrowheads="1"/>
          </p:cNvPicPr>
          <p:nvPr/>
        </p:nvPicPr>
        <p:blipFill>
          <a:blip r:embed="rId3"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zápatí 5"/>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dirty="0"/>
              <a:t>Centre of </a:t>
            </a:r>
            <a:r>
              <a:rPr lang="cs-CZ" dirty="0" err="1"/>
              <a:t>Advanced</a:t>
            </a:r>
            <a:r>
              <a:rPr lang="cs-CZ" dirty="0"/>
              <a:t> Studies, Faculty of Military Health Sciences, University of Defence, 500 01 Hradec </a:t>
            </a:r>
            <a:r>
              <a:rPr lang="cs-CZ" dirty="0" err="1"/>
              <a:t>Kralove</a:t>
            </a:r>
            <a:r>
              <a:rPr lang="cs-CZ" dirty="0"/>
              <a:t>, Czech Republic</a:t>
            </a:r>
          </a:p>
        </p:txBody>
      </p:sp>
      <p:sp>
        <p:nvSpPr>
          <p:cNvPr id="10" name="Zástupný symbol pro číslo snímku 6"/>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1914F20C-1229-4828-9BF6-F43C88E73E1A}" type="slidenum">
              <a:rPr lang="cs-CZ"/>
              <a:pPr>
                <a:defRPr/>
              </a:pPr>
              <a:t>15</a:t>
            </a:fld>
            <a:endParaRPr lang="cs-CZ"/>
          </a:p>
        </p:txBody>
      </p:sp>
      <p:sp>
        <p:nvSpPr>
          <p:cNvPr id="13316" name="Text Box 2154"/>
          <p:cNvSpPr txBox="1">
            <a:spLocks noChangeArrowheads="1"/>
          </p:cNvSpPr>
          <p:nvPr/>
        </p:nvSpPr>
        <p:spPr bwMode="auto">
          <a:xfrm>
            <a:off x="6351588" y="3448050"/>
            <a:ext cx="184150" cy="366713"/>
          </a:xfrm>
          <a:prstGeom prst="rect">
            <a:avLst/>
          </a:prstGeom>
          <a:noFill/>
          <a:ln w="9525">
            <a:noFill/>
            <a:miter lim="800000"/>
            <a:headEnd/>
            <a:tailEnd/>
          </a:ln>
          <a:effectLst/>
        </p:spPr>
        <p:txBody>
          <a:bodyPr wrap="none">
            <a:spAutoFit/>
          </a:bodyPr>
          <a:lstStyle/>
          <a:p>
            <a:endParaRPr lang="cs-CZ" altLang="cs-CZ"/>
          </a:p>
        </p:txBody>
      </p:sp>
      <p:sp>
        <p:nvSpPr>
          <p:cNvPr id="13317" name="Rectangle 2790"/>
          <p:cNvSpPr>
            <a:spLocks noChangeArrowheads="1"/>
          </p:cNvSpPr>
          <p:nvPr/>
        </p:nvSpPr>
        <p:spPr bwMode="auto">
          <a:xfrm>
            <a:off x="349250" y="188913"/>
            <a:ext cx="8686800" cy="561975"/>
          </a:xfrm>
          <a:prstGeom prst="rect">
            <a:avLst/>
          </a:prstGeom>
          <a:noFill/>
          <a:ln w="9525">
            <a:noFill/>
            <a:miter lim="800000"/>
            <a:headEnd/>
            <a:tailEnd/>
          </a:ln>
          <a:effectLst/>
        </p:spPr>
        <p:txBody>
          <a:bodyPr anchor="ctr"/>
          <a:lstStyle/>
          <a:p>
            <a:r>
              <a:rPr lang="cs-CZ" altLang="cs-CZ" sz="2800">
                <a:solidFill>
                  <a:schemeClr val="tx2"/>
                </a:solidFill>
                <a:latin typeface="Times New Roman" pitchFamily="18" charset="0"/>
              </a:rPr>
              <a:t>Cytokine profile of immunocompromised mice</a:t>
            </a:r>
            <a:endParaRPr lang="en-US" altLang="cs-CZ" sz="2800">
              <a:solidFill>
                <a:schemeClr val="tx2"/>
              </a:solidFill>
              <a:latin typeface="Times New Roman" pitchFamily="18" charset="0"/>
            </a:endParaRPr>
          </a:p>
        </p:txBody>
      </p:sp>
      <p:sp>
        <p:nvSpPr>
          <p:cNvPr id="13318" name="Rectangle 5"/>
          <p:cNvSpPr>
            <a:spLocks noChangeArrowheads="1"/>
          </p:cNvSpPr>
          <p:nvPr/>
        </p:nvSpPr>
        <p:spPr bwMode="auto">
          <a:xfrm>
            <a:off x="250825" y="1125538"/>
            <a:ext cx="8424863" cy="604837"/>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cs-CZ" altLang="cs-CZ">
                <a:latin typeface="Times New Roman" pitchFamily="18" charset="0"/>
              </a:rPr>
              <a:t>The description of cytokine changes as a factor of importance during </a:t>
            </a:r>
            <a:r>
              <a:rPr lang="cs-CZ" altLang="cs-CZ" i="1">
                <a:latin typeface="Times New Roman" pitchFamily="18" charset="0"/>
              </a:rPr>
              <a:t>Francisella </a:t>
            </a:r>
            <a:r>
              <a:rPr lang="cs-CZ" altLang="cs-CZ">
                <a:latin typeface="Times New Roman" pitchFamily="18" charset="0"/>
              </a:rPr>
              <a:t>infection in naïve and immunocompromised mice</a:t>
            </a:r>
          </a:p>
          <a:p>
            <a:pPr marL="342900" indent="-342900">
              <a:spcBef>
                <a:spcPct val="20000"/>
              </a:spcBef>
              <a:buFont typeface="Wingdings" pitchFamily="2" charset="2"/>
              <a:buChar char="ü"/>
            </a:pPr>
            <a:r>
              <a:rPr lang="cs-CZ" altLang="cs-CZ">
                <a:latin typeface="Times New Roman" pitchFamily="18" charset="0"/>
              </a:rPr>
              <a:t>ELISA kits (Invitrogen) – IL-1</a:t>
            </a:r>
            <a:r>
              <a:rPr lang="cs-CZ" altLang="cs-CZ">
                <a:latin typeface="Symbol" pitchFamily="18" charset="2"/>
              </a:rPr>
              <a:t>b</a:t>
            </a:r>
            <a:r>
              <a:rPr lang="cs-CZ" altLang="cs-CZ">
                <a:latin typeface="Times New Roman" pitchFamily="18" charset="0"/>
              </a:rPr>
              <a:t>, IL-4, IL-6, TNF-</a:t>
            </a:r>
            <a:r>
              <a:rPr lang="cs-CZ" altLang="cs-CZ">
                <a:latin typeface="Symbol" pitchFamily="18" charset="2"/>
              </a:rPr>
              <a:t>a</a:t>
            </a:r>
            <a:r>
              <a:rPr lang="cs-CZ" altLang="cs-CZ">
                <a:latin typeface="Times New Roman" pitchFamily="18" charset="0"/>
              </a:rPr>
              <a:t>, IFN-</a:t>
            </a:r>
            <a:r>
              <a:rPr lang="cs-CZ" altLang="cs-CZ">
                <a:latin typeface="Symbol" pitchFamily="18" charset="2"/>
              </a:rPr>
              <a:t>g</a:t>
            </a:r>
          </a:p>
        </p:txBody>
      </p:sp>
      <p:sp>
        <p:nvSpPr>
          <p:cNvPr id="13319" name="Line 182"/>
          <p:cNvSpPr>
            <a:spLocks noChangeShapeType="1"/>
          </p:cNvSpPr>
          <p:nvPr/>
        </p:nvSpPr>
        <p:spPr bwMode="auto">
          <a:xfrm>
            <a:off x="3132138" y="3213100"/>
            <a:ext cx="0" cy="288925"/>
          </a:xfrm>
          <a:prstGeom prst="line">
            <a:avLst/>
          </a:prstGeom>
          <a:noFill/>
          <a:ln w="9525">
            <a:solidFill>
              <a:schemeClr val="tx1"/>
            </a:solidFill>
            <a:round/>
            <a:headEnd/>
            <a:tailEnd type="triangle" w="med" len="med"/>
          </a:ln>
        </p:spPr>
        <p:txBody>
          <a:bodyPr/>
          <a:lstStyle/>
          <a:p>
            <a:endParaRPr lang="cs-CZ"/>
          </a:p>
        </p:txBody>
      </p:sp>
      <p:pic>
        <p:nvPicPr>
          <p:cNvPr id="13320" name="Picture 2849"/>
          <p:cNvPicPr>
            <a:picLocks noChangeAspect="1" noChangeArrowheads="1"/>
          </p:cNvPicPr>
          <p:nvPr/>
        </p:nvPicPr>
        <p:blipFill>
          <a:blip r:embed="rId3" cstate="print"/>
          <a:srcRect/>
          <a:stretch>
            <a:fillRect/>
          </a:stretch>
        </p:blipFill>
        <p:spPr bwMode="auto">
          <a:xfrm>
            <a:off x="395288" y="2492375"/>
            <a:ext cx="4591050" cy="3254375"/>
          </a:xfrm>
          <a:prstGeom prst="rect">
            <a:avLst/>
          </a:prstGeom>
          <a:noFill/>
          <a:ln w="9525">
            <a:noFill/>
            <a:miter lim="800000"/>
            <a:headEnd/>
            <a:tailEnd/>
          </a:ln>
        </p:spPr>
      </p:pic>
      <p:sp>
        <p:nvSpPr>
          <p:cNvPr id="13321" name="Text Box 2853"/>
          <p:cNvSpPr txBox="1">
            <a:spLocks noChangeArrowheads="1"/>
          </p:cNvSpPr>
          <p:nvPr/>
        </p:nvSpPr>
        <p:spPr bwMode="auto">
          <a:xfrm>
            <a:off x="5724525" y="2349500"/>
            <a:ext cx="2755900" cy="3387725"/>
          </a:xfrm>
          <a:prstGeom prst="rect">
            <a:avLst/>
          </a:prstGeom>
          <a:noFill/>
          <a:ln w="9525">
            <a:noFill/>
            <a:miter lim="800000"/>
            <a:headEnd/>
            <a:tailEnd/>
          </a:ln>
          <a:effectLst/>
        </p:spPr>
        <p:txBody>
          <a:bodyPr>
            <a:spAutoFit/>
          </a:bodyPr>
          <a:lstStyle/>
          <a:p>
            <a:pPr algn="ctr"/>
            <a:r>
              <a:rPr lang="cs-CZ" altLang="cs-CZ">
                <a:latin typeface="Times New Roman" pitchFamily="18" charset="0"/>
              </a:rPr>
              <a:t>Passive transfer of immunity rather normalize the c</a:t>
            </a:r>
            <a:r>
              <a:rPr lang="en-US" altLang="cs-CZ">
                <a:latin typeface="Times New Roman" pitchFamily="18" charset="0"/>
              </a:rPr>
              <a:t>ytokine</a:t>
            </a:r>
            <a:r>
              <a:rPr lang="cs-CZ" altLang="cs-CZ">
                <a:latin typeface="Times New Roman" pitchFamily="18" charset="0"/>
              </a:rPr>
              <a:t> levels</a:t>
            </a:r>
          </a:p>
          <a:p>
            <a:pPr algn="ctr"/>
            <a:endParaRPr lang="cs-CZ" altLang="cs-CZ">
              <a:latin typeface="Times New Roman" pitchFamily="18" charset="0"/>
            </a:endParaRPr>
          </a:p>
          <a:p>
            <a:pPr algn="ctr"/>
            <a:r>
              <a:rPr lang="cs-CZ" altLang="cs-CZ">
                <a:latin typeface="Times New Roman" pitchFamily="18" charset="0"/>
              </a:rPr>
              <a:t>Dominant disproportion exists in the levels of IFN-</a:t>
            </a:r>
            <a:r>
              <a:rPr lang="cs-CZ" altLang="cs-CZ">
                <a:latin typeface="Symbol" pitchFamily="18" charset="2"/>
              </a:rPr>
              <a:t>g</a:t>
            </a:r>
            <a:r>
              <a:rPr lang="cs-CZ" altLang="cs-CZ">
                <a:latin typeface="Times New Roman" pitchFamily="18" charset="0"/>
              </a:rPr>
              <a:t> in blood and tissue homogenates, which suggests the high consumption of this cytokine in the sites of production</a:t>
            </a:r>
          </a:p>
        </p:txBody>
      </p:sp>
      <p:sp>
        <p:nvSpPr>
          <p:cNvPr id="13322" name="AutoShape 71"/>
          <p:cNvSpPr>
            <a:spLocks noChangeArrowheads="1"/>
          </p:cNvSpPr>
          <p:nvPr/>
        </p:nvSpPr>
        <p:spPr bwMode="auto">
          <a:xfrm>
            <a:off x="5254625" y="2646363"/>
            <a:ext cx="360363" cy="568325"/>
          </a:xfrm>
          <a:prstGeom prst="curvedRightArrow">
            <a:avLst>
              <a:gd name="adj1" fmla="val 31542"/>
              <a:gd name="adj2" fmla="val 63084"/>
              <a:gd name="adj3" fmla="val 33333"/>
            </a:avLst>
          </a:prstGeom>
          <a:solidFill>
            <a:srgbClr val="FF0000"/>
          </a:solidFill>
          <a:ln w="9525">
            <a:solidFill>
              <a:srgbClr val="FF0000"/>
            </a:solidFill>
            <a:miter lim="800000"/>
            <a:headEnd/>
            <a:tailEnd/>
          </a:ln>
        </p:spPr>
        <p:txBody>
          <a:bodyPr wrap="none" anchor="ctr"/>
          <a:lstStyle/>
          <a:p>
            <a:endParaRPr lang="cs-CZ" altLang="cs-CZ"/>
          </a:p>
        </p:txBody>
      </p:sp>
      <p:sp>
        <p:nvSpPr>
          <p:cNvPr id="13" name="Obdélník 12"/>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3324" name="Picture 14" descr="C:\Users\kubelkovak\Desktop\stažený soubor.jpg"/>
          <p:cNvPicPr>
            <a:picLocks noChangeAspect="1" noChangeArrowheads="1"/>
          </p:cNvPicPr>
          <p:nvPr/>
        </p:nvPicPr>
        <p:blipFill>
          <a:blip r:embed="rId4" cstate="print"/>
          <a:srcRect/>
          <a:stretch>
            <a:fillRect/>
          </a:stretch>
        </p:blipFill>
        <p:spPr bwMode="auto">
          <a:xfrm>
            <a:off x="112713" y="6330950"/>
            <a:ext cx="290512" cy="411163"/>
          </a:xfrm>
          <a:prstGeom prst="rect">
            <a:avLst/>
          </a:prstGeom>
          <a:noFill/>
          <a:ln w="9525">
            <a:noFill/>
            <a:miter lim="800000"/>
            <a:headEnd/>
            <a:tailEnd/>
          </a:ln>
        </p:spPr>
      </p:pic>
      <p:pic>
        <p:nvPicPr>
          <p:cNvPr id="13325" name="Picture 16" descr="C:\Users\kubelkovak\Desktop\unob (1).gif"/>
          <p:cNvPicPr>
            <a:picLocks noChangeAspect="1" noChangeArrowheads="1"/>
          </p:cNvPicPr>
          <p:nvPr/>
        </p:nvPicPr>
        <p:blipFill>
          <a:blip r:embed="rId5"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5"/>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smtClean="0"/>
              <a:t>Centre of Advanced Studies, Faculty of Military Health Sciences, University of Defence, 500 01 Hradec Kralove, Czech Republic</a:t>
            </a:r>
            <a:endParaRPr lang="cs-CZ"/>
          </a:p>
        </p:txBody>
      </p:sp>
      <p:sp>
        <p:nvSpPr>
          <p:cNvPr id="7" name="Zástupný symbol pro číslo snímku 6"/>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225406CC-51BD-4516-B1E7-09C93538EC81}" type="slidenum">
              <a:rPr lang="cs-CZ" smtClean="0"/>
              <a:pPr>
                <a:defRPr/>
              </a:pPr>
              <a:t>16</a:t>
            </a:fld>
            <a:endParaRPr lang="cs-CZ"/>
          </a:p>
        </p:txBody>
      </p:sp>
      <p:pic>
        <p:nvPicPr>
          <p:cNvPr id="14340" name="Picture 2"/>
          <p:cNvPicPr>
            <a:picLocks noChangeAspect="1" noChangeArrowheads="1"/>
          </p:cNvPicPr>
          <p:nvPr/>
        </p:nvPicPr>
        <p:blipFill>
          <a:blip r:embed="rId2" cstate="print"/>
          <a:srcRect/>
          <a:stretch>
            <a:fillRect/>
          </a:stretch>
        </p:blipFill>
        <p:spPr bwMode="auto">
          <a:xfrm>
            <a:off x="179388" y="1063625"/>
            <a:ext cx="5848350" cy="4887913"/>
          </a:xfrm>
          <a:prstGeom prst="rect">
            <a:avLst/>
          </a:prstGeom>
          <a:noFill/>
          <a:ln w="9525">
            <a:noFill/>
            <a:miter lim="800000"/>
            <a:headEnd/>
            <a:tailEnd/>
          </a:ln>
        </p:spPr>
      </p:pic>
      <p:sp>
        <p:nvSpPr>
          <p:cNvPr id="14341" name="Obdélník 7"/>
          <p:cNvSpPr>
            <a:spLocks noChangeArrowheads="1"/>
          </p:cNvSpPr>
          <p:nvPr/>
        </p:nvSpPr>
        <p:spPr bwMode="auto">
          <a:xfrm>
            <a:off x="5399088" y="4608513"/>
            <a:ext cx="3095784" cy="369332"/>
          </a:xfrm>
          <a:prstGeom prst="rect">
            <a:avLst/>
          </a:prstGeom>
          <a:noFill/>
          <a:ln w="9525">
            <a:noFill/>
            <a:miter lim="800000"/>
            <a:headEnd/>
            <a:tailEnd/>
          </a:ln>
        </p:spPr>
        <p:txBody>
          <a:bodyPr wrap="none">
            <a:spAutoFit/>
          </a:bodyPr>
          <a:lstStyle/>
          <a:p>
            <a:pPr marL="285750" indent="-285750">
              <a:buFont typeface="Wingdings" pitchFamily="2" charset="2"/>
              <a:buChar char="ü"/>
            </a:pPr>
            <a:r>
              <a:rPr lang="en-US" altLang="cs-CZ" u="sng" dirty="0">
                <a:solidFill>
                  <a:srgbClr val="00B0F0"/>
                </a:solidFill>
                <a:latin typeface="+mj-lt"/>
                <a:hlinkClick r:id="rId3"/>
              </a:rPr>
              <a:t>http://www.psort.org/psortb</a:t>
            </a:r>
            <a:r>
              <a:rPr lang="en-US" altLang="cs-CZ" u="sng" dirty="0">
                <a:hlinkClick r:id="rId3"/>
              </a:rPr>
              <a:t>/</a:t>
            </a:r>
            <a:endParaRPr lang="cs-CZ" altLang="cs-CZ" u="sng" dirty="0"/>
          </a:p>
        </p:txBody>
      </p:sp>
      <p:sp>
        <p:nvSpPr>
          <p:cNvPr id="19466" name="Obdélník 8"/>
          <p:cNvSpPr>
            <a:spLocks noChangeArrowheads="1"/>
          </p:cNvSpPr>
          <p:nvPr/>
        </p:nvSpPr>
        <p:spPr bwMode="auto">
          <a:xfrm>
            <a:off x="4692650" y="4146550"/>
            <a:ext cx="410663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Wingdings" pitchFamily="2" charset="2"/>
              <a:buChar char="ü"/>
              <a:defRPr sz="2400">
                <a:solidFill>
                  <a:schemeClr val="tx1"/>
                </a:solidFill>
                <a:latin typeface="Times New Roman" pitchFamily="18" charset="0"/>
              </a:defRPr>
            </a:lvl1pPr>
            <a:lvl2pPr marL="742950" indent="-285750" eaLnBrk="0" hangingPunct="0">
              <a:spcBef>
                <a:spcPct val="20000"/>
              </a:spcBef>
              <a:buSzPct val="80000"/>
              <a:buFont typeface="Wingdings" pitchFamily="2" charset="2"/>
              <a:buChar char="§"/>
              <a:defRPr sz="2000">
                <a:solidFill>
                  <a:schemeClr val="tx1"/>
                </a:solidFill>
                <a:latin typeface="Times New Roman" pitchFamily="18" charset="0"/>
              </a:defRPr>
            </a:lvl2pPr>
            <a:lvl3pPr marL="1143000" indent="-228600" eaLnBrk="0" hangingPunct="0">
              <a:spcBef>
                <a:spcPct val="20000"/>
              </a:spcBef>
              <a:buSzPct val="80000"/>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Monotype Corsiva" pitchFamily="66" charset="0"/>
              </a:defRPr>
            </a:lvl5pPr>
            <a:lvl6pPr marL="2514600" indent="-228600" eaLnBrk="0" fontAlgn="base" hangingPunct="0">
              <a:spcBef>
                <a:spcPct val="20000"/>
              </a:spcBef>
              <a:spcAft>
                <a:spcPct val="0"/>
              </a:spcAft>
              <a:buChar char="»"/>
              <a:defRPr sz="2000">
                <a:solidFill>
                  <a:schemeClr val="tx1"/>
                </a:solidFill>
                <a:latin typeface="Monotype Corsiva" pitchFamily="66" charset="0"/>
              </a:defRPr>
            </a:lvl6pPr>
            <a:lvl7pPr marL="2971800" indent="-228600" eaLnBrk="0" fontAlgn="base" hangingPunct="0">
              <a:spcBef>
                <a:spcPct val="20000"/>
              </a:spcBef>
              <a:spcAft>
                <a:spcPct val="0"/>
              </a:spcAft>
              <a:buChar char="»"/>
              <a:defRPr sz="2000">
                <a:solidFill>
                  <a:schemeClr val="tx1"/>
                </a:solidFill>
                <a:latin typeface="Monotype Corsiva" pitchFamily="66" charset="0"/>
              </a:defRPr>
            </a:lvl7pPr>
            <a:lvl8pPr marL="3429000" indent="-228600" eaLnBrk="0" fontAlgn="base" hangingPunct="0">
              <a:spcBef>
                <a:spcPct val="20000"/>
              </a:spcBef>
              <a:spcAft>
                <a:spcPct val="0"/>
              </a:spcAft>
              <a:buChar char="»"/>
              <a:defRPr sz="2000">
                <a:solidFill>
                  <a:schemeClr val="tx1"/>
                </a:solidFill>
                <a:latin typeface="Monotype Corsiva" pitchFamily="66" charset="0"/>
              </a:defRPr>
            </a:lvl8pPr>
            <a:lvl9pPr marL="3886200" indent="-228600" eaLnBrk="0" fontAlgn="base" hangingPunct="0">
              <a:spcBef>
                <a:spcPct val="20000"/>
              </a:spcBef>
              <a:spcAft>
                <a:spcPct val="0"/>
              </a:spcAft>
              <a:buChar char="»"/>
              <a:defRPr sz="2000">
                <a:solidFill>
                  <a:schemeClr val="tx1"/>
                </a:solidFill>
                <a:latin typeface="Monotype Corsiva" pitchFamily="66" charset="0"/>
              </a:defRPr>
            </a:lvl9pPr>
          </a:lstStyle>
          <a:p>
            <a:pPr marL="285750" indent="-285750" eaLnBrk="1" hangingPunct="1">
              <a:spcBef>
                <a:spcPct val="0"/>
              </a:spcBef>
              <a:defRPr/>
            </a:pPr>
            <a:r>
              <a:rPr lang="en-US" altLang="cs-CZ" sz="1800" dirty="0" smtClean="0">
                <a:latin typeface="+mn-lt"/>
                <a:hlinkClick r:id="rId4"/>
              </a:rPr>
              <a:t>http://www.cbs.dtu.dk/services/SignalP</a:t>
            </a:r>
            <a:endParaRPr lang="cs-CZ" altLang="cs-CZ" sz="1800" dirty="0" smtClean="0">
              <a:latin typeface="+mn-lt"/>
            </a:endParaRPr>
          </a:p>
          <a:p>
            <a:pPr marL="285750" indent="-285750" eaLnBrk="1" hangingPunct="1">
              <a:spcBef>
                <a:spcPct val="0"/>
              </a:spcBef>
              <a:buNone/>
              <a:defRPr/>
            </a:pPr>
            <a:endParaRPr lang="cs-CZ" altLang="cs-CZ" sz="1800" dirty="0" smtClean="0">
              <a:latin typeface="+mn-lt"/>
            </a:endParaRPr>
          </a:p>
          <a:p>
            <a:pPr eaLnBrk="1" hangingPunct="1">
              <a:spcBef>
                <a:spcPct val="0"/>
              </a:spcBef>
              <a:buFontTx/>
              <a:buNone/>
              <a:defRPr/>
            </a:pPr>
            <a:endParaRPr lang="cs-CZ" altLang="cs-CZ" sz="1800" dirty="0" smtClean="0">
              <a:latin typeface="Arial" charset="0"/>
            </a:endParaRPr>
          </a:p>
        </p:txBody>
      </p:sp>
      <p:sp>
        <p:nvSpPr>
          <p:cNvPr id="14343" name="Obdélník 9"/>
          <p:cNvSpPr>
            <a:spLocks noChangeArrowheads="1"/>
          </p:cNvSpPr>
          <p:nvPr/>
        </p:nvSpPr>
        <p:spPr bwMode="auto">
          <a:xfrm>
            <a:off x="5364163" y="1268413"/>
            <a:ext cx="3240087" cy="1754187"/>
          </a:xfrm>
          <a:prstGeom prst="rect">
            <a:avLst/>
          </a:prstGeom>
          <a:noFill/>
          <a:ln w="9525">
            <a:noFill/>
            <a:miter lim="800000"/>
            <a:headEnd/>
            <a:tailEnd/>
          </a:ln>
        </p:spPr>
        <p:txBody>
          <a:bodyPr>
            <a:spAutoFit/>
          </a:bodyPr>
          <a:lstStyle/>
          <a:p>
            <a:pPr algn="ctr"/>
            <a:r>
              <a:rPr lang="en-US" altLang="cs-CZ" i="1" dirty="0">
                <a:latin typeface="+mn-lt"/>
              </a:rPr>
              <a:t>GPS Explorer</a:t>
            </a:r>
            <a:r>
              <a:rPr lang="en-US" altLang="cs-CZ" dirty="0">
                <a:latin typeface="+mn-lt"/>
              </a:rPr>
              <a:t>™ Software v. 3.6 (Applied </a:t>
            </a:r>
            <a:r>
              <a:rPr lang="en-US" altLang="cs-CZ" dirty="0" err="1">
                <a:latin typeface="+mn-lt"/>
              </a:rPr>
              <a:t>Biosystems</a:t>
            </a:r>
            <a:r>
              <a:rPr lang="en-US" altLang="cs-CZ" dirty="0">
                <a:latin typeface="+mn-lt"/>
              </a:rPr>
              <a:t>), which integrates the </a:t>
            </a:r>
            <a:r>
              <a:rPr lang="en-US" altLang="cs-CZ" i="1" dirty="0">
                <a:latin typeface="+mn-lt"/>
              </a:rPr>
              <a:t>Mascot</a:t>
            </a:r>
            <a:r>
              <a:rPr lang="en-US" altLang="cs-CZ" dirty="0">
                <a:latin typeface="+mn-lt"/>
              </a:rPr>
              <a:t> search algorithm against </a:t>
            </a:r>
            <a:endParaRPr lang="cs-CZ" altLang="cs-CZ" dirty="0">
              <a:latin typeface="+mn-lt"/>
            </a:endParaRPr>
          </a:p>
          <a:p>
            <a:pPr algn="ctr"/>
            <a:r>
              <a:rPr lang="en-US" altLang="cs-CZ" i="1" dirty="0">
                <a:latin typeface="+mn-lt"/>
              </a:rPr>
              <a:t>F. </a:t>
            </a:r>
            <a:r>
              <a:rPr lang="en-US" altLang="cs-CZ" i="1" dirty="0" err="1">
                <a:latin typeface="+mn-lt"/>
              </a:rPr>
              <a:t>tularensis</a:t>
            </a:r>
            <a:r>
              <a:rPr lang="en-US" altLang="cs-CZ" dirty="0">
                <a:latin typeface="+mn-lt"/>
              </a:rPr>
              <a:t> LVS </a:t>
            </a:r>
            <a:br>
              <a:rPr lang="en-US" altLang="cs-CZ" dirty="0">
                <a:latin typeface="+mn-lt"/>
              </a:rPr>
            </a:br>
            <a:r>
              <a:rPr lang="en-US" altLang="cs-CZ" dirty="0">
                <a:latin typeface="+mn-lt"/>
              </a:rPr>
              <a:t>genome databases</a:t>
            </a:r>
            <a:endParaRPr lang="cs-CZ" altLang="cs-CZ" dirty="0">
              <a:latin typeface="+mn-lt"/>
            </a:endParaRPr>
          </a:p>
        </p:txBody>
      </p:sp>
      <p:sp>
        <p:nvSpPr>
          <p:cNvPr id="14344" name="Rectangle 2790"/>
          <p:cNvSpPr>
            <a:spLocks noChangeArrowheads="1"/>
          </p:cNvSpPr>
          <p:nvPr/>
        </p:nvSpPr>
        <p:spPr bwMode="auto">
          <a:xfrm>
            <a:off x="349250" y="188913"/>
            <a:ext cx="8686800" cy="561975"/>
          </a:xfrm>
          <a:prstGeom prst="rect">
            <a:avLst/>
          </a:prstGeom>
          <a:noFill/>
          <a:ln w="9525">
            <a:noFill/>
            <a:miter lim="800000"/>
            <a:headEnd/>
            <a:tailEnd/>
          </a:ln>
          <a:effectLst/>
        </p:spPr>
        <p:txBody>
          <a:bodyPr anchor="ctr"/>
          <a:lstStyle/>
          <a:p>
            <a:r>
              <a:rPr lang="cs-CZ" altLang="cs-CZ" sz="2800">
                <a:solidFill>
                  <a:schemeClr val="tx2"/>
                </a:solidFill>
                <a:latin typeface="Times New Roman" pitchFamily="18" charset="0"/>
              </a:rPr>
              <a:t>Identification of immunoreactive </a:t>
            </a:r>
            <a:r>
              <a:rPr lang="cs-CZ" altLang="cs-CZ" sz="2800" i="1">
                <a:solidFill>
                  <a:schemeClr val="tx2"/>
                </a:solidFill>
                <a:latin typeface="Times New Roman" pitchFamily="18" charset="0"/>
              </a:rPr>
              <a:t>Francisella</a:t>
            </a:r>
            <a:r>
              <a:rPr lang="cs-CZ" altLang="cs-CZ" sz="2800">
                <a:solidFill>
                  <a:schemeClr val="tx2"/>
                </a:solidFill>
                <a:latin typeface="Times New Roman" pitchFamily="18" charset="0"/>
              </a:rPr>
              <a:t> proteins</a:t>
            </a:r>
            <a:endParaRPr lang="en-US" altLang="cs-CZ" sz="2800">
              <a:solidFill>
                <a:schemeClr val="tx2"/>
              </a:solidFill>
              <a:latin typeface="Times New Roman" pitchFamily="18" charset="0"/>
            </a:endParaRPr>
          </a:p>
        </p:txBody>
      </p:sp>
      <p:sp>
        <p:nvSpPr>
          <p:cNvPr id="14345" name="Obdélník 7"/>
          <p:cNvSpPr>
            <a:spLocks noChangeArrowheads="1"/>
          </p:cNvSpPr>
          <p:nvPr/>
        </p:nvSpPr>
        <p:spPr bwMode="auto">
          <a:xfrm>
            <a:off x="4618038" y="3506788"/>
            <a:ext cx="4572000" cy="923330"/>
          </a:xfrm>
          <a:prstGeom prst="rect">
            <a:avLst/>
          </a:prstGeom>
          <a:noFill/>
          <a:ln w="9525">
            <a:noFill/>
            <a:miter lim="800000"/>
            <a:headEnd/>
            <a:tailEnd/>
          </a:ln>
        </p:spPr>
        <p:txBody>
          <a:bodyPr>
            <a:spAutoFit/>
          </a:bodyPr>
          <a:lstStyle/>
          <a:p>
            <a:pPr marL="285750" indent="-285750">
              <a:buFont typeface="Wingdings" pitchFamily="2" charset="2"/>
              <a:buChar char="ü"/>
            </a:pPr>
            <a:r>
              <a:rPr lang="en-US" altLang="cs-CZ" u="sng" dirty="0">
                <a:latin typeface="+mn-lt"/>
                <a:hlinkClick r:id="rId5"/>
              </a:rPr>
              <a:t>http://</a:t>
            </a:r>
            <a:r>
              <a:rPr lang="en-US" altLang="cs-CZ" u="sng" dirty="0" smtClean="0">
                <a:latin typeface="+mn-lt"/>
                <a:hlinkClick r:id="rId5"/>
              </a:rPr>
              <a:t>www.ncbi.nlm.nih.gov/COG/old/xognitor.html</a:t>
            </a:r>
            <a:endParaRPr lang="cs-CZ" altLang="cs-CZ" u="sng" dirty="0" smtClean="0">
              <a:latin typeface="+mn-lt"/>
            </a:endParaRPr>
          </a:p>
          <a:p>
            <a:pPr marL="285750" indent="-285750"/>
            <a:endParaRPr lang="cs-CZ" altLang="cs-CZ" dirty="0">
              <a:latin typeface="+mn-lt"/>
            </a:endParaRPr>
          </a:p>
        </p:txBody>
      </p:sp>
      <p:sp>
        <p:nvSpPr>
          <p:cNvPr id="14" name="Obdélník 13"/>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4347" name="Picture 14" descr="C:\Users\kubelkovak\Desktop\stažený soubor.jpg"/>
          <p:cNvPicPr>
            <a:picLocks noChangeAspect="1" noChangeArrowheads="1"/>
          </p:cNvPicPr>
          <p:nvPr/>
        </p:nvPicPr>
        <p:blipFill>
          <a:blip r:embed="rId6" cstate="print"/>
          <a:srcRect/>
          <a:stretch>
            <a:fillRect/>
          </a:stretch>
        </p:blipFill>
        <p:spPr bwMode="auto">
          <a:xfrm>
            <a:off x="112713" y="6330950"/>
            <a:ext cx="290512" cy="411163"/>
          </a:xfrm>
          <a:prstGeom prst="rect">
            <a:avLst/>
          </a:prstGeom>
          <a:noFill/>
          <a:ln w="9525">
            <a:noFill/>
            <a:miter lim="800000"/>
            <a:headEnd/>
            <a:tailEnd/>
          </a:ln>
        </p:spPr>
      </p:pic>
      <p:pic>
        <p:nvPicPr>
          <p:cNvPr id="14348" name="Picture 16" descr="C:\Users\kubelkovak\Desktop\unob (1).gif"/>
          <p:cNvPicPr>
            <a:picLocks noChangeAspect="1" noChangeArrowheads="1"/>
          </p:cNvPicPr>
          <p:nvPr/>
        </p:nvPicPr>
        <p:blipFill>
          <a:blip r:embed="rId7"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obsah 2"/>
          <p:cNvSpPr>
            <a:spLocks noGrp="1"/>
          </p:cNvSpPr>
          <p:nvPr>
            <p:ph sz="half" idx="1"/>
          </p:nvPr>
        </p:nvSpPr>
        <p:spPr/>
        <p:txBody>
          <a:bodyPr/>
          <a:lstStyle/>
          <a:p>
            <a:endParaRPr lang="cs-CZ" altLang="cs-CZ" smtClean="0"/>
          </a:p>
        </p:txBody>
      </p:sp>
      <p:sp>
        <p:nvSpPr>
          <p:cNvPr id="6" name="Zástupný symbol pro zápatí 5"/>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smtClean="0"/>
              <a:t>Centre of Advanced Studies, Faculty of Military Health Sciences, University of Defence, 500 01 Hradec Kralove, Czech Republic</a:t>
            </a:r>
            <a:endParaRPr lang="cs-CZ"/>
          </a:p>
        </p:txBody>
      </p:sp>
      <p:sp>
        <p:nvSpPr>
          <p:cNvPr id="7" name="Zástupný symbol pro číslo snímku 6"/>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DA219042-3453-4421-9E05-E3F5BAB5A5CA}" type="slidenum">
              <a:rPr lang="cs-CZ" smtClean="0"/>
              <a:pPr>
                <a:defRPr/>
              </a:pPr>
              <a:t>17</a:t>
            </a:fld>
            <a:endParaRPr lang="cs-CZ"/>
          </a:p>
        </p:txBody>
      </p:sp>
      <p:pic>
        <p:nvPicPr>
          <p:cNvPr id="15365" name="obrázek 13" descr="C:\Users\kubelkova\AppData\Local\Microsoft\Windows\Temporary Internet Files\Content.Word\200 anotace - detekce 200.png"/>
          <p:cNvPicPr>
            <a:picLocks noChangeAspect="1" noChangeArrowheads="1"/>
          </p:cNvPicPr>
          <p:nvPr/>
        </p:nvPicPr>
        <p:blipFill>
          <a:blip r:embed="rId2" cstate="print"/>
          <a:srcRect/>
          <a:stretch>
            <a:fillRect/>
          </a:stretch>
        </p:blipFill>
        <p:spPr bwMode="auto">
          <a:xfrm>
            <a:off x="139700" y="908050"/>
            <a:ext cx="3805238" cy="3910013"/>
          </a:xfrm>
          <a:prstGeom prst="rect">
            <a:avLst/>
          </a:prstGeom>
          <a:noFill/>
          <a:ln w="9525">
            <a:noFill/>
            <a:miter lim="800000"/>
            <a:headEnd/>
            <a:tailEnd/>
          </a:ln>
        </p:spPr>
      </p:pic>
      <p:pic>
        <p:nvPicPr>
          <p:cNvPr id="15366" name="Picture 24"/>
          <p:cNvPicPr>
            <a:picLocks noChangeAspect="1" noChangeArrowheads="1"/>
          </p:cNvPicPr>
          <p:nvPr/>
        </p:nvPicPr>
        <p:blipFill>
          <a:blip r:embed="rId3" cstate="print"/>
          <a:srcRect/>
          <a:stretch>
            <a:fillRect/>
          </a:stretch>
        </p:blipFill>
        <p:spPr bwMode="auto">
          <a:xfrm>
            <a:off x="3924300" y="508000"/>
            <a:ext cx="7000875" cy="3586163"/>
          </a:xfrm>
          <a:prstGeom prst="rect">
            <a:avLst/>
          </a:prstGeom>
          <a:noFill/>
          <a:ln w="9525">
            <a:noFill/>
            <a:miter lim="800000"/>
            <a:headEnd/>
            <a:tailEnd/>
          </a:ln>
        </p:spPr>
      </p:pic>
      <p:sp>
        <p:nvSpPr>
          <p:cNvPr id="20491" name="Obdélník 7"/>
          <p:cNvSpPr>
            <a:spLocks noChangeArrowheads="1"/>
          </p:cNvSpPr>
          <p:nvPr/>
        </p:nvSpPr>
        <p:spPr bwMode="auto">
          <a:xfrm>
            <a:off x="5795963" y="4114800"/>
            <a:ext cx="3240087"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ü"/>
              <a:defRPr sz="2400">
                <a:solidFill>
                  <a:schemeClr val="tx1"/>
                </a:solidFill>
                <a:latin typeface="Times New Roman" pitchFamily="18" charset="0"/>
              </a:defRPr>
            </a:lvl1pPr>
            <a:lvl2pPr marL="742950" indent="-285750" eaLnBrk="0" hangingPunct="0">
              <a:spcBef>
                <a:spcPct val="20000"/>
              </a:spcBef>
              <a:buSzPct val="80000"/>
              <a:buFont typeface="Wingdings" pitchFamily="2" charset="2"/>
              <a:buChar char="§"/>
              <a:defRPr sz="2000">
                <a:solidFill>
                  <a:schemeClr val="tx1"/>
                </a:solidFill>
                <a:latin typeface="Times New Roman" pitchFamily="18" charset="0"/>
              </a:defRPr>
            </a:lvl2pPr>
            <a:lvl3pPr marL="1143000" indent="-228600" eaLnBrk="0" hangingPunct="0">
              <a:spcBef>
                <a:spcPct val="20000"/>
              </a:spcBef>
              <a:buSzPct val="80000"/>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Monotype Corsiva" pitchFamily="66" charset="0"/>
              </a:defRPr>
            </a:lvl5pPr>
            <a:lvl6pPr marL="2514600" indent="-228600" eaLnBrk="0" fontAlgn="base" hangingPunct="0">
              <a:spcBef>
                <a:spcPct val="20000"/>
              </a:spcBef>
              <a:spcAft>
                <a:spcPct val="0"/>
              </a:spcAft>
              <a:buChar char="»"/>
              <a:defRPr sz="2000">
                <a:solidFill>
                  <a:schemeClr val="tx1"/>
                </a:solidFill>
                <a:latin typeface="Monotype Corsiva" pitchFamily="66" charset="0"/>
              </a:defRPr>
            </a:lvl6pPr>
            <a:lvl7pPr marL="2971800" indent="-228600" eaLnBrk="0" fontAlgn="base" hangingPunct="0">
              <a:spcBef>
                <a:spcPct val="20000"/>
              </a:spcBef>
              <a:spcAft>
                <a:spcPct val="0"/>
              </a:spcAft>
              <a:buChar char="»"/>
              <a:defRPr sz="2000">
                <a:solidFill>
                  <a:schemeClr val="tx1"/>
                </a:solidFill>
                <a:latin typeface="Monotype Corsiva" pitchFamily="66" charset="0"/>
              </a:defRPr>
            </a:lvl7pPr>
            <a:lvl8pPr marL="3429000" indent="-228600" eaLnBrk="0" fontAlgn="base" hangingPunct="0">
              <a:spcBef>
                <a:spcPct val="20000"/>
              </a:spcBef>
              <a:spcAft>
                <a:spcPct val="0"/>
              </a:spcAft>
              <a:buChar char="»"/>
              <a:defRPr sz="2000">
                <a:solidFill>
                  <a:schemeClr val="tx1"/>
                </a:solidFill>
                <a:latin typeface="Monotype Corsiva" pitchFamily="66" charset="0"/>
              </a:defRPr>
            </a:lvl8pPr>
            <a:lvl9pPr marL="3886200" indent="-228600" eaLnBrk="0" fontAlgn="base" hangingPunct="0">
              <a:spcBef>
                <a:spcPct val="20000"/>
              </a:spcBef>
              <a:spcAft>
                <a:spcPct val="0"/>
              </a:spcAft>
              <a:buChar char="»"/>
              <a:defRPr sz="2000">
                <a:solidFill>
                  <a:schemeClr val="tx1"/>
                </a:solidFill>
                <a:latin typeface="Monotype Corsiva" pitchFamily="66" charset="0"/>
              </a:defRPr>
            </a:lvl9pPr>
          </a:lstStyle>
          <a:p>
            <a:pPr eaLnBrk="1" hangingPunct="1">
              <a:spcBef>
                <a:spcPct val="0"/>
              </a:spcBef>
              <a:buFontTx/>
              <a:buNone/>
              <a:defRPr/>
            </a:pPr>
            <a:r>
              <a:rPr lang="en-US" altLang="cs-CZ" sz="1050" u="sng" dirty="0" smtClean="0">
                <a:latin typeface="+mn-lt"/>
                <a:hlinkClick r:id="rId4"/>
              </a:rPr>
              <a:t>http://www.ncbi.nlm.nih.gov/COG/old/xognitor.html</a:t>
            </a:r>
            <a:endParaRPr lang="cs-CZ" altLang="cs-CZ" sz="1050" dirty="0" smtClean="0">
              <a:latin typeface="+mn-lt"/>
            </a:endParaRPr>
          </a:p>
        </p:txBody>
      </p:sp>
      <p:sp>
        <p:nvSpPr>
          <p:cNvPr id="15368" name="Rectangle 2790"/>
          <p:cNvSpPr>
            <a:spLocks noChangeArrowheads="1"/>
          </p:cNvSpPr>
          <p:nvPr/>
        </p:nvSpPr>
        <p:spPr bwMode="auto">
          <a:xfrm>
            <a:off x="349250" y="188913"/>
            <a:ext cx="8686800" cy="561975"/>
          </a:xfrm>
          <a:prstGeom prst="rect">
            <a:avLst/>
          </a:prstGeom>
          <a:noFill/>
          <a:ln w="9525">
            <a:noFill/>
            <a:miter lim="800000"/>
            <a:headEnd/>
            <a:tailEnd/>
          </a:ln>
          <a:effectLst/>
        </p:spPr>
        <p:txBody>
          <a:bodyPr anchor="ctr"/>
          <a:lstStyle/>
          <a:p>
            <a:r>
              <a:rPr lang="cs-CZ" altLang="cs-CZ" sz="2800">
                <a:solidFill>
                  <a:schemeClr val="tx2"/>
                </a:solidFill>
                <a:latin typeface="Times New Roman" pitchFamily="18" charset="0"/>
              </a:rPr>
              <a:t>Identification of immunoreactive </a:t>
            </a:r>
            <a:r>
              <a:rPr lang="cs-CZ" altLang="cs-CZ" sz="2800" i="1">
                <a:solidFill>
                  <a:schemeClr val="tx2"/>
                </a:solidFill>
                <a:latin typeface="Times New Roman" pitchFamily="18" charset="0"/>
              </a:rPr>
              <a:t>Francisella</a:t>
            </a:r>
            <a:r>
              <a:rPr lang="cs-CZ" altLang="cs-CZ" sz="2800">
                <a:solidFill>
                  <a:schemeClr val="tx2"/>
                </a:solidFill>
                <a:latin typeface="Times New Roman" pitchFamily="18" charset="0"/>
              </a:rPr>
              <a:t> proteins</a:t>
            </a:r>
            <a:endParaRPr lang="en-US" altLang="cs-CZ" sz="2800">
              <a:solidFill>
                <a:schemeClr val="tx2"/>
              </a:solidFill>
              <a:latin typeface="Times New Roman" pitchFamily="18" charset="0"/>
            </a:endParaRPr>
          </a:p>
        </p:txBody>
      </p:sp>
      <p:sp>
        <p:nvSpPr>
          <p:cNvPr id="3" name="Obdélník 2"/>
          <p:cNvSpPr/>
          <p:nvPr/>
        </p:nvSpPr>
        <p:spPr>
          <a:xfrm>
            <a:off x="139700" y="836613"/>
            <a:ext cx="3784600" cy="398145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5370" name="Picture 2" descr="C:\Users\kubelkovak\Desktop\Výsledky MSMS Gnoto a SPF\2D ELFO FSC200 modřený pH 3-10.jpg"/>
          <p:cNvPicPr>
            <a:picLocks noChangeAspect="1" noChangeArrowheads="1"/>
          </p:cNvPicPr>
          <p:nvPr/>
        </p:nvPicPr>
        <p:blipFill>
          <a:blip r:embed="rId5" cstate="print"/>
          <a:srcRect/>
          <a:stretch>
            <a:fillRect/>
          </a:stretch>
        </p:blipFill>
        <p:spPr bwMode="auto">
          <a:xfrm>
            <a:off x="250825" y="4210268"/>
            <a:ext cx="2024063" cy="1995488"/>
          </a:xfrm>
          <a:prstGeom prst="rect">
            <a:avLst/>
          </a:prstGeom>
          <a:noFill/>
          <a:ln w="9525">
            <a:solidFill>
              <a:schemeClr val="tx1"/>
            </a:solidFill>
            <a:miter lim="800000"/>
            <a:headEnd/>
            <a:tailEnd/>
          </a:ln>
        </p:spPr>
      </p:pic>
      <p:pic>
        <p:nvPicPr>
          <p:cNvPr id="15371" name="Picture 3" descr="blot LVS10002"/>
          <p:cNvPicPr>
            <a:picLocks noChangeAspect="1" noChangeArrowheads="1"/>
          </p:cNvPicPr>
          <p:nvPr/>
        </p:nvPicPr>
        <p:blipFill>
          <a:blip r:embed="rId6" cstate="print"/>
          <a:srcRect/>
          <a:stretch>
            <a:fillRect/>
          </a:stretch>
        </p:blipFill>
        <p:spPr bwMode="auto">
          <a:xfrm>
            <a:off x="2852738" y="3710206"/>
            <a:ext cx="2325687" cy="2501900"/>
          </a:xfrm>
          <a:prstGeom prst="rect">
            <a:avLst/>
          </a:prstGeom>
          <a:noFill/>
          <a:ln w="6350">
            <a:solidFill>
              <a:schemeClr val="tx1"/>
            </a:solidFill>
            <a:miter lim="800000"/>
            <a:headEnd/>
            <a:tailEnd/>
          </a:ln>
        </p:spPr>
      </p:pic>
      <p:sp>
        <p:nvSpPr>
          <p:cNvPr id="16" name="Obdélník 15"/>
          <p:cNvSpPr/>
          <p:nvPr/>
        </p:nvSpPr>
        <p:spPr>
          <a:xfrm>
            <a:off x="323850" y="6243638"/>
            <a:ext cx="8569325" cy="498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5373" name="Picture 14" descr="C:\Users\kubelkovak\Desktop\stažený soubor.jpg"/>
          <p:cNvPicPr>
            <a:picLocks noChangeAspect="1" noChangeArrowheads="1"/>
          </p:cNvPicPr>
          <p:nvPr/>
        </p:nvPicPr>
        <p:blipFill>
          <a:blip r:embed="rId7" cstate="print"/>
          <a:srcRect/>
          <a:stretch>
            <a:fillRect/>
          </a:stretch>
        </p:blipFill>
        <p:spPr bwMode="auto">
          <a:xfrm>
            <a:off x="112713" y="6330950"/>
            <a:ext cx="290512" cy="411163"/>
          </a:xfrm>
          <a:prstGeom prst="rect">
            <a:avLst/>
          </a:prstGeom>
          <a:noFill/>
          <a:ln w="9525">
            <a:noFill/>
            <a:miter lim="800000"/>
            <a:headEnd/>
            <a:tailEnd/>
          </a:ln>
        </p:spPr>
      </p:pic>
      <p:pic>
        <p:nvPicPr>
          <p:cNvPr id="15374" name="Picture 16" descr="C:\Users\kubelkovak\Desktop\unob (1).gif"/>
          <p:cNvPicPr>
            <a:picLocks noChangeAspect="1" noChangeArrowheads="1"/>
          </p:cNvPicPr>
          <p:nvPr/>
        </p:nvPicPr>
        <p:blipFill>
          <a:blip r:embed="rId8"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smtClean="0"/>
          </a:p>
        </p:txBody>
      </p:sp>
      <p:sp>
        <p:nvSpPr>
          <p:cNvPr id="16387" name="Zástupný symbol pro obsah 2"/>
          <p:cNvSpPr>
            <a:spLocks noGrp="1"/>
          </p:cNvSpPr>
          <p:nvPr>
            <p:ph idx="1"/>
          </p:nvPr>
        </p:nvSpPr>
        <p:spPr/>
        <p:txBody>
          <a:bodyPr/>
          <a:lstStyle/>
          <a:p>
            <a:endParaRPr lang="cs-CZ" smtClean="0"/>
          </a:p>
        </p:txBody>
      </p:sp>
      <p:pic>
        <p:nvPicPr>
          <p:cNvPr id="16388" name="Picture 3"/>
          <p:cNvPicPr>
            <a:picLocks noChangeAspect="1" noChangeArrowheads="1"/>
          </p:cNvPicPr>
          <p:nvPr/>
        </p:nvPicPr>
        <p:blipFill>
          <a:blip r:embed="rId2" cstate="print"/>
          <a:srcRect/>
          <a:stretch>
            <a:fillRect/>
          </a:stretch>
        </p:blipFill>
        <p:spPr bwMode="auto">
          <a:xfrm>
            <a:off x="179388" y="188913"/>
            <a:ext cx="5665787" cy="3233737"/>
          </a:xfrm>
          <a:prstGeom prst="rect">
            <a:avLst/>
          </a:prstGeom>
          <a:noFill/>
          <a:ln w="9525">
            <a:noFill/>
            <a:miter lim="800000"/>
            <a:headEnd/>
            <a:tailEnd/>
          </a:ln>
        </p:spPr>
      </p:pic>
      <p:pic>
        <p:nvPicPr>
          <p:cNvPr id="16389" name="Picture 5"/>
          <p:cNvPicPr>
            <a:picLocks noChangeAspect="1" noChangeArrowheads="1"/>
          </p:cNvPicPr>
          <p:nvPr/>
        </p:nvPicPr>
        <p:blipFill>
          <a:blip r:embed="rId3" cstate="print"/>
          <a:srcRect/>
          <a:stretch>
            <a:fillRect/>
          </a:stretch>
        </p:blipFill>
        <p:spPr bwMode="auto">
          <a:xfrm>
            <a:off x="3054350" y="3422650"/>
            <a:ext cx="5967413" cy="2952750"/>
          </a:xfrm>
          <a:prstGeom prst="rect">
            <a:avLst/>
          </a:prstGeom>
          <a:noFill/>
          <a:ln w="9525">
            <a:noFill/>
            <a:miter lim="800000"/>
            <a:headEnd/>
            <a:tailEnd/>
          </a:ln>
        </p:spPr>
      </p:pic>
      <p:sp>
        <p:nvSpPr>
          <p:cNvPr id="7" name="Zástupný symbol pro obsah 4"/>
          <p:cNvSpPr txBox="1">
            <a:spLocks/>
          </p:cNvSpPr>
          <p:nvPr/>
        </p:nvSpPr>
        <p:spPr>
          <a:xfrm>
            <a:off x="468313" y="3617913"/>
            <a:ext cx="2400300" cy="2547937"/>
          </a:xfrm>
          <a:prstGeom prst="rect">
            <a:avLst/>
          </a:prstGeom>
          <a:ln w="28575">
            <a:solidFill>
              <a:srgbClr val="FF0000"/>
            </a:solidFill>
          </a:ln>
        </p:spPr>
        <p:txBody>
          <a:bodyPr/>
          <a:lstStyle>
            <a:lvl1pPr marL="342900" indent="-342900" algn="l" rtl="0" eaLnBrk="0" fontAlgn="base" hangingPunct="0">
              <a:spcBef>
                <a:spcPct val="20000"/>
              </a:spcBef>
              <a:spcAft>
                <a:spcPct val="0"/>
              </a:spcAft>
              <a:buFont typeface="Wingdings" pitchFamily="2" charset="2"/>
              <a:buChar char="ü"/>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SzPct val="80000"/>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onotype Corsiva" pitchFamily="66" charset="0"/>
              </a:defRPr>
            </a:lvl5pPr>
            <a:lvl6pPr marL="2514600" indent="-228600" algn="l" rtl="0" fontAlgn="base">
              <a:spcBef>
                <a:spcPct val="20000"/>
              </a:spcBef>
              <a:spcAft>
                <a:spcPct val="0"/>
              </a:spcAft>
              <a:buChar char="»"/>
              <a:defRPr sz="2000">
                <a:solidFill>
                  <a:schemeClr val="tx1"/>
                </a:solidFill>
                <a:latin typeface="Monotype Corsiva" pitchFamily="66" charset="0"/>
              </a:defRPr>
            </a:lvl6pPr>
            <a:lvl7pPr marL="2971800" indent="-228600" algn="l" rtl="0" fontAlgn="base">
              <a:spcBef>
                <a:spcPct val="20000"/>
              </a:spcBef>
              <a:spcAft>
                <a:spcPct val="0"/>
              </a:spcAft>
              <a:buChar char="»"/>
              <a:defRPr sz="2000">
                <a:solidFill>
                  <a:schemeClr val="tx1"/>
                </a:solidFill>
                <a:latin typeface="Monotype Corsiva" pitchFamily="66" charset="0"/>
              </a:defRPr>
            </a:lvl7pPr>
            <a:lvl8pPr marL="3429000" indent="-228600" algn="l" rtl="0" fontAlgn="base">
              <a:spcBef>
                <a:spcPct val="20000"/>
              </a:spcBef>
              <a:spcAft>
                <a:spcPct val="0"/>
              </a:spcAft>
              <a:buChar char="»"/>
              <a:defRPr sz="2000">
                <a:solidFill>
                  <a:schemeClr val="tx1"/>
                </a:solidFill>
                <a:latin typeface="Monotype Corsiva" pitchFamily="66" charset="0"/>
              </a:defRPr>
            </a:lvl8pPr>
            <a:lvl9pPr marL="3886200" indent="-228600" algn="l" rtl="0" fontAlgn="base">
              <a:spcBef>
                <a:spcPct val="20000"/>
              </a:spcBef>
              <a:spcAft>
                <a:spcPct val="0"/>
              </a:spcAft>
              <a:buChar char="»"/>
              <a:defRPr sz="2000">
                <a:solidFill>
                  <a:schemeClr val="tx1"/>
                </a:solidFill>
                <a:latin typeface="Monotype Corsiva" pitchFamily="66" charset="0"/>
              </a:defRPr>
            </a:lvl9pPr>
          </a:lstStyle>
          <a:p>
            <a:pPr marL="0" indent="0" algn="just">
              <a:buFont typeface="Wingdings" pitchFamily="2" charset="2"/>
              <a:buNone/>
              <a:defRPr/>
            </a:pPr>
            <a:r>
              <a:rPr lang="cs-CZ" kern="0" dirty="0" err="1" smtClean="0"/>
              <a:t>Conserved</a:t>
            </a:r>
            <a:r>
              <a:rPr lang="cs-CZ" kern="0" dirty="0" smtClean="0"/>
              <a:t> </a:t>
            </a:r>
            <a:r>
              <a:rPr lang="cs-CZ" kern="0" dirty="0" err="1" smtClean="0"/>
              <a:t>hypothetical</a:t>
            </a:r>
            <a:r>
              <a:rPr lang="cs-CZ" kern="0" dirty="0"/>
              <a:t> </a:t>
            </a:r>
            <a:r>
              <a:rPr lang="cs-CZ" kern="0" dirty="0" err="1" smtClean="0"/>
              <a:t>proteins</a:t>
            </a:r>
            <a:r>
              <a:rPr lang="cs-CZ" kern="0" dirty="0" smtClean="0"/>
              <a:t>:</a:t>
            </a:r>
          </a:p>
          <a:p>
            <a:pPr algn="ctr">
              <a:defRPr/>
            </a:pPr>
            <a:r>
              <a:rPr lang="cs-CZ" kern="0" dirty="0" smtClean="0"/>
              <a:t>FTT0086</a:t>
            </a:r>
          </a:p>
          <a:p>
            <a:pPr algn="ctr">
              <a:defRPr/>
            </a:pPr>
            <a:r>
              <a:rPr lang="cs-CZ" kern="0" dirty="0" smtClean="0"/>
              <a:t>FTT0848</a:t>
            </a:r>
          </a:p>
          <a:p>
            <a:pPr algn="ctr">
              <a:defRPr/>
            </a:pPr>
            <a:r>
              <a:rPr lang="cs-CZ" kern="0" dirty="0" smtClean="0"/>
              <a:t>FTT0655</a:t>
            </a:r>
            <a:endParaRPr lang="cs-CZ" kern="0" dirty="0"/>
          </a:p>
        </p:txBody>
      </p:sp>
      <p:sp>
        <p:nvSpPr>
          <p:cNvPr id="8" name="Obdélník 7"/>
          <p:cNvSpPr/>
          <p:nvPr/>
        </p:nvSpPr>
        <p:spPr>
          <a:xfrm>
            <a:off x="323850" y="6323013"/>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6392" name="Picture 14" descr="C:\Users\kubelkovak\Desktop\stažený soubor.jpg"/>
          <p:cNvPicPr>
            <a:picLocks noChangeAspect="1" noChangeArrowheads="1"/>
          </p:cNvPicPr>
          <p:nvPr/>
        </p:nvPicPr>
        <p:blipFill>
          <a:blip r:embed="rId4" cstate="print"/>
          <a:srcRect/>
          <a:stretch>
            <a:fillRect/>
          </a:stretch>
        </p:blipFill>
        <p:spPr bwMode="auto">
          <a:xfrm>
            <a:off x="112713" y="6330950"/>
            <a:ext cx="290512" cy="411163"/>
          </a:xfrm>
          <a:prstGeom prst="rect">
            <a:avLst/>
          </a:prstGeom>
          <a:noFill/>
          <a:ln w="9525">
            <a:noFill/>
            <a:miter lim="800000"/>
            <a:headEnd/>
            <a:tailEnd/>
          </a:ln>
        </p:spPr>
      </p:pic>
      <p:pic>
        <p:nvPicPr>
          <p:cNvPr id="16393" name="Picture 16" descr="C:\Users\kubelkovak\Desktop\unob (1).gif"/>
          <p:cNvPicPr>
            <a:picLocks noChangeAspect="1" noChangeArrowheads="1"/>
          </p:cNvPicPr>
          <p:nvPr/>
        </p:nvPicPr>
        <p:blipFill>
          <a:blip r:embed="rId5"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a:t>Centre of Advanced Studies, Faculty of Military Health Sciences, University of Defence, 500 01 Hradec Kralove, Czech Republic</a:t>
            </a:r>
          </a:p>
        </p:txBody>
      </p:sp>
      <p:sp>
        <p:nvSpPr>
          <p:cNvPr id="5"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36F6B764-AE5E-4E2B-A2AF-8C5B211231DF}" type="slidenum">
              <a:rPr lang="cs-CZ"/>
              <a:pPr>
                <a:defRPr/>
              </a:pPr>
              <a:t>19</a:t>
            </a:fld>
            <a:endParaRPr lang="cs-CZ"/>
          </a:p>
        </p:txBody>
      </p:sp>
      <p:sp>
        <p:nvSpPr>
          <p:cNvPr id="17412" name="Rectangle 2"/>
          <p:cNvSpPr>
            <a:spLocks noGrp="1" noChangeArrowheads="1"/>
          </p:cNvSpPr>
          <p:nvPr>
            <p:ph type="title"/>
          </p:nvPr>
        </p:nvSpPr>
        <p:spPr/>
        <p:txBody>
          <a:bodyPr/>
          <a:lstStyle/>
          <a:p>
            <a:pPr eaLnBrk="1" hangingPunct="1"/>
            <a:r>
              <a:rPr lang="cs-CZ" altLang="cs-CZ" smtClean="0"/>
              <a:t>The result applications</a:t>
            </a:r>
          </a:p>
        </p:txBody>
      </p:sp>
      <p:sp>
        <p:nvSpPr>
          <p:cNvPr id="17413" name="Rectangle 3"/>
          <p:cNvSpPr>
            <a:spLocks noGrp="1" noChangeArrowheads="1"/>
          </p:cNvSpPr>
          <p:nvPr>
            <p:ph type="body" idx="1"/>
          </p:nvPr>
        </p:nvSpPr>
        <p:spPr>
          <a:xfrm>
            <a:off x="468313" y="1268413"/>
            <a:ext cx="8229600" cy="4708525"/>
          </a:xfrm>
        </p:spPr>
        <p:txBody>
          <a:bodyPr/>
          <a:lstStyle/>
          <a:p>
            <a:pPr eaLnBrk="1" hangingPunct="1">
              <a:spcBef>
                <a:spcPct val="40000"/>
              </a:spcBef>
            </a:pPr>
            <a:r>
              <a:rPr lang="en-US" altLang="cs-CZ" smtClean="0"/>
              <a:t>Changing the vaccine strategy</a:t>
            </a:r>
          </a:p>
          <a:p>
            <a:pPr lvl="1" eaLnBrk="1" hangingPunct="1">
              <a:spcBef>
                <a:spcPct val="40000"/>
              </a:spcBef>
            </a:pPr>
            <a:r>
              <a:rPr lang="cs-CZ" altLang="cs-CZ" sz="1800" smtClean="0"/>
              <a:t>I</a:t>
            </a:r>
            <a:r>
              <a:rPr lang="en-US" altLang="cs-CZ" sz="1800" smtClean="0"/>
              <a:t>mportant role of circulating antibodies during the interaction of </a:t>
            </a:r>
            <a:r>
              <a:rPr lang="en-US" altLang="cs-CZ" sz="1800" i="1" smtClean="0"/>
              <a:t>F.</a:t>
            </a:r>
            <a:r>
              <a:rPr lang="cs-CZ" altLang="cs-CZ" sz="1800" i="1" smtClean="0"/>
              <a:t> </a:t>
            </a:r>
            <a:r>
              <a:rPr lang="en-US" altLang="cs-CZ" sz="1800" i="1" smtClean="0"/>
              <a:t>tularensis</a:t>
            </a:r>
            <a:r>
              <a:rPr lang="en-US" altLang="cs-CZ" sz="1800" smtClean="0"/>
              <a:t> with host immunoregulatory system</a:t>
            </a:r>
            <a:endParaRPr lang="cs-CZ" altLang="cs-CZ" sz="1800" smtClean="0"/>
          </a:p>
          <a:p>
            <a:pPr lvl="1" eaLnBrk="1" hangingPunct="1">
              <a:spcBef>
                <a:spcPct val="40000"/>
              </a:spcBef>
            </a:pPr>
            <a:r>
              <a:rPr lang="cs-CZ" altLang="cs-CZ" sz="1800" smtClean="0"/>
              <a:t>P</a:t>
            </a:r>
            <a:r>
              <a:rPr lang="en-US" altLang="cs-CZ" sz="1800" smtClean="0"/>
              <a:t>assively protected mice were also able to survive </a:t>
            </a:r>
            <a:r>
              <a:rPr lang="cs-CZ" altLang="cs-CZ" sz="1800" smtClean="0"/>
              <a:t>primary LVS and </a:t>
            </a:r>
            <a:r>
              <a:rPr lang="en-US" altLang="cs-CZ" sz="1800" smtClean="0"/>
              <a:t>the subsequent challenge with the hypervirulent strain </a:t>
            </a:r>
            <a:r>
              <a:rPr lang="en-US" altLang="cs-CZ" sz="1800" i="1" smtClean="0"/>
              <a:t>F. tularensis</a:t>
            </a:r>
            <a:r>
              <a:rPr lang="en-US" altLang="cs-CZ" sz="1800" smtClean="0"/>
              <a:t> SchuS4</a:t>
            </a:r>
            <a:endParaRPr lang="cs-CZ" altLang="cs-CZ" sz="1800" smtClean="0"/>
          </a:p>
          <a:p>
            <a:pPr lvl="1" eaLnBrk="1" hangingPunct="1">
              <a:spcBef>
                <a:spcPct val="40000"/>
              </a:spcBef>
            </a:pPr>
            <a:r>
              <a:rPr lang="cs-CZ" altLang="cs-CZ" sz="1800" smtClean="0"/>
              <a:t>F</a:t>
            </a:r>
            <a:r>
              <a:rPr lang="en-US" altLang="cs-CZ" sz="1800" smtClean="0"/>
              <a:t>u</a:t>
            </a:r>
            <a:r>
              <a:rPr lang="cs-CZ" altLang="cs-CZ" sz="1800" smtClean="0"/>
              <a:t>n</a:t>
            </a:r>
            <a:r>
              <a:rPr lang="en-US" altLang="cs-CZ" sz="1800" smtClean="0"/>
              <a:t>ctional passive immunization protocol for naïve, as well as immunocompromised animals </a:t>
            </a:r>
            <a:endParaRPr lang="cs-CZ" altLang="cs-CZ" sz="1800" smtClean="0"/>
          </a:p>
          <a:p>
            <a:pPr lvl="1" eaLnBrk="1" hangingPunct="1">
              <a:spcBef>
                <a:spcPct val="40000"/>
              </a:spcBef>
            </a:pPr>
            <a:r>
              <a:rPr lang="cs-CZ" altLang="cs-CZ" sz="1800" smtClean="0"/>
              <a:t>C</a:t>
            </a:r>
            <a:r>
              <a:rPr lang="en-US" altLang="cs-CZ" sz="1800" smtClean="0"/>
              <a:t>ytokine production</a:t>
            </a:r>
            <a:r>
              <a:rPr lang="cs-CZ" altLang="cs-CZ" sz="1800" smtClean="0"/>
              <a:t> of immunocompromised mice</a:t>
            </a:r>
            <a:r>
              <a:rPr lang="en-US" altLang="cs-CZ" sz="1800" smtClean="0"/>
              <a:t> has been characterized as a part the host response to </a:t>
            </a:r>
            <a:r>
              <a:rPr lang="en-US" altLang="cs-CZ" sz="1800" i="1" smtClean="0"/>
              <a:t>Francisella </a:t>
            </a:r>
            <a:r>
              <a:rPr lang="en-US" altLang="cs-CZ" sz="1800" smtClean="0"/>
              <a:t>infection</a:t>
            </a:r>
            <a:r>
              <a:rPr lang="cs-CZ" altLang="cs-CZ" sz="1800" smtClean="0"/>
              <a:t> </a:t>
            </a:r>
          </a:p>
          <a:p>
            <a:pPr lvl="1" eaLnBrk="1" hangingPunct="1">
              <a:spcBef>
                <a:spcPct val="40000"/>
              </a:spcBef>
            </a:pPr>
            <a:r>
              <a:rPr lang="en-US" altLang="cs-CZ" sz="1800" smtClean="0"/>
              <a:t>Combination of passive transfer of antibodies and subsequent active immunization represents the safety way to protective immunity against tularemia </a:t>
            </a:r>
            <a:endParaRPr lang="cs-CZ" altLang="cs-CZ" sz="1800" smtClean="0"/>
          </a:p>
          <a:p>
            <a:pPr lvl="1" eaLnBrk="1" hangingPunct="1">
              <a:spcBef>
                <a:spcPct val="40000"/>
              </a:spcBef>
            </a:pPr>
            <a:r>
              <a:rPr lang="cs-CZ" altLang="cs-CZ" sz="1800" smtClean="0"/>
              <a:t>New immunoreactive proteins – monoclonal Abs</a:t>
            </a:r>
            <a:endParaRPr lang="en-US" altLang="cs-CZ" sz="1800" smtClean="0"/>
          </a:p>
        </p:txBody>
      </p:sp>
      <p:sp>
        <p:nvSpPr>
          <p:cNvPr id="6" name="Obdélník 5"/>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17415" name="Picture 14" descr="C:\Users\kubelkovak\Desktop\stažený soubor.jpg"/>
          <p:cNvPicPr>
            <a:picLocks noChangeAspect="1" noChangeArrowheads="1"/>
          </p:cNvPicPr>
          <p:nvPr/>
        </p:nvPicPr>
        <p:blipFill>
          <a:blip r:embed="rId3" cstate="print"/>
          <a:srcRect/>
          <a:stretch>
            <a:fillRect/>
          </a:stretch>
        </p:blipFill>
        <p:spPr bwMode="auto">
          <a:xfrm>
            <a:off x="112713" y="6330950"/>
            <a:ext cx="290512" cy="411163"/>
          </a:xfrm>
          <a:prstGeom prst="rect">
            <a:avLst/>
          </a:prstGeom>
          <a:noFill/>
          <a:ln w="9525">
            <a:noFill/>
            <a:miter lim="800000"/>
            <a:headEnd/>
            <a:tailEnd/>
          </a:ln>
        </p:spPr>
      </p:pic>
      <p:pic>
        <p:nvPicPr>
          <p:cNvPr id="17416" name="Picture 16" descr="C:\Users\kubelkovak\Desktop\unob (1).gif"/>
          <p:cNvPicPr>
            <a:picLocks noChangeAspect="1" noChangeArrowheads="1"/>
          </p:cNvPicPr>
          <p:nvPr/>
        </p:nvPicPr>
        <p:blipFill>
          <a:blip r:embed="rId4"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a:t>Centre of Advanced Studies, Faculty of Military Health Sciences, University of Defence, 500 01 Hradec Kralove, Czech Republic</a:t>
            </a:r>
          </a:p>
        </p:txBody>
      </p:sp>
      <p:sp>
        <p:nvSpPr>
          <p:cNvPr id="5"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12C54CB8-2007-449F-ACB0-B5983BCC0E56}" type="slidenum">
              <a:rPr lang="cs-CZ"/>
              <a:pPr>
                <a:defRPr/>
              </a:pPr>
              <a:t>20</a:t>
            </a:fld>
            <a:endParaRPr lang="cs-CZ"/>
          </a:p>
        </p:txBody>
      </p:sp>
      <p:sp>
        <p:nvSpPr>
          <p:cNvPr id="11268" name="Rectangle 3"/>
          <p:cNvSpPr txBox="1">
            <a:spLocks/>
          </p:cNvSpPr>
          <p:nvPr/>
        </p:nvSpPr>
        <p:spPr bwMode="auto">
          <a:xfrm>
            <a:off x="460375" y="1227138"/>
            <a:ext cx="8359775" cy="4849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defRPr/>
            </a:pPr>
            <a:endParaRPr lang="cs-CZ" altLang="cs-CZ" sz="1400" b="1" dirty="0" smtClean="0">
              <a:solidFill>
                <a:srgbClr val="FF0000"/>
              </a:solidFill>
              <a:latin typeface="Garamond" pitchFamily="18" charset="0"/>
              <a:cs typeface="Arial" charset="0"/>
            </a:endParaRPr>
          </a:p>
          <a:p>
            <a:pPr eaLnBrk="1" hangingPunct="1">
              <a:lnSpc>
                <a:spcPct val="80000"/>
              </a:lnSpc>
              <a:spcBef>
                <a:spcPct val="20000"/>
              </a:spcBef>
              <a:defRPr/>
            </a:pPr>
            <a:endParaRPr lang="cs-CZ" altLang="cs-CZ" sz="1400" b="1" dirty="0" smtClean="0">
              <a:solidFill>
                <a:srgbClr val="FF0000"/>
              </a:solidFill>
              <a:latin typeface="Garamond" pitchFamily="18" charset="0"/>
              <a:cs typeface="Arial" charset="0"/>
            </a:endParaRPr>
          </a:p>
          <a:p>
            <a:pPr eaLnBrk="1" hangingPunct="1">
              <a:lnSpc>
                <a:spcPct val="80000"/>
              </a:lnSpc>
              <a:spcBef>
                <a:spcPct val="20000"/>
              </a:spcBef>
              <a:defRPr/>
            </a:pPr>
            <a:endParaRPr lang="cs-CZ" altLang="cs-CZ" sz="1400" b="1" dirty="0" smtClean="0">
              <a:solidFill>
                <a:srgbClr val="FF0000"/>
              </a:solidFill>
              <a:latin typeface="Garamond" pitchFamily="18" charset="0"/>
              <a:cs typeface="Arial" charset="0"/>
            </a:endParaRPr>
          </a:p>
          <a:p>
            <a:pPr eaLnBrk="1" hangingPunct="1">
              <a:lnSpc>
                <a:spcPct val="80000"/>
              </a:lnSpc>
              <a:spcBef>
                <a:spcPct val="20000"/>
              </a:spcBef>
              <a:defRPr/>
            </a:pPr>
            <a:endParaRPr lang="cs-CZ" altLang="cs-CZ" sz="1400" b="1" dirty="0" smtClean="0">
              <a:solidFill>
                <a:srgbClr val="FF0000"/>
              </a:solidFill>
              <a:latin typeface="Garamond" pitchFamily="18" charset="0"/>
              <a:cs typeface="Arial" charset="0"/>
            </a:endParaRPr>
          </a:p>
          <a:p>
            <a:pPr eaLnBrk="1" hangingPunct="1">
              <a:lnSpc>
                <a:spcPct val="80000"/>
              </a:lnSpc>
              <a:spcBef>
                <a:spcPct val="20000"/>
              </a:spcBef>
              <a:buFont typeface="Wingdings" pitchFamily="2" charset="2"/>
              <a:buNone/>
              <a:defRPr/>
            </a:pPr>
            <a:r>
              <a:rPr lang="cs-CZ" altLang="cs-CZ" dirty="0" smtClean="0">
                <a:latin typeface="Times New Roman" pitchFamily="18" charset="0"/>
                <a:cs typeface="Arial" charset="0"/>
              </a:rPr>
              <a:t>UNIVERSITY OF DEFENCE			FDA, CBER </a:t>
            </a:r>
          </a:p>
          <a:p>
            <a:pPr eaLnBrk="1" hangingPunct="1">
              <a:lnSpc>
                <a:spcPct val="80000"/>
              </a:lnSpc>
              <a:spcBef>
                <a:spcPct val="20000"/>
              </a:spcBef>
              <a:buFont typeface="Wingdings" pitchFamily="2" charset="2"/>
              <a:buNone/>
              <a:defRPr/>
            </a:pPr>
            <a:r>
              <a:rPr lang="cs-CZ" altLang="cs-CZ" dirty="0" smtClean="0">
                <a:latin typeface="Times New Roman" pitchFamily="18" charset="0"/>
                <a:cs typeface="Arial" charset="0"/>
              </a:rPr>
              <a:t>Macela Ales 			        	                </a:t>
            </a:r>
            <a:r>
              <a:rPr lang="cs-CZ" altLang="cs-CZ" dirty="0" err="1" smtClean="0">
                <a:latin typeface="Times New Roman" pitchFamily="18" charset="0"/>
                <a:cs typeface="Arial" charset="0"/>
              </a:rPr>
              <a:t>Elkins</a:t>
            </a:r>
            <a:r>
              <a:rPr lang="cs-CZ" altLang="cs-CZ" dirty="0" smtClean="0">
                <a:latin typeface="Times New Roman" pitchFamily="18" charset="0"/>
                <a:cs typeface="Arial" charset="0"/>
              </a:rPr>
              <a:t> Karen	</a:t>
            </a:r>
          </a:p>
          <a:p>
            <a:pPr eaLnBrk="1" hangingPunct="1">
              <a:lnSpc>
                <a:spcPct val="80000"/>
              </a:lnSpc>
              <a:spcBef>
                <a:spcPct val="20000"/>
              </a:spcBef>
              <a:defRPr/>
            </a:pPr>
            <a:r>
              <a:rPr lang="cs-CZ" altLang="cs-CZ" dirty="0" smtClean="0">
                <a:latin typeface="Times New Roman" pitchFamily="18" charset="0"/>
                <a:cs typeface="Arial" charset="0"/>
              </a:rPr>
              <a:t>Stulik </a:t>
            </a:r>
            <a:r>
              <a:rPr lang="cs-CZ" altLang="cs-CZ" dirty="0" err="1" smtClean="0">
                <a:latin typeface="Times New Roman" pitchFamily="18" charset="0"/>
                <a:cs typeface="Arial" charset="0"/>
              </a:rPr>
              <a:t>Jiri</a:t>
            </a:r>
            <a:r>
              <a:rPr lang="cs-CZ" altLang="cs-CZ" dirty="0" smtClean="0">
                <a:latin typeface="Times New Roman" pitchFamily="18" charset="0"/>
                <a:cs typeface="Arial" charset="0"/>
              </a:rPr>
              <a:t> 	                     		                </a:t>
            </a:r>
            <a:r>
              <a:rPr lang="cs-CZ" altLang="cs-CZ" dirty="0" err="1" smtClean="0">
                <a:latin typeface="Times New Roman" pitchFamily="18" charset="0"/>
                <a:cs typeface="Arial" charset="0"/>
              </a:rPr>
              <a:t>DePascalis</a:t>
            </a:r>
            <a:r>
              <a:rPr lang="cs-CZ" altLang="cs-CZ" dirty="0" smtClean="0">
                <a:latin typeface="Times New Roman" pitchFamily="18" charset="0"/>
                <a:cs typeface="Arial" charset="0"/>
              </a:rPr>
              <a:t> Roberto</a:t>
            </a:r>
          </a:p>
          <a:p>
            <a:pPr eaLnBrk="1" hangingPunct="1">
              <a:lnSpc>
                <a:spcPct val="80000"/>
              </a:lnSpc>
              <a:spcBef>
                <a:spcPct val="20000"/>
              </a:spcBef>
              <a:defRPr/>
            </a:pPr>
            <a:r>
              <a:rPr lang="cs-CZ" altLang="cs-CZ" dirty="0" smtClean="0">
                <a:latin typeface="Times New Roman" pitchFamily="18" charset="0"/>
                <a:cs typeface="Arial" charset="0"/>
              </a:rPr>
              <a:t>Krocova Zuzana	      	                                                </a:t>
            </a:r>
            <a:r>
              <a:rPr lang="cs-CZ" altLang="cs-CZ" dirty="0" err="1" smtClean="0">
                <a:latin typeface="Times New Roman" pitchFamily="18" charset="0"/>
                <a:cs typeface="Arial" charset="0"/>
              </a:rPr>
              <a:t>Kurtz</a:t>
            </a:r>
            <a:r>
              <a:rPr lang="cs-CZ" altLang="cs-CZ" dirty="0" smtClean="0">
                <a:latin typeface="Times New Roman" pitchFamily="18" charset="0"/>
                <a:cs typeface="Arial" charset="0"/>
              </a:rPr>
              <a:t> Sherry	</a:t>
            </a:r>
          </a:p>
          <a:p>
            <a:pPr eaLnBrk="1" hangingPunct="1">
              <a:lnSpc>
                <a:spcPct val="80000"/>
              </a:lnSpc>
              <a:spcBef>
                <a:spcPct val="20000"/>
              </a:spcBef>
              <a:defRPr/>
            </a:pPr>
            <a:r>
              <a:rPr lang="cs-CZ" altLang="cs-CZ" dirty="0" err="1" smtClean="0">
                <a:latin typeface="Times New Roman" pitchFamily="18" charset="0"/>
                <a:cs typeface="Arial" charset="0"/>
              </a:rPr>
              <a:t>Safarova</a:t>
            </a:r>
            <a:r>
              <a:rPr lang="cs-CZ" altLang="cs-CZ" dirty="0" smtClean="0">
                <a:latin typeface="Times New Roman" pitchFamily="18" charset="0"/>
                <a:cs typeface="Arial" charset="0"/>
              </a:rPr>
              <a:t> Maria 				        </a:t>
            </a:r>
          </a:p>
          <a:p>
            <a:pPr eaLnBrk="1" hangingPunct="1">
              <a:lnSpc>
                <a:spcPct val="80000"/>
              </a:lnSpc>
              <a:spcBef>
                <a:spcPct val="20000"/>
              </a:spcBef>
              <a:defRPr/>
            </a:pPr>
            <a:r>
              <a:rPr lang="cs-CZ" altLang="cs-CZ" dirty="0" err="1" smtClean="0">
                <a:latin typeface="Times New Roman" pitchFamily="18" charset="0"/>
                <a:cs typeface="Arial" charset="0"/>
              </a:rPr>
              <a:t>Zakova</a:t>
            </a:r>
            <a:r>
              <a:rPr lang="cs-CZ" altLang="cs-CZ" dirty="0" smtClean="0">
                <a:latin typeface="Times New Roman" pitchFamily="18" charset="0"/>
                <a:cs typeface="Arial" charset="0"/>
              </a:rPr>
              <a:t> Jitka	</a:t>
            </a:r>
          </a:p>
          <a:p>
            <a:pPr eaLnBrk="1" hangingPunct="1">
              <a:lnSpc>
                <a:spcPct val="80000"/>
              </a:lnSpc>
              <a:spcBef>
                <a:spcPct val="20000"/>
              </a:spcBef>
              <a:defRPr/>
            </a:pPr>
            <a:r>
              <a:rPr lang="cs-CZ" altLang="cs-CZ" sz="2000" dirty="0" smtClean="0">
                <a:latin typeface="Times New Roman" pitchFamily="18" charset="0"/>
                <a:cs typeface="Arial" charset="0"/>
              </a:rPr>
              <a:t>	</a:t>
            </a:r>
            <a:endParaRPr lang="cs-CZ" sz="1400" u="sng" dirty="0" smtClean="0"/>
          </a:p>
          <a:p>
            <a:pPr eaLnBrk="1" hangingPunct="1">
              <a:lnSpc>
                <a:spcPct val="80000"/>
              </a:lnSpc>
              <a:spcBef>
                <a:spcPct val="20000"/>
              </a:spcBef>
              <a:buFont typeface="Wingdings" pitchFamily="2" charset="2"/>
              <a:buNone/>
              <a:defRPr/>
            </a:pPr>
            <a:r>
              <a:rPr lang="cs-CZ" sz="1000" dirty="0" smtClean="0">
                <a:latin typeface="+mn-lt"/>
              </a:rPr>
              <a:t>Kubelkova </a:t>
            </a:r>
            <a:r>
              <a:rPr lang="cs-CZ" sz="1000" dirty="0">
                <a:latin typeface="+mn-lt"/>
              </a:rPr>
              <a:t>K</a:t>
            </a:r>
            <a:r>
              <a:rPr lang="cs-CZ" sz="1000" dirty="0" smtClean="0">
                <a:latin typeface="+mn-lt"/>
              </a:rPr>
              <a:t>., Krocova </a:t>
            </a:r>
            <a:r>
              <a:rPr lang="cs-CZ" sz="1000" dirty="0">
                <a:latin typeface="+mn-lt"/>
              </a:rPr>
              <a:t>Z., Balonova L., Stulik J., Macela A.: </a:t>
            </a:r>
            <a:r>
              <a:rPr lang="en-US" sz="1000" dirty="0">
                <a:latin typeface="+mn-lt"/>
              </a:rPr>
              <a:t>Specific antibodies protect </a:t>
            </a:r>
            <a:r>
              <a:rPr lang="en-US" sz="1000" dirty="0" smtClean="0">
                <a:latin typeface="+mn-lt"/>
              </a:rPr>
              <a:t>gamma-irradiated</a:t>
            </a:r>
            <a:r>
              <a:rPr lang="cs-CZ" sz="1000" dirty="0" smtClean="0">
                <a:latin typeface="+mn-lt"/>
              </a:rPr>
              <a:t> </a:t>
            </a:r>
            <a:r>
              <a:rPr lang="en-US" sz="1000" dirty="0" smtClean="0">
                <a:latin typeface="+mn-lt"/>
              </a:rPr>
              <a:t>mice </a:t>
            </a:r>
            <a:r>
              <a:rPr lang="en-US" sz="1000" dirty="0">
                <a:latin typeface="+mn-lt"/>
              </a:rPr>
              <a:t>against </a:t>
            </a:r>
            <a:r>
              <a:rPr lang="en-US" sz="1000" i="1" dirty="0">
                <a:latin typeface="+mn-lt"/>
              </a:rPr>
              <a:t>Francisella tularensis</a:t>
            </a:r>
            <a:r>
              <a:rPr lang="en-US" sz="1000" dirty="0">
                <a:latin typeface="+mn-lt"/>
              </a:rPr>
              <a:t> strain 15 and live vaccine strain (LVS) infection.  Microbial Pathogenesis, 2012, </a:t>
            </a:r>
            <a:r>
              <a:rPr lang="cs-CZ" sz="1000" dirty="0">
                <a:latin typeface="+mn-lt"/>
              </a:rPr>
              <a:t>53, 259-268. </a:t>
            </a:r>
            <a:r>
              <a:rPr lang="cs-CZ" altLang="cs-CZ" sz="1000" dirty="0" smtClean="0">
                <a:latin typeface="+mn-lt"/>
                <a:cs typeface="Arial" charset="0"/>
              </a:rPr>
              <a:t>	</a:t>
            </a:r>
          </a:p>
          <a:p>
            <a:pPr eaLnBrk="1" hangingPunct="1">
              <a:lnSpc>
                <a:spcPct val="80000"/>
              </a:lnSpc>
              <a:spcBef>
                <a:spcPct val="20000"/>
              </a:spcBef>
              <a:buFont typeface="Wingdings" pitchFamily="2" charset="2"/>
              <a:buNone/>
              <a:defRPr/>
            </a:pPr>
            <a:endParaRPr lang="cs-CZ" altLang="cs-CZ" sz="1000" dirty="0">
              <a:latin typeface="+mn-lt"/>
              <a:cs typeface="Arial" charset="0"/>
            </a:endParaRPr>
          </a:p>
          <a:p>
            <a:pPr eaLnBrk="1" hangingPunct="1">
              <a:lnSpc>
                <a:spcPct val="80000"/>
              </a:lnSpc>
              <a:spcBef>
                <a:spcPct val="20000"/>
              </a:spcBef>
              <a:buFont typeface="Wingdings" pitchFamily="2" charset="2"/>
              <a:buNone/>
              <a:defRPr/>
            </a:pPr>
            <a:r>
              <a:rPr lang="cs-CZ" sz="1000" dirty="0">
                <a:latin typeface="+mn-lt"/>
              </a:rPr>
              <a:t>Kubelkova K., Krocova Z., </a:t>
            </a:r>
            <a:r>
              <a:rPr lang="cs-CZ" sz="1000" dirty="0" err="1">
                <a:latin typeface="+mn-lt"/>
              </a:rPr>
              <a:t>Plzakova</a:t>
            </a:r>
            <a:r>
              <a:rPr lang="cs-CZ" sz="1000" dirty="0">
                <a:latin typeface="+mn-lt"/>
              </a:rPr>
              <a:t> L., Macela </a:t>
            </a:r>
            <a:r>
              <a:rPr lang="cs-CZ" sz="1000" dirty="0" smtClean="0">
                <a:latin typeface="+mn-lt"/>
              </a:rPr>
              <a:t>A.: The Role of B </a:t>
            </a:r>
            <a:r>
              <a:rPr lang="cs-CZ" sz="1000" dirty="0" err="1" smtClean="0">
                <a:latin typeface="+mn-lt"/>
              </a:rPr>
              <a:t>cells</a:t>
            </a:r>
            <a:r>
              <a:rPr lang="cs-CZ" sz="1000" dirty="0" smtClean="0">
                <a:latin typeface="+mn-lt"/>
              </a:rPr>
              <a:t> in Intracellular </a:t>
            </a:r>
            <a:r>
              <a:rPr lang="cs-CZ" sz="1000" dirty="0" err="1" smtClean="0">
                <a:latin typeface="+mn-lt"/>
              </a:rPr>
              <a:t>Bacterial</a:t>
            </a:r>
            <a:r>
              <a:rPr lang="cs-CZ" sz="1000" dirty="0" smtClean="0">
                <a:latin typeface="+mn-lt"/>
              </a:rPr>
              <a:t> Pathogen </a:t>
            </a:r>
            <a:r>
              <a:rPr lang="cs-CZ" sz="1000" dirty="0" err="1" smtClean="0">
                <a:latin typeface="+mn-lt"/>
              </a:rPr>
              <a:t>Infection</a:t>
            </a:r>
            <a:r>
              <a:rPr lang="cs-CZ" sz="1000" dirty="0" smtClean="0">
                <a:latin typeface="+mn-lt"/>
              </a:rPr>
              <a:t>, B </a:t>
            </a:r>
            <a:r>
              <a:rPr lang="cs-CZ" sz="1000" dirty="0" err="1" smtClean="0">
                <a:latin typeface="+mn-lt"/>
              </a:rPr>
              <a:t>cells</a:t>
            </a:r>
            <a:r>
              <a:rPr lang="cs-CZ" sz="1000" dirty="0" smtClean="0">
                <a:latin typeface="+mn-lt"/>
              </a:rPr>
              <a:t>: Molecular Biology, </a:t>
            </a:r>
            <a:r>
              <a:rPr lang="cs-CZ" sz="1000" dirty="0" err="1" smtClean="0">
                <a:latin typeface="+mn-lt"/>
              </a:rPr>
              <a:t>Developmental</a:t>
            </a:r>
            <a:r>
              <a:rPr lang="cs-CZ" sz="1000" dirty="0" smtClean="0">
                <a:latin typeface="+mn-lt"/>
              </a:rPr>
              <a:t> </a:t>
            </a:r>
            <a:r>
              <a:rPr lang="cs-CZ" sz="1000" dirty="0" err="1" smtClean="0">
                <a:latin typeface="+mn-lt"/>
              </a:rPr>
              <a:t>Origin</a:t>
            </a:r>
            <a:r>
              <a:rPr lang="cs-CZ" sz="1000" dirty="0" smtClean="0">
                <a:latin typeface="+mn-lt"/>
              </a:rPr>
              <a:t> and </a:t>
            </a:r>
            <a:r>
              <a:rPr lang="cs-CZ" sz="1000" dirty="0" err="1" smtClean="0">
                <a:latin typeface="+mn-lt"/>
              </a:rPr>
              <a:t>Impact</a:t>
            </a:r>
            <a:r>
              <a:rPr lang="cs-CZ" sz="1000" dirty="0" smtClean="0">
                <a:latin typeface="+mn-lt"/>
              </a:rPr>
              <a:t> on the </a:t>
            </a:r>
            <a:r>
              <a:rPr lang="cs-CZ" sz="1000" dirty="0" err="1" smtClean="0">
                <a:latin typeface="+mn-lt"/>
              </a:rPr>
              <a:t>Immune</a:t>
            </a:r>
            <a:r>
              <a:rPr lang="cs-CZ" sz="1000" dirty="0" smtClean="0">
                <a:latin typeface="+mn-lt"/>
              </a:rPr>
              <a:t> Systém. 2013, ISBN: 978-1-62808-541-9, p.1-44.</a:t>
            </a:r>
          </a:p>
          <a:p>
            <a:pPr eaLnBrk="1" hangingPunct="1">
              <a:lnSpc>
                <a:spcPct val="80000"/>
              </a:lnSpc>
              <a:spcBef>
                <a:spcPct val="20000"/>
              </a:spcBef>
              <a:buFont typeface="Wingdings" pitchFamily="2" charset="2"/>
              <a:buNone/>
              <a:defRPr/>
            </a:pPr>
            <a:endParaRPr lang="cs-CZ" sz="1000" dirty="0">
              <a:latin typeface="+mn-lt"/>
            </a:endParaRPr>
          </a:p>
          <a:p>
            <a:pPr eaLnBrk="1" hangingPunct="1">
              <a:lnSpc>
                <a:spcPct val="80000"/>
              </a:lnSpc>
              <a:spcBef>
                <a:spcPct val="20000"/>
              </a:spcBef>
              <a:buFont typeface="Wingdings" pitchFamily="2" charset="2"/>
              <a:buNone/>
              <a:defRPr/>
            </a:pPr>
            <a:r>
              <a:rPr lang="cs-CZ" sz="1000" dirty="0" err="1" smtClean="0">
                <a:latin typeface="+mn-lt"/>
              </a:rPr>
              <a:t>Plzakova</a:t>
            </a:r>
            <a:r>
              <a:rPr lang="cs-CZ" sz="1000" dirty="0" smtClean="0">
                <a:latin typeface="+mn-lt"/>
              </a:rPr>
              <a:t> </a:t>
            </a:r>
            <a:r>
              <a:rPr lang="cs-CZ" sz="1000" dirty="0">
                <a:latin typeface="+mn-lt"/>
              </a:rPr>
              <a:t>L., Kubelkova K., Krocova Z., </a:t>
            </a:r>
            <a:r>
              <a:rPr lang="cs-CZ" sz="1000" dirty="0" err="1">
                <a:latin typeface="+mn-lt"/>
              </a:rPr>
              <a:t>Zarybnicka</a:t>
            </a:r>
            <a:r>
              <a:rPr lang="cs-CZ" sz="1000" dirty="0">
                <a:latin typeface="+mn-lt"/>
              </a:rPr>
              <a:t> L., </a:t>
            </a:r>
            <a:r>
              <a:rPr lang="cs-CZ" sz="1000" dirty="0" err="1">
                <a:latin typeface="+mn-lt"/>
              </a:rPr>
              <a:t>Sinkorova</a:t>
            </a:r>
            <a:r>
              <a:rPr lang="cs-CZ" sz="1000" dirty="0">
                <a:latin typeface="+mn-lt"/>
              </a:rPr>
              <a:t> Z., Macela A.: </a:t>
            </a:r>
            <a:r>
              <a:rPr lang="en-US" sz="1000" dirty="0">
                <a:latin typeface="+mn-lt"/>
              </a:rPr>
              <a:t>B cell subsets are activated and produce cytokines in the course of early phases of </a:t>
            </a:r>
            <a:r>
              <a:rPr lang="en-US" sz="1000" i="1" dirty="0">
                <a:latin typeface="+mn-lt"/>
              </a:rPr>
              <a:t>Francisella tularensis</a:t>
            </a:r>
            <a:r>
              <a:rPr lang="en-US" sz="1000" dirty="0">
                <a:latin typeface="+mn-lt"/>
              </a:rPr>
              <a:t> LVS infection. Microbial Pathogenesis, </a:t>
            </a:r>
            <a:r>
              <a:rPr lang="en-US" sz="1000" dirty="0" smtClean="0">
                <a:latin typeface="+mn-lt"/>
              </a:rPr>
              <a:t>2014</a:t>
            </a:r>
            <a:r>
              <a:rPr lang="cs-CZ" sz="1000" dirty="0" smtClean="0">
                <a:latin typeface="+mn-lt"/>
              </a:rPr>
              <a:t>, http://dx.doi.org/10.1016/j.micpath.2014.08.009.</a:t>
            </a:r>
          </a:p>
          <a:p>
            <a:pPr eaLnBrk="1" hangingPunct="1">
              <a:lnSpc>
                <a:spcPct val="80000"/>
              </a:lnSpc>
              <a:spcBef>
                <a:spcPct val="20000"/>
              </a:spcBef>
              <a:buFont typeface="Wingdings" pitchFamily="2" charset="2"/>
              <a:buNone/>
              <a:defRPr/>
            </a:pPr>
            <a:endParaRPr lang="cs-CZ" sz="1000" b="1" dirty="0" smtClean="0">
              <a:latin typeface="+mn-lt"/>
            </a:endParaRPr>
          </a:p>
          <a:p>
            <a:pPr eaLnBrk="1" hangingPunct="1">
              <a:lnSpc>
                <a:spcPct val="80000"/>
              </a:lnSpc>
              <a:spcBef>
                <a:spcPct val="20000"/>
              </a:spcBef>
              <a:defRPr/>
            </a:pPr>
            <a:r>
              <a:rPr lang="en-US" sz="1000" dirty="0" smtClean="0">
                <a:latin typeface="+mn-lt"/>
              </a:rPr>
              <a:t>Kubelkova </a:t>
            </a:r>
            <a:r>
              <a:rPr lang="en-US" sz="1000" dirty="0">
                <a:latin typeface="+mn-lt"/>
              </a:rPr>
              <a:t>K. and Macela A.: </a:t>
            </a:r>
            <a:r>
              <a:rPr lang="cs-CZ" sz="1000" dirty="0">
                <a:latin typeface="+mn-lt"/>
              </a:rPr>
              <a:t>Putting Jigsaw Together - A Brief Insight Into the Tularemia</a:t>
            </a:r>
            <a:r>
              <a:rPr lang="en-US" sz="1000" dirty="0">
                <a:latin typeface="+mn-lt"/>
              </a:rPr>
              <a:t>, Open Life Sciences, 2015, Ready to publish</a:t>
            </a:r>
            <a:r>
              <a:rPr lang="en-US" sz="1000" b="1" dirty="0">
                <a:latin typeface="+mn-lt"/>
              </a:rPr>
              <a:t>.</a:t>
            </a:r>
            <a:endParaRPr lang="cs-CZ" sz="1000" dirty="0">
              <a:latin typeface="+mn-lt"/>
            </a:endParaRPr>
          </a:p>
          <a:p>
            <a:pPr eaLnBrk="1" hangingPunct="1">
              <a:lnSpc>
                <a:spcPct val="80000"/>
              </a:lnSpc>
              <a:spcBef>
                <a:spcPct val="20000"/>
              </a:spcBef>
              <a:defRPr/>
            </a:pPr>
            <a:endParaRPr lang="cs-CZ" altLang="cs-CZ" sz="1200" dirty="0" smtClean="0">
              <a:latin typeface="+mn-lt"/>
              <a:cs typeface="Arial" charset="0"/>
            </a:endParaRPr>
          </a:p>
          <a:p>
            <a:pPr algn="just">
              <a:defRPr/>
            </a:pPr>
            <a:r>
              <a:rPr lang="cs-CZ" sz="1400" b="1" dirty="0" smtClean="0">
                <a:latin typeface="+mn-lt"/>
              </a:rPr>
              <a:t>This work was </a:t>
            </a:r>
            <a:r>
              <a:rPr lang="cs-CZ" sz="1400" b="1" dirty="0" err="1" smtClean="0">
                <a:latin typeface="+mn-lt"/>
              </a:rPr>
              <a:t>supported</a:t>
            </a:r>
            <a:r>
              <a:rPr lang="cs-CZ" sz="1400" b="1" dirty="0" smtClean="0">
                <a:latin typeface="+mn-lt"/>
              </a:rPr>
              <a:t>  by the Grant “Long-term </a:t>
            </a:r>
            <a:r>
              <a:rPr lang="cs-CZ" sz="1400" b="1" dirty="0" err="1" smtClean="0">
                <a:latin typeface="+mn-lt"/>
              </a:rPr>
              <a:t>organization</a:t>
            </a:r>
            <a:r>
              <a:rPr lang="cs-CZ" sz="1400" b="1" dirty="0" smtClean="0">
                <a:latin typeface="+mn-lt"/>
              </a:rPr>
              <a:t> </a:t>
            </a:r>
            <a:r>
              <a:rPr lang="cs-CZ" sz="1400" b="1" dirty="0" err="1" smtClean="0">
                <a:latin typeface="+mn-lt"/>
              </a:rPr>
              <a:t>plan</a:t>
            </a:r>
            <a:r>
              <a:rPr lang="cs-CZ" sz="1400" b="1" dirty="0" smtClean="0">
                <a:latin typeface="+mn-lt"/>
              </a:rPr>
              <a:t> 1011” </a:t>
            </a:r>
            <a:r>
              <a:rPr lang="cs-CZ" sz="1400" b="1" dirty="0" err="1" smtClean="0">
                <a:latin typeface="+mn-lt"/>
              </a:rPr>
              <a:t>received</a:t>
            </a:r>
            <a:r>
              <a:rPr lang="cs-CZ" sz="1400" b="1" dirty="0" smtClean="0">
                <a:latin typeface="+mn-lt"/>
              </a:rPr>
              <a:t> from the Czech Ministry of </a:t>
            </a:r>
            <a:r>
              <a:rPr lang="cs-CZ" sz="1400" b="1" dirty="0" err="1" smtClean="0">
                <a:latin typeface="+mn-lt"/>
              </a:rPr>
              <a:t>Education</a:t>
            </a:r>
            <a:r>
              <a:rPr lang="cs-CZ" sz="1400" b="1" dirty="0" smtClean="0">
                <a:latin typeface="+mn-lt"/>
              </a:rPr>
              <a:t>, </a:t>
            </a:r>
            <a:r>
              <a:rPr lang="cs-CZ" sz="1400" b="1" dirty="0" err="1" smtClean="0">
                <a:latin typeface="+mn-lt"/>
              </a:rPr>
              <a:t>Youth</a:t>
            </a:r>
            <a:r>
              <a:rPr lang="cs-CZ" sz="1400" b="1" dirty="0" smtClean="0">
                <a:latin typeface="+mn-lt"/>
              </a:rPr>
              <a:t> and </a:t>
            </a:r>
            <a:r>
              <a:rPr lang="cs-CZ" sz="1400" b="1" dirty="0" err="1" smtClean="0">
                <a:latin typeface="+mn-lt"/>
              </a:rPr>
              <a:t>Sports</a:t>
            </a:r>
            <a:r>
              <a:rPr lang="cs-CZ" sz="1400" b="1" dirty="0" smtClean="0">
                <a:latin typeface="+mn-lt"/>
              </a:rPr>
              <a:t> and by Grant No. P302/11/1631 from the Czech Science </a:t>
            </a:r>
            <a:r>
              <a:rPr lang="cs-CZ" sz="1400" b="1" dirty="0" err="1" smtClean="0">
                <a:latin typeface="+mn-lt"/>
              </a:rPr>
              <a:t>Foundation</a:t>
            </a:r>
            <a:r>
              <a:rPr lang="cs-CZ" sz="1400" b="1" dirty="0" smtClean="0">
                <a:latin typeface="+mn-lt"/>
              </a:rPr>
              <a:t>. </a:t>
            </a:r>
            <a:r>
              <a:rPr lang="cs-CZ" altLang="cs-CZ" sz="1400" dirty="0" smtClean="0">
                <a:latin typeface="+mn-lt"/>
                <a:cs typeface="Arial" charset="0"/>
              </a:rPr>
              <a:t>				</a:t>
            </a:r>
          </a:p>
          <a:p>
            <a:pPr algn="just" eaLnBrk="1" hangingPunct="1">
              <a:lnSpc>
                <a:spcPct val="80000"/>
              </a:lnSpc>
              <a:spcBef>
                <a:spcPct val="20000"/>
              </a:spcBef>
              <a:defRPr/>
            </a:pPr>
            <a:r>
              <a:rPr lang="cs-CZ" altLang="cs-CZ" sz="1400" dirty="0" smtClean="0">
                <a:latin typeface="+mn-lt"/>
                <a:cs typeface="Arial" charset="0"/>
              </a:rPr>
              <a:t>		</a:t>
            </a:r>
            <a:r>
              <a:rPr lang="cs-CZ" altLang="cs-CZ" sz="1400" dirty="0" smtClean="0">
                <a:latin typeface="Garamond" pitchFamily="18" charset="0"/>
                <a:cs typeface="Arial" charset="0"/>
              </a:rPr>
              <a:t>				</a:t>
            </a:r>
          </a:p>
          <a:p>
            <a:pPr eaLnBrk="1" hangingPunct="1">
              <a:lnSpc>
                <a:spcPct val="80000"/>
              </a:lnSpc>
              <a:spcBef>
                <a:spcPct val="20000"/>
              </a:spcBef>
              <a:defRPr/>
            </a:pPr>
            <a:endParaRPr lang="cs-CZ" altLang="cs-CZ" sz="800" dirty="0" smtClean="0">
              <a:latin typeface="Garamond" pitchFamily="18" charset="0"/>
              <a:cs typeface="Arial" charset="0"/>
            </a:endParaRPr>
          </a:p>
          <a:p>
            <a:pPr eaLnBrk="1" hangingPunct="1">
              <a:lnSpc>
                <a:spcPct val="80000"/>
              </a:lnSpc>
              <a:spcBef>
                <a:spcPct val="20000"/>
              </a:spcBef>
              <a:defRPr/>
            </a:pPr>
            <a:endParaRPr lang="cs-CZ" altLang="cs-CZ" sz="800" dirty="0" smtClean="0">
              <a:latin typeface="Garamond" pitchFamily="18" charset="0"/>
              <a:cs typeface="Arial" charset="0"/>
            </a:endParaRPr>
          </a:p>
          <a:p>
            <a:pPr eaLnBrk="1" hangingPunct="1">
              <a:lnSpc>
                <a:spcPct val="80000"/>
              </a:lnSpc>
              <a:spcBef>
                <a:spcPct val="20000"/>
              </a:spcBef>
              <a:defRPr/>
            </a:pPr>
            <a:endParaRPr lang="cs-CZ" altLang="cs-CZ" sz="900" b="1" dirty="0" smtClean="0">
              <a:solidFill>
                <a:schemeClr val="bg2"/>
              </a:solidFill>
              <a:latin typeface="Comic Sans MS" pitchFamily="66" charset="0"/>
            </a:endParaRPr>
          </a:p>
          <a:p>
            <a:pPr eaLnBrk="1" hangingPunct="1">
              <a:lnSpc>
                <a:spcPct val="80000"/>
              </a:lnSpc>
              <a:spcBef>
                <a:spcPct val="20000"/>
              </a:spcBef>
              <a:defRPr/>
            </a:pPr>
            <a:r>
              <a:rPr lang="cs-CZ" altLang="cs-CZ" sz="900" b="1" dirty="0" smtClean="0">
                <a:latin typeface="Comic Sans MS" pitchFamily="66" charset="0"/>
              </a:rPr>
              <a:t>			</a:t>
            </a:r>
          </a:p>
          <a:p>
            <a:pPr eaLnBrk="1" hangingPunct="1">
              <a:lnSpc>
                <a:spcPct val="80000"/>
              </a:lnSpc>
              <a:spcBef>
                <a:spcPct val="20000"/>
              </a:spcBef>
              <a:defRPr/>
            </a:pPr>
            <a:endParaRPr lang="cs-CZ" altLang="cs-CZ" sz="900" b="1" dirty="0" smtClean="0">
              <a:latin typeface="Comic Sans MS" pitchFamily="66" charset="0"/>
            </a:endParaRPr>
          </a:p>
          <a:p>
            <a:pPr eaLnBrk="1" hangingPunct="1">
              <a:lnSpc>
                <a:spcPct val="80000"/>
              </a:lnSpc>
              <a:spcBef>
                <a:spcPct val="20000"/>
              </a:spcBef>
              <a:defRPr/>
            </a:pPr>
            <a:endParaRPr lang="cs-CZ" altLang="cs-CZ" sz="900" b="1" dirty="0" smtClean="0">
              <a:latin typeface="Comic Sans MS" pitchFamily="66" charset="0"/>
            </a:endParaRPr>
          </a:p>
          <a:p>
            <a:pPr eaLnBrk="1" hangingPunct="1">
              <a:lnSpc>
                <a:spcPct val="80000"/>
              </a:lnSpc>
              <a:spcBef>
                <a:spcPct val="20000"/>
              </a:spcBef>
              <a:defRPr/>
            </a:pPr>
            <a:r>
              <a:rPr lang="cs-CZ" altLang="cs-CZ" sz="800" b="1" dirty="0" smtClean="0">
                <a:latin typeface="Times New Roman" pitchFamily="18" charset="0"/>
              </a:rPr>
              <a:t>		 		</a:t>
            </a:r>
            <a:endParaRPr lang="cs-CZ" altLang="cs-CZ" sz="800" dirty="0" smtClean="0">
              <a:latin typeface="Times New Roman" pitchFamily="18" charset="0"/>
            </a:endParaRPr>
          </a:p>
          <a:p>
            <a:pPr eaLnBrk="1" hangingPunct="1">
              <a:lnSpc>
                <a:spcPct val="80000"/>
              </a:lnSpc>
              <a:spcBef>
                <a:spcPct val="20000"/>
              </a:spcBef>
              <a:defRPr/>
            </a:pPr>
            <a:endParaRPr lang="cs-CZ" altLang="cs-CZ" sz="800" dirty="0" smtClean="0">
              <a:latin typeface="Times New Roman" pitchFamily="18" charset="0"/>
            </a:endParaRPr>
          </a:p>
          <a:p>
            <a:pPr eaLnBrk="1" hangingPunct="1">
              <a:lnSpc>
                <a:spcPct val="80000"/>
              </a:lnSpc>
              <a:spcBef>
                <a:spcPct val="20000"/>
              </a:spcBef>
              <a:defRPr/>
            </a:pPr>
            <a:r>
              <a:rPr lang="cs-CZ" altLang="cs-CZ" sz="1600" dirty="0" smtClean="0">
                <a:latin typeface="Times New Roman" pitchFamily="18" charset="0"/>
              </a:rPr>
              <a:t>			</a:t>
            </a:r>
          </a:p>
          <a:p>
            <a:pPr eaLnBrk="1" hangingPunct="1">
              <a:lnSpc>
                <a:spcPct val="80000"/>
              </a:lnSpc>
              <a:spcBef>
                <a:spcPct val="20000"/>
              </a:spcBef>
              <a:defRPr/>
            </a:pPr>
            <a:endParaRPr lang="en-US" altLang="cs-CZ" sz="1600" dirty="0" smtClean="0">
              <a:latin typeface="Times New Roman" pitchFamily="18" charset="0"/>
            </a:endParaRPr>
          </a:p>
        </p:txBody>
      </p:sp>
      <p:pic>
        <p:nvPicPr>
          <p:cNvPr id="18437" name="Picture 5" descr="http://www.dp-hk.cz/Images/logo-uo.png"/>
          <p:cNvPicPr>
            <a:picLocks noChangeAspect="1" noChangeArrowheads="1"/>
          </p:cNvPicPr>
          <p:nvPr/>
        </p:nvPicPr>
        <p:blipFill>
          <a:blip r:embed="rId2" cstate="print"/>
          <a:srcRect/>
          <a:stretch>
            <a:fillRect/>
          </a:stretch>
        </p:blipFill>
        <p:spPr bwMode="auto">
          <a:xfrm>
            <a:off x="539750" y="908050"/>
            <a:ext cx="935038" cy="936625"/>
          </a:xfrm>
          <a:prstGeom prst="rect">
            <a:avLst/>
          </a:prstGeom>
          <a:noFill/>
          <a:ln w="9525">
            <a:noFill/>
            <a:miter lim="800000"/>
            <a:headEnd/>
            <a:tailEnd/>
          </a:ln>
        </p:spPr>
      </p:pic>
      <p:pic>
        <p:nvPicPr>
          <p:cNvPr id="18438" name="Picture 9" descr="http://t3.gstatic.com/images?q=tbn:ANd9GcRA3SiZU3foBkPWJVL2NJUBBCRmf26MkrgwZGjcSXzO4qun3a4g"/>
          <p:cNvPicPr>
            <a:picLocks noChangeAspect="1" noChangeArrowheads="1"/>
          </p:cNvPicPr>
          <p:nvPr/>
        </p:nvPicPr>
        <p:blipFill>
          <a:blip r:embed="rId3" cstate="print"/>
          <a:srcRect/>
          <a:stretch>
            <a:fillRect/>
          </a:stretch>
        </p:blipFill>
        <p:spPr bwMode="auto">
          <a:xfrm>
            <a:off x="1879600" y="1073150"/>
            <a:ext cx="617538" cy="720725"/>
          </a:xfrm>
          <a:prstGeom prst="rect">
            <a:avLst/>
          </a:prstGeom>
          <a:noFill/>
          <a:ln w="9525">
            <a:noFill/>
            <a:miter lim="800000"/>
            <a:headEnd/>
            <a:tailEnd/>
          </a:ln>
        </p:spPr>
      </p:pic>
      <p:sp>
        <p:nvSpPr>
          <p:cNvPr id="18439" name="Rectangle 2"/>
          <p:cNvSpPr>
            <a:spLocks noGrp="1" noChangeArrowheads="1"/>
          </p:cNvSpPr>
          <p:nvPr>
            <p:ph type="title"/>
          </p:nvPr>
        </p:nvSpPr>
        <p:spPr>
          <a:xfrm>
            <a:off x="185738" y="7938"/>
            <a:ext cx="8229600" cy="1143000"/>
          </a:xfrm>
        </p:spPr>
        <p:txBody>
          <a:bodyPr/>
          <a:lstStyle/>
          <a:p>
            <a:pPr eaLnBrk="1" hangingPunct="1"/>
            <a:r>
              <a:rPr lang="cs-CZ" altLang="cs-CZ" smtClean="0"/>
              <a:t>With thanks to colleagues and collaborators</a:t>
            </a:r>
          </a:p>
        </p:txBody>
      </p:sp>
      <p:sp>
        <p:nvSpPr>
          <p:cNvPr id="18440" name="AutoShape 11" descr="data:image/jpeg;base64,/9j/4AAQSkZJRgABAQAAAQABAAD/2wCEAAkGBxQSEhUUExQWFhUXGB4bGRcYFx8eHRocIBgdHCEgIR4cICggHh0lHRsgIzEhJSkrLi4uHx8zODMsNygtLisBCgoKDg0OGhAQGy8mHyQxNi8vKzcyNDQsNDcrLC41Lyw3Kzc3LCwsNzgsLCwsLywuLSssKy4sLC0sLC8sLCwsLP/AABEIAOAA4AMBIgACEQEDEQH/xAAcAAACAwEBAQEAAAAAAAAAAAAABwQFBgMCAQj/xABLEAACAQMCAwYDBQMHCAoDAAABAgMABBEFIQYSMQcTIkFRYRRxgTJCUpGhI7HBFSQzYnKCsghDkqLC0dLwJSY0REVTY3OD4xYXZP/EABoBAQACAwEAAAAAAAAAAAAAAAACAwEEBQb/xAAwEQACAQMCAwQKAwEAAAAAAAAAAQIDBBESIQUxQRNRYXEGFCIygZGxwdHwI1KhQv/aAAwDAQACEQMRAD8AeNFFFAFFFFAFFFFAFFFQdY1mC0j7y4lSJOmXOMn0HmT7CgJ1BNL7/wDML6+ONMtOWHp8XdZRT13SPqwGxyeu4x519Xs5a58Wp3s11/6KnuoRgkjwKfERnqd6At9a7Q9Otf6S6jJ28MZ7w7kjomfSqeXtLaTIstNvLg5GGZO6jYeodsn81/KtJpmiWFmeWGKCJhv0Xm6Zzk+LpXLTuMraeVY4e9fnJCyiGTumIBJxLy8h2B3zQFG3EOtSY7vS4ovXvrnm/wAIXH616S/18/8AdbAfOV659oXFs1ndW8KT29vHLG7GWaNnAZSNsKR1zXnT+KbiKCK6lmiu7aWdYjJHG0XcgsU5sHmLDnwN8UB1fUdfH/dLE/KV/wCJrm/FesRL+00cSn1iuQBj+yVY/rVvPxiqG9Yp+wtOVOcHLSzEA92q465ZV6nLHGK8WHHMb2kNw8MiNLP8OYdi6Sc5XBzjpjPyNAVa9q0Me15aXloeUEtJCSnNt4Qy7nrscDp5dK0micYWV2F7i5iYtjCcwD5IzjlbBz7Yqw1HUYoe7ErBe9fu0B+8xBIX6gGqbWuBNPu8iW2j5vNkHKw+q4NAaailyeCL+zH/AEbqDlFG1vdDnQDGAFbqqgdBjyFeoe0l7Vli1a0e1YnAnQc8Dehz1X5b+pxQDEoqNp1/FPGskMiyI3RkIIP5eftUmgCiiigCiiigCiiigCiiigCiiigCvMsgUFmICgEkk4AA3JJPQVD1vV4bSF553CRoMkn9AB1JPkB1rA/B3OusWlMltpeRyRDwyXIBB5n81Q42Hp+dATL7jia7la20iJZiMiS7fPcxHptt+0bG+xx065OJeh9n0Ucgub2Rr26x/SzfZTG+EToqgkn6mr03NrYLBB4IVkcRRKBgFiNh6ZPv1NZvtAmjFzapell08q5kxnkaUcvIspX7mOY4OxPWgL3X+Iu4MUUEffzzc3doGCrhftOz7hUXIzseoFYnVuNrk8ndTW5k/aQSxQvzxpLIrC3bvCAT41CkdN/auOjcKLcXsl3pjvZwRqFhbu/2Ukhz3hWNsZjKhBkYyV9qu7nTNP08PLqM8ckkgX+kVVGEYuqxxJ0AbLeZz1NAUujzWIhiENjLcX7DlkEkbCUMw5JDLMwwowW36eQrppfB12JIQkctqsUinvG1CSYCNT9hIsBcMox4umfOomr9uKFu7sLWS4c7AtkA/JFBY/pUNL3ie+3WMWqHplQn6Nl/zFAMTivhaS6uLa4huO4eAOAe6D55wAdiQBtXxOFJXinhu7x7lJo+TlaNECH8S8vnnB39BS/PZhq8+8+qMvqA8hH5AgV4k7DGP9LqTH5x/wC+SgNxD2dw/D21s8rvDA7SOp2M8jc2Gdgc7Fsj5Cqy47PZoZg9nLF3KXAuFgmDnxiLkOX5iSCct061nE7D5kGYdTdfTCMP8Mle/wD9f67bjNvqfPjyZ2/2+YUBptZW+aezubm0DJbSuWjtn7wnmjKq+GCkgEnwjJ+dU8/EkkV1dXaW0xuJ1SK2heJudYIxl5nQDnCB2O3VsKPPNV78T8R2G9xaC5jHVlTmP5xnI+ZWrjh/trs5mC3Mb2snQlvEoP8AaABH1AoCVwtxVdfyXJcMUuHgnlErSHucxITuNjytjGzfWtBo3FFrfxhJEaMyAfsbmPlLBl5hy83hfbfw5qLc8OW17bOtrOO5uLgTTFG5xL4gzJnPhDEDP1GN6z3G6XPxkcxxbwRSx28EjYYR96Dz3GOgI5ViXm6Fs+lATtQ7PpbV2n0ec27ndrZt4H+h+ydhv9Nqm8MdoSSyfCX0fwd6NijnCSHYZjY7eI9FyT7nrX1L+bT7qKKe6+It50kbnkCiSIxrzFiUAVoyMjoCDjc1P1PSbHWrRGYCSJxmOQDDqemQTuCD1BoDUUUrbbiK70WVbfUiZ7NyFhvcHmTbAWQb52xv12Y+LyZ8MquqsjBlYAqynIIIyCCNiCPOgPdFFFAFFFFAFFFFAFQNb1eG0heedwkaDJJ8/QAeZPQCpk0qopZ2CqoJZmOAABkkk7AAedLbTo2125+IlXGm20h+HjI/7RIuR3jZH2B5D6etAe9G0eXWJkvr9Clshza2h9PKSQebHyH/ACb3jLixLWKdIXT4mNEblboiu4QOR5qvUj5Vne0/iFo5ktZu9gs2Qszxg89yw6QRlfsZ6HO/pjrWbsNAuXlgsnMYkWOSaPHNI9kGbKwyuxxJE4PKUIz50BecScPKz21uL6e4kuWxKrSB/Bylu/VQMRFGAKkbHpvmr2Cw+ERbzV7wO8S4UZ5Ik25dk6ySMPM59gPONxBq+n8PwcyQwi4kXaOJQpkOOp6lY8+f5ZNYfQ+Er7iCUXmpO0VtnwRgEZX0RT9lT+M5J96Amav2nX2pSm20aBgvQzFfFj138Ma+53/dU3h/sWDv3+p3DzyncorHH95z4m+mKaOiaLBaRCK3jWNB5KOp9SepPuan0BX6Rodvary28McQ/qqAfqepqwoooDB9pXGjWmLe3I7915mfr3adAQPxHBxnpgmk5eSNM3NKzSMfvOeY/rV5x85bUrvm6iQD5ARpj9N/rVDXYtqMYwTxuzh3decqjjnZFnoHEFxZMGgcgDrGxJjYehXy+YwafXDWtpe26Tx7Btip6qwOGU/I/nsfOvzlTZ7E3Pc3I8hKpHzKDP7hVN7Sio60X2FaTlobyhkVScQcI2d6CLiBHJ+9jDD5MN6u6K5p1RMaj2U3dg5n0e6cHr3LkAkemfst8mH1qToPaojlrLWrcQSEcrM64jb+2rfZz67j5U3qoeLeEbXUYu7uEyfuyLs6H2P8DtQFJL2d2jvC0ARYDvIAWcyoMFI1csQsOcEquxwPKqjs1kuZG7hMxWtnPOrtgftm71gka56IqnLH15azQn1DhmUK+brTmbAP4c+n4H9vsnf6NSC/GoWiyafcrEHIJkEYYj8SlSfC/ufSgLjUrGKeNoZkV0cYZW8x/wA+dLS2uZeHZlilZpdKlbEchyWtmJzytjqh3/eOhBrNKQWeqTz3tw0vwiFBLzszTyTHKRiPoHCDdE6+E0xtHvItWsA8kJEU6kNG+5wCR5fLNAX8MquoZGDKwBVlOQQRkEEbEEede6VXCd7Jot4NLuWL2sxJs52OOXJ/o2zt+WNz0PMArVoAooooAooql4y19bCzmuWwSi+AH7znZR9TigMrxzeNqF0ukW7ELgPeyLvyRZ/o+mztsfbbrk1o9Y1JNPgiigiDyMRFbwKccx9z5Io3ZvIVX9nWhtaWrT3Jzc3BM1w7dQSMhfYKPLy3rI8ZNNfwLfNCIbYeGOZJGFysTnl7wj7BRs5MZ3x5g7UBo9N16y1i1aC6MAkLOrRLMrEFGI7xDsQNuYNioOr6pa8O2J5G765lyVLtl5nxjmc5zyLt+4bmrGa2jsNMd71beN44ynPAnLzAH9mADvzNhdvWsvpclpqFulw0C8vTMkeApG5AYjGAT5Gq5zcehOEFLqRezzgOW/m/lPVcuWPNHE22fQkeSDyX86dIGNh0rDRao4xyzn2w6n9+akLq04/zpPzCn/ZqHrESfYSNlRWNbV5z/nT9Av8Aw1An1a4VzmSRw2MYYAr5H0GOn51lV4vkY7GSGDUK91WKJuVm8WM8qgkgepx0+tL/AFCaSQfYmLggqxYdQfUt0PTpRbXTlQTGMt1w2+fPbGciouttsiSo77sru03RRM5vbbMgwFnRQeZcbK/LjmxjY7bAA+Rpdg56b06LSUrIjDqCAc7AqTgg52xg5+YFJe5tF7xwBvzt9k9fEfwmutw+4lOLi1yOPxK2jCSmup0t4GkdY41LyOcKi7lj8vTzJ6AbmnhwlaRaZbLBI4aYnnl5QW8TeWw2UDAGeuM+dK3s2Cx38bjAIjlI36nuyAMn51vixAJ3Zjuevib3OPM1TxCvJNRSLuG20dLmzc2V+koJRs46gjBHzB3FSaV13cyYAVBltvC++PPGwxj3qTa3jxqAiToFGPtAdPfmI+taCrbbo6Lo77MZFFYGz1W4YljK6joFJBII65yDv5bVMXV5x/nT9VU/wrLrxRhUZM1l5aJKjRyKHRhhlYZBFJHV9KueGrr4q15pbCVsSRnfkz5H3H3X+h92C2qzf+cw+if8NQb+7EqMk0odGGGVnHK3sR0NY9YiZ7CRbRPZXka6lCqSSd0wjbI5gxH2cE4EgI5cncdKX/C2s3dukEYR554IsCxgOyA7s9y52Eh8o9iD71L1XUbTT+4jeIxRzOF5ljIRV+82SAPTpvvnyrZX2hXMU0lxpskC/EAd6kqlkLAbSqUI8WOoOQdqshJyWcEJxUdsnriDSbfXNOAB2deeJ8bxvjz8wQcqw+dQOyvid7iJ7O62vbQ8kgOxZQcK4yct0GW9SD94VYWk9totmq3Vyucs7M2A0kjsXYqg3O5OwrMdpMTWVxbaza+JRhLkJuJIWxhtiM7bZ9eQ9AamQGnRXK1uVlRZEPMjqGUjzBGQfyNdaAKXPEijUtYt7P7UFkPiJwCCDIcCNSPIgZPuGO1MG6uFiRpHPKiKWY+gAyT+VYXsftXe3lvp/wCnvpDI3sg2RR58oGcexoCdx5xCsLRW/eIgcPJOWxtbxr4wAfvPnkHn1I6VA4f4UnlgtknuXazTkkS3eNVlOMMiSuCQwXbYAZxvU26utK1bvYZBHL3Q3Z1K4GSvMkhxlQQRzKa8cQXo0bSpXWaSUqCIWlbmbmbZBnzVf3CgMB2kX8ms6pFpds37GJv2rDpzffY+yLsB6k04rfRIo7UWsY5YlTkGOo9/c5396XfYFw2YrZ72UEy3J8JO57sHr82bJ+QFNagMDq2j9xgvEjhjgFFGSevQ4x09agRmMf5p1/uEfr0pj3dssqlHGVP/ADkHyPvWc1LQ2iRnV+cKM4K7/mPTr0rWnSa3ibEKqfvFF3yjbJ/f+415eUEHHNkdPy6YJ322rokr4HhB9w21ei7/AIf9YVTl9/8ApbhfqK+PlAx3sgx1+8emd8gkHHUVR8VTBYWCyOxdhzFhjwjJx0G2a0EhdX59l5sAgnK7eZxvzeXyqn4utpZUVQveNn7Mak4H6ms+XU2rDT6zT1ck1zMXNbKhCuHL8qsyqyoF5lDgZKMWblIJ6AZxvirHg8fz2PGeXxcvNjm/oWzkrsd84wBtjag6TcNjvLW5LBQvOikFgowvOGRgWAAXmGMgDIJGancKaLOl4jfDzIni2ZXOP2TjJYgbk+gA9BUtO6x3rodt1/4pqpJ6tMsvUtD2eMLPywtupTWOlmWKSQLK5QxgJHy9G5sscox+6Bt61zubMRhSRJG5Yju5MZ5QAecEKuBnw4I61Pg0q47t4ntLhlcowKqQQV5h0aNgQQ1fG0ecRiNLSdV5+csyFmJ5SoA5Y1AGCfUnb0ppWjl0/f3I7ar67nX7Or+22nr/ANY+GnPiavRpVeONzLIHKKGwM5IyM55T5Ab/ADqcWGQRJIxBB8snf8IHQHfJHp61w0JZI7dBkLhd1cEEHfy2P0NS7UPkvjmL4yc4xjyGd+X+OaxnqedrpdpJR5Zf1OwmQeZ/PP7jQZVPqf8An0zvXXnf8P8ArCvDSSbeEbnGObc/LHU+1Ry/1kML9RGYRnpC7H+wf3nAq60nh4TBX5ERGGcgDmI9Bjp86tLfhsZHePkeaqMZ9ick4+WKv0UAAAYAGAB5Cr4UusimdXpEz/HXC0epWjwP9r7UbeauBsfl5H2JrG9ivEjvHLptyStxa5UA/aKA8uPmh2+RWmnSZ7VLdtM1O11aEeF25JwPM4/eyZ+qitgoPHFGjRWN7akCfUbpu8a5D/tCbcjBIQDCkE+HHv7VseA9PM+ltbXCOIiZI41kGJO4JPd8w8m5cdfQVx4/t+f4W6gnaGOUrDNPEF5u6k3jIYg4XvCuceTe1cOz3SZ7GdUdHHxEJM/NJz4nibl7zJYnEqHOP6o2GKA8djWoyRrc6ZcEd7ZPhfVomJwQM5IB88YAZPOmTSv4uHwGu2N4No7oG3lO+ObYL0I3JI3P4TTQoDDdsl8Y9NeJcd5cukCAg7l23Ax0PKCd/SrbWOWy04xo4j5Y1hjblLYdgI1PKNyeYjYVn+Ph3+q6Rbc2VV5J3Ty8AXu2+h5x+dWXaCJJGtIITH3rT96qSc3K/c4fBK7qOYqc4PlQGP0rhgreQQajZpKndLDbmObMSrECXLRlgzEkgnIIBxULt0u2uryy0yI/aZWYD8TtyL9FXJ+tangPQLyO5RryEJ3EMgV1kDiSSabnkYea7AbEbVk+EB8fxNczndbfnC+xX9mP9qgHRp9msMSRIMKihVHsBipFFFAFFFFAV02hwMclME/hJX/CRXA8OxeRcf3quKKi4RfNElKS6mFm4bnGVIaQeodQD9Gxj5b/ADrM8baU9rArDmj5nAwH32U/h6D2pwVgu2KFmtY2AJCyZYjyGCMn2zVU6aUW0dDhs07umpYxlCsE7rHE73EoMgZgF5iAFlePclxk+An61O4RvpGvEHeuyeLlJY7juWPTmI61Xx3qmGFDLLGY1kUqFyp5p3cMCHH3XA6eVSODwFvYwpyg5uUkYJ/YtnbmPnt1qrbbHgdyKqONbtVLlPHs7dcb6UuXL2mcYZpO6MjzyAd5yAAsT9gOSSXA86J5pQiSLNIyOWAyzAgrjO3MQR4huD6iuFvqjpF3SF0Jl5yysACO6Cjoc5z7V81PUDPIsjc3OVxISRy8y7AoM+EOPEVAADc3kRWPZ0+ODZp07n1vMl/G5yXLbC5bY2T6SzgZHD2gPPawzcrScyAfbXI5WYdG88+eavrDhyZnBcuiA+IFgSw9BjP55qf2dD/o22/sE/QuxH6Vo62I000mzyVzUxVmo97+pUDh2HzLn++f4YqVaaVFEcog5vUkk/mSam0VNRiuSNZyb5sKKKKkYCs32iaEL3T7iHGW5eZPZ18Q/dj61pKKAV3ZVd/yhoj2zYLxK0OGGw8OU/LI/KqCwjklnMyRyC5t4rMO8uVMUkchSZOeQgMrRlicE5wCOgqZ2Yj4LXdSsuiPl0HybmX/AFJP0qVNwel3qFwrjvDHdczrJKxHw80DFSqE8vMsoOMDoPlQF920aULrSZWXBMXLMpG/Trj5qTWo4U1P4qzt585MkSsTjHixvt881W8PWEsmlR29yhWTuDE4b2UoDt6gA1n+wS+7zSxGebmgleM5+YcY9gHA+lAdSxl4lwQMQWW3r43zv+dc+0OO2a9tzdvOsUUEhBhSbmDOy+LnhU4ACdCfpUrTB/1huz//ABxf465ceNe3FwLWBRJbBA88cU6RzuGJAU8xBSM46jBO+9AWPBNzbfCzT2t1Pcw5PimLEoUTJA51U43zWE/ycIC3x1w32mZFz/pMf1IrawX6No90Y4BbiKKePulZW5CiMpGUyuQR61m/8nBP5hOfW5I/KKP/AH0A2aKKKAKKKKAKKKKAKWXF3FZttVTmHNDHEEdPUP4icdMjCn6EedM2ll2n8IyyyfFQDmHKBIuQCOX7wz1GOo9qrq6tPsnS4Urd19Nx7rTWfF/Q0kHEulsoIltxnyZQpHzBGRSZ4lmQ3lw0TLyGVipXpg46Y8qrTIPWvglHrWKF3OEsqOTrXPo5aTjh3GF5r8lrw7xB8IZuVEZ5EUKzgEJgnJAOxNc9PsZb6fkQB5HOT0HzJ9BXCyspJs91G0nL15VJxn1xXwrJEwOHjcdNip/31XWrynPVJY8C614FRp09FKspPv2f0Z+i9D0/4e3ihznu0Ck+pxufqanVluznXHu7QGU80kbFGb8XmCffHX5Vqa2ItNZR5avSlSqShPmnhhRRRWSoKKKKAKKKKAUGvfsOKrVxsJo+U/6LD+Aqz7UbESXNsLaB2uyeZ3SQxDuAGXDyg7AOVONzsfWq3tRPLrmkt0ycZ/8AkA/jVx2v2KTR8iWj3F00TiNw5VYlBGWYlgpOSMA5JPSgNTwXZzQ2qx3Fz8TKD4pPTP3ffHqaxfY0XjutYtiRyR3QZRjoXMgO/X7Ma/l71b9lNsipdPDC0NvJMrRKyFTtDGrEA745wd/Peqjs7lK65rEYxysUc+uQTj/Gf0oC201v+sV2PWzi/wAVQeNdNvWvJXtYO8V47cM4nSPlMUzSEHLBsFTjpjeurgxcTAkjE9lt65VvP8q7QajBZ6te/GOsXxEcTQvIcIyIGDKCdsgnJHU59qA8aLE76PfMwT9t8VIvdyLIuHDMMMpwd9qp/wDJwf8AmE49Lk/rFH/uq+7PI0lhv+5GLWW4k7jbAKmNQxUfhL82PrWQ/wAnGbk+Ot2+0ro2P9JT+oFAOqiiigCiiigCiiigClV2xa+6ulqjELy80mPPJ8IPttn6imrSV7WrB0vTIwPJKq8reWQMFfntn61VWbUdjp8It4V7lQm8bPHn0/Jx4K4JkvCJJMpADu3m/sv8TVLxhYpBf3MUa8qK68oHoYkP55Oa+WvEd3EgSO4lVFGAoY4A9qr72d5naSR2Z2wWYnc4AA/QAVK1u4UZZaZvcQ9Gby5jpU48/H8DH7GpVRbt3YKo5MknAAwx61A7Q+NUug0ECgxg+KQr4m3+7ndR79T8qwiOwUqHcKxBK8xwSOhI6Zr5CACCcsud1J6/XqPnUK9yqk21yZK19GrmhBanFtdzf3SHJ2PW3LZM/k8rYPqF8Of0rd1Q8D3cMllD8OpVFHLyE5KkdQT5nO+fPNX1WQWIrBxLucpV5ufPL8woooqRrhRRRQBRRRQCh7URza5pK9cHOP8A5Af4VquLrNLnULO3uQWtmjlYJkhHlUpgNjrhSxAO3Wspr37fiq1QbiGPmP8Aosf4irftVurdd1vHhvUCLGiTcmzyAcxTzG5yfICgLns/ARr2GMsbaG45IeYk8v7NS6qW3Kq5OPqPKs32dIza7rEmPCpVSfcnb36IfyrecMWPcxEfFPdBmJEjlSQMAYyoAI2+e9YPsVDyXOr3JwUluQqtkblGkJ267LIm/v7UBM7RP2Gq6RdYPK0j28jeQ58cg9skufpW91DTYZwFmijlUHIDoGAP1FY/to04y6XI64D27LMjEkcpU7kY6nlJG+1azQtRW5t4Z16SRq35jf8AWgJcUSqAqgKo2AAwAPYCknwh/MeJrmA7Lcc5X3LftB/tU76SfbnaPaXtlqcQ3VgrEfiRuZc/2l5h9KAdlFcLC7WaNJUOVdQyn2IzXegCiiigCiiigCs5xvrVrbw4uUWXnzyREZ5iPPfoBnrWjpI9rlyXvyvlEihfqOY/nn9KhUlpWTdsLSVzW0R5pN/Iyt4wlkJSMJzNsic2B6ADJNcr7TpIJWjlDK2FYKW3AZQd8HY+eK23AuradaASz87XH/t5Cf2fU486ouO9Vjur15oeYoyIMlcHIGDsfpUrPslUzNr44L+Jx4k6emlGpt3asmn7K+G7a6inaeLvCsgVcs2w5AfIjzNfe0HhvT7SM92zpMfsRhiw+vNkhfrVBwzxm9lbSxRRnvJJOYSEZAHIo2HmdvOqaMyXc2C3NLI32pGxk+7HYdKhcOm5tRS5k7KPEaUI1KkprC3zn/c/cavY0p+ElJ6GU4+YUA/rW/qk4M0U2dnFCxBcAlyOhZjk7+fXH0q7qUFiKRo3dbtq86newoooqRrBRRRQBRRWc7QtcFlp9xNnDBOVPd28K/qc/SgF/wBmR+M13Ur3qiZjQ+W7cq/6kf601b/R7ef+mgikz+ONW/eKxfYbonw2mI7Dx3DGU/I7L+gz9aYVAVFzHDYWcphRYo4kdwqDABwW2A9TWP7A7Du9LDnmzNK8hz9EGPYhAfrXbty1j4fS5Fz4p2EQ+R3b/VB/StbwppnwtnbwYwY4lUjOfFjxb/PNATr61WWN4nGVdSrD2YYP6GsB2M3ckcM+nT47+ylK/ONt1Izg4649uWmNSv4wf+S9Ytr8ALb3Q7i4I2Af7rN9MHO+yt7UAz6zvaBw8L+wmgwOcrzR58nXdfzO31rRUUAquwPiQy2z2UpIltj4Qevdk9PmrZHyxTVpGdo9jJo2qRapbr+xlbEqjpzffU+zruD+IH6ujStRjuYUmibmjkUMp9j/ABoCXRRRQBRRRQBWD7Q+CjdH4iJ1WRVw4c4VlHnnyIreUqO2LXnEiWyMQgXmkA8yfsg+wxn6ioVMadzdsJVo1lKi91l/DqLiZSrFcZwcZBBB+Rz0rkJdyMHI/jW04J4IkvCJJMpAD1839l/ia49p+mR294kcSBEFumwHU88mSfU+5rFraxqzSlyOpf8ApLc0KbcNLa8Hj6ldovC11dxmSCLmQMVzzKNxjOxOfOuOp8PXNuMzQOi/ixkfmMimh2SyrHprO5CqJpCWJwNiB/Cs3x5x+Zw8FtkRdHfoXHmB5hf1NQrUIQbSZO09IryphyjFrrzX3f3Nb2Vao81nyyEsYm5Ax68uMgfTOPlitnWJ7IrPksA+Md67MP7IPKP3VtqshnSsnFvnB3E3BYWXsFFFFTNUKKKKAKTfapO2p6la6TC3hRuecjy2/eqZ+rCmJxzxRHpto87kc32Y1/G5BwP4n2BrH9inDTrHJqNz4ri7ywJ6hCebP984PyC0AzLaBY0VEACooVQOgAGAPyrpRUDXtVS0t5biQ+GNCx98dB8ydqAXHFR/lDiCztRvHZgzSbnHNsw6A75CdfU+tNelj2I6TIY7jUrjea9fmBO5EYJOxIyAzHoDjCp6UzqAKpOM+H1v7Oa2bGXXwE/dcbqfkD+lXdFAYXsp4heeB7W5yt3ZnupVPUgbK3uDjGfbPmK3NLHtH06Wwuo9YtEBCDlvIwcd5HkANjzONifZPemHpGpR3MKTwtzRyKGU/wC/3HSgOPEOixXtvJbzDKSDHuD5MPcHcUmuAddl0K+bS74/sXbMUn3VLHAYZ6I+N/Q59zT2rJ9ovBEWqW/IcLMmTFLj7J9D58h8x9fKgNYDRSY7POO5bGb+S9VyjIQsUreQ8gx81Pk30NOYGgPtFFFAFJbta090vTKQe7lVeVvLIGCvz2z9adNZ7jbW7e2gPxCCXn2WIgHmPvnYAetV1IqUcG/w28la11Uis9MeYkLbXLmNQiXEyqOirIwA+QBwBUe/vZJ2DyyPIwHKGZiTjJOMn3Jr7eN30vMkYTmO0ceQB6ADNdNa0Ca0aPvhy96nMF5jkYbG/p8v3VXQpVKk1GMsfM9Bd8XsaVNzqUE/DETibuTuhD3j90pLBOY8uSck48zn1rlb4VgSOYA5Kk7H29Rmmv2a8L2k+nxSzQrI7NJlmyTtM6gdegAAqw1fsytJFPc80L+RBLL9QfL5GsToVE3vkhS4zw6aSdHSn4L7b/IveDtUiuLSN4UEagcndj7hXbHy9D6EVdVh+yqyeGG4R+qzsvtlQAcfWtxV8G3FZPOXcIQrzjB5jnbyCiiipGsFcby6SJGkkYKiAlmPQAUXd0kSNJIwRFGWZjgAUk9Y1W44luvhbTmisImzJKdufHmfXP3U+RPTYD1YxycS6l3rqy6dbHwqfvnPTH4m6n0G1O9FAAAAAAwAOgFQNB0aKzgSCBQsaDA9SfMn1YncmrCgClJ2m3T6nfQaPbk8gYSXTL91Rg4JAPQb4P3ilbHtG4wTTLRpTgyv4YU9Wx1P9UdT9B51VdkXCLWkDXVzlry68cjNuyqTzBdxkE5yw9cegoDd2lssSLGg5URQqgeQAwB+QrrRRQBRRRQHiaJXUq6hlYEMrDIIIwQQdiCPKlLBM3Dl73UhLaZduTGd/wCbv5g+i7/UDPUGm7UDXNHhu4XgnQPG4wQfL0IPkw6g0BMjcMAVIIIyCOhFZ69194pZQAsiDHKc45Ty7gkZyBj571hdK1SbQJhZXxaXT5CRb3J37vP3H9APTy6jbIG9k0GN2iaHlWHBLch2I2K8uNvy8qjPVj2SUdOdyu4u4Ki1a1Tv+VbjkykyD7JIzj+smfLP5UutD4tvtAlFnqSNLbZ/ZygluVf6jH7Sj8BwR+VO2wslhXkTPLknBJOM+meg9q56xpMN1E0VxGskbdVYZ+o9D7ipET5o2sQXcQlt5FkQ+anp7EdQfY1OpK6r2Z32mym50adivUwM25Hpv4ZB7HBqdoHbQqP3Gp2728o2LhTy/wB5T4l+maAblKntntH7yGX7hXkz5A5J/iD9KY+k6zb3S89vMkq/1WB/MdRXrWdLjuomhlGVb8wfIj0IqMllYLKNTRNSMvwDwWlsizSgNMRkeYQEeX9bHn9Pnl+2pf5xbH/03/xLTXs7cRxpGCSEUKCeuAMb0re2wftbX+xJ+9K2LRJVY4NW+k50pNmv7MFxpdt8nP5yua002eU8uObBxnpnG1Z7s4XGmWv/ALefzYmtJVcveZZD3UVPC+ltbWyRuQ0hLPIw3Bd2LNgnfGTgewFW1FU2v8VWlkpNxOiY+7nLH5KN6iticpOTbfUuao+K+LLbTou8uZMfhQbu59Av8elLfUO1W7v3MGj2rsehmcdB64+yvrlj9KncL9kfNJ8Vq0pupzuYySUH9ondsegwo96GCiEOocTSguGtdNVsgeb4Pl+N/f7I96aP8nx6baJHaKkaoy+EjPPnY5PUseufatBFGFAVQFUDAAGAAPIAdBUe806OUgyLzFc43O2fkaw+Wxlc9yq0nWGkmYSsqAqAieROTnxEDLdNqn6/rUNnA887csaDf1J8gB5sfIVUTrbadBJPdsmEYkORlsfcUZ3L4HQeeawelabPxHcLd3atFpsRPcwZOZTnGTjy9W/ujzIxHONzMsZ2PfA2lzaze/yteqVgjOLSEjIOCfFv5L1zjdt8jl3cNeIYlRVVFCqoAVVGAABgAAbAAeVe6kRCiiigCiiigCiiigIGt6RDdwvBOgeNxgg/oQfIjqCKV3894cbGJLvS9jkkd5BkgH6ZPTZT7HNOCvEsYZSrAMrAggjIIOxBB6gjyoCBoWuQXkQmt5FkQ+Y6g+hHUH2NWNLLXuziW3mN3o0vw8v37c/0Uviz8l2z4cY6Y5ep6aB2qoJfhdTiNncrgHm3jbPnn7ufqPegGTVXrvDlrery3MCSgdCw8Q+TdR9KsYZVdQysGU7gg5B+RFe6AUOrdiCK3eafdSW7joGJI+jqQw/WoqWnE9lsrpdoOmSHOPm3K35mnRWf444iNha9+sYkbvERUZuUEuwX7WDj16UAuT2n6vBtPpTH1Kq4/cGFZbjftBa+MRkspYTGGHm2c49VXHSnRonEdzLKkc1g8QbOZlmSSMYUnqMNvjA26muN5x5Gk80C2t3K0BAkMUQZRlQw+9nofSpQk4y1IjOCnFxfIW/Dva3LBawwRabLIY0ChgzeLHngIf31YjtA1y4GLfS+TPQurf7fKKaPD2vQ3sXewMSvMVYMpVlYHBVlO4IqluOPIk1MaeyMCQB32fB3hTnEZ22Yrv19PWosktjDNw3xHff9ou1tYz1VG5T+UYyfkWq30DsUs4jz3LvdSdTzeFSfkCSfqTTPooCNp9hFAgjhjSNB0VFCj8hUmioeq6pDbRmSeRI0H3mOPy9T8qAmVl+N+OrXTI8zNzSH7EK/ab/hX3P61jL/ALSbrUZHttFgLEDx3MmwUHbIB2GfInfY7bGrjg3stit5PiryQ3d42GZ33RH65UHdiDsGb0GAvSgKHR+ErzW5lvNWzFbq2YrPBGRv9rOCo6b/AGm3+yMZb8EKoqoihVUAKqjAAAwAANgAPKvdFAFFFFAFFFFAFFFFAFFFFAFFFFAFVfEHD1tex93cxLIu+CR4lz5q3VT8qtKKAVMvZte6e3eaPesq5ybac5Q7noenTAwRnY+LyoTtQu7MlNV0+WMKQDPEMxnPTr4ffZs+1NavMkYYFWAIIwQRkEHqCPMUBl9F7RNOusd3dRgn7sh5G/JsV94x0E6iluitG0KzpJKCch0X7owCDn3rzrHZzptzkyWsYJxloxyHb+xisrN2Jwpk2d7dWzk5zzBlA9MLyMfmW/OgGDonD9vZhxbRLErkFguwJAx0+VY21a8s7/UJFsJp455EZGSSNRhYwvRmB61AbgLWoiBBrJdcdZUIOfkS+R75runDfEI/8TgPzT/66A0fAekzQi5muEEcl1O03dKc92MAAE9C2Bk1mk7OZbtLmS6nmilmnaVYlZeRGXwxMcAsWCgdDXyXhjiFv/FIB8k/+uox7N9WmBFxrLqPLu1Y5+eGTH60Aw9OuWgto/jpYRKq4dw2FYjzHNg7jcj1zWd1ztX0y2z+375h92Ec367L+Zqns+xCy5le4muLh8ePmcBWOOuw5wM7gcx+ZrY6PwTYWuO5tYgQB4ioZvD0OWyc+9AYFOOtW1LbTbHuYj0nm6Eb7gkBeoxtzYNStL7IjLKLjVbt7uT/AMsZCDc7ZJyV6bAKOvWmpRQEbTtPit41ihjWONeiqAB+nn71JoooAooooAooooAooooD/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ltLang="cs-CZ"/>
          </a:p>
        </p:txBody>
      </p:sp>
      <p:pic>
        <p:nvPicPr>
          <p:cNvPr id="18441" name="Picture 12" descr="C:\Users\kubelkovak\Desktop\stažený soubor.jpg"/>
          <p:cNvPicPr>
            <a:picLocks noChangeAspect="1" noChangeArrowheads="1"/>
          </p:cNvPicPr>
          <p:nvPr/>
        </p:nvPicPr>
        <p:blipFill>
          <a:blip r:embed="rId4" cstate="print"/>
          <a:srcRect/>
          <a:stretch>
            <a:fillRect/>
          </a:stretch>
        </p:blipFill>
        <p:spPr bwMode="auto">
          <a:xfrm>
            <a:off x="6156325" y="984250"/>
            <a:ext cx="895350" cy="898525"/>
          </a:xfrm>
          <a:prstGeom prst="rect">
            <a:avLst/>
          </a:prstGeom>
          <a:noFill/>
          <a:ln w="9525">
            <a:noFill/>
            <a:miter lim="800000"/>
            <a:headEnd/>
            <a:tailEnd/>
          </a:ln>
        </p:spPr>
      </p:pic>
      <p:sp>
        <p:nvSpPr>
          <p:cNvPr id="10" name="Obdélník 9"/>
          <p:cNvSpPr/>
          <p:nvPr/>
        </p:nvSpPr>
        <p:spPr>
          <a:xfrm>
            <a:off x="323850" y="6308725"/>
            <a:ext cx="8569325" cy="433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MS PGothic" pitchFamily="34"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EED7C952-AAB2-40F3-9AA3-B8FEEEC6CD89}" type="slidenum">
              <a:rPr lang="cs-CZ"/>
              <a:pPr>
                <a:defRPr/>
              </a:pPr>
              <a:t>3</a:t>
            </a:fld>
            <a:endParaRPr lang="cs-CZ"/>
          </a:p>
        </p:txBody>
      </p:sp>
      <p:sp>
        <p:nvSpPr>
          <p:cNvPr id="2051" name="Rectangle 2"/>
          <p:cNvSpPr>
            <a:spLocks noGrp="1" noChangeArrowheads="1"/>
          </p:cNvSpPr>
          <p:nvPr>
            <p:ph type="ctrTitle"/>
          </p:nvPr>
        </p:nvSpPr>
        <p:spPr>
          <a:xfrm>
            <a:off x="395288" y="1989138"/>
            <a:ext cx="8399462" cy="1470025"/>
          </a:xfrm>
        </p:spPr>
        <p:txBody>
          <a:bodyPr/>
          <a:lstStyle/>
          <a:p>
            <a:pPr algn="ctr" eaLnBrk="1" hangingPunct="1">
              <a:lnSpc>
                <a:spcPct val="80000"/>
              </a:lnSpc>
            </a:pPr>
            <a:r>
              <a:rPr lang="en-US" altLang="cs-CZ" sz="3600" smtClean="0"/>
              <a:t>The cellular basis of protective immunity against experimental infection caused by </a:t>
            </a:r>
            <a:r>
              <a:rPr lang="en-US" altLang="cs-CZ" sz="3600" i="1" smtClean="0"/>
              <a:t>Francisella tularensis</a:t>
            </a:r>
            <a:endParaRPr lang="cs-CZ" altLang="cs-CZ" sz="4400" smtClean="0"/>
          </a:p>
        </p:txBody>
      </p:sp>
      <p:sp>
        <p:nvSpPr>
          <p:cNvPr id="2052" name="Rectangle 3"/>
          <p:cNvSpPr>
            <a:spLocks noGrp="1" noChangeArrowheads="1"/>
          </p:cNvSpPr>
          <p:nvPr>
            <p:ph type="subTitle" idx="1"/>
          </p:nvPr>
        </p:nvSpPr>
        <p:spPr>
          <a:xfrm>
            <a:off x="250825" y="4437063"/>
            <a:ext cx="8353425" cy="1296987"/>
          </a:xfrm>
        </p:spPr>
        <p:txBody>
          <a:bodyPr/>
          <a:lstStyle/>
          <a:p>
            <a:pPr eaLnBrk="1" hangingPunct="1">
              <a:lnSpc>
                <a:spcPct val="80000"/>
              </a:lnSpc>
            </a:pPr>
            <a:r>
              <a:rPr lang="de-DE" altLang="cs-CZ" sz="2000" u="sng" dirty="0" err="1" smtClean="0"/>
              <a:t>Kubelkova</a:t>
            </a:r>
            <a:r>
              <a:rPr lang="cs-CZ" altLang="cs-CZ" sz="2000" u="sng" dirty="0" smtClean="0"/>
              <a:t> K.</a:t>
            </a:r>
            <a:r>
              <a:rPr lang="de-DE" altLang="cs-CZ" sz="2000" dirty="0" smtClean="0"/>
              <a:t>, </a:t>
            </a:r>
            <a:r>
              <a:rPr lang="de-DE" altLang="cs-CZ" sz="2000" dirty="0" err="1" smtClean="0"/>
              <a:t>Orlikova</a:t>
            </a:r>
            <a:r>
              <a:rPr lang="cs-CZ" altLang="cs-CZ" sz="2000" dirty="0" smtClean="0"/>
              <a:t> A.</a:t>
            </a:r>
            <a:r>
              <a:rPr lang="de-DE" altLang="cs-CZ" sz="2000" dirty="0" smtClean="0"/>
              <a:t>, </a:t>
            </a:r>
            <a:r>
              <a:rPr lang="cs-CZ" altLang="cs-CZ" sz="2000" dirty="0" smtClean="0"/>
              <a:t>K</a:t>
            </a:r>
            <a:r>
              <a:rPr lang="de-DE" altLang="cs-CZ" sz="2000" dirty="0" err="1" smtClean="0"/>
              <a:t>rocova</a:t>
            </a:r>
            <a:r>
              <a:rPr lang="cs-CZ" altLang="cs-CZ" sz="2000" dirty="0" smtClean="0"/>
              <a:t> Z.</a:t>
            </a:r>
            <a:r>
              <a:rPr lang="de-DE" altLang="cs-CZ" sz="2000" dirty="0" smtClean="0"/>
              <a:t>, </a:t>
            </a:r>
            <a:r>
              <a:rPr lang="de-DE" altLang="cs-CZ" sz="2000" dirty="0" err="1" smtClean="0"/>
              <a:t>Pejchal</a:t>
            </a:r>
            <a:r>
              <a:rPr lang="cs-CZ" altLang="cs-CZ" sz="2000" dirty="0" smtClean="0"/>
              <a:t> J.</a:t>
            </a:r>
            <a:r>
              <a:rPr lang="de-DE" altLang="cs-CZ" sz="2000" dirty="0" smtClean="0"/>
              <a:t>,</a:t>
            </a:r>
            <a:r>
              <a:rPr lang="cs-CZ" altLang="cs-CZ" sz="2000" dirty="0" smtClean="0"/>
              <a:t> </a:t>
            </a:r>
            <a:r>
              <a:rPr lang="de-DE" altLang="cs-CZ" sz="2000" dirty="0" err="1" smtClean="0"/>
              <a:t>Macela</a:t>
            </a:r>
            <a:r>
              <a:rPr lang="cs-CZ" altLang="cs-CZ" sz="2000" dirty="0" smtClean="0"/>
              <a:t> A., </a:t>
            </a:r>
            <a:r>
              <a:rPr lang="cs-CZ" altLang="cs-CZ" sz="2000" dirty="0" err="1" smtClean="0"/>
              <a:t>Stulik</a:t>
            </a:r>
            <a:r>
              <a:rPr lang="cs-CZ" altLang="cs-CZ" sz="2000" dirty="0" smtClean="0"/>
              <a:t> J.</a:t>
            </a:r>
            <a:endParaRPr lang="cs-CZ" altLang="cs-CZ" sz="2000" baseline="30000" dirty="0" smtClean="0"/>
          </a:p>
          <a:p>
            <a:pPr eaLnBrk="1" hangingPunct="1">
              <a:lnSpc>
                <a:spcPct val="80000"/>
              </a:lnSpc>
            </a:pPr>
            <a:endParaRPr lang="cs-CZ" altLang="cs-CZ" i="1" dirty="0" smtClean="0"/>
          </a:p>
          <a:p>
            <a:pPr eaLnBrk="1" hangingPunct="1">
              <a:lnSpc>
                <a:spcPct val="80000"/>
              </a:lnSpc>
            </a:pPr>
            <a:r>
              <a:rPr lang="en-US" altLang="cs-CZ" sz="1600" dirty="0" smtClean="0"/>
              <a:t>Faculty of Military Health Sciences, University of Defense, 500 01 Hradec Kralove, Czech Republic</a:t>
            </a:r>
            <a:r>
              <a:rPr lang="cs-CZ" altLang="cs-CZ" sz="1600" dirty="0" smtClean="0"/>
              <a:t> </a:t>
            </a:r>
          </a:p>
        </p:txBody>
      </p:sp>
      <p:grpSp>
        <p:nvGrpSpPr>
          <p:cNvPr id="2053" name="Group 13"/>
          <p:cNvGrpSpPr>
            <a:grpSpLocks/>
          </p:cNvGrpSpPr>
          <p:nvPr/>
        </p:nvGrpSpPr>
        <p:grpSpPr bwMode="auto">
          <a:xfrm>
            <a:off x="755650" y="3644900"/>
            <a:ext cx="7740650" cy="504825"/>
            <a:chOff x="158" y="1076"/>
            <a:chExt cx="5239" cy="423"/>
          </a:xfrm>
        </p:grpSpPr>
        <p:pic>
          <p:nvPicPr>
            <p:cNvPr id="2058" name="Picture 7"/>
            <p:cNvPicPr>
              <a:picLocks noChangeAspect="1" noChangeArrowheads="1"/>
            </p:cNvPicPr>
            <p:nvPr/>
          </p:nvPicPr>
          <p:blipFill>
            <a:blip r:embed="rId3" cstate="print"/>
            <a:srcRect/>
            <a:stretch>
              <a:fillRect/>
            </a:stretch>
          </p:blipFill>
          <p:spPr bwMode="auto">
            <a:xfrm>
              <a:off x="158" y="1077"/>
              <a:ext cx="2586" cy="420"/>
            </a:xfrm>
            <a:prstGeom prst="rect">
              <a:avLst/>
            </a:prstGeom>
            <a:noFill/>
            <a:ln w="9525">
              <a:noFill/>
              <a:miter lim="800000"/>
              <a:headEnd/>
              <a:tailEnd/>
            </a:ln>
          </p:spPr>
        </p:pic>
        <p:pic>
          <p:nvPicPr>
            <p:cNvPr id="2059" name="Picture 7"/>
            <p:cNvPicPr>
              <a:picLocks noChangeAspect="1" noChangeArrowheads="1"/>
            </p:cNvPicPr>
            <p:nvPr/>
          </p:nvPicPr>
          <p:blipFill>
            <a:blip r:embed="rId3" cstate="print"/>
            <a:srcRect/>
            <a:stretch>
              <a:fillRect/>
            </a:stretch>
          </p:blipFill>
          <p:spPr bwMode="auto">
            <a:xfrm>
              <a:off x="2789" y="1076"/>
              <a:ext cx="2608" cy="423"/>
            </a:xfrm>
            <a:prstGeom prst="rect">
              <a:avLst/>
            </a:prstGeom>
            <a:noFill/>
            <a:ln w="9525">
              <a:noFill/>
              <a:miter lim="800000"/>
              <a:headEnd/>
              <a:tailEnd/>
            </a:ln>
          </p:spPr>
        </p:pic>
      </p:grpSp>
      <p:sp>
        <p:nvSpPr>
          <p:cNvPr id="2" name="Obdélník 1"/>
          <p:cNvSpPr/>
          <p:nvPr/>
        </p:nvSpPr>
        <p:spPr>
          <a:xfrm>
            <a:off x="395288" y="6237288"/>
            <a:ext cx="576262"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2055" name="Picture 10"/>
          <p:cNvPicPr>
            <a:picLocks noChangeAspect="1" noChangeArrowheads="1"/>
          </p:cNvPicPr>
          <p:nvPr/>
        </p:nvPicPr>
        <p:blipFill>
          <a:blip r:embed="rId4" cstate="print"/>
          <a:srcRect/>
          <a:stretch>
            <a:fillRect/>
          </a:stretch>
        </p:blipFill>
        <p:spPr bwMode="auto">
          <a:xfrm>
            <a:off x="1187450" y="115888"/>
            <a:ext cx="6511925" cy="1081087"/>
          </a:xfrm>
          <a:prstGeom prst="rect">
            <a:avLst/>
          </a:prstGeom>
          <a:noFill/>
          <a:ln w="9525">
            <a:noFill/>
            <a:miter lim="800000"/>
            <a:headEnd/>
            <a:tailEnd/>
          </a:ln>
        </p:spPr>
      </p:pic>
      <p:pic>
        <p:nvPicPr>
          <p:cNvPr id="2056" name="Picture 16" descr="C:\Users\kubelkovak\Desktop\unob (1).gif"/>
          <p:cNvPicPr>
            <a:picLocks noChangeAspect="1" noChangeArrowheads="1"/>
          </p:cNvPicPr>
          <p:nvPr/>
        </p:nvPicPr>
        <p:blipFill>
          <a:blip r:embed="rId5" cstate="print"/>
          <a:srcRect/>
          <a:stretch>
            <a:fillRect/>
          </a:stretch>
        </p:blipFill>
        <p:spPr bwMode="auto">
          <a:xfrm>
            <a:off x="8243888" y="5803900"/>
            <a:ext cx="760412" cy="866775"/>
          </a:xfrm>
          <a:prstGeom prst="rect">
            <a:avLst/>
          </a:prstGeom>
          <a:noFill/>
          <a:ln w="9525">
            <a:noFill/>
            <a:miter lim="800000"/>
            <a:headEnd/>
            <a:tailEnd/>
          </a:ln>
        </p:spPr>
      </p:pic>
      <p:pic>
        <p:nvPicPr>
          <p:cNvPr id="2057" name="Picture 14" descr="C:\Users\kubelkovak\Desktop\stažený soubor.jpg"/>
          <p:cNvPicPr>
            <a:picLocks noChangeAspect="1" noChangeArrowheads="1"/>
          </p:cNvPicPr>
          <p:nvPr/>
        </p:nvPicPr>
        <p:blipFill>
          <a:blip r:embed="rId6" cstate="print"/>
          <a:srcRect/>
          <a:stretch>
            <a:fillRect/>
          </a:stretch>
        </p:blipFill>
        <p:spPr bwMode="auto">
          <a:xfrm>
            <a:off x="212725" y="5870575"/>
            <a:ext cx="608013"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zápatí 3"/>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a:t>Centre of Advanced Studies, Faculty of Military Health Sciences, University of Defence, 500 01 Hradec Kralove, Czech Republic</a:t>
            </a:r>
          </a:p>
        </p:txBody>
      </p:sp>
      <p:sp>
        <p:nvSpPr>
          <p:cNvPr id="11"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190EA9CD-C6BF-45B7-AF62-2C00CA1CE98B}" type="slidenum">
              <a:rPr lang="cs-CZ"/>
              <a:pPr>
                <a:defRPr/>
              </a:pPr>
              <a:t>4</a:t>
            </a:fld>
            <a:endParaRPr lang="cs-CZ"/>
          </a:p>
        </p:txBody>
      </p:sp>
      <p:sp>
        <p:nvSpPr>
          <p:cNvPr id="3076" name="Rectangle 2"/>
          <p:cNvSpPr>
            <a:spLocks noGrp="1" noChangeArrowheads="1"/>
          </p:cNvSpPr>
          <p:nvPr>
            <p:ph type="title"/>
          </p:nvPr>
        </p:nvSpPr>
        <p:spPr>
          <a:xfrm>
            <a:off x="179388" y="0"/>
            <a:ext cx="8229600" cy="792163"/>
          </a:xfrm>
        </p:spPr>
        <p:txBody>
          <a:bodyPr/>
          <a:lstStyle/>
          <a:p>
            <a:pPr eaLnBrk="1" hangingPunct="1"/>
            <a:r>
              <a:rPr lang="cs-CZ" altLang="cs-CZ" i="1" smtClean="0"/>
              <a:t>Francisella tularensis</a:t>
            </a:r>
            <a:endParaRPr lang="en-GB" altLang="cs-CZ" i="1" smtClean="0"/>
          </a:p>
        </p:txBody>
      </p:sp>
      <p:pic>
        <p:nvPicPr>
          <p:cNvPr id="3077" name="Picture 4" descr="Tularemia-1 (2)"/>
          <p:cNvPicPr>
            <a:picLocks noChangeAspect="1" noChangeArrowheads="1"/>
          </p:cNvPicPr>
          <p:nvPr/>
        </p:nvPicPr>
        <p:blipFill>
          <a:blip r:embed="rId3" cstate="print"/>
          <a:srcRect/>
          <a:stretch>
            <a:fillRect/>
          </a:stretch>
        </p:blipFill>
        <p:spPr bwMode="auto">
          <a:xfrm>
            <a:off x="6732588" y="188913"/>
            <a:ext cx="2232025" cy="1525587"/>
          </a:xfrm>
          <a:prstGeom prst="rect">
            <a:avLst/>
          </a:prstGeom>
          <a:noFill/>
          <a:ln w="9525">
            <a:noFill/>
            <a:miter lim="800000"/>
            <a:headEnd/>
            <a:tailEnd/>
          </a:ln>
        </p:spPr>
      </p:pic>
      <p:pic>
        <p:nvPicPr>
          <p:cNvPr id="3078" name="Picture 5" descr="Tularemia-2 (2)"/>
          <p:cNvPicPr>
            <a:picLocks noChangeAspect="1" noChangeArrowheads="1"/>
          </p:cNvPicPr>
          <p:nvPr/>
        </p:nvPicPr>
        <p:blipFill>
          <a:blip r:embed="rId4" cstate="print"/>
          <a:srcRect/>
          <a:stretch>
            <a:fillRect/>
          </a:stretch>
        </p:blipFill>
        <p:spPr bwMode="auto">
          <a:xfrm>
            <a:off x="6804025" y="2205038"/>
            <a:ext cx="2160588" cy="1544637"/>
          </a:xfrm>
          <a:prstGeom prst="rect">
            <a:avLst/>
          </a:prstGeom>
          <a:noFill/>
          <a:ln w="9525">
            <a:noFill/>
            <a:miter lim="800000"/>
            <a:headEnd/>
            <a:tailEnd/>
          </a:ln>
        </p:spPr>
      </p:pic>
      <p:pic>
        <p:nvPicPr>
          <p:cNvPr id="3079" name="Picture 6" descr="Tularemia-3 (2)"/>
          <p:cNvPicPr>
            <a:picLocks noChangeAspect="1" noChangeArrowheads="1"/>
          </p:cNvPicPr>
          <p:nvPr/>
        </p:nvPicPr>
        <p:blipFill>
          <a:blip r:embed="rId5" cstate="print"/>
          <a:srcRect/>
          <a:stretch>
            <a:fillRect/>
          </a:stretch>
        </p:blipFill>
        <p:spPr bwMode="auto">
          <a:xfrm>
            <a:off x="6804025" y="4243388"/>
            <a:ext cx="2160588" cy="1592262"/>
          </a:xfrm>
          <a:prstGeom prst="rect">
            <a:avLst/>
          </a:prstGeom>
          <a:noFill/>
          <a:ln w="9525">
            <a:noFill/>
            <a:miter lim="800000"/>
            <a:headEnd/>
            <a:tailEnd/>
          </a:ln>
        </p:spPr>
      </p:pic>
      <p:sp>
        <p:nvSpPr>
          <p:cNvPr id="3080" name="Rectangle 2"/>
          <p:cNvSpPr>
            <a:spLocks noChangeArrowheads="1"/>
          </p:cNvSpPr>
          <p:nvPr/>
        </p:nvSpPr>
        <p:spPr bwMode="auto">
          <a:xfrm>
            <a:off x="179388" y="765175"/>
            <a:ext cx="5688012" cy="5400675"/>
          </a:xfrm>
          <a:prstGeom prst="rect">
            <a:avLst/>
          </a:prstGeom>
          <a:noFill/>
          <a:ln w="9525">
            <a:noFill/>
            <a:miter lim="800000"/>
            <a:headEnd/>
            <a:tailEnd/>
          </a:ln>
          <a:effectLst/>
        </p:spPr>
        <p:txBody>
          <a:bodyPr/>
          <a:lstStyle/>
          <a:p>
            <a:pPr marL="342900" indent="-342900">
              <a:lnSpc>
                <a:spcPct val="80000"/>
              </a:lnSpc>
              <a:spcBef>
                <a:spcPct val="20000"/>
              </a:spcBef>
              <a:buFont typeface="Wingdings" pitchFamily="2" charset="2"/>
              <a:buChar char="ü"/>
            </a:pPr>
            <a:r>
              <a:rPr lang="en-US" altLang="cs-CZ" sz="1900" i="1">
                <a:solidFill>
                  <a:srgbClr val="000000"/>
                </a:solidFill>
                <a:latin typeface="Times New Roman" pitchFamily="18" charset="0"/>
              </a:rPr>
              <a:t>Francisellae</a:t>
            </a:r>
            <a:r>
              <a:rPr lang="en-US" altLang="cs-CZ" sz="1900">
                <a:solidFill>
                  <a:srgbClr val="000000"/>
                </a:solidFill>
                <a:latin typeface="Times New Roman" pitchFamily="18" charset="0"/>
              </a:rPr>
              <a:t> – facultative intracellular bacterial pathogens</a:t>
            </a:r>
            <a:endParaRPr lang="cs-CZ" altLang="cs-CZ" sz="1900">
              <a:solidFill>
                <a:srgbClr val="000000"/>
              </a:solidFill>
              <a:latin typeface="Times New Roman" pitchFamily="18" charset="0"/>
            </a:endParaRPr>
          </a:p>
          <a:p>
            <a:pPr marL="342900" indent="-342900">
              <a:lnSpc>
                <a:spcPct val="80000"/>
              </a:lnSpc>
              <a:spcBef>
                <a:spcPct val="20000"/>
              </a:spcBef>
              <a:buFont typeface="Wingdings" pitchFamily="2" charset="2"/>
              <a:buChar char="ü"/>
            </a:pPr>
            <a:r>
              <a:rPr lang="cs-CZ" altLang="cs-CZ" sz="1900">
                <a:solidFill>
                  <a:srgbClr val="000000"/>
                </a:solidFill>
                <a:latin typeface="Times New Roman" pitchFamily="18" charset="0"/>
              </a:rPr>
              <a:t>Small, nonmotile, obligate anaerobe</a:t>
            </a:r>
            <a:endParaRPr lang="en-US" altLang="cs-CZ" sz="1900">
              <a:solidFill>
                <a:srgbClr val="000000"/>
              </a:solidFill>
              <a:latin typeface="Times New Roman" pitchFamily="18" charset="0"/>
            </a:endParaRPr>
          </a:p>
          <a:p>
            <a:pPr marL="342900" indent="-342900">
              <a:lnSpc>
                <a:spcPct val="80000"/>
              </a:lnSpc>
              <a:spcBef>
                <a:spcPct val="20000"/>
              </a:spcBef>
              <a:buFont typeface="Wingdings" pitchFamily="2" charset="2"/>
              <a:buChar char="ü"/>
            </a:pPr>
            <a:r>
              <a:rPr lang="cs-CZ" altLang="cs-CZ" sz="1900">
                <a:solidFill>
                  <a:srgbClr val="000000"/>
                </a:solidFill>
                <a:latin typeface="Times New Roman" pitchFamily="18" charset="0"/>
              </a:rPr>
              <a:t>One of the most infectious bacterial agens</a:t>
            </a:r>
            <a:r>
              <a:rPr lang="en-US" altLang="cs-CZ" sz="1900" i="1">
                <a:solidFill>
                  <a:srgbClr val="000000"/>
                </a:solidFill>
                <a:latin typeface="Times New Roman" pitchFamily="18" charset="0"/>
              </a:rPr>
              <a:t> </a:t>
            </a:r>
            <a:r>
              <a:rPr lang="cs-CZ" altLang="cs-CZ" sz="1900">
                <a:solidFill>
                  <a:srgbClr val="000000"/>
                </a:solidFill>
                <a:latin typeface="Times New Roman" pitchFamily="18" charset="0"/>
              </a:rPr>
              <a:t>(10 CFU)</a:t>
            </a:r>
          </a:p>
          <a:p>
            <a:pPr marL="342900" indent="-342900">
              <a:lnSpc>
                <a:spcPct val="80000"/>
              </a:lnSpc>
              <a:spcBef>
                <a:spcPct val="20000"/>
              </a:spcBef>
              <a:buFont typeface="Wingdings" pitchFamily="2" charset="2"/>
              <a:buChar char="ü"/>
            </a:pPr>
            <a:r>
              <a:rPr lang="en-US" altLang="cs-CZ" sz="1900" i="1">
                <a:solidFill>
                  <a:srgbClr val="000000"/>
                </a:solidFill>
                <a:latin typeface="Times New Roman" pitchFamily="18" charset="0"/>
              </a:rPr>
              <a:t>Francisella</a:t>
            </a:r>
            <a:r>
              <a:rPr lang="en-US" altLang="cs-CZ" sz="1900">
                <a:solidFill>
                  <a:srgbClr val="000000"/>
                </a:solidFill>
                <a:latin typeface="Times New Roman" pitchFamily="18" charset="0"/>
              </a:rPr>
              <a:t> proliferates inside macrophages, neutrophils, dendritic cells and hepatocytes</a:t>
            </a:r>
          </a:p>
          <a:p>
            <a:pPr marL="342900" indent="-342900">
              <a:lnSpc>
                <a:spcPct val="80000"/>
              </a:lnSpc>
              <a:spcBef>
                <a:spcPct val="20000"/>
              </a:spcBef>
              <a:buFont typeface="Wingdings" pitchFamily="2" charset="2"/>
              <a:buChar char="ü"/>
            </a:pPr>
            <a:r>
              <a:rPr lang="en-US" altLang="cs-CZ" sz="1900">
                <a:solidFill>
                  <a:srgbClr val="000000"/>
                </a:solidFill>
                <a:latin typeface="Times New Roman" pitchFamily="18" charset="0"/>
              </a:rPr>
              <a:t>Geographic distribution of four existing </a:t>
            </a:r>
            <a:r>
              <a:rPr lang="en-US" altLang="cs-CZ" sz="1900" i="1">
                <a:solidFill>
                  <a:srgbClr val="000000"/>
                </a:solidFill>
                <a:latin typeface="Times New Roman" pitchFamily="18" charset="0"/>
              </a:rPr>
              <a:t>Francisella tularensis</a:t>
            </a:r>
            <a:r>
              <a:rPr lang="en-US" altLang="cs-CZ" sz="1900">
                <a:solidFill>
                  <a:srgbClr val="000000"/>
                </a:solidFill>
                <a:latin typeface="Times New Roman" pitchFamily="18" charset="0"/>
              </a:rPr>
              <a:t> subtypes (</a:t>
            </a:r>
            <a:r>
              <a:rPr lang="en-US" altLang="cs-CZ" sz="1900" i="1">
                <a:solidFill>
                  <a:srgbClr val="000000"/>
                </a:solidFill>
                <a:latin typeface="Times New Roman" pitchFamily="18" charset="0"/>
              </a:rPr>
              <a:t>holarctica</a:t>
            </a:r>
            <a:r>
              <a:rPr lang="cs-CZ" altLang="cs-CZ" sz="1900" i="1">
                <a:solidFill>
                  <a:srgbClr val="000000"/>
                </a:solidFill>
                <a:latin typeface="Times New Roman" pitchFamily="18" charset="0"/>
              </a:rPr>
              <a:t> – </a:t>
            </a:r>
            <a:r>
              <a:rPr lang="cs-CZ" altLang="cs-CZ" sz="1900">
                <a:solidFill>
                  <a:srgbClr val="000000"/>
                </a:solidFill>
                <a:latin typeface="Times New Roman" pitchFamily="18" charset="0"/>
              </a:rPr>
              <a:t>Type B</a:t>
            </a:r>
            <a:r>
              <a:rPr lang="en-US" altLang="cs-CZ" sz="1900" i="1">
                <a:solidFill>
                  <a:srgbClr val="000000"/>
                </a:solidFill>
                <a:latin typeface="Times New Roman" pitchFamily="18" charset="0"/>
              </a:rPr>
              <a:t>, tularensis</a:t>
            </a:r>
            <a:r>
              <a:rPr lang="cs-CZ" altLang="cs-CZ" sz="1900" i="1">
                <a:solidFill>
                  <a:srgbClr val="000000"/>
                </a:solidFill>
                <a:latin typeface="Times New Roman" pitchFamily="18" charset="0"/>
              </a:rPr>
              <a:t> </a:t>
            </a:r>
            <a:r>
              <a:rPr lang="cs-CZ" altLang="cs-CZ" sz="1900">
                <a:solidFill>
                  <a:srgbClr val="000000"/>
                </a:solidFill>
                <a:latin typeface="Times New Roman" pitchFamily="18" charset="0"/>
              </a:rPr>
              <a:t>– Type A1 and A2</a:t>
            </a:r>
            <a:r>
              <a:rPr lang="en-US" altLang="cs-CZ" sz="1900" i="1">
                <a:solidFill>
                  <a:srgbClr val="000000"/>
                </a:solidFill>
                <a:latin typeface="Times New Roman" pitchFamily="18" charset="0"/>
              </a:rPr>
              <a:t>, mediasiatica, novicida</a:t>
            </a:r>
            <a:r>
              <a:rPr lang="en-US" altLang="cs-CZ" sz="1900">
                <a:solidFill>
                  <a:srgbClr val="000000"/>
                </a:solidFill>
                <a:latin typeface="Times New Roman" pitchFamily="18" charset="0"/>
              </a:rPr>
              <a:t>)</a:t>
            </a:r>
            <a:endParaRPr lang="cs-CZ" altLang="cs-CZ" sz="1900">
              <a:solidFill>
                <a:srgbClr val="000000"/>
              </a:solidFill>
              <a:latin typeface="Times New Roman" pitchFamily="18" charset="0"/>
            </a:endParaRPr>
          </a:p>
          <a:p>
            <a:pPr marL="342900" indent="-342900">
              <a:lnSpc>
                <a:spcPct val="80000"/>
              </a:lnSpc>
              <a:spcBef>
                <a:spcPct val="20000"/>
              </a:spcBef>
              <a:buFont typeface="Wingdings" pitchFamily="2" charset="2"/>
              <a:buChar char="ü"/>
            </a:pPr>
            <a:endParaRPr lang="cs-CZ" altLang="cs-CZ" sz="1900">
              <a:solidFill>
                <a:srgbClr val="000000"/>
              </a:solidFill>
              <a:latin typeface="Times New Roman" pitchFamily="18" charset="0"/>
            </a:endParaRPr>
          </a:p>
          <a:p>
            <a:pPr marL="342900" indent="-342900">
              <a:lnSpc>
                <a:spcPct val="80000"/>
              </a:lnSpc>
              <a:spcBef>
                <a:spcPct val="20000"/>
              </a:spcBef>
              <a:buFont typeface="Wingdings" pitchFamily="2" charset="2"/>
              <a:buChar char="ü"/>
            </a:pPr>
            <a:endParaRPr lang="cs-CZ" altLang="cs-CZ" sz="1200">
              <a:solidFill>
                <a:srgbClr val="000000"/>
              </a:solidFill>
              <a:latin typeface="Garamond" pitchFamily="18" charset="0"/>
            </a:endParaRPr>
          </a:p>
          <a:p>
            <a:pPr marL="342900" indent="-342900">
              <a:lnSpc>
                <a:spcPct val="80000"/>
              </a:lnSpc>
              <a:spcBef>
                <a:spcPct val="20000"/>
              </a:spcBef>
              <a:buFont typeface="Wingdings" pitchFamily="2" charset="2"/>
              <a:buChar char="ü"/>
            </a:pPr>
            <a:endParaRPr lang="cs-CZ" altLang="cs-CZ" sz="1200">
              <a:solidFill>
                <a:srgbClr val="000000"/>
              </a:solidFill>
              <a:latin typeface="Garamond" pitchFamily="18" charset="0"/>
            </a:endParaRPr>
          </a:p>
          <a:p>
            <a:pPr marL="342900" indent="-342900">
              <a:lnSpc>
                <a:spcPct val="80000"/>
              </a:lnSpc>
              <a:spcBef>
                <a:spcPct val="20000"/>
              </a:spcBef>
              <a:buFont typeface="Wingdings" pitchFamily="2" charset="2"/>
              <a:buChar char="ü"/>
            </a:pPr>
            <a:endParaRPr lang="cs-CZ" altLang="cs-CZ" sz="1200">
              <a:solidFill>
                <a:srgbClr val="000000"/>
              </a:solidFill>
              <a:latin typeface="Garamond" pitchFamily="18" charset="0"/>
            </a:endParaRPr>
          </a:p>
          <a:p>
            <a:pPr marL="342900" indent="-342900">
              <a:lnSpc>
                <a:spcPct val="80000"/>
              </a:lnSpc>
              <a:spcBef>
                <a:spcPct val="20000"/>
              </a:spcBef>
              <a:buFont typeface="Wingdings" pitchFamily="2" charset="2"/>
              <a:buChar char="ü"/>
            </a:pPr>
            <a:endParaRPr lang="cs-CZ" altLang="cs-CZ" sz="800">
              <a:solidFill>
                <a:srgbClr val="000000"/>
              </a:solidFill>
              <a:latin typeface="Garamond" pitchFamily="18" charset="0"/>
            </a:endParaRPr>
          </a:p>
          <a:p>
            <a:pPr marL="342900" indent="-342900">
              <a:lnSpc>
                <a:spcPct val="80000"/>
              </a:lnSpc>
              <a:spcBef>
                <a:spcPct val="20000"/>
              </a:spcBef>
              <a:buFont typeface="Wingdings" pitchFamily="2" charset="2"/>
              <a:buChar char="ü"/>
            </a:pPr>
            <a:r>
              <a:rPr lang="en-US" altLang="cs-CZ" sz="1900">
                <a:solidFill>
                  <a:srgbClr val="000000"/>
                </a:solidFill>
                <a:latin typeface="Times New Roman" pitchFamily="18" charset="0"/>
              </a:rPr>
              <a:t>Zoonotic infection </a:t>
            </a:r>
          </a:p>
          <a:p>
            <a:pPr marL="342900" indent="-342900">
              <a:lnSpc>
                <a:spcPct val="80000"/>
              </a:lnSpc>
              <a:spcBef>
                <a:spcPct val="20000"/>
              </a:spcBef>
              <a:buFont typeface="Wingdings" pitchFamily="2" charset="2"/>
              <a:buChar char="ü"/>
            </a:pPr>
            <a:r>
              <a:rPr lang="en-US" altLang="cs-CZ" sz="1900">
                <a:solidFill>
                  <a:srgbClr val="000000"/>
                </a:solidFill>
                <a:latin typeface="Times New Roman" pitchFamily="18" charset="0"/>
              </a:rPr>
              <a:t>Vectors – mainly tic</a:t>
            </a:r>
            <a:r>
              <a:rPr lang="cs-CZ" altLang="cs-CZ" sz="1900">
                <a:solidFill>
                  <a:srgbClr val="000000"/>
                </a:solidFill>
                <a:latin typeface="Times New Roman" pitchFamily="18" charset="0"/>
              </a:rPr>
              <a:t>k</a:t>
            </a:r>
            <a:r>
              <a:rPr lang="en-US" altLang="cs-CZ" sz="1900">
                <a:solidFill>
                  <a:srgbClr val="000000"/>
                </a:solidFill>
                <a:latin typeface="Times New Roman" pitchFamily="18" charset="0"/>
              </a:rPr>
              <a:t>s and mosquitoes</a:t>
            </a:r>
            <a:endParaRPr lang="cs-CZ" altLang="cs-CZ" sz="1900">
              <a:solidFill>
                <a:srgbClr val="000000"/>
              </a:solidFill>
              <a:latin typeface="Times New Roman" pitchFamily="18" charset="0"/>
            </a:endParaRPr>
          </a:p>
          <a:p>
            <a:pPr marL="342900" indent="-342900">
              <a:lnSpc>
                <a:spcPct val="80000"/>
              </a:lnSpc>
              <a:spcBef>
                <a:spcPct val="20000"/>
              </a:spcBef>
              <a:buFont typeface="Wingdings" pitchFamily="2" charset="2"/>
              <a:buChar char="ü"/>
            </a:pPr>
            <a:r>
              <a:rPr lang="en-US" altLang="cs-CZ" sz="1900">
                <a:solidFill>
                  <a:srgbClr val="000000"/>
                </a:solidFill>
                <a:latin typeface="Times New Roman" pitchFamily="18" charset="0"/>
              </a:rPr>
              <a:t>Broad spectrum of clinical manifestations</a:t>
            </a:r>
            <a:r>
              <a:rPr lang="cs-CZ" altLang="cs-CZ" sz="1900">
                <a:solidFill>
                  <a:srgbClr val="000000"/>
                </a:solidFill>
                <a:latin typeface="Times New Roman" pitchFamily="18" charset="0"/>
              </a:rPr>
              <a:t> with d</a:t>
            </a:r>
            <a:r>
              <a:rPr lang="en-US" altLang="cs-CZ" sz="1900">
                <a:solidFill>
                  <a:srgbClr val="000000"/>
                </a:solidFill>
                <a:latin typeface="Times New Roman" pitchFamily="18" charset="0"/>
              </a:rPr>
              <a:t>ominant symptoms – granulomas and secondary atypical pneumonia</a:t>
            </a:r>
            <a:endParaRPr lang="cs-CZ" altLang="cs-CZ" sz="1900">
              <a:solidFill>
                <a:srgbClr val="000000"/>
              </a:solidFill>
              <a:latin typeface="Times New Roman" pitchFamily="18" charset="0"/>
            </a:endParaRPr>
          </a:p>
          <a:p>
            <a:pPr marL="342900" indent="-342900">
              <a:lnSpc>
                <a:spcPct val="80000"/>
              </a:lnSpc>
              <a:spcBef>
                <a:spcPct val="20000"/>
              </a:spcBef>
              <a:buFont typeface="Wingdings" pitchFamily="2" charset="2"/>
              <a:buChar char="ü"/>
            </a:pPr>
            <a:r>
              <a:rPr lang="cs-CZ" altLang="cs-CZ" sz="1900">
                <a:solidFill>
                  <a:srgbClr val="000000"/>
                </a:solidFill>
                <a:latin typeface="Times New Roman" pitchFamily="18" charset="0"/>
              </a:rPr>
              <a:t>Treatment – ATB (Gen, Tet)</a:t>
            </a:r>
            <a:endParaRPr lang="en-US" altLang="cs-CZ" sz="1900">
              <a:solidFill>
                <a:srgbClr val="000000"/>
              </a:solidFill>
              <a:latin typeface="Times New Roman" pitchFamily="18" charset="0"/>
            </a:endParaRPr>
          </a:p>
        </p:txBody>
      </p:sp>
      <p:sp>
        <p:nvSpPr>
          <p:cNvPr id="3081" name="Rectangle 9"/>
          <p:cNvSpPr>
            <a:spLocks noChangeArrowheads="1"/>
          </p:cNvSpPr>
          <p:nvPr/>
        </p:nvSpPr>
        <p:spPr bwMode="auto">
          <a:xfrm>
            <a:off x="179388" y="3357563"/>
            <a:ext cx="8229600" cy="792162"/>
          </a:xfrm>
          <a:prstGeom prst="rect">
            <a:avLst/>
          </a:prstGeom>
          <a:noFill/>
          <a:ln w="9525">
            <a:noFill/>
            <a:miter lim="800000"/>
            <a:headEnd/>
            <a:tailEnd/>
          </a:ln>
          <a:effectLst/>
        </p:spPr>
        <p:txBody>
          <a:bodyPr anchor="ctr"/>
          <a:lstStyle/>
          <a:p>
            <a:r>
              <a:rPr lang="en-GB" altLang="cs-CZ" sz="2800">
                <a:solidFill>
                  <a:schemeClr val="tx2"/>
                </a:solidFill>
                <a:latin typeface="Times New Roman" pitchFamily="18" charset="0"/>
              </a:rPr>
              <a:t>Tularemia</a:t>
            </a:r>
          </a:p>
        </p:txBody>
      </p:sp>
      <p:pic>
        <p:nvPicPr>
          <p:cNvPr id="3082" name="Picture 11"/>
          <p:cNvPicPr>
            <a:picLocks noChangeAspect="1" noChangeArrowheads="1"/>
          </p:cNvPicPr>
          <p:nvPr/>
        </p:nvPicPr>
        <p:blipFill>
          <a:blip r:embed="rId6" cstate="print"/>
          <a:srcRect/>
          <a:stretch>
            <a:fillRect/>
          </a:stretch>
        </p:blipFill>
        <p:spPr bwMode="auto">
          <a:xfrm>
            <a:off x="5220072" y="3212976"/>
            <a:ext cx="1744213" cy="1223689"/>
          </a:xfrm>
          <a:prstGeom prst="rect">
            <a:avLst/>
          </a:prstGeom>
          <a:noFill/>
          <a:ln w="9525">
            <a:noFill/>
            <a:miter lim="800000"/>
            <a:headEnd/>
            <a:tailEnd/>
          </a:ln>
        </p:spPr>
      </p:pic>
      <p:pic>
        <p:nvPicPr>
          <p:cNvPr id="3083" name="Picture 6" descr="m6-2"/>
          <p:cNvPicPr>
            <a:picLocks noChangeAspect="1" noChangeArrowheads="1"/>
          </p:cNvPicPr>
          <p:nvPr/>
        </p:nvPicPr>
        <p:blipFill>
          <a:blip r:embed="rId7" cstate="print">
            <a:lum contrast="12000"/>
          </a:blip>
          <a:srcRect l="4202" t="4190" r="4202" b="4213"/>
          <a:stretch>
            <a:fillRect/>
          </a:stretch>
        </p:blipFill>
        <p:spPr bwMode="auto">
          <a:xfrm>
            <a:off x="5867400" y="1412875"/>
            <a:ext cx="1260475" cy="949325"/>
          </a:xfrm>
          <a:prstGeom prst="rect">
            <a:avLst/>
          </a:prstGeom>
          <a:noFill/>
          <a:ln w="9525">
            <a:noFill/>
            <a:miter lim="800000"/>
            <a:headEnd/>
            <a:tailEnd/>
          </a:ln>
        </p:spPr>
      </p:pic>
      <p:sp>
        <p:nvSpPr>
          <p:cNvPr id="2" name="Obdélník 1"/>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cs-CZ" dirty="0"/>
              <a:t>The cellular basis of protective immunity against experimental infection caused by </a:t>
            </a:r>
            <a:r>
              <a:rPr lang="en-US" altLang="cs-CZ" i="1" dirty="0"/>
              <a:t>Francisella tularensis</a:t>
            </a:r>
            <a:endParaRPr lang="cs-CZ" dirty="0"/>
          </a:p>
        </p:txBody>
      </p:sp>
      <p:sp>
        <p:nvSpPr>
          <p:cNvPr id="3085" name="AutoShape 13" descr="data:image/jpeg;base64,/9j/4AAQSkZJRgABAQAAAQABAAD/2wCEAAkGBxQQEhQUEhEUFhQVFRYVGBcXGBUVFxYWFhUZFxUUFxUYHSggGBolGxQXITEiJSkrLy4vGB8zODMwNygtLisBCgoKDg0OGxAQGywkICUsLTQsLCwsLCwtLCwyLCwsLCwsLCwsLCwsLywvLCwuLCwsLCwsLCwsLCwsLCwsLCwsLP/AABEIAQsAvQMBEQACEQEDEQH/xAAcAAEAAgMBAQEAAAAAAAAAAAAABAYDBQcBAgj/xABQEAABAwICBgQHDAgDBgcAAAABAAIDBBEFIQYSEzFBUQciYXEUMjNCgZGhI1Jyc3SSsbKztMHRJDVDYoKDosIVlPA0U4TD09QlREVUY2ST/8QAGwEBAAIDAQEAAAAAAAAAAAAAAAQFAgMGAQf/xAA9EQACAQEEBggEBQMDBQAAAAAAAQIDBAURMRIhQVFxsRMyYYGRocHRIjM04RRCUnLwYoKyI5LxFiRTwtL/2gAMAwEAAhEDEQA/AO4oAgCAIAgCAIAgCAIAgKFpHG7Fax9IJZYqelDTI+JxY91W9utEA4cImlsnIuc2/ioepG+0MxaSogc2ewqaeR1PPbIGRliJG5DqvY5jxw61uCHhv0AQBAEAQBAEAQBAEAQBAEAQBAEAQBAEAQBAYqmcRsc9xs1jS4nkGi5PqCApPR/GfB4pXj3Spc+qk+FUEyAehpa3uaF4Z7CbD+j4xlYMrqW57Z6RwF+8xTAfyx6PTAtyAIAgCAIAgCAIAgCAIAgCAIAgCAIAgCAIASgKv0kVgZhlZquGs+ExDPjMREB65AgIWJ4j4DFE5rA4CWCAC9rCSRsV724B1/QvDY8jPpgRHPhs2XUrhGTyFRBLF7XFgXprLW2QHcQfSEB9oAgCAIAgCAIAgCAIAgCAICu4zpzh9JcTVkQcN7GnavHfHHdw9SAqNd01U2YpqWpnPA2EbD6c3D0tXjaRshSnU6ib4JvkaSq6V8Sk8jRU8Q5yOdIfYWfQsHViiZC6rVL8mHFpeuPkauo0zxmXfWRxDlHHH/cwn2rF1kSoXHXfWlFeL9Ea+euxCXymK1P8DnR/UcAsen7CRG4f1VPBfciSUcr/AB62rd3zPP0krzpnuNyuGltnLy9mRXaOxON3F7jzcQT67LzppGxXJZ1m5PvXsfUGBQxywFrTfwinG/30zAfYVlCpKUsGRbfdtChQc4Y46tvadf058hH8so/vMa3lBLIydMkIfhjw7dtqf2zNafY4pLIyoRU6sYvJtczjR0ag96fWPyUXpZHUu5bL2+J9xYI1nk5ZmfAfq/QF70zMHcdB5Sl5exKZHUs8TEaxvdNL+Dwveme41O4aeyb8F9ibDjmKx+Jikp+G1r/a8OWXT9holcM9k14YerNlT9IOMxb3003w47E/MLAvVWiR53LaVlg+D90jbUnTFUs/2jDLji6GQ+xha76yzVSL2kSpYLTDrQfdr5Ylgwzpiw6U2lM1O7daWMkfOj1gB2myyxIjTTweZc8KxqnqhrU9RFKOOze19u8A5elenhPQBAEBo9JdLaTDm3qZ2tcRcMF3SO7o2527d3agObYr0vVM+VBRiNvCWozPeI2nVHzndywlOKJlCwV6+uEdW96l/OGJUMSmrK2/hldLIDvjadSPu1GgNPzVqdbcW9G4lnVn3L3fsYafCYY90Y9PW+nctbqSe0s6V3WanlBPjr5k0BYE5atSCAIAgCAID4PlKf5VTfbsWyl1isvf6V8VzOlafSBlMxziGtbV0hLiQAAKlhJJO4AcVKORlkQNP9JosQpX09Cyape6SI68UbtiNnM17vdn2acmkdUnNR69qo0lhOSXPwzNlnjLTjJJtJopT6KraLuoJ7fumJ5+a191Xq22ZvBVF5r0OpV6R2wl5P1IsNY1ziy5a8b2PBY8d7HAFSlrWK1retZLo2ujW1Qlr3ZPwZnQkhAEAQHxLC14s5ocO0A/SvU2sjCpShUWE0nxWJAkwSLWDma0bxmHMcQQezl6LLNVZIrqtz2aeSceD9HijeYZpXitHbZ1QqGDzKga5+eTr/1+hbVWW0qq1yVo66bUvJ+3mi6YF0xwOIjroJKV58/OSI+kDWHzSBzW1STyKirRnSejNNPtOkUVZHOxskUjZGOF2uY4OaR2EZFems/PelUbZMZxAuaDqvjtfOxETB+C01m0tRd3JRhUqSc0nglhj3nyox1IQBAEAQBAEAQHxPM1gLnuDQOJNl6k28EYVKkKcdKbwXaemgq5GNlgpXWjkjlbtOqXuZIHNDYvGLbgXJ1Ra5uo7t1npT0ZTWPZrS4vLwxKK32z8RSdOnF4atb1eCz8cC60+CS1OrJiUgmeM2wtGrTRG3CP9q7f1n37N11T22+alV6NL4Y79r9ivpWZLXPW/IsAFhYbhwVKSggKjW0FTWVJirKOnNJYlkzHnaxkDqlrrh2sSBkGgZ7zbO0p1aNCkp0KklPamtT9PN9xoanKeEksNjWaNHiOA1VJclhqIQcpGZytbw2kXnEZ5tvuvZW1nvKjWwUnoy7cu5+5ZULwnT+GqtJb1n3r1XgQqeobI0OY4OaeI/1kVYNNamW9OrCpHSg8UZF4bAgCAIAgPmWJrxZzQRyIuETayMJ04VI6M0mu0vfQBlT1jRubVnL+Wwf2qdHI4KtFRqSS2N8yj4w6+KYkf/nt6rj8ForbC9uFa6n9v/seLQdGEAQBAEAQBAfDi4ubHGwvlebMYMr8yT5rRvJWM5xhFzm8Es2RbVao0I728lv+29l0wDRRkBEsxE1R74jqR9kTT4vwjmfYuatl5VK+MYfDHdtfH2yKOTlUlp1Hi/JcF/GWJVoNJiWlMELtRpdNJrNYWQjX1XvcGsa9+TGEuIHWcFYWa7LRX1pYLe9X3NNS0QhmzzFsRq6KPb1VCG092tOzmZLNGXODWl7MmuBLgLMcbdqsZ3BJQxjNY+CNEbZjLDR9z2j0uopd1VG07tWQ7FwPLVksqqpd9pp5wfdr5ErpY44N4Pt1cye7FYALmohA5mRgHrutCoVXqUX4M90470RodJaN7tVtZTl3ISsz7s8/QtkrHaIrFwl4M8VWD1YopuljqbwqN1LIx0r9fwhsZDm6obdsj9XJr9aw5m6vbq6dU3GonorLHkuwkWGbVoSp5PHS3dj44kNWZ0IQBAEAQHqAunQI7LEG8qhp9YcP7VNhkjgrUsK8/wB0ubKJUOvX4kf/ALkw9U0gWitsL24VqqPh6mZaToAgCAIAgCAEoG8My06BYaBF4U8e6Ti7b+ZBf3No5a3jnvHJc7e9pc6vQrKPnLb4Zf8AJzMqjrTdV7cuxbPctEsgY0ucQ1rQSScgABckngLKpjFyaSzYbw1s5zjGkMlbJExhdHSvngjsLtknY+VrXFzhYsYQTZosefJdXd92U6LTqLGfkuG99vhvNdejUdndZ6lqwW19r3LcXjSujjgpYY4o2xsbV0dmsAaB+kx8ArsqHkbDpd/VkvxtN95jSWTM7N86HFczlUsTXZOaCO0A/SoKeB3koRlqkseJgGGw/wC5i+Y38llpy3mlWSgnjoR8EZZKZjhZzGkci0EepeYtGyVKnJYOKa4I+oomsFmtDRyAAHqC8bbzMowjBYRSXA+kMggCAIAgCAt3QO+02Jjk+A+sz/kFMh1UcLblhaKn7nzKTe9ZiB51tR9s9aa+aLy4flz4rkSFpL4IAgCAIAgIuK32MgG8tLR3u6o+lZQaUk2RLfJxs02t3PUdahiDGtaNzQGjuAsPoXCyk5Nye0pEsFgVnpDmIp44+E07WO7WNa6Qt7iYwD2Eq1uampV3J/lTa46l6nsYKpUhB5N6+GfoVI+Up/lVN9uxdPS6xZXv9K+K5nTdOfIRfLKP7zGpRyMsiT0u/qyX42m+8xpLJmdm+dDiuZy1QTvjxAEAQBAEAQBAEAQFk6GZdWoxLtNN/wA/81Mp9VHD3j9VU4lQpjeorTzrJ/tHfmtNfNF3cPyp/u9ES1pL0IAgCAIAgIuK32MhG8NLh3t634LKCTkkyJb4uVmmlu5azrcUoe0OG5wDh3EXH0rhXFxeD2FInjrK50gUxdSiQC/g8jZiB7wAskPoY9zv4VZ3RVULRov8yw7815rA80+jlGp+l492T8inA3kpiN3hVN9uxdTS6xaXs07K2t65nTdOfIRfLKP7zGpRyMsiT0u/qyX42m+8xpLJmdm+dDiuZy1QTvjxAEAQBAEAQBAEAQG16M5dWpxD/h/ol/NTKfVRxN5fV1OPoiuYeby1Z51U31ytNbNF1cXyZ/u9ETlpLwIAgCAIAgBF8ih40msGW7QGv16fYOPulNaI9sf7F/cWWHe0rmr2odHXc1lLX37V46+85nQdKTpP8vLY/AspF96qz057jujngk1M+J42D62mGzN9aNxmDrMdxZ1Tkdy6q6rwdeXR1F8SWe/j28zRaKs4UOixxjiuK4dnYXnTnyEXyyj+8xq9KuWRJ6Xf1ZL8bTfeY0lkzOzfOhxXM5aVBO+PEAQBAEAQBAEAQBAZdC5tSpre3YfVf+al0+qjirz+rqcVyRq8K8ao+Uy/StNbMuri+RL93oietRdhAEAQBAEAQHsFTJTytnhze0armHISxk3MZPA8QeB7CVqr0IV6bpz7nue/3K+3WR1V0lPrLzW72OiYNi0VXHtInXG5zTk9juLHt4H/AEFyVos1Szz0Jr2fainjJS/mtcTV6beLSfL6T7RWNx/U/wBr9DRa+p3m5058hF8so/vMa68rZZE7pRhbJQ6jxdrqmka4c2uqYwR6itVpk40ZyWaT5CmsZpPeUTFNCXRguopDl+wmcXMPYyU3cw253HcuZs18PHCuse1Z96yfkX9K0VqPVeK3P0ea5FdhnuXMc1zJGGz43ZOYeFxxB3gjIq8TUoqUXinky6s1qhXjjHNZrav5vMq9JAQBAEAQBAEAQGHAH6tTV/yfquUun1UcXen1c+7/ABREwX9sec8h+haa3WLq4/kS/d6I2K1F0EAQBAEAQBAEB8Na5jxJFI6KUZa7OI969pye3sIWNSEKkdCosV2+m7uIdpsVOs9LKW9eu8m1uPTzmlimjZcVtK7axkgG0oFjG7MHrcCVHsd306FfpISeGDWD9/sUVvstalTxlg1jmvb2xOgac+Qi+WUf3mNXBTyyNj0k/wCyN+V0f3qNaLX8if7XyFLrriiOvn5dlb0y0f8ACGbaFv6TE06tstqze6B3MHhfce8qyu62uhPQk/gefZ2+/YeKUqc1UhmvNbn/ADMplNOJGNe3c4X/ADB7Qcl1DWDwOjpVY1YKccmZF4bAgCAIAgCAIDW0cmrUVHbsvqlSqXVRxl6/Vz7v8UMC8WX45/4LVW6xdXH9O/3PkjZLUXIQBAEAQBAEAQBAfJ8pT/Kqb7di2UusVl7/AEr4rmdM058hF8so/vMalHIyyJHS+P8AwyWxLTtaazmmzmnwiPNp4Ec15NJxaZ7RjpVIx3tcyuaF42+obJFMbzQlt3btpG6+pJbcHdUggcR2rjLzscaE1KHVl5PavYu5wlSm6ctm3etj9yyKsPDmOKUuwrKmICzS5s7O6YEvHYNo1/rXXWCr0tmi3mtT7svLAsbrn16e54rv+6ZiUstQgCAIAgCAIDTX/SJ/5f1VKpdU429fq593JGfA90vxz/wWqt1i5uP6eX7nyRslqLkIAgCAIAgCAIAgPg+Up/lVN9uxbKXWKy9/pXxXM6bpz5CL5ZR/eY1KORlkSel39WS/G033mNJZMzs3zocVzOf6FA/4g8jcKWz+VzM3Z+mwk9q5y+Gvw8d+l6PH0OjvFr8QsP06/HV6nQFzZEOeaWuBxB1vNpoWnvMkrh7CunuhYWb+58kTbt+dN9i5s16si5CAIAgCAIAgNTG29RP/AC/qqVS6pxt6/Vz7uSM2EixqByqZR7QtVbMuLi+RL93ojYLUXQQBAEAQBAEAQBAfB8pT/Kqb7di2UusVl7/SviuZ03TnyEXyyj+8xqUcjLI+ul+pHgOwaQ6omlh2UIPXk2czHv1RyAaSXbgsKs4wg5SeC3ntFtVItLHBo1WiWBGkicZCHTykPlcN1wLNjb+60ZDncniuJt9s/E1MV1Vl795dYylJznm8/buNvVVDYmOke4NYxpc4ncABclQ4QlOSjHNnjaSxZyyOd0z5ah4s6d+vY72sADYmHtDAL9pK7OjSVGnGmti89vmXF3UXClpSzlr9l4GVbCeEAQBAEAQBARsEh16iq7Nj9V35KXT6qOLvT6ufd/ijHRN1ZqxvKrnH9ZH4LVWzRcXC/wDRn+70RNWkvAgCAIAgCAIAgCAxvcBJTkkACqpiScgAJmXJPJbKXWKy9/pXxXMu2PYk7FGiGiyibKx5rHD3MPhkDgIWHy3WbvyblvK02y8qVm1PXLcvXccvToyqZZbzY4dhDIXOkLnyzv8AHnlOvI7jqg7mM5NbYDJcpa7dWtL+N6tyyLCnRjTyJ73AAkkAAXJOQAG8k8AoiTbwRtOc6SY34e7Ujv4IxwJO7wh7Tkbf7oEX/eOfBdNd1h/DrpJ9d+S9+RJsll6dqcuosv6n7cyIrIvTxAEAQBAEAQBATej+k2tTXdng/wBEn5KZT6qOJvJ/93U4+iNbUxmOvxFh4VcrvQ+R7m+whaq2wtrhlqqR4Pn7GVaDoAgCAIAgCAIAgPieZrGlziA0C5JRLHUjCpUjTi5SeCRuMB0UNVqy1bS2K4cynORf718/ZxDPXyVPbr00MadB69svb38CgtNolaXg9UNi39r9i+saAAAAABYAZAAbgBwC59vHWzWQcYxiGkZrzyBoOQG9zz71jRm49y20LPUry0aax9OJjKajmUHGcVmrzaQGKnBuIQetJbcZ3D16gy53sumsdgp2b4s5b93D35E+z3fKfxV9S/T/APXt4mEBTS5CAIAgCAIAgCAIC2dB1NtJcSefF14WDvZtr+xzVMh1UcLbpaVom/6n5PAr+m8GxxusHCVkco//ADY0/wBQesKy1FjcU8K0o71yf3IajHUhAEAQBAEAQHqA2eh2Diqk8JlAMMTiIWnMPkabOmI4hpuG9oJ5KovW2Omuhg9b63Dd37Tn7VX6epgurF6u17+7Z4l/XOmkrWPaRua7ZUrNd4lihklOcVO6V4Y0OzG0ku4HUBy48lc3fdMq/wAdTVHzf27SLXtKhqjmZdO9E4aTDpZXF09S6SmDqiWxfbwmPqsA6sTM/FaB23XU06MKNPQprBEOjNyrwb3rmU1RjvDxAEAQBAEAQBAEAugxw1nQegOntQzSn9tVPcO5rGN+sHqctSPns5acnLfr8TRdNNLssRo5+E0ToT3xuuPT7uPUsKixiybdlTQtUHv1eOrngVtRDtQgCAIAgCAICNiLnbMhnjvLY2/CkcGNPrddMUtbyWvwIttqunQlJZ5Li9R1TD6NsEUcTBZsbGsHc0Wv38VxNSo6k3OWbeJRRiopJGh0zxsw7CnjcWy1UrI9du+KNz2sfIP3uuAO034KzumxK0VNKfVj5vd7mi0VHGOEc+RstJcOjpaOCKFgaxlXRgD/AImO7ieLicyTvXYorHkbTpd/VkvxtN95jSWTM7N86HFczlqgnfHiAIAgCAIAgCAICNikupDIf3SB3nIe0rKCxkiLbqnR2ecux+L1I7X0WUHg+FUbbWLotqe+Zxl/vt6FNOFNH064cZMPbO0damnjk/hd7mf6nsP8K8ZlGTi1JZo5vFIHNDhuIBHcRdQWsDv4TU4qayaxPpDMIAgCAIAgMNQ4NdC47m1NO49wmbdYVU3Sml+l8mV95/T47nHmjrJXElSc308mEWJU8kh1WNbSu1juDWVhMh9ALSfQupuJroX+58kaKzShPHdH/LX6FuxSObGg2OjD4oGO23hMrHMbJLGNaCONjwHObr6rnOtYBuVzkr8qmzB0h6Utlw90FRFJT1Zkp7wva7VcWzxlxhmA1JGWBIIN7bwvJZM2Wb50OK5lOUE748QBAEAQBAEAQBAa/FqczmGmZ41RMyMdms4Nv6C4H0LbRWvEpb8q6NFQ3vyX3wP0zBCGNaxos1oDQOQAsB7FKOVImO4Y2rppqd/izRvjJ5azSA4doJv6EB+cMDc4MdFILSQvdG8ci0kEeggj0KJVWEjrrnrdJZ9F5xeHdmvbuNitZbBAEB8yyBoLnGwAuTyARLExnJQi5SeCRYMI0DrqmBk4kgh2g1mwysk12sPiF7mHIkZ2tlcKSqKwOZnftXTejFaOzHHHmey6BYmz9nSyfAne368YXnQdptjfz20/P7GrxDRPECx7JMOms4Ft4308m/iLSX9i8VKSeKM6l80KtNwnGSxWGxllwrHpGQxispKyKZrQ2QmmncwuGWsHMaQQbX9K5m03NXVR9EsY7Na9Sup2uGitJ6zWxYVJjMvhEdSyNtHV2hvTvLjqNil6+s9ptrEdUtHi9qurssX4eni8VJ5rHURq9XpHqyLzFHibjbw6l/yj/wDuFaEdrAjaQaL4hXQOgmxCm1HOY46tK8G8bw9ue3PFoR6xCThJSWw5fiED6WqqKV5dM6FzAHRQydYPibJ4rda3j238FGnS/SdNY74jKLdd4PHVgn9zLDSVL/Eoas9piMY9chavFRkbpXzZ1li+73aJcWjmIP3UWqOck0LfYwuPsXvQveaJX5D8sH3tL3JkWhGIO3mkjHa+WQ+oMaPasuhW80Svyp+WCXFt+xrcZwqahlYycse2UXjlY0tbrjxoiCTZ1sxzF+SxqU8FiiXd95utPo6uCbyw5EdaS5CAIAgNr0Y4d4Xi+0IvHRRl3ZtXgsYP6nnvjUqksInIXxX6S0OKyjq7837dx3hbSqCA4N0mYV4Fiu1AtFWt1uwTNs149Za7vlK1VY4otLotHRWhReUtXfs9u81ainYBAEBiq4No0tvbcQeTmm7TbjYgZL2MsHiabRQjXpunLadP0d6S6V8DfDZ44KlvUlYb5uFvdGADNjgQRyuRwU1NNYnDVqM6VR05LWiU/pOwwbqlzvgwVLvURHYpigqFR5RfgzDJ0pUI8VtU/wCDTy/3ALzTjvNisdoeVOXgyK7pXg82jrT3shYPbLf2LzpI7zarttT/ACMx6AYqKwV07WPYJK551X21m2p4G2Nsr5LLEjaLg3GSwaLlRDrj0/QhjLI2V16YHJq7TFlDimIxOhlkc+SGQbPZ7hSxNOT3C/oWLklmSKFGpVejTWL7iWzpJp/OpqxvfEx31Hleacd5vlYbSs6b8CQ3pEovOdO34VPP+DSvdJbzW7PWWcJeDM0fSBhx/wDNhvw45o/rsC9xNcoSjmmu4qemukbMQeyGne19NE5skkgzEkozjjYeTQbk8yBwK11Z4LAsrqsfTVOkfVj5v7bTUKKdWeIAgMNZUCNjnnzR6zwHrsvYrF4Gm0VlRpSqPYv+F4nVehfAjTYeJXj3Wrdt3E79Qi0Q7tXrd8hU1HBSk5Nt5svy9PAgKj0paNHEaB7WC88R20Nt5ewG7B8Jpc3vIPBAjiuFVgmia7jud3j89/pUKcdF4HcWG0/iKKntyfH75ktYkwIAgPUAugCA8QEI0lKKmnfUtYI3Tjal17FuzcbOA35hq30ZPHAoL6oU4wVRR+Jy1vuZcr6O8qT1P/Jb8TnsEa3SUYEaSoEBpRNsnmPV1g7XDbtA7bgBenjwNnXaLwSUX6NEyKTVbURlot7rqAgH91w6pHI9i4ujb6tO041JNrHB47sfTMtox0UpU9TWtcSqUk4kY143OaHd1xuXTNYPA6ejUVWnGa2rEzLw2C6A8QBAEAQGPDMIOJ10NGL7MHazkcIm21hcbibhvfI08FIox2nNX3asZKhHZrfHYvXvR+kGNAAAAAAsAMgANwAW8oD1AEAQHBOkfAv8Mr9qwWpawl3ZHNe729lydYdjne9WqrDFFndds6CrhLqy1Ps3P37OBrlFOxPEAQBAEAQBAKNkjqyjELWOk2kjmh7ixp1YXk3cASMgeC8nQ6enKnjhivUpr5noQg+30OgamJ/+3o/8xN/0VWf9Pw/X5fcpPxkt3mVzEMSq6x0lEyOlcHsdHNNFLJKyAOGq4OJY0OksTZgJN99lqq2ChYZRqzni08VHDW/tvZ6q062MUu8tVRKykpy4mzIIr579WNuXeclSRjKtVSWcnzZLbUI8DluERFkETTvDG37Da5HtXbTeMmX9jg4UIReeCJaxJIQBAEAQEfEKsQxl54bhzPALKMdJ4Ea12mNnpOo+7tez+bjq/Q/ouaOlM8wPhNVaR9xYsZmY4yOB6xcRzdbzVMSwOGnOU5OUni2X5emIQBAEBp9LNH48RpZKeXIPF2u4seM2PHceHEXHFAfn6lbJBJJS1A1Z4Dqkb9YC1nA8RYgg8QQVFqwweJ1d0W3pYdFN/Esu1fYmLUXIQBAEAQBARXRvkqqZsTHveNo7VjkdC4NLC3XMrc423cLnjmM72WFar0VKU9LRy14Y+C2vApL4wloQzet4FtoNDZHEuq62oc0ixgjnqNlYjNrnveXvHzVTVb8q6OjS8Xhj4LUvMqY2RY4y8CxufBRw5mOCFncxg7B2n1lU6VWvPVjKT72SfhgtyKJj+OnELNYC2kBDusLOqC03aS3zYwQCAczkujsF3/hvjn1+X3JdksrrtVJrCGa/q+3MiqxL08QBAEAQBAbHo50d/wAVrNtI29HSuG/dLMLOa3tAycezVHnFS6cNFHG3nbfxFTCPVWXb2+3ZxO+LYVoQBAEAQBAc96V9CnVrG1VKP0uAbhvmjFyY+1wuS3ncjjceNYrA2Uqkqc1OLwaOVYbXCZmsMiMnN4tKhyjos7Wx2uNpp6Sz2rc/bcSliSwgCAIAgLDoExjIqmqkIbrSvaXE2DYoOqMzuGtrn0qgvecp1o0o68EtXa/4jm609KtOb34dy1e5nrMUrqpmtQQMjjPiy1B1XvHv44rHVHEF+/3q0U6FloywtEm3ujkuxv28SM51JL4F3v2NbV0k1NDLUT0Uc8jInnbTVZlczqnOOPYhjOwNA4Zq7sl42NSVKjFrF7uZEqUauDlLX3mioI9WKNvvWMHqaApkni2dlZ46FKEdyXIzrw3BAEAQBAR6WglxGobRU292cslrtijHjE+vdxJA4m2+lDaznr3vDOhT/ufp7+G8/QuAYPFQ08dPA20cbbDm473PceLibkntUg5w2CAIAgCAIAgCA5J0o6CPY92IUDOtm6ohHnje6VjR53FwG/xhnfWxlFSWBIs1pnZ6inDw3rcUahrGzMDmHvHEHkVDlFxeDO0s1phaKenDvW1PczOvCQEAQHqAkQuY7CZGPcQxlcGy52IY6rY8m/DqyNN1W6OF6Rb2x1f7WvRnI2tNKot0nzxLHqYaP/W5f88D9KtvwFm/8cfBEDpZ/qfiabTHwM0kjYMVlmkeY2Nj8KbIHa8rWuuwC5AaSfQkbHZ6b04wSa7DOEpVJKGk9bS8zWrWd0eIAgCAICKdrUzNpaRuvPJl2Rji5x4ADeeHeQDtp08dbKW87y6FOlSfxbXu+/I7noLohFhVPs2daV9nTSkZyP8AwYLmw7Sd5JMo5UsiAIAgCAIAgCAIAgORdI/R4+N7q7DmZ5ump2jJ/Fz42jjxLRv3jPJ2MoqSwZIs1qqWeenDvWx8f5qKNh9cydus0944j/XNRJRcXrOystrp2mGlDvW1ElYkoIAgINdUiGKrjf5Kph38G1EQ1oyeWuGhve1q01KLnUp1I5xfk9T8OWJz97UdFuospLX2NZePoX3Dq+WWKN7cKlc18bHBwdSWcHNBDheQHO/FVkrktGOqa8WVqtUMOryK/ptUPe6kjfRPp7yulu/Y9bZRnIbN5ORe3fzCmWK76tmlKdSSeKw27+0k2Oca1phFLJ4+CICmnUhAEAQEWMTVczaWjZrzO3nzY2jxnudwAvme4ZkgLdTp462Ul5XoqWNOi/i2vd9+R2/QTQuHCodVvXmfYyzEZvPIe9YDuHpNypJyzeJaEAQBAEAQBAEAQBAEAQHMukTo22znVmHgMqc3PiyDJ+JPJsh9TuNj1l44prBm2jXnRmpweD/mp9hzOirtcuY9pjlYSHxuBa4Eb8jn6N4UScHE6+w3hTtKwyltXqt/oTFgWAQEfENXZuD2lwPV1QLucXGzWtA3uJIA7VlHHHUR7XKnGjJ1erhrOiYDo/WU9JA2sxSOjDGNjbGxkFxbxWyTT6we8CwswAd+9TThNI0Gn2E1lPJTzVEzKinDXRMmYwRuY+VzSNsxpLbODAA9thfeBcLXVTcdRaXTXhTtC09qwXHUaJRDrwgBKAxYRQVGKTeD0Qs0eVnN9SNp7eZ4AZnhYXcN9OltZzd4XtpY06D1bZe3v4bzueh2idPhcOygbdxsZJXW15HDi48ALmzRkPWTIOfN+gCAIAgCAIAgCAIAgCAIAgKXp90fQ4mNqw7GraOpMB41tzJQPGHI7x3XB8axMoycWpJ4NHHJ3TUkxpq2MxTDc4+JIOD2u3EHmMuGRyUedLDWjprBe6qYU62p79j47n5ciWtJeEnBHMFdQmS2oKpl77g4seIif5hZ6bLbR6xTX4n+HWH6lj4MtWlroI8RmdiLWbN0UQpXzM1ogwNImjaXAtEmvrEjeQW8FX3vC1S0egxw24Z47Dn7K6ax0/Mx6upo/X7RrmwOdN4Ix4cHCJzminAa4XAM13NHItVnZ1UVGKq9bDWaJYOfwb9RTx2qOfQOJjnnbG0ucQAOP4DmV6k28Ea6taFKDnN4InaKaI1GNO1jrQUIOcluvNbeIwcj8LNo/eIsJMKejrOUt95ztHwR1R83x9uZ3TBMHhooWw08YZG3gN5PFzic3OPEnNbSqJ6AIAgCAIAgCAIAgCAIAgCAIAgNRpPo1T4jCYqmPWG9rhk+N3vmO4H2HcQQgOHaTaNVWDO91vPRk2bO0ZsvkGyDzTw5HgfNWmdJPWi4sN6zo4Qqa4+a912eG4hnUnj3hzHcv9ZEH1KPrizpf9K1Ut8X/PFeRbMK6Q62Bgjlhiqg2wbI6QwyEDdtOo5rnfvC11IVZbTnqtx1VL/Taa7dTNTpDj9TiLmmo1GRRu1mQR3LQ/hJI92cjhfLIAclhOrisETbDdHQyVSq8Wsksl2mkrsQbFZoBfI4gNY3NziTZosM8z6TwWEIORNtl4U7MteuWxe+5fxF50L6LnzubU4qMt7KUHIcjNb6g/iO9qlRgo5HJWm11LRPSm+C2LgdejYGgNaAAAAABYADIAAbgsiMfSAIAgCAIAgCAIAgCAIAgCAIAgCAID4mia9pa5oc1wILSAQQciCDvCA5Hph0Vvhc6owrvfSuPVPxRP1Se4jJqxlBSzJNmtdSzy0qb4rY+P8AMSiUuJNcXMkBikZcPY+7S0jeLOtu5GxUWVNxOqsl50a61vRe1P0e3mZsLp6nEZTDQR61vHmddscY5l1jb1EngCtkKW1lfbb5/JQ/3e3uzsWg3R7T4Z7ofdqojrTPGYvvEbc9QduZPE8BIwOdlJyeLzLkh4EAQBAEAQBAEAQBAEAQBAEAQBAEAQBAEAQFH6S9GaWpZHLLA0yiWKPXBcxxY54BaXMILhY5X3XysgLbhWGRUsTYoImxxt3NaLDtJ5k8ScygJaAIAgCAIAgCAIAgCAID/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pic>
        <p:nvPicPr>
          <p:cNvPr id="3086" name="Picture 14" descr="C:\Users\kubelkovak\Desktop\stažený soubor.jpg"/>
          <p:cNvPicPr>
            <a:picLocks noChangeAspect="1" noChangeArrowheads="1"/>
          </p:cNvPicPr>
          <p:nvPr/>
        </p:nvPicPr>
        <p:blipFill>
          <a:blip r:embed="rId8" cstate="print"/>
          <a:srcRect/>
          <a:stretch>
            <a:fillRect/>
          </a:stretch>
        </p:blipFill>
        <p:spPr bwMode="auto">
          <a:xfrm>
            <a:off x="112713" y="6330950"/>
            <a:ext cx="290512" cy="411163"/>
          </a:xfrm>
          <a:prstGeom prst="rect">
            <a:avLst/>
          </a:prstGeom>
          <a:noFill/>
          <a:ln w="9525">
            <a:noFill/>
            <a:miter lim="800000"/>
            <a:headEnd/>
            <a:tailEnd/>
          </a:ln>
        </p:spPr>
      </p:pic>
      <p:pic>
        <p:nvPicPr>
          <p:cNvPr id="3087" name="Picture 16" descr="C:\Users\kubelkovak\Desktop\unob (1).gif"/>
          <p:cNvPicPr>
            <a:picLocks noChangeAspect="1" noChangeArrowheads="1"/>
          </p:cNvPicPr>
          <p:nvPr/>
        </p:nvPicPr>
        <p:blipFill>
          <a:blip r:embed="rId9"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
        <p:nvSpPr>
          <p:cNvPr id="4" name="Zástupný symbol pro zápatí 3"/>
          <p:cNvSpPr>
            <a:spLocks noGrp="1"/>
          </p:cNvSpPr>
          <p:nvPr>
            <p:ph type="ftr" sz="quarter" idx="10"/>
          </p:nvPr>
        </p:nvSpPr>
        <p:spPr/>
        <p:txBody>
          <a:bodyPr/>
          <a:lstStyle/>
          <a:p>
            <a:pPr>
              <a:defRPr/>
            </a:pPr>
            <a:r>
              <a:rPr lang="cs-CZ" smtClean="0"/>
              <a:t>Centre of Advanced Studies, Faculty of Military Health Sciences, University of Defence, 500 01 Hradec Kralove, Czech Republic</a:t>
            </a:r>
            <a:endParaRPr lang="cs-CZ"/>
          </a:p>
        </p:txBody>
      </p:sp>
      <p:sp>
        <p:nvSpPr>
          <p:cNvPr id="5" name="Zástupný symbol pro číslo snímku 4"/>
          <p:cNvSpPr>
            <a:spLocks noGrp="1"/>
          </p:cNvSpPr>
          <p:nvPr>
            <p:ph type="sldNum" sz="quarter" idx="11"/>
          </p:nvPr>
        </p:nvSpPr>
        <p:spPr/>
        <p:txBody>
          <a:bodyPr/>
          <a:lstStyle/>
          <a:p>
            <a:pPr>
              <a:defRPr/>
            </a:pPr>
            <a:fld id="{F64E4BEE-F063-4F8E-B9AB-F1C23832A188}" type="slidenum">
              <a:rPr lang="cs-CZ" smtClean="0"/>
              <a:pPr>
                <a:defRPr/>
              </a:pPr>
              <a:t>5</a:t>
            </a:fld>
            <a:endParaRPr lang="cs-CZ"/>
          </a:p>
        </p:txBody>
      </p:sp>
      <p:pic>
        <p:nvPicPr>
          <p:cNvPr id="46082" name="Picture 2" descr="D:\záloha plocha 15.11.2014\PUBLIKACE\Review Tularemia - časopis\pro CMJ\Submittion\CEJB\Fig.1 FINAL.jpg"/>
          <p:cNvPicPr>
            <a:picLocks noChangeAspect="1" noChangeArrowheads="1"/>
          </p:cNvPicPr>
          <p:nvPr/>
        </p:nvPicPr>
        <p:blipFill>
          <a:blip r:embed="rId2" cstate="print"/>
          <a:srcRect/>
          <a:stretch>
            <a:fillRect/>
          </a:stretch>
        </p:blipFill>
        <p:spPr bwMode="auto">
          <a:xfrm>
            <a:off x="81888" y="-59872"/>
            <a:ext cx="8928992" cy="6696744"/>
          </a:xfrm>
          <a:prstGeom prst="rect">
            <a:avLst/>
          </a:prstGeom>
          <a:noFill/>
        </p:spPr>
      </p:pic>
      <p:sp>
        <p:nvSpPr>
          <p:cNvPr id="7" name="Obdélník 6"/>
          <p:cNvSpPr/>
          <p:nvPr/>
        </p:nvSpPr>
        <p:spPr>
          <a:xfrm>
            <a:off x="251520" y="6305552"/>
            <a:ext cx="86409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Picture 14" descr="C:\Users\kubelkovak\Desktop\stažený soubor.jpg"/>
          <p:cNvPicPr>
            <a:picLocks noChangeAspect="1" noChangeArrowheads="1"/>
          </p:cNvPicPr>
          <p:nvPr/>
        </p:nvPicPr>
        <p:blipFill>
          <a:blip r:embed="rId3" cstate="print"/>
          <a:srcRect/>
          <a:stretch>
            <a:fillRect/>
          </a:stretch>
        </p:blipFill>
        <p:spPr bwMode="auto">
          <a:xfrm>
            <a:off x="112713" y="6330950"/>
            <a:ext cx="290512" cy="411163"/>
          </a:xfrm>
          <a:prstGeom prst="rect">
            <a:avLst/>
          </a:prstGeom>
          <a:noFill/>
          <a:ln w="9525">
            <a:noFill/>
            <a:miter lim="800000"/>
            <a:headEnd/>
            <a:tailEnd/>
          </a:ln>
        </p:spPr>
      </p:pic>
      <p:pic>
        <p:nvPicPr>
          <p:cNvPr id="10" name="Picture 16" descr="C:\Users\kubelkovak\Desktop\unob (1).gif"/>
          <p:cNvPicPr>
            <a:picLocks noChangeAspect="1" noChangeArrowheads="1"/>
          </p:cNvPicPr>
          <p:nvPr/>
        </p:nvPicPr>
        <p:blipFill>
          <a:blip r:embed="rId4" cstate="print"/>
          <a:srcRect/>
          <a:stretch>
            <a:fillRect/>
          </a:stretch>
        </p:blipFill>
        <p:spPr bwMode="auto">
          <a:xfrm>
            <a:off x="8607425" y="6330950"/>
            <a:ext cx="363538" cy="414338"/>
          </a:xfrm>
          <a:prstGeom prst="rect">
            <a:avLst/>
          </a:prstGeom>
          <a:noFill/>
          <a:ln w="9525">
            <a:noFill/>
            <a:miter lim="800000"/>
            <a:headEnd/>
            <a:tailEnd/>
          </a:ln>
        </p:spPr>
      </p:pic>
      <p:sp>
        <p:nvSpPr>
          <p:cNvPr id="11" name="Obdélník 10"/>
          <p:cNvSpPr/>
          <p:nvPr/>
        </p:nvSpPr>
        <p:spPr>
          <a:xfrm>
            <a:off x="611560" y="6332848"/>
            <a:ext cx="7776864" cy="430887"/>
          </a:xfrm>
          <a:prstGeom prst="rect">
            <a:avLst/>
          </a:prstGeom>
        </p:spPr>
        <p:txBody>
          <a:bodyPr wrap="square">
            <a:spAutoFit/>
          </a:bodyPr>
          <a:lstStyle/>
          <a:p>
            <a:r>
              <a:rPr lang="en-US" sz="1100" dirty="0" err="1">
                <a:solidFill>
                  <a:schemeClr val="bg1">
                    <a:lumMod val="50000"/>
                  </a:schemeClr>
                </a:solidFill>
              </a:rPr>
              <a:t>Kubelkova</a:t>
            </a:r>
            <a:r>
              <a:rPr lang="en-US" sz="1100" dirty="0">
                <a:solidFill>
                  <a:schemeClr val="bg1">
                    <a:lumMod val="50000"/>
                  </a:schemeClr>
                </a:solidFill>
              </a:rPr>
              <a:t> K. and </a:t>
            </a:r>
            <a:r>
              <a:rPr lang="en-US" sz="1100" dirty="0" err="1">
                <a:solidFill>
                  <a:schemeClr val="bg1">
                    <a:lumMod val="50000"/>
                  </a:schemeClr>
                </a:solidFill>
              </a:rPr>
              <a:t>Macela</a:t>
            </a:r>
            <a:r>
              <a:rPr lang="en-US" sz="1100" dirty="0">
                <a:solidFill>
                  <a:schemeClr val="bg1">
                    <a:lumMod val="50000"/>
                  </a:schemeClr>
                </a:solidFill>
              </a:rPr>
              <a:t> A.: </a:t>
            </a:r>
            <a:r>
              <a:rPr lang="cs-CZ" sz="1100" dirty="0" err="1">
                <a:solidFill>
                  <a:schemeClr val="bg1">
                    <a:lumMod val="50000"/>
                  </a:schemeClr>
                </a:solidFill>
              </a:rPr>
              <a:t>Putting</a:t>
            </a:r>
            <a:r>
              <a:rPr lang="cs-CZ" sz="1100" dirty="0">
                <a:solidFill>
                  <a:schemeClr val="bg1">
                    <a:lumMod val="50000"/>
                  </a:schemeClr>
                </a:solidFill>
              </a:rPr>
              <a:t> </a:t>
            </a:r>
            <a:r>
              <a:rPr lang="cs-CZ" sz="1100" dirty="0" err="1">
                <a:solidFill>
                  <a:schemeClr val="bg1">
                    <a:lumMod val="50000"/>
                  </a:schemeClr>
                </a:solidFill>
              </a:rPr>
              <a:t>Jigsaw</a:t>
            </a:r>
            <a:r>
              <a:rPr lang="cs-CZ" sz="1100" dirty="0">
                <a:solidFill>
                  <a:schemeClr val="bg1">
                    <a:lumMod val="50000"/>
                  </a:schemeClr>
                </a:solidFill>
              </a:rPr>
              <a:t> </a:t>
            </a:r>
            <a:r>
              <a:rPr lang="cs-CZ" sz="1100" dirty="0" err="1">
                <a:solidFill>
                  <a:schemeClr val="bg1">
                    <a:lumMod val="50000"/>
                  </a:schemeClr>
                </a:solidFill>
              </a:rPr>
              <a:t>Together</a:t>
            </a:r>
            <a:r>
              <a:rPr lang="cs-CZ" sz="1100" dirty="0">
                <a:solidFill>
                  <a:schemeClr val="bg1">
                    <a:lumMod val="50000"/>
                  </a:schemeClr>
                </a:solidFill>
              </a:rPr>
              <a:t> - A </a:t>
            </a:r>
            <a:r>
              <a:rPr lang="cs-CZ" sz="1100" dirty="0" err="1">
                <a:solidFill>
                  <a:schemeClr val="bg1">
                    <a:lumMod val="50000"/>
                  </a:schemeClr>
                </a:solidFill>
              </a:rPr>
              <a:t>Brief</a:t>
            </a:r>
            <a:r>
              <a:rPr lang="cs-CZ" sz="1100" dirty="0">
                <a:solidFill>
                  <a:schemeClr val="bg1">
                    <a:lumMod val="50000"/>
                  </a:schemeClr>
                </a:solidFill>
              </a:rPr>
              <a:t> </a:t>
            </a:r>
            <a:r>
              <a:rPr lang="cs-CZ" sz="1100" dirty="0" err="1">
                <a:solidFill>
                  <a:schemeClr val="bg1">
                    <a:lumMod val="50000"/>
                  </a:schemeClr>
                </a:solidFill>
              </a:rPr>
              <a:t>Insight</a:t>
            </a:r>
            <a:r>
              <a:rPr lang="cs-CZ" sz="1100" dirty="0">
                <a:solidFill>
                  <a:schemeClr val="bg1">
                    <a:lumMod val="50000"/>
                  </a:schemeClr>
                </a:solidFill>
              </a:rPr>
              <a:t> </a:t>
            </a:r>
            <a:r>
              <a:rPr lang="cs-CZ" sz="1100" dirty="0" err="1">
                <a:solidFill>
                  <a:schemeClr val="bg1">
                    <a:lumMod val="50000"/>
                  </a:schemeClr>
                </a:solidFill>
              </a:rPr>
              <a:t>Into</a:t>
            </a:r>
            <a:r>
              <a:rPr lang="cs-CZ" sz="1100" dirty="0">
                <a:solidFill>
                  <a:schemeClr val="bg1">
                    <a:lumMod val="50000"/>
                  </a:schemeClr>
                </a:solidFill>
              </a:rPr>
              <a:t> </a:t>
            </a:r>
            <a:r>
              <a:rPr lang="cs-CZ" sz="1100" dirty="0" err="1">
                <a:solidFill>
                  <a:schemeClr val="bg1">
                    <a:lumMod val="50000"/>
                  </a:schemeClr>
                </a:solidFill>
              </a:rPr>
              <a:t>the</a:t>
            </a:r>
            <a:r>
              <a:rPr lang="cs-CZ" sz="1100" dirty="0">
                <a:solidFill>
                  <a:schemeClr val="bg1">
                    <a:lumMod val="50000"/>
                  </a:schemeClr>
                </a:solidFill>
              </a:rPr>
              <a:t> </a:t>
            </a:r>
            <a:r>
              <a:rPr lang="cs-CZ" sz="1100" dirty="0" err="1">
                <a:solidFill>
                  <a:schemeClr val="bg1">
                    <a:lumMod val="50000"/>
                  </a:schemeClr>
                </a:solidFill>
              </a:rPr>
              <a:t>Tularemia</a:t>
            </a:r>
            <a:r>
              <a:rPr lang="en-US" sz="1100" dirty="0">
                <a:solidFill>
                  <a:schemeClr val="bg1">
                    <a:lumMod val="50000"/>
                  </a:schemeClr>
                </a:solidFill>
              </a:rPr>
              <a:t>, Open Life Sciences, 2015, Ready to publish</a:t>
            </a:r>
            <a:r>
              <a:rPr lang="en-US" sz="1100" b="1" dirty="0">
                <a:solidFill>
                  <a:schemeClr val="bg1">
                    <a:lumMod val="50000"/>
                  </a:schemeClr>
                </a:solidFill>
              </a:rPr>
              <a:t>.</a:t>
            </a:r>
            <a:endParaRPr lang="cs-CZ" sz="11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3"/>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a:t>Centre of Advanced Studies, Faculty of Military Health Sciences, University of Defence, 500 01 Hradec Kralove, Czech Republic</a:t>
            </a:r>
          </a:p>
        </p:txBody>
      </p:sp>
      <p:sp>
        <p:nvSpPr>
          <p:cNvPr id="7"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26832628-1B3A-476F-938C-8B5A5319136B}" type="slidenum">
              <a:rPr lang="cs-CZ"/>
              <a:pPr>
                <a:defRPr/>
              </a:pPr>
              <a:t>6</a:t>
            </a:fld>
            <a:endParaRPr lang="cs-CZ"/>
          </a:p>
        </p:txBody>
      </p:sp>
      <p:sp>
        <p:nvSpPr>
          <p:cNvPr id="4100" name="Rectangle 2"/>
          <p:cNvSpPr>
            <a:spLocks noGrp="1" noChangeArrowheads="1"/>
          </p:cNvSpPr>
          <p:nvPr>
            <p:ph type="title"/>
          </p:nvPr>
        </p:nvSpPr>
        <p:spPr>
          <a:xfrm>
            <a:off x="179388" y="0"/>
            <a:ext cx="8229600" cy="792163"/>
          </a:xfrm>
        </p:spPr>
        <p:txBody>
          <a:bodyPr/>
          <a:lstStyle/>
          <a:p>
            <a:pPr eaLnBrk="1" hangingPunct="1"/>
            <a:r>
              <a:rPr lang="cs-CZ" altLang="cs-CZ" i="1" smtClean="0"/>
              <a:t>B cell involvement</a:t>
            </a:r>
            <a:endParaRPr lang="en-GB" altLang="cs-CZ" i="1" smtClean="0"/>
          </a:p>
        </p:txBody>
      </p:sp>
      <p:sp>
        <p:nvSpPr>
          <p:cNvPr id="4101" name="Rectangle 7"/>
          <p:cNvSpPr>
            <a:spLocks noChangeArrowheads="1"/>
          </p:cNvSpPr>
          <p:nvPr/>
        </p:nvSpPr>
        <p:spPr bwMode="auto">
          <a:xfrm>
            <a:off x="395288" y="765175"/>
            <a:ext cx="8137152" cy="4525963"/>
          </a:xfrm>
          <a:prstGeom prst="rect">
            <a:avLst/>
          </a:prstGeom>
          <a:noFill/>
          <a:ln w="9525">
            <a:noFill/>
            <a:miter lim="800000"/>
            <a:headEnd/>
            <a:tailEnd/>
          </a:ln>
          <a:effectLst/>
        </p:spPr>
        <p:txBody>
          <a:bodyPr/>
          <a:lstStyle/>
          <a:p>
            <a:pPr marL="342900" indent="-342900">
              <a:spcBef>
                <a:spcPct val="20000"/>
              </a:spcBef>
              <a:buFont typeface="Wingdings" pitchFamily="2" charset="2"/>
              <a:buChar char="ü"/>
            </a:pPr>
            <a:r>
              <a:rPr lang="en-US" altLang="cs-CZ" sz="2000" dirty="0">
                <a:latin typeface="Times New Roman" pitchFamily="18" charset="0"/>
              </a:rPr>
              <a:t>B cells and antibodies are necessary for mice to develop their natural resistance to primary and secondary LVS infections</a:t>
            </a:r>
            <a:r>
              <a:rPr lang="cs-CZ" altLang="cs-CZ" sz="2000" dirty="0">
                <a:latin typeface="Times New Roman" pitchFamily="18" charset="0"/>
              </a:rPr>
              <a:t> </a:t>
            </a:r>
          </a:p>
          <a:p>
            <a:pPr marL="342900" indent="-342900" algn="ctr">
              <a:spcBef>
                <a:spcPct val="20000"/>
              </a:spcBef>
              <a:buFont typeface="Wingdings" pitchFamily="2" charset="2"/>
              <a:buNone/>
            </a:pPr>
            <a:r>
              <a:rPr lang="cs-CZ" altLang="cs-CZ" sz="2000" b="1" dirty="0">
                <a:latin typeface="Times New Roman" pitchFamily="18" charset="0"/>
              </a:rPr>
              <a:t>….T</a:t>
            </a:r>
            <a:r>
              <a:rPr lang="en-US" altLang="cs-CZ" sz="2000" b="1" dirty="0">
                <a:latin typeface="Times New Roman" pitchFamily="18" charset="0"/>
              </a:rPr>
              <a:t>he role of antibodies in the protection against intracellular pathogen</a:t>
            </a:r>
            <a:r>
              <a:rPr lang="cs-CZ" altLang="cs-CZ" sz="2000" b="1" dirty="0">
                <a:latin typeface="Times New Roman" pitchFamily="18" charset="0"/>
              </a:rPr>
              <a:t> </a:t>
            </a:r>
            <a:r>
              <a:rPr lang="cs-CZ" altLang="cs-CZ" sz="2000" b="1" i="1" dirty="0">
                <a:latin typeface="Times New Roman" pitchFamily="18" charset="0"/>
              </a:rPr>
              <a:t>F. </a:t>
            </a:r>
            <a:r>
              <a:rPr lang="cs-CZ" altLang="cs-CZ" sz="2000" b="1" i="1" dirty="0" err="1">
                <a:latin typeface="Times New Roman" pitchFamily="18" charset="0"/>
              </a:rPr>
              <a:t>tularensis</a:t>
            </a:r>
            <a:r>
              <a:rPr lang="en-US" altLang="cs-CZ" sz="2000" b="1" dirty="0">
                <a:latin typeface="Times New Roman" pitchFamily="18" charset="0"/>
              </a:rPr>
              <a:t> still remains poorly</a:t>
            </a:r>
            <a:r>
              <a:rPr lang="cs-CZ" altLang="cs-CZ" sz="2000" b="1" dirty="0">
                <a:latin typeface="Times New Roman" pitchFamily="18" charset="0"/>
              </a:rPr>
              <a:t> </a:t>
            </a:r>
            <a:r>
              <a:rPr lang="en-US" altLang="cs-CZ" sz="2000" b="1" dirty="0">
                <a:latin typeface="Times New Roman" pitchFamily="18" charset="0"/>
              </a:rPr>
              <a:t>understood</a:t>
            </a:r>
            <a:r>
              <a:rPr lang="cs-CZ" altLang="cs-CZ" sz="2000" b="1" dirty="0">
                <a:latin typeface="Times New Roman" pitchFamily="18" charset="0"/>
              </a:rPr>
              <a:t> !</a:t>
            </a:r>
          </a:p>
          <a:p>
            <a:pPr marL="342900" indent="-342900">
              <a:spcBef>
                <a:spcPct val="20000"/>
              </a:spcBef>
              <a:buFont typeface="Wingdings" pitchFamily="2" charset="2"/>
              <a:buChar char="ü"/>
            </a:pPr>
            <a:endParaRPr lang="cs-CZ" altLang="cs-CZ" sz="2000" dirty="0">
              <a:latin typeface="Times New Roman" pitchFamily="18" charset="0"/>
            </a:endParaRPr>
          </a:p>
          <a:p>
            <a:pPr marL="342900" indent="-342900">
              <a:spcBef>
                <a:spcPct val="20000"/>
              </a:spcBef>
              <a:buFont typeface="Wingdings" pitchFamily="2" charset="2"/>
              <a:buChar char="ü"/>
            </a:pPr>
            <a:endParaRPr lang="cs-CZ" altLang="cs-CZ" sz="2000" dirty="0">
              <a:latin typeface="Times New Roman" pitchFamily="18" charset="0"/>
            </a:endParaRPr>
          </a:p>
          <a:p>
            <a:pPr marL="342900" indent="-342900">
              <a:spcBef>
                <a:spcPct val="20000"/>
              </a:spcBef>
              <a:buFont typeface="Wingdings" pitchFamily="2" charset="2"/>
              <a:buChar char="ü"/>
            </a:pPr>
            <a:endParaRPr lang="cs-CZ" altLang="cs-CZ" sz="2000" dirty="0">
              <a:latin typeface="Times New Roman" pitchFamily="18" charset="0"/>
            </a:endParaRPr>
          </a:p>
          <a:p>
            <a:pPr marL="342900" indent="-342900">
              <a:spcBef>
                <a:spcPct val="20000"/>
              </a:spcBef>
              <a:buFont typeface="Wingdings" pitchFamily="2" charset="2"/>
              <a:buChar char="ü"/>
            </a:pPr>
            <a:r>
              <a:rPr lang="cs-CZ" altLang="cs-CZ" sz="2000" dirty="0">
                <a:latin typeface="Times New Roman" pitchFamily="18" charset="0"/>
              </a:rPr>
              <a:t>E</a:t>
            </a:r>
            <a:r>
              <a:rPr lang="en-US" altLang="cs-CZ" sz="2000" dirty="0" err="1">
                <a:latin typeface="Times New Roman" pitchFamily="18" charset="0"/>
              </a:rPr>
              <a:t>xtracellular</a:t>
            </a:r>
            <a:r>
              <a:rPr lang="en-US" altLang="cs-CZ" sz="2000" dirty="0">
                <a:latin typeface="Times New Roman" pitchFamily="18" charset="0"/>
              </a:rPr>
              <a:t> phase in the host, which makes it accessible to </a:t>
            </a:r>
            <a:r>
              <a:rPr lang="en-US" altLang="cs-CZ" sz="2000" dirty="0" err="1">
                <a:latin typeface="Times New Roman" pitchFamily="18" charset="0"/>
              </a:rPr>
              <a:t>humoral</a:t>
            </a:r>
            <a:r>
              <a:rPr lang="en-US" altLang="cs-CZ" sz="2000" dirty="0">
                <a:latin typeface="Times New Roman" pitchFamily="18" charset="0"/>
              </a:rPr>
              <a:t> immune responses </a:t>
            </a:r>
            <a:endParaRPr lang="cs-CZ" altLang="cs-CZ" sz="2000" dirty="0">
              <a:latin typeface="Times New Roman" pitchFamily="18" charset="0"/>
            </a:endParaRPr>
          </a:p>
          <a:p>
            <a:pPr marL="342900" indent="-342900">
              <a:spcBef>
                <a:spcPct val="20000"/>
              </a:spcBef>
              <a:buFont typeface="Wingdings" pitchFamily="2" charset="2"/>
              <a:buChar char="ü"/>
            </a:pPr>
            <a:r>
              <a:rPr lang="cs-CZ" altLang="cs-CZ" sz="2000" dirty="0">
                <a:latin typeface="Times New Roman" pitchFamily="18" charset="0"/>
              </a:rPr>
              <a:t>Ab </a:t>
            </a:r>
            <a:r>
              <a:rPr lang="en-US" altLang="cs-CZ" sz="2000" dirty="0">
                <a:latin typeface="Times New Roman" pitchFamily="18" charset="0"/>
              </a:rPr>
              <a:t>responses containing both </a:t>
            </a:r>
            <a:r>
              <a:rPr lang="en-US" altLang="cs-CZ" sz="2000" u="sng" dirty="0">
                <a:latin typeface="Times New Roman" pitchFamily="18" charset="0"/>
              </a:rPr>
              <a:t>Th-1 and Th-2 antibody </a:t>
            </a:r>
            <a:r>
              <a:rPr lang="en-US" altLang="cs-CZ" sz="2000" u="sng" dirty="0" err="1">
                <a:latin typeface="Times New Roman" pitchFamily="18" charset="0"/>
              </a:rPr>
              <a:t>isotypes</a:t>
            </a:r>
            <a:r>
              <a:rPr lang="en-US" altLang="cs-CZ" sz="2000" dirty="0">
                <a:latin typeface="Times New Roman" pitchFamily="18" charset="0"/>
              </a:rPr>
              <a:t> are detectable as early as 3 days following </a:t>
            </a:r>
            <a:r>
              <a:rPr lang="en-US" altLang="cs-CZ" sz="2000" i="1" dirty="0" err="1">
                <a:latin typeface="Times New Roman" pitchFamily="18" charset="0"/>
              </a:rPr>
              <a:t>i.d</a:t>
            </a:r>
            <a:r>
              <a:rPr lang="en-US" altLang="cs-CZ" sz="2000" dirty="0">
                <a:latin typeface="Times New Roman" pitchFamily="18" charset="0"/>
              </a:rPr>
              <a:t>. infection</a:t>
            </a:r>
            <a:endParaRPr lang="cs-CZ" altLang="cs-CZ" sz="2000" dirty="0">
              <a:latin typeface="Times New Roman" pitchFamily="18" charset="0"/>
            </a:endParaRPr>
          </a:p>
          <a:p>
            <a:pPr marL="342900" indent="-342900">
              <a:spcBef>
                <a:spcPct val="20000"/>
              </a:spcBef>
              <a:buFont typeface="Wingdings" pitchFamily="2" charset="2"/>
              <a:buChar char="ü"/>
            </a:pPr>
            <a:r>
              <a:rPr lang="cs-CZ" altLang="cs-CZ" sz="2000" dirty="0">
                <a:latin typeface="Times New Roman" pitchFamily="18" charset="0"/>
              </a:rPr>
              <a:t>Confer </a:t>
            </a:r>
            <a:r>
              <a:rPr lang="cs-CZ" altLang="cs-CZ" sz="2000" dirty="0" err="1">
                <a:latin typeface="Times New Roman" pitchFamily="18" charset="0"/>
              </a:rPr>
              <a:t>early</a:t>
            </a:r>
            <a:r>
              <a:rPr lang="cs-CZ" altLang="cs-CZ" sz="2000" dirty="0">
                <a:latin typeface="Times New Roman" pitchFamily="18" charset="0"/>
              </a:rPr>
              <a:t> as </a:t>
            </a:r>
            <a:r>
              <a:rPr lang="cs-CZ" altLang="cs-CZ" sz="2000" dirty="0" err="1">
                <a:latin typeface="Times New Roman" pitchFamily="18" charset="0"/>
              </a:rPr>
              <a:t>well</a:t>
            </a:r>
            <a:r>
              <a:rPr lang="cs-CZ" altLang="cs-CZ" sz="2000" dirty="0">
                <a:latin typeface="Times New Roman" pitchFamily="18" charset="0"/>
              </a:rPr>
              <a:t> as </a:t>
            </a:r>
            <a:r>
              <a:rPr lang="cs-CZ" altLang="cs-CZ" sz="2000" dirty="0" err="1">
                <a:latin typeface="Times New Roman" pitchFamily="18" charset="0"/>
              </a:rPr>
              <a:t>long</a:t>
            </a:r>
            <a:r>
              <a:rPr lang="cs-CZ" altLang="cs-CZ" sz="2000" dirty="0">
                <a:latin typeface="Times New Roman" pitchFamily="18" charset="0"/>
              </a:rPr>
              <a:t> term </a:t>
            </a:r>
            <a:r>
              <a:rPr lang="cs-CZ" altLang="cs-CZ" sz="2000" dirty="0" err="1">
                <a:latin typeface="Times New Roman" pitchFamily="18" charset="0"/>
              </a:rPr>
              <a:t>immunity</a:t>
            </a:r>
            <a:endParaRPr lang="cs-CZ" altLang="cs-CZ" sz="2000" dirty="0">
              <a:latin typeface="Times New Roman" pitchFamily="18" charset="0"/>
            </a:endParaRPr>
          </a:p>
          <a:p>
            <a:pPr marL="342900" indent="-342900">
              <a:spcBef>
                <a:spcPct val="20000"/>
              </a:spcBef>
              <a:buFont typeface="Wingdings" pitchFamily="2" charset="2"/>
              <a:buChar char="ü"/>
            </a:pPr>
            <a:r>
              <a:rPr lang="cs-CZ" altLang="cs-CZ" sz="2000" dirty="0" err="1">
                <a:latin typeface="Times New Roman" pitchFamily="18" charset="0"/>
              </a:rPr>
              <a:t>Immune</a:t>
            </a:r>
            <a:r>
              <a:rPr lang="cs-CZ" altLang="cs-CZ" sz="2000" dirty="0">
                <a:latin typeface="Times New Roman" pitchFamily="18" charset="0"/>
              </a:rPr>
              <a:t> response </a:t>
            </a:r>
            <a:r>
              <a:rPr lang="cs-CZ" altLang="cs-CZ" sz="2000" dirty="0" err="1">
                <a:latin typeface="Times New Roman" pitchFamily="18" charset="0"/>
              </a:rPr>
              <a:t>against</a:t>
            </a:r>
            <a:r>
              <a:rPr lang="cs-CZ" altLang="cs-CZ" sz="2000" dirty="0">
                <a:latin typeface="Times New Roman" pitchFamily="18" charset="0"/>
              </a:rPr>
              <a:t> LPS (as a major </a:t>
            </a:r>
            <a:r>
              <a:rPr lang="cs-CZ" altLang="cs-CZ" sz="2000" dirty="0" err="1">
                <a:latin typeface="Times New Roman" pitchFamily="18" charset="0"/>
              </a:rPr>
              <a:t>protective</a:t>
            </a:r>
            <a:r>
              <a:rPr lang="cs-CZ" altLang="cs-CZ" sz="2000" dirty="0">
                <a:latin typeface="Times New Roman" pitchFamily="18" charset="0"/>
              </a:rPr>
              <a:t> antigen)</a:t>
            </a:r>
          </a:p>
          <a:p>
            <a:pPr marL="342900" indent="-342900">
              <a:spcBef>
                <a:spcPct val="20000"/>
              </a:spcBef>
              <a:buFont typeface="Wingdings" pitchFamily="2" charset="2"/>
              <a:buChar char="ü"/>
            </a:pPr>
            <a:r>
              <a:rPr lang="cs-CZ" altLang="cs-CZ" sz="2000" dirty="0">
                <a:latin typeface="Times New Roman" pitchFamily="18" charset="0"/>
              </a:rPr>
              <a:t>No </a:t>
            </a:r>
            <a:r>
              <a:rPr lang="en-US" altLang="cs-CZ" sz="2000" dirty="0">
                <a:latin typeface="Times New Roman" pitchFamily="18" charset="0"/>
              </a:rPr>
              <a:t>naturally B cell-deficient </a:t>
            </a:r>
            <a:r>
              <a:rPr lang="en-US" altLang="cs-CZ" sz="2000" dirty="0" err="1">
                <a:latin typeface="Times New Roman" pitchFamily="18" charset="0"/>
              </a:rPr>
              <a:t>murine</a:t>
            </a:r>
            <a:r>
              <a:rPr lang="en-US" altLang="cs-CZ" sz="2000" dirty="0">
                <a:latin typeface="Times New Roman" pitchFamily="18" charset="0"/>
              </a:rPr>
              <a:t> strain has been identified yet</a:t>
            </a:r>
            <a:r>
              <a:rPr lang="cs-CZ" altLang="cs-CZ" sz="2000" dirty="0">
                <a:latin typeface="Times New Roman" pitchFamily="18" charset="0"/>
              </a:rPr>
              <a:t> </a:t>
            </a:r>
          </a:p>
          <a:p>
            <a:pPr marL="342900" indent="-342900">
              <a:spcBef>
                <a:spcPct val="20000"/>
              </a:spcBef>
              <a:buFont typeface="Wingdings" pitchFamily="2" charset="2"/>
              <a:buChar char="ü"/>
            </a:pPr>
            <a:r>
              <a:rPr lang="cs-CZ" altLang="cs-CZ" sz="2000" dirty="0" err="1">
                <a:latin typeface="Times New Roman" pitchFamily="18" charset="0"/>
              </a:rPr>
              <a:t>Serum</a:t>
            </a:r>
            <a:r>
              <a:rPr lang="cs-CZ" altLang="cs-CZ" sz="2000" dirty="0">
                <a:latin typeface="Times New Roman" pitchFamily="18" charset="0"/>
              </a:rPr>
              <a:t> Ab </a:t>
            </a:r>
            <a:r>
              <a:rPr lang="cs-CZ" altLang="cs-CZ" sz="2000" dirty="0" err="1">
                <a:latin typeface="Times New Roman" pitchFamily="18" charset="0"/>
              </a:rPr>
              <a:t>against</a:t>
            </a:r>
            <a:r>
              <a:rPr lang="cs-CZ" altLang="cs-CZ" sz="2000" dirty="0">
                <a:latin typeface="Times New Roman" pitchFamily="18" charset="0"/>
              </a:rPr>
              <a:t> </a:t>
            </a:r>
            <a:r>
              <a:rPr lang="cs-CZ" altLang="cs-CZ" sz="2000" dirty="0" err="1">
                <a:latin typeface="Times New Roman" pitchFamily="18" charset="0"/>
              </a:rPr>
              <a:t>bacterial</a:t>
            </a:r>
            <a:r>
              <a:rPr lang="cs-CZ" altLang="cs-CZ" sz="2000" dirty="0">
                <a:latin typeface="Times New Roman" pitchFamily="18" charset="0"/>
              </a:rPr>
              <a:t> </a:t>
            </a:r>
            <a:r>
              <a:rPr lang="cs-CZ" altLang="cs-CZ" sz="2000" dirty="0" err="1">
                <a:latin typeface="Times New Roman" pitchFamily="18" charset="0"/>
              </a:rPr>
              <a:t>proteins</a:t>
            </a:r>
            <a:r>
              <a:rPr lang="cs-CZ" altLang="cs-CZ" sz="2000" dirty="0">
                <a:latin typeface="Times New Roman" pitchFamily="18" charset="0"/>
              </a:rPr>
              <a:t> – </a:t>
            </a:r>
            <a:r>
              <a:rPr lang="cs-CZ" altLang="cs-CZ" sz="2000" dirty="0" err="1">
                <a:latin typeface="Times New Roman" pitchFamily="18" charset="0"/>
              </a:rPr>
              <a:t>FopA</a:t>
            </a:r>
            <a:r>
              <a:rPr lang="cs-CZ" altLang="cs-CZ" sz="2000" dirty="0">
                <a:latin typeface="Times New Roman" pitchFamily="18" charset="0"/>
              </a:rPr>
              <a:t>, </a:t>
            </a:r>
            <a:r>
              <a:rPr lang="cs-CZ" altLang="cs-CZ" sz="2000" dirty="0" err="1">
                <a:latin typeface="Times New Roman" pitchFamily="18" charset="0"/>
              </a:rPr>
              <a:t>OmpA</a:t>
            </a:r>
            <a:r>
              <a:rPr lang="cs-CZ" altLang="cs-CZ" sz="2000" dirty="0">
                <a:latin typeface="Times New Roman" pitchFamily="18" charset="0"/>
              </a:rPr>
              <a:t>, </a:t>
            </a:r>
            <a:r>
              <a:rPr lang="cs-CZ" altLang="cs-CZ" sz="2000" dirty="0" err="1" smtClean="0">
                <a:latin typeface="Times New Roman" pitchFamily="18" charset="0"/>
              </a:rPr>
              <a:t>DsbA</a:t>
            </a:r>
            <a:r>
              <a:rPr lang="cs-CZ" altLang="cs-CZ" sz="2000" dirty="0" smtClean="0">
                <a:latin typeface="Times New Roman" pitchFamily="18" charset="0"/>
              </a:rPr>
              <a:t>, </a:t>
            </a:r>
            <a:r>
              <a:rPr lang="cs-CZ" altLang="cs-CZ" sz="2000" dirty="0" err="1" smtClean="0">
                <a:latin typeface="Times New Roman" pitchFamily="18" charset="0"/>
              </a:rPr>
              <a:t>GroEL</a:t>
            </a:r>
            <a:r>
              <a:rPr lang="cs-CZ" altLang="cs-CZ" sz="2000" dirty="0">
                <a:latin typeface="Times New Roman" pitchFamily="18" charset="0"/>
              </a:rPr>
              <a:t>, </a:t>
            </a:r>
            <a:r>
              <a:rPr lang="cs-CZ" altLang="cs-CZ" sz="2000" dirty="0" err="1">
                <a:latin typeface="Times New Roman" pitchFamily="18" charset="0"/>
              </a:rPr>
              <a:t>KatG</a:t>
            </a:r>
            <a:r>
              <a:rPr lang="cs-CZ" altLang="cs-CZ" sz="2000" dirty="0">
                <a:latin typeface="Times New Roman" pitchFamily="18" charset="0"/>
              </a:rPr>
              <a:t> </a:t>
            </a:r>
            <a:r>
              <a:rPr lang="cs-CZ" altLang="cs-CZ" sz="2000" dirty="0" err="1" smtClean="0">
                <a:latin typeface="Times New Roman" pitchFamily="18" charset="0"/>
              </a:rPr>
              <a:t>etc</a:t>
            </a:r>
            <a:r>
              <a:rPr lang="cs-CZ" altLang="cs-CZ" sz="2000" dirty="0">
                <a:latin typeface="Times New Roman" pitchFamily="18" charset="0"/>
              </a:rPr>
              <a:t>.</a:t>
            </a:r>
          </a:p>
        </p:txBody>
      </p:sp>
      <p:pic>
        <p:nvPicPr>
          <p:cNvPr id="4102" name="Picture 45" descr="ANd9GcSovS6sVmYLJH6KAEjmXJmmgInmR_yhiKE8BWn0USx5dHeVV0F9Yg"/>
          <p:cNvPicPr>
            <a:picLocks noChangeAspect="1" noChangeArrowheads="1"/>
          </p:cNvPicPr>
          <p:nvPr/>
        </p:nvPicPr>
        <p:blipFill>
          <a:blip r:embed="rId3" cstate="print"/>
          <a:srcRect/>
          <a:stretch>
            <a:fillRect/>
          </a:stretch>
        </p:blipFill>
        <p:spPr bwMode="auto">
          <a:xfrm>
            <a:off x="2195513" y="2276475"/>
            <a:ext cx="1154112" cy="928688"/>
          </a:xfrm>
          <a:prstGeom prst="rect">
            <a:avLst/>
          </a:prstGeom>
          <a:noFill/>
          <a:ln w="9525">
            <a:noFill/>
            <a:miter lim="800000"/>
            <a:headEnd/>
            <a:tailEnd/>
          </a:ln>
        </p:spPr>
      </p:pic>
      <p:pic>
        <p:nvPicPr>
          <p:cNvPr id="4103" name="Picture 43" descr="ANd9GcRATu0377hmnO9LlnhN3ofN2GR6KWoQCwIkwZUen6yeP1qwoQqVsw"/>
          <p:cNvPicPr>
            <a:picLocks noChangeAspect="1" noChangeArrowheads="1"/>
          </p:cNvPicPr>
          <p:nvPr/>
        </p:nvPicPr>
        <p:blipFill>
          <a:blip r:embed="rId4" cstate="print"/>
          <a:srcRect/>
          <a:stretch>
            <a:fillRect/>
          </a:stretch>
        </p:blipFill>
        <p:spPr bwMode="auto">
          <a:xfrm>
            <a:off x="4859338" y="2133600"/>
            <a:ext cx="1163637" cy="1122363"/>
          </a:xfrm>
          <a:prstGeom prst="rect">
            <a:avLst/>
          </a:prstGeom>
          <a:noFill/>
          <a:ln w="9525">
            <a:noFill/>
            <a:miter lim="800000"/>
            <a:headEnd/>
            <a:tailEnd/>
          </a:ln>
        </p:spPr>
      </p:pic>
      <p:sp>
        <p:nvSpPr>
          <p:cNvPr id="8" name="Obdélník 7"/>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4105" name="Picture 14" descr="C:\Users\kubelkovak\Desktop\stažený soubor.jpg"/>
          <p:cNvPicPr>
            <a:picLocks noChangeAspect="1" noChangeArrowheads="1"/>
          </p:cNvPicPr>
          <p:nvPr/>
        </p:nvPicPr>
        <p:blipFill>
          <a:blip r:embed="rId5" cstate="print"/>
          <a:srcRect/>
          <a:stretch>
            <a:fillRect/>
          </a:stretch>
        </p:blipFill>
        <p:spPr bwMode="auto">
          <a:xfrm>
            <a:off x="112713" y="6330950"/>
            <a:ext cx="290512" cy="411163"/>
          </a:xfrm>
          <a:prstGeom prst="rect">
            <a:avLst/>
          </a:prstGeom>
          <a:noFill/>
          <a:ln w="9525">
            <a:noFill/>
            <a:miter lim="800000"/>
            <a:headEnd/>
            <a:tailEnd/>
          </a:ln>
        </p:spPr>
      </p:pic>
      <p:pic>
        <p:nvPicPr>
          <p:cNvPr id="4106" name="Picture 16" descr="C:\Users\kubelkovak\Desktop\unob (1).gif"/>
          <p:cNvPicPr>
            <a:picLocks noChangeAspect="1" noChangeArrowheads="1"/>
          </p:cNvPicPr>
          <p:nvPr/>
        </p:nvPicPr>
        <p:blipFill>
          <a:blip r:embed="rId6"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r>
              <a:rPr lang="cs-CZ"/>
              <a:t>Centre of Advanced Studies, Faculty of Military Health Sciences, University of Defence, 500 01 Hradec Kralove, Czech Republic</a:t>
            </a:r>
          </a:p>
        </p:txBody>
      </p:sp>
      <p:sp>
        <p:nvSpPr>
          <p:cNvPr id="5" name="Zástupný symbol pro číslo snímku 4"/>
          <p:cNvSpPr>
            <a:spLocks noGrp="1"/>
          </p:cNvSpPr>
          <p:nvPr>
            <p:ph type="sldNum"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defRPr/>
            </a:pPr>
            <a:fld id="{3407ADD6-0458-4D5F-99DB-7C3469EDEEBC}" type="slidenum">
              <a:rPr lang="cs-CZ"/>
              <a:pPr>
                <a:defRPr/>
              </a:pPr>
              <a:t>7</a:t>
            </a:fld>
            <a:endParaRPr lang="cs-CZ"/>
          </a:p>
        </p:txBody>
      </p:sp>
      <p:sp>
        <p:nvSpPr>
          <p:cNvPr id="5124" name="Rectangle 3"/>
          <p:cNvSpPr>
            <a:spLocks noGrp="1" noChangeArrowheads="1"/>
          </p:cNvSpPr>
          <p:nvPr>
            <p:ph type="body" idx="1"/>
          </p:nvPr>
        </p:nvSpPr>
        <p:spPr>
          <a:xfrm>
            <a:off x="457200" y="836613"/>
            <a:ext cx="8686800" cy="5545137"/>
          </a:xfrm>
        </p:spPr>
        <p:txBody>
          <a:bodyPr/>
          <a:lstStyle/>
          <a:p>
            <a:pPr eaLnBrk="1" hangingPunct="1">
              <a:defRPr/>
            </a:pPr>
            <a:r>
              <a:rPr lang="en-US" altLang="cs-CZ" sz="2000" dirty="0" smtClean="0"/>
              <a:t>Traditional view</a:t>
            </a:r>
          </a:p>
          <a:p>
            <a:pPr lvl="1" eaLnBrk="1" hangingPunct="1">
              <a:defRPr/>
            </a:pPr>
            <a:r>
              <a:rPr lang="en-US" altLang="cs-CZ" sz="1800" dirty="0" smtClean="0"/>
              <a:t>Antibodies have little (if any) protective role against tularemia</a:t>
            </a:r>
            <a:r>
              <a:rPr lang="en-US" altLang="cs-CZ" dirty="0" smtClean="0"/>
              <a:t>  </a:t>
            </a:r>
          </a:p>
          <a:p>
            <a:pPr eaLnBrk="1" hangingPunct="1">
              <a:spcBef>
                <a:spcPct val="40000"/>
              </a:spcBef>
              <a:defRPr/>
            </a:pPr>
            <a:r>
              <a:rPr lang="en-US" altLang="cs-CZ" sz="2000" dirty="0" smtClean="0"/>
              <a:t>Late 1970ies</a:t>
            </a:r>
            <a:endParaRPr lang="en-US" altLang="cs-CZ" dirty="0" smtClean="0"/>
          </a:p>
          <a:p>
            <a:pPr lvl="1" eaLnBrk="1" hangingPunct="1">
              <a:defRPr/>
            </a:pPr>
            <a:r>
              <a:rPr lang="en-US" altLang="cs-CZ" sz="1800" dirty="0" smtClean="0"/>
              <a:t>Antibodies can confer protection against attenuated </a:t>
            </a:r>
            <a:r>
              <a:rPr lang="en-US" altLang="cs-CZ" sz="1800" i="1" dirty="0" smtClean="0"/>
              <a:t>Francisella tularensis</a:t>
            </a:r>
            <a:r>
              <a:rPr lang="en-US" altLang="cs-CZ" sz="1800" dirty="0" smtClean="0"/>
              <a:t> strains and can confer some degree of protection against virulent strains of </a:t>
            </a:r>
            <a:r>
              <a:rPr lang="en-US" altLang="cs-CZ" sz="1800" i="1" dirty="0" smtClean="0"/>
              <a:t>holarctica</a:t>
            </a:r>
            <a:r>
              <a:rPr lang="en-US" altLang="cs-CZ" sz="1800" dirty="0" smtClean="0"/>
              <a:t> subtype</a:t>
            </a:r>
            <a:r>
              <a:rPr lang="en-US" altLang="cs-CZ" dirty="0" smtClean="0"/>
              <a:t> </a:t>
            </a:r>
            <a:r>
              <a:rPr lang="cs-CZ" altLang="cs-CZ" dirty="0" smtClean="0"/>
              <a:t>    		 			</a:t>
            </a:r>
            <a:r>
              <a:rPr lang="en-US" altLang="cs-CZ" sz="1200" dirty="0" smtClean="0">
                <a:solidFill>
                  <a:schemeClr val="bg2"/>
                </a:solidFill>
              </a:rPr>
              <a:t>/Macela A.: Thesis</a:t>
            </a:r>
            <a:r>
              <a:rPr lang="cs-CZ" altLang="cs-CZ" sz="1200" dirty="0" smtClean="0">
                <a:solidFill>
                  <a:schemeClr val="bg2"/>
                </a:solidFill>
              </a:rPr>
              <a:t>,</a:t>
            </a:r>
            <a:r>
              <a:rPr lang="en-US" altLang="cs-CZ" sz="1200" dirty="0" smtClean="0">
                <a:solidFill>
                  <a:schemeClr val="bg2"/>
                </a:solidFill>
              </a:rPr>
              <a:t> 1980</a:t>
            </a:r>
            <a:r>
              <a:rPr lang="cs-CZ" altLang="cs-CZ" sz="1200" dirty="0" smtClean="0">
                <a:solidFill>
                  <a:schemeClr val="bg2"/>
                </a:solidFill>
              </a:rPr>
              <a:t>.</a:t>
            </a:r>
            <a:endParaRPr lang="en-US" altLang="cs-CZ" sz="1200" dirty="0" smtClean="0">
              <a:solidFill>
                <a:schemeClr val="bg2"/>
              </a:solidFill>
            </a:endParaRPr>
          </a:p>
          <a:p>
            <a:pPr eaLnBrk="1" hangingPunct="1">
              <a:spcBef>
                <a:spcPct val="40000"/>
              </a:spcBef>
              <a:defRPr/>
            </a:pPr>
            <a:r>
              <a:rPr lang="en-US" altLang="cs-CZ" sz="2000" dirty="0" smtClean="0"/>
              <a:t>Late 1990ies</a:t>
            </a:r>
            <a:r>
              <a:rPr lang="en-US" altLang="cs-CZ" dirty="0" smtClean="0"/>
              <a:t> </a:t>
            </a:r>
          </a:p>
          <a:p>
            <a:pPr lvl="1" eaLnBrk="1" hangingPunct="1">
              <a:defRPr/>
            </a:pPr>
            <a:r>
              <a:rPr lang="en-US" altLang="cs-CZ" sz="1800" dirty="0" smtClean="0"/>
              <a:t>B-cells but not circulating antibodies are indispensable in protective immunity against tularemia</a:t>
            </a:r>
            <a:r>
              <a:rPr lang="en-US" altLang="cs-CZ" dirty="0" smtClean="0"/>
              <a:t> </a:t>
            </a:r>
            <a:r>
              <a:rPr lang="cs-CZ" altLang="cs-CZ" dirty="0" smtClean="0"/>
              <a:t>      			</a:t>
            </a:r>
            <a:r>
              <a:rPr lang="en-US" altLang="cs-CZ" sz="1200" dirty="0" smtClean="0">
                <a:solidFill>
                  <a:schemeClr val="bg2"/>
                </a:solidFill>
              </a:rPr>
              <a:t>/Elkins K.</a:t>
            </a:r>
            <a:r>
              <a:rPr lang="cs-CZ" altLang="cs-CZ" sz="1200" dirty="0" smtClean="0">
                <a:solidFill>
                  <a:schemeClr val="bg2"/>
                </a:solidFill>
              </a:rPr>
              <a:t>et al</a:t>
            </a:r>
            <a:r>
              <a:rPr lang="en-US" altLang="cs-CZ" sz="1200" dirty="0" smtClean="0">
                <a:solidFill>
                  <a:schemeClr val="bg2"/>
                </a:solidFill>
              </a:rPr>
              <a:t>: Infect Immun.</a:t>
            </a:r>
            <a:r>
              <a:rPr lang="cs-CZ" altLang="cs-CZ" sz="1200" dirty="0" smtClean="0">
                <a:solidFill>
                  <a:schemeClr val="bg2"/>
                </a:solidFill>
              </a:rPr>
              <a:t>,</a:t>
            </a:r>
            <a:r>
              <a:rPr lang="en-US" altLang="cs-CZ" sz="1200" dirty="0" smtClean="0">
                <a:solidFill>
                  <a:schemeClr val="bg2"/>
                </a:solidFill>
              </a:rPr>
              <a:t>1999</a:t>
            </a:r>
            <a:r>
              <a:rPr lang="cs-CZ" altLang="cs-CZ" sz="1200" dirty="0" smtClean="0">
                <a:solidFill>
                  <a:schemeClr val="bg2"/>
                </a:solidFill>
              </a:rPr>
              <a:t>.</a:t>
            </a:r>
            <a:endParaRPr lang="en-US" altLang="cs-CZ" sz="1200" dirty="0" smtClean="0">
              <a:solidFill>
                <a:schemeClr val="bg2"/>
              </a:solidFill>
            </a:endParaRPr>
          </a:p>
          <a:p>
            <a:pPr eaLnBrk="1" hangingPunct="1">
              <a:spcBef>
                <a:spcPct val="40000"/>
              </a:spcBef>
              <a:defRPr/>
            </a:pPr>
            <a:r>
              <a:rPr lang="en-US" altLang="cs-CZ" sz="2000" dirty="0" smtClean="0"/>
              <a:t>New millennium:</a:t>
            </a:r>
          </a:p>
          <a:p>
            <a:pPr lvl="1" eaLnBrk="1" hangingPunct="1">
              <a:defRPr/>
            </a:pPr>
            <a:r>
              <a:rPr lang="en-US" altLang="cs-CZ" sz="1800" dirty="0" smtClean="0"/>
              <a:t>Passive transfer of immunity protects against the same subtype</a:t>
            </a:r>
            <a:r>
              <a:rPr lang="en-US" altLang="cs-CZ" dirty="0" smtClean="0"/>
              <a:t> </a:t>
            </a:r>
            <a:endParaRPr lang="cs-CZ" altLang="cs-CZ" dirty="0" smtClean="0"/>
          </a:p>
          <a:p>
            <a:pPr lvl="1" eaLnBrk="1" hangingPunct="1">
              <a:defRPr/>
            </a:pPr>
            <a:r>
              <a:rPr lang="en-US" altLang="cs-CZ" sz="1800" dirty="0" smtClean="0"/>
              <a:t>Passive transfer of immunity against tularemia is possible</a:t>
            </a:r>
            <a:r>
              <a:rPr lang="en-US" altLang="cs-CZ" dirty="0" smtClean="0"/>
              <a:t> </a:t>
            </a:r>
            <a:endParaRPr lang="cs-CZ" altLang="cs-CZ" dirty="0" smtClean="0"/>
          </a:p>
          <a:p>
            <a:pPr lvl="1" eaLnBrk="1" hangingPunct="1">
              <a:defRPr/>
            </a:pPr>
            <a:r>
              <a:rPr lang="cs-CZ" altLang="cs-CZ" sz="1800" dirty="0" err="1" smtClean="0"/>
              <a:t>Antibody-dependent</a:t>
            </a:r>
            <a:r>
              <a:rPr lang="cs-CZ" altLang="cs-CZ" sz="1800" dirty="0" smtClean="0"/>
              <a:t> cell-</a:t>
            </a:r>
            <a:r>
              <a:rPr lang="cs-CZ" altLang="cs-CZ" sz="1800" dirty="0" err="1" smtClean="0"/>
              <a:t>mediated</a:t>
            </a:r>
            <a:r>
              <a:rPr lang="cs-CZ" altLang="cs-CZ" sz="1800" dirty="0" smtClean="0"/>
              <a:t> cytotoxicity (ADCC)</a:t>
            </a:r>
            <a:r>
              <a:rPr lang="cs-CZ" altLang="cs-CZ" dirty="0" smtClean="0"/>
              <a:t> </a:t>
            </a:r>
            <a:r>
              <a:rPr lang="cs-CZ" altLang="cs-CZ" sz="1600" dirty="0" smtClean="0"/>
              <a:t>									</a:t>
            </a:r>
          </a:p>
          <a:p>
            <a:pPr marL="457200" lvl="1" indent="0" eaLnBrk="1" hangingPunct="1">
              <a:buFont typeface="Wingdings" pitchFamily="2" charset="2"/>
              <a:buNone/>
              <a:defRPr/>
            </a:pPr>
            <a:r>
              <a:rPr lang="cs-CZ" altLang="cs-CZ" sz="1600" dirty="0">
                <a:solidFill>
                  <a:schemeClr val="bg2"/>
                </a:solidFill>
              </a:rPr>
              <a:t>	</a:t>
            </a:r>
            <a:r>
              <a:rPr lang="cs-CZ" altLang="cs-CZ" sz="1600" dirty="0" smtClean="0">
                <a:solidFill>
                  <a:schemeClr val="bg2"/>
                </a:solidFill>
              </a:rPr>
              <a:t>					</a:t>
            </a:r>
            <a:r>
              <a:rPr lang="en-US" altLang="cs-CZ" sz="1000" dirty="0" smtClean="0">
                <a:solidFill>
                  <a:schemeClr val="bg2"/>
                </a:solidFill>
              </a:rPr>
              <a:t>/ </a:t>
            </a:r>
            <a:r>
              <a:rPr lang="en-US" altLang="cs-CZ" sz="1000" dirty="0" err="1" smtClean="0">
                <a:solidFill>
                  <a:schemeClr val="bg2"/>
                </a:solidFill>
              </a:rPr>
              <a:t>Fulop</a:t>
            </a:r>
            <a:r>
              <a:rPr lang="en-US" altLang="cs-CZ" sz="1000" dirty="0" smtClean="0">
                <a:solidFill>
                  <a:schemeClr val="bg2"/>
                </a:solidFill>
              </a:rPr>
              <a:t> M.</a:t>
            </a:r>
            <a:r>
              <a:rPr lang="cs-CZ" altLang="cs-CZ" sz="1000" dirty="0" smtClean="0">
                <a:solidFill>
                  <a:schemeClr val="bg2"/>
                </a:solidFill>
              </a:rPr>
              <a:t> et al</a:t>
            </a:r>
            <a:r>
              <a:rPr lang="en-US" altLang="cs-CZ" sz="1000" dirty="0" smtClean="0">
                <a:solidFill>
                  <a:schemeClr val="bg2"/>
                </a:solidFill>
              </a:rPr>
              <a:t>: Vaccine</a:t>
            </a:r>
            <a:r>
              <a:rPr lang="cs-CZ" altLang="cs-CZ" sz="1000" dirty="0" smtClean="0">
                <a:solidFill>
                  <a:schemeClr val="bg2"/>
                </a:solidFill>
              </a:rPr>
              <a:t>,</a:t>
            </a:r>
            <a:r>
              <a:rPr lang="en-US" altLang="cs-CZ" sz="1000" dirty="0" smtClean="0">
                <a:solidFill>
                  <a:schemeClr val="bg2"/>
                </a:solidFill>
              </a:rPr>
              <a:t> 2001</a:t>
            </a:r>
            <a:r>
              <a:rPr lang="cs-CZ" altLang="cs-CZ" sz="1000" dirty="0" smtClean="0">
                <a:solidFill>
                  <a:schemeClr val="bg2"/>
                </a:solidFill>
              </a:rPr>
              <a:t>.</a:t>
            </a:r>
            <a:r>
              <a:rPr lang="en-US" altLang="cs-CZ" sz="1000" dirty="0" smtClean="0">
                <a:solidFill>
                  <a:schemeClr val="bg2"/>
                </a:solidFill>
              </a:rPr>
              <a:t> </a:t>
            </a:r>
            <a:r>
              <a:rPr lang="cs-CZ" altLang="cs-CZ" sz="1000" dirty="0" smtClean="0">
                <a:solidFill>
                  <a:schemeClr val="bg2"/>
                </a:solidFill>
              </a:rPr>
              <a:t>, </a:t>
            </a:r>
            <a:r>
              <a:rPr lang="en-US" altLang="cs-CZ" sz="1000" dirty="0" err="1" smtClean="0">
                <a:solidFill>
                  <a:schemeClr val="bg2"/>
                </a:solidFill>
              </a:rPr>
              <a:t>Stenmark</a:t>
            </a:r>
            <a:r>
              <a:rPr lang="en-US" altLang="cs-CZ" sz="1000" dirty="0" smtClean="0">
                <a:solidFill>
                  <a:schemeClr val="bg2"/>
                </a:solidFill>
              </a:rPr>
              <a:t> S.</a:t>
            </a:r>
            <a:r>
              <a:rPr lang="cs-CZ" altLang="cs-CZ" sz="1000" dirty="0" smtClean="0">
                <a:solidFill>
                  <a:schemeClr val="bg2"/>
                </a:solidFill>
              </a:rPr>
              <a:t> et al</a:t>
            </a:r>
            <a:r>
              <a:rPr lang="en-US" altLang="cs-CZ" sz="1000" dirty="0" smtClean="0">
                <a:solidFill>
                  <a:schemeClr val="bg2"/>
                </a:solidFill>
              </a:rPr>
              <a:t>: </a:t>
            </a:r>
            <a:r>
              <a:rPr lang="cs-CZ" altLang="cs-CZ" sz="1000" dirty="0" smtClean="0">
                <a:solidFill>
                  <a:schemeClr val="bg2"/>
                </a:solidFill>
              </a:rPr>
              <a:t>							   </a:t>
            </a:r>
            <a:r>
              <a:rPr lang="en-US" altLang="cs-CZ" sz="1000" dirty="0" err="1" smtClean="0">
                <a:solidFill>
                  <a:schemeClr val="bg2"/>
                </a:solidFill>
              </a:rPr>
              <a:t>Microb</a:t>
            </a:r>
            <a:r>
              <a:rPr lang="en-US" altLang="cs-CZ" sz="1000" dirty="0" smtClean="0">
                <a:solidFill>
                  <a:schemeClr val="bg2"/>
                </a:solidFill>
              </a:rPr>
              <a:t> </a:t>
            </a:r>
            <a:r>
              <a:rPr lang="en-US" altLang="cs-CZ" sz="1000" dirty="0" err="1" smtClean="0">
                <a:solidFill>
                  <a:schemeClr val="bg2"/>
                </a:solidFill>
              </a:rPr>
              <a:t>Pathog</a:t>
            </a:r>
            <a:r>
              <a:rPr lang="en-US" altLang="cs-CZ" sz="1000" dirty="0" smtClean="0">
                <a:solidFill>
                  <a:schemeClr val="bg2"/>
                </a:solidFill>
              </a:rPr>
              <a:t>.</a:t>
            </a:r>
            <a:r>
              <a:rPr lang="cs-CZ" altLang="cs-CZ" sz="1000" dirty="0" smtClean="0">
                <a:solidFill>
                  <a:schemeClr val="bg2"/>
                </a:solidFill>
              </a:rPr>
              <a:t>, </a:t>
            </a:r>
            <a:r>
              <a:rPr lang="en-US" altLang="cs-CZ" sz="1000" dirty="0" smtClean="0">
                <a:solidFill>
                  <a:schemeClr val="bg2"/>
                </a:solidFill>
              </a:rPr>
              <a:t>2003</a:t>
            </a:r>
            <a:r>
              <a:rPr lang="cs-CZ" altLang="cs-CZ" sz="1000" dirty="0" smtClean="0">
                <a:solidFill>
                  <a:schemeClr val="bg2"/>
                </a:solidFill>
              </a:rPr>
              <a:t>., </a:t>
            </a:r>
            <a:r>
              <a:rPr lang="cs-CZ" altLang="cs-CZ" sz="1000" dirty="0" err="1" smtClean="0">
                <a:solidFill>
                  <a:schemeClr val="bg2"/>
                </a:solidFill>
              </a:rPr>
              <a:t>Sanapala</a:t>
            </a:r>
            <a:r>
              <a:rPr lang="cs-CZ" altLang="cs-CZ" sz="1000" dirty="0" smtClean="0">
                <a:solidFill>
                  <a:schemeClr val="bg2"/>
                </a:solidFill>
              </a:rPr>
              <a:t> et al. 2012, Kubelkova 						  K. et al. </a:t>
            </a:r>
            <a:r>
              <a:rPr lang="cs-CZ" altLang="cs-CZ" sz="1000" dirty="0" err="1" smtClean="0">
                <a:solidFill>
                  <a:schemeClr val="bg2"/>
                </a:solidFill>
              </a:rPr>
              <a:t>Microbial</a:t>
            </a:r>
            <a:r>
              <a:rPr lang="cs-CZ" altLang="cs-CZ" sz="1000" dirty="0" smtClean="0">
                <a:solidFill>
                  <a:schemeClr val="bg2"/>
                </a:solidFill>
              </a:rPr>
              <a:t> Pathogen, 2012</a:t>
            </a:r>
            <a:endParaRPr lang="cs-CZ" altLang="cs-CZ" sz="1000" dirty="0" smtClean="0"/>
          </a:p>
          <a:p>
            <a:pPr lvl="1" eaLnBrk="1" hangingPunct="1">
              <a:defRPr/>
            </a:pPr>
            <a:endParaRPr lang="en-US" altLang="cs-CZ" sz="1600" dirty="0" smtClean="0"/>
          </a:p>
        </p:txBody>
      </p:sp>
      <p:sp>
        <p:nvSpPr>
          <p:cNvPr id="5125" name="Rectangle 4"/>
          <p:cNvSpPr>
            <a:spLocks noChangeArrowheads="1"/>
          </p:cNvSpPr>
          <p:nvPr/>
        </p:nvSpPr>
        <p:spPr bwMode="auto">
          <a:xfrm>
            <a:off x="179388" y="0"/>
            <a:ext cx="8229600" cy="792163"/>
          </a:xfrm>
          <a:prstGeom prst="rect">
            <a:avLst/>
          </a:prstGeom>
          <a:noFill/>
          <a:ln w="9525">
            <a:noFill/>
            <a:miter lim="800000"/>
            <a:headEnd/>
            <a:tailEnd/>
          </a:ln>
          <a:effectLst/>
        </p:spPr>
        <p:txBody>
          <a:bodyPr anchor="ctr"/>
          <a:lstStyle/>
          <a:p>
            <a:r>
              <a:rPr lang="en-US" altLang="cs-CZ" sz="2800" i="1" dirty="0">
                <a:solidFill>
                  <a:schemeClr val="tx2"/>
                </a:solidFill>
                <a:latin typeface="Times New Roman" pitchFamily="18" charset="0"/>
              </a:rPr>
              <a:t>The role of antibodies in protective immune response</a:t>
            </a:r>
            <a:endParaRPr lang="en-GB" altLang="cs-CZ" sz="2800" i="1" dirty="0">
              <a:solidFill>
                <a:schemeClr val="tx2"/>
              </a:solidFill>
              <a:latin typeface="Times New Roman" pitchFamily="18" charset="0"/>
            </a:endParaRPr>
          </a:p>
        </p:txBody>
      </p:sp>
      <p:sp>
        <p:nvSpPr>
          <p:cNvPr id="6" name="Obdélník 5"/>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5127" name="Picture 14" descr="C:\Users\kubelkovak\Desktop\stažený soubor.jpg"/>
          <p:cNvPicPr>
            <a:picLocks noChangeAspect="1" noChangeArrowheads="1"/>
          </p:cNvPicPr>
          <p:nvPr/>
        </p:nvPicPr>
        <p:blipFill>
          <a:blip r:embed="rId3" cstate="print"/>
          <a:srcRect/>
          <a:stretch>
            <a:fillRect/>
          </a:stretch>
        </p:blipFill>
        <p:spPr bwMode="auto">
          <a:xfrm>
            <a:off x="112713" y="6330950"/>
            <a:ext cx="290512" cy="411163"/>
          </a:xfrm>
          <a:prstGeom prst="rect">
            <a:avLst/>
          </a:prstGeom>
          <a:noFill/>
          <a:ln w="9525">
            <a:noFill/>
            <a:miter lim="800000"/>
            <a:headEnd/>
            <a:tailEnd/>
          </a:ln>
        </p:spPr>
      </p:pic>
      <p:pic>
        <p:nvPicPr>
          <p:cNvPr id="5128" name="Picture 16" descr="C:\Users\kubelkovak\Desktop\unob (1).gif"/>
          <p:cNvPicPr>
            <a:picLocks noChangeAspect="1" noChangeArrowheads="1"/>
          </p:cNvPicPr>
          <p:nvPr/>
        </p:nvPicPr>
        <p:blipFill>
          <a:blip r:embed="rId4"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pPr>
              <a:defRPr/>
            </a:pPr>
            <a:r>
              <a:rPr lang="cs-CZ" smtClean="0"/>
              <a:t>Centre of Advanced Studies, Faculty of Military Health Sciences, University of Defence, 500 01 Hradec Kralove, Czech Republic</a:t>
            </a:r>
            <a:endParaRPr lang="cs-CZ"/>
          </a:p>
        </p:txBody>
      </p:sp>
      <p:sp>
        <p:nvSpPr>
          <p:cNvPr id="5" name="Zástupný symbol pro číslo snímku 4"/>
          <p:cNvSpPr>
            <a:spLocks noGrp="1"/>
          </p:cNvSpPr>
          <p:nvPr>
            <p:ph type="sldNum" sz="quarter" idx="11"/>
          </p:nvPr>
        </p:nvSpPr>
        <p:spPr/>
        <p:txBody>
          <a:bodyPr/>
          <a:lstStyle/>
          <a:p>
            <a:pPr>
              <a:defRPr/>
            </a:pPr>
            <a:fld id="{F64E4BEE-F063-4F8E-B9AB-F1C23832A188}" type="slidenum">
              <a:rPr lang="cs-CZ" smtClean="0"/>
              <a:pPr>
                <a:defRPr/>
              </a:pPr>
              <a:t>8</a:t>
            </a:fld>
            <a:endParaRPr lang="cs-CZ"/>
          </a:p>
        </p:txBody>
      </p:sp>
      <p:grpSp>
        <p:nvGrpSpPr>
          <p:cNvPr id="6" name="Skupina 5"/>
          <p:cNvGrpSpPr/>
          <p:nvPr/>
        </p:nvGrpSpPr>
        <p:grpSpPr>
          <a:xfrm>
            <a:off x="395536" y="980728"/>
            <a:ext cx="2053274" cy="2376264"/>
            <a:chOff x="395288" y="1484313"/>
            <a:chExt cx="1657350" cy="2045519"/>
          </a:xfrm>
        </p:grpSpPr>
        <p:pic>
          <p:nvPicPr>
            <p:cNvPr id="7" name="Picture 10" descr="MCj04338070000[1]"/>
            <p:cNvPicPr>
              <a:picLocks noChangeAspect="1" noChangeArrowheads="1"/>
            </p:cNvPicPr>
            <p:nvPr/>
          </p:nvPicPr>
          <p:blipFill>
            <a:blip r:embed="rId2" cstate="print"/>
            <a:srcRect/>
            <a:stretch>
              <a:fillRect/>
            </a:stretch>
          </p:blipFill>
          <p:spPr bwMode="auto">
            <a:xfrm>
              <a:off x="809443" y="1484313"/>
              <a:ext cx="936625" cy="936625"/>
            </a:xfrm>
            <a:prstGeom prst="rect">
              <a:avLst/>
            </a:prstGeom>
            <a:noFill/>
            <a:ln w="9525">
              <a:noFill/>
              <a:miter lim="800000"/>
              <a:headEnd/>
              <a:tailEnd/>
            </a:ln>
          </p:spPr>
        </p:pic>
        <p:pic>
          <p:nvPicPr>
            <p:cNvPr id="8" name="Picture 4" descr="MCj03457940000[1]"/>
            <p:cNvPicPr>
              <a:picLocks noChangeAspect="1" noChangeArrowheads="1"/>
            </p:cNvPicPr>
            <p:nvPr/>
          </p:nvPicPr>
          <p:blipFill>
            <a:blip r:embed="rId3" cstate="print"/>
            <a:srcRect/>
            <a:stretch>
              <a:fillRect/>
            </a:stretch>
          </p:blipFill>
          <p:spPr bwMode="auto">
            <a:xfrm>
              <a:off x="395288" y="2432742"/>
              <a:ext cx="1657350" cy="1097090"/>
            </a:xfrm>
            <a:prstGeom prst="rect">
              <a:avLst/>
            </a:prstGeom>
            <a:noFill/>
            <a:ln w="9525">
              <a:noFill/>
              <a:miter lim="800000"/>
              <a:headEnd/>
              <a:tailEnd/>
            </a:ln>
          </p:spPr>
        </p:pic>
      </p:grpSp>
      <p:sp>
        <p:nvSpPr>
          <p:cNvPr id="10" name="Rectangle 4"/>
          <p:cNvSpPr>
            <a:spLocks noChangeArrowheads="1"/>
          </p:cNvSpPr>
          <p:nvPr/>
        </p:nvSpPr>
        <p:spPr bwMode="auto">
          <a:xfrm>
            <a:off x="179388" y="0"/>
            <a:ext cx="8229600" cy="792163"/>
          </a:xfrm>
          <a:prstGeom prst="rect">
            <a:avLst/>
          </a:prstGeom>
          <a:noFill/>
          <a:ln w="9525">
            <a:noFill/>
            <a:miter lim="800000"/>
            <a:headEnd/>
            <a:tailEnd/>
          </a:ln>
          <a:effectLst/>
        </p:spPr>
        <p:txBody>
          <a:bodyPr anchor="ctr"/>
          <a:lstStyle/>
          <a:p>
            <a:r>
              <a:rPr lang="en-US" altLang="cs-CZ" sz="2800" i="1" dirty="0">
                <a:solidFill>
                  <a:schemeClr val="tx2"/>
                </a:solidFill>
                <a:latin typeface="Times New Roman" pitchFamily="18" charset="0"/>
              </a:rPr>
              <a:t>The role of antibodies in protective immune response</a:t>
            </a:r>
            <a:endParaRPr lang="en-GB" altLang="cs-CZ" sz="2800" i="1" dirty="0">
              <a:solidFill>
                <a:schemeClr val="tx2"/>
              </a:solidFill>
              <a:latin typeface="Times New Roman" pitchFamily="18" charset="0"/>
            </a:endParaRPr>
          </a:p>
        </p:txBody>
      </p:sp>
      <p:sp>
        <p:nvSpPr>
          <p:cNvPr id="11" name="TextovéPole 10"/>
          <p:cNvSpPr txBox="1"/>
          <p:nvPr/>
        </p:nvSpPr>
        <p:spPr>
          <a:xfrm>
            <a:off x="467544" y="3717032"/>
            <a:ext cx="3168352" cy="1631216"/>
          </a:xfrm>
          <a:prstGeom prst="rect">
            <a:avLst/>
          </a:prstGeom>
          <a:noFill/>
        </p:spPr>
        <p:txBody>
          <a:bodyPr wrap="square" rtlCol="0">
            <a:spAutoFit/>
          </a:bodyPr>
          <a:lstStyle/>
          <a:p>
            <a:pPr>
              <a:buFont typeface="Wingdings" pitchFamily="2" charset="2"/>
              <a:buChar char="ü"/>
            </a:pPr>
            <a:r>
              <a:rPr lang="cs-CZ" dirty="0"/>
              <a:t> </a:t>
            </a:r>
            <a:r>
              <a:rPr lang="cs-CZ" sz="2000" b="1" dirty="0" err="1" smtClean="0"/>
              <a:t>Balb</a:t>
            </a:r>
            <a:r>
              <a:rPr lang="cs-CZ" sz="2000" b="1" dirty="0" smtClean="0"/>
              <a:t>/c </a:t>
            </a:r>
            <a:r>
              <a:rPr lang="cs-CZ" sz="2000" b="1" dirty="0" err="1" smtClean="0"/>
              <a:t>mice</a:t>
            </a:r>
            <a:endParaRPr lang="cs-CZ" sz="2000" b="1" dirty="0" smtClean="0"/>
          </a:p>
          <a:p>
            <a:endParaRPr lang="cs-CZ" sz="2000" b="1" dirty="0"/>
          </a:p>
          <a:p>
            <a:pPr>
              <a:buFont typeface="Wingdings" pitchFamily="2" charset="2"/>
              <a:buChar char="ü"/>
            </a:pPr>
            <a:r>
              <a:rPr lang="cs-CZ" sz="2000" b="1" dirty="0" err="1" smtClean="0"/>
              <a:t>Cobalt</a:t>
            </a:r>
            <a:r>
              <a:rPr lang="cs-CZ" sz="2000" b="1" dirty="0" smtClean="0"/>
              <a:t> 60</a:t>
            </a:r>
          </a:p>
          <a:p>
            <a:endParaRPr lang="cs-CZ" sz="2000" b="1" dirty="0"/>
          </a:p>
          <a:p>
            <a:pPr>
              <a:buFont typeface="Wingdings" pitchFamily="2" charset="2"/>
              <a:buChar char="ü"/>
            </a:pPr>
            <a:r>
              <a:rPr lang="cs-CZ" sz="2000" b="1" dirty="0" err="1" smtClean="0"/>
              <a:t>Dose</a:t>
            </a:r>
            <a:r>
              <a:rPr lang="cs-CZ" sz="2000" b="1" dirty="0" smtClean="0"/>
              <a:t> </a:t>
            </a:r>
            <a:r>
              <a:rPr lang="cs-CZ" sz="2000" b="1" dirty="0" err="1" smtClean="0"/>
              <a:t>of</a:t>
            </a:r>
            <a:r>
              <a:rPr lang="cs-CZ" sz="2000" b="1" dirty="0" smtClean="0"/>
              <a:t> 4 </a:t>
            </a:r>
            <a:r>
              <a:rPr lang="cs-CZ" sz="2000" b="1" dirty="0" err="1" smtClean="0"/>
              <a:t>Gy</a:t>
            </a:r>
            <a:endParaRPr lang="cs-CZ" sz="2000" b="1" dirty="0"/>
          </a:p>
        </p:txBody>
      </p:sp>
      <p:pic>
        <p:nvPicPr>
          <p:cNvPr id="47108" name="Picture 4" descr="http://upload.wikimedia.org/wikipedia/commons/thumb/2/21/Cobalt-60.jpg/220px-Cobalt-60.jpg"/>
          <p:cNvPicPr>
            <a:picLocks noChangeAspect="1" noChangeArrowheads="1"/>
          </p:cNvPicPr>
          <p:nvPr/>
        </p:nvPicPr>
        <p:blipFill>
          <a:blip r:embed="rId4" cstate="print"/>
          <a:srcRect/>
          <a:stretch>
            <a:fillRect/>
          </a:stretch>
        </p:blipFill>
        <p:spPr bwMode="auto">
          <a:xfrm>
            <a:off x="2843808" y="836712"/>
            <a:ext cx="2095500" cy="1952625"/>
          </a:xfrm>
          <a:prstGeom prst="rect">
            <a:avLst/>
          </a:prstGeom>
          <a:noFill/>
        </p:spPr>
      </p:pic>
      <p:pic>
        <p:nvPicPr>
          <p:cNvPr id="47120" name="Picture 16" descr="https://www.ecri.org/PublishingImages/Miscellaneous/Linac_Figure_3.gif"/>
          <p:cNvPicPr>
            <a:picLocks noChangeAspect="1" noChangeArrowheads="1"/>
          </p:cNvPicPr>
          <p:nvPr/>
        </p:nvPicPr>
        <p:blipFill>
          <a:blip r:embed="rId5" cstate="print"/>
          <a:srcRect/>
          <a:stretch>
            <a:fillRect/>
          </a:stretch>
        </p:blipFill>
        <p:spPr bwMode="auto">
          <a:xfrm>
            <a:off x="2915816" y="3068960"/>
            <a:ext cx="4248472" cy="3037887"/>
          </a:xfrm>
          <a:prstGeom prst="rect">
            <a:avLst/>
          </a:prstGeom>
          <a:noFill/>
        </p:spPr>
      </p:pic>
      <p:sp>
        <p:nvSpPr>
          <p:cNvPr id="21" name="Obdélník 20"/>
          <p:cNvSpPr/>
          <p:nvPr/>
        </p:nvSpPr>
        <p:spPr>
          <a:xfrm>
            <a:off x="3563888" y="5733256"/>
            <a:ext cx="5040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7122" name="Picture 18" descr="http://t0.gstatic.com/images?q=tbn:ANd9GcTFZ27icmqI3yADckac9SwRBi3mbSzrgLocEYKk4PH8noVeDw6ELw"/>
          <p:cNvPicPr>
            <a:picLocks noChangeAspect="1" noChangeArrowheads="1"/>
          </p:cNvPicPr>
          <p:nvPr/>
        </p:nvPicPr>
        <p:blipFill>
          <a:blip r:embed="rId6" cstate="print"/>
          <a:srcRect/>
          <a:stretch>
            <a:fillRect/>
          </a:stretch>
        </p:blipFill>
        <p:spPr bwMode="auto">
          <a:xfrm>
            <a:off x="5076056" y="908720"/>
            <a:ext cx="3864429" cy="1872208"/>
          </a:xfrm>
          <a:prstGeom prst="rect">
            <a:avLst/>
          </a:prstGeom>
          <a:noFill/>
        </p:spPr>
      </p:pic>
      <p:sp>
        <p:nvSpPr>
          <p:cNvPr id="23" name="Obdélník 22"/>
          <p:cNvSpPr/>
          <p:nvPr/>
        </p:nvSpPr>
        <p:spPr>
          <a:xfrm>
            <a:off x="395536" y="6205780"/>
            <a:ext cx="8496944"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4" descr="C:\Users\kubelkovak\Desktop\stažený soubor.jpg"/>
          <p:cNvPicPr>
            <a:picLocks noChangeAspect="1" noChangeArrowheads="1"/>
          </p:cNvPicPr>
          <p:nvPr/>
        </p:nvPicPr>
        <p:blipFill>
          <a:blip r:embed="rId7" cstate="print"/>
          <a:srcRect/>
          <a:stretch>
            <a:fillRect/>
          </a:stretch>
        </p:blipFill>
        <p:spPr bwMode="auto">
          <a:xfrm>
            <a:off x="112713" y="6330950"/>
            <a:ext cx="290512" cy="411163"/>
          </a:xfrm>
          <a:prstGeom prst="rect">
            <a:avLst/>
          </a:prstGeom>
          <a:noFill/>
          <a:ln w="9525">
            <a:noFill/>
            <a:miter lim="800000"/>
            <a:headEnd/>
            <a:tailEnd/>
          </a:ln>
        </p:spPr>
      </p:pic>
      <p:pic>
        <p:nvPicPr>
          <p:cNvPr id="25" name="Picture 16" descr="C:\Users\kubelkovak\Desktop\unob (1).gif"/>
          <p:cNvPicPr>
            <a:picLocks noChangeAspect="1" noChangeArrowheads="1"/>
          </p:cNvPicPr>
          <p:nvPr/>
        </p:nvPicPr>
        <p:blipFill>
          <a:blip r:embed="rId8"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673350" y="1412875"/>
            <a:ext cx="3905250" cy="2511425"/>
          </a:xfrm>
          <a:prstGeom prst="rect">
            <a:avLst/>
          </a:prstGeom>
          <a:noFill/>
          <a:ln w="9525">
            <a:noFill/>
            <a:miter lim="800000"/>
            <a:headEnd/>
            <a:tailEnd/>
          </a:ln>
          <a:effectLst/>
        </p:spPr>
      </p:pic>
      <p:sp>
        <p:nvSpPr>
          <p:cNvPr id="9219" name="TextovéPole 3"/>
          <p:cNvSpPr txBox="1">
            <a:spLocks noChangeArrowheads="1"/>
          </p:cNvSpPr>
          <p:nvPr/>
        </p:nvSpPr>
        <p:spPr bwMode="auto">
          <a:xfrm>
            <a:off x="1116013" y="6272213"/>
            <a:ext cx="2808287" cy="246062"/>
          </a:xfrm>
          <a:prstGeom prst="rect">
            <a:avLst/>
          </a:prstGeom>
          <a:noFill/>
          <a:ln w="9525">
            <a:noFill/>
            <a:miter lim="800000"/>
            <a:headEnd/>
            <a:tailEnd/>
          </a:ln>
        </p:spPr>
        <p:txBody>
          <a:bodyPr>
            <a:spAutoFit/>
          </a:bodyPr>
          <a:lstStyle/>
          <a:p>
            <a:r>
              <a:rPr lang="cs-CZ" altLang="cs-CZ" sz="1000" i="1">
                <a:solidFill>
                  <a:schemeClr val="bg1"/>
                </a:solidFill>
                <a:latin typeface="Times New Roman" pitchFamily="18" charset="0"/>
                <a:cs typeface="Times New Roman" pitchFamily="18" charset="0"/>
              </a:rPr>
              <a:t>Obr.č.3: CD3+CD8+T lymfocyty</a:t>
            </a:r>
          </a:p>
        </p:txBody>
      </p:sp>
      <p:grpSp>
        <p:nvGrpSpPr>
          <p:cNvPr id="9220" name="Skupina 5"/>
          <p:cNvGrpSpPr>
            <a:grpSpLocks/>
          </p:cNvGrpSpPr>
          <p:nvPr/>
        </p:nvGrpSpPr>
        <p:grpSpPr bwMode="auto">
          <a:xfrm>
            <a:off x="-1492250" y="2349500"/>
            <a:ext cx="4213225" cy="3325813"/>
            <a:chOff x="-828600" y="1173882"/>
            <a:chExt cx="3384376" cy="2582967"/>
          </a:xfrm>
        </p:grpSpPr>
        <p:pic>
          <p:nvPicPr>
            <p:cNvPr id="9233" name="Picture 7"/>
            <p:cNvPicPr>
              <a:picLocks noChangeAspect="1" noChangeArrowheads="1"/>
            </p:cNvPicPr>
            <p:nvPr/>
          </p:nvPicPr>
          <p:blipFill>
            <a:blip r:embed="rId4" cstate="print"/>
            <a:srcRect/>
            <a:stretch>
              <a:fillRect/>
            </a:stretch>
          </p:blipFill>
          <p:spPr bwMode="auto">
            <a:xfrm>
              <a:off x="-828600" y="1173882"/>
              <a:ext cx="3240087" cy="1809750"/>
            </a:xfrm>
            <a:prstGeom prst="rect">
              <a:avLst/>
            </a:prstGeom>
            <a:noFill/>
            <a:ln w="9525">
              <a:noFill/>
              <a:miter lim="800000"/>
              <a:headEnd/>
              <a:tailEnd/>
            </a:ln>
            <a:effectLst/>
          </p:spPr>
        </p:pic>
        <p:pic>
          <p:nvPicPr>
            <p:cNvPr id="9234" name="Picture 12"/>
            <p:cNvPicPr>
              <a:picLocks noChangeAspect="1" noChangeArrowheads="1"/>
            </p:cNvPicPr>
            <p:nvPr/>
          </p:nvPicPr>
          <p:blipFill>
            <a:blip r:embed="rId5" cstate="print"/>
            <a:srcRect/>
            <a:stretch>
              <a:fillRect/>
            </a:stretch>
          </p:blipFill>
          <p:spPr bwMode="auto">
            <a:xfrm>
              <a:off x="712941" y="2974107"/>
              <a:ext cx="1700684" cy="782742"/>
            </a:xfrm>
            <a:prstGeom prst="rect">
              <a:avLst/>
            </a:prstGeom>
            <a:noFill/>
            <a:ln w="9525">
              <a:noFill/>
              <a:miter lim="800000"/>
              <a:headEnd/>
              <a:tailEnd/>
            </a:ln>
            <a:effectLst/>
          </p:spPr>
        </p:pic>
        <p:sp>
          <p:nvSpPr>
            <p:cNvPr id="9" name="Ovál 8"/>
            <p:cNvSpPr/>
            <p:nvPr/>
          </p:nvSpPr>
          <p:spPr>
            <a:xfrm>
              <a:off x="792177" y="3374644"/>
              <a:ext cx="1763599" cy="151649"/>
            </a:xfrm>
            <a:prstGeom prst="ellipse">
              <a:avLst/>
            </a:prstGeom>
            <a:solidFill>
              <a:srgbClr val="FF0000">
                <a:alpha val="13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vál 9"/>
            <p:cNvSpPr/>
            <p:nvPr/>
          </p:nvSpPr>
          <p:spPr>
            <a:xfrm>
              <a:off x="792177" y="3602734"/>
              <a:ext cx="1763599" cy="152882"/>
            </a:xfrm>
            <a:prstGeom prst="ellipse">
              <a:avLst/>
            </a:prstGeom>
            <a:solidFill>
              <a:schemeClr val="accent1">
                <a:alpha val="13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grpSp>
        <p:nvGrpSpPr>
          <p:cNvPr id="9221" name="Skupina 10"/>
          <p:cNvGrpSpPr>
            <a:grpSpLocks/>
          </p:cNvGrpSpPr>
          <p:nvPr/>
        </p:nvGrpSpPr>
        <p:grpSpPr bwMode="auto">
          <a:xfrm>
            <a:off x="5122863" y="2355850"/>
            <a:ext cx="3890962" cy="3319463"/>
            <a:chOff x="4550124" y="1206044"/>
            <a:chExt cx="2878963" cy="2550805"/>
          </a:xfrm>
        </p:grpSpPr>
        <p:pic>
          <p:nvPicPr>
            <p:cNvPr id="9229" name="Picture 6"/>
            <p:cNvPicPr>
              <a:picLocks noChangeAspect="1" noChangeArrowheads="1"/>
            </p:cNvPicPr>
            <p:nvPr/>
          </p:nvPicPr>
          <p:blipFill>
            <a:blip r:embed="rId6" cstate="print"/>
            <a:srcRect/>
            <a:stretch>
              <a:fillRect/>
            </a:stretch>
          </p:blipFill>
          <p:spPr bwMode="auto">
            <a:xfrm>
              <a:off x="5647079" y="2974107"/>
              <a:ext cx="1712248" cy="782742"/>
            </a:xfrm>
            <a:prstGeom prst="rect">
              <a:avLst/>
            </a:prstGeom>
            <a:noFill/>
            <a:ln w="9525">
              <a:noFill/>
              <a:miter lim="800000"/>
              <a:headEnd/>
              <a:tailEnd/>
            </a:ln>
            <a:effectLst/>
          </p:spPr>
        </p:pic>
        <p:pic>
          <p:nvPicPr>
            <p:cNvPr id="9230" name="Picture 13"/>
            <p:cNvPicPr>
              <a:picLocks noChangeAspect="1" noChangeArrowheads="1"/>
            </p:cNvPicPr>
            <p:nvPr/>
          </p:nvPicPr>
          <p:blipFill>
            <a:blip r:embed="rId7" cstate="print"/>
            <a:srcRect/>
            <a:stretch>
              <a:fillRect/>
            </a:stretch>
          </p:blipFill>
          <p:spPr bwMode="auto">
            <a:xfrm>
              <a:off x="4550124" y="1206044"/>
              <a:ext cx="2782887" cy="1809750"/>
            </a:xfrm>
            <a:prstGeom prst="rect">
              <a:avLst/>
            </a:prstGeom>
            <a:noFill/>
            <a:ln w="9525">
              <a:noFill/>
              <a:miter lim="800000"/>
              <a:headEnd/>
              <a:tailEnd/>
            </a:ln>
            <a:effectLst/>
          </p:spPr>
        </p:pic>
        <p:sp>
          <p:nvSpPr>
            <p:cNvPr id="14" name="Ovál 13"/>
            <p:cNvSpPr/>
            <p:nvPr/>
          </p:nvSpPr>
          <p:spPr>
            <a:xfrm>
              <a:off x="5664826" y="3382340"/>
              <a:ext cx="1764261" cy="152488"/>
            </a:xfrm>
            <a:prstGeom prst="ellipse">
              <a:avLst/>
            </a:prstGeom>
            <a:solidFill>
              <a:srgbClr val="FF0000">
                <a:alpha val="13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Ovál 14"/>
            <p:cNvSpPr/>
            <p:nvPr/>
          </p:nvSpPr>
          <p:spPr>
            <a:xfrm>
              <a:off x="5664826" y="3603142"/>
              <a:ext cx="1764261" cy="152487"/>
            </a:xfrm>
            <a:prstGeom prst="ellipse">
              <a:avLst/>
            </a:prstGeom>
            <a:solidFill>
              <a:schemeClr val="accent1">
                <a:alpha val="13000"/>
              </a:schemeClr>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17" name="Rectangle 2"/>
          <p:cNvSpPr txBox="1">
            <a:spLocks noChangeArrowheads="1"/>
          </p:cNvSpPr>
          <p:nvPr/>
        </p:nvSpPr>
        <p:spPr bwMode="auto">
          <a:xfrm>
            <a:off x="107950" y="115888"/>
            <a:ext cx="90360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Times New Roman" pitchFamily="18" charset="0"/>
              </a:defRPr>
            </a:lvl2pPr>
            <a:lvl3pPr algn="l" rtl="0" eaLnBrk="0" fontAlgn="base" hangingPunct="0">
              <a:spcBef>
                <a:spcPct val="0"/>
              </a:spcBef>
              <a:spcAft>
                <a:spcPct val="0"/>
              </a:spcAft>
              <a:defRPr sz="2800">
                <a:solidFill>
                  <a:schemeClr val="tx2"/>
                </a:solidFill>
                <a:latin typeface="Times New Roman" pitchFamily="18" charset="0"/>
              </a:defRPr>
            </a:lvl3pPr>
            <a:lvl4pPr algn="l" rtl="0" eaLnBrk="0" fontAlgn="base" hangingPunct="0">
              <a:spcBef>
                <a:spcPct val="0"/>
              </a:spcBef>
              <a:spcAft>
                <a:spcPct val="0"/>
              </a:spcAft>
              <a:defRPr sz="2800">
                <a:solidFill>
                  <a:schemeClr val="tx2"/>
                </a:solidFill>
                <a:latin typeface="Times New Roman" pitchFamily="18" charset="0"/>
              </a:defRPr>
            </a:lvl4pPr>
            <a:lvl5pPr algn="l" rtl="0" eaLnBrk="0" fontAlgn="base" hangingPunct="0">
              <a:spcBef>
                <a:spcPct val="0"/>
              </a:spcBef>
              <a:spcAft>
                <a:spcPct val="0"/>
              </a:spcAft>
              <a:defRPr sz="2800">
                <a:solidFill>
                  <a:schemeClr val="tx2"/>
                </a:solidFill>
                <a:latin typeface="Times New Roman" pitchFamily="18" charset="0"/>
              </a:defRPr>
            </a:lvl5pPr>
            <a:lvl6pPr marL="457200" algn="l" rtl="0" fontAlgn="base">
              <a:spcBef>
                <a:spcPct val="0"/>
              </a:spcBef>
              <a:spcAft>
                <a:spcPct val="0"/>
              </a:spcAft>
              <a:defRPr sz="2800">
                <a:solidFill>
                  <a:schemeClr val="tx2"/>
                </a:solidFill>
                <a:latin typeface="Times New Roman" pitchFamily="18" charset="0"/>
              </a:defRPr>
            </a:lvl6pPr>
            <a:lvl7pPr marL="914400" algn="l" rtl="0" fontAlgn="base">
              <a:spcBef>
                <a:spcPct val="0"/>
              </a:spcBef>
              <a:spcAft>
                <a:spcPct val="0"/>
              </a:spcAft>
              <a:defRPr sz="2800">
                <a:solidFill>
                  <a:schemeClr val="tx2"/>
                </a:solidFill>
                <a:latin typeface="Times New Roman" pitchFamily="18" charset="0"/>
              </a:defRPr>
            </a:lvl7pPr>
            <a:lvl8pPr marL="1371600" algn="l" rtl="0" fontAlgn="base">
              <a:spcBef>
                <a:spcPct val="0"/>
              </a:spcBef>
              <a:spcAft>
                <a:spcPct val="0"/>
              </a:spcAft>
              <a:defRPr sz="2800">
                <a:solidFill>
                  <a:schemeClr val="tx2"/>
                </a:solidFill>
                <a:latin typeface="Times New Roman" pitchFamily="18" charset="0"/>
              </a:defRPr>
            </a:lvl8pPr>
            <a:lvl9pPr marL="1828800" algn="l" rtl="0" fontAlgn="base">
              <a:spcBef>
                <a:spcPct val="0"/>
              </a:spcBef>
              <a:spcAft>
                <a:spcPct val="0"/>
              </a:spcAft>
              <a:defRPr sz="2800">
                <a:solidFill>
                  <a:schemeClr val="tx2"/>
                </a:solidFill>
                <a:latin typeface="Times New Roman" pitchFamily="18" charset="0"/>
              </a:defRPr>
            </a:lvl9pPr>
          </a:lstStyle>
          <a:p>
            <a:pPr algn="ctr" eaLnBrk="1" hangingPunct="1">
              <a:lnSpc>
                <a:spcPct val="80000"/>
              </a:lnSpc>
              <a:defRPr/>
            </a:pPr>
            <a:r>
              <a:rPr lang="cs-CZ" altLang="cs-CZ" kern="0" dirty="0" err="1" smtClean="0"/>
              <a:t>Fenotypization</a:t>
            </a:r>
            <a:r>
              <a:rPr lang="cs-CZ" altLang="cs-CZ" kern="0" dirty="0" smtClean="0"/>
              <a:t> of spleen </a:t>
            </a:r>
            <a:r>
              <a:rPr lang="cs-CZ" altLang="cs-CZ" kern="0" dirty="0" err="1" smtClean="0"/>
              <a:t>cells</a:t>
            </a:r>
            <a:r>
              <a:rPr lang="cs-CZ" altLang="cs-CZ" kern="0" dirty="0" smtClean="0"/>
              <a:t> of </a:t>
            </a:r>
            <a:r>
              <a:rPr lang="cs-CZ" altLang="cs-CZ" kern="0" dirty="0" err="1" smtClean="0"/>
              <a:t>immunosuprimmised</a:t>
            </a:r>
            <a:r>
              <a:rPr lang="cs-CZ" altLang="cs-CZ" kern="0" dirty="0" smtClean="0"/>
              <a:t> </a:t>
            </a:r>
            <a:r>
              <a:rPr lang="cs-CZ" altLang="cs-CZ" kern="0" dirty="0" err="1" smtClean="0"/>
              <a:t>Balb</a:t>
            </a:r>
            <a:r>
              <a:rPr lang="cs-CZ" altLang="cs-CZ" kern="0" dirty="0" smtClean="0"/>
              <a:t>/c </a:t>
            </a:r>
            <a:r>
              <a:rPr lang="cs-CZ" altLang="cs-CZ" kern="0" dirty="0" err="1" smtClean="0"/>
              <a:t>mice</a:t>
            </a:r>
            <a:endParaRPr lang="cs-CZ" altLang="cs-CZ" kern="0" dirty="0" smtClean="0"/>
          </a:p>
        </p:txBody>
      </p:sp>
      <p:sp>
        <p:nvSpPr>
          <p:cNvPr id="6" name="Obdélník 5"/>
          <p:cNvSpPr/>
          <p:nvPr/>
        </p:nvSpPr>
        <p:spPr>
          <a:xfrm>
            <a:off x="3492500" y="1455738"/>
            <a:ext cx="2087563"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224" name="TextovéPole 4"/>
          <p:cNvSpPr txBox="1">
            <a:spLocks noChangeArrowheads="1"/>
          </p:cNvSpPr>
          <p:nvPr/>
        </p:nvSpPr>
        <p:spPr bwMode="auto">
          <a:xfrm>
            <a:off x="3675063" y="1381125"/>
            <a:ext cx="1722437" cy="307975"/>
          </a:xfrm>
          <a:prstGeom prst="rect">
            <a:avLst/>
          </a:prstGeom>
          <a:noFill/>
          <a:ln w="9525">
            <a:noFill/>
            <a:miter lim="800000"/>
            <a:headEnd/>
            <a:tailEnd/>
          </a:ln>
        </p:spPr>
        <p:txBody>
          <a:bodyPr wrap="none">
            <a:spAutoFit/>
          </a:bodyPr>
          <a:lstStyle/>
          <a:p>
            <a:r>
              <a:rPr lang="cs-CZ" sz="1400"/>
              <a:t>CD3+ CD8+ T cells</a:t>
            </a:r>
          </a:p>
        </p:txBody>
      </p:sp>
      <p:sp>
        <p:nvSpPr>
          <p:cNvPr id="7" name="Obdélník 6"/>
          <p:cNvSpPr/>
          <p:nvPr/>
        </p:nvSpPr>
        <p:spPr>
          <a:xfrm rot="16200000">
            <a:off x="2298700" y="1612900"/>
            <a:ext cx="10445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4" name="Obdélník 23"/>
          <p:cNvSpPr/>
          <p:nvPr/>
        </p:nvSpPr>
        <p:spPr>
          <a:xfrm>
            <a:off x="323850" y="6237288"/>
            <a:ext cx="8569325"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pic>
        <p:nvPicPr>
          <p:cNvPr id="9227" name="Picture 14" descr="C:\Users\kubelkovak\Desktop\stažený soubor.jpg"/>
          <p:cNvPicPr>
            <a:picLocks noChangeAspect="1" noChangeArrowheads="1"/>
          </p:cNvPicPr>
          <p:nvPr/>
        </p:nvPicPr>
        <p:blipFill>
          <a:blip r:embed="rId8" cstate="print"/>
          <a:srcRect/>
          <a:stretch>
            <a:fillRect/>
          </a:stretch>
        </p:blipFill>
        <p:spPr bwMode="auto">
          <a:xfrm>
            <a:off x="112713" y="6330950"/>
            <a:ext cx="290512" cy="411163"/>
          </a:xfrm>
          <a:prstGeom prst="rect">
            <a:avLst/>
          </a:prstGeom>
          <a:noFill/>
          <a:ln w="9525">
            <a:noFill/>
            <a:miter lim="800000"/>
            <a:headEnd/>
            <a:tailEnd/>
          </a:ln>
        </p:spPr>
      </p:pic>
      <p:pic>
        <p:nvPicPr>
          <p:cNvPr id="9228" name="Picture 16" descr="C:\Users\kubelkovak\Desktop\unob (1).gif"/>
          <p:cNvPicPr>
            <a:picLocks noChangeAspect="1" noChangeArrowheads="1"/>
          </p:cNvPicPr>
          <p:nvPr/>
        </p:nvPicPr>
        <p:blipFill>
          <a:blip r:embed="rId9" cstate="print"/>
          <a:srcRect/>
          <a:stretch>
            <a:fillRect/>
          </a:stretch>
        </p:blipFill>
        <p:spPr bwMode="auto">
          <a:xfrm>
            <a:off x="8607425" y="6330950"/>
            <a:ext cx="363538"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PS">
  <a:themeElements>
    <a:clrScheme name="C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P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P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P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P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P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P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P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P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P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P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P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P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Balloons</Template>
  <TotalTime>3147</TotalTime>
  <Words>1756</Words>
  <Application>Microsoft Office PowerPoint</Application>
  <PresentationFormat>On-screen Show (4:3)</PresentationFormat>
  <Paragraphs>407</Paragraphs>
  <Slides>21</Slides>
  <Notes>10</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21</vt:i4>
      </vt:variant>
    </vt:vector>
  </HeadingPairs>
  <TitlesOfParts>
    <vt:vector size="23" baseType="lpstr">
      <vt:lpstr>CPS</vt:lpstr>
      <vt:lpstr>Flow</vt:lpstr>
      <vt:lpstr>About OMICS Group</vt:lpstr>
      <vt:lpstr>About OMICS Group Conferences</vt:lpstr>
      <vt:lpstr>The cellular basis of protective immunity against experimental infection caused by Francisella tularensis</vt:lpstr>
      <vt:lpstr>Francisella tularensis</vt:lpstr>
      <vt:lpstr>Slide 5</vt:lpstr>
      <vt:lpstr>B cell involvement</vt:lpstr>
      <vt:lpstr>Slide 7</vt:lpstr>
      <vt:lpstr>Slide 8</vt:lpstr>
      <vt:lpstr>Slide 9</vt:lpstr>
      <vt:lpstr>Passive transfer of antibodies protects irradiated mice against F. tularensis holarctica LVS infection</vt:lpstr>
      <vt:lpstr>Passive transfer of immunity protects irradiated mice against primary as well as secondary F. tularensis infection </vt:lpstr>
      <vt:lpstr>Slide 12</vt:lpstr>
      <vt:lpstr>Live microbes induce protective Abs in immunosuprised individuals</vt:lpstr>
      <vt:lpstr>Live microbes induce protective Abs in immunosuprised individuals</vt:lpstr>
      <vt:lpstr>Slide 15</vt:lpstr>
      <vt:lpstr>Slide 16</vt:lpstr>
      <vt:lpstr>Slide 17</vt:lpstr>
      <vt:lpstr>Slide 18</vt:lpstr>
      <vt:lpstr>The result applications</vt:lpstr>
      <vt:lpstr>With thanks to colleagues and collaborators</vt:lpstr>
      <vt:lpstr>Let Us Meet Again</vt:lpstr>
    </vt:vector>
  </TitlesOfParts>
  <Company>FVZ UO Hradec Králové</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macela</dc:creator>
  <cp:lastModifiedBy>user</cp:lastModifiedBy>
  <cp:revision>73</cp:revision>
  <dcterms:created xsi:type="dcterms:W3CDTF">2008-07-14T10:30:18Z</dcterms:created>
  <dcterms:modified xsi:type="dcterms:W3CDTF">2014-11-22T11:53:42Z</dcterms:modified>
</cp:coreProperties>
</file>